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947" r:id="rId4"/>
    <p:sldId id="277" r:id="rId5"/>
    <p:sldId id="940" r:id="rId6"/>
    <p:sldId id="518" r:id="rId7"/>
    <p:sldId id="367" r:id="rId8"/>
    <p:sldId id="975" r:id="rId9"/>
    <p:sldId id="976" r:id="rId10"/>
    <p:sldId id="949" r:id="rId11"/>
    <p:sldId id="967" r:id="rId12"/>
    <p:sldId id="362" r:id="rId13"/>
    <p:sldId id="970" r:id="rId14"/>
    <p:sldId id="290" r:id="rId15"/>
    <p:sldId id="971" r:id="rId16"/>
    <p:sldId id="9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57462" autoAdjust="0"/>
  </p:normalViewPr>
  <p:slideViewPr>
    <p:cSldViewPr snapToGrid="0">
      <p:cViewPr varScale="1">
        <p:scale>
          <a:sx n="58" d="100"/>
          <a:sy n="58" d="100"/>
        </p:scale>
        <p:origin x="1424"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98A0004B-C4E8-45EB-9382-A077C5DC31B0}"/>
    <pc:docChg chg="modSld">
      <pc:chgData name="Charlotte Moss" userId="17b589c9-cb67-41ed-a894-f82ca12b573d" providerId="ADAL" clId="{98A0004B-C4E8-45EB-9382-A077C5DC31B0}" dt="2023-09-21T13:12:19.937" v="0" actId="20577"/>
      <pc:docMkLst>
        <pc:docMk/>
      </pc:docMkLst>
      <pc:sldChg chg="modNotesTx">
        <pc:chgData name="Charlotte Moss" userId="17b589c9-cb67-41ed-a894-f82ca12b573d" providerId="ADAL" clId="{98A0004B-C4E8-45EB-9382-A077C5DC31B0}" dt="2023-09-21T13:12:19.937" v="0" actId="20577"/>
        <pc:sldMkLst>
          <pc:docMk/>
          <pc:sldMk cId="1155673452" sldId="9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de-DE" sz="1800" b="1" i="0" strike="noStrike" spc="-1" dirty="0">
                <a:solidFill>
                  <a:srgbClr val="002060"/>
                </a:solidFill>
                <a:latin typeface="Century Gothic"/>
                <a:ea typeface="Century Gothic"/>
              </a:rPr>
              <a:t>[sch] schreiben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falsch </a:t>
            </a:r>
            <a:r>
              <a:rPr lang="de-DE" sz="1800" b="0" i="0" strike="noStrike" spc="-1" dirty="0">
                <a:solidFill>
                  <a:srgbClr val="002060"/>
                </a:solidFill>
                <a:latin typeface="Century Gothic"/>
                <a:ea typeface="Century Gothic"/>
              </a:rPr>
              <a:t>[638] </a:t>
            </a:r>
            <a:r>
              <a:rPr lang="de-DE" sz="1800" b="1" i="0" strike="noStrike" spc="-1" dirty="0">
                <a:solidFill>
                  <a:srgbClr val="002060"/>
                </a:solidFill>
                <a:latin typeface="Century Gothic"/>
                <a:ea typeface="Century Gothic"/>
              </a:rPr>
              <a:t>schnell </a:t>
            </a:r>
            <a:r>
              <a:rPr lang="de-DE" sz="1800" b="0" i="0" strike="noStrike" spc="-1" dirty="0">
                <a:solidFill>
                  <a:srgbClr val="002060"/>
                </a:solidFill>
                <a:latin typeface="Century Gothic"/>
                <a:ea typeface="Century Gothic"/>
              </a:rPr>
              <a:t>[233] </a:t>
            </a:r>
            <a:r>
              <a:rPr lang="de-DE" sz="1800" b="1" i="0" strike="noStrike" spc="-1" dirty="0">
                <a:solidFill>
                  <a:srgbClr val="002060"/>
                </a:solidFill>
                <a:latin typeface="Century Gothic"/>
                <a:ea typeface="Century Gothic"/>
              </a:rPr>
              <a:t>Mensch </a:t>
            </a:r>
            <a:r>
              <a:rPr lang="de-DE" sz="1800" b="0" i="0" strike="noStrike" spc="-1" dirty="0">
                <a:solidFill>
                  <a:srgbClr val="002060"/>
                </a:solidFill>
                <a:latin typeface="Century Gothic"/>
                <a:ea typeface="Century Gothic"/>
              </a:rPr>
              <a:t>[104] </a:t>
            </a:r>
            <a:r>
              <a:rPr lang="de-DE" sz="1800" b="1" i="0" strike="noStrike" spc="-1" dirty="0">
                <a:solidFill>
                  <a:srgbClr val="002060"/>
                </a:solidFill>
                <a:latin typeface="Century Gothic"/>
                <a:ea typeface="Century Gothic"/>
              </a:rPr>
              <a:t>schwarz </a:t>
            </a:r>
            <a:r>
              <a:rPr lang="de-DE" sz="1800" b="0" i="0" strike="noStrike" spc="-1" dirty="0">
                <a:solidFill>
                  <a:srgbClr val="002060"/>
                </a:solidFill>
                <a:latin typeface="Century Gothic"/>
                <a:ea typeface="Century Gothic"/>
              </a:rPr>
              <a:t>[451] </a:t>
            </a:r>
          </a:p>
          <a:p>
            <a:pPr marL="216000" indent="-216000">
              <a:lnSpc>
                <a:spcPct val="100000"/>
              </a:lnSpc>
            </a:pPr>
            <a:r>
              <a:rPr lang="de-DE" sz="1800" b="1" i="0" strike="noStrike" spc="-1" dirty="0">
                <a:solidFill>
                  <a:srgbClr val="002060"/>
                </a:solidFill>
                <a:latin typeface="Century Gothic"/>
                <a:ea typeface="Century Gothic"/>
              </a:rPr>
              <a:t>[sp] spielen </a:t>
            </a:r>
            <a:r>
              <a:rPr lang="de-DE" sz="1800" b="0" i="0" strike="noStrike" spc="-1" dirty="0">
                <a:solidFill>
                  <a:srgbClr val="002060"/>
                </a:solidFill>
                <a:latin typeface="Century Gothic"/>
                <a:ea typeface="Century Gothic"/>
              </a:rPr>
              <a:t>[197] </a:t>
            </a:r>
            <a:r>
              <a:rPr lang="de-DE" sz="1800" b="1" i="0" strike="noStrike" spc="-1" dirty="0">
                <a:solidFill>
                  <a:srgbClr val="002060"/>
                </a:solidFill>
                <a:latin typeface="Century Gothic"/>
                <a:ea typeface="Century Gothic"/>
              </a:rPr>
              <a:t>Sprache </a:t>
            </a:r>
            <a:r>
              <a:rPr lang="de-DE" sz="1800" b="0" i="0" strike="noStrike" spc="-1" dirty="0">
                <a:solidFill>
                  <a:srgbClr val="002060"/>
                </a:solidFill>
                <a:latin typeface="Century Gothic"/>
                <a:ea typeface="Century Gothic"/>
              </a:rPr>
              <a:t>[367] </a:t>
            </a:r>
            <a:r>
              <a:rPr lang="de-DE" sz="1800" b="1" i="0" strike="noStrike" spc="-1" dirty="0">
                <a:solidFill>
                  <a:srgbClr val="002060"/>
                </a:solidFill>
                <a:latin typeface="Century Gothic"/>
                <a:ea typeface="Century Gothic"/>
              </a:rPr>
              <a:t>sprechen </a:t>
            </a:r>
            <a:r>
              <a:rPr lang="de-DE" sz="1800" b="0" i="0" strike="noStrike" spc="-1" dirty="0">
                <a:solidFill>
                  <a:srgbClr val="002060"/>
                </a:solidFill>
                <a:latin typeface="Century Gothic"/>
                <a:ea typeface="Century Gothic"/>
              </a:rPr>
              <a:t>[157]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[845] </a:t>
            </a:r>
            <a:r>
              <a:rPr lang="de-DE" sz="1800" b="1" i="0" strike="noStrike" spc="-1" dirty="0">
                <a:solidFill>
                  <a:srgbClr val="002060"/>
                </a:solidFill>
                <a:latin typeface="Century Gothic"/>
                <a:ea typeface="Century Gothic"/>
              </a:rPr>
              <a:t>Spiel </a:t>
            </a:r>
            <a:r>
              <a:rPr lang="de-DE" sz="1800" b="0" i="0" strike="noStrike" spc="-1" dirty="0">
                <a:solidFill>
                  <a:srgbClr val="002060"/>
                </a:solidFill>
                <a:latin typeface="Century Gothic"/>
                <a:ea typeface="Century Gothic"/>
              </a:rPr>
              <a:t>[500] </a:t>
            </a:r>
          </a:p>
          <a:p>
            <a:pPr marL="216000" indent="-216000">
              <a:lnSpc>
                <a:spcPct val="100000"/>
              </a:lnSpc>
            </a:pPr>
            <a:r>
              <a:rPr lang="de-DE" sz="1800" b="1" i="0" strike="noStrike" spc="-1" dirty="0">
                <a:solidFill>
                  <a:srgbClr val="002060"/>
                </a:solidFill>
                <a:latin typeface="Century Gothic"/>
                <a:ea typeface="Century Gothic"/>
              </a:rPr>
              <a:t>[st] stark </a:t>
            </a:r>
            <a:r>
              <a:rPr lang="de-DE" sz="1800" b="0" i="0" strike="noStrike" spc="-1" dirty="0">
                <a:solidFill>
                  <a:srgbClr val="002060"/>
                </a:solidFill>
                <a:latin typeface="Century Gothic"/>
                <a:ea typeface="Century Gothic"/>
              </a:rPr>
              <a:t>[207] </a:t>
            </a:r>
            <a:r>
              <a:rPr lang="de-DE" sz="1800" b="1" i="0" strike="noStrike" spc="-1" dirty="0">
                <a:solidFill>
                  <a:srgbClr val="002060"/>
                </a:solidFill>
                <a:latin typeface="Century Gothic"/>
                <a:ea typeface="Century Gothic"/>
              </a:rPr>
              <a:t>Straße </a:t>
            </a:r>
            <a:r>
              <a:rPr lang="de-DE" sz="1800" b="0" i="0" strike="noStrike" spc="-1" dirty="0">
                <a:solidFill>
                  <a:srgbClr val="002060"/>
                </a:solidFill>
                <a:latin typeface="Century Gothic"/>
                <a:ea typeface="Century Gothic"/>
              </a:rPr>
              <a:t>[355]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[87]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[222]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[186]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denken </a:t>
            </a:r>
            <a:r>
              <a:rPr lang="de-DE" sz="1800" b="0" i="0" strike="noStrike" spc="-1" dirty="0">
                <a:solidFill>
                  <a:srgbClr val="002060"/>
                </a:solidFill>
                <a:latin typeface="Century Gothic"/>
                <a:ea typeface="Century Gothic"/>
              </a:rPr>
              <a:t>[128] </a:t>
            </a:r>
            <a:r>
              <a:rPr lang="de-DE" sz="1800" b="1" i="0" strike="noStrike" spc="-1" dirty="0">
                <a:solidFill>
                  <a:srgbClr val="002060"/>
                </a:solidFill>
                <a:latin typeface="Century Gothic"/>
                <a:ea typeface="Century Gothic"/>
              </a:rPr>
              <a:t>lernen </a:t>
            </a:r>
            <a:r>
              <a:rPr lang="de-DE" sz="1800" b="0" i="0" strike="noStrike" spc="-1" dirty="0">
                <a:solidFill>
                  <a:srgbClr val="002060"/>
                </a:solidFill>
                <a:latin typeface="Century Gothic"/>
                <a:ea typeface="Century Gothic"/>
              </a:rPr>
              <a:t>[288] </a:t>
            </a:r>
            <a:r>
              <a:rPr lang="de-DE" sz="1800" b="1" i="0" strike="noStrike" spc="-1" dirty="0">
                <a:solidFill>
                  <a:srgbClr val="002060"/>
                </a:solidFill>
                <a:latin typeface="Century Gothic"/>
                <a:ea typeface="Century Gothic"/>
              </a:rPr>
              <a:t>singen </a:t>
            </a:r>
            <a:r>
              <a:rPr lang="de-DE" sz="1800" b="0" i="0" strike="noStrike" spc="-1" dirty="0">
                <a:solidFill>
                  <a:srgbClr val="002060"/>
                </a:solidFill>
                <a:latin typeface="Century Gothic"/>
                <a:ea typeface="Century Gothic"/>
              </a:rPr>
              <a:t>[1063] </a:t>
            </a:r>
            <a:r>
              <a:rPr lang="de-DE" sz="1800" b="1" i="0" strike="noStrike" spc="-1" dirty="0">
                <a:solidFill>
                  <a:srgbClr val="002060"/>
                </a:solidFill>
                <a:latin typeface="Century Gothic"/>
                <a:ea typeface="Century Gothic"/>
              </a:rPr>
              <a:t>spielen </a:t>
            </a:r>
            <a:r>
              <a:rPr lang="de-DE" sz="1800" b="0" i="0" strike="noStrike" spc="-1" dirty="0">
                <a:solidFill>
                  <a:srgbClr val="002060"/>
                </a:solidFill>
                <a:latin typeface="Century Gothic"/>
                <a:ea typeface="Century Gothic"/>
              </a:rPr>
              <a:t>[205]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[211] </a:t>
            </a:r>
            <a:r>
              <a:rPr lang="de-DE" sz="1800" b="1" i="0" strike="noStrike" spc="-1" dirty="0">
                <a:solidFill>
                  <a:srgbClr val="002060"/>
                </a:solidFill>
                <a:latin typeface="Century Gothic"/>
                <a:ea typeface="Century Gothic"/>
              </a:rPr>
              <a:t>viel </a:t>
            </a:r>
            <a:r>
              <a:rPr lang="de-DE" sz="1800" b="0" i="0" strike="noStrike" spc="-1" dirty="0">
                <a:solidFill>
                  <a:srgbClr val="002060"/>
                </a:solidFill>
                <a:latin typeface="Century Gothic"/>
                <a:ea typeface="Century Gothic"/>
              </a:rPr>
              <a:t>[56] </a:t>
            </a:r>
            <a:r>
              <a:rPr lang="de-DE" sz="1800" b="1" i="0" strike="noStrike" spc="-1" dirty="0">
                <a:solidFill>
                  <a:srgbClr val="002060"/>
                </a:solidFill>
                <a:latin typeface="Century Gothic"/>
                <a:ea typeface="Century Gothic"/>
              </a:rPr>
              <a:t>oft </a:t>
            </a:r>
            <a:r>
              <a:rPr lang="de-DE" sz="1800" b="0" i="0" strike="noStrike" spc="-1" dirty="0">
                <a:solidFill>
                  <a:srgbClr val="002060"/>
                </a:solidFill>
                <a:latin typeface="Century Gothic"/>
                <a:ea typeface="Century Gothic"/>
              </a:rPr>
              <a:t>[223] </a:t>
            </a:r>
            <a:r>
              <a:rPr lang="de-DE" sz="1800" b="1" i="0" strike="noStrike" spc="-1" dirty="0">
                <a:solidFill>
                  <a:srgbClr val="002060"/>
                </a:solidFill>
                <a:latin typeface="Century Gothic"/>
                <a:ea typeface="Century Gothic"/>
              </a:rPr>
              <a:t>ich weiß (es) nicht [n/a] wie sagt man…? </a:t>
            </a:r>
            <a:r>
              <a:rPr lang="de-DE" sz="1800" b="0" i="0" strike="noStrike" spc="-1" dirty="0">
                <a:solidFill>
                  <a:srgbClr val="002060"/>
                </a:solidFill>
                <a:latin typeface="Century Gothic"/>
                <a:ea typeface="Century Gothic"/>
              </a:rPr>
              <a:t>[n/a] </a:t>
            </a:r>
          </a:p>
          <a:p>
            <a:pPr marL="216000" indent="-216000">
              <a:lnSpc>
                <a:spcPct val="100000"/>
              </a:lnSpc>
            </a:pPr>
            <a:r>
              <a:rPr lang="de-DE" sz="1800" b="1" i="0" strike="noStrike" spc="-1" dirty="0">
                <a:solidFill>
                  <a:srgbClr val="002060"/>
                </a:solidFill>
                <a:effectLst/>
                <a:latin typeface="Century Gothic"/>
                <a:ea typeface="+mn-ea"/>
                <a:cs typeface="+mn-cs"/>
              </a:rPr>
              <a:t>Revisit 1</a:t>
            </a:r>
            <a:r>
              <a:rPr lang="de-DE" sz="1800" b="0" i="0" strike="noStrike" spc="-1" dirty="0">
                <a:solidFill>
                  <a:srgbClr val="002060"/>
                </a:solidFill>
                <a:effectLst/>
                <a:latin typeface="Century Gothic"/>
                <a:ea typeface="+mn-ea"/>
                <a:cs typeface="+mn-cs"/>
              </a:rPr>
              <a:t>: Wer? [149]  haben, ich habe, er, sie, es hat [6]  Blume [2463] Geschenk [2595] Spiel [328] Kuchen [4381] </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Bild [253] Foto [633] Freund, Freundin [273] Fußball [1277]  Tasche [1804] mein, meine [51] dein, deine [233]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6925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48150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provide practice in recognising and producing this week’s SSCs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This is a paired read aloud task. Pupil A chooses a word and writes it down secretly. Pupil B must ‘find’ their partner’s word by pronouncing the animal words and guessing it within 20 seconds.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Repeat so that each partner has several turns at writing a word and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Schnecke [&gt;5009] , Stier [&gt;5009], </a:t>
            </a:r>
            <a:r>
              <a:rPr lang="en-GB" dirty="0" err="1"/>
              <a:t>Schlange</a:t>
            </a:r>
            <a:r>
              <a:rPr lang="en-GB" dirty="0"/>
              <a:t> [3601], Specht [4900], </a:t>
            </a:r>
            <a:r>
              <a:rPr lang="en-GB" dirty="0" err="1"/>
              <a:t>Stinktier</a:t>
            </a:r>
            <a:r>
              <a:rPr lang="en-GB" dirty="0"/>
              <a:t> [&gt;5009],  </a:t>
            </a:r>
            <a:r>
              <a:rPr lang="en-GB" dirty="0" err="1"/>
              <a:t>Spatz</a:t>
            </a:r>
            <a:r>
              <a:rPr lang="en-GB" dirty="0"/>
              <a:t> [&gt;5009], </a:t>
            </a:r>
            <a:r>
              <a:rPr lang="en-GB" dirty="0" err="1"/>
              <a:t>Schildkröte</a:t>
            </a:r>
            <a:r>
              <a:rPr lang="en-GB" dirty="0"/>
              <a:t> [&gt;5009], </a:t>
            </a:r>
            <a:r>
              <a:rPr lang="en-GB" dirty="0" err="1"/>
              <a:t>Schnabeltier</a:t>
            </a:r>
            <a:r>
              <a:rPr lang="en-GB" dirty="0"/>
              <a:t> [&gt;5009], </a:t>
            </a:r>
            <a:r>
              <a:rPr lang="en-GB" dirty="0" err="1"/>
              <a:t>Stachelschwein</a:t>
            </a:r>
            <a:r>
              <a:rPr lang="en-GB" dirty="0"/>
              <a:t> [&gt;5009], </a:t>
            </a:r>
            <a:r>
              <a:rPr lang="en-GB" dirty="0" err="1"/>
              <a:t>Spinne</a:t>
            </a:r>
            <a:r>
              <a:rPr lang="en-GB" dirty="0"/>
              <a:t> [&gt;5009], </a:t>
            </a:r>
            <a:r>
              <a:rPr lang="en-GB" dirty="0" err="1"/>
              <a:t>Schmetterling</a:t>
            </a:r>
            <a:r>
              <a:rPr lang="en-GB" dirty="0"/>
              <a:t> [&gt;5009]. </a:t>
            </a:r>
            <a:r>
              <a:rPr lang="en-GB" dirty="0" err="1"/>
              <a:t>Schaf</a:t>
            </a:r>
            <a:r>
              <a:rPr lang="en-GB" dirty="0"/>
              <a:t> [3673]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E. (2006). A frequency dictionary of German: core vocabulary for learners.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the ‘I’ and ‘he/she’ parts of weak verbs and of the new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the scenario: Moritz is talking about what he does (I) and what Lukas does (he). </a:t>
            </a:r>
          </a:p>
          <a:p>
            <a:pPr marL="0" marR="0" lvl="0" indent="0" algn="l" rtl="0">
              <a:lnSpc>
                <a:spcPct val="100000"/>
              </a:lnSpc>
              <a:spcBef>
                <a:spcPts val="0"/>
              </a:spcBef>
              <a:spcAft>
                <a:spcPts val="0"/>
              </a:spcAft>
              <a:buClr>
                <a:schemeClr val="dk1"/>
              </a:buClr>
              <a:buSzPts val="1200"/>
              <a:buFont typeface="Calibri"/>
              <a:buNone/>
            </a:pPr>
            <a:r>
              <a:rPr lang="en-GB" b="0" dirty="0"/>
              <a:t>2. Click the B to play the example. Pupils write ‘I’ or ‘he’. Play it again and pupils decide which of the two new items of vocabulary is mentioned, writing the English word. </a:t>
            </a:r>
          </a:p>
          <a:p>
            <a:pPr marL="0" marR="0" lvl="0" indent="0" algn="l" rtl="0">
              <a:lnSpc>
                <a:spcPct val="100000"/>
              </a:lnSpc>
              <a:spcBef>
                <a:spcPts val="0"/>
              </a:spcBef>
              <a:spcAft>
                <a:spcPts val="0"/>
              </a:spcAft>
              <a:buClr>
                <a:schemeClr val="dk1"/>
              </a:buClr>
              <a:buSzPts val="1200"/>
              <a:buFont typeface="Calibri"/>
              <a:buNone/>
            </a:pPr>
            <a:r>
              <a:rPr lang="en-GB" b="0" dirty="0"/>
              <a:t>3. Repeat for items 2-6. </a:t>
            </a:r>
          </a:p>
          <a:p>
            <a:pPr marL="0" marR="0" lvl="0" indent="0" algn="l" rtl="0">
              <a:lnSpc>
                <a:spcPct val="100000"/>
              </a:lnSpc>
              <a:spcBef>
                <a:spcPts val="0"/>
              </a:spcBef>
              <a:spcAft>
                <a:spcPts val="0"/>
              </a:spcAft>
              <a:buClr>
                <a:schemeClr val="dk1"/>
              </a:buClr>
              <a:buSzPts val="1200"/>
              <a:buFont typeface="Calibri"/>
              <a:buNone/>
            </a:pPr>
            <a:r>
              <a:rPr lang="en-GB" b="0" dirty="0"/>
              <a:t>4. Click to display answers. </a:t>
            </a:r>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r>
              <a:rPr lang="en-GB" b="1" dirty="0"/>
              <a:t>Additional task suggestions:</a:t>
            </a:r>
            <a:br>
              <a:rPr lang="en-GB" dirty="0"/>
            </a:br>
            <a:r>
              <a:rPr lang="en-GB" dirty="0"/>
              <a:t>1.  Pupils could try to rewrite the sentences in German from their answers. See transcript below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Trancript</a:t>
            </a:r>
            <a:r>
              <a:rPr lang="en-GB" b="1"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spiele</a:t>
            </a:r>
            <a:r>
              <a:rPr lang="en-GB" dirty="0"/>
              <a:t> </a:t>
            </a:r>
            <a:r>
              <a:rPr lang="en-GB" dirty="0" err="1"/>
              <a:t>ein</a:t>
            </a:r>
            <a:r>
              <a:rPr lang="en-GB" dirty="0"/>
              <a:t> </a:t>
            </a:r>
            <a:r>
              <a:rPr lang="en-GB" dirty="0" err="1"/>
              <a:t>Handyspiel</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versteht</a:t>
            </a:r>
            <a:r>
              <a:rPr lang="en-GB" dirty="0"/>
              <a:t> </a:t>
            </a:r>
            <a:r>
              <a:rPr lang="en-GB" dirty="0" err="1"/>
              <a:t>mein</a:t>
            </a:r>
            <a:r>
              <a:rPr lang="en-GB" dirty="0"/>
              <a:t> Buch</a:t>
            </a:r>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singt</a:t>
            </a:r>
            <a:r>
              <a:rPr lang="en-GB" dirty="0"/>
              <a:t> </a:t>
            </a:r>
            <a:r>
              <a:rPr lang="en-GB" dirty="0" err="1"/>
              <a:t>ein</a:t>
            </a:r>
            <a:r>
              <a:rPr lang="en-GB" dirty="0"/>
              <a:t> Lied</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lerne</a:t>
            </a:r>
            <a:r>
              <a:rPr lang="en-GB" dirty="0"/>
              <a:t> </a:t>
            </a:r>
            <a:r>
              <a:rPr lang="en-GB" dirty="0" err="1"/>
              <a:t>ein</a:t>
            </a:r>
            <a:r>
              <a:rPr lang="en-GB" dirty="0"/>
              <a:t> </a:t>
            </a:r>
            <a:r>
              <a:rPr lang="en-GB" dirty="0" err="1"/>
              <a:t>Beispiel</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denke</a:t>
            </a:r>
            <a:r>
              <a:rPr lang="en-GB" dirty="0"/>
              <a:t> oft</a:t>
            </a:r>
          </a:p>
          <a:p>
            <a:pPr marL="0" marR="0" lvl="0" indent="0" algn="l" rtl="0">
              <a:lnSpc>
                <a:spcPct val="100000"/>
              </a:lnSpc>
              <a:spcBef>
                <a:spcPts val="0"/>
              </a:spcBef>
              <a:spcAft>
                <a:spcPts val="0"/>
              </a:spcAft>
              <a:buClr>
                <a:schemeClr val="dk1"/>
              </a:buClr>
              <a:buSzPts val="1200"/>
              <a:buFont typeface="Calibri"/>
              <a:buNone/>
            </a:pPr>
            <a:r>
              <a:rPr lang="en-GB" dirty="0"/>
              <a:t>Er </a:t>
            </a:r>
            <a:r>
              <a:rPr lang="en-GB" dirty="0" err="1"/>
              <a:t>lernt</a:t>
            </a:r>
            <a:r>
              <a:rPr lang="en-GB" dirty="0"/>
              <a:t> </a:t>
            </a:r>
            <a:r>
              <a:rPr lang="en-GB" dirty="0" err="1"/>
              <a:t>viel</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spiele</a:t>
            </a:r>
            <a:r>
              <a:rPr lang="en-GB" dirty="0"/>
              <a:t> </a:t>
            </a:r>
            <a:r>
              <a:rPr lang="en-GB" dirty="0" err="1"/>
              <a:t>Fußball</a:t>
            </a:r>
            <a:r>
              <a:rPr lang="en-GB" dirty="0"/>
              <a:t> </a:t>
            </a:r>
            <a:r>
              <a:rPr lang="en-GB" dirty="0" err="1"/>
              <a:t>mit</a:t>
            </a:r>
            <a:r>
              <a:rPr lang="en-GB" dirty="0"/>
              <a:t> </a:t>
            </a:r>
            <a:r>
              <a:rPr lang="en-GB" dirty="0" err="1"/>
              <a:t>Freunden</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8906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written production of some of this week’s </a:t>
            </a:r>
            <a:r>
              <a:rPr lang="en-GB" b="0" baseline="0" dirty="0"/>
              <a:t>new and </a:t>
            </a:r>
            <a:r>
              <a:rPr lang="en-GB" b="0" dirty="0"/>
              <a:t>revisited vocabulary, in response to aural cues.</a:t>
            </a:r>
            <a:br>
              <a:rPr lang="en-GB" b="0" dirty="0"/>
            </a:br>
            <a:br>
              <a:rPr lang="en-GB" b="0" dirty="0"/>
            </a:br>
            <a:r>
              <a:rPr lang="en-GB" b="1" dirty="0"/>
              <a:t>Procedure:</a:t>
            </a:r>
            <a:br>
              <a:rPr lang="en-GB" dirty="0"/>
            </a:br>
            <a:r>
              <a:rPr lang="en-GB" dirty="0"/>
              <a:t>1. Click to listen to each sentence clue.</a:t>
            </a:r>
          </a:p>
          <a:p>
            <a:r>
              <a:rPr lang="en-GB" dirty="0"/>
              <a:t>2. Pupils write the answers to fill the bleeped gaps, choosing from the options shown. Higher proficiency pupils could face away from board to make the task more challenging if they wish.</a:t>
            </a:r>
            <a:br>
              <a:rPr lang="en-GB" dirty="0"/>
            </a:br>
            <a:r>
              <a:rPr lang="en-GB" dirty="0"/>
              <a:t>3. The letters top to bottom in the red column indicated spell the noun </a:t>
            </a:r>
            <a:r>
              <a:rPr lang="en-GB" i="1" dirty="0"/>
              <a:t>die Schule.</a:t>
            </a:r>
          </a:p>
          <a:p>
            <a:r>
              <a:rPr lang="en-GB" dirty="0"/>
              <a:t>4. Click the lighter blue audio button to hear the full sentence audio (listen and check). </a:t>
            </a:r>
            <a:r>
              <a:rPr lang="en-GB"/>
              <a:t>Click for each word answer. </a:t>
            </a:r>
            <a:br>
              <a:rPr lang="en-GB" dirty="0"/>
            </a:br>
            <a:r>
              <a:rPr lang="en-GB" dirty="0"/>
              <a:t>5. Ensure all meanings all clear.</a:t>
            </a:r>
          </a:p>
          <a:p>
            <a:endParaRPr lang="en-GB" dirty="0"/>
          </a:p>
          <a:p>
            <a:r>
              <a:rPr lang="en-GB" b="1" dirty="0"/>
              <a:t>Transcript:</a:t>
            </a:r>
            <a:br>
              <a:rPr lang="en-GB" b="1" dirty="0"/>
            </a:br>
            <a:r>
              <a:rPr lang="en-GB" b="0" dirty="0"/>
              <a:t>1. Moritz, ich </a:t>
            </a:r>
            <a:r>
              <a:rPr lang="en-GB" b="0" dirty="0" err="1"/>
              <a:t>habe</a:t>
            </a:r>
            <a:r>
              <a:rPr lang="en-GB" b="0" dirty="0"/>
              <a:t> [</a:t>
            </a:r>
            <a:r>
              <a:rPr lang="en-GB" b="0" dirty="0" err="1"/>
              <a:t>deine</a:t>
            </a:r>
            <a:r>
              <a:rPr lang="en-GB" b="0" dirty="0"/>
              <a:t>] </a:t>
            </a:r>
            <a:r>
              <a:rPr lang="en-GB" b="0" dirty="0" err="1"/>
              <a:t>Tasche</a:t>
            </a:r>
            <a:r>
              <a:rPr lang="en-GB" b="0" dirty="0"/>
              <a:t>!</a:t>
            </a:r>
          </a:p>
          <a:p>
            <a:r>
              <a:rPr lang="en-GB" b="0" dirty="0"/>
              <a:t>2. Johanna [</a:t>
            </a:r>
            <a:r>
              <a:rPr lang="en-GB" b="0" dirty="0" err="1"/>
              <a:t>spielt</a:t>
            </a:r>
            <a:r>
              <a:rPr lang="en-GB" b="0" dirty="0"/>
              <a:t>] oft </a:t>
            </a:r>
            <a:r>
              <a:rPr lang="en-GB" b="0" dirty="0" err="1"/>
              <a:t>Fußball</a:t>
            </a:r>
            <a:r>
              <a:rPr lang="en-GB" b="0" dirty="0"/>
              <a:t>.</a:t>
            </a:r>
          </a:p>
          <a:p>
            <a:r>
              <a:rPr lang="en-GB" b="0" dirty="0"/>
              <a:t>3. Ich [</a:t>
            </a:r>
            <a:r>
              <a:rPr lang="en-GB" b="0" dirty="0" err="1"/>
              <a:t>lerne</a:t>
            </a:r>
            <a:r>
              <a:rPr lang="en-GB" b="0" dirty="0"/>
              <a:t>] oft </a:t>
            </a:r>
            <a:r>
              <a:rPr lang="en-GB" b="0" dirty="0" err="1"/>
              <a:t>Englisch</a:t>
            </a:r>
            <a:r>
              <a:rPr lang="en-GB" b="0" dirty="0"/>
              <a:t>.</a:t>
            </a:r>
          </a:p>
          <a:p>
            <a:r>
              <a:rPr lang="en-GB" b="0" dirty="0"/>
              <a:t>4. Wie [</a:t>
            </a:r>
            <a:r>
              <a:rPr lang="en-GB" b="0" dirty="0" err="1"/>
              <a:t>sagt</a:t>
            </a:r>
            <a:r>
              <a:rPr lang="en-GB" b="0" dirty="0"/>
              <a:t>] man </a:t>
            </a:r>
            <a:r>
              <a:rPr lang="en-GB" b="0" i="1" dirty="0"/>
              <a:t>to play </a:t>
            </a:r>
            <a:r>
              <a:rPr lang="en-GB" b="0" i="0" dirty="0"/>
              <a:t>auf Deutsch?</a:t>
            </a:r>
          </a:p>
          <a:p>
            <a:r>
              <a:rPr lang="en-GB" b="0" i="0" dirty="0"/>
              <a:t>5. Ich </a:t>
            </a:r>
            <a:r>
              <a:rPr lang="en-GB" b="0" i="0" dirty="0" err="1"/>
              <a:t>habe</a:t>
            </a:r>
            <a:r>
              <a:rPr lang="en-GB" b="0" i="0" dirty="0"/>
              <a:t> Hunger! Wo </a:t>
            </a:r>
            <a:r>
              <a:rPr lang="en-GB" b="0" i="0" dirty="0" err="1"/>
              <a:t>ist</a:t>
            </a:r>
            <a:r>
              <a:rPr lang="en-GB" b="0" i="0" dirty="0"/>
              <a:t> </a:t>
            </a:r>
            <a:r>
              <a:rPr lang="en-GB" b="0" i="0" dirty="0" err="1"/>
              <a:t>mein</a:t>
            </a:r>
            <a:r>
              <a:rPr lang="en-GB" b="0" i="0" dirty="0"/>
              <a:t> [Kuchen]?</a:t>
            </a:r>
          </a:p>
          <a:p>
            <a:r>
              <a:rPr lang="en-GB" b="0" i="0" dirty="0"/>
              <a:t>6. Lukas [hat] </a:t>
            </a:r>
            <a:r>
              <a:rPr lang="en-GB" b="0" i="0" dirty="0" err="1"/>
              <a:t>ein</a:t>
            </a:r>
            <a:r>
              <a:rPr lang="en-GB" b="0" i="0" dirty="0"/>
              <a:t> </a:t>
            </a:r>
            <a:r>
              <a:rPr lang="en-GB" b="0" i="0" dirty="0" err="1"/>
              <a:t>Geschenk</a:t>
            </a:r>
            <a:r>
              <a:rPr lang="en-GB" b="0" i="0" dirty="0"/>
              <a:t>.</a:t>
            </a:r>
          </a:p>
          <a:p>
            <a:r>
              <a:rPr lang="en-GB" b="0" i="0" dirty="0"/>
              <a:t>7. Mein </a:t>
            </a:r>
            <a:r>
              <a:rPr lang="en-GB" b="0" i="0" dirty="0" err="1"/>
              <a:t>Lieblingstier</a:t>
            </a:r>
            <a:r>
              <a:rPr lang="en-GB" b="0" i="0" dirty="0"/>
              <a:t> </a:t>
            </a:r>
            <a:r>
              <a:rPr lang="en-GB" b="0" i="0" dirty="0" err="1"/>
              <a:t>ist</a:t>
            </a:r>
            <a:r>
              <a:rPr lang="en-GB" b="0" i="0" dirty="0"/>
              <a:t> </a:t>
            </a:r>
            <a:r>
              <a:rPr lang="en-GB" b="0" i="0" dirty="0" err="1"/>
              <a:t>ein</a:t>
            </a:r>
            <a:r>
              <a:rPr lang="en-GB" b="0" i="0" dirty="0"/>
              <a:t> [Hund]</a:t>
            </a:r>
          </a:p>
          <a:p>
            <a:r>
              <a:rPr lang="en-GB" b="0" i="0" dirty="0"/>
              <a:t>8. Er </a:t>
            </a:r>
            <a:r>
              <a:rPr lang="en-GB" b="0" i="0" dirty="0" err="1"/>
              <a:t>lernt</a:t>
            </a:r>
            <a:r>
              <a:rPr lang="en-GB" b="0" i="0" dirty="0"/>
              <a:t> [</a:t>
            </a:r>
            <a:r>
              <a:rPr lang="en-GB" b="0" i="0" dirty="0" err="1"/>
              <a:t>viel</a:t>
            </a:r>
            <a:r>
              <a:rPr lang="en-GB" b="0" i="0" dirty="0"/>
              <a:t>] in der Schule.</a:t>
            </a:r>
          </a:p>
          <a:p>
            <a:r>
              <a:rPr lang="en-GB" b="0" i="0" dirty="0"/>
              <a:t>9. [</a:t>
            </a:r>
            <a:r>
              <a:rPr lang="en-GB" b="0" i="0" dirty="0" err="1"/>
              <a:t>Wer</a:t>
            </a:r>
            <a:r>
              <a:rPr lang="en-GB" b="0" i="0" dirty="0"/>
              <a:t>] </a:t>
            </a:r>
            <a:r>
              <a:rPr lang="en-GB" b="0" i="0" dirty="0" err="1"/>
              <a:t>ist</a:t>
            </a:r>
            <a:r>
              <a:rPr lang="en-GB" b="0" i="0" dirty="0"/>
              <a:t> das? Hamza </a:t>
            </a:r>
            <a:r>
              <a:rPr lang="en-GB" b="0" i="0" dirty="0" err="1"/>
              <a:t>oder</a:t>
            </a:r>
            <a:r>
              <a:rPr lang="en-GB" b="0" i="0" dirty="0"/>
              <a:t> Lukas?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2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concept of the Primary Bee &amp; to practise oral translation of new vocabulary (English into German).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information on the slide and the example with Moritz and Lukas. </a:t>
            </a:r>
          </a:p>
          <a:p>
            <a:pPr marL="0" marR="0" lvl="0" indent="0" algn="l" rtl="0">
              <a:lnSpc>
                <a:spcPct val="100000"/>
              </a:lnSpc>
              <a:spcBef>
                <a:spcPts val="0"/>
              </a:spcBef>
              <a:spcAft>
                <a:spcPts val="0"/>
              </a:spcAft>
              <a:buClr>
                <a:schemeClr val="dk1"/>
              </a:buClr>
              <a:buSzPts val="1200"/>
              <a:buFont typeface="Calibri"/>
              <a:buNone/>
            </a:pPr>
            <a:r>
              <a:rPr lang="en-GB" b="0" dirty="0"/>
              <a:t>2.   Share the key messages as follows: Open to pupils in Years 5 and 6; tests word knowledge; there are three stages: school, regional, national and pupils are given 40 words to learn and practise at each stage.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r>
              <a:rPr lang="en-US" dirty="0"/>
              <a:t>The aim of the Primary Bee is for pupils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lang="en-GB" b="1" dirty="0"/>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week’s vocabulary and to familiarise pupils with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Moritz’ and Lukas’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 as these two key phrases are part </a:t>
            </a:r>
            <a:r>
              <a:rPr lang="en-GB" b="0" i="0"/>
              <a:t>of this </a:t>
            </a:r>
            <a:r>
              <a:rPr lang="en-GB" b="0" i="0" dirty="0"/>
              <a:t>week’s vocabulary to practise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the 10 items of vocabulary each.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pupils could choose a new partner or swap lists.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and some in the ‘he/she’ form.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using any other vocabulary covered this term. Follow Up 5 sheets from previous week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78667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5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2.svg"/><Relationship Id="rId11" Type="http://schemas.openxmlformats.org/officeDocument/2006/relationships/audio" Target="../media/audio6.wav"/><Relationship Id="rId5" Type="http://schemas.openxmlformats.org/officeDocument/2006/relationships/image" Target="../media/image21.png"/><Relationship Id="rId15" Type="http://schemas.openxmlformats.org/officeDocument/2006/relationships/image" Target="../media/image24.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8.wav"/></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8.wav"/><Relationship Id="rId18" Type="http://schemas.openxmlformats.org/officeDocument/2006/relationships/audio" Target="../media/audio20.wav"/><Relationship Id="rId3" Type="http://schemas.openxmlformats.org/officeDocument/2006/relationships/audio" Target="../media/audio9.wav"/><Relationship Id="rId21" Type="http://schemas.openxmlformats.org/officeDocument/2006/relationships/audio" Target="../media/audio23.wav"/><Relationship Id="rId7" Type="http://schemas.openxmlformats.org/officeDocument/2006/relationships/audio" Target="../media/audio13.wav"/><Relationship Id="rId12" Type="http://schemas.openxmlformats.org/officeDocument/2006/relationships/image" Target="../media/image26.png"/><Relationship Id="rId17" Type="http://schemas.openxmlformats.org/officeDocument/2006/relationships/audio" Target="../media/audio19.wav"/><Relationship Id="rId25" Type="http://schemas.openxmlformats.org/officeDocument/2006/relationships/audio" Target="../media/audio27.wav"/><Relationship Id="rId2" Type="http://schemas.openxmlformats.org/officeDocument/2006/relationships/notesSlide" Target="../notesSlides/notesSlide7.xml"/><Relationship Id="rId16" Type="http://schemas.openxmlformats.org/officeDocument/2006/relationships/image" Target="../media/image27.png"/><Relationship Id="rId20" Type="http://schemas.openxmlformats.org/officeDocument/2006/relationships/audio" Target="../media/audio22.wav"/><Relationship Id="rId1" Type="http://schemas.openxmlformats.org/officeDocument/2006/relationships/slideLayout" Target="../slideLayouts/slideLayout22.xml"/><Relationship Id="rId6" Type="http://schemas.openxmlformats.org/officeDocument/2006/relationships/audio" Target="../media/audio12.wav"/><Relationship Id="rId11" Type="http://schemas.openxmlformats.org/officeDocument/2006/relationships/audio" Target="../media/audio17.wav"/><Relationship Id="rId24" Type="http://schemas.openxmlformats.org/officeDocument/2006/relationships/audio" Target="../media/audio26.wav"/><Relationship Id="rId5" Type="http://schemas.openxmlformats.org/officeDocument/2006/relationships/audio" Target="../media/audio11.wav"/><Relationship Id="rId15" Type="http://schemas.openxmlformats.org/officeDocument/2006/relationships/image" Target="../media/image22.svg"/><Relationship Id="rId23" Type="http://schemas.openxmlformats.org/officeDocument/2006/relationships/audio" Target="../media/audio25.wav"/><Relationship Id="rId10" Type="http://schemas.openxmlformats.org/officeDocument/2006/relationships/audio" Target="../media/audio16.wav"/><Relationship Id="rId19" Type="http://schemas.openxmlformats.org/officeDocument/2006/relationships/audio" Target="../media/audio21.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21.png"/><Relationship Id="rId22" Type="http://schemas.openxmlformats.org/officeDocument/2006/relationships/audio" Target="../media/audio24.wav"/></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Talking about things and things you do</a:t>
            </a: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pic>
        <p:nvPicPr>
          <p:cNvPr id="10" name="Picture 9" descr="Icon&#10;&#10;Description automatically generated with low confidence">
            <a:extLst>
              <a:ext uri="{FF2B5EF4-FFF2-40B4-BE49-F238E27FC236}">
                <a16:creationId xmlns:a16="http://schemas.microsoft.com/office/drawing/2014/main" id="{9E474820-0423-434C-9C68-E930657CA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43" y="2096088"/>
            <a:ext cx="4095443" cy="3025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71963994"/>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die </a:t>
                      </a:r>
                      <a:r>
                        <a:rPr lang="en-GB" sz="2200" b="1" dirty="0" err="1">
                          <a:solidFill>
                            <a:srgbClr val="00B0F0"/>
                          </a:solidFill>
                          <a:latin typeface="Century Gothic" panose="020B0502020202020204" pitchFamily="34" charset="0"/>
                        </a:rPr>
                        <a:t>Tasche</a:t>
                      </a:r>
                      <a:endParaRPr lang="en-GB" sz="22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deine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Foto</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Freundin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Geschenk</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Kuchen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oft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viel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denken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lernen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verstehen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Wie </a:t>
                      </a:r>
                      <a:r>
                        <a:rPr lang="en-GB" sz="2400" b="1" dirty="0" err="1">
                          <a:solidFill>
                            <a:srgbClr val="FF3399"/>
                          </a:solidFill>
                          <a:latin typeface="Century Gothic" panose="020B0502020202020204" pitchFamily="34" charset="0"/>
                        </a:rPr>
                        <a:t>sagt</a:t>
                      </a:r>
                      <a:r>
                        <a:rPr lang="en-GB" sz="2400" b="1" dirty="0">
                          <a:solidFill>
                            <a:srgbClr val="FF3399"/>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weiß</a:t>
                      </a:r>
                      <a:r>
                        <a:rPr lang="en-GB" sz="2400" b="1" dirty="0">
                          <a:solidFill>
                            <a:srgbClr val="FF3399"/>
                          </a:solidFill>
                          <a:latin typeface="Century Gothic" panose="020B0502020202020204" pitchFamily="34" charset="0"/>
                        </a:rPr>
                        <a:t> es </a:t>
                      </a:r>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26283" y="5994799"/>
            <a:ext cx="2293393" cy="677108"/>
          </a:xfrm>
          <a:prstGeom prst="rect">
            <a:avLst/>
          </a:prstGeom>
          <a:noFill/>
        </p:spPr>
        <p:txBody>
          <a:bodyPr wrap="square" rtlCol="0">
            <a:spAutoFit/>
          </a:bodyPr>
          <a:lstStyle/>
          <a:p>
            <a:pPr>
              <a:buClr>
                <a:srgbClr val="000000"/>
              </a:buClr>
              <a:buFont typeface="Arial"/>
              <a:buNone/>
              <a:defRPr/>
            </a:pPr>
            <a:r>
              <a:rPr lang="en-GB" kern="0" dirty="0">
                <a:solidFill>
                  <a:srgbClr val="002060"/>
                </a:solidFill>
                <a:latin typeface="Century Gothic" panose="020B0502020202020204" pitchFamily="34" charset="0"/>
                <a:cs typeface="Arial"/>
                <a:sym typeface="Arial"/>
              </a:rPr>
              <a:t>to understand, understanding</a:t>
            </a:r>
            <a:r>
              <a:rPr lang="en-GB" sz="2000" kern="0" dirty="0">
                <a:solidFill>
                  <a:srgbClr val="002060"/>
                </a:solidFill>
                <a:latin typeface="Century Gothic" panose="020B0502020202020204" pitchFamily="34" charset="0"/>
                <a:cs typeface="Arial"/>
                <a:sym typeface="Arial"/>
              </a:rPr>
              <a:t>	</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27969" y="6180840"/>
            <a:ext cx="30135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How do you say?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29339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don’t know</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39984" y="5321169"/>
            <a:ext cx="270708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 lot, much</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8" y="5321170"/>
            <a:ext cx="301357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think, thinking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75487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learn, learning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4774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sing, singing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436267" y="4445748"/>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often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66251" y="3590100"/>
            <a:ext cx="229369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flower</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27476" y="3575972"/>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who?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cake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073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has</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it has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present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photo</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459945" y="1865086"/>
            <a:ext cx="351919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[female] friend</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my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bag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1549" y="969226"/>
            <a:ext cx="3519199" cy="461665"/>
          </a:xfrm>
          <a:prstGeom prst="rect">
            <a:avLst/>
          </a:prstGeom>
          <a:noFill/>
        </p:spPr>
        <p:txBody>
          <a:bodyPr wrap="square" rtlCol="0">
            <a:spAutoFit/>
          </a:bodyPr>
          <a:lstStyle/>
          <a:p>
            <a:pPr>
              <a:buClr>
                <a:srgbClr val="000000"/>
              </a:buClr>
              <a:buFont typeface="Arial"/>
              <a:buNone/>
              <a:defRPr/>
            </a:pPr>
            <a:r>
              <a:rPr lang="en-GB" sz="2300" kern="0" dirty="0">
                <a:solidFill>
                  <a:srgbClr val="002060"/>
                </a:solidFill>
                <a:latin typeface="Century Gothic" panose="020B0502020202020204" pitchFamily="34" charset="0"/>
                <a:cs typeface="Arial"/>
                <a:sym typeface="Arial"/>
              </a:rPr>
              <a:t>(the) picture</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85403578"/>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[female] friend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photo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bag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understand, understanding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often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FF3399"/>
                          </a:solidFill>
                          <a:latin typeface="Century Gothic" panose="020B0502020202020204" pitchFamily="34" charset="0"/>
                        </a:rPr>
                        <a:t>to think, thinking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learn, 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denken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846936" y="6180617"/>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79" y="5376117"/>
            <a:ext cx="1899579"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verstehen</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viel</a:t>
            </a:r>
            <a:r>
              <a:rPr lang="en-GB" sz="2400" kern="0" dirty="0">
                <a:solidFill>
                  <a:srgbClr val="002060"/>
                </a:solidFill>
                <a:latin typeface="Century Gothic" panose="020B0502020202020204" pitchFamily="34" charset="0"/>
                <a:cs typeface="Arial"/>
                <a:sym typeface="Arial"/>
              </a:rPr>
              <a:t>	</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oft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38681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Ich </a:t>
            </a:r>
            <a:r>
              <a:rPr lang="en-GB" sz="2000" kern="0" dirty="0" err="1">
                <a:solidFill>
                  <a:srgbClr val="002060"/>
                </a:solidFill>
                <a:latin typeface="Century Gothic" panose="020B0502020202020204" pitchFamily="34" charset="0"/>
                <a:cs typeface="Arial"/>
                <a:sym typeface="Arial"/>
              </a:rPr>
              <a:t>weiß</a:t>
            </a:r>
            <a:r>
              <a:rPr lang="en-GB" sz="2000" kern="0" dirty="0">
                <a:solidFill>
                  <a:srgbClr val="002060"/>
                </a:solidFill>
                <a:latin typeface="Century Gothic" panose="020B0502020202020204" pitchFamily="34" charset="0"/>
                <a:cs typeface="Arial"/>
                <a:sym typeface="Arial"/>
              </a:rPr>
              <a:t> es </a:t>
            </a:r>
            <a:r>
              <a:rPr lang="en-GB" sz="2000" kern="0" dirty="0" err="1">
                <a:solidFill>
                  <a:srgbClr val="002060"/>
                </a:solidFill>
                <a:latin typeface="Century Gothic" panose="020B0502020202020204" pitchFamily="34" charset="0"/>
                <a:cs typeface="Arial"/>
                <a:sym typeface="Arial"/>
              </a:rPr>
              <a:t>nicht</a:t>
            </a:r>
            <a:endParaRPr lang="en-GB" sz="20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566752" y="4411004"/>
            <a:ext cx="283730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Wie </a:t>
            </a:r>
            <a:r>
              <a:rPr lang="en-GB" sz="2400" kern="0" dirty="0" err="1">
                <a:solidFill>
                  <a:srgbClr val="002060"/>
                </a:solidFill>
                <a:latin typeface="Century Gothic" panose="020B0502020202020204" pitchFamily="34" charset="0"/>
                <a:cs typeface="Arial"/>
                <a:sym typeface="Arial"/>
              </a:rPr>
              <a:t>sagt</a:t>
            </a:r>
            <a:r>
              <a:rPr lang="en-GB" sz="2400" kern="0" dirty="0">
                <a:solidFill>
                  <a:srgbClr val="002060"/>
                </a:solidFill>
                <a:latin typeface="Century Gothic" panose="020B0502020202020204" pitchFamily="34" charset="0"/>
                <a:cs typeface="Arial"/>
                <a:sym typeface="Arial"/>
              </a:rPr>
              <a:t> man..?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2987" y="4359707"/>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sie</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212179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wer</a:t>
            </a:r>
            <a:r>
              <a:rPr lang="en-GB" sz="2400" kern="0" dirty="0">
                <a:solidFill>
                  <a:srgbClr val="002060"/>
                </a:solidFill>
                <a:latin typeface="Century Gothic" panose="020B0502020202020204" pitchFamily="34" charset="0"/>
                <a:cs typeface="Arial"/>
                <a:sym typeface="Arial"/>
              </a:rPr>
              <a:t>?		</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er hat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Blume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Geschenk</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6008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der Kuchen</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hat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Bild</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das </a:t>
            </a:r>
            <a:r>
              <a:rPr lang="en-GB" sz="2400" kern="0" dirty="0" err="1">
                <a:solidFill>
                  <a:srgbClr val="002060"/>
                </a:solidFill>
                <a:latin typeface="Century Gothic" panose="020B0502020202020204" pitchFamily="34" charset="0"/>
                <a:cs typeface="Arial"/>
                <a:sym typeface="Arial"/>
              </a:rPr>
              <a:t>Foto</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Tasche</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meine</a:t>
            </a:r>
            <a:endParaRPr lang="en-GB" sz="2400" kern="0" dirty="0">
              <a:solidFill>
                <a:srgbClr val="002060"/>
              </a:solidFill>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98103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dein</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deine</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Freundin</a:t>
            </a:r>
            <a:endParaRPr lang="en-GB" sz="2400" kern="0" dirty="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72043369"/>
              </p:ext>
            </p:extLst>
          </p:nvPr>
        </p:nvGraphicFramePr>
        <p:xfrm>
          <a:off x="573758" y="72770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t>
                      </a:r>
                      <a:r>
                        <a:rPr lang="en-GB" sz="2200" b="1" dirty="0" err="1">
                          <a:solidFill>
                            <a:srgbClr val="002060"/>
                          </a:solidFill>
                          <a:latin typeface="Century Gothic" panose="020B0502020202020204" pitchFamily="34" charset="0"/>
                        </a:rPr>
                        <a:t>Tasche</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Bild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Foto</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Freundin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Geschenk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Kuchen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singen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oft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viel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denken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lernen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verstehen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73163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64630978"/>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[female] friend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picture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photo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understand, understanding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often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think, thinking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learn, leaning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sing, singing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866513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rPr>
              <a:t>[</a:t>
            </a:r>
            <a:r>
              <a:rPr lang="en-GB" sz="9800" dirty="0" err="1">
                <a:solidFill>
                  <a:srgbClr val="FF0066"/>
                </a:solidFill>
                <a:latin typeface="Century Gothic" panose="020B0502020202020204" pitchFamily="34" charset="0"/>
              </a:rPr>
              <a:t>sp</a:t>
            </a:r>
            <a:r>
              <a:rPr lang="en-GB" sz="9800" dirty="0">
                <a:solidFill>
                  <a:srgbClr val="002060"/>
                </a:solidFill>
                <a:latin typeface="Century Gothic" panose="020B0502020202020204" pitchFamily="34" charset="0"/>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Cloud 126">
            <a:extLst>
              <a:ext uri="{FF2B5EF4-FFF2-40B4-BE49-F238E27FC236}">
                <a16:creationId xmlns:a16="http://schemas.microsoft.com/office/drawing/2014/main" id="{83B7FBC6-5BBC-47F9-80E2-B5448081B7CB}"/>
              </a:ext>
            </a:extLst>
          </p:cNvPr>
          <p:cNvSpPr/>
          <p:nvPr/>
        </p:nvSpPr>
        <p:spPr>
          <a:xfrm>
            <a:off x="4400743" y="1996303"/>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loud 124">
            <a:extLst>
              <a:ext uri="{FF2B5EF4-FFF2-40B4-BE49-F238E27FC236}">
                <a16:creationId xmlns:a16="http://schemas.microsoft.com/office/drawing/2014/main" id="{79EB3C71-00FE-44FC-80DE-1BDB3CCC7317}"/>
              </a:ext>
            </a:extLst>
          </p:cNvPr>
          <p:cNvSpPr/>
          <p:nvPr/>
        </p:nvSpPr>
        <p:spPr>
          <a:xfrm>
            <a:off x="549627" y="5689188"/>
            <a:ext cx="3350428"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loud 113">
            <a:extLst>
              <a:ext uri="{FF2B5EF4-FFF2-40B4-BE49-F238E27FC236}">
                <a16:creationId xmlns:a16="http://schemas.microsoft.com/office/drawing/2014/main" id="{1B29AA5E-0056-493A-AC6F-ACA840768080}"/>
              </a:ext>
            </a:extLst>
          </p:cNvPr>
          <p:cNvSpPr/>
          <p:nvPr/>
        </p:nvSpPr>
        <p:spPr>
          <a:xfrm>
            <a:off x="7654112" y="5465021"/>
            <a:ext cx="2616341"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loud 103">
            <a:extLst>
              <a:ext uri="{FF2B5EF4-FFF2-40B4-BE49-F238E27FC236}">
                <a16:creationId xmlns:a16="http://schemas.microsoft.com/office/drawing/2014/main" id="{ED9976E5-008C-45C3-A768-0CCD8A6AB992}"/>
              </a:ext>
            </a:extLst>
          </p:cNvPr>
          <p:cNvSpPr/>
          <p:nvPr/>
        </p:nvSpPr>
        <p:spPr>
          <a:xfrm>
            <a:off x="3993062" y="3227757"/>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loud 104">
            <a:extLst>
              <a:ext uri="{FF2B5EF4-FFF2-40B4-BE49-F238E27FC236}">
                <a16:creationId xmlns:a16="http://schemas.microsoft.com/office/drawing/2014/main" id="{D4011CED-E481-40EB-8F1C-8B6CE6181335}"/>
              </a:ext>
            </a:extLst>
          </p:cNvPr>
          <p:cNvSpPr/>
          <p:nvPr/>
        </p:nvSpPr>
        <p:spPr>
          <a:xfrm>
            <a:off x="6685959" y="2707644"/>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loud 106">
            <a:extLst>
              <a:ext uri="{FF2B5EF4-FFF2-40B4-BE49-F238E27FC236}">
                <a16:creationId xmlns:a16="http://schemas.microsoft.com/office/drawing/2014/main" id="{0502A462-D9D8-425F-93CB-1102B3702F13}"/>
              </a:ext>
            </a:extLst>
          </p:cNvPr>
          <p:cNvSpPr/>
          <p:nvPr/>
        </p:nvSpPr>
        <p:spPr>
          <a:xfrm>
            <a:off x="284581" y="1076709"/>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loud 107">
            <a:extLst>
              <a:ext uri="{FF2B5EF4-FFF2-40B4-BE49-F238E27FC236}">
                <a16:creationId xmlns:a16="http://schemas.microsoft.com/office/drawing/2014/main" id="{65133271-C458-485E-8B6C-9D907443D4D8}"/>
              </a:ext>
            </a:extLst>
          </p:cNvPr>
          <p:cNvSpPr/>
          <p:nvPr/>
        </p:nvSpPr>
        <p:spPr>
          <a:xfrm>
            <a:off x="768945" y="2797393"/>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loud 108">
            <a:extLst>
              <a:ext uri="{FF2B5EF4-FFF2-40B4-BE49-F238E27FC236}">
                <a16:creationId xmlns:a16="http://schemas.microsoft.com/office/drawing/2014/main" id="{E20043C9-28A0-4EDE-9D90-425A83AED8A8}"/>
              </a:ext>
            </a:extLst>
          </p:cNvPr>
          <p:cNvSpPr/>
          <p:nvPr/>
        </p:nvSpPr>
        <p:spPr>
          <a:xfrm>
            <a:off x="560755" y="4339120"/>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loud 109">
            <a:extLst>
              <a:ext uri="{FF2B5EF4-FFF2-40B4-BE49-F238E27FC236}">
                <a16:creationId xmlns:a16="http://schemas.microsoft.com/office/drawing/2014/main" id="{BDF07CFD-EDF3-46DD-AAF4-7760E803BC9D}"/>
              </a:ext>
            </a:extLst>
          </p:cNvPr>
          <p:cNvSpPr/>
          <p:nvPr/>
        </p:nvSpPr>
        <p:spPr>
          <a:xfrm>
            <a:off x="3262931" y="4741682"/>
            <a:ext cx="2967944"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extLst>
              <a:ext uri="{FF2B5EF4-FFF2-40B4-BE49-F238E27FC236}">
                <a16:creationId xmlns:a16="http://schemas.microsoft.com/office/drawing/2014/main" id="{1279A4C3-0EF7-470B-BEC7-DC23F6E703A7}"/>
              </a:ext>
            </a:extLst>
          </p:cNvPr>
          <p:cNvSpPr/>
          <p:nvPr/>
        </p:nvSpPr>
        <p:spPr>
          <a:xfrm>
            <a:off x="6527651" y="3976966"/>
            <a:ext cx="3350428"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loud 105">
            <a:extLst>
              <a:ext uri="{FF2B5EF4-FFF2-40B4-BE49-F238E27FC236}">
                <a16:creationId xmlns:a16="http://schemas.microsoft.com/office/drawing/2014/main" id="{299F288A-88DF-466F-B267-C2B7F6899FE2}"/>
              </a:ext>
            </a:extLst>
          </p:cNvPr>
          <p:cNvSpPr/>
          <p:nvPr/>
        </p:nvSpPr>
        <p:spPr>
          <a:xfrm>
            <a:off x="7262966" y="1333097"/>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601" y="21564"/>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82741" y="945618"/>
            <a:ext cx="1686941" cy="30693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57764" y="83280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8" name="TextBox 77">
            <a:extLst>
              <a:ext uri="{FF2B5EF4-FFF2-40B4-BE49-F238E27FC236}">
                <a16:creationId xmlns:a16="http://schemas.microsoft.com/office/drawing/2014/main" id="{8A947B3E-26E1-20E8-B45E-421875B92DFF}"/>
              </a:ext>
            </a:extLst>
          </p:cNvPr>
          <p:cNvSpPr txBox="1"/>
          <p:nvPr/>
        </p:nvSpPr>
        <p:spPr>
          <a:xfrm>
            <a:off x="3011988" y="127945"/>
            <a:ext cx="75119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Lies</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Wörter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71" name="TextBox 70">
            <a:extLst>
              <a:ext uri="{FF2B5EF4-FFF2-40B4-BE49-F238E27FC236}">
                <a16:creationId xmlns:a16="http://schemas.microsoft.com/office/drawing/2014/main" id="{021C24A7-51ED-4E3D-AD03-72DBA0768154}"/>
              </a:ext>
            </a:extLst>
          </p:cNvPr>
          <p:cNvSpPr txBox="1"/>
          <p:nvPr/>
        </p:nvSpPr>
        <p:spPr>
          <a:xfrm>
            <a:off x="59797" y="133451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Schnecke</a:t>
            </a:r>
          </a:p>
        </p:txBody>
      </p:sp>
      <p:sp>
        <p:nvSpPr>
          <p:cNvPr id="72" name="TextBox 71">
            <a:extLst>
              <a:ext uri="{FF2B5EF4-FFF2-40B4-BE49-F238E27FC236}">
                <a16:creationId xmlns:a16="http://schemas.microsoft.com/office/drawing/2014/main" id="{CB190D71-050F-432E-8205-A4503E4EA4CC}"/>
              </a:ext>
            </a:extLst>
          </p:cNvPr>
          <p:cNvSpPr txBox="1"/>
          <p:nvPr/>
        </p:nvSpPr>
        <p:spPr>
          <a:xfrm>
            <a:off x="7042661" y="156346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Stier</a:t>
            </a:r>
          </a:p>
        </p:txBody>
      </p:sp>
      <p:sp>
        <p:nvSpPr>
          <p:cNvPr id="80" name="TextBox 79">
            <a:extLst>
              <a:ext uri="{FF2B5EF4-FFF2-40B4-BE49-F238E27FC236}">
                <a16:creationId xmlns:a16="http://schemas.microsoft.com/office/drawing/2014/main" id="{DFB4EF56-1411-4B68-B17A-35107DC8799C}"/>
              </a:ext>
            </a:extLst>
          </p:cNvPr>
          <p:cNvSpPr txBox="1"/>
          <p:nvPr/>
        </p:nvSpPr>
        <p:spPr>
          <a:xfrm>
            <a:off x="105088" y="464437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Specht</a:t>
            </a:r>
          </a:p>
        </p:txBody>
      </p:sp>
      <p:sp>
        <p:nvSpPr>
          <p:cNvPr id="81" name="TextBox 80">
            <a:extLst>
              <a:ext uri="{FF2B5EF4-FFF2-40B4-BE49-F238E27FC236}">
                <a16:creationId xmlns:a16="http://schemas.microsoft.com/office/drawing/2014/main" id="{E078507E-830C-4F25-854D-3576853093AC}"/>
              </a:ext>
            </a:extLst>
          </p:cNvPr>
          <p:cNvSpPr txBox="1"/>
          <p:nvPr/>
        </p:nvSpPr>
        <p:spPr>
          <a:xfrm>
            <a:off x="3744866" y="3473082"/>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Stinktier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B4DBD687-18D0-40EA-AF49-3733BF012BA5}"/>
              </a:ext>
            </a:extLst>
          </p:cNvPr>
          <p:cNvSpPr txBox="1"/>
          <p:nvPr/>
        </p:nvSpPr>
        <p:spPr>
          <a:xfrm>
            <a:off x="6467490" y="3006693"/>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Spatz</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7DDC3F35-DDD1-4138-B895-99E1DC535135}"/>
              </a:ext>
            </a:extLst>
          </p:cNvPr>
          <p:cNvSpPr txBox="1"/>
          <p:nvPr/>
        </p:nvSpPr>
        <p:spPr>
          <a:xfrm>
            <a:off x="580614" y="308313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Schildkröte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385795BA-5DB1-47D7-94EF-00A8C7128503}"/>
              </a:ext>
            </a:extLst>
          </p:cNvPr>
          <p:cNvSpPr txBox="1"/>
          <p:nvPr/>
        </p:nvSpPr>
        <p:spPr>
          <a:xfrm>
            <a:off x="3395317" y="492890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Schnabeltier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EEF87FFE-3B9C-41A9-80EA-8E257EB853EF}"/>
              </a:ext>
            </a:extLst>
          </p:cNvPr>
          <p:cNvSpPr txBox="1"/>
          <p:nvPr/>
        </p:nvSpPr>
        <p:spPr>
          <a:xfrm>
            <a:off x="6767230" y="4233130"/>
            <a:ext cx="31038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Stachelschwein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6" name="Google Shape;389;p19">
            <a:extLst>
              <a:ext uri="{FF2B5EF4-FFF2-40B4-BE49-F238E27FC236}">
                <a16:creationId xmlns:a16="http://schemas.microsoft.com/office/drawing/2014/main" id="{895DB50E-4C29-4BB0-B772-2294B3067DCC}"/>
              </a:ext>
            </a:extLst>
          </p:cNvPr>
          <p:cNvCxnSpPr/>
          <p:nvPr/>
        </p:nvCxnSpPr>
        <p:spPr>
          <a:xfrm>
            <a:off x="11631244"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97" name="Google Shape;393;p19">
            <a:extLst>
              <a:ext uri="{FF2B5EF4-FFF2-40B4-BE49-F238E27FC236}">
                <a16:creationId xmlns:a16="http://schemas.microsoft.com/office/drawing/2014/main" id="{DA211082-B77B-428B-872F-A710A252189B}"/>
              </a:ext>
            </a:extLst>
          </p:cNvPr>
          <p:cNvSpPr txBox="1"/>
          <p:nvPr/>
        </p:nvSpPr>
        <p:spPr>
          <a:xfrm>
            <a:off x="11748166" y="1666496"/>
            <a:ext cx="957385" cy="369291"/>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kern="0" dirty="0">
                <a:solidFill>
                  <a:srgbClr val="000000"/>
                </a:solidFill>
                <a:cs typeface="Arial"/>
                <a:sym typeface="Arial"/>
              </a:rPr>
              <a:t>20</a:t>
            </a:r>
            <a:endParaRPr kern="0" dirty="0">
              <a:solidFill>
                <a:srgbClr val="000000"/>
              </a:solidFill>
              <a:cs typeface="Arial"/>
              <a:sym typeface="Arial"/>
            </a:endParaRPr>
          </a:p>
        </p:txBody>
      </p:sp>
      <p:sp>
        <p:nvSpPr>
          <p:cNvPr id="98" name="Google Shape;394;p19">
            <a:extLst>
              <a:ext uri="{FF2B5EF4-FFF2-40B4-BE49-F238E27FC236}">
                <a16:creationId xmlns:a16="http://schemas.microsoft.com/office/drawing/2014/main" id="{304080F7-4DD9-4D26-B42B-B9842BB62F50}"/>
              </a:ext>
            </a:extLst>
          </p:cNvPr>
          <p:cNvSpPr txBox="1"/>
          <p:nvPr/>
        </p:nvSpPr>
        <p:spPr>
          <a:xfrm>
            <a:off x="11792857" y="5799310"/>
            <a:ext cx="1010046" cy="369291"/>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kern="0" dirty="0">
              <a:solidFill>
                <a:srgbClr val="000000"/>
              </a:solidFill>
              <a:cs typeface="Arial"/>
              <a:sym typeface="Arial"/>
            </a:endParaRPr>
          </a:p>
        </p:txBody>
      </p:sp>
      <p:sp>
        <p:nvSpPr>
          <p:cNvPr id="99" name="Google Shape;395;p19">
            <a:extLst>
              <a:ext uri="{FF2B5EF4-FFF2-40B4-BE49-F238E27FC236}">
                <a16:creationId xmlns:a16="http://schemas.microsoft.com/office/drawing/2014/main" id="{A5A70969-6B75-4FCF-83CB-1D4DA95D3E9F}"/>
              </a:ext>
            </a:extLst>
          </p:cNvPr>
          <p:cNvSpPr/>
          <p:nvPr/>
        </p:nvSpPr>
        <p:spPr>
          <a:xfrm>
            <a:off x="10804922"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cs typeface="Arial"/>
                <a:sym typeface="Century Gothic"/>
              </a:rPr>
              <a:t>START</a:t>
            </a:r>
            <a:endParaRPr sz="1400" kern="0" dirty="0">
              <a:solidFill>
                <a:srgbClr val="000000"/>
              </a:solidFill>
              <a:cs typeface="Arial"/>
              <a:sym typeface="Arial"/>
            </a:endParaRPr>
          </a:p>
        </p:txBody>
      </p:sp>
      <p:cxnSp>
        <p:nvCxnSpPr>
          <p:cNvPr id="101" name="Google Shape;390;p19">
            <a:extLst>
              <a:ext uri="{FF2B5EF4-FFF2-40B4-BE49-F238E27FC236}">
                <a16:creationId xmlns:a16="http://schemas.microsoft.com/office/drawing/2014/main" id="{F98441B4-CD4E-431E-81F9-663A601F37B3}"/>
              </a:ext>
            </a:extLst>
          </p:cNvPr>
          <p:cNvCxnSpPr/>
          <p:nvPr/>
        </p:nvCxnSpPr>
        <p:spPr>
          <a:xfrm>
            <a:off x="11608635"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2" name="Google Shape;390;p19">
            <a:extLst>
              <a:ext uri="{FF2B5EF4-FFF2-40B4-BE49-F238E27FC236}">
                <a16:creationId xmlns:a16="http://schemas.microsoft.com/office/drawing/2014/main" id="{C5BB67D8-273D-40EF-A37A-4D0D8B5AFE24}"/>
              </a:ext>
            </a:extLst>
          </p:cNvPr>
          <p:cNvCxnSpPr/>
          <p:nvPr/>
        </p:nvCxnSpPr>
        <p:spPr>
          <a:xfrm>
            <a:off x="11627651" y="6026448"/>
            <a:ext cx="216791" cy="0"/>
          </a:xfrm>
          <a:prstGeom prst="straightConnector1">
            <a:avLst/>
          </a:prstGeom>
          <a:noFill/>
          <a:ln w="28575" cap="flat" cmpd="sng">
            <a:solidFill>
              <a:srgbClr val="1E4E79"/>
            </a:solidFill>
            <a:prstDash val="solid"/>
            <a:round/>
            <a:headEnd type="none" w="med" len="med"/>
            <a:tailEnd type="none" w="med" len="med"/>
          </a:ln>
        </p:spPr>
      </p:cxnSp>
      <p:sp>
        <p:nvSpPr>
          <p:cNvPr id="103" name="Google Shape;388;p19">
            <a:extLst>
              <a:ext uri="{FF2B5EF4-FFF2-40B4-BE49-F238E27FC236}">
                <a16:creationId xmlns:a16="http://schemas.microsoft.com/office/drawing/2014/main" id="{08D719E0-28DE-4450-9C0F-4A6BFFFF26D5}"/>
              </a:ext>
            </a:extLst>
          </p:cNvPr>
          <p:cNvSpPr/>
          <p:nvPr/>
        </p:nvSpPr>
        <p:spPr>
          <a:xfrm>
            <a:off x="10938282" y="1850330"/>
            <a:ext cx="503528" cy="4156259"/>
          </a:xfrm>
          <a:prstGeom prst="rect">
            <a:avLst/>
          </a:prstGeom>
          <a:solidFill>
            <a:srgbClr val="FFC000"/>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95" name="Google Shape;388;p19">
            <a:extLst>
              <a:ext uri="{FF2B5EF4-FFF2-40B4-BE49-F238E27FC236}">
                <a16:creationId xmlns:a16="http://schemas.microsoft.com/office/drawing/2014/main" id="{ACD17FC1-4865-48CF-8347-AC02F2D19944}"/>
              </a:ext>
            </a:extLst>
          </p:cNvPr>
          <p:cNvSpPr/>
          <p:nvPr/>
        </p:nvSpPr>
        <p:spPr>
          <a:xfrm>
            <a:off x="10947862" y="1850329"/>
            <a:ext cx="503528" cy="4156259"/>
          </a:xfrm>
          <a:prstGeom prst="rect">
            <a:avLst/>
          </a:prstGeom>
          <a:solidFill>
            <a:srgbClr val="FF0000"/>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4" name="Cloud 3">
            <a:extLst>
              <a:ext uri="{FF2B5EF4-FFF2-40B4-BE49-F238E27FC236}">
                <a16:creationId xmlns:a16="http://schemas.microsoft.com/office/drawing/2014/main" id="{7336BBC1-4C67-48C7-B7F7-7F943671AC82}"/>
              </a:ext>
            </a:extLst>
          </p:cNvPr>
          <p:cNvSpPr/>
          <p:nvPr/>
        </p:nvSpPr>
        <p:spPr>
          <a:xfrm>
            <a:off x="2670424" y="1309010"/>
            <a:ext cx="2176142" cy="1179573"/>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70D4B915-86C2-4673-90B9-CADD212E144B}"/>
              </a:ext>
            </a:extLst>
          </p:cNvPr>
          <p:cNvSpPr txBox="1"/>
          <p:nvPr/>
        </p:nvSpPr>
        <p:spPr>
          <a:xfrm>
            <a:off x="2461957" y="160428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Schlange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CCE11EC6-F323-4459-B63F-F0F1CD2BDDFD}"/>
              </a:ext>
            </a:extLst>
          </p:cNvPr>
          <p:cNvSpPr txBox="1"/>
          <p:nvPr/>
        </p:nvSpPr>
        <p:spPr>
          <a:xfrm>
            <a:off x="7654112" y="5733647"/>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Schaf</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5" name="Picture 114" descr="A picture containing book, text&#10;&#10;Description automatically generated">
            <a:extLst>
              <a:ext uri="{FF2B5EF4-FFF2-40B4-BE49-F238E27FC236}">
                <a16:creationId xmlns:a16="http://schemas.microsoft.com/office/drawing/2014/main" id="{7B6B9209-75D9-4A63-B1CF-EDD115A7B6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14186" y="1596122"/>
            <a:ext cx="1503017" cy="918660"/>
          </a:xfrm>
          <a:prstGeom prst="rect">
            <a:avLst/>
          </a:prstGeom>
        </p:spPr>
      </p:pic>
      <p:pic>
        <p:nvPicPr>
          <p:cNvPr id="116" name="Picture 115" descr="A close up of a logo&#10;&#10;Description automatically generated">
            <a:extLst>
              <a:ext uri="{FF2B5EF4-FFF2-40B4-BE49-F238E27FC236}">
                <a16:creationId xmlns:a16="http://schemas.microsoft.com/office/drawing/2014/main" id="{E99864AB-6103-4799-8B77-258232382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222" y="4393584"/>
            <a:ext cx="429329" cy="683509"/>
          </a:xfrm>
          <a:prstGeom prst="rect">
            <a:avLst/>
          </a:prstGeom>
        </p:spPr>
      </p:pic>
      <p:pic>
        <p:nvPicPr>
          <p:cNvPr id="117" name="Picture 116" descr="A close up of a bird&#10;&#10;Description automatically generated">
            <a:extLst>
              <a:ext uri="{FF2B5EF4-FFF2-40B4-BE49-F238E27FC236}">
                <a16:creationId xmlns:a16="http://schemas.microsoft.com/office/drawing/2014/main" id="{DA4A6992-FA27-41B8-9DEF-00AFD4395D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6904" y="2469326"/>
            <a:ext cx="1066703" cy="1066703"/>
          </a:xfrm>
          <a:prstGeom prst="rect">
            <a:avLst/>
          </a:prstGeom>
        </p:spPr>
      </p:pic>
      <p:pic>
        <p:nvPicPr>
          <p:cNvPr id="118" name="Picture 117" descr="A drawing of a face&#10;&#10;Description automatically generated">
            <a:extLst>
              <a:ext uri="{FF2B5EF4-FFF2-40B4-BE49-F238E27FC236}">
                <a16:creationId xmlns:a16="http://schemas.microsoft.com/office/drawing/2014/main" id="{D28F7FC9-6988-4777-B7D3-43AC0901FC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875" y="1784334"/>
            <a:ext cx="982292" cy="675326"/>
          </a:xfrm>
          <a:prstGeom prst="rect">
            <a:avLst/>
          </a:prstGeom>
        </p:spPr>
      </p:pic>
      <p:pic>
        <p:nvPicPr>
          <p:cNvPr id="119" name="Picture 118" descr="A picture containing drawing&#10;&#10;Description automatically generated">
            <a:extLst>
              <a:ext uri="{FF2B5EF4-FFF2-40B4-BE49-F238E27FC236}">
                <a16:creationId xmlns:a16="http://schemas.microsoft.com/office/drawing/2014/main" id="{533A30F3-CAE0-4B9D-AE84-134D5F178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0431" y="3580604"/>
            <a:ext cx="1089030" cy="657261"/>
          </a:xfrm>
          <a:prstGeom prst="rect">
            <a:avLst/>
          </a:prstGeom>
        </p:spPr>
      </p:pic>
      <p:pic>
        <p:nvPicPr>
          <p:cNvPr id="120" name="Picture 119" descr="A close up of a logo&#10;&#10;Description automatically generated">
            <a:extLst>
              <a:ext uri="{FF2B5EF4-FFF2-40B4-BE49-F238E27FC236}">
                <a16:creationId xmlns:a16="http://schemas.microsoft.com/office/drawing/2014/main" id="{4E229397-1E2C-49A2-B470-1653982B2F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9048" y="5280910"/>
            <a:ext cx="1749820" cy="874910"/>
          </a:xfrm>
          <a:prstGeom prst="rect">
            <a:avLst/>
          </a:prstGeom>
        </p:spPr>
      </p:pic>
      <p:pic>
        <p:nvPicPr>
          <p:cNvPr id="121" name="Picture 120" descr="A close up of a logo&#10;&#10;Description automatically generated">
            <a:extLst>
              <a:ext uri="{FF2B5EF4-FFF2-40B4-BE49-F238E27FC236}">
                <a16:creationId xmlns:a16="http://schemas.microsoft.com/office/drawing/2014/main" id="{985973C2-42E9-40FE-877D-523BEA99C9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2953" y="4664079"/>
            <a:ext cx="1367902" cy="801505"/>
          </a:xfrm>
          <a:prstGeom prst="rect">
            <a:avLst/>
          </a:prstGeom>
        </p:spPr>
      </p:pic>
      <p:pic>
        <p:nvPicPr>
          <p:cNvPr id="122" name="Picture 121" descr="A picture containing drawing&#10;&#10;Description automatically generated">
            <a:extLst>
              <a:ext uri="{FF2B5EF4-FFF2-40B4-BE49-F238E27FC236}">
                <a16:creationId xmlns:a16="http://schemas.microsoft.com/office/drawing/2014/main" id="{A3260E53-F451-42BE-9A97-80F348CC13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3233" y="685811"/>
            <a:ext cx="1170899" cy="806823"/>
          </a:xfrm>
          <a:prstGeom prst="rect">
            <a:avLst/>
          </a:prstGeom>
        </p:spPr>
      </p:pic>
      <p:pic>
        <p:nvPicPr>
          <p:cNvPr id="5" name="Picture 4">
            <a:extLst>
              <a:ext uri="{FF2B5EF4-FFF2-40B4-BE49-F238E27FC236}">
                <a16:creationId xmlns:a16="http://schemas.microsoft.com/office/drawing/2014/main" id="{CA701D15-13E8-4912-BC6F-D416AAF707EC}"/>
              </a:ext>
            </a:extLst>
          </p:cNvPr>
          <p:cNvPicPr>
            <a:picLocks noChangeAspect="1"/>
          </p:cNvPicPr>
          <p:nvPr/>
        </p:nvPicPr>
        <p:blipFill>
          <a:blip r:embed="rId12"/>
          <a:stretch>
            <a:fillRect/>
          </a:stretch>
        </p:blipFill>
        <p:spPr>
          <a:xfrm>
            <a:off x="4589762" y="3982473"/>
            <a:ext cx="719390" cy="713294"/>
          </a:xfrm>
          <a:prstGeom prst="rect">
            <a:avLst/>
          </a:prstGeom>
        </p:spPr>
      </p:pic>
      <p:sp>
        <p:nvSpPr>
          <p:cNvPr id="124" name="TextBox 123">
            <a:extLst>
              <a:ext uri="{FF2B5EF4-FFF2-40B4-BE49-F238E27FC236}">
                <a16:creationId xmlns:a16="http://schemas.microsoft.com/office/drawing/2014/main" id="{896A8EF7-8CEF-4872-A76B-11CC5053F8D9}"/>
              </a:ext>
            </a:extLst>
          </p:cNvPr>
          <p:cNvSpPr txBox="1"/>
          <p:nvPr/>
        </p:nvSpPr>
        <p:spPr>
          <a:xfrm>
            <a:off x="900305" y="5951384"/>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Schmetterling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Free illustrations of Sheep">
            <a:extLst>
              <a:ext uri="{FF2B5EF4-FFF2-40B4-BE49-F238E27FC236}">
                <a16:creationId xmlns:a16="http://schemas.microsoft.com/office/drawing/2014/main" id="{680014FF-504B-41E2-9F3F-0B704E9550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9720" y="5774066"/>
            <a:ext cx="1489728" cy="11181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Animal">
            <a:extLst>
              <a:ext uri="{FF2B5EF4-FFF2-40B4-BE49-F238E27FC236}">
                <a16:creationId xmlns:a16="http://schemas.microsoft.com/office/drawing/2014/main" id="{336A6CA6-2515-4DD1-B601-626D19C104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839" y="6006588"/>
            <a:ext cx="853549" cy="587463"/>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32C9306F-95C7-4EFA-AFE1-14AD36CAA2E9}"/>
              </a:ext>
            </a:extLst>
          </p:cNvPr>
          <p:cNvSpPr txBox="1"/>
          <p:nvPr/>
        </p:nvSpPr>
        <p:spPr>
          <a:xfrm>
            <a:off x="4249078" y="2219468"/>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Spinne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FC6D33C2-4D57-46B9-AA96-7A187699BF2D}"/>
              </a:ext>
            </a:extLst>
          </p:cNvPr>
          <p:cNvPicPr>
            <a:picLocks noChangeAspect="1"/>
          </p:cNvPicPr>
          <p:nvPr/>
        </p:nvPicPr>
        <p:blipFill>
          <a:blip r:embed="rId15"/>
          <a:stretch>
            <a:fillRect/>
          </a:stretch>
        </p:blipFill>
        <p:spPr>
          <a:xfrm>
            <a:off x="5147097" y="1302240"/>
            <a:ext cx="1187174" cy="11058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20000"/>
                                        <p:tgtEl>
                                          <p:spTgt spid="95"/>
                                        </p:tgtEl>
                                        <p:attrNameLst>
                                          <p:attrName>ppt_y</p:attrName>
                                        </p:attrNameLst>
                                      </p:cBhvr>
                                      <p:tavLst>
                                        <p:tav tm="0">
                                          <p:val>
                                            <p:strVal val="#ppt_y"/>
                                          </p:val>
                                        </p:tav>
                                        <p:tav tm="100000">
                                          <p:val>
                                            <p:strVal val="#ppt_y+#ppt_h*1.125000"/>
                                          </p:val>
                                        </p:tav>
                                      </p:tavLst>
                                    </p:anim>
                                    <p:animEffect transition="out" filter="wipe(down)">
                                      <p:cBhvr>
                                        <p:cTn id="7" dur="20000"/>
                                        <p:tgtEl>
                                          <p:spTgt spid="95"/>
                                        </p:tgtEl>
                                      </p:cBhvr>
                                    </p:animEffect>
                                    <p:set>
                                      <p:cBhvr>
                                        <p:cTn id="8" dur="1" fill="hold">
                                          <p:stCondLst>
                                            <p:cond delay="19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791060" y="143241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682" y="119058"/>
            <a:ext cx="1097375" cy="1402202"/>
          </a:xfrm>
          <a:prstGeom prst="rect">
            <a:avLst/>
          </a:prstGeom>
        </p:spPr>
      </p:pic>
      <p:sp>
        <p:nvSpPr>
          <p:cNvPr id="10" name="Speech Bubble: Rectangle with Corners Rounded 9">
            <a:hlinkClick r:id="" action="ppaction://noaction">
              <a:snd r:embed="rId4" name="T2_W6F_6.1.wav"/>
            </a:hlinkClick>
            <a:extLst>
              <a:ext uri="{FF2B5EF4-FFF2-40B4-BE49-F238E27FC236}">
                <a16:creationId xmlns:a16="http://schemas.microsoft.com/office/drawing/2014/main" id="{94B4CB56-EF9F-4AEF-B7BF-2923058BCD20}"/>
              </a:ext>
            </a:extLst>
          </p:cNvPr>
          <p:cNvSpPr/>
          <p:nvPr/>
        </p:nvSpPr>
        <p:spPr>
          <a:xfrm>
            <a:off x="4414217" y="37604"/>
            <a:ext cx="6349106" cy="518040"/>
          </a:xfrm>
          <a:prstGeom prst="wedgeRoundRectCallout">
            <a:avLst>
              <a:gd name="adj1" fmla="val -57251"/>
              <a:gd name="adj2" fmla="val 34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3" name="Google Shape;108;p3">
            <a:hlinkClick r:id="" action="ppaction://noaction">
              <a:snd r:embed="rId4" name="T2_W6F_6.1.wav"/>
            </a:hlinkClick>
            <a:extLst>
              <a:ext uri="{FF2B5EF4-FFF2-40B4-BE49-F238E27FC236}">
                <a16:creationId xmlns:a16="http://schemas.microsoft.com/office/drawing/2014/main" id="{39D3A182-FBA6-4321-AA9A-48BA16223793}"/>
              </a:ext>
            </a:extLst>
          </p:cNvPr>
          <p:cNvSpPr txBox="1"/>
          <p:nvPr/>
        </p:nvSpPr>
        <p:spPr>
          <a:xfrm>
            <a:off x="4414216" y="50976"/>
            <a:ext cx="6272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Hör</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zu</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Moritz</a:t>
            </a:r>
            <a:r>
              <a:rPr kumimoji="0" lang="en-GB" sz="2000" b="1" i="0" u="none" strike="noStrike" kern="1200" cap="none" spc="-1" normalizeH="0" noProof="0" dirty="0">
                <a:ln>
                  <a:noFill/>
                </a:ln>
                <a:solidFill>
                  <a:srgbClr val="FFFFFF"/>
                </a:solidFill>
                <a:effectLst/>
                <a:uLnTx/>
                <a:uFillTx/>
                <a:latin typeface="Century Gothic" panose="020B0502020202020204" pitchFamily="34" charset="0"/>
                <a:ea typeface="Century Gothic"/>
              </a:rPr>
              <a:t> </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und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 Lukas</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2" name="Table 24">
            <a:extLst>
              <a:ext uri="{FF2B5EF4-FFF2-40B4-BE49-F238E27FC236}">
                <a16:creationId xmlns:a16="http://schemas.microsoft.com/office/drawing/2014/main" id="{F24D81E1-15DD-490A-9922-0FDC96AEC033}"/>
              </a:ext>
            </a:extLst>
          </p:cNvPr>
          <p:cNvGraphicFramePr>
            <a:graphicFrameLocks noGrp="1"/>
          </p:cNvGraphicFramePr>
          <p:nvPr/>
        </p:nvGraphicFramePr>
        <p:xfrm>
          <a:off x="589871" y="683020"/>
          <a:ext cx="8855339" cy="6165159"/>
        </p:xfrm>
        <a:graphic>
          <a:graphicData uri="http://schemas.openxmlformats.org/drawingml/2006/table">
            <a:tbl>
              <a:tblPr firstRow="1" bandRow="1">
                <a:tableStyleId>{BDBED569-4797-4DF1-A0F4-6AAB3CD982D8}</a:tableStyleId>
              </a:tblPr>
              <a:tblGrid>
                <a:gridCol w="1047130">
                  <a:extLst>
                    <a:ext uri="{9D8B030D-6E8A-4147-A177-3AD203B41FA5}">
                      <a16:colId xmlns:a16="http://schemas.microsoft.com/office/drawing/2014/main" val="2218395770"/>
                    </a:ext>
                  </a:extLst>
                </a:gridCol>
                <a:gridCol w="1866686">
                  <a:extLst>
                    <a:ext uri="{9D8B030D-6E8A-4147-A177-3AD203B41FA5}">
                      <a16:colId xmlns:a16="http://schemas.microsoft.com/office/drawing/2014/main" val="3328270413"/>
                    </a:ext>
                  </a:extLst>
                </a:gridCol>
                <a:gridCol w="1978167">
                  <a:extLst>
                    <a:ext uri="{9D8B030D-6E8A-4147-A177-3AD203B41FA5}">
                      <a16:colId xmlns:a16="http://schemas.microsoft.com/office/drawing/2014/main" val="4057324009"/>
                    </a:ext>
                  </a:extLst>
                </a:gridCol>
                <a:gridCol w="2087259">
                  <a:extLst>
                    <a:ext uri="{9D8B030D-6E8A-4147-A177-3AD203B41FA5}">
                      <a16:colId xmlns:a16="http://schemas.microsoft.com/office/drawing/2014/main" val="2967590951"/>
                    </a:ext>
                  </a:extLst>
                </a:gridCol>
                <a:gridCol w="1876097">
                  <a:extLst>
                    <a:ext uri="{9D8B030D-6E8A-4147-A177-3AD203B41FA5}">
                      <a16:colId xmlns:a16="http://schemas.microsoft.com/office/drawing/2014/main" val="4255832955"/>
                    </a:ext>
                  </a:extLst>
                </a:gridCol>
              </a:tblGrid>
              <a:tr h="500089">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gn="ctr">
                        <a:lnSpc>
                          <a:spcPct val="200000"/>
                        </a:lnSpc>
                      </a:pPr>
                      <a:r>
                        <a:rPr lang="en-GB" sz="2800" b="1" dirty="0">
                          <a:solidFill>
                            <a:srgbClr val="002060"/>
                          </a:solidFill>
                          <a:latin typeface="Century Gothic" panose="020B0502020202020204" pitchFamily="34" charset="0"/>
                        </a:rPr>
                        <a:t>I</a:t>
                      </a:r>
                    </a:p>
                  </a:txBody>
                  <a:tcPr/>
                </a:tc>
                <a:tc>
                  <a:txBody>
                    <a:bodyPr/>
                    <a:lstStyle/>
                    <a:p>
                      <a:pPr algn="ctr">
                        <a:lnSpc>
                          <a:spcPct val="200000"/>
                        </a:lnSpc>
                      </a:pPr>
                      <a:r>
                        <a:rPr lang="en-GB" sz="2800" b="1" dirty="0">
                          <a:solidFill>
                            <a:srgbClr val="002060"/>
                          </a:solidFill>
                          <a:latin typeface="Century Gothic" panose="020B0502020202020204" pitchFamily="34" charset="0"/>
                        </a:rPr>
                        <a:t>he</a:t>
                      </a:r>
                    </a:p>
                  </a:txBody>
                  <a:tcPr/>
                </a:tc>
                <a:tc gridSpan="2">
                  <a:txBody>
                    <a:bodyPr/>
                    <a:lstStyle/>
                    <a:p>
                      <a:pPr algn="ctr">
                        <a:lnSpc>
                          <a:spcPct val="200000"/>
                        </a:lnSpc>
                      </a:pPr>
                      <a:r>
                        <a:rPr lang="en-GB" sz="2800" b="1" dirty="0">
                          <a:solidFill>
                            <a:srgbClr val="002060"/>
                          </a:solidFill>
                          <a:latin typeface="Century Gothic" panose="020B0502020202020204" pitchFamily="34" charset="0"/>
                        </a:rPr>
                        <a:t>Activity? </a:t>
                      </a:r>
                    </a:p>
                  </a:txBody>
                  <a:tcPr/>
                </a:tc>
                <a:tc hMerge="1">
                  <a:txBody>
                    <a:bodyPr/>
                    <a:lstStyle/>
                    <a:p>
                      <a:pPr algn="ctr">
                        <a:lnSpc>
                          <a:spcPct val="200000"/>
                        </a:lnSpc>
                      </a:pP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4228972"/>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think</a:t>
                      </a:r>
                    </a:p>
                  </a:txBody>
                  <a:tcPr/>
                </a:tc>
                <a:extLst>
                  <a:ext uri="{0D108BD9-81ED-4DB2-BD59-A6C34878D82A}">
                    <a16:rowId xmlns:a16="http://schemas.microsoft.com/office/drawing/2014/main" val="231495575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000" b="1" i="1" dirty="0">
                          <a:solidFill>
                            <a:srgbClr val="002060"/>
                          </a:solidFill>
                          <a:latin typeface="Segoe Print" panose="02000600000000000000" pitchFamily="2" charset="0"/>
                        </a:rPr>
                        <a:t>to understand</a:t>
                      </a:r>
                    </a:p>
                  </a:txBody>
                  <a:tcPr/>
                </a:tc>
                <a:tc>
                  <a:txBody>
                    <a:bodyPr/>
                    <a:lstStyle/>
                    <a:p>
                      <a:pPr>
                        <a:lnSpc>
                          <a:spcPct val="200000"/>
                        </a:lnSpc>
                      </a:pPr>
                      <a:r>
                        <a:rPr lang="en-GB" sz="2400" b="1" i="1" dirty="0">
                          <a:solidFill>
                            <a:srgbClr val="002060"/>
                          </a:solidFill>
                          <a:latin typeface="Segoe Print" panose="02000600000000000000" pitchFamily="2" charset="0"/>
                        </a:rPr>
                        <a:t>to learn</a:t>
                      </a:r>
                    </a:p>
                  </a:txBody>
                  <a:tcPr/>
                </a:tc>
                <a:extLst>
                  <a:ext uri="{0D108BD9-81ED-4DB2-BD59-A6C34878D82A}">
                    <a16:rowId xmlns:a16="http://schemas.microsoft.com/office/drawing/2014/main" val="3434331294"/>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sing</a:t>
                      </a:r>
                    </a:p>
                  </a:txBody>
                  <a:tcPr/>
                </a:tc>
                <a:extLst>
                  <a:ext uri="{0D108BD9-81ED-4DB2-BD59-A6C34878D82A}">
                    <a16:rowId xmlns:a16="http://schemas.microsoft.com/office/drawing/2014/main" val="266856483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learn</a:t>
                      </a:r>
                    </a:p>
                  </a:txBody>
                  <a:tcPr/>
                </a:tc>
                <a:tc>
                  <a:txBody>
                    <a:bodyPr/>
                    <a:lstStyle/>
                    <a:p>
                      <a:pPr>
                        <a:lnSpc>
                          <a:spcPct val="200000"/>
                        </a:lnSpc>
                      </a:pPr>
                      <a:r>
                        <a:rPr lang="en-GB" sz="2400" b="1" i="1" dirty="0">
                          <a:solidFill>
                            <a:srgbClr val="002060"/>
                          </a:solidFill>
                          <a:latin typeface="Segoe Print" panose="02000600000000000000" pitchFamily="2" charset="0"/>
                        </a:rPr>
                        <a:t>to think</a:t>
                      </a:r>
                    </a:p>
                  </a:txBody>
                  <a:tcPr/>
                </a:tc>
                <a:extLst>
                  <a:ext uri="{0D108BD9-81ED-4DB2-BD59-A6C34878D82A}">
                    <a16:rowId xmlns:a16="http://schemas.microsoft.com/office/drawing/2014/main" val="1163184148"/>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often</a:t>
                      </a:r>
                    </a:p>
                  </a:txBody>
                  <a:tcPr/>
                </a:tc>
                <a:tc>
                  <a:txBody>
                    <a:bodyPr/>
                    <a:lstStyle/>
                    <a:p>
                      <a:pPr>
                        <a:lnSpc>
                          <a:spcPct val="200000"/>
                        </a:lnSpc>
                      </a:pPr>
                      <a:r>
                        <a:rPr lang="en-GB" sz="2400" b="1" i="1" dirty="0">
                          <a:solidFill>
                            <a:srgbClr val="002060"/>
                          </a:solidFill>
                          <a:latin typeface="Segoe Print" panose="02000600000000000000" pitchFamily="2" charset="0"/>
                        </a:rPr>
                        <a:t>a lot</a:t>
                      </a:r>
                    </a:p>
                  </a:txBody>
                  <a:tcPr/>
                </a:tc>
                <a:extLst>
                  <a:ext uri="{0D108BD9-81ED-4DB2-BD59-A6C34878D82A}">
                    <a16:rowId xmlns:a16="http://schemas.microsoft.com/office/drawing/2014/main" val="233045346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good</a:t>
                      </a:r>
                    </a:p>
                  </a:txBody>
                  <a:tcPr/>
                </a:tc>
                <a:tc>
                  <a:txBody>
                    <a:bodyPr/>
                    <a:lstStyle/>
                    <a:p>
                      <a:pPr>
                        <a:lnSpc>
                          <a:spcPct val="200000"/>
                        </a:lnSpc>
                      </a:pPr>
                      <a:r>
                        <a:rPr lang="en-GB" sz="2400" b="1" i="1" dirty="0">
                          <a:solidFill>
                            <a:srgbClr val="002060"/>
                          </a:solidFill>
                          <a:latin typeface="Segoe Print" panose="02000600000000000000" pitchFamily="2" charset="0"/>
                        </a:rPr>
                        <a:t>a lot</a:t>
                      </a:r>
                    </a:p>
                  </a:txBody>
                  <a:tcPr/>
                </a:tc>
                <a:extLst>
                  <a:ext uri="{0D108BD9-81ED-4DB2-BD59-A6C34878D82A}">
                    <a16:rowId xmlns:a16="http://schemas.microsoft.com/office/drawing/2014/main" val="378234308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play</a:t>
                      </a:r>
                    </a:p>
                  </a:txBody>
                  <a:tcPr/>
                </a:tc>
                <a:tc>
                  <a:txBody>
                    <a:bodyPr/>
                    <a:lstStyle/>
                    <a:p>
                      <a:pPr>
                        <a:lnSpc>
                          <a:spcPct val="200000"/>
                        </a:lnSpc>
                      </a:pPr>
                      <a:r>
                        <a:rPr lang="en-GB" sz="2400" b="1" i="1" dirty="0">
                          <a:solidFill>
                            <a:srgbClr val="002060"/>
                          </a:solidFill>
                          <a:latin typeface="Segoe Print" panose="02000600000000000000" pitchFamily="2" charset="0"/>
                        </a:rPr>
                        <a:t>to sing</a:t>
                      </a:r>
                    </a:p>
                  </a:txBody>
                  <a:tcPr/>
                </a:tc>
                <a:extLst>
                  <a:ext uri="{0D108BD9-81ED-4DB2-BD59-A6C34878D82A}">
                    <a16:rowId xmlns:a16="http://schemas.microsoft.com/office/drawing/2014/main" val="1638254842"/>
                  </a:ext>
                </a:extLst>
              </a:tr>
            </a:tbl>
          </a:graphicData>
        </a:graphic>
      </p:graphicFrame>
      <p:sp>
        <p:nvSpPr>
          <p:cNvPr id="14" name="CustomShape 23">
            <a:hlinkClick r:id="" action="ppaction://noaction">
              <a:snd r:embed="rId7" name="T2_W6F_6.2.wav"/>
            </a:hlinkClick>
            <a:extLst>
              <a:ext uri="{FF2B5EF4-FFF2-40B4-BE49-F238E27FC236}">
                <a16:creationId xmlns:a16="http://schemas.microsoft.com/office/drawing/2014/main" id="{94849347-A4E6-4E3F-B3ED-D4E1CEB8D4E6}"/>
              </a:ext>
            </a:extLst>
          </p:cNvPr>
          <p:cNvSpPr/>
          <p:nvPr/>
        </p:nvSpPr>
        <p:spPr>
          <a:xfrm>
            <a:off x="780228" y="1615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3">
            <a:hlinkClick r:id="" action="ppaction://noaction">
              <a:snd r:embed="rId8" name="T2_W6F_6.3.wav"/>
            </a:hlinkClick>
            <a:extLst>
              <a:ext uri="{FF2B5EF4-FFF2-40B4-BE49-F238E27FC236}">
                <a16:creationId xmlns:a16="http://schemas.microsoft.com/office/drawing/2014/main" id="{95E0D20A-432F-4890-962C-E7799990E44B}"/>
              </a:ext>
            </a:extLst>
          </p:cNvPr>
          <p:cNvSpPr/>
          <p:nvPr/>
        </p:nvSpPr>
        <p:spPr>
          <a:xfrm>
            <a:off x="789119" y="23501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9" name="T2_W6F_6.4.wav"/>
            </a:hlinkClick>
            <a:extLst>
              <a:ext uri="{FF2B5EF4-FFF2-40B4-BE49-F238E27FC236}">
                <a16:creationId xmlns:a16="http://schemas.microsoft.com/office/drawing/2014/main" id="{F89023E2-6E00-48FC-BAFA-0C0D0C45F91C}"/>
              </a:ext>
            </a:extLst>
          </p:cNvPr>
          <p:cNvSpPr/>
          <p:nvPr/>
        </p:nvSpPr>
        <p:spPr>
          <a:xfrm>
            <a:off x="789119" y="30880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10" name="T2_W6F_6.5.wav"/>
            </a:hlinkClick>
            <a:extLst>
              <a:ext uri="{FF2B5EF4-FFF2-40B4-BE49-F238E27FC236}">
                <a16:creationId xmlns:a16="http://schemas.microsoft.com/office/drawing/2014/main" id="{B2B0B6F0-F073-4559-84A3-CF2B6A3F6003}"/>
              </a:ext>
            </a:extLst>
          </p:cNvPr>
          <p:cNvSpPr/>
          <p:nvPr/>
        </p:nvSpPr>
        <p:spPr>
          <a:xfrm>
            <a:off x="780228" y="38495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1" name="T2_W6F_6.6.wav"/>
            </a:hlinkClick>
            <a:extLst>
              <a:ext uri="{FF2B5EF4-FFF2-40B4-BE49-F238E27FC236}">
                <a16:creationId xmlns:a16="http://schemas.microsoft.com/office/drawing/2014/main" id="{CBC58825-68EE-4E7A-873B-7F5BE8D722B1}"/>
              </a:ext>
            </a:extLst>
          </p:cNvPr>
          <p:cNvSpPr/>
          <p:nvPr/>
        </p:nvSpPr>
        <p:spPr>
          <a:xfrm>
            <a:off x="798366" y="46688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12" name="T2_W6F_6.7.wav"/>
            </a:hlinkClick>
            <a:extLst>
              <a:ext uri="{FF2B5EF4-FFF2-40B4-BE49-F238E27FC236}">
                <a16:creationId xmlns:a16="http://schemas.microsoft.com/office/drawing/2014/main" id="{8FA25ABB-2529-4976-8558-7C985F4525B4}"/>
              </a:ext>
            </a:extLst>
          </p:cNvPr>
          <p:cNvSpPr/>
          <p:nvPr/>
        </p:nvSpPr>
        <p:spPr>
          <a:xfrm>
            <a:off x="780228" y="54371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prstClr val="white"/>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29A74B55-B177-4CBB-9E47-4F72D87D8AB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171400" y="1628359"/>
            <a:ext cx="517321" cy="517320"/>
          </a:xfrm>
          <a:prstGeom prst="rect">
            <a:avLst/>
          </a:prstGeom>
        </p:spPr>
      </p:pic>
      <p:pic>
        <p:nvPicPr>
          <p:cNvPr id="22" name="Picture 21" descr="Icon&#10;&#10;Description automatically generated">
            <a:extLst>
              <a:ext uri="{FF2B5EF4-FFF2-40B4-BE49-F238E27FC236}">
                <a16:creationId xmlns:a16="http://schemas.microsoft.com/office/drawing/2014/main" id="{217284D2-58CA-4C98-AAB7-EEDB16A26F2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5" y="2307988"/>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D759E730-0010-4FC2-9CEF-A83E2A75809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3083886"/>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04070746-EEA6-4944-91E7-90413236810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7675" y="3918989"/>
            <a:ext cx="517321" cy="517320"/>
          </a:xfrm>
          <a:prstGeom prst="rect">
            <a:avLst/>
          </a:prstGeom>
        </p:spPr>
      </p:pic>
      <p:pic>
        <p:nvPicPr>
          <p:cNvPr id="25" name="Picture 24" descr="Icon&#10;&#10;Description automatically generated">
            <a:extLst>
              <a:ext uri="{FF2B5EF4-FFF2-40B4-BE49-F238E27FC236}">
                <a16:creationId xmlns:a16="http://schemas.microsoft.com/office/drawing/2014/main" id="{D955A5EE-9439-4BA2-A114-659F6DC759D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95475" y="4712321"/>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6510BCD4-89FC-4144-AE09-452D5AA8DAC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537665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3EA33CAE-67DB-4623-9AA9-CA44DDBCF21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9616" y="6196530"/>
            <a:ext cx="517321" cy="517320"/>
          </a:xfrm>
          <a:prstGeom prst="rect">
            <a:avLst/>
          </a:prstGeom>
        </p:spPr>
      </p:pic>
      <p:sp>
        <p:nvSpPr>
          <p:cNvPr id="28" name="CustomShape 23">
            <a:hlinkClick r:id="" action="ppaction://noaction">
              <a:snd r:embed="rId14" name="T2_W6F_6.8.wav"/>
            </a:hlinkClick>
            <a:extLst>
              <a:ext uri="{FF2B5EF4-FFF2-40B4-BE49-F238E27FC236}">
                <a16:creationId xmlns:a16="http://schemas.microsoft.com/office/drawing/2014/main" id="{40037CA2-2D58-4826-8A6E-0EA2206017C7}"/>
              </a:ext>
            </a:extLst>
          </p:cNvPr>
          <p:cNvSpPr/>
          <p:nvPr/>
        </p:nvSpPr>
        <p:spPr>
          <a:xfrm>
            <a:off x="798366" y="61367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noProof="0" dirty="0">
                <a:solidFill>
                  <a:prstClr val="white"/>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4B0D6CB-0318-4B75-8E97-C67A32EEE674}"/>
              </a:ext>
            </a:extLst>
          </p:cNvPr>
          <p:cNvSpPr txBox="1"/>
          <p:nvPr/>
        </p:nvSpPr>
        <p:spPr>
          <a:xfrm>
            <a:off x="9776513" y="6031056"/>
            <a:ext cx="2219394"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mit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Freunden</a:t>
            </a:r>
            <a:r>
              <a:rPr lang="en-GB" sz="2000" dirty="0">
                <a:solidFill>
                  <a:srgbClr val="002060"/>
                </a:solidFill>
                <a:latin typeface="Century Gothic" panose="020B0502020202020204" pitchFamily="34" charset="0"/>
              </a:rPr>
              <a:t>-with friends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8059CA1A-FAEF-4954-A096-161CA1947CC5}"/>
              </a:ext>
            </a:extLst>
          </p:cNvPr>
          <p:cNvSpPr/>
          <p:nvPr/>
        </p:nvSpPr>
        <p:spPr>
          <a:xfrm>
            <a:off x="5514673" y="1512799"/>
            <a:ext cx="1292709"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72DB30E-3BBF-475A-9CAA-ACC8CF671F7F}"/>
              </a:ext>
            </a:extLst>
          </p:cNvPr>
          <p:cNvSpPr/>
          <p:nvPr/>
        </p:nvSpPr>
        <p:spPr>
          <a:xfrm>
            <a:off x="7588770" y="3083810"/>
            <a:ext cx="1190759"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1D502C51-9A67-4B44-8AA5-80FC0E2553AC}"/>
              </a:ext>
            </a:extLst>
          </p:cNvPr>
          <p:cNvSpPr/>
          <p:nvPr/>
        </p:nvSpPr>
        <p:spPr>
          <a:xfrm>
            <a:off x="5514673" y="2315728"/>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C61F8044-B50C-4560-B03A-4C1BD69C9856}"/>
              </a:ext>
            </a:extLst>
          </p:cNvPr>
          <p:cNvSpPr/>
          <p:nvPr/>
        </p:nvSpPr>
        <p:spPr>
          <a:xfrm>
            <a:off x="5512335" y="3835790"/>
            <a:ext cx="1466148"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BADCF86F-6526-4BF6-82EC-88EB0D7D5799}"/>
              </a:ext>
            </a:extLst>
          </p:cNvPr>
          <p:cNvSpPr/>
          <p:nvPr/>
        </p:nvSpPr>
        <p:spPr>
          <a:xfrm>
            <a:off x="5519988" y="4599827"/>
            <a:ext cx="904175"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47CC1065-6C94-4833-AF2C-C1AC1835A8DA}"/>
              </a:ext>
            </a:extLst>
          </p:cNvPr>
          <p:cNvSpPr/>
          <p:nvPr/>
        </p:nvSpPr>
        <p:spPr>
          <a:xfrm>
            <a:off x="7588770" y="5376654"/>
            <a:ext cx="904175"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B706C0E4-E5AF-4AB0-ABD1-44FA48A703F9}"/>
              </a:ext>
            </a:extLst>
          </p:cNvPr>
          <p:cNvSpPr/>
          <p:nvPr/>
        </p:nvSpPr>
        <p:spPr>
          <a:xfrm>
            <a:off x="5519988" y="6129461"/>
            <a:ext cx="1466148"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0" name="Picture 49">
            <a:extLst>
              <a:ext uri="{FF2B5EF4-FFF2-40B4-BE49-F238E27FC236}">
                <a16:creationId xmlns:a16="http://schemas.microsoft.com/office/drawing/2014/main" id="{72420F33-CD9F-4C17-969C-3C9FE72B9082}"/>
              </a:ext>
            </a:extLst>
          </p:cNvPr>
          <p:cNvPicPr>
            <a:picLocks noChangeAspect="1"/>
          </p:cNvPicPr>
          <p:nvPr/>
        </p:nvPicPr>
        <p:blipFill>
          <a:blip r:embed="rId15"/>
          <a:stretch>
            <a:fillRect/>
          </a:stretch>
        </p:blipFill>
        <p:spPr>
          <a:xfrm>
            <a:off x="1426630" y="645821"/>
            <a:ext cx="744770" cy="724641"/>
          </a:xfrm>
          <a:prstGeom prst="rect">
            <a:avLst/>
          </a:prstGeom>
        </p:spPr>
      </p:pic>
      <p:pic>
        <p:nvPicPr>
          <p:cNvPr id="51" name="Picture 50">
            <a:extLst>
              <a:ext uri="{FF2B5EF4-FFF2-40B4-BE49-F238E27FC236}">
                <a16:creationId xmlns:a16="http://schemas.microsoft.com/office/drawing/2014/main" id="{B5DEC975-CD9F-4225-9E9F-EDA15A81AF94}"/>
              </a:ext>
            </a:extLst>
          </p:cNvPr>
          <p:cNvPicPr>
            <a:picLocks noChangeAspect="1"/>
          </p:cNvPicPr>
          <p:nvPr/>
        </p:nvPicPr>
        <p:blipFill>
          <a:blip r:embed="rId16"/>
          <a:stretch>
            <a:fillRect/>
          </a:stretch>
        </p:blipFill>
        <p:spPr>
          <a:xfrm>
            <a:off x="3536872" y="700746"/>
            <a:ext cx="454141" cy="685457"/>
          </a:xfrm>
          <a:prstGeom prst="rect">
            <a:avLst/>
          </a:prstGeom>
        </p:spPr>
      </p:pic>
    </p:spTree>
    <p:extLst>
      <p:ext uri="{BB962C8B-B14F-4D97-AF65-F5344CB8AC3E}">
        <p14:creationId xmlns:p14="http://schemas.microsoft.com/office/powerpoint/2010/main" val="31469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21DA0210-541F-4702-B471-FB93D46407A2}"/>
              </a:ext>
            </a:extLst>
          </p:cNvPr>
          <p:cNvGraphicFramePr>
            <a:graphicFrameLocks noGrp="1" noChangeAspect="1"/>
          </p:cNvGraphicFramePr>
          <p:nvPr/>
        </p:nvGraphicFramePr>
        <p:xfrm>
          <a:off x="5353789" y="1486441"/>
          <a:ext cx="4597713" cy="4785360"/>
        </p:xfrm>
        <a:graphic>
          <a:graphicData uri="http://schemas.openxmlformats.org/drawingml/2006/table">
            <a:tbl>
              <a:tblPr firstRow="1" bandRow="1">
                <a:tableStyleId>{5940675A-B579-460E-94D1-54222C63F5DA}</a:tableStyleId>
              </a:tblPr>
              <a:tblGrid>
                <a:gridCol w="510857">
                  <a:extLst>
                    <a:ext uri="{9D8B030D-6E8A-4147-A177-3AD203B41FA5}">
                      <a16:colId xmlns:a16="http://schemas.microsoft.com/office/drawing/2014/main" val="3564413966"/>
                    </a:ext>
                  </a:extLst>
                </a:gridCol>
                <a:gridCol w="510857">
                  <a:extLst>
                    <a:ext uri="{9D8B030D-6E8A-4147-A177-3AD203B41FA5}">
                      <a16:colId xmlns:a16="http://schemas.microsoft.com/office/drawing/2014/main" val="114711089"/>
                    </a:ext>
                  </a:extLst>
                </a:gridCol>
                <a:gridCol w="510857">
                  <a:extLst>
                    <a:ext uri="{9D8B030D-6E8A-4147-A177-3AD203B41FA5}">
                      <a16:colId xmlns:a16="http://schemas.microsoft.com/office/drawing/2014/main" val="26634639"/>
                    </a:ext>
                  </a:extLst>
                </a:gridCol>
                <a:gridCol w="510857">
                  <a:extLst>
                    <a:ext uri="{9D8B030D-6E8A-4147-A177-3AD203B41FA5}">
                      <a16:colId xmlns:a16="http://schemas.microsoft.com/office/drawing/2014/main" val="598403284"/>
                    </a:ext>
                  </a:extLst>
                </a:gridCol>
                <a:gridCol w="510857">
                  <a:extLst>
                    <a:ext uri="{9D8B030D-6E8A-4147-A177-3AD203B41FA5}">
                      <a16:colId xmlns:a16="http://schemas.microsoft.com/office/drawing/2014/main" val="1666373889"/>
                    </a:ext>
                  </a:extLst>
                </a:gridCol>
                <a:gridCol w="510857">
                  <a:extLst>
                    <a:ext uri="{9D8B030D-6E8A-4147-A177-3AD203B41FA5}">
                      <a16:colId xmlns:a16="http://schemas.microsoft.com/office/drawing/2014/main" val="2062381804"/>
                    </a:ext>
                  </a:extLst>
                </a:gridCol>
                <a:gridCol w="510857">
                  <a:extLst>
                    <a:ext uri="{9D8B030D-6E8A-4147-A177-3AD203B41FA5}">
                      <a16:colId xmlns:a16="http://schemas.microsoft.com/office/drawing/2014/main" val="235059003"/>
                    </a:ext>
                  </a:extLst>
                </a:gridCol>
                <a:gridCol w="510857">
                  <a:extLst>
                    <a:ext uri="{9D8B030D-6E8A-4147-A177-3AD203B41FA5}">
                      <a16:colId xmlns:a16="http://schemas.microsoft.com/office/drawing/2014/main" val="2639381592"/>
                    </a:ext>
                  </a:extLst>
                </a:gridCol>
                <a:gridCol w="510857">
                  <a:extLst>
                    <a:ext uri="{9D8B030D-6E8A-4147-A177-3AD203B41FA5}">
                      <a16:colId xmlns:a16="http://schemas.microsoft.com/office/drawing/2014/main" val="3837001063"/>
                    </a:ext>
                  </a:extLst>
                </a:gridCol>
              </a:tblGrid>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D</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591994396"/>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P</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88271268"/>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81133087"/>
                  </a:ext>
                </a:extLst>
              </a:tr>
              <a:tr h="0">
                <a:tc gridSpan="9">
                  <a:txBody>
                    <a:bodyPr/>
                    <a:lstStyle/>
                    <a:p>
                      <a:pPr algn="ctr"/>
                      <a:endParaRPr lang="en-GB" sz="2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00" dirty="0"/>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hMerge="1">
                  <a:txBody>
                    <a:bodyPr/>
                    <a:lstStyle/>
                    <a:p>
                      <a:pPr algn="ctr"/>
                      <a:endParaRPr lang="en-GB" sz="2800" dirty="0">
                        <a:solidFill>
                          <a:schemeClr val="accent5">
                            <a:lumMod val="50000"/>
                          </a:schemeClr>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146937761"/>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G</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T</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951258709"/>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K</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672531051"/>
                  </a:ext>
                </a:extLst>
              </a:tr>
              <a:tr h="503229">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de-DE" sz="2800" b="1" i="0" u="none" strike="noStrike" kern="1200" cap="none" baseline="0" dirty="0">
                          <a:solidFill>
                            <a:srgbClr val="002060"/>
                          </a:solidFill>
                          <a:effectLst/>
                          <a:latin typeface="Century Gothic" panose="020B0502020202020204" pitchFamily="34" charset="0"/>
                          <a:cs typeface="Calibri"/>
                          <a:sym typeface="Calibri"/>
                        </a:rPr>
                        <a:t>T</a:t>
                      </a: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819278727"/>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N</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6880543"/>
                  </a:ext>
                </a:extLst>
              </a:tr>
              <a:tr h="503229">
                <a:tc>
                  <a:txBody>
                    <a:bodyPr/>
                    <a:lstStyle/>
                    <a:p>
                      <a:pPr algn="ctr"/>
                      <a:r>
                        <a:rPr lang="en-GB" sz="2800" b="1" dirty="0">
                          <a:solidFill>
                            <a:srgbClr val="002060"/>
                          </a:solidFill>
                          <a:latin typeface="Century Gothic" panose="020B0502020202020204" pitchFamily="34" charset="0"/>
                        </a:rPr>
                        <a:t>V</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L</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96413612"/>
                  </a:ext>
                </a:extLst>
              </a:tr>
              <a:tr h="503229">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W</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E</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R</a:t>
                      </a: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15703023"/>
                  </a:ext>
                </a:extLst>
              </a:tr>
            </a:tbl>
          </a:graphicData>
        </a:graphic>
      </p:graphicFrame>
      <p:sp>
        <p:nvSpPr>
          <p:cNvPr id="78" name="Action Button: Custom 16">
            <a:hlinkClick r:id="" action="ppaction://noaction" highlightClick="1">
              <a:snd r:embed="rId3" name="T2_W6F_7.2.wav"/>
            </a:hlinkClick>
            <a:extLst>
              <a:ext uri="{FF2B5EF4-FFF2-40B4-BE49-F238E27FC236}">
                <a16:creationId xmlns:a16="http://schemas.microsoft.com/office/drawing/2014/main" id="{4ADE1D05-CF06-4DC3-AD23-CA8C047D8692}"/>
              </a:ext>
            </a:extLst>
          </p:cNvPr>
          <p:cNvSpPr/>
          <p:nvPr/>
        </p:nvSpPr>
        <p:spPr>
          <a:xfrm>
            <a:off x="4861414" y="1508442"/>
            <a:ext cx="432000" cy="432000"/>
          </a:xfrm>
          <a:prstGeom prst="actionButtonBlank">
            <a:avLst/>
          </a:prstGeom>
          <a:solidFill>
            <a:srgbClr val="00206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9" name="Action Button: Custom 16">
            <a:hlinkClick r:id="" action="ppaction://noaction" highlightClick="1">
              <a:snd r:embed="rId4" name="T2_W6F_7.3.wav"/>
            </a:hlinkClick>
            <a:extLst>
              <a:ext uri="{FF2B5EF4-FFF2-40B4-BE49-F238E27FC236}">
                <a16:creationId xmlns:a16="http://schemas.microsoft.com/office/drawing/2014/main" id="{4ADE1D05-CF06-4DC3-AD23-CA8C047D8692}"/>
              </a:ext>
            </a:extLst>
          </p:cNvPr>
          <p:cNvSpPr/>
          <p:nvPr/>
        </p:nvSpPr>
        <p:spPr>
          <a:xfrm>
            <a:off x="4851087" y="204548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0" name="Action Button: Custom 16">
            <a:hlinkClick r:id="" action="ppaction://noaction" highlightClick="1">
              <a:snd r:embed="rId5" name="T2_W6F_7.4.wav"/>
            </a:hlinkClick>
            <a:extLst>
              <a:ext uri="{FF2B5EF4-FFF2-40B4-BE49-F238E27FC236}">
                <a16:creationId xmlns:a16="http://schemas.microsoft.com/office/drawing/2014/main" id="{4ADE1D05-CF06-4DC3-AD23-CA8C047D8692}"/>
              </a:ext>
            </a:extLst>
          </p:cNvPr>
          <p:cNvSpPr/>
          <p:nvPr/>
        </p:nvSpPr>
        <p:spPr>
          <a:xfrm>
            <a:off x="4873546" y="257013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1" name="Action Button: Custom 16">
            <a:hlinkClick r:id="" action="ppaction://noaction" highlightClick="1">
              <a:snd r:embed="rId6" name="T2_W6F_7.5.wav"/>
            </a:hlinkClick>
            <a:extLst>
              <a:ext uri="{FF2B5EF4-FFF2-40B4-BE49-F238E27FC236}">
                <a16:creationId xmlns:a16="http://schemas.microsoft.com/office/drawing/2014/main" id="{4ADE1D05-CF06-4DC3-AD23-CA8C047D8692}"/>
              </a:ext>
            </a:extLst>
          </p:cNvPr>
          <p:cNvSpPr/>
          <p:nvPr/>
        </p:nvSpPr>
        <p:spPr>
          <a:xfrm>
            <a:off x="4851087" y="3187439"/>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82" name="Action Button: Custom 16">
            <a:hlinkClick r:id="" action="ppaction://noaction" highlightClick="1">
              <a:snd r:embed="rId7" name="T2_W6F_7.6.wav"/>
            </a:hlinkClick>
            <a:extLst>
              <a:ext uri="{FF2B5EF4-FFF2-40B4-BE49-F238E27FC236}">
                <a16:creationId xmlns:a16="http://schemas.microsoft.com/office/drawing/2014/main" id="{4ADE1D05-CF06-4DC3-AD23-CA8C047D8692}"/>
              </a:ext>
            </a:extLst>
          </p:cNvPr>
          <p:cNvSpPr/>
          <p:nvPr/>
        </p:nvSpPr>
        <p:spPr>
          <a:xfrm>
            <a:off x="4861414" y="372448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83" name="Action Button: Custom 16">
            <a:hlinkClick r:id="" action="ppaction://noaction" highlightClick="1">
              <a:snd r:embed="rId8" name="T2_W6F_7.7.wav"/>
            </a:hlinkClick>
            <a:extLst>
              <a:ext uri="{FF2B5EF4-FFF2-40B4-BE49-F238E27FC236}">
                <a16:creationId xmlns:a16="http://schemas.microsoft.com/office/drawing/2014/main" id="{4ADE1D05-CF06-4DC3-AD23-CA8C047D8692}"/>
              </a:ext>
            </a:extLst>
          </p:cNvPr>
          <p:cNvSpPr/>
          <p:nvPr/>
        </p:nvSpPr>
        <p:spPr>
          <a:xfrm>
            <a:off x="4869103" y="4251287"/>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84" name="Action Button: Custom 16">
            <a:hlinkClick r:id="" action="ppaction://noaction" highlightClick="1">
              <a:snd r:embed="rId9" name="T2_W6F_7.8.wav"/>
            </a:hlinkClick>
            <a:extLst>
              <a:ext uri="{FF2B5EF4-FFF2-40B4-BE49-F238E27FC236}">
                <a16:creationId xmlns:a16="http://schemas.microsoft.com/office/drawing/2014/main" id="{4ADE1D05-CF06-4DC3-AD23-CA8C047D8692}"/>
              </a:ext>
            </a:extLst>
          </p:cNvPr>
          <p:cNvSpPr/>
          <p:nvPr/>
        </p:nvSpPr>
        <p:spPr>
          <a:xfrm>
            <a:off x="4882356" y="474248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85" name="Action Button: Custom 16">
            <a:hlinkClick r:id="" action="ppaction://noaction" highlightClick="1">
              <a:snd r:embed="rId10" name="T2_W6F_7.9.wav"/>
            </a:hlinkClick>
            <a:extLst>
              <a:ext uri="{FF2B5EF4-FFF2-40B4-BE49-F238E27FC236}">
                <a16:creationId xmlns:a16="http://schemas.microsoft.com/office/drawing/2014/main" id="{4ADE1D05-CF06-4DC3-AD23-CA8C047D8692}"/>
              </a:ext>
            </a:extLst>
          </p:cNvPr>
          <p:cNvSpPr/>
          <p:nvPr/>
        </p:nvSpPr>
        <p:spPr>
          <a:xfrm>
            <a:off x="4875900" y="5265408"/>
            <a:ext cx="438653"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6" name="Action Button: Custom 16">
            <a:hlinkClick r:id="" action="ppaction://noaction" highlightClick="1">
              <a:snd r:embed="rId11" name="T2_W6F_7.10.wav"/>
            </a:hlinkClick>
            <a:extLst>
              <a:ext uri="{FF2B5EF4-FFF2-40B4-BE49-F238E27FC236}">
                <a16:creationId xmlns:a16="http://schemas.microsoft.com/office/drawing/2014/main" id="{4ADE1D05-CF06-4DC3-AD23-CA8C047D8692}"/>
              </a:ext>
            </a:extLst>
          </p:cNvPr>
          <p:cNvSpPr/>
          <p:nvPr/>
        </p:nvSpPr>
        <p:spPr>
          <a:xfrm>
            <a:off x="4879363" y="583980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2" name="TextBox 11"/>
          <p:cNvSpPr txBox="1">
            <a:spLocks noChangeAspect="1"/>
          </p:cNvSpPr>
          <p:nvPr/>
        </p:nvSpPr>
        <p:spPr>
          <a:xfrm>
            <a:off x="8976066" y="1518451"/>
            <a:ext cx="43421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a:spLocks noChangeAspect="1"/>
          </p:cNvSpPr>
          <p:nvPr/>
        </p:nvSpPr>
        <p:spPr>
          <a:xfrm>
            <a:off x="8457724" y="1505690"/>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a:spLocks noChangeAspect="1"/>
          </p:cNvSpPr>
          <p:nvPr/>
        </p:nvSpPr>
        <p:spPr>
          <a:xfrm>
            <a:off x="7950305" y="150307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a:spLocks noChangeAspect="1"/>
          </p:cNvSpPr>
          <p:nvPr/>
        </p:nvSpPr>
        <p:spPr>
          <a:xfrm>
            <a:off x="8453888" y="2037302"/>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a:spLocks noChangeAspect="1"/>
          </p:cNvSpPr>
          <p:nvPr/>
        </p:nvSpPr>
        <p:spPr>
          <a:xfrm>
            <a:off x="5888513" y="2037303"/>
            <a:ext cx="43012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a:spLocks noChangeAspect="1"/>
          </p:cNvSpPr>
          <p:nvPr/>
        </p:nvSpPr>
        <p:spPr>
          <a:xfrm>
            <a:off x="6401199" y="2037302"/>
            <a:ext cx="43553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a:spLocks noChangeAspect="1"/>
          </p:cNvSpPr>
          <p:nvPr/>
        </p:nvSpPr>
        <p:spPr>
          <a:xfrm>
            <a:off x="6944620" y="2029532"/>
            <a:ext cx="41483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a:spLocks noChangeAspect="1"/>
          </p:cNvSpPr>
          <p:nvPr/>
        </p:nvSpPr>
        <p:spPr>
          <a:xfrm>
            <a:off x="8469161" y="2569248"/>
            <a:ext cx="42632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a:spLocks noChangeAspect="1"/>
          </p:cNvSpPr>
          <p:nvPr/>
        </p:nvSpPr>
        <p:spPr>
          <a:xfrm>
            <a:off x="6415539" y="2558208"/>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a:spLocks noChangeAspect="1"/>
          </p:cNvSpPr>
          <p:nvPr/>
        </p:nvSpPr>
        <p:spPr>
          <a:xfrm>
            <a:off x="6922306" y="2567893"/>
            <a:ext cx="42670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a:spLocks noChangeAspect="1"/>
          </p:cNvSpPr>
          <p:nvPr/>
        </p:nvSpPr>
        <p:spPr>
          <a:xfrm>
            <a:off x="7455510" y="2567892"/>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a:spLocks noChangeAspect="1"/>
          </p:cNvSpPr>
          <p:nvPr/>
        </p:nvSpPr>
        <p:spPr>
          <a:xfrm>
            <a:off x="7987295" y="2554183"/>
            <a:ext cx="40879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a:spLocks noChangeAspect="1"/>
          </p:cNvSpPr>
          <p:nvPr/>
        </p:nvSpPr>
        <p:spPr>
          <a:xfrm>
            <a:off x="6918063" y="3179166"/>
            <a:ext cx="42842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a:spLocks noChangeAspect="1"/>
          </p:cNvSpPr>
          <p:nvPr/>
        </p:nvSpPr>
        <p:spPr>
          <a:xfrm>
            <a:off x="7960367" y="3174876"/>
            <a:ext cx="4224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p:cNvSpPr txBox="1">
            <a:spLocks noChangeAspect="1"/>
          </p:cNvSpPr>
          <p:nvPr/>
        </p:nvSpPr>
        <p:spPr>
          <a:xfrm>
            <a:off x="7445738" y="3179166"/>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a:spLocks noChangeAspect="1"/>
          </p:cNvSpPr>
          <p:nvPr/>
        </p:nvSpPr>
        <p:spPr>
          <a:xfrm>
            <a:off x="5901036" y="3716505"/>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a:spLocks noChangeAspect="1"/>
          </p:cNvSpPr>
          <p:nvPr/>
        </p:nvSpPr>
        <p:spPr>
          <a:xfrm>
            <a:off x="6415724" y="3704603"/>
            <a:ext cx="43739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p:cNvSpPr txBox="1">
            <a:spLocks noChangeAspect="1"/>
          </p:cNvSpPr>
          <p:nvPr/>
        </p:nvSpPr>
        <p:spPr>
          <a:xfrm>
            <a:off x="6407517" y="4757988"/>
            <a:ext cx="42958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a:spLocks noChangeAspect="1"/>
          </p:cNvSpPr>
          <p:nvPr/>
        </p:nvSpPr>
        <p:spPr>
          <a:xfrm>
            <a:off x="6931969" y="4742482"/>
            <a:ext cx="418777"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a:spLocks noChangeAspect="1"/>
          </p:cNvSpPr>
          <p:nvPr/>
        </p:nvSpPr>
        <p:spPr>
          <a:xfrm>
            <a:off x="7442972" y="3692895"/>
            <a:ext cx="42958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a:spLocks noChangeAspect="1"/>
          </p:cNvSpPr>
          <p:nvPr/>
        </p:nvSpPr>
        <p:spPr>
          <a:xfrm>
            <a:off x="7951450" y="4251287"/>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a:spLocks noChangeAspect="1"/>
          </p:cNvSpPr>
          <p:nvPr/>
        </p:nvSpPr>
        <p:spPr>
          <a:xfrm>
            <a:off x="6905807" y="370209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a:spLocks noChangeAspect="1"/>
          </p:cNvSpPr>
          <p:nvPr/>
        </p:nvSpPr>
        <p:spPr>
          <a:xfrm>
            <a:off x="7955887" y="4757988"/>
            <a:ext cx="438751"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a:spLocks noChangeAspect="1"/>
          </p:cNvSpPr>
          <p:nvPr/>
        </p:nvSpPr>
        <p:spPr>
          <a:xfrm>
            <a:off x="7953800" y="3708529"/>
            <a:ext cx="424916"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a:spLocks noChangeAspect="1"/>
          </p:cNvSpPr>
          <p:nvPr/>
        </p:nvSpPr>
        <p:spPr>
          <a:xfrm>
            <a:off x="5419674" y="5294895"/>
            <a:ext cx="378860"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a:spLocks noChangeAspect="1"/>
          </p:cNvSpPr>
          <p:nvPr/>
        </p:nvSpPr>
        <p:spPr>
          <a:xfrm>
            <a:off x="5907584" y="5271986"/>
            <a:ext cx="404044"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a:spLocks noChangeAspect="1"/>
          </p:cNvSpPr>
          <p:nvPr/>
        </p:nvSpPr>
        <p:spPr>
          <a:xfrm>
            <a:off x="6931969" y="526540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a:spLocks noChangeAspect="1"/>
          </p:cNvSpPr>
          <p:nvPr/>
        </p:nvSpPr>
        <p:spPr>
          <a:xfrm>
            <a:off x="6393164" y="5257571"/>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a:spLocks noChangeAspect="1"/>
          </p:cNvSpPr>
          <p:nvPr/>
        </p:nvSpPr>
        <p:spPr>
          <a:xfrm>
            <a:off x="7434200" y="474248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a:spLocks noChangeAspect="1"/>
          </p:cNvSpPr>
          <p:nvPr/>
        </p:nvSpPr>
        <p:spPr>
          <a:xfrm>
            <a:off x="8459963" y="3718676"/>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p:cNvSpPr txBox="1">
            <a:spLocks noChangeAspect="1"/>
          </p:cNvSpPr>
          <p:nvPr/>
        </p:nvSpPr>
        <p:spPr>
          <a:xfrm>
            <a:off x="6415724" y="5772218"/>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a:spLocks noChangeAspect="1"/>
          </p:cNvSpPr>
          <p:nvPr/>
        </p:nvSpPr>
        <p:spPr>
          <a:xfrm>
            <a:off x="6931970" y="577055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a:spLocks noChangeAspect="1"/>
          </p:cNvSpPr>
          <p:nvPr/>
        </p:nvSpPr>
        <p:spPr>
          <a:xfrm>
            <a:off x="7437575" y="5800392"/>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a:spLocks noChangeAspect="1"/>
          </p:cNvSpPr>
          <p:nvPr/>
        </p:nvSpPr>
        <p:spPr>
          <a:xfrm>
            <a:off x="8457128" y="3202717"/>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p:cNvSpPr txBox="1">
            <a:spLocks noChangeAspect="1"/>
          </p:cNvSpPr>
          <p:nvPr/>
        </p:nvSpPr>
        <p:spPr>
          <a:xfrm>
            <a:off x="6941771" y="1515929"/>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p:cNvSpPr txBox="1">
            <a:spLocks noChangeAspect="1"/>
          </p:cNvSpPr>
          <p:nvPr/>
        </p:nvSpPr>
        <p:spPr>
          <a:xfrm>
            <a:off x="7469398" y="1503073"/>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p:cNvSpPr txBox="1">
            <a:spLocks noChangeAspect="1"/>
          </p:cNvSpPr>
          <p:nvPr/>
        </p:nvSpPr>
        <p:spPr>
          <a:xfrm>
            <a:off x="7980864" y="2037302"/>
            <a:ext cx="420532"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p:cNvSpPr txBox="1">
            <a:spLocks noChangeAspect="1"/>
          </p:cNvSpPr>
          <p:nvPr/>
        </p:nvSpPr>
        <p:spPr>
          <a:xfrm>
            <a:off x="7461169" y="2024793"/>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p:cNvSpPr txBox="1">
            <a:spLocks noChangeAspect="1"/>
          </p:cNvSpPr>
          <p:nvPr/>
        </p:nvSpPr>
        <p:spPr>
          <a:xfrm>
            <a:off x="6921917" y="4215695"/>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a:spLocks noChangeAspect="1"/>
          </p:cNvSpPr>
          <p:nvPr/>
        </p:nvSpPr>
        <p:spPr>
          <a:xfrm>
            <a:off x="7435121" y="4221850"/>
            <a:ext cx="427485" cy="44795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p:cNvSpPr/>
          <p:nvPr/>
        </p:nvSpPr>
        <p:spPr>
          <a:xfrm flipH="1" flipV="1">
            <a:off x="6815321" y="1363776"/>
            <a:ext cx="673299" cy="49567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p:cNvSpPr txBox="1"/>
          <p:nvPr/>
        </p:nvSpPr>
        <p:spPr>
          <a:xfrm>
            <a:off x="509518" y="1992372"/>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lerne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8" name="TextBox 97"/>
          <p:cNvSpPr txBox="1"/>
          <p:nvPr/>
        </p:nvSpPr>
        <p:spPr>
          <a:xfrm>
            <a:off x="2005809" y="4005622"/>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hat</a:t>
            </a:r>
          </a:p>
        </p:txBody>
      </p:sp>
      <p:sp>
        <p:nvSpPr>
          <p:cNvPr id="99" name="TextBox 98"/>
          <p:cNvSpPr txBox="1"/>
          <p:nvPr/>
        </p:nvSpPr>
        <p:spPr>
          <a:xfrm>
            <a:off x="2276036" y="5624038"/>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spielt</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0" name="TextBox 99"/>
          <p:cNvSpPr txBox="1"/>
          <p:nvPr/>
        </p:nvSpPr>
        <p:spPr>
          <a:xfrm>
            <a:off x="2236684" y="229443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Kuchen</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1" name="TextBox 100"/>
          <p:cNvSpPr txBox="1"/>
          <p:nvPr/>
        </p:nvSpPr>
        <p:spPr>
          <a:xfrm>
            <a:off x="609264" y="507068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wer</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2" name="TextBox 101"/>
          <p:cNvSpPr txBox="1"/>
          <p:nvPr/>
        </p:nvSpPr>
        <p:spPr>
          <a:xfrm>
            <a:off x="469714" y="2867841"/>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viel</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4" name="TextBox 103"/>
          <p:cNvSpPr txBox="1"/>
          <p:nvPr/>
        </p:nvSpPr>
        <p:spPr>
          <a:xfrm>
            <a:off x="2493818" y="3178014"/>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deine</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5" name="TextBox 104"/>
          <p:cNvSpPr txBox="1"/>
          <p:nvPr/>
        </p:nvSpPr>
        <p:spPr>
          <a:xfrm>
            <a:off x="249382" y="3808429"/>
            <a:ext cx="1646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sagt</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106" name="TextBox 105"/>
          <p:cNvSpPr txBox="1"/>
          <p:nvPr/>
        </p:nvSpPr>
        <p:spPr>
          <a:xfrm>
            <a:off x="2589665" y="4848473"/>
            <a:ext cx="1496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Hund</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7839ECE8-9753-4F58-A645-266371A9750F}"/>
              </a:ext>
            </a:extLst>
          </p:cNvPr>
          <p:cNvPicPr>
            <a:picLocks noChangeAspect="1"/>
          </p:cNvPicPr>
          <p:nvPr/>
        </p:nvPicPr>
        <p:blipFill>
          <a:blip r:embed="rId12"/>
          <a:stretch>
            <a:fillRect/>
          </a:stretch>
        </p:blipFill>
        <p:spPr>
          <a:xfrm>
            <a:off x="10742945" y="88331"/>
            <a:ext cx="1408298" cy="1140051"/>
          </a:xfrm>
          <a:prstGeom prst="rect">
            <a:avLst/>
          </a:prstGeom>
        </p:spPr>
      </p:pic>
      <p:sp>
        <p:nvSpPr>
          <p:cNvPr id="107" name="Title 4">
            <a:extLst>
              <a:ext uri="{FF2B5EF4-FFF2-40B4-BE49-F238E27FC236}">
                <a16:creationId xmlns:a16="http://schemas.microsoft.com/office/drawing/2014/main" id="{0894E799-06E0-4287-BB87-2FC0DC7ED782}"/>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108" name="Google Shape;119;p1">
            <a:extLst>
              <a:ext uri="{FF2B5EF4-FFF2-40B4-BE49-F238E27FC236}">
                <a16:creationId xmlns:a16="http://schemas.microsoft.com/office/drawing/2014/main" id="{A47FA517-D1CE-4379-940F-E6198BE7BA6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Speech Bubble: Rectangle with Corners Rounded 108">
            <a:hlinkClick r:id="" action="ppaction://noaction">
              <a:snd r:embed="rId13" name="T2_W6F_7.1.wav"/>
            </a:hlinkClick>
            <a:extLst>
              <a:ext uri="{FF2B5EF4-FFF2-40B4-BE49-F238E27FC236}">
                <a16:creationId xmlns:a16="http://schemas.microsoft.com/office/drawing/2014/main" id="{52DA0F9D-B6B0-47D4-98C0-308821BA6CC4}"/>
              </a:ext>
            </a:extLst>
          </p:cNvPr>
          <p:cNvSpPr/>
          <p:nvPr/>
        </p:nvSpPr>
        <p:spPr>
          <a:xfrm>
            <a:off x="4079952" y="123625"/>
            <a:ext cx="374464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0" name="Graphic 109" descr="Teacher">
            <a:extLst>
              <a:ext uri="{FF2B5EF4-FFF2-40B4-BE49-F238E27FC236}">
                <a16:creationId xmlns:a16="http://schemas.microsoft.com/office/drawing/2014/main" id="{4709D435-A809-4A4A-B84B-514367F84C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98097" y="-82058"/>
            <a:ext cx="914400" cy="914400"/>
          </a:xfrm>
          <a:prstGeom prst="rect">
            <a:avLst/>
          </a:prstGeom>
        </p:spPr>
      </p:pic>
      <p:sp>
        <p:nvSpPr>
          <p:cNvPr id="111" name="Google Shape;108;p3">
            <a:hlinkClick r:id="" action="ppaction://noaction">
              <a:snd r:embed="rId13" name="T2_W6F_7.1.wav"/>
            </a:hlinkClick>
            <a:extLst>
              <a:ext uri="{FF2B5EF4-FFF2-40B4-BE49-F238E27FC236}">
                <a16:creationId xmlns:a16="http://schemas.microsoft.com/office/drawing/2014/main" id="{5D27957E-E0B3-4FDD-9040-69DBD601F581}"/>
              </a:ext>
            </a:extLst>
          </p:cNvPr>
          <p:cNvSpPr txBox="1"/>
          <p:nvPr/>
        </p:nvSpPr>
        <p:spPr>
          <a:xfrm>
            <a:off x="4079952" y="141072"/>
            <a:ext cx="4044873"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Schreib</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ein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 Wort!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8" name="Picture 27">
            <a:extLst>
              <a:ext uri="{FF2B5EF4-FFF2-40B4-BE49-F238E27FC236}">
                <a16:creationId xmlns:a16="http://schemas.microsoft.com/office/drawing/2014/main" id="{2354DCB1-A371-4892-8249-D49E1C37B9C4}"/>
              </a:ext>
            </a:extLst>
          </p:cNvPr>
          <p:cNvPicPr>
            <a:picLocks noChangeAspect="1"/>
          </p:cNvPicPr>
          <p:nvPr/>
        </p:nvPicPr>
        <p:blipFill>
          <a:blip r:embed="rId16"/>
          <a:stretch>
            <a:fillRect/>
          </a:stretch>
        </p:blipFill>
        <p:spPr>
          <a:xfrm>
            <a:off x="10929013" y="1191803"/>
            <a:ext cx="1097375" cy="1402202"/>
          </a:xfrm>
          <a:prstGeom prst="rect">
            <a:avLst/>
          </a:prstGeom>
        </p:spPr>
      </p:pic>
      <p:sp>
        <p:nvSpPr>
          <p:cNvPr id="112" name="Title 1">
            <a:extLst>
              <a:ext uri="{FF2B5EF4-FFF2-40B4-BE49-F238E27FC236}">
                <a16:creationId xmlns:a16="http://schemas.microsoft.com/office/drawing/2014/main" id="{3131173B-F544-4E05-BA5D-8D650E092F23}"/>
              </a:ext>
            </a:extLst>
          </p:cNvPr>
          <p:cNvSpPr txBox="1">
            <a:spLocks/>
          </p:cNvSpPr>
          <p:nvPr/>
        </p:nvSpPr>
        <p:spPr>
          <a:xfrm>
            <a:off x="10856988" y="2508953"/>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13" name="TextBox 112">
            <a:extLst>
              <a:ext uri="{FF2B5EF4-FFF2-40B4-BE49-F238E27FC236}">
                <a16:creationId xmlns:a16="http://schemas.microsoft.com/office/drawing/2014/main" id="{F815863B-B8F1-4A53-A093-F7DE977E9D6B}"/>
              </a:ext>
            </a:extLst>
          </p:cNvPr>
          <p:cNvSpPr txBox="1"/>
          <p:nvPr/>
        </p:nvSpPr>
        <p:spPr>
          <a:xfrm>
            <a:off x="-34599" y="758454"/>
            <a:ext cx="11884365" cy="76944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to the sentences 1-9. Choose a word to fill in the gap to complete each sentence and to complete the crossword. </a:t>
            </a:r>
          </a:p>
        </p:txBody>
      </p:sp>
      <p:sp>
        <p:nvSpPr>
          <p:cNvPr id="30" name="Flowchart: Alternate Process 29">
            <a:extLst>
              <a:ext uri="{FF2B5EF4-FFF2-40B4-BE49-F238E27FC236}">
                <a16:creationId xmlns:a16="http://schemas.microsoft.com/office/drawing/2014/main" id="{2A848892-5EA7-4562-BB59-D7A297A41914}"/>
              </a:ext>
            </a:extLst>
          </p:cNvPr>
          <p:cNvSpPr/>
          <p:nvPr/>
        </p:nvSpPr>
        <p:spPr>
          <a:xfrm>
            <a:off x="249382" y="1892904"/>
            <a:ext cx="4189751" cy="4325602"/>
          </a:xfrm>
          <a:prstGeom prst="flowChartAlternateProcess">
            <a:avLst/>
          </a:pr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Action Button: Custom 16">
            <a:hlinkClick r:id="" action="ppaction://noaction" highlightClick="1">
              <a:snd r:embed="rId17" name="T2_W6F_7.11.wav"/>
            </a:hlinkClick>
            <a:extLst>
              <a:ext uri="{FF2B5EF4-FFF2-40B4-BE49-F238E27FC236}">
                <a16:creationId xmlns:a16="http://schemas.microsoft.com/office/drawing/2014/main" id="{341BF807-6A2B-4D58-B369-B8D707813B77}"/>
              </a:ext>
            </a:extLst>
          </p:cNvPr>
          <p:cNvSpPr/>
          <p:nvPr/>
        </p:nvSpPr>
        <p:spPr>
          <a:xfrm>
            <a:off x="10105918" y="150060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7" name="Action Button: Custom 16">
            <a:hlinkClick r:id="" action="ppaction://noaction" highlightClick="1">
              <a:snd r:embed="rId18" name="T2_W6F_7.12.wav"/>
            </a:hlinkClick>
            <a:extLst>
              <a:ext uri="{FF2B5EF4-FFF2-40B4-BE49-F238E27FC236}">
                <a16:creationId xmlns:a16="http://schemas.microsoft.com/office/drawing/2014/main" id="{1BF6745C-0C69-41BA-A151-6D1A556DA18E}"/>
              </a:ext>
            </a:extLst>
          </p:cNvPr>
          <p:cNvSpPr/>
          <p:nvPr/>
        </p:nvSpPr>
        <p:spPr>
          <a:xfrm>
            <a:off x="10095591" y="2037648"/>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87" name="Action Button: Custom 16">
            <a:hlinkClick r:id="" action="ppaction://noaction" highlightClick="1">
              <a:snd r:embed="rId19" name="T2_W6F_7.13.wav"/>
            </a:hlinkClick>
            <a:extLst>
              <a:ext uri="{FF2B5EF4-FFF2-40B4-BE49-F238E27FC236}">
                <a16:creationId xmlns:a16="http://schemas.microsoft.com/office/drawing/2014/main" id="{A13C18DB-6CF0-4631-B09C-17C94E9665C8}"/>
              </a:ext>
            </a:extLst>
          </p:cNvPr>
          <p:cNvSpPr/>
          <p:nvPr/>
        </p:nvSpPr>
        <p:spPr>
          <a:xfrm>
            <a:off x="10102143" y="2575370"/>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88" name="Action Button: Custom 16">
            <a:hlinkClick r:id="" action="ppaction://noaction" highlightClick="1">
              <a:snd r:embed="rId20" name="T2_W6F_7.14.wav"/>
            </a:hlinkClick>
            <a:extLst>
              <a:ext uri="{FF2B5EF4-FFF2-40B4-BE49-F238E27FC236}">
                <a16:creationId xmlns:a16="http://schemas.microsoft.com/office/drawing/2014/main" id="{D87F7724-7CE6-4257-973C-4A4FEE31A9ED}"/>
              </a:ext>
            </a:extLst>
          </p:cNvPr>
          <p:cNvSpPr/>
          <p:nvPr/>
        </p:nvSpPr>
        <p:spPr>
          <a:xfrm>
            <a:off x="10095591" y="3179602"/>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91" name="Action Button: Custom 16">
            <a:hlinkClick r:id="" action="ppaction://noaction" highlightClick="1">
              <a:snd r:embed="rId21" name="T2_W6F_7.15.wav"/>
            </a:hlinkClick>
            <a:extLst>
              <a:ext uri="{FF2B5EF4-FFF2-40B4-BE49-F238E27FC236}">
                <a16:creationId xmlns:a16="http://schemas.microsoft.com/office/drawing/2014/main" id="{85250927-857B-4DDF-9C9E-3BAF958A5F76}"/>
              </a:ext>
            </a:extLst>
          </p:cNvPr>
          <p:cNvSpPr/>
          <p:nvPr/>
        </p:nvSpPr>
        <p:spPr>
          <a:xfrm>
            <a:off x="10105918" y="371664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92" name="Action Button: Custom 16">
            <a:hlinkClick r:id="" action="ppaction://noaction" highlightClick="1">
              <a:snd r:embed="rId22" name="T2_W6F_7.16.wav"/>
            </a:hlinkClick>
            <a:extLst>
              <a:ext uri="{FF2B5EF4-FFF2-40B4-BE49-F238E27FC236}">
                <a16:creationId xmlns:a16="http://schemas.microsoft.com/office/drawing/2014/main" id="{1E98122D-13EE-4FCC-BB22-DC67F460D98D}"/>
              </a:ext>
            </a:extLst>
          </p:cNvPr>
          <p:cNvSpPr/>
          <p:nvPr/>
        </p:nvSpPr>
        <p:spPr>
          <a:xfrm>
            <a:off x="10113607" y="4243450"/>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94" name="Action Button: Custom 16">
            <a:hlinkClick r:id="" action="ppaction://noaction" highlightClick="1">
              <a:snd r:embed="rId23" name="T2_W6F_7.17.wav"/>
            </a:hlinkClick>
            <a:extLst>
              <a:ext uri="{FF2B5EF4-FFF2-40B4-BE49-F238E27FC236}">
                <a16:creationId xmlns:a16="http://schemas.microsoft.com/office/drawing/2014/main" id="{D403052C-2A93-4FB8-9216-794ED246AF32}"/>
              </a:ext>
            </a:extLst>
          </p:cNvPr>
          <p:cNvSpPr/>
          <p:nvPr/>
        </p:nvSpPr>
        <p:spPr>
          <a:xfrm>
            <a:off x="10126860" y="4734645"/>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103" name="Action Button: Custom 16">
            <a:hlinkClick r:id="" action="ppaction://noaction" highlightClick="1">
              <a:snd r:embed="rId24" name="T2_W6F_7.18.wav"/>
            </a:hlinkClick>
            <a:extLst>
              <a:ext uri="{FF2B5EF4-FFF2-40B4-BE49-F238E27FC236}">
                <a16:creationId xmlns:a16="http://schemas.microsoft.com/office/drawing/2014/main" id="{0D8E6F7C-2B1E-40BA-B844-E5647A06F198}"/>
              </a:ext>
            </a:extLst>
          </p:cNvPr>
          <p:cNvSpPr/>
          <p:nvPr/>
        </p:nvSpPr>
        <p:spPr>
          <a:xfrm>
            <a:off x="10120404" y="5257571"/>
            <a:ext cx="438653"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114" name="Action Button: Custom 16">
            <a:hlinkClick r:id="" action="ppaction://noaction" highlightClick="1">
              <a:snd r:embed="rId25" name="T2_W6F_7.19.wav"/>
            </a:hlinkClick>
            <a:extLst>
              <a:ext uri="{FF2B5EF4-FFF2-40B4-BE49-F238E27FC236}">
                <a16:creationId xmlns:a16="http://schemas.microsoft.com/office/drawing/2014/main" id="{0823DABE-CBEC-4C66-B3F3-4EC5F2028AEC}"/>
              </a:ext>
            </a:extLst>
          </p:cNvPr>
          <p:cNvSpPr/>
          <p:nvPr/>
        </p:nvSpPr>
        <p:spPr>
          <a:xfrm>
            <a:off x="10123867" y="5831964"/>
            <a:ext cx="432000" cy="432000"/>
          </a:xfrm>
          <a:prstGeom prst="actionButtonBlank">
            <a:avLst/>
          </a:prstGeom>
          <a:solidFill>
            <a:srgbClr val="00B0F0"/>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Tree>
    <p:extLst>
      <p:ext uri="{BB962C8B-B14F-4D97-AF65-F5344CB8AC3E}">
        <p14:creationId xmlns:p14="http://schemas.microsoft.com/office/powerpoint/2010/main" val="8423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9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9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8"/>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6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5"/>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P spid="24" grpId="0" animBg="1"/>
      <p:bldP spid="25" grpId="0" animBg="1"/>
      <p:bldP spid="26" grpId="0" animBg="1"/>
      <p:bldP spid="31" grpId="0" animBg="1"/>
      <p:bldP spid="32" grpId="0" animBg="1"/>
      <p:bldP spid="34" grpId="0" animBg="1"/>
      <p:bldP spid="35" grpId="0" animBg="1"/>
      <p:bldP spid="36" grpId="0" animBg="1"/>
      <p:bldP spid="46" grpId="0" animBg="1"/>
      <p:bldP spid="47" grpId="0" animBg="1"/>
      <p:bldP spid="49" grpId="0" animBg="1"/>
      <p:bldP spid="50" grpId="0" animBg="1"/>
      <p:bldP spid="51" grpId="0" animBg="1"/>
      <p:bldP spid="54" grpId="0" animBg="1"/>
      <p:bldP spid="55" grpId="0" animBg="1"/>
      <p:bldP spid="56" grpId="0" animBg="1"/>
      <p:bldP spid="57" grpId="0" animBg="1"/>
      <p:bldP spid="58" grpId="0" animBg="1"/>
      <p:bldP spid="59" grpId="0" animBg="1"/>
      <p:bldP spid="65" grpId="0" animBg="1"/>
      <p:bldP spid="66" grpId="0" animBg="1"/>
      <p:bldP spid="67" grpId="0" animBg="1"/>
      <p:bldP spid="70" grpId="0" animBg="1"/>
      <p:bldP spid="72" grpId="0" animBg="1"/>
      <p:bldP spid="73" grpId="0" animBg="1"/>
      <p:bldP spid="74" grpId="0" animBg="1"/>
      <p:bldP spid="76" grpId="0" animBg="1"/>
      <p:bldP spid="89" grpId="0" animBg="1"/>
      <p:bldP spid="90" grpId="0" animBg="1"/>
      <p:bldP spid="93" grpId="0" animBg="1"/>
      <p:bldP spid="95" grpId="0" animBg="1"/>
      <p:bldP spid="96"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296068" y="16809"/>
            <a:ext cx="32264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3200" b="1" kern="0" dirty="0" err="1">
                <a:solidFill>
                  <a:srgbClr val="002060"/>
                </a:solidFill>
                <a:latin typeface="Century Gothic" panose="020B0502020202020204" pitchFamily="34" charset="0"/>
                <a:cs typeface="Arial"/>
                <a:sym typeface="Arial"/>
              </a:rPr>
              <a:t>Primary</a:t>
            </a:r>
            <a:r>
              <a:rPr lang="es-AR" sz="3200" b="1" kern="0" dirty="0">
                <a:solidFill>
                  <a:srgbClr val="002060"/>
                </a:solidFill>
                <a:latin typeface="Century Gothic" panose="020B0502020202020204" pitchFamily="34" charset="0"/>
                <a:cs typeface="Arial"/>
                <a:sym typeface="Arial"/>
              </a:rPr>
              <a:t> </a:t>
            </a:r>
            <a:r>
              <a:rPr lang="es-AR" sz="3200" b="1" kern="0" dirty="0" err="1">
                <a:solidFill>
                  <a:srgbClr val="002060"/>
                </a:solidFill>
                <a:latin typeface="Century Gothic" panose="020B0502020202020204" pitchFamily="34" charset="0"/>
                <a:cs typeface="Arial"/>
                <a:sym typeface="Arial"/>
              </a:rPr>
              <a:t>Bee</a:t>
            </a:r>
            <a:r>
              <a:rPr lang="es-AR" sz="3200" b="1" kern="0" dirty="0">
                <a:solidFill>
                  <a:srgbClr val="002060"/>
                </a:solidFill>
                <a:latin typeface="Century Gothic" panose="020B0502020202020204" pitchFamily="34" charset="0"/>
                <a:cs typeface="Arial"/>
                <a:sym typeface="Arial"/>
              </a:rPr>
              <a:t> </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17944" y="677832"/>
            <a:ext cx="460324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860621" y="706040"/>
            <a:ext cx="5848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FFFFFF"/>
                </a:solidFill>
                <a:latin typeface="Century Gothic" panose="020B0502020202020204" pitchFamily="34" charset="0"/>
                <a:ea typeface="Calibri"/>
                <a:sym typeface="Calibri"/>
              </a:rPr>
              <a:t>Wie </a:t>
            </a:r>
            <a:r>
              <a:rPr lang="en-GB" sz="2400" b="1" spc="-1" dirty="0" err="1">
                <a:solidFill>
                  <a:srgbClr val="FFFFFF"/>
                </a:solidFill>
                <a:latin typeface="Century Gothic" panose="020B0502020202020204" pitchFamily="34" charset="0"/>
                <a:ea typeface="Calibri"/>
                <a:sym typeface="Calibri"/>
              </a:rPr>
              <a:t>sagt</a:t>
            </a:r>
            <a:r>
              <a:rPr lang="en-GB" sz="2400" b="1" spc="-1" dirty="0">
                <a:solidFill>
                  <a:srgbClr val="FFFFFF"/>
                </a:solidFill>
                <a:latin typeface="Century Gothic" panose="020B0502020202020204" pitchFamily="34" charset="0"/>
                <a:ea typeface="Calibri"/>
                <a:sym typeface="Calibri"/>
              </a:rPr>
              <a:t> man…auf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62" y="2567478"/>
            <a:ext cx="6711207" cy="3870998"/>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a:t>
            </a:r>
            <a:r>
              <a:rPr lang="en-GB" sz="2000" dirty="0">
                <a:solidFill>
                  <a:prstClr val="white"/>
                </a:solidFill>
                <a:latin typeface="Century Gothic"/>
                <a:ea typeface="Century Gothic"/>
                <a:cs typeface="Century Gothic"/>
                <a:sym typeface="Century Gothic"/>
              </a:rPr>
              <a:t>sing</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756400" y="3696898"/>
            <a:ext cx="1969692" cy="653711"/>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bg1"/>
                </a:solidFill>
                <a:latin typeface="Century Gothic" panose="020F0302020204030204"/>
              </a:rPr>
              <a:t>singen</a:t>
            </a:r>
            <a:r>
              <a:rPr lang="en-GB" sz="2000" dirty="0">
                <a:solidFill>
                  <a:schemeClr val="bg1"/>
                </a:solidFill>
                <a:latin typeface="Century Gothic" panose="020F0302020204030204"/>
              </a:rPr>
              <a:t>?</a:t>
            </a:r>
            <a:endParaRPr kumimoji="0" sz="2000" b="0" i="1" u="none" strike="noStrike" kern="1200" cap="none" spc="0" normalizeH="0" baseline="0" noProof="0" dirty="0">
              <a:ln>
                <a:noFill/>
              </a:ln>
              <a:solidFill>
                <a:schemeClr val="bg1"/>
              </a:solidFill>
              <a:effectLst/>
              <a:uLnTx/>
              <a:uFillTx/>
              <a:latin typeface="Century Gothic" panose="020F0302020204030204"/>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If you don’t know, say </a:t>
            </a:r>
            <a:b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‘Ich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weiß</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 es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nicht</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3889F2BA-B7F7-4E17-A420-C77BC73DC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2564" y="2203531"/>
            <a:ext cx="1513448" cy="1466152"/>
          </a:xfrm>
          <a:prstGeom prst="rect">
            <a:avLst/>
          </a:prstGeom>
        </p:spPr>
      </p:pic>
      <p:sp>
        <p:nvSpPr>
          <p:cNvPr id="18" name="Google Shape;653;p27">
            <a:extLst>
              <a:ext uri="{FF2B5EF4-FFF2-40B4-BE49-F238E27FC236}">
                <a16:creationId xmlns:a16="http://schemas.microsoft.com/office/drawing/2014/main" id="{FA861CDA-29A0-4562-BEF4-A9ED08A7A611}"/>
              </a:ext>
            </a:extLst>
          </p:cNvPr>
          <p:cNvSpPr/>
          <p:nvPr/>
        </p:nvSpPr>
        <p:spPr>
          <a:xfrm>
            <a:off x="6641279" y="3966531"/>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err="1">
                <a:ln>
                  <a:noFill/>
                </a:ln>
                <a:solidFill>
                  <a:schemeClr val="bg1"/>
                </a:solidFill>
                <a:effectLst/>
                <a:uLnTx/>
                <a:uFillTx/>
                <a:latin typeface="Century Gothic" panose="020F0302020204030204"/>
                <a:ea typeface="+mn-ea"/>
                <a:cs typeface="+mn-cs"/>
              </a:rPr>
              <a:t>Richtig</a:t>
            </a:r>
            <a:r>
              <a:rPr kumimoji="0" lang="en-GB" sz="20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20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9" name="Picture 18">
            <a:extLst>
              <a:ext uri="{FF2B5EF4-FFF2-40B4-BE49-F238E27FC236}">
                <a16:creationId xmlns:a16="http://schemas.microsoft.com/office/drawing/2014/main" id="{8A0A7247-D38B-45D3-8577-394255E4F6A5}"/>
              </a:ext>
            </a:extLst>
          </p:cNvPr>
          <p:cNvPicPr>
            <a:picLocks noChangeAspect="1"/>
          </p:cNvPicPr>
          <p:nvPr/>
        </p:nvPicPr>
        <p:blipFill>
          <a:blip r:embed="rId8"/>
          <a:stretch>
            <a:fillRect/>
          </a:stretch>
        </p:blipFill>
        <p:spPr>
          <a:xfrm>
            <a:off x="11026125" y="2257972"/>
            <a:ext cx="968537" cy="1357269"/>
          </a:xfrm>
          <a:prstGeom prst="rect">
            <a:avLst/>
          </a:prstGeom>
        </p:spPr>
      </p:pic>
      <p:sp>
        <p:nvSpPr>
          <p:cNvPr id="5" name="TextBox 4">
            <a:extLst>
              <a:ext uri="{FF2B5EF4-FFF2-40B4-BE49-F238E27FC236}">
                <a16:creationId xmlns:a16="http://schemas.microsoft.com/office/drawing/2014/main" id="{A6E415E1-C3F0-4EDF-9169-532AC9049774}"/>
              </a:ext>
            </a:extLst>
          </p:cNvPr>
          <p:cNvSpPr txBox="1"/>
          <p:nvPr/>
        </p:nvSpPr>
        <p:spPr>
          <a:xfrm>
            <a:off x="90077" y="1281782"/>
            <a:ext cx="1017214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Lukas is preparing for the German Primary Bee in his school. </a:t>
            </a:r>
          </a:p>
          <a:p>
            <a:r>
              <a:rPr lang="en-GB" sz="2400" dirty="0">
                <a:solidFill>
                  <a:srgbClr val="002060"/>
                </a:solidFill>
                <a:latin typeface="Century Gothic" panose="020B0502020202020204" pitchFamily="34" charset="0"/>
              </a:rPr>
              <a:t>Moritz is helping him</a:t>
            </a:r>
            <a:r>
              <a:rPr lang="en-GB" dirty="0"/>
              <a:t>. </a:t>
            </a: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 auf Deutsch?  </a:t>
            </a:r>
            <a:endParaRPr lang="en-GB"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194983" y="736468"/>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277905" y="710133"/>
            <a:ext cx="2621043"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Partnerbarbeit</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817523312"/>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rPr>
                        <a:t>1. to play</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rPr>
                        <a:t>2. he learns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rPr>
                        <a:t>3. I think</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rPr>
                        <a:t>4. to sing</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5. often</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6. (the) flower</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7. He has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8. Who?</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9. my</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rPr>
                        <a:t>10. I don’t know</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9483101"/>
                  </a:ext>
                </a:extLst>
              </a:tr>
            </a:tbl>
          </a:graphicData>
        </a:graphic>
      </p:graphicFrame>
      <p:sp>
        <p:nvSpPr>
          <p:cNvPr id="16" name="Google Shape;653;p27">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a:t>
            </a:r>
            <a:r>
              <a:rPr lang="en-GB" sz="2000" dirty="0">
                <a:solidFill>
                  <a:prstClr val="white"/>
                </a:solidFill>
                <a:latin typeface="Century Gothic"/>
                <a:ea typeface="Century Gothic"/>
                <a:cs typeface="Century Gothic"/>
                <a:sym typeface="Century Gothic"/>
              </a:rPr>
              <a:t>play</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chemeClr val="bg1"/>
                </a:solidFill>
                <a:effectLst/>
                <a:uLnTx/>
                <a:uFillTx/>
                <a:latin typeface="Century Gothic" panose="020F0302020204030204"/>
                <a:ea typeface="+mn-ea"/>
                <a:cs typeface="+mn-cs"/>
              </a:rPr>
              <a:t>Spielen</a:t>
            </a:r>
            <a:r>
              <a:rPr kumimoji="0" lang="en-GB" sz="1800" b="0"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21" name="Google Shape;653;p27">
            <a:extLst>
              <a:ext uri="{FF2B5EF4-FFF2-40B4-BE49-F238E27FC236}">
                <a16:creationId xmlns:a16="http://schemas.microsoft.com/office/drawing/2014/main" id="{31176184-6689-4E02-8622-4079F6CF1014}"/>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If you don’t know, say </a:t>
            </a:r>
            <a:b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‘Ich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weiß</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 es </a:t>
            </a: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nicht</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17" name="Picture 16" descr="A picture containing text, toy, doll, vector graphics&#10;&#10;Description automatically generated">
            <a:extLst>
              <a:ext uri="{FF2B5EF4-FFF2-40B4-BE49-F238E27FC236}">
                <a16:creationId xmlns:a16="http://schemas.microsoft.com/office/drawing/2014/main" id="{3E3C8B8B-7F82-418D-9361-80B8ABD26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2564" y="2203531"/>
            <a:ext cx="1513448" cy="1466152"/>
          </a:xfrm>
          <a:prstGeom prst="rect">
            <a:avLst/>
          </a:prstGeom>
        </p:spPr>
      </p:pic>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129609717"/>
              </p:ext>
            </p:extLst>
          </p:nvPr>
        </p:nvGraphicFramePr>
        <p:xfrm>
          <a:off x="3848856" y="2326261"/>
          <a:ext cx="3402485" cy="4293219"/>
        </p:xfrm>
        <a:graphic>
          <a:graphicData uri="http://schemas.openxmlformats.org/drawingml/2006/table">
            <a:tbl>
              <a:tblPr firstRow="1" bandRow="1">
                <a:tableStyleId>{E8B1032C-EA38-4F05-BA0D-38AFFFC7BED3}</a:tableStyleId>
              </a:tblPr>
              <a:tblGrid>
                <a:gridCol w="3402485">
                  <a:extLst>
                    <a:ext uri="{9D8B030D-6E8A-4147-A177-3AD203B41FA5}">
                      <a16:colId xmlns:a16="http://schemas.microsoft.com/office/drawing/2014/main" val="3874415944"/>
                    </a:ext>
                  </a:extLst>
                </a:gridCol>
              </a:tblGrid>
              <a:tr h="370840">
                <a:tc>
                  <a:txBody>
                    <a:bodyPr/>
                    <a:lstStyle/>
                    <a:p>
                      <a:r>
                        <a:rPr lang="en-GB" sz="2200" b="0" dirty="0">
                          <a:solidFill>
                            <a:srgbClr val="002060"/>
                          </a:solidFill>
                        </a:rPr>
                        <a:t>1. to think</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rPr>
                        <a:t>2. she plays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rPr>
                        <a:t>3. I understand</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rPr>
                        <a:t>4. to learn</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rPr>
                        <a:t>5. a lot</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rPr>
                        <a:t>6. (the) cake</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rPr>
                        <a:t>7. It has</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rPr>
                        <a:t>8. (the) present</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rPr>
                        <a:t>9. your</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rPr>
                        <a:t>10. (the) picture</a:t>
                      </a:r>
                      <a:endParaRPr lang="en-GB" sz="2200" dirty="0">
                        <a:solidFill>
                          <a:srgbClr val="002060"/>
                        </a:solidFill>
                        <a:latin typeface="Century Gothic" panose="020B0502020202020204" pitchFamily="34" charset="0"/>
                      </a:endParaRPr>
                    </a:p>
                  </a:txBody>
                  <a:tcPr/>
                </a:tc>
                <a:extLst>
                  <a:ext uri="{0D108BD9-81ED-4DB2-BD59-A6C34878D82A}">
                    <a16:rowId xmlns:a16="http://schemas.microsoft.com/office/drawing/2014/main" val="1718840630"/>
                  </a:ext>
                </a:extLst>
              </a:tr>
            </a:tbl>
          </a:graphicData>
        </a:graphic>
      </p:graphicFrame>
      <p:sp>
        <p:nvSpPr>
          <p:cNvPr id="22" name="Google Shape;653;p27">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u="none" strike="noStrike" kern="1200" cap="none" spc="0" normalizeH="0" baseline="0" noProof="0" dirty="0" err="1">
                <a:ln>
                  <a:noFill/>
                </a:ln>
                <a:solidFill>
                  <a:schemeClr val="bg1"/>
                </a:solidFill>
                <a:effectLst/>
                <a:uLnTx/>
                <a:uFillTx/>
                <a:latin typeface="Century Gothic" panose="020F0302020204030204"/>
                <a:ea typeface="+mn-ea"/>
                <a:cs typeface="+mn-cs"/>
              </a:rPr>
              <a:t>Richtig</a:t>
            </a:r>
            <a:r>
              <a:rPr kumimoji="0" lang="en-GB" sz="1800" b="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sz="1800" b="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pic>
        <p:nvPicPr>
          <p:cNvPr id="25" name="Picture 24">
            <a:extLst>
              <a:ext uri="{FF2B5EF4-FFF2-40B4-BE49-F238E27FC236}">
                <a16:creationId xmlns:a16="http://schemas.microsoft.com/office/drawing/2014/main" id="{BBB11383-AF68-4973-A89B-094FD17CB778}"/>
              </a:ext>
            </a:extLst>
          </p:cNvPr>
          <p:cNvPicPr>
            <a:picLocks noChangeAspect="1"/>
          </p:cNvPicPr>
          <p:nvPr/>
        </p:nvPicPr>
        <p:blipFill>
          <a:blip r:embed="rId7"/>
          <a:stretch>
            <a:fillRect/>
          </a:stretch>
        </p:blipFill>
        <p:spPr>
          <a:xfrm>
            <a:off x="11008551" y="2351106"/>
            <a:ext cx="968537" cy="1357269"/>
          </a:xfrm>
          <a:prstGeom prst="rect">
            <a:avLst/>
          </a:prstGeom>
        </p:spPr>
      </p:pic>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8">
            <a:biLevel thresh="50000"/>
          </a:blip>
          <a:stretch>
            <a:fillRect/>
          </a:stretch>
        </p:blipFill>
        <p:spPr>
          <a:xfrm>
            <a:off x="1194983" y="1369249"/>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8">
            <a:biLevel thresh="50000"/>
          </a:blip>
          <a:stretch>
            <a:fillRect/>
          </a:stretch>
        </p:blipFill>
        <p:spPr>
          <a:xfrm>
            <a:off x="4804567" y="1387308"/>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9"/>
          <a:stretch>
            <a:fillRect/>
          </a:stretch>
        </p:blipFill>
        <p:spPr>
          <a:xfrm>
            <a:off x="1277905" y="1671717"/>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77624" y="184958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Tree>
    <p:extLst>
      <p:ext uri="{BB962C8B-B14F-4D97-AF65-F5344CB8AC3E}">
        <p14:creationId xmlns:p14="http://schemas.microsoft.com/office/powerpoint/2010/main" val="115567345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3354</Words>
  <Application>Microsoft Office PowerPoint</Application>
  <PresentationFormat>Widescreen</PresentationFormat>
  <Paragraphs>481</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Century Gothic</vt:lpstr>
      <vt:lpstr>Ink Free</vt:lpstr>
      <vt:lpstr>Modern Love</vt:lpstr>
      <vt:lpstr>Segoe Print</vt:lpstr>
      <vt:lpstr>Symbol</vt:lpstr>
      <vt:lpstr>Wingdings</vt:lpstr>
      <vt:lpstr>1_Office Theme</vt:lpstr>
      <vt:lpstr>Office Theme</vt:lpstr>
      <vt:lpstr>2_Office Theme</vt:lpstr>
      <vt:lpstr>Talking about things and things you do</vt:lpstr>
      <vt:lpstr>aussprechen</vt:lpstr>
      <vt:lpstr>aussprechen</vt:lpstr>
      <vt:lpstr>[sp] </vt:lpstr>
      <vt:lpstr>Follow up 1 </vt:lpstr>
      <vt:lpstr>Follow up 2</vt:lpstr>
      <vt:lpstr>Follow up 3</vt:lpstr>
      <vt:lpstr>Follow up 4a</vt:lpstr>
      <vt:lpstr>Follow up 4b</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69</cp:revision>
  <dcterms:created xsi:type="dcterms:W3CDTF">2021-06-12T06:20:35Z</dcterms:created>
  <dcterms:modified xsi:type="dcterms:W3CDTF">2023-09-21T13:12:23Z</dcterms:modified>
</cp:coreProperties>
</file>