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3" r:id="rId2"/>
    <p:sldMasterId id="2147483699" r:id="rId3"/>
    <p:sldMasterId id="2147483711" r:id="rId4"/>
  </p:sldMasterIdLst>
  <p:notesMasterIdLst>
    <p:notesMasterId r:id="rId20"/>
  </p:notesMasterIdLst>
  <p:sldIdLst>
    <p:sldId id="944" r:id="rId5"/>
    <p:sldId id="277" r:id="rId6"/>
    <p:sldId id="930" r:id="rId7"/>
    <p:sldId id="940" r:id="rId8"/>
    <p:sldId id="605" r:id="rId9"/>
    <p:sldId id="518" r:id="rId10"/>
    <p:sldId id="521" r:id="rId11"/>
    <p:sldId id="947" r:id="rId12"/>
    <p:sldId id="946" r:id="rId13"/>
    <p:sldId id="294" r:id="rId14"/>
    <p:sldId id="935" r:id="rId15"/>
    <p:sldId id="948" r:id="rId16"/>
    <p:sldId id="943" r:id="rId17"/>
    <p:sldId id="942" r:id="rId18"/>
    <p:sldId id="949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D10D"/>
    <a:srgbClr val="FFFFCC"/>
    <a:srgbClr val="FF0066"/>
    <a:srgbClr val="2E94AF"/>
    <a:srgbClr val="EFF9FB"/>
    <a:srgbClr val="29C1F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E3A6004-16C4-D2AF-9D89-F9ABD26D4988}" v="4" dt="2023-01-10T14:53:21.78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218" autoAdjust="0"/>
    <p:restoredTop sz="69095" autoAdjust="0"/>
  </p:normalViewPr>
  <p:slideViewPr>
    <p:cSldViewPr snapToGrid="0">
      <p:cViewPr varScale="1">
        <p:scale>
          <a:sx n="46" d="100"/>
          <a:sy n="46" d="100"/>
        </p:scale>
        <p:origin x="1514" y="14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168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microsoft.com/office/2015/10/relationships/revisionInfo" Target="revisionInfo.xml"/><Relationship Id="rId3" Type="http://schemas.openxmlformats.org/officeDocument/2006/relationships/slideMaster" Target="slideMasters/slideMaster3.xml"/><Relationship Id="rId21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microsoft.com/office/2016/11/relationships/changesInfo" Target="changesInfos/changesInfo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Heike Krusemann" userId="S::jx903880@reading.ac.uk::22b930c6-ce99-468c-835c-dba6438d8ea3" providerId="AD" clId="Web-{EE3A6004-16C4-D2AF-9D89-F9ABD26D4988}"/>
    <pc:docChg chg="modSld">
      <pc:chgData name="Heike Krusemann" userId="S::jx903880@reading.ac.uk::22b930c6-ce99-468c-835c-dba6438d8ea3" providerId="AD" clId="Web-{EE3A6004-16C4-D2AF-9D89-F9ABD26D4988}" dt="2023-01-10T14:53:21.783" v="2" actId="20577"/>
      <pc:docMkLst>
        <pc:docMk/>
      </pc:docMkLst>
      <pc:sldChg chg="modSp">
        <pc:chgData name="Heike Krusemann" userId="S::jx903880@reading.ac.uk::22b930c6-ce99-468c-835c-dba6438d8ea3" providerId="AD" clId="Web-{EE3A6004-16C4-D2AF-9D89-F9ABD26D4988}" dt="2023-01-10T14:53:21.783" v="2" actId="20577"/>
        <pc:sldMkLst>
          <pc:docMk/>
          <pc:sldMk cId="530453548" sldId="946"/>
        </pc:sldMkLst>
        <pc:spChg chg="mod">
          <ac:chgData name="Heike Krusemann" userId="S::jx903880@reading.ac.uk::22b930c6-ce99-468c-835c-dba6438d8ea3" providerId="AD" clId="Web-{EE3A6004-16C4-D2AF-9D89-F9ABD26D4988}" dt="2023-01-10T14:53:17.861" v="0" actId="20577"/>
          <ac:spMkLst>
            <pc:docMk/>
            <pc:sldMk cId="530453548" sldId="946"/>
            <ac:spMk id="36" creationId="{D562F711-7157-4E35-B25C-3A59A3F6B007}"/>
          </ac:spMkLst>
        </pc:spChg>
        <pc:spChg chg="mod">
          <ac:chgData name="Heike Krusemann" userId="S::jx903880@reading.ac.uk::22b930c6-ce99-468c-835c-dba6438d8ea3" providerId="AD" clId="Web-{EE3A6004-16C4-D2AF-9D89-F9ABD26D4988}" dt="2023-01-10T14:53:21.783" v="2" actId="20577"/>
          <ac:spMkLst>
            <pc:docMk/>
            <pc:sldMk cId="530453548" sldId="946"/>
            <ac:spMk id="38" creationId="{107E4098-A18E-4F18-8113-B42E920B6D59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DA2C99A-C469-487C-B7F3-BEA3E06E0D84}" type="datetimeFigureOut">
              <a:rPr lang="en-GB" smtClean="0"/>
              <a:t>10/01/2023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F88A7DB-3951-47CF-8E53-B42241E8667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673592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</p:spPr>
      </p:sp>
      <p:sp>
        <p:nvSpPr>
          <p:cNvPr id="285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5680" cy="3599640"/>
          </a:xfrm>
          <a:prstGeom prst="rect">
            <a:avLst/>
          </a:prstGeom>
        </p:spPr>
        <p:txBody>
          <a:bodyPr lIns="0" tIns="0" rIns="0" bIns="0"/>
          <a:lstStyle/>
          <a:p>
            <a:pPr marL="216000" indent="-216000">
              <a:lnSpc>
                <a:spcPct val="100000"/>
              </a:lnSpc>
            </a:pPr>
            <a:r>
              <a:rPr lang="en-GB" sz="1200" b="0" strike="noStrike" spc="-1" dirty="0">
                <a:solidFill>
                  <a:srgbClr val="000000"/>
                </a:solidFill>
                <a:latin typeface="Calibri"/>
                <a:ea typeface="Calibri"/>
              </a:rPr>
              <a:t>Artwork by Steve Clarke. Pronoun pictures from NCELP (www.ncelp.org). All additional pictures selected from </a:t>
            </a:r>
            <a:r>
              <a:rPr lang="en-GB" sz="1200" b="0" strike="noStrike" spc="-1" dirty="0" err="1">
                <a:solidFill>
                  <a:srgbClr val="000000"/>
                </a:solidFill>
                <a:latin typeface="Calibri"/>
                <a:ea typeface="Calibri"/>
              </a:rPr>
              <a:t>Pixabay</a:t>
            </a:r>
            <a:r>
              <a:rPr lang="en-GB" sz="1200" b="0" strike="noStrike" spc="-1" dirty="0">
                <a:solidFill>
                  <a:srgbClr val="000000"/>
                </a:solidFill>
                <a:latin typeface="Calibri"/>
                <a:ea typeface="Calibri"/>
              </a:rPr>
              <a:t> and are available under a Creative Commons license, no</a:t>
            </a:r>
          </a:p>
          <a:p>
            <a:pPr marL="216000" indent="-216000">
              <a:lnSpc>
                <a:spcPct val="100000"/>
              </a:lnSpc>
            </a:pPr>
            <a:r>
              <a:rPr lang="en-GB" sz="1200" b="0" strike="noStrike" spc="-1" dirty="0">
                <a:solidFill>
                  <a:srgbClr val="000000"/>
                </a:solidFill>
                <a:latin typeface="Calibri"/>
                <a:ea typeface="Calibri"/>
              </a:rPr>
              <a:t>attribution required.</a:t>
            </a:r>
            <a:endParaRPr lang="en-GB" sz="1200" b="0" strike="noStrike" spc="-1" dirty="0">
              <a:latin typeface="Arial"/>
            </a:endParaRPr>
          </a:p>
          <a:p>
            <a:pPr marL="216000" indent="-216000">
              <a:lnSpc>
                <a:spcPct val="100000"/>
              </a:lnSpc>
            </a:pPr>
            <a:endParaRPr lang="en-GB" sz="1200" b="0" strike="noStrike" spc="-1" dirty="0">
              <a:latin typeface="Arial"/>
            </a:endParaRPr>
          </a:p>
          <a:p>
            <a:pPr marL="216000" indent="-216000">
              <a:lnSpc>
                <a:spcPct val="100000"/>
              </a:lnSpc>
            </a:pPr>
            <a:r>
              <a:rPr lang="en-GB" sz="1200" b="1" strike="noStrike" spc="-1" dirty="0">
                <a:solidFill>
                  <a:srgbClr val="002060"/>
                </a:solidFill>
                <a:latin typeface="Century Gothic"/>
                <a:ea typeface="Century Gothic"/>
              </a:rPr>
              <a:t>Phonics:  </a:t>
            </a:r>
          </a:p>
          <a:p>
            <a:pPr marL="216000" indent="-216000">
              <a:lnSpc>
                <a:spcPct val="100000"/>
              </a:lnSpc>
            </a:pPr>
            <a:r>
              <a:rPr lang="en-GB" sz="1200" b="1" i="0" strike="noStrike" spc="-1" dirty="0">
                <a:solidFill>
                  <a:srgbClr val="002060"/>
                </a:solidFill>
                <a:latin typeface="Century Gothic"/>
                <a:ea typeface="Century Gothic"/>
              </a:rPr>
              <a:t>Introduce </a:t>
            </a:r>
            <a:r>
              <a:rPr lang="de-DE" sz="1200" b="1" i="0" strike="noStrike" spc="-1" dirty="0">
                <a:solidFill>
                  <a:srgbClr val="002060"/>
                </a:solidFill>
                <a:latin typeface="Century Gothic"/>
                <a:ea typeface="Century Gothic"/>
              </a:rPr>
              <a:t>[sch] schreiben </a:t>
            </a:r>
            <a:r>
              <a:rPr lang="de-DE" sz="1200" b="0" i="0" strike="noStrike" spc="-1" dirty="0">
                <a:solidFill>
                  <a:srgbClr val="002060"/>
                </a:solidFill>
                <a:latin typeface="Century Gothic"/>
                <a:ea typeface="Century Gothic"/>
              </a:rPr>
              <a:t>[245] </a:t>
            </a:r>
            <a:r>
              <a:rPr lang="de-DE" sz="1200" b="1" i="0" strike="noStrike" spc="-1" dirty="0">
                <a:solidFill>
                  <a:srgbClr val="002060"/>
                </a:solidFill>
                <a:latin typeface="Century Gothic"/>
                <a:ea typeface="Century Gothic"/>
              </a:rPr>
              <a:t>falsch </a:t>
            </a:r>
            <a:r>
              <a:rPr lang="de-DE" sz="1200" b="0" i="0" strike="noStrike" spc="-1" dirty="0">
                <a:solidFill>
                  <a:srgbClr val="002060"/>
                </a:solidFill>
                <a:latin typeface="Century Gothic"/>
                <a:ea typeface="Century Gothic"/>
              </a:rPr>
              <a:t>[638] </a:t>
            </a:r>
            <a:r>
              <a:rPr lang="de-DE" sz="1200" b="1" i="0" strike="noStrike" spc="-1" dirty="0">
                <a:solidFill>
                  <a:srgbClr val="002060"/>
                </a:solidFill>
                <a:latin typeface="Century Gothic"/>
                <a:ea typeface="Century Gothic"/>
              </a:rPr>
              <a:t>schnell </a:t>
            </a:r>
            <a:r>
              <a:rPr lang="de-DE" sz="1200" b="0" i="0" strike="noStrike" spc="-1" dirty="0">
                <a:solidFill>
                  <a:srgbClr val="002060"/>
                </a:solidFill>
                <a:latin typeface="Century Gothic"/>
                <a:ea typeface="Century Gothic"/>
              </a:rPr>
              <a:t>[233] </a:t>
            </a:r>
            <a:r>
              <a:rPr lang="de-DE" sz="1200" b="1" i="0" strike="noStrike" spc="-1" dirty="0">
                <a:solidFill>
                  <a:srgbClr val="002060"/>
                </a:solidFill>
                <a:latin typeface="Century Gothic"/>
                <a:ea typeface="Century Gothic"/>
              </a:rPr>
              <a:t>Mensch </a:t>
            </a:r>
            <a:r>
              <a:rPr lang="de-DE" sz="1200" b="0" i="0" strike="noStrike" spc="-1" dirty="0">
                <a:solidFill>
                  <a:srgbClr val="002060"/>
                </a:solidFill>
                <a:latin typeface="Century Gothic"/>
                <a:ea typeface="Century Gothic"/>
              </a:rPr>
              <a:t>[104] </a:t>
            </a:r>
            <a:r>
              <a:rPr lang="de-DE" sz="1200" b="1" i="0" strike="noStrike" spc="-1" dirty="0">
                <a:solidFill>
                  <a:srgbClr val="002060"/>
                </a:solidFill>
                <a:latin typeface="Century Gothic"/>
                <a:ea typeface="Century Gothic"/>
              </a:rPr>
              <a:t>schwarz </a:t>
            </a:r>
            <a:r>
              <a:rPr lang="de-DE" sz="1200" b="0" i="0" strike="noStrike" spc="-1" dirty="0">
                <a:solidFill>
                  <a:srgbClr val="002060"/>
                </a:solidFill>
                <a:latin typeface="Century Gothic"/>
                <a:ea typeface="Century Gothic"/>
              </a:rPr>
              <a:t>[451] </a:t>
            </a:r>
          </a:p>
          <a:p>
            <a:pPr marL="216000" indent="-216000">
              <a:lnSpc>
                <a:spcPct val="100000"/>
              </a:lnSpc>
            </a:pPr>
            <a:r>
              <a:rPr lang="de-DE" sz="1200" b="1" i="0" strike="noStrike" spc="-1" dirty="0">
                <a:solidFill>
                  <a:srgbClr val="002060"/>
                </a:solidFill>
                <a:latin typeface="Century Gothic"/>
                <a:ea typeface="Century Gothic"/>
              </a:rPr>
              <a:t>[sp] spielen </a:t>
            </a:r>
            <a:r>
              <a:rPr lang="de-DE" sz="1200" b="0" i="0" strike="noStrike" spc="-1" dirty="0">
                <a:solidFill>
                  <a:srgbClr val="002060"/>
                </a:solidFill>
                <a:latin typeface="Century Gothic"/>
                <a:ea typeface="Century Gothic"/>
              </a:rPr>
              <a:t>[197] </a:t>
            </a:r>
            <a:r>
              <a:rPr lang="de-DE" sz="1200" b="1" i="0" strike="noStrike" spc="-1" dirty="0">
                <a:solidFill>
                  <a:srgbClr val="002060"/>
                </a:solidFill>
                <a:latin typeface="Century Gothic"/>
                <a:ea typeface="Century Gothic"/>
              </a:rPr>
              <a:t>Sprache </a:t>
            </a:r>
            <a:r>
              <a:rPr lang="de-DE" sz="1200" b="0" i="0" strike="noStrike" spc="-1" dirty="0">
                <a:solidFill>
                  <a:srgbClr val="002060"/>
                </a:solidFill>
                <a:latin typeface="Century Gothic"/>
                <a:ea typeface="Century Gothic"/>
              </a:rPr>
              <a:t>[367] </a:t>
            </a:r>
            <a:r>
              <a:rPr lang="de-DE" sz="1200" b="1" i="0" strike="noStrike" spc="-1" dirty="0">
                <a:solidFill>
                  <a:srgbClr val="002060"/>
                </a:solidFill>
                <a:latin typeface="Century Gothic"/>
                <a:ea typeface="Century Gothic"/>
              </a:rPr>
              <a:t>sprechen </a:t>
            </a:r>
            <a:r>
              <a:rPr lang="de-DE" sz="1200" b="0" i="0" strike="noStrike" spc="-1" dirty="0">
                <a:solidFill>
                  <a:srgbClr val="002060"/>
                </a:solidFill>
                <a:latin typeface="Century Gothic"/>
                <a:ea typeface="Century Gothic"/>
              </a:rPr>
              <a:t>[157] </a:t>
            </a:r>
            <a:r>
              <a:rPr lang="de-DE" sz="1200" b="1" i="0" strike="noStrike" spc="-1" dirty="0">
                <a:solidFill>
                  <a:srgbClr val="002060"/>
                </a:solidFill>
                <a:latin typeface="Century Gothic"/>
                <a:ea typeface="Century Gothic"/>
              </a:rPr>
              <a:t>Sport </a:t>
            </a:r>
            <a:r>
              <a:rPr lang="de-DE" sz="1200" b="0" i="0" strike="noStrike" spc="-1" dirty="0">
                <a:solidFill>
                  <a:srgbClr val="002060"/>
                </a:solidFill>
                <a:latin typeface="Century Gothic"/>
                <a:ea typeface="Century Gothic"/>
              </a:rPr>
              <a:t>[845] </a:t>
            </a:r>
            <a:r>
              <a:rPr lang="de-DE" sz="1200" b="1" i="0" strike="noStrike" spc="-1" dirty="0">
                <a:solidFill>
                  <a:srgbClr val="002060"/>
                </a:solidFill>
                <a:latin typeface="Century Gothic"/>
                <a:ea typeface="Century Gothic"/>
              </a:rPr>
              <a:t>Spiel </a:t>
            </a:r>
            <a:r>
              <a:rPr lang="de-DE" sz="1200" b="0" i="0" strike="noStrike" spc="-1" dirty="0">
                <a:solidFill>
                  <a:srgbClr val="002060"/>
                </a:solidFill>
                <a:latin typeface="Century Gothic"/>
                <a:ea typeface="Century Gothic"/>
              </a:rPr>
              <a:t>[500] </a:t>
            </a:r>
          </a:p>
          <a:p>
            <a:pPr marL="216000" indent="-216000">
              <a:lnSpc>
                <a:spcPct val="100000"/>
              </a:lnSpc>
            </a:pPr>
            <a:r>
              <a:rPr lang="de-DE" sz="1200" b="1" i="0" strike="noStrike" spc="-1" dirty="0">
                <a:solidFill>
                  <a:srgbClr val="002060"/>
                </a:solidFill>
                <a:latin typeface="Century Gothic"/>
                <a:ea typeface="Century Gothic"/>
              </a:rPr>
              <a:t>[st] stark </a:t>
            </a:r>
            <a:r>
              <a:rPr lang="de-DE" sz="1200" b="0" i="0" strike="noStrike" spc="-1" dirty="0">
                <a:solidFill>
                  <a:srgbClr val="002060"/>
                </a:solidFill>
                <a:latin typeface="Century Gothic"/>
                <a:ea typeface="Century Gothic"/>
              </a:rPr>
              <a:t>[207] </a:t>
            </a:r>
            <a:r>
              <a:rPr lang="de-DE" sz="1200" b="1" i="0" strike="noStrike" spc="-1" dirty="0">
                <a:solidFill>
                  <a:srgbClr val="002060"/>
                </a:solidFill>
                <a:latin typeface="Century Gothic"/>
                <a:ea typeface="Century Gothic"/>
              </a:rPr>
              <a:t>Straße </a:t>
            </a:r>
            <a:r>
              <a:rPr lang="de-DE" sz="1200" b="0" i="0" strike="noStrike" spc="-1" dirty="0">
                <a:solidFill>
                  <a:srgbClr val="002060"/>
                </a:solidFill>
                <a:latin typeface="Century Gothic"/>
                <a:ea typeface="Century Gothic"/>
              </a:rPr>
              <a:t>[355] </a:t>
            </a:r>
            <a:r>
              <a:rPr lang="de-DE" sz="1200" b="1" i="0" strike="noStrike" spc="-1" dirty="0">
                <a:solidFill>
                  <a:srgbClr val="002060"/>
                </a:solidFill>
                <a:latin typeface="Century Gothic"/>
                <a:ea typeface="Century Gothic"/>
              </a:rPr>
              <a:t>stehen </a:t>
            </a:r>
            <a:r>
              <a:rPr lang="de-DE" sz="1200" b="0" i="0" strike="noStrike" spc="-1" dirty="0">
                <a:solidFill>
                  <a:srgbClr val="002060"/>
                </a:solidFill>
                <a:latin typeface="Century Gothic"/>
                <a:ea typeface="Century Gothic"/>
              </a:rPr>
              <a:t>[87] </a:t>
            </a:r>
            <a:r>
              <a:rPr lang="de-DE" sz="1200" b="1" i="0" strike="noStrike" spc="-1" dirty="0">
                <a:solidFill>
                  <a:srgbClr val="002060"/>
                </a:solidFill>
                <a:latin typeface="Century Gothic"/>
                <a:ea typeface="Century Gothic"/>
              </a:rPr>
              <a:t>verstehen </a:t>
            </a:r>
            <a:r>
              <a:rPr lang="de-DE" sz="1200" b="0" i="0" strike="noStrike" spc="-1" dirty="0">
                <a:solidFill>
                  <a:srgbClr val="002060"/>
                </a:solidFill>
                <a:latin typeface="Century Gothic"/>
                <a:ea typeface="Century Gothic"/>
              </a:rPr>
              <a:t>[222] </a:t>
            </a:r>
            <a:r>
              <a:rPr lang="de-DE" sz="1200" b="1" i="0" strike="noStrike" spc="-1" dirty="0">
                <a:solidFill>
                  <a:srgbClr val="002060"/>
                </a:solidFill>
                <a:latin typeface="Century Gothic"/>
                <a:ea typeface="Century Gothic"/>
              </a:rPr>
              <a:t>Stadt </a:t>
            </a:r>
            <a:r>
              <a:rPr lang="de-DE" sz="1200" b="0" i="0" strike="noStrike" spc="-1" dirty="0">
                <a:solidFill>
                  <a:srgbClr val="002060"/>
                </a:solidFill>
                <a:latin typeface="Century Gothic"/>
                <a:ea typeface="Century Gothic"/>
              </a:rPr>
              <a:t>[186]</a:t>
            </a:r>
          </a:p>
          <a:p>
            <a:pPr marL="216000" indent="-216000">
              <a:lnSpc>
                <a:spcPct val="100000"/>
              </a:lnSpc>
            </a:pPr>
            <a:endParaRPr lang="en-GB" sz="1200" b="1" i="0" strike="noStrike" spc="-1" dirty="0">
              <a:solidFill>
                <a:srgbClr val="002060"/>
              </a:solidFill>
              <a:latin typeface="Century Gothic"/>
              <a:ea typeface="Century Gothic"/>
            </a:endParaRPr>
          </a:p>
          <a:p>
            <a:pPr marL="216000" indent="-216000">
              <a:lnSpc>
                <a:spcPct val="100000"/>
              </a:lnSpc>
            </a:pPr>
            <a:r>
              <a:rPr lang="it-IT" sz="1200" b="1" strike="noStrike" spc="-1" dirty="0">
                <a:solidFill>
                  <a:srgbClr val="002060"/>
                </a:solidFill>
                <a:latin typeface="Century Gothic"/>
                <a:ea typeface="Century Gothic"/>
              </a:rPr>
              <a:t>Vocabulary</a:t>
            </a:r>
            <a:r>
              <a:rPr lang="it-IT" sz="1200" b="0" strike="noStrike" spc="-1" dirty="0">
                <a:solidFill>
                  <a:srgbClr val="002060"/>
                </a:solidFill>
                <a:latin typeface="Century Gothic"/>
                <a:ea typeface="Century Gothic"/>
              </a:rPr>
              <a:t>: </a:t>
            </a:r>
            <a:r>
              <a:rPr lang="de-DE" sz="1200" b="1" i="0" strike="noStrike" spc="-1" dirty="0">
                <a:solidFill>
                  <a:srgbClr val="002060"/>
                </a:solidFill>
                <a:latin typeface="Century Gothic"/>
                <a:ea typeface="Century Gothic"/>
              </a:rPr>
              <a:t>denken </a:t>
            </a:r>
            <a:r>
              <a:rPr lang="de-DE" sz="1200" b="0" i="0" strike="noStrike" spc="-1" dirty="0">
                <a:solidFill>
                  <a:srgbClr val="002060"/>
                </a:solidFill>
                <a:latin typeface="Century Gothic"/>
                <a:ea typeface="Century Gothic"/>
              </a:rPr>
              <a:t>[128] </a:t>
            </a:r>
            <a:r>
              <a:rPr lang="de-DE" sz="1200" b="1" i="0" strike="noStrike" spc="-1" dirty="0">
                <a:solidFill>
                  <a:srgbClr val="002060"/>
                </a:solidFill>
                <a:latin typeface="Century Gothic"/>
                <a:ea typeface="Century Gothic"/>
              </a:rPr>
              <a:t>lernen </a:t>
            </a:r>
            <a:r>
              <a:rPr lang="de-DE" sz="1200" b="0" i="0" strike="noStrike" spc="-1" dirty="0">
                <a:solidFill>
                  <a:srgbClr val="002060"/>
                </a:solidFill>
                <a:latin typeface="Century Gothic"/>
                <a:ea typeface="Century Gothic"/>
              </a:rPr>
              <a:t>[288] </a:t>
            </a:r>
            <a:r>
              <a:rPr lang="de-DE" sz="1200" b="1" i="0" strike="noStrike" spc="-1" dirty="0">
                <a:solidFill>
                  <a:srgbClr val="002060"/>
                </a:solidFill>
                <a:latin typeface="Century Gothic"/>
                <a:ea typeface="Century Gothic"/>
              </a:rPr>
              <a:t>singen </a:t>
            </a:r>
            <a:r>
              <a:rPr lang="de-DE" sz="1200" b="0" i="0" strike="noStrike" spc="-1" dirty="0">
                <a:solidFill>
                  <a:srgbClr val="002060"/>
                </a:solidFill>
                <a:latin typeface="Century Gothic"/>
                <a:ea typeface="Century Gothic"/>
              </a:rPr>
              <a:t>[1063] </a:t>
            </a:r>
            <a:r>
              <a:rPr lang="de-DE" sz="1200" b="1" i="0" strike="noStrike" spc="-1" dirty="0">
                <a:solidFill>
                  <a:srgbClr val="002060"/>
                </a:solidFill>
                <a:latin typeface="Century Gothic"/>
                <a:ea typeface="Century Gothic"/>
              </a:rPr>
              <a:t>spielen </a:t>
            </a:r>
            <a:r>
              <a:rPr lang="de-DE" sz="1200" b="0" i="0" strike="noStrike" spc="-1" dirty="0">
                <a:solidFill>
                  <a:srgbClr val="002060"/>
                </a:solidFill>
                <a:latin typeface="Century Gothic"/>
                <a:ea typeface="Century Gothic"/>
              </a:rPr>
              <a:t>[205] </a:t>
            </a:r>
            <a:r>
              <a:rPr lang="de-DE" sz="1200" b="1" i="0" strike="noStrike" spc="-1" dirty="0">
                <a:solidFill>
                  <a:srgbClr val="002060"/>
                </a:solidFill>
                <a:latin typeface="Century Gothic"/>
                <a:ea typeface="Century Gothic"/>
              </a:rPr>
              <a:t>verstehen </a:t>
            </a:r>
            <a:r>
              <a:rPr lang="de-DE" sz="1200" b="0" i="0" strike="noStrike" spc="-1" dirty="0">
                <a:solidFill>
                  <a:srgbClr val="002060"/>
                </a:solidFill>
                <a:latin typeface="Century Gothic"/>
                <a:ea typeface="Century Gothic"/>
              </a:rPr>
              <a:t>[211] </a:t>
            </a:r>
            <a:r>
              <a:rPr lang="de-DE" sz="1200" b="1" i="0" strike="noStrike" spc="-1" dirty="0">
                <a:solidFill>
                  <a:srgbClr val="002060"/>
                </a:solidFill>
                <a:latin typeface="Century Gothic"/>
                <a:ea typeface="Century Gothic"/>
              </a:rPr>
              <a:t>viel </a:t>
            </a:r>
            <a:r>
              <a:rPr lang="de-DE" sz="1200" b="0" i="0" strike="noStrike" spc="-1" dirty="0">
                <a:solidFill>
                  <a:srgbClr val="002060"/>
                </a:solidFill>
                <a:latin typeface="Century Gothic"/>
                <a:ea typeface="Century Gothic"/>
              </a:rPr>
              <a:t>[56] </a:t>
            </a:r>
            <a:r>
              <a:rPr lang="de-DE" sz="1200" b="1" i="0" strike="noStrike" spc="-1" dirty="0">
                <a:solidFill>
                  <a:srgbClr val="002060"/>
                </a:solidFill>
                <a:latin typeface="Century Gothic"/>
                <a:ea typeface="Century Gothic"/>
              </a:rPr>
              <a:t>oft </a:t>
            </a:r>
            <a:r>
              <a:rPr lang="de-DE" sz="1200" b="0" i="0" strike="noStrike" spc="-1" dirty="0">
                <a:solidFill>
                  <a:srgbClr val="002060"/>
                </a:solidFill>
                <a:latin typeface="Century Gothic"/>
                <a:ea typeface="Century Gothic"/>
              </a:rPr>
              <a:t>[223] </a:t>
            </a:r>
            <a:r>
              <a:rPr lang="de-DE" sz="1200" b="1" i="0" strike="noStrike" spc="-1" dirty="0">
                <a:solidFill>
                  <a:srgbClr val="002060"/>
                </a:solidFill>
                <a:latin typeface="Century Gothic"/>
                <a:ea typeface="Century Gothic"/>
              </a:rPr>
              <a:t>ich weiß (es) nicht </a:t>
            </a:r>
            <a:r>
              <a:rPr lang="de-DE" sz="1200" b="0" i="0" strike="noStrike" spc="-1" dirty="0">
                <a:solidFill>
                  <a:srgbClr val="002060"/>
                </a:solidFill>
                <a:latin typeface="Century Gothic"/>
                <a:ea typeface="Century Gothic"/>
              </a:rPr>
              <a:t>[n/a] </a:t>
            </a:r>
            <a:r>
              <a:rPr lang="de-DE" sz="1200" b="1" i="0" strike="noStrike" spc="-1" dirty="0">
                <a:solidFill>
                  <a:srgbClr val="002060"/>
                </a:solidFill>
                <a:latin typeface="Century Gothic"/>
                <a:ea typeface="Century Gothic"/>
              </a:rPr>
              <a:t>wie sagt man…? </a:t>
            </a:r>
            <a:r>
              <a:rPr lang="de-DE" sz="1200" b="0" i="0" strike="noStrike" spc="-1" dirty="0">
                <a:solidFill>
                  <a:srgbClr val="002060"/>
                </a:solidFill>
                <a:latin typeface="Century Gothic"/>
                <a:ea typeface="Century Gothic"/>
              </a:rPr>
              <a:t>[n/a] </a:t>
            </a:r>
          </a:p>
          <a:p>
            <a:pPr marL="216000" indent="-216000">
              <a:lnSpc>
                <a:spcPct val="100000"/>
              </a:lnSpc>
            </a:pPr>
            <a:r>
              <a:rPr lang="de-DE" sz="1200" b="1" i="0" strike="noStrike" spc="-1" dirty="0">
                <a:solidFill>
                  <a:srgbClr val="002060"/>
                </a:solidFill>
                <a:effectLst/>
                <a:latin typeface="Century Gothic"/>
                <a:ea typeface="+mn-ea"/>
                <a:cs typeface="+mn-cs"/>
              </a:rPr>
              <a:t>Revisit 1</a:t>
            </a:r>
            <a:r>
              <a:rPr lang="de-DE" sz="1200" b="0" i="0" strike="noStrike" spc="-1" dirty="0">
                <a:solidFill>
                  <a:srgbClr val="002060"/>
                </a:solidFill>
                <a:effectLst/>
                <a:latin typeface="Century Gothic"/>
                <a:ea typeface="+mn-ea"/>
                <a:cs typeface="+mn-cs"/>
              </a:rPr>
              <a:t>: Wer? [149]  haben, ich habe, er, sie, es hat [6]  Blume [2463] Geschenk [2595] Spiel [328] Kuchen [4381] </a:t>
            </a:r>
          </a:p>
          <a:p>
            <a:pPr marL="216000" indent="-216000">
              <a:lnSpc>
                <a:spcPct val="100000"/>
              </a:lnSpc>
            </a:pPr>
            <a:r>
              <a:rPr lang="de-DE" sz="1200" b="1" i="0" strike="noStrike" spc="-1" dirty="0">
                <a:solidFill>
                  <a:srgbClr val="002060"/>
                </a:solidFill>
                <a:effectLst/>
                <a:latin typeface="Century Gothic"/>
                <a:ea typeface="+mn-ea"/>
                <a:cs typeface="+mn-cs"/>
              </a:rPr>
              <a:t>Revisit 2</a:t>
            </a:r>
            <a:r>
              <a:rPr lang="de-DE" sz="1200" b="0" i="0" strike="noStrike" spc="-1" dirty="0">
                <a:solidFill>
                  <a:srgbClr val="002060"/>
                </a:solidFill>
                <a:effectLst/>
                <a:latin typeface="Century Gothic"/>
                <a:ea typeface="+mn-ea"/>
                <a:cs typeface="+mn-cs"/>
              </a:rPr>
              <a:t>: Bild [253] Foto [633] Freund, Freundin [273] Fußball [1277]  Tasche [1804] mein, meine [51] dein, deine [233] </a:t>
            </a:r>
          </a:p>
          <a:p>
            <a:pPr marL="216000" indent="-216000">
              <a:lnSpc>
                <a:spcPct val="100000"/>
              </a:lnSpc>
            </a:pPr>
            <a:r>
              <a:rPr lang="en-GB" sz="1100" dirty="0">
                <a:solidFill>
                  <a:sysClr val="windowText" lastClr="000000"/>
                </a:solidFill>
                <a:effectLst/>
                <a:latin typeface="+mn-lt"/>
                <a:ea typeface="+mn-ea"/>
                <a:cs typeface="+mn-cs"/>
              </a:rPr>
              <a:t>Jones, R.L &amp; </a:t>
            </a:r>
            <a:r>
              <a:rPr lang="en-GB" sz="1100" dirty="0" err="1">
                <a:solidFill>
                  <a:sysClr val="windowText" lastClr="000000"/>
                </a:solidFill>
                <a:effectLst/>
                <a:latin typeface="+mn-lt"/>
                <a:ea typeface="+mn-ea"/>
                <a:cs typeface="+mn-cs"/>
              </a:rPr>
              <a:t>Tschirner</a:t>
            </a:r>
            <a:r>
              <a:rPr lang="en-GB" sz="1100" dirty="0">
                <a:solidFill>
                  <a:sysClr val="windowText" lastClr="000000"/>
                </a:solidFill>
                <a:effectLst/>
                <a:latin typeface="+mn-lt"/>
                <a:ea typeface="+mn-ea"/>
                <a:cs typeface="+mn-cs"/>
              </a:rPr>
              <a:t>, E. (2019). A frequency dictionary of German: Core vocabulary for learners. London: Routledge.</a:t>
            </a:r>
            <a:endParaRPr lang="en-GB" sz="1100" baseline="0" dirty="0">
              <a:solidFill>
                <a:sysClr val="windowText" lastClr="000000"/>
              </a:solidFill>
            </a:endParaRPr>
          </a:p>
          <a:p>
            <a:pPr marL="216000" indent="-216000">
              <a:lnSpc>
                <a:spcPct val="100000"/>
              </a:lnSpc>
            </a:pPr>
            <a:endParaRPr lang="en-GB" sz="1100" b="0" strike="noStrike" spc="-1" dirty="0">
              <a:latin typeface="Arial"/>
            </a:endParaRPr>
          </a:p>
          <a:p>
            <a:pPr marL="216000" indent="-216000">
              <a:lnSpc>
                <a:spcPct val="100000"/>
              </a:lnSpc>
            </a:pPr>
            <a:r>
              <a:rPr lang="en-GB" sz="1100" b="0" strike="noStrike" spc="-1" dirty="0">
                <a:solidFill>
                  <a:srgbClr val="000000"/>
                </a:solidFill>
                <a:latin typeface="Calibri"/>
                <a:ea typeface="Calibri"/>
              </a:rPr>
              <a:t>The frequency rankings for words that occur in this PowerPoint which have been</a:t>
            </a:r>
            <a:r>
              <a:rPr lang="en-GB" sz="1100" b="0" i="1" strike="noStrike" spc="-1" dirty="0">
                <a:solidFill>
                  <a:srgbClr val="000000"/>
                </a:solidFill>
                <a:latin typeface="Calibri"/>
                <a:ea typeface="Calibri"/>
              </a:rPr>
              <a:t> previously</a:t>
            </a:r>
            <a:r>
              <a:rPr lang="en-GB" sz="1100" b="0" strike="noStrike" spc="-1" dirty="0">
                <a:solidFill>
                  <a:srgbClr val="000000"/>
                </a:solidFill>
                <a:latin typeface="Calibri"/>
                <a:ea typeface="Calibri"/>
              </a:rPr>
              <a:t> introduced in these resources are given in the SOW and in the resources that first</a:t>
            </a:r>
          </a:p>
          <a:p>
            <a:pPr marL="216000" indent="-216000">
              <a:lnSpc>
                <a:spcPct val="100000"/>
              </a:lnSpc>
            </a:pPr>
            <a:r>
              <a:rPr lang="en-GB" sz="1100" b="0" strike="noStrike" spc="-1" dirty="0">
                <a:solidFill>
                  <a:srgbClr val="000000"/>
                </a:solidFill>
                <a:latin typeface="Calibri"/>
                <a:ea typeface="Calibri"/>
              </a:rPr>
              <a:t>introduced and formally re-visited those words. </a:t>
            </a:r>
            <a:endParaRPr lang="en-GB" sz="1100" b="0" strike="noStrike" spc="-1" dirty="0">
              <a:latin typeface="Arial"/>
            </a:endParaRPr>
          </a:p>
          <a:p>
            <a:pPr marL="216000" indent="-216000">
              <a:lnSpc>
                <a:spcPct val="100000"/>
              </a:lnSpc>
            </a:pPr>
            <a:r>
              <a:rPr lang="en-GB" sz="1200" b="0" strike="noStrike" spc="-1" dirty="0">
                <a:solidFill>
                  <a:srgbClr val="000000"/>
                </a:solidFill>
                <a:latin typeface="Calibri"/>
                <a:ea typeface="Calibri"/>
              </a:rPr>
              <a:t>For any </a:t>
            </a:r>
            <a:r>
              <a:rPr lang="en-GB" sz="1200" b="0" i="1" strike="noStrike" spc="-1" dirty="0">
                <a:solidFill>
                  <a:srgbClr val="000000"/>
                </a:solidFill>
                <a:latin typeface="Calibri"/>
                <a:ea typeface="Calibri"/>
              </a:rPr>
              <a:t>other </a:t>
            </a:r>
            <a:r>
              <a:rPr lang="en-GB" sz="1200" b="0" strike="noStrike" spc="-1" dirty="0">
                <a:solidFill>
                  <a:srgbClr val="000000"/>
                </a:solidFill>
                <a:latin typeface="Calibri"/>
                <a:ea typeface="Calibri"/>
              </a:rPr>
              <a:t>words that occur incidentally in this PowerPoint, frequency rankings will be provided in the notes field wherever possible.</a:t>
            </a:r>
            <a:endParaRPr lang="en-GB" sz="1200" b="0" strike="noStrike" spc="-1" dirty="0">
              <a:latin typeface="Arial"/>
            </a:endParaRPr>
          </a:p>
          <a:p>
            <a:pPr marL="216000" indent="-216000">
              <a:lnSpc>
                <a:spcPct val="100000"/>
              </a:lnSpc>
            </a:pPr>
            <a:endParaRPr lang="en-GB" sz="1200" b="0" strike="noStrike" spc="-1" dirty="0">
              <a:latin typeface="Arial"/>
            </a:endParaRPr>
          </a:p>
          <a:p>
            <a:pPr marL="216000" indent="-216000">
              <a:lnSpc>
                <a:spcPct val="100000"/>
              </a:lnSpc>
            </a:pPr>
            <a:r>
              <a:rPr lang="en-GB" sz="1200" b="0" strike="noStrike" spc="-1" dirty="0">
                <a:solidFill>
                  <a:srgbClr val="000000"/>
                </a:solidFill>
                <a:latin typeface="Calibri"/>
                <a:ea typeface="Calibri"/>
              </a:rPr>
              <a:t>Note that the first three lessons of the year teach language that can be continuously recycled as lesson routine every lesson in Y3/4.</a:t>
            </a:r>
          </a:p>
          <a:p>
            <a:pPr marL="216000" indent="-216000">
              <a:lnSpc>
                <a:spcPct val="100000"/>
              </a:lnSpc>
            </a:pPr>
            <a:r>
              <a:rPr lang="en-GB" sz="1200" b="0" strike="noStrike" spc="-1" dirty="0">
                <a:solidFill>
                  <a:srgbClr val="000000"/>
                </a:solidFill>
                <a:latin typeface="Calibri"/>
                <a:ea typeface="Calibri"/>
              </a:rPr>
              <a:t>The idea would be that the class teacher (whether or not s/he teaches the class German can re-use the language as part of the daily routine with the class.</a:t>
            </a:r>
            <a:endParaRPr lang="en-GB" sz="1200" b="0" strike="noStrike" spc="-1" dirty="0">
              <a:latin typeface="Arial"/>
            </a:endParaRPr>
          </a:p>
          <a:p>
            <a:pPr marL="216000" indent="-216000">
              <a:lnSpc>
                <a:spcPct val="100000"/>
              </a:lnSpc>
            </a:pPr>
            <a:endParaRPr lang="en-GB" sz="1200" b="0" strike="noStrike" spc="-1" dirty="0">
              <a:latin typeface="Arial"/>
            </a:endParaRPr>
          </a:p>
          <a:p>
            <a:pPr marL="216000" indent="-216000">
              <a:lnSpc>
                <a:spcPct val="100000"/>
              </a:lnSpc>
            </a:pPr>
            <a:endParaRPr lang="en-GB" sz="1200" b="0" strike="noStrike" spc="-1" dirty="0">
              <a:latin typeface="Arial"/>
            </a:endParaRPr>
          </a:p>
        </p:txBody>
      </p:sp>
      <p:sp>
        <p:nvSpPr>
          <p:cNvPr id="286" name="CustomShape 3"/>
          <p:cNvSpPr/>
          <p:nvPr/>
        </p:nvSpPr>
        <p:spPr>
          <a:xfrm>
            <a:off x="3884760" y="8685360"/>
            <a:ext cx="2971080" cy="4579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CD74213-264C-415B-8B29-4DFEF3354BDA}" type="slidenum">
              <a:rPr kumimoji="0" lang="en-GB" sz="1200" b="0" i="0" u="none" strike="noStrike" kern="1200" cap="none" spc="-1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GB" sz="1200" b="0" i="0" u="none" strike="noStrike" kern="1200" cap="none" spc="-1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4813" cy="3084513"/>
          </a:xfrm>
          <a:prstGeom prst="rect">
            <a:avLst/>
          </a:prstGeom>
        </p:spPr>
      </p:sp>
      <p:sp>
        <p:nvSpPr>
          <p:cNvPr id="309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4960" cy="3598920"/>
          </a:xfrm>
          <a:prstGeom prst="rect">
            <a:avLst/>
          </a:prstGeom>
        </p:spPr>
        <p:txBody>
          <a:bodyPr lIns="0" tIns="0" rIns="0" bIns="0"/>
          <a:lstStyle/>
          <a:p>
            <a:pPr marL="216000" indent="-215280">
              <a:lnSpc>
                <a:spcPct val="100000"/>
              </a:lnSpc>
            </a:pPr>
            <a:r>
              <a:rPr lang="en-GB" sz="1200" b="1" strike="noStrike" spc="-1" dirty="0">
                <a:solidFill>
                  <a:srgbClr val="000000"/>
                </a:solidFill>
                <a:latin typeface="Calibri"/>
                <a:ea typeface="Calibri"/>
              </a:rPr>
              <a:t>Timing: 3 minutes</a:t>
            </a:r>
          </a:p>
          <a:p>
            <a:pPr marL="216000" indent="-215280">
              <a:lnSpc>
                <a:spcPct val="100000"/>
              </a:lnSpc>
            </a:pPr>
            <a:endParaRPr lang="en-GB" sz="1200" b="1" strike="noStrike" spc="-1" dirty="0">
              <a:solidFill>
                <a:srgbClr val="000000"/>
              </a:solidFill>
              <a:latin typeface="Calibri"/>
              <a:ea typeface="Calibri"/>
            </a:endParaRPr>
          </a:p>
          <a:p>
            <a:pPr marL="216000" indent="-215280">
              <a:lnSpc>
                <a:spcPct val="100000"/>
              </a:lnSpc>
            </a:pPr>
            <a:r>
              <a:rPr lang="en-GB" sz="1200" b="1" strike="noStrike" spc="-1" dirty="0">
                <a:solidFill>
                  <a:srgbClr val="000000"/>
                </a:solidFill>
                <a:latin typeface="Calibri"/>
                <a:ea typeface="Calibri"/>
              </a:rPr>
              <a:t>Aim: </a:t>
            </a:r>
            <a:r>
              <a:rPr lang="en-GB" sz="1200" b="0" strike="noStrike" spc="-1" dirty="0">
                <a:solidFill>
                  <a:srgbClr val="000000"/>
                </a:solidFill>
                <a:latin typeface="Calibri"/>
                <a:ea typeface="Calibri"/>
              </a:rPr>
              <a:t>to present and practise more new vocabulary for this week</a:t>
            </a:r>
          </a:p>
          <a:p>
            <a:pPr marL="216000" indent="-215280">
              <a:lnSpc>
                <a:spcPct val="100000"/>
              </a:lnSpc>
            </a:pPr>
            <a:endParaRPr lang="en-GB" sz="1200" b="0" strike="noStrike" spc="-1" dirty="0">
              <a:solidFill>
                <a:srgbClr val="000000"/>
              </a:solidFill>
              <a:latin typeface="Calibri"/>
              <a:ea typeface="Calibri"/>
            </a:endParaRPr>
          </a:p>
          <a:p>
            <a:pPr marL="216000" indent="-215280">
              <a:lnSpc>
                <a:spcPct val="100000"/>
              </a:lnSpc>
            </a:pPr>
            <a:r>
              <a:rPr lang="en-GB" sz="1200" b="1" strike="noStrike" spc="-1" dirty="0">
                <a:solidFill>
                  <a:srgbClr val="000000"/>
                </a:solidFill>
                <a:latin typeface="Calibri"/>
                <a:ea typeface="Calibri"/>
              </a:rPr>
              <a:t>Procedure: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b="0" dirty="0"/>
              <a:t>1. Click to introduce the new words and their pictures. </a:t>
            </a:r>
            <a:r>
              <a:rPr lang="en-GB" b="0" baseline="0" dirty="0"/>
              <a:t>Practise pronouncing the words as a class and individually. </a:t>
            </a:r>
            <a:endParaRPr lang="en-GB" b="0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b="0" baseline="0" dirty="0"/>
              <a:t>2. Ask pupils what they think the words mean in English. They have already seen ‘verstehen’ in the phonics part of the lesson.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b="0" baseline="0" dirty="0"/>
              <a:t>3. Click for individual words to disappear and to elicit them from the class. Click again for them to reappear.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b="0" baseline="0" dirty="0"/>
              <a:t>4. Click on the images to listen and check pronunciation, if required.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b="0" baseline="0" dirty="0"/>
              <a:t>5. Ask pupils to imagine they are doing a Word Bee. Click to bring up  the callout ‘Wie </a:t>
            </a:r>
            <a:r>
              <a:rPr lang="en-GB" b="0" baseline="0" dirty="0" err="1"/>
              <a:t>sagt</a:t>
            </a:r>
            <a:r>
              <a:rPr lang="en-GB" b="0" baseline="0" dirty="0"/>
              <a:t> man…auf </a:t>
            </a:r>
            <a:r>
              <a:rPr lang="en-GB" b="0" baseline="0" dirty="0" err="1"/>
              <a:t>Englisch</a:t>
            </a:r>
            <a:r>
              <a:rPr lang="en-GB" b="0" baseline="0" dirty="0"/>
              <a:t>’ to elicit the English meanings, then swap to ‘Wie </a:t>
            </a:r>
            <a:r>
              <a:rPr lang="en-GB" b="0" baseline="0" dirty="0" err="1"/>
              <a:t>sagt</a:t>
            </a:r>
            <a:r>
              <a:rPr lang="en-GB" b="0" baseline="0" dirty="0"/>
              <a:t> man…auf Deutsch’ to elicit the German words instead. Pupils will have further practice of this in pairs in the follow-ups. </a:t>
            </a:r>
            <a:br>
              <a:rPr lang="en-GB" b="0" baseline="0" dirty="0"/>
            </a:br>
            <a:endParaRPr lang="en-GB" b="0" baseline="0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b="1" baseline="0" dirty="0"/>
              <a:t>Word frequency (1 is the most frequent word in German): </a:t>
            </a:r>
            <a:endParaRPr kumimoji="0" lang="de-DE" sz="1200" b="0" i="0" u="none" strike="noStrike" kern="1200" cap="none" spc="0" normalizeH="0" baseline="0" noProof="0" dirty="0">
              <a:ln>
                <a:noFill/>
              </a:ln>
              <a:solidFill>
                <a:srgbClr val="4472C4">
                  <a:lumMod val="50000"/>
                </a:srgbClr>
              </a:solidFill>
              <a:effectLst/>
              <a:uLnTx/>
              <a:uFillTx/>
              <a:latin typeface="Century Gothic" panose="020F03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2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denken [128] lernen [288] singen [1063] spielen [205] verstehen [211] viel [56] oft [223] 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2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ich weiß (es) nicht [n/a]  wie sagt man…? [n/a]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br>
              <a:rPr lang="en-GB" baseline="0" dirty="0"/>
            </a:br>
            <a:r>
              <a:rPr lang="en-GB" i="1" dirty="0"/>
              <a:t>Source:  Jones, R.L. &amp; </a:t>
            </a:r>
            <a:r>
              <a:rPr lang="en-GB" i="1" dirty="0" err="1"/>
              <a:t>Tschirner</a:t>
            </a:r>
            <a:r>
              <a:rPr lang="en-GB" i="1" dirty="0"/>
              <a:t>, E. (2019). A frequency dictionary of German: core vocabulary for learners. Routledge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200" b="0" i="0" u="none" strike="noStrike" kern="1200" cap="none" spc="0" normalizeH="0" baseline="0" noProof="0" dirty="0">
              <a:ln>
                <a:noFill/>
              </a:ln>
              <a:solidFill>
                <a:srgbClr val="4472C4">
                  <a:lumMod val="50000"/>
                </a:srgbClr>
              </a:solidFill>
              <a:effectLst/>
              <a:uLnTx/>
              <a:uFillTx/>
              <a:latin typeface="Century Gothic" panose="020F03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1200" b="0" strike="noStrike" spc="-1" dirty="0">
              <a:latin typeface="Arial"/>
            </a:endParaRPr>
          </a:p>
        </p:txBody>
      </p:sp>
      <p:sp>
        <p:nvSpPr>
          <p:cNvPr id="310" name="CustomShape 3"/>
          <p:cNvSpPr/>
          <p:nvPr/>
        </p:nvSpPr>
        <p:spPr>
          <a:xfrm>
            <a:off x="3884760" y="8685360"/>
            <a:ext cx="2970360" cy="4572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0E67E6C-8E78-4A5B-9102-73F3F0679BAE}" type="slidenum">
              <a:rPr kumimoji="0" lang="en-GB" sz="1200" b="0" i="0" u="none" strike="noStrike" kern="1200" cap="none" spc="-1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GB" sz="1200" b="0" i="0" u="none" strike="noStrike" kern="1200" cap="none" spc="-1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51351205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438150" y="1250950"/>
            <a:ext cx="5999163" cy="3375025"/>
          </a:xfrm>
          <a:prstGeom prst="rect">
            <a:avLst/>
          </a:prstGeom>
        </p:spPr>
      </p:sp>
      <p:sp>
        <p:nvSpPr>
          <p:cNvPr id="303" name="PlaceHolder 2"/>
          <p:cNvSpPr>
            <a:spLocks noGrp="1"/>
          </p:cNvSpPr>
          <p:nvPr>
            <p:ph type="body"/>
          </p:nvPr>
        </p:nvSpPr>
        <p:spPr>
          <a:xfrm>
            <a:off x="687546" y="4813964"/>
            <a:ext cx="5499649" cy="3937731"/>
          </a:xfrm>
          <a:prstGeom prst="rect">
            <a:avLst/>
          </a:prstGeom>
        </p:spPr>
        <p:txBody>
          <a:bodyPr lIns="0" tIns="0" rIns="0" bIns="0"/>
          <a:lstStyle/>
          <a:p>
            <a:pPr marL="227815" indent="-227815"/>
            <a:r>
              <a:rPr lang="en-GB" sz="1300" b="1" spc="-1" dirty="0">
                <a:solidFill>
                  <a:srgbClr val="000000"/>
                </a:solidFill>
                <a:latin typeface="Calibri"/>
                <a:ea typeface="Calibri"/>
              </a:rPr>
              <a:t>Timing: 2 minutes </a:t>
            </a:r>
          </a:p>
          <a:p>
            <a:pPr marL="227815" indent="-227815"/>
            <a:endParaRPr lang="en-GB" sz="1300" b="1" spc="-1" dirty="0">
              <a:solidFill>
                <a:srgbClr val="000000"/>
              </a:solidFill>
              <a:latin typeface="Calibri"/>
            </a:endParaRPr>
          </a:p>
          <a:p>
            <a:pPr marL="227815" indent="-227815"/>
            <a:r>
              <a:rPr lang="en-GB" sz="1300" b="1" spc="-1" dirty="0">
                <a:solidFill>
                  <a:srgbClr val="000000"/>
                </a:solidFill>
                <a:latin typeface="Calibri"/>
              </a:rPr>
              <a:t>Aim: </a:t>
            </a:r>
            <a:r>
              <a:rPr lang="en-GB" sz="1400" b="0" dirty="0"/>
              <a:t>To explain how the dictionary form of the verb (infinitive) relates to the third person singular form.</a:t>
            </a:r>
            <a:endParaRPr lang="en-GB" sz="1300" spc="-1" dirty="0">
              <a:latin typeface="Arial"/>
            </a:endParaRPr>
          </a:p>
          <a:p>
            <a:pPr marL="227815" indent="-227815"/>
            <a:endParaRPr lang="en-GB" sz="1300" spc="-1" dirty="0">
              <a:latin typeface="Arial"/>
            </a:endParaRPr>
          </a:p>
          <a:p>
            <a:pPr marL="227815" indent="-227815"/>
            <a:r>
              <a:rPr lang="en-GB" sz="1300" b="1" spc="-1" dirty="0">
                <a:solidFill>
                  <a:srgbClr val="000000"/>
                </a:solidFill>
                <a:latin typeface="Calibri"/>
                <a:ea typeface="Calibri"/>
              </a:rPr>
              <a:t>Procedure:</a:t>
            </a:r>
            <a:endParaRPr lang="en-GB" sz="1300" spc="-1" dirty="0">
              <a:latin typeface="Arial"/>
            </a:endParaRPr>
          </a:p>
          <a:p>
            <a:pPr marL="241104" indent="-240345">
              <a:buClr>
                <a:srgbClr val="000000"/>
              </a:buClr>
              <a:buFont typeface="Calibri"/>
              <a:buAutoNum type="arabicPeriod"/>
            </a:pPr>
            <a:r>
              <a:rPr lang="en-GB" sz="1300" spc="-1" dirty="0">
                <a:solidFill>
                  <a:srgbClr val="000000"/>
                </a:solidFill>
                <a:latin typeface="Calibri"/>
                <a:ea typeface="Calibri"/>
              </a:rPr>
              <a:t>Click through the animations to introduce infinitive and 3</a:t>
            </a:r>
            <a:r>
              <a:rPr lang="en-GB" sz="1300" spc="-1" baseline="30000" dirty="0">
                <a:solidFill>
                  <a:srgbClr val="000000"/>
                </a:solidFill>
                <a:latin typeface="Calibri"/>
                <a:ea typeface="Calibri"/>
              </a:rPr>
              <a:t>rd</a:t>
            </a:r>
            <a:r>
              <a:rPr lang="en-GB" sz="1300" spc="-1" dirty="0">
                <a:solidFill>
                  <a:srgbClr val="000000"/>
                </a:solidFill>
                <a:latin typeface="Calibri"/>
                <a:ea typeface="Calibri"/>
              </a:rPr>
              <a:t> person forms of verbs. </a:t>
            </a:r>
          </a:p>
          <a:p>
            <a:pPr marL="241104" indent="-240345">
              <a:buClr>
                <a:srgbClr val="000000"/>
              </a:buClr>
              <a:buFont typeface="Calibri"/>
              <a:buAutoNum type="arabicPeriod"/>
            </a:pPr>
            <a:r>
              <a:rPr lang="en-GB" sz="1300" spc="-1" dirty="0">
                <a:solidFill>
                  <a:srgbClr val="000000"/>
                </a:solidFill>
                <a:latin typeface="Calibri"/>
                <a:ea typeface="Calibri"/>
              </a:rPr>
              <a:t>Discuss present tense forms in English:  he lives, he is living. In German both are</a:t>
            </a:r>
            <a:r>
              <a:rPr lang="en-GB" sz="1300" spc="-1" dirty="0">
                <a:solidFill>
                  <a:srgbClr val="000000"/>
                </a:solidFill>
                <a:latin typeface="Calibri"/>
                <a:ea typeface="Calibri"/>
                <a:sym typeface="Wingdings" panose="05000000000000000000" pitchFamily="2" charset="2"/>
              </a:rPr>
              <a:t> </a:t>
            </a:r>
            <a:r>
              <a:rPr lang="en-GB" sz="1300" i="1" spc="-1" dirty="0">
                <a:solidFill>
                  <a:srgbClr val="000000"/>
                </a:solidFill>
                <a:latin typeface="Calibri"/>
                <a:ea typeface="Calibri"/>
                <a:sym typeface="Wingdings" panose="05000000000000000000" pitchFamily="2" charset="2"/>
              </a:rPr>
              <a:t>Er </a:t>
            </a:r>
            <a:r>
              <a:rPr lang="en-GB" sz="1300" i="1" spc="-1" dirty="0" err="1">
                <a:solidFill>
                  <a:srgbClr val="000000"/>
                </a:solidFill>
                <a:latin typeface="Calibri"/>
                <a:ea typeface="Calibri"/>
                <a:sym typeface="Wingdings" panose="05000000000000000000" pitchFamily="2" charset="2"/>
              </a:rPr>
              <a:t>wohnt</a:t>
            </a:r>
            <a:r>
              <a:rPr lang="en-GB" sz="1300" spc="-1" dirty="0">
                <a:solidFill>
                  <a:srgbClr val="000000"/>
                </a:solidFill>
                <a:latin typeface="Calibri"/>
                <a:ea typeface="Calibri"/>
                <a:sym typeface="Wingdings" panose="05000000000000000000" pitchFamily="2" charset="2"/>
              </a:rPr>
              <a:t>. </a:t>
            </a:r>
            <a:endParaRPr lang="en-GB" sz="1300" spc="-1" dirty="0">
              <a:solidFill>
                <a:srgbClr val="000000"/>
              </a:solidFill>
              <a:latin typeface="Calibri"/>
              <a:ea typeface="Calibri"/>
            </a:endParaRPr>
          </a:p>
          <a:p>
            <a:pPr marL="241104" indent="-240345">
              <a:buClr>
                <a:srgbClr val="000000"/>
              </a:buClr>
              <a:buFont typeface="Calibri"/>
              <a:buAutoNum type="arabicPeriod"/>
            </a:pPr>
            <a:r>
              <a:rPr lang="en-GB" sz="1300" spc="-1" dirty="0">
                <a:solidFill>
                  <a:srgbClr val="000000"/>
                </a:solidFill>
                <a:latin typeface="Calibri"/>
                <a:ea typeface="Calibri"/>
              </a:rPr>
              <a:t>Elicit 2x English translations for the German examples provided.  </a:t>
            </a:r>
          </a:p>
        </p:txBody>
      </p:sp>
      <p:sp>
        <p:nvSpPr>
          <p:cNvPr id="304" name="CustomShape 3"/>
          <p:cNvSpPr/>
          <p:nvPr/>
        </p:nvSpPr>
        <p:spPr>
          <a:xfrm>
            <a:off x="3894652" y="9501121"/>
            <a:ext cx="2978645" cy="50093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4923" tIns="47462" rIns="94923" bIns="47462" anchor="b"/>
          <a:lstStyle/>
          <a:p>
            <a:pPr marL="0" marR="0" lvl="0" indent="0" algn="r" defTabSz="96441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66BF5E4-B3AA-482D-8DF1-4A8A1D53B555}" type="slidenum">
              <a:rPr kumimoji="0" lang="en-GB" sz="1300" b="0" i="0" u="none" strike="noStrike" kern="1200" cap="none" spc="-1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+mn-cs"/>
              </a:rPr>
              <a:pPr marL="0" marR="0" lvl="0" indent="0" algn="r" defTabSz="96441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GB" sz="1300" b="0" i="0" u="none" strike="noStrike" kern="1200" cap="none" spc="-1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4652278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</p:spPr>
      </p:sp>
      <p:sp>
        <p:nvSpPr>
          <p:cNvPr id="300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5680" cy="3599640"/>
          </a:xfrm>
          <a:prstGeom prst="rect">
            <a:avLst/>
          </a:prstGeom>
        </p:spPr>
        <p:txBody>
          <a:bodyPr lIns="0" tIns="0" rIns="0" bIns="0"/>
          <a:lstStyle/>
          <a:p>
            <a:pPr marL="216000" indent="-216000">
              <a:lnSpc>
                <a:spcPct val="100000"/>
              </a:lnSpc>
            </a:pPr>
            <a:r>
              <a:rPr lang="en-GB" sz="1200" b="1" strike="noStrike" spc="-1" dirty="0">
                <a:solidFill>
                  <a:srgbClr val="000000"/>
                </a:solidFill>
                <a:latin typeface="Calibri"/>
                <a:ea typeface="Calibri"/>
              </a:rPr>
              <a:t>Timing: 5 minutes</a:t>
            </a:r>
          </a:p>
          <a:p>
            <a:pPr marL="216000" indent="-216000">
              <a:lnSpc>
                <a:spcPct val="100000"/>
              </a:lnSpc>
            </a:pPr>
            <a:endParaRPr lang="en-GB" sz="1200" b="0" strike="noStrike" spc="-1" dirty="0">
              <a:latin typeface="Arial"/>
            </a:endParaRPr>
          </a:p>
          <a:p>
            <a:pPr marL="216000" indent="-216000">
              <a:lnSpc>
                <a:spcPct val="100000"/>
              </a:lnSpc>
            </a:pPr>
            <a:r>
              <a:rPr lang="en-GB" sz="1200" b="1" strike="noStrike" spc="-1" dirty="0">
                <a:solidFill>
                  <a:srgbClr val="000000"/>
                </a:solidFill>
                <a:latin typeface="Calibri"/>
                <a:ea typeface="Calibri"/>
              </a:rPr>
              <a:t>Aim: </a:t>
            </a:r>
            <a:r>
              <a:rPr lang="en-GB" sz="1200" b="0" strike="noStrike" spc="-1" dirty="0">
                <a:solidFill>
                  <a:srgbClr val="000000"/>
                </a:solidFill>
                <a:latin typeface="Calibri"/>
                <a:ea typeface="Calibri"/>
              </a:rPr>
              <a:t>to practise aural distinction between infinitive and 3</a:t>
            </a:r>
            <a:r>
              <a:rPr lang="en-GB" sz="1200" b="0" strike="noStrike" spc="-1" baseline="30000" dirty="0">
                <a:solidFill>
                  <a:srgbClr val="000000"/>
                </a:solidFill>
                <a:latin typeface="Calibri"/>
                <a:ea typeface="Calibri"/>
              </a:rPr>
              <a:t>rd</a:t>
            </a:r>
            <a:r>
              <a:rPr lang="en-GB" sz="1200" b="0" strike="noStrike" spc="-1" dirty="0">
                <a:solidFill>
                  <a:srgbClr val="000000"/>
                </a:solidFill>
                <a:latin typeface="Calibri"/>
                <a:ea typeface="Calibri"/>
              </a:rPr>
              <a:t> person singular verbs from this week’s vocab.</a:t>
            </a:r>
            <a:br>
              <a:rPr dirty="0"/>
            </a:br>
            <a:endParaRPr lang="en-GB" sz="1200" b="0" strike="noStrike" spc="-1" dirty="0">
              <a:latin typeface="Arial"/>
            </a:endParaRPr>
          </a:p>
          <a:p>
            <a:pPr marL="216000" indent="-216000">
              <a:lnSpc>
                <a:spcPct val="100000"/>
              </a:lnSpc>
            </a:pPr>
            <a:r>
              <a:rPr lang="en-GB" sz="1200" b="1" strike="noStrike" spc="-1" dirty="0">
                <a:solidFill>
                  <a:srgbClr val="000000"/>
                </a:solidFill>
                <a:latin typeface="Calibri"/>
                <a:ea typeface="Calibri"/>
              </a:rPr>
              <a:t>Procedure:</a:t>
            </a: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lang="en-GB" dirty="0"/>
              <a:t>Clarify the activity.</a:t>
            </a: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lang="en-GB" dirty="0"/>
              <a:t>Click to play the example (</a:t>
            </a:r>
            <a:r>
              <a:rPr lang="en-GB" dirty="0" err="1"/>
              <a:t>Beispiel</a:t>
            </a:r>
            <a:r>
              <a:rPr lang="en-GB" dirty="0"/>
              <a:t>). Pupils decide if they hear ‘to learn’ or ‘learns’ and write A or B.</a:t>
            </a: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lang="en-GB" dirty="0"/>
              <a:t>Click to correct.  Remind pupils that the infinitive in German usually ends in –</a:t>
            </a:r>
            <a:r>
              <a:rPr lang="en-GB" dirty="0" err="1"/>
              <a:t>en</a:t>
            </a:r>
            <a:r>
              <a:rPr lang="en-GB" dirty="0"/>
              <a:t> and the s/he form of the verb in –t.</a:t>
            </a: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lang="en-GB" dirty="0"/>
              <a:t>Continue with items 1-6.</a:t>
            </a: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lang="en-GB" dirty="0"/>
              <a:t>Elicit answers and click to reveal.</a:t>
            </a:r>
          </a:p>
          <a:p>
            <a:pPr marL="216000" indent="-216000">
              <a:lnSpc>
                <a:spcPct val="100000"/>
              </a:lnSpc>
            </a:pPr>
            <a:endParaRPr lang="en-GB" sz="1200" b="1" strike="noStrike" spc="-1" dirty="0">
              <a:solidFill>
                <a:srgbClr val="000000"/>
              </a:solidFill>
              <a:latin typeface="Calibri"/>
              <a:ea typeface="Calibri"/>
            </a:endParaRPr>
          </a:p>
          <a:p>
            <a:pPr marL="216000" indent="-216000">
              <a:lnSpc>
                <a:spcPct val="100000"/>
              </a:lnSpc>
            </a:pPr>
            <a:r>
              <a:rPr lang="en-GB" sz="1200" b="1" strike="noStrike" spc="-1" dirty="0">
                <a:solidFill>
                  <a:srgbClr val="000000"/>
                </a:solidFill>
                <a:latin typeface="Calibri"/>
                <a:ea typeface="Calibri"/>
              </a:rPr>
              <a:t>Transcript:</a:t>
            </a:r>
          </a:p>
          <a:p>
            <a:pPr marL="216000" indent="-216000">
              <a:lnSpc>
                <a:spcPct val="100000"/>
              </a:lnSpc>
            </a:pPr>
            <a:r>
              <a:rPr lang="en-GB" sz="1200" b="0" strike="noStrike" spc="-1" dirty="0">
                <a:solidFill>
                  <a:srgbClr val="000000"/>
                </a:solidFill>
                <a:latin typeface="Calibri"/>
              </a:rPr>
              <a:t>B. </a:t>
            </a:r>
            <a:r>
              <a:rPr lang="en-GB" sz="1200" b="0" strike="noStrike" spc="-1" dirty="0" err="1">
                <a:solidFill>
                  <a:srgbClr val="000000"/>
                </a:solidFill>
                <a:latin typeface="Calibri"/>
              </a:rPr>
              <a:t>lernt</a:t>
            </a:r>
            <a:endParaRPr lang="en-GB" sz="1200" b="0" strike="noStrike" spc="-1" dirty="0">
              <a:solidFill>
                <a:srgbClr val="000000"/>
              </a:solidFill>
              <a:latin typeface="Calibri"/>
            </a:endParaRPr>
          </a:p>
          <a:p>
            <a:pPr marL="216000" indent="-216000">
              <a:lnSpc>
                <a:spcPct val="100000"/>
              </a:lnSpc>
            </a:pPr>
            <a:r>
              <a:rPr lang="en-GB" sz="1200" b="0" strike="noStrike" spc="-1" dirty="0">
                <a:solidFill>
                  <a:srgbClr val="000000"/>
                </a:solidFill>
                <a:latin typeface="Calibri"/>
              </a:rPr>
              <a:t>1. </a:t>
            </a:r>
            <a:r>
              <a:rPr lang="en-GB" sz="1200" b="0" strike="noStrike" spc="-1" dirty="0" err="1">
                <a:solidFill>
                  <a:srgbClr val="000000"/>
                </a:solidFill>
                <a:latin typeface="Calibri"/>
              </a:rPr>
              <a:t>spielen</a:t>
            </a:r>
            <a:endParaRPr lang="en-GB" sz="1200" b="0" strike="noStrike" spc="-1" dirty="0">
              <a:solidFill>
                <a:srgbClr val="000000"/>
              </a:solidFill>
              <a:latin typeface="Calibri"/>
            </a:endParaRPr>
          </a:p>
          <a:p>
            <a:pPr marL="216000" indent="-216000">
              <a:lnSpc>
                <a:spcPct val="100000"/>
              </a:lnSpc>
            </a:pPr>
            <a:r>
              <a:rPr lang="en-GB" sz="1200" b="0" strike="noStrike" spc="-1" dirty="0">
                <a:solidFill>
                  <a:srgbClr val="000000"/>
                </a:solidFill>
                <a:latin typeface="Calibri"/>
              </a:rPr>
              <a:t>2. verstehen</a:t>
            </a:r>
          </a:p>
          <a:p>
            <a:pPr marL="216000" indent="-216000">
              <a:lnSpc>
                <a:spcPct val="100000"/>
              </a:lnSpc>
            </a:pPr>
            <a:r>
              <a:rPr lang="en-GB" sz="1200" b="0" strike="noStrike" spc="-1" dirty="0">
                <a:solidFill>
                  <a:srgbClr val="000000"/>
                </a:solidFill>
                <a:latin typeface="Calibri"/>
              </a:rPr>
              <a:t>3. </a:t>
            </a:r>
            <a:r>
              <a:rPr lang="en-GB" sz="1200" b="0" strike="noStrike" spc="-1" dirty="0" err="1">
                <a:solidFill>
                  <a:srgbClr val="000000"/>
                </a:solidFill>
                <a:latin typeface="Calibri"/>
              </a:rPr>
              <a:t>singt</a:t>
            </a:r>
            <a:endParaRPr lang="en-GB" sz="1200" b="0" strike="noStrike" spc="-1" dirty="0">
              <a:solidFill>
                <a:srgbClr val="000000"/>
              </a:solidFill>
              <a:latin typeface="Calibri"/>
            </a:endParaRPr>
          </a:p>
          <a:p>
            <a:pPr marL="216000" indent="-216000">
              <a:lnSpc>
                <a:spcPct val="100000"/>
              </a:lnSpc>
            </a:pPr>
            <a:r>
              <a:rPr lang="en-GB" sz="1200" b="0" strike="noStrike" spc="-1" dirty="0">
                <a:solidFill>
                  <a:srgbClr val="000000"/>
                </a:solidFill>
                <a:latin typeface="Calibri"/>
              </a:rPr>
              <a:t>4. </a:t>
            </a:r>
            <a:r>
              <a:rPr lang="en-GB" sz="1200" b="0" strike="noStrike" spc="-1" dirty="0" err="1">
                <a:solidFill>
                  <a:srgbClr val="000000"/>
                </a:solidFill>
                <a:latin typeface="Calibri"/>
              </a:rPr>
              <a:t>denkt</a:t>
            </a:r>
            <a:endParaRPr lang="en-GB" sz="1200" b="0" strike="noStrike" spc="-1" dirty="0">
              <a:solidFill>
                <a:srgbClr val="000000"/>
              </a:solidFill>
              <a:latin typeface="Calibri"/>
            </a:endParaRPr>
          </a:p>
          <a:p>
            <a:pPr marL="216000" indent="-216000">
              <a:lnSpc>
                <a:spcPct val="100000"/>
              </a:lnSpc>
            </a:pPr>
            <a:r>
              <a:rPr lang="en-GB" sz="1200" b="0" strike="noStrike" spc="-1" dirty="0">
                <a:solidFill>
                  <a:srgbClr val="000000"/>
                </a:solidFill>
                <a:latin typeface="Calibri"/>
              </a:rPr>
              <a:t>5. </a:t>
            </a:r>
            <a:r>
              <a:rPr lang="en-GB" sz="1200" b="0" strike="noStrike" spc="-1" dirty="0" err="1">
                <a:solidFill>
                  <a:srgbClr val="000000"/>
                </a:solidFill>
                <a:latin typeface="Calibri"/>
              </a:rPr>
              <a:t>schreiben</a:t>
            </a:r>
            <a:endParaRPr lang="en-GB" sz="1200" b="0" strike="noStrike" spc="-1" dirty="0">
              <a:solidFill>
                <a:srgbClr val="000000"/>
              </a:solidFill>
              <a:latin typeface="Calibri"/>
            </a:endParaRPr>
          </a:p>
          <a:p>
            <a:pPr marL="216000" indent="-216000">
              <a:lnSpc>
                <a:spcPct val="100000"/>
              </a:lnSpc>
            </a:pPr>
            <a:r>
              <a:rPr lang="en-GB" sz="1200" b="0" strike="noStrike" spc="-1" dirty="0">
                <a:solidFill>
                  <a:srgbClr val="000000"/>
                </a:solidFill>
                <a:latin typeface="Calibri"/>
              </a:rPr>
              <a:t>6. </a:t>
            </a:r>
            <a:r>
              <a:rPr lang="en-GB" sz="1200" b="0" strike="noStrike" spc="-1" dirty="0" err="1">
                <a:solidFill>
                  <a:srgbClr val="000000"/>
                </a:solidFill>
                <a:latin typeface="Calibri"/>
              </a:rPr>
              <a:t>haben</a:t>
            </a:r>
            <a:endParaRPr lang="en-GB" sz="1200" b="0" strike="noStrike" spc="-1" dirty="0">
              <a:solidFill>
                <a:srgbClr val="000000"/>
              </a:solidFill>
              <a:latin typeface="Calibri"/>
            </a:endParaRPr>
          </a:p>
          <a:p>
            <a:pPr marL="216000" indent="-216000">
              <a:lnSpc>
                <a:spcPct val="100000"/>
              </a:lnSpc>
            </a:pPr>
            <a:endParaRPr lang="en-GB" sz="1200" b="0" strike="noStrike" spc="-1" dirty="0">
              <a:solidFill>
                <a:srgbClr val="000000"/>
              </a:solidFill>
              <a:latin typeface="Calibri"/>
            </a:endParaRPr>
          </a:p>
          <a:p>
            <a:pPr marL="216000" indent="-216000">
              <a:lnSpc>
                <a:spcPct val="100000"/>
              </a:lnSpc>
            </a:pPr>
            <a:endParaRPr lang="en-GB" sz="1200" b="0" strike="noStrike" spc="-1" dirty="0">
              <a:latin typeface="Arial"/>
            </a:endParaRPr>
          </a:p>
        </p:txBody>
      </p:sp>
      <p:sp>
        <p:nvSpPr>
          <p:cNvPr id="301" name="CustomShape 3"/>
          <p:cNvSpPr/>
          <p:nvPr/>
        </p:nvSpPr>
        <p:spPr>
          <a:xfrm>
            <a:off x="3884760" y="8685360"/>
            <a:ext cx="2971080" cy="4579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DC2DAAC-B4A0-4BDE-8066-F18D17B26261}" type="slidenum">
              <a:rPr kumimoji="0" lang="en-GB" sz="1200" b="0" i="0" u="none" strike="noStrike" kern="1200" cap="none" spc="-1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GB" sz="1200" b="0" i="0" u="none" strike="noStrike" kern="1200" cap="none" spc="-1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4054501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438150" y="1250950"/>
            <a:ext cx="5999163" cy="3375025"/>
          </a:xfrm>
          <a:prstGeom prst="rect">
            <a:avLst/>
          </a:prstGeom>
        </p:spPr>
      </p:sp>
      <p:sp>
        <p:nvSpPr>
          <p:cNvPr id="303" name="PlaceHolder 2"/>
          <p:cNvSpPr>
            <a:spLocks noGrp="1"/>
          </p:cNvSpPr>
          <p:nvPr>
            <p:ph type="body"/>
          </p:nvPr>
        </p:nvSpPr>
        <p:spPr>
          <a:xfrm>
            <a:off x="687546" y="4813964"/>
            <a:ext cx="5499649" cy="3937731"/>
          </a:xfrm>
          <a:prstGeom prst="rect">
            <a:avLst/>
          </a:prstGeom>
        </p:spPr>
        <p:txBody>
          <a:bodyPr lIns="0" tIns="0" rIns="0" bIns="0"/>
          <a:lstStyle/>
          <a:p>
            <a:pPr marL="227815" indent="-227815"/>
            <a:r>
              <a:rPr lang="en-GB" sz="1300" b="1" spc="-1" dirty="0">
                <a:solidFill>
                  <a:srgbClr val="000000"/>
                </a:solidFill>
                <a:latin typeface="Calibri"/>
                <a:ea typeface="Calibri"/>
              </a:rPr>
              <a:t>Timing: 2 minutes </a:t>
            </a:r>
          </a:p>
          <a:p>
            <a:pPr marL="227815" indent="-227815"/>
            <a:endParaRPr lang="en-GB" sz="1300" b="1" spc="-1" dirty="0">
              <a:solidFill>
                <a:srgbClr val="000000"/>
              </a:solidFill>
              <a:latin typeface="Calibri"/>
            </a:endParaRPr>
          </a:p>
          <a:p>
            <a:pPr marL="227815" indent="-227815"/>
            <a:r>
              <a:rPr lang="en-GB" sz="1300" b="1" spc="-1" dirty="0">
                <a:solidFill>
                  <a:srgbClr val="000000"/>
                </a:solidFill>
                <a:latin typeface="Calibri"/>
              </a:rPr>
              <a:t>Aim: </a:t>
            </a:r>
            <a:r>
              <a:rPr lang="en-GB" sz="1400" b="0" dirty="0"/>
              <a:t>To recap verb knowledge about infinitives and he/she forms, and to introduce the first person singular form.</a:t>
            </a:r>
            <a:br>
              <a:rPr lang="en-GB" sz="1400" b="0" dirty="0"/>
            </a:br>
            <a:endParaRPr lang="en-GB" sz="1400" b="0" spc="0" dirty="0">
              <a:solidFill>
                <a:schemeClr val="tx1"/>
              </a:solidFill>
              <a:latin typeface="+mn-lt"/>
              <a:ea typeface="+mn-ea"/>
            </a:endParaRPr>
          </a:p>
          <a:p>
            <a:pPr marL="227815" indent="-227815"/>
            <a:r>
              <a:rPr lang="en-GB" sz="1300" b="1" spc="-1" dirty="0">
                <a:solidFill>
                  <a:srgbClr val="000000"/>
                </a:solidFill>
                <a:latin typeface="Calibri"/>
                <a:ea typeface="Calibri"/>
              </a:rPr>
              <a:t>Procedure:</a:t>
            </a:r>
            <a:endParaRPr lang="en-GB" sz="1300" spc="-1" dirty="0">
              <a:latin typeface="Arial"/>
            </a:endParaRPr>
          </a:p>
          <a:p>
            <a:pPr marL="241104" indent="-240345">
              <a:buClr>
                <a:srgbClr val="000000"/>
              </a:buClr>
              <a:buFont typeface="Calibri"/>
              <a:buAutoNum type="arabicPeriod"/>
            </a:pPr>
            <a:r>
              <a:rPr lang="en-GB" sz="1300" spc="-1" dirty="0">
                <a:solidFill>
                  <a:srgbClr val="000000"/>
                </a:solidFill>
                <a:latin typeface="Calibri"/>
                <a:ea typeface="Calibri"/>
              </a:rPr>
              <a:t>Click through the animations to recap infinitive and 3</a:t>
            </a:r>
            <a:r>
              <a:rPr lang="en-GB" sz="1300" spc="-1" baseline="30000" dirty="0">
                <a:solidFill>
                  <a:srgbClr val="000000"/>
                </a:solidFill>
                <a:latin typeface="Calibri"/>
                <a:ea typeface="Calibri"/>
              </a:rPr>
              <a:t>rd</a:t>
            </a:r>
            <a:r>
              <a:rPr lang="en-GB" sz="1300" spc="-1" dirty="0">
                <a:solidFill>
                  <a:srgbClr val="000000"/>
                </a:solidFill>
                <a:latin typeface="Calibri"/>
                <a:ea typeface="Calibri"/>
              </a:rPr>
              <a:t> person forms of verbs and to introduce 1</a:t>
            </a:r>
            <a:r>
              <a:rPr lang="en-GB" sz="1300" spc="-1" baseline="30000" dirty="0">
                <a:solidFill>
                  <a:srgbClr val="000000"/>
                </a:solidFill>
                <a:latin typeface="Calibri"/>
                <a:ea typeface="Calibri"/>
              </a:rPr>
              <a:t>st</a:t>
            </a:r>
            <a:r>
              <a:rPr lang="en-GB" sz="1300" spc="-1" dirty="0">
                <a:solidFill>
                  <a:srgbClr val="000000"/>
                </a:solidFill>
                <a:latin typeface="Calibri"/>
                <a:ea typeface="Calibri"/>
              </a:rPr>
              <a:t> person form. </a:t>
            </a:r>
          </a:p>
          <a:p>
            <a:pPr marL="241104" indent="-240345">
              <a:buClr>
                <a:srgbClr val="000000"/>
              </a:buClr>
              <a:buFont typeface="Calibri"/>
              <a:buAutoNum type="arabicPeriod"/>
            </a:pPr>
            <a:r>
              <a:rPr lang="en-GB" sz="1300" spc="-1" dirty="0">
                <a:solidFill>
                  <a:srgbClr val="000000"/>
                </a:solidFill>
                <a:latin typeface="Calibri"/>
                <a:ea typeface="Calibri"/>
              </a:rPr>
              <a:t>Use call-outs to remind pupils of meaning of infinitive and to teach the idea of ‘weak’ verbs (verbs that follow a regular pattern). </a:t>
            </a:r>
          </a:p>
          <a:p>
            <a:pPr marL="241104" indent="-240345">
              <a:buClr>
                <a:srgbClr val="000000"/>
              </a:buClr>
              <a:buFont typeface="Calibri"/>
              <a:buAutoNum type="arabicPeriod"/>
            </a:pPr>
            <a:r>
              <a:rPr lang="en-GB" sz="1300" spc="-1" dirty="0">
                <a:solidFill>
                  <a:srgbClr val="000000"/>
                </a:solidFill>
                <a:latin typeface="Calibri"/>
                <a:ea typeface="Calibri"/>
              </a:rPr>
              <a:t>Work through the 2 examples as a class, using mini whiteboards if helpful. </a:t>
            </a:r>
          </a:p>
        </p:txBody>
      </p:sp>
      <p:sp>
        <p:nvSpPr>
          <p:cNvPr id="304" name="CustomShape 3"/>
          <p:cNvSpPr/>
          <p:nvPr/>
        </p:nvSpPr>
        <p:spPr>
          <a:xfrm>
            <a:off x="3894652" y="9501121"/>
            <a:ext cx="2978645" cy="50093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4923" tIns="47462" rIns="94923" bIns="47462" anchor="b"/>
          <a:lstStyle/>
          <a:p>
            <a:pPr marL="0" marR="0" lvl="0" indent="0" algn="r" defTabSz="96441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66BF5E4-B3AA-482D-8DF1-4A8A1D53B555}" type="slidenum">
              <a:rPr kumimoji="0" lang="en-GB" sz="1300" b="0" i="0" u="none" strike="noStrike" kern="1200" cap="none" spc="-1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+mn-cs"/>
              </a:rPr>
              <a:pPr marL="0" marR="0" lvl="0" indent="0" algn="r" defTabSz="96441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GB" sz="1300" b="0" i="0" u="none" strike="noStrike" kern="1200" cap="none" spc="-1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8126094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16000" indent="-215280">
              <a:lnSpc>
                <a:spcPct val="100000"/>
              </a:lnSpc>
            </a:pPr>
            <a:r>
              <a:rPr lang="en-GB" sz="1200" b="1" strike="noStrike" spc="-1" dirty="0">
                <a:solidFill>
                  <a:srgbClr val="000000"/>
                </a:solidFill>
                <a:latin typeface="Calibri"/>
                <a:ea typeface="Calibri"/>
              </a:rPr>
              <a:t>Timing: 5 minutes</a:t>
            </a:r>
          </a:p>
          <a:p>
            <a:pPr marL="216000" indent="-215280">
              <a:lnSpc>
                <a:spcPct val="100000"/>
              </a:lnSpc>
            </a:pPr>
            <a:endParaRPr lang="en-GB" sz="1200" b="1" strike="noStrike" spc="-1" dirty="0">
              <a:solidFill>
                <a:srgbClr val="000000"/>
              </a:solidFill>
              <a:latin typeface="Calibri"/>
              <a:ea typeface="Calibri"/>
            </a:endParaRPr>
          </a:p>
          <a:p>
            <a:pPr marL="216000" indent="-215280">
              <a:lnSpc>
                <a:spcPct val="100000"/>
              </a:lnSpc>
            </a:pPr>
            <a:r>
              <a:rPr lang="en-GB" sz="1200" b="1" strike="noStrike" spc="-1" dirty="0">
                <a:solidFill>
                  <a:srgbClr val="000000"/>
                </a:solidFill>
                <a:latin typeface="Calibri"/>
                <a:ea typeface="Calibri"/>
              </a:rPr>
              <a:t>Aim: </a:t>
            </a:r>
            <a:r>
              <a:rPr lang="en-GB" sz="1200" b="0" strike="noStrike" spc="-1" dirty="0">
                <a:solidFill>
                  <a:srgbClr val="000000"/>
                </a:solidFill>
                <a:latin typeface="Calibri"/>
                <a:ea typeface="Calibri"/>
              </a:rPr>
              <a:t>to practise written comprehension of first and third person weak (regular) verbs. </a:t>
            </a:r>
          </a:p>
          <a:p>
            <a:pPr marL="216000" indent="-215280">
              <a:lnSpc>
                <a:spcPct val="100000"/>
              </a:lnSpc>
            </a:pPr>
            <a:endParaRPr lang="en-GB" sz="1200" b="0" strike="noStrike" spc="-1" dirty="0">
              <a:solidFill>
                <a:srgbClr val="000000"/>
              </a:solidFill>
              <a:latin typeface="Calibri"/>
              <a:ea typeface="Calibri"/>
            </a:endParaRPr>
          </a:p>
          <a:p>
            <a:pPr marL="216000" indent="-215280">
              <a:lnSpc>
                <a:spcPct val="100000"/>
              </a:lnSpc>
            </a:pPr>
            <a:r>
              <a:rPr lang="en-GB" sz="1200" b="1" strike="noStrike" spc="-1" dirty="0">
                <a:solidFill>
                  <a:srgbClr val="000000"/>
                </a:solidFill>
                <a:latin typeface="Calibri"/>
                <a:ea typeface="Calibri"/>
              </a:rPr>
              <a:t>Procedure:</a:t>
            </a:r>
          </a:p>
          <a:p>
            <a:pPr marL="229320" indent="-228600">
              <a:lnSpc>
                <a:spcPct val="100000"/>
              </a:lnSpc>
              <a:buAutoNum type="arabicPeriod"/>
            </a:pPr>
            <a:r>
              <a:rPr lang="en-GB" sz="1200" b="0" strike="noStrike" spc="-1" dirty="0">
                <a:solidFill>
                  <a:srgbClr val="000000"/>
                </a:solidFill>
                <a:latin typeface="Calibri"/>
              </a:rPr>
              <a:t>Pupils write 1-6 and the correct English meaning from the two options given (She=Johanna, I=Moritz).</a:t>
            </a:r>
          </a:p>
          <a:p>
            <a:pPr marL="229320" indent="-228600">
              <a:lnSpc>
                <a:spcPct val="100000"/>
              </a:lnSpc>
              <a:buAutoNum type="arabicPeriod"/>
            </a:pPr>
            <a:r>
              <a:rPr lang="en-GB" sz="1200" b="0" strike="noStrike" spc="-1" dirty="0">
                <a:solidFill>
                  <a:srgbClr val="000000"/>
                </a:solidFill>
                <a:latin typeface="Calibri"/>
              </a:rPr>
              <a:t>Click to reveal answers and the German pronouns. </a:t>
            </a:r>
          </a:p>
          <a:p>
            <a:pPr marL="229320" indent="-228600">
              <a:lnSpc>
                <a:spcPct val="100000"/>
              </a:lnSpc>
              <a:buAutoNum type="arabicPeriod"/>
            </a:pPr>
            <a:r>
              <a:rPr lang="en-GB" sz="1200" b="0" strike="noStrike" spc="-1" dirty="0">
                <a:solidFill>
                  <a:srgbClr val="000000"/>
                </a:solidFill>
                <a:latin typeface="Calibri"/>
              </a:rPr>
              <a:t>Elicit meanings of 6 sentences in English orally and click to reveal. </a:t>
            </a:r>
          </a:p>
          <a:p>
            <a:pPr marL="720" indent="0">
              <a:lnSpc>
                <a:spcPct val="100000"/>
              </a:lnSpc>
              <a:buNone/>
            </a:pPr>
            <a:endParaRPr lang="en-GB" sz="1200" b="1" strike="noStrike" spc="-1" dirty="0">
              <a:solidFill>
                <a:srgbClr val="000000"/>
              </a:solidFill>
              <a:latin typeface="Calibri"/>
            </a:endParaRPr>
          </a:p>
          <a:p>
            <a:pPr marL="720" indent="0">
              <a:lnSpc>
                <a:spcPct val="100000"/>
              </a:lnSpc>
              <a:buNone/>
            </a:pPr>
            <a:r>
              <a:rPr lang="en-GB" sz="1200" b="1" strike="noStrike" spc="-1" dirty="0">
                <a:solidFill>
                  <a:srgbClr val="000000"/>
                </a:solidFill>
                <a:latin typeface="Calibri"/>
              </a:rPr>
              <a:t>Additional task suggestions:</a:t>
            </a:r>
          </a:p>
          <a:p>
            <a:pPr marL="229320" indent="-228600">
              <a:lnSpc>
                <a:spcPct val="100000"/>
              </a:lnSpc>
              <a:buAutoNum type="arabicPeriod"/>
            </a:pPr>
            <a:r>
              <a:rPr lang="en-GB" sz="1200" b="0" strike="noStrike" spc="-1" dirty="0">
                <a:solidFill>
                  <a:srgbClr val="000000"/>
                </a:solidFill>
                <a:latin typeface="Calibri"/>
              </a:rPr>
              <a:t>Ask pupils to change the ‘I’ sentences to ‘she/he’ sentences, remembering to change the pronoun AND the verb ending. E.g. </a:t>
            </a:r>
            <a:r>
              <a:rPr lang="en-GB" sz="1200" b="0" strike="noStrike" spc="-1" dirty="0" err="1">
                <a:solidFill>
                  <a:srgbClr val="000000"/>
                </a:solidFill>
                <a:latin typeface="Calibri"/>
              </a:rPr>
              <a:t>sie</a:t>
            </a:r>
            <a:r>
              <a:rPr lang="en-GB" sz="1200" b="0" strike="noStrike" spc="-1" dirty="0">
                <a:solidFill>
                  <a:srgbClr val="000000"/>
                </a:solidFill>
                <a:latin typeface="Calibri"/>
              </a:rPr>
              <a:t> </a:t>
            </a:r>
            <a:r>
              <a:rPr lang="en-GB" sz="1200" b="0" strike="noStrike" spc="-1" dirty="0" err="1">
                <a:solidFill>
                  <a:srgbClr val="000000"/>
                </a:solidFill>
                <a:latin typeface="Calibri"/>
              </a:rPr>
              <a:t>spielt</a:t>
            </a:r>
            <a:r>
              <a:rPr lang="en-GB" sz="1200" b="0" strike="noStrike" spc="-1" dirty="0">
                <a:solidFill>
                  <a:srgbClr val="000000"/>
                </a:solidFill>
                <a:latin typeface="Calibri"/>
              </a:rPr>
              <a:t> </a:t>
            </a:r>
            <a:r>
              <a:rPr lang="en-GB" sz="1200" b="0" strike="noStrike" spc="-1" dirty="0" err="1">
                <a:solidFill>
                  <a:srgbClr val="000000"/>
                </a:solidFill>
                <a:latin typeface="Calibri"/>
              </a:rPr>
              <a:t>Fußball</a:t>
            </a:r>
            <a:r>
              <a:rPr lang="en-GB" sz="1200" b="0" strike="noStrike" spc="-1" dirty="0">
                <a:solidFill>
                  <a:srgbClr val="000000"/>
                </a:solidFill>
                <a:latin typeface="Calibri"/>
                <a:sym typeface="Wingdings" panose="05000000000000000000" pitchFamily="2" charset="2"/>
              </a:rPr>
              <a:t> ich </a:t>
            </a:r>
            <a:r>
              <a:rPr lang="en-GB" sz="1200" b="0" strike="noStrike" spc="-1" dirty="0" err="1">
                <a:solidFill>
                  <a:srgbClr val="000000"/>
                </a:solidFill>
                <a:latin typeface="Calibri"/>
                <a:sym typeface="Wingdings" panose="05000000000000000000" pitchFamily="2" charset="2"/>
              </a:rPr>
              <a:t>spiele</a:t>
            </a:r>
            <a:r>
              <a:rPr lang="en-GB" sz="1200" b="0" strike="noStrike" spc="-1" dirty="0">
                <a:solidFill>
                  <a:srgbClr val="000000"/>
                </a:solidFill>
                <a:latin typeface="Calibri"/>
                <a:sym typeface="Wingdings" panose="05000000000000000000" pitchFamily="2" charset="2"/>
              </a:rPr>
              <a:t> </a:t>
            </a:r>
            <a:r>
              <a:rPr lang="en-GB" sz="1200" b="0" strike="noStrike" spc="-1" dirty="0" err="1">
                <a:solidFill>
                  <a:srgbClr val="000000"/>
                </a:solidFill>
                <a:latin typeface="Calibri"/>
                <a:sym typeface="Wingdings" panose="05000000000000000000" pitchFamily="2" charset="2"/>
              </a:rPr>
              <a:t>Fußball</a:t>
            </a:r>
            <a:endParaRPr lang="en-GB" sz="1200" b="0" strike="noStrike" spc="-1" dirty="0">
              <a:solidFill>
                <a:srgbClr val="000000"/>
              </a:solidFill>
              <a:latin typeface="Calibri"/>
            </a:endParaRPr>
          </a:p>
          <a:p>
            <a:pPr marL="229320" indent="-228600">
              <a:lnSpc>
                <a:spcPct val="100000"/>
              </a:lnSpc>
              <a:buAutoNum type="arabicPeriod"/>
            </a:pPr>
            <a:r>
              <a:rPr lang="en-GB" sz="1200" b="0" strike="noStrike" spc="-1" dirty="0">
                <a:solidFill>
                  <a:srgbClr val="000000"/>
                </a:solidFill>
                <a:latin typeface="Calibri"/>
              </a:rPr>
              <a:t>Ask pupils to write down the infinitive forms of each verb. E.g. </a:t>
            </a:r>
            <a:r>
              <a:rPr lang="en-GB" sz="1200" b="0" strike="noStrike" spc="-1" dirty="0" err="1">
                <a:solidFill>
                  <a:srgbClr val="000000"/>
                </a:solidFill>
                <a:latin typeface="Calibri"/>
              </a:rPr>
              <a:t>spielen</a:t>
            </a:r>
            <a:r>
              <a:rPr lang="en-GB" sz="1200" b="0" strike="noStrike" spc="-1" dirty="0">
                <a:solidFill>
                  <a:srgbClr val="000000"/>
                </a:solidFill>
                <a:latin typeface="Calibri"/>
              </a:rPr>
              <a:t>; </a:t>
            </a:r>
            <a:r>
              <a:rPr lang="en-GB" sz="1200" b="0" strike="noStrike" spc="-1" dirty="0" err="1">
                <a:solidFill>
                  <a:srgbClr val="000000"/>
                </a:solidFill>
                <a:latin typeface="Calibri"/>
              </a:rPr>
              <a:t>lernen</a:t>
            </a:r>
            <a:r>
              <a:rPr lang="en-GB" sz="1200" b="0" strike="noStrike" spc="-1" dirty="0">
                <a:solidFill>
                  <a:srgbClr val="000000"/>
                </a:solidFill>
                <a:latin typeface="Calibri"/>
              </a:rPr>
              <a:t>…</a:t>
            </a:r>
          </a:p>
          <a:p>
            <a:pPr marL="229320" indent="-228600">
              <a:lnSpc>
                <a:spcPct val="100000"/>
              </a:lnSpc>
              <a:buAutoNum type="arabicPeriod"/>
            </a:pPr>
            <a:r>
              <a:rPr lang="en-GB" sz="1200" b="0" strike="noStrike" spc="-1" dirty="0">
                <a:solidFill>
                  <a:srgbClr val="000000"/>
                </a:solidFill>
                <a:latin typeface="Calibri"/>
              </a:rPr>
              <a:t>Ask pupils to write one sentence that is true for them (I form) and one that is true for a friend (he/she form). </a:t>
            </a:r>
          </a:p>
          <a:p>
            <a:pPr marL="720" indent="0">
              <a:lnSpc>
                <a:spcPct val="100000"/>
              </a:lnSpc>
              <a:buNone/>
            </a:pPr>
            <a:endParaRPr lang="en-GB" sz="1200" b="0" strike="noStrike" spc="-1" dirty="0">
              <a:solidFill>
                <a:srgbClr val="000000"/>
              </a:solidFill>
              <a:latin typeface="Calibri"/>
            </a:endParaRPr>
          </a:p>
          <a:p>
            <a:pPr marL="720" indent="0">
              <a:lnSpc>
                <a:spcPct val="100000"/>
              </a:lnSpc>
              <a:buNone/>
            </a:pPr>
            <a:endParaRPr lang="en-GB" sz="1200" b="0" strike="noStrike" spc="-1" dirty="0">
              <a:latin typeface="Arial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F88A7DB-3951-47CF-8E53-B42241E86674}" type="slidenum">
              <a:rPr lang="en-GB" smtClean="0"/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5243198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0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</p:spPr>
      </p:sp>
      <p:sp>
        <p:nvSpPr>
          <p:cNvPr id="321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5680" cy="3599640"/>
          </a:xfrm>
          <a:prstGeom prst="rect">
            <a:avLst/>
          </a:prstGeom>
        </p:spPr>
        <p:txBody>
          <a:bodyPr lIns="0" tIns="0" rIns="0" bIns="0"/>
          <a:lstStyle/>
          <a:p>
            <a:pPr marL="216000" indent="-216000">
              <a:lnSpc>
                <a:spcPct val="100000"/>
              </a:lnSpc>
            </a:pPr>
            <a:endParaRPr lang="en-GB" sz="1200" b="0" strike="noStrike" spc="-1" dirty="0">
              <a:latin typeface="Arial"/>
            </a:endParaRPr>
          </a:p>
        </p:txBody>
      </p:sp>
      <p:sp>
        <p:nvSpPr>
          <p:cNvPr id="322" name="CustomShape 3"/>
          <p:cNvSpPr/>
          <p:nvPr/>
        </p:nvSpPr>
        <p:spPr>
          <a:xfrm>
            <a:off x="3884760" y="8685360"/>
            <a:ext cx="2971080" cy="4579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8A66831-990D-4F2F-9C07-338AF4E9D4C0}" type="slidenum">
              <a:rPr kumimoji="0" lang="en-GB" sz="1200" b="0" i="0" u="none" strike="noStrike" kern="1200" cap="none" spc="-1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n-GB" sz="1200" b="0" i="0" u="none" strike="noStrike" kern="1200" cap="none" spc="-1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4300235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438150" y="1250950"/>
            <a:ext cx="5999163" cy="3375025"/>
          </a:xfrm>
          <a:prstGeom prst="rect">
            <a:avLst/>
          </a:prstGeom>
        </p:spPr>
      </p:sp>
      <p:sp>
        <p:nvSpPr>
          <p:cNvPr id="288" name="PlaceHolder 2"/>
          <p:cNvSpPr>
            <a:spLocks noGrp="1"/>
          </p:cNvSpPr>
          <p:nvPr>
            <p:ph type="body"/>
          </p:nvPr>
        </p:nvSpPr>
        <p:spPr>
          <a:xfrm>
            <a:off x="687546" y="4813964"/>
            <a:ext cx="5499649" cy="3937731"/>
          </a:xfrm>
          <a:prstGeom prst="rect">
            <a:avLst/>
          </a:prstGeom>
        </p:spPr>
        <p:txBody>
          <a:bodyPr lIns="0" tIns="0" rIns="0" bIns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400" b="1" baseline="0" dirty="0"/>
              <a:t>Timing: 1 minute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1400" b="1" baseline="0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400" b="1" baseline="0" dirty="0"/>
              <a:t>Aim: </a:t>
            </a:r>
            <a:r>
              <a:rPr lang="en-GB" sz="1400" b="0" baseline="0" dirty="0"/>
              <a:t>To introduce/consolidate SSC </a:t>
            </a:r>
            <a:r>
              <a:rPr lang="en-GB" sz="1400" b="1" baseline="0" dirty="0"/>
              <a:t>[</a:t>
            </a:r>
            <a:r>
              <a:rPr lang="en-GB" sz="1400" b="1" baseline="0" dirty="0" err="1"/>
              <a:t>sch</a:t>
            </a:r>
            <a:r>
              <a:rPr lang="en-GB" sz="1400" b="1" baseline="0" dirty="0"/>
              <a:t>]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1400" b="1" baseline="0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400" b="1" baseline="0" dirty="0"/>
              <a:t>Procedure:</a:t>
            </a:r>
            <a:br>
              <a:rPr lang="en-GB" sz="1400" b="0" dirty="0"/>
            </a:br>
            <a:r>
              <a:rPr lang="en-GB" sz="1400" b="0" dirty="0"/>
              <a:t>1. Present the letter(s) and say the </a:t>
            </a:r>
            <a:r>
              <a:rPr lang="en-GB" sz="1400" b="1" dirty="0"/>
              <a:t>[</a:t>
            </a:r>
            <a:r>
              <a:rPr lang="en-GB" sz="1400" b="1" baseline="0" dirty="0" err="1"/>
              <a:t>sch</a:t>
            </a:r>
            <a:r>
              <a:rPr lang="en-GB" sz="1400" b="1" dirty="0"/>
              <a:t>] </a:t>
            </a:r>
            <a:r>
              <a:rPr lang="en-GB" sz="1400" b="0" dirty="0"/>
              <a:t>sound first, on its own. Pupils repeat it with you.</a:t>
            </a:r>
            <a:br>
              <a:rPr lang="en-GB" sz="1400" b="0" dirty="0"/>
            </a:br>
            <a:r>
              <a:rPr lang="en-GB" sz="1400" b="0" dirty="0"/>
              <a:t>2. Bring up the word </a:t>
            </a:r>
            <a:r>
              <a:rPr lang="en-GB" sz="1400" b="0" baseline="0" dirty="0"/>
              <a:t>”</a:t>
            </a:r>
            <a:r>
              <a:rPr lang="en-GB" sz="1400" b="1" baseline="0" dirty="0" err="1"/>
              <a:t>schreiben</a:t>
            </a:r>
            <a:r>
              <a:rPr lang="en-GB" sz="1400" dirty="0">
                <a:solidFill>
                  <a:schemeClr val="tx1"/>
                </a:solidFill>
              </a:rPr>
              <a:t>”</a:t>
            </a:r>
            <a:r>
              <a:rPr lang="en-GB" sz="1400" b="0" dirty="0"/>
              <a:t> on its own, say</a:t>
            </a:r>
            <a:r>
              <a:rPr lang="en-GB" sz="1400" b="0" baseline="0" dirty="0"/>
              <a:t> it, pupils repeat it, so that they have the opportunity to focus all of their attention on the connection between the written word and its sound.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400" b="0" baseline="0" dirty="0"/>
              <a:t>3. </a:t>
            </a:r>
            <a:r>
              <a:rPr lang="en-GB" sz="1400" dirty="0"/>
              <a:t>A</a:t>
            </a:r>
            <a:r>
              <a:rPr lang="en-GB" sz="1400" baseline="0" dirty="0"/>
              <a:t> possible gesture for this would be to mime writing.</a:t>
            </a:r>
            <a:endParaRPr lang="en-GB" sz="1400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400" baseline="0" dirty="0"/>
              <a:t>4. Roll back the animations and work through 1-3 again, but this time, dropping your voice completely to listen carefully to the pupils saying the </a:t>
            </a:r>
            <a:r>
              <a:rPr lang="en-GB" sz="1400" b="1" dirty="0"/>
              <a:t>[</a:t>
            </a:r>
            <a:r>
              <a:rPr lang="en-GB" sz="1400" b="1" baseline="0" dirty="0" err="1"/>
              <a:t>sch</a:t>
            </a:r>
            <a:r>
              <a:rPr lang="en-GB" sz="1400" b="1" dirty="0"/>
              <a:t>] </a:t>
            </a:r>
            <a:r>
              <a:rPr lang="en-GB" sz="1400" baseline="0" dirty="0"/>
              <a:t>sound, pronouncing </a:t>
            </a:r>
            <a:r>
              <a:rPr lang="en-GB" sz="1400" b="0" baseline="0" dirty="0"/>
              <a:t>”</a:t>
            </a:r>
            <a:r>
              <a:rPr lang="en-GB" sz="1400" b="1" baseline="0" dirty="0" err="1"/>
              <a:t>schreiben</a:t>
            </a:r>
            <a:r>
              <a:rPr lang="en-GB" sz="1400" dirty="0">
                <a:solidFill>
                  <a:schemeClr val="tx1"/>
                </a:solidFill>
              </a:rPr>
              <a:t>”</a:t>
            </a:r>
            <a:r>
              <a:rPr lang="en-GB" sz="1400" baseline="0" dirty="0">
                <a:solidFill>
                  <a:schemeClr val="tx1"/>
                </a:solidFill>
              </a:rPr>
              <a:t> </a:t>
            </a:r>
            <a:r>
              <a:rPr lang="en-GB" sz="1400" baseline="0" dirty="0"/>
              <a:t>and, if using, doing the gesture.</a:t>
            </a:r>
            <a:br>
              <a:rPr lang="en-GB" sz="1400" baseline="0" dirty="0"/>
            </a:br>
            <a:br>
              <a:rPr lang="en-GB" sz="1400" baseline="0" dirty="0"/>
            </a:br>
            <a:r>
              <a:rPr lang="en-GB" sz="1400" b="1" baseline="0" dirty="0"/>
              <a:t>Word frequency (1 is the most frequent word in German):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400" b="1" baseline="0" dirty="0" err="1"/>
              <a:t>schreiben</a:t>
            </a:r>
            <a:r>
              <a:rPr lang="en-GB" sz="1400" baseline="0" dirty="0"/>
              <a:t> [245]</a:t>
            </a:r>
            <a:br>
              <a:rPr lang="en-GB" sz="1400" baseline="0" dirty="0"/>
            </a:br>
            <a:r>
              <a:rPr lang="en-GB" sz="1400" i="1" dirty="0"/>
              <a:t>Source:  Jones, R.L. &amp; </a:t>
            </a:r>
            <a:r>
              <a:rPr lang="en-GB" sz="1400" i="1" dirty="0" err="1"/>
              <a:t>Tschirner</a:t>
            </a:r>
            <a:r>
              <a:rPr lang="en-GB" sz="1400" i="1" dirty="0"/>
              <a:t>, E. (2006). A frequency dictionary of German: core vocabulary for learners. Routledge</a:t>
            </a:r>
          </a:p>
        </p:txBody>
      </p:sp>
      <p:sp>
        <p:nvSpPr>
          <p:cNvPr id="289" name="CustomShape 3"/>
          <p:cNvSpPr/>
          <p:nvPr/>
        </p:nvSpPr>
        <p:spPr>
          <a:xfrm>
            <a:off x="3894652" y="9501121"/>
            <a:ext cx="2978645" cy="50093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4923" tIns="47462" rIns="94923" bIns="47462" anchor="b"/>
          <a:lstStyle/>
          <a:p>
            <a:pPr marL="0" marR="0" lvl="0" indent="0" algn="r" defTabSz="96441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2D099D3-7515-44A9-9431-B3F3D19D5CE0}" type="slidenum">
              <a:rPr kumimoji="0" lang="en-GB" sz="1300" b="0" i="0" u="none" strike="noStrike" kern="1200" cap="none" spc="-1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+mn-cs"/>
              </a:rPr>
              <a:pPr marL="0" marR="0" lvl="0" indent="0" algn="r" defTabSz="96441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GB" sz="1300" b="0" i="0" u="none" strike="noStrike" kern="1200" cap="none" spc="-1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438150" y="1250950"/>
            <a:ext cx="5999163" cy="3375025"/>
          </a:xfrm>
          <a:prstGeom prst="rect">
            <a:avLst/>
          </a:prstGeom>
        </p:spPr>
      </p:sp>
      <p:sp>
        <p:nvSpPr>
          <p:cNvPr id="288" name="PlaceHolder 2"/>
          <p:cNvSpPr>
            <a:spLocks noGrp="1"/>
          </p:cNvSpPr>
          <p:nvPr>
            <p:ph type="body"/>
          </p:nvPr>
        </p:nvSpPr>
        <p:spPr>
          <a:xfrm>
            <a:off x="687546" y="4813964"/>
            <a:ext cx="5499649" cy="3937731"/>
          </a:xfrm>
          <a:prstGeom prst="rect">
            <a:avLst/>
          </a:prstGeom>
        </p:spPr>
        <p:txBody>
          <a:bodyPr lIns="0" tIns="0" rIns="0" bIns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400" b="1" baseline="0" dirty="0"/>
              <a:t>Timing: 2 minutes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1400" b="1" baseline="0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400" b="1" baseline="0" dirty="0"/>
              <a:t>Aim: </a:t>
            </a:r>
            <a:r>
              <a:rPr lang="en-GB" sz="1400" b="0" baseline="0" dirty="0"/>
              <a:t>To introduce/consolidate SSC </a:t>
            </a:r>
            <a:r>
              <a:rPr lang="en-GB" sz="1400" b="1" baseline="0" dirty="0"/>
              <a:t>[</a:t>
            </a:r>
            <a:r>
              <a:rPr lang="en-GB" sz="1400" b="1" baseline="0" dirty="0" err="1"/>
              <a:t>sch</a:t>
            </a:r>
            <a:r>
              <a:rPr lang="en-GB" sz="1400" b="1" baseline="0" dirty="0"/>
              <a:t>]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1400" b="1" baseline="0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400" b="1" baseline="0" dirty="0"/>
              <a:t>Procedure:</a:t>
            </a: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lang="en-GB" sz="1400" dirty="0"/>
              <a:t>Introduce</a:t>
            </a:r>
            <a:r>
              <a:rPr lang="en-GB" sz="1400" baseline="0" dirty="0"/>
              <a:t> and elicit the pronunciation of the </a:t>
            </a:r>
            <a:r>
              <a:rPr lang="en-GB" sz="1400" b="1" baseline="0" dirty="0"/>
              <a:t>individual SSC [</a:t>
            </a:r>
            <a:r>
              <a:rPr lang="en-GB" sz="1400" b="1" baseline="0" dirty="0" err="1"/>
              <a:t>sch</a:t>
            </a:r>
            <a:r>
              <a:rPr lang="en-GB" sz="1400" b="1" baseline="0" dirty="0"/>
              <a:t>] </a:t>
            </a:r>
            <a:r>
              <a:rPr lang="en-GB" sz="1400" baseline="0" dirty="0"/>
              <a:t>and then the </a:t>
            </a:r>
            <a:r>
              <a:rPr lang="en-GB" sz="1400" b="1" baseline="0" dirty="0"/>
              <a:t>source</a:t>
            </a:r>
            <a:r>
              <a:rPr lang="en-GB" sz="1400" baseline="0" dirty="0"/>
              <a:t> word again ‘</a:t>
            </a:r>
            <a:r>
              <a:rPr lang="en-GB" sz="1400" b="1" baseline="0" dirty="0" err="1"/>
              <a:t>schreiben</a:t>
            </a:r>
            <a:r>
              <a:rPr lang="en-GB" sz="1400" baseline="0" dirty="0"/>
              <a:t>’ (with gesture, if using).</a:t>
            </a: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lang="en-GB" sz="1400" baseline="0" dirty="0"/>
              <a:t>Then present and elicit the pronunciation of the four </a:t>
            </a:r>
            <a:r>
              <a:rPr lang="en-GB" sz="1400" b="1" baseline="0" dirty="0"/>
              <a:t>cluster</a:t>
            </a:r>
            <a:r>
              <a:rPr lang="en-GB" sz="1400" baseline="0" dirty="0"/>
              <a:t> words.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br>
              <a:rPr lang="en-GB" sz="1400" baseline="0" dirty="0"/>
            </a:br>
            <a:endParaRPr lang="en-GB" sz="1400" baseline="0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400" b="1" baseline="0" dirty="0"/>
              <a:t>Word frequency (1 is the most frequent word in German): </a:t>
            </a:r>
            <a:br>
              <a:rPr lang="en-GB" sz="1400" baseline="0" dirty="0"/>
            </a:br>
            <a:r>
              <a:rPr lang="en-GB" sz="1400" b="1" baseline="0" dirty="0" err="1"/>
              <a:t>schreiben</a:t>
            </a:r>
            <a:r>
              <a:rPr lang="en-GB" sz="1400" b="1" baseline="0" dirty="0"/>
              <a:t> </a:t>
            </a:r>
            <a:r>
              <a:rPr lang="en-GB" sz="1400" baseline="0" dirty="0"/>
              <a:t>[245] </a:t>
            </a:r>
            <a:r>
              <a:rPr lang="en-GB" sz="1400" b="1" baseline="0" dirty="0" err="1"/>
              <a:t>falsch</a:t>
            </a:r>
            <a:r>
              <a:rPr lang="en-GB" sz="1400" b="1" baseline="0" dirty="0"/>
              <a:t> </a:t>
            </a:r>
            <a:r>
              <a:rPr lang="en-GB" sz="1400" b="0" baseline="0" dirty="0"/>
              <a:t>[638] </a:t>
            </a:r>
            <a:r>
              <a:rPr lang="en-GB" sz="1400" b="1" baseline="0" dirty="0"/>
              <a:t>schnell </a:t>
            </a:r>
            <a:r>
              <a:rPr lang="en-GB" sz="1400" baseline="0" dirty="0"/>
              <a:t>[233] </a:t>
            </a:r>
            <a:r>
              <a:rPr lang="en-GB" sz="1400" b="1" baseline="0" dirty="0"/>
              <a:t>Mensch </a:t>
            </a:r>
            <a:r>
              <a:rPr lang="en-GB" sz="1400" baseline="0" dirty="0"/>
              <a:t>[104] </a:t>
            </a:r>
            <a:r>
              <a:rPr lang="en-GB" sz="1400" b="1" baseline="0" dirty="0"/>
              <a:t>schwarz </a:t>
            </a:r>
            <a:r>
              <a:rPr lang="en-GB" sz="1400" baseline="0" dirty="0"/>
              <a:t>[451]</a:t>
            </a:r>
            <a:br>
              <a:rPr lang="en-GB" sz="1400" baseline="0" dirty="0"/>
            </a:br>
            <a:r>
              <a:rPr lang="en-GB" sz="1400" i="1" dirty="0"/>
              <a:t>Source:  Jones, R.L. &amp; </a:t>
            </a:r>
            <a:r>
              <a:rPr lang="en-GB" sz="1400" i="1" dirty="0" err="1"/>
              <a:t>Tschirner</a:t>
            </a:r>
            <a:r>
              <a:rPr lang="en-GB" sz="1400" i="1" dirty="0"/>
              <a:t>, E. (2006). A frequency dictionary of German: core vocabulary for learners. Routledge</a:t>
            </a:r>
          </a:p>
          <a:p>
            <a:pPr marL="227815" indent="-227815"/>
            <a:endParaRPr lang="en-GB" sz="1300" spc="-1" dirty="0">
              <a:latin typeface="Arial"/>
            </a:endParaRPr>
          </a:p>
        </p:txBody>
      </p:sp>
      <p:sp>
        <p:nvSpPr>
          <p:cNvPr id="289" name="CustomShape 3"/>
          <p:cNvSpPr/>
          <p:nvPr/>
        </p:nvSpPr>
        <p:spPr>
          <a:xfrm>
            <a:off x="3894652" y="9501121"/>
            <a:ext cx="2978645" cy="50093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4923" tIns="47462" rIns="94923" bIns="47462" anchor="b"/>
          <a:lstStyle/>
          <a:p>
            <a:pPr marL="0" marR="0" lvl="0" indent="0" algn="r" defTabSz="96441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2D099D3-7515-44A9-9431-B3F3D19D5CE0}" type="slidenum">
              <a:rPr kumimoji="0" lang="en-GB" sz="1300" b="0" i="0" u="none" strike="noStrike" kern="1200" cap="none" spc="-1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+mn-cs"/>
              </a:rPr>
              <a:pPr marL="0" marR="0" lvl="0" indent="0" algn="r" defTabSz="96441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GB" sz="1300" b="0" i="0" u="none" strike="noStrike" kern="1200" cap="none" spc="-1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6732298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438150" y="1250950"/>
            <a:ext cx="5999163" cy="3375025"/>
          </a:xfrm>
          <a:prstGeom prst="rect">
            <a:avLst/>
          </a:prstGeom>
        </p:spPr>
      </p:sp>
      <p:sp>
        <p:nvSpPr>
          <p:cNvPr id="288" name="PlaceHolder 2"/>
          <p:cNvSpPr>
            <a:spLocks noGrp="1"/>
          </p:cNvSpPr>
          <p:nvPr>
            <p:ph type="body"/>
          </p:nvPr>
        </p:nvSpPr>
        <p:spPr>
          <a:xfrm>
            <a:off x="687546" y="4813964"/>
            <a:ext cx="5499649" cy="3937731"/>
          </a:xfrm>
          <a:prstGeom prst="rect">
            <a:avLst/>
          </a:prstGeom>
        </p:spPr>
        <p:txBody>
          <a:bodyPr lIns="0" tIns="0" rIns="0" bIns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400" b="1" baseline="0" dirty="0"/>
              <a:t>Timing: 1 minute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1400" b="1" baseline="0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400" b="1" baseline="0" dirty="0"/>
              <a:t>Aim: </a:t>
            </a:r>
            <a:r>
              <a:rPr lang="en-GB" sz="1400" b="0" baseline="0" dirty="0"/>
              <a:t>To introduce/consolidate SSC </a:t>
            </a:r>
            <a:r>
              <a:rPr lang="en-GB" sz="1400" b="1" baseline="0" dirty="0"/>
              <a:t>[</a:t>
            </a:r>
            <a:r>
              <a:rPr lang="en-GB" sz="1400" b="1" baseline="0" dirty="0" err="1"/>
              <a:t>st</a:t>
            </a:r>
            <a:r>
              <a:rPr lang="en-GB" sz="1400" b="1" baseline="0" dirty="0"/>
              <a:t>-]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1400" b="1" baseline="0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400" b="1" baseline="0" dirty="0"/>
              <a:t>Procedure:</a:t>
            </a:r>
            <a:br>
              <a:rPr lang="en-GB" sz="1400" b="0" dirty="0"/>
            </a:br>
            <a:r>
              <a:rPr lang="en-GB" sz="1400" b="0" dirty="0"/>
              <a:t>1. Present the letter(s) and say the </a:t>
            </a:r>
            <a:r>
              <a:rPr lang="en-GB" sz="1400" b="1" dirty="0"/>
              <a:t>[</a:t>
            </a:r>
            <a:r>
              <a:rPr lang="en-GB" sz="1400" b="1" dirty="0" err="1"/>
              <a:t>st</a:t>
            </a:r>
            <a:r>
              <a:rPr lang="en-GB" sz="1400" b="1" dirty="0"/>
              <a:t>-] </a:t>
            </a:r>
            <a:r>
              <a:rPr lang="en-GB" sz="1400" b="0" dirty="0"/>
              <a:t>sound first, on its own. Pupils repeat it with you.</a:t>
            </a:r>
            <a:br>
              <a:rPr lang="en-GB" sz="1400" b="0" dirty="0"/>
            </a:br>
            <a:r>
              <a:rPr lang="en-GB" sz="1400" b="0" dirty="0"/>
              <a:t>2. Bring up the word </a:t>
            </a:r>
            <a:r>
              <a:rPr lang="en-GB" sz="1400" b="0" baseline="0" dirty="0"/>
              <a:t>”</a:t>
            </a:r>
            <a:r>
              <a:rPr lang="en-GB" sz="1400" b="1" baseline="0" dirty="0">
                <a:solidFill>
                  <a:srgbClr val="002060"/>
                </a:solidFill>
                <a:latin typeface="Century Gothic" panose="020B0502020202020204" pitchFamily="34" charset="0"/>
              </a:rPr>
              <a:t>stark</a:t>
            </a:r>
            <a:r>
              <a:rPr lang="en-GB" sz="1400" dirty="0">
                <a:solidFill>
                  <a:schemeClr val="tx1"/>
                </a:solidFill>
              </a:rPr>
              <a:t>”</a:t>
            </a:r>
            <a:r>
              <a:rPr lang="en-GB" sz="1400" b="0" dirty="0"/>
              <a:t> on its own, say</a:t>
            </a:r>
            <a:r>
              <a:rPr lang="en-GB" sz="1400" b="0" baseline="0" dirty="0"/>
              <a:t> it, pupils repeat it, so that they have the opportunity to focus all of their attention on the connection between the written word and its sound.</a:t>
            </a:r>
          </a:p>
          <a:p>
            <a:r>
              <a:rPr lang="en-GB" sz="1400" b="0" baseline="0" dirty="0"/>
              <a:t>3. </a:t>
            </a:r>
            <a:r>
              <a:rPr lang="en-GB" sz="1400" dirty="0"/>
              <a:t>A</a:t>
            </a:r>
            <a:r>
              <a:rPr lang="en-GB" sz="1400" baseline="0" dirty="0"/>
              <a:t> possible gesture for this would be to mime lifting </a:t>
            </a:r>
            <a:r>
              <a:rPr lang="en-GB" sz="1400" baseline="0" dirty="0" err="1"/>
              <a:t>dumbells</a:t>
            </a:r>
            <a:r>
              <a:rPr lang="en-GB" sz="1400" baseline="0" dirty="0"/>
              <a:t> by clenching your fists and raising them above your head.</a:t>
            </a:r>
            <a:endParaRPr lang="en-GB" sz="1400" b="1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400" baseline="0" dirty="0"/>
              <a:t>4. Roll back the animations and work through 1-3 again, but this time, dropping your voice completely to listen carefully to the pupils saying the </a:t>
            </a:r>
            <a:r>
              <a:rPr lang="en-GB" sz="1400" b="1" dirty="0"/>
              <a:t>[</a:t>
            </a:r>
            <a:r>
              <a:rPr lang="en-GB" sz="1400" b="1" dirty="0" err="1"/>
              <a:t>st</a:t>
            </a:r>
            <a:r>
              <a:rPr lang="en-GB" sz="1400" b="1" dirty="0"/>
              <a:t>-] </a:t>
            </a:r>
            <a:r>
              <a:rPr lang="en-GB" sz="1400" baseline="0" dirty="0"/>
              <a:t>sound, pronouncing </a:t>
            </a:r>
            <a:r>
              <a:rPr lang="en-GB" sz="1400" b="0" baseline="0" dirty="0"/>
              <a:t>”</a:t>
            </a:r>
            <a:r>
              <a:rPr lang="en-GB" sz="1400" b="1" baseline="0" dirty="0"/>
              <a:t>stark</a:t>
            </a:r>
            <a:r>
              <a:rPr lang="en-GB" sz="1400" dirty="0">
                <a:solidFill>
                  <a:schemeClr val="tx1"/>
                </a:solidFill>
              </a:rPr>
              <a:t>”</a:t>
            </a:r>
            <a:r>
              <a:rPr lang="en-GB" sz="1400" baseline="0" dirty="0">
                <a:solidFill>
                  <a:schemeClr val="tx1"/>
                </a:solidFill>
              </a:rPr>
              <a:t> </a:t>
            </a:r>
            <a:r>
              <a:rPr lang="en-GB" sz="1400" baseline="0" dirty="0"/>
              <a:t>and, if using, doing the gesture.</a:t>
            </a:r>
            <a:br>
              <a:rPr lang="en-GB" sz="1400" baseline="0" dirty="0"/>
            </a:br>
            <a:br>
              <a:rPr lang="en-GB" sz="1400" baseline="0" dirty="0"/>
            </a:br>
            <a:r>
              <a:rPr lang="en-GB" sz="1400" b="1" baseline="0" dirty="0"/>
              <a:t>Word frequency (1 is the most frequent word in German): </a:t>
            </a:r>
            <a:br>
              <a:rPr lang="en-GB" sz="1400" baseline="0" dirty="0"/>
            </a:br>
            <a:r>
              <a:rPr lang="en-GB" sz="1400" b="1" baseline="0" dirty="0"/>
              <a:t>stark</a:t>
            </a:r>
            <a:r>
              <a:rPr lang="en-GB" sz="1400" b="0" baseline="0" dirty="0"/>
              <a:t> [207</a:t>
            </a:r>
            <a:r>
              <a:rPr lang="en-GB" sz="1400" baseline="0" dirty="0"/>
              <a:t>]</a:t>
            </a:r>
            <a:br>
              <a:rPr lang="en-GB" sz="1400" baseline="0" dirty="0"/>
            </a:br>
            <a:r>
              <a:rPr lang="en-GB" sz="1400" i="1" dirty="0"/>
              <a:t>Source:  Jones, R.L. &amp; </a:t>
            </a:r>
            <a:r>
              <a:rPr lang="en-GB" sz="1400" i="1" dirty="0" err="1"/>
              <a:t>Tschirner</a:t>
            </a:r>
            <a:r>
              <a:rPr lang="en-GB" sz="1400" i="1" dirty="0"/>
              <a:t>, E. (2006). A frequency dictionary of German: core vocabulary for learners. Routledge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1400" b="1" baseline="0" dirty="0"/>
          </a:p>
        </p:txBody>
      </p:sp>
      <p:sp>
        <p:nvSpPr>
          <p:cNvPr id="289" name="CustomShape 3"/>
          <p:cNvSpPr/>
          <p:nvPr/>
        </p:nvSpPr>
        <p:spPr>
          <a:xfrm>
            <a:off x="3894652" y="9501121"/>
            <a:ext cx="2978645" cy="50093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4923" tIns="47462" rIns="94923" bIns="47462" anchor="b"/>
          <a:lstStyle/>
          <a:p>
            <a:pPr marL="0" marR="0" lvl="0" indent="0" algn="r" defTabSz="96441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2D099D3-7515-44A9-9431-B3F3D19D5CE0}" type="slidenum">
              <a:rPr kumimoji="0" lang="en-GB" sz="1300" b="0" i="0" u="none" strike="noStrike" kern="1200" cap="none" spc="-1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+mn-cs"/>
              </a:rPr>
              <a:pPr marL="0" marR="0" lvl="0" indent="0" algn="r" defTabSz="96441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GB" sz="1300" b="0" i="0" u="none" strike="noStrike" kern="1200" cap="none" spc="-1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2190193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b="1" baseline="0" dirty="0"/>
              <a:t>Timing: 2 minutes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b="1" baseline="0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b="1" baseline="0" dirty="0"/>
              <a:t>Aim: </a:t>
            </a:r>
            <a:r>
              <a:rPr lang="en-GB" b="0" baseline="0" dirty="0"/>
              <a:t>To introduce/consolidate SSC </a:t>
            </a:r>
            <a:r>
              <a:rPr lang="en-GB" b="1" baseline="0" dirty="0"/>
              <a:t>[</a:t>
            </a:r>
            <a:r>
              <a:rPr lang="en-GB" b="1" baseline="0" dirty="0" err="1"/>
              <a:t>st</a:t>
            </a:r>
            <a:r>
              <a:rPr lang="en-GB" b="1" baseline="0" dirty="0"/>
              <a:t>-]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b="1" baseline="0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b="1" baseline="0" dirty="0"/>
              <a:t>Procedure:</a:t>
            </a: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lang="en-GB" dirty="0"/>
              <a:t>Introduce</a:t>
            </a:r>
            <a:r>
              <a:rPr lang="en-GB" baseline="0" dirty="0"/>
              <a:t> and elicit the pronunciation of the </a:t>
            </a:r>
            <a:r>
              <a:rPr lang="en-GB" b="1" baseline="0" dirty="0"/>
              <a:t>individual SSC [</a:t>
            </a:r>
            <a:r>
              <a:rPr lang="en-GB" b="1" baseline="0" dirty="0" err="1"/>
              <a:t>st</a:t>
            </a:r>
            <a:r>
              <a:rPr lang="en-GB" b="1" baseline="0" dirty="0"/>
              <a:t>-] </a:t>
            </a:r>
            <a:r>
              <a:rPr lang="en-GB" baseline="0" dirty="0"/>
              <a:t>and then the </a:t>
            </a:r>
            <a:r>
              <a:rPr lang="en-GB" b="1" baseline="0" dirty="0"/>
              <a:t>source</a:t>
            </a:r>
            <a:r>
              <a:rPr lang="en-GB" baseline="0" dirty="0"/>
              <a:t> word again ‘</a:t>
            </a:r>
            <a:r>
              <a:rPr lang="en-GB" b="1" baseline="0" dirty="0"/>
              <a:t>stark</a:t>
            </a:r>
            <a:r>
              <a:rPr lang="en-GB" baseline="0" dirty="0"/>
              <a:t>’ (with gesture, if using).</a:t>
            </a: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lang="en-GB" baseline="0" dirty="0"/>
              <a:t>Then present and elicit the pronunciation of the five </a:t>
            </a:r>
            <a:r>
              <a:rPr lang="en-GB" b="1" baseline="0" dirty="0"/>
              <a:t>cluster</a:t>
            </a:r>
            <a:r>
              <a:rPr lang="en-GB" baseline="0" dirty="0"/>
              <a:t> words.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baseline="0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b="1" baseline="0" dirty="0"/>
              <a:t>Word frequency (1 is the most frequent word in German): </a:t>
            </a:r>
            <a:br>
              <a:rPr lang="en-GB" baseline="0" dirty="0"/>
            </a:br>
            <a:r>
              <a:rPr lang="en-GB" sz="1200" b="1" baseline="0" dirty="0"/>
              <a:t>stark</a:t>
            </a:r>
            <a:r>
              <a:rPr lang="en-GB" sz="1200" b="0" baseline="0" dirty="0"/>
              <a:t> [207</a:t>
            </a:r>
            <a:r>
              <a:rPr lang="en-GB" sz="1200" baseline="0" dirty="0"/>
              <a:t>] </a:t>
            </a:r>
            <a:r>
              <a:rPr lang="en-GB" sz="1200" b="1" baseline="0" dirty="0" err="1"/>
              <a:t>Straße</a:t>
            </a:r>
            <a:r>
              <a:rPr lang="en-GB" sz="1200" b="1" baseline="0" dirty="0"/>
              <a:t> </a:t>
            </a:r>
            <a:r>
              <a:rPr lang="en-GB" sz="1200" b="0" baseline="0" dirty="0"/>
              <a:t>[355] </a:t>
            </a:r>
            <a:r>
              <a:rPr lang="en-GB" sz="1200" b="1" baseline="0" dirty="0" err="1"/>
              <a:t>stehen</a:t>
            </a:r>
            <a:r>
              <a:rPr lang="en-GB" sz="1200" b="1" baseline="0" dirty="0"/>
              <a:t> </a:t>
            </a:r>
            <a:r>
              <a:rPr lang="en-GB" sz="1200" baseline="0" dirty="0"/>
              <a:t>[87] </a:t>
            </a:r>
            <a:r>
              <a:rPr lang="en-GB" sz="1200" b="1" baseline="0" dirty="0"/>
              <a:t>verstehen </a:t>
            </a:r>
            <a:r>
              <a:rPr lang="en-GB" sz="1200" baseline="0" dirty="0"/>
              <a:t>[222] </a:t>
            </a:r>
            <a:r>
              <a:rPr lang="en-GB" sz="1200" b="1" baseline="0" dirty="0"/>
              <a:t>Stadt </a:t>
            </a:r>
            <a:r>
              <a:rPr lang="en-GB" sz="1200" baseline="0" dirty="0"/>
              <a:t>[186]</a:t>
            </a:r>
            <a:br>
              <a:rPr lang="en-GB" baseline="0" dirty="0"/>
            </a:br>
            <a:r>
              <a:rPr lang="en-GB" i="1" dirty="0"/>
              <a:t>Source:  Jones, R.L. &amp; </a:t>
            </a:r>
            <a:r>
              <a:rPr lang="en-GB" i="1" dirty="0" err="1"/>
              <a:t>Tschirner</a:t>
            </a:r>
            <a:r>
              <a:rPr lang="en-GB" i="1" dirty="0"/>
              <a:t>, E. (2006). A frequency dictionary of German: core vocabulary for learners. Routledge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72843D9-4757-4631-B0CD-BAA271821DF5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6487697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b="1" baseline="0" dirty="0"/>
              <a:t>Timing: 1 minute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b="1" baseline="0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b="1" baseline="0" dirty="0"/>
              <a:t>Aim: </a:t>
            </a:r>
            <a:r>
              <a:rPr lang="en-GB" b="0" baseline="0" dirty="0"/>
              <a:t>To introduce/consolidate SSC </a:t>
            </a:r>
            <a:r>
              <a:rPr lang="en-GB" b="1" baseline="0" dirty="0"/>
              <a:t>[</a:t>
            </a:r>
            <a:r>
              <a:rPr lang="en-GB" b="1" baseline="0" dirty="0" err="1"/>
              <a:t>sp</a:t>
            </a:r>
            <a:r>
              <a:rPr lang="en-GB" b="1" baseline="0" dirty="0"/>
              <a:t>-]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b="1" baseline="0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b="1" baseline="0" dirty="0"/>
              <a:t>Procedure:</a:t>
            </a:r>
            <a:br>
              <a:rPr lang="en-GB" b="0" dirty="0"/>
            </a:br>
            <a:r>
              <a:rPr lang="en-GB" b="0" dirty="0"/>
              <a:t>1. Present the letter(s) and say the </a:t>
            </a:r>
            <a:r>
              <a:rPr lang="en-GB" b="1" dirty="0"/>
              <a:t>[</a:t>
            </a:r>
            <a:r>
              <a:rPr lang="en-GB" b="1" dirty="0" err="1"/>
              <a:t>sp</a:t>
            </a:r>
            <a:r>
              <a:rPr lang="en-GB" b="1" dirty="0"/>
              <a:t>-] </a:t>
            </a:r>
            <a:r>
              <a:rPr lang="en-GB" b="0" dirty="0"/>
              <a:t>sound first, on its own. Pupils repeat it with you.</a:t>
            </a:r>
            <a:br>
              <a:rPr lang="en-GB" b="0" dirty="0"/>
            </a:br>
            <a:r>
              <a:rPr lang="en-GB" b="0" dirty="0"/>
              <a:t>2. Bring up the word </a:t>
            </a:r>
            <a:r>
              <a:rPr lang="en-GB" b="0" baseline="0" dirty="0"/>
              <a:t>”</a:t>
            </a:r>
            <a:r>
              <a:rPr lang="en-GB" sz="1200" b="1" baseline="0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spielen</a:t>
            </a:r>
            <a:r>
              <a:rPr lang="en-GB" sz="1200" b="0" dirty="0">
                <a:solidFill>
                  <a:schemeClr val="tx1"/>
                </a:solidFill>
                <a:latin typeface="+mn-lt"/>
              </a:rPr>
              <a:t>”</a:t>
            </a:r>
            <a:r>
              <a:rPr lang="en-GB" b="0" dirty="0"/>
              <a:t> on its own, say</a:t>
            </a:r>
            <a:r>
              <a:rPr lang="en-GB" b="0" baseline="0" dirty="0"/>
              <a:t> it, pupils repeat it, so that they have the opportunity to focus all of their attention on the connection between the written word and its sound.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b="0" baseline="0" dirty="0"/>
              <a:t>3. </a:t>
            </a:r>
            <a:r>
              <a:rPr lang="en-GB" dirty="0"/>
              <a:t>A</a:t>
            </a:r>
            <a:r>
              <a:rPr lang="en-GB" baseline="0" dirty="0"/>
              <a:t> possible gesture for this would be to mime playing an instrument or sport.</a:t>
            </a:r>
            <a:endParaRPr lang="en-GB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baseline="0" dirty="0"/>
              <a:t>4. Roll back the animations and work through 1-3 again, but this time, dropping your voice completely to listen carefully to the pupils saying the </a:t>
            </a:r>
            <a:r>
              <a:rPr lang="en-GB" b="1" dirty="0"/>
              <a:t>[</a:t>
            </a:r>
            <a:r>
              <a:rPr lang="en-GB" b="1" dirty="0" err="1"/>
              <a:t>sp</a:t>
            </a:r>
            <a:r>
              <a:rPr lang="en-GB" b="1" dirty="0"/>
              <a:t>-] </a:t>
            </a:r>
            <a:r>
              <a:rPr lang="en-GB" baseline="0" dirty="0"/>
              <a:t>sound, pronouncing </a:t>
            </a:r>
            <a:r>
              <a:rPr lang="en-GB" b="0" baseline="0" dirty="0"/>
              <a:t>”</a:t>
            </a:r>
            <a:r>
              <a:rPr lang="en-GB" b="1" baseline="0" dirty="0" err="1"/>
              <a:t>spielen</a:t>
            </a:r>
            <a:r>
              <a:rPr lang="en-GB" sz="1200" b="0" dirty="0">
                <a:solidFill>
                  <a:schemeClr val="tx1"/>
                </a:solidFill>
                <a:latin typeface="+mn-lt"/>
              </a:rPr>
              <a:t>”</a:t>
            </a:r>
            <a:r>
              <a:rPr lang="en-GB" sz="1200" b="0" baseline="0" dirty="0">
                <a:solidFill>
                  <a:schemeClr val="tx1"/>
                </a:solidFill>
                <a:latin typeface="+mn-lt"/>
              </a:rPr>
              <a:t> </a:t>
            </a:r>
            <a:r>
              <a:rPr lang="en-GB" baseline="0" dirty="0"/>
              <a:t>and, if using, doing the gesture.</a:t>
            </a:r>
            <a:br>
              <a:rPr lang="en-GB" baseline="0" dirty="0"/>
            </a:br>
            <a:br>
              <a:rPr lang="en-GB" baseline="0" dirty="0"/>
            </a:br>
            <a:r>
              <a:rPr lang="en-GB" b="1" baseline="0" dirty="0"/>
              <a:t>Word frequency (1 is the most frequent word in German): </a:t>
            </a:r>
            <a:br>
              <a:rPr lang="en-GB" baseline="0" dirty="0"/>
            </a:br>
            <a:r>
              <a:rPr lang="en-GB" b="1" baseline="0" dirty="0" err="1"/>
              <a:t>spielen</a:t>
            </a:r>
            <a:r>
              <a:rPr lang="en-GB" baseline="0" dirty="0"/>
              <a:t> [197]</a:t>
            </a:r>
            <a:br>
              <a:rPr lang="en-GB" baseline="0" dirty="0"/>
            </a:br>
            <a:r>
              <a:rPr lang="en-GB" i="1" dirty="0"/>
              <a:t>Source:  Jones, R.L. &amp; </a:t>
            </a:r>
            <a:r>
              <a:rPr lang="en-GB" i="1" dirty="0" err="1"/>
              <a:t>Tschirner</a:t>
            </a:r>
            <a:r>
              <a:rPr lang="en-GB" i="1" dirty="0"/>
              <a:t>, E. (2006). A frequency dictionary of German: core vocabulary for learners. Routledge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72843D9-4757-4631-B0CD-BAA271821DF5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8274457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b="1" baseline="0" dirty="0"/>
              <a:t>Timing: 2 minutes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b="1" baseline="0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b="1" baseline="0" dirty="0"/>
              <a:t>Aim: </a:t>
            </a:r>
            <a:r>
              <a:rPr lang="en-GB" b="0" baseline="0" dirty="0"/>
              <a:t>To introduce/consolidate SSC </a:t>
            </a:r>
            <a:r>
              <a:rPr lang="en-GB" b="1" baseline="0" dirty="0"/>
              <a:t>[</a:t>
            </a:r>
            <a:r>
              <a:rPr lang="en-GB" b="1" baseline="0" dirty="0" err="1"/>
              <a:t>sp</a:t>
            </a:r>
            <a:r>
              <a:rPr lang="en-GB" b="1" baseline="0" dirty="0"/>
              <a:t>]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b="1" baseline="0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b="1" baseline="0" dirty="0"/>
              <a:t>Procedure:</a:t>
            </a: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lang="en-GB" dirty="0"/>
              <a:t>Introduce</a:t>
            </a:r>
            <a:r>
              <a:rPr lang="en-GB" baseline="0" dirty="0"/>
              <a:t> and elicit the pronunciation of the </a:t>
            </a:r>
            <a:r>
              <a:rPr lang="en-GB" b="1" baseline="0" dirty="0"/>
              <a:t>individual SSC [</a:t>
            </a:r>
            <a:r>
              <a:rPr lang="en-GB" b="1" baseline="0" dirty="0" err="1"/>
              <a:t>sp</a:t>
            </a:r>
            <a:r>
              <a:rPr lang="en-GB" b="1" baseline="0" dirty="0"/>
              <a:t>] </a:t>
            </a:r>
            <a:r>
              <a:rPr lang="en-GB" baseline="0" dirty="0"/>
              <a:t>and then the </a:t>
            </a:r>
            <a:r>
              <a:rPr lang="en-GB" b="1" baseline="0" dirty="0"/>
              <a:t>source</a:t>
            </a:r>
            <a:r>
              <a:rPr lang="en-GB" baseline="0" dirty="0"/>
              <a:t> word again ‘</a:t>
            </a:r>
            <a:r>
              <a:rPr lang="en-GB" b="1" baseline="0" dirty="0" err="1"/>
              <a:t>spielen</a:t>
            </a:r>
            <a:r>
              <a:rPr lang="en-GB" baseline="0" dirty="0"/>
              <a:t>’ (with gesture, if using).</a:t>
            </a: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lang="en-GB" baseline="0" dirty="0"/>
              <a:t>Then present and elicit the pronunciation of the five </a:t>
            </a:r>
            <a:r>
              <a:rPr lang="en-GB" b="1" baseline="0" dirty="0"/>
              <a:t>cluster</a:t>
            </a:r>
            <a:r>
              <a:rPr lang="en-GB" baseline="0" dirty="0"/>
              <a:t> words.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baseline="0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b="1" baseline="0" dirty="0"/>
              <a:t>Word frequency (1 is the most frequent word in German): </a:t>
            </a:r>
            <a:br>
              <a:rPr lang="en-GB" baseline="0" dirty="0"/>
            </a:br>
            <a:r>
              <a:rPr lang="en-GB" sz="1200" b="1" baseline="0" dirty="0" err="1"/>
              <a:t>spielen</a:t>
            </a:r>
            <a:r>
              <a:rPr lang="en-GB" sz="1200" b="0" baseline="0" dirty="0"/>
              <a:t> [197</a:t>
            </a:r>
            <a:r>
              <a:rPr lang="en-GB" sz="1200" baseline="0" dirty="0"/>
              <a:t>] </a:t>
            </a:r>
            <a:r>
              <a:rPr lang="en-GB" sz="1200" b="1" baseline="0" dirty="0" err="1"/>
              <a:t>Sprache</a:t>
            </a:r>
            <a:r>
              <a:rPr lang="en-GB" sz="1200" b="1" baseline="0" dirty="0"/>
              <a:t> </a:t>
            </a:r>
            <a:r>
              <a:rPr lang="en-GB" sz="1200" baseline="0" dirty="0"/>
              <a:t>[367] </a:t>
            </a:r>
            <a:r>
              <a:rPr lang="en-GB" sz="1200" b="1" baseline="0" dirty="0" err="1"/>
              <a:t>sprechen</a:t>
            </a:r>
            <a:r>
              <a:rPr lang="en-GB" sz="1200" b="1" baseline="0" dirty="0"/>
              <a:t> </a:t>
            </a:r>
            <a:r>
              <a:rPr lang="en-GB" sz="1200" baseline="0" dirty="0"/>
              <a:t>[157] </a:t>
            </a:r>
            <a:r>
              <a:rPr lang="en-GB" sz="1200" b="1" baseline="0" dirty="0"/>
              <a:t>Sport </a:t>
            </a:r>
            <a:r>
              <a:rPr lang="en-GB" sz="1200" baseline="0" dirty="0"/>
              <a:t>[845] </a:t>
            </a:r>
            <a:r>
              <a:rPr lang="en-GB" sz="1200" b="1" baseline="0" dirty="0"/>
              <a:t>Spiel </a:t>
            </a:r>
            <a:r>
              <a:rPr lang="en-GB" sz="1200" baseline="0" dirty="0"/>
              <a:t>[500]</a:t>
            </a:r>
            <a:br>
              <a:rPr lang="en-GB" sz="1200" baseline="0" dirty="0"/>
            </a:br>
            <a:r>
              <a:rPr lang="en-GB" i="1" dirty="0"/>
              <a:t>Source:  Jones, R.L. &amp; </a:t>
            </a:r>
            <a:r>
              <a:rPr lang="en-GB" i="1" dirty="0" err="1"/>
              <a:t>Tschirner</a:t>
            </a:r>
            <a:r>
              <a:rPr lang="en-GB" i="1" dirty="0"/>
              <a:t>, E. (2006). A frequency dictionary of German: core vocabulary for learners. Routledge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72843D9-4757-4631-B0CD-BAA271821DF5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8954326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b="1" dirty="0"/>
              <a:t>Timing: 5 minutes</a:t>
            </a:r>
            <a:br>
              <a:rPr lang="en-GB" dirty="0"/>
            </a:br>
            <a:br>
              <a:rPr lang="en-GB" b="1" dirty="0"/>
            </a:br>
            <a:r>
              <a:rPr lang="en-GB" b="1" dirty="0"/>
              <a:t>Aim:</a:t>
            </a:r>
            <a:r>
              <a:rPr lang="en-GB" b="0" dirty="0"/>
              <a:t> To practise aural recognition of the three sounds [</a:t>
            </a:r>
            <a:r>
              <a:rPr lang="en-GB" b="0" dirty="0" err="1"/>
              <a:t>sch</a:t>
            </a:r>
            <a:r>
              <a:rPr lang="en-GB" b="0" dirty="0"/>
              <a:t>], [</a:t>
            </a:r>
            <a:r>
              <a:rPr lang="en-GB" b="0" dirty="0" err="1"/>
              <a:t>sp</a:t>
            </a:r>
            <a:r>
              <a:rPr lang="en-GB" b="0" dirty="0"/>
              <a:t>], and [</a:t>
            </a:r>
            <a:r>
              <a:rPr lang="en-GB" b="0" dirty="0" err="1"/>
              <a:t>st</a:t>
            </a:r>
            <a:r>
              <a:rPr lang="en-GB" b="0" dirty="0"/>
              <a:t>].</a:t>
            </a:r>
            <a:br>
              <a:rPr lang="en-GB" dirty="0"/>
            </a:br>
            <a:br>
              <a:rPr lang="en-GB" dirty="0"/>
            </a:br>
            <a:r>
              <a:rPr lang="en-GB" b="1" dirty="0"/>
              <a:t>Procedure:</a:t>
            </a:r>
            <a:br>
              <a:rPr lang="en-GB" dirty="0"/>
            </a:br>
            <a:r>
              <a:rPr lang="en-GB" dirty="0"/>
              <a:t>1. Click the sound button to play B (the example). Pupils must write down </a:t>
            </a:r>
            <a:r>
              <a:rPr lang="en-GB" dirty="0" err="1"/>
              <a:t>sch</a:t>
            </a:r>
            <a:r>
              <a:rPr lang="en-GB" dirty="0"/>
              <a:t>, </a:t>
            </a:r>
            <a:r>
              <a:rPr lang="en-GB" dirty="0" err="1"/>
              <a:t>sp</a:t>
            </a:r>
            <a:r>
              <a:rPr lang="en-GB" dirty="0"/>
              <a:t>, or </a:t>
            </a:r>
            <a:r>
              <a:rPr lang="en-GB" dirty="0" err="1"/>
              <a:t>st</a:t>
            </a:r>
            <a:r>
              <a:rPr lang="en-GB" dirty="0"/>
              <a:t> based on what they hear and which sound they think fills the gap.  </a:t>
            </a:r>
          </a:p>
          <a:p>
            <a:r>
              <a:rPr lang="en-GB" dirty="0"/>
              <a:t>2. Click to reveal and check answer. </a:t>
            </a:r>
          </a:p>
          <a:p>
            <a:r>
              <a:rPr lang="en-GB" dirty="0"/>
              <a:t>3. Repeat for items 1-8. </a:t>
            </a:r>
          </a:p>
          <a:p>
            <a:endParaRPr lang="en-GB" dirty="0"/>
          </a:p>
          <a:p>
            <a:endParaRPr lang="en-GB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b="1" dirty="0"/>
              <a:t>Transcript:</a:t>
            </a:r>
            <a:br>
              <a:rPr lang="en-GB" dirty="0"/>
            </a:br>
            <a:r>
              <a:rPr lang="en-GB" dirty="0"/>
              <a:t>Schnecke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/>
              <a:t>Stier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 err="1"/>
              <a:t>Schlange</a:t>
            </a:r>
            <a:endParaRPr lang="en-GB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/>
              <a:t>Specht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 err="1"/>
              <a:t>Stinktier</a:t>
            </a:r>
            <a:endParaRPr lang="en-GB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 err="1"/>
              <a:t>Spatz</a:t>
            </a:r>
            <a:endParaRPr lang="en-GB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 err="1"/>
              <a:t>Schildkröte</a:t>
            </a:r>
            <a:endParaRPr lang="en-GB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 err="1"/>
              <a:t>Schnabeltier</a:t>
            </a:r>
            <a:endParaRPr lang="en-GB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 err="1"/>
              <a:t>Stachelschwein</a:t>
            </a:r>
            <a:br>
              <a:rPr lang="en-GB" dirty="0"/>
            </a:br>
            <a:br>
              <a:rPr lang="en-GB" dirty="0"/>
            </a:br>
            <a:br>
              <a:rPr lang="en-GB" dirty="0"/>
            </a:br>
            <a:r>
              <a:rPr lang="en-GB" b="1" baseline="0" dirty="0"/>
              <a:t>Word frequency (1 is the most frequent word in German): </a:t>
            </a:r>
            <a:br>
              <a:rPr lang="en-GB" baseline="0" dirty="0"/>
            </a:br>
            <a:r>
              <a:rPr lang="en-GB" dirty="0"/>
              <a:t>Schnecke [&gt;5009] , Stier [&gt;5009], </a:t>
            </a:r>
            <a:r>
              <a:rPr lang="en-GB" dirty="0" err="1"/>
              <a:t>Schlange</a:t>
            </a:r>
            <a:r>
              <a:rPr lang="en-GB" dirty="0"/>
              <a:t> [3601], Specht [4900], </a:t>
            </a:r>
            <a:r>
              <a:rPr lang="en-GB" dirty="0" err="1"/>
              <a:t>Stinktier</a:t>
            </a:r>
            <a:r>
              <a:rPr lang="en-GB" dirty="0"/>
              <a:t> [&gt;5009],  </a:t>
            </a:r>
            <a:r>
              <a:rPr lang="en-GB" dirty="0" err="1"/>
              <a:t>Spatz</a:t>
            </a:r>
            <a:r>
              <a:rPr lang="en-GB" dirty="0"/>
              <a:t> [&gt;5009], </a:t>
            </a:r>
            <a:r>
              <a:rPr lang="en-GB" dirty="0" err="1"/>
              <a:t>Schildkröte</a:t>
            </a:r>
            <a:r>
              <a:rPr lang="en-GB" dirty="0"/>
              <a:t> [&gt;5009], </a:t>
            </a:r>
            <a:r>
              <a:rPr lang="en-GB" dirty="0" err="1"/>
              <a:t>Schnabeltier</a:t>
            </a:r>
            <a:r>
              <a:rPr lang="en-GB" dirty="0"/>
              <a:t> [&gt;5009], </a:t>
            </a:r>
            <a:r>
              <a:rPr lang="en-GB" dirty="0" err="1"/>
              <a:t>Stachelschwein</a:t>
            </a:r>
            <a:r>
              <a:rPr lang="en-GB" dirty="0"/>
              <a:t> [&gt;5009]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br>
              <a:rPr lang="en-GB" baseline="0" dirty="0"/>
            </a:br>
            <a:r>
              <a:rPr lang="en-GB" i="1" dirty="0"/>
              <a:t>Source:  Jones, R.L. &amp; </a:t>
            </a:r>
            <a:r>
              <a:rPr lang="en-GB" i="1" dirty="0" err="1"/>
              <a:t>Tschirner</a:t>
            </a:r>
            <a:r>
              <a:rPr lang="en-GB" i="1" dirty="0"/>
              <a:t>, E. (2019). A frequency dictionary of German: core vocabulary for learners. Routledge</a:t>
            </a:r>
          </a:p>
          <a:p>
            <a:br>
              <a:rPr lang="en-GB" dirty="0"/>
            </a:b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72843D9-4757-4631-B0CD-BAA271821DF5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6428892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4813" cy="3084513"/>
          </a:xfrm>
          <a:prstGeom prst="rect">
            <a:avLst/>
          </a:prstGeom>
        </p:spPr>
      </p:sp>
      <p:sp>
        <p:nvSpPr>
          <p:cNvPr id="309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4960" cy="3598920"/>
          </a:xfrm>
          <a:prstGeom prst="rect">
            <a:avLst/>
          </a:prstGeom>
        </p:spPr>
        <p:txBody>
          <a:bodyPr lIns="0" tIns="0" rIns="0" bIns="0"/>
          <a:lstStyle/>
          <a:p>
            <a:pPr marL="216000" indent="-215280">
              <a:lnSpc>
                <a:spcPct val="100000"/>
              </a:lnSpc>
            </a:pPr>
            <a:r>
              <a:rPr lang="en-GB" sz="1200" b="1" strike="noStrike" spc="-1" dirty="0">
                <a:solidFill>
                  <a:srgbClr val="000000"/>
                </a:solidFill>
                <a:latin typeface="Calibri"/>
                <a:ea typeface="Calibri"/>
              </a:rPr>
              <a:t>Timing: 2 minutes</a:t>
            </a:r>
          </a:p>
          <a:p>
            <a:pPr marL="216000" indent="-215280">
              <a:lnSpc>
                <a:spcPct val="100000"/>
              </a:lnSpc>
            </a:pPr>
            <a:endParaRPr lang="en-GB" sz="1200" b="1" strike="noStrike" spc="-1" dirty="0">
              <a:solidFill>
                <a:srgbClr val="000000"/>
              </a:solidFill>
              <a:latin typeface="Calibri"/>
              <a:ea typeface="Calibri"/>
            </a:endParaRPr>
          </a:p>
          <a:p>
            <a:pPr marL="216000" indent="-215280">
              <a:lnSpc>
                <a:spcPct val="100000"/>
              </a:lnSpc>
            </a:pPr>
            <a:r>
              <a:rPr lang="en-GB" sz="1200" b="1" strike="noStrike" spc="-1" dirty="0">
                <a:solidFill>
                  <a:srgbClr val="000000"/>
                </a:solidFill>
                <a:latin typeface="Calibri"/>
                <a:ea typeface="Calibri"/>
              </a:rPr>
              <a:t>Aim: </a:t>
            </a:r>
            <a:r>
              <a:rPr lang="en-GB" sz="1200" b="0" strike="noStrike" spc="-1" dirty="0">
                <a:solidFill>
                  <a:srgbClr val="000000"/>
                </a:solidFill>
                <a:latin typeface="Calibri"/>
                <a:ea typeface="Calibri"/>
              </a:rPr>
              <a:t>to present and practise two new phrases for this week. </a:t>
            </a:r>
          </a:p>
          <a:p>
            <a:pPr marL="216000" indent="-215280">
              <a:lnSpc>
                <a:spcPct val="100000"/>
              </a:lnSpc>
            </a:pPr>
            <a:endParaRPr lang="en-GB" sz="1200" b="0" strike="noStrike" spc="-1" dirty="0">
              <a:solidFill>
                <a:srgbClr val="000000"/>
              </a:solidFill>
              <a:latin typeface="Calibri"/>
              <a:ea typeface="Calibri"/>
            </a:endParaRPr>
          </a:p>
          <a:p>
            <a:pPr marL="216000" indent="-215280">
              <a:lnSpc>
                <a:spcPct val="100000"/>
              </a:lnSpc>
            </a:pPr>
            <a:r>
              <a:rPr lang="en-GB" sz="1200" b="1" strike="noStrike" spc="-1" dirty="0">
                <a:solidFill>
                  <a:srgbClr val="000000"/>
                </a:solidFill>
                <a:latin typeface="Calibri"/>
                <a:ea typeface="Calibri"/>
              </a:rPr>
              <a:t>Procedure: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b="0" dirty="0"/>
              <a:t>1. Explain the scenario and click to present Johanna and Moritz practising the Word Bee.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b="0" baseline="0" dirty="0"/>
              <a:t>2. Ask pupils what they think the two phrases could mean in English from the context.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b="0" baseline="0" dirty="0"/>
              <a:t>3. Use the callouts to give the translations.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b="0" i="0" baseline="0" dirty="0"/>
              <a:t>4. Practise saying the two new phrases as a class.</a:t>
            </a:r>
            <a:br>
              <a:rPr lang="en-GB" b="0" baseline="0" dirty="0"/>
            </a:br>
            <a:endParaRPr lang="en-GB" sz="1200" b="0" strike="noStrike" spc="-1" dirty="0">
              <a:latin typeface="Arial"/>
            </a:endParaRPr>
          </a:p>
        </p:txBody>
      </p:sp>
      <p:sp>
        <p:nvSpPr>
          <p:cNvPr id="310" name="CustomShape 3"/>
          <p:cNvSpPr/>
          <p:nvPr/>
        </p:nvSpPr>
        <p:spPr>
          <a:xfrm>
            <a:off x="3884760" y="8685360"/>
            <a:ext cx="2970360" cy="4572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0E67E6C-8E78-4A5B-9102-73F3F0679BAE}" type="slidenum">
              <a:rPr kumimoji="0" lang="en-GB" sz="1200" b="0" i="0" u="none" strike="noStrike" kern="1200" cap="none" spc="-1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GB" sz="1200" b="0" i="0" u="none" strike="noStrike" kern="1200" cap="none" spc="-1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89259656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546224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GB" sz="4400" b="0" strike="noStrike" spc="-1">
              <a:latin typeface="Arial"/>
            </a:endParaRPr>
          </a:p>
        </p:txBody>
      </p:sp>
      <p:sp>
        <p:nvSpPr>
          <p:cNvPr id="24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3200" b="0" strike="noStrike" spc="-1">
              <a:latin typeface="Arial"/>
            </a:endParaRPr>
          </a:p>
        </p:txBody>
      </p:sp>
      <p:sp>
        <p:nvSpPr>
          <p:cNvPr id="25" name="PlaceHolder 3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3200" b="0" strike="noStrike" spc="-1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810836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GB" sz="4400" b="0" strike="noStrike" spc="-1">
              <a:latin typeface="Arial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3200" b="0" strike="noStrike" spc="-1">
              <a:latin typeface="Arial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3200" b="0" strike="noStrike" spc="-1">
              <a:latin typeface="Arial"/>
            </a:endParaRPr>
          </a:p>
        </p:txBody>
      </p:sp>
      <p:sp>
        <p:nvSpPr>
          <p:cNvPr id="29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3200" b="0" strike="noStrike" spc="-1">
              <a:latin typeface="Arial"/>
            </a:endParaRPr>
          </a:p>
        </p:txBody>
      </p:sp>
      <p:sp>
        <p:nvSpPr>
          <p:cNvPr id="30" name="PlaceHolder 5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3200" b="0" strike="noStrike" spc="-1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91725603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GB" sz="4400" b="0" strike="noStrike" spc="-1">
              <a:latin typeface="Arial"/>
            </a:endParaRPr>
          </a:p>
        </p:txBody>
      </p:sp>
      <p:sp>
        <p:nvSpPr>
          <p:cNvPr id="32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3200" b="0" strike="noStrike" spc="-1">
              <a:latin typeface="Arial"/>
            </a:endParaRPr>
          </a:p>
        </p:txBody>
      </p:sp>
      <p:sp>
        <p:nvSpPr>
          <p:cNvPr id="33" name="PlaceHolder 3"/>
          <p:cNvSpPr>
            <a:spLocks noGrp="1"/>
          </p:cNvSpPr>
          <p:nvPr>
            <p:ph type="body"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3200" b="0" strike="noStrike" spc="-1">
              <a:latin typeface="Arial"/>
            </a:endParaRPr>
          </a:p>
        </p:txBody>
      </p:sp>
      <p:sp>
        <p:nvSpPr>
          <p:cNvPr id="34" name="PlaceHolder 4"/>
          <p:cNvSpPr>
            <a:spLocks noGrp="1"/>
          </p:cNvSpPr>
          <p:nvPr>
            <p:ph type="body"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3200" b="0" strike="noStrike" spc="-1">
              <a:latin typeface="Arial"/>
            </a:endParaRPr>
          </a:p>
        </p:txBody>
      </p:sp>
      <p:sp>
        <p:nvSpPr>
          <p:cNvPr id="35" name="PlaceHolder 5"/>
          <p:cNvSpPr>
            <a:spLocks noGrp="1"/>
          </p:cNvSpPr>
          <p:nvPr>
            <p:ph type="body"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3200" b="0" strike="noStrike" spc="-1">
              <a:latin typeface="Arial"/>
            </a:endParaRPr>
          </a:p>
        </p:txBody>
      </p:sp>
      <p:sp>
        <p:nvSpPr>
          <p:cNvPr id="36" name="PlaceHolder 6"/>
          <p:cNvSpPr>
            <a:spLocks noGrp="1"/>
          </p:cNvSpPr>
          <p:nvPr>
            <p:ph type="body"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3200" b="0" strike="noStrike" spc="-1">
              <a:latin typeface="Arial"/>
            </a:endParaRPr>
          </a:p>
        </p:txBody>
      </p:sp>
      <p:sp>
        <p:nvSpPr>
          <p:cNvPr id="37" name="PlaceHolder 7"/>
          <p:cNvSpPr>
            <a:spLocks noGrp="1"/>
          </p:cNvSpPr>
          <p:nvPr>
            <p:ph type="body"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3200" b="0" strike="noStrike" spc="-1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75959663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23"/>
          <p:cNvSpPr txBox="1">
            <a:spLocks noGrp="1"/>
          </p:cNvSpPr>
          <p:nvPr>
            <p:ph type="ctrTitle"/>
          </p:nvPr>
        </p:nvSpPr>
        <p:spPr>
          <a:xfrm>
            <a:off x="914400" y="1122363"/>
            <a:ext cx="103632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23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8" name="Google Shape;18;p23"/>
          <p:cNvSpPr txBox="1">
            <a:spLocks noGrp="1"/>
          </p:cNvSpPr>
          <p:nvPr>
            <p:ph type="dt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23"/>
          <p:cNvSpPr txBox="1">
            <a:spLocks noGrp="1"/>
          </p:cNvSpPr>
          <p:nvPr>
            <p:ph type="ft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23"/>
          <p:cNvSpPr txBox="1">
            <a:spLocks noGrp="1"/>
          </p:cNvSpPr>
          <p:nvPr>
            <p:ph type="sldNum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6616100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Title and Conten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24"/>
          <p:cNvSpPr txBox="1"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24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" name="Google Shape;24;p24"/>
          <p:cNvSpPr txBox="1">
            <a:spLocks noGrp="1"/>
          </p:cNvSpPr>
          <p:nvPr>
            <p:ph type="dt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24"/>
          <p:cNvSpPr txBox="1">
            <a:spLocks noGrp="1"/>
          </p:cNvSpPr>
          <p:nvPr>
            <p:ph type="ft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24"/>
          <p:cNvSpPr txBox="1">
            <a:spLocks noGrp="1"/>
          </p:cNvSpPr>
          <p:nvPr>
            <p:ph type="sldNum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51446299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25"/>
          <p:cNvSpPr txBox="1"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25"/>
          <p:cNvSpPr txBox="1"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>
                <a:solidFill>
                  <a:schemeClr val="dk1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0" name="Google Shape;30;p25"/>
          <p:cNvSpPr txBox="1">
            <a:spLocks noGrp="1"/>
          </p:cNvSpPr>
          <p:nvPr>
            <p:ph type="dt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25"/>
          <p:cNvSpPr txBox="1">
            <a:spLocks noGrp="1"/>
          </p:cNvSpPr>
          <p:nvPr>
            <p:ph type="ft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25"/>
          <p:cNvSpPr txBox="1">
            <a:spLocks noGrp="1"/>
          </p:cNvSpPr>
          <p:nvPr>
            <p:ph type="sldNum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34728882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 Content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26"/>
          <p:cNvSpPr txBox="1"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26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6" name="Google Shape;36;p26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7" name="Google Shape;37;p26"/>
          <p:cNvSpPr txBox="1">
            <a:spLocks noGrp="1"/>
          </p:cNvSpPr>
          <p:nvPr>
            <p:ph type="dt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26"/>
          <p:cNvSpPr txBox="1">
            <a:spLocks noGrp="1"/>
          </p:cNvSpPr>
          <p:nvPr>
            <p:ph type="ft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26"/>
          <p:cNvSpPr txBox="1">
            <a:spLocks noGrp="1"/>
          </p:cNvSpPr>
          <p:nvPr>
            <p:ph type="sldNum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49527723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Comparison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27"/>
          <p:cNvSpPr txBox="1"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27"/>
          <p:cNvSpPr txBox="1"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3" name="Google Shape;43;p27"/>
          <p:cNvSpPr txBox="1">
            <a:spLocks noGrp="1"/>
          </p:cNvSpPr>
          <p:nvPr>
            <p:ph type="body" idx="2"/>
          </p:nvPr>
        </p:nvSpPr>
        <p:spPr>
          <a:xfrm>
            <a:off x="839789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4" name="Google Shape;44;p27"/>
          <p:cNvSpPr txBox="1">
            <a:spLocks noGrp="1"/>
          </p:cNvSpPr>
          <p:nvPr>
            <p:ph type="body" idx="3"/>
          </p:nvPr>
        </p:nvSpPr>
        <p:spPr>
          <a:xfrm>
            <a:off x="6172201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5" name="Google Shape;45;p27"/>
          <p:cNvSpPr txBox="1">
            <a:spLocks noGrp="1"/>
          </p:cNvSpPr>
          <p:nvPr>
            <p:ph type="body" idx="4"/>
          </p:nvPr>
        </p:nvSpPr>
        <p:spPr>
          <a:xfrm>
            <a:off x="6172201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6" name="Google Shape;46;p27"/>
          <p:cNvSpPr txBox="1">
            <a:spLocks noGrp="1"/>
          </p:cNvSpPr>
          <p:nvPr>
            <p:ph type="dt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27"/>
          <p:cNvSpPr txBox="1">
            <a:spLocks noGrp="1"/>
          </p:cNvSpPr>
          <p:nvPr>
            <p:ph type="ft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27"/>
          <p:cNvSpPr txBox="1">
            <a:spLocks noGrp="1"/>
          </p:cNvSpPr>
          <p:nvPr>
            <p:ph type="sldNum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58058146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29"/>
          <p:cNvSpPr txBox="1">
            <a:spLocks noGrp="1"/>
          </p:cNvSpPr>
          <p:nvPr>
            <p:ph type="dt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29"/>
          <p:cNvSpPr txBox="1">
            <a:spLocks noGrp="1"/>
          </p:cNvSpPr>
          <p:nvPr>
            <p:ph type="ft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29"/>
          <p:cNvSpPr txBox="1">
            <a:spLocks noGrp="1"/>
          </p:cNvSpPr>
          <p:nvPr>
            <p:ph type="sldNum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69794508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Content with Caption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30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30"/>
          <p:cNvSpPr txBox="1">
            <a:spLocks noGrp="1"/>
          </p:cNvSpPr>
          <p:nvPr>
            <p:ph type="body" idx="1"/>
          </p:nvPr>
        </p:nvSpPr>
        <p:spPr>
          <a:xfrm>
            <a:off x="5183188" y="987427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61" name="Google Shape;61;p30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2" name="Google Shape;62;p30"/>
          <p:cNvSpPr txBox="1">
            <a:spLocks noGrp="1"/>
          </p:cNvSpPr>
          <p:nvPr>
            <p:ph type="dt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30"/>
          <p:cNvSpPr txBox="1">
            <a:spLocks noGrp="1"/>
          </p:cNvSpPr>
          <p:nvPr>
            <p:ph type="ft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30"/>
          <p:cNvSpPr txBox="1">
            <a:spLocks noGrp="1"/>
          </p:cNvSpPr>
          <p:nvPr>
            <p:ph type="sldNum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5599525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GB" sz="4400" b="0" strike="noStrike" spc="-1"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GB" sz="3200" b="0" strike="noStrike" spc="-1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08081891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 with Caption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31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31"/>
          <p:cNvSpPr>
            <a:spLocks noGrp="1"/>
          </p:cNvSpPr>
          <p:nvPr>
            <p:ph type="pic" idx="2"/>
          </p:nvPr>
        </p:nvSpPr>
        <p:spPr>
          <a:xfrm>
            <a:off x="5183188" y="987427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8" name="Google Shape;68;p31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9" name="Google Shape;69;p31"/>
          <p:cNvSpPr txBox="1">
            <a:spLocks noGrp="1"/>
          </p:cNvSpPr>
          <p:nvPr>
            <p:ph type="dt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31"/>
          <p:cNvSpPr txBox="1">
            <a:spLocks noGrp="1"/>
          </p:cNvSpPr>
          <p:nvPr>
            <p:ph type="ft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31"/>
          <p:cNvSpPr txBox="1">
            <a:spLocks noGrp="1"/>
          </p:cNvSpPr>
          <p:nvPr>
            <p:ph type="sldNum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6218306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Title and Vertical Text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32"/>
          <p:cNvSpPr txBox="1"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32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5" name="Google Shape;75;p32"/>
          <p:cNvSpPr txBox="1">
            <a:spLocks noGrp="1"/>
          </p:cNvSpPr>
          <p:nvPr>
            <p:ph type="dt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32"/>
          <p:cNvSpPr txBox="1">
            <a:spLocks noGrp="1"/>
          </p:cNvSpPr>
          <p:nvPr>
            <p:ph type="ft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32"/>
          <p:cNvSpPr txBox="1">
            <a:spLocks noGrp="1"/>
          </p:cNvSpPr>
          <p:nvPr>
            <p:ph type="sldNum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64729985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 Title and Text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33"/>
          <p:cNvSpPr txBox="1">
            <a:spLocks noGrp="1"/>
          </p:cNvSpPr>
          <p:nvPr>
            <p:ph type="title"/>
          </p:nvPr>
        </p:nvSpPr>
        <p:spPr>
          <a:xfrm rot="5400000">
            <a:off x="7133432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33"/>
          <p:cNvSpPr txBox="1">
            <a:spLocks noGrp="1"/>
          </p:cNvSpPr>
          <p:nvPr>
            <p:ph type="body" idx="1"/>
          </p:nvPr>
        </p:nvSpPr>
        <p:spPr>
          <a:xfrm rot="5400000">
            <a:off x="1799432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1" name="Google Shape;81;p33"/>
          <p:cNvSpPr txBox="1">
            <a:spLocks noGrp="1"/>
          </p:cNvSpPr>
          <p:nvPr>
            <p:ph type="dt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33"/>
          <p:cNvSpPr txBox="1">
            <a:spLocks noGrp="1"/>
          </p:cNvSpPr>
          <p:nvPr>
            <p:ph type="ft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33"/>
          <p:cNvSpPr txBox="1">
            <a:spLocks noGrp="1"/>
          </p:cNvSpPr>
          <p:nvPr>
            <p:ph type="sldNum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23284195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GB" sz="4400" b="0" strike="noStrike" spc="-1"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GB" sz="3200" b="0" strike="noStrike" spc="-1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25125768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1EE9BD-6BC4-489B-8968-1401490536B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DAB1053-E334-46FF-88FC-A64A51722EF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B1211C2-F9A4-4B54-989D-7ADFAB5549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F606F4-06A2-4D36-AD21-460933D2112A}" type="datetimeFigureOut">
              <a:rPr lang="en-GB" smtClean="0"/>
              <a:t>10/01/2023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E14C7ED-7BBE-487E-A5B1-AF73AD7B0B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D9F605F-9B30-4B62-A7DE-1B20FCC374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6DD96D-0B6D-4CDA-A138-955FA4AB0FF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88980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294A15-FE03-456C-87D0-0844EFFF8D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5077F13-1578-4C4E-8C7A-1F69C43B08D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38DFEDF-33B4-4C2F-9815-70727BE68F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F606F4-06A2-4D36-AD21-460933D2112A}" type="datetimeFigureOut">
              <a:rPr lang="en-GB" smtClean="0"/>
              <a:t>10/01/2023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657A704-E311-4374-A34B-B63E4034F8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A8A0F3A-7AC7-4EE5-B6CE-AF1E478E12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6DD96D-0B6D-4CDA-A138-955FA4AB0FF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090293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F2202B-1C59-4EFF-9B15-6C4A4890A0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B7C8469-D86E-4FDC-AC3C-A48FC3F1D19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42CE8EC-7B28-4F2C-BCF0-265CD11B2D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F606F4-06A2-4D36-AD21-460933D2112A}" type="datetimeFigureOut">
              <a:rPr lang="en-GB" smtClean="0"/>
              <a:t>10/01/2023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1047A47-0412-4029-A830-FE78BA8223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20EA685-8D5A-465D-A194-A3B0F534FC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6DD96D-0B6D-4CDA-A138-955FA4AB0FF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8980324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FF8EF6-ED42-4554-8A09-2DDF9DCF7B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6021F7F-029B-46FD-A671-92E1152AB2D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69E6D6A-2A40-42F5-9AE3-AB0D3263A80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7E9ABF7-ECC7-42EB-B271-EC204F04DB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F606F4-06A2-4D36-AD21-460933D2112A}" type="datetimeFigureOut">
              <a:rPr lang="en-GB" smtClean="0"/>
              <a:t>10/01/2023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F8B4554-FD80-48D3-8F45-53BB8441F4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2692B4D-E56F-4F36-80C2-E850FC7703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6DD96D-0B6D-4CDA-A138-955FA4AB0FF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7767132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6F68DB-8FAA-4044-BF32-4B1102078A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B81D09A-26A6-4863-B829-013844CF597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7B3230E-BF9F-4095-B1AF-237871BB21D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DBE91B2-CD35-431B-AEE2-A133FE630E9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30A1602-FA9D-40E9-A580-716BE16B048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812B494-E847-4711-A43D-903FF9CBDD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F606F4-06A2-4D36-AD21-460933D2112A}" type="datetimeFigureOut">
              <a:rPr lang="en-GB" smtClean="0"/>
              <a:t>10/01/2023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C882C34-36D0-4916-919C-54B880508D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96217EF-C330-4A12-A665-B08A74EF7F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6DD96D-0B6D-4CDA-A138-955FA4AB0FF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0451948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D3FD04-4914-4A9C-BF68-FBD38DBD89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AA1A6FC-A3B5-4706-B6FD-4D511FFB77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F606F4-06A2-4D36-AD21-460933D2112A}" type="datetimeFigureOut">
              <a:rPr lang="en-GB" smtClean="0"/>
              <a:t>10/01/2023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210D2EF-A8D8-42DB-9D75-D49F8A1DA6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EFA9433-409A-4117-AD8D-0A6E3C0704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6DD96D-0B6D-4CDA-A138-955FA4AB0FF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615977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GB" sz="4400" b="0" strike="noStrike" spc="-1">
              <a:latin typeface="Arial"/>
            </a:endParaRPr>
          </a:p>
        </p:txBody>
      </p:sp>
      <p:sp>
        <p:nvSpPr>
          <p:cNvPr id="5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3200" b="0" strike="noStrike" spc="-1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04788879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C683883-7D66-4991-A7FD-6BF49647CD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F606F4-06A2-4D36-AD21-460933D2112A}" type="datetimeFigureOut">
              <a:rPr lang="en-GB" smtClean="0"/>
              <a:t>10/01/2023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BA70B7F-3084-49FC-90DE-CF85F604F6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3BC6AF3-C791-4A9C-981A-1A2961EF41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6DD96D-0B6D-4CDA-A138-955FA4AB0FF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5222992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FA17F6-8381-48A1-AF7E-D8244AD333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F9B0F3-CD1B-44B7-895F-16D8165E857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9F953C3-DF42-423C-97A6-621DB932567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A7EBF3E-3377-4612-A6C1-53387CE384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F606F4-06A2-4D36-AD21-460933D2112A}" type="datetimeFigureOut">
              <a:rPr lang="en-GB" smtClean="0"/>
              <a:t>10/01/2023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7FE3E97-09FC-4510-9C78-BA7BFCBC8C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FB675CF-756F-41DA-A253-A583296484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6DD96D-0B6D-4CDA-A138-955FA4AB0FF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6891969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E35715-24EC-4F8A-9777-13E6334C19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8EDD2A7-7820-466F-BF10-9DBA0C71237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6F23442-EE51-4CE4-A380-B9BBE75E979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7096698-93EB-4B23-B44C-99ABBB92DD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F606F4-06A2-4D36-AD21-460933D2112A}" type="datetimeFigureOut">
              <a:rPr lang="en-GB" smtClean="0"/>
              <a:t>10/01/2023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D114AB4-F302-4F4A-9ED4-901E14EFB7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A039854-5308-4AF5-AC07-C92C69B3F1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6DD96D-0B6D-4CDA-A138-955FA4AB0FF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6699230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147BB4-062F-4FFF-8AAD-66E3AE219F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5DE9CBF-E5C5-4B2C-8D32-93FD0D50F2A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8443C0B-4D9B-47C8-B1EE-9DF776B1DB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F606F4-06A2-4D36-AD21-460933D2112A}" type="datetimeFigureOut">
              <a:rPr lang="en-GB" smtClean="0"/>
              <a:t>10/01/2023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CE364E4-A0EA-4520-A843-6E51CEDCE9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4DE313B-FEA1-4CBD-82CA-C8B8C4DF56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6DD96D-0B6D-4CDA-A138-955FA4AB0FF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04727007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680F721-6569-485D-92C9-21F0E5FB0DD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0902989-A86F-4220-A78A-6D8003DBC99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674B24A-3E86-4D36-A51A-E5CC3F1AAC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F606F4-06A2-4D36-AD21-460933D2112A}" type="datetimeFigureOut">
              <a:rPr lang="en-GB" smtClean="0"/>
              <a:t>10/01/2023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155B86E-01E9-484F-BC6C-1292022838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ECA2B4D-72B3-4994-B170-8D1368D3F3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6DD96D-0B6D-4CDA-A138-955FA4AB0FF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33222097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A6BC4D-DA7A-4B0B-B234-40F340373E3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71F28CB-EE51-44EC-BFD1-5AE2B6A5F47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9A18928-FC7B-48C6-ACD3-BBAF64C97C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BC1F3-4310-4BDD-AEFF-C3F73E20FB3C}" type="datetimeFigureOut">
              <a:rPr lang="en-GB" smtClean="0"/>
              <a:t>10/01/2023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7C4F998-A48C-44BD-AECD-D9F2578F64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48D8DE2-7618-4452-8EB1-4D68629F82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558979-4ED0-4D93-B043-635B338D5B3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80323080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DABD4F-F919-492D-A64F-D168BDF521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A389CC9-3945-402C-A66D-12FE70C724C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8A5B0D7-2B51-4237-A646-3C8DD6A071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BC1F3-4310-4BDD-AEFF-C3F73E20FB3C}" type="datetimeFigureOut">
              <a:rPr lang="en-GB" smtClean="0"/>
              <a:t>10/01/2023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853B9D8-E1DB-4088-AC56-79BE0E5382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540A844-3ED1-4C9F-8BE3-42DAACDDDB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558979-4ED0-4D93-B043-635B338D5B3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75067451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7EA816-43A1-43CA-AE55-79439D7934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AF33776-AB3E-427A-A685-4CFBE803CAE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96F2C70-FB39-4681-A6B5-214EABAF82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BC1F3-4310-4BDD-AEFF-C3F73E20FB3C}" type="datetimeFigureOut">
              <a:rPr lang="en-GB" smtClean="0"/>
              <a:t>10/01/2023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0170BA5-2898-4BDD-9A1B-C7FC649496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EB0DA85-9DAC-44F1-9A4B-D1B90AD736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558979-4ED0-4D93-B043-635B338D5B3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85613949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A056F0-E7FC-4B1C-8F3A-7FF0F7E4C6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33E355B-9CDB-4E0C-852E-009E7AB4E80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5C7D887-F425-435A-8B2B-8A4A6FB88F5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30B40DD-C3C2-4CFB-911D-741C8AC79B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BC1F3-4310-4BDD-AEFF-C3F73E20FB3C}" type="datetimeFigureOut">
              <a:rPr lang="en-GB" smtClean="0"/>
              <a:t>10/01/2023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7ECCDED-13D4-418B-BE8D-70B6BB9CEF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F9DA1DE-6173-41FE-89BC-68AEEEF79F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558979-4ED0-4D93-B043-635B338D5B3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15268639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770A86-A85B-4565-810A-668F2F7E1C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F166255-5814-4E42-B21B-8603A41F0FB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39FA8E1-5DAE-4C9C-8896-A0D74DAC4C8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1ED5122-3ECF-4FF0-9AC5-875B2B3B98E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E76F067-7380-47A1-91D4-571CE1945C6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E556847-9906-4F2E-807A-55DD1878B2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BC1F3-4310-4BDD-AEFF-C3F73E20FB3C}" type="datetimeFigureOut">
              <a:rPr lang="en-GB" smtClean="0"/>
              <a:t>10/01/2023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939B3D8-5A69-4B9B-B8F2-072E86DDE7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9F8A7D8-160E-44D7-9B54-C0497E6B05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558979-4ED0-4D93-B043-635B338D5B3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365056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GB" sz="4400" b="0" strike="noStrike" spc="-1">
              <a:latin typeface="Arial"/>
            </a:endParaRPr>
          </a:p>
        </p:txBody>
      </p:sp>
      <p:sp>
        <p:nvSpPr>
          <p:cNvPr id="7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3200" b="0" strike="noStrike" spc="-1">
              <a:latin typeface="Arial"/>
            </a:endParaRPr>
          </a:p>
        </p:txBody>
      </p:sp>
      <p:sp>
        <p:nvSpPr>
          <p:cNvPr id="8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3200" b="0" strike="noStrike" spc="-1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139740030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2218D4-B040-4349-B965-4A5F6270F7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4668F72-C8C1-44E7-8112-249994C66D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BC1F3-4310-4BDD-AEFF-C3F73E20FB3C}" type="datetimeFigureOut">
              <a:rPr lang="en-GB" smtClean="0"/>
              <a:t>10/01/2023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1864C11-82D8-4F70-A16E-BC99A1FC24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7DD0580-8009-409D-96EB-F5A3D4DEA9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558979-4ED0-4D93-B043-635B338D5B3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30743210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64D4CB8-62CA-4ED2-BB6E-485BF6C3F8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BC1F3-4310-4BDD-AEFF-C3F73E20FB3C}" type="datetimeFigureOut">
              <a:rPr lang="en-GB" smtClean="0"/>
              <a:t>10/01/2023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1764A97-B056-478F-AEC6-8B752D942D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90F016C-28D2-4C6F-A408-ACFE2B0AEF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558979-4ED0-4D93-B043-635B338D5B3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08383347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C577D5-E529-41D7-8735-FC89FC8C7F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90BD730-212B-4518-9327-A74FDAD482C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DD6670B-067D-4712-B1E0-40EF1467E1D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E98D791-AB5D-4E2D-8A54-0848F87E72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BC1F3-4310-4BDD-AEFF-C3F73E20FB3C}" type="datetimeFigureOut">
              <a:rPr lang="en-GB" smtClean="0"/>
              <a:t>10/01/2023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E55287D-7287-49C3-83A2-0CD028DF9B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52FD672-3157-4DBB-9E44-CBAEC750FC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558979-4ED0-4D93-B043-635B338D5B3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3321378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3B7BCD-F424-49D6-8BE9-522B7804C7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D11D78E-EFB5-4C6B-9EFB-90F4DFCDE59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E4C9362-EB67-4909-9EC0-BEA98C532A2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801EC95-F71B-48A6-9B41-BBD458EB86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BC1F3-4310-4BDD-AEFF-C3F73E20FB3C}" type="datetimeFigureOut">
              <a:rPr lang="en-GB" smtClean="0"/>
              <a:t>10/01/2023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8BBC68E-9E4F-40E1-A81C-5251F2193E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F559D25-989B-4409-A7CC-D018778D6F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558979-4ED0-4D93-B043-635B338D5B3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0349494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A06157-2FAD-4BBC-89F3-B6868A0686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EBFB590-E759-43D4-8778-23A5FF7727D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F177CA4-186C-4878-90DF-C17FB2944A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BC1F3-4310-4BDD-AEFF-C3F73E20FB3C}" type="datetimeFigureOut">
              <a:rPr lang="en-GB" smtClean="0"/>
              <a:t>10/01/2023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D3FB9C8-9419-4E68-8787-A22A533C31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0C233A4-2F09-4C0F-B040-DB00B617BE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558979-4ED0-4D93-B043-635B338D5B3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98764151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4FA2D2D-BD77-4C9F-B626-77352329476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EE2958C-B6B5-4191-9B7B-C27856EE68A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56A1AAA-2846-4B61-A4E1-75038B46CE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BC1F3-4310-4BDD-AEFF-C3F73E20FB3C}" type="datetimeFigureOut">
              <a:rPr lang="en-GB" smtClean="0"/>
              <a:t>10/01/2023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24B0F00-3D89-446C-92EE-6908ED8883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74E74B3-A7D1-4F41-933F-69FFDA9490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558979-4ED0-4D93-B043-635B338D5B3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886964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GB" sz="4400" b="0" strike="noStrike" spc="-1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7953832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ceHolder 1"/>
          <p:cNvSpPr>
            <a:spLocks noGrp="1"/>
          </p:cNvSpPr>
          <p:nvPr>
            <p:ph type="subTitle"/>
          </p:nvPr>
        </p:nvSpPr>
        <p:spPr>
          <a:xfrm>
            <a:off x="609480" y="273600"/>
            <a:ext cx="10972440" cy="53078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GB" sz="3200" b="0" strike="noStrike" spc="-1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475718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GB" sz="4400" b="0" strike="noStrike" spc="-1">
              <a:latin typeface="Arial"/>
            </a:endParaRPr>
          </a:p>
        </p:txBody>
      </p:sp>
      <p:sp>
        <p:nvSpPr>
          <p:cNvPr id="12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3200" b="0" strike="noStrike" spc="-1">
              <a:latin typeface="Arial"/>
            </a:endParaRPr>
          </a:p>
        </p:txBody>
      </p:sp>
      <p:sp>
        <p:nvSpPr>
          <p:cNvPr id="13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3200" b="0" strike="noStrike" spc="-1">
              <a:latin typeface="Arial"/>
            </a:endParaRPr>
          </a:p>
        </p:txBody>
      </p:sp>
      <p:sp>
        <p:nvSpPr>
          <p:cNvPr id="14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3200" b="0" strike="noStrike" spc="-1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3906417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GB" sz="4400" b="0" strike="noStrike" spc="-1">
              <a:latin typeface="Arial"/>
            </a:endParaRPr>
          </a:p>
        </p:txBody>
      </p:sp>
      <p:sp>
        <p:nvSpPr>
          <p:cNvPr id="16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3200" b="0" strike="noStrike" spc="-1">
              <a:latin typeface="Arial"/>
            </a:endParaRPr>
          </a:p>
        </p:txBody>
      </p:sp>
      <p:sp>
        <p:nvSpPr>
          <p:cNvPr id="17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3200" b="0" strike="noStrike" spc="-1">
              <a:latin typeface="Arial"/>
            </a:endParaRPr>
          </a:p>
        </p:txBody>
      </p:sp>
      <p:sp>
        <p:nvSpPr>
          <p:cNvPr id="18" name="PlaceHolder 4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3200" b="0" strike="noStrike" spc="-1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3216433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GB" sz="4400" b="0" strike="noStrike" spc="-1">
              <a:latin typeface="Arial"/>
            </a:endParaRPr>
          </a:p>
        </p:txBody>
      </p:sp>
      <p:sp>
        <p:nvSpPr>
          <p:cNvPr id="20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3200" b="0" strike="noStrike" spc="-1">
              <a:latin typeface="Arial"/>
            </a:endParaRPr>
          </a:p>
        </p:txBody>
      </p:sp>
      <p:sp>
        <p:nvSpPr>
          <p:cNvPr id="21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3200" b="0" strike="noStrike" spc="-1">
              <a:latin typeface="Arial"/>
            </a:endParaRPr>
          </a:p>
        </p:txBody>
      </p:sp>
      <p:sp>
        <p:nvSpPr>
          <p:cNvPr id="22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3200" b="0" strike="noStrike" spc="-1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2785809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2.xml"/><Relationship Id="rId3" Type="http://schemas.openxmlformats.org/officeDocument/2006/relationships/slideLayout" Target="../slideLayouts/slideLayout37.xml"/><Relationship Id="rId7" Type="http://schemas.openxmlformats.org/officeDocument/2006/relationships/slideLayout" Target="../slideLayouts/slideLayout41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6.xml"/><Relationship Id="rId1" Type="http://schemas.openxmlformats.org/officeDocument/2006/relationships/slideLayout" Target="../slideLayouts/slideLayout35.xml"/><Relationship Id="rId6" Type="http://schemas.openxmlformats.org/officeDocument/2006/relationships/slideLayout" Target="../slideLayouts/slideLayout40.xml"/><Relationship Id="rId11" Type="http://schemas.openxmlformats.org/officeDocument/2006/relationships/slideLayout" Target="../slideLayouts/slideLayout45.xml"/><Relationship Id="rId5" Type="http://schemas.openxmlformats.org/officeDocument/2006/relationships/slideLayout" Target="../slideLayouts/slideLayout39.xml"/><Relationship Id="rId10" Type="http://schemas.openxmlformats.org/officeDocument/2006/relationships/slideLayout" Target="../slideLayouts/slideLayout44.xml"/><Relationship Id="rId4" Type="http://schemas.openxmlformats.org/officeDocument/2006/relationships/slideLayout" Target="../slideLayouts/slideLayout38.xml"/><Relationship Id="rId9" Type="http://schemas.openxmlformats.org/officeDocument/2006/relationships/slideLayout" Target="../slideLayouts/slideLayout4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r>
              <a:rPr lang="en-GB" sz="4400" b="0" strike="noStrike" spc="-1" dirty="0">
                <a:latin typeface="Arial"/>
              </a:rPr>
              <a:t>Click to edit the title text format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GB" sz="3200" b="0" strike="noStrike" spc="-1">
                <a:latin typeface="Arial"/>
              </a:rPr>
              <a:t>Click to edit the outline text format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GB" sz="2800" b="0" strike="noStrike" spc="-1">
                <a:latin typeface="Arial"/>
              </a:rPr>
              <a:t>Second Outline Level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GB" sz="2400" b="0" strike="noStrike" spc="-1">
                <a:latin typeface="Arial"/>
              </a:rPr>
              <a:t>Third Outline Level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GB" sz="2000" b="0" strike="noStrike" spc="-1">
                <a:latin typeface="Arial"/>
              </a:rPr>
              <a:t>Fourth Outline Level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GB" sz="2000" b="0" strike="noStrike" spc="-1">
                <a:latin typeface="Arial"/>
              </a:rPr>
              <a:t>Fifth Outline Level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GB" sz="2000" b="0" strike="noStrike" spc="-1">
                <a:latin typeface="Arial"/>
              </a:rPr>
              <a:t>Sixth Outline Level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GB" sz="2000" b="0" strike="noStrike" spc="-1">
                <a:latin typeface="Arial"/>
              </a:rPr>
              <a:t>Seventh Outline Level</a:t>
            </a:r>
          </a:p>
        </p:txBody>
      </p:sp>
    </p:spTree>
    <p:extLst>
      <p:ext uri="{BB962C8B-B14F-4D97-AF65-F5344CB8AC3E}">
        <p14:creationId xmlns:p14="http://schemas.microsoft.com/office/powerpoint/2010/main" val="27428338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rgbClr val="002060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rgbClr val="002060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rgbClr val="002060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rgbClr val="002060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002060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002060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002060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002060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2"/>
          <p:cNvSpPr txBox="1"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22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22"/>
          <p:cNvSpPr txBox="1">
            <a:spLocks noGrp="1"/>
          </p:cNvSpPr>
          <p:nvPr>
            <p:ph type="dt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22"/>
          <p:cNvSpPr txBox="1">
            <a:spLocks noGrp="1"/>
          </p:cNvSpPr>
          <p:nvPr>
            <p:ph type="ft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22"/>
          <p:cNvSpPr txBox="1">
            <a:spLocks noGrp="1"/>
          </p:cNvSpPr>
          <p:nvPr>
            <p:ph type="sldNum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157782492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56BD336-2724-4D18-85AC-EDA32DDE35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D862521-C2D1-4415-8ADB-0F7FA3E4D61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2A8FB73-C312-4511-BD4C-F493BB11D83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0" i="0">
                <a:solidFill>
                  <a:schemeClr val="tx1">
                    <a:tint val="75000"/>
                  </a:schemeClr>
                </a:solidFill>
                <a:latin typeface="Century Gothic" panose="020B0502020202020204" pitchFamily="34" charset="0"/>
              </a:defRPr>
            </a:lvl1pPr>
          </a:lstStyle>
          <a:p>
            <a:fld id="{51F606F4-06A2-4D36-AD21-460933D2112A}" type="datetimeFigureOut">
              <a:rPr lang="en-GB" smtClean="0"/>
              <a:pPr/>
              <a:t>10/01/2023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3702022-827E-4694-A2A5-1AD1362D8FD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0" i="0">
                <a:solidFill>
                  <a:schemeClr val="tx1">
                    <a:tint val="75000"/>
                  </a:schemeClr>
                </a:solidFill>
                <a:latin typeface="Century Gothic" panose="020B0502020202020204" pitchFamily="34" charset="0"/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D24DB61-6635-455F-9A12-8559E94B058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0" i="0">
                <a:solidFill>
                  <a:schemeClr val="tx1">
                    <a:tint val="75000"/>
                  </a:schemeClr>
                </a:solidFill>
                <a:latin typeface="Century Gothic" panose="020B0502020202020204" pitchFamily="34" charset="0"/>
              </a:defRPr>
            </a:lvl1pPr>
          </a:lstStyle>
          <a:p>
            <a:fld id="{236DD96D-0B6D-4CDA-A138-955FA4AB0FF4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90117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0" r:id="rId1"/>
    <p:sldLayoutId id="2147483701" r:id="rId2"/>
    <p:sldLayoutId id="2147483702" r:id="rId3"/>
    <p:sldLayoutId id="2147483703" r:id="rId4"/>
    <p:sldLayoutId id="2147483704" r:id="rId5"/>
    <p:sldLayoutId id="2147483705" r:id="rId6"/>
    <p:sldLayoutId id="2147483706" r:id="rId7"/>
    <p:sldLayoutId id="2147483707" r:id="rId8"/>
    <p:sldLayoutId id="2147483708" r:id="rId9"/>
    <p:sldLayoutId id="2147483709" r:id="rId10"/>
    <p:sldLayoutId id="2147483710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0" i="0" kern="1200">
          <a:solidFill>
            <a:schemeClr val="tx1"/>
          </a:solidFill>
          <a:latin typeface="Century Gothic" panose="020B0502020202020204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b="0" i="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b="0" i="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b="0" i="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0E91B96-CD35-459F-AA22-20849739AD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430199B-8869-43E9-9EAD-64E4B497ED9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BE21624-6E86-49C9-AC38-B19B7F3A1C5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3BC1F3-4310-4BDD-AEFF-C3F73E20FB3C}" type="datetimeFigureOut">
              <a:rPr lang="en-GB" smtClean="0"/>
              <a:t>10/01/2023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39F82DC-88CA-4A9E-BEC6-82425A7F1F5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01D9CB8-8C2B-46A4-995A-83B3C7D04AA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558979-4ED0-4D93-B043-635B338D5B3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571719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2" r:id="rId1"/>
    <p:sldLayoutId id="2147483713" r:id="rId2"/>
    <p:sldLayoutId id="2147483714" r:id="rId3"/>
    <p:sldLayoutId id="2147483715" r:id="rId4"/>
    <p:sldLayoutId id="2147483716" r:id="rId5"/>
    <p:sldLayoutId id="2147483717" r:id="rId6"/>
    <p:sldLayoutId id="2147483718" r:id="rId7"/>
    <p:sldLayoutId id="2147483719" r:id="rId8"/>
    <p:sldLayoutId id="2147483720" r:id="rId9"/>
    <p:sldLayoutId id="2147483721" r:id="rId10"/>
    <p:sldLayoutId id="2147483722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svg"/><Relationship Id="rId3" Type="http://schemas.openxmlformats.org/officeDocument/2006/relationships/image" Target="../media/image40.png"/><Relationship Id="rId7" Type="http://schemas.openxmlformats.org/officeDocument/2006/relationships/image" Target="../media/image4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45.png"/><Relationship Id="rId11" Type="http://schemas.openxmlformats.org/officeDocument/2006/relationships/image" Target="../media/image50.png"/><Relationship Id="rId5" Type="http://schemas.openxmlformats.org/officeDocument/2006/relationships/image" Target="../media/image44.png"/><Relationship Id="rId10" Type="http://schemas.openxmlformats.org/officeDocument/2006/relationships/image" Target="../media/image49.svg"/><Relationship Id="rId4" Type="http://schemas.openxmlformats.org/officeDocument/2006/relationships/image" Target="../media/image41.svg"/><Relationship Id="rId9" Type="http://schemas.openxmlformats.org/officeDocument/2006/relationships/image" Target="../media/image4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53.png"/><Relationship Id="rId4" Type="http://schemas.openxmlformats.org/officeDocument/2006/relationships/image" Target="../media/image52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audio" Target="../media/audio16.wav"/><Relationship Id="rId13" Type="http://schemas.openxmlformats.org/officeDocument/2006/relationships/image" Target="../media/image40.png"/><Relationship Id="rId3" Type="http://schemas.openxmlformats.org/officeDocument/2006/relationships/audio" Target="../media/audio11.wav"/><Relationship Id="rId7" Type="http://schemas.openxmlformats.org/officeDocument/2006/relationships/audio" Target="../media/audio15.wav"/><Relationship Id="rId12" Type="http://schemas.openxmlformats.org/officeDocument/2006/relationships/audio" Target="../media/audio18.wav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.xml"/><Relationship Id="rId6" Type="http://schemas.openxmlformats.org/officeDocument/2006/relationships/audio" Target="../media/audio14.wav"/><Relationship Id="rId11" Type="http://schemas.openxmlformats.org/officeDocument/2006/relationships/image" Target="../media/image55.png"/><Relationship Id="rId5" Type="http://schemas.openxmlformats.org/officeDocument/2006/relationships/audio" Target="../media/audio13.wav"/><Relationship Id="rId15" Type="http://schemas.openxmlformats.org/officeDocument/2006/relationships/image" Target="../media/image56.jpeg"/><Relationship Id="rId10" Type="http://schemas.openxmlformats.org/officeDocument/2006/relationships/image" Target="../media/image54.png"/><Relationship Id="rId4" Type="http://schemas.openxmlformats.org/officeDocument/2006/relationships/audio" Target="../media/audio12.wav"/><Relationship Id="rId9" Type="http://schemas.openxmlformats.org/officeDocument/2006/relationships/audio" Target="../media/audio17.wav"/><Relationship Id="rId14" Type="http://schemas.openxmlformats.org/officeDocument/2006/relationships/image" Target="../media/image41.sv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56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7" Type="http://schemas.openxmlformats.org/officeDocument/2006/relationships/image" Target="../media/image59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8.png"/><Relationship Id="rId5" Type="http://schemas.openxmlformats.org/officeDocument/2006/relationships/image" Target="../media/image41.svg"/><Relationship Id="rId4" Type="http://schemas.openxmlformats.org/officeDocument/2006/relationships/image" Target="../media/image4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audio" Target="../media/audio19.wav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peg"/><Relationship Id="rId3" Type="http://schemas.openxmlformats.org/officeDocument/2006/relationships/image" Target="../media/image3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3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3.xml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0.jpe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9.xml"/><Relationship Id="rId6" Type="http://schemas.openxmlformats.org/officeDocument/2006/relationships/image" Target="../media/image13.png"/><Relationship Id="rId11" Type="http://schemas.openxmlformats.org/officeDocument/2006/relationships/image" Target="../media/image17.png"/><Relationship Id="rId5" Type="http://schemas.openxmlformats.org/officeDocument/2006/relationships/image" Target="../media/image12.gif"/><Relationship Id="rId10" Type="http://schemas.openxmlformats.org/officeDocument/2006/relationships/image" Target="../media/image3.png"/><Relationship Id="rId4" Type="http://schemas.openxmlformats.org/officeDocument/2006/relationships/image" Target="../media/image11.png"/><Relationship Id="rId9" Type="http://schemas.openxmlformats.org/officeDocument/2006/relationships/image" Target="../media/image1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0.xml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13" Type="http://schemas.openxmlformats.org/officeDocument/2006/relationships/image" Target="../media/image3.png"/><Relationship Id="rId3" Type="http://schemas.openxmlformats.org/officeDocument/2006/relationships/image" Target="../media/image19.jpeg"/><Relationship Id="rId7" Type="http://schemas.openxmlformats.org/officeDocument/2006/relationships/image" Target="../media/image23.PNG"/><Relationship Id="rId12" Type="http://schemas.openxmlformats.org/officeDocument/2006/relationships/image" Target="../media/image2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0.xml"/><Relationship Id="rId6" Type="http://schemas.openxmlformats.org/officeDocument/2006/relationships/image" Target="../media/image22.png"/><Relationship Id="rId11" Type="http://schemas.openxmlformats.org/officeDocument/2006/relationships/image" Target="../media/image27.png"/><Relationship Id="rId5" Type="http://schemas.openxmlformats.org/officeDocument/2006/relationships/image" Target="../media/image21.png"/><Relationship Id="rId10" Type="http://schemas.openxmlformats.org/officeDocument/2006/relationships/image" Target="../media/image26.png"/><Relationship Id="rId4" Type="http://schemas.openxmlformats.org/officeDocument/2006/relationships/image" Target="../media/image20.png"/><Relationship Id="rId9" Type="http://schemas.openxmlformats.org/officeDocument/2006/relationships/image" Target="../media/image25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13" Type="http://schemas.openxmlformats.org/officeDocument/2006/relationships/audio" Target="../media/audio2.wav"/><Relationship Id="rId18" Type="http://schemas.openxmlformats.org/officeDocument/2006/relationships/audio" Target="../media/audio7.wav"/><Relationship Id="rId3" Type="http://schemas.openxmlformats.org/officeDocument/2006/relationships/audio" Target="../media/audio1.wav"/><Relationship Id="rId21" Type="http://schemas.openxmlformats.org/officeDocument/2006/relationships/audio" Target="../media/audio10.wav"/><Relationship Id="rId7" Type="http://schemas.openxmlformats.org/officeDocument/2006/relationships/image" Target="../media/image32.png"/><Relationship Id="rId12" Type="http://schemas.openxmlformats.org/officeDocument/2006/relationships/image" Target="../media/image37.png"/><Relationship Id="rId17" Type="http://schemas.openxmlformats.org/officeDocument/2006/relationships/audio" Target="../media/audio6.wav"/><Relationship Id="rId2" Type="http://schemas.openxmlformats.org/officeDocument/2006/relationships/notesSlide" Target="../notesSlides/notesSlide8.xml"/><Relationship Id="rId16" Type="http://schemas.openxmlformats.org/officeDocument/2006/relationships/audio" Target="../media/audio5.wav"/><Relationship Id="rId20" Type="http://schemas.openxmlformats.org/officeDocument/2006/relationships/audio" Target="../media/audio9.wav"/><Relationship Id="rId1" Type="http://schemas.openxmlformats.org/officeDocument/2006/relationships/slideLayout" Target="../slideLayouts/slideLayout41.xml"/><Relationship Id="rId6" Type="http://schemas.openxmlformats.org/officeDocument/2006/relationships/image" Target="../media/image31.png"/><Relationship Id="rId11" Type="http://schemas.openxmlformats.org/officeDocument/2006/relationships/image" Target="../media/image36.png"/><Relationship Id="rId5" Type="http://schemas.openxmlformats.org/officeDocument/2006/relationships/image" Target="../media/image30.png"/><Relationship Id="rId15" Type="http://schemas.openxmlformats.org/officeDocument/2006/relationships/audio" Target="../media/audio4.wav"/><Relationship Id="rId23" Type="http://schemas.openxmlformats.org/officeDocument/2006/relationships/image" Target="../media/image39.png"/><Relationship Id="rId10" Type="http://schemas.openxmlformats.org/officeDocument/2006/relationships/image" Target="../media/image35.png"/><Relationship Id="rId19" Type="http://schemas.openxmlformats.org/officeDocument/2006/relationships/audio" Target="../media/audio8.wav"/><Relationship Id="rId4" Type="http://schemas.openxmlformats.org/officeDocument/2006/relationships/image" Target="../media/image29.gif"/><Relationship Id="rId9" Type="http://schemas.openxmlformats.org/officeDocument/2006/relationships/image" Target="../media/image34.png"/><Relationship Id="rId14" Type="http://schemas.openxmlformats.org/officeDocument/2006/relationships/audio" Target="../media/audio3.wav"/><Relationship Id="rId22" Type="http://schemas.openxmlformats.org/officeDocument/2006/relationships/image" Target="../media/image3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43.gif"/><Relationship Id="rId5" Type="http://schemas.openxmlformats.org/officeDocument/2006/relationships/image" Target="../media/image42.gif"/><Relationship Id="rId4" Type="http://schemas.openxmlformats.org/officeDocument/2006/relationships/image" Target="../media/image41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CustomShape 1"/>
          <p:cNvSpPr/>
          <p:nvPr/>
        </p:nvSpPr>
        <p:spPr>
          <a:xfrm>
            <a:off x="0" y="9236"/>
            <a:ext cx="4350240" cy="685728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6" name="CustomShape 2"/>
          <p:cNvSpPr/>
          <p:nvPr/>
        </p:nvSpPr>
        <p:spPr>
          <a:xfrm>
            <a:off x="5959980" y="4734448"/>
            <a:ext cx="5644800" cy="15544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lvl="0" algn="ctr">
              <a:buClr>
                <a:srgbClr val="FF3333"/>
              </a:buClr>
              <a:buSzPts val="9600"/>
              <a:defRPr/>
            </a:pPr>
            <a:r>
              <a:rPr lang="en-GB" sz="9600" b="1" kern="0" dirty="0">
                <a:solidFill>
                  <a:srgbClr val="FF0000"/>
                </a:solidFill>
                <a:latin typeface="Modern Love" panose="04090805081005020601" pitchFamily="82" charset="0"/>
                <a:cs typeface="Arial"/>
                <a:sym typeface="Arial"/>
              </a:rPr>
              <a:t>rot</a:t>
            </a:r>
            <a:endParaRPr lang="en-GB" sz="1400" kern="0" dirty="0">
              <a:solidFill>
                <a:srgbClr val="FF0000"/>
              </a:solidFill>
              <a:latin typeface="Modern Love" panose="04090805081005020601" pitchFamily="82" charset="0"/>
              <a:cs typeface="Arial"/>
              <a:sym typeface="Arial"/>
            </a:endParaRPr>
          </a:p>
        </p:txBody>
      </p:sp>
      <p:sp>
        <p:nvSpPr>
          <p:cNvPr id="47" name="CustomShape 3"/>
          <p:cNvSpPr/>
          <p:nvPr/>
        </p:nvSpPr>
        <p:spPr>
          <a:xfrm>
            <a:off x="0" y="4917688"/>
            <a:ext cx="4571280" cy="13712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marL="45792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white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fr-FR" sz="2800" b="1" i="0" u="none" strike="noStrike" kern="1200" cap="none" spc="-1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Century Gothic"/>
              </a:rPr>
              <a:t>Infinitive verbs</a:t>
            </a:r>
          </a:p>
          <a:p>
            <a:pPr marL="45792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white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fr-FR" sz="2800" b="1" i="0" u="none" strike="noStrike" kern="1200" cap="none" spc="-1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Century Gothic"/>
              </a:rPr>
              <a:t>Present tense (I, s/he, it)</a:t>
            </a:r>
          </a:p>
          <a:p>
            <a:pPr marL="45792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white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lang="fr-FR" sz="2800" b="1" spc="-1" dirty="0">
                <a:solidFill>
                  <a:prstClr val="white"/>
                </a:solidFill>
                <a:latin typeface="Century Gothic" panose="020B0502020202020204" pitchFamily="34" charset="0"/>
                <a:ea typeface="Century Gothic"/>
              </a:rPr>
              <a:t>SSC [sch] [sp] [st]</a:t>
            </a:r>
            <a:endParaRPr kumimoji="0" lang="fr-FR" sz="2800" b="1" i="0" u="none" strike="noStrike" kern="1200" cap="none" spc="-1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 pitchFamily="34" charset="0"/>
              <a:ea typeface="Century Gothic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55CF993-3D71-4C59-9D34-78FA39EC2F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047" y="407397"/>
            <a:ext cx="4350240" cy="1144800"/>
          </a:xfrm>
        </p:spPr>
        <p:txBody>
          <a:bodyPr/>
          <a:lstStyle/>
          <a:p>
            <a:pPr algn="ctr"/>
            <a:r>
              <a:rPr lang="en-GB" sz="4000" b="1" spc="-1" dirty="0">
                <a:solidFill>
                  <a:schemeClr val="bg1"/>
                </a:solidFill>
                <a:latin typeface="Century Gothic" panose="020B0502020202020204" pitchFamily="34" charset="0"/>
                <a:ea typeface="Century Gothic"/>
              </a:rPr>
              <a:t>Talking about things and things to do</a:t>
            </a:r>
            <a:endParaRPr lang="en-GB" sz="4000" dirty="0"/>
          </a:p>
        </p:txBody>
      </p:sp>
      <p:pic>
        <p:nvPicPr>
          <p:cNvPr id="8" name="Picture 7" descr="Map&#10;&#10;Description automatically generated">
            <a:extLst>
              <a:ext uri="{FF2B5EF4-FFF2-40B4-BE49-F238E27FC236}">
                <a16:creationId xmlns:a16="http://schemas.microsoft.com/office/drawing/2014/main" id="{D221C529-BF74-4965-96AD-9519D65DB1C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0866" y="240668"/>
            <a:ext cx="3811412" cy="4881282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3FB254EC-1FC5-4D22-BD0A-34EB0D0AE9D2}"/>
              </a:ext>
            </a:extLst>
          </p:cNvPr>
          <p:cNvSpPr txBox="1"/>
          <p:nvPr/>
        </p:nvSpPr>
        <p:spPr>
          <a:xfrm>
            <a:off x="8182900" y="6466406"/>
            <a:ext cx="398745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2000" dirty="0">
                <a:solidFill>
                  <a:srgbClr val="002060"/>
                </a:solidFill>
                <a:latin typeface="Century Gothic" panose="020B0502020202020204" pitchFamily="34" charset="0"/>
              </a:rPr>
              <a:t>Term 2 </a:t>
            </a:r>
            <a:r>
              <a:rPr lang="en-GB" sz="2000">
                <a:solidFill>
                  <a:srgbClr val="002060"/>
                </a:solidFill>
                <a:latin typeface="Century Gothic" panose="020B0502020202020204" pitchFamily="34" charset="0"/>
              </a:rPr>
              <a:t>Week 6</a:t>
            </a:r>
            <a:endParaRPr lang="en-GB" sz="2000" dirty="0">
              <a:solidFill>
                <a:srgbClr val="002060"/>
              </a:solidFill>
              <a:latin typeface="Century Gothic" panose="020B0502020202020204" pitchFamily="34" charset="0"/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62F09ADA-04A6-4B60-A492-05C067EB4C55}"/>
              </a:ext>
            </a:extLst>
          </p:cNvPr>
          <p:cNvGrpSpPr/>
          <p:nvPr/>
        </p:nvGrpSpPr>
        <p:grpSpPr>
          <a:xfrm>
            <a:off x="43047" y="1828800"/>
            <a:ext cx="4071753" cy="3000344"/>
            <a:chOff x="43047" y="1552197"/>
            <a:chExt cx="4307193" cy="3276947"/>
          </a:xfrm>
        </p:grpSpPr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DF2A6EF4-AF51-40B7-9203-01A55F99AE8B}"/>
                </a:ext>
              </a:extLst>
            </p:cNvPr>
            <p:cNvSpPr/>
            <p:nvPr/>
          </p:nvSpPr>
          <p:spPr>
            <a:xfrm>
              <a:off x="43047" y="1552197"/>
              <a:ext cx="4307193" cy="3276947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pic>
          <p:nvPicPr>
            <p:cNvPr id="11" name="Picture 10" descr="Table&#10;&#10;Description automatically generated">
              <a:extLst>
                <a:ext uri="{FF2B5EF4-FFF2-40B4-BE49-F238E27FC236}">
                  <a16:creationId xmlns:a16="http://schemas.microsoft.com/office/drawing/2014/main" id="{3BC0561D-88ED-42BB-86EB-4D26E844E77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2246" y="1853631"/>
              <a:ext cx="3178264" cy="2310961"/>
            </a:xfrm>
            <a:prstGeom prst="rect">
              <a:avLst/>
            </a:prstGeom>
          </p:spPr>
        </p:pic>
        <p:sp>
          <p:nvSpPr>
            <p:cNvPr id="12" name="Rectangle: Rounded Corners 11">
              <a:extLst>
                <a:ext uri="{FF2B5EF4-FFF2-40B4-BE49-F238E27FC236}">
                  <a16:creationId xmlns:a16="http://schemas.microsoft.com/office/drawing/2014/main" id="{C6AE3AF9-5496-4CAB-9B33-278C96A53DF6}"/>
                </a:ext>
              </a:extLst>
            </p:cNvPr>
            <p:cNvSpPr/>
            <p:nvPr/>
          </p:nvSpPr>
          <p:spPr>
            <a:xfrm>
              <a:off x="478679" y="2681657"/>
              <a:ext cx="247135" cy="327454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3A6135A7-62CE-4761-B18A-5C5DAC15729E}"/>
                </a:ext>
              </a:extLst>
            </p:cNvPr>
            <p:cNvSpPr/>
            <p:nvPr/>
          </p:nvSpPr>
          <p:spPr>
            <a:xfrm>
              <a:off x="953974" y="3265716"/>
              <a:ext cx="2490665" cy="155417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620A02EC-F0DF-4BE6-9F1A-A4C9DD32D7BA}"/>
                </a:ext>
              </a:extLst>
            </p:cNvPr>
            <p:cNvSpPr txBox="1"/>
            <p:nvPr/>
          </p:nvSpPr>
          <p:spPr>
            <a:xfrm>
              <a:off x="971768" y="3175349"/>
              <a:ext cx="2490665" cy="33615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400" b="1" dirty="0"/>
                <a:t>Konrad </a:t>
              </a:r>
              <a:r>
                <a:rPr lang="en-GB" sz="1400" b="1" dirty="0" err="1"/>
                <a:t>Duden</a:t>
              </a:r>
              <a:r>
                <a:rPr lang="en-GB" sz="1400" b="1" dirty="0"/>
                <a:t> Schule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CustomShape 6"/>
          <p:cNvSpPr/>
          <p:nvPr/>
        </p:nvSpPr>
        <p:spPr>
          <a:xfrm>
            <a:off x="114389" y="0"/>
            <a:ext cx="8125560" cy="5173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2800" b="1" spc="-1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Vokabeln</a:t>
            </a:r>
            <a:r>
              <a:rPr lang="en-GB" sz="2800" b="1" spc="-1" dirty="0">
                <a:solidFill>
                  <a:srgbClr val="002060"/>
                </a:solidFill>
                <a:latin typeface="Century Gothic" panose="020B0502020202020204" pitchFamily="34" charset="0"/>
              </a:rPr>
              <a:t> </a:t>
            </a:r>
            <a:r>
              <a:rPr lang="en-GB" sz="2800" b="1" spc="-1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lernen</a:t>
            </a:r>
            <a:endParaRPr kumimoji="0" lang="en-GB" sz="2800" b="0" i="0" u="none" strike="noStrike" kern="1200" cap="none" spc="-1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41CFC2B9-E651-4F49-9EBC-A81A350665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34549" y="1229428"/>
            <a:ext cx="1557451" cy="374973"/>
          </a:xfrm>
          <a:solidFill>
            <a:srgbClr val="FF0000"/>
          </a:solidFill>
        </p:spPr>
        <p:txBody>
          <a:bodyPr/>
          <a:lstStyle/>
          <a:p>
            <a:pPr algn="ctr"/>
            <a:r>
              <a:rPr lang="en-GB" sz="2000" b="1" dirty="0" err="1">
                <a:solidFill>
                  <a:schemeClr val="bg1"/>
                </a:solidFill>
                <a:latin typeface="Century Gothic" panose="020B0502020202020204" pitchFamily="34" charset="0"/>
              </a:rPr>
              <a:t>Vokabeln</a:t>
            </a:r>
            <a:endParaRPr lang="en-GB" sz="20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ADC25B4A-87A5-444F-8909-6798D57B9B6E}"/>
              </a:ext>
            </a:extLst>
          </p:cNvPr>
          <p:cNvGrpSpPr/>
          <p:nvPr/>
        </p:nvGrpSpPr>
        <p:grpSpPr>
          <a:xfrm>
            <a:off x="10850272" y="161306"/>
            <a:ext cx="1240568" cy="1008631"/>
            <a:chOff x="10818487" y="2376307"/>
            <a:chExt cx="1240568" cy="1008631"/>
          </a:xfrm>
        </p:grpSpPr>
        <p:sp>
          <p:nvSpPr>
            <p:cNvPr id="2" name="Oval 1">
              <a:extLst>
                <a:ext uri="{FF2B5EF4-FFF2-40B4-BE49-F238E27FC236}">
                  <a16:creationId xmlns:a16="http://schemas.microsoft.com/office/drawing/2014/main" id="{0407715F-6131-45A0-B32C-D2CFB1907A6E}"/>
                </a:ext>
              </a:extLst>
            </p:cNvPr>
            <p:cNvSpPr/>
            <p:nvPr/>
          </p:nvSpPr>
          <p:spPr>
            <a:xfrm>
              <a:off x="10951620" y="2411979"/>
              <a:ext cx="963627" cy="933659"/>
            </a:xfrm>
            <a:prstGeom prst="ellipse">
              <a:avLst/>
            </a:prstGeom>
            <a:solidFill>
              <a:schemeClr val="tx1">
                <a:lumMod val="95000"/>
                <a:lumOff val="5000"/>
              </a:schemeClr>
            </a:solidFill>
            <a:ln>
              <a:solidFill>
                <a:schemeClr val="bg2">
                  <a:lumMod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" name="Explosion: 8 Points 9">
              <a:extLst>
                <a:ext uri="{FF2B5EF4-FFF2-40B4-BE49-F238E27FC236}">
                  <a16:creationId xmlns:a16="http://schemas.microsoft.com/office/drawing/2014/main" id="{B8BE6A60-1CFA-43E3-94FE-71206E822483}"/>
                </a:ext>
              </a:extLst>
            </p:cNvPr>
            <p:cNvSpPr/>
            <p:nvPr/>
          </p:nvSpPr>
          <p:spPr>
            <a:xfrm rot="20101036">
              <a:off x="10818487" y="2376307"/>
              <a:ext cx="1240568" cy="1008631"/>
            </a:xfrm>
            <a:prstGeom prst="irregularSeal1">
              <a:avLst/>
            </a:prstGeom>
            <a:solidFill>
              <a:schemeClr val="accent4">
                <a:lumMod val="20000"/>
                <a:lumOff val="80000"/>
              </a:schemeClr>
            </a:solidFill>
            <a:ln w="76200">
              <a:solidFill>
                <a:schemeClr val="bg2">
                  <a:lumMod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" name="Explosion: 8 Points 10">
              <a:extLst>
                <a:ext uri="{FF2B5EF4-FFF2-40B4-BE49-F238E27FC236}">
                  <a16:creationId xmlns:a16="http://schemas.microsoft.com/office/drawing/2014/main" id="{B41BDBF2-E6DC-4745-8986-04DDABD48D4D}"/>
                </a:ext>
              </a:extLst>
            </p:cNvPr>
            <p:cNvSpPr/>
            <p:nvPr/>
          </p:nvSpPr>
          <p:spPr>
            <a:xfrm rot="20101036">
              <a:off x="10840538" y="2405739"/>
              <a:ext cx="1210924" cy="933778"/>
            </a:xfrm>
            <a:prstGeom prst="irregularSeal1">
              <a:avLst/>
            </a:prstGeom>
            <a:solidFill>
              <a:srgbClr val="FFD10D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rgbClr val="FF0000"/>
                </a:solidFill>
              </a:endParaRP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D5871A45-33B3-485C-BB71-EBE790506937}"/>
                </a:ext>
              </a:extLst>
            </p:cNvPr>
            <p:cNvSpPr txBox="1"/>
            <p:nvPr/>
          </p:nvSpPr>
          <p:spPr>
            <a:xfrm rot="20326871">
              <a:off x="10872111" y="2644457"/>
              <a:ext cx="1122643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2000" b="1" dirty="0" err="1">
                  <a:solidFill>
                    <a:schemeClr val="tx1">
                      <a:lumMod val="95000"/>
                      <a:lumOff val="5000"/>
                    </a:schemeClr>
                  </a:solidFill>
                  <a:latin typeface="Century Gothic" panose="020B0502020202020204" pitchFamily="34" charset="0"/>
                </a:rPr>
                <a:t>Wörter</a:t>
              </a:r>
              <a:endParaRPr lang="en-GB" sz="2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Century Gothic" panose="020B0502020202020204" pitchFamily="34" charset="0"/>
              </a:endParaRPr>
            </a:p>
          </p:txBody>
        </p:sp>
      </p:grpSp>
      <p:pic>
        <p:nvPicPr>
          <p:cNvPr id="14" name="Graphic 13" descr="Teacher">
            <a:extLst>
              <a:ext uri="{FF2B5EF4-FFF2-40B4-BE49-F238E27FC236}">
                <a16:creationId xmlns:a16="http://schemas.microsoft.com/office/drawing/2014/main" id="{D2A653A1-811E-4C2A-A57B-293284D2713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14389" y="442649"/>
            <a:ext cx="914400" cy="914400"/>
          </a:xfrm>
          <a:prstGeom prst="rect">
            <a:avLst/>
          </a:prstGeom>
        </p:spPr>
      </p:pic>
      <p:sp>
        <p:nvSpPr>
          <p:cNvPr id="22" name="Google Shape;108;p3">
            <a:extLst>
              <a:ext uri="{FF2B5EF4-FFF2-40B4-BE49-F238E27FC236}">
                <a16:creationId xmlns:a16="http://schemas.microsoft.com/office/drawing/2014/main" id="{B9DAF6C3-90BF-420F-B83D-7708E1F299A4}"/>
              </a:ext>
            </a:extLst>
          </p:cNvPr>
          <p:cNvSpPr txBox="1"/>
          <p:nvPr/>
        </p:nvSpPr>
        <p:spPr>
          <a:xfrm>
            <a:off x="1011485" y="555581"/>
            <a:ext cx="9568973" cy="4770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>
              <a:defRPr/>
            </a:pPr>
            <a:r>
              <a:rPr kumimoji="0" lang="en-GB" sz="2500" b="1" i="0" u="none" strike="noStrike" kern="1200" cap="none" spc="-1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Century Gothic"/>
              </a:rPr>
              <a:t>Sag die </a:t>
            </a:r>
            <a:r>
              <a:rPr kumimoji="0" lang="en-GB" sz="2500" b="1" i="0" u="none" strike="noStrike" kern="1200" cap="none" spc="-1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Century Gothic"/>
              </a:rPr>
              <a:t>Wörter</a:t>
            </a:r>
            <a:r>
              <a:rPr kumimoji="0" lang="en-GB" sz="2500" b="1" i="0" u="none" strike="noStrike" kern="1200" cap="none" spc="-1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Century Gothic"/>
              </a:rPr>
              <a:t> auf Deutsch. Wie </a:t>
            </a:r>
            <a:r>
              <a:rPr kumimoji="0" lang="en-GB" sz="2500" b="1" i="0" u="none" strike="noStrike" kern="1200" cap="none" spc="-1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Century Gothic"/>
              </a:rPr>
              <a:t>sagt</a:t>
            </a:r>
            <a:r>
              <a:rPr kumimoji="0" lang="en-GB" sz="2500" b="1" i="0" u="none" strike="noStrike" kern="1200" cap="none" spc="-1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Century Gothic"/>
              </a:rPr>
              <a:t> man das auf </a:t>
            </a:r>
            <a:r>
              <a:rPr kumimoji="0" lang="en-GB" sz="2500" b="1" i="0" u="none" strike="noStrike" kern="1200" cap="none" spc="-1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Century Gothic"/>
              </a:rPr>
              <a:t>Englisch</a:t>
            </a:r>
            <a:r>
              <a:rPr kumimoji="0" lang="en-GB" sz="2500" b="1" i="0" u="none" strike="noStrike" kern="1200" cap="none" spc="-1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Century Gothic"/>
              </a:rPr>
              <a:t>?</a:t>
            </a:r>
            <a:endParaRPr kumimoji="0" sz="25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entury Gothic" panose="020B0502020202020204" pitchFamily="34" charset="0"/>
              <a:ea typeface="Calibri"/>
              <a:cs typeface="Calibri"/>
              <a:sym typeface="Calibri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695F224C-AB37-494C-971F-75B5FC2D285B}"/>
              </a:ext>
            </a:extLst>
          </p:cNvPr>
          <p:cNvSpPr txBox="1"/>
          <p:nvPr/>
        </p:nvSpPr>
        <p:spPr>
          <a:xfrm>
            <a:off x="-99873" y="2934407"/>
            <a:ext cx="277706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3600" b="1" noProof="0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spielen</a:t>
            </a:r>
            <a:endParaRPr kumimoji="0" lang="en-GB" sz="36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D6A00C2A-E240-4D3D-AFDF-E84B8395DF73}"/>
              </a:ext>
            </a:extLst>
          </p:cNvPr>
          <p:cNvSpPr txBox="1"/>
          <p:nvPr/>
        </p:nvSpPr>
        <p:spPr>
          <a:xfrm>
            <a:off x="2780717" y="2829063"/>
            <a:ext cx="277706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3600" b="1" noProof="0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singen</a:t>
            </a:r>
            <a:endParaRPr kumimoji="0" lang="en-GB" sz="36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CCD4FE69-6231-43B1-ADAF-B4881B7FBD64}"/>
              </a:ext>
            </a:extLst>
          </p:cNvPr>
          <p:cNvSpPr txBox="1"/>
          <p:nvPr/>
        </p:nvSpPr>
        <p:spPr>
          <a:xfrm>
            <a:off x="6239237" y="2782669"/>
            <a:ext cx="277706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3600" b="1" noProof="0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lernen</a:t>
            </a:r>
            <a:endParaRPr kumimoji="0" lang="en-GB" sz="36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71184137-6AD4-4BFD-B5F8-BFBA8F9E84B4}"/>
              </a:ext>
            </a:extLst>
          </p:cNvPr>
          <p:cNvSpPr txBox="1"/>
          <p:nvPr/>
        </p:nvSpPr>
        <p:spPr>
          <a:xfrm>
            <a:off x="9246015" y="2924214"/>
            <a:ext cx="277706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denken</a:t>
            </a:r>
            <a:endParaRPr kumimoji="0" lang="en-GB" sz="36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F8FD2F92-7574-495D-AAC8-DFD29A960893}"/>
              </a:ext>
            </a:extLst>
          </p:cNvPr>
          <p:cNvSpPr txBox="1"/>
          <p:nvPr/>
        </p:nvSpPr>
        <p:spPr>
          <a:xfrm>
            <a:off x="1185361" y="5001781"/>
            <a:ext cx="277706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3600" b="1" noProof="0" dirty="0">
                <a:solidFill>
                  <a:srgbClr val="002060"/>
                </a:solidFill>
                <a:latin typeface="Century Gothic" panose="020B0502020202020204" pitchFamily="34" charset="0"/>
              </a:rPr>
              <a:t>verstehen</a:t>
            </a:r>
            <a:endParaRPr kumimoji="0" lang="en-GB" sz="36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A58598D5-6480-4022-AF92-BB3C5BF6D858}"/>
              </a:ext>
            </a:extLst>
          </p:cNvPr>
          <p:cNvSpPr txBox="1"/>
          <p:nvPr/>
        </p:nvSpPr>
        <p:spPr>
          <a:xfrm>
            <a:off x="4475526" y="4694788"/>
            <a:ext cx="277706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3600" b="1" noProof="0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viel</a:t>
            </a:r>
            <a:endParaRPr kumimoji="0" lang="en-GB" sz="36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pic>
        <p:nvPicPr>
          <p:cNvPr id="34" name="Picture 33" descr="Icon&#10;&#10;Description automatically generated">
            <a:extLst>
              <a:ext uri="{FF2B5EF4-FFF2-40B4-BE49-F238E27FC236}">
                <a16:creationId xmlns:a16="http://schemas.microsoft.com/office/drawing/2014/main" id="{BCD2AC1B-C32B-4678-B0B1-1AA2A0C24FC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8079" y="1678266"/>
            <a:ext cx="1227525" cy="1219212"/>
          </a:xfrm>
          <a:prstGeom prst="rect">
            <a:avLst/>
          </a:prstGeom>
        </p:spPr>
      </p:pic>
      <p:pic>
        <p:nvPicPr>
          <p:cNvPr id="35" name="Picture 34" descr="Logo, icon&#10;&#10;Description automatically generated">
            <a:extLst>
              <a:ext uri="{FF2B5EF4-FFF2-40B4-BE49-F238E27FC236}">
                <a16:creationId xmlns:a16="http://schemas.microsoft.com/office/drawing/2014/main" id="{1DEC313C-51C0-407C-A969-B1626737D06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4614" y="1543429"/>
            <a:ext cx="1227525" cy="1221983"/>
          </a:xfrm>
          <a:prstGeom prst="rect">
            <a:avLst/>
          </a:prstGeom>
        </p:spPr>
      </p:pic>
      <p:sp>
        <p:nvSpPr>
          <p:cNvPr id="36" name="TextBox 35">
            <a:extLst>
              <a:ext uri="{FF2B5EF4-FFF2-40B4-BE49-F238E27FC236}">
                <a16:creationId xmlns:a16="http://schemas.microsoft.com/office/drawing/2014/main" id="{C87AB4F2-BEB6-4021-B93E-6B6FC8E9AEE2}"/>
              </a:ext>
            </a:extLst>
          </p:cNvPr>
          <p:cNvSpPr txBox="1"/>
          <p:nvPr/>
        </p:nvSpPr>
        <p:spPr>
          <a:xfrm>
            <a:off x="8232973" y="4733765"/>
            <a:ext cx="277706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36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oft</a:t>
            </a:r>
            <a:endParaRPr kumimoji="0" lang="en-GB" sz="36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grpSp>
        <p:nvGrpSpPr>
          <p:cNvPr id="42" name="Group 41">
            <a:extLst>
              <a:ext uri="{FF2B5EF4-FFF2-40B4-BE49-F238E27FC236}">
                <a16:creationId xmlns:a16="http://schemas.microsoft.com/office/drawing/2014/main" id="{0849BEEA-BE76-4CB0-BD46-E0F058A61050}"/>
              </a:ext>
            </a:extLst>
          </p:cNvPr>
          <p:cNvGrpSpPr/>
          <p:nvPr/>
        </p:nvGrpSpPr>
        <p:grpSpPr>
          <a:xfrm>
            <a:off x="6896100" y="1604401"/>
            <a:ext cx="1227525" cy="1161011"/>
            <a:chOff x="6896100" y="1604401"/>
            <a:chExt cx="1227525" cy="1161011"/>
          </a:xfrm>
        </p:grpSpPr>
        <p:pic>
          <p:nvPicPr>
            <p:cNvPr id="9" name="Graphic 8" descr="Classroom with solid fill">
              <a:extLst>
                <a:ext uri="{FF2B5EF4-FFF2-40B4-BE49-F238E27FC236}">
                  <a16:creationId xmlns:a16="http://schemas.microsoft.com/office/drawing/2014/main" id="{EDD09AB2-5272-4060-8DA0-BFA8B701CAD4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7052663" y="1703766"/>
              <a:ext cx="914400" cy="914400"/>
            </a:xfrm>
            <a:prstGeom prst="rect">
              <a:avLst/>
            </a:prstGeom>
          </p:spPr>
        </p:pic>
        <p:sp>
          <p:nvSpPr>
            <p:cNvPr id="41" name="Flowchart: Connector 40">
              <a:extLst>
                <a:ext uri="{FF2B5EF4-FFF2-40B4-BE49-F238E27FC236}">
                  <a16:creationId xmlns:a16="http://schemas.microsoft.com/office/drawing/2014/main" id="{D9DD1145-CF17-4072-9F6C-5C9F4735B8B5}"/>
                </a:ext>
              </a:extLst>
            </p:cNvPr>
            <p:cNvSpPr/>
            <p:nvPr/>
          </p:nvSpPr>
          <p:spPr>
            <a:xfrm>
              <a:off x="6896100" y="1604401"/>
              <a:ext cx="1227525" cy="1161011"/>
            </a:xfrm>
            <a:prstGeom prst="flowChartConnector">
              <a:avLst/>
            </a:prstGeom>
            <a:noFill/>
            <a:ln w="8255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</p:grpSp>
      <p:grpSp>
        <p:nvGrpSpPr>
          <p:cNvPr id="45" name="Group 44">
            <a:extLst>
              <a:ext uri="{FF2B5EF4-FFF2-40B4-BE49-F238E27FC236}">
                <a16:creationId xmlns:a16="http://schemas.microsoft.com/office/drawing/2014/main" id="{4E15F142-96DF-4904-93B5-3A9D5AC7FBD8}"/>
              </a:ext>
            </a:extLst>
          </p:cNvPr>
          <p:cNvGrpSpPr/>
          <p:nvPr/>
        </p:nvGrpSpPr>
        <p:grpSpPr>
          <a:xfrm>
            <a:off x="10054317" y="1881917"/>
            <a:ext cx="1227525" cy="1161011"/>
            <a:chOff x="10054317" y="1881917"/>
            <a:chExt cx="1227525" cy="1161011"/>
          </a:xfrm>
        </p:grpSpPr>
        <p:sp>
          <p:nvSpPr>
            <p:cNvPr id="47" name="Flowchart: Connector 46">
              <a:extLst>
                <a:ext uri="{FF2B5EF4-FFF2-40B4-BE49-F238E27FC236}">
                  <a16:creationId xmlns:a16="http://schemas.microsoft.com/office/drawing/2014/main" id="{EFFA0E12-4A25-4DE8-8047-115E9ECE57F7}"/>
                </a:ext>
              </a:extLst>
            </p:cNvPr>
            <p:cNvSpPr/>
            <p:nvPr/>
          </p:nvSpPr>
          <p:spPr>
            <a:xfrm>
              <a:off x="10054317" y="1881917"/>
              <a:ext cx="1227525" cy="1161011"/>
            </a:xfrm>
            <a:prstGeom prst="flowChartConnector">
              <a:avLst/>
            </a:prstGeom>
            <a:solidFill>
              <a:srgbClr val="FFFFCC"/>
            </a:solidFill>
            <a:ln w="8255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pic>
          <p:nvPicPr>
            <p:cNvPr id="44" name="Graphic 43" descr="Thought with solid fill">
              <a:extLst>
                <a:ext uri="{FF2B5EF4-FFF2-40B4-BE49-F238E27FC236}">
                  <a16:creationId xmlns:a16="http://schemas.microsoft.com/office/drawing/2014/main" id="{405FBF6C-01BC-4115-9104-83ABEA7919ED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p:blipFill>
          <p:spPr>
            <a:xfrm>
              <a:off x="10268066" y="1996383"/>
              <a:ext cx="914400" cy="914400"/>
            </a:xfrm>
            <a:prstGeom prst="rect">
              <a:avLst/>
            </a:prstGeom>
          </p:spPr>
        </p:pic>
      </p:grpSp>
      <p:grpSp>
        <p:nvGrpSpPr>
          <p:cNvPr id="55" name="Group 54">
            <a:extLst>
              <a:ext uri="{FF2B5EF4-FFF2-40B4-BE49-F238E27FC236}">
                <a16:creationId xmlns:a16="http://schemas.microsoft.com/office/drawing/2014/main" id="{9EB26FFD-7FB1-4BEA-8E64-14FEF153D49F}"/>
              </a:ext>
            </a:extLst>
          </p:cNvPr>
          <p:cNvGrpSpPr/>
          <p:nvPr/>
        </p:nvGrpSpPr>
        <p:grpSpPr>
          <a:xfrm>
            <a:off x="1909987" y="3668214"/>
            <a:ext cx="1278716" cy="1333567"/>
            <a:chOff x="1909987" y="3668214"/>
            <a:chExt cx="1278716" cy="1333567"/>
          </a:xfrm>
        </p:grpSpPr>
        <p:pic>
          <p:nvPicPr>
            <p:cNvPr id="46" name="Picture 45">
              <a:extLst>
                <a:ext uri="{FF2B5EF4-FFF2-40B4-BE49-F238E27FC236}">
                  <a16:creationId xmlns:a16="http://schemas.microsoft.com/office/drawing/2014/main" id="{61A8DA08-78F4-43A3-A5FA-D8CEC59473DE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1909987" y="3668214"/>
              <a:ext cx="1278716" cy="1333567"/>
            </a:xfrm>
            <a:prstGeom prst="rect">
              <a:avLst/>
            </a:prstGeom>
            <a:solidFill>
              <a:schemeClr val="tx1"/>
            </a:solidFill>
          </p:spPr>
        </p:pic>
        <p:sp>
          <p:nvSpPr>
            <p:cNvPr id="50" name="Flowchart: Connector 49">
              <a:extLst>
                <a:ext uri="{FF2B5EF4-FFF2-40B4-BE49-F238E27FC236}">
                  <a16:creationId xmlns:a16="http://schemas.microsoft.com/office/drawing/2014/main" id="{77D14156-E862-49B4-A160-FA8371FCEC85}"/>
                </a:ext>
              </a:extLst>
            </p:cNvPr>
            <p:cNvSpPr/>
            <p:nvPr/>
          </p:nvSpPr>
          <p:spPr>
            <a:xfrm>
              <a:off x="1960133" y="3785198"/>
              <a:ext cx="1227525" cy="1161011"/>
            </a:xfrm>
            <a:prstGeom prst="flowChartConnector">
              <a:avLst/>
            </a:prstGeom>
            <a:noFill/>
            <a:ln w="8255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</p:grpSp>
      <p:grpSp>
        <p:nvGrpSpPr>
          <p:cNvPr id="51" name="Group 50">
            <a:extLst>
              <a:ext uri="{FF2B5EF4-FFF2-40B4-BE49-F238E27FC236}">
                <a16:creationId xmlns:a16="http://schemas.microsoft.com/office/drawing/2014/main" id="{627E3338-C5A4-488F-8577-3A2B4D6E66A1}"/>
              </a:ext>
            </a:extLst>
          </p:cNvPr>
          <p:cNvGrpSpPr/>
          <p:nvPr/>
        </p:nvGrpSpPr>
        <p:grpSpPr>
          <a:xfrm>
            <a:off x="8673805" y="3938508"/>
            <a:ext cx="1770991" cy="646331"/>
            <a:chOff x="8848452" y="4396169"/>
            <a:chExt cx="1770991" cy="646331"/>
          </a:xfrm>
        </p:grpSpPr>
        <p:sp>
          <p:nvSpPr>
            <p:cNvPr id="52" name="TextBox 51">
              <a:extLst>
                <a:ext uri="{FF2B5EF4-FFF2-40B4-BE49-F238E27FC236}">
                  <a16:creationId xmlns:a16="http://schemas.microsoft.com/office/drawing/2014/main" id="{15C2628C-A5E0-421D-AE44-260B21F21D0B}"/>
                </a:ext>
              </a:extLst>
            </p:cNvPr>
            <p:cNvSpPr txBox="1"/>
            <p:nvPr/>
          </p:nvSpPr>
          <p:spPr>
            <a:xfrm>
              <a:off x="9085579" y="4472883"/>
              <a:ext cx="149487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2400" dirty="0">
                  <a:solidFill>
                    <a:srgbClr val="002060"/>
                  </a:solidFill>
                </a:rPr>
                <a:t>[often]</a:t>
              </a:r>
            </a:p>
          </p:txBody>
        </p:sp>
        <p:sp>
          <p:nvSpPr>
            <p:cNvPr id="53" name="Flowchart: Connector 52">
              <a:extLst>
                <a:ext uri="{FF2B5EF4-FFF2-40B4-BE49-F238E27FC236}">
                  <a16:creationId xmlns:a16="http://schemas.microsoft.com/office/drawing/2014/main" id="{84E65686-D284-4121-AC2F-090FC82C04AD}"/>
                </a:ext>
              </a:extLst>
            </p:cNvPr>
            <p:cNvSpPr/>
            <p:nvPr/>
          </p:nvSpPr>
          <p:spPr>
            <a:xfrm>
              <a:off x="8848452" y="4396169"/>
              <a:ext cx="1770991" cy="646331"/>
            </a:xfrm>
            <a:prstGeom prst="flowChartConnector">
              <a:avLst/>
            </a:prstGeom>
            <a:noFill/>
            <a:ln w="8255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</p:grpSp>
      <p:grpSp>
        <p:nvGrpSpPr>
          <p:cNvPr id="49" name="Group 48">
            <a:extLst>
              <a:ext uri="{FF2B5EF4-FFF2-40B4-BE49-F238E27FC236}">
                <a16:creationId xmlns:a16="http://schemas.microsoft.com/office/drawing/2014/main" id="{111CD23E-3174-4A5E-86FE-92F6044E8829}"/>
              </a:ext>
            </a:extLst>
          </p:cNvPr>
          <p:cNvGrpSpPr/>
          <p:nvPr/>
        </p:nvGrpSpPr>
        <p:grpSpPr>
          <a:xfrm>
            <a:off x="4699688" y="3948244"/>
            <a:ext cx="2552905" cy="646331"/>
            <a:chOff x="5205984" y="4406682"/>
            <a:chExt cx="2552905" cy="646331"/>
          </a:xfrm>
        </p:grpSpPr>
        <p:sp>
          <p:nvSpPr>
            <p:cNvPr id="48" name="TextBox 47">
              <a:extLst>
                <a:ext uri="{FF2B5EF4-FFF2-40B4-BE49-F238E27FC236}">
                  <a16:creationId xmlns:a16="http://schemas.microsoft.com/office/drawing/2014/main" id="{2A92BF6C-EC20-4330-BBCB-991FFF3DFB36}"/>
                </a:ext>
              </a:extLst>
            </p:cNvPr>
            <p:cNvSpPr txBox="1"/>
            <p:nvPr/>
          </p:nvSpPr>
          <p:spPr>
            <a:xfrm>
              <a:off x="5349610" y="4462663"/>
              <a:ext cx="240927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dirty="0">
                  <a:solidFill>
                    <a:srgbClr val="002060"/>
                  </a:solidFill>
                </a:rPr>
                <a:t>[</a:t>
              </a:r>
              <a:r>
                <a:rPr lang="en-GB" sz="2400" dirty="0">
                  <a:solidFill>
                    <a:srgbClr val="002060"/>
                  </a:solidFill>
                </a:rPr>
                <a:t>much, a lot]</a:t>
              </a:r>
            </a:p>
          </p:txBody>
        </p:sp>
        <p:sp>
          <p:nvSpPr>
            <p:cNvPr id="54" name="Flowchart: Connector 53">
              <a:extLst>
                <a:ext uri="{FF2B5EF4-FFF2-40B4-BE49-F238E27FC236}">
                  <a16:creationId xmlns:a16="http://schemas.microsoft.com/office/drawing/2014/main" id="{22435B3C-70EE-423D-9D59-721CE89901F0}"/>
                </a:ext>
              </a:extLst>
            </p:cNvPr>
            <p:cNvSpPr/>
            <p:nvPr/>
          </p:nvSpPr>
          <p:spPr>
            <a:xfrm>
              <a:off x="5205984" y="4406682"/>
              <a:ext cx="2409279" cy="646331"/>
            </a:xfrm>
            <a:prstGeom prst="flowChartConnector">
              <a:avLst/>
            </a:prstGeom>
            <a:noFill/>
            <a:ln w="8255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</p:grpSp>
      <p:sp>
        <p:nvSpPr>
          <p:cNvPr id="57" name="Oval Callout 19">
            <a:extLst>
              <a:ext uri="{FF2B5EF4-FFF2-40B4-BE49-F238E27FC236}">
                <a16:creationId xmlns:a16="http://schemas.microsoft.com/office/drawing/2014/main" id="{A5325CC8-B381-4D48-8412-BE05B09649DC}"/>
              </a:ext>
            </a:extLst>
          </p:cNvPr>
          <p:cNvSpPr/>
          <p:nvPr/>
        </p:nvSpPr>
        <p:spPr>
          <a:xfrm>
            <a:off x="756780" y="5571425"/>
            <a:ext cx="3316563" cy="1166426"/>
          </a:xfrm>
          <a:prstGeom prst="wedgeEllipseCallout">
            <a:avLst>
              <a:gd name="adj1" fmla="val -66389"/>
              <a:gd name="adj2" fmla="val 42677"/>
            </a:avLst>
          </a:prstGeom>
          <a:solidFill>
            <a:srgbClr val="002060"/>
          </a:solidFill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0" u="none" strike="noStrike" kern="0" cap="none" spc="0" normalizeH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Wie </a:t>
            </a:r>
            <a:r>
              <a:rPr kumimoji="0" lang="en-GB" sz="2400" b="1" i="0" u="none" strike="noStrike" kern="0" cap="none" spc="0" normalizeH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sagt</a:t>
            </a:r>
            <a:r>
              <a:rPr kumimoji="0" lang="en-GB" sz="2400" b="1" i="0" u="none" strike="noStrike" kern="0" cap="none" spc="0" normalizeH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 man </a:t>
            </a:r>
            <a:r>
              <a:rPr kumimoji="0" lang="en-GB" sz="2400" b="1" i="0" u="sng" strike="noStrike" kern="0" cap="none" spc="0" normalizeH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denken</a:t>
            </a:r>
            <a:r>
              <a:rPr kumimoji="0" lang="en-GB" sz="2400" b="1" i="0" u="none" strike="noStrike" kern="0" cap="none" spc="0" normalizeH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 auf </a:t>
            </a:r>
            <a:r>
              <a:rPr kumimoji="0" lang="en-GB" sz="2400" b="1" i="0" u="none" strike="noStrike" kern="0" cap="none" spc="0" normalizeH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Englisch</a:t>
            </a:r>
            <a:r>
              <a:rPr kumimoji="0" lang="en-GB" sz="2400" b="1" i="0" u="none" strike="noStrike" kern="0" cap="none" spc="0" normalizeH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?</a:t>
            </a:r>
            <a:endParaRPr kumimoji="0" lang="en-GB" sz="2400" b="1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entury Gothic" panose="020F0302020204030204"/>
              <a:ea typeface="+mn-ea"/>
              <a:cs typeface="+mn-cs"/>
            </a:endParaRPr>
          </a:p>
        </p:txBody>
      </p:sp>
      <p:sp>
        <p:nvSpPr>
          <p:cNvPr id="58" name="Oval Callout 19">
            <a:extLst>
              <a:ext uri="{FF2B5EF4-FFF2-40B4-BE49-F238E27FC236}">
                <a16:creationId xmlns:a16="http://schemas.microsoft.com/office/drawing/2014/main" id="{5B6300FD-4CDE-4E52-9C8E-AA4317004837}"/>
              </a:ext>
            </a:extLst>
          </p:cNvPr>
          <p:cNvSpPr/>
          <p:nvPr/>
        </p:nvSpPr>
        <p:spPr>
          <a:xfrm>
            <a:off x="3488549" y="5539528"/>
            <a:ext cx="2777067" cy="1166426"/>
          </a:xfrm>
          <a:prstGeom prst="wedgeEllipseCallout">
            <a:avLst>
              <a:gd name="adj1" fmla="val 55315"/>
              <a:gd name="adj2" fmla="val 46352"/>
            </a:avLst>
          </a:prstGeom>
          <a:solidFill>
            <a:srgbClr val="FFD10D"/>
          </a:solidFill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To</a:t>
            </a:r>
            <a:r>
              <a:rPr kumimoji="0" lang="en-GB" sz="2400" b="1" i="0" u="none" strike="noStrike" kern="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 think, thinking!</a:t>
            </a:r>
            <a:endParaRPr kumimoji="0" lang="en-GB" sz="2400" b="1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entury Gothic" panose="020F0302020204030204"/>
              <a:ea typeface="+mn-ea"/>
              <a:cs typeface="+mn-cs"/>
            </a:endParaRPr>
          </a:p>
        </p:txBody>
      </p:sp>
      <p:sp>
        <p:nvSpPr>
          <p:cNvPr id="59" name="Oval Callout 19">
            <a:extLst>
              <a:ext uri="{FF2B5EF4-FFF2-40B4-BE49-F238E27FC236}">
                <a16:creationId xmlns:a16="http://schemas.microsoft.com/office/drawing/2014/main" id="{983F38E2-5EF4-4AF4-BE67-6B1E35AB3AF1}"/>
              </a:ext>
            </a:extLst>
          </p:cNvPr>
          <p:cNvSpPr/>
          <p:nvPr/>
        </p:nvSpPr>
        <p:spPr>
          <a:xfrm>
            <a:off x="6664062" y="5584600"/>
            <a:ext cx="3809483" cy="1166426"/>
          </a:xfrm>
          <a:prstGeom prst="wedgeEllipseCallout">
            <a:avLst>
              <a:gd name="adj1" fmla="val -53262"/>
              <a:gd name="adj2" fmla="val 45127"/>
            </a:avLst>
          </a:prstGeom>
          <a:solidFill>
            <a:srgbClr val="002060"/>
          </a:solidFill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0" u="none" strike="noStrike" kern="0" cap="none" spc="0" normalizeH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Wie </a:t>
            </a:r>
            <a:r>
              <a:rPr kumimoji="0" lang="en-GB" sz="2400" b="1" i="0" u="none" strike="noStrike" kern="0" cap="none" spc="0" normalizeH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sagt</a:t>
            </a:r>
            <a:r>
              <a:rPr kumimoji="0" lang="en-GB" sz="2400" b="1" i="0" u="none" strike="noStrike" kern="0" cap="none" spc="0" normalizeH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 man </a:t>
            </a:r>
            <a:r>
              <a:rPr kumimoji="0" lang="en-GB" sz="2400" b="1" i="0" u="sng" strike="noStrike" kern="0" cap="none" spc="0" normalizeH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to sing</a:t>
            </a:r>
            <a:r>
              <a:rPr kumimoji="0" lang="en-GB" sz="2400" b="1" i="0" u="none" strike="noStrike" kern="0" cap="none" spc="0" normalizeH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 auf Deutsch?</a:t>
            </a:r>
            <a:endParaRPr kumimoji="0" lang="en-GB" sz="2400" b="1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entury Gothic" panose="020F0302020204030204"/>
              <a:ea typeface="+mn-ea"/>
              <a:cs typeface="+mn-cs"/>
            </a:endParaRPr>
          </a:p>
        </p:txBody>
      </p:sp>
      <p:sp>
        <p:nvSpPr>
          <p:cNvPr id="60" name="Oval Callout 19">
            <a:extLst>
              <a:ext uri="{FF2B5EF4-FFF2-40B4-BE49-F238E27FC236}">
                <a16:creationId xmlns:a16="http://schemas.microsoft.com/office/drawing/2014/main" id="{A98EA310-97DF-4575-9FCC-4DC0BC70478C}"/>
              </a:ext>
            </a:extLst>
          </p:cNvPr>
          <p:cNvSpPr/>
          <p:nvPr/>
        </p:nvSpPr>
        <p:spPr>
          <a:xfrm>
            <a:off x="10122511" y="5748059"/>
            <a:ext cx="1831611" cy="903209"/>
          </a:xfrm>
          <a:prstGeom prst="wedgeEllipseCallout">
            <a:avLst>
              <a:gd name="adj1" fmla="val 55315"/>
              <a:gd name="adj2" fmla="val 46352"/>
            </a:avLst>
          </a:prstGeom>
          <a:solidFill>
            <a:srgbClr val="FFD10D"/>
          </a:solidFill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2400" b="1" kern="0" noProof="0" dirty="0" err="1">
                <a:solidFill>
                  <a:srgbClr val="002060"/>
                </a:solidFill>
                <a:latin typeface="Century Gothic" panose="020F0302020204030204"/>
              </a:rPr>
              <a:t>s</a:t>
            </a:r>
            <a:r>
              <a:rPr kumimoji="0" lang="en-GB" sz="2400" b="1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ingen</a:t>
            </a:r>
            <a:r>
              <a:rPr kumimoji="0" lang="en-GB" sz="24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37613985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4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9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4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23" grpId="1"/>
      <p:bldP spid="23" grpId="2"/>
      <p:bldP spid="24" grpId="0"/>
      <p:bldP spid="24" grpId="1"/>
      <p:bldP spid="24" grpId="2"/>
      <p:bldP spid="25" grpId="0"/>
      <p:bldP spid="25" grpId="1"/>
      <p:bldP spid="25" grpId="2"/>
      <p:bldP spid="26" grpId="0"/>
      <p:bldP spid="26" grpId="1"/>
      <p:bldP spid="26" grpId="2"/>
      <p:bldP spid="27" grpId="0"/>
      <p:bldP spid="27" grpId="1"/>
      <p:bldP spid="27" grpId="2"/>
      <p:bldP spid="28" grpId="0"/>
      <p:bldP spid="28" grpId="1"/>
      <p:bldP spid="28" grpId="2"/>
      <p:bldP spid="36" grpId="0"/>
      <p:bldP spid="36" grpId="1"/>
      <p:bldP spid="36" grpId="2"/>
      <p:bldP spid="57" grpId="0" animBg="1"/>
      <p:bldP spid="58" grpId="0" animBg="1"/>
      <p:bldP spid="59" grpId="0" animBg="1"/>
      <p:bldP spid="60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9" name="Google Shape;170;p8"/>
          <p:cNvPicPr/>
          <p:nvPr/>
        </p:nvPicPr>
        <p:blipFill>
          <a:blip r:embed="rId3"/>
          <a:stretch/>
        </p:blipFill>
        <p:spPr>
          <a:xfrm>
            <a:off x="10909270" y="86527"/>
            <a:ext cx="1190434" cy="1088269"/>
          </a:xfrm>
          <a:prstGeom prst="rect">
            <a:avLst/>
          </a:prstGeom>
          <a:ln>
            <a:noFill/>
          </a:ln>
        </p:spPr>
      </p:pic>
      <p:sp>
        <p:nvSpPr>
          <p:cNvPr id="98" name="CustomShape 11"/>
          <p:cNvSpPr/>
          <p:nvPr/>
        </p:nvSpPr>
        <p:spPr>
          <a:xfrm>
            <a:off x="618506" y="4770832"/>
            <a:ext cx="4433760" cy="5180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000" b="0" i="0" u="none" strike="noStrike" kern="1200" cap="none" spc="-1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95DE2CF-C479-4832-BEE8-6FF1D832AF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294" y="-134180"/>
            <a:ext cx="10816975" cy="1144800"/>
          </a:xfrm>
        </p:spPr>
        <p:txBody>
          <a:bodyPr/>
          <a:lstStyle/>
          <a:p>
            <a:r>
              <a:rPr lang="en-GB" sz="3600" b="1" dirty="0">
                <a:latin typeface="Century Gothic" panose="020F0302020204030204"/>
              </a:rPr>
              <a:t>Infinitive (dictionary verb) and he, she, it forms</a:t>
            </a:r>
            <a:endParaRPr lang="en-GB" sz="3600" b="1" dirty="0"/>
          </a:p>
        </p:txBody>
      </p:sp>
      <p:pic>
        <p:nvPicPr>
          <p:cNvPr id="40" name="Google Shape;183;p8">
            <a:extLst>
              <a:ext uri="{FF2B5EF4-FFF2-40B4-BE49-F238E27FC236}">
                <a16:creationId xmlns:a16="http://schemas.microsoft.com/office/drawing/2014/main" id="{089C56E8-A172-474D-8DB6-D8387F744A89}"/>
              </a:ext>
            </a:extLst>
          </p:cNvPr>
          <p:cNvPicPr/>
          <p:nvPr/>
        </p:nvPicPr>
        <p:blipFill>
          <a:blip r:embed="rId4"/>
          <a:stretch/>
        </p:blipFill>
        <p:spPr>
          <a:xfrm>
            <a:off x="42035" y="5180835"/>
            <a:ext cx="633960" cy="671040"/>
          </a:xfrm>
          <a:prstGeom prst="rect">
            <a:avLst/>
          </a:prstGeom>
          <a:ln>
            <a:noFill/>
          </a:ln>
        </p:spPr>
      </p:pic>
      <p:pic>
        <p:nvPicPr>
          <p:cNvPr id="41" name="Google Shape;183;p8">
            <a:extLst>
              <a:ext uri="{FF2B5EF4-FFF2-40B4-BE49-F238E27FC236}">
                <a16:creationId xmlns:a16="http://schemas.microsoft.com/office/drawing/2014/main" id="{FDC8027C-844A-41AA-80A9-21898091E108}"/>
              </a:ext>
            </a:extLst>
          </p:cNvPr>
          <p:cNvPicPr/>
          <p:nvPr/>
        </p:nvPicPr>
        <p:blipFill>
          <a:blip r:embed="rId4"/>
          <a:stretch/>
        </p:blipFill>
        <p:spPr>
          <a:xfrm>
            <a:off x="4093336" y="5169320"/>
            <a:ext cx="633960" cy="671040"/>
          </a:xfrm>
          <a:prstGeom prst="rect">
            <a:avLst/>
          </a:prstGeom>
          <a:ln>
            <a:noFill/>
          </a:ln>
        </p:spPr>
      </p:pic>
      <p:pic>
        <p:nvPicPr>
          <p:cNvPr id="42" name="Google Shape;183;p8">
            <a:extLst>
              <a:ext uri="{FF2B5EF4-FFF2-40B4-BE49-F238E27FC236}">
                <a16:creationId xmlns:a16="http://schemas.microsoft.com/office/drawing/2014/main" id="{0439C655-B02F-4AC5-B351-E8EC09C3F516}"/>
              </a:ext>
            </a:extLst>
          </p:cNvPr>
          <p:cNvPicPr/>
          <p:nvPr/>
        </p:nvPicPr>
        <p:blipFill>
          <a:blip r:embed="rId4"/>
          <a:stretch/>
        </p:blipFill>
        <p:spPr>
          <a:xfrm>
            <a:off x="8557345" y="5180835"/>
            <a:ext cx="633960" cy="671040"/>
          </a:xfrm>
          <a:prstGeom prst="rect">
            <a:avLst/>
          </a:prstGeom>
          <a:ln>
            <a:noFill/>
          </a:ln>
        </p:spPr>
      </p:pic>
      <p:sp>
        <p:nvSpPr>
          <p:cNvPr id="43" name="CustomShape 9">
            <a:extLst>
              <a:ext uri="{FF2B5EF4-FFF2-40B4-BE49-F238E27FC236}">
                <a16:creationId xmlns:a16="http://schemas.microsoft.com/office/drawing/2014/main" id="{84E2E077-C161-4FE5-B0AE-9918384050D2}"/>
              </a:ext>
            </a:extLst>
          </p:cNvPr>
          <p:cNvSpPr/>
          <p:nvPr/>
        </p:nvSpPr>
        <p:spPr>
          <a:xfrm>
            <a:off x="662567" y="4817786"/>
            <a:ext cx="3691080" cy="5180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lvl="0">
              <a:defRPr/>
            </a:pPr>
            <a:r>
              <a:rPr lang="en-GB" sz="2400" b="1" spc="-1" dirty="0">
                <a:solidFill>
                  <a:srgbClr val="92D050"/>
                </a:solidFill>
                <a:latin typeface="Century Gothic" panose="020B0502020202020204" pitchFamily="34" charset="0"/>
              </a:rPr>
              <a:t>Er</a:t>
            </a:r>
            <a:r>
              <a:rPr lang="en-GB" sz="2400" spc="-1" dirty="0">
                <a:solidFill>
                  <a:srgbClr val="1F3864"/>
                </a:solidFill>
                <a:latin typeface="Century Gothic" panose="020B0502020202020204" pitchFamily="34" charset="0"/>
              </a:rPr>
              <a:t> </a:t>
            </a:r>
            <a:r>
              <a:rPr lang="en-GB" sz="2400" spc="-1" dirty="0" err="1">
                <a:solidFill>
                  <a:srgbClr val="1F3864"/>
                </a:solidFill>
                <a:latin typeface="Century Gothic" panose="020B0502020202020204" pitchFamily="34" charset="0"/>
              </a:rPr>
              <a:t>singt</a:t>
            </a:r>
            <a:endParaRPr lang="en-GB" sz="2400" b="1" spc="-1" dirty="0">
              <a:solidFill>
                <a:srgbClr val="92D050"/>
              </a:solidFill>
              <a:latin typeface="Century Gothic" panose="020B0502020202020204" pitchFamily="34" charset="0"/>
            </a:endParaRPr>
          </a:p>
        </p:txBody>
      </p:sp>
      <p:sp>
        <p:nvSpPr>
          <p:cNvPr id="45" name="CustomShape 11">
            <a:extLst>
              <a:ext uri="{FF2B5EF4-FFF2-40B4-BE49-F238E27FC236}">
                <a16:creationId xmlns:a16="http://schemas.microsoft.com/office/drawing/2014/main" id="{3A1E8F18-3FE6-4ED1-8D06-7A6F9FB99A6D}"/>
              </a:ext>
            </a:extLst>
          </p:cNvPr>
          <p:cNvSpPr/>
          <p:nvPr/>
        </p:nvSpPr>
        <p:spPr>
          <a:xfrm>
            <a:off x="2727918" y="6251536"/>
            <a:ext cx="1830498" cy="5180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400" b="1" i="0" u="none" strike="noStrike" kern="1200" cap="none" spc="-1" normalizeH="0" baseline="0" noProof="0" dirty="0">
              <a:ln>
                <a:noFill/>
              </a:ln>
              <a:solidFill>
                <a:srgbClr val="92D050"/>
              </a:solidFill>
              <a:effectLst/>
              <a:uLnTx/>
              <a:uFillTx/>
              <a:latin typeface="Century Gothic" panose="020B0502020202020204" pitchFamily="34" charset="0"/>
            </a:endParaRPr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CDC9E227-7A7E-4716-8648-2BDD4B8C0C59}"/>
              </a:ext>
            </a:extLst>
          </p:cNvPr>
          <p:cNvSpPr/>
          <p:nvPr/>
        </p:nvSpPr>
        <p:spPr>
          <a:xfrm>
            <a:off x="16285" y="1023065"/>
            <a:ext cx="1140768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dirty="0">
                <a:solidFill>
                  <a:srgbClr val="002060"/>
                </a:solidFill>
              </a:rPr>
              <a:t>Only the </a:t>
            </a:r>
            <a:r>
              <a:rPr lang="en-GB" sz="2400" b="1" dirty="0">
                <a:solidFill>
                  <a:srgbClr val="002060"/>
                </a:solidFill>
              </a:rPr>
              <a:t>infinitive</a:t>
            </a:r>
            <a:r>
              <a:rPr lang="en-GB" sz="2400" dirty="0">
                <a:solidFill>
                  <a:srgbClr val="002060"/>
                </a:solidFill>
              </a:rPr>
              <a:t> form of a verb appears in the dictionary.</a:t>
            </a:r>
          </a:p>
          <a:p>
            <a:r>
              <a:rPr lang="en-GB" sz="2400" dirty="0">
                <a:solidFill>
                  <a:srgbClr val="002060"/>
                </a:solidFill>
              </a:rPr>
              <a:t>e.g. 	</a:t>
            </a:r>
            <a:r>
              <a:rPr lang="en-GB" sz="2400" dirty="0" err="1">
                <a:solidFill>
                  <a:srgbClr val="002060"/>
                </a:solidFill>
              </a:rPr>
              <a:t>lernen</a:t>
            </a:r>
            <a:r>
              <a:rPr lang="en-GB" sz="2400" dirty="0">
                <a:solidFill>
                  <a:srgbClr val="002060"/>
                </a:solidFill>
              </a:rPr>
              <a:t> (</a:t>
            </a:r>
            <a:r>
              <a:rPr lang="en-GB" sz="2400" i="1" dirty="0">
                <a:solidFill>
                  <a:srgbClr val="002060"/>
                </a:solidFill>
              </a:rPr>
              <a:t>to learn / learning</a:t>
            </a:r>
            <a:r>
              <a:rPr lang="en-GB" sz="2400" dirty="0">
                <a:solidFill>
                  <a:srgbClr val="002060"/>
                </a:solidFill>
              </a:rPr>
              <a:t>), </a:t>
            </a:r>
            <a:r>
              <a:rPr lang="en-GB" sz="2400" dirty="0" err="1">
                <a:solidFill>
                  <a:srgbClr val="002060"/>
                </a:solidFill>
              </a:rPr>
              <a:t>spielen</a:t>
            </a:r>
            <a:r>
              <a:rPr lang="en-GB" sz="2400" dirty="0">
                <a:solidFill>
                  <a:srgbClr val="002060"/>
                </a:solidFill>
              </a:rPr>
              <a:t> (</a:t>
            </a:r>
            <a:r>
              <a:rPr lang="en-GB" sz="2400" i="1" dirty="0">
                <a:solidFill>
                  <a:srgbClr val="002060"/>
                </a:solidFill>
              </a:rPr>
              <a:t>to play / playing</a:t>
            </a:r>
            <a:r>
              <a:rPr lang="en-GB" sz="2400" dirty="0">
                <a:solidFill>
                  <a:srgbClr val="002060"/>
                </a:solidFill>
              </a:rPr>
              <a:t>)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7F29FA4A-E585-43D3-A8B4-2EF21740B012}"/>
              </a:ext>
            </a:extLst>
          </p:cNvPr>
          <p:cNvSpPr txBox="1"/>
          <p:nvPr/>
        </p:nvSpPr>
        <p:spPr>
          <a:xfrm>
            <a:off x="-17629" y="1906383"/>
            <a:ext cx="10609919" cy="7571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To say what </a:t>
            </a: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he/she does </a:t>
            </a:r>
            <a:r>
              <a:rPr kumimoji="0" lang="en-GB" sz="2400" b="0" i="0" u="sng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or</a:t>
            </a: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 </a:t>
            </a: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is doing</a:t>
            </a: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, use </a:t>
            </a: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srgbClr val="92D05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er</a:t>
            </a: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 (</a:t>
            </a:r>
            <a:r>
              <a:rPr kumimoji="0" lang="en-GB" sz="2400" b="0" i="1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he</a:t>
            </a: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), </a:t>
            </a:r>
            <a:r>
              <a:rPr kumimoji="0" lang="en-GB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92D05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sie</a:t>
            </a: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 (</a:t>
            </a:r>
            <a:r>
              <a:rPr kumimoji="0" lang="en-GB" sz="2400" b="0" i="1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she</a:t>
            </a: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) and change the ending from </a:t>
            </a: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-</a:t>
            </a:r>
            <a:r>
              <a:rPr kumimoji="0" lang="en-GB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en</a:t>
            </a: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 to </a:t>
            </a: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srgbClr val="92D05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-t</a:t>
            </a: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:</a:t>
            </a:r>
            <a:endParaRPr kumimoji="0" lang="en-GB" sz="2400" b="0" i="0" u="none" strike="noStrike" kern="1200" cap="none" spc="0" normalizeH="0" baseline="0" noProof="0" dirty="0">
              <a:ln>
                <a:noFill/>
              </a:ln>
              <a:solidFill>
                <a:srgbClr val="DAA520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FEE17368-EC98-4413-8BFD-14334844B7D9}"/>
              </a:ext>
            </a:extLst>
          </p:cNvPr>
          <p:cNvSpPr txBox="1"/>
          <p:nvPr/>
        </p:nvSpPr>
        <p:spPr>
          <a:xfrm>
            <a:off x="42035" y="2692903"/>
            <a:ext cx="9268097" cy="88537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GB" sz="2400" dirty="0" err="1">
                <a:solidFill>
                  <a:srgbClr val="4472C4">
                    <a:lumMod val="50000"/>
                  </a:srgbClr>
                </a:solidFill>
                <a:latin typeface="Century Gothic" panose="020B0502020202020204" pitchFamily="34" charset="0"/>
              </a:rPr>
              <a:t>lernen</a:t>
            </a: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 </a:t>
            </a: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  <a:sym typeface="Wingdings" panose="05000000000000000000" pitchFamily="2" charset="2"/>
              </a:rPr>
              <a:t></a:t>
            </a: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 </a:t>
            </a: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srgbClr val="92D05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Er</a:t>
            </a: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rgbClr val="92D05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 </a:t>
            </a:r>
            <a:r>
              <a:rPr kumimoji="0" lang="en-GB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lern</a:t>
            </a:r>
            <a:r>
              <a:rPr kumimoji="0" lang="en-GB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92D05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t</a:t>
            </a: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 </a:t>
            </a:r>
            <a:r>
              <a:rPr kumimoji="0" lang="en-GB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Gitarre</a:t>
            </a: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. 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(</a:t>
            </a:r>
            <a:r>
              <a:rPr kumimoji="0" lang="en-GB" sz="2400" b="0" i="1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He </a:t>
            </a:r>
            <a:r>
              <a:rPr kumimoji="0" lang="en-GB" sz="2400" b="1" i="1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learns</a:t>
            </a:r>
            <a:r>
              <a:rPr kumimoji="0" lang="en-GB" sz="2400" b="0" i="1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 guitar. </a:t>
            </a: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/ </a:t>
            </a:r>
            <a:r>
              <a:rPr kumimoji="0" lang="en-GB" sz="2400" b="0" i="1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He </a:t>
            </a:r>
            <a:r>
              <a:rPr kumimoji="0" lang="en-GB" sz="2400" b="1" i="1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is learning </a:t>
            </a:r>
            <a:r>
              <a:rPr kumimoji="0" lang="en-GB" sz="2400" b="0" i="1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guitar</a:t>
            </a: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.)</a:t>
            </a:r>
          </a:p>
        </p:txBody>
      </p:sp>
      <p:sp>
        <p:nvSpPr>
          <p:cNvPr id="30" name="CustomShape 11">
            <a:extLst>
              <a:ext uri="{FF2B5EF4-FFF2-40B4-BE49-F238E27FC236}">
                <a16:creationId xmlns:a16="http://schemas.microsoft.com/office/drawing/2014/main" id="{F3F83978-A338-41E3-861D-0704AD266696}"/>
              </a:ext>
            </a:extLst>
          </p:cNvPr>
          <p:cNvSpPr/>
          <p:nvPr/>
        </p:nvSpPr>
        <p:spPr>
          <a:xfrm>
            <a:off x="669052" y="5381612"/>
            <a:ext cx="3382295" cy="5180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2400" i="1" spc="-1" noProof="0" dirty="0">
                <a:solidFill>
                  <a:srgbClr val="002060"/>
                </a:solidFill>
                <a:latin typeface="Century Gothic" panose="020B0502020202020204" pitchFamily="34" charset="0"/>
              </a:rPr>
              <a:t>He sings/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2400" i="1" spc="-1" noProof="0" dirty="0">
                <a:solidFill>
                  <a:srgbClr val="002060"/>
                </a:solidFill>
                <a:latin typeface="Century Gothic" panose="020B0502020202020204" pitchFamily="34" charset="0"/>
              </a:rPr>
              <a:t>He is singing</a:t>
            </a:r>
            <a:endParaRPr kumimoji="0" lang="en-GB" sz="2400" i="1" u="none" strike="noStrike" kern="1200" cap="none" spc="-1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entury Gothic" panose="020B0502020202020204" pitchFamily="34" charset="0"/>
            </a:endParaRPr>
          </a:p>
        </p:txBody>
      </p:sp>
      <p:sp>
        <p:nvSpPr>
          <p:cNvPr id="31" name="CustomShape 11">
            <a:extLst>
              <a:ext uri="{FF2B5EF4-FFF2-40B4-BE49-F238E27FC236}">
                <a16:creationId xmlns:a16="http://schemas.microsoft.com/office/drawing/2014/main" id="{7D3BEE6A-C44C-4D1D-AFF7-6328E4601930}"/>
              </a:ext>
            </a:extLst>
          </p:cNvPr>
          <p:cNvSpPr/>
          <p:nvPr/>
        </p:nvSpPr>
        <p:spPr>
          <a:xfrm>
            <a:off x="5026684" y="4842626"/>
            <a:ext cx="1830498" cy="5180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2400" b="1" spc="-1" dirty="0">
                <a:solidFill>
                  <a:srgbClr val="92D050"/>
                </a:solidFill>
                <a:latin typeface="Century Gothic" panose="020B0502020202020204" pitchFamily="34" charset="0"/>
              </a:rPr>
              <a:t>Sie </a:t>
            </a:r>
            <a:r>
              <a:rPr lang="en-GB" sz="2400" spc="-1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denk</a:t>
            </a:r>
            <a:r>
              <a:rPr lang="en-GB" sz="2400" b="1" spc="-1" dirty="0" err="1">
                <a:solidFill>
                  <a:srgbClr val="92D050"/>
                </a:solidFill>
                <a:latin typeface="Century Gothic" panose="020B0502020202020204" pitchFamily="34" charset="0"/>
              </a:rPr>
              <a:t>t</a:t>
            </a:r>
            <a:endParaRPr kumimoji="0" lang="en-GB" sz="2400" b="1" i="0" u="none" strike="noStrike" kern="1200" cap="none" spc="-1" normalizeH="0" baseline="0" noProof="0" dirty="0">
              <a:ln>
                <a:noFill/>
              </a:ln>
              <a:solidFill>
                <a:srgbClr val="92D050"/>
              </a:solidFill>
              <a:effectLst/>
              <a:uLnTx/>
              <a:uFillTx/>
              <a:latin typeface="Century Gothic" panose="020B0502020202020204" pitchFamily="34" charset="0"/>
            </a:endParaRPr>
          </a:p>
        </p:txBody>
      </p:sp>
      <p:sp>
        <p:nvSpPr>
          <p:cNvPr id="32" name="CustomShape 11">
            <a:extLst>
              <a:ext uri="{FF2B5EF4-FFF2-40B4-BE49-F238E27FC236}">
                <a16:creationId xmlns:a16="http://schemas.microsoft.com/office/drawing/2014/main" id="{B92950E2-F080-47E5-ABE8-18FA3B6ACBEB}"/>
              </a:ext>
            </a:extLst>
          </p:cNvPr>
          <p:cNvSpPr/>
          <p:nvPr/>
        </p:nvSpPr>
        <p:spPr>
          <a:xfrm>
            <a:off x="4971434" y="5381612"/>
            <a:ext cx="2982804" cy="5180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i="1" u="none" strike="noStrike" kern="1200" cap="none" spc="-1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</a:rPr>
              <a:t>She</a:t>
            </a:r>
            <a:r>
              <a:rPr kumimoji="0" lang="en-GB" sz="2400" i="1" u="none" strike="noStrike" kern="1200" cap="none" spc="-1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</a:rPr>
              <a:t> thinks/She is thinking</a:t>
            </a:r>
            <a:endParaRPr kumimoji="0" lang="en-GB" sz="2400" i="1" u="none" strike="noStrike" kern="1200" cap="none" spc="-1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entury Gothic" panose="020B0502020202020204" pitchFamily="34" charset="0"/>
            </a:endParaRPr>
          </a:p>
        </p:txBody>
      </p:sp>
      <p:sp>
        <p:nvSpPr>
          <p:cNvPr id="33" name="CustomShape 11">
            <a:extLst>
              <a:ext uri="{FF2B5EF4-FFF2-40B4-BE49-F238E27FC236}">
                <a16:creationId xmlns:a16="http://schemas.microsoft.com/office/drawing/2014/main" id="{D157D00C-182E-49C5-BE00-7F273060E182}"/>
              </a:ext>
            </a:extLst>
          </p:cNvPr>
          <p:cNvSpPr/>
          <p:nvPr/>
        </p:nvSpPr>
        <p:spPr>
          <a:xfrm>
            <a:off x="9158152" y="4851450"/>
            <a:ext cx="3094269" cy="5180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2400" b="1" spc="-1" dirty="0">
                <a:solidFill>
                  <a:srgbClr val="92D050"/>
                </a:solidFill>
                <a:latin typeface="Century Gothic" panose="020B0502020202020204" pitchFamily="34" charset="0"/>
              </a:rPr>
              <a:t>Er </a:t>
            </a:r>
            <a:r>
              <a:rPr lang="en-GB" sz="2400" spc="-1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versteh</a:t>
            </a:r>
            <a:r>
              <a:rPr lang="en-GB" sz="2400" b="1" spc="-1" dirty="0" err="1">
                <a:solidFill>
                  <a:srgbClr val="92D050"/>
                </a:solidFill>
                <a:latin typeface="Century Gothic" panose="020B0502020202020204" pitchFamily="34" charset="0"/>
              </a:rPr>
              <a:t>t</a:t>
            </a:r>
            <a:r>
              <a:rPr lang="en-GB" sz="2400" b="1" spc="-1" dirty="0">
                <a:solidFill>
                  <a:srgbClr val="92D050"/>
                </a:solidFill>
                <a:latin typeface="Century Gothic" panose="020B0502020202020204" pitchFamily="34" charset="0"/>
              </a:rPr>
              <a:t> </a:t>
            </a:r>
            <a:r>
              <a:rPr lang="en-GB" sz="2400" b="1" spc="-1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Englisch</a:t>
            </a:r>
            <a:r>
              <a:rPr lang="en-GB" sz="2400" b="1" spc="-1" dirty="0">
                <a:solidFill>
                  <a:srgbClr val="002060"/>
                </a:solidFill>
                <a:latin typeface="Century Gothic" panose="020B0502020202020204" pitchFamily="34" charset="0"/>
              </a:rPr>
              <a:t>.</a:t>
            </a:r>
            <a:endParaRPr kumimoji="0" lang="en-GB" sz="2400" b="1" i="0" u="none" strike="noStrike" kern="1200" cap="none" spc="-1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entury Gothic" panose="020B0502020202020204" pitchFamily="34" charset="0"/>
            </a:endParaRPr>
          </a:p>
        </p:txBody>
      </p:sp>
      <p:sp>
        <p:nvSpPr>
          <p:cNvPr id="34" name="CustomShape 11">
            <a:extLst>
              <a:ext uri="{FF2B5EF4-FFF2-40B4-BE49-F238E27FC236}">
                <a16:creationId xmlns:a16="http://schemas.microsoft.com/office/drawing/2014/main" id="{E00F36E4-B42A-4395-80C6-2F695847B1E3}"/>
              </a:ext>
            </a:extLst>
          </p:cNvPr>
          <p:cNvSpPr/>
          <p:nvPr/>
        </p:nvSpPr>
        <p:spPr>
          <a:xfrm>
            <a:off x="9109037" y="5381612"/>
            <a:ext cx="3225653" cy="5180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2400" i="1" spc="-1" dirty="0">
                <a:solidFill>
                  <a:srgbClr val="002060"/>
                </a:solidFill>
                <a:latin typeface="Century Gothic" panose="020B0502020202020204" pitchFamily="34" charset="0"/>
              </a:rPr>
              <a:t>He understands / </a:t>
            </a:r>
            <a:br>
              <a:rPr lang="en-GB" sz="2400" i="1" spc="-1" dirty="0">
                <a:solidFill>
                  <a:srgbClr val="002060"/>
                </a:solidFill>
                <a:latin typeface="Century Gothic" panose="020B0502020202020204" pitchFamily="34" charset="0"/>
              </a:rPr>
            </a:br>
            <a:r>
              <a:rPr lang="en-GB" sz="2400" i="1" spc="-1" dirty="0">
                <a:solidFill>
                  <a:srgbClr val="002060"/>
                </a:solidFill>
                <a:latin typeface="Century Gothic" panose="020B0502020202020204" pitchFamily="34" charset="0"/>
              </a:rPr>
              <a:t>He is understanding English.</a:t>
            </a:r>
            <a:endParaRPr kumimoji="0" lang="en-GB" sz="2400" i="1" u="none" strike="noStrike" kern="1200" cap="none" spc="-1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entury Gothic" panose="020B050202020202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92E7382-1743-480B-94FB-476689D4FFA7}"/>
              </a:ext>
            </a:extLst>
          </p:cNvPr>
          <p:cNvSpPr txBox="1"/>
          <p:nvPr/>
        </p:nvSpPr>
        <p:spPr>
          <a:xfrm>
            <a:off x="42035" y="3685852"/>
            <a:ext cx="7727873" cy="8853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spielen</a:t>
            </a: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 </a:t>
            </a: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  <a:sym typeface="Wingdings" panose="05000000000000000000" pitchFamily="2" charset="2"/>
              </a:rPr>
              <a:t></a:t>
            </a: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 </a:t>
            </a: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srgbClr val="92D05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Sie</a:t>
            </a: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 </a:t>
            </a:r>
            <a:r>
              <a:rPr kumimoji="0" lang="en-GB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spiel</a:t>
            </a:r>
            <a:r>
              <a:rPr kumimoji="0" lang="en-GB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92D05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t</a:t>
            </a: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 </a:t>
            </a:r>
            <a:r>
              <a:rPr kumimoji="0" lang="en-GB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Fußball</a:t>
            </a: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. 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(</a:t>
            </a:r>
            <a:r>
              <a:rPr kumimoji="0" lang="en-GB" sz="2400" b="0" i="1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She </a:t>
            </a:r>
            <a:r>
              <a:rPr kumimoji="0" lang="en-GB" sz="2400" b="1" i="1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plays</a:t>
            </a:r>
            <a:r>
              <a:rPr kumimoji="0" lang="en-GB" sz="2400" b="0" i="1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 football. / She </a:t>
            </a:r>
            <a:r>
              <a:rPr kumimoji="0" lang="en-GB" sz="2400" b="1" i="1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is playing</a:t>
            </a:r>
            <a:r>
              <a:rPr kumimoji="0" lang="en-GB" sz="2400" b="0" i="1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 football</a:t>
            </a: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.) </a:t>
            </a:r>
          </a:p>
        </p:txBody>
      </p:sp>
      <p:sp>
        <p:nvSpPr>
          <p:cNvPr id="36" name="Rectangle: Rounded Corners 22">
            <a:extLst>
              <a:ext uri="{FF2B5EF4-FFF2-40B4-BE49-F238E27FC236}">
                <a16:creationId xmlns:a16="http://schemas.microsoft.com/office/drawing/2014/main" id="{177C839E-4853-43DF-A748-990F80E39308}"/>
              </a:ext>
            </a:extLst>
          </p:cNvPr>
          <p:cNvSpPr/>
          <p:nvPr/>
        </p:nvSpPr>
        <p:spPr>
          <a:xfrm>
            <a:off x="9449415" y="2639541"/>
            <a:ext cx="2316404" cy="1564590"/>
          </a:xfrm>
          <a:prstGeom prst="roundRect">
            <a:avLst/>
          </a:prstGeom>
          <a:solidFill>
            <a:srgbClr val="002060"/>
          </a:solidFill>
          <a:ln>
            <a:solidFill>
              <a:srgbClr val="FFD10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There is only one present tense in German! </a:t>
            </a:r>
          </a:p>
        </p:txBody>
      </p:sp>
      <p:pic>
        <p:nvPicPr>
          <p:cNvPr id="46" name="Picture 2" descr="Image result for attention sign on road">
            <a:extLst>
              <a:ext uri="{FF2B5EF4-FFF2-40B4-BE49-F238E27FC236}">
                <a16:creationId xmlns:a16="http://schemas.microsoft.com/office/drawing/2014/main" id="{ADA47D45-29BD-4BFA-BBF3-C80F3BDA08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9908" y="2686437"/>
            <a:ext cx="1781894" cy="15645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8" name="Rectangle: Rounded Corners 23">
            <a:extLst>
              <a:ext uri="{FF2B5EF4-FFF2-40B4-BE49-F238E27FC236}">
                <a16:creationId xmlns:a16="http://schemas.microsoft.com/office/drawing/2014/main" id="{FF950B83-8BEB-4C5A-BD35-F069C91A9F98}"/>
              </a:ext>
            </a:extLst>
          </p:cNvPr>
          <p:cNvSpPr/>
          <p:nvPr/>
        </p:nvSpPr>
        <p:spPr>
          <a:xfrm>
            <a:off x="8093737" y="4251027"/>
            <a:ext cx="3569694" cy="539982"/>
          </a:xfrm>
          <a:prstGeom prst="roundRect">
            <a:avLst/>
          </a:prstGeom>
          <a:solidFill>
            <a:srgbClr val="00206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How many are there in English?</a:t>
            </a:r>
          </a:p>
        </p:txBody>
      </p:sp>
    </p:spTree>
    <p:extLst>
      <p:ext uri="{BB962C8B-B14F-4D97-AF65-F5344CB8AC3E}">
        <p14:creationId xmlns:p14="http://schemas.microsoft.com/office/powerpoint/2010/main" val="1370580849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37" dur="5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  <p:bldP spid="30" grpId="0"/>
      <p:bldP spid="31" grpId="0"/>
      <p:bldP spid="32" grpId="0"/>
      <p:bldP spid="33" grpId="0"/>
      <p:bldP spid="34" grpId="0"/>
      <p:bldP spid="7" grpId="0"/>
      <p:bldP spid="36" grpId="0" animBg="1"/>
      <p:bldP spid="4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2985FB-F7F0-4622-AB6F-A5BEAD1317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36070" y="1402202"/>
            <a:ext cx="1241424" cy="424815"/>
          </a:xfrm>
          <a:solidFill>
            <a:schemeClr val="accent6">
              <a:lumMod val="40000"/>
              <a:lumOff val="60000"/>
            </a:schemeClr>
          </a:solidFill>
        </p:spPr>
        <p:txBody>
          <a:bodyPr/>
          <a:lstStyle/>
          <a:p>
            <a:pPr algn="ctr"/>
            <a:r>
              <a:rPr lang="en-GB" sz="2000" b="1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hören</a:t>
            </a:r>
            <a:endParaRPr lang="en-GB" sz="2000" b="1" dirty="0">
              <a:solidFill>
                <a:srgbClr val="002060"/>
              </a:solidFill>
              <a:latin typeface="Century Gothic" panose="020B0502020202020204" pitchFamily="34" charset="0"/>
            </a:endParaRPr>
          </a:p>
        </p:txBody>
      </p:sp>
      <p:graphicFrame>
        <p:nvGraphicFramePr>
          <p:cNvPr id="5" name="Table 1">
            <a:extLst>
              <a:ext uri="{FF2B5EF4-FFF2-40B4-BE49-F238E27FC236}">
                <a16:creationId xmlns:a16="http://schemas.microsoft.com/office/drawing/2014/main" id="{C6398E9F-79CD-4BAD-B189-42283EE14EB0}"/>
              </a:ext>
            </a:extLst>
          </p:cNvPr>
          <p:cNvGraphicFramePr/>
          <p:nvPr/>
        </p:nvGraphicFramePr>
        <p:xfrm>
          <a:off x="1630239" y="2204400"/>
          <a:ext cx="5602900" cy="4344480"/>
        </p:xfrm>
        <a:graphic>
          <a:graphicData uri="http://schemas.openxmlformats.org/drawingml/2006/table">
            <a:tbl>
              <a:tblPr/>
              <a:tblGrid>
                <a:gridCol w="270223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90066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96120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GB" sz="2400" b="1" strike="noStrike" spc="-1" dirty="0">
                          <a:solidFill>
                            <a:srgbClr val="002060"/>
                          </a:solidFill>
                          <a:latin typeface="Century gothic"/>
                          <a:ea typeface="Century Gothic"/>
                        </a:rPr>
                        <a:t>infinitive</a:t>
                      </a:r>
                      <a:endParaRPr lang="en-GB" sz="2400" b="0" strike="noStrike" spc="-1" dirty="0">
                        <a:latin typeface="Century gothic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GB" sz="2400" b="1" strike="noStrike" spc="-1" dirty="0">
                          <a:solidFill>
                            <a:srgbClr val="002060"/>
                          </a:solidFill>
                          <a:latin typeface="Century gothic"/>
                        </a:rPr>
                        <a:t>she/he (</a:t>
                      </a:r>
                      <a:r>
                        <a:rPr lang="en-GB" sz="2400" b="1" strike="noStrike" spc="-1" dirty="0" err="1">
                          <a:solidFill>
                            <a:srgbClr val="002060"/>
                          </a:solidFill>
                          <a:latin typeface="Century gothic"/>
                        </a:rPr>
                        <a:t>sie</a:t>
                      </a:r>
                      <a:r>
                        <a:rPr lang="en-GB" sz="2400" b="1" strike="noStrike" spc="-1" dirty="0">
                          <a:solidFill>
                            <a:srgbClr val="002060"/>
                          </a:solidFill>
                          <a:latin typeface="Century gothic"/>
                        </a:rPr>
                        <a:t>/er)</a:t>
                      </a:r>
                      <a:endParaRPr lang="en-GB" sz="2400" b="0" strike="noStrike" spc="-1" dirty="0">
                        <a:latin typeface="Century gothic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05080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rgbClr val="002060"/>
                          </a:solidFill>
                        </a:rPr>
                        <a:t>to learn</a:t>
                      </a:r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rgbClr val="002060"/>
                          </a:solidFill>
                        </a:rPr>
                        <a:t>learns</a:t>
                      </a:r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78440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rgbClr val="002060"/>
                          </a:solidFill>
                        </a:rPr>
                        <a:t>to play</a:t>
                      </a:r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rgbClr val="002060"/>
                          </a:solidFill>
                        </a:rPr>
                        <a:t>plays</a:t>
                      </a:r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41000">
                <a:tc>
                  <a:txBody>
                    <a:bodyPr/>
                    <a:lstStyle/>
                    <a:p>
                      <a:pPr algn="l"/>
                      <a:r>
                        <a:rPr lang="en-US" sz="2400" b="1" dirty="0">
                          <a:solidFill>
                            <a:srgbClr val="002060"/>
                          </a:solidFill>
                        </a:rPr>
                        <a:t> to understand</a:t>
                      </a:r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rgbClr val="002060"/>
                          </a:solidFill>
                        </a:rPr>
                        <a:t>understands</a:t>
                      </a:r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78440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rgbClr val="002060"/>
                          </a:solidFill>
                        </a:rPr>
                        <a:t>to sing</a:t>
                      </a:r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rgbClr val="002060"/>
                          </a:solidFill>
                        </a:rPr>
                        <a:t>sings</a:t>
                      </a:r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07240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rgbClr val="002060"/>
                          </a:solidFill>
                        </a:rPr>
                        <a:t>to think</a:t>
                      </a:r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rgbClr val="002060"/>
                          </a:solidFill>
                        </a:rPr>
                        <a:t>thinks</a:t>
                      </a:r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78440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rgbClr val="002060"/>
                          </a:solidFill>
                        </a:rPr>
                        <a:t>to write</a:t>
                      </a:r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rgbClr val="002060"/>
                          </a:solidFill>
                        </a:rPr>
                        <a:t>writes</a:t>
                      </a:r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78440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rgbClr val="002060"/>
                          </a:solidFill>
                        </a:rPr>
                        <a:t>to have</a:t>
                      </a:r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rgbClr val="002060"/>
                          </a:solidFill>
                        </a:rPr>
                        <a:t>has</a:t>
                      </a:r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graphicFrame>
        <p:nvGraphicFramePr>
          <p:cNvPr id="6" name="Table 2">
            <a:extLst>
              <a:ext uri="{FF2B5EF4-FFF2-40B4-BE49-F238E27FC236}">
                <a16:creationId xmlns:a16="http://schemas.microsoft.com/office/drawing/2014/main" id="{54458669-5D9D-4D2D-8CD9-BF98FB203F05}"/>
              </a:ext>
            </a:extLst>
          </p:cNvPr>
          <p:cNvGraphicFramePr/>
          <p:nvPr/>
        </p:nvGraphicFramePr>
        <p:xfrm>
          <a:off x="572014" y="2204400"/>
          <a:ext cx="695520" cy="4318560"/>
        </p:xfrm>
        <a:graphic>
          <a:graphicData uri="http://schemas.openxmlformats.org/drawingml/2006/table">
            <a:tbl>
              <a:tblPr/>
              <a:tblGrid>
                <a:gridCol w="6955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95292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01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8348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5576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8348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054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7520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604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15" name="CustomShape 22">
            <a:hlinkClick r:id="" action="ppaction://noaction">
              <a:snd r:embed="rId3" name="T2_W6_12.2.wav"/>
            </a:hlinkClick>
            <a:extLst>
              <a:ext uri="{FF2B5EF4-FFF2-40B4-BE49-F238E27FC236}">
                <a16:creationId xmlns:a16="http://schemas.microsoft.com/office/drawing/2014/main" id="{4247252A-FC32-4F16-8616-A5FE2859FCB7}"/>
              </a:ext>
            </a:extLst>
          </p:cNvPr>
          <p:cNvSpPr/>
          <p:nvPr/>
        </p:nvSpPr>
        <p:spPr>
          <a:xfrm>
            <a:off x="688294" y="3183960"/>
            <a:ext cx="464040" cy="396360"/>
          </a:xfrm>
          <a:prstGeom prst="actionButtonBlank">
            <a:avLst/>
          </a:prstGeom>
          <a:solidFill>
            <a:srgbClr val="002060"/>
          </a:solidFill>
          <a:ln>
            <a:solidFill>
              <a:srgbClr val="FFC000"/>
            </a:solidFill>
            <a:round/>
          </a:ln>
          <a:effectLst>
            <a:outerShdw blurRad="50800" dist="381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1" i="0" u="none" strike="noStrike" kern="1200" cap="none" spc="-1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DejaVu Sans"/>
                <a:cs typeface="+mn-cs"/>
              </a:rPr>
              <a:t>B.</a:t>
            </a:r>
            <a:endParaRPr kumimoji="0" lang="en-GB" sz="2000" b="0" i="0" u="none" strike="noStrike" kern="1200" cap="none" spc="-1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16" name="CustomShape 23">
            <a:hlinkClick r:id="" action="ppaction://noaction">
              <a:snd r:embed="rId4" name="T2_W6_12.3.wav"/>
            </a:hlinkClick>
            <a:extLst>
              <a:ext uri="{FF2B5EF4-FFF2-40B4-BE49-F238E27FC236}">
                <a16:creationId xmlns:a16="http://schemas.microsoft.com/office/drawing/2014/main" id="{3AD5864B-E328-4811-82EC-A3D77BDC6BF2}"/>
              </a:ext>
            </a:extLst>
          </p:cNvPr>
          <p:cNvSpPr/>
          <p:nvPr/>
        </p:nvSpPr>
        <p:spPr>
          <a:xfrm>
            <a:off x="688294" y="3686520"/>
            <a:ext cx="464040" cy="396360"/>
          </a:xfrm>
          <a:prstGeom prst="actionButtonBlank">
            <a:avLst/>
          </a:prstGeom>
          <a:solidFill>
            <a:srgbClr val="002060"/>
          </a:solidFill>
          <a:ln>
            <a:solidFill>
              <a:srgbClr val="FFC000"/>
            </a:solidFill>
            <a:round/>
          </a:ln>
          <a:effectLst>
            <a:outerShdw blurRad="50800" dist="381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1" i="0" u="none" strike="noStrike" kern="1200" cap="none" spc="-1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DejaVu Sans"/>
                <a:cs typeface="+mn-cs"/>
              </a:rPr>
              <a:t>1</a:t>
            </a:r>
            <a:endParaRPr kumimoji="0" lang="en-GB" sz="2000" b="0" i="0" u="none" strike="noStrike" kern="1200" cap="none" spc="-1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17" name="CustomShape 24">
            <a:hlinkClick r:id="" action="ppaction://noaction">
              <a:snd r:embed="rId5" name="T2_W6_12.4.wav"/>
            </a:hlinkClick>
            <a:extLst>
              <a:ext uri="{FF2B5EF4-FFF2-40B4-BE49-F238E27FC236}">
                <a16:creationId xmlns:a16="http://schemas.microsoft.com/office/drawing/2014/main" id="{F2DAD2AC-ADD2-4480-845B-008BBA9A5F70}"/>
              </a:ext>
            </a:extLst>
          </p:cNvPr>
          <p:cNvSpPr/>
          <p:nvPr/>
        </p:nvSpPr>
        <p:spPr>
          <a:xfrm>
            <a:off x="688294" y="4165680"/>
            <a:ext cx="464040" cy="396360"/>
          </a:xfrm>
          <a:prstGeom prst="actionButtonBlank">
            <a:avLst/>
          </a:prstGeom>
          <a:solidFill>
            <a:srgbClr val="002060"/>
          </a:solidFill>
          <a:ln>
            <a:solidFill>
              <a:srgbClr val="FFC000"/>
            </a:solidFill>
            <a:round/>
          </a:ln>
          <a:effectLst>
            <a:outerShdw blurRad="50800" dist="381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1" i="0" u="none" strike="noStrike" kern="1200" cap="none" spc="-1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DejaVu Sans"/>
                <a:cs typeface="+mn-cs"/>
              </a:rPr>
              <a:t>2</a:t>
            </a:r>
            <a:endParaRPr kumimoji="0" lang="en-GB" sz="2000" b="0" i="0" u="none" strike="noStrike" kern="1200" cap="none" spc="-1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18" name="CustomShape 25">
            <a:hlinkClick r:id="" action="ppaction://noaction">
              <a:snd r:embed="rId6" name="T2_W6_12.5.wav"/>
            </a:hlinkClick>
            <a:extLst>
              <a:ext uri="{FF2B5EF4-FFF2-40B4-BE49-F238E27FC236}">
                <a16:creationId xmlns:a16="http://schemas.microsoft.com/office/drawing/2014/main" id="{E47FAB46-1A11-4EF4-B700-EF919D0338F8}"/>
              </a:ext>
            </a:extLst>
          </p:cNvPr>
          <p:cNvSpPr/>
          <p:nvPr/>
        </p:nvSpPr>
        <p:spPr>
          <a:xfrm>
            <a:off x="688294" y="4632240"/>
            <a:ext cx="464040" cy="396360"/>
          </a:xfrm>
          <a:prstGeom prst="actionButtonBlank">
            <a:avLst/>
          </a:prstGeom>
          <a:solidFill>
            <a:srgbClr val="002060"/>
          </a:solidFill>
          <a:ln>
            <a:solidFill>
              <a:srgbClr val="FFC000"/>
            </a:solidFill>
            <a:round/>
          </a:ln>
          <a:effectLst>
            <a:outerShdw blurRad="50800" dist="381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1" i="0" u="none" strike="noStrike" kern="1200" cap="none" spc="-1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DejaVu Sans"/>
                <a:cs typeface="+mn-cs"/>
              </a:rPr>
              <a:t>3</a:t>
            </a:r>
            <a:endParaRPr kumimoji="0" lang="en-GB" sz="2000" b="0" i="0" u="none" strike="noStrike" kern="1200" cap="none" spc="-1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19" name="CustomShape 26">
            <a:hlinkClick r:id="" action="ppaction://noaction">
              <a:snd r:embed="rId7" name="T2_W6_12.6.wav"/>
            </a:hlinkClick>
            <a:extLst>
              <a:ext uri="{FF2B5EF4-FFF2-40B4-BE49-F238E27FC236}">
                <a16:creationId xmlns:a16="http://schemas.microsoft.com/office/drawing/2014/main" id="{1ECA2C39-8E1B-46F9-B4CE-5D69DA706F12}"/>
              </a:ext>
            </a:extLst>
          </p:cNvPr>
          <p:cNvSpPr/>
          <p:nvPr/>
        </p:nvSpPr>
        <p:spPr>
          <a:xfrm>
            <a:off x="688294" y="5137680"/>
            <a:ext cx="464040" cy="396360"/>
          </a:xfrm>
          <a:prstGeom prst="actionButtonBlank">
            <a:avLst/>
          </a:prstGeom>
          <a:solidFill>
            <a:srgbClr val="002060"/>
          </a:solidFill>
          <a:ln>
            <a:solidFill>
              <a:srgbClr val="FFC000"/>
            </a:solidFill>
            <a:round/>
          </a:ln>
          <a:effectLst>
            <a:outerShdw blurRad="50800" dist="381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1" i="0" u="none" strike="noStrike" kern="1200" cap="none" spc="-1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DejaVu Sans"/>
                <a:cs typeface="+mn-cs"/>
              </a:rPr>
              <a:t>4</a:t>
            </a:r>
            <a:endParaRPr kumimoji="0" lang="en-GB" sz="2000" b="0" i="0" u="none" strike="noStrike" kern="1200" cap="none" spc="-1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21" name="CustomShape 27">
            <a:hlinkClick r:id="" action="ppaction://noaction">
              <a:snd r:embed="rId8" name="T2_W6_12.7.wav"/>
            </a:hlinkClick>
            <a:extLst>
              <a:ext uri="{FF2B5EF4-FFF2-40B4-BE49-F238E27FC236}">
                <a16:creationId xmlns:a16="http://schemas.microsoft.com/office/drawing/2014/main" id="{B06E6BFD-FB69-40F9-9653-301D379E5A17}"/>
              </a:ext>
            </a:extLst>
          </p:cNvPr>
          <p:cNvSpPr/>
          <p:nvPr/>
        </p:nvSpPr>
        <p:spPr>
          <a:xfrm>
            <a:off x="692614" y="5629800"/>
            <a:ext cx="464040" cy="396360"/>
          </a:xfrm>
          <a:prstGeom prst="actionButtonBlank">
            <a:avLst/>
          </a:prstGeom>
          <a:solidFill>
            <a:srgbClr val="002060"/>
          </a:solidFill>
          <a:ln>
            <a:solidFill>
              <a:srgbClr val="FFC000"/>
            </a:solidFill>
            <a:round/>
          </a:ln>
          <a:effectLst>
            <a:outerShdw blurRad="50800" dist="381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1" i="0" u="none" strike="noStrike" kern="1200" cap="none" spc="-1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DejaVu Sans"/>
                <a:cs typeface="+mn-cs"/>
              </a:rPr>
              <a:t>5</a:t>
            </a:r>
            <a:endParaRPr kumimoji="0" lang="en-GB" sz="2000" b="0" i="0" u="none" strike="noStrike" kern="1200" cap="none" spc="-1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22" name="CustomShape 28">
            <a:hlinkClick r:id="" action="ppaction://noaction">
              <a:snd r:embed="rId9" name="T2_W6_12.8.wav"/>
            </a:hlinkClick>
            <a:extLst>
              <a:ext uri="{FF2B5EF4-FFF2-40B4-BE49-F238E27FC236}">
                <a16:creationId xmlns:a16="http://schemas.microsoft.com/office/drawing/2014/main" id="{34261C61-C209-49EF-A2E1-6B62F7BA1FCB}"/>
              </a:ext>
            </a:extLst>
          </p:cNvPr>
          <p:cNvSpPr/>
          <p:nvPr/>
        </p:nvSpPr>
        <p:spPr>
          <a:xfrm>
            <a:off x="688294" y="6072960"/>
            <a:ext cx="464040" cy="396360"/>
          </a:xfrm>
          <a:prstGeom prst="actionButtonBlank">
            <a:avLst/>
          </a:prstGeom>
          <a:solidFill>
            <a:srgbClr val="002060"/>
          </a:solidFill>
          <a:ln>
            <a:solidFill>
              <a:srgbClr val="FFC000"/>
            </a:solidFill>
            <a:round/>
          </a:ln>
          <a:effectLst>
            <a:outerShdw blurRad="50800" dist="381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1" i="0" u="none" strike="noStrike" kern="1200" cap="none" spc="-1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DejaVu Sans"/>
                <a:cs typeface="+mn-cs"/>
              </a:rPr>
              <a:t>6</a:t>
            </a:r>
            <a:endParaRPr kumimoji="0" lang="en-GB" sz="2000" b="0" i="0" u="none" strike="noStrike" kern="1200" cap="none" spc="-1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25" name="CustomShape 6">
            <a:extLst>
              <a:ext uri="{FF2B5EF4-FFF2-40B4-BE49-F238E27FC236}">
                <a16:creationId xmlns:a16="http://schemas.microsoft.com/office/drawing/2014/main" id="{85BDA598-D8FC-421B-AEDB-34FBDED665F3}"/>
              </a:ext>
            </a:extLst>
          </p:cNvPr>
          <p:cNvSpPr/>
          <p:nvPr/>
        </p:nvSpPr>
        <p:spPr>
          <a:xfrm>
            <a:off x="114389" y="0"/>
            <a:ext cx="8125560" cy="5173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2800" b="1" spc="-1" dirty="0">
                <a:solidFill>
                  <a:srgbClr val="002060"/>
                </a:solidFill>
                <a:latin typeface="Century Gothic" panose="020B0502020202020204" pitchFamily="34" charset="0"/>
              </a:rPr>
              <a:t>Infinitive (dictionary verb) or he/she?</a:t>
            </a:r>
            <a:endParaRPr kumimoji="0" lang="en-GB" sz="2800" b="0" i="0" u="none" strike="noStrike" kern="1200" cap="none" spc="-1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pic>
        <p:nvPicPr>
          <p:cNvPr id="27" name="Picture 26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AC19905F-818E-4788-94EC-FA69D89EB988}"/>
              </a:ext>
            </a:extLst>
          </p:cNvPr>
          <p:cNvPicPr>
            <a:picLocks noChangeAspect="1"/>
          </p:cNvPicPr>
          <p:nvPr/>
        </p:nvPicPr>
        <p:blipFill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08095" y="0"/>
            <a:ext cx="1097375" cy="1402202"/>
          </a:xfrm>
          <a:prstGeom prst="rect">
            <a:avLst/>
          </a:prstGeom>
        </p:spPr>
      </p:pic>
      <p:pic>
        <p:nvPicPr>
          <p:cNvPr id="4" name="Picture 3" descr="Icon&#10;&#10;Description automatically generated">
            <a:extLst>
              <a:ext uri="{FF2B5EF4-FFF2-40B4-BE49-F238E27FC236}">
                <a16:creationId xmlns:a16="http://schemas.microsoft.com/office/drawing/2014/main" id="{38D73F0C-2FDA-4386-9298-50EF1D54097D}"/>
              </a:ext>
            </a:extLst>
          </p:cNvPr>
          <p:cNvPicPr>
            <a:picLocks noChangeAspect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0"/>
          <a:stretch/>
        </p:blipFill>
        <p:spPr>
          <a:xfrm>
            <a:off x="6482720" y="3063000"/>
            <a:ext cx="517321" cy="517320"/>
          </a:xfrm>
          <a:prstGeom prst="rect">
            <a:avLst/>
          </a:prstGeom>
        </p:spPr>
      </p:pic>
      <p:pic>
        <p:nvPicPr>
          <p:cNvPr id="28" name="Picture 27" descr="Icon&#10;&#10;Description automatically generated">
            <a:extLst>
              <a:ext uri="{FF2B5EF4-FFF2-40B4-BE49-F238E27FC236}">
                <a16:creationId xmlns:a16="http://schemas.microsoft.com/office/drawing/2014/main" id="{794BAFBC-62E0-448C-9EFA-AA88D4866E4D}"/>
              </a:ext>
            </a:extLst>
          </p:cNvPr>
          <p:cNvPicPr>
            <a:picLocks noChangeAspect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0"/>
          <a:stretch/>
        </p:blipFill>
        <p:spPr>
          <a:xfrm>
            <a:off x="3914368" y="3626040"/>
            <a:ext cx="517321" cy="517320"/>
          </a:xfrm>
          <a:prstGeom prst="rect">
            <a:avLst/>
          </a:prstGeom>
        </p:spPr>
      </p:pic>
      <p:sp>
        <p:nvSpPr>
          <p:cNvPr id="20" name="Speech Bubble: Rectangle with Corners Rounded 19">
            <a:hlinkClick r:id="" action="ppaction://noaction">
              <a:snd r:embed="rId12" name="T2_W6_12.1.wav"/>
            </a:hlinkClick>
            <a:extLst>
              <a:ext uri="{FF2B5EF4-FFF2-40B4-BE49-F238E27FC236}">
                <a16:creationId xmlns:a16="http://schemas.microsoft.com/office/drawing/2014/main" id="{61558AC7-FD68-4E3F-8517-700B31B40F08}"/>
              </a:ext>
            </a:extLst>
          </p:cNvPr>
          <p:cNvSpPr/>
          <p:nvPr/>
        </p:nvSpPr>
        <p:spPr>
          <a:xfrm>
            <a:off x="914067" y="540014"/>
            <a:ext cx="7325882" cy="518040"/>
          </a:xfrm>
          <a:prstGeom prst="wedgeRoundRectCallout">
            <a:avLst>
              <a:gd name="adj1" fmla="val -54991"/>
              <a:gd name="adj2" fmla="val -7585"/>
              <a:gd name="adj3" fmla="val 16667"/>
            </a:avLst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23" name="Graphic 22" descr="Teacher">
            <a:extLst>
              <a:ext uri="{FF2B5EF4-FFF2-40B4-BE49-F238E27FC236}">
                <a16:creationId xmlns:a16="http://schemas.microsoft.com/office/drawing/2014/main" id="{03F257CD-6AE7-4B38-B6EF-745F95AA86F2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0" y="325320"/>
            <a:ext cx="914400" cy="914400"/>
          </a:xfrm>
          <a:prstGeom prst="rect">
            <a:avLst/>
          </a:prstGeom>
        </p:spPr>
      </p:pic>
      <p:sp>
        <p:nvSpPr>
          <p:cNvPr id="24" name="Google Shape;108;p3">
            <a:hlinkClick r:id="" action="ppaction://noaction">
              <a:snd r:embed="rId12" name="T2_W6_12.1.wav"/>
            </a:hlinkClick>
            <a:extLst>
              <a:ext uri="{FF2B5EF4-FFF2-40B4-BE49-F238E27FC236}">
                <a16:creationId xmlns:a16="http://schemas.microsoft.com/office/drawing/2014/main" id="{BD6AECCF-7ECD-47B8-B7B8-66B6B917E525}"/>
              </a:ext>
            </a:extLst>
          </p:cNvPr>
          <p:cNvSpPr txBox="1"/>
          <p:nvPr/>
        </p:nvSpPr>
        <p:spPr>
          <a:xfrm>
            <a:off x="935217" y="561703"/>
            <a:ext cx="6848906" cy="4616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1200" cap="none" spc="-1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Century Gothic"/>
                <a:cs typeface="+mn-cs"/>
              </a:rPr>
              <a:t>Hör</a:t>
            </a:r>
            <a:r>
              <a:rPr kumimoji="0" lang="en-GB" sz="2400" b="0" i="0" u="none" strike="noStrike" kern="1200" cap="none" spc="-1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Century Gothic"/>
                <a:cs typeface="+mn-cs"/>
              </a:rPr>
              <a:t> </a:t>
            </a:r>
            <a:r>
              <a:rPr kumimoji="0" lang="en-GB" sz="2400" b="0" i="0" u="none" strike="noStrike" kern="1200" cap="none" spc="-1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Century Gothic"/>
                <a:cs typeface="+mn-cs"/>
              </a:rPr>
              <a:t>zu</a:t>
            </a:r>
            <a:r>
              <a:rPr kumimoji="0" lang="en-GB" sz="2400" b="0" i="0" u="none" strike="noStrike" kern="1200" cap="none" spc="-1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Century Gothic"/>
                <a:cs typeface="+mn-cs"/>
              </a:rPr>
              <a:t>. </a:t>
            </a:r>
            <a:r>
              <a:rPr kumimoji="0" lang="en-GB" sz="2400" b="0" i="0" u="none" strike="noStrike" kern="1200" cap="none" spc="-1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Century Gothic"/>
                <a:cs typeface="+mn-cs"/>
              </a:rPr>
              <a:t>Ist</a:t>
            </a:r>
            <a:r>
              <a:rPr kumimoji="0" lang="en-GB" sz="2400" b="0" i="0" u="none" strike="noStrike" kern="1200" cap="none" spc="-1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Century Gothic"/>
                <a:cs typeface="+mn-cs"/>
              </a:rPr>
              <a:t> das </a:t>
            </a:r>
            <a:r>
              <a:rPr kumimoji="0" lang="en-GB" sz="2400" b="0" i="0" u="none" strike="noStrike" kern="1200" cap="none" spc="-1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Century Gothic"/>
                <a:cs typeface="+mn-cs"/>
              </a:rPr>
              <a:t>ein</a:t>
            </a:r>
            <a:r>
              <a:rPr kumimoji="0" lang="en-GB" sz="2400" b="0" i="0" u="none" strike="noStrike" kern="1200" cap="none" spc="-1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Century Gothic"/>
                <a:cs typeface="+mn-cs"/>
              </a:rPr>
              <a:t> </a:t>
            </a:r>
            <a:r>
              <a:rPr kumimoji="0" lang="en-GB" sz="2400" b="0" i="0" u="none" strike="noStrike" kern="1200" cap="none" spc="-1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Century Gothic"/>
                <a:cs typeface="+mn-cs"/>
              </a:rPr>
              <a:t>Infinitiv</a:t>
            </a:r>
            <a:r>
              <a:rPr kumimoji="0" lang="en-GB" sz="2400" b="0" i="0" u="none" strike="noStrike" kern="1200" cap="none" spc="-1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Century Gothic"/>
                <a:cs typeface="+mn-cs"/>
              </a:rPr>
              <a:t> [A] </a:t>
            </a:r>
            <a:r>
              <a:rPr kumimoji="0" lang="en-GB" sz="2400" b="0" i="0" u="none" strike="noStrike" kern="1200" cap="none" spc="-1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Century Gothic"/>
                <a:cs typeface="+mn-cs"/>
              </a:rPr>
              <a:t>oder</a:t>
            </a:r>
            <a:r>
              <a:rPr kumimoji="0" lang="en-GB" sz="2400" b="0" i="0" u="none" strike="noStrike" kern="1200" cap="none" spc="-1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Century Gothic"/>
                <a:cs typeface="+mn-cs"/>
              </a:rPr>
              <a:t> </a:t>
            </a:r>
            <a:r>
              <a:rPr kumimoji="0" lang="en-GB" sz="2400" b="0" i="0" u="none" strike="noStrike" kern="1200" cap="none" spc="-1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Century Gothic"/>
                <a:cs typeface="+mn-cs"/>
              </a:rPr>
              <a:t>sie</a:t>
            </a:r>
            <a:r>
              <a:rPr kumimoji="0" lang="en-GB" sz="2400" b="0" i="0" u="none" strike="noStrike" kern="1200" cap="none" spc="-1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Century Gothic"/>
                <a:cs typeface="+mn-cs"/>
              </a:rPr>
              <a:t>/er [B]?</a:t>
            </a:r>
            <a:endParaRPr kumimoji="0" sz="2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 pitchFamily="34" charset="0"/>
              <a:ea typeface="Calibri"/>
              <a:cs typeface="Calibri"/>
              <a:sym typeface="Calibri"/>
            </a:endParaRPr>
          </a:p>
        </p:txBody>
      </p:sp>
      <p:pic>
        <p:nvPicPr>
          <p:cNvPr id="26" name="Picture 25" descr="A close up of a logo&#10;&#10;Description automatically generated">
            <a:extLst>
              <a:ext uri="{FF2B5EF4-FFF2-40B4-BE49-F238E27FC236}">
                <a16:creationId xmlns:a16="http://schemas.microsoft.com/office/drawing/2014/main" id="{45A0DA45-C904-4FDF-9740-0D7D2A934752}"/>
              </a:ext>
            </a:extLst>
          </p:cNvPr>
          <p:cNvPicPr>
            <a:picLocks noChangeAspect="1"/>
          </p:cNvPicPr>
          <p:nvPr/>
        </p:nvPicPr>
        <p:blipFill rotWithShape="1">
          <a:blip r:embed="rId1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24" t="6666" r="46876" b="4444"/>
          <a:stretch/>
        </p:blipFill>
        <p:spPr>
          <a:xfrm>
            <a:off x="1630239" y="2401418"/>
            <a:ext cx="661582" cy="661582"/>
          </a:xfrm>
          <a:prstGeom prst="rect">
            <a:avLst/>
          </a:prstGeom>
        </p:spPr>
      </p:pic>
      <p:sp>
        <p:nvSpPr>
          <p:cNvPr id="29" name="TextBox 28">
            <a:extLst>
              <a:ext uri="{FF2B5EF4-FFF2-40B4-BE49-F238E27FC236}">
                <a16:creationId xmlns:a16="http://schemas.microsoft.com/office/drawing/2014/main" id="{FA353EA1-6999-4BB6-876E-A1445788CCEC}"/>
              </a:ext>
            </a:extLst>
          </p:cNvPr>
          <p:cNvSpPr txBox="1"/>
          <p:nvPr/>
        </p:nvSpPr>
        <p:spPr>
          <a:xfrm>
            <a:off x="2625458" y="1095004"/>
            <a:ext cx="817684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kumimoji="0" lang="en-GB" sz="7200" b="1" i="0" u="none" strike="noStrike" kern="1200" cap="none" spc="-1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/>
                <a:ea typeface="Century Gothic"/>
                <a:cs typeface="+mn-cs"/>
              </a:rPr>
              <a:t>A</a:t>
            </a:r>
            <a:endParaRPr lang="en-GB" sz="6000" dirty="0"/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CB4B5520-FAD2-496C-AE9F-F2FE8FC4EC2F}"/>
              </a:ext>
            </a:extLst>
          </p:cNvPr>
          <p:cNvSpPr txBox="1"/>
          <p:nvPr/>
        </p:nvSpPr>
        <p:spPr>
          <a:xfrm>
            <a:off x="5451622" y="1079743"/>
            <a:ext cx="817684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kumimoji="0" lang="en-GB" sz="7200" b="1" i="0" u="none" strike="noStrike" kern="1200" cap="none" spc="-1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/>
                <a:ea typeface="Century Gothic"/>
                <a:cs typeface="+mn-cs"/>
              </a:rPr>
              <a:t>B</a:t>
            </a:r>
            <a:endParaRPr lang="en-GB" sz="6000" dirty="0"/>
          </a:p>
        </p:txBody>
      </p:sp>
      <p:pic>
        <p:nvPicPr>
          <p:cNvPr id="31" name="Picture 30" descr="Icon&#10;&#10;Description automatically generated">
            <a:extLst>
              <a:ext uri="{FF2B5EF4-FFF2-40B4-BE49-F238E27FC236}">
                <a16:creationId xmlns:a16="http://schemas.microsoft.com/office/drawing/2014/main" id="{AE98DA82-B822-4810-B638-E07A01F8225D}"/>
              </a:ext>
            </a:extLst>
          </p:cNvPr>
          <p:cNvPicPr>
            <a:picLocks noChangeAspect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0"/>
          <a:stretch/>
        </p:blipFill>
        <p:spPr>
          <a:xfrm>
            <a:off x="3876272" y="4143360"/>
            <a:ext cx="517321" cy="517320"/>
          </a:xfrm>
          <a:prstGeom prst="rect">
            <a:avLst/>
          </a:prstGeom>
        </p:spPr>
      </p:pic>
      <p:pic>
        <p:nvPicPr>
          <p:cNvPr id="32" name="Picture 31" descr="Icon&#10;&#10;Description automatically generated">
            <a:extLst>
              <a:ext uri="{FF2B5EF4-FFF2-40B4-BE49-F238E27FC236}">
                <a16:creationId xmlns:a16="http://schemas.microsoft.com/office/drawing/2014/main" id="{98396378-47BB-4EF6-8504-DC2DAFD1FFBD}"/>
              </a:ext>
            </a:extLst>
          </p:cNvPr>
          <p:cNvPicPr>
            <a:picLocks noChangeAspect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0"/>
          <a:stretch/>
        </p:blipFill>
        <p:spPr>
          <a:xfrm>
            <a:off x="6468458" y="4551809"/>
            <a:ext cx="517321" cy="517320"/>
          </a:xfrm>
          <a:prstGeom prst="rect">
            <a:avLst/>
          </a:prstGeom>
        </p:spPr>
      </p:pic>
      <p:pic>
        <p:nvPicPr>
          <p:cNvPr id="33" name="Picture 32" descr="Icon&#10;&#10;Description automatically generated">
            <a:extLst>
              <a:ext uri="{FF2B5EF4-FFF2-40B4-BE49-F238E27FC236}">
                <a16:creationId xmlns:a16="http://schemas.microsoft.com/office/drawing/2014/main" id="{410E4894-B37E-48F1-83BA-9B89C580A58F}"/>
              </a:ext>
            </a:extLst>
          </p:cNvPr>
          <p:cNvPicPr>
            <a:picLocks noChangeAspect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0"/>
          <a:stretch/>
        </p:blipFill>
        <p:spPr>
          <a:xfrm>
            <a:off x="6468458" y="5016720"/>
            <a:ext cx="517321" cy="517320"/>
          </a:xfrm>
          <a:prstGeom prst="rect">
            <a:avLst/>
          </a:prstGeom>
        </p:spPr>
      </p:pic>
      <p:pic>
        <p:nvPicPr>
          <p:cNvPr id="34" name="Picture 33" descr="Icon&#10;&#10;Description automatically generated">
            <a:extLst>
              <a:ext uri="{FF2B5EF4-FFF2-40B4-BE49-F238E27FC236}">
                <a16:creationId xmlns:a16="http://schemas.microsoft.com/office/drawing/2014/main" id="{7840D963-6C5D-44FF-97B7-D9D148755C14}"/>
              </a:ext>
            </a:extLst>
          </p:cNvPr>
          <p:cNvPicPr>
            <a:picLocks noChangeAspect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0"/>
          <a:stretch/>
        </p:blipFill>
        <p:spPr>
          <a:xfrm>
            <a:off x="3842349" y="5581680"/>
            <a:ext cx="517321" cy="517320"/>
          </a:xfrm>
          <a:prstGeom prst="rect">
            <a:avLst/>
          </a:prstGeom>
        </p:spPr>
      </p:pic>
      <p:pic>
        <p:nvPicPr>
          <p:cNvPr id="35" name="Picture 34" descr="Icon&#10;&#10;Description automatically generated">
            <a:extLst>
              <a:ext uri="{FF2B5EF4-FFF2-40B4-BE49-F238E27FC236}">
                <a16:creationId xmlns:a16="http://schemas.microsoft.com/office/drawing/2014/main" id="{627B4AFB-DE78-4076-85FF-F6E0E62E9B53}"/>
              </a:ext>
            </a:extLst>
          </p:cNvPr>
          <p:cNvPicPr>
            <a:picLocks noChangeAspect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0"/>
          <a:stretch/>
        </p:blipFill>
        <p:spPr>
          <a:xfrm>
            <a:off x="3825514" y="6037637"/>
            <a:ext cx="517321" cy="517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389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9" name="Google Shape;170;p8"/>
          <p:cNvPicPr/>
          <p:nvPr/>
        </p:nvPicPr>
        <p:blipFill>
          <a:blip r:embed="rId3"/>
          <a:stretch/>
        </p:blipFill>
        <p:spPr>
          <a:xfrm>
            <a:off x="10909270" y="86527"/>
            <a:ext cx="1190434" cy="1088269"/>
          </a:xfrm>
          <a:prstGeom prst="rect">
            <a:avLst/>
          </a:prstGeom>
          <a:ln>
            <a:noFill/>
          </a:ln>
        </p:spPr>
      </p:pic>
      <p:sp>
        <p:nvSpPr>
          <p:cNvPr id="98" name="CustomShape 11"/>
          <p:cNvSpPr/>
          <p:nvPr/>
        </p:nvSpPr>
        <p:spPr>
          <a:xfrm>
            <a:off x="618506" y="4770832"/>
            <a:ext cx="4433760" cy="5180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000" b="0" i="0" u="none" strike="noStrike" kern="1200" cap="none" spc="-1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95DE2CF-C479-4832-BEE8-6FF1D832AF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294" y="-134180"/>
            <a:ext cx="10816975" cy="1144800"/>
          </a:xfrm>
        </p:spPr>
        <p:txBody>
          <a:bodyPr/>
          <a:lstStyle/>
          <a:p>
            <a:r>
              <a:rPr lang="en-GB" sz="3600" b="1" dirty="0"/>
              <a:t>Who does what: weak verbs ‘I’ and ‘he/she’ </a:t>
            </a:r>
          </a:p>
        </p:txBody>
      </p:sp>
      <p:sp>
        <p:nvSpPr>
          <p:cNvPr id="45" name="CustomShape 11">
            <a:extLst>
              <a:ext uri="{FF2B5EF4-FFF2-40B4-BE49-F238E27FC236}">
                <a16:creationId xmlns:a16="http://schemas.microsoft.com/office/drawing/2014/main" id="{3A1E8F18-3FE6-4ED1-8D06-7A6F9FB99A6D}"/>
              </a:ext>
            </a:extLst>
          </p:cNvPr>
          <p:cNvSpPr/>
          <p:nvPr/>
        </p:nvSpPr>
        <p:spPr>
          <a:xfrm>
            <a:off x="2727918" y="6251536"/>
            <a:ext cx="1830498" cy="5180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400" b="1" i="0" u="none" strike="noStrike" kern="1200" cap="none" spc="-1" normalizeH="0" baseline="0" noProof="0" dirty="0">
              <a:ln>
                <a:noFill/>
              </a:ln>
              <a:solidFill>
                <a:srgbClr val="92D050"/>
              </a:solidFill>
              <a:effectLst/>
              <a:uLnTx/>
              <a:uFillTx/>
              <a:latin typeface="Century Gothic" panose="020B0502020202020204" pitchFamily="34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78C2EBFC-C217-4F47-9070-34F2DEFF8932}"/>
              </a:ext>
            </a:extLst>
          </p:cNvPr>
          <p:cNvSpPr txBox="1"/>
          <p:nvPr/>
        </p:nvSpPr>
        <p:spPr>
          <a:xfrm>
            <a:off x="92293" y="876876"/>
            <a:ext cx="10252710" cy="9649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Calibri" panose="020F0502020204030204" pitchFamily="34" charset="0"/>
                <a:cs typeface="+mn-cs"/>
              </a:rPr>
              <a:t>In German, the verb </a:t>
            </a: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Calibri" panose="020F0502020204030204" pitchFamily="34" charset="0"/>
                <a:cs typeface="+mn-cs"/>
              </a:rPr>
              <a:t>ending</a:t>
            </a: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Calibri" panose="020F0502020204030204" pitchFamily="34" charset="0"/>
                <a:cs typeface="+mn-cs"/>
              </a:rPr>
              <a:t> often tells us </a:t>
            </a:r>
            <a:r>
              <a:rPr kumimoji="0" lang="en-GB" sz="2400" b="1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Calibri" panose="020F0502020204030204" pitchFamily="34" charset="0"/>
                <a:cs typeface="+mn-cs"/>
              </a:rPr>
              <a:t>who</a:t>
            </a: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Calibri" panose="020F0502020204030204" pitchFamily="34" charset="0"/>
                <a:cs typeface="+mn-cs"/>
              </a:rPr>
              <a:t> is doing the action. </a:t>
            </a:r>
          </a:p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Calibri" panose="020F0502020204030204" pitchFamily="34" charset="0"/>
                <a:cs typeface="+mn-cs"/>
              </a:rPr>
              <a:t>Compare: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F40B852F-D1A6-4A4F-9B70-40D534270E8E}"/>
              </a:ext>
            </a:extLst>
          </p:cNvPr>
          <p:cNvSpPr/>
          <p:nvPr/>
        </p:nvSpPr>
        <p:spPr>
          <a:xfrm>
            <a:off x="2225682" y="1907683"/>
            <a:ext cx="1491114" cy="6832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Calibri" panose="020F0502020204030204" pitchFamily="34" charset="0"/>
                <a:cs typeface="+mn-cs"/>
              </a:rPr>
              <a:t>singen</a:t>
            </a:r>
            <a:endParaRPr kumimoji="0" lang="en-GB" sz="32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entury Gothic" panose="020B0502020202020204" pitchFamily="34" charset="0"/>
              <a:ea typeface="Calibri" panose="020F0502020204030204" pitchFamily="34" charset="0"/>
              <a:cs typeface="+mn-cs"/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5093A2BC-15F2-4024-AC40-47F378F68117}"/>
              </a:ext>
            </a:extLst>
          </p:cNvPr>
          <p:cNvSpPr/>
          <p:nvPr/>
        </p:nvSpPr>
        <p:spPr>
          <a:xfrm>
            <a:off x="158942" y="1946671"/>
            <a:ext cx="1921330" cy="587274"/>
          </a:xfrm>
          <a:prstGeom prst="rect">
            <a:avLst/>
          </a:prstGeom>
          <a:solidFill>
            <a:srgbClr val="002060"/>
          </a:solidFill>
          <a:ln w="28575">
            <a:solidFill>
              <a:srgbClr val="DAA52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Infinitive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2500EEFB-1191-4F89-BD50-1A92200CF88B}"/>
              </a:ext>
            </a:extLst>
          </p:cNvPr>
          <p:cNvSpPr/>
          <p:nvPr/>
        </p:nvSpPr>
        <p:spPr>
          <a:xfrm>
            <a:off x="4470404" y="1946671"/>
            <a:ext cx="1835759" cy="62651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Calibri" panose="020F0502020204030204" pitchFamily="34" charset="0"/>
                <a:cs typeface="+mn-cs"/>
              </a:rPr>
              <a:t>= to sing</a:t>
            </a: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AFAB2A04-4300-4905-A52E-76ECA5032263}"/>
              </a:ext>
            </a:extLst>
          </p:cNvPr>
          <p:cNvSpPr/>
          <p:nvPr/>
        </p:nvSpPr>
        <p:spPr>
          <a:xfrm>
            <a:off x="158942" y="2822036"/>
            <a:ext cx="1921330" cy="587274"/>
          </a:xfrm>
          <a:prstGeom prst="rect">
            <a:avLst/>
          </a:prstGeom>
          <a:solidFill>
            <a:srgbClr val="002060"/>
          </a:solidFill>
          <a:ln w="28575">
            <a:solidFill>
              <a:srgbClr val="DAA52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s/he</a:t>
            </a: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D3FF0E03-6F7E-4311-B94E-6EF122AA0530}"/>
              </a:ext>
            </a:extLst>
          </p:cNvPr>
          <p:cNvSpPr/>
          <p:nvPr/>
        </p:nvSpPr>
        <p:spPr>
          <a:xfrm>
            <a:off x="2198466" y="2871920"/>
            <a:ext cx="2279791" cy="51751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1" i="0" u="none" strike="noStrike" kern="1200" cap="none" spc="0" normalizeH="0" baseline="0" noProof="0" dirty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Century Gothic" panose="020B0502020202020204" pitchFamily="34" charset="0"/>
                <a:ea typeface="Calibri" panose="020F0502020204030204" pitchFamily="34" charset="0"/>
                <a:cs typeface="+mn-cs"/>
              </a:rPr>
              <a:t>Sie / </a:t>
            </a:r>
            <a:r>
              <a:rPr kumimoji="0" lang="en-GB" sz="2800" b="1" i="0" u="none" strike="noStrike" kern="1200" cap="none" spc="0" normalizeH="0" baseline="0" noProof="0" dirty="0" err="1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Century Gothic" panose="020B0502020202020204" pitchFamily="34" charset="0"/>
                <a:ea typeface="Calibri" panose="020F0502020204030204" pitchFamily="34" charset="0"/>
                <a:cs typeface="+mn-cs"/>
              </a:rPr>
              <a:t>er</a:t>
            </a:r>
            <a:r>
              <a:rPr kumimoji="0" lang="en-GB" sz="2800" b="1" i="0" u="none" strike="noStrike" kern="1200" cap="none" spc="0" normalizeH="0" baseline="0" noProof="0" dirty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Century Gothic" panose="020B0502020202020204" pitchFamily="34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en-GB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Calibri" panose="020F0502020204030204" pitchFamily="34" charset="0"/>
                <a:cs typeface="+mn-cs"/>
              </a:rPr>
              <a:t>sing</a:t>
            </a:r>
            <a:r>
              <a:rPr kumimoji="0" lang="en-GB" sz="2800" b="1" i="0" u="none" strike="noStrike" kern="1200" cap="none" spc="0" normalizeH="0" baseline="0" noProof="0" dirty="0" err="1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Century Gothic" panose="020B0502020202020204" pitchFamily="34" charset="0"/>
                <a:ea typeface="Calibri" panose="020F0502020204030204" pitchFamily="34" charset="0"/>
                <a:cs typeface="+mn-cs"/>
              </a:rPr>
              <a:t>t</a:t>
            </a:r>
            <a:endParaRPr kumimoji="0" lang="en-GB" sz="2800" b="1" i="0" u="none" strike="noStrike" kern="1200" cap="none" spc="0" normalizeH="0" baseline="0" noProof="0" dirty="0">
              <a:ln>
                <a:noFill/>
              </a:ln>
              <a:solidFill>
                <a:schemeClr val="accent2"/>
              </a:solidFill>
              <a:effectLst/>
              <a:uLnTx/>
              <a:uFillTx/>
              <a:latin typeface="Century Gothic" panose="020B0502020202020204" pitchFamily="34" charset="0"/>
              <a:ea typeface="Calibri" panose="020F0502020204030204" pitchFamily="34" charset="0"/>
              <a:cs typeface="+mn-cs"/>
            </a:endParaRP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E4DA5531-3A70-4C01-AF99-2F1D1246E76C}"/>
              </a:ext>
            </a:extLst>
          </p:cNvPr>
          <p:cNvSpPr/>
          <p:nvPr/>
        </p:nvSpPr>
        <p:spPr>
          <a:xfrm>
            <a:off x="4488339" y="2794676"/>
            <a:ext cx="2653290" cy="5918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Arial"/>
                <a:sym typeface="Wingdings" panose="05000000000000000000" pitchFamily="2" charset="2"/>
              </a:rPr>
              <a:t>=</a:t>
            </a: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 </a:t>
            </a:r>
            <a:r>
              <a:rPr kumimoji="0" lang="en-GB" sz="28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She/he</a:t>
            </a: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 sings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D910A4B7-02A4-44ED-A960-D8B499FA0092}"/>
              </a:ext>
            </a:extLst>
          </p:cNvPr>
          <p:cNvSpPr txBox="1"/>
          <p:nvPr/>
        </p:nvSpPr>
        <p:spPr>
          <a:xfrm>
            <a:off x="4322996" y="3787425"/>
            <a:ext cx="3156858" cy="6524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Arial"/>
                <a:sym typeface="Wingdings" panose="05000000000000000000" pitchFamily="2" charset="2"/>
              </a:rPr>
              <a:t> = </a:t>
            </a: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 </a:t>
            </a:r>
            <a:r>
              <a:rPr kumimoji="0" lang="en-GB" sz="28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I</a:t>
            </a: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 sing</a:t>
            </a: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F8A653FA-7FA3-468F-A787-3D39FAB09D4B}"/>
              </a:ext>
            </a:extLst>
          </p:cNvPr>
          <p:cNvSpPr/>
          <p:nvPr/>
        </p:nvSpPr>
        <p:spPr>
          <a:xfrm>
            <a:off x="2225682" y="3769856"/>
            <a:ext cx="1878780" cy="5595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1" i="0" u="none" strike="noStrike" kern="1200" cap="none" spc="0" normalizeH="0" baseline="0" noProof="0" dirty="0" err="1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Century Gothic" panose="020B0502020202020204" pitchFamily="34" charset="0"/>
                <a:ea typeface="Calibri" panose="020F0502020204030204" pitchFamily="34" charset="0"/>
                <a:cs typeface="+mn-cs"/>
              </a:rPr>
              <a:t>Ich</a:t>
            </a: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Calibri" panose="020F0502020204030204" pitchFamily="34" charset="0"/>
                <a:cs typeface="+mn-cs"/>
              </a:rPr>
              <a:t> sing</a:t>
            </a:r>
            <a:r>
              <a:rPr kumimoji="0" lang="en-GB" sz="2800" b="1" i="0" u="none" strike="noStrike" kern="1200" cap="none" spc="0" normalizeH="0" baseline="0" noProof="0" dirty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Century Gothic" panose="020B0502020202020204" pitchFamily="34" charset="0"/>
                <a:ea typeface="Calibri" panose="020F0502020204030204" pitchFamily="34" charset="0"/>
                <a:cs typeface="+mn-cs"/>
              </a:rPr>
              <a:t>e</a:t>
            </a:r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7DFA0958-38E4-42D3-9749-A72547FF0854}"/>
              </a:ext>
            </a:extLst>
          </p:cNvPr>
          <p:cNvSpPr/>
          <p:nvPr/>
        </p:nvSpPr>
        <p:spPr>
          <a:xfrm>
            <a:off x="158942" y="3706250"/>
            <a:ext cx="1921330" cy="587274"/>
          </a:xfrm>
          <a:prstGeom prst="rect">
            <a:avLst/>
          </a:prstGeom>
          <a:solidFill>
            <a:srgbClr val="002060"/>
          </a:solidFill>
          <a:ln w="28575">
            <a:solidFill>
              <a:srgbClr val="DAA52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I</a:t>
            </a:r>
          </a:p>
        </p:txBody>
      </p:sp>
      <p:pic>
        <p:nvPicPr>
          <p:cNvPr id="49" name="Picture 48" descr="A close up of a logo&#10;&#10;Description automatically generated">
            <a:extLst>
              <a:ext uri="{FF2B5EF4-FFF2-40B4-BE49-F238E27FC236}">
                <a16:creationId xmlns:a16="http://schemas.microsoft.com/office/drawing/2014/main" id="{E18B1F9F-6624-47F2-BE49-FC5873AEF774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24" t="6666" r="46876" b="4444"/>
          <a:stretch/>
        </p:blipFill>
        <p:spPr>
          <a:xfrm>
            <a:off x="7114199" y="1836080"/>
            <a:ext cx="1723414" cy="1723414"/>
          </a:xfrm>
          <a:prstGeom prst="rect">
            <a:avLst/>
          </a:prstGeom>
        </p:spPr>
      </p:pic>
      <p:sp>
        <p:nvSpPr>
          <p:cNvPr id="50" name="Rounded Rectangular Callout 18">
            <a:extLst>
              <a:ext uri="{FF2B5EF4-FFF2-40B4-BE49-F238E27FC236}">
                <a16:creationId xmlns:a16="http://schemas.microsoft.com/office/drawing/2014/main" id="{8213BDAC-CFC2-4195-B0C6-1C5EC116C771}"/>
              </a:ext>
            </a:extLst>
          </p:cNvPr>
          <p:cNvSpPr/>
          <p:nvPr/>
        </p:nvSpPr>
        <p:spPr>
          <a:xfrm>
            <a:off x="9266815" y="1879522"/>
            <a:ext cx="2547814" cy="1757411"/>
          </a:xfrm>
          <a:prstGeom prst="wedgeRoundRectCallout">
            <a:avLst>
              <a:gd name="adj1" fmla="val -65485"/>
              <a:gd name="adj2" fmla="val -22581"/>
              <a:gd name="adj3" fmla="val 16667"/>
            </a:avLst>
          </a:prstGeom>
          <a:solidFill>
            <a:srgbClr val="002060"/>
          </a:solidFill>
          <a:ln w="28575">
            <a:solidFill>
              <a:srgbClr val="DAA52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Remember: the infinitive is the dictionary form. It tells you ‘what’ but not ‘who’.</a:t>
            </a:r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447AA85A-B568-4F1F-9335-6BB4F9BC2A3C}"/>
              </a:ext>
            </a:extLst>
          </p:cNvPr>
          <p:cNvSpPr/>
          <p:nvPr/>
        </p:nvSpPr>
        <p:spPr>
          <a:xfrm>
            <a:off x="88779" y="4604652"/>
            <a:ext cx="6096000" cy="456792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Calibri" panose="020F0502020204030204" pitchFamily="34" charset="0"/>
                <a:cs typeface="+mn-cs"/>
              </a:rPr>
              <a:t>So, for </a:t>
            </a:r>
            <a:r>
              <a:rPr kumimoji="0" lang="en-GB" sz="2400" b="1" i="0" u="sng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Calibri" panose="020F0502020204030204" pitchFamily="34" charset="0"/>
                <a:cs typeface="+mn-cs"/>
              </a:rPr>
              <a:t>weak</a:t>
            </a: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Calibri" panose="020F0502020204030204" pitchFamily="34" charset="0"/>
                <a:cs typeface="+mn-cs"/>
              </a:rPr>
              <a:t> German verbs:</a:t>
            </a:r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79A19702-A645-4857-8483-A1D4D4830330}"/>
              </a:ext>
            </a:extLst>
          </p:cNvPr>
          <p:cNvSpPr/>
          <p:nvPr/>
        </p:nvSpPr>
        <p:spPr>
          <a:xfrm>
            <a:off x="-24388" y="6057878"/>
            <a:ext cx="6096000" cy="456792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Calibri" panose="020F0502020204030204" pitchFamily="34" charset="0"/>
                <a:cs typeface="+mn-cs"/>
              </a:rPr>
              <a:t>For ‘I’, remove </a:t>
            </a: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Calibri" panose="020F0502020204030204" pitchFamily="34" charset="0"/>
                <a:cs typeface="+mn-cs"/>
              </a:rPr>
              <a:t>–</a:t>
            </a:r>
            <a:r>
              <a:rPr kumimoji="0" lang="en-GB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Calibri" panose="020F0502020204030204" pitchFamily="34" charset="0"/>
                <a:cs typeface="+mn-cs"/>
              </a:rPr>
              <a:t>en</a:t>
            </a: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Calibri" panose="020F0502020204030204" pitchFamily="34" charset="0"/>
                <a:cs typeface="+mn-cs"/>
              </a:rPr>
              <a:t>and add </a:t>
            </a: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Century Gothic" panose="020B0502020202020204" pitchFamily="34" charset="0"/>
                <a:ea typeface="Calibri" panose="020F0502020204030204" pitchFamily="34" charset="0"/>
                <a:cs typeface="+mn-cs"/>
              </a:rPr>
              <a:t>–e</a:t>
            </a: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Calibri" panose="020F0502020204030204" pitchFamily="34" charset="0"/>
                <a:cs typeface="+mn-cs"/>
              </a:rPr>
              <a:t>.</a:t>
            </a:r>
          </a:p>
        </p:txBody>
      </p:sp>
      <p:sp>
        <p:nvSpPr>
          <p:cNvPr id="53" name="Rectangle 52">
            <a:extLst>
              <a:ext uri="{FF2B5EF4-FFF2-40B4-BE49-F238E27FC236}">
                <a16:creationId xmlns:a16="http://schemas.microsoft.com/office/drawing/2014/main" id="{B28F25BA-80F1-4B5D-824D-8E0E3A286ADC}"/>
              </a:ext>
            </a:extLst>
          </p:cNvPr>
          <p:cNvSpPr/>
          <p:nvPr/>
        </p:nvSpPr>
        <p:spPr>
          <a:xfrm>
            <a:off x="-11841" y="5447631"/>
            <a:ext cx="5734262" cy="45679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Calibri" panose="020F0502020204030204" pitchFamily="34" charset="0"/>
                <a:cs typeface="+mn-cs"/>
              </a:rPr>
              <a:t>For ‘she/he’, remove </a:t>
            </a: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Calibri" panose="020F0502020204030204" pitchFamily="34" charset="0"/>
                <a:cs typeface="+mn-cs"/>
              </a:rPr>
              <a:t>–</a:t>
            </a:r>
            <a:r>
              <a:rPr kumimoji="0" lang="en-GB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Calibri" panose="020F0502020204030204" pitchFamily="34" charset="0"/>
                <a:cs typeface="+mn-cs"/>
              </a:rPr>
              <a:t>en</a:t>
            </a: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Calibri" panose="020F0502020204030204" pitchFamily="34" charset="0"/>
                <a:cs typeface="+mn-cs"/>
              </a:rPr>
              <a:t>and add </a:t>
            </a: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Century Gothic" panose="020B0502020202020204" pitchFamily="34" charset="0"/>
                <a:ea typeface="Calibri" panose="020F0502020204030204" pitchFamily="34" charset="0"/>
                <a:cs typeface="+mn-cs"/>
              </a:rPr>
              <a:t>–t</a:t>
            </a: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Calibri" panose="020F0502020204030204" pitchFamily="34" charset="0"/>
                <a:cs typeface="+mn-cs"/>
              </a:rPr>
              <a:t>.</a:t>
            </a:r>
          </a:p>
        </p:txBody>
      </p:sp>
      <p:sp>
        <p:nvSpPr>
          <p:cNvPr id="54" name="Rectangle 53">
            <a:extLst>
              <a:ext uri="{FF2B5EF4-FFF2-40B4-BE49-F238E27FC236}">
                <a16:creationId xmlns:a16="http://schemas.microsoft.com/office/drawing/2014/main" id="{039E38A0-FE9C-450E-BE76-9AE800F2B605}"/>
              </a:ext>
            </a:extLst>
          </p:cNvPr>
          <p:cNvSpPr/>
          <p:nvPr/>
        </p:nvSpPr>
        <p:spPr>
          <a:xfrm>
            <a:off x="4956809" y="6004256"/>
            <a:ext cx="1611339" cy="49455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Calibri" panose="020F0502020204030204" pitchFamily="34" charset="0"/>
                <a:cs typeface="+mn-cs"/>
              </a:rPr>
              <a:t>spielen</a:t>
            </a: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Calibri" panose="020F0502020204030204" pitchFamily="34" charset="0"/>
                <a:cs typeface="+mn-cs"/>
                <a:sym typeface="Wingdings" panose="05000000000000000000" pitchFamily="2" charset="2"/>
              </a:rPr>
              <a:t></a:t>
            </a:r>
            <a:endParaRPr kumimoji="0" lang="en-GB" sz="24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entury Gothic" panose="020B0502020202020204" pitchFamily="34" charset="0"/>
              <a:ea typeface="Calibri" panose="020F0502020204030204" pitchFamily="34" charset="0"/>
              <a:cs typeface="+mn-cs"/>
            </a:endParaRPr>
          </a:p>
        </p:txBody>
      </p:sp>
      <p:sp>
        <p:nvSpPr>
          <p:cNvPr id="55" name="Rectangle 54">
            <a:extLst>
              <a:ext uri="{FF2B5EF4-FFF2-40B4-BE49-F238E27FC236}">
                <a16:creationId xmlns:a16="http://schemas.microsoft.com/office/drawing/2014/main" id="{01F2E10A-446E-41F5-8E8E-AAD6BCD41CA3}"/>
              </a:ext>
            </a:extLst>
          </p:cNvPr>
          <p:cNvSpPr/>
          <p:nvPr/>
        </p:nvSpPr>
        <p:spPr>
          <a:xfrm>
            <a:off x="6612841" y="6013689"/>
            <a:ext cx="1326005" cy="49455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Calibri" panose="020F0502020204030204" pitchFamily="34" charset="0"/>
                <a:cs typeface="+mn-cs"/>
              </a:rPr>
              <a:t>spiel- </a:t>
            </a: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Calibri" panose="020F0502020204030204" pitchFamily="34" charset="0"/>
                <a:cs typeface="+mn-cs"/>
                <a:sym typeface="Wingdings" panose="05000000000000000000" pitchFamily="2" charset="2"/>
              </a:rPr>
              <a:t></a:t>
            </a:r>
            <a:endParaRPr kumimoji="0" lang="en-GB" sz="24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entury Gothic" panose="020B0502020202020204" pitchFamily="34" charset="0"/>
              <a:ea typeface="Calibri" panose="020F0502020204030204" pitchFamily="34" charset="0"/>
              <a:cs typeface="+mn-cs"/>
            </a:endParaRPr>
          </a:p>
        </p:txBody>
      </p:sp>
      <p:sp>
        <p:nvSpPr>
          <p:cNvPr id="56" name="Rectangle 55">
            <a:extLst>
              <a:ext uri="{FF2B5EF4-FFF2-40B4-BE49-F238E27FC236}">
                <a16:creationId xmlns:a16="http://schemas.microsoft.com/office/drawing/2014/main" id="{D35AB2BD-E3EC-47E9-94E6-2EF6DAC9C114}"/>
              </a:ext>
            </a:extLst>
          </p:cNvPr>
          <p:cNvSpPr/>
          <p:nvPr/>
        </p:nvSpPr>
        <p:spPr>
          <a:xfrm>
            <a:off x="7971968" y="6004449"/>
            <a:ext cx="1952779" cy="49436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Calibri" panose="020F0502020204030204" pitchFamily="34" charset="0"/>
                <a:cs typeface="+mn-cs"/>
                <a:sym typeface="Wingdings" panose="05000000000000000000" pitchFamily="2" charset="2"/>
              </a:rPr>
              <a:t>ich </a:t>
            </a:r>
            <a:r>
              <a:rPr kumimoji="0" lang="en-GB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Calibri" panose="020F0502020204030204" pitchFamily="34" charset="0"/>
                <a:cs typeface="+mn-cs"/>
              </a:rPr>
              <a:t>spiel</a:t>
            </a:r>
            <a:r>
              <a:rPr kumimoji="0" lang="en-GB" sz="2400" b="1" i="0" u="none" strike="noStrike" kern="1200" cap="none" spc="0" normalizeH="0" baseline="0" noProof="0" dirty="0" err="1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Century Gothic" panose="020B0502020202020204" pitchFamily="34" charset="0"/>
                <a:ea typeface="Calibri" panose="020F0502020204030204" pitchFamily="34" charset="0"/>
                <a:cs typeface="+mn-cs"/>
              </a:rPr>
              <a:t>e</a:t>
            </a: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Century Gothic" panose="020B0502020202020204" pitchFamily="34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Calibri" panose="020F0502020204030204" pitchFamily="34" charset="0"/>
                <a:cs typeface="+mn-cs"/>
                <a:sym typeface="Wingdings" panose="05000000000000000000" pitchFamily="2" charset="2"/>
              </a:rPr>
              <a:t></a:t>
            </a:r>
            <a:endParaRPr kumimoji="0" lang="en-GB" sz="2400" b="0" i="0" u="none" strike="noStrike" kern="1200" cap="none" spc="0" normalizeH="0" baseline="0" noProof="0" dirty="0">
              <a:ln>
                <a:noFill/>
              </a:ln>
              <a:solidFill>
                <a:srgbClr val="FF3300"/>
              </a:solidFill>
              <a:effectLst/>
              <a:uLnTx/>
              <a:uFillTx/>
              <a:latin typeface="Century Gothic" panose="020B0502020202020204" pitchFamily="34" charset="0"/>
              <a:ea typeface="Calibri" panose="020F0502020204030204" pitchFamily="34" charset="0"/>
              <a:cs typeface="+mn-cs"/>
            </a:endParaRPr>
          </a:p>
        </p:txBody>
      </p:sp>
      <p:sp>
        <p:nvSpPr>
          <p:cNvPr id="57" name="Rectangle 56">
            <a:extLst>
              <a:ext uri="{FF2B5EF4-FFF2-40B4-BE49-F238E27FC236}">
                <a16:creationId xmlns:a16="http://schemas.microsoft.com/office/drawing/2014/main" id="{F5AFC543-E8C5-453E-8F30-D783F8C8916E}"/>
              </a:ext>
            </a:extLst>
          </p:cNvPr>
          <p:cNvSpPr/>
          <p:nvPr/>
        </p:nvSpPr>
        <p:spPr>
          <a:xfrm>
            <a:off x="9904904" y="5992684"/>
            <a:ext cx="984565" cy="4930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Calibri" panose="020F0502020204030204" pitchFamily="34" charset="0"/>
                <a:cs typeface="+mn-cs"/>
                <a:sym typeface="Wingdings" panose="05000000000000000000" pitchFamily="2" charset="2"/>
              </a:rPr>
              <a:t>I </a:t>
            </a:r>
            <a:r>
              <a:rPr lang="en-GB" sz="2400" dirty="0">
                <a:solidFill>
                  <a:srgbClr val="002060"/>
                </a:solidFill>
                <a:latin typeface="Century Gothic" panose="020B0502020202020204" pitchFamily="34" charset="0"/>
                <a:ea typeface="Calibri" panose="020F0502020204030204" pitchFamily="34" charset="0"/>
                <a:sym typeface="Wingdings" panose="05000000000000000000" pitchFamily="2" charset="2"/>
              </a:rPr>
              <a:t>play</a:t>
            </a:r>
            <a:endParaRPr kumimoji="0" lang="en-GB" sz="2400" b="0" i="0" u="none" strike="noStrike" kern="1200" cap="none" spc="0" normalizeH="0" baseline="0" noProof="0" dirty="0">
              <a:ln>
                <a:noFill/>
              </a:ln>
              <a:solidFill>
                <a:srgbClr val="FF3300"/>
              </a:solidFill>
              <a:effectLst/>
              <a:uLnTx/>
              <a:uFillTx/>
              <a:latin typeface="Century Gothic" panose="020B0502020202020204" pitchFamily="34" charset="0"/>
              <a:ea typeface="Calibri" panose="020F0502020204030204" pitchFamily="34" charset="0"/>
              <a:cs typeface="+mn-cs"/>
            </a:endParaRPr>
          </a:p>
        </p:txBody>
      </p:sp>
      <p:sp>
        <p:nvSpPr>
          <p:cNvPr id="58" name="Rectangle 57">
            <a:extLst>
              <a:ext uri="{FF2B5EF4-FFF2-40B4-BE49-F238E27FC236}">
                <a16:creationId xmlns:a16="http://schemas.microsoft.com/office/drawing/2014/main" id="{DD0C7078-AC9C-4F62-925F-8C9C47AA7B81}"/>
              </a:ext>
            </a:extLst>
          </p:cNvPr>
          <p:cNvSpPr/>
          <p:nvPr/>
        </p:nvSpPr>
        <p:spPr>
          <a:xfrm>
            <a:off x="5626932" y="5416440"/>
            <a:ext cx="1585692" cy="5355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Calibri" panose="020F0502020204030204" pitchFamily="34" charset="0"/>
                <a:cs typeface="+mn-cs"/>
              </a:rPr>
              <a:t>lernen</a:t>
            </a: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Calibri" panose="020F0502020204030204" pitchFamily="34" charset="0"/>
                <a:cs typeface="+mn-cs"/>
                <a:sym typeface="Wingdings" panose="05000000000000000000" pitchFamily="2" charset="2"/>
              </a:rPr>
              <a:t> </a:t>
            </a:r>
            <a:endParaRPr kumimoji="0" lang="en-GB" sz="24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entury Gothic" panose="020B0502020202020204" pitchFamily="34" charset="0"/>
              <a:ea typeface="Calibri" panose="020F0502020204030204" pitchFamily="34" charset="0"/>
              <a:cs typeface="+mn-cs"/>
            </a:endParaRPr>
          </a:p>
        </p:txBody>
      </p:sp>
      <p:sp>
        <p:nvSpPr>
          <p:cNvPr id="59" name="Rectangle 58">
            <a:extLst>
              <a:ext uri="{FF2B5EF4-FFF2-40B4-BE49-F238E27FC236}">
                <a16:creationId xmlns:a16="http://schemas.microsoft.com/office/drawing/2014/main" id="{D22800EC-01CA-4C9A-A0E2-13062CD17BC2}"/>
              </a:ext>
            </a:extLst>
          </p:cNvPr>
          <p:cNvSpPr/>
          <p:nvPr/>
        </p:nvSpPr>
        <p:spPr>
          <a:xfrm>
            <a:off x="7028854" y="5447299"/>
            <a:ext cx="1215397" cy="5355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Calibri" panose="020F0502020204030204" pitchFamily="34" charset="0"/>
                <a:cs typeface="+mn-cs"/>
              </a:rPr>
              <a:t>lern</a:t>
            </a: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Calibri" panose="020F0502020204030204" pitchFamily="34" charset="0"/>
                <a:cs typeface="+mn-cs"/>
              </a:rPr>
              <a:t>- </a:t>
            </a: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Calibri" panose="020F0502020204030204" pitchFamily="34" charset="0"/>
                <a:cs typeface="+mn-cs"/>
                <a:sym typeface="Wingdings" panose="05000000000000000000" pitchFamily="2" charset="2"/>
              </a:rPr>
              <a:t></a:t>
            </a:r>
            <a:endParaRPr kumimoji="0" lang="en-GB" sz="24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entury Gothic" panose="020B0502020202020204" pitchFamily="34" charset="0"/>
              <a:ea typeface="Calibri" panose="020F0502020204030204" pitchFamily="34" charset="0"/>
              <a:cs typeface="+mn-cs"/>
            </a:endParaRPr>
          </a:p>
        </p:txBody>
      </p:sp>
      <p:sp>
        <p:nvSpPr>
          <p:cNvPr id="60" name="Rectangle 59">
            <a:extLst>
              <a:ext uri="{FF2B5EF4-FFF2-40B4-BE49-F238E27FC236}">
                <a16:creationId xmlns:a16="http://schemas.microsoft.com/office/drawing/2014/main" id="{DECD368C-1BDF-4242-B87A-731F665DA9FC}"/>
              </a:ext>
            </a:extLst>
          </p:cNvPr>
          <p:cNvSpPr/>
          <p:nvPr/>
        </p:nvSpPr>
        <p:spPr>
          <a:xfrm>
            <a:off x="8157227" y="5436925"/>
            <a:ext cx="2111475" cy="49455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Calibri" panose="020F0502020204030204" pitchFamily="34" charset="0"/>
                <a:cs typeface="+mn-cs"/>
                <a:sym typeface="Wingdings" panose="05000000000000000000" pitchFamily="2" charset="2"/>
              </a:rPr>
              <a:t>sie</a:t>
            </a: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Calibri" panose="020F0502020204030204" pitchFamily="34" charset="0"/>
                <a:cs typeface="+mn-cs"/>
                <a:sym typeface="Wingdings" panose="05000000000000000000" pitchFamily="2" charset="2"/>
              </a:rPr>
              <a:t>/</a:t>
            </a:r>
            <a:r>
              <a:rPr kumimoji="0" lang="en-GB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Calibri" panose="020F0502020204030204" pitchFamily="34" charset="0"/>
                <a:cs typeface="+mn-cs"/>
                <a:sym typeface="Wingdings" panose="05000000000000000000" pitchFamily="2" charset="2"/>
              </a:rPr>
              <a:t>er</a:t>
            </a: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Calibri" panose="020F0502020204030204" pitchFamily="34" charset="0"/>
                <a:cs typeface="+mn-cs"/>
                <a:sym typeface="Wingdings" panose="05000000000000000000" pitchFamily="2" charset="2"/>
              </a:rPr>
              <a:t> </a:t>
            </a:r>
            <a:r>
              <a:rPr kumimoji="0" lang="en-GB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Calibri" panose="020F0502020204030204" pitchFamily="34" charset="0"/>
                <a:cs typeface="+mn-cs"/>
                <a:sym typeface="Wingdings" panose="05000000000000000000" pitchFamily="2" charset="2"/>
              </a:rPr>
              <a:t>lern</a:t>
            </a:r>
            <a:r>
              <a:rPr kumimoji="0" lang="en-GB" sz="2400" b="1" i="0" u="none" strike="noStrike" kern="1200" cap="none" spc="0" normalizeH="0" baseline="0" noProof="0" dirty="0" err="1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Century Gothic" panose="020B0502020202020204" pitchFamily="34" charset="0"/>
                <a:ea typeface="Calibri" panose="020F0502020204030204" pitchFamily="34" charset="0"/>
                <a:cs typeface="+mn-cs"/>
                <a:sym typeface="Wingdings" panose="05000000000000000000" pitchFamily="2" charset="2"/>
              </a:rPr>
              <a:t>t</a:t>
            </a: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Century Gothic" panose="020B0502020202020204" pitchFamily="34" charset="0"/>
                <a:ea typeface="Calibri" panose="020F0502020204030204" pitchFamily="34" charset="0"/>
                <a:cs typeface="+mn-cs"/>
                <a:sym typeface="Wingdings" panose="05000000000000000000" pitchFamily="2" charset="2"/>
              </a:rPr>
              <a:t> </a:t>
            </a: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Calibri" panose="020F0502020204030204" pitchFamily="34" charset="0"/>
                <a:cs typeface="+mn-cs"/>
                <a:sym typeface="Wingdings" panose="05000000000000000000" pitchFamily="2" charset="2"/>
              </a:rPr>
              <a:t></a:t>
            </a:r>
            <a:endParaRPr kumimoji="0" lang="en-GB" sz="2400" b="0" i="0" u="none" strike="noStrike" kern="1200" cap="none" spc="0" normalizeH="0" baseline="0" noProof="0" dirty="0">
              <a:ln>
                <a:noFill/>
              </a:ln>
              <a:solidFill>
                <a:srgbClr val="FF3300"/>
              </a:solidFill>
              <a:effectLst/>
              <a:uLnTx/>
              <a:uFillTx/>
              <a:latin typeface="Century Gothic" panose="020B0502020202020204" pitchFamily="34" charset="0"/>
              <a:ea typeface="Calibri" panose="020F0502020204030204" pitchFamily="34" charset="0"/>
              <a:cs typeface="+mn-cs"/>
            </a:endParaRPr>
          </a:p>
        </p:txBody>
      </p:sp>
      <p:sp>
        <p:nvSpPr>
          <p:cNvPr id="61" name="Rectangle 60">
            <a:extLst>
              <a:ext uri="{FF2B5EF4-FFF2-40B4-BE49-F238E27FC236}">
                <a16:creationId xmlns:a16="http://schemas.microsoft.com/office/drawing/2014/main" id="{E6F75617-F238-4B09-A671-F988071E34D4}"/>
              </a:ext>
            </a:extLst>
          </p:cNvPr>
          <p:cNvSpPr/>
          <p:nvPr/>
        </p:nvSpPr>
        <p:spPr>
          <a:xfrm>
            <a:off x="10086342" y="5416440"/>
            <a:ext cx="2172390" cy="4930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Calibri" panose="020F0502020204030204" pitchFamily="34" charset="0"/>
                <a:cs typeface="+mn-cs"/>
                <a:sym typeface="Wingdings" panose="05000000000000000000" pitchFamily="2" charset="2"/>
              </a:rPr>
              <a:t>she/he learns</a:t>
            </a:r>
            <a:endParaRPr kumimoji="0" lang="en-GB" sz="2400" b="0" i="0" u="none" strike="noStrike" kern="1200" cap="none" spc="0" normalizeH="0" baseline="0" noProof="0" dirty="0">
              <a:ln>
                <a:noFill/>
              </a:ln>
              <a:solidFill>
                <a:srgbClr val="FF3300"/>
              </a:solidFill>
              <a:effectLst/>
              <a:uLnTx/>
              <a:uFillTx/>
              <a:latin typeface="Century Gothic" panose="020B0502020202020204" pitchFamily="34" charset="0"/>
              <a:ea typeface="Calibri" panose="020F0502020204030204" pitchFamily="34" charset="0"/>
              <a:cs typeface="+mn-cs"/>
            </a:endParaRPr>
          </a:p>
        </p:txBody>
      </p:sp>
      <p:sp>
        <p:nvSpPr>
          <p:cNvPr id="62" name="Rounded Rectangular Callout 19">
            <a:extLst>
              <a:ext uri="{FF2B5EF4-FFF2-40B4-BE49-F238E27FC236}">
                <a16:creationId xmlns:a16="http://schemas.microsoft.com/office/drawing/2014/main" id="{2BE81A4A-A097-4116-9E8F-BB1E5710B2E7}"/>
              </a:ext>
            </a:extLst>
          </p:cNvPr>
          <p:cNvSpPr/>
          <p:nvPr/>
        </p:nvSpPr>
        <p:spPr>
          <a:xfrm>
            <a:off x="6207493" y="3982140"/>
            <a:ext cx="2547814" cy="1465159"/>
          </a:xfrm>
          <a:prstGeom prst="wedgeRoundRectCallout">
            <a:avLst>
              <a:gd name="adj1" fmla="val -112589"/>
              <a:gd name="adj2" fmla="val 11349"/>
              <a:gd name="adj3" fmla="val 16667"/>
            </a:avLst>
          </a:prstGeom>
          <a:solidFill>
            <a:srgbClr val="002060"/>
          </a:solidFill>
          <a:ln w="28575">
            <a:solidFill>
              <a:srgbClr val="DAA52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‘Weak’ is another word for ‘regular’. </a:t>
            </a:r>
          </a:p>
        </p:txBody>
      </p:sp>
    </p:spTree>
    <p:extLst>
      <p:ext uri="{BB962C8B-B14F-4D97-AF65-F5344CB8AC3E}">
        <p14:creationId xmlns:p14="http://schemas.microsoft.com/office/powerpoint/2010/main" val="225249224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24" grpId="0"/>
      <p:bldP spid="25" grpId="0" animBg="1"/>
      <p:bldP spid="27" grpId="0"/>
      <p:bldP spid="29" grpId="0" animBg="1"/>
      <p:bldP spid="35" grpId="0"/>
      <p:bldP spid="37" grpId="0"/>
      <p:bldP spid="39" grpId="0"/>
      <p:bldP spid="44" grpId="0" animBg="1"/>
      <p:bldP spid="50" grpId="0" animBg="1"/>
      <p:bldP spid="51" grpId="0"/>
      <p:bldP spid="52" grpId="0"/>
      <p:bldP spid="53" grpId="0"/>
      <p:bldP spid="54" grpId="0"/>
      <p:bldP spid="55" grpId="0"/>
      <p:bldP spid="56" grpId="0"/>
      <p:bldP spid="57" grpId="0"/>
      <p:bldP spid="58" grpId="0"/>
      <p:bldP spid="59" grpId="0"/>
      <p:bldP spid="60" grpId="0"/>
      <p:bldP spid="61" grpId="0"/>
      <p:bldP spid="6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2">
            <a:extLst>
              <a:ext uri="{FF2B5EF4-FFF2-40B4-BE49-F238E27FC236}">
                <a16:creationId xmlns:a16="http://schemas.microsoft.com/office/drawing/2014/main" id="{0B003AD8-2FC1-4347-AE58-220F48593CB7}"/>
              </a:ext>
            </a:extLst>
          </p:cNvPr>
          <p:cNvSpPr txBox="1">
            <a:spLocks/>
          </p:cNvSpPr>
          <p:nvPr/>
        </p:nvSpPr>
        <p:spPr>
          <a:xfrm>
            <a:off x="11099158" y="845727"/>
            <a:ext cx="1002759" cy="400328"/>
          </a:xfrm>
          <a:prstGeom prst="rect">
            <a:avLst/>
          </a:prstGeom>
          <a:solidFill>
            <a:srgbClr val="2E94AF"/>
          </a:solidFill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rgbClr val="002060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2000" b="1" dirty="0" err="1">
                <a:solidFill>
                  <a:schemeClr val="bg1"/>
                </a:solidFill>
                <a:latin typeface="Century Gothic" panose="020B0502020202020204" pitchFamily="34" charset="0"/>
              </a:rPr>
              <a:t>lesen</a:t>
            </a:r>
            <a:endParaRPr lang="en-GB" sz="20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pic>
        <p:nvPicPr>
          <p:cNvPr id="3" name="Picture 2" descr="Icon&#10;&#10;Description automatically generated">
            <a:extLst>
              <a:ext uri="{FF2B5EF4-FFF2-40B4-BE49-F238E27FC236}">
                <a16:creationId xmlns:a16="http://schemas.microsoft.com/office/drawing/2014/main" id="{EBE96231-16D1-4294-9FA1-06C98B89125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99158" y="74008"/>
            <a:ext cx="1002759" cy="737163"/>
          </a:xfrm>
          <a:prstGeom prst="rect">
            <a:avLst/>
          </a:prstGeom>
        </p:spPr>
      </p:pic>
      <p:pic>
        <p:nvPicPr>
          <p:cNvPr id="4" name="Graphic 3" descr="Teacher">
            <a:extLst>
              <a:ext uri="{FF2B5EF4-FFF2-40B4-BE49-F238E27FC236}">
                <a16:creationId xmlns:a16="http://schemas.microsoft.com/office/drawing/2014/main" id="{60822B49-574B-4180-A10A-FBC1F81D279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0" y="-84209"/>
            <a:ext cx="914400" cy="914400"/>
          </a:xfrm>
          <a:prstGeom prst="rect">
            <a:avLst/>
          </a:prstGeom>
        </p:spPr>
      </p:pic>
      <p:sp>
        <p:nvSpPr>
          <p:cNvPr id="5" name="Speech Bubble: Rectangle with Corners Rounded 4">
            <a:extLst>
              <a:ext uri="{FF2B5EF4-FFF2-40B4-BE49-F238E27FC236}">
                <a16:creationId xmlns:a16="http://schemas.microsoft.com/office/drawing/2014/main" id="{B42B07A9-2A0D-4FA8-98B8-3DE92A113CA8}"/>
              </a:ext>
            </a:extLst>
          </p:cNvPr>
          <p:cNvSpPr/>
          <p:nvPr/>
        </p:nvSpPr>
        <p:spPr>
          <a:xfrm>
            <a:off x="1183100" y="97267"/>
            <a:ext cx="5386648" cy="518040"/>
          </a:xfrm>
          <a:prstGeom prst="wedgeRoundRectCallout">
            <a:avLst>
              <a:gd name="adj1" fmla="val -59363"/>
              <a:gd name="adj2" fmla="val -7585"/>
              <a:gd name="adj3" fmla="val 16667"/>
            </a:avLst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2400" dirty="0" err="1">
                <a:solidFill>
                  <a:prstClr val="white"/>
                </a:solidFill>
                <a:latin typeface="Century Gothic" panose="020B0502020202020204" pitchFamily="34" charset="0"/>
              </a:rPr>
              <a:t>Wer</a:t>
            </a:r>
            <a:r>
              <a:rPr lang="en-GB" sz="2400" dirty="0">
                <a:solidFill>
                  <a:prstClr val="white"/>
                </a:solidFill>
                <a:latin typeface="Century Gothic" panose="020B0502020202020204" pitchFamily="34" charset="0"/>
              </a:rPr>
              <a:t> </a:t>
            </a:r>
            <a:r>
              <a:rPr lang="en-GB" sz="2400" dirty="0" err="1">
                <a:solidFill>
                  <a:prstClr val="white"/>
                </a:solidFill>
                <a:latin typeface="Century Gothic" panose="020B0502020202020204" pitchFamily="34" charset="0"/>
              </a:rPr>
              <a:t>macht</a:t>
            </a:r>
            <a:r>
              <a:rPr lang="en-GB" sz="2400" dirty="0">
                <a:solidFill>
                  <a:prstClr val="white"/>
                </a:solidFill>
                <a:latin typeface="Century Gothic" panose="020B0502020202020204" pitchFamily="34" charset="0"/>
              </a:rPr>
              <a:t> was in der Schule?</a:t>
            </a:r>
            <a:endParaRPr kumimoji="0" lang="en-GB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FE98AA3-4C21-4F4A-96DE-172A5503C9FC}"/>
              </a:ext>
            </a:extLst>
          </p:cNvPr>
          <p:cNvSpPr txBox="1"/>
          <p:nvPr/>
        </p:nvSpPr>
        <p:spPr>
          <a:xfrm>
            <a:off x="77007" y="651317"/>
            <a:ext cx="10403364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000" b="1" dirty="0">
                <a:solidFill>
                  <a:srgbClr val="002060"/>
                </a:solidFill>
              </a:rPr>
              <a:t>Moritz is messaging about what he does (ich-I) and what Johanna does (</a:t>
            </a:r>
            <a:r>
              <a:rPr lang="en-US" sz="2000" b="1" dirty="0" err="1">
                <a:solidFill>
                  <a:srgbClr val="002060"/>
                </a:solidFill>
              </a:rPr>
              <a:t>sie</a:t>
            </a:r>
            <a:r>
              <a:rPr lang="en-US" sz="2000" b="1" dirty="0">
                <a:solidFill>
                  <a:srgbClr val="002060"/>
                </a:solidFill>
              </a:rPr>
              <a:t>-she).  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</a:endParaRPr>
          </a:p>
        </p:txBody>
      </p:sp>
      <p:pic>
        <p:nvPicPr>
          <p:cNvPr id="11" name="Picture 10" descr="A picture containing text, toy, doll, vector graphics&#10;&#10;Description automatically generated">
            <a:extLst>
              <a:ext uri="{FF2B5EF4-FFF2-40B4-BE49-F238E27FC236}">
                <a16:creationId xmlns:a16="http://schemas.microsoft.com/office/drawing/2014/main" id="{3C50462A-ED25-4EBF-8AC7-7425CB9EAB0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02260" y="-26845"/>
            <a:ext cx="1312339" cy="1271328"/>
          </a:xfrm>
          <a:prstGeom prst="rect">
            <a:avLst/>
          </a:prstGeom>
        </p:spPr>
      </p:pic>
      <p:sp>
        <p:nvSpPr>
          <p:cNvPr id="48" name="TextBox 47">
            <a:extLst>
              <a:ext uri="{FF2B5EF4-FFF2-40B4-BE49-F238E27FC236}">
                <a16:creationId xmlns:a16="http://schemas.microsoft.com/office/drawing/2014/main" id="{21CE5937-E558-4250-82B3-1EFFBFD7A1F8}"/>
              </a:ext>
            </a:extLst>
          </p:cNvPr>
          <p:cNvSpPr txBox="1"/>
          <p:nvPr/>
        </p:nvSpPr>
        <p:spPr>
          <a:xfrm>
            <a:off x="3981379" y="1773699"/>
            <a:ext cx="594887" cy="516821"/>
          </a:xfrm>
          <a:prstGeom prst="rect">
            <a:avLst/>
          </a:prstGeom>
          <a:noFill/>
          <a:ln w="28575">
            <a:solidFill>
              <a:srgbClr val="2E94AF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sp>
        <p:nvSpPr>
          <p:cNvPr id="49" name="Rectangle: Rounded Corners 48">
            <a:extLst>
              <a:ext uri="{FF2B5EF4-FFF2-40B4-BE49-F238E27FC236}">
                <a16:creationId xmlns:a16="http://schemas.microsoft.com/office/drawing/2014/main" id="{ABBBDA01-F3B5-4934-97C6-83052739F011}"/>
              </a:ext>
            </a:extLst>
          </p:cNvPr>
          <p:cNvSpPr/>
          <p:nvPr/>
        </p:nvSpPr>
        <p:spPr>
          <a:xfrm rot="16200000">
            <a:off x="1440408" y="205643"/>
            <a:ext cx="1576131" cy="3162619"/>
          </a:xfrm>
          <a:prstGeom prst="roundRect">
            <a:avLst/>
          </a:prstGeom>
          <a:solidFill>
            <a:schemeClr val="bg1"/>
          </a:solidFill>
          <a:ln w="1270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F0302020204030204"/>
              <a:ea typeface="+mn-ea"/>
              <a:cs typeface="+mn-cs"/>
            </a:endParaRPr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3271FC18-558B-4E42-8C5C-613CA29CC284}"/>
              </a:ext>
            </a:extLst>
          </p:cNvPr>
          <p:cNvSpPr/>
          <p:nvPr/>
        </p:nvSpPr>
        <p:spPr>
          <a:xfrm rot="16200000">
            <a:off x="1413767" y="537601"/>
            <a:ext cx="1396825" cy="2498702"/>
          </a:xfrm>
          <a:prstGeom prst="rect">
            <a:avLst/>
          </a:prstGeom>
          <a:solidFill>
            <a:srgbClr val="A9DA74"/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F0302020204030204"/>
              <a:ea typeface="+mn-ea"/>
              <a:cs typeface="+mn-cs"/>
            </a:endParaRPr>
          </a:p>
        </p:txBody>
      </p:sp>
      <p:sp>
        <p:nvSpPr>
          <p:cNvPr id="51" name="Oval 50">
            <a:extLst>
              <a:ext uri="{FF2B5EF4-FFF2-40B4-BE49-F238E27FC236}">
                <a16:creationId xmlns:a16="http://schemas.microsoft.com/office/drawing/2014/main" id="{4B81FE28-63CF-41D0-A752-B6267464A7A3}"/>
              </a:ext>
            </a:extLst>
          </p:cNvPr>
          <p:cNvSpPr/>
          <p:nvPr/>
        </p:nvSpPr>
        <p:spPr>
          <a:xfrm>
            <a:off x="3497620" y="1683384"/>
            <a:ext cx="159150" cy="162968"/>
          </a:xfrm>
          <a:prstGeom prst="ellipse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F0302020204030204"/>
              <a:ea typeface="+mn-ea"/>
              <a:cs typeface="+mn-cs"/>
            </a:endParaRPr>
          </a:p>
        </p:txBody>
      </p:sp>
      <p:sp>
        <p:nvSpPr>
          <p:cNvPr id="52" name="Speech Bubble: Rectangle with Corners Rounded 51">
            <a:extLst>
              <a:ext uri="{FF2B5EF4-FFF2-40B4-BE49-F238E27FC236}">
                <a16:creationId xmlns:a16="http://schemas.microsoft.com/office/drawing/2014/main" id="{1534EC9D-3E36-43FC-9B75-D20FFA448B6B}"/>
              </a:ext>
            </a:extLst>
          </p:cNvPr>
          <p:cNvSpPr/>
          <p:nvPr/>
        </p:nvSpPr>
        <p:spPr>
          <a:xfrm>
            <a:off x="880406" y="1292820"/>
            <a:ext cx="2392549" cy="697450"/>
          </a:xfrm>
          <a:prstGeom prst="wedgeRoundRectCallout">
            <a:avLst>
              <a:gd name="adj1" fmla="val 27044"/>
              <a:gd name="adj2" fmla="val 70329"/>
              <a:gd name="adj3" fmla="val 16667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50" b="1" i="0" u="none" strike="noStrike" kern="1200" cap="none" spc="0" normalizeH="0" baseline="0" noProof="0" dirty="0">
                <a:ln>
                  <a:noFill/>
                </a:ln>
                <a:solidFill>
                  <a:srgbClr val="1F4E79"/>
                </a:solidFill>
                <a:effectLst/>
                <a:uLnTx/>
                <a:uFillTx/>
                <a:latin typeface="Century Gothic" panose="020F0302020204030204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kumimoji="0" lang="en-GB" sz="11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F0302020204030204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C8548C3E-0197-4886-A61D-4AFBC28337D0}"/>
              </a:ext>
            </a:extLst>
          </p:cNvPr>
          <p:cNvSpPr txBox="1"/>
          <p:nvPr/>
        </p:nvSpPr>
        <p:spPr>
          <a:xfrm>
            <a:off x="1009149" y="1429392"/>
            <a:ext cx="240692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…</a:t>
            </a:r>
            <a:r>
              <a:rPr kumimoji="0" lang="en-GB" sz="2000" b="0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  </a:t>
            </a:r>
            <a:r>
              <a:rPr kumimoji="0" lang="en-GB" sz="2000" b="0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spielt</a:t>
            </a:r>
            <a:r>
              <a:rPr kumimoji="0" lang="en-GB" sz="2000" b="0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Fußball</a:t>
            </a:r>
            <a:r>
              <a:rPr kumimoji="0" lang="en-GB" sz="2000" b="0" i="0" u="none" strike="noStrike" kern="1200" cap="none" spc="0" normalizeH="0" noProof="0" dirty="0">
                <a:ln>
                  <a:noFill/>
                </a:ln>
                <a:solidFill>
                  <a:srgbClr val="1F4E79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.</a:t>
            </a:r>
            <a:endParaRPr kumimoji="0" lang="en-GB" sz="2000" b="0" i="0" u="none" strike="noStrike" kern="1200" cap="none" spc="0" normalizeH="0" baseline="0" noProof="0" dirty="0">
              <a:ln>
                <a:noFill/>
              </a:ln>
              <a:solidFill>
                <a:srgbClr val="1F4E79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9C412E7B-98ED-4305-ABEF-44148D8EF61E}"/>
              </a:ext>
            </a:extLst>
          </p:cNvPr>
          <p:cNvSpPr txBox="1"/>
          <p:nvPr/>
        </p:nvSpPr>
        <p:spPr>
          <a:xfrm>
            <a:off x="137883" y="1029282"/>
            <a:ext cx="412058" cy="400110"/>
          </a:xfrm>
          <a:prstGeom prst="rect">
            <a:avLst/>
          </a:prstGeom>
          <a:solidFill>
            <a:schemeClr val="bg1"/>
          </a:solidFill>
          <a:ln w="28575">
            <a:solidFill>
              <a:srgbClr val="2E94AF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1</a:t>
            </a: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61D8BB26-C5EB-4430-B564-12EB9D53E6EF}"/>
              </a:ext>
            </a:extLst>
          </p:cNvPr>
          <p:cNvSpPr txBox="1"/>
          <p:nvPr/>
        </p:nvSpPr>
        <p:spPr>
          <a:xfrm>
            <a:off x="3981379" y="1138610"/>
            <a:ext cx="594887" cy="516821"/>
          </a:xfrm>
          <a:prstGeom prst="rect">
            <a:avLst/>
          </a:prstGeom>
          <a:noFill/>
          <a:ln w="28575">
            <a:solidFill>
              <a:srgbClr val="2E94AF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6545B9C5-B4DB-4F5E-B89C-2A6D46BDD187}"/>
              </a:ext>
            </a:extLst>
          </p:cNvPr>
          <p:cNvSpPr txBox="1"/>
          <p:nvPr/>
        </p:nvSpPr>
        <p:spPr>
          <a:xfrm>
            <a:off x="4666319" y="1166187"/>
            <a:ext cx="808358" cy="461665"/>
          </a:xfrm>
          <a:prstGeom prst="rect">
            <a:avLst/>
          </a:prstGeom>
          <a:solidFill>
            <a:srgbClr val="EFF9FB"/>
          </a:solidFill>
          <a:ln>
            <a:solidFill>
              <a:srgbClr val="2E94AF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She</a:t>
            </a: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AB45D1A2-BF65-4989-9756-EB57CBA7684C}"/>
              </a:ext>
            </a:extLst>
          </p:cNvPr>
          <p:cNvSpPr txBox="1"/>
          <p:nvPr/>
        </p:nvSpPr>
        <p:spPr>
          <a:xfrm>
            <a:off x="4666319" y="1801276"/>
            <a:ext cx="808358" cy="461665"/>
          </a:xfrm>
          <a:prstGeom prst="rect">
            <a:avLst/>
          </a:prstGeom>
          <a:solidFill>
            <a:srgbClr val="EFF9FB"/>
          </a:solidFill>
          <a:ln>
            <a:solidFill>
              <a:srgbClr val="2E94AF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I</a:t>
            </a:r>
          </a:p>
        </p:txBody>
      </p:sp>
      <p:pic>
        <p:nvPicPr>
          <p:cNvPr id="58" name="Picture 57" descr="Shape, arrow&#10;&#10;Description automatically generated">
            <a:extLst>
              <a:ext uri="{FF2B5EF4-FFF2-40B4-BE49-F238E27FC236}">
                <a16:creationId xmlns:a16="http://schemas.microsoft.com/office/drawing/2014/main" id="{A87BF628-637E-4327-8A1F-86BAACA7521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094340" y="1053897"/>
            <a:ext cx="546339" cy="506217"/>
          </a:xfrm>
          <a:prstGeom prst="rect">
            <a:avLst/>
          </a:prstGeom>
        </p:spPr>
      </p:pic>
      <p:sp>
        <p:nvSpPr>
          <p:cNvPr id="59" name="TextBox 58">
            <a:extLst>
              <a:ext uri="{FF2B5EF4-FFF2-40B4-BE49-F238E27FC236}">
                <a16:creationId xmlns:a16="http://schemas.microsoft.com/office/drawing/2014/main" id="{2BCB15CF-7C6B-48FF-90DA-B00C26382AC9}"/>
              </a:ext>
            </a:extLst>
          </p:cNvPr>
          <p:cNvSpPr txBox="1"/>
          <p:nvPr/>
        </p:nvSpPr>
        <p:spPr>
          <a:xfrm>
            <a:off x="9466997" y="1773699"/>
            <a:ext cx="594887" cy="516821"/>
          </a:xfrm>
          <a:prstGeom prst="rect">
            <a:avLst/>
          </a:prstGeom>
          <a:noFill/>
          <a:ln w="28575">
            <a:solidFill>
              <a:srgbClr val="2E94AF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sp>
        <p:nvSpPr>
          <p:cNvPr id="60" name="Rectangle: Rounded Corners 59">
            <a:extLst>
              <a:ext uri="{FF2B5EF4-FFF2-40B4-BE49-F238E27FC236}">
                <a16:creationId xmlns:a16="http://schemas.microsoft.com/office/drawing/2014/main" id="{3C088218-1C3E-47ED-857A-57D74C09E248}"/>
              </a:ext>
            </a:extLst>
          </p:cNvPr>
          <p:cNvSpPr/>
          <p:nvPr/>
        </p:nvSpPr>
        <p:spPr>
          <a:xfrm rot="16200000">
            <a:off x="6926026" y="205643"/>
            <a:ext cx="1576131" cy="3162619"/>
          </a:xfrm>
          <a:prstGeom prst="roundRect">
            <a:avLst/>
          </a:prstGeom>
          <a:solidFill>
            <a:schemeClr val="bg1"/>
          </a:solidFill>
          <a:ln w="1270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F0302020204030204"/>
              <a:ea typeface="+mn-ea"/>
              <a:cs typeface="+mn-cs"/>
            </a:endParaRPr>
          </a:p>
        </p:txBody>
      </p:sp>
      <p:sp>
        <p:nvSpPr>
          <p:cNvPr id="61" name="Rectangle 60">
            <a:extLst>
              <a:ext uri="{FF2B5EF4-FFF2-40B4-BE49-F238E27FC236}">
                <a16:creationId xmlns:a16="http://schemas.microsoft.com/office/drawing/2014/main" id="{24F95C08-A91B-4756-9858-A313D7D6A762}"/>
              </a:ext>
            </a:extLst>
          </p:cNvPr>
          <p:cNvSpPr/>
          <p:nvPr/>
        </p:nvSpPr>
        <p:spPr>
          <a:xfrm rot="16200000">
            <a:off x="6899385" y="537601"/>
            <a:ext cx="1396825" cy="2498702"/>
          </a:xfrm>
          <a:prstGeom prst="rect">
            <a:avLst/>
          </a:prstGeom>
          <a:solidFill>
            <a:srgbClr val="A9DA74"/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F0302020204030204"/>
              <a:ea typeface="+mn-ea"/>
              <a:cs typeface="+mn-cs"/>
            </a:endParaRPr>
          </a:p>
        </p:txBody>
      </p:sp>
      <p:sp>
        <p:nvSpPr>
          <p:cNvPr id="62" name="Oval 61">
            <a:extLst>
              <a:ext uri="{FF2B5EF4-FFF2-40B4-BE49-F238E27FC236}">
                <a16:creationId xmlns:a16="http://schemas.microsoft.com/office/drawing/2014/main" id="{C4E66B16-3A88-4749-BCA0-A9315446C54B}"/>
              </a:ext>
            </a:extLst>
          </p:cNvPr>
          <p:cNvSpPr/>
          <p:nvPr/>
        </p:nvSpPr>
        <p:spPr>
          <a:xfrm>
            <a:off x="8983238" y="1683384"/>
            <a:ext cx="159150" cy="162968"/>
          </a:xfrm>
          <a:prstGeom prst="ellipse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F0302020204030204"/>
              <a:ea typeface="+mn-ea"/>
              <a:cs typeface="+mn-cs"/>
            </a:endParaRPr>
          </a:p>
        </p:txBody>
      </p:sp>
      <p:sp>
        <p:nvSpPr>
          <p:cNvPr id="63" name="Speech Bubble: Rectangle with Corners Rounded 62">
            <a:extLst>
              <a:ext uri="{FF2B5EF4-FFF2-40B4-BE49-F238E27FC236}">
                <a16:creationId xmlns:a16="http://schemas.microsoft.com/office/drawing/2014/main" id="{EEDEC4EE-029D-4B68-A009-AA7E9E21A454}"/>
              </a:ext>
            </a:extLst>
          </p:cNvPr>
          <p:cNvSpPr/>
          <p:nvPr/>
        </p:nvSpPr>
        <p:spPr>
          <a:xfrm>
            <a:off x="6419093" y="1334659"/>
            <a:ext cx="2392549" cy="697450"/>
          </a:xfrm>
          <a:prstGeom prst="wedgeRoundRectCallout">
            <a:avLst>
              <a:gd name="adj1" fmla="val 27044"/>
              <a:gd name="adj2" fmla="val 70329"/>
              <a:gd name="adj3" fmla="val 16667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50" b="1" i="0" u="none" strike="noStrike" kern="1200" cap="none" spc="0" normalizeH="0" baseline="0" noProof="0" dirty="0">
                <a:ln>
                  <a:noFill/>
                </a:ln>
                <a:solidFill>
                  <a:srgbClr val="1F4E79"/>
                </a:solidFill>
                <a:effectLst/>
                <a:uLnTx/>
                <a:uFillTx/>
                <a:latin typeface="Century Gothic" panose="020F0302020204030204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kumimoji="0" lang="en-GB" sz="11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F0302020204030204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BE690506-5E76-4014-82C4-9B44FDABE945}"/>
              </a:ext>
            </a:extLst>
          </p:cNvPr>
          <p:cNvSpPr txBox="1"/>
          <p:nvPr/>
        </p:nvSpPr>
        <p:spPr>
          <a:xfrm>
            <a:off x="6495289" y="1361335"/>
            <a:ext cx="233493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2000" dirty="0">
                <a:solidFill>
                  <a:srgbClr val="1F4E79"/>
                </a:solidFill>
                <a:latin typeface="Century Gothic" panose="020B0502020202020204" pitchFamily="34" charset="0"/>
              </a:rPr>
              <a:t>       … </a:t>
            </a:r>
            <a:r>
              <a:rPr kumimoji="0" lang="en-GB" sz="2000" b="0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singt</a:t>
            </a:r>
            <a:r>
              <a:rPr lang="en-GB" sz="2000" dirty="0">
                <a:solidFill>
                  <a:srgbClr val="002060"/>
                </a:solidFill>
                <a:latin typeface="Century Gothic" panose="020B0502020202020204" pitchFamily="34" charset="0"/>
              </a:rPr>
              <a:t> </a:t>
            </a:r>
            <a:r>
              <a:rPr lang="en-GB" sz="2000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ein</a:t>
            </a:r>
            <a:r>
              <a:rPr lang="en-GB" sz="2000" dirty="0">
                <a:solidFill>
                  <a:srgbClr val="002060"/>
                </a:solidFill>
                <a:latin typeface="Century Gothic" panose="020B0502020202020204" pitchFamily="34" charset="0"/>
              </a:rPr>
              <a:t> Lied auf </a:t>
            </a:r>
            <a:r>
              <a:rPr lang="en-GB" sz="2000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Englisch</a:t>
            </a:r>
            <a:r>
              <a:rPr kumimoji="0" lang="en-GB" sz="2000" b="0" i="0" u="none" strike="noStrike" kern="1200" cap="none" spc="0" normalizeH="0" noProof="0" dirty="0">
                <a:ln>
                  <a:noFill/>
                </a:ln>
                <a:solidFill>
                  <a:srgbClr val="1F4E79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.</a:t>
            </a:r>
            <a:endParaRPr kumimoji="0" lang="en-GB" sz="2000" b="0" i="0" u="none" strike="noStrike" kern="1200" cap="none" spc="0" normalizeH="0" baseline="0" noProof="0" dirty="0">
              <a:ln>
                <a:noFill/>
              </a:ln>
              <a:solidFill>
                <a:srgbClr val="1F4E79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id="{C357E716-372D-45F7-B495-7B7B5D7F0130}"/>
              </a:ext>
            </a:extLst>
          </p:cNvPr>
          <p:cNvSpPr txBox="1"/>
          <p:nvPr/>
        </p:nvSpPr>
        <p:spPr>
          <a:xfrm>
            <a:off x="5623501" y="1029282"/>
            <a:ext cx="412058" cy="400110"/>
          </a:xfrm>
          <a:prstGeom prst="rect">
            <a:avLst/>
          </a:prstGeom>
          <a:solidFill>
            <a:schemeClr val="bg1"/>
          </a:solidFill>
          <a:ln w="28575">
            <a:solidFill>
              <a:srgbClr val="2E94AF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2000" b="1" noProof="0" dirty="0">
                <a:solidFill>
                  <a:srgbClr val="002060"/>
                </a:solidFill>
                <a:latin typeface="Century Gothic" panose="020F0302020204030204"/>
              </a:rPr>
              <a:t>2</a:t>
            </a:r>
            <a:endParaRPr kumimoji="0" lang="en-GB" sz="20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entury Gothic" panose="020F0302020204030204"/>
            </a:endParaRPr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061EFDF1-26F7-45A5-827F-C0EED0AAFEF7}"/>
              </a:ext>
            </a:extLst>
          </p:cNvPr>
          <p:cNvSpPr txBox="1"/>
          <p:nvPr/>
        </p:nvSpPr>
        <p:spPr>
          <a:xfrm>
            <a:off x="9466997" y="1138610"/>
            <a:ext cx="594887" cy="516821"/>
          </a:xfrm>
          <a:prstGeom prst="rect">
            <a:avLst/>
          </a:prstGeom>
          <a:noFill/>
          <a:ln w="28575">
            <a:solidFill>
              <a:srgbClr val="2E94AF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D4D8CE1D-62D1-4A5A-9FB4-FD26C037DA04}"/>
              </a:ext>
            </a:extLst>
          </p:cNvPr>
          <p:cNvSpPr txBox="1"/>
          <p:nvPr/>
        </p:nvSpPr>
        <p:spPr>
          <a:xfrm>
            <a:off x="10151937" y="1166187"/>
            <a:ext cx="808358" cy="461665"/>
          </a:xfrm>
          <a:prstGeom prst="rect">
            <a:avLst/>
          </a:prstGeom>
          <a:solidFill>
            <a:srgbClr val="EFF9FB"/>
          </a:solidFill>
          <a:ln>
            <a:solidFill>
              <a:srgbClr val="2E94AF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She</a:t>
            </a:r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id="{B5415159-1404-4BCD-A2D1-93B5A67B87D1}"/>
              </a:ext>
            </a:extLst>
          </p:cNvPr>
          <p:cNvSpPr txBox="1"/>
          <p:nvPr/>
        </p:nvSpPr>
        <p:spPr>
          <a:xfrm>
            <a:off x="10151937" y="1801276"/>
            <a:ext cx="808358" cy="461665"/>
          </a:xfrm>
          <a:prstGeom prst="rect">
            <a:avLst/>
          </a:prstGeom>
          <a:solidFill>
            <a:srgbClr val="EFF9FB"/>
          </a:solidFill>
          <a:ln>
            <a:solidFill>
              <a:srgbClr val="2E94AF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I</a:t>
            </a:r>
          </a:p>
        </p:txBody>
      </p:sp>
      <p:pic>
        <p:nvPicPr>
          <p:cNvPr id="69" name="Picture 68" descr="Shape, arrow&#10;&#10;Description automatically generated">
            <a:extLst>
              <a:ext uri="{FF2B5EF4-FFF2-40B4-BE49-F238E27FC236}">
                <a16:creationId xmlns:a16="http://schemas.microsoft.com/office/drawing/2014/main" id="{34E3CD2C-BB3D-49C9-83C8-ED0731CD1B3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579958" y="1053897"/>
            <a:ext cx="546339" cy="506217"/>
          </a:xfrm>
          <a:prstGeom prst="rect">
            <a:avLst/>
          </a:prstGeom>
        </p:spPr>
      </p:pic>
      <p:sp>
        <p:nvSpPr>
          <p:cNvPr id="70" name="TextBox 69">
            <a:extLst>
              <a:ext uri="{FF2B5EF4-FFF2-40B4-BE49-F238E27FC236}">
                <a16:creationId xmlns:a16="http://schemas.microsoft.com/office/drawing/2014/main" id="{B47655CF-8B8F-40B1-84D9-56C7F56D7D81}"/>
              </a:ext>
            </a:extLst>
          </p:cNvPr>
          <p:cNvSpPr txBox="1"/>
          <p:nvPr/>
        </p:nvSpPr>
        <p:spPr>
          <a:xfrm>
            <a:off x="3920503" y="3727795"/>
            <a:ext cx="594887" cy="516821"/>
          </a:xfrm>
          <a:prstGeom prst="rect">
            <a:avLst/>
          </a:prstGeom>
          <a:noFill/>
          <a:ln w="28575">
            <a:solidFill>
              <a:srgbClr val="2E94AF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sp>
        <p:nvSpPr>
          <p:cNvPr id="71" name="Rectangle: Rounded Corners 70">
            <a:extLst>
              <a:ext uri="{FF2B5EF4-FFF2-40B4-BE49-F238E27FC236}">
                <a16:creationId xmlns:a16="http://schemas.microsoft.com/office/drawing/2014/main" id="{5B98C43E-558B-4260-9B9F-9AD54E4182C6}"/>
              </a:ext>
            </a:extLst>
          </p:cNvPr>
          <p:cNvSpPr/>
          <p:nvPr/>
        </p:nvSpPr>
        <p:spPr>
          <a:xfrm rot="16200000">
            <a:off x="1379532" y="2159739"/>
            <a:ext cx="1576131" cy="3162619"/>
          </a:xfrm>
          <a:prstGeom prst="roundRect">
            <a:avLst/>
          </a:prstGeom>
          <a:solidFill>
            <a:schemeClr val="bg1"/>
          </a:solidFill>
          <a:ln w="1270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F0302020204030204"/>
              <a:ea typeface="+mn-ea"/>
              <a:cs typeface="+mn-cs"/>
            </a:endParaRPr>
          </a:p>
        </p:txBody>
      </p:sp>
      <p:sp>
        <p:nvSpPr>
          <p:cNvPr id="72" name="Rectangle 71">
            <a:extLst>
              <a:ext uri="{FF2B5EF4-FFF2-40B4-BE49-F238E27FC236}">
                <a16:creationId xmlns:a16="http://schemas.microsoft.com/office/drawing/2014/main" id="{172F8E62-D432-4E86-B876-7AEF1C593182}"/>
              </a:ext>
            </a:extLst>
          </p:cNvPr>
          <p:cNvSpPr/>
          <p:nvPr/>
        </p:nvSpPr>
        <p:spPr>
          <a:xfrm rot="16200000">
            <a:off x="1352892" y="2491697"/>
            <a:ext cx="1396825" cy="2498702"/>
          </a:xfrm>
          <a:prstGeom prst="rect">
            <a:avLst/>
          </a:prstGeom>
          <a:solidFill>
            <a:srgbClr val="A9DA74"/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F0302020204030204"/>
              <a:ea typeface="+mn-ea"/>
              <a:cs typeface="+mn-cs"/>
            </a:endParaRPr>
          </a:p>
        </p:txBody>
      </p:sp>
      <p:sp>
        <p:nvSpPr>
          <p:cNvPr id="73" name="Oval 72">
            <a:extLst>
              <a:ext uri="{FF2B5EF4-FFF2-40B4-BE49-F238E27FC236}">
                <a16:creationId xmlns:a16="http://schemas.microsoft.com/office/drawing/2014/main" id="{32241F96-B174-4FDE-B478-7D114FBF3BD4}"/>
              </a:ext>
            </a:extLst>
          </p:cNvPr>
          <p:cNvSpPr/>
          <p:nvPr/>
        </p:nvSpPr>
        <p:spPr>
          <a:xfrm>
            <a:off x="3436744" y="3637480"/>
            <a:ext cx="159150" cy="162968"/>
          </a:xfrm>
          <a:prstGeom prst="ellipse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F0302020204030204"/>
              <a:ea typeface="+mn-ea"/>
              <a:cs typeface="+mn-cs"/>
            </a:endParaRPr>
          </a:p>
        </p:txBody>
      </p:sp>
      <p:sp>
        <p:nvSpPr>
          <p:cNvPr id="74" name="Speech Bubble: Rectangle with Corners Rounded 73">
            <a:extLst>
              <a:ext uri="{FF2B5EF4-FFF2-40B4-BE49-F238E27FC236}">
                <a16:creationId xmlns:a16="http://schemas.microsoft.com/office/drawing/2014/main" id="{147AB3BC-C09D-4C49-B5F3-1AC3BF91DE69}"/>
              </a:ext>
            </a:extLst>
          </p:cNvPr>
          <p:cNvSpPr/>
          <p:nvPr/>
        </p:nvSpPr>
        <p:spPr>
          <a:xfrm>
            <a:off x="871780" y="3272165"/>
            <a:ext cx="2392549" cy="697450"/>
          </a:xfrm>
          <a:prstGeom prst="wedgeRoundRectCallout">
            <a:avLst>
              <a:gd name="adj1" fmla="val 27044"/>
              <a:gd name="adj2" fmla="val 70329"/>
              <a:gd name="adj3" fmla="val 16667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50" b="1" i="0" u="none" strike="noStrike" kern="1200" cap="none" spc="0" normalizeH="0" baseline="0" noProof="0" dirty="0">
                <a:ln>
                  <a:noFill/>
                </a:ln>
                <a:solidFill>
                  <a:srgbClr val="1F4E79"/>
                </a:solidFill>
                <a:effectLst/>
                <a:uLnTx/>
                <a:uFillTx/>
                <a:latin typeface="Century Gothic" panose="020F0302020204030204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kumimoji="0" lang="en-GB" sz="11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F0302020204030204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5" name="TextBox 74">
            <a:extLst>
              <a:ext uri="{FF2B5EF4-FFF2-40B4-BE49-F238E27FC236}">
                <a16:creationId xmlns:a16="http://schemas.microsoft.com/office/drawing/2014/main" id="{88211CA7-FA8B-4EE9-8C9B-10B75BC0B7AF}"/>
              </a:ext>
            </a:extLst>
          </p:cNvPr>
          <p:cNvSpPr txBox="1"/>
          <p:nvPr/>
        </p:nvSpPr>
        <p:spPr>
          <a:xfrm>
            <a:off x="1355785" y="3259516"/>
            <a:ext cx="220339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1F4E79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  …</a:t>
            </a:r>
            <a:r>
              <a:rPr kumimoji="0" lang="en-GB" sz="2000" b="0" i="0" u="none" strike="noStrike" kern="1200" cap="none" spc="0" normalizeH="0" noProof="0" dirty="0">
                <a:ln>
                  <a:noFill/>
                </a:ln>
                <a:solidFill>
                  <a:srgbClr val="1F4E79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 </a:t>
            </a:r>
            <a:r>
              <a:rPr lang="en-GB" sz="2000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lerne</a:t>
            </a:r>
            <a:r>
              <a:rPr lang="en-GB" sz="2000" dirty="0">
                <a:solidFill>
                  <a:srgbClr val="002060"/>
                </a:solidFill>
                <a:latin typeface="Century Gothic" panose="020B0502020202020204" pitchFamily="34" charset="0"/>
              </a:rPr>
              <a:t> </a:t>
            </a:r>
            <a:r>
              <a:rPr lang="en-GB" sz="2000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Englisch</a:t>
            </a:r>
            <a:r>
              <a:rPr kumimoji="0" lang="en-GB" sz="2000" b="0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.</a:t>
            </a:r>
            <a:endParaRPr kumimoji="0" lang="en-GB" sz="20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76" name="TextBox 75">
            <a:extLst>
              <a:ext uri="{FF2B5EF4-FFF2-40B4-BE49-F238E27FC236}">
                <a16:creationId xmlns:a16="http://schemas.microsoft.com/office/drawing/2014/main" id="{5BFF3D80-1288-49D8-B202-9C4566F9D01C}"/>
              </a:ext>
            </a:extLst>
          </p:cNvPr>
          <p:cNvSpPr txBox="1"/>
          <p:nvPr/>
        </p:nvSpPr>
        <p:spPr>
          <a:xfrm>
            <a:off x="77007" y="2983378"/>
            <a:ext cx="412058" cy="400110"/>
          </a:xfrm>
          <a:prstGeom prst="rect">
            <a:avLst/>
          </a:prstGeom>
          <a:solidFill>
            <a:schemeClr val="bg1"/>
          </a:solidFill>
          <a:ln w="28575">
            <a:solidFill>
              <a:srgbClr val="2E94AF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2000" b="1" noProof="0" dirty="0">
                <a:solidFill>
                  <a:srgbClr val="002060"/>
                </a:solidFill>
                <a:latin typeface="Century Gothic" panose="020F0302020204030204"/>
              </a:rPr>
              <a:t>3</a:t>
            </a:r>
            <a:endParaRPr kumimoji="0" lang="en-GB" sz="20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entury Gothic" panose="020F0302020204030204"/>
            </a:endParaRPr>
          </a:p>
        </p:txBody>
      </p:sp>
      <p:sp>
        <p:nvSpPr>
          <p:cNvPr id="77" name="TextBox 76">
            <a:extLst>
              <a:ext uri="{FF2B5EF4-FFF2-40B4-BE49-F238E27FC236}">
                <a16:creationId xmlns:a16="http://schemas.microsoft.com/office/drawing/2014/main" id="{66EA3327-43A4-4E93-80F9-EA9D7435D802}"/>
              </a:ext>
            </a:extLst>
          </p:cNvPr>
          <p:cNvSpPr txBox="1"/>
          <p:nvPr/>
        </p:nvSpPr>
        <p:spPr>
          <a:xfrm>
            <a:off x="3920503" y="3092706"/>
            <a:ext cx="594887" cy="516821"/>
          </a:xfrm>
          <a:prstGeom prst="rect">
            <a:avLst/>
          </a:prstGeom>
          <a:noFill/>
          <a:ln w="28575">
            <a:solidFill>
              <a:srgbClr val="2E94AF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sp>
        <p:nvSpPr>
          <p:cNvPr id="78" name="TextBox 77">
            <a:extLst>
              <a:ext uri="{FF2B5EF4-FFF2-40B4-BE49-F238E27FC236}">
                <a16:creationId xmlns:a16="http://schemas.microsoft.com/office/drawing/2014/main" id="{0A89DCA3-FC3C-4A8B-BF77-09D9ACB39498}"/>
              </a:ext>
            </a:extLst>
          </p:cNvPr>
          <p:cNvSpPr txBox="1"/>
          <p:nvPr/>
        </p:nvSpPr>
        <p:spPr>
          <a:xfrm>
            <a:off x="4605443" y="3120283"/>
            <a:ext cx="808358" cy="461665"/>
          </a:xfrm>
          <a:prstGeom prst="rect">
            <a:avLst/>
          </a:prstGeom>
          <a:solidFill>
            <a:srgbClr val="EFF9FB"/>
          </a:solidFill>
          <a:ln>
            <a:solidFill>
              <a:srgbClr val="2E94AF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I</a:t>
            </a:r>
          </a:p>
        </p:txBody>
      </p:sp>
      <p:sp>
        <p:nvSpPr>
          <p:cNvPr id="79" name="TextBox 78">
            <a:extLst>
              <a:ext uri="{FF2B5EF4-FFF2-40B4-BE49-F238E27FC236}">
                <a16:creationId xmlns:a16="http://schemas.microsoft.com/office/drawing/2014/main" id="{49EEE97F-20A9-4AF4-94C3-56005180A116}"/>
              </a:ext>
            </a:extLst>
          </p:cNvPr>
          <p:cNvSpPr txBox="1"/>
          <p:nvPr/>
        </p:nvSpPr>
        <p:spPr>
          <a:xfrm>
            <a:off x="4605443" y="3755372"/>
            <a:ext cx="808358" cy="461665"/>
          </a:xfrm>
          <a:prstGeom prst="rect">
            <a:avLst/>
          </a:prstGeom>
          <a:solidFill>
            <a:srgbClr val="EFF9FB"/>
          </a:solidFill>
          <a:ln>
            <a:solidFill>
              <a:srgbClr val="2E94AF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She</a:t>
            </a:r>
          </a:p>
        </p:txBody>
      </p:sp>
      <p:pic>
        <p:nvPicPr>
          <p:cNvPr id="80" name="Picture 79" descr="Shape, arrow&#10;&#10;Description automatically generated">
            <a:extLst>
              <a:ext uri="{FF2B5EF4-FFF2-40B4-BE49-F238E27FC236}">
                <a16:creationId xmlns:a16="http://schemas.microsoft.com/office/drawing/2014/main" id="{14BF5452-9531-4BB3-BAA6-E15AFAD62CD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033464" y="3007993"/>
            <a:ext cx="546339" cy="506217"/>
          </a:xfrm>
          <a:prstGeom prst="rect">
            <a:avLst/>
          </a:prstGeom>
        </p:spPr>
      </p:pic>
      <p:sp>
        <p:nvSpPr>
          <p:cNvPr id="81" name="TextBox 80">
            <a:extLst>
              <a:ext uri="{FF2B5EF4-FFF2-40B4-BE49-F238E27FC236}">
                <a16:creationId xmlns:a16="http://schemas.microsoft.com/office/drawing/2014/main" id="{B3F462C8-0B59-434B-B3D2-F1D9F3476996}"/>
              </a:ext>
            </a:extLst>
          </p:cNvPr>
          <p:cNvSpPr txBox="1"/>
          <p:nvPr/>
        </p:nvSpPr>
        <p:spPr>
          <a:xfrm>
            <a:off x="9406121" y="3727795"/>
            <a:ext cx="594887" cy="516821"/>
          </a:xfrm>
          <a:prstGeom prst="rect">
            <a:avLst/>
          </a:prstGeom>
          <a:noFill/>
          <a:ln w="28575">
            <a:solidFill>
              <a:srgbClr val="2E94AF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sp>
        <p:nvSpPr>
          <p:cNvPr id="82" name="Rectangle: Rounded Corners 81">
            <a:extLst>
              <a:ext uri="{FF2B5EF4-FFF2-40B4-BE49-F238E27FC236}">
                <a16:creationId xmlns:a16="http://schemas.microsoft.com/office/drawing/2014/main" id="{D96F6E8B-BB38-41CF-9BA3-A4ECF9AAC288}"/>
              </a:ext>
            </a:extLst>
          </p:cNvPr>
          <p:cNvSpPr/>
          <p:nvPr/>
        </p:nvSpPr>
        <p:spPr>
          <a:xfrm rot="16200000">
            <a:off x="6865150" y="2159739"/>
            <a:ext cx="1576131" cy="3162619"/>
          </a:xfrm>
          <a:prstGeom prst="roundRect">
            <a:avLst/>
          </a:prstGeom>
          <a:solidFill>
            <a:schemeClr val="bg1"/>
          </a:solidFill>
          <a:ln w="1270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F0302020204030204"/>
              <a:ea typeface="+mn-ea"/>
              <a:cs typeface="+mn-cs"/>
            </a:endParaRPr>
          </a:p>
        </p:txBody>
      </p:sp>
      <p:sp>
        <p:nvSpPr>
          <p:cNvPr id="83" name="Rectangle 82">
            <a:extLst>
              <a:ext uri="{FF2B5EF4-FFF2-40B4-BE49-F238E27FC236}">
                <a16:creationId xmlns:a16="http://schemas.microsoft.com/office/drawing/2014/main" id="{4471A106-8F49-4259-B546-1D89C743E228}"/>
              </a:ext>
            </a:extLst>
          </p:cNvPr>
          <p:cNvSpPr/>
          <p:nvPr/>
        </p:nvSpPr>
        <p:spPr>
          <a:xfrm rot="16200000">
            <a:off x="6838509" y="2491697"/>
            <a:ext cx="1396825" cy="2498702"/>
          </a:xfrm>
          <a:prstGeom prst="rect">
            <a:avLst/>
          </a:prstGeom>
          <a:solidFill>
            <a:srgbClr val="A9DA74"/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F0302020204030204"/>
              <a:ea typeface="+mn-ea"/>
              <a:cs typeface="+mn-cs"/>
            </a:endParaRPr>
          </a:p>
        </p:txBody>
      </p:sp>
      <p:sp>
        <p:nvSpPr>
          <p:cNvPr id="84" name="Oval 83">
            <a:extLst>
              <a:ext uri="{FF2B5EF4-FFF2-40B4-BE49-F238E27FC236}">
                <a16:creationId xmlns:a16="http://schemas.microsoft.com/office/drawing/2014/main" id="{65441A69-FDBB-439A-AE3C-A7DBC71E8ECD}"/>
              </a:ext>
            </a:extLst>
          </p:cNvPr>
          <p:cNvSpPr/>
          <p:nvPr/>
        </p:nvSpPr>
        <p:spPr>
          <a:xfrm>
            <a:off x="8922362" y="3637480"/>
            <a:ext cx="159150" cy="162968"/>
          </a:xfrm>
          <a:prstGeom prst="ellipse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F0302020204030204"/>
              <a:ea typeface="+mn-ea"/>
              <a:cs typeface="+mn-cs"/>
            </a:endParaRPr>
          </a:p>
        </p:txBody>
      </p:sp>
      <p:sp>
        <p:nvSpPr>
          <p:cNvPr id="85" name="Speech Bubble: Rectangle with Corners Rounded 84">
            <a:extLst>
              <a:ext uri="{FF2B5EF4-FFF2-40B4-BE49-F238E27FC236}">
                <a16:creationId xmlns:a16="http://schemas.microsoft.com/office/drawing/2014/main" id="{CAD808DC-FD7F-43CF-8201-4979363BDD55}"/>
              </a:ext>
            </a:extLst>
          </p:cNvPr>
          <p:cNvSpPr/>
          <p:nvPr/>
        </p:nvSpPr>
        <p:spPr>
          <a:xfrm>
            <a:off x="6358217" y="3288755"/>
            <a:ext cx="2392549" cy="697450"/>
          </a:xfrm>
          <a:prstGeom prst="wedgeRoundRectCallout">
            <a:avLst>
              <a:gd name="adj1" fmla="val 27044"/>
              <a:gd name="adj2" fmla="val 70329"/>
              <a:gd name="adj3" fmla="val 16667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50" b="1" i="0" u="none" strike="noStrike" kern="1200" cap="none" spc="0" normalizeH="0" baseline="0" noProof="0" dirty="0">
                <a:ln>
                  <a:noFill/>
                </a:ln>
                <a:solidFill>
                  <a:srgbClr val="1F4E79"/>
                </a:solidFill>
                <a:effectLst/>
                <a:uLnTx/>
                <a:uFillTx/>
                <a:latin typeface="Century Gothic" panose="020F0302020204030204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kumimoji="0" lang="en-GB" sz="11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F0302020204030204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6" name="TextBox 85">
            <a:extLst>
              <a:ext uri="{FF2B5EF4-FFF2-40B4-BE49-F238E27FC236}">
                <a16:creationId xmlns:a16="http://schemas.microsoft.com/office/drawing/2014/main" id="{5B71613C-AADA-4386-BC95-A111526FE1C7}"/>
              </a:ext>
            </a:extLst>
          </p:cNvPr>
          <p:cNvSpPr txBox="1"/>
          <p:nvPr/>
        </p:nvSpPr>
        <p:spPr>
          <a:xfrm>
            <a:off x="6495289" y="3288755"/>
            <a:ext cx="220339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2000" dirty="0">
                <a:solidFill>
                  <a:srgbClr val="1F4E79"/>
                </a:solidFill>
                <a:latin typeface="Century Gothic" panose="020B0502020202020204" pitchFamily="34" charset="0"/>
              </a:rPr>
              <a:t>     … </a:t>
            </a:r>
            <a:r>
              <a:rPr lang="en-GB" sz="2000" noProof="0" dirty="0">
                <a:solidFill>
                  <a:srgbClr val="002060"/>
                </a:solidFill>
                <a:latin typeface="Century Gothic" panose="020B0502020202020204" pitchFamily="34" charset="0"/>
              </a:rPr>
              <a:t>d</a:t>
            </a:r>
            <a:r>
              <a:rPr lang="en-GB" sz="2000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enke</a:t>
            </a:r>
            <a:r>
              <a:rPr lang="en-GB" sz="2000" dirty="0">
                <a:solidFill>
                  <a:srgbClr val="002060"/>
                </a:solidFill>
                <a:latin typeface="Century Gothic" panose="020B0502020202020204" pitchFamily="34" charset="0"/>
              </a:rPr>
              <a:t> oft: </a:t>
            </a:r>
            <a:r>
              <a:rPr lang="en-GB" sz="2000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warum</a:t>
            </a:r>
            <a:r>
              <a:rPr lang="en-GB" sz="2000" dirty="0">
                <a:solidFill>
                  <a:srgbClr val="002060"/>
                </a:solidFill>
                <a:latin typeface="Century Gothic" panose="020B0502020202020204" pitchFamily="34" charset="0"/>
              </a:rPr>
              <a:t>?</a:t>
            </a:r>
            <a:endParaRPr kumimoji="0" lang="en-GB" sz="20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entury Gothic" panose="020B0502020202020204" pitchFamily="34" charset="0"/>
            </a:endParaRPr>
          </a:p>
        </p:txBody>
      </p:sp>
      <p:sp>
        <p:nvSpPr>
          <p:cNvPr id="87" name="TextBox 86">
            <a:extLst>
              <a:ext uri="{FF2B5EF4-FFF2-40B4-BE49-F238E27FC236}">
                <a16:creationId xmlns:a16="http://schemas.microsoft.com/office/drawing/2014/main" id="{58AB51E5-7F0A-4E68-ADEF-48A8077AAE1C}"/>
              </a:ext>
            </a:extLst>
          </p:cNvPr>
          <p:cNvSpPr txBox="1"/>
          <p:nvPr/>
        </p:nvSpPr>
        <p:spPr>
          <a:xfrm>
            <a:off x="5562625" y="2983378"/>
            <a:ext cx="412058" cy="400110"/>
          </a:xfrm>
          <a:prstGeom prst="rect">
            <a:avLst/>
          </a:prstGeom>
          <a:solidFill>
            <a:schemeClr val="bg1"/>
          </a:solidFill>
          <a:ln w="28575">
            <a:solidFill>
              <a:srgbClr val="2E94AF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2000" b="1" noProof="0" dirty="0">
                <a:solidFill>
                  <a:srgbClr val="002060"/>
                </a:solidFill>
                <a:latin typeface="Century Gothic" panose="020F0302020204030204"/>
              </a:rPr>
              <a:t>4</a:t>
            </a:r>
            <a:endParaRPr kumimoji="0" lang="en-GB" sz="20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entury Gothic" panose="020F0302020204030204"/>
            </a:endParaRPr>
          </a:p>
        </p:txBody>
      </p:sp>
      <p:sp>
        <p:nvSpPr>
          <p:cNvPr id="88" name="TextBox 87">
            <a:extLst>
              <a:ext uri="{FF2B5EF4-FFF2-40B4-BE49-F238E27FC236}">
                <a16:creationId xmlns:a16="http://schemas.microsoft.com/office/drawing/2014/main" id="{FB472EC5-EFC9-462E-9709-A42454519A96}"/>
              </a:ext>
            </a:extLst>
          </p:cNvPr>
          <p:cNvSpPr txBox="1"/>
          <p:nvPr/>
        </p:nvSpPr>
        <p:spPr>
          <a:xfrm>
            <a:off x="9406121" y="3092706"/>
            <a:ext cx="594887" cy="516821"/>
          </a:xfrm>
          <a:prstGeom prst="rect">
            <a:avLst/>
          </a:prstGeom>
          <a:noFill/>
          <a:ln w="28575">
            <a:solidFill>
              <a:srgbClr val="2E94AF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sp>
        <p:nvSpPr>
          <p:cNvPr id="89" name="TextBox 88">
            <a:extLst>
              <a:ext uri="{FF2B5EF4-FFF2-40B4-BE49-F238E27FC236}">
                <a16:creationId xmlns:a16="http://schemas.microsoft.com/office/drawing/2014/main" id="{845550D2-5E8D-4CFB-A9D9-98D1B3D86695}"/>
              </a:ext>
            </a:extLst>
          </p:cNvPr>
          <p:cNvSpPr txBox="1"/>
          <p:nvPr/>
        </p:nvSpPr>
        <p:spPr>
          <a:xfrm>
            <a:off x="10091061" y="3120283"/>
            <a:ext cx="808358" cy="461665"/>
          </a:xfrm>
          <a:prstGeom prst="rect">
            <a:avLst/>
          </a:prstGeom>
          <a:solidFill>
            <a:srgbClr val="EFF9FB"/>
          </a:solidFill>
          <a:ln>
            <a:solidFill>
              <a:srgbClr val="2E94AF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She</a:t>
            </a:r>
          </a:p>
        </p:txBody>
      </p:sp>
      <p:sp>
        <p:nvSpPr>
          <p:cNvPr id="90" name="TextBox 89">
            <a:extLst>
              <a:ext uri="{FF2B5EF4-FFF2-40B4-BE49-F238E27FC236}">
                <a16:creationId xmlns:a16="http://schemas.microsoft.com/office/drawing/2014/main" id="{2A0E6A83-BF7C-4FF7-9259-5D4F089400B2}"/>
              </a:ext>
            </a:extLst>
          </p:cNvPr>
          <p:cNvSpPr txBox="1"/>
          <p:nvPr/>
        </p:nvSpPr>
        <p:spPr>
          <a:xfrm>
            <a:off x="10091061" y="3755372"/>
            <a:ext cx="808358" cy="461665"/>
          </a:xfrm>
          <a:prstGeom prst="rect">
            <a:avLst/>
          </a:prstGeom>
          <a:solidFill>
            <a:srgbClr val="EFF9FB"/>
          </a:solidFill>
          <a:ln>
            <a:solidFill>
              <a:srgbClr val="2E94AF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I</a:t>
            </a:r>
          </a:p>
        </p:txBody>
      </p:sp>
      <p:pic>
        <p:nvPicPr>
          <p:cNvPr id="91" name="Picture 90" descr="Shape, arrow&#10;&#10;Description automatically generated">
            <a:extLst>
              <a:ext uri="{FF2B5EF4-FFF2-40B4-BE49-F238E27FC236}">
                <a16:creationId xmlns:a16="http://schemas.microsoft.com/office/drawing/2014/main" id="{18174868-112E-4B14-84C6-38B8E6D4931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491270" y="3594780"/>
            <a:ext cx="546339" cy="506217"/>
          </a:xfrm>
          <a:prstGeom prst="rect">
            <a:avLst/>
          </a:prstGeom>
        </p:spPr>
      </p:pic>
      <p:sp>
        <p:nvSpPr>
          <p:cNvPr id="92" name="TextBox 91">
            <a:extLst>
              <a:ext uri="{FF2B5EF4-FFF2-40B4-BE49-F238E27FC236}">
                <a16:creationId xmlns:a16="http://schemas.microsoft.com/office/drawing/2014/main" id="{DDF12E1D-09D8-4D84-8E2B-2B13EAA0616B}"/>
              </a:ext>
            </a:extLst>
          </p:cNvPr>
          <p:cNvSpPr txBox="1"/>
          <p:nvPr/>
        </p:nvSpPr>
        <p:spPr>
          <a:xfrm>
            <a:off x="3884996" y="5809119"/>
            <a:ext cx="594887" cy="516821"/>
          </a:xfrm>
          <a:prstGeom prst="rect">
            <a:avLst/>
          </a:prstGeom>
          <a:noFill/>
          <a:ln w="28575">
            <a:solidFill>
              <a:srgbClr val="2E94AF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sp>
        <p:nvSpPr>
          <p:cNvPr id="93" name="Rectangle: Rounded Corners 92">
            <a:extLst>
              <a:ext uri="{FF2B5EF4-FFF2-40B4-BE49-F238E27FC236}">
                <a16:creationId xmlns:a16="http://schemas.microsoft.com/office/drawing/2014/main" id="{C7856897-F3A8-40BC-BC93-484976D4AF6C}"/>
              </a:ext>
            </a:extLst>
          </p:cNvPr>
          <p:cNvSpPr/>
          <p:nvPr/>
        </p:nvSpPr>
        <p:spPr>
          <a:xfrm rot="16200000">
            <a:off x="1344025" y="4241063"/>
            <a:ext cx="1576131" cy="3162619"/>
          </a:xfrm>
          <a:prstGeom prst="roundRect">
            <a:avLst/>
          </a:prstGeom>
          <a:solidFill>
            <a:schemeClr val="bg1"/>
          </a:solidFill>
          <a:ln w="1270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F0302020204030204"/>
              <a:ea typeface="+mn-ea"/>
              <a:cs typeface="+mn-cs"/>
            </a:endParaRPr>
          </a:p>
        </p:txBody>
      </p:sp>
      <p:sp>
        <p:nvSpPr>
          <p:cNvPr id="94" name="Rectangle 93">
            <a:extLst>
              <a:ext uri="{FF2B5EF4-FFF2-40B4-BE49-F238E27FC236}">
                <a16:creationId xmlns:a16="http://schemas.microsoft.com/office/drawing/2014/main" id="{D7D68EE4-0B2C-44EB-BE5B-19CC1784BBC7}"/>
              </a:ext>
            </a:extLst>
          </p:cNvPr>
          <p:cNvSpPr/>
          <p:nvPr/>
        </p:nvSpPr>
        <p:spPr>
          <a:xfrm rot="16200000">
            <a:off x="1317384" y="4573021"/>
            <a:ext cx="1396825" cy="2498702"/>
          </a:xfrm>
          <a:prstGeom prst="rect">
            <a:avLst/>
          </a:prstGeom>
          <a:solidFill>
            <a:srgbClr val="A9DA74"/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F0302020204030204"/>
              <a:ea typeface="+mn-ea"/>
              <a:cs typeface="+mn-cs"/>
            </a:endParaRPr>
          </a:p>
        </p:txBody>
      </p:sp>
      <p:sp>
        <p:nvSpPr>
          <p:cNvPr id="95" name="Oval 94">
            <a:extLst>
              <a:ext uri="{FF2B5EF4-FFF2-40B4-BE49-F238E27FC236}">
                <a16:creationId xmlns:a16="http://schemas.microsoft.com/office/drawing/2014/main" id="{1225515B-DF99-46A9-903D-D5B97ECE61F1}"/>
              </a:ext>
            </a:extLst>
          </p:cNvPr>
          <p:cNvSpPr/>
          <p:nvPr/>
        </p:nvSpPr>
        <p:spPr>
          <a:xfrm>
            <a:off x="3401237" y="5718804"/>
            <a:ext cx="159150" cy="162968"/>
          </a:xfrm>
          <a:prstGeom prst="ellipse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F0302020204030204"/>
              <a:ea typeface="+mn-ea"/>
              <a:cs typeface="+mn-cs"/>
            </a:endParaRPr>
          </a:p>
        </p:txBody>
      </p:sp>
      <p:sp>
        <p:nvSpPr>
          <p:cNvPr id="96" name="Speech Bubble: Rectangle with Corners Rounded 95">
            <a:extLst>
              <a:ext uri="{FF2B5EF4-FFF2-40B4-BE49-F238E27FC236}">
                <a16:creationId xmlns:a16="http://schemas.microsoft.com/office/drawing/2014/main" id="{B2519D07-21E8-4169-B108-3EA9B00258A1}"/>
              </a:ext>
            </a:extLst>
          </p:cNvPr>
          <p:cNvSpPr/>
          <p:nvPr/>
        </p:nvSpPr>
        <p:spPr>
          <a:xfrm>
            <a:off x="837092" y="5370079"/>
            <a:ext cx="2392549" cy="697450"/>
          </a:xfrm>
          <a:prstGeom prst="wedgeRoundRectCallout">
            <a:avLst>
              <a:gd name="adj1" fmla="val 27044"/>
              <a:gd name="adj2" fmla="val 70329"/>
              <a:gd name="adj3" fmla="val 16667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50" b="1" i="0" u="none" strike="noStrike" kern="1200" cap="none" spc="0" normalizeH="0" baseline="0" noProof="0" dirty="0">
                <a:ln>
                  <a:noFill/>
                </a:ln>
                <a:solidFill>
                  <a:srgbClr val="1F4E79"/>
                </a:solidFill>
                <a:effectLst/>
                <a:uLnTx/>
                <a:uFillTx/>
                <a:latin typeface="Century Gothic" panose="020F0302020204030204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kumimoji="0" lang="en-GB" sz="11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F0302020204030204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7" name="TextBox 96">
            <a:extLst>
              <a:ext uri="{FF2B5EF4-FFF2-40B4-BE49-F238E27FC236}">
                <a16:creationId xmlns:a16="http://schemas.microsoft.com/office/drawing/2014/main" id="{83CFFA77-5050-4AB1-B702-F04038E13858}"/>
              </a:ext>
            </a:extLst>
          </p:cNvPr>
          <p:cNvSpPr txBox="1"/>
          <p:nvPr/>
        </p:nvSpPr>
        <p:spPr>
          <a:xfrm>
            <a:off x="1033557" y="5458738"/>
            <a:ext cx="220339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2000" dirty="0">
                <a:solidFill>
                  <a:srgbClr val="1F4E79"/>
                </a:solidFill>
                <a:latin typeface="Century Gothic" panose="020B0502020202020204" pitchFamily="34" charset="0"/>
              </a:rPr>
              <a:t>    …</a:t>
            </a:r>
            <a:r>
              <a:rPr lang="en-GB" sz="2000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lernt</a:t>
            </a:r>
            <a:r>
              <a:rPr lang="en-GB" sz="2000" dirty="0">
                <a:solidFill>
                  <a:srgbClr val="002060"/>
                </a:solidFill>
                <a:latin typeface="Century Gothic" panose="020B0502020202020204" pitchFamily="34" charset="0"/>
              </a:rPr>
              <a:t> </a:t>
            </a:r>
            <a:r>
              <a:rPr lang="en-GB" sz="2000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Musik</a:t>
            </a:r>
            <a:r>
              <a:rPr kumimoji="0" lang="en-GB" sz="2000" b="0" i="0" u="none" strike="noStrike" kern="1200" cap="none" spc="0" normalizeH="0" noProof="0" dirty="0">
                <a:ln>
                  <a:noFill/>
                </a:ln>
                <a:solidFill>
                  <a:srgbClr val="1F4E79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.</a:t>
            </a:r>
            <a:endParaRPr kumimoji="0" lang="en-GB" sz="2000" b="0" i="0" u="none" strike="noStrike" kern="1200" cap="none" spc="0" normalizeH="0" baseline="0" noProof="0" dirty="0">
              <a:ln>
                <a:noFill/>
              </a:ln>
              <a:solidFill>
                <a:srgbClr val="1F4E79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98" name="TextBox 97">
            <a:extLst>
              <a:ext uri="{FF2B5EF4-FFF2-40B4-BE49-F238E27FC236}">
                <a16:creationId xmlns:a16="http://schemas.microsoft.com/office/drawing/2014/main" id="{C94AF7F9-8748-495D-A3C0-5448E3E220FF}"/>
              </a:ext>
            </a:extLst>
          </p:cNvPr>
          <p:cNvSpPr txBox="1"/>
          <p:nvPr/>
        </p:nvSpPr>
        <p:spPr>
          <a:xfrm>
            <a:off x="41500" y="5064702"/>
            <a:ext cx="412058" cy="400110"/>
          </a:xfrm>
          <a:prstGeom prst="rect">
            <a:avLst/>
          </a:prstGeom>
          <a:solidFill>
            <a:schemeClr val="bg1"/>
          </a:solidFill>
          <a:ln w="28575">
            <a:solidFill>
              <a:srgbClr val="2E94AF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2000" b="1" noProof="0" dirty="0">
                <a:solidFill>
                  <a:srgbClr val="002060"/>
                </a:solidFill>
                <a:latin typeface="Century Gothic" panose="020F0302020204030204"/>
              </a:rPr>
              <a:t>5</a:t>
            </a:r>
            <a:endParaRPr kumimoji="0" lang="en-GB" sz="20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entury Gothic" panose="020F0302020204030204"/>
            </a:endParaRPr>
          </a:p>
        </p:txBody>
      </p:sp>
      <p:sp>
        <p:nvSpPr>
          <p:cNvPr id="99" name="TextBox 98">
            <a:extLst>
              <a:ext uri="{FF2B5EF4-FFF2-40B4-BE49-F238E27FC236}">
                <a16:creationId xmlns:a16="http://schemas.microsoft.com/office/drawing/2014/main" id="{281B343C-6035-4DD0-AC3E-100EE25CBCB1}"/>
              </a:ext>
            </a:extLst>
          </p:cNvPr>
          <p:cNvSpPr txBox="1"/>
          <p:nvPr/>
        </p:nvSpPr>
        <p:spPr>
          <a:xfrm>
            <a:off x="3884996" y="5174030"/>
            <a:ext cx="594887" cy="516821"/>
          </a:xfrm>
          <a:prstGeom prst="rect">
            <a:avLst/>
          </a:prstGeom>
          <a:noFill/>
          <a:ln w="28575">
            <a:solidFill>
              <a:srgbClr val="2E94AF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sp>
        <p:nvSpPr>
          <p:cNvPr id="100" name="TextBox 99">
            <a:extLst>
              <a:ext uri="{FF2B5EF4-FFF2-40B4-BE49-F238E27FC236}">
                <a16:creationId xmlns:a16="http://schemas.microsoft.com/office/drawing/2014/main" id="{33745199-0789-4E25-A853-B4752260C0DD}"/>
              </a:ext>
            </a:extLst>
          </p:cNvPr>
          <p:cNvSpPr txBox="1"/>
          <p:nvPr/>
        </p:nvSpPr>
        <p:spPr>
          <a:xfrm>
            <a:off x="4569936" y="5201607"/>
            <a:ext cx="808358" cy="461665"/>
          </a:xfrm>
          <a:prstGeom prst="rect">
            <a:avLst/>
          </a:prstGeom>
          <a:solidFill>
            <a:srgbClr val="EFF9FB"/>
          </a:solidFill>
          <a:ln>
            <a:solidFill>
              <a:srgbClr val="2E94AF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I</a:t>
            </a:r>
          </a:p>
        </p:txBody>
      </p:sp>
      <p:sp>
        <p:nvSpPr>
          <p:cNvPr id="101" name="TextBox 100">
            <a:extLst>
              <a:ext uri="{FF2B5EF4-FFF2-40B4-BE49-F238E27FC236}">
                <a16:creationId xmlns:a16="http://schemas.microsoft.com/office/drawing/2014/main" id="{ACE1FB46-D13B-4E09-BDD3-CAECD7A768CE}"/>
              </a:ext>
            </a:extLst>
          </p:cNvPr>
          <p:cNvSpPr txBox="1"/>
          <p:nvPr/>
        </p:nvSpPr>
        <p:spPr>
          <a:xfrm>
            <a:off x="4569936" y="5836696"/>
            <a:ext cx="808358" cy="461665"/>
          </a:xfrm>
          <a:prstGeom prst="rect">
            <a:avLst/>
          </a:prstGeom>
          <a:solidFill>
            <a:srgbClr val="EFF9FB"/>
          </a:solidFill>
          <a:ln>
            <a:solidFill>
              <a:srgbClr val="2E94AF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She</a:t>
            </a:r>
          </a:p>
        </p:txBody>
      </p:sp>
      <p:pic>
        <p:nvPicPr>
          <p:cNvPr id="102" name="Picture 101" descr="Shape, arrow&#10;&#10;Description automatically generated">
            <a:extLst>
              <a:ext uri="{FF2B5EF4-FFF2-40B4-BE49-F238E27FC236}">
                <a16:creationId xmlns:a16="http://schemas.microsoft.com/office/drawing/2014/main" id="{555119D4-1536-46C4-944D-16C591E096C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012209" y="5678053"/>
            <a:ext cx="546339" cy="506217"/>
          </a:xfrm>
          <a:prstGeom prst="rect">
            <a:avLst/>
          </a:prstGeom>
        </p:spPr>
      </p:pic>
      <p:sp>
        <p:nvSpPr>
          <p:cNvPr id="103" name="TextBox 102">
            <a:extLst>
              <a:ext uri="{FF2B5EF4-FFF2-40B4-BE49-F238E27FC236}">
                <a16:creationId xmlns:a16="http://schemas.microsoft.com/office/drawing/2014/main" id="{BE4AE89B-190A-4BDD-9C6D-9C1CA61DE6C2}"/>
              </a:ext>
            </a:extLst>
          </p:cNvPr>
          <p:cNvSpPr txBox="1"/>
          <p:nvPr/>
        </p:nvSpPr>
        <p:spPr>
          <a:xfrm>
            <a:off x="9370614" y="5809119"/>
            <a:ext cx="594887" cy="516821"/>
          </a:xfrm>
          <a:prstGeom prst="rect">
            <a:avLst/>
          </a:prstGeom>
          <a:noFill/>
          <a:ln w="28575">
            <a:solidFill>
              <a:srgbClr val="2E94AF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sp>
        <p:nvSpPr>
          <p:cNvPr id="104" name="Rectangle: Rounded Corners 103">
            <a:extLst>
              <a:ext uri="{FF2B5EF4-FFF2-40B4-BE49-F238E27FC236}">
                <a16:creationId xmlns:a16="http://schemas.microsoft.com/office/drawing/2014/main" id="{1DF56CEB-3271-421B-911F-49DB04711585}"/>
              </a:ext>
            </a:extLst>
          </p:cNvPr>
          <p:cNvSpPr/>
          <p:nvPr/>
        </p:nvSpPr>
        <p:spPr>
          <a:xfrm rot="16200000">
            <a:off x="6829643" y="4241063"/>
            <a:ext cx="1576131" cy="3162619"/>
          </a:xfrm>
          <a:prstGeom prst="roundRect">
            <a:avLst/>
          </a:prstGeom>
          <a:solidFill>
            <a:schemeClr val="bg1"/>
          </a:solidFill>
          <a:ln w="1270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F0302020204030204"/>
              <a:ea typeface="+mn-ea"/>
              <a:cs typeface="+mn-cs"/>
            </a:endParaRPr>
          </a:p>
        </p:txBody>
      </p:sp>
      <p:sp>
        <p:nvSpPr>
          <p:cNvPr id="105" name="Rectangle 104">
            <a:extLst>
              <a:ext uri="{FF2B5EF4-FFF2-40B4-BE49-F238E27FC236}">
                <a16:creationId xmlns:a16="http://schemas.microsoft.com/office/drawing/2014/main" id="{1835D78F-D034-4D17-8B3C-AF9E70160032}"/>
              </a:ext>
            </a:extLst>
          </p:cNvPr>
          <p:cNvSpPr/>
          <p:nvPr/>
        </p:nvSpPr>
        <p:spPr>
          <a:xfrm rot="16200000">
            <a:off x="6803002" y="4573021"/>
            <a:ext cx="1396825" cy="2498702"/>
          </a:xfrm>
          <a:prstGeom prst="rect">
            <a:avLst/>
          </a:prstGeom>
          <a:solidFill>
            <a:srgbClr val="A9DA74"/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F0302020204030204"/>
              <a:ea typeface="+mn-ea"/>
              <a:cs typeface="+mn-cs"/>
            </a:endParaRPr>
          </a:p>
        </p:txBody>
      </p:sp>
      <p:sp>
        <p:nvSpPr>
          <p:cNvPr id="106" name="Oval 105">
            <a:extLst>
              <a:ext uri="{FF2B5EF4-FFF2-40B4-BE49-F238E27FC236}">
                <a16:creationId xmlns:a16="http://schemas.microsoft.com/office/drawing/2014/main" id="{21C48D2C-78F8-4F5A-953A-4312CF4EEA4D}"/>
              </a:ext>
            </a:extLst>
          </p:cNvPr>
          <p:cNvSpPr/>
          <p:nvPr/>
        </p:nvSpPr>
        <p:spPr>
          <a:xfrm>
            <a:off x="8886855" y="5718804"/>
            <a:ext cx="159150" cy="162968"/>
          </a:xfrm>
          <a:prstGeom prst="ellipse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F0302020204030204"/>
              <a:ea typeface="+mn-ea"/>
              <a:cs typeface="+mn-cs"/>
            </a:endParaRPr>
          </a:p>
        </p:txBody>
      </p:sp>
      <p:sp>
        <p:nvSpPr>
          <p:cNvPr id="107" name="Speech Bubble: Rectangle with Corners Rounded 106">
            <a:extLst>
              <a:ext uri="{FF2B5EF4-FFF2-40B4-BE49-F238E27FC236}">
                <a16:creationId xmlns:a16="http://schemas.microsoft.com/office/drawing/2014/main" id="{824C46D4-85B5-4435-BC6B-A31CF5975403}"/>
              </a:ext>
            </a:extLst>
          </p:cNvPr>
          <p:cNvSpPr/>
          <p:nvPr/>
        </p:nvSpPr>
        <p:spPr>
          <a:xfrm>
            <a:off x="6322710" y="5370079"/>
            <a:ext cx="2392549" cy="697450"/>
          </a:xfrm>
          <a:prstGeom prst="wedgeRoundRectCallout">
            <a:avLst>
              <a:gd name="adj1" fmla="val 27044"/>
              <a:gd name="adj2" fmla="val 70329"/>
              <a:gd name="adj3" fmla="val 16667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50" b="1" i="0" u="none" strike="noStrike" kern="1200" cap="none" spc="0" normalizeH="0" baseline="0" noProof="0" dirty="0">
                <a:ln>
                  <a:noFill/>
                </a:ln>
                <a:solidFill>
                  <a:srgbClr val="1F4E79"/>
                </a:solidFill>
                <a:effectLst/>
                <a:uLnTx/>
                <a:uFillTx/>
                <a:latin typeface="Century Gothic" panose="020F0302020204030204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kumimoji="0" lang="en-GB" sz="11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F0302020204030204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08" name="TextBox 107">
            <a:extLst>
              <a:ext uri="{FF2B5EF4-FFF2-40B4-BE49-F238E27FC236}">
                <a16:creationId xmlns:a16="http://schemas.microsoft.com/office/drawing/2014/main" id="{7C8B7D70-91F9-4506-9683-F30092850B65}"/>
              </a:ext>
            </a:extLst>
          </p:cNvPr>
          <p:cNvSpPr txBox="1"/>
          <p:nvPr/>
        </p:nvSpPr>
        <p:spPr>
          <a:xfrm>
            <a:off x="6551519" y="5353545"/>
            <a:ext cx="220339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2000" dirty="0">
                <a:solidFill>
                  <a:srgbClr val="1F4E79"/>
                </a:solidFill>
                <a:latin typeface="Century Gothic" panose="020B0502020202020204" pitchFamily="34" charset="0"/>
              </a:rPr>
              <a:t>   … </a:t>
            </a:r>
            <a:r>
              <a:rPr lang="en-GB" sz="2000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verstehe</a:t>
            </a:r>
            <a:r>
              <a:rPr lang="en-GB" sz="2000" dirty="0">
                <a:solidFill>
                  <a:srgbClr val="002060"/>
                </a:solidFill>
                <a:latin typeface="Century Gothic" panose="020B0502020202020204" pitchFamily="34" charset="0"/>
              </a:rPr>
              <a:t> </a:t>
            </a:r>
            <a:r>
              <a:rPr lang="en-GB" sz="2000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kein</a:t>
            </a:r>
            <a:r>
              <a:rPr lang="en-GB" sz="2000" dirty="0">
                <a:solidFill>
                  <a:srgbClr val="002060"/>
                </a:solidFill>
                <a:latin typeface="Century Gothic" panose="020B0502020202020204" pitchFamily="34" charset="0"/>
              </a:rPr>
              <a:t> Wort!</a:t>
            </a:r>
            <a:endParaRPr kumimoji="0" lang="en-GB" sz="20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entury Gothic" panose="020B0502020202020204" pitchFamily="34" charset="0"/>
            </a:endParaRPr>
          </a:p>
        </p:txBody>
      </p:sp>
      <p:sp>
        <p:nvSpPr>
          <p:cNvPr id="109" name="TextBox 108">
            <a:extLst>
              <a:ext uri="{FF2B5EF4-FFF2-40B4-BE49-F238E27FC236}">
                <a16:creationId xmlns:a16="http://schemas.microsoft.com/office/drawing/2014/main" id="{103F4E24-2B47-4476-A3C3-2B2B8AB98A69}"/>
              </a:ext>
            </a:extLst>
          </p:cNvPr>
          <p:cNvSpPr txBox="1"/>
          <p:nvPr/>
        </p:nvSpPr>
        <p:spPr>
          <a:xfrm>
            <a:off x="5527118" y="5064702"/>
            <a:ext cx="412058" cy="400110"/>
          </a:xfrm>
          <a:prstGeom prst="rect">
            <a:avLst/>
          </a:prstGeom>
          <a:solidFill>
            <a:schemeClr val="bg1"/>
          </a:solidFill>
          <a:ln w="28575">
            <a:solidFill>
              <a:srgbClr val="2E94AF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2000" b="1" noProof="0" dirty="0">
                <a:solidFill>
                  <a:srgbClr val="002060"/>
                </a:solidFill>
                <a:latin typeface="Century Gothic" panose="020F0302020204030204"/>
              </a:rPr>
              <a:t>6</a:t>
            </a:r>
            <a:endParaRPr kumimoji="0" lang="en-GB" sz="20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entury Gothic" panose="020F0302020204030204"/>
            </a:endParaRPr>
          </a:p>
        </p:txBody>
      </p:sp>
      <p:sp>
        <p:nvSpPr>
          <p:cNvPr id="110" name="TextBox 109">
            <a:extLst>
              <a:ext uri="{FF2B5EF4-FFF2-40B4-BE49-F238E27FC236}">
                <a16:creationId xmlns:a16="http://schemas.microsoft.com/office/drawing/2014/main" id="{AE01C17F-1C91-4F34-808C-31B72AFC3404}"/>
              </a:ext>
            </a:extLst>
          </p:cNvPr>
          <p:cNvSpPr txBox="1"/>
          <p:nvPr/>
        </p:nvSpPr>
        <p:spPr>
          <a:xfrm>
            <a:off x="9370614" y="5174030"/>
            <a:ext cx="594887" cy="516821"/>
          </a:xfrm>
          <a:prstGeom prst="rect">
            <a:avLst/>
          </a:prstGeom>
          <a:noFill/>
          <a:ln w="28575">
            <a:solidFill>
              <a:srgbClr val="2E94AF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sp>
        <p:nvSpPr>
          <p:cNvPr id="111" name="TextBox 110">
            <a:extLst>
              <a:ext uri="{FF2B5EF4-FFF2-40B4-BE49-F238E27FC236}">
                <a16:creationId xmlns:a16="http://schemas.microsoft.com/office/drawing/2014/main" id="{D4C1EA90-9840-46FA-8E75-8134DA880A0B}"/>
              </a:ext>
            </a:extLst>
          </p:cNvPr>
          <p:cNvSpPr txBox="1"/>
          <p:nvPr/>
        </p:nvSpPr>
        <p:spPr>
          <a:xfrm>
            <a:off x="10055554" y="5201607"/>
            <a:ext cx="808358" cy="461665"/>
          </a:xfrm>
          <a:prstGeom prst="rect">
            <a:avLst/>
          </a:prstGeom>
          <a:solidFill>
            <a:srgbClr val="EFF9FB"/>
          </a:solidFill>
          <a:ln>
            <a:solidFill>
              <a:srgbClr val="2E94AF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I</a:t>
            </a:r>
          </a:p>
        </p:txBody>
      </p:sp>
      <p:sp>
        <p:nvSpPr>
          <p:cNvPr id="112" name="TextBox 111">
            <a:extLst>
              <a:ext uri="{FF2B5EF4-FFF2-40B4-BE49-F238E27FC236}">
                <a16:creationId xmlns:a16="http://schemas.microsoft.com/office/drawing/2014/main" id="{41EF50C7-4135-4207-8CB1-80A8474AF627}"/>
              </a:ext>
            </a:extLst>
          </p:cNvPr>
          <p:cNvSpPr txBox="1"/>
          <p:nvPr/>
        </p:nvSpPr>
        <p:spPr>
          <a:xfrm>
            <a:off x="10055554" y="5836696"/>
            <a:ext cx="808358" cy="461665"/>
          </a:xfrm>
          <a:prstGeom prst="rect">
            <a:avLst/>
          </a:prstGeom>
          <a:solidFill>
            <a:srgbClr val="EFF9FB"/>
          </a:solidFill>
          <a:ln>
            <a:solidFill>
              <a:srgbClr val="2E94AF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She</a:t>
            </a:r>
          </a:p>
        </p:txBody>
      </p:sp>
      <p:pic>
        <p:nvPicPr>
          <p:cNvPr id="113" name="Picture 112" descr="Shape, arrow&#10;&#10;Description automatically generated">
            <a:extLst>
              <a:ext uri="{FF2B5EF4-FFF2-40B4-BE49-F238E27FC236}">
                <a16:creationId xmlns:a16="http://schemas.microsoft.com/office/drawing/2014/main" id="{2052A0EB-9954-4F9F-A7A4-3310ABCDC99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483575" y="5089317"/>
            <a:ext cx="546339" cy="506217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0A6AFC0C-9554-426B-9951-18BC2439F9C4}"/>
              </a:ext>
            </a:extLst>
          </p:cNvPr>
          <p:cNvSpPr txBox="1"/>
          <p:nvPr/>
        </p:nvSpPr>
        <p:spPr>
          <a:xfrm>
            <a:off x="924735" y="1427797"/>
            <a:ext cx="566622" cy="400110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r>
              <a:rPr lang="en-GB" sz="2000" b="1" dirty="0">
                <a:solidFill>
                  <a:srgbClr val="002060"/>
                </a:solidFill>
              </a:rPr>
              <a:t>Sie</a:t>
            </a:r>
          </a:p>
        </p:txBody>
      </p:sp>
      <p:sp>
        <p:nvSpPr>
          <p:cNvPr id="115" name="TextBox 114">
            <a:extLst>
              <a:ext uri="{FF2B5EF4-FFF2-40B4-BE49-F238E27FC236}">
                <a16:creationId xmlns:a16="http://schemas.microsoft.com/office/drawing/2014/main" id="{51FE4534-F55D-48C6-8710-FD24ABBF851B}"/>
              </a:ext>
            </a:extLst>
          </p:cNvPr>
          <p:cNvSpPr txBox="1"/>
          <p:nvPr/>
        </p:nvSpPr>
        <p:spPr>
          <a:xfrm>
            <a:off x="1270211" y="3275970"/>
            <a:ext cx="622579" cy="400110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r>
              <a:rPr lang="en-GB" sz="2000" b="1" dirty="0">
                <a:solidFill>
                  <a:srgbClr val="002060"/>
                </a:solidFill>
              </a:rPr>
              <a:t>Ich</a:t>
            </a:r>
          </a:p>
        </p:txBody>
      </p:sp>
      <p:sp>
        <p:nvSpPr>
          <p:cNvPr id="116" name="TextBox 115">
            <a:extLst>
              <a:ext uri="{FF2B5EF4-FFF2-40B4-BE49-F238E27FC236}">
                <a16:creationId xmlns:a16="http://schemas.microsoft.com/office/drawing/2014/main" id="{4BF79E63-A68B-4B9D-98F8-D7A22A745F24}"/>
              </a:ext>
            </a:extLst>
          </p:cNvPr>
          <p:cNvSpPr txBox="1"/>
          <p:nvPr/>
        </p:nvSpPr>
        <p:spPr>
          <a:xfrm>
            <a:off x="1077553" y="5458372"/>
            <a:ext cx="566622" cy="400110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r>
              <a:rPr lang="en-GB" sz="2000" b="1" dirty="0">
                <a:solidFill>
                  <a:srgbClr val="002060"/>
                </a:solidFill>
              </a:rPr>
              <a:t>Sie</a:t>
            </a:r>
          </a:p>
        </p:txBody>
      </p:sp>
      <p:sp>
        <p:nvSpPr>
          <p:cNvPr id="117" name="TextBox 116">
            <a:extLst>
              <a:ext uri="{FF2B5EF4-FFF2-40B4-BE49-F238E27FC236}">
                <a16:creationId xmlns:a16="http://schemas.microsoft.com/office/drawing/2014/main" id="{8462C4F6-1BF6-42CE-9BD2-ECF262B03563}"/>
              </a:ext>
            </a:extLst>
          </p:cNvPr>
          <p:cNvSpPr txBox="1"/>
          <p:nvPr/>
        </p:nvSpPr>
        <p:spPr>
          <a:xfrm>
            <a:off x="6824093" y="1361335"/>
            <a:ext cx="566622" cy="400110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r>
              <a:rPr lang="en-GB" sz="2000" b="1" dirty="0">
                <a:solidFill>
                  <a:srgbClr val="002060"/>
                </a:solidFill>
              </a:rPr>
              <a:t>Sie</a:t>
            </a:r>
          </a:p>
        </p:txBody>
      </p:sp>
      <p:sp>
        <p:nvSpPr>
          <p:cNvPr id="118" name="TextBox 117">
            <a:extLst>
              <a:ext uri="{FF2B5EF4-FFF2-40B4-BE49-F238E27FC236}">
                <a16:creationId xmlns:a16="http://schemas.microsoft.com/office/drawing/2014/main" id="{39872BE4-1417-4CD2-9C8E-4A03672BC68C}"/>
              </a:ext>
            </a:extLst>
          </p:cNvPr>
          <p:cNvSpPr txBox="1"/>
          <p:nvPr/>
        </p:nvSpPr>
        <p:spPr>
          <a:xfrm>
            <a:off x="6685204" y="3308553"/>
            <a:ext cx="588025" cy="400110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r>
              <a:rPr lang="en-GB" sz="2000" b="1" dirty="0">
                <a:solidFill>
                  <a:srgbClr val="002060"/>
                </a:solidFill>
              </a:rPr>
              <a:t>Ich</a:t>
            </a:r>
          </a:p>
        </p:txBody>
      </p:sp>
      <p:sp>
        <p:nvSpPr>
          <p:cNvPr id="119" name="TextBox 118">
            <a:extLst>
              <a:ext uri="{FF2B5EF4-FFF2-40B4-BE49-F238E27FC236}">
                <a16:creationId xmlns:a16="http://schemas.microsoft.com/office/drawing/2014/main" id="{3B7B4E5E-552A-4DAE-A720-6900A295BF50}"/>
              </a:ext>
            </a:extLst>
          </p:cNvPr>
          <p:cNvSpPr txBox="1"/>
          <p:nvPr/>
        </p:nvSpPr>
        <p:spPr>
          <a:xfrm>
            <a:off x="6597125" y="5380345"/>
            <a:ext cx="594887" cy="400110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r>
              <a:rPr lang="en-GB" sz="2000" b="1" dirty="0">
                <a:solidFill>
                  <a:srgbClr val="002060"/>
                </a:solidFill>
              </a:rPr>
              <a:t>Ich</a:t>
            </a:r>
          </a:p>
        </p:txBody>
      </p:sp>
      <p:sp>
        <p:nvSpPr>
          <p:cNvPr id="120" name="Speech Bubble: Rectangle with Corners Rounded 119">
            <a:extLst>
              <a:ext uri="{FF2B5EF4-FFF2-40B4-BE49-F238E27FC236}">
                <a16:creationId xmlns:a16="http://schemas.microsoft.com/office/drawing/2014/main" id="{1D6B2A69-B134-435D-B791-50B8CC5945DF}"/>
              </a:ext>
            </a:extLst>
          </p:cNvPr>
          <p:cNvSpPr/>
          <p:nvPr/>
        </p:nvSpPr>
        <p:spPr>
          <a:xfrm>
            <a:off x="870286" y="1291763"/>
            <a:ext cx="2392549" cy="697450"/>
          </a:xfrm>
          <a:prstGeom prst="wedgeRoundRectCallout">
            <a:avLst>
              <a:gd name="adj1" fmla="val 27044"/>
              <a:gd name="adj2" fmla="val 70329"/>
              <a:gd name="adj3" fmla="val 16667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5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F0302020204030204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r>
              <a: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F0302020204030204"/>
                <a:ea typeface="Calibri" panose="020F0502020204030204" pitchFamily="34" charset="0"/>
                <a:cs typeface="Times New Roman" panose="02020603050405020304" pitchFamily="18" charset="0"/>
              </a:rPr>
              <a:t>She plays football.</a:t>
            </a:r>
            <a:endParaRPr kumimoji="0" lang="en-GB" sz="20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entury Gothic" panose="020F0302020204030204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21" name="Speech Bubble: Rectangle with Corners Rounded 120">
            <a:extLst>
              <a:ext uri="{FF2B5EF4-FFF2-40B4-BE49-F238E27FC236}">
                <a16:creationId xmlns:a16="http://schemas.microsoft.com/office/drawing/2014/main" id="{1E95993E-D1A4-4CAA-A8A9-513D8D8220E1}"/>
              </a:ext>
            </a:extLst>
          </p:cNvPr>
          <p:cNvSpPr/>
          <p:nvPr/>
        </p:nvSpPr>
        <p:spPr>
          <a:xfrm>
            <a:off x="866345" y="3271799"/>
            <a:ext cx="2392549" cy="697450"/>
          </a:xfrm>
          <a:prstGeom prst="wedgeRoundRectCallout">
            <a:avLst>
              <a:gd name="adj1" fmla="val 27044"/>
              <a:gd name="adj2" fmla="val 70329"/>
              <a:gd name="adj3" fmla="val 16667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lang="en-GB" sz="2000" b="1" dirty="0">
                <a:solidFill>
                  <a:srgbClr val="002060"/>
                </a:solidFill>
                <a:latin typeface="Century Gothic" panose="020F0302020204030204"/>
                <a:ea typeface="Calibri" panose="020F0502020204030204" pitchFamily="34" charset="0"/>
                <a:cs typeface="Times New Roman" panose="02020603050405020304" pitchFamily="18" charset="0"/>
              </a:rPr>
              <a:t>I learn English.</a:t>
            </a:r>
            <a:endParaRPr kumimoji="0" lang="en-GB" sz="20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entury Gothic" panose="020F0302020204030204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22" name="Speech Bubble: Rectangle with Corners Rounded 121">
            <a:extLst>
              <a:ext uri="{FF2B5EF4-FFF2-40B4-BE49-F238E27FC236}">
                <a16:creationId xmlns:a16="http://schemas.microsoft.com/office/drawing/2014/main" id="{43DF128C-F3AD-49B0-9EDE-FBDAD7B3785E}"/>
              </a:ext>
            </a:extLst>
          </p:cNvPr>
          <p:cNvSpPr/>
          <p:nvPr/>
        </p:nvSpPr>
        <p:spPr>
          <a:xfrm>
            <a:off x="832947" y="5370079"/>
            <a:ext cx="2392549" cy="697450"/>
          </a:xfrm>
          <a:prstGeom prst="wedgeRoundRectCallout">
            <a:avLst>
              <a:gd name="adj1" fmla="val 27044"/>
              <a:gd name="adj2" fmla="val 70329"/>
              <a:gd name="adj3" fmla="val 16667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F0302020204030204"/>
                <a:ea typeface="Calibri" panose="020F0502020204030204" pitchFamily="34" charset="0"/>
                <a:cs typeface="Times New Roman" panose="02020603050405020304" pitchFamily="18" charset="0"/>
              </a:rPr>
              <a:t>She</a:t>
            </a:r>
            <a:r>
              <a:rPr kumimoji="0" lang="en-GB" sz="20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F0302020204030204"/>
                <a:ea typeface="Calibri" panose="020F0502020204030204" pitchFamily="34" charset="0"/>
                <a:cs typeface="Times New Roman" panose="02020603050405020304" pitchFamily="18" charset="0"/>
              </a:rPr>
              <a:t> learns music.</a:t>
            </a:r>
            <a:endParaRPr kumimoji="0" lang="en-GB" sz="20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entury Gothic" panose="020F0302020204030204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24" name="Speech Bubble: Rectangle with Corners Rounded 123">
            <a:extLst>
              <a:ext uri="{FF2B5EF4-FFF2-40B4-BE49-F238E27FC236}">
                <a16:creationId xmlns:a16="http://schemas.microsoft.com/office/drawing/2014/main" id="{19FF5AB9-D7EF-432E-8C22-E2B3C3EC5D06}"/>
              </a:ext>
            </a:extLst>
          </p:cNvPr>
          <p:cNvSpPr/>
          <p:nvPr/>
        </p:nvSpPr>
        <p:spPr>
          <a:xfrm>
            <a:off x="6396989" y="1332487"/>
            <a:ext cx="2392549" cy="697450"/>
          </a:xfrm>
          <a:prstGeom prst="wedgeRoundRectCallout">
            <a:avLst>
              <a:gd name="adj1" fmla="val 27044"/>
              <a:gd name="adj2" fmla="val 70329"/>
              <a:gd name="adj3" fmla="val 16667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srgbClr val="1F4E79"/>
                </a:solidFill>
                <a:effectLst/>
                <a:uLnTx/>
                <a:uFillTx/>
                <a:latin typeface="Century Gothic" panose="020F0302020204030204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r>
              <a: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F0302020204030204"/>
                <a:ea typeface="Calibri" panose="020F0502020204030204" pitchFamily="34" charset="0"/>
                <a:cs typeface="Times New Roman" panose="02020603050405020304" pitchFamily="18" charset="0"/>
              </a:rPr>
              <a:t>She sings a song in English</a:t>
            </a:r>
            <a:r>
              <a:rPr kumimoji="0" lang="en-GB" sz="105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F0302020204030204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kumimoji="0" lang="en-GB" sz="11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entury Gothic" panose="020F0302020204030204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25" name="Speech Bubble: Rectangle with Corners Rounded 124">
            <a:extLst>
              <a:ext uri="{FF2B5EF4-FFF2-40B4-BE49-F238E27FC236}">
                <a16:creationId xmlns:a16="http://schemas.microsoft.com/office/drawing/2014/main" id="{A40B5E87-E81B-4402-8A88-B4DE086CDBCE}"/>
              </a:ext>
            </a:extLst>
          </p:cNvPr>
          <p:cNvSpPr/>
          <p:nvPr/>
        </p:nvSpPr>
        <p:spPr>
          <a:xfrm>
            <a:off x="6362362" y="3282657"/>
            <a:ext cx="2392549" cy="697450"/>
          </a:xfrm>
          <a:prstGeom prst="wedgeRoundRectCallout">
            <a:avLst>
              <a:gd name="adj1" fmla="val 27044"/>
              <a:gd name="adj2" fmla="val 70329"/>
              <a:gd name="adj3" fmla="val 16667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srgbClr val="1F4E79"/>
                </a:solidFill>
                <a:effectLst/>
                <a:uLnTx/>
                <a:uFillTx/>
                <a:latin typeface="Century Gothic" panose="020F0302020204030204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r>
              <a: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F0302020204030204"/>
                <a:ea typeface="Calibri" panose="020F0502020204030204" pitchFamily="34" charset="0"/>
                <a:cs typeface="Times New Roman" panose="02020603050405020304" pitchFamily="18" charset="0"/>
              </a:rPr>
              <a:t>I often think: why?</a:t>
            </a:r>
            <a:endParaRPr kumimoji="0" lang="en-GB" sz="20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entury Gothic" panose="020F0302020204030204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26" name="Speech Bubble: Rectangle with Corners Rounded 125">
            <a:extLst>
              <a:ext uri="{FF2B5EF4-FFF2-40B4-BE49-F238E27FC236}">
                <a16:creationId xmlns:a16="http://schemas.microsoft.com/office/drawing/2014/main" id="{BE889AD6-5A29-423A-9752-5BDDAF05BD8D}"/>
              </a:ext>
            </a:extLst>
          </p:cNvPr>
          <p:cNvSpPr/>
          <p:nvPr/>
        </p:nvSpPr>
        <p:spPr>
          <a:xfrm>
            <a:off x="6326645" y="5274468"/>
            <a:ext cx="2392549" cy="888672"/>
          </a:xfrm>
          <a:prstGeom prst="wedgeRoundRectCallout">
            <a:avLst>
              <a:gd name="adj1" fmla="val 27044"/>
              <a:gd name="adj2" fmla="val 70329"/>
              <a:gd name="adj3" fmla="val 16667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srgbClr val="1F4E79"/>
                </a:solidFill>
                <a:effectLst/>
                <a:uLnTx/>
                <a:uFillTx/>
                <a:latin typeface="Century Gothic" panose="020F0302020204030204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r>
              <a: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F0302020204030204"/>
                <a:ea typeface="Calibri" panose="020F0502020204030204" pitchFamily="34" charset="0"/>
                <a:cs typeface="Times New Roman" panose="02020603050405020304" pitchFamily="18" charset="0"/>
              </a:rPr>
              <a:t>I don’t understand a word!</a:t>
            </a:r>
            <a:endParaRPr kumimoji="0" lang="en-GB" sz="20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entury Gothic" panose="020F0302020204030204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974148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1" fill="hold">
                      <p:stCondLst>
                        <p:cond delay="indefinite"/>
                      </p:stCondLst>
                      <p:childTnLst>
                        <p:par>
                          <p:cTn id="152" fill="hold">
                            <p:stCondLst>
                              <p:cond delay="0"/>
                            </p:stCondLst>
                            <p:childTnLst>
                              <p:par>
                                <p:cTn id="1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5" fill="hold">
                      <p:stCondLst>
                        <p:cond delay="indefinite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9" fill="hold">
                      <p:stCondLst>
                        <p:cond delay="indefinite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3" fill="hold">
                      <p:stCondLst>
                        <p:cond delay="indefinite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7" fill="hold">
                      <p:stCondLst>
                        <p:cond delay="indefinite"/>
                      </p:stCondLst>
                      <p:childTnLst>
                        <p:par>
                          <p:cTn id="168" fill="hold">
                            <p:stCondLst>
                              <p:cond delay="0"/>
                            </p:stCondLst>
                            <p:childTnLst>
                              <p:par>
                                <p:cTn id="16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1" fill="hold">
                      <p:stCondLst>
                        <p:cond delay="indefinite"/>
                      </p:stCondLst>
                      <p:childTnLst>
                        <p:par>
                          <p:cTn id="172" fill="hold">
                            <p:stCondLst>
                              <p:cond delay="0"/>
                            </p:stCondLst>
                            <p:childTnLst>
                              <p:par>
                                <p:cTn id="1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5" fill="hold">
                      <p:stCondLst>
                        <p:cond delay="indefinite"/>
                      </p:stCondLst>
                      <p:childTnLst>
                        <p:par>
                          <p:cTn id="176" fill="hold">
                            <p:stCondLst>
                              <p:cond delay="0"/>
                            </p:stCondLst>
                            <p:childTnLst>
                              <p:par>
                                <p:cTn id="1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9" fill="hold">
                      <p:stCondLst>
                        <p:cond delay="indefinite"/>
                      </p:stCondLst>
                      <p:childTnLst>
                        <p:par>
                          <p:cTn id="180" fill="hold">
                            <p:stCondLst>
                              <p:cond delay="0"/>
                            </p:stCondLst>
                            <p:childTnLst>
                              <p:par>
                                <p:cTn id="18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3" fill="hold">
                      <p:stCondLst>
                        <p:cond delay="indefinite"/>
                      </p:stCondLst>
                      <p:childTnLst>
                        <p:par>
                          <p:cTn id="184" fill="hold">
                            <p:stCondLst>
                              <p:cond delay="0"/>
                            </p:stCondLst>
                            <p:childTnLst>
                              <p:par>
                                <p:cTn id="18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7" fill="hold">
                      <p:stCondLst>
                        <p:cond delay="indefinite"/>
                      </p:stCondLst>
                      <p:childTnLst>
                        <p:par>
                          <p:cTn id="188" fill="hold">
                            <p:stCondLst>
                              <p:cond delay="0"/>
                            </p:stCondLst>
                            <p:childTnLst>
                              <p:par>
                                <p:cTn id="18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1" fill="hold">
                      <p:stCondLst>
                        <p:cond delay="indefinite"/>
                      </p:stCondLst>
                      <p:childTnLst>
                        <p:par>
                          <p:cTn id="192" fill="hold">
                            <p:stCondLst>
                              <p:cond delay="0"/>
                            </p:stCondLst>
                            <p:childTnLst>
                              <p:par>
                                <p:cTn id="19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5" fill="hold">
                      <p:stCondLst>
                        <p:cond delay="indefinite"/>
                      </p:stCondLst>
                      <p:childTnLst>
                        <p:par>
                          <p:cTn id="196" fill="hold">
                            <p:stCondLst>
                              <p:cond delay="0"/>
                            </p:stCondLst>
                            <p:childTnLst>
                              <p:par>
                                <p:cTn id="19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" grpId="0" animBg="1"/>
      <p:bldP spid="49" grpId="0" animBg="1"/>
      <p:bldP spid="50" grpId="0" animBg="1"/>
      <p:bldP spid="51" grpId="0" animBg="1"/>
      <p:bldP spid="52" grpId="0" animBg="1"/>
      <p:bldP spid="53" grpId="0"/>
      <p:bldP spid="54" grpId="0" animBg="1"/>
      <p:bldP spid="55" grpId="0" animBg="1"/>
      <p:bldP spid="56" grpId="0" animBg="1"/>
      <p:bldP spid="57" grpId="0" animBg="1"/>
      <p:bldP spid="59" grpId="0" animBg="1"/>
      <p:bldP spid="60" grpId="0" animBg="1"/>
      <p:bldP spid="61" grpId="0" animBg="1"/>
      <p:bldP spid="62" grpId="0" animBg="1"/>
      <p:bldP spid="63" grpId="0" animBg="1"/>
      <p:bldP spid="64" grpId="0"/>
      <p:bldP spid="65" grpId="0" animBg="1"/>
      <p:bldP spid="66" grpId="0" animBg="1"/>
      <p:bldP spid="67" grpId="0" animBg="1"/>
      <p:bldP spid="68" grpId="0" animBg="1"/>
      <p:bldP spid="70" grpId="0" animBg="1"/>
      <p:bldP spid="71" grpId="0" animBg="1"/>
      <p:bldP spid="72" grpId="0" animBg="1"/>
      <p:bldP spid="73" grpId="0" animBg="1"/>
      <p:bldP spid="74" grpId="0" animBg="1"/>
      <p:bldP spid="75" grpId="0"/>
      <p:bldP spid="76" grpId="0" animBg="1"/>
      <p:bldP spid="77" grpId="0" animBg="1"/>
      <p:bldP spid="78" grpId="0" animBg="1"/>
      <p:bldP spid="79" grpId="0" animBg="1"/>
      <p:bldP spid="81" grpId="0" animBg="1"/>
      <p:bldP spid="82" grpId="0" animBg="1"/>
      <p:bldP spid="83" grpId="0" animBg="1"/>
      <p:bldP spid="84" grpId="0" animBg="1"/>
      <p:bldP spid="85" grpId="0" animBg="1"/>
      <p:bldP spid="86" grpId="0"/>
      <p:bldP spid="87" grpId="0" animBg="1"/>
      <p:bldP spid="88" grpId="0" animBg="1"/>
      <p:bldP spid="89" grpId="0" animBg="1"/>
      <p:bldP spid="90" grpId="0" animBg="1"/>
      <p:bldP spid="92" grpId="0" animBg="1"/>
      <p:bldP spid="93" grpId="0" animBg="1"/>
      <p:bldP spid="94" grpId="0" animBg="1"/>
      <p:bldP spid="95" grpId="0" animBg="1"/>
      <p:bldP spid="96" grpId="0" animBg="1"/>
      <p:bldP spid="97" grpId="0"/>
      <p:bldP spid="98" grpId="0" animBg="1"/>
      <p:bldP spid="99" grpId="0" animBg="1"/>
      <p:bldP spid="100" grpId="0" animBg="1"/>
      <p:bldP spid="101" grpId="0" animBg="1"/>
      <p:bldP spid="103" grpId="0" animBg="1"/>
      <p:bldP spid="104" grpId="0" animBg="1"/>
      <p:bldP spid="105" grpId="0" animBg="1"/>
      <p:bldP spid="106" grpId="0" animBg="1"/>
      <p:bldP spid="107" grpId="0" animBg="1"/>
      <p:bldP spid="108" grpId="0"/>
      <p:bldP spid="109" grpId="0" animBg="1"/>
      <p:bldP spid="110" grpId="0" animBg="1"/>
      <p:bldP spid="111" grpId="0" animBg="1"/>
      <p:bldP spid="112" grpId="0" animBg="1"/>
      <p:bldP spid="6" grpId="0" animBg="1"/>
      <p:bldP spid="115" grpId="0" animBg="1"/>
      <p:bldP spid="116" grpId="0" animBg="1"/>
      <p:bldP spid="117" grpId="0" animBg="1"/>
      <p:bldP spid="118" grpId="0" animBg="1"/>
      <p:bldP spid="119" grpId="0" animBg="1"/>
      <p:bldP spid="120" grpId="0" animBg="1"/>
      <p:bldP spid="121" grpId="0" animBg="1"/>
      <p:bldP spid="122" grpId="0" animBg="1"/>
      <p:bldP spid="124" grpId="0" animBg="1"/>
      <p:bldP spid="125" grpId="0" animBg="1"/>
      <p:bldP spid="126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CustomShape 1"/>
          <p:cNvSpPr/>
          <p:nvPr/>
        </p:nvSpPr>
        <p:spPr>
          <a:xfrm>
            <a:off x="0" y="0"/>
            <a:ext cx="4350240" cy="685728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4BB08CD-FDA4-46B1-8623-507F63ABF8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20294405">
            <a:off x="238991" y="2856240"/>
            <a:ext cx="4216910" cy="1144800"/>
          </a:xfrm>
        </p:spPr>
        <p:txBody>
          <a:bodyPr/>
          <a:lstStyle/>
          <a:p>
            <a:pPr algn="ctr"/>
            <a:r>
              <a:rPr lang="en-GB" sz="6000" b="1" dirty="0" err="1">
                <a:solidFill>
                  <a:schemeClr val="bg1"/>
                </a:solidFill>
                <a:latin typeface="Century Gothic" panose="020B0502020202020204" pitchFamily="34" charset="0"/>
                <a:hlinkClick r:id="" action="ppaction://noaction">
                  <a:snd r:embed="rId3" name="tschuess.wav"/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Tschüss</a:t>
            </a:r>
            <a:r>
              <a:rPr lang="en-GB" sz="6000" b="1" dirty="0">
                <a:solidFill>
                  <a:schemeClr val="bg1"/>
                </a:solidFill>
                <a:latin typeface="Century Gothic" panose="020B0502020202020204" pitchFamily="34" charset="0"/>
                <a:hlinkClick r:id="" action="ppaction://noaction">
                  <a:snd r:embed="rId3" name="tschuess.wav"/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!</a:t>
            </a:r>
          </a:p>
        </p:txBody>
      </p:sp>
      <p:sp>
        <p:nvSpPr>
          <p:cNvPr id="11" name="CustomShape 2">
            <a:extLst>
              <a:ext uri="{FF2B5EF4-FFF2-40B4-BE49-F238E27FC236}">
                <a16:creationId xmlns:a16="http://schemas.microsoft.com/office/drawing/2014/main" id="{F3560F50-441E-4149-9EAE-DE5F5533F96A}"/>
              </a:ext>
            </a:extLst>
          </p:cNvPr>
          <p:cNvSpPr/>
          <p:nvPr/>
        </p:nvSpPr>
        <p:spPr>
          <a:xfrm>
            <a:off x="5564172" y="4843962"/>
            <a:ext cx="5644800" cy="15544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lvl="0" algn="ctr">
              <a:buClr>
                <a:srgbClr val="FF3333"/>
              </a:buClr>
              <a:buSzPts val="9600"/>
              <a:defRPr/>
            </a:pPr>
            <a:r>
              <a:rPr lang="en-GB" sz="9600" b="1" kern="0" dirty="0">
                <a:solidFill>
                  <a:srgbClr val="FF0000"/>
                </a:solidFill>
                <a:latin typeface="Modern Love" panose="04090805081005020601" pitchFamily="82" charset="0"/>
                <a:cs typeface="Arial"/>
                <a:sym typeface="Arial"/>
              </a:rPr>
              <a:t>rot</a:t>
            </a:r>
            <a:endParaRPr lang="en-GB" sz="1400" kern="0" dirty="0">
              <a:solidFill>
                <a:srgbClr val="FF0000"/>
              </a:solidFill>
              <a:latin typeface="Modern Love" panose="04090805081005020601" pitchFamily="82" charset="0"/>
              <a:cs typeface="Arial"/>
              <a:sym typeface="Arial"/>
            </a:endParaRPr>
          </a:p>
        </p:txBody>
      </p:sp>
      <p:pic>
        <p:nvPicPr>
          <p:cNvPr id="5" name="Picture 4" descr="Map&#10;&#10;Description automatically generated">
            <a:extLst>
              <a:ext uri="{FF2B5EF4-FFF2-40B4-BE49-F238E27FC236}">
                <a16:creationId xmlns:a16="http://schemas.microsoft.com/office/drawing/2014/main" id="{D5603E69-6D57-4DBC-9FBE-288A6A1DBE9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0866" y="240668"/>
            <a:ext cx="3811412" cy="48812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4275855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CustomShape 2"/>
          <p:cNvSpPr/>
          <p:nvPr/>
        </p:nvSpPr>
        <p:spPr>
          <a:xfrm>
            <a:off x="2239918" y="4271278"/>
            <a:ext cx="7270694" cy="18439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1500" b="0" i="0" u="none" strike="noStrike" kern="1200" cap="none" spc="-1" normalizeH="0" baseline="0" noProof="0" dirty="0" err="1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Century Gothic" panose="020B0502020202020204" pitchFamily="34" charset="0"/>
                <a:ea typeface="Century Gothic"/>
                <a:cs typeface="+mn-cs"/>
              </a:rPr>
              <a:t>sch</a:t>
            </a:r>
            <a:r>
              <a:rPr kumimoji="0" lang="en-GB" sz="11500" b="0" i="0" u="none" strike="noStrike" kern="1200" cap="none" spc="-1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Century Gothic"/>
                <a:cs typeface="+mn-cs"/>
              </a:rPr>
              <a:t>reiben</a:t>
            </a:r>
            <a:endParaRPr kumimoji="0" lang="en-GB" sz="11500" b="1" i="0" u="none" strike="noStrike" kern="1200" cap="none" spc="-1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55" name="CustomShape 3"/>
          <p:cNvSpPr/>
          <p:nvPr/>
        </p:nvSpPr>
        <p:spPr>
          <a:xfrm>
            <a:off x="10396437" y="1197782"/>
            <a:ext cx="1800180" cy="39636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000" b="0" i="0" u="none" strike="noStrike" kern="1200" cap="none" spc="-1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DC42178-501A-44BF-9149-1C679CF37202}"/>
              </a:ext>
            </a:extLst>
          </p:cNvPr>
          <p:cNvSpPr txBox="1"/>
          <p:nvPr/>
        </p:nvSpPr>
        <p:spPr>
          <a:xfrm>
            <a:off x="135924" y="-49"/>
            <a:ext cx="386389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8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[</a:t>
            </a:r>
            <a:r>
              <a:rPr kumimoji="0" lang="en-GB" sz="8000" b="0" i="0" u="none" strike="noStrike" kern="1200" cap="none" spc="0" normalizeH="0" baseline="0" noProof="0" dirty="0" err="1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sch</a:t>
            </a:r>
            <a:r>
              <a:rPr kumimoji="0" lang="en-GB" sz="8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]</a:t>
            </a: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BACEEA6C-A281-4216-BB7A-769491E99E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524687" y="1165124"/>
            <a:ext cx="1800180" cy="494975"/>
          </a:xfrm>
        </p:spPr>
        <p:txBody>
          <a:bodyPr/>
          <a:lstStyle/>
          <a:p>
            <a:r>
              <a:rPr lang="en-GB" sz="2000" b="1" dirty="0" err="1">
                <a:solidFill>
                  <a:schemeClr val="bg1"/>
                </a:solidFill>
                <a:latin typeface="Century Gothic" panose="020B0502020202020204" pitchFamily="34" charset="0"/>
              </a:rPr>
              <a:t>aussprechen</a:t>
            </a:r>
            <a:endParaRPr lang="en-GB" sz="20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38D4744F-B290-4485-90A6-89466F9A0EE9}"/>
              </a:ext>
            </a:extLst>
          </p:cNvPr>
          <p:cNvGrpSpPr/>
          <p:nvPr/>
        </p:nvGrpSpPr>
        <p:grpSpPr>
          <a:xfrm>
            <a:off x="10396437" y="189956"/>
            <a:ext cx="1537410" cy="941869"/>
            <a:chOff x="10396437" y="189956"/>
            <a:chExt cx="1537410" cy="941869"/>
          </a:xfrm>
        </p:grpSpPr>
        <p:pic>
          <p:nvPicPr>
            <p:cNvPr id="7" name="Picture 6" descr="Logo, icon&#10;&#10;Description automatically generated">
              <a:extLst>
                <a:ext uri="{FF2B5EF4-FFF2-40B4-BE49-F238E27FC236}">
                  <a16:creationId xmlns:a16="http://schemas.microsoft.com/office/drawing/2014/main" id="{82B9CBA6-AA64-4319-AD0C-341C8AC4EF1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295278" y="513212"/>
              <a:ext cx="638569" cy="618613"/>
            </a:xfrm>
            <a:prstGeom prst="rect">
              <a:avLst/>
            </a:prstGeom>
          </p:spPr>
        </p:pic>
        <p:sp>
          <p:nvSpPr>
            <p:cNvPr id="14" name="Speech Bubble: Oval 13">
              <a:extLst>
                <a:ext uri="{FF2B5EF4-FFF2-40B4-BE49-F238E27FC236}">
                  <a16:creationId xmlns:a16="http://schemas.microsoft.com/office/drawing/2014/main" id="{86F982C0-9F1C-4FC3-A97F-AFA3E065868B}"/>
                </a:ext>
              </a:extLst>
            </p:cNvPr>
            <p:cNvSpPr/>
            <p:nvPr/>
          </p:nvSpPr>
          <p:spPr>
            <a:xfrm>
              <a:off x="10396437" y="189956"/>
              <a:ext cx="818288" cy="775440"/>
            </a:xfrm>
            <a:prstGeom prst="wedgeEllipseCallout">
              <a:avLst>
                <a:gd name="adj1" fmla="val 80935"/>
                <a:gd name="adj2" fmla="val 35126"/>
              </a:avLst>
            </a:prstGeom>
            <a:solidFill>
              <a:schemeClr val="accent4">
                <a:lumMod val="60000"/>
                <a:lumOff val="40000"/>
              </a:schemeClr>
            </a:solidFill>
            <a:ln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entury Gothic"/>
                  <a:ea typeface="+mn-ea"/>
                  <a:cs typeface="+mn-cs"/>
                </a:rPr>
                <a:t>…</a:t>
              </a:r>
            </a:p>
          </p:txBody>
        </p:sp>
      </p:grpSp>
      <p:pic>
        <p:nvPicPr>
          <p:cNvPr id="11" name="Picture 10" descr="boy writing">
            <a:extLst>
              <a:ext uri="{FF2B5EF4-FFF2-40B4-BE49-F238E27FC236}">
                <a16:creationId xmlns:a16="http://schemas.microsoft.com/office/drawing/2014/main" id="{8913897B-1FD0-482D-93EA-9D8C61AF5B0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4669" y="514606"/>
            <a:ext cx="3802662" cy="403213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CustomShape 2"/>
          <p:cNvSpPr/>
          <p:nvPr/>
        </p:nvSpPr>
        <p:spPr>
          <a:xfrm>
            <a:off x="3080764" y="3715084"/>
            <a:ext cx="5940513" cy="18439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6600" b="0" i="0" u="none" strike="noStrike" kern="1200" cap="none" spc="-1" normalizeH="0" baseline="0" noProof="0" dirty="0" err="1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Century Gothic" panose="020B0502020202020204" pitchFamily="34" charset="0"/>
                <a:ea typeface="Century Gothic"/>
                <a:cs typeface="+mn-cs"/>
              </a:rPr>
              <a:t>sch</a:t>
            </a:r>
            <a:r>
              <a:rPr kumimoji="0" lang="en-GB" sz="6600" b="0" i="0" u="none" strike="noStrike" kern="1200" cap="none" spc="-1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Century Gothic"/>
                <a:cs typeface="+mn-cs"/>
              </a:rPr>
              <a:t>reiben</a:t>
            </a:r>
            <a:endParaRPr kumimoji="0" lang="en-GB" sz="6600" b="1" i="0" u="none" strike="noStrike" kern="1200" cap="none" spc="-1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entury Gothic" panose="020B0502020202020204" pitchFamily="34" charset="0"/>
              <a:cs typeface="+mn-cs"/>
            </a:endParaRPr>
          </a:p>
        </p:txBody>
      </p:sp>
      <p:sp>
        <p:nvSpPr>
          <p:cNvPr id="55" name="CustomShape 3"/>
          <p:cNvSpPr/>
          <p:nvPr/>
        </p:nvSpPr>
        <p:spPr>
          <a:xfrm>
            <a:off x="10396437" y="1091453"/>
            <a:ext cx="1800180" cy="39636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000" b="0" i="0" u="none" strike="noStrike" kern="1200" cap="none" spc="-1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DC42178-501A-44BF-9149-1C679CF37202}"/>
              </a:ext>
            </a:extLst>
          </p:cNvPr>
          <p:cNvSpPr txBox="1"/>
          <p:nvPr/>
        </p:nvSpPr>
        <p:spPr>
          <a:xfrm>
            <a:off x="135924" y="-49"/>
            <a:ext cx="386389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8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[</a:t>
            </a:r>
            <a:r>
              <a:rPr kumimoji="0" lang="en-GB" sz="8000" b="0" i="0" u="none" strike="noStrike" kern="1200" cap="none" spc="0" normalizeH="0" baseline="0" noProof="0" dirty="0" err="1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Century Gothic" panose="020B0502020202020204" pitchFamily="34" charset="0"/>
              </a:rPr>
              <a:t>sch</a:t>
            </a:r>
            <a:r>
              <a:rPr kumimoji="0" lang="en-GB" sz="8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]</a:t>
            </a: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BACEEA6C-A281-4216-BB7A-769491E99E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524687" y="1058795"/>
            <a:ext cx="1800180" cy="494975"/>
          </a:xfrm>
        </p:spPr>
        <p:txBody>
          <a:bodyPr/>
          <a:lstStyle/>
          <a:p>
            <a:r>
              <a:rPr lang="en-GB" sz="2000" b="1" dirty="0" err="1">
                <a:solidFill>
                  <a:schemeClr val="bg1"/>
                </a:solidFill>
                <a:latin typeface="Century Gothic" panose="020B0502020202020204" pitchFamily="34" charset="0"/>
              </a:rPr>
              <a:t>aussprechen</a:t>
            </a:r>
            <a:endParaRPr lang="en-GB" sz="20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38D4744F-B290-4485-90A6-89466F9A0EE9}"/>
              </a:ext>
            </a:extLst>
          </p:cNvPr>
          <p:cNvGrpSpPr/>
          <p:nvPr/>
        </p:nvGrpSpPr>
        <p:grpSpPr>
          <a:xfrm>
            <a:off x="10396437" y="83627"/>
            <a:ext cx="1537410" cy="941869"/>
            <a:chOff x="10396437" y="189956"/>
            <a:chExt cx="1537410" cy="941869"/>
          </a:xfrm>
        </p:grpSpPr>
        <p:pic>
          <p:nvPicPr>
            <p:cNvPr id="7" name="Picture 6" descr="Logo, icon&#10;&#10;Description automatically generated">
              <a:extLst>
                <a:ext uri="{FF2B5EF4-FFF2-40B4-BE49-F238E27FC236}">
                  <a16:creationId xmlns:a16="http://schemas.microsoft.com/office/drawing/2014/main" id="{82B9CBA6-AA64-4319-AD0C-341C8AC4EF1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295278" y="513212"/>
              <a:ext cx="638569" cy="618613"/>
            </a:xfrm>
            <a:prstGeom prst="rect">
              <a:avLst/>
            </a:prstGeom>
          </p:spPr>
        </p:pic>
        <p:sp>
          <p:nvSpPr>
            <p:cNvPr id="14" name="Speech Bubble: Oval 13">
              <a:extLst>
                <a:ext uri="{FF2B5EF4-FFF2-40B4-BE49-F238E27FC236}">
                  <a16:creationId xmlns:a16="http://schemas.microsoft.com/office/drawing/2014/main" id="{86F982C0-9F1C-4FC3-A97F-AFA3E065868B}"/>
                </a:ext>
              </a:extLst>
            </p:cNvPr>
            <p:cNvSpPr/>
            <p:nvPr/>
          </p:nvSpPr>
          <p:spPr>
            <a:xfrm>
              <a:off x="10396437" y="189956"/>
              <a:ext cx="818288" cy="775440"/>
            </a:xfrm>
            <a:prstGeom prst="wedgeEllipseCallout">
              <a:avLst>
                <a:gd name="adj1" fmla="val 80935"/>
                <a:gd name="adj2" fmla="val 35126"/>
              </a:avLst>
            </a:prstGeom>
            <a:solidFill>
              <a:schemeClr val="accent4">
                <a:lumMod val="60000"/>
                <a:lumOff val="40000"/>
              </a:schemeClr>
            </a:solidFill>
            <a:ln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…</a:t>
              </a:r>
            </a:p>
          </p:txBody>
        </p:sp>
      </p:grpSp>
      <p:sp>
        <p:nvSpPr>
          <p:cNvPr id="13" name="CustomShape 2">
            <a:extLst>
              <a:ext uri="{FF2B5EF4-FFF2-40B4-BE49-F238E27FC236}">
                <a16:creationId xmlns:a16="http://schemas.microsoft.com/office/drawing/2014/main" id="{6120F610-9DDD-4D7B-9E3B-281A043D73BC}"/>
              </a:ext>
            </a:extLst>
          </p:cNvPr>
          <p:cNvSpPr/>
          <p:nvPr/>
        </p:nvSpPr>
        <p:spPr>
          <a:xfrm>
            <a:off x="399750" y="2501052"/>
            <a:ext cx="3600073" cy="1061934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5400" b="0" i="0" u="none" strike="noStrike" kern="1200" cap="none" spc="-1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Century Gothic"/>
                <a:cs typeface="+mn-cs"/>
              </a:rPr>
              <a:t>fal</a:t>
            </a:r>
            <a:r>
              <a:rPr kumimoji="0" lang="en-GB" sz="5400" b="0" i="0" u="none" strike="noStrike" kern="1200" cap="none" spc="-1" normalizeH="0" baseline="0" noProof="0" dirty="0" err="1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Century Gothic" panose="020B0502020202020204" pitchFamily="34" charset="0"/>
                <a:ea typeface="Century Gothic"/>
                <a:cs typeface="+mn-cs"/>
              </a:rPr>
              <a:t>sch</a:t>
            </a:r>
            <a:endParaRPr kumimoji="0" lang="en-GB" sz="5400" b="1" i="0" u="none" strike="noStrike" kern="1200" cap="none" spc="-1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entury Gothic" panose="020B0502020202020204" pitchFamily="34" charset="0"/>
              <a:cs typeface="+mn-cs"/>
            </a:endParaRPr>
          </a:p>
        </p:txBody>
      </p:sp>
      <p:sp>
        <p:nvSpPr>
          <p:cNvPr id="16" name="CustomShape 2">
            <a:extLst>
              <a:ext uri="{FF2B5EF4-FFF2-40B4-BE49-F238E27FC236}">
                <a16:creationId xmlns:a16="http://schemas.microsoft.com/office/drawing/2014/main" id="{8E7A19A3-703D-408C-BBB6-294C1BF3A57D}"/>
              </a:ext>
            </a:extLst>
          </p:cNvPr>
          <p:cNvSpPr/>
          <p:nvPr/>
        </p:nvSpPr>
        <p:spPr>
          <a:xfrm>
            <a:off x="7066513" y="5657964"/>
            <a:ext cx="5940513" cy="18439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6000" b="0" i="0" u="none" strike="noStrike" kern="1200" cap="none" spc="-1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Century Gothic" panose="020B0502020202020204" pitchFamily="34" charset="0"/>
                <a:ea typeface="Century Gothic"/>
                <a:cs typeface="+mn-cs"/>
              </a:rPr>
              <a:t>sch</a:t>
            </a:r>
            <a:r>
              <a:rPr kumimoji="0" lang="en-GB" sz="6000" b="0" i="0" u="none" strike="noStrike" kern="1200" cap="none" spc="-1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Century Gothic"/>
                <a:cs typeface="+mn-cs"/>
              </a:rPr>
              <a:t>warz</a:t>
            </a:r>
            <a:endParaRPr kumimoji="0" lang="en-GB" sz="6000" b="1" i="0" u="none" strike="noStrike" kern="1200" cap="none" spc="-1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entury Gothic" panose="020B0502020202020204" pitchFamily="34" charset="0"/>
              <a:cs typeface="+mn-cs"/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B2C730FC-11D9-484C-9265-71B6DAC5912C}"/>
              </a:ext>
            </a:extLst>
          </p:cNvPr>
          <p:cNvGrpSpPr/>
          <p:nvPr/>
        </p:nvGrpSpPr>
        <p:grpSpPr>
          <a:xfrm>
            <a:off x="7533937" y="1149540"/>
            <a:ext cx="3155583" cy="1585168"/>
            <a:chOff x="8341417" y="1100649"/>
            <a:chExt cx="3155583" cy="1585168"/>
          </a:xfrm>
        </p:grpSpPr>
        <p:pic>
          <p:nvPicPr>
            <p:cNvPr id="20" name="Picture 19" descr="person moving fast">
              <a:extLst>
                <a:ext uri="{FF2B5EF4-FFF2-40B4-BE49-F238E27FC236}">
                  <a16:creationId xmlns:a16="http://schemas.microsoft.com/office/drawing/2014/main" id="{90C87FA7-5A6A-4A42-8DBF-69A551FCB1A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239979" y="1100649"/>
              <a:ext cx="1693677" cy="1171460"/>
            </a:xfrm>
            <a:prstGeom prst="rect">
              <a:avLst/>
            </a:prstGeom>
          </p:spPr>
        </p:pic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419322CD-5EDD-4625-AF53-09437E43C13B}"/>
                </a:ext>
              </a:extLst>
            </p:cNvPr>
            <p:cNvSpPr txBox="1"/>
            <p:nvPr/>
          </p:nvSpPr>
          <p:spPr>
            <a:xfrm>
              <a:off x="8341417" y="2162597"/>
              <a:ext cx="3155583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entury Gothic" panose="020B0502020202020204" pitchFamily="34" charset="0"/>
                </a:rPr>
                <a:t>[fast]</a:t>
              </a:r>
            </a:p>
          </p:txBody>
        </p:sp>
      </p:grpSp>
      <p:pic>
        <p:nvPicPr>
          <p:cNvPr id="17" name="Picture 16" descr="black splat">
            <a:extLst>
              <a:ext uri="{FF2B5EF4-FFF2-40B4-BE49-F238E27FC236}">
                <a16:creationId xmlns:a16="http://schemas.microsoft.com/office/drawing/2014/main" id="{FF370D43-9C4A-4CB6-99E0-70D2D2D71D61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77389" y="4391183"/>
            <a:ext cx="1534621" cy="1452775"/>
          </a:xfrm>
          <a:prstGeom prst="rect">
            <a:avLst/>
          </a:prstGeom>
        </p:spPr>
      </p:pic>
      <p:pic>
        <p:nvPicPr>
          <p:cNvPr id="18" name="Picture 17" descr="red cross">
            <a:extLst>
              <a:ext uri="{FF2B5EF4-FFF2-40B4-BE49-F238E27FC236}">
                <a16:creationId xmlns:a16="http://schemas.microsoft.com/office/drawing/2014/main" id="{1D988BC1-41BF-48F1-A368-C66E876F3B73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1208" y="1504366"/>
            <a:ext cx="1013907" cy="1061934"/>
          </a:xfrm>
          <a:prstGeom prst="rect">
            <a:avLst/>
          </a:prstGeom>
        </p:spPr>
      </p:pic>
      <p:pic>
        <p:nvPicPr>
          <p:cNvPr id="19" name="Picture 18" descr="evoling from monkeys to humankind">
            <a:extLst>
              <a:ext uri="{FF2B5EF4-FFF2-40B4-BE49-F238E27FC236}">
                <a16:creationId xmlns:a16="http://schemas.microsoft.com/office/drawing/2014/main" id="{D23A056A-4386-4A68-93E6-30CE3D5D3A04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9990" y="4392068"/>
            <a:ext cx="1777852" cy="986708"/>
          </a:xfrm>
          <a:prstGeom prst="rect">
            <a:avLst/>
          </a:prstGeom>
        </p:spPr>
      </p:pic>
      <p:pic>
        <p:nvPicPr>
          <p:cNvPr id="21" name="Picture 20" descr="boy writing">
            <a:extLst>
              <a:ext uri="{FF2B5EF4-FFF2-40B4-BE49-F238E27FC236}">
                <a16:creationId xmlns:a16="http://schemas.microsoft.com/office/drawing/2014/main" id="{42666052-402C-4792-83C2-695504A7B863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5554" y="1395962"/>
            <a:ext cx="2510931" cy="2662453"/>
          </a:xfrm>
          <a:prstGeom prst="rect">
            <a:avLst/>
          </a:prstGeom>
        </p:spPr>
      </p:pic>
      <p:sp>
        <p:nvSpPr>
          <p:cNvPr id="22" name="CustomShape 2">
            <a:extLst>
              <a:ext uri="{FF2B5EF4-FFF2-40B4-BE49-F238E27FC236}">
                <a16:creationId xmlns:a16="http://schemas.microsoft.com/office/drawing/2014/main" id="{FEF2A35B-0A93-4BA4-92B3-0FCEEE50B911}"/>
              </a:ext>
            </a:extLst>
          </p:cNvPr>
          <p:cNvSpPr/>
          <p:nvPr/>
        </p:nvSpPr>
        <p:spPr>
          <a:xfrm>
            <a:off x="267836" y="5711102"/>
            <a:ext cx="3600073" cy="1061934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5400" b="0" i="0" u="none" strike="noStrike" kern="1200" cap="none" spc="-1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Century Gothic"/>
                <a:cs typeface="+mn-cs"/>
              </a:rPr>
              <a:t>Men</a:t>
            </a:r>
            <a:r>
              <a:rPr kumimoji="0" lang="en-GB" sz="5400" b="0" i="0" u="none" strike="noStrike" kern="1200" cap="none" spc="-1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Century Gothic" panose="020B0502020202020204" pitchFamily="34" charset="0"/>
                <a:ea typeface="Century Gothic"/>
                <a:cs typeface="+mn-cs"/>
              </a:rPr>
              <a:t>sch</a:t>
            </a:r>
            <a:endParaRPr kumimoji="0" lang="en-GB" sz="5400" b="1" i="0" u="none" strike="noStrike" kern="1200" cap="none" spc="-1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entury Gothic" panose="020B0502020202020204" pitchFamily="34" charset="0"/>
              <a:cs typeface="+mn-cs"/>
            </a:endParaRPr>
          </a:p>
        </p:txBody>
      </p:sp>
      <p:sp>
        <p:nvSpPr>
          <p:cNvPr id="23" name="CustomShape 2">
            <a:extLst>
              <a:ext uri="{FF2B5EF4-FFF2-40B4-BE49-F238E27FC236}">
                <a16:creationId xmlns:a16="http://schemas.microsoft.com/office/drawing/2014/main" id="{EDEDDFF1-54CE-4094-B9F2-459D68B1E0CD}"/>
              </a:ext>
            </a:extLst>
          </p:cNvPr>
          <p:cNvSpPr/>
          <p:nvPr/>
        </p:nvSpPr>
        <p:spPr>
          <a:xfrm>
            <a:off x="7702007" y="2529993"/>
            <a:ext cx="3600073" cy="1061934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lvl="0" algn="ctr">
              <a:defRPr/>
            </a:pPr>
            <a:r>
              <a:rPr kumimoji="0" lang="en-GB" sz="5400" b="0" i="0" u="none" strike="noStrike" kern="1200" cap="none" spc="-1" normalizeH="0" baseline="0" noProof="0" dirty="0" err="1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Century Gothic" panose="020B0502020202020204" pitchFamily="34" charset="0"/>
                <a:ea typeface="Century Gothic"/>
                <a:cs typeface="+mn-cs"/>
              </a:rPr>
              <a:t>sch</a:t>
            </a:r>
            <a:r>
              <a:rPr lang="en-GB" sz="5400" spc="-1" dirty="0">
                <a:solidFill>
                  <a:srgbClr val="002060"/>
                </a:solidFill>
                <a:latin typeface="Century Gothic" panose="020B0502020202020204" pitchFamily="34" charset="0"/>
                <a:ea typeface="Century Gothic"/>
              </a:rPr>
              <a:t>nell</a:t>
            </a:r>
            <a:endParaRPr kumimoji="0" lang="en-GB" sz="5400" b="1" i="0" u="none" strike="noStrike" kern="1200" cap="none" spc="-1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entury Gothic" panose="020B0502020202020204" pitchFamily="34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04722486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CustomShape 3"/>
          <p:cNvSpPr/>
          <p:nvPr/>
        </p:nvSpPr>
        <p:spPr>
          <a:xfrm>
            <a:off x="10396437" y="1197782"/>
            <a:ext cx="1800180" cy="39636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000" b="0" i="0" u="none" strike="noStrike" kern="1200" cap="none" spc="-1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DC42178-501A-44BF-9149-1C679CF37202}"/>
              </a:ext>
            </a:extLst>
          </p:cNvPr>
          <p:cNvSpPr txBox="1"/>
          <p:nvPr/>
        </p:nvSpPr>
        <p:spPr>
          <a:xfrm>
            <a:off x="135924" y="-49"/>
            <a:ext cx="386389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8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[</a:t>
            </a:r>
            <a:r>
              <a:rPr kumimoji="0" lang="en-GB" sz="9600" b="0" i="0" u="none" strike="noStrike" kern="1200" cap="none" spc="0" normalizeH="0" baseline="0" noProof="0" dirty="0" err="1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st</a:t>
            </a:r>
            <a:r>
              <a:rPr kumimoji="0" lang="en-GB" sz="8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]</a:t>
            </a: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BACEEA6C-A281-4216-BB7A-769491E99E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524687" y="1165124"/>
            <a:ext cx="1800180" cy="494975"/>
          </a:xfrm>
        </p:spPr>
        <p:txBody>
          <a:bodyPr/>
          <a:lstStyle/>
          <a:p>
            <a:r>
              <a:rPr lang="en-GB" sz="2000" b="1" dirty="0" err="1">
                <a:solidFill>
                  <a:schemeClr val="bg1"/>
                </a:solidFill>
                <a:latin typeface="Century Gothic" panose="020B0502020202020204" pitchFamily="34" charset="0"/>
              </a:rPr>
              <a:t>aussprechen</a:t>
            </a:r>
            <a:endParaRPr lang="en-GB" sz="20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38D4744F-B290-4485-90A6-89466F9A0EE9}"/>
              </a:ext>
            </a:extLst>
          </p:cNvPr>
          <p:cNvGrpSpPr/>
          <p:nvPr/>
        </p:nvGrpSpPr>
        <p:grpSpPr>
          <a:xfrm>
            <a:off x="10396437" y="189956"/>
            <a:ext cx="1537410" cy="941869"/>
            <a:chOff x="10396437" y="189956"/>
            <a:chExt cx="1537410" cy="941869"/>
          </a:xfrm>
        </p:grpSpPr>
        <p:pic>
          <p:nvPicPr>
            <p:cNvPr id="7" name="Picture 6" descr="Logo, icon&#10;&#10;Description automatically generated">
              <a:extLst>
                <a:ext uri="{FF2B5EF4-FFF2-40B4-BE49-F238E27FC236}">
                  <a16:creationId xmlns:a16="http://schemas.microsoft.com/office/drawing/2014/main" id="{82B9CBA6-AA64-4319-AD0C-341C8AC4EF1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295278" y="513212"/>
              <a:ext cx="638569" cy="618613"/>
            </a:xfrm>
            <a:prstGeom prst="rect">
              <a:avLst/>
            </a:prstGeom>
          </p:spPr>
        </p:pic>
        <p:sp>
          <p:nvSpPr>
            <p:cNvPr id="14" name="Speech Bubble: Oval 13">
              <a:extLst>
                <a:ext uri="{FF2B5EF4-FFF2-40B4-BE49-F238E27FC236}">
                  <a16:creationId xmlns:a16="http://schemas.microsoft.com/office/drawing/2014/main" id="{86F982C0-9F1C-4FC3-A97F-AFA3E065868B}"/>
                </a:ext>
              </a:extLst>
            </p:cNvPr>
            <p:cNvSpPr/>
            <p:nvPr/>
          </p:nvSpPr>
          <p:spPr>
            <a:xfrm>
              <a:off x="10396437" y="189956"/>
              <a:ext cx="818288" cy="775440"/>
            </a:xfrm>
            <a:prstGeom prst="wedgeEllipseCallout">
              <a:avLst>
                <a:gd name="adj1" fmla="val 80935"/>
                <a:gd name="adj2" fmla="val 35126"/>
              </a:avLst>
            </a:prstGeom>
            <a:solidFill>
              <a:schemeClr val="accent4">
                <a:lumMod val="60000"/>
                <a:lumOff val="40000"/>
              </a:schemeClr>
            </a:solidFill>
            <a:ln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entury Gothic"/>
                  <a:ea typeface="+mn-ea"/>
                  <a:cs typeface="+mn-cs"/>
                </a:rPr>
                <a:t>…</a:t>
              </a:r>
            </a:p>
          </p:txBody>
        </p:sp>
      </p:grpSp>
      <p:sp>
        <p:nvSpPr>
          <p:cNvPr id="10" name="Rectangle 9">
            <a:extLst>
              <a:ext uri="{FF2B5EF4-FFF2-40B4-BE49-F238E27FC236}">
                <a16:creationId xmlns:a16="http://schemas.microsoft.com/office/drawing/2014/main" id="{0AD755C8-AFA8-4471-A7B4-63E2F0DC07CD}"/>
              </a:ext>
            </a:extLst>
          </p:cNvPr>
          <p:cNvSpPr/>
          <p:nvPr/>
        </p:nvSpPr>
        <p:spPr>
          <a:xfrm>
            <a:off x="4300476" y="4209604"/>
            <a:ext cx="3591047" cy="193899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0" b="0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st</a:t>
            </a:r>
            <a:r>
              <a:rPr kumimoji="0" lang="en-GB" sz="12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ark</a:t>
            </a:r>
          </a:p>
        </p:txBody>
      </p:sp>
      <p:pic>
        <p:nvPicPr>
          <p:cNvPr id="12" name="Picture 11" descr="man lifting a dumbell">
            <a:extLst>
              <a:ext uri="{FF2B5EF4-FFF2-40B4-BE49-F238E27FC236}">
                <a16:creationId xmlns:a16="http://schemas.microsoft.com/office/drawing/2014/main" id="{97B406BD-367F-4839-A781-98BF3FE1DCC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3395" y="413684"/>
            <a:ext cx="3334373" cy="39595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79260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itle 18">
            <a:extLst>
              <a:ext uri="{FF2B5EF4-FFF2-40B4-BE49-F238E27FC236}">
                <a16:creationId xmlns:a16="http://schemas.microsoft.com/office/drawing/2014/main" id="{163F128D-6343-C248-8FF6-41FE9D819C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9908" y="139894"/>
            <a:ext cx="2739189" cy="1583634"/>
          </a:xfrm>
        </p:spPr>
        <p:txBody>
          <a:bodyPr>
            <a:noAutofit/>
          </a:bodyPr>
          <a:lstStyle/>
          <a:p>
            <a:pPr algn="ctr"/>
            <a:r>
              <a:rPr lang="en-GB" sz="9600" dirty="0">
                <a:solidFill>
                  <a:srgbClr val="002060"/>
                </a:solidFill>
                <a:cs typeface="Calibri" panose="020F0502020204030204" pitchFamily="34" charset="0"/>
              </a:rPr>
              <a:t>[</a:t>
            </a:r>
            <a:r>
              <a:rPr lang="en-GB" sz="9600" dirty="0" err="1">
                <a:solidFill>
                  <a:srgbClr val="FF0066"/>
                </a:solidFill>
                <a:cs typeface="Calibri" panose="020F0502020204030204" pitchFamily="34" charset="0"/>
              </a:rPr>
              <a:t>st</a:t>
            </a:r>
            <a:r>
              <a:rPr lang="en-GB" sz="9600" dirty="0">
                <a:solidFill>
                  <a:srgbClr val="002060"/>
                </a:solidFill>
                <a:cs typeface="Calibri" panose="020F0502020204030204" pitchFamily="34" charset="0"/>
              </a:rPr>
              <a:t>]</a:t>
            </a:r>
            <a:endParaRPr lang="en-US" sz="9600" dirty="0">
              <a:solidFill>
                <a:srgbClr val="002060"/>
              </a:solidFill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4326723" y="4001883"/>
            <a:ext cx="3802879" cy="923330"/>
          </a:xfrm>
          <a:prstGeom prst="roundRect">
            <a:avLst/>
          </a:prstGeom>
          <a:solidFill>
            <a:schemeClr val="bg1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6600" b="0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st</a:t>
            </a:r>
            <a:r>
              <a:rPr kumimoji="0" lang="en-GB" sz="6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ark</a:t>
            </a:r>
            <a:endParaRPr kumimoji="0" lang="en-GB" sz="6600" b="0" i="0" u="none" strike="noStrike" kern="1200" cap="none" spc="0" normalizeH="0" baseline="0" noProof="0" dirty="0">
              <a:ln>
                <a:noFill/>
              </a:ln>
              <a:solidFill>
                <a:srgbClr val="FFCC00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91492" y="5599952"/>
            <a:ext cx="373412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5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ver</a:t>
            </a:r>
            <a:r>
              <a:rPr kumimoji="0" lang="en-GB" sz="5400" b="0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st</a:t>
            </a:r>
            <a:r>
              <a:rPr kumimoji="0" lang="en-GB" sz="5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ehen</a:t>
            </a:r>
            <a:endParaRPr kumimoji="0" lang="en-GB" sz="5400" b="0" i="0" u="none" strike="noStrike" kern="1200" cap="none" spc="0" normalizeH="0" baseline="0" noProof="0" dirty="0">
              <a:ln>
                <a:noFill/>
              </a:ln>
              <a:solidFill>
                <a:srgbClr val="FFCC00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8843232" y="5642231"/>
            <a:ext cx="2392307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5400" b="0" i="0" u="none" strike="noStrike" kern="1200" cap="none" spc="0" normalizeH="0" baseline="0" noProof="0" dirty="0" err="1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St</a:t>
            </a:r>
            <a:r>
              <a:rPr kumimoji="0" lang="en-GB" sz="5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adt</a:t>
            </a:r>
            <a:endParaRPr kumimoji="0" lang="en-GB" sz="5400" b="0" i="0" u="none" strike="noStrike" kern="1200" cap="none" spc="0" normalizeH="0" baseline="0" noProof="0" dirty="0">
              <a:ln>
                <a:noFill/>
              </a:ln>
              <a:solidFill>
                <a:srgbClr val="FFCC00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561517" y="3031344"/>
            <a:ext cx="361665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5400" b="0" i="0" u="none" strike="noStrike" kern="1200" cap="none" spc="0" normalizeH="0" baseline="0" noProof="0" dirty="0" err="1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St</a:t>
            </a:r>
            <a:r>
              <a:rPr kumimoji="0" lang="en-GB" sz="5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raße</a:t>
            </a:r>
            <a:endParaRPr kumimoji="0" lang="en-GB" sz="5400" b="0" i="0" u="none" strike="noStrike" kern="1200" cap="none" spc="0" normalizeH="0" baseline="0" noProof="0" dirty="0">
              <a:ln>
                <a:noFill/>
              </a:ln>
              <a:solidFill>
                <a:srgbClr val="FFCC00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8450877" y="2789348"/>
            <a:ext cx="2432077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5400" b="0" i="0" u="none" strike="noStrike" kern="1200" cap="none" spc="0" normalizeH="0" baseline="0" noProof="0" dirty="0" err="1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st</a:t>
            </a:r>
            <a:r>
              <a:rPr kumimoji="0" lang="en-GB" sz="5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ehen</a:t>
            </a:r>
            <a:endParaRPr kumimoji="0" lang="en-GB" sz="5400" b="0" i="0" u="none" strike="noStrike" kern="1200" cap="none" spc="0" normalizeH="0" baseline="0" noProof="0" dirty="0">
              <a:ln>
                <a:noFill/>
              </a:ln>
              <a:solidFill>
                <a:srgbClr val="FFCC00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pic>
        <p:nvPicPr>
          <p:cNvPr id="10" name="Picture 9" descr="man lifting a dumbell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2655" y="1484635"/>
            <a:ext cx="1953741" cy="2320067"/>
          </a:xfrm>
          <a:prstGeom prst="rect">
            <a:avLst/>
          </a:prstGeom>
        </p:spPr>
      </p:pic>
      <p:pic>
        <p:nvPicPr>
          <p:cNvPr id="2" name="Picture 1" descr="street with lots of signs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9785" y="1874927"/>
            <a:ext cx="1460117" cy="1126724"/>
          </a:xfrm>
          <a:prstGeom prst="rect">
            <a:avLst/>
          </a:prstGeom>
        </p:spPr>
      </p:pic>
      <p:pic>
        <p:nvPicPr>
          <p:cNvPr id="3" name="Picture 2" descr="buildings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7454" y="4242056"/>
            <a:ext cx="2095500" cy="1400175"/>
          </a:xfrm>
          <a:prstGeom prst="rect">
            <a:avLst/>
          </a:prstGeom>
        </p:spPr>
      </p:pic>
      <p:pic>
        <p:nvPicPr>
          <p:cNvPr id="11" name="Picture 10" descr="man sitting down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73556" y="1669330"/>
            <a:ext cx="590203" cy="807150"/>
          </a:xfrm>
          <a:prstGeom prst="rect">
            <a:avLst/>
          </a:prstGeom>
        </p:spPr>
      </p:pic>
      <p:pic>
        <p:nvPicPr>
          <p:cNvPr id="12" name="Picture 11" descr="blue stick figure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43232" y="1620863"/>
            <a:ext cx="463209" cy="923330"/>
          </a:xfrm>
          <a:prstGeom prst="rect">
            <a:avLst/>
          </a:prstGeom>
        </p:spPr>
      </p:pic>
      <p:pic>
        <p:nvPicPr>
          <p:cNvPr id="13" name="Picture 16" descr="green checkmark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28460" y="1038660"/>
            <a:ext cx="648486" cy="4971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18" descr="red cross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1512" y="1071797"/>
            <a:ext cx="509733" cy="4464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extBox 14"/>
          <p:cNvSpPr txBox="1"/>
          <p:nvPr/>
        </p:nvSpPr>
        <p:spPr>
          <a:xfrm>
            <a:off x="974881" y="5448553"/>
            <a:ext cx="2567237" cy="36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[to understand]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44CBFA3-E7CD-44AB-BAB3-76D049F60917}"/>
              </a:ext>
            </a:extLst>
          </p:cNvPr>
          <p:cNvSpPr txBox="1"/>
          <p:nvPr/>
        </p:nvSpPr>
        <p:spPr>
          <a:xfrm>
            <a:off x="8843232" y="2544193"/>
            <a:ext cx="152452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solidFill>
                  <a:srgbClr val="002060"/>
                </a:solidFill>
              </a:rPr>
              <a:t>[to stand]</a:t>
            </a:r>
          </a:p>
        </p:txBody>
      </p:sp>
      <p:sp>
        <p:nvSpPr>
          <p:cNvPr id="24" name="Title 4">
            <a:extLst>
              <a:ext uri="{FF2B5EF4-FFF2-40B4-BE49-F238E27FC236}">
                <a16:creationId xmlns:a16="http://schemas.microsoft.com/office/drawing/2014/main" id="{C6FF0E54-9663-442E-B7E8-4A9E60B4B57F}"/>
              </a:ext>
            </a:extLst>
          </p:cNvPr>
          <p:cNvSpPr txBox="1">
            <a:spLocks/>
          </p:cNvSpPr>
          <p:nvPr/>
        </p:nvSpPr>
        <p:spPr>
          <a:xfrm>
            <a:off x="10335449" y="1162790"/>
            <a:ext cx="1800180" cy="494975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txBody>
          <a:bodyPr spcFirstLastPara="1" wrap="square" lIns="0" tIns="0" rIns="0" bIns="0" anchor="ctr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Calibri"/>
              <a:buNone/>
              <a:tabLst/>
              <a:defRPr/>
            </a:pPr>
            <a:r>
              <a:rPr kumimoji="0" lang="en-GB" sz="2000" b="1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 panose="020B0502020202020204" pitchFamily="34" charset="0"/>
                <a:cs typeface="Calibri"/>
                <a:sym typeface="Calibri"/>
              </a:rPr>
              <a:t>aussprechen</a:t>
            </a:r>
            <a:endParaRPr kumimoji="0" lang="en-GB" sz="20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entury Gothic" panose="020B0502020202020204" pitchFamily="34" charset="0"/>
              <a:cs typeface="Calibri"/>
              <a:sym typeface="Calibri"/>
            </a:endParaRPr>
          </a:p>
        </p:txBody>
      </p:sp>
      <p:grpSp>
        <p:nvGrpSpPr>
          <p:cNvPr id="25" name="Group 24">
            <a:extLst>
              <a:ext uri="{FF2B5EF4-FFF2-40B4-BE49-F238E27FC236}">
                <a16:creationId xmlns:a16="http://schemas.microsoft.com/office/drawing/2014/main" id="{CD908CB7-D7A4-4EB6-83E3-0E2145500F85}"/>
              </a:ext>
            </a:extLst>
          </p:cNvPr>
          <p:cNvGrpSpPr/>
          <p:nvPr/>
        </p:nvGrpSpPr>
        <p:grpSpPr>
          <a:xfrm>
            <a:off x="10396437" y="189956"/>
            <a:ext cx="1537410" cy="941869"/>
            <a:chOff x="10396437" y="189956"/>
            <a:chExt cx="1537410" cy="941869"/>
          </a:xfrm>
        </p:grpSpPr>
        <p:pic>
          <p:nvPicPr>
            <p:cNvPr id="26" name="Picture 25" descr="Logo, icon&#10;&#10;Description automatically generated">
              <a:extLst>
                <a:ext uri="{FF2B5EF4-FFF2-40B4-BE49-F238E27FC236}">
                  <a16:creationId xmlns:a16="http://schemas.microsoft.com/office/drawing/2014/main" id="{0406B201-88D2-4394-BD39-971B8A3B2E84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295278" y="513212"/>
              <a:ext cx="638569" cy="618613"/>
            </a:xfrm>
            <a:prstGeom prst="rect">
              <a:avLst/>
            </a:prstGeom>
          </p:spPr>
        </p:pic>
        <p:sp>
          <p:nvSpPr>
            <p:cNvPr id="27" name="Speech Bubble: Oval 26">
              <a:extLst>
                <a:ext uri="{FF2B5EF4-FFF2-40B4-BE49-F238E27FC236}">
                  <a16:creationId xmlns:a16="http://schemas.microsoft.com/office/drawing/2014/main" id="{D7C1B744-BEFB-49C8-ADA6-163A6321C5EE}"/>
                </a:ext>
              </a:extLst>
            </p:cNvPr>
            <p:cNvSpPr/>
            <p:nvPr/>
          </p:nvSpPr>
          <p:spPr>
            <a:xfrm>
              <a:off x="10396437" y="189956"/>
              <a:ext cx="818288" cy="775440"/>
            </a:xfrm>
            <a:prstGeom prst="wedgeEllipseCallout">
              <a:avLst>
                <a:gd name="adj1" fmla="val 80935"/>
                <a:gd name="adj2" fmla="val 35126"/>
              </a:avLst>
            </a:prstGeom>
            <a:solidFill>
              <a:srgbClr val="1D6FA9">
                <a:lumMod val="60000"/>
                <a:lumOff val="40000"/>
              </a:srgbClr>
            </a:solidFill>
            <a:ln w="25400" cap="flat" cmpd="sng" algn="ctr">
              <a:solidFill>
                <a:srgbClr val="1D6FA9">
                  <a:lumMod val="75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3200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entury Gothic"/>
                  <a:ea typeface="+mn-ea"/>
                  <a:cs typeface="+mn-cs"/>
                </a:rPr>
                <a:t>…</a:t>
              </a:r>
            </a:p>
          </p:txBody>
        </p:sp>
      </p:grpSp>
      <p:pic>
        <p:nvPicPr>
          <p:cNvPr id="16" name="Picture 15">
            <a:extLst>
              <a:ext uri="{FF2B5EF4-FFF2-40B4-BE49-F238E27FC236}">
                <a16:creationId xmlns:a16="http://schemas.microsoft.com/office/drawing/2014/main" id="{61F7512E-FF50-42AA-841B-DD522B6C0B36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597027" y="4198461"/>
            <a:ext cx="1322947" cy="13351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80834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/>
      <p:bldP spid="7" grpId="0"/>
      <p:bldP spid="8" grpId="0"/>
      <p:bldP spid="9" grpId="0"/>
      <p:bldP spid="15" grpId="0"/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84567" y="450945"/>
            <a:ext cx="10515600" cy="1325563"/>
          </a:xfrm>
        </p:spPr>
        <p:txBody>
          <a:bodyPr>
            <a:normAutofit fontScale="90000"/>
          </a:bodyPr>
          <a:lstStyle/>
          <a:p>
            <a:r>
              <a:rPr lang="en-GB" sz="9800" dirty="0">
                <a:solidFill>
                  <a:srgbClr val="002060"/>
                </a:solidFill>
                <a:latin typeface="Century Gothic" panose="020B0502020202020204" pitchFamily="34" charset="0"/>
              </a:rPr>
              <a:t>[</a:t>
            </a:r>
            <a:r>
              <a:rPr lang="en-GB" sz="9800" dirty="0" err="1">
                <a:solidFill>
                  <a:srgbClr val="FF0066"/>
                </a:solidFill>
                <a:latin typeface="Century Gothic" panose="020B0502020202020204" pitchFamily="34" charset="0"/>
              </a:rPr>
              <a:t>sp</a:t>
            </a:r>
            <a:r>
              <a:rPr lang="en-GB" sz="9800" dirty="0">
                <a:solidFill>
                  <a:srgbClr val="002060"/>
                </a:solidFill>
                <a:latin typeface="Century Gothic" panose="020B0502020202020204" pitchFamily="34" charset="0"/>
              </a:rPr>
              <a:t>]</a:t>
            </a:r>
            <a:br>
              <a:rPr lang="en-GB" sz="9600" b="1" dirty="0"/>
            </a:br>
            <a:endParaRPr lang="en-GB" dirty="0"/>
          </a:p>
        </p:txBody>
      </p:sp>
      <p:pic>
        <p:nvPicPr>
          <p:cNvPr id="5" name="Picture 4" descr="baby playin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7736" y="1156198"/>
            <a:ext cx="3922400" cy="3371031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3363574" y="4218312"/>
            <a:ext cx="5386411" cy="193899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0" b="0" i="0" u="none" strike="noStrike" kern="1200" cap="none" spc="0" normalizeH="0" baseline="0" noProof="0" dirty="0" err="1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sp</a:t>
            </a:r>
            <a:r>
              <a:rPr kumimoji="0" lang="en-GB" sz="120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ielen</a:t>
            </a:r>
            <a:endParaRPr kumimoji="0" lang="en-GB" sz="120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7" name="Title 4">
            <a:extLst>
              <a:ext uri="{FF2B5EF4-FFF2-40B4-BE49-F238E27FC236}">
                <a16:creationId xmlns:a16="http://schemas.microsoft.com/office/drawing/2014/main" id="{F383819F-1124-4A2A-9EFC-CD3EE94621FB}"/>
              </a:ext>
            </a:extLst>
          </p:cNvPr>
          <p:cNvSpPr txBox="1">
            <a:spLocks/>
          </p:cNvSpPr>
          <p:nvPr/>
        </p:nvSpPr>
        <p:spPr>
          <a:xfrm>
            <a:off x="10335449" y="1162790"/>
            <a:ext cx="1800180" cy="494975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txBody>
          <a:bodyPr spcFirstLastPara="1" wrap="square" lIns="0" tIns="0" rIns="0" bIns="0" anchor="ctr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Calibri"/>
              <a:buNone/>
              <a:tabLst/>
              <a:defRPr/>
            </a:pPr>
            <a:r>
              <a:rPr kumimoji="0" lang="en-GB" sz="2000" b="1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 panose="020B0502020202020204" pitchFamily="34" charset="0"/>
                <a:cs typeface="Calibri"/>
                <a:sym typeface="Calibri"/>
              </a:rPr>
              <a:t>aussprechen</a:t>
            </a:r>
            <a:endParaRPr kumimoji="0" lang="en-GB" sz="20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entury Gothic" panose="020B0502020202020204" pitchFamily="34" charset="0"/>
              <a:cs typeface="Calibri"/>
              <a:sym typeface="Calibri"/>
            </a:endParaRP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98906A2F-9D4D-485F-AD1A-08CCB7AA820D}"/>
              </a:ext>
            </a:extLst>
          </p:cNvPr>
          <p:cNvGrpSpPr/>
          <p:nvPr/>
        </p:nvGrpSpPr>
        <p:grpSpPr>
          <a:xfrm>
            <a:off x="10396437" y="189956"/>
            <a:ext cx="1537410" cy="941869"/>
            <a:chOff x="10396437" y="189956"/>
            <a:chExt cx="1537410" cy="941869"/>
          </a:xfrm>
        </p:grpSpPr>
        <p:pic>
          <p:nvPicPr>
            <p:cNvPr id="9" name="Picture 8" descr="Logo, icon&#10;&#10;Description automatically generated">
              <a:extLst>
                <a:ext uri="{FF2B5EF4-FFF2-40B4-BE49-F238E27FC236}">
                  <a16:creationId xmlns:a16="http://schemas.microsoft.com/office/drawing/2014/main" id="{DF609456-CA4C-4269-B503-67A0E6E7EC0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295278" y="513212"/>
              <a:ext cx="638569" cy="618613"/>
            </a:xfrm>
            <a:prstGeom prst="rect">
              <a:avLst/>
            </a:prstGeom>
          </p:spPr>
        </p:pic>
        <p:sp>
          <p:nvSpPr>
            <p:cNvPr id="10" name="Speech Bubble: Oval 9">
              <a:extLst>
                <a:ext uri="{FF2B5EF4-FFF2-40B4-BE49-F238E27FC236}">
                  <a16:creationId xmlns:a16="http://schemas.microsoft.com/office/drawing/2014/main" id="{4E113F41-117F-4D14-84DF-CA2D8B58C709}"/>
                </a:ext>
              </a:extLst>
            </p:cNvPr>
            <p:cNvSpPr/>
            <p:nvPr/>
          </p:nvSpPr>
          <p:spPr>
            <a:xfrm>
              <a:off x="10396437" y="189956"/>
              <a:ext cx="818288" cy="775440"/>
            </a:xfrm>
            <a:prstGeom prst="wedgeEllipseCallout">
              <a:avLst>
                <a:gd name="adj1" fmla="val 80935"/>
                <a:gd name="adj2" fmla="val 35126"/>
              </a:avLst>
            </a:prstGeom>
            <a:solidFill>
              <a:srgbClr val="1D6FA9">
                <a:lumMod val="60000"/>
                <a:lumOff val="40000"/>
              </a:srgbClr>
            </a:solidFill>
            <a:ln w="25400" cap="flat" cmpd="sng" algn="ctr">
              <a:solidFill>
                <a:srgbClr val="1D6FA9">
                  <a:lumMod val="75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3200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entury Gothic"/>
                  <a:ea typeface="+mn-ea"/>
                  <a:cs typeface="+mn-cs"/>
                </a:rPr>
                <a:t>…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659853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itle 22">
            <a:extLst>
              <a:ext uri="{FF2B5EF4-FFF2-40B4-BE49-F238E27FC236}">
                <a16:creationId xmlns:a16="http://schemas.microsoft.com/office/drawing/2014/main" id="{85933788-9DA1-D046-926F-950D27BF23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215" y="169460"/>
            <a:ext cx="2885954" cy="1488305"/>
          </a:xfrm>
        </p:spPr>
        <p:txBody>
          <a:bodyPr>
            <a:noAutofit/>
          </a:bodyPr>
          <a:lstStyle/>
          <a:p>
            <a:pPr algn="ctr"/>
            <a:r>
              <a:rPr lang="en-GB" sz="9600" dirty="0">
                <a:solidFill>
                  <a:srgbClr val="002060"/>
                </a:solidFill>
                <a:latin typeface="Century Gothic" panose="020B0502020202020204" pitchFamily="34" charset="0"/>
                <a:cs typeface="Calibri" panose="020F0502020204030204" pitchFamily="34" charset="0"/>
              </a:rPr>
              <a:t>[</a:t>
            </a:r>
            <a:r>
              <a:rPr lang="en-GB" sz="9600" dirty="0" err="1">
                <a:solidFill>
                  <a:srgbClr val="FF0066"/>
                </a:solidFill>
                <a:latin typeface="Century Gothic" panose="020B0502020202020204" pitchFamily="34" charset="0"/>
                <a:cs typeface="Calibri" panose="020F0502020204030204" pitchFamily="34" charset="0"/>
              </a:rPr>
              <a:t>sp</a:t>
            </a:r>
            <a:r>
              <a:rPr lang="en-GB" sz="9600" dirty="0">
                <a:solidFill>
                  <a:srgbClr val="002060"/>
                </a:solidFill>
                <a:latin typeface="Century Gothic" panose="020B0502020202020204" pitchFamily="34" charset="0"/>
                <a:cs typeface="Calibri" panose="020F0502020204030204" pitchFamily="34" charset="0"/>
              </a:rPr>
              <a:t>]</a:t>
            </a:r>
            <a:endParaRPr lang="en-US" sz="9600" dirty="0">
              <a:latin typeface="Century Gothic" panose="020B0502020202020204" pitchFamily="34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4277333" y="3090452"/>
            <a:ext cx="3653693" cy="747491"/>
          </a:xfrm>
          <a:prstGeom prst="roundRect">
            <a:avLst/>
          </a:prstGeom>
          <a:solidFill>
            <a:schemeClr val="bg1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6600" b="0" i="0" u="none" strike="noStrike" kern="1200" cap="none" spc="0" normalizeH="0" baseline="0" noProof="0" dirty="0" err="1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sp</a:t>
            </a:r>
            <a:r>
              <a:rPr kumimoji="0" lang="en-GB" sz="66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ielen</a:t>
            </a:r>
            <a:endParaRPr kumimoji="0" lang="en-GB" sz="6600" b="0" i="0" u="none" strike="noStrike" kern="1200" cap="none" spc="0" normalizeH="0" baseline="0" noProof="0" dirty="0">
              <a:ln>
                <a:noFill/>
              </a:ln>
              <a:solidFill>
                <a:srgbClr val="FFCC00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775829" y="5667790"/>
            <a:ext cx="415796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5400" b="0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Sp</a:t>
            </a:r>
            <a:r>
              <a:rPr kumimoji="0" lang="en-GB" sz="5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ort</a:t>
            </a:r>
            <a:endParaRPr kumimoji="0" lang="en-GB" sz="5400" b="0" i="0" u="none" strike="noStrike" kern="1200" cap="none" spc="0" normalizeH="0" baseline="0" noProof="0" dirty="0">
              <a:ln>
                <a:noFill/>
              </a:ln>
              <a:solidFill>
                <a:srgbClr val="FFCC00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800764" y="5772612"/>
            <a:ext cx="334556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5400" b="0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Sp</a:t>
            </a:r>
            <a:r>
              <a:rPr kumimoji="0" lang="en-GB" sz="5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iel</a:t>
            </a:r>
            <a:endParaRPr kumimoji="0" lang="en-GB" sz="5400" b="0" i="0" u="none" strike="noStrike" kern="1200" cap="none" spc="0" normalizeH="0" baseline="0" noProof="0" dirty="0">
              <a:ln>
                <a:noFill/>
              </a:ln>
              <a:solidFill>
                <a:srgbClr val="FFCC00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81763" y="3090452"/>
            <a:ext cx="341189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5400" b="0" i="0" u="none" strike="noStrike" kern="1200" cap="none" spc="0" normalizeH="0" baseline="0" noProof="0" dirty="0" err="1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sp</a:t>
            </a:r>
            <a:r>
              <a:rPr kumimoji="0" lang="en-GB" sz="5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rechen</a:t>
            </a:r>
            <a:endParaRPr kumimoji="0" lang="en-GB" sz="5400" b="0" i="0" u="none" strike="noStrike" kern="1200" cap="none" spc="0" normalizeH="0" baseline="0" noProof="0" dirty="0">
              <a:ln>
                <a:noFill/>
              </a:ln>
              <a:solidFill>
                <a:srgbClr val="FFCC00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8378312" y="2638546"/>
            <a:ext cx="3002746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5400" b="0" i="0" u="none" strike="noStrike" kern="1200" cap="none" spc="0" normalizeH="0" baseline="0" noProof="0" dirty="0" err="1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Sp</a:t>
            </a:r>
            <a:r>
              <a:rPr kumimoji="0" lang="en-GB" sz="5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rache</a:t>
            </a:r>
            <a:endParaRPr kumimoji="0" lang="en-GB" sz="5400" b="0" i="0" u="none" strike="noStrike" kern="1200" cap="none" spc="0" normalizeH="0" baseline="0" noProof="0" dirty="0">
              <a:ln>
                <a:noFill/>
              </a:ln>
              <a:solidFill>
                <a:srgbClr val="FFCC00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pic>
        <p:nvPicPr>
          <p:cNvPr id="10" name="Picture 9" descr="baby playin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7487" y="1232267"/>
            <a:ext cx="2103420" cy="1807744"/>
          </a:xfrm>
          <a:prstGeom prst="rect">
            <a:avLst/>
          </a:prstGeom>
        </p:spPr>
      </p:pic>
      <p:pic>
        <p:nvPicPr>
          <p:cNvPr id="2" name="Picture 1" descr="tennis ball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4809" y="5194457"/>
            <a:ext cx="442138" cy="442138"/>
          </a:xfrm>
          <a:prstGeom prst="rect">
            <a:avLst/>
          </a:prstGeom>
        </p:spPr>
      </p:pic>
      <p:pic>
        <p:nvPicPr>
          <p:cNvPr id="3" name="Picture 2" descr="basketball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6947" y="4645569"/>
            <a:ext cx="894511" cy="893020"/>
          </a:xfrm>
          <a:prstGeom prst="rect">
            <a:avLst/>
          </a:prstGeom>
        </p:spPr>
      </p:pic>
      <p:pic>
        <p:nvPicPr>
          <p:cNvPr id="11" name="Picture 10" descr="rugby ball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3827" y="4933888"/>
            <a:ext cx="968196" cy="587372"/>
          </a:xfrm>
          <a:prstGeom prst="rect">
            <a:avLst/>
          </a:prstGeom>
        </p:spPr>
      </p:pic>
      <p:pic>
        <p:nvPicPr>
          <p:cNvPr id="13" name="Picture 12" descr="people talking to each other"/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784" y="1445454"/>
            <a:ext cx="2298817" cy="2298817"/>
          </a:xfrm>
          <a:prstGeom prst="rect">
            <a:avLst/>
          </a:prstGeom>
        </p:spPr>
      </p:pic>
      <p:pic>
        <p:nvPicPr>
          <p:cNvPr id="14" name="Picture 6" descr="deck of cards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95055" y="4038558"/>
            <a:ext cx="1757360" cy="16226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0" name="Group 19" descr="different languages"/>
          <p:cNvGrpSpPr/>
          <p:nvPr/>
        </p:nvGrpSpPr>
        <p:grpSpPr>
          <a:xfrm>
            <a:off x="8319943" y="984228"/>
            <a:ext cx="1868228" cy="1756134"/>
            <a:chOff x="8090143" y="409016"/>
            <a:chExt cx="1868228" cy="1756134"/>
          </a:xfrm>
        </p:grpSpPr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090143" y="409016"/>
              <a:ext cx="1868228" cy="1756134"/>
            </a:xfrm>
            <a:prstGeom prst="rect">
              <a:avLst/>
            </a:prstGeom>
          </p:spPr>
        </p:pic>
        <p:pic>
          <p:nvPicPr>
            <p:cNvPr id="17" name="Picture 16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714293" y="692381"/>
              <a:ext cx="514249" cy="308549"/>
            </a:xfrm>
            <a:prstGeom prst="rect">
              <a:avLst/>
            </a:prstGeom>
          </p:spPr>
        </p:pic>
        <p:pic>
          <p:nvPicPr>
            <p:cNvPr id="18" name="Picture 17"/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068790" y="1099701"/>
              <a:ext cx="581095" cy="345752"/>
            </a:xfrm>
            <a:prstGeom prst="rect">
              <a:avLst/>
            </a:prstGeom>
          </p:spPr>
        </p:pic>
        <p:pic>
          <p:nvPicPr>
            <p:cNvPr id="19" name="Picture 18"/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332970" y="1118220"/>
              <a:ext cx="556416" cy="370943"/>
            </a:xfrm>
            <a:prstGeom prst="rect">
              <a:avLst/>
            </a:prstGeom>
          </p:spPr>
        </p:pic>
      </p:grpSp>
      <p:sp>
        <p:nvSpPr>
          <p:cNvPr id="21" name="Title 4">
            <a:extLst>
              <a:ext uri="{FF2B5EF4-FFF2-40B4-BE49-F238E27FC236}">
                <a16:creationId xmlns:a16="http://schemas.microsoft.com/office/drawing/2014/main" id="{502DAB03-E199-46C7-AA06-D43700A89A27}"/>
              </a:ext>
            </a:extLst>
          </p:cNvPr>
          <p:cNvSpPr txBox="1">
            <a:spLocks/>
          </p:cNvSpPr>
          <p:nvPr/>
        </p:nvSpPr>
        <p:spPr>
          <a:xfrm>
            <a:off x="10335449" y="1162790"/>
            <a:ext cx="1800180" cy="494975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txBody>
          <a:bodyPr spcFirstLastPara="1" wrap="square" lIns="0" tIns="0" rIns="0" bIns="0" anchor="ctr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Calibri"/>
              <a:buNone/>
              <a:tabLst/>
              <a:defRPr/>
            </a:pPr>
            <a:r>
              <a:rPr kumimoji="0" lang="en-GB" sz="2000" b="1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 panose="020B0502020202020204" pitchFamily="34" charset="0"/>
                <a:cs typeface="Calibri"/>
                <a:sym typeface="Calibri"/>
              </a:rPr>
              <a:t>aussprechen</a:t>
            </a:r>
            <a:endParaRPr kumimoji="0" lang="en-GB" sz="20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entury Gothic" panose="020B0502020202020204" pitchFamily="34" charset="0"/>
              <a:cs typeface="Calibri"/>
              <a:sym typeface="Calibri"/>
            </a:endParaRPr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828DB6C2-BAA4-4542-B534-16D948343696}"/>
              </a:ext>
            </a:extLst>
          </p:cNvPr>
          <p:cNvGrpSpPr/>
          <p:nvPr/>
        </p:nvGrpSpPr>
        <p:grpSpPr>
          <a:xfrm>
            <a:off x="10396437" y="189956"/>
            <a:ext cx="1537410" cy="941869"/>
            <a:chOff x="10396437" y="189956"/>
            <a:chExt cx="1537410" cy="941869"/>
          </a:xfrm>
        </p:grpSpPr>
        <p:pic>
          <p:nvPicPr>
            <p:cNvPr id="25" name="Picture 24" descr="Logo, icon&#10;&#10;Description automatically generated">
              <a:extLst>
                <a:ext uri="{FF2B5EF4-FFF2-40B4-BE49-F238E27FC236}">
                  <a16:creationId xmlns:a16="http://schemas.microsoft.com/office/drawing/2014/main" id="{A5FC60B2-530A-4DB9-A93E-F7EE8CC3E58B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295278" y="513212"/>
              <a:ext cx="638569" cy="618613"/>
            </a:xfrm>
            <a:prstGeom prst="rect">
              <a:avLst/>
            </a:prstGeom>
          </p:spPr>
        </p:pic>
        <p:sp>
          <p:nvSpPr>
            <p:cNvPr id="26" name="Speech Bubble: Oval 25">
              <a:extLst>
                <a:ext uri="{FF2B5EF4-FFF2-40B4-BE49-F238E27FC236}">
                  <a16:creationId xmlns:a16="http://schemas.microsoft.com/office/drawing/2014/main" id="{1484042E-993A-4CCE-90E5-5002B808BF97}"/>
                </a:ext>
              </a:extLst>
            </p:cNvPr>
            <p:cNvSpPr/>
            <p:nvPr/>
          </p:nvSpPr>
          <p:spPr>
            <a:xfrm>
              <a:off x="10396437" y="189956"/>
              <a:ext cx="818288" cy="775440"/>
            </a:xfrm>
            <a:prstGeom prst="wedgeEllipseCallout">
              <a:avLst>
                <a:gd name="adj1" fmla="val 80935"/>
                <a:gd name="adj2" fmla="val 35126"/>
              </a:avLst>
            </a:prstGeom>
            <a:solidFill>
              <a:srgbClr val="1D6FA9">
                <a:lumMod val="60000"/>
                <a:lumOff val="40000"/>
              </a:srgbClr>
            </a:solidFill>
            <a:ln w="25400" cap="flat" cmpd="sng" algn="ctr">
              <a:solidFill>
                <a:srgbClr val="1D6FA9">
                  <a:lumMod val="75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3200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entury Gothic"/>
                  <a:ea typeface="+mn-ea"/>
                  <a:cs typeface="+mn-cs"/>
                </a:rPr>
                <a:t>…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2709693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6" grpId="0"/>
      <p:bldP spid="7" grpId="0"/>
      <p:bldP spid="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Speech Bubble: Rectangle with Corners Rounded 63">
            <a:hlinkClick r:id="" action="ppaction://noaction">
              <a:snd r:embed="rId3" name="T2_W6_8.1.wav"/>
            </a:hlinkClick>
            <a:extLst>
              <a:ext uri="{FF2B5EF4-FFF2-40B4-BE49-F238E27FC236}">
                <a16:creationId xmlns:a16="http://schemas.microsoft.com/office/drawing/2014/main" id="{6F843BAB-9D30-4A95-BF13-A430E8FE9AE7}"/>
              </a:ext>
            </a:extLst>
          </p:cNvPr>
          <p:cNvSpPr/>
          <p:nvPr/>
        </p:nvSpPr>
        <p:spPr>
          <a:xfrm>
            <a:off x="1188475" y="663292"/>
            <a:ext cx="4654813" cy="1016938"/>
          </a:xfrm>
          <a:prstGeom prst="wedgeRoundRectCallout">
            <a:avLst>
              <a:gd name="adj1" fmla="val -54991"/>
              <a:gd name="adj2" fmla="val -7585"/>
              <a:gd name="adj3" fmla="val 16667"/>
            </a:avLst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</a:endParaRPr>
          </a:p>
        </p:txBody>
      </p:sp>
      <p:graphicFrame>
        <p:nvGraphicFramePr>
          <p:cNvPr id="7" name="Table 7">
            <a:extLst>
              <a:ext uri="{FF2B5EF4-FFF2-40B4-BE49-F238E27FC236}">
                <a16:creationId xmlns:a16="http://schemas.microsoft.com/office/drawing/2014/main" id="{98D991A4-1B4E-4613-B076-23515019E9A7}"/>
              </a:ext>
            </a:extLst>
          </p:cNvPr>
          <p:cNvGraphicFramePr>
            <a:graphicFrameLocks noGrp="1"/>
          </p:cNvGraphicFramePr>
          <p:nvPr/>
        </p:nvGraphicFramePr>
        <p:xfrm>
          <a:off x="1872544" y="2500106"/>
          <a:ext cx="8952338" cy="3752775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709333">
                  <a:extLst>
                    <a:ext uri="{9D8B030D-6E8A-4147-A177-3AD203B41FA5}">
                      <a16:colId xmlns:a16="http://schemas.microsoft.com/office/drawing/2014/main" val="3211235913"/>
                    </a:ext>
                  </a:extLst>
                </a:gridCol>
                <a:gridCol w="2709333">
                  <a:extLst>
                    <a:ext uri="{9D8B030D-6E8A-4147-A177-3AD203B41FA5}">
                      <a16:colId xmlns:a16="http://schemas.microsoft.com/office/drawing/2014/main" val="3944345118"/>
                    </a:ext>
                  </a:extLst>
                </a:gridCol>
                <a:gridCol w="3533672">
                  <a:extLst>
                    <a:ext uri="{9D8B030D-6E8A-4147-A177-3AD203B41FA5}">
                      <a16:colId xmlns:a16="http://schemas.microsoft.com/office/drawing/2014/main" val="3471054140"/>
                    </a:ext>
                  </a:extLst>
                </a:gridCol>
              </a:tblGrid>
              <a:tr h="1250925">
                <a:tc>
                  <a:txBody>
                    <a:bodyPr/>
                    <a:lstStyle/>
                    <a:p>
                      <a:r>
                        <a:rPr lang="en-GB" sz="2400" b="1" dirty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rgbClr val="104F7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04F7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04F7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04F7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2400" b="1" dirty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2</a:t>
                      </a:r>
                    </a:p>
                  </a:txBody>
                  <a:tcPr>
                    <a:lnL w="12700" cap="flat" cmpd="sng" algn="ctr">
                      <a:solidFill>
                        <a:srgbClr val="104F7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04F7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04F7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04F7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2400" b="1" dirty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3</a:t>
                      </a:r>
                    </a:p>
                  </a:txBody>
                  <a:tcPr>
                    <a:lnL w="12700" cap="flat" cmpd="sng" algn="ctr">
                      <a:solidFill>
                        <a:srgbClr val="104F7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04F7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04F7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04F7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67191910"/>
                  </a:ext>
                </a:extLst>
              </a:tr>
              <a:tr h="1250925">
                <a:tc>
                  <a:txBody>
                    <a:bodyPr/>
                    <a:lstStyle/>
                    <a:p>
                      <a:r>
                        <a:rPr lang="en-GB" sz="2400" b="1" dirty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4</a:t>
                      </a:r>
                    </a:p>
                  </a:txBody>
                  <a:tcPr>
                    <a:lnL w="12700" cap="flat" cmpd="sng" algn="ctr">
                      <a:solidFill>
                        <a:srgbClr val="104F7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04F7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04F7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04F7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2400" b="1" dirty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5</a:t>
                      </a:r>
                    </a:p>
                  </a:txBody>
                  <a:tcPr>
                    <a:lnL w="12700" cap="flat" cmpd="sng" algn="ctr">
                      <a:solidFill>
                        <a:srgbClr val="104F7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04F7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04F7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04F7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2400" b="1" dirty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6</a:t>
                      </a:r>
                    </a:p>
                  </a:txBody>
                  <a:tcPr>
                    <a:lnL w="12700" cap="flat" cmpd="sng" algn="ctr">
                      <a:solidFill>
                        <a:srgbClr val="104F7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04F7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04F7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04F7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65141922"/>
                  </a:ext>
                </a:extLst>
              </a:tr>
              <a:tr h="1250925">
                <a:tc>
                  <a:txBody>
                    <a:bodyPr/>
                    <a:lstStyle/>
                    <a:p>
                      <a:r>
                        <a:rPr lang="en-GB" sz="2400" b="1" dirty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7</a:t>
                      </a:r>
                    </a:p>
                  </a:txBody>
                  <a:tcPr>
                    <a:lnL w="12700" cap="flat" cmpd="sng" algn="ctr">
                      <a:solidFill>
                        <a:srgbClr val="104F7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04F7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04F7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04F7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2400" b="1" dirty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8</a:t>
                      </a:r>
                    </a:p>
                  </a:txBody>
                  <a:tcPr>
                    <a:lnL w="12700" cap="flat" cmpd="sng" algn="ctr">
                      <a:solidFill>
                        <a:srgbClr val="104F7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04F7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04F7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04F7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2400" b="1" dirty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9</a:t>
                      </a:r>
                    </a:p>
                  </a:txBody>
                  <a:tcPr>
                    <a:lnL w="12700" cap="flat" cmpd="sng" algn="ctr">
                      <a:solidFill>
                        <a:srgbClr val="104F7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04F7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04F7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04F7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48634560"/>
                  </a:ext>
                </a:extLst>
              </a:tr>
            </a:tbl>
          </a:graphicData>
        </a:graphic>
      </p:graphicFrame>
      <p:sp>
        <p:nvSpPr>
          <p:cNvPr id="11" name="TextBox 10">
            <a:extLst>
              <a:ext uri="{FF2B5EF4-FFF2-40B4-BE49-F238E27FC236}">
                <a16:creationId xmlns:a16="http://schemas.microsoft.com/office/drawing/2014/main" id="{F698DA8A-9E9B-4A63-9B8D-D94EA5D33F66}"/>
              </a:ext>
            </a:extLst>
          </p:cNvPr>
          <p:cNvSpPr txBox="1"/>
          <p:nvPr/>
        </p:nvSpPr>
        <p:spPr>
          <a:xfrm>
            <a:off x="2020462" y="3290083"/>
            <a:ext cx="264907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Schnecke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0B80D6A-53D8-4374-A2B2-751D18620271}"/>
              </a:ext>
            </a:extLst>
          </p:cNvPr>
          <p:cNvSpPr txBox="1"/>
          <p:nvPr/>
        </p:nvSpPr>
        <p:spPr>
          <a:xfrm>
            <a:off x="2433918" y="3174949"/>
            <a:ext cx="691996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__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4423533D-426A-4AE2-B922-42480AD2206D}"/>
              </a:ext>
            </a:extLst>
          </p:cNvPr>
          <p:cNvSpPr txBox="1"/>
          <p:nvPr/>
        </p:nvSpPr>
        <p:spPr>
          <a:xfrm>
            <a:off x="4669533" y="3290083"/>
            <a:ext cx="264907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Stier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780E49EA-3303-4DEE-8086-D82E6A2F7534}"/>
              </a:ext>
            </a:extLst>
          </p:cNvPr>
          <p:cNvSpPr txBox="1"/>
          <p:nvPr/>
        </p:nvSpPr>
        <p:spPr>
          <a:xfrm>
            <a:off x="5230907" y="3174949"/>
            <a:ext cx="691996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__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284B985D-033B-440C-9A9C-3466CF61BC2C}"/>
              </a:ext>
            </a:extLst>
          </p:cNvPr>
          <p:cNvSpPr txBox="1"/>
          <p:nvPr/>
        </p:nvSpPr>
        <p:spPr>
          <a:xfrm>
            <a:off x="7326585" y="3290083"/>
            <a:ext cx="264907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Schlange</a:t>
            </a:r>
            <a:endParaRPr kumimoji="0" lang="en-GB" sz="2800" b="1" i="0" u="none" strike="noStrike" kern="1200" cap="none" spc="0" normalizeH="0" baseline="0" noProof="0" dirty="0">
              <a:ln>
                <a:noFill/>
              </a:ln>
              <a:solidFill>
                <a:srgbClr val="4472C4">
                  <a:lumMod val="50000"/>
                </a:srgbClr>
              </a:solidFill>
              <a:effectLst/>
              <a:uLnTx/>
              <a:uFillTx/>
              <a:latin typeface="Century Gothic" panose="020F0302020204030204"/>
              <a:ea typeface="+mn-ea"/>
              <a:cs typeface="+mn-cs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46A62EBC-33EF-427A-800E-8443C1D00EA4}"/>
              </a:ext>
            </a:extLst>
          </p:cNvPr>
          <p:cNvSpPr txBox="1"/>
          <p:nvPr/>
        </p:nvSpPr>
        <p:spPr>
          <a:xfrm>
            <a:off x="7785849" y="3189118"/>
            <a:ext cx="691996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__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2436FF5D-5FFF-414E-B1BC-29BFB6D4B075}"/>
              </a:ext>
            </a:extLst>
          </p:cNvPr>
          <p:cNvSpPr txBox="1"/>
          <p:nvPr/>
        </p:nvSpPr>
        <p:spPr>
          <a:xfrm>
            <a:off x="2031902" y="4509151"/>
            <a:ext cx="264907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Specht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A6A87975-2717-4641-BAA2-2F4262885397}"/>
              </a:ext>
            </a:extLst>
          </p:cNvPr>
          <p:cNvSpPr txBox="1"/>
          <p:nvPr/>
        </p:nvSpPr>
        <p:spPr>
          <a:xfrm>
            <a:off x="4680973" y="4495704"/>
            <a:ext cx="264907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Stinktier</a:t>
            </a:r>
            <a:endParaRPr kumimoji="0" lang="en-GB" sz="2800" b="1" i="0" u="none" strike="noStrike" kern="1200" cap="none" spc="0" normalizeH="0" baseline="0" noProof="0" dirty="0">
              <a:ln>
                <a:noFill/>
              </a:ln>
              <a:solidFill>
                <a:srgbClr val="4472C4">
                  <a:lumMod val="50000"/>
                </a:srgbClr>
              </a:solidFill>
              <a:effectLst/>
              <a:uLnTx/>
              <a:uFillTx/>
              <a:latin typeface="Century Gothic" panose="020F0302020204030204"/>
              <a:ea typeface="+mn-ea"/>
              <a:cs typeface="+mn-cs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145A52AF-6F9F-4C88-AFC8-F1B75E074442}"/>
              </a:ext>
            </a:extLst>
          </p:cNvPr>
          <p:cNvSpPr txBox="1"/>
          <p:nvPr/>
        </p:nvSpPr>
        <p:spPr>
          <a:xfrm>
            <a:off x="7338025" y="4495704"/>
            <a:ext cx="264907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Spatz</a:t>
            </a:r>
            <a:endParaRPr kumimoji="0" lang="en-GB" sz="2800" b="1" i="0" u="none" strike="noStrike" kern="1200" cap="none" spc="0" normalizeH="0" baseline="0" noProof="0" dirty="0">
              <a:ln>
                <a:noFill/>
              </a:ln>
              <a:solidFill>
                <a:srgbClr val="4472C4">
                  <a:lumMod val="50000"/>
                </a:srgbClr>
              </a:solidFill>
              <a:effectLst/>
              <a:uLnTx/>
              <a:uFillTx/>
              <a:latin typeface="Century Gothic" panose="020F0302020204030204"/>
              <a:ea typeface="+mn-ea"/>
              <a:cs typeface="+mn-cs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349223D9-7640-461A-9454-D446C52FB4E0}"/>
              </a:ext>
            </a:extLst>
          </p:cNvPr>
          <p:cNvSpPr txBox="1"/>
          <p:nvPr/>
        </p:nvSpPr>
        <p:spPr>
          <a:xfrm>
            <a:off x="2024945" y="5755374"/>
            <a:ext cx="264907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Schildkröte</a:t>
            </a:r>
            <a:endParaRPr kumimoji="0" lang="en-GB" sz="2800" b="1" i="0" u="none" strike="noStrike" kern="1200" cap="none" spc="0" normalizeH="0" baseline="0" noProof="0" dirty="0">
              <a:ln>
                <a:noFill/>
              </a:ln>
              <a:solidFill>
                <a:srgbClr val="4472C4">
                  <a:lumMod val="50000"/>
                </a:srgbClr>
              </a:solidFill>
              <a:effectLst/>
              <a:uLnTx/>
              <a:uFillTx/>
              <a:latin typeface="Century Gothic" panose="020F0302020204030204"/>
              <a:ea typeface="+mn-ea"/>
              <a:cs typeface="+mn-cs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14BCDFB1-DC66-43AB-8F91-8B369BC08C80}"/>
              </a:ext>
            </a:extLst>
          </p:cNvPr>
          <p:cNvSpPr txBox="1"/>
          <p:nvPr/>
        </p:nvSpPr>
        <p:spPr>
          <a:xfrm>
            <a:off x="4674016" y="5755374"/>
            <a:ext cx="264907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Schnabeltier</a:t>
            </a:r>
            <a:endParaRPr kumimoji="0" lang="en-GB" sz="2800" b="1" i="0" u="none" strike="noStrike" kern="1200" cap="none" spc="0" normalizeH="0" baseline="0" noProof="0" dirty="0">
              <a:ln>
                <a:noFill/>
              </a:ln>
              <a:solidFill>
                <a:srgbClr val="4472C4">
                  <a:lumMod val="50000"/>
                </a:srgbClr>
              </a:solidFill>
              <a:effectLst/>
              <a:uLnTx/>
              <a:uFillTx/>
              <a:latin typeface="Century Gothic" panose="020F0302020204030204"/>
              <a:ea typeface="+mn-ea"/>
              <a:cs typeface="+mn-cs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22296078-CEF5-4805-837F-C3CE03EF1143}"/>
              </a:ext>
            </a:extLst>
          </p:cNvPr>
          <p:cNvSpPr txBox="1"/>
          <p:nvPr/>
        </p:nvSpPr>
        <p:spPr>
          <a:xfrm>
            <a:off x="7658351" y="5742518"/>
            <a:ext cx="31038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Stachel</a:t>
            </a:r>
            <a:r>
              <a:rPr kumimoji="0" lang="en-GB" sz="28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 </a:t>
            </a:r>
            <a:r>
              <a:rPr kumimoji="0" lang="en-GB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schwein</a:t>
            </a:r>
            <a:endParaRPr kumimoji="0" lang="en-GB" sz="2800" b="1" i="0" u="none" strike="noStrike" kern="1200" cap="none" spc="0" normalizeH="0" baseline="0" noProof="0" dirty="0">
              <a:ln>
                <a:noFill/>
              </a:ln>
              <a:solidFill>
                <a:srgbClr val="4472C4">
                  <a:lumMod val="50000"/>
                </a:srgbClr>
              </a:solidFill>
              <a:effectLst/>
              <a:uLnTx/>
              <a:uFillTx/>
              <a:latin typeface="Century Gothic" panose="020F0302020204030204"/>
              <a:ea typeface="+mn-ea"/>
              <a:cs typeface="+mn-cs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BE6988E2-6AE5-4926-9385-D32C02D705BD}"/>
              </a:ext>
            </a:extLst>
          </p:cNvPr>
          <p:cNvSpPr txBox="1"/>
          <p:nvPr/>
        </p:nvSpPr>
        <p:spPr>
          <a:xfrm>
            <a:off x="2474259" y="4456084"/>
            <a:ext cx="691996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__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72765701-4CFB-4D28-995C-CCC56C18C61C}"/>
              </a:ext>
            </a:extLst>
          </p:cNvPr>
          <p:cNvSpPr txBox="1"/>
          <p:nvPr/>
        </p:nvSpPr>
        <p:spPr>
          <a:xfrm>
            <a:off x="4939232" y="4429650"/>
            <a:ext cx="691996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__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A7EB382F-73D7-439C-BFAE-239488B741D7}"/>
              </a:ext>
            </a:extLst>
          </p:cNvPr>
          <p:cNvSpPr txBox="1"/>
          <p:nvPr/>
        </p:nvSpPr>
        <p:spPr>
          <a:xfrm>
            <a:off x="7932230" y="4448657"/>
            <a:ext cx="691996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__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590489F2-003B-4903-A90B-AEA51D24495A}"/>
              </a:ext>
            </a:extLst>
          </p:cNvPr>
          <p:cNvSpPr txBox="1"/>
          <p:nvPr/>
        </p:nvSpPr>
        <p:spPr>
          <a:xfrm>
            <a:off x="2311487" y="5690152"/>
            <a:ext cx="691996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__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8D5D3ACA-0232-404C-B096-00B1ABB2D15F}"/>
              </a:ext>
            </a:extLst>
          </p:cNvPr>
          <p:cNvSpPr txBox="1"/>
          <p:nvPr/>
        </p:nvSpPr>
        <p:spPr>
          <a:xfrm>
            <a:off x="4845481" y="5675873"/>
            <a:ext cx="691996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__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58F0029A-D9E2-4908-8486-DC03468AD929}"/>
              </a:ext>
            </a:extLst>
          </p:cNvPr>
          <p:cNvSpPr txBox="1"/>
          <p:nvPr/>
        </p:nvSpPr>
        <p:spPr>
          <a:xfrm>
            <a:off x="7312353" y="5690152"/>
            <a:ext cx="691996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__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C5EA755F-BE8A-49E5-BF4A-3DFADA54D1D0}"/>
              </a:ext>
            </a:extLst>
          </p:cNvPr>
          <p:cNvSpPr txBox="1"/>
          <p:nvPr/>
        </p:nvSpPr>
        <p:spPr>
          <a:xfrm>
            <a:off x="9087229" y="5706537"/>
            <a:ext cx="691996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__</a:t>
            </a:r>
          </a:p>
        </p:txBody>
      </p:sp>
      <p:pic>
        <p:nvPicPr>
          <p:cNvPr id="35" name="Picture 34" descr="A picture containing book, text&#10;&#10;Description automatically generated">
            <a:extLst>
              <a:ext uri="{FF2B5EF4-FFF2-40B4-BE49-F238E27FC236}">
                <a16:creationId xmlns:a16="http://schemas.microsoft.com/office/drawing/2014/main" id="{4701C815-F449-488C-97BA-EB8BE58C85DC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6778" y="2474393"/>
            <a:ext cx="1503017" cy="918660"/>
          </a:xfrm>
          <a:prstGeom prst="rect">
            <a:avLst/>
          </a:prstGeom>
        </p:spPr>
      </p:pic>
      <p:pic>
        <p:nvPicPr>
          <p:cNvPr id="37" name="Picture 36" descr="A close up of a logo&#10;&#10;Description automatically generated">
            <a:extLst>
              <a:ext uri="{FF2B5EF4-FFF2-40B4-BE49-F238E27FC236}">
                <a16:creationId xmlns:a16="http://schemas.microsoft.com/office/drawing/2014/main" id="{DE82759C-90EB-4002-A407-E398CA317AE9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5184" y="3967632"/>
            <a:ext cx="429329" cy="683509"/>
          </a:xfrm>
          <a:prstGeom prst="rect">
            <a:avLst/>
          </a:prstGeom>
        </p:spPr>
      </p:pic>
      <p:pic>
        <p:nvPicPr>
          <p:cNvPr id="41" name="Picture 40" descr="A close up of a bird&#10;&#10;Description automatically generated">
            <a:extLst>
              <a:ext uri="{FF2B5EF4-FFF2-40B4-BE49-F238E27FC236}">
                <a16:creationId xmlns:a16="http://schemas.microsoft.com/office/drawing/2014/main" id="{C9FB2E72-1F93-4305-8768-27CB9191D925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50347" y="3778983"/>
            <a:ext cx="1066703" cy="1066703"/>
          </a:xfrm>
          <a:prstGeom prst="rect">
            <a:avLst/>
          </a:prstGeom>
        </p:spPr>
      </p:pic>
      <p:pic>
        <p:nvPicPr>
          <p:cNvPr id="43" name="Picture 42" descr="A drawing of a face&#10;&#10;Description automatically generated">
            <a:extLst>
              <a:ext uri="{FF2B5EF4-FFF2-40B4-BE49-F238E27FC236}">
                <a16:creationId xmlns:a16="http://schemas.microsoft.com/office/drawing/2014/main" id="{24DC4F61-9372-44F1-A26A-205F17FB02A6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2893" y="2700096"/>
            <a:ext cx="982292" cy="675326"/>
          </a:xfrm>
          <a:prstGeom prst="rect">
            <a:avLst/>
          </a:prstGeom>
        </p:spPr>
      </p:pic>
      <p:pic>
        <p:nvPicPr>
          <p:cNvPr id="45" name="Picture 44" descr="A picture containing drawing&#10;&#10;Description automatically generated">
            <a:extLst>
              <a:ext uri="{FF2B5EF4-FFF2-40B4-BE49-F238E27FC236}">
                <a16:creationId xmlns:a16="http://schemas.microsoft.com/office/drawing/2014/main" id="{F0683DC6-148E-4926-A91C-35F66217FAB5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5036" y="5139125"/>
            <a:ext cx="1089030" cy="657261"/>
          </a:xfrm>
          <a:prstGeom prst="rect">
            <a:avLst/>
          </a:prstGeom>
        </p:spPr>
      </p:pic>
      <p:pic>
        <p:nvPicPr>
          <p:cNvPr id="47" name="Picture 46" descr="A picture containing dark, looking, sitting, fireworks&#10;&#10;Description automatically generated">
            <a:extLst>
              <a:ext uri="{FF2B5EF4-FFF2-40B4-BE49-F238E27FC236}">
                <a16:creationId xmlns:a16="http://schemas.microsoft.com/office/drawing/2014/main" id="{A01EBA4F-5395-402D-9CC9-E4A6A1FCA2C2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78137" y="3892804"/>
            <a:ext cx="723919" cy="718263"/>
          </a:xfrm>
          <a:prstGeom prst="rect">
            <a:avLst/>
          </a:prstGeom>
        </p:spPr>
      </p:pic>
      <p:pic>
        <p:nvPicPr>
          <p:cNvPr id="49" name="Picture 48" descr="A close up of a logo&#10;&#10;Description automatically generated">
            <a:extLst>
              <a:ext uri="{FF2B5EF4-FFF2-40B4-BE49-F238E27FC236}">
                <a16:creationId xmlns:a16="http://schemas.microsoft.com/office/drawing/2014/main" id="{EE1006A2-C4D4-4963-B457-1BBCED481D17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8794" y="5034266"/>
            <a:ext cx="1749820" cy="874910"/>
          </a:xfrm>
          <a:prstGeom prst="rect">
            <a:avLst/>
          </a:prstGeom>
        </p:spPr>
      </p:pic>
      <p:pic>
        <p:nvPicPr>
          <p:cNvPr id="51" name="Picture 50" descr="A close up of a logo&#10;&#10;Description automatically generated">
            <a:extLst>
              <a:ext uri="{FF2B5EF4-FFF2-40B4-BE49-F238E27FC236}">
                <a16:creationId xmlns:a16="http://schemas.microsoft.com/office/drawing/2014/main" id="{FF9B4EA7-0B54-43A3-B4AE-B8206CAFAB6E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40059" y="5006164"/>
            <a:ext cx="1367902" cy="801505"/>
          </a:xfrm>
          <a:prstGeom prst="rect">
            <a:avLst/>
          </a:prstGeom>
        </p:spPr>
      </p:pic>
      <p:pic>
        <p:nvPicPr>
          <p:cNvPr id="53" name="Picture 52" descr="A picture containing drawing&#10;&#10;Description automatically generated">
            <a:extLst>
              <a:ext uri="{FF2B5EF4-FFF2-40B4-BE49-F238E27FC236}">
                <a16:creationId xmlns:a16="http://schemas.microsoft.com/office/drawing/2014/main" id="{F1620B36-E5EF-4E7F-8316-683CD8FF3B35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88208" y="2568599"/>
            <a:ext cx="1170899" cy="806823"/>
          </a:xfrm>
          <a:prstGeom prst="rect">
            <a:avLst/>
          </a:prstGeom>
        </p:spPr>
      </p:pic>
      <p:sp>
        <p:nvSpPr>
          <p:cNvPr id="54" name="Action Button: Custom 16">
            <a:hlinkClick r:id="" action="ppaction://noaction" highlightClick="1">
              <a:snd r:embed="rId13" name="T2_W6_8.2.wav"/>
            </a:hlinkClick>
            <a:extLst>
              <a:ext uri="{FF2B5EF4-FFF2-40B4-BE49-F238E27FC236}">
                <a16:creationId xmlns:a16="http://schemas.microsoft.com/office/drawing/2014/main" id="{F877FE86-3FAF-40E1-BD3C-FFA1CF631DBE}"/>
              </a:ext>
            </a:extLst>
          </p:cNvPr>
          <p:cNvSpPr/>
          <p:nvPr/>
        </p:nvSpPr>
        <p:spPr>
          <a:xfrm>
            <a:off x="1923057" y="2537155"/>
            <a:ext cx="393922" cy="357939"/>
          </a:xfrm>
          <a:prstGeom prst="actionButtonBlank">
            <a:avLst/>
          </a:prstGeom>
          <a:solidFill>
            <a:srgbClr val="FFC000"/>
          </a:solidFill>
          <a:ln>
            <a:solidFill>
              <a:srgbClr val="DAA520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20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B.</a:t>
            </a:r>
            <a:endParaRPr kumimoji="0" lang="en-GB" sz="20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55" name="Action Button: Custom 16">
            <a:hlinkClick r:id="" action="ppaction://noaction" highlightClick="1">
              <a:snd r:embed="rId14" name="T2_W6_8.3.wav"/>
            </a:hlinkClick>
            <a:extLst>
              <a:ext uri="{FF2B5EF4-FFF2-40B4-BE49-F238E27FC236}">
                <a16:creationId xmlns:a16="http://schemas.microsoft.com/office/drawing/2014/main" id="{F3209932-9B70-47E0-8E30-6CE30CE61D60}"/>
              </a:ext>
            </a:extLst>
          </p:cNvPr>
          <p:cNvSpPr/>
          <p:nvPr/>
        </p:nvSpPr>
        <p:spPr>
          <a:xfrm>
            <a:off x="4680973" y="2552883"/>
            <a:ext cx="396000" cy="396000"/>
          </a:xfrm>
          <a:prstGeom prst="actionButtonBlank">
            <a:avLst/>
          </a:prstGeom>
          <a:solidFill>
            <a:srgbClr val="FFC000"/>
          </a:solidFill>
          <a:ln>
            <a:solidFill>
              <a:srgbClr val="DAA520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20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1</a:t>
            </a:r>
            <a:endParaRPr kumimoji="0" lang="en-GB" sz="20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56" name="Action Button: Custom 16">
            <a:hlinkClick r:id="" action="ppaction://noaction" highlightClick="1">
              <a:snd r:embed="rId15" name="T2_W6_8.4.wav"/>
            </a:hlinkClick>
            <a:extLst>
              <a:ext uri="{FF2B5EF4-FFF2-40B4-BE49-F238E27FC236}">
                <a16:creationId xmlns:a16="http://schemas.microsoft.com/office/drawing/2014/main" id="{939336EB-64CD-4B1A-86E3-5D31119BEA5F}"/>
              </a:ext>
            </a:extLst>
          </p:cNvPr>
          <p:cNvSpPr/>
          <p:nvPr/>
        </p:nvSpPr>
        <p:spPr>
          <a:xfrm>
            <a:off x="7338569" y="2538512"/>
            <a:ext cx="396000" cy="396000"/>
          </a:xfrm>
          <a:prstGeom prst="actionButtonBlank">
            <a:avLst/>
          </a:prstGeom>
          <a:solidFill>
            <a:srgbClr val="FFC000"/>
          </a:solidFill>
          <a:ln>
            <a:solidFill>
              <a:srgbClr val="DAA520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20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2</a:t>
            </a:r>
            <a:endParaRPr kumimoji="0" lang="en-GB" sz="20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57" name="Action Button: Custom 16">
            <a:hlinkClick r:id="" action="ppaction://noaction" highlightClick="1">
              <a:snd r:embed="rId16" name="T2_W6_8.5.wav"/>
            </a:hlinkClick>
            <a:extLst>
              <a:ext uri="{FF2B5EF4-FFF2-40B4-BE49-F238E27FC236}">
                <a16:creationId xmlns:a16="http://schemas.microsoft.com/office/drawing/2014/main" id="{DDB1E85C-0626-4AB6-8842-154274CC77E5}"/>
              </a:ext>
            </a:extLst>
          </p:cNvPr>
          <p:cNvSpPr/>
          <p:nvPr/>
        </p:nvSpPr>
        <p:spPr>
          <a:xfrm>
            <a:off x="1915487" y="3786148"/>
            <a:ext cx="396000" cy="396000"/>
          </a:xfrm>
          <a:prstGeom prst="actionButtonBlank">
            <a:avLst/>
          </a:prstGeom>
          <a:solidFill>
            <a:srgbClr val="FFC000"/>
          </a:solidFill>
          <a:ln>
            <a:solidFill>
              <a:srgbClr val="DAA520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20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3</a:t>
            </a:r>
            <a:endParaRPr kumimoji="0" lang="en-GB" sz="20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58" name="Action Button: Custom 16">
            <a:hlinkClick r:id="" action="ppaction://noaction" highlightClick="1">
              <a:snd r:embed="rId17" name="T2_W6_8.6.wav"/>
            </a:hlinkClick>
            <a:extLst>
              <a:ext uri="{FF2B5EF4-FFF2-40B4-BE49-F238E27FC236}">
                <a16:creationId xmlns:a16="http://schemas.microsoft.com/office/drawing/2014/main" id="{4859F5B5-CE73-4487-9FD7-492EEA58640C}"/>
              </a:ext>
            </a:extLst>
          </p:cNvPr>
          <p:cNvSpPr/>
          <p:nvPr/>
        </p:nvSpPr>
        <p:spPr>
          <a:xfrm>
            <a:off x="4624489" y="3807193"/>
            <a:ext cx="396000" cy="396000"/>
          </a:xfrm>
          <a:prstGeom prst="actionButtonBlank">
            <a:avLst/>
          </a:prstGeom>
          <a:solidFill>
            <a:srgbClr val="FFC000"/>
          </a:solidFill>
          <a:ln>
            <a:solidFill>
              <a:srgbClr val="DAA520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20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4</a:t>
            </a:r>
            <a:endParaRPr kumimoji="0" lang="en-GB" sz="20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59" name="Action Button: Custom 16">
            <a:hlinkClick r:id="" action="ppaction://noaction" highlightClick="1">
              <a:snd r:embed="rId18" name="T2_W6_8.7.wav"/>
            </a:hlinkClick>
            <a:extLst>
              <a:ext uri="{FF2B5EF4-FFF2-40B4-BE49-F238E27FC236}">
                <a16:creationId xmlns:a16="http://schemas.microsoft.com/office/drawing/2014/main" id="{5C8F113D-3E84-4FCF-A1DB-3BDBEE118633}"/>
              </a:ext>
            </a:extLst>
          </p:cNvPr>
          <p:cNvSpPr/>
          <p:nvPr/>
        </p:nvSpPr>
        <p:spPr>
          <a:xfrm>
            <a:off x="7333491" y="3792586"/>
            <a:ext cx="396000" cy="396000"/>
          </a:xfrm>
          <a:prstGeom prst="actionButtonBlank">
            <a:avLst/>
          </a:prstGeom>
          <a:solidFill>
            <a:srgbClr val="FFC000"/>
          </a:solidFill>
          <a:ln>
            <a:solidFill>
              <a:srgbClr val="DAA520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20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5</a:t>
            </a:r>
            <a:endParaRPr kumimoji="0" lang="en-GB" sz="20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60" name="Action Button: Custom 16">
            <a:hlinkClick r:id="" action="ppaction://noaction" highlightClick="1">
              <a:snd r:embed="rId19" name="T2_W6_8.8.wav"/>
            </a:hlinkClick>
            <a:extLst>
              <a:ext uri="{FF2B5EF4-FFF2-40B4-BE49-F238E27FC236}">
                <a16:creationId xmlns:a16="http://schemas.microsoft.com/office/drawing/2014/main" id="{42819B95-B374-4F85-B4CF-1F97EB654C14}"/>
              </a:ext>
            </a:extLst>
          </p:cNvPr>
          <p:cNvSpPr/>
          <p:nvPr/>
        </p:nvSpPr>
        <p:spPr>
          <a:xfrm>
            <a:off x="1916989" y="5054801"/>
            <a:ext cx="396000" cy="396000"/>
          </a:xfrm>
          <a:prstGeom prst="actionButtonBlank">
            <a:avLst/>
          </a:prstGeom>
          <a:solidFill>
            <a:srgbClr val="FFC000"/>
          </a:solidFill>
          <a:ln>
            <a:solidFill>
              <a:srgbClr val="DAA520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20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6</a:t>
            </a:r>
            <a:endParaRPr kumimoji="0" lang="en-GB" sz="20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61" name="Action Button: Custom 16">
            <a:hlinkClick r:id="" action="ppaction://noaction" highlightClick="1">
              <a:snd r:embed="rId20" name="T2_W6_8.9.wav"/>
            </a:hlinkClick>
            <a:extLst>
              <a:ext uri="{FF2B5EF4-FFF2-40B4-BE49-F238E27FC236}">
                <a16:creationId xmlns:a16="http://schemas.microsoft.com/office/drawing/2014/main" id="{CBA496B4-7D28-40EF-B3D9-8E3CC467013E}"/>
              </a:ext>
            </a:extLst>
          </p:cNvPr>
          <p:cNvSpPr/>
          <p:nvPr/>
        </p:nvSpPr>
        <p:spPr>
          <a:xfrm>
            <a:off x="4621397" y="5047381"/>
            <a:ext cx="396000" cy="396000"/>
          </a:xfrm>
          <a:prstGeom prst="actionButtonBlank">
            <a:avLst/>
          </a:prstGeom>
          <a:solidFill>
            <a:srgbClr val="FFC000"/>
          </a:solidFill>
          <a:ln>
            <a:solidFill>
              <a:srgbClr val="DAA520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20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7</a:t>
            </a:r>
            <a:endParaRPr kumimoji="0" lang="en-GB" sz="20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62" name="Action Button: Custom 16">
            <a:hlinkClick r:id="" action="ppaction://noaction" highlightClick="1">
              <a:snd r:embed="rId21" name="T2_W6_8.10.wav"/>
            </a:hlinkClick>
            <a:extLst>
              <a:ext uri="{FF2B5EF4-FFF2-40B4-BE49-F238E27FC236}">
                <a16:creationId xmlns:a16="http://schemas.microsoft.com/office/drawing/2014/main" id="{93B0265B-F723-4AB2-8476-D614106F56DF}"/>
              </a:ext>
            </a:extLst>
          </p:cNvPr>
          <p:cNvSpPr/>
          <p:nvPr/>
        </p:nvSpPr>
        <p:spPr>
          <a:xfrm>
            <a:off x="7333491" y="5039400"/>
            <a:ext cx="396000" cy="396000"/>
          </a:xfrm>
          <a:prstGeom prst="actionButtonBlank">
            <a:avLst/>
          </a:prstGeom>
          <a:solidFill>
            <a:srgbClr val="FFC000"/>
          </a:solidFill>
          <a:ln>
            <a:solidFill>
              <a:srgbClr val="DAA520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20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8</a:t>
            </a:r>
            <a:endParaRPr kumimoji="0" lang="en-GB" sz="20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8CEABCED-F152-4B7F-B74F-C9D90A3FCA7E}"/>
              </a:ext>
            </a:extLst>
          </p:cNvPr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10837005" y="44693"/>
            <a:ext cx="1243692" cy="1700931"/>
          </a:xfrm>
          <a:prstGeom prst="rect">
            <a:avLst/>
          </a:prstGeom>
        </p:spPr>
      </p:pic>
      <p:sp>
        <p:nvSpPr>
          <p:cNvPr id="50" name="TextBox 49">
            <a:extLst>
              <a:ext uri="{FF2B5EF4-FFF2-40B4-BE49-F238E27FC236}">
                <a16:creationId xmlns:a16="http://schemas.microsoft.com/office/drawing/2014/main" id="{1C48627B-A486-4D0D-9362-63868FA5FAF9}"/>
              </a:ext>
            </a:extLst>
          </p:cNvPr>
          <p:cNvSpPr txBox="1"/>
          <p:nvPr/>
        </p:nvSpPr>
        <p:spPr>
          <a:xfrm>
            <a:off x="0" y="0"/>
            <a:ext cx="631585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>
                <a:solidFill>
                  <a:srgbClr val="002060"/>
                </a:solidFill>
              </a:rPr>
              <a:t>[</a:t>
            </a:r>
            <a:r>
              <a:rPr lang="en-GB" sz="2800" b="1" dirty="0" err="1">
                <a:solidFill>
                  <a:srgbClr val="002060"/>
                </a:solidFill>
              </a:rPr>
              <a:t>sp</a:t>
            </a:r>
            <a:r>
              <a:rPr lang="en-GB" sz="2800" b="1" dirty="0">
                <a:solidFill>
                  <a:srgbClr val="002060"/>
                </a:solidFill>
              </a:rPr>
              <a:t>-] [</a:t>
            </a:r>
            <a:r>
              <a:rPr lang="en-GB" sz="2800" b="1" dirty="0" err="1">
                <a:solidFill>
                  <a:srgbClr val="002060"/>
                </a:solidFill>
              </a:rPr>
              <a:t>st</a:t>
            </a:r>
            <a:r>
              <a:rPr lang="en-GB" sz="2800" b="1" dirty="0">
                <a:solidFill>
                  <a:srgbClr val="002060"/>
                </a:solidFill>
              </a:rPr>
              <a:t>-] </a:t>
            </a:r>
            <a:r>
              <a:rPr lang="en-GB" sz="2800" b="1" dirty="0" err="1">
                <a:solidFill>
                  <a:srgbClr val="002060"/>
                </a:solidFill>
              </a:rPr>
              <a:t>oder</a:t>
            </a:r>
            <a:r>
              <a:rPr lang="en-GB" sz="2800" b="1" dirty="0">
                <a:solidFill>
                  <a:srgbClr val="002060"/>
                </a:solidFill>
              </a:rPr>
              <a:t> [</a:t>
            </a:r>
            <a:r>
              <a:rPr lang="en-GB" sz="2800" b="1" dirty="0" err="1">
                <a:solidFill>
                  <a:srgbClr val="002060"/>
                </a:solidFill>
              </a:rPr>
              <a:t>sch</a:t>
            </a:r>
            <a:r>
              <a:rPr lang="en-GB" sz="2800" b="1" dirty="0">
                <a:solidFill>
                  <a:srgbClr val="002060"/>
                </a:solidFill>
              </a:rPr>
              <a:t>-]?</a:t>
            </a:r>
          </a:p>
        </p:txBody>
      </p:sp>
      <p:pic>
        <p:nvPicPr>
          <p:cNvPr id="52" name="Picture 51">
            <a:extLst>
              <a:ext uri="{FF2B5EF4-FFF2-40B4-BE49-F238E27FC236}">
                <a16:creationId xmlns:a16="http://schemas.microsoft.com/office/drawing/2014/main" id="{FECA6AA9-0D31-4D22-BEE6-2A587E0029DE}"/>
              </a:ext>
            </a:extLst>
          </p:cNvPr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156596" y="518936"/>
            <a:ext cx="914479" cy="914479"/>
          </a:xfrm>
          <a:prstGeom prst="rect">
            <a:avLst/>
          </a:prstGeom>
        </p:spPr>
      </p:pic>
      <p:sp>
        <p:nvSpPr>
          <p:cNvPr id="63" name="CustomShape 6">
            <a:hlinkClick r:id="" action="ppaction://noaction">
              <a:snd r:embed="rId3" name="T2_W6_8.1.wav"/>
            </a:hlinkClick>
            <a:extLst>
              <a:ext uri="{FF2B5EF4-FFF2-40B4-BE49-F238E27FC236}">
                <a16:creationId xmlns:a16="http://schemas.microsoft.com/office/drawing/2014/main" id="{30ACA828-1DCA-4983-BDBD-E88BDF9D06CD}"/>
              </a:ext>
            </a:extLst>
          </p:cNvPr>
          <p:cNvSpPr/>
          <p:nvPr/>
        </p:nvSpPr>
        <p:spPr>
          <a:xfrm>
            <a:off x="1287240" y="623782"/>
            <a:ext cx="4190897" cy="1056447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1" i="0" u="none" strike="noStrike" kern="1200" cap="none" spc="-1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 panose="020B0502020202020204" pitchFamily="34" charset="0"/>
                <a:ea typeface="Century Gothic"/>
              </a:rPr>
              <a:t>Hör</a:t>
            </a:r>
            <a:r>
              <a:rPr kumimoji="0" lang="en-GB" sz="2800" b="1" i="0" u="none" strike="noStrike" kern="1200" cap="none" spc="-1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 panose="020B0502020202020204" pitchFamily="34" charset="0"/>
                <a:ea typeface="Century Gothic"/>
              </a:rPr>
              <a:t> </a:t>
            </a:r>
            <a:r>
              <a:rPr kumimoji="0" lang="en-GB" sz="2800" b="1" i="0" u="none" strike="noStrike" kern="1200" cap="none" spc="-1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 panose="020B0502020202020204" pitchFamily="34" charset="0"/>
                <a:ea typeface="Century Gothic"/>
              </a:rPr>
              <a:t>zu</a:t>
            </a:r>
            <a:r>
              <a:rPr kumimoji="0" lang="en-GB" sz="2800" b="1" i="0" u="none" strike="noStrike" kern="1200" cap="none" spc="-1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 panose="020B0502020202020204" pitchFamily="34" charset="0"/>
                <a:ea typeface="Century Gothic"/>
              </a:rPr>
              <a:t>. </a:t>
            </a:r>
            <a:r>
              <a:rPr kumimoji="0" lang="en-GB" sz="2800" b="1" i="0" u="none" strike="noStrike" kern="1200" cap="none" spc="-1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 panose="020B0502020202020204" pitchFamily="34" charset="0"/>
                <a:ea typeface="Century Gothic"/>
              </a:rPr>
              <a:t>Schreib</a:t>
            </a:r>
            <a:r>
              <a:rPr kumimoji="0" lang="en-GB" sz="2800" b="1" i="0" u="none" strike="noStrike" kern="1200" cap="none" spc="-1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 panose="020B0502020202020204" pitchFamily="34" charset="0"/>
                <a:ea typeface="Century Gothic"/>
              </a:rPr>
              <a:t> </a:t>
            </a:r>
            <a:r>
              <a:rPr kumimoji="0" lang="en-GB" sz="2800" b="1" i="0" u="none" strike="noStrike" kern="1200" cap="none" spc="-1" normalizeH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 panose="020B0502020202020204" pitchFamily="34" charset="0"/>
                <a:ea typeface="Century Gothic"/>
              </a:rPr>
              <a:t>[</a:t>
            </a:r>
            <a:r>
              <a:rPr lang="en-GB" sz="2800" b="1" spc="-1" dirty="0" err="1">
                <a:solidFill>
                  <a:schemeClr val="bg1"/>
                </a:solidFill>
                <a:latin typeface="Century Gothic" panose="020B0502020202020204" pitchFamily="34" charset="0"/>
                <a:ea typeface="Century Gothic"/>
              </a:rPr>
              <a:t>sp</a:t>
            </a:r>
            <a:r>
              <a:rPr kumimoji="0" lang="en-GB" sz="2800" b="1" i="0" u="none" strike="noStrike" kern="1200" cap="none" spc="-1" normalizeH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 panose="020B0502020202020204" pitchFamily="34" charset="0"/>
                <a:ea typeface="Century Gothic"/>
              </a:rPr>
              <a:t>], [</a:t>
            </a:r>
            <a:r>
              <a:rPr kumimoji="0" lang="en-GB" sz="2800" b="1" i="0" u="none" strike="noStrike" kern="1200" cap="none" spc="-1" normalizeH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 panose="020B0502020202020204" pitchFamily="34" charset="0"/>
                <a:ea typeface="Century Gothic"/>
              </a:rPr>
              <a:t>st</a:t>
            </a:r>
            <a:r>
              <a:rPr kumimoji="0" lang="en-GB" sz="2800" b="1" i="0" u="none" strike="noStrike" kern="1200" cap="none" spc="-1" normalizeH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 panose="020B0502020202020204" pitchFamily="34" charset="0"/>
                <a:ea typeface="Century Gothic"/>
              </a:rPr>
              <a:t>]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1" i="0" u="none" strike="noStrike" kern="1200" cap="none" spc="-1" normalizeH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 panose="020B0502020202020204" pitchFamily="34" charset="0"/>
                <a:ea typeface="Century Gothic"/>
              </a:rPr>
              <a:t>oder</a:t>
            </a:r>
            <a:r>
              <a:rPr kumimoji="0" lang="en-GB" sz="2800" b="1" i="0" u="none" strike="noStrike" kern="1200" cap="none" spc="-1" normalizeH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 panose="020B0502020202020204" pitchFamily="34" charset="0"/>
                <a:ea typeface="Century Gothic"/>
              </a:rPr>
              <a:t> </a:t>
            </a:r>
            <a:r>
              <a:rPr lang="en-GB" sz="2800" b="1" spc="-1" dirty="0">
                <a:solidFill>
                  <a:schemeClr val="bg1"/>
                </a:solidFill>
                <a:latin typeface="Century Gothic" panose="020B0502020202020204" pitchFamily="34" charset="0"/>
                <a:ea typeface="Century Gothic"/>
              </a:rPr>
              <a:t>[</a:t>
            </a:r>
            <a:r>
              <a:rPr lang="en-GB" sz="2800" b="1" spc="-1" dirty="0" err="1">
                <a:solidFill>
                  <a:schemeClr val="bg1"/>
                </a:solidFill>
                <a:latin typeface="Century Gothic" panose="020B0502020202020204" pitchFamily="34" charset="0"/>
                <a:ea typeface="Century Gothic"/>
              </a:rPr>
              <a:t>sch</a:t>
            </a:r>
            <a:r>
              <a:rPr lang="en-GB" sz="2800" b="1" spc="-1" dirty="0">
                <a:solidFill>
                  <a:schemeClr val="bg1"/>
                </a:solidFill>
                <a:latin typeface="Century Gothic" panose="020B0502020202020204" pitchFamily="34" charset="0"/>
                <a:ea typeface="Century Gothic"/>
              </a:rPr>
              <a:t>].</a:t>
            </a:r>
            <a:endParaRPr kumimoji="0" lang="en-GB" sz="2800" b="0" i="0" u="none" strike="noStrike" kern="1200" cap="none" spc="-1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entury Gothic" panose="020B0502020202020204" pitchFamily="34" charset="0"/>
            </a:endParaRPr>
          </a:p>
        </p:txBody>
      </p:sp>
      <p:sp>
        <p:nvSpPr>
          <p:cNvPr id="66" name="Oval Callout 19">
            <a:extLst>
              <a:ext uri="{FF2B5EF4-FFF2-40B4-BE49-F238E27FC236}">
                <a16:creationId xmlns:a16="http://schemas.microsoft.com/office/drawing/2014/main" id="{3024C608-3FF3-4496-AF92-EFD5E2A1AEB1}"/>
              </a:ext>
            </a:extLst>
          </p:cNvPr>
          <p:cNvSpPr/>
          <p:nvPr/>
        </p:nvSpPr>
        <p:spPr>
          <a:xfrm>
            <a:off x="6059453" y="401313"/>
            <a:ext cx="4702748" cy="1836322"/>
          </a:xfrm>
          <a:prstGeom prst="wedgeEllipseCallout">
            <a:avLst>
              <a:gd name="adj1" fmla="val 7710"/>
              <a:gd name="adj2" fmla="val -48495"/>
            </a:avLst>
          </a:prstGeom>
          <a:solidFill>
            <a:srgbClr val="002060"/>
          </a:solidFill>
          <a:ln w="12700" cap="flat" cmpd="sng" algn="ctr">
            <a:solidFill>
              <a:srgbClr val="FFD10D"/>
            </a:solidFill>
            <a:prstDash val="solid"/>
            <a:miter lim="800000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lvl="0">
              <a:defRPr/>
            </a:pPr>
            <a:r>
              <a:rPr lang="en-US" sz="2400" dirty="0">
                <a:solidFill>
                  <a:schemeClr val="bg1"/>
                </a:solidFill>
              </a:rPr>
              <a:t>At the start of words, German [</a:t>
            </a:r>
            <a:r>
              <a:rPr lang="en-US" sz="2400" b="1" dirty="0" err="1">
                <a:solidFill>
                  <a:schemeClr val="bg1"/>
                </a:solidFill>
              </a:rPr>
              <a:t>sp</a:t>
            </a:r>
            <a:r>
              <a:rPr lang="en-US" sz="2400" dirty="0">
                <a:solidFill>
                  <a:schemeClr val="bg1"/>
                </a:solidFill>
              </a:rPr>
              <a:t>-] and [</a:t>
            </a:r>
            <a:r>
              <a:rPr lang="en-US" sz="2400" b="1" dirty="0" err="1">
                <a:solidFill>
                  <a:schemeClr val="bg1"/>
                </a:solidFill>
              </a:rPr>
              <a:t>st</a:t>
            </a:r>
            <a:r>
              <a:rPr lang="en-US" sz="2400" dirty="0">
                <a:solidFill>
                  <a:schemeClr val="bg1"/>
                </a:solidFill>
              </a:rPr>
              <a:t>-] are pronounced ‘</a:t>
            </a:r>
            <a:r>
              <a:rPr lang="en-US" sz="2400" b="1" i="1" dirty="0" err="1">
                <a:solidFill>
                  <a:schemeClr val="bg1"/>
                </a:solidFill>
              </a:rPr>
              <a:t>schp</a:t>
            </a:r>
            <a:r>
              <a:rPr lang="en-US" sz="2400" dirty="0">
                <a:solidFill>
                  <a:schemeClr val="bg1"/>
                </a:solidFill>
              </a:rPr>
              <a:t>-’ and ‘</a:t>
            </a:r>
            <a:r>
              <a:rPr lang="en-US" sz="2400" b="1" i="1" dirty="0" err="1">
                <a:solidFill>
                  <a:schemeClr val="bg1"/>
                </a:solidFill>
              </a:rPr>
              <a:t>scht</a:t>
            </a:r>
            <a:r>
              <a:rPr lang="en-US" sz="2400" dirty="0">
                <a:solidFill>
                  <a:schemeClr val="bg1"/>
                </a:solidFill>
              </a:rPr>
              <a:t>-’. </a:t>
            </a:r>
          </a:p>
        </p:txBody>
      </p:sp>
    </p:spTree>
    <p:extLst>
      <p:ext uri="{BB962C8B-B14F-4D97-AF65-F5344CB8AC3E}">
        <p14:creationId xmlns:p14="http://schemas.microsoft.com/office/powerpoint/2010/main" val="16446404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5" grpId="0" animBg="1"/>
      <p:bldP spid="17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6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CustomShape 6"/>
          <p:cNvSpPr/>
          <p:nvPr/>
        </p:nvSpPr>
        <p:spPr>
          <a:xfrm>
            <a:off x="114389" y="0"/>
            <a:ext cx="8125560" cy="5173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2800" b="1" spc="-1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Vokabeln</a:t>
            </a:r>
            <a:r>
              <a:rPr lang="en-GB" sz="2800" b="1" spc="-1" dirty="0">
                <a:solidFill>
                  <a:srgbClr val="002060"/>
                </a:solidFill>
                <a:latin typeface="Century Gothic" panose="020B0502020202020204" pitchFamily="34" charset="0"/>
              </a:rPr>
              <a:t> </a:t>
            </a:r>
            <a:r>
              <a:rPr lang="en-GB" sz="2800" b="1" spc="-1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lernen</a:t>
            </a:r>
            <a:endParaRPr kumimoji="0" lang="en-GB" sz="2800" b="0" i="0" u="none" strike="noStrike" kern="1200" cap="none" spc="-1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41CFC2B9-E651-4F49-9EBC-A81A350665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34549" y="1229428"/>
            <a:ext cx="1557451" cy="374973"/>
          </a:xfrm>
          <a:solidFill>
            <a:srgbClr val="FF0000"/>
          </a:solidFill>
        </p:spPr>
        <p:txBody>
          <a:bodyPr/>
          <a:lstStyle/>
          <a:p>
            <a:pPr algn="ctr"/>
            <a:r>
              <a:rPr lang="en-GB" sz="2000" b="1" dirty="0" err="1">
                <a:solidFill>
                  <a:schemeClr val="bg1"/>
                </a:solidFill>
                <a:latin typeface="Century Gothic" panose="020B0502020202020204" pitchFamily="34" charset="0"/>
              </a:rPr>
              <a:t>Vokabeln</a:t>
            </a:r>
            <a:endParaRPr lang="en-GB" sz="20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ADC25B4A-87A5-444F-8909-6798D57B9B6E}"/>
              </a:ext>
            </a:extLst>
          </p:cNvPr>
          <p:cNvGrpSpPr/>
          <p:nvPr/>
        </p:nvGrpSpPr>
        <p:grpSpPr>
          <a:xfrm>
            <a:off x="10850272" y="161306"/>
            <a:ext cx="1240568" cy="1008631"/>
            <a:chOff x="10818487" y="2376307"/>
            <a:chExt cx="1240568" cy="1008631"/>
          </a:xfrm>
        </p:grpSpPr>
        <p:sp>
          <p:nvSpPr>
            <p:cNvPr id="2" name="Oval 1">
              <a:extLst>
                <a:ext uri="{FF2B5EF4-FFF2-40B4-BE49-F238E27FC236}">
                  <a16:creationId xmlns:a16="http://schemas.microsoft.com/office/drawing/2014/main" id="{0407715F-6131-45A0-B32C-D2CFB1907A6E}"/>
                </a:ext>
              </a:extLst>
            </p:cNvPr>
            <p:cNvSpPr/>
            <p:nvPr/>
          </p:nvSpPr>
          <p:spPr>
            <a:xfrm>
              <a:off x="10951620" y="2411979"/>
              <a:ext cx="963627" cy="933659"/>
            </a:xfrm>
            <a:prstGeom prst="ellipse">
              <a:avLst/>
            </a:prstGeom>
            <a:solidFill>
              <a:schemeClr val="tx1">
                <a:lumMod val="95000"/>
                <a:lumOff val="5000"/>
              </a:schemeClr>
            </a:solidFill>
            <a:ln>
              <a:solidFill>
                <a:schemeClr val="bg2">
                  <a:lumMod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" name="Explosion: 8 Points 9">
              <a:extLst>
                <a:ext uri="{FF2B5EF4-FFF2-40B4-BE49-F238E27FC236}">
                  <a16:creationId xmlns:a16="http://schemas.microsoft.com/office/drawing/2014/main" id="{B8BE6A60-1CFA-43E3-94FE-71206E822483}"/>
                </a:ext>
              </a:extLst>
            </p:cNvPr>
            <p:cNvSpPr/>
            <p:nvPr/>
          </p:nvSpPr>
          <p:spPr>
            <a:xfrm rot="20101036">
              <a:off x="10818487" y="2376307"/>
              <a:ext cx="1240568" cy="1008631"/>
            </a:xfrm>
            <a:prstGeom prst="irregularSeal1">
              <a:avLst/>
            </a:prstGeom>
            <a:solidFill>
              <a:schemeClr val="accent4">
                <a:lumMod val="20000"/>
                <a:lumOff val="80000"/>
              </a:schemeClr>
            </a:solidFill>
            <a:ln w="76200">
              <a:solidFill>
                <a:schemeClr val="bg2">
                  <a:lumMod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" name="Explosion: 8 Points 10">
              <a:extLst>
                <a:ext uri="{FF2B5EF4-FFF2-40B4-BE49-F238E27FC236}">
                  <a16:creationId xmlns:a16="http://schemas.microsoft.com/office/drawing/2014/main" id="{B41BDBF2-E6DC-4745-8986-04DDABD48D4D}"/>
                </a:ext>
              </a:extLst>
            </p:cNvPr>
            <p:cNvSpPr/>
            <p:nvPr/>
          </p:nvSpPr>
          <p:spPr>
            <a:xfrm rot="20101036">
              <a:off x="10840538" y="2405739"/>
              <a:ext cx="1210924" cy="933778"/>
            </a:xfrm>
            <a:prstGeom prst="irregularSeal1">
              <a:avLst/>
            </a:prstGeom>
            <a:solidFill>
              <a:srgbClr val="FFD10D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rgbClr val="FF0000"/>
                </a:solidFill>
              </a:endParaRP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D5871A45-33B3-485C-BB71-EBE790506937}"/>
                </a:ext>
              </a:extLst>
            </p:cNvPr>
            <p:cNvSpPr txBox="1"/>
            <p:nvPr/>
          </p:nvSpPr>
          <p:spPr>
            <a:xfrm rot="20326871">
              <a:off x="10872111" y="2644457"/>
              <a:ext cx="1122643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2000" b="1" dirty="0" err="1">
                  <a:solidFill>
                    <a:schemeClr val="tx1">
                      <a:lumMod val="95000"/>
                      <a:lumOff val="5000"/>
                    </a:schemeClr>
                  </a:solidFill>
                  <a:latin typeface="Century Gothic" panose="020B0502020202020204" pitchFamily="34" charset="0"/>
                </a:rPr>
                <a:t>Wörter</a:t>
              </a:r>
              <a:endParaRPr lang="en-GB" sz="2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Century Gothic" panose="020B0502020202020204" pitchFamily="34" charset="0"/>
              </a:endParaRPr>
            </a:p>
          </p:txBody>
        </p:sp>
      </p:grpSp>
      <p:pic>
        <p:nvPicPr>
          <p:cNvPr id="14" name="Graphic 13" descr="Teacher">
            <a:extLst>
              <a:ext uri="{FF2B5EF4-FFF2-40B4-BE49-F238E27FC236}">
                <a16:creationId xmlns:a16="http://schemas.microsoft.com/office/drawing/2014/main" id="{D2A653A1-811E-4C2A-A57B-293284D2713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14389" y="442649"/>
            <a:ext cx="914400" cy="914400"/>
          </a:xfrm>
          <a:prstGeom prst="rect">
            <a:avLst/>
          </a:prstGeom>
        </p:spPr>
      </p:pic>
      <p:sp>
        <p:nvSpPr>
          <p:cNvPr id="22" name="Google Shape;108;p3">
            <a:extLst>
              <a:ext uri="{FF2B5EF4-FFF2-40B4-BE49-F238E27FC236}">
                <a16:creationId xmlns:a16="http://schemas.microsoft.com/office/drawing/2014/main" id="{B9DAF6C3-90BF-420F-B83D-7708E1F299A4}"/>
              </a:ext>
            </a:extLst>
          </p:cNvPr>
          <p:cNvSpPr txBox="1"/>
          <p:nvPr/>
        </p:nvSpPr>
        <p:spPr>
          <a:xfrm>
            <a:off x="1011485" y="555581"/>
            <a:ext cx="9568973" cy="12464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>
              <a:defRPr/>
            </a:pPr>
            <a:r>
              <a:rPr lang="en-GB" sz="2500" b="1" dirty="0">
                <a:solidFill>
                  <a:srgbClr val="002060"/>
                </a:solidFill>
                <a:latin typeface="Century Gothic" panose="020B0502020202020204" pitchFamily="34" charset="0"/>
                <a:ea typeface="Calibri"/>
                <a:cs typeface="Calibri"/>
                <a:sym typeface="Calibri"/>
              </a:rPr>
              <a:t>Johanna is helping Moritz to practise for the English Word Bee. In the Word Bee he has to translate words from German into English.  </a:t>
            </a:r>
            <a:endParaRPr kumimoji="0" sz="25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entury Gothic" panose="020B0502020202020204" pitchFamily="34" charset="0"/>
              <a:ea typeface="Calibri"/>
              <a:cs typeface="Calibri"/>
              <a:sym typeface="Calibri"/>
            </a:endParaRPr>
          </a:p>
        </p:txBody>
      </p:sp>
      <p:sp>
        <p:nvSpPr>
          <p:cNvPr id="36" name="Oval Callout 19">
            <a:extLst>
              <a:ext uri="{FF2B5EF4-FFF2-40B4-BE49-F238E27FC236}">
                <a16:creationId xmlns:a16="http://schemas.microsoft.com/office/drawing/2014/main" id="{D562F711-7157-4E35-B25C-3A59A3F6B007}"/>
              </a:ext>
            </a:extLst>
          </p:cNvPr>
          <p:cNvSpPr/>
          <p:nvPr/>
        </p:nvSpPr>
        <p:spPr>
          <a:xfrm>
            <a:off x="5766149" y="2796114"/>
            <a:ext cx="4837457" cy="946340"/>
          </a:xfrm>
          <a:prstGeom prst="wedgeEllipseCallout">
            <a:avLst>
              <a:gd name="adj1" fmla="val 51800"/>
              <a:gd name="adj2" fmla="val 26383"/>
            </a:avLst>
          </a:prstGeom>
          <a:solidFill>
            <a:srgbClr val="FFD10D"/>
          </a:solidFill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lIns="91440" tIns="45720" rIns="91440" bIns="45720" rtlCol="0" anchor="ctr"/>
          <a:lstStyle/>
          <a:p>
            <a:pPr algn="ctr">
              <a:defRPr/>
            </a:pPr>
            <a:r>
              <a:rPr kumimoji="0" lang="en-GB" sz="24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Ich</a:t>
            </a:r>
            <a:r>
              <a:rPr kumimoji="0" lang="en-GB" sz="2400" b="1" i="0" u="none" strike="noStrike" kern="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 </a:t>
            </a:r>
            <a:r>
              <a:rPr lang="en-GB" sz="2400" b="1" kern="0" dirty="0" err="1">
                <a:solidFill>
                  <a:srgbClr val="002060"/>
                </a:solidFill>
                <a:latin typeface="Century Gothic" panose="020F0302020204030204"/>
              </a:rPr>
              <a:t>weiß</a:t>
            </a:r>
            <a:r>
              <a:rPr lang="en-GB" sz="2400" b="1" kern="0" dirty="0">
                <a:solidFill>
                  <a:srgbClr val="002060"/>
                </a:solidFill>
                <a:latin typeface="Century Gothic" panose="020F0302020204030204"/>
              </a:rPr>
              <a:t> </a:t>
            </a:r>
            <a:r>
              <a:rPr kumimoji="0" lang="en-GB" sz="2400" b="1" i="0" u="none" strike="noStrike" kern="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es </a:t>
            </a:r>
            <a:r>
              <a:rPr kumimoji="0" lang="en-GB" sz="2400" b="1" i="0" u="none" strike="noStrike" kern="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nicht</a:t>
            </a:r>
            <a:r>
              <a:rPr kumimoji="0" lang="en-GB" sz="2400" b="1" i="0" u="none" strike="noStrike" kern="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.</a:t>
            </a:r>
            <a:r>
              <a:rPr lang="en-GB" sz="2400" b="1" kern="0" dirty="0">
                <a:solidFill>
                  <a:srgbClr val="002060"/>
                </a:solidFill>
                <a:latin typeface="Century Gothic" panose="020F0302020204030204"/>
              </a:rPr>
              <a:t> </a:t>
            </a:r>
            <a:endParaRPr kumimoji="0" lang="en-GB" sz="2400" b="1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entury Gothic" panose="020F0302020204030204"/>
              <a:ea typeface="+mn-ea"/>
              <a:cs typeface="+mn-cs"/>
            </a:endParaRPr>
          </a:p>
        </p:txBody>
      </p:sp>
      <p:sp>
        <p:nvSpPr>
          <p:cNvPr id="37" name="Rectangle: Rounded Corners 22">
            <a:extLst>
              <a:ext uri="{FF2B5EF4-FFF2-40B4-BE49-F238E27FC236}">
                <a16:creationId xmlns:a16="http://schemas.microsoft.com/office/drawing/2014/main" id="{57ED1AA9-AB21-464C-B3E5-32549ACFC501}"/>
              </a:ext>
            </a:extLst>
          </p:cNvPr>
          <p:cNvSpPr/>
          <p:nvPr/>
        </p:nvSpPr>
        <p:spPr>
          <a:xfrm>
            <a:off x="2227584" y="4707847"/>
            <a:ext cx="7910373" cy="663959"/>
          </a:xfrm>
          <a:prstGeom prst="roundRect">
            <a:avLst/>
          </a:prstGeom>
          <a:solidFill>
            <a:srgbClr val="002060"/>
          </a:solidFill>
          <a:ln>
            <a:solidFill>
              <a:srgbClr val="FFD10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Wie</a:t>
            </a:r>
            <a:r>
              <a:rPr kumimoji="0" lang="en-GB" sz="1800" b="1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 </a:t>
            </a:r>
            <a:r>
              <a:rPr kumimoji="0" lang="en-GB" sz="1800" b="1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sagt</a:t>
            </a:r>
            <a:r>
              <a:rPr kumimoji="0" lang="en-GB" sz="1800" b="1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 man das (auf </a:t>
            </a:r>
            <a:r>
              <a:rPr kumimoji="0" lang="en-GB" sz="1800" b="1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Englisch</a:t>
            </a:r>
            <a:r>
              <a:rPr kumimoji="0" lang="en-GB" sz="1800" b="1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)?= How do you say that (in English)?</a:t>
            </a:r>
            <a:endParaRPr kumimoji="0" lang="en-GB" sz="1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38" name="Rectangle: Rounded Corners 22">
            <a:extLst>
              <a:ext uri="{FF2B5EF4-FFF2-40B4-BE49-F238E27FC236}">
                <a16:creationId xmlns:a16="http://schemas.microsoft.com/office/drawing/2014/main" id="{107E4098-A18E-4F18-8113-B42E920B6D59}"/>
              </a:ext>
            </a:extLst>
          </p:cNvPr>
          <p:cNvSpPr/>
          <p:nvPr/>
        </p:nvSpPr>
        <p:spPr>
          <a:xfrm>
            <a:off x="2707005" y="5736702"/>
            <a:ext cx="6901824" cy="663959"/>
          </a:xfrm>
          <a:prstGeom prst="roundRect">
            <a:avLst/>
          </a:prstGeom>
          <a:solidFill>
            <a:srgbClr val="002060"/>
          </a:solidFill>
          <a:ln>
            <a:solidFill>
              <a:srgbClr val="FFD10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>
              <a:defRPr/>
            </a:pP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entury Gothic"/>
              </a:rPr>
              <a:t>Ich</a:t>
            </a:r>
            <a:r>
              <a:rPr kumimoji="0" lang="en-GB" sz="1800" b="1" i="0" u="none" strike="noStrike" kern="1200" cap="none" spc="0" normalizeH="0" noProof="0" dirty="0">
                <a:ln>
                  <a:noFill/>
                </a:ln>
                <a:effectLst/>
                <a:uLnTx/>
                <a:uFillTx/>
                <a:latin typeface="Century Gothic"/>
              </a:rPr>
              <a:t> </a:t>
            </a:r>
            <a:r>
              <a:rPr lang="en-GB" b="1">
                <a:latin typeface="Century Gothic"/>
              </a:rPr>
              <a:t>weiß</a:t>
            </a:r>
            <a:r>
              <a:rPr lang="en-GB" b="1" dirty="0">
                <a:latin typeface="Century Gothic"/>
              </a:rPr>
              <a:t> </a:t>
            </a:r>
            <a:r>
              <a:rPr kumimoji="0" lang="en-GB" sz="1800" b="1" i="0" u="none" strike="noStrike" kern="1200" cap="none" spc="0" normalizeH="0" noProof="0" dirty="0">
                <a:ln>
                  <a:noFill/>
                </a:ln>
                <a:effectLst/>
                <a:uLnTx/>
                <a:uFillTx/>
                <a:latin typeface="Century Gothic"/>
              </a:rPr>
              <a:t>es </a:t>
            </a:r>
            <a:r>
              <a:rPr kumimoji="0" lang="en-GB" sz="1800" b="1" i="0" u="none" strike="noStrike" kern="1200" cap="none" spc="0" normalizeH="0" noProof="0" dirty="0" err="1">
                <a:ln>
                  <a:noFill/>
                </a:ln>
                <a:effectLst/>
                <a:uLnTx/>
                <a:uFillTx/>
                <a:latin typeface="Century Gothic"/>
              </a:rPr>
              <a:t>nicht</a:t>
            </a:r>
            <a:r>
              <a:rPr kumimoji="0" lang="en-GB" sz="1800" b="1" i="0" u="none" strike="noStrike" kern="1200" cap="none" spc="0" normalizeH="0" noProof="0" dirty="0">
                <a:ln>
                  <a:noFill/>
                </a:ln>
                <a:effectLst/>
                <a:uLnTx/>
                <a:uFillTx/>
                <a:latin typeface="Century Gothic"/>
              </a:rPr>
              <a:t>. = I don’t know.</a:t>
            </a:r>
            <a:r>
              <a:rPr lang="en-GB" b="1" dirty="0">
                <a:latin typeface="Century Gothic"/>
              </a:rPr>
              <a:t> </a:t>
            </a:r>
            <a:endParaRPr kumimoji="0" lang="en-GB" sz="18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29" name="Oval Callout 19">
            <a:extLst>
              <a:ext uri="{FF2B5EF4-FFF2-40B4-BE49-F238E27FC236}">
                <a16:creationId xmlns:a16="http://schemas.microsoft.com/office/drawing/2014/main" id="{2ADAFCD5-A288-4899-9538-E4D1E87EBE1F}"/>
              </a:ext>
            </a:extLst>
          </p:cNvPr>
          <p:cNvSpPr/>
          <p:nvPr/>
        </p:nvSpPr>
        <p:spPr>
          <a:xfrm>
            <a:off x="1533019" y="1747294"/>
            <a:ext cx="6473603" cy="1166426"/>
          </a:xfrm>
          <a:prstGeom prst="wedgeEllipseCallout">
            <a:avLst>
              <a:gd name="adj1" fmla="val -46330"/>
              <a:gd name="adj2" fmla="val 73178"/>
            </a:avLst>
          </a:prstGeom>
          <a:solidFill>
            <a:srgbClr val="002060"/>
          </a:solidFill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Ok.</a:t>
            </a:r>
            <a:r>
              <a:rPr kumimoji="0" lang="en-GB" sz="2400" b="1" i="0" u="none" strike="noStrike" kern="0" cap="none" spc="0" normalizeH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 </a:t>
            </a:r>
            <a:r>
              <a:rPr kumimoji="0" lang="en-GB" sz="2400" b="1" i="1" u="sng" strike="noStrike" kern="0" cap="none" spc="0" normalizeH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Spielen</a:t>
            </a:r>
            <a:r>
              <a:rPr kumimoji="0" lang="en-GB" sz="2400" b="1" i="0" u="none" strike="noStrike" kern="0" cap="none" spc="0" normalizeH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. Wie </a:t>
            </a:r>
            <a:r>
              <a:rPr kumimoji="0" lang="en-GB" sz="2400" b="1" i="0" u="none" strike="noStrike" kern="0" cap="none" spc="0" normalizeH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sagt</a:t>
            </a:r>
            <a:r>
              <a:rPr kumimoji="0" lang="en-GB" sz="2400" b="1" i="0" u="none" strike="noStrike" kern="0" cap="none" spc="0" normalizeH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 man das auf </a:t>
            </a:r>
            <a:r>
              <a:rPr kumimoji="0" lang="en-GB" sz="2400" b="1" i="0" u="none" strike="noStrike" kern="0" cap="none" spc="0" normalizeH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Englisch</a:t>
            </a:r>
            <a:r>
              <a:rPr kumimoji="0" lang="en-GB" sz="2400" b="1" i="0" u="none" strike="noStrike" kern="0" cap="none" spc="0" normalizeH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?</a:t>
            </a:r>
            <a:endParaRPr kumimoji="0" lang="en-GB" sz="2400" b="1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entury Gothic" panose="020F0302020204030204"/>
              <a:ea typeface="+mn-ea"/>
              <a:cs typeface="+mn-cs"/>
            </a:endParaRPr>
          </a:p>
        </p:txBody>
      </p:sp>
      <p:sp>
        <p:nvSpPr>
          <p:cNvPr id="15" name="Thought Bubble: Cloud 14">
            <a:extLst>
              <a:ext uri="{FF2B5EF4-FFF2-40B4-BE49-F238E27FC236}">
                <a16:creationId xmlns:a16="http://schemas.microsoft.com/office/drawing/2014/main" id="{C5BDF558-729E-4CAE-8365-84048D41A21D}"/>
              </a:ext>
            </a:extLst>
          </p:cNvPr>
          <p:cNvSpPr/>
          <p:nvPr/>
        </p:nvSpPr>
        <p:spPr>
          <a:xfrm>
            <a:off x="10514563" y="2061162"/>
            <a:ext cx="1432469" cy="757923"/>
          </a:xfrm>
          <a:prstGeom prst="cloudCallout">
            <a:avLst>
              <a:gd name="adj1" fmla="val -17237"/>
              <a:gd name="adj2" fmla="val 149630"/>
            </a:avLst>
          </a:prstGeom>
          <a:solidFill>
            <a:srgbClr val="FFD10D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b="1" i="1" dirty="0">
                <a:solidFill>
                  <a:srgbClr val="002060"/>
                </a:solidFill>
              </a:rPr>
              <a:t>????</a:t>
            </a:r>
          </a:p>
        </p:txBody>
      </p:sp>
      <p:pic>
        <p:nvPicPr>
          <p:cNvPr id="6" name="Picture 5" descr="A picture containing text&#10;&#10;Description automatically generated">
            <a:extLst>
              <a:ext uri="{FF2B5EF4-FFF2-40B4-BE49-F238E27FC236}">
                <a16:creationId xmlns:a16="http://schemas.microsoft.com/office/drawing/2014/main" id="{0313D5AF-18A4-4DD8-B043-BF2A05E6B10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9820" y="2061162"/>
            <a:ext cx="1633237" cy="4654062"/>
          </a:xfrm>
          <a:prstGeom prst="rect">
            <a:avLst/>
          </a:prstGeom>
        </p:spPr>
      </p:pic>
      <p:pic>
        <p:nvPicPr>
          <p:cNvPr id="13" name="Picture 12" descr="A person in a yellow shirt&#10;&#10;Description automatically generated with low confidence">
            <a:extLst>
              <a:ext uri="{FF2B5EF4-FFF2-40B4-BE49-F238E27FC236}">
                <a16:creationId xmlns:a16="http://schemas.microsoft.com/office/drawing/2014/main" id="{7148934B-8635-4097-9452-8298479CEAD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54132" y="3191264"/>
            <a:ext cx="1503499" cy="36667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04535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 animBg="1"/>
      <p:bldP spid="37" grpId="0" animBg="1"/>
      <p:bldP spid="38" grpId="0" animBg="1"/>
      <p:bldP spid="29" grpId="0" animBg="1"/>
      <p:bldP spid="15" grpId="0" animBg="1"/>
    </p:bldLst>
  </p:timing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1D9A78"/>
      </a:accent1>
      <a:accent2>
        <a:srgbClr val="8BC145"/>
      </a:accent2>
      <a:accent3>
        <a:srgbClr val="36AFCE"/>
      </a:accent3>
      <a:accent4>
        <a:srgbClr val="1D6FA9"/>
      </a:accent4>
      <a:accent5>
        <a:srgbClr val="B74919"/>
      </a:accent5>
      <a:accent6>
        <a:srgbClr val="F19D19"/>
      </a:accent6>
      <a:hlink>
        <a:srgbClr val="0563C1"/>
      </a:hlink>
      <a:folHlink>
        <a:srgbClr val="954F72"/>
      </a:folHlink>
    </a:clrScheme>
    <a:fontScheme name="Custom 2">
      <a:majorFont>
        <a:latin typeface="Century Gothic"/>
        <a:ea typeface=""/>
        <a:cs typeface=""/>
      </a:majorFont>
      <a:minorFont>
        <a:latin typeface="Century Gothic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_Office Theme">
  <a:themeElements>
    <a:clrScheme name="Office Them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1D9A78"/>
      </a:accent1>
      <a:accent2>
        <a:srgbClr val="8BC145"/>
      </a:accent2>
      <a:accent3>
        <a:srgbClr val="36AFCE"/>
      </a:accent3>
      <a:accent4>
        <a:srgbClr val="1D6FA9"/>
      </a:accent4>
      <a:accent5>
        <a:srgbClr val="B74919"/>
      </a:accent5>
      <a:accent6>
        <a:srgbClr val="F19D19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21595</TotalTime>
  <Words>3108</Words>
  <Application>Microsoft Office PowerPoint</Application>
  <PresentationFormat>Widescreen</PresentationFormat>
  <Paragraphs>398</Paragraphs>
  <Slides>15</Slides>
  <Notes>15</Notes>
  <HiddenSlides>0</HiddenSlides>
  <MMClips>0</MMClips>
  <ScaleCrop>false</ScaleCrop>
  <HeadingPairs>
    <vt:vector size="4" baseType="variant">
      <vt:variant>
        <vt:lpstr>Theme</vt:lpstr>
      </vt:variant>
      <vt:variant>
        <vt:i4>4</vt:i4>
      </vt:variant>
      <vt:variant>
        <vt:lpstr>Slide Titles</vt:lpstr>
      </vt:variant>
      <vt:variant>
        <vt:i4>15</vt:i4>
      </vt:variant>
    </vt:vector>
  </HeadingPairs>
  <TitlesOfParts>
    <vt:vector size="19" baseType="lpstr">
      <vt:lpstr>1_Office Theme</vt:lpstr>
      <vt:lpstr>2_Office Theme</vt:lpstr>
      <vt:lpstr>Office Theme</vt:lpstr>
      <vt:lpstr>4_Office Theme</vt:lpstr>
      <vt:lpstr>Talking about things and things to do</vt:lpstr>
      <vt:lpstr>aussprechen</vt:lpstr>
      <vt:lpstr>aussprechen</vt:lpstr>
      <vt:lpstr>aussprechen</vt:lpstr>
      <vt:lpstr>[st]</vt:lpstr>
      <vt:lpstr>[sp] </vt:lpstr>
      <vt:lpstr>[sp]</vt:lpstr>
      <vt:lpstr>PowerPoint Presentation</vt:lpstr>
      <vt:lpstr>Vokabeln</vt:lpstr>
      <vt:lpstr>Vokabeln</vt:lpstr>
      <vt:lpstr>Infinitive (dictionary verb) and he, she, it forms</vt:lpstr>
      <vt:lpstr>hören</vt:lpstr>
      <vt:lpstr>Who does what: weak verbs ‘I’ and ‘he/she’ </vt:lpstr>
      <vt:lpstr>PowerPoint Presentation</vt:lpstr>
      <vt:lpstr>Tschüss!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Describing me and others</dc:title>
  <dc:creator>Rachel Hawkes</dc:creator>
  <cp:lastModifiedBy>Ginevra Festanti</cp:lastModifiedBy>
  <cp:revision>81</cp:revision>
  <dcterms:created xsi:type="dcterms:W3CDTF">2021-07-02T19:27:01Z</dcterms:created>
  <dcterms:modified xsi:type="dcterms:W3CDTF">2023-01-10T14:53:24Z</dcterms:modified>
</cp:coreProperties>
</file>