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9" r:id="rId3"/>
    <p:sldMasterId id="2147483711" r:id="rId4"/>
  </p:sldMasterIdLst>
  <p:notesMasterIdLst>
    <p:notesMasterId r:id="rId20"/>
  </p:notesMasterIdLst>
  <p:sldIdLst>
    <p:sldId id="944" r:id="rId5"/>
    <p:sldId id="277" r:id="rId6"/>
    <p:sldId id="930" r:id="rId7"/>
    <p:sldId id="940" r:id="rId8"/>
    <p:sldId id="605" r:id="rId9"/>
    <p:sldId id="518" r:id="rId10"/>
    <p:sldId id="521" r:id="rId11"/>
    <p:sldId id="947" r:id="rId12"/>
    <p:sldId id="946" r:id="rId13"/>
    <p:sldId id="294" r:id="rId14"/>
    <p:sldId id="935" r:id="rId15"/>
    <p:sldId id="291" r:id="rId16"/>
    <p:sldId id="943" r:id="rId17"/>
    <p:sldId id="942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D10D"/>
    <a:srgbClr val="FFFFCC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EDAA6E-8B8A-51B5-032B-2761A7CF60A5}" v="4" dt="2023-01-10T14:53:00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69095" autoAdjust="0"/>
  </p:normalViewPr>
  <p:slideViewPr>
    <p:cSldViewPr snapToGrid="0">
      <p:cViewPr varScale="1">
        <p:scale>
          <a:sx n="46" d="100"/>
          <a:sy n="46" d="100"/>
        </p:scale>
        <p:origin x="1514" y="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75EDAA6E-8B8A-51B5-032B-2761A7CF60A5}"/>
    <pc:docChg chg="modSld">
      <pc:chgData name="Heike Krusemann" userId="S::jx903880@reading.ac.uk::22b930c6-ce99-468c-835c-dba6438d8ea3" providerId="AD" clId="Web-{75EDAA6E-8B8A-51B5-032B-2761A7CF60A5}" dt="2023-01-10T14:53:00.670" v="2" actId="20577"/>
      <pc:docMkLst>
        <pc:docMk/>
      </pc:docMkLst>
      <pc:sldChg chg="modSp">
        <pc:chgData name="Heike Krusemann" userId="S::jx903880@reading.ac.uk::22b930c6-ce99-468c-835c-dba6438d8ea3" providerId="AD" clId="Web-{75EDAA6E-8B8A-51B5-032B-2761A7CF60A5}" dt="2023-01-10T14:53:00.670" v="2" actId="20577"/>
        <pc:sldMkLst>
          <pc:docMk/>
          <pc:sldMk cId="530453548" sldId="946"/>
        </pc:sldMkLst>
        <pc:spChg chg="mod">
          <ac:chgData name="Heike Krusemann" userId="S::jx903880@reading.ac.uk::22b930c6-ce99-468c-835c-dba6438d8ea3" providerId="AD" clId="Web-{75EDAA6E-8B8A-51B5-032B-2761A7CF60A5}" dt="2023-01-10T14:52:56.748" v="1" actId="20577"/>
          <ac:spMkLst>
            <pc:docMk/>
            <pc:sldMk cId="530453548" sldId="946"/>
            <ac:spMk id="36" creationId="{D562F711-7157-4E35-B25C-3A59A3F6B007}"/>
          </ac:spMkLst>
        </pc:spChg>
        <pc:spChg chg="mod">
          <ac:chgData name="Heike Krusemann" userId="S::jx903880@reading.ac.uk::22b930c6-ce99-468c-835c-dba6438d8ea3" providerId="AD" clId="Web-{75EDAA6E-8B8A-51B5-032B-2761A7CF60A5}" dt="2023-01-10T14:53:00.670" v="2" actId="20577"/>
          <ac:spMkLst>
            <pc:docMk/>
            <pc:sldMk cId="530453548" sldId="946"/>
            <ac:spMk id="38" creationId="{107E4098-A18E-4F18-8113-B42E920B6D5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Introduce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[sch] schreiben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falsch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schnell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Mensch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schwarz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[sp] spielen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Sprache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[367]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sprechen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Sport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Spiel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[500]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[st] stark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Straße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stehen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verstehen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[186]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denken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lernen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singen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[1063]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spielen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verstehen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oft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ich weiß (es) nicht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wie sagt man…?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Wer? [149]  haben, ich habe, er, sie, es hat [6]  Blume [2463] Geschenk [2595] Spiel [328] Kuchen [4381]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Bild [253] Foto [633] Freund, Freundin [273] Fußball [1277]  Tasche [1804] mein, meine [51] dein, deine [233]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more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Click to introduce the new words and their pictures. </a:t>
            </a:r>
            <a:r>
              <a:rPr lang="en-GB" b="0" baseline="0" dirty="0"/>
              <a:t>Practise pronouncing the words as a class and individually.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Ask pupils what they think the words mean in English. They have already seen ‘verstehen’ in the phonics part of the lesson.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for individual words to disappear and to elicit them from the class. Click again for them to reappear.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Click on the images to listen and check pronunciation, if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5. Ask pupils to imagine they are doing a Word Bee. Click to bring up  the callout ‘Wie </a:t>
            </a:r>
            <a:r>
              <a:rPr lang="en-GB" b="0" baseline="0" dirty="0" err="1"/>
              <a:t>sagt</a:t>
            </a:r>
            <a:r>
              <a:rPr lang="en-GB" b="0" baseline="0" dirty="0"/>
              <a:t> man…auf </a:t>
            </a:r>
            <a:r>
              <a:rPr lang="en-GB" b="0" baseline="0" dirty="0" err="1"/>
              <a:t>Englisch</a:t>
            </a:r>
            <a:r>
              <a:rPr lang="en-GB" b="0" baseline="0" dirty="0"/>
              <a:t>’ to elicit the English meanings, then swap to ‘Wie </a:t>
            </a:r>
            <a:r>
              <a:rPr lang="en-GB" b="0" baseline="0" dirty="0" err="1"/>
              <a:t>sagt</a:t>
            </a:r>
            <a:r>
              <a:rPr lang="en-GB" b="0" baseline="0" dirty="0"/>
              <a:t> man…auf Deutsch’ to elicit the German words instead. Pupils will have further practice of this in pairs in the follow-ups.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denken [128] lernen [288] singen [1063] spielen [205] verstehen [211] viel [56] oft [223]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weiß (es) nicht [n/a]  wie sagt man…? [n/a]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400" b="0" dirty="0"/>
              <a:t>To explain how the dictionary form of the verb (infinitive) relates to the third person singular form.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introduce infinitive and 3</a:t>
            </a:r>
            <a:r>
              <a:rPr lang="en-GB" sz="1300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person forms of verbs. 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Discuss present tense forms in English:  he lives, he is living. In German both are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 </a:t>
            </a:r>
            <a:r>
              <a:rPr lang="en-GB" sz="1300" i="1" spc="-1" dirty="0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Er </a:t>
            </a:r>
            <a:r>
              <a:rPr lang="en-GB" sz="1300" i="1" spc="-1" dirty="0" err="1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wohnt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. </a:t>
            </a:r>
            <a:endParaRPr lang="en-GB" sz="1300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Elicit 2x English translations for the German examples provided.  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between infinitive and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verbs from this week’s vocab.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Clarify the activity.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play the example (</a:t>
            </a:r>
            <a:r>
              <a:rPr lang="en-GB" dirty="0" err="1"/>
              <a:t>Beispiel</a:t>
            </a:r>
            <a:r>
              <a:rPr lang="en-GB" dirty="0"/>
              <a:t>). Pupils decide if they hear ‘to learn’ or ‘learns’ and write A or B.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correct.  Remind pupils that the infinitive in German usually ends in –</a:t>
            </a:r>
            <a:r>
              <a:rPr lang="en-GB" dirty="0" err="1"/>
              <a:t>en</a:t>
            </a:r>
            <a:r>
              <a:rPr lang="en-GB" dirty="0"/>
              <a:t> and the s/he form of the verb in –t.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Continue with items 1-6.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answers and click to reveal.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B.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lernt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spielen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verstehen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singt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denkt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schreiben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400" b="0" dirty="0"/>
              <a:t>To recap verb knowledge about infinitives and he/she forms, and to introduce the first person singular form.</a:t>
            </a:r>
            <a:br>
              <a:rPr lang="en-GB" sz="1400" b="0" dirty="0"/>
            </a:br>
            <a:endParaRPr lang="en-GB" sz="1400" b="0" spc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recap infinitive and 3</a:t>
            </a:r>
            <a:r>
              <a:rPr lang="en-GB" sz="1300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person forms of verbs and to introduce 1</a:t>
            </a:r>
            <a:r>
              <a:rPr lang="en-GB" sz="1300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person form. 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Use call-outs to remind pupils of meaning of infinitive and to teach the idea of ‘weak’ verbs (verbs that follow a regular pattern). 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Work through the 2 examples as a class, using mini whiteboards if helpful. 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260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first and third person weak (regular) verbs.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English meaning from the two options given (She=Johanna, I=Moritz).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 and the German pronouns.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meanings of 6 sentences in English orally and click to reveal. 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Additional task suggestions: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pupils to change the ‘I’ sentences to ‘she/he’ sentences, remembering to change the pronoun AND the verb ending. E.g.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spielt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Fußball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spiele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Fußball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pupils to write down the infinitive forms of each verb. E.g.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spielen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;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lernen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…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pupils to write one sentence that is true for them (I form) and one that is true for a friend (he/she form). 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431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  <a:br>
              <a:rPr lang="en-GB" sz="1400" b="0" dirty="0"/>
            </a:br>
            <a:r>
              <a:rPr lang="en-GB" sz="1400" b="0" dirty="0"/>
              <a:t>1. Present the letter(s) and say the </a:t>
            </a:r>
            <a:r>
              <a:rPr lang="en-GB" sz="1400" b="1" dirty="0"/>
              <a:t>[</a:t>
            </a:r>
            <a:r>
              <a:rPr lang="en-GB" sz="1400" b="1" baseline="0" dirty="0" err="1"/>
              <a:t>sch</a:t>
            </a:r>
            <a:r>
              <a:rPr lang="en-GB" sz="1400" b="1" dirty="0"/>
              <a:t>] </a:t>
            </a:r>
            <a:r>
              <a:rPr lang="en-GB" sz="1400" b="0" dirty="0"/>
              <a:t>sound first, on its own. Pupils repeat it with you.</a:t>
            </a:r>
            <a:br>
              <a:rPr lang="en-GB" sz="1400" b="0" dirty="0"/>
            </a:br>
            <a:r>
              <a:rPr lang="en-GB" sz="1400" b="0" dirty="0"/>
              <a:t>2. Bring up the word </a:t>
            </a:r>
            <a:r>
              <a:rPr lang="en-GB" sz="1400" b="0" baseline="0" dirty="0"/>
              <a:t>”</a:t>
            </a:r>
            <a:r>
              <a:rPr lang="en-GB" sz="1400" b="1" baseline="0" dirty="0" err="1"/>
              <a:t>schreiben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="0" dirty="0"/>
              <a:t> on its own, say</a:t>
            </a:r>
            <a:r>
              <a:rPr lang="en-GB" sz="14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baseline="0" dirty="0"/>
              <a:t>3. </a:t>
            </a:r>
            <a:r>
              <a:rPr lang="en-GB" sz="1400" dirty="0"/>
              <a:t>A</a:t>
            </a:r>
            <a:r>
              <a:rPr lang="en-GB" sz="1400" baseline="0" dirty="0"/>
              <a:t> possible gesture for this would be to mime writing.</a:t>
            </a:r>
            <a:endParaRPr lang="en-GB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4. Roll back the animations and work through 1-3 again, but this time, dropping your voice completely to listen carefully to the pupils saying the </a:t>
            </a:r>
            <a:r>
              <a:rPr lang="en-GB" sz="1400" b="1" dirty="0"/>
              <a:t>[</a:t>
            </a:r>
            <a:r>
              <a:rPr lang="en-GB" sz="1400" b="1" baseline="0" dirty="0" err="1"/>
              <a:t>sch</a:t>
            </a:r>
            <a:r>
              <a:rPr lang="en-GB" sz="1400" b="1" dirty="0"/>
              <a:t>] </a:t>
            </a:r>
            <a:r>
              <a:rPr lang="en-GB" sz="1400" baseline="0" dirty="0"/>
              <a:t>sound, pronouncing </a:t>
            </a:r>
            <a:r>
              <a:rPr lang="en-GB" sz="1400" b="0" baseline="0" dirty="0"/>
              <a:t>”</a:t>
            </a:r>
            <a:r>
              <a:rPr lang="en-GB" sz="1400" b="1" baseline="0" dirty="0" err="1"/>
              <a:t>schreiben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aseline="0" dirty="0">
                <a:solidFill>
                  <a:schemeClr val="tx1"/>
                </a:solidFill>
              </a:rPr>
              <a:t> </a:t>
            </a:r>
            <a:r>
              <a:rPr lang="en-GB" sz="1400" baseline="0" dirty="0"/>
              <a:t>and, if using, doing the gesture.</a:t>
            </a:r>
            <a:br>
              <a:rPr lang="en-GB" sz="1400" baseline="0" dirty="0"/>
            </a:br>
            <a:br>
              <a:rPr lang="en-GB" sz="1400" baseline="0" dirty="0"/>
            </a:br>
            <a:r>
              <a:rPr lang="en-GB" sz="1400" b="1" baseline="0" dirty="0"/>
              <a:t>Word frequency 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 err="1"/>
              <a:t>schreiben</a:t>
            </a:r>
            <a:r>
              <a:rPr lang="en-GB" sz="1400" baseline="0" dirty="0"/>
              <a:t> [245]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dirty="0"/>
              <a:t>Introduce</a:t>
            </a:r>
            <a:r>
              <a:rPr lang="en-GB" sz="1400" baseline="0" dirty="0"/>
              <a:t> and elicit the pronunciation of the </a:t>
            </a:r>
            <a:r>
              <a:rPr lang="en-GB" sz="1400" b="1" baseline="0" dirty="0"/>
              <a:t>individual SSC 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 </a:t>
            </a:r>
            <a:r>
              <a:rPr lang="en-GB" sz="1400" baseline="0" dirty="0"/>
              <a:t>and then the </a:t>
            </a:r>
            <a:r>
              <a:rPr lang="en-GB" sz="1400" b="1" baseline="0" dirty="0"/>
              <a:t>source</a:t>
            </a:r>
            <a:r>
              <a:rPr lang="en-GB" sz="1400" baseline="0" dirty="0"/>
              <a:t> word again ‘</a:t>
            </a:r>
            <a:r>
              <a:rPr lang="en-GB" sz="1400" b="1" baseline="0" dirty="0" err="1"/>
              <a:t>schreiben</a:t>
            </a:r>
            <a:r>
              <a:rPr lang="en-GB" sz="1400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baseline="0" dirty="0"/>
              <a:t>Then present and elicit the pronunciation of the four </a:t>
            </a:r>
            <a:r>
              <a:rPr lang="en-GB" sz="1400" b="1" baseline="0" dirty="0"/>
              <a:t>cluster</a:t>
            </a:r>
            <a:r>
              <a:rPr lang="en-GB" sz="1400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400" baseline="0" dirty="0"/>
            </a:br>
            <a:endParaRPr lang="en-GB" sz="14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Word frequency (1 is the most frequent word in German): </a:t>
            </a:r>
            <a:br>
              <a:rPr lang="en-GB" sz="1400" baseline="0" dirty="0"/>
            </a:br>
            <a:r>
              <a:rPr lang="en-GB" sz="1400" b="1" baseline="0" dirty="0" err="1"/>
              <a:t>schreiben</a:t>
            </a:r>
            <a:r>
              <a:rPr lang="en-GB" sz="1400" b="1" baseline="0" dirty="0"/>
              <a:t> </a:t>
            </a:r>
            <a:r>
              <a:rPr lang="en-GB" sz="1400" baseline="0" dirty="0"/>
              <a:t>[245] </a:t>
            </a:r>
            <a:r>
              <a:rPr lang="en-GB" sz="1400" b="1" baseline="0" dirty="0" err="1"/>
              <a:t>falsch</a:t>
            </a:r>
            <a:r>
              <a:rPr lang="en-GB" sz="1400" b="1" baseline="0" dirty="0"/>
              <a:t> </a:t>
            </a:r>
            <a:r>
              <a:rPr lang="en-GB" sz="1400" b="0" baseline="0" dirty="0"/>
              <a:t>[638] </a:t>
            </a:r>
            <a:r>
              <a:rPr lang="en-GB" sz="1400" b="1" baseline="0" dirty="0"/>
              <a:t>schnell </a:t>
            </a:r>
            <a:r>
              <a:rPr lang="en-GB" sz="1400" baseline="0" dirty="0"/>
              <a:t>[233] </a:t>
            </a:r>
            <a:r>
              <a:rPr lang="en-GB" sz="1400" b="1" baseline="0" dirty="0"/>
              <a:t>Mensch </a:t>
            </a:r>
            <a:r>
              <a:rPr lang="en-GB" sz="1400" baseline="0" dirty="0"/>
              <a:t>[104] </a:t>
            </a:r>
            <a:r>
              <a:rPr lang="en-GB" sz="1400" b="1" baseline="0" dirty="0"/>
              <a:t>schwarz </a:t>
            </a:r>
            <a:r>
              <a:rPr lang="en-GB" sz="1400" baseline="0" dirty="0"/>
              <a:t>[451]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st</a:t>
            </a:r>
            <a:r>
              <a:rPr lang="en-GB" sz="1400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  <a:br>
              <a:rPr lang="en-GB" sz="1400" b="0" dirty="0"/>
            </a:br>
            <a:r>
              <a:rPr lang="en-GB" sz="1400" b="0" dirty="0"/>
              <a:t>1. Present the letter(s) and say the </a:t>
            </a:r>
            <a:r>
              <a:rPr lang="en-GB" sz="1400" b="1" dirty="0"/>
              <a:t>[</a:t>
            </a:r>
            <a:r>
              <a:rPr lang="en-GB" sz="1400" b="1" dirty="0" err="1"/>
              <a:t>st</a:t>
            </a:r>
            <a:r>
              <a:rPr lang="en-GB" sz="1400" b="1" dirty="0"/>
              <a:t>-] </a:t>
            </a:r>
            <a:r>
              <a:rPr lang="en-GB" sz="1400" b="0" dirty="0"/>
              <a:t>sound first, on its own. Pupils repeat it with you.</a:t>
            </a:r>
            <a:br>
              <a:rPr lang="en-GB" sz="1400" b="0" dirty="0"/>
            </a:br>
            <a:r>
              <a:rPr lang="en-GB" sz="1400" b="0" dirty="0"/>
              <a:t>2. Bring up the word </a:t>
            </a:r>
            <a:r>
              <a:rPr lang="en-GB" sz="1400" b="0" baseline="0" dirty="0"/>
              <a:t>”</a:t>
            </a:r>
            <a:r>
              <a:rPr lang="en-GB" sz="14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stark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="0" dirty="0"/>
              <a:t> on its own, say</a:t>
            </a:r>
            <a:r>
              <a:rPr lang="en-GB" sz="1400" b="0" baseline="0" dirty="0"/>
              <a:t> it, pupils repeat it, so that they have the opportunity to focus all of their attention on the connection between the written word and its sound.</a:t>
            </a:r>
          </a:p>
          <a:p>
            <a:r>
              <a:rPr lang="en-GB" sz="1400" b="0" baseline="0" dirty="0"/>
              <a:t>3. </a:t>
            </a:r>
            <a:r>
              <a:rPr lang="en-GB" sz="1400" dirty="0"/>
              <a:t>A</a:t>
            </a:r>
            <a:r>
              <a:rPr lang="en-GB" sz="1400" baseline="0" dirty="0"/>
              <a:t> possible gesture for this would be to mime lifting </a:t>
            </a:r>
            <a:r>
              <a:rPr lang="en-GB" sz="1400" baseline="0" dirty="0" err="1"/>
              <a:t>dumbells</a:t>
            </a:r>
            <a:r>
              <a:rPr lang="en-GB" sz="1400" baseline="0" dirty="0"/>
              <a:t> by clenching your fists and raising them above your head.</a:t>
            </a:r>
            <a:endParaRPr lang="en-GB" sz="1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4. Roll back the animations and work through 1-3 again, but this time, dropping your voice completely to listen carefully to the pupils saying the </a:t>
            </a:r>
            <a:r>
              <a:rPr lang="en-GB" sz="1400" b="1" dirty="0"/>
              <a:t>[</a:t>
            </a:r>
            <a:r>
              <a:rPr lang="en-GB" sz="1400" b="1" dirty="0" err="1"/>
              <a:t>st</a:t>
            </a:r>
            <a:r>
              <a:rPr lang="en-GB" sz="1400" b="1" dirty="0"/>
              <a:t>-] </a:t>
            </a:r>
            <a:r>
              <a:rPr lang="en-GB" sz="1400" baseline="0" dirty="0"/>
              <a:t>sound, pronouncing </a:t>
            </a:r>
            <a:r>
              <a:rPr lang="en-GB" sz="1400" b="0" baseline="0" dirty="0"/>
              <a:t>”</a:t>
            </a:r>
            <a:r>
              <a:rPr lang="en-GB" sz="1400" b="1" baseline="0" dirty="0"/>
              <a:t>stark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aseline="0" dirty="0">
                <a:solidFill>
                  <a:schemeClr val="tx1"/>
                </a:solidFill>
              </a:rPr>
              <a:t> </a:t>
            </a:r>
            <a:r>
              <a:rPr lang="en-GB" sz="1400" baseline="0" dirty="0"/>
              <a:t>and, if using, doing the gesture.</a:t>
            </a:r>
            <a:br>
              <a:rPr lang="en-GB" sz="1400" baseline="0" dirty="0"/>
            </a:br>
            <a:br>
              <a:rPr lang="en-GB" sz="1400" baseline="0" dirty="0"/>
            </a:br>
            <a:r>
              <a:rPr lang="en-GB" sz="1400" b="1" baseline="0" dirty="0"/>
              <a:t>Word frequency (1 is the most frequent word in German): </a:t>
            </a:r>
            <a:br>
              <a:rPr lang="en-GB" sz="1400" baseline="0" dirty="0"/>
            </a:br>
            <a:r>
              <a:rPr lang="en-GB" sz="1400" b="1" baseline="0" dirty="0"/>
              <a:t>stark</a:t>
            </a:r>
            <a:r>
              <a:rPr lang="en-GB" sz="1400" b="0" baseline="0" dirty="0"/>
              <a:t> [207</a:t>
            </a:r>
            <a:r>
              <a:rPr lang="en-GB" sz="1400" baseline="0" dirty="0"/>
              <a:t>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90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st</a:t>
            </a:r>
            <a:r>
              <a:rPr lang="en-GB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st</a:t>
            </a:r>
            <a:r>
              <a:rPr lang="en-GB" b="1" baseline="0" dirty="0"/>
              <a:t>-]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stark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/>
              <a:t>stark</a:t>
            </a:r>
            <a:r>
              <a:rPr lang="en-GB" sz="1200" b="0" baseline="0" dirty="0"/>
              <a:t> [207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Straße</a:t>
            </a:r>
            <a:r>
              <a:rPr lang="en-GB" sz="1200" b="1" baseline="0" dirty="0"/>
              <a:t> </a:t>
            </a:r>
            <a:r>
              <a:rPr lang="en-GB" sz="1200" b="0" baseline="0" dirty="0"/>
              <a:t>[355] </a:t>
            </a:r>
            <a:r>
              <a:rPr lang="en-GB" sz="1200" b="1" baseline="0" dirty="0" err="1"/>
              <a:t>stehen</a:t>
            </a:r>
            <a:r>
              <a:rPr lang="en-GB" sz="1200" b="1" baseline="0" dirty="0"/>
              <a:t> </a:t>
            </a:r>
            <a:r>
              <a:rPr lang="en-GB" sz="1200" baseline="0" dirty="0"/>
              <a:t>[87] </a:t>
            </a:r>
            <a:r>
              <a:rPr lang="en-GB" sz="1200" b="1" baseline="0" dirty="0"/>
              <a:t>verstehen </a:t>
            </a:r>
            <a:r>
              <a:rPr lang="en-GB" sz="1200" baseline="0" dirty="0"/>
              <a:t>[222] </a:t>
            </a:r>
            <a:r>
              <a:rPr lang="en-GB" sz="1200" b="1" baseline="0" dirty="0"/>
              <a:t>Stadt </a:t>
            </a:r>
            <a:r>
              <a:rPr lang="en-GB" sz="1200" baseline="0" dirty="0"/>
              <a:t>[186]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7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sp</a:t>
            </a:r>
            <a:r>
              <a:rPr lang="en-GB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</a:t>
            </a:r>
            <a:r>
              <a:rPr lang="en-GB" b="1" dirty="0" err="1"/>
              <a:t>sp</a:t>
            </a:r>
            <a:r>
              <a:rPr lang="en-GB" b="1" dirty="0"/>
              <a:t>-] </a:t>
            </a:r>
            <a:r>
              <a:rPr lang="en-GB" b="0" dirty="0"/>
              <a:t>sound first, on its own. Pupils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to mime playing an instrument or sport.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4. Roll back the animations and work through 1-3 again, but this time, dropping your voice completely to listen carefully to the pupils saying the </a:t>
            </a:r>
            <a:r>
              <a:rPr lang="en-GB" b="1" dirty="0"/>
              <a:t>[</a:t>
            </a:r>
            <a:r>
              <a:rPr lang="en-GB" b="1" dirty="0" err="1"/>
              <a:t>sp</a:t>
            </a:r>
            <a:r>
              <a:rPr lang="en-GB" b="1" dirty="0"/>
              <a:t>-] </a:t>
            </a:r>
            <a:r>
              <a:rPr lang="en-GB" baseline="0" dirty="0"/>
              <a:t>sound, pronouncing </a:t>
            </a:r>
            <a:r>
              <a:rPr lang="en-GB" b="0" baseline="0" dirty="0"/>
              <a:t>”</a:t>
            </a:r>
            <a:r>
              <a:rPr lang="en-GB" b="1" baseline="0" dirty="0" err="1"/>
              <a:t>spielen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baseline="0" dirty="0"/>
              <a:t>and, if using, doing the gesture.</a:t>
            </a:r>
            <a:br>
              <a:rPr lang="en-GB" baseline="0" dirty="0"/>
            </a:br>
            <a:br>
              <a:rPr lang="en-GB" baseline="0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 err="1"/>
              <a:t>spielen</a:t>
            </a:r>
            <a:r>
              <a:rPr lang="en-GB" baseline="0" dirty="0"/>
              <a:t> [197]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74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sp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sp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 err="1"/>
              <a:t>spielen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 err="1"/>
              <a:t>spielen</a:t>
            </a:r>
            <a:r>
              <a:rPr lang="en-GB" sz="1200" b="0" baseline="0" dirty="0"/>
              <a:t> [197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Sprache</a:t>
            </a:r>
            <a:r>
              <a:rPr lang="en-GB" sz="1200" b="1" baseline="0" dirty="0"/>
              <a:t> </a:t>
            </a:r>
            <a:r>
              <a:rPr lang="en-GB" sz="1200" baseline="0" dirty="0"/>
              <a:t>[367] </a:t>
            </a:r>
            <a:r>
              <a:rPr lang="en-GB" sz="1200" b="1" baseline="0" dirty="0" err="1"/>
              <a:t>sprechen</a:t>
            </a:r>
            <a:r>
              <a:rPr lang="en-GB" sz="1200" b="1" baseline="0" dirty="0"/>
              <a:t> </a:t>
            </a:r>
            <a:r>
              <a:rPr lang="en-GB" sz="1200" baseline="0" dirty="0"/>
              <a:t>[157] </a:t>
            </a:r>
            <a:r>
              <a:rPr lang="en-GB" sz="1200" b="1" baseline="0" dirty="0"/>
              <a:t>Sport </a:t>
            </a:r>
            <a:r>
              <a:rPr lang="en-GB" sz="1200" baseline="0" dirty="0"/>
              <a:t>[845] </a:t>
            </a:r>
            <a:r>
              <a:rPr lang="en-GB" sz="1200" b="1" baseline="0" dirty="0"/>
              <a:t>Spiel </a:t>
            </a:r>
            <a:r>
              <a:rPr lang="en-GB" sz="1200" baseline="0" dirty="0"/>
              <a:t>[500]</a:t>
            </a:r>
            <a:br>
              <a:rPr lang="en-GB" sz="1200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4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aural recognition of the three sounds [</a:t>
            </a:r>
            <a:r>
              <a:rPr lang="en-GB" b="0" dirty="0" err="1"/>
              <a:t>sch</a:t>
            </a:r>
            <a:r>
              <a:rPr lang="en-GB" b="0" dirty="0"/>
              <a:t>], [</a:t>
            </a:r>
            <a:r>
              <a:rPr lang="en-GB" b="0" dirty="0" err="1"/>
              <a:t>sp</a:t>
            </a:r>
            <a:r>
              <a:rPr lang="en-GB" b="0" dirty="0"/>
              <a:t>], and [</a:t>
            </a:r>
            <a:r>
              <a:rPr lang="en-GB" b="0" dirty="0" err="1"/>
              <a:t>st</a:t>
            </a:r>
            <a:r>
              <a:rPr lang="en-GB" b="0" dirty="0"/>
              <a:t>].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the sound button to play B (the example). Pupils must write down </a:t>
            </a:r>
            <a:r>
              <a:rPr lang="en-GB" dirty="0" err="1"/>
              <a:t>sch</a:t>
            </a:r>
            <a:r>
              <a:rPr lang="en-GB" dirty="0"/>
              <a:t>, </a:t>
            </a:r>
            <a:r>
              <a:rPr lang="en-GB" dirty="0" err="1"/>
              <a:t>sp</a:t>
            </a:r>
            <a:r>
              <a:rPr lang="en-GB" dirty="0"/>
              <a:t>, or </a:t>
            </a:r>
            <a:r>
              <a:rPr lang="en-GB" dirty="0" err="1"/>
              <a:t>st</a:t>
            </a:r>
            <a:r>
              <a:rPr lang="en-GB" dirty="0"/>
              <a:t> based on what they hear and which sound they think fills the gap.  </a:t>
            </a:r>
          </a:p>
          <a:p>
            <a:r>
              <a:rPr lang="en-GB" dirty="0"/>
              <a:t>2. Click to reveal and check answer. </a:t>
            </a:r>
          </a:p>
          <a:p>
            <a:r>
              <a:rPr lang="en-GB" dirty="0"/>
              <a:t>3. Repeat for items 1-8. 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Schnecke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Schlange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Specht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Stinktier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Spatz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Schildkröte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Schnabeltier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Stachelschwein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dirty="0"/>
              <a:t>Schnecke [&gt;5009] , Stier [&gt;5009], </a:t>
            </a:r>
            <a:r>
              <a:rPr lang="en-GB" dirty="0" err="1"/>
              <a:t>Schlange</a:t>
            </a:r>
            <a:r>
              <a:rPr lang="en-GB" dirty="0"/>
              <a:t> [3601], Specht [4900], </a:t>
            </a:r>
            <a:r>
              <a:rPr lang="en-GB" dirty="0" err="1"/>
              <a:t>Stinktier</a:t>
            </a:r>
            <a:r>
              <a:rPr lang="en-GB" dirty="0"/>
              <a:t> [&gt;5009],  </a:t>
            </a:r>
            <a:r>
              <a:rPr lang="en-GB" dirty="0" err="1"/>
              <a:t>Spatz</a:t>
            </a:r>
            <a:r>
              <a:rPr lang="en-GB" dirty="0"/>
              <a:t> [&gt;5009], </a:t>
            </a:r>
            <a:r>
              <a:rPr lang="en-GB" dirty="0" err="1"/>
              <a:t>Schildkröte</a:t>
            </a:r>
            <a:r>
              <a:rPr lang="en-GB" dirty="0"/>
              <a:t> [&gt;5009], </a:t>
            </a:r>
            <a:r>
              <a:rPr lang="en-GB" dirty="0" err="1"/>
              <a:t>Schnabeltier</a:t>
            </a:r>
            <a:r>
              <a:rPr lang="en-GB" dirty="0"/>
              <a:t> [&gt;5009], </a:t>
            </a:r>
            <a:r>
              <a:rPr lang="en-GB" dirty="0" err="1"/>
              <a:t>Stachelschwein</a:t>
            </a:r>
            <a:r>
              <a:rPr lang="en-GB" dirty="0"/>
              <a:t> [&gt;5009]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288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two new phrases for this week.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Explain the scenario and click to present Johanna and Moritz practising the Word Bee.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Ask pupils what they think the two phrases could mean in English from the context.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Use the callouts to give the translations.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baseline="0" dirty="0"/>
              <a:t>4. Practise saying the two new phrases as a class.</a:t>
            </a:r>
            <a:br>
              <a:rPr lang="en-GB" b="0" baseline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59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6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462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288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277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58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945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95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18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299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841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257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E9BD-6BC4-489B-8968-140149053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B1053-E334-46FF-88FC-A64A51722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211C2-F9A4-4B54-989D-7ADFAB55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4C7ED-7BBE-487E-A5B1-AF73AD7B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F605F-9B30-4B62-A7DE-1B20FCC3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94A15-FE03-456C-87D0-0844EFFF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77F13-1578-4C4E-8C7A-1F69C43B0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DFEDF-33B4-4C2F-9815-70727BE6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A704-E311-4374-A34B-B63E4034F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A0F3A-7AC7-4EE5-B6CE-AF1E478E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02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2202B-1C59-4EFF-9B15-6C4A4890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C8469-D86E-4FDC-AC3C-A48FC3F1D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CE8EC-7B28-4F2C-BCF0-265CD11B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47A47-0412-4029-A830-FE78BA82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EA685-8D5A-465D-A194-A3B0F534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803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F8EF6-ED42-4554-8A09-2DDF9DCF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21F7F-029B-46FD-A671-92E1152AB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E6D6A-2A40-42F5-9AE3-AB0D3263A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9ABF7-ECC7-42EB-B271-EC204F04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B4554-FD80-48D3-8F45-53BB8441F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92B4D-E56F-4F36-80C2-E850FC77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671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68DB-8FAA-4044-BF32-4B110207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1D09A-26A6-4863-B829-013844CF5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3230E-BF9F-4095-B1AF-237871BB2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E91B2-CD35-431B-AEE2-A133FE630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A1602-FA9D-40E9-A580-716BE16B0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12B494-E847-4711-A43D-903FF9CB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82C34-36D0-4916-919C-54B88050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217EF-C330-4A12-A665-B08A74EF7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519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FD04-4914-4A9C-BF68-FBD38DBD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1A6FC-A3B5-4706-B6FD-4D511FFB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0D2EF-A8D8-42DB-9D75-D49F8A1D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A9433-409A-4117-AD8D-0A6E3C07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9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83883-7D66-4991-A7FD-6BF49647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A70B7F-3084-49FC-90DE-CF85F604F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C6AF3-C791-4A9C-981A-1A2961EF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29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17F6-8381-48A1-AF7E-D8244AD3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9B0F3-CD1B-44B7-895F-16D8165E8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953C3-DF42-423C-97A6-621DB9325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EBF3E-3377-4612-A6C1-53387CE3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E3E97-09FC-4510-9C78-BA7BFCBC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675CF-756F-41DA-A253-A583296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919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5715-24EC-4F8A-9777-13E6334C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EDD2A7-7820-466F-BF10-9DBA0C712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23442-EE51-4CE4-A380-B9BBE75E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96698-93EB-4B23-B44C-99ABBB92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14AB4-F302-4F4A-9ED4-901E14E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39854-5308-4AF5-AC07-C92C69B3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992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7BB4-062F-4FFF-8AAD-66E3AE21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E9CBF-E5C5-4B2C-8D32-93FD0D50F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43C0B-4D9B-47C8-B1EE-9DF776B1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364E4-A0EA-4520-A843-6E51CEDC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E313B-FEA1-4CBD-82CA-C8B8C4DF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727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0F721-6569-485D-92C9-21F0E5FB0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02989-A86F-4220-A78A-6D8003DBC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4B24A-3E86-4D36-A51A-E5CC3F1A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5B86E-01E9-484F-BC6C-12920228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2B4D-72B3-4994-B170-8D1368D3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22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C4D-DA7A-4B0B-B234-40F340373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F28CB-EE51-44EC-BFD1-5AE2B6A5F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18928-FC7B-48C6-ACD3-BBAF64C97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4F998-A48C-44BD-AECD-D9F2578F6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D8DE2-7618-4452-8EB1-4D68629F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323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BD4F-F919-492D-A64F-D168BDF5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89CC9-3945-402C-A66D-12FE70C72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5B0D7-2B51-4237-A646-3C8DD6A0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B9D8-E1DB-4088-AC56-79BE0E538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0A844-3ED1-4C9F-8BE3-42DAACDD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067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A816-43A1-43CA-AE55-79439D793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3776-AB3E-427A-A685-4CFBE803C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2C70-FB39-4681-A6B5-214EABAF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70BA5-2898-4BDD-9A1B-C7FC6494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0DA85-9DAC-44F1-9A4B-D1B90AD7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613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056F0-E7FC-4B1C-8F3A-7FF0F7E4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E355B-9CDB-4E0C-852E-009E7AB4E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7D887-F425-435A-8B2B-8A4A6FB88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B40DD-C3C2-4CFB-911D-741C8AC79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CCDED-13D4-418B-BE8D-70B6BB9C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DA1DE-6173-41FE-89BC-68AEEEF7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268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0A86-A85B-4565-810A-668F2F7E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66255-5814-4E42-B21B-8603A41F0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FA8E1-5DAE-4C9C-8896-A0D74DAC4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ED5122-3ECF-4FF0-9AC5-875B2B3B9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6F067-7380-47A1-91D4-571CE1945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556847-9906-4F2E-807A-55DD1878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39B3D8-5A69-4B9B-B8F2-072E86DD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F8A7D8-160E-44D7-9B54-C0497E6B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50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18D4-B040-4349-B965-4A5F6270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668F72-C8C1-44E7-8112-249994C66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64C11-82D8-4F70-A16E-BC99A1FC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D0580-8009-409D-96EB-F5A3D4DE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743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4D4CB8-62CA-4ED2-BB6E-485BF6C3F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64A97-B056-478F-AEC6-8B752D94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F016C-28D2-4C6F-A408-ACFE2B0A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383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77D5-E529-41D7-8735-FC89FC8C7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BD730-212B-4518-9327-A74FDAD48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6670B-067D-4712-B1E0-40EF1467E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8D791-AB5D-4E2D-8A54-0848F87E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5287D-7287-49C3-83A2-0CD028DF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FD672-3157-4DBB-9E44-CBAEC750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21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B7BCD-F424-49D6-8BE9-522B7804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11D78E-EFB5-4C6B-9EFB-90F4DFCDE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C9362-EB67-4909-9EC0-BEA98C532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1EC95-F71B-48A6-9B41-BBD458EB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BC68E-9E4F-40E1-A81C-5251F219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59D25-989B-4409-A7CC-D018778D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49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6157-2FAD-4BBC-89F3-B6868A06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FB590-E759-43D4-8778-23A5FF772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77CA4-186C-4878-90DF-C17FB294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FB9C8-9419-4E68-8787-A22A533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233A4-2F09-4C0F-B040-DB00B617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764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FA2D2D-BD77-4C9F-B626-7735232947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2958C-B6B5-4191-9B7B-C27856EE6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1AAA-2846-4B61-A4E1-75038B46C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B0F00-3D89-446C-92EE-6908ED888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E74B3-A7D1-4F41-933F-69FFDA949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69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782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6BD336-2724-4D18-85AC-EDA32DDE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62521-C2D1-4415-8ADB-0F7FA3E4D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FB73-C312-4511-BD4C-F493BB11D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1F606F4-06A2-4D36-AD21-460933D2112A}" type="datetimeFigureOut">
              <a:rPr lang="en-GB" smtClean="0"/>
              <a:pPr/>
              <a:t>10/01/2023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02022-827E-4694-A2A5-1AD1362D8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4DB61-6635-455F-9A12-8559E94B0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236DD96D-0B6D-4CDA-A138-955FA4AB0FF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1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91B96-CD35-459F-AA22-20849739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0199B-8869-43E9-9EAD-64E4B497E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1624-6E86-49C9-AC38-B19B7F3A1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BC1F3-4310-4BDD-AEFF-C3F73E20FB3C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F82DC-88CA-4A9E-BEC6-82425A7F1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D9CB8-8C2B-46A4-995A-83B3C7D04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17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40.wav"/><Relationship Id="rId18" Type="http://schemas.openxmlformats.org/officeDocument/2006/relationships/image" Target="../media/image45.png"/><Relationship Id="rId3" Type="http://schemas.openxmlformats.org/officeDocument/2006/relationships/audio" Target="../media/audio32.wav"/><Relationship Id="rId21" Type="http://schemas.openxmlformats.org/officeDocument/2006/relationships/image" Target="../media/image47.svg"/><Relationship Id="rId7" Type="http://schemas.openxmlformats.org/officeDocument/2006/relationships/audio" Target="../media/audio36.wav"/><Relationship Id="rId12" Type="http://schemas.openxmlformats.org/officeDocument/2006/relationships/audio" Target="../media/audio39.wav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43.wav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5.wav"/><Relationship Id="rId11" Type="http://schemas.openxmlformats.org/officeDocument/2006/relationships/audio" Target="../media/audio38.wav"/><Relationship Id="rId24" Type="http://schemas.openxmlformats.org/officeDocument/2006/relationships/image" Target="../media/image50.png"/><Relationship Id="rId5" Type="http://schemas.openxmlformats.org/officeDocument/2006/relationships/audio" Target="../media/audio34.wav"/><Relationship Id="rId15" Type="http://schemas.openxmlformats.org/officeDocument/2006/relationships/audio" Target="../media/audio42.wav"/><Relationship Id="rId23" Type="http://schemas.openxmlformats.org/officeDocument/2006/relationships/image" Target="../media/image49.svg"/><Relationship Id="rId10" Type="http://schemas.openxmlformats.org/officeDocument/2006/relationships/audio" Target="../media/audio37.wav"/><Relationship Id="rId19" Type="http://schemas.openxmlformats.org/officeDocument/2006/relationships/audio" Target="../media/audio44.wav"/><Relationship Id="rId4" Type="http://schemas.openxmlformats.org/officeDocument/2006/relationships/audio" Target="../media/audio33.wav"/><Relationship Id="rId9" Type="http://schemas.openxmlformats.org/officeDocument/2006/relationships/image" Target="../media/image41.svg"/><Relationship Id="rId14" Type="http://schemas.openxmlformats.org/officeDocument/2006/relationships/audio" Target="../media/audio41.wav"/><Relationship Id="rId2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5.wav"/><Relationship Id="rId7" Type="http://schemas.openxmlformats.org/officeDocument/2006/relationships/audio" Target="../media/audio4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8.wav"/><Relationship Id="rId5" Type="http://schemas.openxmlformats.org/officeDocument/2006/relationships/audio" Target="../media/audio47.wav"/><Relationship Id="rId10" Type="http://schemas.openxmlformats.org/officeDocument/2006/relationships/image" Target="../media/image53.png"/><Relationship Id="rId4" Type="http://schemas.openxmlformats.org/officeDocument/2006/relationships/audio" Target="../media/audio46.wav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image" Target="../media/image40.png"/><Relationship Id="rId3" Type="http://schemas.openxmlformats.org/officeDocument/2006/relationships/audio" Target="../media/audio50.wav"/><Relationship Id="rId7" Type="http://schemas.openxmlformats.org/officeDocument/2006/relationships/audio" Target="../media/audio54.wav"/><Relationship Id="rId12" Type="http://schemas.openxmlformats.org/officeDocument/2006/relationships/audio" Target="../media/audio5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3.wav"/><Relationship Id="rId11" Type="http://schemas.openxmlformats.org/officeDocument/2006/relationships/image" Target="../media/image55.png"/><Relationship Id="rId5" Type="http://schemas.openxmlformats.org/officeDocument/2006/relationships/audio" Target="../media/audio52.wav"/><Relationship Id="rId15" Type="http://schemas.openxmlformats.org/officeDocument/2006/relationships/image" Target="../media/image56.jpeg"/><Relationship Id="rId10" Type="http://schemas.openxmlformats.org/officeDocument/2006/relationships/image" Target="../media/image54.png"/><Relationship Id="rId4" Type="http://schemas.openxmlformats.org/officeDocument/2006/relationships/audio" Target="../media/audio51.wav"/><Relationship Id="rId9" Type="http://schemas.openxmlformats.org/officeDocument/2006/relationships/audio" Target="../media/audio56.wav"/><Relationship Id="rId1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audio" Target="../media/audio60.wav"/><Relationship Id="rId4" Type="http://schemas.openxmlformats.org/officeDocument/2006/relationships/audio" Target="../media/audio59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2.wav"/><Relationship Id="rId13" Type="http://schemas.openxmlformats.org/officeDocument/2006/relationships/audio" Target="../media/audio66.wav"/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12" Type="http://schemas.openxmlformats.org/officeDocument/2006/relationships/audio" Target="../media/audio6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1.wav"/><Relationship Id="rId11" Type="http://schemas.openxmlformats.org/officeDocument/2006/relationships/audio" Target="../media/audio64.wav"/><Relationship Id="rId5" Type="http://schemas.openxmlformats.org/officeDocument/2006/relationships/image" Target="../media/image41.svg"/><Relationship Id="rId10" Type="http://schemas.openxmlformats.org/officeDocument/2006/relationships/audio" Target="../media/audio63.wav"/><Relationship Id="rId4" Type="http://schemas.openxmlformats.org/officeDocument/2006/relationships/image" Target="../media/image40.png"/><Relationship Id="rId9" Type="http://schemas.openxmlformats.org/officeDocument/2006/relationships/image" Target="../media/image59.png"/><Relationship Id="rId14" Type="http://schemas.openxmlformats.org/officeDocument/2006/relationships/audio" Target="../media/audio6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3.png"/><Relationship Id="rId1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4.png"/><Relationship Id="rId3" Type="http://schemas.openxmlformats.org/officeDocument/2006/relationships/audio" Target="../media/audio7.wav"/><Relationship Id="rId7" Type="http://schemas.openxmlformats.org/officeDocument/2006/relationships/audio" Target="../media/audio12.wav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1.wav"/><Relationship Id="rId11" Type="http://schemas.openxmlformats.org/officeDocument/2006/relationships/image" Target="../media/image12.gif"/><Relationship Id="rId5" Type="http://schemas.openxmlformats.org/officeDocument/2006/relationships/audio" Target="../media/audio10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9.wav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audio" Target="../media/audio1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13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17.wav"/><Relationship Id="rId11" Type="http://schemas.openxmlformats.org/officeDocument/2006/relationships/image" Target="../media/image21.png"/><Relationship Id="rId5" Type="http://schemas.openxmlformats.org/officeDocument/2006/relationships/audio" Target="../media/audio16.wav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3.png"/><Relationship Id="rId4" Type="http://schemas.openxmlformats.org/officeDocument/2006/relationships/audio" Target="../media/audio15.wav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20.wav"/><Relationship Id="rId18" Type="http://schemas.openxmlformats.org/officeDocument/2006/relationships/audio" Target="../media/audio25.wav"/><Relationship Id="rId3" Type="http://schemas.openxmlformats.org/officeDocument/2006/relationships/audio" Target="../media/audio19.wav"/><Relationship Id="rId21" Type="http://schemas.openxmlformats.org/officeDocument/2006/relationships/audio" Target="../media/audio28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audio" Target="../media/audio24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3.wav"/><Relationship Id="rId20" Type="http://schemas.openxmlformats.org/officeDocument/2006/relationships/audio" Target="../media/audio27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audio" Target="../media/audio22.wav"/><Relationship Id="rId23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audio" Target="../media/audio26.wav"/><Relationship Id="rId4" Type="http://schemas.openxmlformats.org/officeDocument/2006/relationships/image" Target="../media/image29.gif"/><Relationship Id="rId9" Type="http://schemas.openxmlformats.org/officeDocument/2006/relationships/image" Target="../media/image34.png"/><Relationship Id="rId14" Type="http://schemas.openxmlformats.org/officeDocument/2006/relationships/audio" Target="../media/audio21.wav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29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audio" Target="../media/audio31.wav"/><Relationship Id="rId4" Type="http://schemas.openxmlformats.org/officeDocument/2006/relationships/audio" Target="../media/audio30.wav"/><Relationship Id="rId9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1768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Infinitive verbs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 tense (I, s/he, it)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[sch] [sp] [st]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7" y="407397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</a:t>
            </a:r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Week 6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F09ADA-04A6-4B60-A492-05C067EB4C55}"/>
              </a:ext>
            </a:extLst>
          </p:cNvPr>
          <p:cNvGrpSpPr/>
          <p:nvPr/>
        </p:nvGrpSpPr>
        <p:grpSpPr>
          <a:xfrm>
            <a:off x="43047" y="1828800"/>
            <a:ext cx="4071753" cy="3000344"/>
            <a:chOff x="43047" y="1552197"/>
            <a:chExt cx="4307193" cy="327694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F2A6EF4-AF51-40B7-9203-01A55F99AE8B}"/>
                </a:ext>
              </a:extLst>
            </p:cNvPr>
            <p:cNvSpPr/>
            <p:nvPr/>
          </p:nvSpPr>
          <p:spPr>
            <a:xfrm>
              <a:off x="43047" y="1552197"/>
              <a:ext cx="4307193" cy="32769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 descr="Table&#10;&#10;Description automatically generated">
              <a:extLst>
                <a:ext uri="{FF2B5EF4-FFF2-40B4-BE49-F238E27FC236}">
                  <a16:creationId xmlns:a16="http://schemas.microsoft.com/office/drawing/2014/main" id="{3BC0561D-88ED-42BB-86EB-4D26E844E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46" y="1853631"/>
              <a:ext cx="3178264" cy="2310961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6AE3AF9-5496-4CAB-9B33-278C96A53DF6}"/>
                </a:ext>
              </a:extLst>
            </p:cNvPr>
            <p:cNvSpPr/>
            <p:nvPr/>
          </p:nvSpPr>
          <p:spPr>
            <a:xfrm>
              <a:off x="478679" y="2681657"/>
              <a:ext cx="247135" cy="3274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6135A7-62CE-4761-B18A-5C5DAC15729E}"/>
                </a:ext>
              </a:extLst>
            </p:cNvPr>
            <p:cNvSpPr/>
            <p:nvPr/>
          </p:nvSpPr>
          <p:spPr>
            <a:xfrm>
              <a:off x="953974" y="3265716"/>
              <a:ext cx="2490665" cy="1554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0A02EC-F0DF-4BE6-9F1A-A4C9DD32D7BA}"/>
                </a:ext>
              </a:extLst>
            </p:cNvPr>
            <p:cNvSpPr txBox="1"/>
            <p:nvPr/>
          </p:nvSpPr>
          <p:spPr>
            <a:xfrm>
              <a:off x="971768" y="3175349"/>
              <a:ext cx="2490665" cy="336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Konrad </a:t>
              </a:r>
              <a:r>
                <a:rPr lang="en-GB" sz="1400" b="1" dirty="0" err="1"/>
                <a:t>Duden</a:t>
              </a:r>
              <a:r>
                <a:rPr lang="en-GB" sz="1400" b="1" dirty="0"/>
                <a:t> Schule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7" name="T2_W6_10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Vokabeln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22" name="Google Shape;108;p3">
            <a:hlinkClick r:id="" action="ppaction://noaction">
              <a:snd r:embed="rId10" name="T2_W6_10.2.wav"/>
            </a:hlinkClick>
            <a:extLst>
              <a:ext uri="{FF2B5EF4-FFF2-40B4-BE49-F238E27FC236}">
                <a16:creationId xmlns:a16="http://schemas.microsoft.com/office/drawing/2014/main" id="{B9DAF6C3-90BF-420F-B83D-7708E1F299A4}"/>
              </a:ext>
            </a:extLst>
          </p:cNvPr>
          <p:cNvSpPr txBox="1"/>
          <p:nvPr/>
        </p:nvSpPr>
        <p:spPr>
          <a:xfrm>
            <a:off x="1144575" y="594732"/>
            <a:ext cx="9568973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 die </a:t>
            </a:r>
            <a:r>
              <a:rPr kumimoji="0" lang="en-GB" sz="2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Wörter</a:t>
            </a: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 Wie </a:t>
            </a:r>
            <a:r>
              <a:rPr kumimoji="0" lang="en-GB" sz="2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sagt</a:t>
            </a: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man das auf </a:t>
            </a:r>
            <a:r>
              <a:rPr kumimoji="0" lang="en-GB" sz="2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hlinkClick r:id="" action="ppaction://noaction">
              <a:snd r:embed="rId11" name="T2_W6_10.3.wav"/>
            </a:hlinkClick>
            <a:extLst>
              <a:ext uri="{FF2B5EF4-FFF2-40B4-BE49-F238E27FC236}">
                <a16:creationId xmlns:a16="http://schemas.microsoft.com/office/drawing/2014/main" id="{695F224C-AB37-494C-971F-75B5FC2D285B}"/>
              </a:ext>
            </a:extLst>
          </p:cNvPr>
          <p:cNvSpPr txBox="1"/>
          <p:nvPr/>
        </p:nvSpPr>
        <p:spPr>
          <a:xfrm>
            <a:off x="-99873" y="293440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hlinkClick r:id="" action="ppaction://noaction">
              <a:snd r:embed="rId12" name="T2_W6_10.4.wav"/>
            </a:hlinkClick>
            <a:extLst>
              <a:ext uri="{FF2B5EF4-FFF2-40B4-BE49-F238E27FC236}">
                <a16:creationId xmlns:a16="http://schemas.microsoft.com/office/drawing/2014/main" id="{D6A00C2A-E240-4D3D-AFDF-E84B8395DF73}"/>
              </a:ext>
            </a:extLst>
          </p:cNvPr>
          <p:cNvSpPr txBox="1"/>
          <p:nvPr/>
        </p:nvSpPr>
        <p:spPr>
          <a:xfrm>
            <a:off x="2780717" y="282906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hlinkClick r:id="" action="ppaction://noaction">
              <a:snd r:embed="rId13" name="T2_W6_10.5.wav"/>
            </a:hlinkClick>
            <a:extLst>
              <a:ext uri="{FF2B5EF4-FFF2-40B4-BE49-F238E27FC236}">
                <a16:creationId xmlns:a16="http://schemas.microsoft.com/office/drawing/2014/main" id="{CCD4FE69-6231-43B1-ADAF-B4881B7FBD64}"/>
              </a:ext>
            </a:extLst>
          </p:cNvPr>
          <p:cNvSpPr txBox="1"/>
          <p:nvPr/>
        </p:nvSpPr>
        <p:spPr>
          <a:xfrm>
            <a:off x="6239237" y="278266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lernen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hlinkClick r:id="" action="ppaction://noaction">
              <a:snd r:embed="rId14" name="T2_W6_10.6.wav"/>
            </a:hlinkClick>
            <a:extLst>
              <a:ext uri="{FF2B5EF4-FFF2-40B4-BE49-F238E27FC236}">
                <a16:creationId xmlns:a16="http://schemas.microsoft.com/office/drawing/2014/main" id="{71184137-6AD4-4BFD-B5F8-BFBA8F9E84B4}"/>
              </a:ext>
            </a:extLst>
          </p:cNvPr>
          <p:cNvSpPr txBox="1"/>
          <p:nvPr/>
        </p:nvSpPr>
        <p:spPr>
          <a:xfrm>
            <a:off x="9246015" y="292421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denken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hlinkClick r:id="" action="ppaction://noaction">
              <a:snd r:embed="rId15" name="T2_W6_10.7.wav"/>
            </a:hlinkClick>
            <a:extLst>
              <a:ext uri="{FF2B5EF4-FFF2-40B4-BE49-F238E27FC236}">
                <a16:creationId xmlns:a16="http://schemas.microsoft.com/office/drawing/2014/main" id="{F8FD2F92-7574-495D-AAC8-DFD29A960893}"/>
              </a:ext>
            </a:extLst>
          </p:cNvPr>
          <p:cNvSpPr txBox="1"/>
          <p:nvPr/>
        </p:nvSpPr>
        <p:spPr>
          <a:xfrm>
            <a:off x="1185361" y="500178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verstehen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hlinkClick r:id="" action="ppaction://noaction">
              <a:snd r:embed="rId16" name="T2_W6_10.8.wav"/>
            </a:hlinkClick>
            <a:extLst>
              <a:ext uri="{FF2B5EF4-FFF2-40B4-BE49-F238E27FC236}">
                <a16:creationId xmlns:a16="http://schemas.microsoft.com/office/drawing/2014/main" id="{A58598D5-6480-4022-AF92-BB3C5BF6D858}"/>
              </a:ext>
            </a:extLst>
          </p:cNvPr>
          <p:cNvSpPr txBox="1"/>
          <p:nvPr/>
        </p:nvSpPr>
        <p:spPr>
          <a:xfrm>
            <a:off x="4475526" y="4694788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BCD2AC1B-C32B-4678-B0B1-1AA2A0C24F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9" y="1678266"/>
            <a:ext cx="1227525" cy="1219212"/>
          </a:xfrm>
          <a:prstGeom prst="rect">
            <a:avLst/>
          </a:prstGeom>
        </p:spPr>
      </p:pic>
      <p:pic>
        <p:nvPicPr>
          <p:cNvPr id="35" name="Picture 34" descr="Logo, icon&#10;&#10;Description automatically generated">
            <a:extLst>
              <a:ext uri="{FF2B5EF4-FFF2-40B4-BE49-F238E27FC236}">
                <a16:creationId xmlns:a16="http://schemas.microsoft.com/office/drawing/2014/main" id="{1DEC313C-51C0-407C-A969-B1626737D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614" y="1543429"/>
            <a:ext cx="1227525" cy="1221983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19" name="T2_W6_10.9.wav"/>
            </a:hlinkClick>
            <a:extLst>
              <a:ext uri="{FF2B5EF4-FFF2-40B4-BE49-F238E27FC236}">
                <a16:creationId xmlns:a16="http://schemas.microsoft.com/office/drawing/2014/main" id="{C87AB4F2-BEB6-4021-B93E-6B6FC8E9AEE2}"/>
              </a:ext>
            </a:extLst>
          </p:cNvPr>
          <p:cNvSpPr txBox="1"/>
          <p:nvPr/>
        </p:nvSpPr>
        <p:spPr>
          <a:xfrm>
            <a:off x="8232973" y="473376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849BEEA-BE76-4CB0-BD46-E0F058A61050}"/>
              </a:ext>
            </a:extLst>
          </p:cNvPr>
          <p:cNvGrpSpPr/>
          <p:nvPr/>
        </p:nvGrpSpPr>
        <p:grpSpPr>
          <a:xfrm>
            <a:off x="6896100" y="1604401"/>
            <a:ext cx="1227525" cy="1161011"/>
            <a:chOff x="6896100" y="1604401"/>
            <a:chExt cx="1227525" cy="1161011"/>
          </a:xfrm>
        </p:grpSpPr>
        <p:pic>
          <p:nvPicPr>
            <p:cNvPr id="9" name="Graphic 8" descr="Classroom with solid fill">
              <a:extLst>
                <a:ext uri="{FF2B5EF4-FFF2-40B4-BE49-F238E27FC236}">
                  <a16:creationId xmlns:a16="http://schemas.microsoft.com/office/drawing/2014/main" id="{EDD09AB2-5272-4060-8DA0-BFA8B701C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052663" y="1703766"/>
              <a:ext cx="914400" cy="914400"/>
            </a:xfrm>
            <a:prstGeom prst="rect">
              <a:avLst/>
            </a:prstGeom>
          </p:spPr>
        </p:pic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D9DD1145-CF17-4072-9F6C-5C9F4735B8B5}"/>
                </a:ext>
              </a:extLst>
            </p:cNvPr>
            <p:cNvSpPr/>
            <p:nvPr/>
          </p:nvSpPr>
          <p:spPr>
            <a:xfrm>
              <a:off x="6896100" y="1604401"/>
              <a:ext cx="1227525" cy="1161011"/>
            </a:xfrm>
            <a:prstGeom prst="flowChartConnector">
              <a:avLst/>
            </a:prstGeom>
            <a:noFill/>
            <a:ln w="825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15F142-96DF-4904-93B5-3A9D5AC7FBD8}"/>
              </a:ext>
            </a:extLst>
          </p:cNvPr>
          <p:cNvGrpSpPr/>
          <p:nvPr/>
        </p:nvGrpSpPr>
        <p:grpSpPr>
          <a:xfrm>
            <a:off x="10054317" y="1881917"/>
            <a:ext cx="1227525" cy="1161011"/>
            <a:chOff x="10054317" y="1881917"/>
            <a:chExt cx="1227525" cy="1161011"/>
          </a:xfrm>
        </p:grpSpPr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EFFA0E12-4A25-4DE8-8047-115E9ECE57F7}"/>
                </a:ext>
              </a:extLst>
            </p:cNvPr>
            <p:cNvSpPr/>
            <p:nvPr/>
          </p:nvSpPr>
          <p:spPr>
            <a:xfrm>
              <a:off x="10054317" y="1881917"/>
              <a:ext cx="1227525" cy="1161011"/>
            </a:xfrm>
            <a:prstGeom prst="flowChartConnector">
              <a:avLst/>
            </a:prstGeom>
            <a:solidFill>
              <a:srgbClr val="FFFFCC"/>
            </a:solidFill>
            <a:ln w="825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4" name="Graphic 43" descr="Thought with solid fill">
              <a:extLst>
                <a:ext uri="{FF2B5EF4-FFF2-40B4-BE49-F238E27FC236}">
                  <a16:creationId xmlns:a16="http://schemas.microsoft.com/office/drawing/2014/main" id="{405FBF6C-01BC-4115-9104-83ABEA79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268066" y="1996383"/>
              <a:ext cx="914400" cy="9144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EB26FFD-7FB1-4BEA-8E64-14FEF153D49F}"/>
              </a:ext>
            </a:extLst>
          </p:cNvPr>
          <p:cNvGrpSpPr/>
          <p:nvPr/>
        </p:nvGrpSpPr>
        <p:grpSpPr>
          <a:xfrm>
            <a:off x="1909987" y="3668214"/>
            <a:ext cx="1278716" cy="1333567"/>
            <a:chOff x="1909987" y="3668214"/>
            <a:chExt cx="1278716" cy="133356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1A8DA08-78F4-43A3-A5FA-D8CEC5947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909987" y="3668214"/>
              <a:ext cx="1278716" cy="1333567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50" name="Flowchart: Connector 49">
              <a:extLst>
                <a:ext uri="{FF2B5EF4-FFF2-40B4-BE49-F238E27FC236}">
                  <a16:creationId xmlns:a16="http://schemas.microsoft.com/office/drawing/2014/main" id="{77D14156-E862-49B4-A160-FA8371FCEC85}"/>
                </a:ext>
              </a:extLst>
            </p:cNvPr>
            <p:cNvSpPr/>
            <p:nvPr/>
          </p:nvSpPr>
          <p:spPr>
            <a:xfrm>
              <a:off x="1960133" y="3785198"/>
              <a:ext cx="1227525" cy="1161011"/>
            </a:xfrm>
            <a:prstGeom prst="flowChartConnector">
              <a:avLst/>
            </a:prstGeom>
            <a:noFill/>
            <a:ln w="825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27E3338-C5A4-488F-8577-3A2B4D6E66A1}"/>
              </a:ext>
            </a:extLst>
          </p:cNvPr>
          <p:cNvGrpSpPr/>
          <p:nvPr/>
        </p:nvGrpSpPr>
        <p:grpSpPr>
          <a:xfrm>
            <a:off x="8673805" y="3938508"/>
            <a:ext cx="1770991" cy="646331"/>
            <a:chOff x="8848452" y="4396169"/>
            <a:chExt cx="1770991" cy="64633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5C2628C-A5E0-421D-AE44-260B21F21D0B}"/>
                </a:ext>
              </a:extLst>
            </p:cNvPr>
            <p:cNvSpPr txBox="1"/>
            <p:nvPr/>
          </p:nvSpPr>
          <p:spPr>
            <a:xfrm>
              <a:off x="9085579" y="4472883"/>
              <a:ext cx="149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</a:rPr>
                <a:t>[often]</a:t>
              </a:r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84E65686-D284-4121-AC2F-090FC82C04AD}"/>
                </a:ext>
              </a:extLst>
            </p:cNvPr>
            <p:cNvSpPr/>
            <p:nvPr/>
          </p:nvSpPr>
          <p:spPr>
            <a:xfrm>
              <a:off x="8848452" y="4396169"/>
              <a:ext cx="1770991" cy="646331"/>
            </a:xfrm>
            <a:prstGeom prst="flowChartConnector">
              <a:avLst/>
            </a:prstGeom>
            <a:noFill/>
            <a:ln w="825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11CD23E-3174-4A5E-86FE-92F6044E8829}"/>
              </a:ext>
            </a:extLst>
          </p:cNvPr>
          <p:cNvGrpSpPr/>
          <p:nvPr/>
        </p:nvGrpSpPr>
        <p:grpSpPr>
          <a:xfrm>
            <a:off x="4699688" y="3948244"/>
            <a:ext cx="2552905" cy="646331"/>
            <a:chOff x="5205984" y="4406682"/>
            <a:chExt cx="2552905" cy="64633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A92BF6C-EC20-4330-BBCB-991FFF3DFB36}"/>
                </a:ext>
              </a:extLst>
            </p:cNvPr>
            <p:cNvSpPr txBox="1"/>
            <p:nvPr/>
          </p:nvSpPr>
          <p:spPr>
            <a:xfrm>
              <a:off x="5349610" y="4462663"/>
              <a:ext cx="24092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</a:rPr>
                <a:t>[</a:t>
              </a:r>
              <a:r>
                <a:rPr lang="en-GB" sz="2400" dirty="0">
                  <a:solidFill>
                    <a:srgbClr val="002060"/>
                  </a:solidFill>
                </a:rPr>
                <a:t>much, a lot]</a:t>
              </a:r>
            </a:p>
          </p:txBody>
        </p: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22435B3C-70EE-423D-9D59-721CE89901F0}"/>
                </a:ext>
              </a:extLst>
            </p:cNvPr>
            <p:cNvSpPr/>
            <p:nvPr/>
          </p:nvSpPr>
          <p:spPr>
            <a:xfrm>
              <a:off x="5205984" y="4406682"/>
              <a:ext cx="2409279" cy="646331"/>
            </a:xfrm>
            <a:prstGeom prst="flowChartConnector">
              <a:avLst/>
            </a:prstGeom>
            <a:noFill/>
            <a:ln w="825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7" name="Oval Callout 19">
            <a:extLst>
              <a:ext uri="{FF2B5EF4-FFF2-40B4-BE49-F238E27FC236}">
                <a16:creationId xmlns:a16="http://schemas.microsoft.com/office/drawing/2014/main" id="{A5325CC8-B381-4D48-8412-BE05B09649DC}"/>
              </a:ext>
            </a:extLst>
          </p:cNvPr>
          <p:cNvSpPr/>
          <p:nvPr/>
        </p:nvSpPr>
        <p:spPr>
          <a:xfrm>
            <a:off x="756780" y="5571425"/>
            <a:ext cx="3316563" cy="1166426"/>
          </a:xfrm>
          <a:prstGeom prst="wedgeEllipseCallout">
            <a:avLst>
              <a:gd name="adj1" fmla="val -66389"/>
              <a:gd name="adj2" fmla="val 42677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 </a:t>
            </a:r>
            <a:r>
              <a:rPr kumimoji="0" lang="en-GB" sz="2400" b="1" i="0" u="sng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denken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auf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Oval Callout 19">
            <a:extLst>
              <a:ext uri="{FF2B5EF4-FFF2-40B4-BE49-F238E27FC236}">
                <a16:creationId xmlns:a16="http://schemas.microsoft.com/office/drawing/2014/main" id="{5B6300FD-4CDE-4E52-9C8E-AA4317004837}"/>
              </a:ext>
            </a:extLst>
          </p:cNvPr>
          <p:cNvSpPr/>
          <p:nvPr/>
        </p:nvSpPr>
        <p:spPr>
          <a:xfrm>
            <a:off x="3488549" y="5539528"/>
            <a:ext cx="2777067" cy="1166426"/>
          </a:xfrm>
          <a:prstGeom prst="wedgeEllipseCallout">
            <a:avLst>
              <a:gd name="adj1" fmla="val 55315"/>
              <a:gd name="adj2" fmla="val 46352"/>
            </a:avLst>
          </a:prstGeom>
          <a:solidFill>
            <a:srgbClr val="FFD10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think, thinking!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Callout 19">
            <a:extLst>
              <a:ext uri="{FF2B5EF4-FFF2-40B4-BE49-F238E27FC236}">
                <a16:creationId xmlns:a16="http://schemas.microsoft.com/office/drawing/2014/main" id="{983F38E2-5EF4-4AF4-BE67-6B1E35AB3AF1}"/>
              </a:ext>
            </a:extLst>
          </p:cNvPr>
          <p:cNvSpPr/>
          <p:nvPr/>
        </p:nvSpPr>
        <p:spPr>
          <a:xfrm>
            <a:off x="6664062" y="5584600"/>
            <a:ext cx="3809483" cy="1166426"/>
          </a:xfrm>
          <a:prstGeom prst="wedgeEllipseCallout">
            <a:avLst>
              <a:gd name="adj1" fmla="val -53262"/>
              <a:gd name="adj2" fmla="val 45127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 </a:t>
            </a:r>
            <a:r>
              <a:rPr kumimoji="0" lang="en-GB" sz="2400" b="1" i="0" u="sng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sing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auf Deutsch?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Oval Callout 19">
            <a:extLst>
              <a:ext uri="{FF2B5EF4-FFF2-40B4-BE49-F238E27FC236}">
                <a16:creationId xmlns:a16="http://schemas.microsoft.com/office/drawing/2014/main" id="{A98EA310-97DF-4575-9FCC-4DC0BC70478C}"/>
              </a:ext>
            </a:extLst>
          </p:cNvPr>
          <p:cNvSpPr/>
          <p:nvPr/>
        </p:nvSpPr>
        <p:spPr>
          <a:xfrm>
            <a:off x="10122511" y="5748059"/>
            <a:ext cx="1831611" cy="903209"/>
          </a:xfrm>
          <a:prstGeom prst="wedgeEllipseCallout">
            <a:avLst>
              <a:gd name="adj1" fmla="val 55315"/>
              <a:gd name="adj2" fmla="val 46352"/>
            </a:avLst>
          </a:prstGeom>
          <a:solidFill>
            <a:srgbClr val="FFD10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noProof="0" dirty="0" err="1">
                <a:solidFill>
                  <a:srgbClr val="002060"/>
                </a:solidFill>
                <a:latin typeface="Century Gothic" panose="020F0302020204030204"/>
              </a:rPr>
              <a:t>s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ingen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10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10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10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10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6" grpId="0"/>
      <p:bldP spid="36" grpId="1"/>
      <p:bldP spid="36" grpId="2"/>
      <p:bldP spid="57" grpId="0" animBg="1"/>
      <p:bldP spid="58" grpId="0" animBg="1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8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8" name="CustomShape 11"/>
          <p:cNvSpPr/>
          <p:nvPr/>
        </p:nvSpPr>
        <p:spPr>
          <a:xfrm>
            <a:off x="618506" y="4770832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4" y="-134180"/>
            <a:ext cx="10816975" cy="1144800"/>
          </a:xfrm>
        </p:spPr>
        <p:txBody>
          <a:bodyPr/>
          <a:lstStyle/>
          <a:p>
            <a:r>
              <a:rPr lang="en-GB" sz="3600" b="1" dirty="0">
                <a:latin typeface="Century Gothic" panose="020F0302020204030204"/>
              </a:rPr>
              <a:t>Infinitive (dictionary verb) and he, she, it forms</a:t>
            </a:r>
            <a:endParaRPr lang="en-GB" sz="3600" b="1" dirty="0"/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089C56E8-A172-474D-8DB6-D8387F744A89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42035" y="518083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FDC8027C-844A-41AA-80A9-21898091E108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4093336" y="5169320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0439C655-B02F-4AC5-B351-E8EC09C3F51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557345" y="518083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3" name="CustomShape 9">
            <a:extLst>
              <a:ext uri="{FF2B5EF4-FFF2-40B4-BE49-F238E27FC236}">
                <a16:creationId xmlns:a16="http://schemas.microsoft.com/office/drawing/2014/main" id="{84E2E077-C161-4FE5-B0AE-9918384050D2}"/>
              </a:ext>
            </a:extLst>
          </p:cNvPr>
          <p:cNvSpPr/>
          <p:nvPr/>
        </p:nvSpPr>
        <p:spPr>
          <a:xfrm>
            <a:off x="662567" y="4817786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Er</a:t>
            </a: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1F3864"/>
                </a:solidFill>
                <a:latin typeface="Century Gothic" panose="020B0502020202020204" pitchFamily="34" charset="0"/>
              </a:rPr>
              <a:t>singt</a:t>
            </a:r>
            <a:endParaRPr lang="en-GB" sz="2400" b="1" spc="-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CustomShape 11">
            <a:extLst>
              <a:ext uri="{FF2B5EF4-FFF2-40B4-BE49-F238E27FC236}">
                <a16:creationId xmlns:a16="http://schemas.microsoft.com/office/drawing/2014/main" id="{3A1E8F18-3FE6-4ED1-8D06-7A6F9FB99A6D}"/>
              </a:ext>
            </a:extLst>
          </p:cNvPr>
          <p:cNvSpPr/>
          <p:nvPr/>
        </p:nvSpPr>
        <p:spPr>
          <a:xfrm>
            <a:off x="2727918" y="6251536"/>
            <a:ext cx="1830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C9E227-7A7E-4716-8648-2BDD4B8C0C59}"/>
              </a:ext>
            </a:extLst>
          </p:cNvPr>
          <p:cNvSpPr/>
          <p:nvPr/>
        </p:nvSpPr>
        <p:spPr>
          <a:xfrm>
            <a:off x="16285" y="1023065"/>
            <a:ext cx="11407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Only the </a:t>
            </a:r>
            <a:r>
              <a:rPr lang="en-GB" sz="2400" b="1" dirty="0">
                <a:solidFill>
                  <a:srgbClr val="002060"/>
                </a:solidFill>
              </a:rPr>
              <a:t>infinitive</a:t>
            </a:r>
            <a:r>
              <a:rPr lang="en-GB" sz="2400" dirty="0">
                <a:solidFill>
                  <a:srgbClr val="002060"/>
                </a:solidFill>
              </a:rPr>
              <a:t> form of a verb appears in the dictionary.</a:t>
            </a:r>
          </a:p>
          <a:p>
            <a:r>
              <a:rPr lang="en-GB" sz="2400" dirty="0">
                <a:solidFill>
                  <a:srgbClr val="002060"/>
                </a:solidFill>
              </a:rPr>
              <a:t>e.g. 	</a:t>
            </a:r>
            <a:r>
              <a:rPr lang="en-GB" sz="2400" dirty="0" err="1">
                <a:solidFill>
                  <a:srgbClr val="002060"/>
                </a:solidFill>
              </a:rPr>
              <a:t>lernen</a:t>
            </a:r>
            <a:r>
              <a:rPr lang="en-GB" sz="2400" dirty="0">
                <a:solidFill>
                  <a:srgbClr val="002060"/>
                </a:solidFill>
              </a:rPr>
              <a:t> (</a:t>
            </a:r>
            <a:r>
              <a:rPr lang="en-GB" sz="2400" i="1" dirty="0">
                <a:solidFill>
                  <a:srgbClr val="002060"/>
                </a:solidFill>
              </a:rPr>
              <a:t>to learn / learning</a:t>
            </a:r>
            <a:r>
              <a:rPr lang="en-GB" sz="2400" dirty="0">
                <a:solidFill>
                  <a:srgbClr val="002060"/>
                </a:solidFill>
              </a:rPr>
              <a:t>), </a:t>
            </a:r>
            <a:r>
              <a:rPr lang="en-GB" sz="2400" dirty="0" err="1">
                <a:solidFill>
                  <a:srgbClr val="002060"/>
                </a:solidFill>
              </a:rPr>
              <a:t>spielen</a:t>
            </a:r>
            <a:r>
              <a:rPr lang="en-GB" sz="2400" dirty="0">
                <a:solidFill>
                  <a:srgbClr val="002060"/>
                </a:solidFill>
              </a:rPr>
              <a:t> (</a:t>
            </a:r>
            <a:r>
              <a:rPr lang="en-GB" sz="2400" i="1" dirty="0">
                <a:solidFill>
                  <a:srgbClr val="002060"/>
                </a:solidFill>
              </a:rPr>
              <a:t>to play / playing</a:t>
            </a:r>
            <a:r>
              <a:rPr lang="en-GB" sz="24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29FA4A-E585-43D3-A8B4-2EF21740B012}"/>
              </a:ext>
            </a:extLst>
          </p:cNvPr>
          <p:cNvSpPr txBox="1"/>
          <p:nvPr/>
        </p:nvSpPr>
        <p:spPr>
          <a:xfrm>
            <a:off x="-17629" y="1906383"/>
            <a:ext cx="1060991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what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he/she does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doing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and change the ending from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E17368-EC98-4413-8BFD-14334844B7D9}"/>
              </a:ext>
            </a:extLst>
          </p:cNvPr>
          <p:cNvSpPr txBox="1"/>
          <p:nvPr/>
        </p:nvSpPr>
        <p:spPr>
          <a:xfrm>
            <a:off x="42035" y="2692903"/>
            <a:ext cx="9268097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lernen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Gitarre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learns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guitar.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learning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guitar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.)</a:t>
            </a:r>
          </a:p>
        </p:txBody>
      </p:sp>
      <p:sp>
        <p:nvSpPr>
          <p:cNvPr id="30" name="CustomShape 11">
            <a:extLst>
              <a:ext uri="{FF2B5EF4-FFF2-40B4-BE49-F238E27FC236}">
                <a16:creationId xmlns:a16="http://schemas.microsoft.com/office/drawing/2014/main" id="{F3F83978-A338-41E3-861D-0704AD266696}"/>
              </a:ext>
            </a:extLst>
          </p:cNvPr>
          <p:cNvSpPr/>
          <p:nvPr/>
        </p:nvSpPr>
        <p:spPr>
          <a:xfrm>
            <a:off x="669052" y="5381612"/>
            <a:ext cx="338229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He sings/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He is singing</a:t>
            </a:r>
            <a:endParaRPr kumimoji="0" lang="en-GB" sz="240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11">
            <a:extLst>
              <a:ext uri="{FF2B5EF4-FFF2-40B4-BE49-F238E27FC236}">
                <a16:creationId xmlns:a16="http://schemas.microsoft.com/office/drawing/2014/main" id="{7D3BEE6A-C44C-4D1D-AFF7-6328E4601930}"/>
              </a:ext>
            </a:extLst>
          </p:cNvPr>
          <p:cNvSpPr/>
          <p:nvPr/>
        </p:nvSpPr>
        <p:spPr>
          <a:xfrm>
            <a:off x="5026684" y="4842626"/>
            <a:ext cx="1830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Sie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denk</a:t>
            </a:r>
            <a:r>
              <a:rPr lang="en-GB" sz="2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11">
            <a:extLst>
              <a:ext uri="{FF2B5EF4-FFF2-40B4-BE49-F238E27FC236}">
                <a16:creationId xmlns:a16="http://schemas.microsoft.com/office/drawing/2014/main" id="{B92950E2-F080-47E5-ABE8-18FA3B6ACBEB}"/>
              </a:ext>
            </a:extLst>
          </p:cNvPr>
          <p:cNvSpPr/>
          <p:nvPr/>
        </p:nvSpPr>
        <p:spPr>
          <a:xfrm>
            <a:off x="4971434" y="5381612"/>
            <a:ext cx="2982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</a:t>
            </a:r>
            <a:r>
              <a:rPr kumimoji="0" lang="en-GB" sz="240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thinks/She is thinking</a:t>
            </a:r>
            <a:endParaRPr kumimoji="0" lang="en-GB" sz="240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11">
            <a:extLst>
              <a:ext uri="{FF2B5EF4-FFF2-40B4-BE49-F238E27FC236}">
                <a16:creationId xmlns:a16="http://schemas.microsoft.com/office/drawing/2014/main" id="{D157D00C-182E-49C5-BE00-7F273060E182}"/>
              </a:ext>
            </a:extLst>
          </p:cNvPr>
          <p:cNvSpPr/>
          <p:nvPr/>
        </p:nvSpPr>
        <p:spPr>
          <a:xfrm>
            <a:off x="9158152" y="4851450"/>
            <a:ext cx="309426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versteh</a:t>
            </a:r>
            <a:r>
              <a:rPr lang="en-GB" sz="2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11">
            <a:extLst>
              <a:ext uri="{FF2B5EF4-FFF2-40B4-BE49-F238E27FC236}">
                <a16:creationId xmlns:a16="http://schemas.microsoft.com/office/drawing/2014/main" id="{E00F36E4-B42A-4395-80C6-2F695847B1E3}"/>
              </a:ext>
            </a:extLst>
          </p:cNvPr>
          <p:cNvSpPr/>
          <p:nvPr/>
        </p:nvSpPr>
        <p:spPr>
          <a:xfrm>
            <a:off x="9109037" y="5381612"/>
            <a:ext cx="32256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He understands / </a:t>
            </a:r>
            <a:br>
              <a:rPr lang="en-GB" sz="24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He is understanding English.</a:t>
            </a:r>
            <a:endParaRPr kumimoji="0" lang="en-GB" sz="240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E7382-1743-480B-94FB-476689D4FFA7}"/>
              </a:ext>
            </a:extLst>
          </p:cNvPr>
          <p:cNvSpPr txBox="1"/>
          <p:nvPr/>
        </p:nvSpPr>
        <p:spPr>
          <a:xfrm>
            <a:off x="42035" y="3685852"/>
            <a:ext cx="7727873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Fußball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football. / She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playing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football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.) </a:t>
            </a:r>
          </a:p>
        </p:txBody>
      </p:sp>
      <p:sp>
        <p:nvSpPr>
          <p:cNvPr id="36" name="Rectangle: Rounded Corners 22">
            <a:extLst>
              <a:ext uri="{FF2B5EF4-FFF2-40B4-BE49-F238E27FC236}">
                <a16:creationId xmlns:a16="http://schemas.microsoft.com/office/drawing/2014/main" id="{177C839E-4853-43DF-A748-990F80E39308}"/>
              </a:ext>
            </a:extLst>
          </p:cNvPr>
          <p:cNvSpPr/>
          <p:nvPr/>
        </p:nvSpPr>
        <p:spPr>
          <a:xfrm>
            <a:off x="9449415" y="2639541"/>
            <a:ext cx="2316404" cy="1564590"/>
          </a:xfrm>
          <a:prstGeom prst="roundRect">
            <a:avLst/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only one present tense in German! </a:t>
            </a:r>
          </a:p>
        </p:txBody>
      </p:sp>
      <p:pic>
        <p:nvPicPr>
          <p:cNvPr id="46" name="Picture 2" descr="Image result for attention sign on road">
            <a:extLst>
              <a:ext uri="{FF2B5EF4-FFF2-40B4-BE49-F238E27FC236}">
                <a16:creationId xmlns:a16="http://schemas.microsoft.com/office/drawing/2014/main" id="{ADA47D45-29BD-4BFA-BBF3-C80F3BDA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908" y="2686437"/>
            <a:ext cx="1781894" cy="156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: Rounded Corners 23">
            <a:extLst>
              <a:ext uri="{FF2B5EF4-FFF2-40B4-BE49-F238E27FC236}">
                <a16:creationId xmlns:a16="http://schemas.microsoft.com/office/drawing/2014/main" id="{FF950B83-8BEB-4C5A-BD35-F069C91A9F98}"/>
              </a:ext>
            </a:extLst>
          </p:cNvPr>
          <p:cNvSpPr/>
          <p:nvPr/>
        </p:nvSpPr>
        <p:spPr>
          <a:xfrm>
            <a:off x="8093737" y="4251027"/>
            <a:ext cx="3569694" cy="539982"/>
          </a:xfrm>
          <a:prstGeom prst="roundRect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many are there in English?</a:t>
            </a:r>
          </a:p>
        </p:txBody>
      </p:sp>
    </p:spTree>
    <p:extLst>
      <p:ext uri="{BB962C8B-B14F-4D97-AF65-F5344CB8AC3E}">
        <p14:creationId xmlns:p14="http://schemas.microsoft.com/office/powerpoint/2010/main" val="1370580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  <p:bldP spid="34" grpId="0"/>
      <p:bldP spid="7" grpId="0"/>
      <p:bldP spid="36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070" y="1402202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572103"/>
              </p:ext>
            </p:extLst>
          </p:nvPr>
        </p:nvGraphicFramePr>
        <p:xfrm>
          <a:off x="1630239" y="2204400"/>
          <a:ext cx="5602900" cy="4344480"/>
        </p:xfrm>
        <a:graphic>
          <a:graphicData uri="http://schemas.openxmlformats.org/drawingml/2006/table">
            <a:tbl>
              <a:tblPr/>
              <a:tblGrid>
                <a:gridCol w="2702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infinitive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she/he (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sie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/er)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learn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learns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play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plays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to understand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understands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sing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sings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think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thinks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write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writes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have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has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3323228"/>
              </p:ext>
            </p:extLst>
          </p:nvPr>
        </p:nvGraphicFramePr>
        <p:xfrm>
          <a:off x="572014" y="2204400"/>
          <a:ext cx="695520" cy="431856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2_W6_12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688294" y="31839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4" name="T2_W6_12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688294" y="36865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5" name="T2_W6_12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688294" y="416568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6" name="T2_W6_12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688294" y="463224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7" name="T2_W6_12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688294" y="513768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8" name="T2_W6_12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692614" y="562980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9" name="T2_W6_12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688294" y="60729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 (dictionary verb) or he/she?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09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82720" y="3063000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14368" y="3626040"/>
            <a:ext cx="517321" cy="51732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2" name="T2_W6_12.1.wav"/>
            </a:hlinkClick>
            <a:extLst>
              <a:ext uri="{FF2B5EF4-FFF2-40B4-BE49-F238E27FC236}">
                <a16:creationId xmlns:a16="http://schemas.microsoft.com/office/drawing/2014/main" id="{61558AC7-FD68-4E3F-8517-700B31B40F08}"/>
              </a:ext>
            </a:extLst>
          </p:cNvPr>
          <p:cNvSpPr/>
          <p:nvPr/>
        </p:nvSpPr>
        <p:spPr>
          <a:xfrm>
            <a:off x="914067" y="540014"/>
            <a:ext cx="732588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03F257CD-6AE7-4B38-B6EF-745F95AA86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12" name="T2_W6_12.1.wav"/>
            </a:hlinkClick>
            <a:extLst>
              <a:ext uri="{FF2B5EF4-FFF2-40B4-BE49-F238E27FC236}">
                <a16:creationId xmlns:a16="http://schemas.microsoft.com/office/drawing/2014/main" id="{BD6AECCF-7ECD-47B8-B7B8-66B6B917E525}"/>
              </a:ext>
            </a:extLst>
          </p:cNvPr>
          <p:cNvSpPr txBox="1"/>
          <p:nvPr/>
        </p:nvSpPr>
        <p:spPr>
          <a:xfrm>
            <a:off x="935217" y="561703"/>
            <a:ext cx="68489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Infinitiv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[A]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/er [B]?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45A0DA45-C904-4FDF-9740-0D7D2A93475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1630239" y="2401418"/>
            <a:ext cx="661582" cy="6615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A353EA1-6999-4BB6-876E-A1445788CCEC}"/>
              </a:ext>
            </a:extLst>
          </p:cNvPr>
          <p:cNvSpPr txBox="1"/>
          <p:nvPr/>
        </p:nvSpPr>
        <p:spPr>
          <a:xfrm>
            <a:off x="2625458" y="1095004"/>
            <a:ext cx="817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</a:t>
            </a:r>
            <a:endParaRPr lang="en-GB" sz="6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4B5520-FAD2-496C-AE9F-F2FE8FC4EC2F}"/>
              </a:ext>
            </a:extLst>
          </p:cNvPr>
          <p:cNvSpPr txBox="1"/>
          <p:nvPr/>
        </p:nvSpPr>
        <p:spPr>
          <a:xfrm>
            <a:off x="5451622" y="1079743"/>
            <a:ext cx="817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</a:t>
            </a:r>
            <a:endParaRPr lang="en-GB" sz="6000" dirty="0"/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E98DA82-B822-4810-B638-E07A01F82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76272" y="4143360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98396378-47BB-4EF6-8504-DC2DAFD1FF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68458" y="4551809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10E4894-B37E-48F1-83BA-9B89C580A5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68458" y="5016720"/>
            <a:ext cx="517321" cy="51732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7840D963-6C5D-44FF-97B7-D9D148755C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42349" y="5581680"/>
            <a:ext cx="517321" cy="517320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627B4AFB-DE78-4076-85FF-F6E0E62E9B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25514" y="6037637"/>
            <a:ext cx="517321" cy="5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8" name="CustomShape 11"/>
          <p:cNvSpPr/>
          <p:nvPr/>
        </p:nvSpPr>
        <p:spPr>
          <a:xfrm>
            <a:off x="618506" y="4770832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4" y="-134180"/>
            <a:ext cx="10816975" cy="1144800"/>
          </a:xfrm>
        </p:spPr>
        <p:txBody>
          <a:bodyPr/>
          <a:lstStyle/>
          <a:p>
            <a:r>
              <a:rPr lang="en-GB" sz="3600" b="1" dirty="0"/>
              <a:t>Who does what: weak verbs ‘I’ and ‘he/she’ </a:t>
            </a:r>
          </a:p>
        </p:txBody>
      </p:sp>
      <p:sp>
        <p:nvSpPr>
          <p:cNvPr id="45" name="CustomShape 11">
            <a:extLst>
              <a:ext uri="{FF2B5EF4-FFF2-40B4-BE49-F238E27FC236}">
                <a16:creationId xmlns:a16="http://schemas.microsoft.com/office/drawing/2014/main" id="{3A1E8F18-3FE6-4ED1-8D06-7A6F9FB99A6D}"/>
              </a:ext>
            </a:extLst>
          </p:cNvPr>
          <p:cNvSpPr/>
          <p:nvPr/>
        </p:nvSpPr>
        <p:spPr>
          <a:xfrm>
            <a:off x="2727918" y="6251536"/>
            <a:ext cx="1830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C2EBFC-C217-4F47-9070-34F2DEFF8932}"/>
              </a:ext>
            </a:extLst>
          </p:cNvPr>
          <p:cNvSpPr txBox="1"/>
          <p:nvPr/>
        </p:nvSpPr>
        <p:spPr>
          <a:xfrm>
            <a:off x="92293" y="876876"/>
            <a:ext cx="10252710" cy="964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In German, the verb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ending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often tells us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who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is doing the action.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Compare: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0B852F-D1A6-4A4F-9B70-40D534270E8E}"/>
              </a:ext>
            </a:extLst>
          </p:cNvPr>
          <p:cNvSpPr/>
          <p:nvPr/>
        </p:nvSpPr>
        <p:spPr>
          <a:xfrm>
            <a:off x="2225682" y="1907683"/>
            <a:ext cx="1491114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singen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93A2BC-15F2-4024-AC40-47F378F68117}"/>
              </a:ext>
            </a:extLst>
          </p:cNvPr>
          <p:cNvSpPr/>
          <p:nvPr/>
        </p:nvSpPr>
        <p:spPr>
          <a:xfrm>
            <a:off x="158942" y="1946671"/>
            <a:ext cx="1921330" cy="587274"/>
          </a:xfrm>
          <a:prstGeom prst="rect">
            <a:avLst/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Infinitive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00EEFB-1191-4F89-BD50-1A92200CF88B}"/>
              </a:ext>
            </a:extLst>
          </p:cNvPr>
          <p:cNvSpPr/>
          <p:nvPr/>
        </p:nvSpPr>
        <p:spPr>
          <a:xfrm>
            <a:off x="4470404" y="1946671"/>
            <a:ext cx="1835759" cy="6265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= to sing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AB2A04-4300-4905-A52E-76ECA5032263}"/>
              </a:ext>
            </a:extLst>
          </p:cNvPr>
          <p:cNvSpPr/>
          <p:nvPr/>
        </p:nvSpPr>
        <p:spPr>
          <a:xfrm>
            <a:off x="158942" y="2822036"/>
            <a:ext cx="1921330" cy="587274"/>
          </a:xfrm>
          <a:prstGeom prst="rect">
            <a:avLst/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3FF0E03-6F7E-4311-B94E-6EF122AA0530}"/>
              </a:ext>
            </a:extLst>
          </p:cNvPr>
          <p:cNvSpPr/>
          <p:nvPr/>
        </p:nvSpPr>
        <p:spPr>
          <a:xfrm>
            <a:off x="2198466" y="2871920"/>
            <a:ext cx="2279791" cy="5175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Sie /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sing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DA5531-3A70-4C01-AF99-2F1D1246E76C}"/>
              </a:ext>
            </a:extLst>
          </p:cNvPr>
          <p:cNvSpPr/>
          <p:nvPr/>
        </p:nvSpPr>
        <p:spPr>
          <a:xfrm>
            <a:off x="4488339" y="2794676"/>
            <a:ext cx="2653290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=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She/he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sings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10A4B7-02A4-44ED-A960-D8B499FA0092}"/>
              </a:ext>
            </a:extLst>
          </p:cNvPr>
          <p:cNvSpPr txBox="1"/>
          <p:nvPr/>
        </p:nvSpPr>
        <p:spPr>
          <a:xfrm>
            <a:off x="4322996" y="3787425"/>
            <a:ext cx="315685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 =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A653FA-7FA3-468F-A787-3D39FAB09D4B}"/>
              </a:ext>
            </a:extLst>
          </p:cNvPr>
          <p:cNvSpPr/>
          <p:nvPr/>
        </p:nvSpPr>
        <p:spPr>
          <a:xfrm>
            <a:off x="2225682" y="3769856"/>
            <a:ext cx="1878780" cy="55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sing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FA0958-38E4-42D3-9749-A72547FF0854}"/>
              </a:ext>
            </a:extLst>
          </p:cNvPr>
          <p:cNvSpPr/>
          <p:nvPr/>
        </p:nvSpPr>
        <p:spPr>
          <a:xfrm>
            <a:off x="158942" y="3706250"/>
            <a:ext cx="1921330" cy="587274"/>
          </a:xfrm>
          <a:prstGeom prst="rect">
            <a:avLst/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E18B1F9F-6624-47F2-BE49-FC5873AEF7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7114199" y="1836080"/>
            <a:ext cx="1723414" cy="1723414"/>
          </a:xfrm>
          <a:prstGeom prst="rect">
            <a:avLst/>
          </a:prstGeom>
        </p:spPr>
      </p:pic>
      <p:sp>
        <p:nvSpPr>
          <p:cNvPr id="50" name="Rounded Rectangular Callout 18">
            <a:extLst>
              <a:ext uri="{FF2B5EF4-FFF2-40B4-BE49-F238E27FC236}">
                <a16:creationId xmlns:a16="http://schemas.microsoft.com/office/drawing/2014/main" id="{8213BDAC-CFC2-4195-B0C6-1C5EC116C771}"/>
              </a:ext>
            </a:extLst>
          </p:cNvPr>
          <p:cNvSpPr/>
          <p:nvPr/>
        </p:nvSpPr>
        <p:spPr>
          <a:xfrm>
            <a:off x="9266815" y="1879522"/>
            <a:ext cx="2547814" cy="1757411"/>
          </a:xfrm>
          <a:prstGeom prst="wedgeRoundRectCallout">
            <a:avLst>
              <a:gd name="adj1" fmla="val -65485"/>
              <a:gd name="adj2" fmla="val -22581"/>
              <a:gd name="adj3" fmla="val 16667"/>
            </a:avLst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the infinitive is the dictionary form. It tells you ‘what’ but not ‘who’.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47AA85A-B568-4F1F-9335-6BB4F9BC2A3C}"/>
              </a:ext>
            </a:extLst>
          </p:cNvPr>
          <p:cNvSpPr/>
          <p:nvPr/>
        </p:nvSpPr>
        <p:spPr>
          <a:xfrm>
            <a:off x="88779" y="4604652"/>
            <a:ext cx="6096000" cy="4567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So, for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weak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German verbs: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A19702-A645-4857-8483-A1D4D4830330}"/>
              </a:ext>
            </a:extLst>
          </p:cNvPr>
          <p:cNvSpPr/>
          <p:nvPr/>
        </p:nvSpPr>
        <p:spPr>
          <a:xfrm>
            <a:off x="-24388" y="6057878"/>
            <a:ext cx="6096000" cy="4567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For ‘I’, remove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add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28F25BA-80F1-4B5D-824D-8E0E3A286ADC}"/>
              </a:ext>
            </a:extLst>
          </p:cNvPr>
          <p:cNvSpPr/>
          <p:nvPr/>
        </p:nvSpPr>
        <p:spPr>
          <a:xfrm>
            <a:off x="-11841" y="5447631"/>
            <a:ext cx="5734262" cy="456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For ‘she/he’, remove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add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39E38A0-FE9C-450E-BE76-9AE800F2B605}"/>
              </a:ext>
            </a:extLst>
          </p:cNvPr>
          <p:cNvSpPr/>
          <p:nvPr/>
        </p:nvSpPr>
        <p:spPr>
          <a:xfrm>
            <a:off x="4956809" y="6004256"/>
            <a:ext cx="1611339" cy="494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spielen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F2E10A-446E-41F5-8E8E-AAD6BCD41CA3}"/>
              </a:ext>
            </a:extLst>
          </p:cNvPr>
          <p:cNvSpPr/>
          <p:nvPr/>
        </p:nvSpPr>
        <p:spPr>
          <a:xfrm>
            <a:off x="6612841" y="6013689"/>
            <a:ext cx="1326005" cy="494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spiel-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35AB2BD-E3EC-47E9-94E6-2EF6DAC9C114}"/>
              </a:ext>
            </a:extLst>
          </p:cNvPr>
          <p:cNvSpPr/>
          <p:nvPr/>
        </p:nvSpPr>
        <p:spPr>
          <a:xfrm>
            <a:off x="7971968" y="6004449"/>
            <a:ext cx="1952779" cy="4943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spiel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5AFC543-E8C5-453E-8F30-D783F8C8916E}"/>
              </a:ext>
            </a:extLst>
          </p:cNvPr>
          <p:cNvSpPr/>
          <p:nvPr/>
        </p:nvSpPr>
        <p:spPr>
          <a:xfrm>
            <a:off x="9904904" y="5992684"/>
            <a:ext cx="984565" cy="493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I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play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D0C7078-AC9C-4F62-925F-8C9C47AA7B81}"/>
              </a:ext>
            </a:extLst>
          </p:cNvPr>
          <p:cNvSpPr/>
          <p:nvPr/>
        </p:nvSpPr>
        <p:spPr>
          <a:xfrm>
            <a:off x="5626932" y="5416440"/>
            <a:ext cx="158569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lernen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22800EC-01CA-4C9A-A0E2-13062CD17BC2}"/>
              </a:ext>
            </a:extLst>
          </p:cNvPr>
          <p:cNvSpPr/>
          <p:nvPr/>
        </p:nvSpPr>
        <p:spPr>
          <a:xfrm>
            <a:off x="7028854" y="5447299"/>
            <a:ext cx="121539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lern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CD368C-1BDF-4242-B87A-731F665DA9FC}"/>
              </a:ext>
            </a:extLst>
          </p:cNvPr>
          <p:cNvSpPr/>
          <p:nvPr/>
        </p:nvSpPr>
        <p:spPr>
          <a:xfrm>
            <a:off x="8157227" y="5436925"/>
            <a:ext cx="2111475" cy="494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/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lern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6F75617-F238-4B09-A671-F988071E34D4}"/>
              </a:ext>
            </a:extLst>
          </p:cNvPr>
          <p:cNvSpPr/>
          <p:nvPr/>
        </p:nvSpPr>
        <p:spPr>
          <a:xfrm>
            <a:off x="10086342" y="5416440"/>
            <a:ext cx="2172390" cy="493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she/he learns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2" name="Rounded Rectangular Callout 19">
            <a:extLst>
              <a:ext uri="{FF2B5EF4-FFF2-40B4-BE49-F238E27FC236}">
                <a16:creationId xmlns:a16="http://schemas.microsoft.com/office/drawing/2014/main" id="{2BE81A4A-A097-4116-9E8F-BB1E5710B2E7}"/>
              </a:ext>
            </a:extLst>
          </p:cNvPr>
          <p:cNvSpPr/>
          <p:nvPr/>
        </p:nvSpPr>
        <p:spPr>
          <a:xfrm>
            <a:off x="6207493" y="3982140"/>
            <a:ext cx="2547814" cy="1465159"/>
          </a:xfrm>
          <a:prstGeom prst="wedgeRoundRectCallout">
            <a:avLst>
              <a:gd name="adj1" fmla="val -112589"/>
              <a:gd name="adj2" fmla="val 11349"/>
              <a:gd name="adj3" fmla="val 16667"/>
            </a:avLst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‘Weak’ is another word for ‘regular’. </a:t>
            </a:r>
          </a:p>
        </p:txBody>
      </p:sp>
    </p:spTree>
    <p:extLst>
      <p:ext uri="{BB962C8B-B14F-4D97-AF65-F5344CB8AC3E}">
        <p14:creationId xmlns:p14="http://schemas.microsoft.com/office/powerpoint/2010/main" val="2252492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1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27" grpId="0"/>
      <p:bldP spid="29" grpId="0" animBg="1"/>
      <p:bldP spid="35" grpId="0"/>
      <p:bldP spid="37" grpId="0"/>
      <p:bldP spid="39" grpId="0"/>
      <p:bldP spid="44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B003AD8-2FC1-4347-AE58-220F48593CB7}"/>
              </a:ext>
            </a:extLst>
          </p:cNvPr>
          <p:cNvSpPr txBox="1">
            <a:spLocks/>
          </p:cNvSpPr>
          <p:nvPr/>
        </p:nvSpPr>
        <p:spPr>
          <a:xfrm>
            <a:off x="11099158" y="845727"/>
            <a:ext cx="1002759" cy="400328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BE96231-16D1-4294-9FA1-06C98B891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58" y="74008"/>
            <a:ext cx="1002759" cy="737163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60822B49-574B-4180-A10A-FBC1F81D2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84209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6" name="T2_W6_14.1.wav"/>
            </a:hlinkClick>
            <a:extLst>
              <a:ext uri="{FF2B5EF4-FFF2-40B4-BE49-F238E27FC236}">
                <a16:creationId xmlns:a16="http://schemas.microsoft.com/office/drawing/2014/main" id="{B42B07A9-2A0D-4FA8-98B8-3DE92A113CA8}"/>
              </a:ext>
            </a:extLst>
          </p:cNvPr>
          <p:cNvSpPr/>
          <p:nvPr/>
        </p:nvSpPr>
        <p:spPr>
          <a:xfrm>
            <a:off x="1183100" y="97267"/>
            <a:ext cx="5386648" cy="518040"/>
          </a:xfrm>
          <a:prstGeom prst="wedgeRoundRectCallout">
            <a:avLst>
              <a:gd name="adj1" fmla="val -59363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Wer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macht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 was in der Schule?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98AA3-4C21-4F4A-96DE-172A5503C9FC}"/>
              </a:ext>
            </a:extLst>
          </p:cNvPr>
          <p:cNvSpPr txBox="1"/>
          <p:nvPr/>
        </p:nvSpPr>
        <p:spPr>
          <a:xfrm>
            <a:off x="77007" y="651317"/>
            <a:ext cx="10403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</a:rPr>
              <a:t>Moritz is messaging about what he does (ich-I) and what Johanna does (</a:t>
            </a:r>
            <a:r>
              <a:rPr lang="en-US" sz="2000" b="1" dirty="0" err="1">
                <a:solidFill>
                  <a:srgbClr val="002060"/>
                </a:solidFill>
              </a:rPr>
              <a:t>sie</a:t>
            </a:r>
            <a:r>
              <a:rPr lang="en-US" sz="2000" b="1" dirty="0">
                <a:solidFill>
                  <a:srgbClr val="002060"/>
                </a:solidFill>
              </a:rPr>
              <a:t>-she).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C50462A-ED25-4EBF-8AC7-7425CB9EA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260" y="-26845"/>
            <a:ext cx="1312339" cy="127132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CE5937-E558-4250-82B3-1EFFBFD7A1F8}"/>
              </a:ext>
            </a:extLst>
          </p:cNvPr>
          <p:cNvSpPr txBox="1"/>
          <p:nvPr/>
        </p:nvSpPr>
        <p:spPr>
          <a:xfrm>
            <a:off x="3981379" y="177369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BBBDA01-F3B5-4934-97C6-83052739F011}"/>
              </a:ext>
            </a:extLst>
          </p:cNvPr>
          <p:cNvSpPr/>
          <p:nvPr/>
        </p:nvSpPr>
        <p:spPr>
          <a:xfrm rot="16200000">
            <a:off x="1440408" y="20564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271FC18-558B-4E42-8C5C-613CA29CC284}"/>
              </a:ext>
            </a:extLst>
          </p:cNvPr>
          <p:cNvSpPr/>
          <p:nvPr/>
        </p:nvSpPr>
        <p:spPr>
          <a:xfrm rot="16200000">
            <a:off x="1413767" y="53760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81FE28-63CF-41D0-A752-B6267464A7A3}"/>
              </a:ext>
            </a:extLst>
          </p:cNvPr>
          <p:cNvSpPr/>
          <p:nvPr/>
        </p:nvSpPr>
        <p:spPr>
          <a:xfrm>
            <a:off x="3497620" y="168338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1534EC9D-3E36-43FC-9B75-D20FFA448B6B}"/>
              </a:ext>
            </a:extLst>
          </p:cNvPr>
          <p:cNvSpPr/>
          <p:nvPr/>
        </p:nvSpPr>
        <p:spPr>
          <a:xfrm>
            <a:off x="880406" y="129282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548C3E-0197-4886-A61D-4AFBC28337D0}"/>
              </a:ext>
            </a:extLst>
          </p:cNvPr>
          <p:cNvSpPr txBox="1"/>
          <p:nvPr/>
        </p:nvSpPr>
        <p:spPr>
          <a:xfrm>
            <a:off x="1009149" y="1429392"/>
            <a:ext cx="2406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Fußball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hlinkClick r:id="" action="ppaction://noaction">
              <a:snd r:embed="rId8" name="T2_W6_14.2.wav"/>
            </a:hlinkClick>
            <a:extLst>
              <a:ext uri="{FF2B5EF4-FFF2-40B4-BE49-F238E27FC236}">
                <a16:creationId xmlns:a16="http://schemas.microsoft.com/office/drawing/2014/main" id="{9C412E7B-98ED-4305-ABEF-44148D8EF61E}"/>
              </a:ext>
            </a:extLst>
          </p:cNvPr>
          <p:cNvSpPr txBox="1"/>
          <p:nvPr/>
        </p:nvSpPr>
        <p:spPr>
          <a:xfrm>
            <a:off x="137883" y="102928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B26-C5EB-4430-B564-12EB9D53E6EF}"/>
              </a:ext>
            </a:extLst>
          </p:cNvPr>
          <p:cNvSpPr txBox="1"/>
          <p:nvPr/>
        </p:nvSpPr>
        <p:spPr>
          <a:xfrm>
            <a:off x="3981379" y="113861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545B9C5-B4DB-4F5E-B89C-2A6D46BDD187}"/>
              </a:ext>
            </a:extLst>
          </p:cNvPr>
          <p:cNvSpPr txBox="1"/>
          <p:nvPr/>
        </p:nvSpPr>
        <p:spPr>
          <a:xfrm>
            <a:off x="4666319" y="116618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45D1A2-BF65-4989-9756-EB57CBA7684C}"/>
              </a:ext>
            </a:extLst>
          </p:cNvPr>
          <p:cNvSpPr txBox="1"/>
          <p:nvPr/>
        </p:nvSpPr>
        <p:spPr>
          <a:xfrm>
            <a:off x="4666319" y="180127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8" name="Picture 57" descr="Shape, arrow&#10;&#10;Description automatically generated">
            <a:extLst>
              <a:ext uri="{FF2B5EF4-FFF2-40B4-BE49-F238E27FC236}">
                <a16:creationId xmlns:a16="http://schemas.microsoft.com/office/drawing/2014/main" id="{A87BF628-637E-4327-8A1F-86BAACA752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4340" y="1053897"/>
            <a:ext cx="546339" cy="50621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BCB15CF-7C6B-48FF-90DA-B00C26382AC9}"/>
              </a:ext>
            </a:extLst>
          </p:cNvPr>
          <p:cNvSpPr txBox="1"/>
          <p:nvPr/>
        </p:nvSpPr>
        <p:spPr>
          <a:xfrm>
            <a:off x="9466997" y="177369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C088218-1C3E-47ED-857A-57D74C09E248}"/>
              </a:ext>
            </a:extLst>
          </p:cNvPr>
          <p:cNvSpPr/>
          <p:nvPr/>
        </p:nvSpPr>
        <p:spPr>
          <a:xfrm rot="16200000">
            <a:off x="6926026" y="20564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4F95C08-A91B-4756-9858-A313D7D6A762}"/>
              </a:ext>
            </a:extLst>
          </p:cNvPr>
          <p:cNvSpPr/>
          <p:nvPr/>
        </p:nvSpPr>
        <p:spPr>
          <a:xfrm rot="16200000">
            <a:off x="6899385" y="53760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4E66B16-3A88-4749-BCA0-A9315446C54B}"/>
              </a:ext>
            </a:extLst>
          </p:cNvPr>
          <p:cNvSpPr/>
          <p:nvPr/>
        </p:nvSpPr>
        <p:spPr>
          <a:xfrm>
            <a:off x="8983238" y="168338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EEDEC4EE-029D-4B68-A009-AA7E9E21A454}"/>
              </a:ext>
            </a:extLst>
          </p:cNvPr>
          <p:cNvSpPr/>
          <p:nvPr/>
        </p:nvSpPr>
        <p:spPr>
          <a:xfrm>
            <a:off x="6419093" y="133465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690506-5E76-4014-82C4-9B44FDABE945}"/>
              </a:ext>
            </a:extLst>
          </p:cNvPr>
          <p:cNvSpPr txBox="1"/>
          <p:nvPr/>
        </p:nvSpPr>
        <p:spPr>
          <a:xfrm>
            <a:off x="6495289" y="1361335"/>
            <a:ext cx="233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      …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Lied auf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Englisch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hlinkClick r:id="" action="ppaction://noaction">
              <a:snd r:embed="rId10" name="T2_W6_14.5.wav"/>
            </a:hlinkClick>
            <a:extLst>
              <a:ext uri="{FF2B5EF4-FFF2-40B4-BE49-F238E27FC236}">
                <a16:creationId xmlns:a16="http://schemas.microsoft.com/office/drawing/2014/main" id="{C357E716-372D-45F7-B495-7B7B5D7F0130}"/>
              </a:ext>
            </a:extLst>
          </p:cNvPr>
          <p:cNvSpPr txBox="1"/>
          <p:nvPr/>
        </p:nvSpPr>
        <p:spPr>
          <a:xfrm>
            <a:off x="5623501" y="102928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002060"/>
                </a:solidFill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1EFDF1-26F7-45A5-827F-C0EED0AAFEF7}"/>
              </a:ext>
            </a:extLst>
          </p:cNvPr>
          <p:cNvSpPr txBox="1"/>
          <p:nvPr/>
        </p:nvSpPr>
        <p:spPr>
          <a:xfrm>
            <a:off x="9466997" y="113861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4D8CE1D-62D1-4A5A-9FB4-FD26C037DA04}"/>
              </a:ext>
            </a:extLst>
          </p:cNvPr>
          <p:cNvSpPr txBox="1"/>
          <p:nvPr/>
        </p:nvSpPr>
        <p:spPr>
          <a:xfrm>
            <a:off x="10151937" y="116618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5415159-1404-4BCD-A2D1-93B5A67B87D1}"/>
              </a:ext>
            </a:extLst>
          </p:cNvPr>
          <p:cNvSpPr txBox="1"/>
          <p:nvPr/>
        </p:nvSpPr>
        <p:spPr>
          <a:xfrm>
            <a:off x="10151937" y="180127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69" name="Picture 68" descr="Shape, arrow&#10;&#10;Description automatically generated">
            <a:extLst>
              <a:ext uri="{FF2B5EF4-FFF2-40B4-BE49-F238E27FC236}">
                <a16:creationId xmlns:a16="http://schemas.microsoft.com/office/drawing/2014/main" id="{34E3CD2C-BB3D-49C9-83C8-ED0731CD1B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9958" y="1053897"/>
            <a:ext cx="546339" cy="5062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47655CF-8B8F-40B1-84D9-56C7F56D7D81}"/>
              </a:ext>
            </a:extLst>
          </p:cNvPr>
          <p:cNvSpPr txBox="1"/>
          <p:nvPr/>
        </p:nvSpPr>
        <p:spPr>
          <a:xfrm>
            <a:off x="3920503" y="3727795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B98C43E-558B-4260-9B9F-9AD54E4182C6}"/>
              </a:ext>
            </a:extLst>
          </p:cNvPr>
          <p:cNvSpPr/>
          <p:nvPr/>
        </p:nvSpPr>
        <p:spPr>
          <a:xfrm rot="16200000">
            <a:off x="1379532" y="215973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72F8E62-D432-4E86-B876-7AEF1C593182}"/>
              </a:ext>
            </a:extLst>
          </p:cNvPr>
          <p:cNvSpPr/>
          <p:nvPr/>
        </p:nvSpPr>
        <p:spPr>
          <a:xfrm rot="16200000">
            <a:off x="1352892" y="249169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2241F96-B174-4FDE-B478-7D114FBF3BD4}"/>
              </a:ext>
            </a:extLst>
          </p:cNvPr>
          <p:cNvSpPr/>
          <p:nvPr/>
        </p:nvSpPr>
        <p:spPr>
          <a:xfrm>
            <a:off x="3436744" y="363748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147AB3BC-C09D-4C49-B5F3-1AC3BF91DE69}"/>
              </a:ext>
            </a:extLst>
          </p:cNvPr>
          <p:cNvSpPr/>
          <p:nvPr/>
        </p:nvSpPr>
        <p:spPr>
          <a:xfrm>
            <a:off x="871780" y="3272165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8211CA7-FA8B-4EE9-8C9B-10B75BC0B7AF}"/>
              </a:ext>
            </a:extLst>
          </p:cNvPr>
          <p:cNvSpPr txBox="1"/>
          <p:nvPr/>
        </p:nvSpPr>
        <p:spPr>
          <a:xfrm>
            <a:off x="1355785" y="3259516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…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lerne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Englisch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hlinkClick r:id="" action="ppaction://noaction">
              <a:snd r:embed="rId11" name="T2_W6_14.3.wav"/>
            </a:hlinkClick>
            <a:extLst>
              <a:ext uri="{FF2B5EF4-FFF2-40B4-BE49-F238E27FC236}">
                <a16:creationId xmlns:a16="http://schemas.microsoft.com/office/drawing/2014/main" id="{5BFF3D80-1288-49D8-B202-9C4566F9D01C}"/>
              </a:ext>
            </a:extLst>
          </p:cNvPr>
          <p:cNvSpPr txBox="1"/>
          <p:nvPr/>
        </p:nvSpPr>
        <p:spPr>
          <a:xfrm>
            <a:off x="77007" y="298337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002060"/>
                </a:solidFill>
                <a:latin typeface="Century Gothic" panose="020F0302020204030204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6EA3327-43A4-4E93-80F9-EA9D7435D802}"/>
              </a:ext>
            </a:extLst>
          </p:cNvPr>
          <p:cNvSpPr txBox="1"/>
          <p:nvPr/>
        </p:nvSpPr>
        <p:spPr>
          <a:xfrm>
            <a:off x="3920503" y="3092706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A89DCA3-FC3C-4A8B-BF77-09D9ACB39498}"/>
              </a:ext>
            </a:extLst>
          </p:cNvPr>
          <p:cNvSpPr txBox="1"/>
          <p:nvPr/>
        </p:nvSpPr>
        <p:spPr>
          <a:xfrm>
            <a:off x="4605443" y="3120283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9EEE97F-20A9-4AF4-94C3-56005180A116}"/>
              </a:ext>
            </a:extLst>
          </p:cNvPr>
          <p:cNvSpPr txBox="1"/>
          <p:nvPr/>
        </p:nvSpPr>
        <p:spPr>
          <a:xfrm>
            <a:off x="4605443" y="3755372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pic>
        <p:nvPicPr>
          <p:cNvPr id="80" name="Picture 79" descr="Shape, arrow&#10;&#10;Description automatically generated">
            <a:extLst>
              <a:ext uri="{FF2B5EF4-FFF2-40B4-BE49-F238E27FC236}">
                <a16:creationId xmlns:a16="http://schemas.microsoft.com/office/drawing/2014/main" id="{14BF5452-9531-4BB3-BAA6-E15AFAD62C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3464" y="3007993"/>
            <a:ext cx="546339" cy="50621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3F462C8-0B59-434B-B3D2-F1D9F3476996}"/>
              </a:ext>
            </a:extLst>
          </p:cNvPr>
          <p:cNvSpPr txBox="1"/>
          <p:nvPr/>
        </p:nvSpPr>
        <p:spPr>
          <a:xfrm>
            <a:off x="9406121" y="3727795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96F6E8B-BB38-41CF-9BA3-A4ECF9AAC288}"/>
              </a:ext>
            </a:extLst>
          </p:cNvPr>
          <p:cNvSpPr/>
          <p:nvPr/>
        </p:nvSpPr>
        <p:spPr>
          <a:xfrm rot="16200000">
            <a:off x="6865150" y="215973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471A106-8F49-4259-B546-1D89C743E228}"/>
              </a:ext>
            </a:extLst>
          </p:cNvPr>
          <p:cNvSpPr/>
          <p:nvPr/>
        </p:nvSpPr>
        <p:spPr>
          <a:xfrm rot="16200000">
            <a:off x="6838509" y="249169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5441A69-FDBB-439A-AE3C-A7DBC71E8ECD}"/>
              </a:ext>
            </a:extLst>
          </p:cNvPr>
          <p:cNvSpPr/>
          <p:nvPr/>
        </p:nvSpPr>
        <p:spPr>
          <a:xfrm>
            <a:off x="8922362" y="363748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CAD808DC-FD7F-43CF-8201-4979363BDD55}"/>
              </a:ext>
            </a:extLst>
          </p:cNvPr>
          <p:cNvSpPr/>
          <p:nvPr/>
        </p:nvSpPr>
        <p:spPr>
          <a:xfrm>
            <a:off x="6358217" y="3288755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B71613C-AADA-4386-BC95-A111526FE1C7}"/>
              </a:ext>
            </a:extLst>
          </p:cNvPr>
          <p:cNvSpPr txBox="1"/>
          <p:nvPr/>
        </p:nvSpPr>
        <p:spPr>
          <a:xfrm>
            <a:off x="6495289" y="3288755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    … 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enke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oft: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warum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hlinkClick r:id="" action="ppaction://noaction">
              <a:snd r:embed="rId12" name="T2_W6_14.6.wav"/>
            </a:hlinkClick>
            <a:extLst>
              <a:ext uri="{FF2B5EF4-FFF2-40B4-BE49-F238E27FC236}">
                <a16:creationId xmlns:a16="http://schemas.microsoft.com/office/drawing/2014/main" id="{58AB51E5-7F0A-4E68-ADEF-48A8077AAE1C}"/>
              </a:ext>
            </a:extLst>
          </p:cNvPr>
          <p:cNvSpPr txBox="1"/>
          <p:nvPr/>
        </p:nvSpPr>
        <p:spPr>
          <a:xfrm>
            <a:off x="5562625" y="298337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002060"/>
                </a:solidFill>
                <a:latin typeface="Century Gothic" panose="020F0302020204030204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B472EC5-EFC9-462E-9709-A42454519A96}"/>
              </a:ext>
            </a:extLst>
          </p:cNvPr>
          <p:cNvSpPr txBox="1"/>
          <p:nvPr/>
        </p:nvSpPr>
        <p:spPr>
          <a:xfrm>
            <a:off x="9406121" y="3092706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45550D2-5E8D-4CFB-A9D9-98D1B3D86695}"/>
              </a:ext>
            </a:extLst>
          </p:cNvPr>
          <p:cNvSpPr txBox="1"/>
          <p:nvPr/>
        </p:nvSpPr>
        <p:spPr>
          <a:xfrm>
            <a:off x="10091061" y="3120283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A0E6A83-BF7C-4FF7-9259-5D4F089400B2}"/>
              </a:ext>
            </a:extLst>
          </p:cNvPr>
          <p:cNvSpPr txBox="1"/>
          <p:nvPr/>
        </p:nvSpPr>
        <p:spPr>
          <a:xfrm>
            <a:off x="10091061" y="3755372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91" name="Picture 90" descr="Shape, arrow&#10;&#10;Description automatically generated">
            <a:extLst>
              <a:ext uri="{FF2B5EF4-FFF2-40B4-BE49-F238E27FC236}">
                <a16:creationId xmlns:a16="http://schemas.microsoft.com/office/drawing/2014/main" id="{18174868-112E-4B14-84C6-38B8E6D493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1270" y="3594780"/>
            <a:ext cx="546339" cy="50621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DF12E1D-09D8-4D84-8E2B-2B13EAA0616B}"/>
              </a:ext>
            </a:extLst>
          </p:cNvPr>
          <p:cNvSpPr txBox="1"/>
          <p:nvPr/>
        </p:nvSpPr>
        <p:spPr>
          <a:xfrm>
            <a:off x="3884996" y="580911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7856897-F3A8-40BC-BC93-484976D4AF6C}"/>
              </a:ext>
            </a:extLst>
          </p:cNvPr>
          <p:cNvSpPr/>
          <p:nvPr/>
        </p:nvSpPr>
        <p:spPr>
          <a:xfrm rot="16200000">
            <a:off x="1344025" y="424106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7D68EE4-0B2C-44EB-BE5B-19CC1784BBC7}"/>
              </a:ext>
            </a:extLst>
          </p:cNvPr>
          <p:cNvSpPr/>
          <p:nvPr/>
        </p:nvSpPr>
        <p:spPr>
          <a:xfrm rot="16200000">
            <a:off x="1317384" y="457302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225515B-DF99-46A9-903D-D5B97ECE61F1}"/>
              </a:ext>
            </a:extLst>
          </p:cNvPr>
          <p:cNvSpPr/>
          <p:nvPr/>
        </p:nvSpPr>
        <p:spPr>
          <a:xfrm>
            <a:off x="3401237" y="571880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B2519D07-21E8-4169-B108-3EA9B00258A1}"/>
              </a:ext>
            </a:extLst>
          </p:cNvPr>
          <p:cNvSpPr/>
          <p:nvPr/>
        </p:nvSpPr>
        <p:spPr>
          <a:xfrm>
            <a:off x="837092" y="537007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3CFFA77-5050-4AB1-B702-F04038E13858}"/>
              </a:ext>
            </a:extLst>
          </p:cNvPr>
          <p:cNvSpPr txBox="1"/>
          <p:nvPr/>
        </p:nvSpPr>
        <p:spPr>
          <a:xfrm>
            <a:off x="1033557" y="5458738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   …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lernt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Musik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hlinkClick r:id="" action="ppaction://noaction">
              <a:snd r:embed="rId13" name="T2_W6_14.4.wav"/>
            </a:hlinkClick>
            <a:extLst>
              <a:ext uri="{FF2B5EF4-FFF2-40B4-BE49-F238E27FC236}">
                <a16:creationId xmlns:a16="http://schemas.microsoft.com/office/drawing/2014/main" id="{C94AF7F9-8748-495D-A3C0-5448E3E220FF}"/>
              </a:ext>
            </a:extLst>
          </p:cNvPr>
          <p:cNvSpPr txBox="1"/>
          <p:nvPr/>
        </p:nvSpPr>
        <p:spPr>
          <a:xfrm>
            <a:off x="41500" y="506470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002060"/>
                </a:solidFill>
                <a:latin typeface="Century Gothic" panose="020F0302020204030204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1B343C-6035-4DD0-AC3E-100EE25CBCB1}"/>
              </a:ext>
            </a:extLst>
          </p:cNvPr>
          <p:cNvSpPr txBox="1"/>
          <p:nvPr/>
        </p:nvSpPr>
        <p:spPr>
          <a:xfrm>
            <a:off x="3884996" y="517403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3745199-0789-4E25-A853-B4752260C0DD}"/>
              </a:ext>
            </a:extLst>
          </p:cNvPr>
          <p:cNvSpPr txBox="1"/>
          <p:nvPr/>
        </p:nvSpPr>
        <p:spPr>
          <a:xfrm>
            <a:off x="4569936" y="520160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CE1FB46-D13B-4E09-BDD3-CAECD7A768CE}"/>
              </a:ext>
            </a:extLst>
          </p:cNvPr>
          <p:cNvSpPr txBox="1"/>
          <p:nvPr/>
        </p:nvSpPr>
        <p:spPr>
          <a:xfrm>
            <a:off x="4569936" y="583669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pic>
        <p:nvPicPr>
          <p:cNvPr id="102" name="Picture 101" descr="Shape, arrow&#10;&#10;Description automatically generated">
            <a:extLst>
              <a:ext uri="{FF2B5EF4-FFF2-40B4-BE49-F238E27FC236}">
                <a16:creationId xmlns:a16="http://schemas.microsoft.com/office/drawing/2014/main" id="{555119D4-1536-46C4-944D-16C591E09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2209" y="5678053"/>
            <a:ext cx="546339" cy="506217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BE4AE89B-190A-4BDD-9C6D-9C1CA61DE6C2}"/>
              </a:ext>
            </a:extLst>
          </p:cNvPr>
          <p:cNvSpPr txBox="1"/>
          <p:nvPr/>
        </p:nvSpPr>
        <p:spPr>
          <a:xfrm>
            <a:off x="9370614" y="580911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1DF56CEB-3271-421B-911F-49DB04711585}"/>
              </a:ext>
            </a:extLst>
          </p:cNvPr>
          <p:cNvSpPr/>
          <p:nvPr/>
        </p:nvSpPr>
        <p:spPr>
          <a:xfrm rot="16200000">
            <a:off x="6829643" y="424106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835D78F-D034-4D17-8B3C-AF9E70160032}"/>
              </a:ext>
            </a:extLst>
          </p:cNvPr>
          <p:cNvSpPr/>
          <p:nvPr/>
        </p:nvSpPr>
        <p:spPr>
          <a:xfrm rot="16200000">
            <a:off x="6803002" y="457302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1C48D2C-78F8-4F5A-953A-4312CF4EEA4D}"/>
              </a:ext>
            </a:extLst>
          </p:cNvPr>
          <p:cNvSpPr/>
          <p:nvPr/>
        </p:nvSpPr>
        <p:spPr>
          <a:xfrm>
            <a:off x="8886855" y="571880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7" name="Speech Bubble: Rectangle with Corners Rounded 106">
            <a:extLst>
              <a:ext uri="{FF2B5EF4-FFF2-40B4-BE49-F238E27FC236}">
                <a16:creationId xmlns:a16="http://schemas.microsoft.com/office/drawing/2014/main" id="{824C46D4-85B5-4435-BC6B-A31CF5975403}"/>
              </a:ext>
            </a:extLst>
          </p:cNvPr>
          <p:cNvSpPr/>
          <p:nvPr/>
        </p:nvSpPr>
        <p:spPr>
          <a:xfrm>
            <a:off x="6322710" y="537007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C8B7D70-91F9-4506-9683-F30092850B65}"/>
              </a:ext>
            </a:extLst>
          </p:cNvPr>
          <p:cNvSpPr txBox="1"/>
          <p:nvPr/>
        </p:nvSpPr>
        <p:spPr>
          <a:xfrm>
            <a:off x="6551519" y="5353545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  …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verstehe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Wort!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hlinkClick r:id="" action="ppaction://noaction">
              <a:snd r:embed="rId14" name="T2_W6_14.7.wav"/>
            </a:hlinkClick>
            <a:extLst>
              <a:ext uri="{FF2B5EF4-FFF2-40B4-BE49-F238E27FC236}">
                <a16:creationId xmlns:a16="http://schemas.microsoft.com/office/drawing/2014/main" id="{103F4E24-2B47-4476-A3C3-2B2B8AB98A69}"/>
              </a:ext>
            </a:extLst>
          </p:cNvPr>
          <p:cNvSpPr txBox="1"/>
          <p:nvPr/>
        </p:nvSpPr>
        <p:spPr>
          <a:xfrm>
            <a:off x="5527118" y="506470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002060"/>
                </a:solidFill>
                <a:latin typeface="Century Gothic" panose="020F0302020204030204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E01C17F-1C91-4F34-808C-31B72AFC3404}"/>
              </a:ext>
            </a:extLst>
          </p:cNvPr>
          <p:cNvSpPr txBox="1"/>
          <p:nvPr/>
        </p:nvSpPr>
        <p:spPr>
          <a:xfrm>
            <a:off x="9370614" y="517403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4C1EA90-9840-46FA-8E75-8134DA880A0B}"/>
              </a:ext>
            </a:extLst>
          </p:cNvPr>
          <p:cNvSpPr txBox="1"/>
          <p:nvPr/>
        </p:nvSpPr>
        <p:spPr>
          <a:xfrm>
            <a:off x="10055554" y="520160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1EF50C7-4135-4207-8CB1-80A8474AF627}"/>
              </a:ext>
            </a:extLst>
          </p:cNvPr>
          <p:cNvSpPr txBox="1"/>
          <p:nvPr/>
        </p:nvSpPr>
        <p:spPr>
          <a:xfrm>
            <a:off x="10055554" y="583669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pic>
        <p:nvPicPr>
          <p:cNvPr id="113" name="Picture 112" descr="Shape, arrow&#10;&#10;Description automatically generated">
            <a:extLst>
              <a:ext uri="{FF2B5EF4-FFF2-40B4-BE49-F238E27FC236}">
                <a16:creationId xmlns:a16="http://schemas.microsoft.com/office/drawing/2014/main" id="{2052A0EB-9954-4F9F-A7A4-3310ABCDC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3575" y="5089317"/>
            <a:ext cx="546339" cy="506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AFC0C-9554-426B-9951-18BC2439F9C4}"/>
              </a:ext>
            </a:extLst>
          </p:cNvPr>
          <p:cNvSpPr txBox="1"/>
          <p:nvPr/>
        </p:nvSpPr>
        <p:spPr>
          <a:xfrm>
            <a:off x="924735" y="1427797"/>
            <a:ext cx="56662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Sie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1FE4534-F55D-48C6-8710-FD24ABBF851B}"/>
              </a:ext>
            </a:extLst>
          </p:cNvPr>
          <p:cNvSpPr txBox="1"/>
          <p:nvPr/>
        </p:nvSpPr>
        <p:spPr>
          <a:xfrm>
            <a:off x="1270211" y="3275970"/>
            <a:ext cx="622579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Ich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BF79E63-A68B-4B9D-98F8-D7A22A745F24}"/>
              </a:ext>
            </a:extLst>
          </p:cNvPr>
          <p:cNvSpPr txBox="1"/>
          <p:nvPr/>
        </p:nvSpPr>
        <p:spPr>
          <a:xfrm>
            <a:off x="1077553" y="5458372"/>
            <a:ext cx="56662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Sie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462C4F6-1BF6-42CE-9BD2-ECF262B03563}"/>
              </a:ext>
            </a:extLst>
          </p:cNvPr>
          <p:cNvSpPr txBox="1"/>
          <p:nvPr/>
        </p:nvSpPr>
        <p:spPr>
          <a:xfrm>
            <a:off x="6824093" y="1361335"/>
            <a:ext cx="56662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Sie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9872BE4-1417-4CD2-9C8E-4A03672BC68C}"/>
              </a:ext>
            </a:extLst>
          </p:cNvPr>
          <p:cNvSpPr txBox="1"/>
          <p:nvPr/>
        </p:nvSpPr>
        <p:spPr>
          <a:xfrm>
            <a:off x="6685204" y="3308553"/>
            <a:ext cx="5880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Ich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B7B4E5E-552A-4DAE-A720-6900A295BF50}"/>
              </a:ext>
            </a:extLst>
          </p:cNvPr>
          <p:cNvSpPr txBox="1"/>
          <p:nvPr/>
        </p:nvSpPr>
        <p:spPr>
          <a:xfrm>
            <a:off x="6597125" y="5380345"/>
            <a:ext cx="59488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Ich</a:t>
            </a:r>
          </a:p>
        </p:txBody>
      </p:sp>
      <p:sp>
        <p:nvSpPr>
          <p:cNvPr id="120" name="Speech Bubble: Rectangle with Corners Rounded 119">
            <a:extLst>
              <a:ext uri="{FF2B5EF4-FFF2-40B4-BE49-F238E27FC236}">
                <a16:creationId xmlns:a16="http://schemas.microsoft.com/office/drawing/2014/main" id="{1D6B2A69-B134-435D-B791-50B8CC5945DF}"/>
              </a:ext>
            </a:extLst>
          </p:cNvPr>
          <p:cNvSpPr/>
          <p:nvPr/>
        </p:nvSpPr>
        <p:spPr>
          <a:xfrm>
            <a:off x="870286" y="1291763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She plays football.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1" name="Speech Bubble: Rectangle with Corners Rounded 120">
            <a:extLst>
              <a:ext uri="{FF2B5EF4-FFF2-40B4-BE49-F238E27FC236}">
                <a16:creationId xmlns:a16="http://schemas.microsoft.com/office/drawing/2014/main" id="{1E95993E-D1A4-4CAA-A8A9-513D8D8220E1}"/>
              </a:ext>
            </a:extLst>
          </p:cNvPr>
          <p:cNvSpPr/>
          <p:nvPr/>
        </p:nvSpPr>
        <p:spPr>
          <a:xfrm>
            <a:off x="866345" y="327179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 learn English.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" name="Speech Bubble: Rectangle with Corners Rounded 121">
            <a:extLst>
              <a:ext uri="{FF2B5EF4-FFF2-40B4-BE49-F238E27FC236}">
                <a16:creationId xmlns:a16="http://schemas.microsoft.com/office/drawing/2014/main" id="{43DF128C-F3AD-49B0-9EDE-FBDAD7B3785E}"/>
              </a:ext>
            </a:extLst>
          </p:cNvPr>
          <p:cNvSpPr/>
          <p:nvPr/>
        </p:nvSpPr>
        <p:spPr>
          <a:xfrm>
            <a:off x="832947" y="537007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She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learns music.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4" name="Speech Bubble: Rectangle with Corners Rounded 123">
            <a:extLst>
              <a:ext uri="{FF2B5EF4-FFF2-40B4-BE49-F238E27FC236}">
                <a16:creationId xmlns:a16="http://schemas.microsoft.com/office/drawing/2014/main" id="{19FF5AB9-D7EF-432E-8C22-E2B3C3EC5D06}"/>
              </a:ext>
            </a:extLst>
          </p:cNvPr>
          <p:cNvSpPr/>
          <p:nvPr/>
        </p:nvSpPr>
        <p:spPr>
          <a:xfrm>
            <a:off x="6396989" y="1332487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She sings a song in English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A40B5E87-E81B-4402-8A88-B4DE086CDBCE}"/>
              </a:ext>
            </a:extLst>
          </p:cNvPr>
          <p:cNvSpPr/>
          <p:nvPr/>
        </p:nvSpPr>
        <p:spPr>
          <a:xfrm>
            <a:off x="6362362" y="3282657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 often think: why?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6" name="Speech Bubble: Rectangle with Corners Rounded 125">
            <a:extLst>
              <a:ext uri="{FF2B5EF4-FFF2-40B4-BE49-F238E27FC236}">
                <a16:creationId xmlns:a16="http://schemas.microsoft.com/office/drawing/2014/main" id="{BE889AD6-5A29-423A-9752-5BDDAF05BD8D}"/>
              </a:ext>
            </a:extLst>
          </p:cNvPr>
          <p:cNvSpPr/>
          <p:nvPr/>
        </p:nvSpPr>
        <p:spPr>
          <a:xfrm>
            <a:off x="6326645" y="5274468"/>
            <a:ext cx="2392549" cy="888672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 don’t understand a word!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/>
      <p:bldP spid="98" grpId="0" animBg="1"/>
      <p:bldP spid="99" grpId="0" animBg="1"/>
      <p:bldP spid="100" grpId="0" animBg="1"/>
      <p:bldP spid="101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/>
      <p:bldP spid="109" grpId="0" animBg="1"/>
      <p:bldP spid="110" grpId="0" animBg="1"/>
      <p:bldP spid="111" grpId="0" animBg="1"/>
      <p:bldP spid="112" grpId="0" animBg="1"/>
      <p:bldP spid="6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4" grpId="0" animBg="1"/>
      <p:bldP spid="125" grpId="0" animBg="1"/>
      <p:bldP spid="1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239918" y="4271278"/>
            <a:ext cx="727069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reiben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1" name="Picture 10" descr="boy writing">
            <a:extLst>
              <a:ext uri="{FF2B5EF4-FFF2-40B4-BE49-F238E27FC236}">
                <a16:creationId xmlns:a16="http://schemas.microsoft.com/office/drawing/2014/main" id="{8913897B-1FD0-482D-93EA-9D8C61AF5B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69" y="514606"/>
            <a:ext cx="3802662" cy="4032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80764" y="371508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reiben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09145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2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05879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83627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399750" y="250105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fal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66513" y="565796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warz</a:t>
            </a:r>
            <a:endParaRPr kumimoji="0" lang="en-GB" sz="6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730FC-11D9-484C-9265-71B6DAC5912C}"/>
              </a:ext>
            </a:extLst>
          </p:cNvPr>
          <p:cNvGrpSpPr/>
          <p:nvPr/>
        </p:nvGrpSpPr>
        <p:grpSpPr>
          <a:xfrm>
            <a:off x="7533937" y="1149540"/>
            <a:ext cx="3155583" cy="1585168"/>
            <a:chOff x="8341417" y="1100649"/>
            <a:chExt cx="3155583" cy="1585168"/>
          </a:xfrm>
        </p:grpSpPr>
        <p:pic>
          <p:nvPicPr>
            <p:cNvPr id="20" name="Picture 19" descr="person moving fast">
              <a:extLst>
                <a:ext uri="{FF2B5EF4-FFF2-40B4-BE49-F238E27FC236}">
                  <a16:creationId xmlns:a16="http://schemas.microsoft.com/office/drawing/2014/main" id="{90C87FA7-5A6A-4A42-8DBF-69A551FC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979" y="1100649"/>
              <a:ext cx="1693677" cy="11714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9322CD-5EDD-4625-AF53-09437E43C13B}"/>
                </a:ext>
              </a:extLst>
            </p:cNvPr>
            <p:cNvSpPr txBox="1"/>
            <p:nvPr/>
          </p:nvSpPr>
          <p:spPr>
            <a:xfrm>
              <a:off x="8341417" y="2162597"/>
              <a:ext cx="3155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[fast]</a:t>
              </a:r>
            </a:p>
          </p:txBody>
        </p:sp>
      </p:grpSp>
      <p:pic>
        <p:nvPicPr>
          <p:cNvPr id="17" name="Picture 16" descr="black splat">
            <a:extLst>
              <a:ext uri="{FF2B5EF4-FFF2-40B4-BE49-F238E27FC236}">
                <a16:creationId xmlns:a16="http://schemas.microsoft.com/office/drawing/2014/main" id="{FF370D43-9C4A-4CB6-99E0-70D2D2D71D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9" y="4391183"/>
            <a:ext cx="1534621" cy="1452775"/>
          </a:xfrm>
          <a:prstGeom prst="rect">
            <a:avLst/>
          </a:prstGeom>
        </p:spPr>
      </p:pic>
      <p:pic>
        <p:nvPicPr>
          <p:cNvPr id="18" name="Picture 17" descr="red cross">
            <a:extLst>
              <a:ext uri="{FF2B5EF4-FFF2-40B4-BE49-F238E27FC236}">
                <a16:creationId xmlns:a16="http://schemas.microsoft.com/office/drawing/2014/main" id="{1D988BC1-41BF-48F1-A368-C66E876F3B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8" y="1504366"/>
            <a:ext cx="1013907" cy="1061934"/>
          </a:xfrm>
          <a:prstGeom prst="rect">
            <a:avLst/>
          </a:prstGeom>
        </p:spPr>
      </p:pic>
      <p:pic>
        <p:nvPicPr>
          <p:cNvPr id="19" name="Picture 18" descr="evoling from monkeys to humankind">
            <a:extLst>
              <a:ext uri="{FF2B5EF4-FFF2-40B4-BE49-F238E27FC236}">
                <a16:creationId xmlns:a16="http://schemas.microsoft.com/office/drawing/2014/main" id="{D23A056A-4386-4A68-93E6-30CE3D5D3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90" y="4392068"/>
            <a:ext cx="1777852" cy="986708"/>
          </a:xfrm>
          <a:prstGeom prst="rect">
            <a:avLst/>
          </a:prstGeom>
        </p:spPr>
      </p:pic>
      <p:pic>
        <p:nvPicPr>
          <p:cNvPr id="21" name="Picture 20" descr="boy writing">
            <a:extLst>
              <a:ext uri="{FF2B5EF4-FFF2-40B4-BE49-F238E27FC236}">
                <a16:creationId xmlns:a16="http://schemas.microsoft.com/office/drawing/2014/main" id="{42666052-402C-4792-83C2-695504A7B8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54" y="1395962"/>
            <a:ext cx="2510931" cy="2662453"/>
          </a:xfrm>
          <a:prstGeom prst="rect">
            <a:avLst/>
          </a:prstGeom>
        </p:spPr>
      </p:pic>
      <p:sp>
        <p:nvSpPr>
          <p:cNvPr id="22" name="CustomShape 2">
            <a:extLst>
              <a:ext uri="{FF2B5EF4-FFF2-40B4-BE49-F238E27FC236}">
                <a16:creationId xmlns:a16="http://schemas.microsoft.com/office/drawing/2014/main" id="{FEF2A35B-0A93-4BA4-92B3-0FCEEE50B911}"/>
              </a:ext>
            </a:extLst>
          </p:cNvPr>
          <p:cNvSpPr/>
          <p:nvPr/>
        </p:nvSpPr>
        <p:spPr>
          <a:xfrm>
            <a:off x="267836" y="571110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EDEDDFF1-54CE-4094-B9F2-459D68B1E0CD}"/>
              </a:ext>
            </a:extLst>
          </p:cNvPr>
          <p:cNvSpPr/>
          <p:nvPr/>
        </p:nvSpPr>
        <p:spPr>
          <a:xfrm>
            <a:off x="7702007" y="2529993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lang="en-GB" sz="5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nell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224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6_2.7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0"/>
            <a:ext cx="3863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AD755C8-AFA8-4471-A7B4-63E2F0DC07CD}"/>
              </a:ext>
            </a:extLst>
          </p:cNvPr>
          <p:cNvSpPr/>
          <p:nvPr/>
        </p:nvSpPr>
        <p:spPr>
          <a:xfrm>
            <a:off x="4300476" y="4209604"/>
            <a:ext cx="359104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ark</a:t>
            </a:r>
          </a:p>
        </p:txBody>
      </p:sp>
      <p:pic>
        <p:nvPicPr>
          <p:cNvPr id="12" name="Picture 11" descr="man lifting a dumbell">
            <a:extLst>
              <a:ext uri="{FF2B5EF4-FFF2-40B4-BE49-F238E27FC236}">
                <a16:creationId xmlns:a16="http://schemas.microsoft.com/office/drawing/2014/main" id="{97B406BD-367F-4839-A781-98BF3FE1D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95" y="413684"/>
            <a:ext cx="3334373" cy="39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2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163F128D-6343-C248-8FF6-41FE9D81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08" y="139894"/>
            <a:ext cx="2739189" cy="1583634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cs typeface="Calibri" panose="020F0502020204030204" pitchFamily="34" charset="0"/>
                <a:hlinkClick r:id="" action="ppaction://noaction">
                  <a:snd r:embed="rId8" name="T2_W6_2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GB" sz="9600" dirty="0" err="1">
                <a:solidFill>
                  <a:srgbClr val="FF0066"/>
                </a:solidFill>
                <a:cs typeface="Calibri" panose="020F0502020204030204" pitchFamily="34" charset="0"/>
                <a:hlinkClick r:id="" action="ppaction://noaction">
                  <a:snd r:embed="rId8" name="T2_W6_2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GB" sz="9600" dirty="0">
                <a:solidFill>
                  <a:srgbClr val="002060"/>
                </a:solidFill>
                <a:cs typeface="Calibri" panose="020F0502020204030204" pitchFamily="34" charset="0"/>
                <a:hlinkClick r:id="" action="ppaction://noaction">
                  <a:snd r:embed="rId8" name="T2_W6_2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US" sz="9600" dirty="0">
              <a:solidFill>
                <a:srgbClr val="002060"/>
              </a:solidFill>
              <a:hlinkClick r:id="" action="ppaction://noaction">
                <a:snd r:embed="rId8" name="T2_W6_2.7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26723" y="4001883"/>
            <a:ext cx="3802879" cy="923330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ark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92" y="5599952"/>
            <a:ext cx="3734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43232" y="5642231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517" y="3031344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raße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50877" y="2789348"/>
            <a:ext cx="24320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man lifting a dumbell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55" y="1484635"/>
            <a:ext cx="1953741" cy="2320067"/>
          </a:xfrm>
          <a:prstGeom prst="rect">
            <a:avLst/>
          </a:prstGeom>
        </p:spPr>
      </p:pic>
      <p:pic>
        <p:nvPicPr>
          <p:cNvPr id="2" name="Picture 1" descr="street with lots of sign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85" y="1874927"/>
            <a:ext cx="1460117" cy="1126724"/>
          </a:xfrm>
          <a:prstGeom prst="rect">
            <a:avLst/>
          </a:prstGeom>
        </p:spPr>
      </p:pic>
      <p:pic>
        <p:nvPicPr>
          <p:cNvPr id="3" name="Picture 2" descr="building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54" y="4242056"/>
            <a:ext cx="2095500" cy="1400175"/>
          </a:xfrm>
          <a:prstGeom prst="rect">
            <a:avLst/>
          </a:prstGeom>
        </p:spPr>
      </p:pic>
      <p:pic>
        <p:nvPicPr>
          <p:cNvPr id="11" name="Picture 10" descr="man sitting dow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56" y="1669330"/>
            <a:ext cx="590203" cy="807150"/>
          </a:xfrm>
          <a:prstGeom prst="rect">
            <a:avLst/>
          </a:prstGeom>
        </p:spPr>
      </p:pic>
      <p:pic>
        <p:nvPicPr>
          <p:cNvPr id="12" name="Picture 11" descr="blue stick figur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32" y="1620863"/>
            <a:ext cx="463209" cy="923330"/>
          </a:xfrm>
          <a:prstGeom prst="rect">
            <a:avLst/>
          </a:prstGeom>
        </p:spPr>
      </p:pic>
      <p:pic>
        <p:nvPicPr>
          <p:cNvPr id="13" name="Picture 16" descr="green checkmar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460" y="1038660"/>
            <a:ext cx="648486" cy="4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red cros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12" y="1071797"/>
            <a:ext cx="509733" cy="4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4881" y="5448553"/>
            <a:ext cx="256723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understand]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CBFA3-E7CD-44AB-BAB3-76D049F60917}"/>
              </a:ext>
            </a:extLst>
          </p:cNvPr>
          <p:cNvSpPr txBox="1"/>
          <p:nvPr/>
        </p:nvSpPr>
        <p:spPr>
          <a:xfrm>
            <a:off x="8843232" y="2544193"/>
            <a:ext cx="152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[to stand]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C6FF0E54-9663-442E-B7E8-4A9E60B4B57F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08CB7-D7A4-4EB6-83E3-0E2145500F85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6" name="Picture 25" descr="Logo, icon&#10;&#10;Description automatically generated">
              <a:extLst>
                <a:ext uri="{FF2B5EF4-FFF2-40B4-BE49-F238E27FC236}">
                  <a16:creationId xmlns:a16="http://schemas.microsoft.com/office/drawing/2014/main" id="{0406B201-88D2-4394-BD39-971B8A3B2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D7C1B744-BEFB-49C8-ADA6-163A6321C5EE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1F7512E-FF50-42AA-841B-DD522B6C0B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97027" y="4198461"/>
            <a:ext cx="132294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2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5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11" y="332202"/>
            <a:ext cx="3601615" cy="1099033"/>
          </a:xfrm>
        </p:spPr>
        <p:txBody>
          <a:bodyPr>
            <a:normAutofit fontScale="90000"/>
          </a:bodyPr>
          <a:lstStyle/>
          <a:p>
            <a:r>
              <a:rPr lang="en-GB" sz="98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4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GB" sz="9800" dirty="0" err="1">
                <a:solidFill>
                  <a:srgbClr val="FF0066"/>
                </a:solidFill>
                <a:latin typeface="Century Gothic" panose="020B0502020202020204" pitchFamily="34" charset="0"/>
                <a:hlinkClick r:id="" action="ppaction://noaction">
                  <a:snd r:embed="rId4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</a:t>
            </a:r>
            <a:r>
              <a:rPr lang="en-GB" sz="98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4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br>
              <a:rPr lang="en-GB" sz="9600" b="1" dirty="0">
                <a:solidFill>
                  <a:srgbClr val="0563C1"/>
                </a:solidFill>
                <a:hlinkClick r:id="" action="ppaction://noaction">
                  <a:snd r:embed="rId4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en-GB" dirty="0">
              <a:solidFill>
                <a:srgbClr val="0563C1"/>
              </a:solidFill>
              <a:hlinkClick r:id="" action="ppaction://noaction">
                <a:snd r:embed="rId4" name="T2_W6_2.13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4" descr="baby playi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36" y="1156198"/>
            <a:ext cx="3922400" cy="33710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3574" y="4218312"/>
            <a:ext cx="538641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ielen</a:t>
            </a:r>
            <a:endParaRPr kumimoji="0" lang="en-GB" sz="1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383819F-1124-4A2A-9EFC-CD3EE94621FB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906A2F-9D4D-485F-AD1A-08CCB7AA820D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DF609456-CA4C-4269-B503-67A0E6E7E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4E113F41-117F-4D14-84DF-CA2D8B58C709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85933788-9DA1-D046-926F-950D27BF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" y="169460"/>
            <a:ext cx="2885954" cy="1488305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GB" sz="9600" dirty="0" err="1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</a:t>
            </a:r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US" sz="9600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8" name="T2_W6_2.13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77333" y="3090452"/>
            <a:ext cx="3653693" cy="74749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5829" y="5667790"/>
            <a:ext cx="4157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0764" y="5772612"/>
            <a:ext cx="334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763" y="3090452"/>
            <a:ext cx="3411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78312" y="2638546"/>
            <a:ext cx="3002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baby playi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7" y="1232267"/>
            <a:ext cx="2103420" cy="1807744"/>
          </a:xfrm>
          <a:prstGeom prst="rect">
            <a:avLst/>
          </a:prstGeom>
        </p:spPr>
      </p:pic>
      <p:pic>
        <p:nvPicPr>
          <p:cNvPr id="2" name="Picture 1" descr="tennis ball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09" y="5194457"/>
            <a:ext cx="442138" cy="442138"/>
          </a:xfrm>
          <a:prstGeom prst="rect">
            <a:avLst/>
          </a:prstGeom>
        </p:spPr>
      </p:pic>
      <p:pic>
        <p:nvPicPr>
          <p:cNvPr id="3" name="Picture 2" descr="basketball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47" y="4645569"/>
            <a:ext cx="894511" cy="893020"/>
          </a:xfrm>
          <a:prstGeom prst="rect">
            <a:avLst/>
          </a:prstGeom>
        </p:spPr>
      </p:pic>
      <p:pic>
        <p:nvPicPr>
          <p:cNvPr id="11" name="Picture 10" descr="rugby ball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27" y="4933888"/>
            <a:ext cx="968196" cy="587372"/>
          </a:xfrm>
          <a:prstGeom prst="rect">
            <a:avLst/>
          </a:prstGeom>
        </p:spPr>
      </p:pic>
      <p:pic>
        <p:nvPicPr>
          <p:cNvPr id="13" name="Picture 12" descr="people talking to each other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4" y="1445454"/>
            <a:ext cx="2298817" cy="2298817"/>
          </a:xfrm>
          <a:prstGeom prst="rect">
            <a:avLst/>
          </a:prstGeom>
        </p:spPr>
      </p:pic>
      <p:pic>
        <p:nvPicPr>
          <p:cNvPr id="14" name="Picture 6" descr="deck of card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55" y="4038558"/>
            <a:ext cx="1757360" cy="16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 descr="different languages"/>
          <p:cNvGrpSpPr/>
          <p:nvPr/>
        </p:nvGrpSpPr>
        <p:grpSpPr>
          <a:xfrm>
            <a:off x="8319943" y="984228"/>
            <a:ext cx="1868228" cy="1756134"/>
            <a:chOff x="8090143" y="409016"/>
            <a:chExt cx="1868228" cy="17561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143" y="409016"/>
              <a:ext cx="1868228" cy="17561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293" y="692381"/>
              <a:ext cx="514249" cy="3085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790" y="1099701"/>
              <a:ext cx="581095" cy="3457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970" y="1118220"/>
              <a:ext cx="556416" cy="370943"/>
            </a:xfrm>
            <a:prstGeom prst="rect">
              <a:avLst/>
            </a:prstGeom>
          </p:spPr>
        </p:pic>
      </p:grpSp>
      <p:sp>
        <p:nvSpPr>
          <p:cNvPr id="21" name="Title 4">
            <a:extLst>
              <a:ext uri="{FF2B5EF4-FFF2-40B4-BE49-F238E27FC236}">
                <a16:creationId xmlns:a16="http://schemas.microsoft.com/office/drawing/2014/main" id="{502DAB03-E199-46C7-AA06-D43700A89A27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8DB6C2-BAA4-4542-B534-16D948343696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5" name="Picture 24" descr="Logo, icon&#10;&#10;Description automatically generated">
              <a:extLst>
                <a:ext uri="{FF2B5EF4-FFF2-40B4-BE49-F238E27FC236}">
                  <a16:creationId xmlns:a16="http://schemas.microsoft.com/office/drawing/2014/main" id="{A5FC60B2-530A-4DB9-A93E-F7EE8CC3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1484042E-993A-4CCE-90E5-5002B808BF97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9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2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2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2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2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peech Bubble: Rectangle with Corners Rounded 63">
            <a:hlinkClick r:id="" action="ppaction://noaction">
              <a:snd r:embed="rId3" name="T2_W6_8.1.wav"/>
            </a:hlinkClick>
            <a:extLst>
              <a:ext uri="{FF2B5EF4-FFF2-40B4-BE49-F238E27FC236}">
                <a16:creationId xmlns:a16="http://schemas.microsoft.com/office/drawing/2014/main" id="{6F843BAB-9D30-4A95-BF13-A430E8FE9AE7}"/>
              </a:ext>
            </a:extLst>
          </p:cNvPr>
          <p:cNvSpPr/>
          <p:nvPr/>
        </p:nvSpPr>
        <p:spPr>
          <a:xfrm>
            <a:off x="1188475" y="663292"/>
            <a:ext cx="4654813" cy="101693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D991A4-1B4E-4613-B076-23515019E9A7}"/>
              </a:ext>
            </a:extLst>
          </p:cNvPr>
          <p:cNvGraphicFramePr>
            <a:graphicFrameLocks noGrp="1"/>
          </p:cNvGraphicFramePr>
          <p:nvPr/>
        </p:nvGraphicFramePr>
        <p:xfrm>
          <a:off x="1872544" y="2500106"/>
          <a:ext cx="8952338" cy="3752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2112359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44345118"/>
                    </a:ext>
                  </a:extLst>
                </a:gridCol>
                <a:gridCol w="3533672">
                  <a:extLst>
                    <a:ext uri="{9D8B030D-6E8A-4147-A177-3AD203B41FA5}">
                      <a16:colId xmlns:a16="http://schemas.microsoft.com/office/drawing/2014/main" val="3471054140"/>
                    </a:ext>
                  </a:extLst>
                </a:gridCol>
              </a:tblGrid>
              <a:tr h="125092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191910"/>
                  </a:ext>
                </a:extLst>
              </a:tr>
              <a:tr h="125092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141922"/>
                  </a:ext>
                </a:extLst>
              </a:tr>
              <a:tr h="125092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63456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698DA8A-9E9B-4A63-9B8D-D94EA5D33F66}"/>
              </a:ext>
            </a:extLst>
          </p:cNvPr>
          <p:cNvSpPr txBox="1"/>
          <p:nvPr/>
        </p:nvSpPr>
        <p:spPr>
          <a:xfrm>
            <a:off x="2020462" y="3290083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Schnecke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D6A-53D8-4374-A2B2-751D18620271}"/>
              </a:ext>
            </a:extLst>
          </p:cNvPr>
          <p:cNvSpPr txBox="1"/>
          <p:nvPr/>
        </p:nvSpPr>
        <p:spPr>
          <a:xfrm>
            <a:off x="2433918" y="3174949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23533D-426A-4AE2-B922-42480AD2206D}"/>
              </a:ext>
            </a:extLst>
          </p:cNvPr>
          <p:cNvSpPr txBox="1"/>
          <p:nvPr/>
        </p:nvSpPr>
        <p:spPr>
          <a:xfrm>
            <a:off x="4669533" y="3290083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0E49EA-3303-4DEE-8086-D82E6A2F7534}"/>
              </a:ext>
            </a:extLst>
          </p:cNvPr>
          <p:cNvSpPr txBox="1"/>
          <p:nvPr/>
        </p:nvSpPr>
        <p:spPr>
          <a:xfrm>
            <a:off x="5230907" y="3174949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4B985D-033B-440C-9A9C-3466CF61BC2C}"/>
              </a:ext>
            </a:extLst>
          </p:cNvPr>
          <p:cNvSpPr txBox="1"/>
          <p:nvPr/>
        </p:nvSpPr>
        <p:spPr>
          <a:xfrm>
            <a:off x="7326585" y="3290083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Schlange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A62EBC-33EF-427A-800E-8443C1D00EA4}"/>
              </a:ext>
            </a:extLst>
          </p:cNvPr>
          <p:cNvSpPr txBox="1"/>
          <p:nvPr/>
        </p:nvSpPr>
        <p:spPr>
          <a:xfrm>
            <a:off x="7785849" y="3189118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36FF5D-5FFF-414E-B1BC-29BFB6D4B075}"/>
              </a:ext>
            </a:extLst>
          </p:cNvPr>
          <p:cNvSpPr txBox="1"/>
          <p:nvPr/>
        </p:nvSpPr>
        <p:spPr>
          <a:xfrm>
            <a:off x="2031902" y="4509151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Specht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A87975-2717-4641-BAA2-2F4262885397}"/>
              </a:ext>
            </a:extLst>
          </p:cNvPr>
          <p:cNvSpPr txBox="1"/>
          <p:nvPr/>
        </p:nvSpPr>
        <p:spPr>
          <a:xfrm>
            <a:off x="4680973" y="4495704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Stinktier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A52AF-6F9F-4C88-AFC8-F1B75E074442}"/>
              </a:ext>
            </a:extLst>
          </p:cNvPr>
          <p:cNvSpPr txBox="1"/>
          <p:nvPr/>
        </p:nvSpPr>
        <p:spPr>
          <a:xfrm>
            <a:off x="7338025" y="4495704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Spatz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9223D9-7640-461A-9454-D446C52FB4E0}"/>
              </a:ext>
            </a:extLst>
          </p:cNvPr>
          <p:cNvSpPr txBox="1"/>
          <p:nvPr/>
        </p:nvSpPr>
        <p:spPr>
          <a:xfrm>
            <a:off x="2024945" y="5755374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Schildkröte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BCDFB1-DC66-43AB-8F91-8B369BC08C80}"/>
              </a:ext>
            </a:extLst>
          </p:cNvPr>
          <p:cNvSpPr txBox="1"/>
          <p:nvPr/>
        </p:nvSpPr>
        <p:spPr>
          <a:xfrm>
            <a:off x="4674016" y="5755374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Schnabeltier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296078-CEF5-4805-837F-C3CE03EF1143}"/>
              </a:ext>
            </a:extLst>
          </p:cNvPr>
          <p:cNvSpPr txBox="1"/>
          <p:nvPr/>
        </p:nvSpPr>
        <p:spPr>
          <a:xfrm>
            <a:off x="7658351" y="5742518"/>
            <a:ext cx="310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Stachel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schwein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6988E2-6AE5-4926-9385-D32C02D705BD}"/>
              </a:ext>
            </a:extLst>
          </p:cNvPr>
          <p:cNvSpPr txBox="1"/>
          <p:nvPr/>
        </p:nvSpPr>
        <p:spPr>
          <a:xfrm>
            <a:off x="2474259" y="4456084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765701-4CFB-4D28-995C-CCC56C18C61C}"/>
              </a:ext>
            </a:extLst>
          </p:cNvPr>
          <p:cNvSpPr txBox="1"/>
          <p:nvPr/>
        </p:nvSpPr>
        <p:spPr>
          <a:xfrm>
            <a:off x="4939232" y="4429650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EB382F-73D7-439C-BFAE-239488B741D7}"/>
              </a:ext>
            </a:extLst>
          </p:cNvPr>
          <p:cNvSpPr txBox="1"/>
          <p:nvPr/>
        </p:nvSpPr>
        <p:spPr>
          <a:xfrm>
            <a:off x="7932230" y="4448657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0489F2-003B-4903-A90B-AEA51D24495A}"/>
              </a:ext>
            </a:extLst>
          </p:cNvPr>
          <p:cNvSpPr txBox="1"/>
          <p:nvPr/>
        </p:nvSpPr>
        <p:spPr>
          <a:xfrm>
            <a:off x="2311487" y="5690152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5D3ACA-0232-404C-B096-00B1ABB2D15F}"/>
              </a:ext>
            </a:extLst>
          </p:cNvPr>
          <p:cNvSpPr txBox="1"/>
          <p:nvPr/>
        </p:nvSpPr>
        <p:spPr>
          <a:xfrm>
            <a:off x="4845481" y="5675873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F0029A-D9E2-4908-8486-DC03468AD929}"/>
              </a:ext>
            </a:extLst>
          </p:cNvPr>
          <p:cNvSpPr txBox="1"/>
          <p:nvPr/>
        </p:nvSpPr>
        <p:spPr>
          <a:xfrm>
            <a:off x="7312353" y="5690152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EA755F-BE8A-49E5-BF4A-3DFADA54D1D0}"/>
              </a:ext>
            </a:extLst>
          </p:cNvPr>
          <p:cNvSpPr txBox="1"/>
          <p:nvPr/>
        </p:nvSpPr>
        <p:spPr>
          <a:xfrm>
            <a:off x="9087229" y="5706537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pic>
        <p:nvPicPr>
          <p:cNvPr id="35" name="Picture 34" descr="A picture containing book, text&#10;&#10;Description automatically generated">
            <a:extLst>
              <a:ext uri="{FF2B5EF4-FFF2-40B4-BE49-F238E27FC236}">
                <a16:creationId xmlns:a16="http://schemas.microsoft.com/office/drawing/2014/main" id="{4701C815-F449-488C-97BA-EB8BE58C85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78" y="2474393"/>
            <a:ext cx="1503017" cy="918660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DE82759C-90EB-4002-A407-E398CA317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84" y="3967632"/>
            <a:ext cx="429329" cy="683509"/>
          </a:xfrm>
          <a:prstGeom prst="rect">
            <a:avLst/>
          </a:prstGeom>
        </p:spPr>
      </p:pic>
      <p:pic>
        <p:nvPicPr>
          <p:cNvPr id="41" name="Picture 40" descr="A close up of a bird&#10;&#10;Description automatically generated">
            <a:extLst>
              <a:ext uri="{FF2B5EF4-FFF2-40B4-BE49-F238E27FC236}">
                <a16:creationId xmlns:a16="http://schemas.microsoft.com/office/drawing/2014/main" id="{C9FB2E72-1F93-4305-8768-27CB9191D9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47" y="3778983"/>
            <a:ext cx="1066703" cy="1066703"/>
          </a:xfrm>
          <a:prstGeom prst="rect">
            <a:avLst/>
          </a:prstGeom>
        </p:spPr>
      </p:pic>
      <p:pic>
        <p:nvPicPr>
          <p:cNvPr id="43" name="Picture 42" descr="A drawing of a face&#10;&#10;Description automatically generated">
            <a:extLst>
              <a:ext uri="{FF2B5EF4-FFF2-40B4-BE49-F238E27FC236}">
                <a16:creationId xmlns:a16="http://schemas.microsoft.com/office/drawing/2014/main" id="{24DC4F61-9372-44F1-A26A-205F17FB02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93" y="2700096"/>
            <a:ext cx="982292" cy="675326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683DC6-148E-4926-A91C-35F66217FA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36" y="5139125"/>
            <a:ext cx="1089030" cy="657261"/>
          </a:xfrm>
          <a:prstGeom prst="rect">
            <a:avLst/>
          </a:prstGeom>
        </p:spPr>
      </p:pic>
      <p:pic>
        <p:nvPicPr>
          <p:cNvPr id="47" name="Picture 46" descr="A picture containing dark, looking, sitting, fireworks&#10;&#10;Description automatically generated">
            <a:extLst>
              <a:ext uri="{FF2B5EF4-FFF2-40B4-BE49-F238E27FC236}">
                <a16:creationId xmlns:a16="http://schemas.microsoft.com/office/drawing/2014/main" id="{A01EBA4F-5395-402D-9CC9-E4A6A1FCA2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137" y="3892804"/>
            <a:ext cx="723919" cy="718263"/>
          </a:xfrm>
          <a:prstGeom prst="rect">
            <a:avLst/>
          </a:prstGeom>
        </p:spPr>
      </p:pic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EE1006A2-C4D4-4963-B457-1BBCED481D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94" y="5034266"/>
            <a:ext cx="1749820" cy="874910"/>
          </a:xfrm>
          <a:prstGeom prst="rect">
            <a:avLst/>
          </a:prstGeom>
        </p:spPr>
      </p:pic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FF9B4EA7-0B54-43A3-B4AE-B8206CAFAB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59" y="5006164"/>
            <a:ext cx="1367902" cy="801505"/>
          </a:xfrm>
          <a:prstGeom prst="rect">
            <a:avLst/>
          </a:prstGeom>
        </p:spPr>
      </p:pic>
      <p:pic>
        <p:nvPicPr>
          <p:cNvPr id="53" name="Picture 5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620B36-E5EF-4E7F-8316-683CD8FF3B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08" y="2568599"/>
            <a:ext cx="1170899" cy="806823"/>
          </a:xfrm>
          <a:prstGeom prst="rect">
            <a:avLst/>
          </a:prstGeom>
        </p:spPr>
      </p:pic>
      <p:sp>
        <p:nvSpPr>
          <p:cNvPr id="54" name="Action Button: Custom 16">
            <a:hlinkClick r:id="" action="ppaction://noaction" highlightClick="1">
              <a:snd r:embed="rId13" name="T2_W6_8.2.wav"/>
            </a:hlinkClick>
            <a:extLst>
              <a:ext uri="{FF2B5EF4-FFF2-40B4-BE49-F238E27FC236}">
                <a16:creationId xmlns:a16="http://schemas.microsoft.com/office/drawing/2014/main" id="{F877FE86-3FAF-40E1-BD3C-FFA1CF631DBE}"/>
              </a:ext>
            </a:extLst>
          </p:cNvPr>
          <p:cNvSpPr/>
          <p:nvPr/>
        </p:nvSpPr>
        <p:spPr>
          <a:xfrm>
            <a:off x="1923057" y="2537155"/>
            <a:ext cx="393922" cy="357939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Action Button: Custom 16">
            <a:hlinkClick r:id="" action="ppaction://noaction" highlightClick="1">
              <a:snd r:embed="rId14" name="T2_W6_8.3.wav"/>
            </a:hlinkClick>
            <a:extLst>
              <a:ext uri="{FF2B5EF4-FFF2-40B4-BE49-F238E27FC236}">
                <a16:creationId xmlns:a16="http://schemas.microsoft.com/office/drawing/2014/main" id="{F3209932-9B70-47E0-8E30-6CE30CE61D60}"/>
              </a:ext>
            </a:extLst>
          </p:cNvPr>
          <p:cNvSpPr/>
          <p:nvPr/>
        </p:nvSpPr>
        <p:spPr>
          <a:xfrm>
            <a:off x="4680973" y="2552883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Action Button: Custom 16">
            <a:hlinkClick r:id="" action="ppaction://noaction" highlightClick="1">
              <a:snd r:embed="rId15" name="T2_W6_8.4.wav"/>
            </a:hlinkClick>
            <a:extLst>
              <a:ext uri="{FF2B5EF4-FFF2-40B4-BE49-F238E27FC236}">
                <a16:creationId xmlns:a16="http://schemas.microsoft.com/office/drawing/2014/main" id="{939336EB-64CD-4B1A-86E3-5D31119BEA5F}"/>
              </a:ext>
            </a:extLst>
          </p:cNvPr>
          <p:cNvSpPr/>
          <p:nvPr/>
        </p:nvSpPr>
        <p:spPr>
          <a:xfrm>
            <a:off x="7338569" y="2538512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Action Button: Custom 16">
            <a:hlinkClick r:id="" action="ppaction://noaction" highlightClick="1">
              <a:snd r:embed="rId16" name="T2_W6_8.5.wav"/>
            </a:hlinkClick>
            <a:extLst>
              <a:ext uri="{FF2B5EF4-FFF2-40B4-BE49-F238E27FC236}">
                <a16:creationId xmlns:a16="http://schemas.microsoft.com/office/drawing/2014/main" id="{DDB1E85C-0626-4AB6-8842-154274CC77E5}"/>
              </a:ext>
            </a:extLst>
          </p:cNvPr>
          <p:cNvSpPr/>
          <p:nvPr/>
        </p:nvSpPr>
        <p:spPr>
          <a:xfrm>
            <a:off x="1915487" y="3786148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Action Button: Custom 16">
            <a:hlinkClick r:id="" action="ppaction://noaction" highlightClick="1">
              <a:snd r:embed="rId17" name="T2_W6_8.6.wav"/>
            </a:hlinkClick>
            <a:extLst>
              <a:ext uri="{FF2B5EF4-FFF2-40B4-BE49-F238E27FC236}">
                <a16:creationId xmlns:a16="http://schemas.microsoft.com/office/drawing/2014/main" id="{4859F5B5-CE73-4487-9FD7-492EEA58640C}"/>
              </a:ext>
            </a:extLst>
          </p:cNvPr>
          <p:cNvSpPr/>
          <p:nvPr/>
        </p:nvSpPr>
        <p:spPr>
          <a:xfrm>
            <a:off x="4624489" y="3807193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Action Button: Custom 16">
            <a:hlinkClick r:id="" action="ppaction://noaction" highlightClick="1">
              <a:snd r:embed="rId18" name="T2_W6_8.7.wav"/>
            </a:hlinkClick>
            <a:extLst>
              <a:ext uri="{FF2B5EF4-FFF2-40B4-BE49-F238E27FC236}">
                <a16:creationId xmlns:a16="http://schemas.microsoft.com/office/drawing/2014/main" id="{5C8F113D-3E84-4FCF-A1DB-3BDBEE118633}"/>
              </a:ext>
            </a:extLst>
          </p:cNvPr>
          <p:cNvSpPr/>
          <p:nvPr/>
        </p:nvSpPr>
        <p:spPr>
          <a:xfrm>
            <a:off x="7333491" y="3792586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Action Button: Custom 16">
            <a:hlinkClick r:id="" action="ppaction://noaction" highlightClick="1">
              <a:snd r:embed="rId19" name="T2_W6_8.8.wav"/>
            </a:hlinkClick>
            <a:extLst>
              <a:ext uri="{FF2B5EF4-FFF2-40B4-BE49-F238E27FC236}">
                <a16:creationId xmlns:a16="http://schemas.microsoft.com/office/drawing/2014/main" id="{42819B95-B374-4F85-B4CF-1F97EB654C14}"/>
              </a:ext>
            </a:extLst>
          </p:cNvPr>
          <p:cNvSpPr/>
          <p:nvPr/>
        </p:nvSpPr>
        <p:spPr>
          <a:xfrm>
            <a:off x="1916989" y="5054801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Action Button: Custom 16">
            <a:hlinkClick r:id="" action="ppaction://noaction" highlightClick="1">
              <a:snd r:embed="rId20" name="T2_W6_8.9.wav"/>
            </a:hlinkClick>
            <a:extLst>
              <a:ext uri="{FF2B5EF4-FFF2-40B4-BE49-F238E27FC236}">
                <a16:creationId xmlns:a16="http://schemas.microsoft.com/office/drawing/2014/main" id="{CBA496B4-7D28-40EF-B3D9-8E3CC467013E}"/>
              </a:ext>
            </a:extLst>
          </p:cNvPr>
          <p:cNvSpPr/>
          <p:nvPr/>
        </p:nvSpPr>
        <p:spPr>
          <a:xfrm>
            <a:off x="4621397" y="5047381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Action Button: Custom 16">
            <a:hlinkClick r:id="" action="ppaction://noaction" highlightClick="1">
              <a:snd r:embed="rId21" name="T2_W6_8.10.wav"/>
            </a:hlinkClick>
            <a:extLst>
              <a:ext uri="{FF2B5EF4-FFF2-40B4-BE49-F238E27FC236}">
                <a16:creationId xmlns:a16="http://schemas.microsoft.com/office/drawing/2014/main" id="{93B0265B-F723-4AB2-8476-D614106F56DF}"/>
              </a:ext>
            </a:extLst>
          </p:cNvPr>
          <p:cNvSpPr/>
          <p:nvPr/>
        </p:nvSpPr>
        <p:spPr>
          <a:xfrm>
            <a:off x="7333491" y="5039400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EABCED-F152-4B7F-B74F-C9D90A3FCA7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37005" y="44693"/>
            <a:ext cx="1243692" cy="170093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C48627B-A486-4D0D-9362-63868FA5FAF9}"/>
              </a:ext>
            </a:extLst>
          </p:cNvPr>
          <p:cNvSpPr txBox="1"/>
          <p:nvPr/>
        </p:nvSpPr>
        <p:spPr>
          <a:xfrm>
            <a:off x="0" y="0"/>
            <a:ext cx="631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</a:t>
            </a:r>
            <a:r>
              <a:rPr lang="en-GB" sz="2800" b="1" dirty="0" err="1">
                <a:solidFill>
                  <a:srgbClr val="002060"/>
                </a:solidFill>
              </a:rPr>
              <a:t>sp</a:t>
            </a:r>
            <a:r>
              <a:rPr lang="en-GB" sz="2800" b="1" dirty="0">
                <a:solidFill>
                  <a:srgbClr val="002060"/>
                </a:solidFill>
              </a:rPr>
              <a:t>-] [</a:t>
            </a:r>
            <a:r>
              <a:rPr lang="en-GB" sz="2800" b="1" dirty="0" err="1">
                <a:solidFill>
                  <a:srgbClr val="002060"/>
                </a:solidFill>
              </a:rPr>
              <a:t>st</a:t>
            </a:r>
            <a:r>
              <a:rPr lang="en-GB" sz="2800" b="1" dirty="0">
                <a:solidFill>
                  <a:srgbClr val="002060"/>
                </a:solidFill>
              </a:rPr>
              <a:t>-] </a:t>
            </a:r>
            <a:r>
              <a:rPr lang="en-GB" sz="2800" b="1" dirty="0" err="1">
                <a:solidFill>
                  <a:srgbClr val="002060"/>
                </a:solidFill>
              </a:rPr>
              <a:t>oder</a:t>
            </a:r>
            <a:r>
              <a:rPr lang="en-GB" sz="2800" b="1" dirty="0">
                <a:solidFill>
                  <a:srgbClr val="002060"/>
                </a:solidFill>
              </a:rPr>
              <a:t> [</a:t>
            </a:r>
            <a:r>
              <a:rPr lang="en-GB" sz="2800" b="1" dirty="0" err="1">
                <a:solidFill>
                  <a:srgbClr val="002060"/>
                </a:solidFill>
              </a:rPr>
              <a:t>sch</a:t>
            </a:r>
            <a:r>
              <a:rPr lang="en-GB" sz="2800" b="1" dirty="0">
                <a:solidFill>
                  <a:srgbClr val="002060"/>
                </a:solidFill>
              </a:rPr>
              <a:t>-]?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ECA6AA9-0D31-4D22-BEE6-2A587E0029D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6596" y="518936"/>
            <a:ext cx="914479" cy="914479"/>
          </a:xfrm>
          <a:prstGeom prst="rect">
            <a:avLst/>
          </a:prstGeom>
        </p:spPr>
      </p:pic>
      <p:sp>
        <p:nvSpPr>
          <p:cNvPr id="63" name="CustomShape 6">
            <a:hlinkClick r:id="" action="ppaction://noaction">
              <a:snd r:embed="rId3" name="T2_W6_8.1.wav"/>
            </a:hlinkClick>
            <a:extLst>
              <a:ext uri="{FF2B5EF4-FFF2-40B4-BE49-F238E27FC236}">
                <a16:creationId xmlns:a16="http://schemas.microsoft.com/office/drawing/2014/main" id="{30ACA828-1DCA-4983-BDBD-E88BDF9D06CD}"/>
              </a:ext>
            </a:extLst>
          </p:cNvPr>
          <p:cNvSpPr/>
          <p:nvPr/>
        </p:nvSpPr>
        <p:spPr>
          <a:xfrm>
            <a:off x="1287240" y="623782"/>
            <a:ext cx="4190897" cy="10564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], [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st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sch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].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Oval Callout 19">
            <a:extLst>
              <a:ext uri="{FF2B5EF4-FFF2-40B4-BE49-F238E27FC236}">
                <a16:creationId xmlns:a16="http://schemas.microsoft.com/office/drawing/2014/main" id="{3024C608-3FF3-4496-AF92-EFD5E2A1AEB1}"/>
              </a:ext>
            </a:extLst>
          </p:cNvPr>
          <p:cNvSpPr/>
          <p:nvPr/>
        </p:nvSpPr>
        <p:spPr>
          <a:xfrm>
            <a:off x="6059453" y="401313"/>
            <a:ext cx="4702748" cy="1836322"/>
          </a:xfrm>
          <a:prstGeom prst="wedgeEllipseCallout">
            <a:avLst>
              <a:gd name="adj1" fmla="val 7710"/>
              <a:gd name="adj2" fmla="val -4849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</a:rPr>
              <a:t>At the start of words, German [</a:t>
            </a:r>
            <a:r>
              <a:rPr lang="en-US" sz="2400" b="1" dirty="0" err="1">
                <a:solidFill>
                  <a:schemeClr val="bg1"/>
                </a:solidFill>
              </a:rPr>
              <a:t>sp</a:t>
            </a:r>
            <a:r>
              <a:rPr lang="en-US" sz="2400" dirty="0">
                <a:solidFill>
                  <a:schemeClr val="bg1"/>
                </a:solidFill>
              </a:rPr>
              <a:t>-] and [</a:t>
            </a:r>
            <a:r>
              <a:rPr lang="en-US" sz="2400" b="1" dirty="0" err="1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-] are pronounced ‘</a:t>
            </a:r>
            <a:r>
              <a:rPr lang="en-US" sz="2400" b="1" i="1" dirty="0" err="1">
                <a:solidFill>
                  <a:schemeClr val="bg1"/>
                </a:solidFill>
              </a:rPr>
              <a:t>schp</a:t>
            </a:r>
            <a:r>
              <a:rPr lang="en-US" sz="2400" dirty="0">
                <a:solidFill>
                  <a:schemeClr val="bg1"/>
                </a:solidFill>
              </a:rPr>
              <a:t>-’ and ‘</a:t>
            </a:r>
            <a:r>
              <a:rPr lang="en-US" sz="2400" b="1" i="1" dirty="0" err="1">
                <a:solidFill>
                  <a:schemeClr val="bg1"/>
                </a:solidFill>
              </a:rPr>
              <a:t>scht</a:t>
            </a:r>
            <a:r>
              <a:rPr lang="en-US" sz="2400" dirty="0">
                <a:solidFill>
                  <a:schemeClr val="bg1"/>
                </a:solidFill>
              </a:rPr>
              <a:t>-’. </a:t>
            </a:r>
          </a:p>
        </p:txBody>
      </p:sp>
    </p:spTree>
    <p:extLst>
      <p:ext uri="{BB962C8B-B14F-4D97-AF65-F5344CB8AC3E}">
        <p14:creationId xmlns:p14="http://schemas.microsoft.com/office/powerpoint/2010/main" val="164464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5" name="T2_W6_9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Vokabeln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22" name="Google Shape;108;p3">
            <a:extLst>
              <a:ext uri="{FF2B5EF4-FFF2-40B4-BE49-F238E27FC236}">
                <a16:creationId xmlns:a16="http://schemas.microsoft.com/office/drawing/2014/main" id="{B9DAF6C3-90BF-420F-B83D-7708E1F299A4}"/>
              </a:ext>
            </a:extLst>
          </p:cNvPr>
          <p:cNvSpPr txBox="1"/>
          <p:nvPr/>
        </p:nvSpPr>
        <p:spPr>
          <a:xfrm>
            <a:off x="1011485" y="555581"/>
            <a:ext cx="9568973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Johanna is helping Moritz to practise for the English Word Bee. In the Word Bee he has to translate words from German into English.  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Oval Callout 19">
            <a:extLst>
              <a:ext uri="{FF2B5EF4-FFF2-40B4-BE49-F238E27FC236}">
                <a16:creationId xmlns:a16="http://schemas.microsoft.com/office/drawing/2014/main" id="{D562F711-7157-4E35-B25C-3A59A3F6B007}"/>
              </a:ext>
            </a:extLst>
          </p:cNvPr>
          <p:cNvSpPr/>
          <p:nvPr/>
        </p:nvSpPr>
        <p:spPr>
          <a:xfrm>
            <a:off x="5766149" y="2796114"/>
            <a:ext cx="4837457" cy="946340"/>
          </a:xfrm>
          <a:prstGeom prst="wedgeEllipseCallout">
            <a:avLst>
              <a:gd name="adj1" fmla="val 51800"/>
              <a:gd name="adj2" fmla="val 26383"/>
            </a:avLst>
          </a:prstGeom>
          <a:solidFill>
            <a:srgbClr val="FFD10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 panose="020F0302020204030204"/>
              </a:rPr>
              <a:t>weiß</a:t>
            </a:r>
            <a:r>
              <a:rPr lang="en-GB" sz="2400" b="1" kern="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lang="en-GB" sz="2400" b="1" kern="0" dirty="0">
                <a:solidFill>
                  <a:srgbClr val="002060"/>
                </a:solidFill>
                <a:latin typeface="Century Gothic" panose="020F0302020204030204"/>
              </a:rPr>
              <a:t> 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Rectangle: Rounded Corners 22">
            <a:extLst>
              <a:ext uri="{FF2B5EF4-FFF2-40B4-BE49-F238E27FC236}">
                <a16:creationId xmlns:a16="http://schemas.microsoft.com/office/drawing/2014/main" id="{57ED1AA9-AB21-464C-B3E5-32549ACFC501}"/>
              </a:ext>
            </a:extLst>
          </p:cNvPr>
          <p:cNvSpPr/>
          <p:nvPr/>
        </p:nvSpPr>
        <p:spPr>
          <a:xfrm>
            <a:off x="2227584" y="4707847"/>
            <a:ext cx="7910373" cy="663959"/>
          </a:xfrm>
          <a:prstGeom prst="roundRect">
            <a:avLst/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sagt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 das (auf </a:t>
            </a:r>
            <a:r>
              <a:rPr kumimoji="0" lang="en-GB" sz="1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Englisch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)?= How do you say that (in English)?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22">
            <a:extLst>
              <a:ext uri="{FF2B5EF4-FFF2-40B4-BE49-F238E27FC236}">
                <a16:creationId xmlns:a16="http://schemas.microsoft.com/office/drawing/2014/main" id="{107E4098-A18E-4F18-8113-B42E920B6D59}"/>
              </a:ext>
            </a:extLst>
          </p:cNvPr>
          <p:cNvSpPr/>
          <p:nvPr/>
        </p:nvSpPr>
        <p:spPr>
          <a:xfrm>
            <a:off x="2707005" y="5736702"/>
            <a:ext cx="6901824" cy="663959"/>
          </a:xfrm>
          <a:prstGeom prst="roundRect">
            <a:avLst/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Ich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 </a:t>
            </a:r>
            <a:r>
              <a:rPr lang="en-GB" b="1">
                <a:latin typeface="Century Gothic"/>
              </a:rPr>
              <a:t>weiß</a:t>
            </a:r>
            <a:r>
              <a:rPr lang="en-GB" b="1" dirty="0">
                <a:latin typeface="Century Gothic"/>
              </a:rPr>
              <a:t> 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es </a:t>
            </a:r>
            <a:r>
              <a:rPr kumimoji="0" lang="en-GB" sz="1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/>
              </a:rPr>
              <a:t>nicht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. = I don’t know.</a:t>
            </a:r>
            <a:r>
              <a:rPr lang="en-GB" b="1" dirty="0">
                <a:latin typeface="Century Gothic"/>
              </a:rPr>
              <a:t>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Oval Callout 19">
            <a:extLst>
              <a:ext uri="{FF2B5EF4-FFF2-40B4-BE49-F238E27FC236}">
                <a16:creationId xmlns:a16="http://schemas.microsoft.com/office/drawing/2014/main" id="{2ADAFCD5-A288-4899-9538-E4D1E87EBE1F}"/>
              </a:ext>
            </a:extLst>
          </p:cNvPr>
          <p:cNvSpPr/>
          <p:nvPr/>
        </p:nvSpPr>
        <p:spPr>
          <a:xfrm>
            <a:off x="1533019" y="1747294"/>
            <a:ext cx="6473603" cy="1166426"/>
          </a:xfrm>
          <a:prstGeom prst="wedgeEllipseCallout">
            <a:avLst>
              <a:gd name="adj1" fmla="val -46330"/>
              <a:gd name="adj2" fmla="val 73178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Ok.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1" u="sng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Spielen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Wie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 das auf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C5BDF558-729E-4CAE-8365-84048D41A21D}"/>
              </a:ext>
            </a:extLst>
          </p:cNvPr>
          <p:cNvSpPr/>
          <p:nvPr/>
        </p:nvSpPr>
        <p:spPr>
          <a:xfrm>
            <a:off x="10514563" y="2061162"/>
            <a:ext cx="1432469" cy="757923"/>
          </a:xfrm>
          <a:prstGeom prst="cloudCallout">
            <a:avLst>
              <a:gd name="adj1" fmla="val -17237"/>
              <a:gd name="adj2" fmla="val 14963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rgbClr val="002060"/>
                </a:solidFill>
              </a:rPr>
              <a:t>????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313D5AF-18A4-4DD8-B043-BF2A05E6B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0" y="2061162"/>
            <a:ext cx="1633237" cy="4654062"/>
          </a:xfrm>
          <a:prstGeom prst="rect">
            <a:avLst/>
          </a:prstGeom>
        </p:spPr>
      </p:pic>
      <p:pic>
        <p:nvPicPr>
          <p:cNvPr id="13" name="Picture 12" descr="A person in a yellow shirt&#10;&#10;Description automatically generated with low confidence">
            <a:extLst>
              <a:ext uri="{FF2B5EF4-FFF2-40B4-BE49-F238E27FC236}">
                <a16:creationId xmlns:a16="http://schemas.microsoft.com/office/drawing/2014/main" id="{7148934B-8635-4097-9452-8298479CEA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132" y="3191264"/>
            <a:ext cx="1503499" cy="36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29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21638</TotalTime>
  <Words>3108</Words>
  <Application>Microsoft Office PowerPoint</Application>
  <PresentationFormat>Widescreen</PresentationFormat>
  <Paragraphs>398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1_Office Theme</vt:lpstr>
      <vt:lpstr>2_Office Theme</vt:lpstr>
      <vt:lpstr>Office Theme</vt:lpstr>
      <vt:lpstr>4_Office Theme</vt:lpstr>
      <vt:lpstr>Talking about things and things to do</vt:lpstr>
      <vt:lpstr>aussprechen</vt:lpstr>
      <vt:lpstr>aussprechen</vt:lpstr>
      <vt:lpstr>aussprechen</vt:lpstr>
      <vt:lpstr>[st]</vt:lpstr>
      <vt:lpstr>[sp] </vt:lpstr>
      <vt:lpstr>[sp]</vt:lpstr>
      <vt:lpstr>PowerPoint Presentation</vt:lpstr>
      <vt:lpstr>Vokabeln</vt:lpstr>
      <vt:lpstr>Vokabeln</vt:lpstr>
      <vt:lpstr>Infinitive (dictionary verb) and he, she, it forms</vt:lpstr>
      <vt:lpstr>hören</vt:lpstr>
      <vt:lpstr>Who does what: weak verbs ‘I’ and ‘he/she’ </vt:lpstr>
      <vt:lpstr>PowerPoint Presentation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82</cp:revision>
  <dcterms:created xsi:type="dcterms:W3CDTF">2021-07-02T19:27:01Z</dcterms:created>
  <dcterms:modified xsi:type="dcterms:W3CDTF">2023-01-10T14:53:04Z</dcterms:modified>
</cp:coreProperties>
</file>