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5" r:id="rId2"/>
    <p:sldId id="925" r:id="rId3"/>
    <p:sldId id="945" r:id="rId4"/>
    <p:sldId id="936" r:id="rId5"/>
    <p:sldId id="933" r:id="rId6"/>
    <p:sldId id="294" r:id="rId7"/>
    <p:sldId id="401" r:id="rId8"/>
    <p:sldId id="946" r:id="rId9"/>
    <p:sldId id="947" r:id="rId10"/>
    <p:sldId id="948" r:id="rId11"/>
    <p:sldId id="949" r:id="rId12"/>
    <p:sldId id="950" r:id="rId13"/>
    <p:sldId id="951" r:id="rId14"/>
    <p:sldId id="943" r:id="rId15"/>
    <p:sldId id="952" r:id="rId16"/>
    <p:sldId id="953" r:id="rId17"/>
    <p:sldId id="944" r:id="rId18"/>
    <p:sldId id="954"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E2EE"/>
    <a:srgbClr val="CAE4F6"/>
    <a:srgbClr val="FFD10D"/>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48" autoAdjust="0"/>
    <p:restoredTop sz="68978" autoAdjust="0"/>
  </p:normalViewPr>
  <p:slideViewPr>
    <p:cSldViewPr snapToGrid="0">
      <p:cViewPr varScale="1">
        <p:scale>
          <a:sx n="59" d="100"/>
          <a:sy n="59" d="100"/>
        </p:scale>
        <p:origin x="1718" y="8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9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S::jx903880@reading.ac.uk::22b930c6-ce99-468c-835c-dba6438d8ea3" providerId="AD" clId="Web-{FC0ABDD9-A78C-63E0-6B7F-67ED880F1DE8}"/>
    <pc:docChg chg="modSld">
      <pc:chgData name="Heike Krusemann" userId="S::jx903880@reading.ac.uk::22b930c6-ce99-468c-835c-dba6438d8ea3" providerId="AD" clId="Web-{FC0ABDD9-A78C-63E0-6B7F-67ED880F1DE8}" dt="2023-02-14T13:33:30.633" v="2"/>
      <pc:docMkLst>
        <pc:docMk/>
      </pc:docMkLst>
      <pc:sldChg chg="modNotes">
        <pc:chgData name="Heike Krusemann" userId="S::jx903880@reading.ac.uk::22b930c6-ce99-468c-835c-dba6438d8ea3" providerId="AD" clId="Web-{FC0ABDD9-A78C-63E0-6B7F-67ED880F1DE8}" dt="2023-02-14T13:33:30.633" v="2"/>
        <pc:sldMkLst>
          <pc:docMk/>
          <pc:sldMk cId="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[s-] [-s-] </a:t>
            </a: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pPr marL="216000" indent="-216000">
              <a:lnSpc>
                <a:spcPct val="100000"/>
              </a:lnSpc>
            </a:pPr>
            <a:r>
              <a:rPr lang="en-GB" sz="1200" b="0" i="0" strike="noStrike" spc="-1" dirty="0">
                <a:solidFill>
                  <a:srgbClr val="002060"/>
                </a:solidFill>
                <a:latin typeface="Century Gothic"/>
                <a:ea typeface="Century Gothic"/>
              </a:rPr>
              <a:t>vs. [z] </a:t>
            </a:r>
            <a:r>
              <a:rPr lang="de-DE" sz="1200" b="0" i="0" strike="noStrike" spc="-1" dirty="0">
                <a:solidFill>
                  <a:srgbClr val="002060"/>
                </a:solidFill>
                <a:latin typeface="Century Gothic"/>
                <a:ea typeface="Century Gothic"/>
              </a:rPr>
              <a:t>Zug [675] sitzen [231] Platz [326] Zimmer [665] zehn [333]</a:t>
            </a:r>
            <a:endParaRPr lang="en-GB" sz="1200" b="0" i="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gewinnen </a:t>
            </a:r>
            <a:r>
              <a:rPr lang="de-DE" sz="1200" b="0" i="0" strike="noStrike" spc="-1" dirty="0">
                <a:solidFill>
                  <a:srgbClr val="002060"/>
                </a:solidFill>
                <a:latin typeface="Century Gothic"/>
                <a:ea typeface="Century Gothic"/>
              </a:rPr>
              <a:t>[372] </a:t>
            </a:r>
            <a:r>
              <a:rPr lang="de-DE" sz="1200" b="1" i="0" strike="noStrike" spc="-1" dirty="0">
                <a:solidFill>
                  <a:srgbClr val="002060"/>
                </a:solidFill>
                <a:latin typeface="Century Gothic"/>
                <a:ea typeface="Century Gothic"/>
              </a:rPr>
              <a:t>hören </a:t>
            </a:r>
            <a:r>
              <a:rPr lang="de-DE" sz="1200" b="0" i="0" strike="noStrike" spc="-1" dirty="0">
                <a:solidFill>
                  <a:srgbClr val="002060"/>
                </a:solidFill>
                <a:latin typeface="Century Gothic"/>
                <a:ea typeface="Century Gothic"/>
              </a:rPr>
              <a:t>[146] </a:t>
            </a:r>
            <a:r>
              <a:rPr lang="de-DE" sz="1200" b="1" i="0" strike="noStrike" spc="-1" dirty="0">
                <a:solidFill>
                  <a:srgbClr val="002060"/>
                </a:solidFill>
                <a:latin typeface="Century Gothic"/>
                <a:ea typeface="Century Gothic"/>
              </a:rPr>
              <a:t>machen </a:t>
            </a:r>
            <a:r>
              <a:rPr lang="de-DE" sz="1200" b="0" i="0" strike="noStrike" spc="-1" dirty="0">
                <a:solidFill>
                  <a:srgbClr val="002060"/>
                </a:solidFill>
                <a:latin typeface="Century Gothic"/>
                <a:ea typeface="Century Gothic"/>
              </a:rPr>
              <a:t>[58]  </a:t>
            </a:r>
            <a:r>
              <a:rPr lang="de-DE" sz="1200" b="1" i="0" strike="noStrike" spc="-1" dirty="0">
                <a:solidFill>
                  <a:srgbClr val="002060"/>
                </a:solidFill>
                <a:latin typeface="Century Gothic"/>
                <a:ea typeface="Century Gothic"/>
              </a:rPr>
              <a:t>zu Hause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a:solidFill>
                  <a:srgbClr val="002060"/>
                </a:solidFill>
                <a:latin typeface="Century Gothic"/>
                <a:ea typeface="Century Gothic"/>
              </a:rPr>
              <a:t>Revisit 1: </a:t>
            </a:r>
            <a:r>
              <a:rPr lang="de-DE" sz="1200" b="1" i="0" strike="noStrike" spc="-1" dirty="0">
                <a:solidFill>
                  <a:srgbClr val="002060"/>
                </a:solidFill>
                <a:latin typeface="Century Gothic"/>
                <a:ea typeface="Century Gothic"/>
              </a:rPr>
              <a:t>du hast </a:t>
            </a:r>
            <a:r>
              <a:rPr lang="de-DE" sz="1200" b="0" i="0" strike="noStrike" spc="-1" dirty="0">
                <a:solidFill>
                  <a:srgbClr val="002060"/>
                </a:solidFill>
                <a:latin typeface="Century Gothic"/>
                <a:ea typeface="Century Gothic"/>
              </a:rPr>
              <a:t>[7] </a:t>
            </a:r>
          </a:p>
          <a:p>
            <a:pPr marL="216000" indent="-216000">
              <a:lnSpc>
                <a:spcPct val="100000"/>
              </a:lnSpc>
            </a:pPr>
            <a:r>
              <a:rPr lang="de-DE" sz="1200" b="0" i="0" strike="noStrike" spc="-1" dirty="0">
                <a:solidFill>
                  <a:srgbClr val="002060"/>
                </a:solidFill>
                <a:latin typeface="Century Gothic"/>
                <a:ea typeface="Century Gothic"/>
              </a:rPr>
              <a:t>Revisit 2: </a:t>
            </a:r>
            <a:r>
              <a:rPr lang="de-DE" sz="1200" b="1" i="0" strike="noStrike" spc="-1" dirty="0">
                <a:solidFill>
                  <a:srgbClr val="002060"/>
                </a:solidFill>
                <a:latin typeface="Century Gothic"/>
                <a:ea typeface="Century Gothic"/>
              </a:rPr>
              <a:t>Buch </a:t>
            </a:r>
            <a:r>
              <a:rPr lang="de-DE" sz="1200" b="0" i="0" strike="noStrike" spc="-1" dirty="0">
                <a:solidFill>
                  <a:srgbClr val="002060"/>
                </a:solidFill>
                <a:latin typeface="Century Gothic"/>
                <a:ea typeface="Century Gothic"/>
              </a:rPr>
              <a:t>[300] </a:t>
            </a:r>
            <a:r>
              <a:rPr lang="de-DE" sz="1200" b="1" i="0" strike="noStrike" spc="-1" dirty="0">
                <a:solidFill>
                  <a:srgbClr val="002060"/>
                </a:solidFill>
                <a:latin typeface="Century Gothic"/>
                <a:ea typeface="Century Gothic"/>
              </a:rPr>
              <a:t>Haustier </a:t>
            </a:r>
            <a:r>
              <a:rPr lang="de-DE" sz="1200" b="0" i="0" strike="noStrike" spc="-1" dirty="0">
                <a:solidFill>
                  <a:srgbClr val="002060"/>
                </a:solidFill>
                <a:latin typeface="Century Gothic"/>
                <a:ea typeface="Century Gothic"/>
              </a:rPr>
              <a:t>[n/a] </a:t>
            </a:r>
            <a:r>
              <a:rPr lang="de-DE" sz="1200" b="1" i="0" strike="noStrike" spc="-1" dirty="0">
                <a:solidFill>
                  <a:srgbClr val="002060"/>
                </a:solidFill>
                <a:latin typeface="Century Gothic"/>
                <a:ea typeface="Century Gothic"/>
              </a:rPr>
              <a:t>Schule</a:t>
            </a:r>
            <a:r>
              <a:rPr lang="de-DE" sz="1200" b="0" i="0" strike="noStrike" spc="-1" dirty="0">
                <a:solidFill>
                  <a:srgbClr val="002060"/>
                </a:solidFill>
                <a:latin typeface="Century Gothic"/>
                <a:ea typeface="Century Gothic"/>
              </a:rPr>
              <a:t> [359] </a:t>
            </a:r>
            <a:r>
              <a:rPr lang="de-DE" sz="1200" b="1" i="0" strike="noStrike" spc="-1" dirty="0">
                <a:solidFill>
                  <a:srgbClr val="002060"/>
                </a:solidFill>
                <a:latin typeface="Century Gothic"/>
                <a:ea typeface="Century Gothic"/>
              </a:rPr>
              <a:t>Tier </a:t>
            </a:r>
            <a:r>
              <a:rPr lang="de-DE" sz="1200" b="0" i="0" strike="noStrike" spc="-1" dirty="0">
                <a:solidFill>
                  <a:srgbClr val="002060"/>
                </a:solidFill>
                <a:latin typeface="Century Gothic"/>
                <a:ea typeface="Century Gothic"/>
              </a:rPr>
              <a:t>[614] </a:t>
            </a:r>
            <a:r>
              <a:rPr lang="de-DE" sz="1200" b="1" i="0" strike="noStrike" spc="-1" dirty="0">
                <a:solidFill>
                  <a:srgbClr val="002060"/>
                </a:solidFill>
                <a:latin typeface="Century Gothic"/>
                <a:ea typeface="Century Gothic"/>
              </a:rPr>
              <a:t>nicht wahr? </a:t>
            </a:r>
            <a:r>
              <a:rPr lang="de-DE" sz="1200" b="0" i="0" strike="noStrike" spc="-1" dirty="0">
                <a:solidFill>
                  <a:srgbClr val="002060"/>
                </a:solidFill>
                <a:latin typeface="Century Gothic"/>
                <a:ea typeface="Century Gothic"/>
              </a:rPr>
              <a:t>[n/a] </a:t>
            </a:r>
          </a:p>
          <a:p>
            <a:pPr marL="215900" indent="-215900">
              <a:lnSpc>
                <a:spcPct val="100000"/>
              </a:lnSpc>
            </a:pPr>
            <a:r>
              <a:rPr lang="en-GB" sz="1100" dirty="0">
                <a:solidFill>
                  <a:sysClr val="windowText" lastClr="000000"/>
                </a:solidFill>
                <a:effectLst/>
                <a:latin typeface="+mn-lt"/>
                <a:ea typeface="+mn-ea"/>
                <a:cs typeface="+mn-cs"/>
              </a:rPr>
              <a:t>Jones, R.L &amp; Tschirner,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756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5/7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7211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6/7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613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7/7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086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p>
          <a:p>
            <a:pPr marL="227815" indent="-227815"/>
            <a:endParaRPr lang="en-GB" sz="1300" b="1" spc="-1" dirty="0">
              <a:solidFill>
                <a:srgbClr val="000000"/>
              </a:solidFill>
              <a:latin typeface="Calibri"/>
            </a:endParaRPr>
          </a:p>
          <a:p>
            <a:pPr marL="227815" indent="-227815"/>
            <a:r>
              <a:rPr lang="en-GB" sz="1300" b="1" spc="-1" dirty="0">
                <a:solidFill>
                  <a:srgbClr val="000000"/>
                </a:solidFill>
                <a:latin typeface="Calibri"/>
              </a:rPr>
              <a:t>Aim: </a:t>
            </a:r>
            <a:r>
              <a:rPr lang="en-GB" sz="1400" b="0" dirty="0"/>
              <a:t>To recap verb knowledge about the 1</a:t>
            </a:r>
            <a:r>
              <a:rPr lang="en-GB" sz="1400" b="0" baseline="30000" dirty="0"/>
              <a:t>st</a:t>
            </a:r>
            <a:r>
              <a:rPr lang="en-GB" sz="1400" b="0" dirty="0"/>
              <a:t> and 3</a:t>
            </a:r>
            <a:r>
              <a:rPr lang="en-GB" sz="1400" b="0" baseline="30000" dirty="0"/>
              <a:t>rd</a:t>
            </a:r>
            <a:r>
              <a:rPr lang="en-GB" sz="1400" b="0" dirty="0"/>
              <a:t> persons singular of weak verbs, and to introduce the 2</a:t>
            </a:r>
            <a:r>
              <a:rPr lang="en-GB" sz="1400" b="0" baseline="30000" dirty="0"/>
              <a:t>nd</a:t>
            </a:r>
            <a:r>
              <a:rPr lang="en-GB" sz="1400" b="0" dirty="0"/>
              <a:t> person singular.</a:t>
            </a:r>
          </a:p>
          <a:p>
            <a:pPr marL="227815" indent="-227815"/>
            <a:endParaRPr lang="en-GB" sz="1400" b="0" spc="0" dirty="0">
              <a:solidFill>
                <a:schemeClr val="tx1"/>
              </a:solidFill>
              <a:latin typeface="+mn-lt"/>
              <a:ea typeface="+mn-ea"/>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1</a:t>
            </a:r>
            <a:r>
              <a:rPr lang="en-GB" sz="1300" spc="-1" baseline="30000" dirty="0">
                <a:solidFill>
                  <a:srgbClr val="000000"/>
                </a:solidFill>
                <a:latin typeface="Calibri"/>
                <a:ea typeface="Calibri"/>
              </a:rPr>
              <a:t>st</a:t>
            </a:r>
            <a:r>
              <a:rPr lang="en-GB" sz="1300" spc="-1" dirty="0">
                <a:solidFill>
                  <a:srgbClr val="000000"/>
                </a:solidFill>
                <a:latin typeface="Calibri"/>
                <a:ea typeface="Calibri"/>
              </a:rPr>
              <a:t> and 3</a:t>
            </a:r>
            <a:r>
              <a:rPr lang="en-GB" sz="1300" spc="-1" baseline="30000" dirty="0">
                <a:solidFill>
                  <a:srgbClr val="000000"/>
                </a:solidFill>
                <a:latin typeface="Calibri"/>
                <a:ea typeface="Calibri"/>
              </a:rPr>
              <a:t>rd</a:t>
            </a:r>
            <a:r>
              <a:rPr lang="en-GB" sz="1300" spc="-1" dirty="0">
                <a:solidFill>
                  <a:srgbClr val="000000"/>
                </a:solidFill>
                <a:latin typeface="Calibri"/>
                <a:ea typeface="Calibri"/>
              </a:rPr>
              <a:t> person forms of verbs and to introduce 2</a:t>
            </a:r>
            <a:r>
              <a:rPr lang="en-GB" sz="1300" spc="-1" baseline="30000" dirty="0">
                <a:solidFill>
                  <a:srgbClr val="000000"/>
                </a:solidFill>
                <a:latin typeface="Calibri"/>
                <a:ea typeface="Calibri"/>
              </a:rPr>
              <a:t>nd</a:t>
            </a:r>
            <a:r>
              <a:rPr lang="en-GB" sz="1300" spc="-1" dirty="0">
                <a:solidFill>
                  <a:srgbClr val="000000"/>
                </a:solidFill>
                <a:latin typeface="Calibri"/>
                <a:ea typeface="Calibri"/>
              </a:rPr>
              <a:t> person form. </a:t>
            </a:r>
          </a:p>
          <a:p>
            <a:pPr marL="241104" indent="-240345">
              <a:buClr>
                <a:srgbClr val="000000"/>
              </a:buClr>
              <a:buFont typeface="Calibri"/>
              <a:buAutoNum type="arabicPeriod"/>
            </a:pPr>
            <a:r>
              <a:rPr lang="en-GB" sz="1300" spc="-1" dirty="0">
                <a:solidFill>
                  <a:srgbClr val="000000"/>
                </a:solidFill>
                <a:latin typeface="Calibri"/>
                <a:ea typeface="Calibri"/>
              </a:rPr>
              <a:t>Elicit the English meanings from pupils.</a:t>
            </a: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126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Slide 1/2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verb endings in the first and second person singular (ich and du).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scenario and that pupils need to identify which verbs are in the ‘I’ form (written by Moritz about himself) and which verbs are in the ‘you’ form (written by Moritz for Johanna). </a:t>
            </a:r>
          </a:p>
          <a:p>
            <a:pPr marL="229320" indent="-228600">
              <a:lnSpc>
                <a:spcPct val="100000"/>
              </a:lnSpc>
              <a:buAutoNum type="arabicPeriod"/>
            </a:pPr>
            <a:r>
              <a:rPr lang="en-GB" sz="1200" b="0" strike="noStrike" spc="-1" dirty="0">
                <a:solidFill>
                  <a:srgbClr val="000000"/>
                </a:solidFill>
                <a:latin typeface="Calibri"/>
              </a:rPr>
              <a:t>Pupils write down numbers 1-8 and either ‘I’ or ‘you’ for each sentence, depending on the verb ending. </a:t>
            </a:r>
          </a:p>
          <a:p>
            <a:pPr marL="229320" indent="-228600">
              <a:lnSpc>
                <a:spcPct val="100000"/>
              </a:lnSpc>
              <a:buAutoNum type="arabicPeriod"/>
            </a:pPr>
            <a:r>
              <a:rPr lang="en-GB" sz="1200" b="0" strike="noStrike" spc="-1" dirty="0">
                <a:solidFill>
                  <a:srgbClr val="000000"/>
                </a:solidFill>
                <a:latin typeface="Calibri"/>
              </a:rPr>
              <a:t>Click for ticks to appear and again for the ‘ich’ or ‘du’ to appear to complete each sentence. </a:t>
            </a:r>
          </a:p>
          <a:p>
            <a:pPr marL="229320" indent="-228600">
              <a:lnSpc>
                <a:spcPct val="100000"/>
              </a:lnSpc>
              <a:buAutoNum type="arabicPeriod"/>
            </a:pPr>
            <a:r>
              <a:rPr lang="en-GB" sz="1200" b="0" strike="noStrike" spc="-1" dirty="0">
                <a:solidFill>
                  <a:srgbClr val="000000"/>
                </a:solidFill>
                <a:latin typeface="Calibri"/>
              </a:rPr>
              <a:t>Pupils now need to make a list in English of what Moritz and Johanna are each doing. See next slide for answers.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7513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2/2</a:t>
            </a:r>
          </a:p>
        </p:txBody>
      </p:sp>
      <p:sp>
        <p:nvSpPr>
          <p:cNvPr id="4" name="Slide Number Placeholder 3"/>
          <p:cNvSpPr>
            <a:spLocks noGrp="1"/>
          </p:cNvSpPr>
          <p:nvPr>
            <p:ph type="sldNum" sz="quarter" idx="5"/>
          </p:nvPr>
        </p:nvSpPr>
        <p:spPr/>
        <p:txBody>
          <a:bodyPr/>
          <a:lstStyle/>
          <a:p>
            <a:fld id="{6F88A7DB-3951-47CF-8E53-B42241E86674}" type="slidenum">
              <a:rPr lang="en-GB" smtClean="0"/>
              <a:t>16</a:t>
            </a:fld>
            <a:endParaRPr lang="en-GB"/>
          </a:p>
        </p:txBody>
      </p:sp>
    </p:spTree>
    <p:extLst>
      <p:ext uri="{BB962C8B-B14F-4D97-AF65-F5344CB8AC3E}">
        <p14:creationId xmlns:p14="http://schemas.microsoft.com/office/powerpoint/2010/main" val="2875648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Timing: 3 minutes</a:t>
            </a:r>
            <a:br>
              <a:rPr lang="en-GB" sz="1400" dirty="0"/>
            </a:br>
            <a:br>
              <a:rPr lang="en-GB" sz="1400" b="1" dirty="0"/>
            </a:br>
            <a:r>
              <a:rPr lang="en-GB" sz="1400" b="1" dirty="0"/>
              <a:t>Aim:</a:t>
            </a:r>
            <a:r>
              <a:rPr lang="en-GB" sz="1400" b="1" baseline="0" dirty="0"/>
              <a:t> </a:t>
            </a:r>
            <a:r>
              <a:rPr lang="en-GB" sz="1400" b="0" baseline="0" dirty="0"/>
              <a:t>to</a:t>
            </a:r>
            <a:r>
              <a:rPr lang="en-GB" sz="1400" b="0" dirty="0"/>
              <a:t> </a:t>
            </a:r>
            <a:r>
              <a:rPr lang="en-GB" sz="1400" b="0" baseline="0" dirty="0"/>
              <a:t>revisit knowledge that pupils were taught in 1.1.7 on the formation of closed questions.</a:t>
            </a:r>
            <a:endParaRPr lang="en-GB" sz="1400" b="0" dirty="0"/>
          </a:p>
          <a:p>
            <a:br>
              <a:rPr lang="en-GB" sz="1400" dirty="0"/>
            </a:br>
            <a:r>
              <a:rPr lang="en-GB" sz="1400" b="1" dirty="0"/>
              <a:t>Procedure:</a:t>
            </a:r>
            <a:br>
              <a:rPr lang="en-GB" sz="1400" dirty="0"/>
            </a:br>
            <a:r>
              <a:rPr lang="en-GB" sz="1400" dirty="0"/>
              <a:t>1. Click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2.</a:t>
            </a:r>
            <a:r>
              <a:rPr lang="en-GB" sz="1400" baseline="0" dirty="0"/>
              <a:t> Highlight that German does not have a word for do/does, or the continuous equivalent are/is, and that inversion must be used to translate these.</a:t>
            </a:r>
          </a:p>
          <a:p>
            <a:r>
              <a:rPr lang="en-GB" sz="1400" dirty="0"/>
              <a:t>3.</a:t>
            </a:r>
            <a:r>
              <a:rPr lang="en-GB" sz="1400" baseline="0" dirty="0"/>
              <a:t> </a:t>
            </a:r>
            <a:r>
              <a:rPr lang="en-GB" sz="1400" dirty="0"/>
              <a:t>Ensure pupils’ understanding</a:t>
            </a:r>
            <a:r>
              <a:rPr lang="en-GB" sz="1400" baseline="0" dirty="0"/>
              <a:t> at each stage.</a:t>
            </a:r>
            <a:endParaRPr lang="en-GB" sz="1400" dirty="0"/>
          </a:p>
          <a:p>
            <a:pPr marL="241104" indent="-240345">
              <a:buClr>
                <a:srgbClr val="000000"/>
              </a:buClr>
              <a:buFont typeface="Calibri"/>
              <a:buAutoNum type="arabicPeriod"/>
            </a:pPr>
            <a:endParaRPr lang="en-GB" sz="1300" spc="-1" dirty="0">
              <a:solidFill>
                <a:srgbClr val="000000"/>
              </a:solidFill>
              <a:latin typeface="Calibri"/>
              <a:ea typeface="Calibri"/>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8524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questions and statements. </a:t>
            </a:r>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reminders about how to recognise a question in German. Pupils are going to identify questions and statements, first by listening to natural intonation and word order to decide, then relying solely on recognising the word order. </a:t>
            </a:r>
          </a:p>
          <a:p>
            <a:pPr marL="241104" indent="-241104">
              <a:buAutoNum type="arabicPeriod"/>
            </a:pPr>
            <a:r>
              <a:rPr lang="en-GB" dirty="0"/>
              <a:t>Pupils write down 1-10 and  will write down either ? or . for each item. </a:t>
            </a:r>
          </a:p>
          <a:p>
            <a:pPr marL="241104" indent="-241104">
              <a:buAutoNum type="arabicPeriod" startAt="2"/>
            </a:pPr>
            <a:r>
              <a:rPr lang="en-GB" dirty="0"/>
              <a:t>Click the audio button to hear the first sentence, elicit the answer from pupils and click to display answer and then the German sentence. Translate into English to check comprehension and remind pupils that English questions start with ‘Do you’ and there is no word for ‘do’ in German. </a:t>
            </a:r>
          </a:p>
          <a:p>
            <a:pPr marL="241104" indent="-241104">
              <a:buAutoNum type="arabicPeriod" startAt="2"/>
            </a:pPr>
            <a:r>
              <a:rPr lang="en-GB" dirty="0"/>
              <a:t>Repeat for items 2-5. </a:t>
            </a:r>
          </a:p>
          <a:p>
            <a:pPr marL="241104" indent="-241104">
              <a:buAutoNum type="arabicPeriod" startAt="2"/>
            </a:pPr>
            <a:r>
              <a:rPr lang="en-GB" dirty="0"/>
              <a:t>Explain that they now have to rely solely on the grammar i.e. verb before pronoun and repeat for items 6-10.  </a:t>
            </a:r>
          </a:p>
          <a:p>
            <a:pPr marL="0" indent="0">
              <a:buNone/>
            </a:pPr>
            <a:endParaRPr lang="en-GB" altLang="en-US" b="1" dirty="0"/>
          </a:p>
          <a:p>
            <a:pPr marL="0" indent="0">
              <a:buNone/>
            </a:pPr>
            <a:r>
              <a:rPr lang="en-GB" altLang="en-US" b="1" dirty="0"/>
              <a:t>Transcript:</a:t>
            </a:r>
          </a:p>
          <a:p>
            <a:pPr marL="0" indent="0">
              <a:buNone/>
            </a:pPr>
            <a:r>
              <a:rPr lang="en-GB" altLang="en-US" b="0" dirty="0" err="1"/>
              <a:t>Spielst</a:t>
            </a:r>
            <a:r>
              <a:rPr lang="en-GB" altLang="en-US" b="0" dirty="0"/>
              <a:t> du Tennis?</a:t>
            </a:r>
          </a:p>
          <a:p>
            <a:pPr marL="0" indent="0">
              <a:buNone/>
            </a:pPr>
            <a:r>
              <a:rPr lang="en-GB" altLang="en-US" b="0" dirty="0"/>
              <a:t>Du </a:t>
            </a:r>
            <a:r>
              <a:rPr lang="en-GB" altLang="en-US" b="0" dirty="0" err="1"/>
              <a:t>machst</a:t>
            </a:r>
            <a:r>
              <a:rPr lang="en-GB" altLang="en-US" b="0" dirty="0"/>
              <a:t> </a:t>
            </a:r>
            <a:r>
              <a:rPr lang="en-GB" altLang="en-US" b="0" dirty="0" err="1"/>
              <a:t>ein</a:t>
            </a:r>
            <a:r>
              <a:rPr lang="en-GB" altLang="en-US" b="0" dirty="0"/>
              <a:t> </a:t>
            </a:r>
            <a:r>
              <a:rPr lang="en-GB" altLang="en-US" b="0" dirty="0" err="1"/>
              <a:t>Foto</a:t>
            </a:r>
            <a:endParaRPr lang="en-GB" altLang="en-US" b="0" dirty="0"/>
          </a:p>
          <a:p>
            <a:pPr marL="0" indent="0">
              <a:buNone/>
            </a:pPr>
            <a:r>
              <a:rPr lang="en-GB" altLang="en-US" b="0" dirty="0" err="1"/>
              <a:t>Verstehst</a:t>
            </a:r>
            <a:r>
              <a:rPr lang="en-GB" altLang="en-US" b="0" dirty="0"/>
              <a:t> du das Wort?</a:t>
            </a:r>
          </a:p>
          <a:p>
            <a:pPr marL="0" indent="0">
              <a:buNone/>
            </a:pPr>
            <a:r>
              <a:rPr lang="en-GB" altLang="en-US" b="0" dirty="0" err="1"/>
              <a:t>Hörst</a:t>
            </a:r>
            <a:r>
              <a:rPr lang="en-GB" altLang="en-US" b="0" dirty="0"/>
              <a:t> du die </a:t>
            </a:r>
            <a:r>
              <a:rPr lang="en-GB" altLang="en-US" b="0" dirty="0" err="1"/>
              <a:t>Musik</a:t>
            </a:r>
            <a:r>
              <a:rPr lang="en-GB" altLang="en-US" b="0" dirty="0"/>
              <a:t>?</a:t>
            </a:r>
          </a:p>
          <a:p>
            <a:pPr marL="0" indent="0">
              <a:buNone/>
            </a:pPr>
            <a:r>
              <a:rPr lang="en-GB" altLang="en-US" b="0" dirty="0"/>
              <a:t>Du </a:t>
            </a:r>
            <a:r>
              <a:rPr lang="en-GB" altLang="en-US" b="0" dirty="0" err="1"/>
              <a:t>gewinnst</a:t>
            </a:r>
            <a:r>
              <a:rPr lang="en-GB" altLang="en-US" b="0" dirty="0"/>
              <a:t> </a:t>
            </a:r>
            <a:r>
              <a:rPr lang="en-GB" altLang="en-US" b="0" dirty="0" err="1"/>
              <a:t>einen</a:t>
            </a:r>
            <a:r>
              <a:rPr lang="en-GB" altLang="en-US" b="0" dirty="0"/>
              <a:t> </a:t>
            </a:r>
            <a:r>
              <a:rPr lang="en-GB" altLang="en-US" b="0" dirty="0" err="1"/>
              <a:t>Punkt</a:t>
            </a:r>
            <a:endParaRPr lang="en-GB" altLang="en-US" b="0" dirty="0"/>
          </a:p>
          <a:p>
            <a:pPr marL="0" indent="0">
              <a:buNone/>
            </a:pPr>
            <a:r>
              <a:rPr lang="en-GB" altLang="en-US" b="0" dirty="0"/>
              <a:t>Du </a:t>
            </a:r>
            <a:r>
              <a:rPr lang="en-GB" altLang="en-US" b="0" dirty="0" err="1"/>
              <a:t>spielst</a:t>
            </a:r>
            <a:r>
              <a:rPr lang="en-GB" altLang="en-US" b="0" dirty="0"/>
              <a:t> </a:t>
            </a:r>
            <a:r>
              <a:rPr lang="en-GB" altLang="en-US" b="0" dirty="0" err="1"/>
              <a:t>Fußball</a:t>
            </a:r>
            <a:endParaRPr lang="en-GB" altLang="en-US" b="0" dirty="0"/>
          </a:p>
          <a:p>
            <a:pPr marL="0" indent="0">
              <a:buNone/>
            </a:pPr>
            <a:r>
              <a:rPr lang="en-GB" altLang="en-US" b="0" dirty="0" err="1"/>
              <a:t>Denkst</a:t>
            </a:r>
            <a:r>
              <a:rPr lang="en-GB" altLang="en-US" b="0" dirty="0"/>
              <a:t> du oft?</a:t>
            </a:r>
          </a:p>
          <a:p>
            <a:pPr marL="0" indent="0">
              <a:buNone/>
            </a:pPr>
            <a:r>
              <a:rPr lang="en-GB" altLang="en-US" b="0" dirty="0"/>
              <a:t>Du </a:t>
            </a:r>
            <a:r>
              <a:rPr lang="en-GB" altLang="en-US" b="0" dirty="0" err="1"/>
              <a:t>singst</a:t>
            </a:r>
            <a:r>
              <a:rPr lang="en-GB" altLang="en-US" b="0" dirty="0"/>
              <a:t> </a:t>
            </a:r>
            <a:r>
              <a:rPr lang="en-GB" altLang="en-US" b="0" dirty="0" err="1"/>
              <a:t>ein</a:t>
            </a:r>
            <a:r>
              <a:rPr lang="en-GB" altLang="en-US" b="0" dirty="0"/>
              <a:t> Lied</a:t>
            </a:r>
          </a:p>
          <a:p>
            <a:pPr marL="0" indent="0">
              <a:buNone/>
            </a:pPr>
            <a:r>
              <a:rPr lang="en-GB" altLang="en-US" b="0" dirty="0" err="1"/>
              <a:t>Lernst</a:t>
            </a:r>
            <a:r>
              <a:rPr lang="en-GB" altLang="en-US" b="0" dirty="0"/>
              <a:t> du Deutsch?</a:t>
            </a:r>
          </a:p>
          <a:p>
            <a:pPr marL="0" indent="0">
              <a:buNone/>
            </a:pPr>
            <a:r>
              <a:rPr lang="en-GB" altLang="en-US" b="0" dirty="0" err="1"/>
              <a:t>Machst</a:t>
            </a:r>
            <a:r>
              <a:rPr lang="en-GB" altLang="en-US" b="0" dirty="0"/>
              <a:t> du </a:t>
            </a:r>
            <a:r>
              <a:rPr lang="en-GB" altLang="en-US" b="0" dirty="0" err="1"/>
              <a:t>einen</a:t>
            </a:r>
            <a:r>
              <a:rPr lang="en-GB" altLang="en-US" b="0" dirty="0"/>
              <a:t> Film?</a:t>
            </a:r>
          </a:p>
          <a:p>
            <a:pPr marL="0" indent="0">
              <a:buNone/>
            </a:pPr>
            <a:endParaRPr lang="en-GB" altLang="en-US" b="0" dirty="0"/>
          </a:p>
          <a:p>
            <a:pPr marL="0" indent="0">
              <a:buNone/>
            </a:pPr>
            <a:endParaRPr lang="en-GB" altLang="en-US" b="0" dirty="0"/>
          </a:p>
          <a:p>
            <a:r>
              <a:rPr lang="en-GB" altLang="en-US" b="0" dirty="0" err="1"/>
              <a:t>Additonal</a:t>
            </a:r>
            <a:r>
              <a:rPr lang="en-GB" altLang="en-US" b="0" dirty="0"/>
              <a:t> Task Suggestions:</a:t>
            </a:r>
          </a:p>
          <a:p>
            <a:pPr marL="228600" indent="-228600">
              <a:buAutoNum type="arabicPeriod"/>
            </a:pPr>
            <a:r>
              <a:rPr lang="en-GB" altLang="en-US" b="0" dirty="0"/>
              <a:t>Pupils turn the questions into statements and statements into questions. </a:t>
            </a:r>
            <a:endParaRPr lang="en-GB" altLang="en-US" dirty="0"/>
          </a:p>
          <a:p>
            <a:endParaRPr lang="en-GB" altLang="en-US" dirty="0"/>
          </a:p>
        </p:txBody>
      </p:sp>
    </p:spTree>
    <p:extLst>
      <p:ext uri="{BB962C8B-B14F-4D97-AF65-F5344CB8AC3E}">
        <p14:creationId xmlns:p14="http://schemas.microsoft.com/office/powerpoint/2010/main" val="25660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[z] </a:t>
            </a:r>
            <a:r>
              <a:rPr lang="en-GB" sz="1300" spc="-1" dirty="0">
                <a:solidFill>
                  <a:srgbClr val="000000"/>
                </a:solidFill>
                <a:ea typeface="Calibri"/>
              </a:rPr>
              <a:t>and</a:t>
            </a:r>
            <a:r>
              <a:rPr lang="en-GB" sz="1300" b="1" spc="-1" dirty="0">
                <a:solidFill>
                  <a:srgbClr val="000000"/>
                </a:solidFill>
                <a:ea typeface="Calibri"/>
              </a:rPr>
              <a:t> [s].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a reminder about distinguishing [s] and [z]. </a:t>
            </a:r>
          </a:p>
          <a:p>
            <a:pPr marL="241104" indent="-241104">
              <a:buAutoNum type="arabicPeriod"/>
            </a:pPr>
            <a:r>
              <a:rPr lang="en-GB" dirty="0"/>
              <a:t>Pupils write down 1-9 and will write the full word with [s] or [z], based on what they hear. </a:t>
            </a:r>
          </a:p>
          <a:p>
            <a:pPr marL="0" indent="0">
              <a:buNone/>
            </a:pPr>
            <a:r>
              <a:rPr lang="en-GB" dirty="0"/>
              <a:t>3.    Click the audio button to hear the first word, elicit the answer from pupils and click to display answer. </a:t>
            </a:r>
          </a:p>
          <a:p>
            <a:pPr marL="241104" indent="-241104">
              <a:buAutoNum type="arabicPeriod" startAt="2"/>
            </a:pPr>
            <a:r>
              <a:rPr lang="en-GB" dirty="0"/>
              <a:t>Repeat for items 2-9. </a:t>
            </a:r>
          </a:p>
          <a:p>
            <a:pPr marL="0" indent="0">
              <a:buNone/>
            </a:pPr>
            <a:endParaRPr lang="en-GB" altLang="en-US" b="1" dirty="0"/>
          </a:p>
          <a:p>
            <a:pPr marL="0" indent="0">
              <a:buNone/>
            </a:pPr>
            <a:r>
              <a:rPr lang="en-GB" altLang="en-US" b="1" dirty="0"/>
              <a:t>Transcript:</a:t>
            </a:r>
          </a:p>
          <a:p>
            <a:pPr marL="0" indent="0">
              <a:buNone/>
            </a:pPr>
            <a:r>
              <a:rPr lang="en-GB" altLang="en-US" b="0" dirty="0" err="1"/>
              <a:t>Zehn</a:t>
            </a:r>
            <a:endParaRPr lang="en-GB" altLang="en-US" b="0" dirty="0"/>
          </a:p>
          <a:p>
            <a:pPr marL="0" indent="0">
              <a:buNone/>
            </a:pPr>
            <a:r>
              <a:rPr lang="en-GB" altLang="en-US" b="0" dirty="0" err="1"/>
              <a:t>Sonne</a:t>
            </a:r>
            <a:endParaRPr lang="en-GB" altLang="en-US" b="0" dirty="0"/>
          </a:p>
          <a:p>
            <a:pPr marL="0" indent="0">
              <a:buNone/>
            </a:pPr>
            <a:r>
              <a:rPr lang="en-GB" altLang="en-US" b="0" dirty="0"/>
              <a:t>Sonntag</a:t>
            </a:r>
          </a:p>
          <a:p>
            <a:pPr marL="0" indent="0">
              <a:buNone/>
            </a:pPr>
            <a:r>
              <a:rPr lang="en-GB" altLang="en-US" b="0" dirty="0" err="1"/>
              <a:t>Zelt</a:t>
            </a:r>
            <a:endParaRPr lang="en-GB" altLang="en-US" b="0" dirty="0"/>
          </a:p>
          <a:p>
            <a:pPr marL="0" indent="0">
              <a:buNone/>
            </a:pPr>
            <a:r>
              <a:rPr lang="en-GB" altLang="en-US" b="0" dirty="0"/>
              <a:t>Zahn</a:t>
            </a:r>
          </a:p>
          <a:p>
            <a:pPr marL="0" indent="0">
              <a:buNone/>
            </a:pPr>
            <a:r>
              <a:rPr lang="en-GB" altLang="en-US" b="0" dirty="0"/>
              <a:t>Seife</a:t>
            </a:r>
          </a:p>
          <a:p>
            <a:pPr marL="0" indent="0">
              <a:buNone/>
            </a:pPr>
            <a:r>
              <a:rPr lang="en-GB" altLang="en-US" b="0" dirty="0" err="1"/>
              <a:t>Esel</a:t>
            </a:r>
            <a:endParaRPr lang="en-GB" altLang="en-US" b="0" dirty="0"/>
          </a:p>
          <a:p>
            <a:pPr marL="0" indent="0">
              <a:buNone/>
            </a:pPr>
            <a:r>
              <a:rPr lang="en-GB" altLang="en-US" b="0" dirty="0" err="1"/>
              <a:t>Tanz</a:t>
            </a:r>
            <a:endParaRPr lang="en-GB" altLang="en-US" b="0" dirty="0"/>
          </a:p>
          <a:p>
            <a:pPr marL="0" indent="0">
              <a:buNone/>
            </a:pPr>
            <a:r>
              <a:rPr lang="en-GB" altLang="en-US" b="0" dirty="0"/>
              <a:t>Zoo</a:t>
            </a:r>
            <a:br>
              <a:rPr lang="en-GB" altLang="en-US" dirty="0"/>
            </a:br>
            <a:endParaRPr lang="en-GB" altLang="en-US" dirty="0"/>
          </a:p>
          <a:p>
            <a:r>
              <a:rPr lang="en-GB" altLang="en-US" b="1" dirty="0"/>
              <a:t>Word frequency (1 is the most frequent word in German): </a:t>
            </a:r>
            <a:br>
              <a:rPr lang="en-GB" altLang="en-US" dirty="0"/>
            </a:br>
            <a:r>
              <a:rPr lang="en-GB" altLang="en-US" dirty="0" err="1"/>
              <a:t>zehn</a:t>
            </a:r>
            <a:r>
              <a:rPr lang="en-GB" altLang="en-US" dirty="0"/>
              <a:t> [333], </a:t>
            </a:r>
            <a:r>
              <a:rPr lang="en-GB" altLang="en-US" dirty="0" err="1"/>
              <a:t>Sonne</a:t>
            </a:r>
            <a:r>
              <a:rPr lang="en-GB" altLang="en-US" dirty="0"/>
              <a:t> [864], Sonntag [804], </a:t>
            </a:r>
            <a:r>
              <a:rPr lang="en-GB" altLang="en-US" dirty="0" err="1"/>
              <a:t>Zelt</a:t>
            </a:r>
            <a:r>
              <a:rPr lang="en-GB" altLang="en-US" dirty="0"/>
              <a:t> [2880], Zahn [1871], Seife [N/A], </a:t>
            </a:r>
            <a:r>
              <a:rPr lang="en-GB" altLang="en-US" dirty="0" err="1"/>
              <a:t>Esel</a:t>
            </a:r>
            <a:r>
              <a:rPr lang="en-GB" altLang="en-US" dirty="0"/>
              <a:t> [N/A], </a:t>
            </a:r>
            <a:r>
              <a:rPr lang="en-GB" altLang="en-US" dirty="0" err="1"/>
              <a:t>Tanz</a:t>
            </a:r>
            <a:r>
              <a:rPr lang="en-GB" altLang="en-US" dirty="0"/>
              <a:t> [3946], Zoo [N/A]</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and again for the picture. Practise repeating the 4 words as a class and ensure pupils understand the meanings.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 to discuss which items are verbs, and how we can tell. Pupils will be using verbs this lesson, and need to recognise them in their infinitive form here.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Slide 1 of 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 (7 slides)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elicit understanding of verbs met so far, including new verbs this week</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Click to bring up the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Ask pupils to decide which picture represents the correct meaning, pointing to the left or right hand side of the classroom/board.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again to bring up answer.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Repeat for slides 2-7. </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2765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3/7</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978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audio" Target="../media/audio33.wav"/><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4.wav"/><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5.wav"/><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36.wav"/><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audio" Target="../media/audio39.wav"/><Relationship Id="rId4" Type="http://schemas.openxmlformats.org/officeDocument/2006/relationships/audio" Target="../media/audio38.wav"/></Relationships>
</file>

<file path=ppt/slides/_rels/slide15.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image" Target="../media/image42.gif"/><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audio" Target="../media/audio45.wav"/><Relationship Id="rId17" Type="http://schemas.openxmlformats.org/officeDocument/2006/relationships/image" Target="../media/image41.gif"/><Relationship Id="rId2" Type="http://schemas.openxmlformats.org/officeDocument/2006/relationships/notesSlide" Target="../notesSlides/notesSlide15.xml"/><Relationship Id="rId16" Type="http://schemas.openxmlformats.org/officeDocument/2006/relationships/audio" Target="../media/audio48.wav"/><Relationship Id="rId1" Type="http://schemas.openxmlformats.org/officeDocument/2006/relationships/slideLayout" Target="../slideLayouts/slideLayout5.xml"/><Relationship Id="rId6" Type="http://schemas.openxmlformats.org/officeDocument/2006/relationships/image" Target="../media/image16.svg"/><Relationship Id="rId11" Type="http://schemas.openxmlformats.org/officeDocument/2006/relationships/audio" Target="../media/audio44.wav"/><Relationship Id="rId5" Type="http://schemas.openxmlformats.org/officeDocument/2006/relationships/image" Target="../media/image15.png"/><Relationship Id="rId15" Type="http://schemas.openxmlformats.org/officeDocument/2006/relationships/image" Target="../media/image40.png"/><Relationship Id="rId10" Type="http://schemas.openxmlformats.org/officeDocument/2006/relationships/audio" Target="../media/audio43.wav"/><Relationship Id="rId19" Type="http://schemas.openxmlformats.org/officeDocument/2006/relationships/image" Target="../media/image43.gif"/><Relationship Id="rId4" Type="http://schemas.openxmlformats.org/officeDocument/2006/relationships/audio" Target="../media/audio40.wav"/><Relationship Id="rId9" Type="http://schemas.openxmlformats.org/officeDocument/2006/relationships/audio" Target="../media/audio42.wav"/><Relationship Id="rId14" Type="http://schemas.openxmlformats.org/officeDocument/2006/relationships/audio" Target="../media/audio47.wav"/></Relationships>
</file>

<file path=ppt/slides/_rels/slide16.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6.wav"/><Relationship Id="rId3" Type="http://schemas.openxmlformats.org/officeDocument/2006/relationships/image" Target="../media/image44.png"/><Relationship Id="rId7" Type="http://schemas.openxmlformats.org/officeDocument/2006/relationships/audio" Target="../media/audio48.wav"/><Relationship Id="rId12" Type="http://schemas.openxmlformats.org/officeDocument/2006/relationships/audio" Target="../media/audio43.wav"/><Relationship Id="rId17" Type="http://schemas.openxmlformats.org/officeDocument/2006/relationships/audio" Target="../media/audio49.wav"/><Relationship Id="rId2" Type="http://schemas.openxmlformats.org/officeDocument/2006/relationships/notesSlide" Target="../notesSlides/notesSlide16.xml"/><Relationship Id="rId16" Type="http://schemas.openxmlformats.org/officeDocument/2006/relationships/image" Target="../media/image16.sv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audio" Target="../media/audio42.wav"/><Relationship Id="rId5" Type="http://schemas.openxmlformats.org/officeDocument/2006/relationships/image" Target="../media/image45.png"/><Relationship Id="rId15" Type="http://schemas.openxmlformats.org/officeDocument/2006/relationships/image" Target="../media/image15.png"/><Relationship Id="rId10" Type="http://schemas.openxmlformats.org/officeDocument/2006/relationships/audio" Target="../media/audio47.wav"/><Relationship Id="rId4" Type="http://schemas.openxmlformats.org/officeDocument/2006/relationships/image" Target="../media/image38.png"/><Relationship Id="rId9" Type="http://schemas.openxmlformats.org/officeDocument/2006/relationships/audio" Target="../media/audio45.wav"/><Relationship Id="rId14" Type="http://schemas.openxmlformats.org/officeDocument/2006/relationships/audio" Target="../media/audio41.wav"/></Relationships>
</file>

<file path=ppt/slides/_rels/slide17.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audio" Target="../media/audio51.wav"/></Relationships>
</file>

<file path=ppt/slides/_rels/slide18.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audio" Target="../media/audio52.wav"/><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image" Target="../media/image47.png"/><Relationship Id="rId2" Type="http://schemas.openxmlformats.org/officeDocument/2006/relationships/notesSlide" Target="../notesSlides/notesSlide18.xml"/><Relationship Id="rId16" Type="http://schemas.openxmlformats.org/officeDocument/2006/relationships/audio" Target="../media/audio62.wav"/><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audio" Target="../media/audio57.wav"/><Relationship Id="rId5" Type="http://schemas.openxmlformats.org/officeDocument/2006/relationships/image" Target="../media/image16.svg"/><Relationship Id="rId15" Type="http://schemas.openxmlformats.org/officeDocument/2006/relationships/audio" Target="../media/audio61.wav"/><Relationship Id="rId10" Type="http://schemas.openxmlformats.org/officeDocument/2006/relationships/audio" Target="../media/audio56.wav"/><Relationship Id="rId4" Type="http://schemas.openxmlformats.org/officeDocument/2006/relationships/image" Target="../media/image15.png"/><Relationship Id="rId9" Type="http://schemas.openxmlformats.org/officeDocument/2006/relationships/audio" Target="../media/audio55.wav"/><Relationship Id="rId14" Type="http://schemas.openxmlformats.org/officeDocument/2006/relationships/audio" Target="../media/audio60.wav"/></Relationships>
</file>

<file path=ppt/slides/_rels/slide19.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audio" Target="../media/audio4.wav"/><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audio3.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3.png"/><Relationship Id="rId3" Type="http://schemas.openxmlformats.org/officeDocument/2006/relationships/audio" Target="../media/audio7.wav"/><Relationship Id="rId7" Type="http://schemas.openxmlformats.org/officeDocument/2006/relationships/audio" Target="../media/audio11.wav"/><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image" Target="../media/image11.png"/><Relationship Id="rId5" Type="http://schemas.openxmlformats.org/officeDocument/2006/relationships/audio" Target="../media/audio9.wav"/><Relationship Id="rId10" Type="http://schemas.openxmlformats.org/officeDocument/2006/relationships/image" Target="../media/image10.png"/><Relationship Id="rId4" Type="http://schemas.openxmlformats.org/officeDocument/2006/relationships/audio" Target="../media/audio8.wav"/><Relationship Id="rId9" Type="http://schemas.openxmlformats.org/officeDocument/2006/relationships/image" Target="../media/image3.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19.png"/><Relationship Id="rId3" Type="http://schemas.openxmlformats.org/officeDocument/2006/relationships/audio" Target="../media/audio13.wav"/><Relationship Id="rId21" Type="http://schemas.openxmlformats.org/officeDocument/2006/relationships/image" Target="../media/image22.png"/><Relationship Id="rId7" Type="http://schemas.openxmlformats.org/officeDocument/2006/relationships/image" Target="../media/image17.png"/><Relationship Id="rId12" Type="http://schemas.openxmlformats.org/officeDocument/2006/relationships/audio" Target="../media/audio19.wav"/><Relationship Id="rId17"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audio" Target="../media/audio23.wav"/><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audio" Target="../media/audio14.wav"/><Relationship Id="rId11" Type="http://schemas.openxmlformats.org/officeDocument/2006/relationships/audio" Target="../media/audio18.wav"/><Relationship Id="rId24" Type="http://schemas.openxmlformats.org/officeDocument/2006/relationships/image" Target="../media/image25.png"/><Relationship Id="rId5" Type="http://schemas.openxmlformats.org/officeDocument/2006/relationships/image" Target="../media/image16.svg"/><Relationship Id="rId15" Type="http://schemas.openxmlformats.org/officeDocument/2006/relationships/audio" Target="../media/audio22.wav"/><Relationship Id="rId23" Type="http://schemas.openxmlformats.org/officeDocument/2006/relationships/image" Target="../media/image24.png"/><Relationship Id="rId10" Type="http://schemas.openxmlformats.org/officeDocument/2006/relationships/audio" Target="../media/audio17.wav"/><Relationship Id="rId19"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27.png"/><Relationship Id="rId5" Type="http://schemas.openxmlformats.org/officeDocument/2006/relationships/audio" Target="../media/audio26.wav"/><Relationship Id="rId10" Type="http://schemas.openxmlformats.org/officeDocument/2006/relationships/image" Target="../media/image26.png"/><Relationship Id="rId4" Type="http://schemas.openxmlformats.org/officeDocument/2006/relationships/audio" Target="../media/audio25.wav"/><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audio" Target="../media/audio29.wav"/><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audio" Target="../media/audio31.wav"/><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2.wav"/><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(I, you)</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Yes/no questions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 [-s-] vs.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441876"/>
            <a:ext cx="4350240" cy="1144800"/>
          </a:xfrm>
        </p:spPr>
        <p:txBody>
          <a:bodyPr/>
          <a:lstStyle/>
          <a:p>
            <a:pPr algn="ctr"/>
            <a:r>
              <a:rPr lang="en-GB" sz="4000" b="1" spc="-1" dirty="0">
                <a:solidFill>
                  <a:schemeClr val="bg1"/>
                </a:solidFill>
                <a:latin typeface="Century Gothic" panose="020B0502020202020204" pitchFamily="34" charset="0"/>
              </a:rPr>
              <a:t>Talking about things and things you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3" name="TextBox 2">
            <a:extLst>
              <a:ext uri="{FF2B5EF4-FFF2-40B4-BE49-F238E27FC236}">
                <a16:creationId xmlns:a16="http://schemas.microsoft.com/office/drawing/2014/main" id="{73646700-D70F-4B1E-A1F4-21ADFD9E01EF}"/>
              </a:ext>
            </a:extLst>
          </p:cNvPr>
          <p:cNvSpPr txBox="1"/>
          <p:nvPr/>
        </p:nvSpPr>
        <p:spPr>
          <a:xfrm>
            <a:off x="43047" y="2019315"/>
            <a:ext cx="3811412" cy="769441"/>
          </a:xfrm>
          <a:prstGeom prst="rect">
            <a:avLst/>
          </a:prstGeom>
          <a:noFill/>
        </p:spPr>
        <p:txBody>
          <a:bodyPr wrap="square" rtlCol="0">
            <a:spAutoFit/>
          </a:bodyPr>
          <a:lstStyle/>
          <a:p>
            <a:pPr algn="ctr"/>
            <a:r>
              <a:rPr lang="en-GB" sz="4400" b="1" dirty="0" err="1">
                <a:solidFill>
                  <a:schemeClr val="bg1"/>
                </a:solidFill>
                <a:latin typeface="Segoe Print" panose="02000600000000000000" pitchFamily="2" charset="0"/>
              </a:rPr>
              <a:t>zu</a:t>
            </a:r>
            <a:r>
              <a:rPr lang="en-GB" sz="4400" b="1" dirty="0">
                <a:solidFill>
                  <a:schemeClr val="bg1"/>
                </a:solidFill>
                <a:latin typeface="Segoe Print" panose="02000600000000000000" pitchFamily="2" charset="0"/>
              </a:rPr>
              <a:t> </a:t>
            </a:r>
            <a:r>
              <a:rPr lang="en-GB" sz="4400" b="1" dirty="0" err="1">
                <a:solidFill>
                  <a:schemeClr val="bg1"/>
                </a:solidFill>
                <a:latin typeface="Segoe Print" panose="02000600000000000000" pitchFamily="2" charset="0"/>
              </a:rPr>
              <a:t>Hause</a:t>
            </a:r>
            <a:endParaRPr lang="en-GB" sz="4400" b="1" dirty="0">
              <a:solidFill>
                <a:schemeClr val="bg1"/>
              </a:solidFill>
              <a:latin typeface="Segoe Print" panose="02000600000000000000" pitchFamily="2" charset="0"/>
            </a:endParaRPr>
          </a:p>
        </p:txBody>
      </p:sp>
      <p:pic>
        <p:nvPicPr>
          <p:cNvPr id="4" name="Picture 3">
            <a:extLst>
              <a:ext uri="{FF2B5EF4-FFF2-40B4-BE49-F238E27FC236}">
                <a16:creationId xmlns:a16="http://schemas.microsoft.com/office/drawing/2014/main" id="{8CCA31E9-9659-42FD-81E9-BCBB3725551D}"/>
              </a:ext>
            </a:extLst>
          </p:cNvPr>
          <p:cNvPicPr>
            <a:picLocks noChangeAspect="1"/>
          </p:cNvPicPr>
          <p:nvPr/>
        </p:nvPicPr>
        <p:blipFill>
          <a:blip r:embed="rId4"/>
          <a:stretch>
            <a:fillRect/>
          </a:stretch>
        </p:blipFill>
        <p:spPr>
          <a:xfrm>
            <a:off x="714113" y="2681309"/>
            <a:ext cx="2371218" cy="237121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059825" y="248762"/>
            <a:ext cx="27195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102971" y="312860"/>
            <a:ext cx="24403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794590" y="814269"/>
            <a:ext cx="2692168"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lern</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BD97AF9D-CA90-4257-BB42-4AC9E4429577}"/>
              </a:ext>
            </a:extLst>
          </p:cNvPr>
          <p:cNvGrpSpPr/>
          <p:nvPr/>
        </p:nvGrpSpPr>
        <p:grpSpPr>
          <a:xfrm>
            <a:off x="7383677" y="2626418"/>
            <a:ext cx="2646141" cy="2357884"/>
            <a:chOff x="6896100" y="1518678"/>
            <a:chExt cx="1227525" cy="1161011"/>
          </a:xfrm>
        </p:grpSpPr>
        <p:pic>
          <p:nvPicPr>
            <p:cNvPr id="24" name="Graphic 23" descr="Classroom with solid fill">
              <a:extLst>
                <a:ext uri="{FF2B5EF4-FFF2-40B4-BE49-F238E27FC236}">
                  <a16:creationId xmlns:a16="http://schemas.microsoft.com/office/drawing/2014/main" id="{E1A833C4-5C0E-4493-B9D2-C23A304C28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47743" y="1641983"/>
              <a:ext cx="914400" cy="914400"/>
            </a:xfrm>
            <a:prstGeom prst="rect">
              <a:avLst/>
            </a:prstGeom>
          </p:spPr>
        </p:pic>
        <p:sp>
          <p:nvSpPr>
            <p:cNvPr id="25" name="Flowchart: Connector 24">
              <a:extLst>
                <a:ext uri="{FF2B5EF4-FFF2-40B4-BE49-F238E27FC236}">
                  <a16:creationId xmlns:a16="http://schemas.microsoft.com/office/drawing/2014/main" id="{5D348404-8DD0-4FA1-907D-E8D4D7B03A81}"/>
                </a:ext>
              </a:extLst>
            </p:cNvPr>
            <p:cNvSpPr/>
            <p:nvPr/>
          </p:nvSpPr>
          <p:spPr>
            <a:xfrm>
              <a:off x="6896100" y="1518678"/>
              <a:ext cx="1227525" cy="1161011"/>
            </a:xfrm>
            <a:prstGeom prst="flowChartConnector">
              <a:avLst/>
            </a:prstGeom>
            <a:noFill/>
            <a:ln w="1111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a:extLst>
              <a:ext uri="{FF2B5EF4-FFF2-40B4-BE49-F238E27FC236}">
                <a16:creationId xmlns:a16="http://schemas.microsoft.com/office/drawing/2014/main" id="{D5A0CF70-4D8A-4AAD-AEC9-15C4839FD24E}"/>
              </a:ext>
            </a:extLst>
          </p:cNvPr>
          <p:cNvPicPr>
            <a:picLocks noChangeAspect="1"/>
          </p:cNvPicPr>
          <p:nvPr/>
        </p:nvPicPr>
        <p:blipFill>
          <a:blip r:embed="rId9"/>
          <a:stretch>
            <a:fillRect/>
          </a:stretch>
        </p:blipFill>
        <p:spPr>
          <a:xfrm>
            <a:off x="1374150" y="2452324"/>
            <a:ext cx="2719536" cy="2706072"/>
          </a:xfrm>
          <a:prstGeom prst="rect">
            <a:avLst/>
          </a:prstGeom>
        </p:spPr>
      </p:pic>
      <p:sp>
        <p:nvSpPr>
          <p:cNvPr id="26" name="Rectangle: Rounded Corners 25">
            <a:extLst>
              <a:ext uri="{FF2B5EF4-FFF2-40B4-BE49-F238E27FC236}">
                <a16:creationId xmlns:a16="http://schemas.microsoft.com/office/drawing/2014/main" id="{80C5D704-A0F3-4D09-B380-2A39952A4D39}"/>
              </a:ext>
            </a:extLst>
          </p:cNvPr>
          <p:cNvSpPr/>
          <p:nvPr/>
        </p:nvSpPr>
        <p:spPr>
          <a:xfrm>
            <a:off x="7060575" y="2243388"/>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5767FBD0-1072-4F4A-B75D-2D820CF63093}"/>
              </a:ext>
            </a:extLst>
          </p:cNvPr>
          <p:cNvGrpSpPr/>
          <p:nvPr/>
        </p:nvGrpSpPr>
        <p:grpSpPr>
          <a:xfrm>
            <a:off x="10801302" y="317948"/>
            <a:ext cx="1240568" cy="1008631"/>
            <a:chOff x="10818487" y="2376307"/>
            <a:chExt cx="1240568" cy="1008631"/>
          </a:xfrm>
        </p:grpSpPr>
        <p:sp>
          <p:nvSpPr>
            <p:cNvPr id="28" name="Oval 27">
              <a:extLst>
                <a:ext uri="{FF2B5EF4-FFF2-40B4-BE49-F238E27FC236}">
                  <a16:creationId xmlns:a16="http://schemas.microsoft.com/office/drawing/2014/main" id="{A89B254B-C16C-46C2-95CF-B8ACED2ED06D}"/>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3A50808C-979F-4395-B3C0-1DCCCFADF5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901D768E-6A6A-498F-918F-7E3C1F7A871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DAAABB5B-6B73-4FCF-94EF-6312C391968A}"/>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293316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110761" y="276757"/>
            <a:ext cx="221201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086859" y="323297"/>
            <a:ext cx="223591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818471" y="971541"/>
            <a:ext cx="249914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hab</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22FD5D34-E32C-4A2E-A29F-B00856A39D10}"/>
              </a:ext>
            </a:extLst>
          </p:cNvPr>
          <p:cNvPicPr>
            <a:picLocks noChangeAspect="1"/>
          </p:cNvPicPr>
          <p:nvPr/>
        </p:nvPicPr>
        <p:blipFill>
          <a:blip r:embed="rId7"/>
          <a:stretch>
            <a:fillRect/>
          </a:stretch>
        </p:blipFill>
        <p:spPr>
          <a:xfrm>
            <a:off x="7317614" y="2452323"/>
            <a:ext cx="2869369" cy="2683849"/>
          </a:xfrm>
          <a:prstGeom prst="rect">
            <a:avLst/>
          </a:prstGeom>
        </p:spPr>
      </p:pic>
      <p:pic>
        <p:nvPicPr>
          <p:cNvPr id="6" name="Picture 5">
            <a:extLst>
              <a:ext uri="{FF2B5EF4-FFF2-40B4-BE49-F238E27FC236}">
                <a16:creationId xmlns:a16="http://schemas.microsoft.com/office/drawing/2014/main" id="{AA90880E-5C51-4836-96E4-055433629872}"/>
              </a:ext>
            </a:extLst>
          </p:cNvPr>
          <p:cNvPicPr>
            <a:picLocks noChangeAspect="1"/>
          </p:cNvPicPr>
          <p:nvPr/>
        </p:nvPicPr>
        <p:blipFill>
          <a:blip r:embed="rId8"/>
          <a:stretch>
            <a:fillRect/>
          </a:stretch>
        </p:blipFill>
        <p:spPr>
          <a:xfrm>
            <a:off x="1539486" y="2452323"/>
            <a:ext cx="2736287" cy="2650480"/>
          </a:xfrm>
          <a:prstGeom prst="rect">
            <a:avLst/>
          </a:prstGeom>
        </p:spPr>
      </p:pic>
      <p:sp>
        <p:nvSpPr>
          <p:cNvPr id="22" name="Rectangle: Rounded Corners 21">
            <a:extLst>
              <a:ext uri="{FF2B5EF4-FFF2-40B4-BE49-F238E27FC236}">
                <a16:creationId xmlns:a16="http://schemas.microsoft.com/office/drawing/2014/main" id="{CC0F36E1-BEE5-4DF0-BED0-97FD0CB7C637}"/>
              </a:ext>
            </a:extLst>
          </p:cNvPr>
          <p:cNvSpPr/>
          <p:nvPr/>
        </p:nvSpPr>
        <p:spPr>
          <a:xfrm>
            <a:off x="7003358" y="2232276"/>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AA1904AF-043F-4708-BFEB-C11FC6C77E1C}"/>
              </a:ext>
            </a:extLst>
          </p:cNvPr>
          <p:cNvGrpSpPr/>
          <p:nvPr/>
        </p:nvGrpSpPr>
        <p:grpSpPr>
          <a:xfrm>
            <a:off x="10530826" y="231726"/>
            <a:ext cx="1240568" cy="1008631"/>
            <a:chOff x="10818487" y="2376307"/>
            <a:chExt cx="1240568" cy="1008631"/>
          </a:xfrm>
        </p:grpSpPr>
        <p:sp>
          <p:nvSpPr>
            <p:cNvPr id="27" name="Oval 26">
              <a:extLst>
                <a:ext uri="{FF2B5EF4-FFF2-40B4-BE49-F238E27FC236}">
                  <a16:creationId xmlns:a16="http://schemas.microsoft.com/office/drawing/2014/main" id="{59BAEF5F-7E8C-4CDC-A000-ED4D513F5123}"/>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8 Points 27">
              <a:extLst>
                <a:ext uri="{FF2B5EF4-FFF2-40B4-BE49-F238E27FC236}">
                  <a16:creationId xmlns:a16="http://schemas.microsoft.com/office/drawing/2014/main" id="{087462F2-69A0-436E-9B3A-A138D6FF6248}"/>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D71DF8E2-CB2D-4000-A010-DEB5447E0C42}"/>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a:extLst>
                <a:ext uri="{FF2B5EF4-FFF2-40B4-BE49-F238E27FC236}">
                  <a16:creationId xmlns:a16="http://schemas.microsoft.com/office/drawing/2014/main" id="{A9CA4A25-AFC8-4A2D-9BCF-DC5B6A32DA5F}"/>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1188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059826" y="274418"/>
            <a:ext cx="23945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570779" y="971541"/>
            <a:ext cx="303179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denk</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D5A0CF70-4D8A-4AAD-AEC9-15C4839FD24E}"/>
              </a:ext>
            </a:extLst>
          </p:cNvPr>
          <p:cNvPicPr>
            <a:picLocks noChangeAspect="1"/>
          </p:cNvPicPr>
          <p:nvPr/>
        </p:nvPicPr>
        <p:blipFill>
          <a:blip r:embed="rId7"/>
          <a:stretch>
            <a:fillRect/>
          </a:stretch>
        </p:blipFill>
        <p:spPr>
          <a:xfrm>
            <a:off x="1374150" y="2452324"/>
            <a:ext cx="2719536" cy="2706072"/>
          </a:xfrm>
          <a:prstGeom prst="rect">
            <a:avLst/>
          </a:prstGeom>
        </p:spPr>
      </p:pic>
      <p:pic>
        <p:nvPicPr>
          <p:cNvPr id="6" name="Picture 5">
            <a:extLst>
              <a:ext uri="{FF2B5EF4-FFF2-40B4-BE49-F238E27FC236}">
                <a16:creationId xmlns:a16="http://schemas.microsoft.com/office/drawing/2014/main" id="{14409E72-D38C-44F2-B35C-84CE7B6AD8DC}"/>
              </a:ext>
            </a:extLst>
          </p:cNvPr>
          <p:cNvPicPr>
            <a:picLocks noChangeAspect="1"/>
          </p:cNvPicPr>
          <p:nvPr/>
        </p:nvPicPr>
        <p:blipFill>
          <a:blip r:embed="rId8"/>
          <a:stretch>
            <a:fillRect/>
          </a:stretch>
        </p:blipFill>
        <p:spPr>
          <a:xfrm>
            <a:off x="7710569" y="2452324"/>
            <a:ext cx="2805027" cy="2662178"/>
          </a:xfrm>
          <a:prstGeom prst="rect">
            <a:avLst/>
          </a:prstGeom>
        </p:spPr>
      </p:pic>
      <p:sp>
        <p:nvSpPr>
          <p:cNvPr id="22" name="Rectangle: Rounded Corners 21">
            <a:extLst>
              <a:ext uri="{FF2B5EF4-FFF2-40B4-BE49-F238E27FC236}">
                <a16:creationId xmlns:a16="http://schemas.microsoft.com/office/drawing/2014/main" id="{E396AF2D-4C21-42B9-8C7D-71CF0D7303EB}"/>
              </a:ext>
            </a:extLst>
          </p:cNvPr>
          <p:cNvSpPr/>
          <p:nvPr/>
        </p:nvSpPr>
        <p:spPr>
          <a:xfrm>
            <a:off x="7261291" y="2243389"/>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494F94C0-578F-4310-AF50-2B5E15933463}"/>
              </a:ext>
            </a:extLst>
          </p:cNvPr>
          <p:cNvGrpSpPr/>
          <p:nvPr/>
        </p:nvGrpSpPr>
        <p:grpSpPr>
          <a:xfrm>
            <a:off x="10688064" y="262486"/>
            <a:ext cx="1240568" cy="1008631"/>
            <a:chOff x="10818487" y="2376307"/>
            <a:chExt cx="1240568" cy="1008631"/>
          </a:xfrm>
        </p:grpSpPr>
        <p:sp>
          <p:nvSpPr>
            <p:cNvPr id="27" name="Oval 26">
              <a:extLst>
                <a:ext uri="{FF2B5EF4-FFF2-40B4-BE49-F238E27FC236}">
                  <a16:creationId xmlns:a16="http://schemas.microsoft.com/office/drawing/2014/main" id="{8106DDB9-C49F-47E6-91B6-BB17EBF82B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Explosion: 8 Points 27">
              <a:extLst>
                <a:ext uri="{FF2B5EF4-FFF2-40B4-BE49-F238E27FC236}">
                  <a16:creationId xmlns:a16="http://schemas.microsoft.com/office/drawing/2014/main" id="{ECF81C98-A1C9-4618-B38E-BA38F5889ACC}"/>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Explosion: 8 Points 28">
              <a:extLst>
                <a:ext uri="{FF2B5EF4-FFF2-40B4-BE49-F238E27FC236}">
                  <a16:creationId xmlns:a16="http://schemas.microsoft.com/office/drawing/2014/main" id="{5B04F22D-9906-4A62-82A9-34C1A0491F9A}"/>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1" name="TextBox 30">
              <a:extLst>
                <a:ext uri="{FF2B5EF4-FFF2-40B4-BE49-F238E27FC236}">
                  <a16:creationId xmlns:a16="http://schemas.microsoft.com/office/drawing/2014/main" id="{FC7AA9B7-ECE2-4DF7-84AE-6E475F1C6743}"/>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136541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059825" y="248762"/>
            <a:ext cx="305497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059826" y="274418"/>
            <a:ext cx="250887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lang="en-GB" sz="2400" b="1" dirty="0">
                <a:solidFill>
                  <a:schemeClr val="bg1"/>
                </a:solidFill>
                <a:latin typeface="Century Gothic" panose="020B0502020202020204" pitchFamily="34" charset="0"/>
              </a:rPr>
              <a:t>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570779" y="971541"/>
            <a:ext cx="3687396"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versteh</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0C3CF84F-3576-4691-882E-57D25B730874}"/>
              </a:ext>
            </a:extLst>
          </p:cNvPr>
          <p:cNvPicPr>
            <a:picLocks noChangeAspect="1"/>
          </p:cNvPicPr>
          <p:nvPr/>
        </p:nvPicPr>
        <p:blipFill>
          <a:blip r:embed="rId7"/>
          <a:stretch>
            <a:fillRect/>
          </a:stretch>
        </p:blipFill>
        <p:spPr>
          <a:xfrm>
            <a:off x="7710569" y="2279885"/>
            <a:ext cx="2852223" cy="2878511"/>
          </a:xfrm>
          <a:prstGeom prst="rect">
            <a:avLst/>
          </a:prstGeom>
        </p:spPr>
      </p:pic>
      <p:sp>
        <p:nvSpPr>
          <p:cNvPr id="22" name="Rectangle: Rounded Corners 21">
            <a:extLst>
              <a:ext uri="{FF2B5EF4-FFF2-40B4-BE49-F238E27FC236}">
                <a16:creationId xmlns:a16="http://schemas.microsoft.com/office/drawing/2014/main" id="{5065F962-6FDA-4031-AD8D-B72B42E8BE37}"/>
              </a:ext>
            </a:extLst>
          </p:cNvPr>
          <p:cNvSpPr/>
          <p:nvPr/>
        </p:nvSpPr>
        <p:spPr>
          <a:xfrm>
            <a:off x="7438108" y="2279885"/>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A picture containing text&#10;&#10;Description automatically generated">
            <a:extLst>
              <a:ext uri="{FF2B5EF4-FFF2-40B4-BE49-F238E27FC236}">
                <a16:creationId xmlns:a16="http://schemas.microsoft.com/office/drawing/2014/main" id="{DF5C213A-481F-42BE-8A05-51A857715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2715" y="2408568"/>
            <a:ext cx="2918205" cy="2888288"/>
          </a:xfrm>
          <a:prstGeom prst="rect">
            <a:avLst/>
          </a:prstGeom>
          <a:noFill/>
        </p:spPr>
      </p:pic>
      <p:grpSp>
        <p:nvGrpSpPr>
          <p:cNvPr id="24" name="Group 23">
            <a:extLst>
              <a:ext uri="{FF2B5EF4-FFF2-40B4-BE49-F238E27FC236}">
                <a16:creationId xmlns:a16="http://schemas.microsoft.com/office/drawing/2014/main" id="{7874118E-D95A-4856-885A-76DD6F722337}"/>
              </a:ext>
            </a:extLst>
          </p:cNvPr>
          <p:cNvGrpSpPr/>
          <p:nvPr/>
        </p:nvGrpSpPr>
        <p:grpSpPr>
          <a:xfrm>
            <a:off x="10688065" y="231726"/>
            <a:ext cx="1240568" cy="1008631"/>
            <a:chOff x="10818487" y="2376307"/>
            <a:chExt cx="1240568" cy="1008631"/>
          </a:xfrm>
        </p:grpSpPr>
        <p:sp>
          <p:nvSpPr>
            <p:cNvPr id="25" name="Oval 24">
              <a:extLst>
                <a:ext uri="{FF2B5EF4-FFF2-40B4-BE49-F238E27FC236}">
                  <a16:creationId xmlns:a16="http://schemas.microsoft.com/office/drawing/2014/main" id="{A6F173C9-4B58-45F1-AAFA-B01F3AD2688B}"/>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9A8E8411-3836-48CF-91C2-771757FDA44E}"/>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Explosion: 8 Points 26">
              <a:extLst>
                <a:ext uri="{FF2B5EF4-FFF2-40B4-BE49-F238E27FC236}">
                  <a16:creationId xmlns:a16="http://schemas.microsoft.com/office/drawing/2014/main" id="{73C187A8-FA4A-4012-A3F2-F9AC00D3DE4C}"/>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8" name="TextBox 27">
              <a:extLst>
                <a:ext uri="{FF2B5EF4-FFF2-40B4-BE49-F238E27FC236}">
                  <a16:creationId xmlns:a16="http://schemas.microsoft.com/office/drawing/2014/main" id="{3FFA1658-7885-4F64-AF63-3E5420EC0B4B}"/>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34223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8" name="CustomShape 11"/>
          <p:cNvSpPr/>
          <p:nvPr/>
        </p:nvSpPr>
        <p:spPr>
          <a:xfrm>
            <a:off x="648493" y="5486911"/>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Who does what: weak verbs ‘you’ </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that German verb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endings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 statement is about:</a:t>
            </a:r>
          </a:p>
        </p:txBody>
      </p:sp>
      <p:sp>
        <p:nvSpPr>
          <p:cNvPr id="29" name="Rectangle 28">
            <a:extLst>
              <a:ext uri="{FF2B5EF4-FFF2-40B4-BE49-F238E27FC236}">
                <a16:creationId xmlns:a16="http://schemas.microsoft.com/office/drawing/2014/main" id="{AFAB2A04-4300-4905-A52E-76ECA5032263}"/>
              </a:ext>
            </a:extLst>
          </p:cNvPr>
          <p:cNvSpPr/>
          <p:nvPr/>
        </p:nvSpPr>
        <p:spPr>
          <a:xfrm>
            <a:off x="7350300" y="1397958"/>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she/he</a:t>
            </a:r>
          </a:p>
        </p:txBody>
      </p:sp>
      <p:sp>
        <p:nvSpPr>
          <p:cNvPr id="35" name="Rectangle 34">
            <a:extLst>
              <a:ext uri="{FF2B5EF4-FFF2-40B4-BE49-F238E27FC236}">
                <a16:creationId xmlns:a16="http://schemas.microsoft.com/office/drawing/2014/main" id="{D3FF0E03-6F7E-4311-B94E-6EF122AA0530}"/>
              </a:ext>
            </a:extLst>
          </p:cNvPr>
          <p:cNvSpPr/>
          <p:nvPr/>
        </p:nvSpPr>
        <p:spPr>
          <a:xfrm>
            <a:off x="6953439" y="2124428"/>
            <a:ext cx="3873146" cy="517514"/>
          </a:xfrm>
          <a:prstGeom prst="rect">
            <a:avLst/>
          </a:prstGeom>
        </p:spPr>
        <p:txBody>
          <a:bodyPr wrap="square">
            <a:spAutoFit/>
          </a:bodyPr>
          <a:lstStyle/>
          <a:p>
            <a:pPr lvl="0">
              <a:lnSpc>
                <a:spcPct val="107000"/>
              </a:lnSpc>
              <a:spcAft>
                <a:spcPts val="800"/>
              </a:spcAf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Sie/Er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noProof="0" dirty="0">
                <a:solidFill>
                  <a:srgbClr val="002060"/>
                </a:solidFill>
                <a:latin typeface="Century Gothic" panose="020B0502020202020204" pitchFamily="34" charset="0"/>
                <a:ea typeface="Calibri" panose="020F0502020204030204" pitchFamily="34" charset="0"/>
              </a:rPr>
              <a:t>oft</a:t>
            </a:r>
            <a:r>
              <a:rPr lang="en-GB" sz="2800" dirty="0">
                <a:solidFill>
                  <a:srgbClr val="002060"/>
                </a:solidFill>
                <a:latin typeface="Century Gothic" panose="020B0502020202020204" pitchFamily="34" charset="0"/>
                <a:ea typeface="Calibri" panose="020F0502020204030204" pitchFamily="34" charset="0"/>
              </a:rPr>
              <a:t>.</a:t>
            </a:r>
            <a:endPar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7" name="Rectangle 36">
            <a:extLst>
              <a:ext uri="{FF2B5EF4-FFF2-40B4-BE49-F238E27FC236}">
                <a16:creationId xmlns:a16="http://schemas.microsoft.com/office/drawing/2014/main" id="{E4DA5531-3A70-4C01-AF99-2F1D1246E76C}"/>
              </a:ext>
            </a:extLst>
          </p:cNvPr>
          <p:cNvSpPr/>
          <p:nvPr/>
        </p:nvSpPr>
        <p:spPr>
          <a:xfrm>
            <a:off x="6768489" y="2579516"/>
            <a:ext cx="3775393"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She/He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sings</a:t>
            </a:r>
            <a:r>
              <a:rPr lang="en-GB" sz="2800" dirty="0">
                <a:solidFill>
                  <a:srgbClr val="4472C4">
                    <a:lumMod val="50000"/>
                  </a:srgbClr>
                </a:solidFill>
                <a:latin typeface="Century Gothic" panose="020B0502020202020204" pitchFamily="34" charset="0"/>
              </a:rPr>
              <a:t> often.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D910A4B7-02A4-44ED-A960-D8B499FA0092}"/>
              </a:ext>
            </a:extLst>
          </p:cNvPr>
          <p:cNvSpPr txBox="1"/>
          <p:nvPr/>
        </p:nvSpPr>
        <p:spPr>
          <a:xfrm>
            <a:off x="2266012" y="2579517"/>
            <a:ext cx="3971735" cy="59182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Ich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sing</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e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44" name="Rectangle 43">
            <a:extLst>
              <a:ext uri="{FF2B5EF4-FFF2-40B4-BE49-F238E27FC236}">
                <a16:creationId xmlns:a16="http://schemas.microsoft.com/office/drawing/2014/main" id="{7DFA0958-38E4-42D3-9749-A72547FF0854}"/>
              </a:ext>
            </a:extLst>
          </p:cNvPr>
          <p:cNvSpPr/>
          <p:nvPr/>
        </p:nvSpPr>
        <p:spPr>
          <a:xfrm>
            <a:off x="3123396" y="1379671"/>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51" name="Rectangle 50">
            <a:extLst>
              <a:ext uri="{FF2B5EF4-FFF2-40B4-BE49-F238E27FC236}">
                <a16:creationId xmlns:a16="http://schemas.microsoft.com/office/drawing/2014/main" id="{447AA85A-B568-4F1F-9335-6BB4F9BC2A3C}"/>
              </a:ext>
            </a:extLst>
          </p:cNvPr>
          <p:cNvSpPr/>
          <p:nvPr/>
        </p:nvSpPr>
        <p:spPr>
          <a:xfrm>
            <a:off x="147552" y="3664155"/>
            <a:ext cx="7349989" cy="45679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say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‘you’ with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weak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German verbs:</a:t>
            </a:r>
          </a:p>
        </p:txBody>
      </p:sp>
      <p:sp>
        <p:nvSpPr>
          <p:cNvPr id="53" name="Rectangle 52">
            <a:extLst>
              <a:ext uri="{FF2B5EF4-FFF2-40B4-BE49-F238E27FC236}">
                <a16:creationId xmlns:a16="http://schemas.microsoft.com/office/drawing/2014/main" id="{B28F25BA-80F1-4B5D-824D-8E0E3A286ADC}"/>
              </a:ext>
            </a:extLst>
          </p:cNvPr>
          <p:cNvSpPr/>
          <p:nvPr/>
        </p:nvSpPr>
        <p:spPr>
          <a:xfrm>
            <a:off x="185263" y="6087461"/>
            <a:ext cx="4019049"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dirty="0">
                <a:solidFill>
                  <a:srgbClr val="002060"/>
                </a:solidFill>
                <a:latin typeface="Century Gothic" panose="020B0502020202020204" pitchFamily="34" charset="0"/>
                <a:ea typeface="Calibri" panose="020F0502020204030204" pitchFamily="34" charset="0"/>
              </a:rPr>
              <a:t>R</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emove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and add </a:t>
            </a:r>
            <a:r>
              <a:rPr kumimoji="0" lang="en-GB" sz="24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8" name="Rectangle 57">
            <a:extLst>
              <a:ext uri="{FF2B5EF4-FFF2-40B4-BE49-F238E27FC236}">
                <a16:creationId xmlns:a16="http://schemas.microsoft.com/office/drawing/2014/main" id="{DD0C7078-AC9C-4F62-925F-8C9C47AA7B81}"/>
              </a:ext>
            </a:extLst>
          </p:cNvPr>
          <p:cNvSpPr/>
          <p:nvPr/>
        </p:nvSpPr>
        <p:spPr>
          <a:xfrm>
            <a:off x="4251880" y="6069131"/>
            <a:ext cx="1585692" cy="5355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lernen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D22800EC-01CA-4C9A-A0E2-13062CD17BC2}"/>
              </a:ext>
            </a:extLst>
          </p:cNvPr>
          <p:cNvSpPr/>
          <p:nvPr/>
        </p:nvSpPr>
        <p:spPr>
          <a:xfrm>
            <a:off x="5818654" y="6053276"/>
            <a:ext cx="1215397" cy="5355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lern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60" name="Rectangle 59">
            <a:extLst>
              <a:ext uri="{FF2B5EF4-FFF2-40B4-BE49-F238E27FC236}">
                <a16:creationId xmlns:a16="http://schemas.microsoft.com/office/drawing/2014/main" id="{DECD368C-1BDF-4242-B87A-731F665DA9FC}"/>
              </a:ext>
            </a:extLst>
          </p:cNvPr>
          <p:cNvSpPr/>
          <p:nvPr/>
        </p:nvSpPr>
        <p:spPr>
          <a:xfrm>
            <a:off x="7220615" y="6053276"/>
            <a:ext cx="1824538" cy="494366"/>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lern</a:t>
            </a:r>
            <a:r>
              <a:rPr kumimoji="0" lang="en-GB" sz="24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st</a:t>
            </a:r>
            <a:r>
              <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61" name="Rectangle 60">
            <a:extLst>
              <a:ext uri="{FF2B5EF4-FFF2-40B4-BE49-F238E27FC236}">
                <a16:creationId xmlns:a16="http://schemas.microsoft.com/office/drawing/2014/main" id="{E6F75617-F238-4B09-A671-F988071E34D4}"/>
              </a:ext>
            </a:extLst>
          </p:cNvPr>
          <p:cNvSpPr/>
          <p:nvPr/>
        </p:nvSpPr>
        <p:spPr>
          <a:xfrm>
            <a:off x="9221758" y="6039330"/>
            <a:ext cx="1576072"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you learn</a:t>
            </a:r>
            <a:endParaRPr kumimoji="0" lang="en-GB" sz="2400" b="0"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5218648" y="4248613"/>
            <a:ext cx="1921330"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31" name="Rectangle 30">
            <a:extLst>
              <a:ext uri="{FF2B5EF4-FFF2-40B4-BE49-F238E27FC236}">
                <a16:creationId xmlns:a16="http://schemas.microsoft.com/office/drawing/2014/main" id="{5DFE03E0-1143-423B-8A2D-144EEC3D7839}"/>
              </a:ext>
            </a:extLst>
          </p:cNvPr>
          <p:cNvSpPr/>
          <p:nvPr/>
        </p:nvSpPr>
        <p:spPr>
          <a:xfrm>
            <a:off x="3225320" y="517275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lang="en-GB" sz="2800" dirty="0">
                <a:solidFill>
                  <a:srgbClr val="002060"/>
                </a:solidFill>
                <a:latin typeface="Century Gothic" panose="020B0502020202020204" pitchFamily="34" charset="0"/>
                <a:ea typeface="Calibri" panose="020F0502020204030204" pitchFamily="34" charset="0"/>
              </a:rPr>
              <a:t>gut</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endParaRPr kumimoji="0" lang="en-GB" sz="280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2" name="Rectangle 31">
            <a:extLst>
              <a:ext uri="{FF2B5EF4-FFF2-40B4-BE49-F238E27FC236}">
                <a16:creationId xmlns:a16="http://schemas.microsoft.com/office/drawing/2014/main" id="{351B063E-CE90-416A-97C3-2E6F00AB0EE8}"/>
              </a:ext>
            </a:extLst>
          </p:cNvPr>
          <p:cNvSpPr/>
          <p:nvPr/>
        </p:nvSpPr>
        <p:spPr>
          <a:xfrm>
            <a:off x="6426352" y="5127627"/>
            <a:ext cx="2818400" cy="591829"/>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well.</a:t>
            </a:r>
          </a:p>
        </p:txBody>
      </p:sp>
      <p:sp>
        <p:nvSpPr>
          <p:cNvPr id="21" name="Rounded Rectangular Callout 19">
            <a:extLst>
              <a:ext uri="{FF2B5EF4-FFF2-40B4-BE49-F238E27FC236}">
                <a16:creationId xmlns:a16="http://schemas.microsoft.com/office/drawing/2014/main" id="{A331E656-1A2E-4AB7-8B8E-9B2F701FCAAC}"/>
              </a:ext>
            </a:extLst>
          </p:cNvPr>
          <p:cNvSpPr/>
          <p:nvPr/>
        </p:nvSpPr>
        <p:spPr>
          <a:xfrm>
            <a:off x="9071096" y="3370728"/>
            <a:ext cx="2547814" cy="1465159"/>
          </a:xfrm>
          <a:prstGeom prst="wedgeRoundRectCallout">
            <a:avLst>
              <a:gd name="adj1" fmla="val -112589"/>
              <a:gd name="adj2" fmla="val 11349"/>
              <a:gd name="adj3" fmla="val 16667"/>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‘Weak’ is another word for ‘regular’. </a:t>
            </a:r>
          </a:p>
        </p:txBody>
      </p:sp>
    </p:spTree>
    <p:extLst>
      <p:ext uri="{BB962C8B-B14F-4D97-AF65-F5344CB8AC3E}">
        <p14:creationId xmlns:p14="http://schemas.microsoft.com/office/powerpoint/2010/main" val="2252492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2_W7_14.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subTnLst>
                                    <p:audio>
                                      <p:cMediaNode>
                                        <p:cTn display="0" masterRel="sameClick">
                                          <p:stCondLst>
                                            <p:cond evt="begin" delay="0">
                                              <p:tn val="28"/>
                                            </p:cond>
                                          </p:stCondLst>
                                          <p:endCondLst>
                                            <p:cond evt="onStopAudio" delay="0">
                                              <p:tgtEl>
                                                <p:sldTgt/>
                                              </p:tgtEl>
                                            </p:cond>
                                          </p:endCondLst>
                                        </p:cTn>
                                        <p:tgtEl>
                                          <p:sndTgt r:embed="rId4" name="T2_W7_14.2.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subTnLst>
                                    <p:audio>
                                      <p:cMediaNode>
                                        <p:cTn display="0" masterRel="sameClick">
                                          <p:stCondLst>
                                            <p:cond evt="begin" delay="0">
                                              <p:tn val="48"/>
                                            </p:cond>
                                          </p:stCondLst>
                                          <p:endCondLst>
                                            <p:cond evt="onStopAudio" delay="0">
                                              <p:tgtEl>
                                                <p:sldTgt/>
                                              </p:tgtEl>
                                            </p:cond>
                                          </p:endCondLst>
                                        </p:cTn>
                                        <p:tgtEl>
                                          <p:sndTgt r:embed="rId5" name="T2_W7_14.3.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500"/>
                                        <p:tgtEl>
                                          <p:spTgt spid="5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fade">
                                      <p:cBhvr>
                                        <p:cTn id="8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5" grpId="0"/>
      <p:bldP spid="37" grpId="0"/>
      <p:bldP spid="39" grpId="0"/>
      <p:bldP spid="44" grpId="0" animBg="1"/>
      <p:bldP spid="51" grpId="0"/>
      <p:bldP spid="53" grpId="0"/>
      <p:bldP spid="58" grpId="0"/>
      <p:bldP spid="59" grpId="0"/>
      <p:bldP spid="60" grpId="0"/>
      <p:bldP spid="61" grpId="0"/>
      <p:bldP spid="30" grpId="0" animBg="1"/>
      <p:bldP spid="31" grpId="0"/>
      <p:bldP spid="32" grpId="0"/>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59" y="-32040"/>
            <a:ext cx="1109661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Moritz has made a list of things that he is doing today and things that Johanna is doing. Tasso, their dog, has chewed the list and some bits are missing.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hlinkClick r:id="" action="ppaction://noaction">
              <a:snd r:embed="rId4" name="T2_W7_15.1.wav"/>
            </a:hlinkClick>
            <a:extLst>
              <a:ext uri="{FF2B5EF4-FFF2-40B4-BE49-F238E27FC236}">
                <a16:creationId xmlns:a16="http://schemas.microsoft.com/office/drawing/2014/main" id="{D61BF50F-5CB7-4021-9F5B-9A2BB38F70D9}"/>
              </a:ext>
            </a:extLst>
          </p:cNvPr>
          <p:cNvSpPr/>
          <p:nvPr/>
        </p:nvSpPr>
        <p:spPr>
          <a:xfrm>
            <a:off x="5853969" y="898745"/>
            <a:ext cx="5254144" cy="914399"/>
          </a:xfrm>
          <a:prstGeom prst="wedgeRoundRectCallout">
            <a:avLst>
              <a:gd name="adj1" fmla="val -54198"/>
              <a:gd name="adj2" fmla="val 776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5344" y="1110493"/>
            <a:ext cx="914400" cy="914400"/>
          </a:xfrm>
          <a:prstGeom prst="rect">
            <a:avLst/>
          </a:prstGeom>
        </p:spPr>
      </p:pic>
      <p:sp>
        <p:nvSpPr>
          <p:cNvPr id="18" name="Google Shape;108;p3">
            <a:hlinkClick r:id="" action="ppaction://noaction">
              <a:snd r:embed="rId4" name="T2_W7_15.1.wav"/>
            </a:hlinkClick>
            <a:extLst>
              <a:ext uri="{FF2B5EF4-FFF2-40B4-BE49-F238E27FC236}">
                <a16:creationId xmlns:a16="http://schemas.microsoft.com/office/drawing/2014/main" id="{1B9789A6-93AC-424F-BAEC-519C6B77E08D}"/>
              </a:ext>
            </a:extLst>
          </p:cNvPr>
          <p:cNvSpPr txBox="1"/>
          <p:nvPr/>
        </p:nvSpPr>
        <p:spPr>
          <a:xfrm>
            <a:off x="6063356" y="879045"/>
            <a:ext cx="5996092" cy="830956"/>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sym typeface="Calibri"/>
              </a:rPr>
              <a:t>Wer</a:t>
            </a:r>
            <a:r>
              <a:rPr lang="en-GB" sz="2400" b="1" spc="-1" dirty="0">
                <a:solidFill>
                  <a:schemeClr val="bg1"/>
                </a:solidFill>
                <a:latin typeface="Century Gothic" panose="020B0502020202020204" pitchFamily="34" charset="0"/>
                <a:ea typeface="Calibri"/>
                <a:sym typeface="Calibri"/>
              </a:rPr>
              <a:t> </a:t>
            </a:r>
            <a:r>
              <a:rPr lang="en-GB" sz="2400" b="1" spc="-1" dirty="0" err="1">
                <a:solidFill>
                  <a:schemeClr val="bg1"/>
                </a:solidFill>
                <a:latin typeface="Century Gothic" panose="020B0502020202020204" pitchFamily="34" charset="0"/>
                <a:ea typeface="Calibri"/>
                <a:sym typeface="Calibri"/>
              </a:rPr>
              <a:t>macht</a:t>
            </a:r>
            <a:r>
              <a:rPr lang="en-GB" sz="2400" b="1" spc="-1" dirty="0">
                <a:solidFill>
                  <a:schemeClr val="bg1"/>
                </a:solidFill>
                <a:latin typeface="Century Gothic" panose="020B0502020202020204" pitchFamily="34" charset="0"/>
                <a:ea typeface="Calibri"/>
                <a:sym typeface="Calibri"/>
              </a:rPr>
              <a:t> was? Moritz (I) </a:t>
            </a:r>
            <a:r>
              <a:rPr lang="en-GB" sz="2400" b="1" spc="-1" dirty="0" err="1">
                <a:solidFill>
                  <a:schemeClr val="bg1"/>
                </a:solidFill>
                <a:latin typeface="Century Gothic" panose="020B0502020202020204" pitchFamily="34" charset="0"/>
                <a:ea typeface="Calibri"/>
                <a:sym typeface="Calibri"/>
              </a:rPr>
              <a:t>oder</a:t>
            </a:r>
            <a:r>
              <a:rPr lang="en-GB" sz="2400" b="1" spc="-1" dirty="0">
                <a:solidFill>
                  <a:schemeClr val="bg1"/>
                </a:solidFill>
                <a:latin typeface="Century Gothic" panose="020B0502020202020204" pitchFamily="34" charset="0"/>
                <a:ea typeface="Calibri"/>
                <a:sym typeface="Calibri"/>
              </a:rPr>
              <a:t> Johanna (you)?</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24" name="Picture 23" descr="A picture containing brick, tall, stone, rock&#10;&#10;Description automatically generated">
            <a:extLst>
              <a:ext uri="{FF2B5EF4-FFF2-40B4-BE49-F238E27FC236}">
                <a16:creationId xmlns:a16="http://schemas.microsoft.com/office/drawing/2014/main" id="{8604C359-D020-406F-9135-CD89F952E61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2217750" y="729231"/>
            <a:ext cx="914402" cy="2977978"/>
          </a:xfrm>
          <a:prstGeom prst="rect">
            <a:avLst/>
          </a:prstGeom>
        </p:spPr>
      </p:pic>
      <p:sp>
        <p:nvSpPr>
          <p:cNvPr id="25" name="TextBox 24">
            <a:extLst>
              <a:ext uri="{FF2B5EF4-FFF2-40B4-BE49-F238E27FC236}">
                <a16:creationId xmlns:a16="http://schemas.microsoft.com/office/drawing/2014/main" id="{A1EA10B0-B869-40C5-9DA3-019B823124F9}"/>
              </a:ext>
            </a:extLst>
          </p:cNvPr>
          <p:cNvSpPr txBox="1"/>
          <p:nvPr/>
        </p:nvSpPr>
        <p:spPr>
          <a:xfrm>
            <a:off x="1423166" y="194208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a:t>
            </a:r>
          </a:p>
        </p:txBody>
      </p:sp>
      <p:sp>
        <p:nvSpPr>
          <p:cNvPr id="26" name="Oval 25">
            <a:hlinkClick r:id="" action="ppaction://noaction">
              <a:snd r:embed="rId8" name="T2_W7_15.2.wav"/>
            </a:hlinkClick>
            <a:extLst>
              <a:ext uri="{FF2B5EF4-FFF2-40B4-BE49-F238E27FC236}">
                <a16:creationId xmlns:a16="http://schemas.microsoft.com/office/drawing/2014/main" id="{79948C55-EF08-4479-8218-FFB1D413C54C}"/>
              </a:ext>
            </a:extLst>
          </p:cNvPr>
          <p:cNvSpPr/>
          <p:nvPr/>
        </p:nvSpPr>
        <p:spPr>
          <a:xfrm>
            <a:off x="611780" y="196765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27" name="Picture 26" descr="A picture containing brick, tall, stone, rock&#10;&#10;Description automatically generated">
            <a:extLst>
              <a:ext uri="{FF2B5EF4-FFF2-40B4-BE49-F238E27FC236}">
                <a16:creationId xmlns:a16="http://schemas.microsoft.com/office/drawing/2014/main" id="{B0366F52-2BE7-4953-A624-5E403E6C6ACC}"/>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632931" y="1649700"/>
            <a:ext cx="914402" cy="3230384"/>
          </a:xfrm>
          <a:prstGeom prst="rect">
            <a:avLst/>
          </a:prstGeom>
        </p:spPr>
      </p:pic>
      <p:pic>
        <p:nvPicPr>
          <p:cNvPr id="28" name="Picture 27" descr="A picture containing brick, tall, stone, rock&#10;&#10;Description automatically generated">
            <a:extLst>
              <a:ext uri="{FF2B5EF4-FFF2-40B4-BE49-F238E27FC236}">
                <a16:creationId xmlns:a16="http://schemas.microsoft.com/office/drawing/2014/main" id="{CB39DA4B-88DD-4CB5-95F2-0A493B6BEE4E}"/>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3567422" y="2428183"/>
            <a:ext cx="914402" cy="3658691"/>
          </a:xfrm>
          <a:prstGeom prst="rect">
            <a:avLst/>
          </a:prstGeom>
        </p:spPr>
      </p:pic>
      <p:pic>
        <p:nvPicPr>
          <p:cNvPr id="29" name="Picture 28" descr="A picture containing brick, tall, stone, rock&#10;&#10;Description automatically generated">
            <a:extLst>
              <a:ext uri="{FF2B5EF4-FFF2-40B4-BE49-F238E27FC236}">
                <a16:creationId xmlns:a16="http://schemas.microsoft.com/office/drawing/2014/main" id="{69779890-73B6-432C-A2FF-B00B54DF4099}"/>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1708474" y="3363165"/>
            <a:ext cx="844537" cy="3768088"/>
          </a:xfrm>
          <a:prstGeom prst="rect">
            <a:avLst/>
          </a:prstGeom>
        </p:spPr>
      </p:pic>
      <p:pic>
        <p:nvPicPr>
          <p:cNvPr id="30" name="Picture 29" descr="A picture containing brick, tall, stone, rock&#10;&#10;Description automatically generated">
            <a:extLst>
              <a:ext uri="{FF2B5EF4-FFF2-40B4-BE49-F238E27FC236}">
                <a16:creationId xmlns:a16="http://schemas.microsoft.com/office/drawing/2014/main" id="{02E464DD-AA5B-4C33-AF5D-0DB6924AE918}"/>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232780" y="887679"/>
            <a:ext cx="914402" cy="2977978"/>
          </a:xfrm>
          <a:prstGeom prst="rect">
            <a:avLst/>
          </a:prstGeom>
        </p:spPr>
      </p:pic>
      <p:pic>
        <p:nvPicPr>
          <p:cNvPr id="31" name="Picture 30" descr="A picture containing brick, tall, stone, rock&#10;&#10;Description automatically generated">
            <a:extLst>
              <a:ext uri="{FF2B5EF4-FFF2-40B4-BE49-F238E27FC236}">
                <a16:creationId xmlns:a16="http://schemas.microsoft.com/office/drawing/2014/main" id="{023804BB-D37E-47E7-974C-DB0C445F0EA4}"/>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745353" y="1854491"/>
            <a:ext cx="914402" cy="2977978"/>
          </a:xfrm>
          <a:prstGeom prst="rect">
            <a:avLst/>
          </a:prstGeom>
        </p:spPr>
      </p:pic>
      <p:pic>
        <p:nvPicPr>
          <p:cNvPr id="32" name="Picture 31" descr="A picture containing brick, tall, stone, rock&#10;&#10;Description automatically generated">
            <a:extLst>
              <a:ext uri="{FF2B5EF4-FFF2-40B4-BE49-F238E27FC236}">
                <a16:creationId xmlns:a16="http://schemas.microsoft.com/office/drawing/2014/main" id="{9A96C0F0-288F-464B-B20D-C5E475CE3211}"/>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6133187" y="3714061"/>
            <a:ext cx="914402" cy="3384530"/>
          </a:xfrm>
          <a:prstGeom prst="rect">
            <a:avLst/>
          </a:prstGeom>
        </p:spPr>
      </p:pic>
      <p:sp>
        <p:nvSpPr>
          <p:cNvPr id="33" name="Oval 32">
            <a:hlinkClick r:id="" action="ppaction://noaction">
              <a:snd r:embed="rId9" name="T2_W7_15.3.wav"/>
            </a:hlinkClick>
            <a:extLst>
              <a:ext uri="{FF2B5EF4-FFF2-40B4-BE49-F238E27FC236}">
                <a16:creationId xmlns:a16="http://schemas.microsoft.com/office/drawing/2014/main" id="{E1C3660A-4169-41CF-81DD-AACD01962A17}"/>
              </a:ext>
            </a:extLst>
          </p:cNvPr>
          <p:cNvSpPr/>
          <p:nvPr/>
        </p:nvSpPr>
        <p:spPr>
          <a:xfrm>
            <a:off x="136121" y="2996384"/>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2</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Oval 33">
            <a:hlinkClick r:id="" action="ppaction://noaction">
              <a:snd r:embed="rId10" name="T2_W7_15.4.wav"/>
            </a:hlinkClick>
            <a:extLst>
              <a:ext uri="{FF2B5EF4-FFF2-40B4-BE49-F238E27FC236}">
                <a16:creationId xmlns:a16="http://schemas.microsoft.com/office/drawing/2014/main" id="{19A35DCC-30F2-4D65-8EFF-620423C08472}"/>
              </a:ext>
            </a:extLst>
          </p:cNvPr>
          <p:cNvSpPr/>
          <p:nvPr/>
        </p:nvSpPr>
        <p:spPr>
          <a:xfrm>
            <a:off x="1553909" y="3988005"/>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3</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Oval 34">
            <a:hlinkClick r:id="" action="ppaction://noaction">
              <a:snd r:embed="rId11" name="T2_W7_15.5.wav"/>
            </a:hlinkClick>
            <a:extLst>
              <a:ext uri="{FF2B5EF4-FFF2-40B4-BE49-F238E27FC236}">
                <a16:creationId xmlns:a16="http://schemas.microsoft.com/office/drawing/2014/main" id="{A8E3A9CE-BE40-4962-B5FE-D12DE0C3914A}"/>
              </a:ext>
            </a:extLst>
          </p:cNvPr>
          <p:cNvSpPr/>
          <p:nvPr/>
        </p:nvSpPr>
        <p:spPr>
          <a:xfrm>
            <a:off x="0" y="4851902"/>
            <a:ext cx="407821" cy="382626"/>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4</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Oval 35">
            <a:hlinkClick r:id="" action="ppaction://noaction">
              <a:snd r:embed="rId12" name="T2_W7_15.6.wav"/>
            </a:hlinkClick>
            <a:extLst>
              <a:ext uri="{FF2B5EF4-FFF2-40B4-BE49-F238E27FC236}">
                <a16:creationId xmlns:a16="http://schemas.microsoft.com/office/drawing/2014/main" id="{9F5F77BB-3E41-49A2-AD15-5D904F139FE5}"/>
              </a:ext>
            </a:extLst>
          </p:cNvPr>
          <p:cNvSpPr/>
          <p:nvPr/>
        </p:nvSpPr>
        <p:spPr>
          <a:xfrm>
            <a:off x="4488482" y="2096239"/>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5</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Oval 36">
            <a:hlinkClick r:id="" action="ppaction://noaction">
              <a:snd r:embed="rId13" name="T2_W7_15.7.wav"/>
            </a:hlinkClick>
            <a:extLst>
              <a:ext uri="{FF2B5EF4-FFF2-40B4-BE49-F238E27FC236}">
                <a16:creationId xmlns:a16="http://schemas.microsoft.com/office/drawing/2014/main" id="{84DE9D3E-9ECF-4B9F-B080-7FDCBFE98B44}"/>
              </a:ext>
            </a:extLst>
          </p:cNvPr>
          <p:cNvSpPr/>
          <p:nvPr/>
        </p:nvSpPr>
        <p:spPr>
          <a:xfrm>
            <a:off x="4335948" y="306238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6</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37">
            <a:hlinkClick r:id="" action="ppaction://noaction">
              <a:snd r:embed="rId14" name="T2_W7_15.8.wav"/>
            </a:hlinkClick>
            <a:extLst>
              <a:ext uri="{FF2B5EF4-FFF2-40B4-BE49-F238E27FC236}">
                <a16:creationId xmlns:a16="http://schemas.microsoft.com/office/drawing/2014/main" id="{B35D6CA7-AACE-425C-8D0C-C75B6244B58B}"/>
              </a:ext>
            </a:extLst>
          </p:cNvPr>
          <p:cNvSpPr/>
          <p:nvPr/>
        </p:nvSpPr>
        <p:spPr>
          <a:xfrm>
            <a:off x="4481640" y="4817117"/>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9" name="Content Placeholder 4">
            <a:extLst>
              <a:ext uri="{FF2B5EF4-FFF2-40B4-BE49-F238E27FC236}">
                <a16:creationId xmlns:a16="http://schemas.microsoft.com/office/drawing/2014/main" id="{8EC99623-EB6B-44DA-B548-1858F1200450}"/>
              </a:ext>
            </a:extLst>
          </p:cNvPr>
          <p:cNvGraphicFramePr>
            <a:graphicFrameLocks/>
          </p:cNvGraphicFramePr>
          <p:nvPr>
            <p:extLst>
              <p:ext uri="{D42A27DB-BD31-4B8C-83A1-F6EECF244321}">
                <p14:modId xmlns:p14="http://schemas.microsoft.com/office/powerpoint/2010/main" val="436610455"/>
              </p:ext>
            </p:extLst>
          </p:nvPr>
        </p:nvGraphicFramePr>
        <p:xfrm>
          <a:off x="9091032" y="2289333"/>
          <a:ext cx="2907290" cy="4500896"/>
        </p:xfrm>
        <a:graphic>
          <a:graphicData uri="http://schemas.openxmlformats.org/drawingml/2006/table">
            <a:tbl>
              <a:tblPr firstRow="1" bandRow="1"/>
              <a:tblGrid>
                <a:gridCol w="857324">
                  <a:extLst>
                    <a:ext uri="{9D8B030D-6E8A-4147-A177-3AD203B41FA5}">
                      <a16:colId xmlns:a16="http://schemas.microsoft.com/office/drawing/2014/main" val="20000"/>
                    </a:ext>
                  </a:extLst>
                </a:gridCol>
                <a:gridCol w="1038375">
                  <a:extLst>
                    <a:ext uri="{9D8B030D-6E8A-4147-A177-3AD203B41FA5}">
                      <a16:colId xmlns:a16="http://schemas.microsoft.com/office/drawing/2014/main" val="2548973513"/>
                    </a:ext>
                  </a:extLst>
                </a:gridCol>
                <a:gridCol w="1011591">
                  <a:extLst>
                    <a:ext uri="{9D8B030D-6E8A-4147-A177-3AD203B41FA5}">
                      <a16:colId xmlns:a16="http://schemas.microsoft.com/office/drawing/2014/main" val="2775102314"/>
                    </a:ext>
                  </a:extLst>
                </a:gridCol>
              </a:tblGrid>
              <a:tr h="474982">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ich </a:t>
                      </a:r>
                    </a:p>
                    <a:p>
                      <a:r>
                        <a:rPr lang="en-GB" sz="2000" b="1" dirty="0">
                          <a:solidFill>
                            <a:srgbClr val="002060"/>
                          </a:solidFill>
                          <a:latin typeface="Century Gothic" panose="020B0502020202020204" pitchFamily="34" charset="0"/>
                        </a:rPr>
                        <a:t>(I)</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000" b="1" dirty="0">
                          <a:solidFill>
                            <a:srgbClr val="002060"/>
                          </a:solidFill>
                          <a:latin typeface="Century Gothic" panose="020B0502020202020204" pitchFamily="34" charset="0"/>
                        </a:rPr>
                        <a:t>du</a:t>
                      </a:r>
                    </a:p>
                    <a:p>
                      <a:r>
                        <a:rPr lang="en-GB" sz="20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4749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r h="474982">
                <a:tc>
                  <a:txBody>
                    <a:bodyPr/>
                    <a:lstStyle/>
                    <a:p>
                      <a:pPr algn="ctr"/>
                      <a:r>
                        <a:rPr lang="en-GB" sz="2400" b="1" dirty="0">
                          <a:solidFill>
                            <a:srgbClr val="002060"/>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9034979"/>
                  </a:ext>
                </a:extLst>
              </a:tr>
            </a:tbl>
          </a:graphicData>
        </a:graphic>
      </p:graphicFrame>
      <p:pic>
        <p:nvPicPr>
          <p:cNvPr id="40" name="Picture 39">
            <a:extLst>
              <a:ext uri="{FF2B5EF4-FFF2-40B4-BE49-F238E27FC236}">
                <a16:creationId xmlns:a16="http://schemas.microsoft.com/office/drawing/2014/main" id="{CDC8322E-2262-4D44-B002-CFCAD209E26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3158" y="3025741"/>
            <a:ext cx="409801" cy="426875"/>
          </a:xfrm>
          <a:prstGeom prst="rect">
            <a:avLst/>
          </a:prstGeom>
        </p:spPr>
      </p:pic>
      <p:pic>
        <p:nvPicPr>
          <p:cNvPr id="41" name="Picture 40">
            <a:extLst>
              <a:ext uri="{FF2B5EF4-FFF2-40B4-BE49-F238E27FC236}">
                <a16:creationId xmlns:a16="http://schemas.microsoft.com/office/drawing/2014/main" id="{EF2F3504-D624-468E-900B-CCF5DFB40A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6" y="3473274"/>
            <a:ext cx="409801" cy="426875"/>
          </a:xfrm>
          <a:prstGeom prst="rect">
            <a:avLst/>
          </a:prstGeom>
        </p:spPr>
      </p:pic>
      <p:pic>
        <p:nvPicPr>
          <p:cNvPr id="42" name="Picture 41">
            <a:extLst>
              <a:ext uri="{FF2B5EF4-FFF2-40B4-BE49-F238E27FC236}">
                <a16:creationId xmlns:a16="http://schemas.microsoft.com/office/drawing/2014/main" id="{9A332D1D-9E06-4F0B-94CD-5B30339DA66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6" y="3971190"/>
            <a:ext cx="409801" cy="426875"/>
          </a:xfrm>
          <a:prstGeom prst="rect">
            <a:avLst/>
          </a:prstGeom>
        </p:spPr>
      </p:pic>
      <p:pic>
        <p:nvPicPr>
          <p:cNvPr id="43" name="Picture 42">
            <a:extLst>
              <a:ext uri="{FF2B5EF4-FFF2-40B4-BE49-F238E27FC236}">
                <a16:creationId xmlns:a16="http://schemas.microsoft.com/office/drawing/2014/main" id="{0EC025C6-9964-4B9E-8805-BCD95B100A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447" y="4398065"/>
            <a:ext cx="409801" cy="426875"/>
          </a:xfrm>
          <a:prstGeom prst="rect">
            <a:avLst/>
          </a:prstGeom>
        </p:spPr>
      </p:pic>
      <p:pic>
        <p:nvPicPr>
          <p:cNvPr id="44" name="Picture 43">
            <a:extLst>
              <a:ext uri="{FF2B5EF4-FFF2-40B4-BE49-F238E27FC236}">
                <a16:creationId xmlns:a16="http://schemas.microsoft.com/office/drawing/2014/main" id="{DCF59DC4-AE3A-4B33-BE23-9A171CD638E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12446" y="4886124"/>
            <a:ext cx="409801" cy="426875"/>
          </a:xfrm>
          <a:prstGeom prst="rect">
            <a:avLst/>
          </a:prstGeom>
        </p:spPr>
      </p:pic>
      <p:pic>
        <p:nvPicPr>
          <p:cNvPr id="45" name="Picture 44">
            <a:extLst>
              <a:ext uri="{FF2B5EF4-FFF2-40B4-BE49-F238E27FC236}">
                <a16:creationId xmlns:a16="http://schemas.microsoft.com/office/drawing/2014/main" id="{C3005B3B-A733-4C78-835C-022D574F84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97775" y="5402872"/>
            <a:ext cx="409801" cy="426875"/>
          </a:xfrm>
          <a:prstGeom prst="rect">
            <a:avLst/>
          </a:prstGeom>
        </p:spPr>
      </p:pic>
      <p:pic>
        <p:nvPicPr>
          <p:cNvPr id="46" name="Picture 45">
            <a:extLst>
              <a:ext uri="{FF2B5EF4-FFF2-40B4-BE49-F238E27FC236}">
                <a16:creationId xmlns:a16="http://schemas.microsoft.com/office/drawing/2014/main" id="{46E62D91-5AEC-4595-B7C6-E2B0E11218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40045" y="5840825"/>
            <a:ext cx="409801" cy="426875"/>
          </a:xfrm>
          <a:prstGeom prst="rect">
            <a:avLst/>
          </a:prstGeom>
        </p:spPr>
      </p:pic>
      <p:pic>
        <p:nvPicPr>
          <p:cNvPr id="47" name="Picture 46" descr="A picture containing brick, tall, stone, rock&#10;&#10;Description automatically generated">
            <a:extLst>
              <a:ext uri="{FF2B5EF4-FFF2-40B4-BE49-F238E27FC236}">
                <a16:creationId xmlns:a16="http://schemas.microsoft.com/office/drawing/2014/main" id="{8BB59CDE-FFD5-4301-AB97-B59464F0E4C2}"/>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5285273" y="3712476"/>
            <a:ext cx="844538" cy="5410657"/>
          </a:xfrm>
          <a:prstGeom prst="rect">
            <a:avLst/>
          </a:prstGeom>
        </p:spPr>
      </p:pic>
      <p:sp>
        <p:nvSpPr>
          <p:cNvPr id="48" name="Oval 47">
            <a:hlinkClick r:id="" action="ppaction://noaction">
              <a:snd r:embed="rId16" name="T2_W7_15.9.wav"/>
            </a:hlinkClick>
            <a:extLst>
              <a:ext uri="{FF2B5EF4-FFF2-40B4-BE49-F238E27FC236}">
                <a16:creationId xmlns:a16="http://schemas.microsoft.com/office/drawing/2014/main" id="{06F59C82-5E1C-40E2-B15B-BA21F4089FFA}"/>
              </a:ext>
            </a:extLst>
          </p:cNvPr>
          <p:cNvSpPr/>
          <p:nvPr/>
        </p:nvSpPr>
        <p:spPr>
          <a:xfrm>
            <a:off x="2304257" y="6138498"/>
            <a:ext cx="450166" cy="478301"/>
          </a:xfrm>
          <a:prstGeom prst="ellipse">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9" name="Picture 48">
            <a:extLst>
              <a:ext uri="{FF2B5EF4-FFF2-40B4-BE49-F238E27FC236}">
                <a16:creationId xmlns:a16="http://schemas.microsoft.com/office/drawing/2014/main" id="{5A1D6160-0093-456A-92C3-AA69623B3AF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95228" y="6286559"/>
            <a:ext cx="409801" cy="426875"/>
          </a:xfrm>
          <a:prstGeom prst="rect">
            <a:avLst/>
          </a:prstGeom>
        </p:spPr>
      </p:pic>
      <p:pic>
        <p:nvPicPr>
          <p:cNvPr id="51" name="Picture 50" descr="A picture containing text&#10;&#10;Description automatically generated">
            <a:extLst>
              <a:ext uri="{FF2B5EF4-FFF2-40B4-BE49-F238E27FC236}">
                <a16:creationId xmlns:a16="http://schemas.microsoft.com/office/drawing/2014/main" id="{332E2E7A-2055-4B92-89F8-63C39222C80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727631" y="1912205"/>
            <a:ext cx="384427" cy="1095460"/>
          </a:xfrm>
          <a:prstGeom prst="rect">
            <a:avLst/>
          </a:prstGeom>
        </p:spPr>
      </p:pic>
      <p:pic>
        <p:nvPicPr>
          <p:cNvPr id="52" name="Picture 51" descr="A person wearing a yellow shirt&#10;&#10;Description automatically generated with low confidence">
            <a:extLst>
              <a:ext uri="{FF2B5EF4-FFF2-40B4-BE49-F238E27FC236}">
                <a16:creationId xmlns:a16="http://schemas.microsoft.com/office/drawing/2014/main" id="{1D9F1A13-2772-493E-A717-EC079F3C36B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470921" y="1912205"/>
            <a:ext cx="449180" cy="1095460"/>
          </a:xfrm>
          <a:prstGeom prst="rect">
            <a:avLst/>
          </a:prstGeom>
        </p:spPr>
      </p:pic>
      <p:sp>
        <p:nvSpPr>
          <p:cNvPr id="53" name="TextBox 52">
            <a:extLst>
              <a:ext uri="{FF2B5EF4-FFF2-40B4-BE49-F238E27FC236}">
                <a16:creationId xmlns:a16="http://schemas.microsoft.com/office/drawing/2014/main" id="{784E7147-1BE9-4B12-9DF5-6FE8B0725998}"/>
              </a:ext>
            </a:extLst>
          </p:cNvPr>
          <p:cNvSpPr txBox="1"/>
          <p:nvPr/>
        </p:nvSpPr>
        <p:spPr>
          <a:xfrm>
            <a:off x="794714" y="3049058"/>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spielst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099ECA8A-709F-4CC9-873A-9E32EA976949}"/>
              </a:ext>
            </a:extLst>
          </p:cNvPr>
          <p:cNvSpPr txBox="1"/>
          <p:nvPr/>
        </p:nvSpPr>
        <p:spPr>
          <a:xfrm>
            <a:off x="2454045" y="4039526"/>
            <a:ext cx="37406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gewinnst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Spiel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5" name="TextBox 54">
            <a:extLst>
              <a:ext uri="{FF2B5EF4-FFF2-40B4-BE49-F238E27FC236}">
                <a16:creationId xmlns:a16="http://schemas.microsoft.com/office/drawing/2014/main" id="{D41D58A5-1084-408A-ADDA-4168EE8EE4AE}"/>
              </a:ext>
            </a:extLst>
          </p:cNvPr>
          <p:cNvSpPr txBox="1"/>
          <p:nvPr/>
        </p:nvSpPr>
        <p:spPr>
          <a:xfrm>
            <a:off x="579096" y="4959896"/>
            <a:ext cx="4016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55">
            <a:extLst>
              <a:ext uri="{FF2B5EF4-FFF2-40B4-BE49-F238E27FC236}">
                <a16:creationId xmlns:a16="http://schemas.microsoft.com/office/drawing/2014/main" id="{3941F0E0-CAD7-4B26-9937-96699BC8D1DF}"/>
              </a:ext>
            </a:extLst>
          </p:cNvPr>
          <p:cNvSpPr txBox="1"/>
          <p:nvPr/>
        </p:nvSpPr>
        <p:spPr>
          <a:xfrm>
            <a:off x="5300806" y="2130146"/>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Bild.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85DDFEB4-D5A7-4644-B9F8-BE708854B185}"/>
              </a:ext>
            </a:extLst>
          </p:cNvPr>
          <p:cNvSpPr txBox="1"/>
          <p:nvPr/>
        </p:nvSpPr>
        <p:spPr>
          <a:xfrm>
            <a:off x="5234676" y="3085862"/>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hörst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D45351D8-38E6-4D91-9358-9BF2C3FF1639}"/>
              </a:ext>
            </a:extLst>
          </p:cNvPr>
          <p:cNvSpPr txBox="1"/>
          <p:nvPr/>
        </p:nvSpPr>
        <p:spPr>
          <a:xfrm>
            <a:off x="5022358" y="5187970"/>
            <a:ext cx="3390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verstehe</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Liste</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0E5A2DC3-AE0F-457F-AA03-330D5FE51DAC}"/>
              </a:ext>
            </a:extLst>
          </p:cNvPr>
          <p:cNvSpPr txBox="1"/>
          <p:nvPr/>
        </p:nvSpPr>
        <p:spPr>
          <a:xfrm>
            <a:off x="3186479" y="6155134"/>
            <a:ext cx="5505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machst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Geschenk</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Aisha.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Cloud 3">
            <a:extLst>
              <a:ext uri="{FF2B5EF4-FFF2-40B4-BE49-F238E27FC236}">
                <a16:creationId xmlns:a16="http://schemas.microsoft.com/office/drawing/2014/main" id="{F9D5D14A-FA08-461D-B3C0-E1E74B946ACA}"/>
              </a:ext>
            </a:extLst>
          </p:cNvPr>
          <p:cNvSpPr/>
          <p:nvPr/>
        </p:nvSpPr>
        <p:spPr>
          <a:xfrm>
            <a:off x="1072226" y="2005810"/>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0" name="Cloud 59">
            <a:extLst>
              <a:ext uri="{FF2B5EF4-FFF2-40B4-BE49-F238E27FC236}">
                <a16:creationId xmlns:a16="http://schemas.microsoft.com/office/drawing/2014/main" id="{FDFFB378-AA5B-4AD7-8B79-550874F062C9}"/>
              </a:ext>
            </a:extLst>
          </p:cNvPr>
          <p:cNvSpPr/>
          <p:nvPr/>
        </p:nvSpPr>
        <p:spPr>
          <a:xfrm>
            <a:off x="515994" y="3070707"/>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1" name="Cloud 60">
            <a:extLst>
              <a:ext uri="{FF2B5EF4-FFF2-40B4-BE49-F238E27FC236}">
                <a16:creationId xmlns:a16="http://schemas.microsoft.com/office/drawing/2014/main" id="{22D2D17C-6969-4C77-82BE-98C1BA43202B}"/>
              </a:ext>
            </a:extLst>
          </p:cNvPr>
          <p:cNvSpPr/>
          <p:nvPr/>
        </p:nvSpPr>
        <p:spPr>
          <a:xfrm>
            <a:off x="2070497" y="407175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2" name="Cloud 61">
            <a:extLst>
              <a:ext uri="{FF2B5EF4-FFF2-40B4-BE49-F238E27FC236}">
                <a16:creationId xmlns:a16="http://schemas.microsoft.com/office/drawing/2014/main" id="{630CB4E2-B8B2-4835-AFA2-16704BFCF7BD}"/>
              </a:ext>
            </a:extLst>
          </p:cNvPr>
          <p:cNvSpPr/>
          <p:nvPr/>
        </p:nvSpPr>
        <p:spPr>
          <a:xfrm>
            <a:off x="336230" y="4957062"/>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3" name="Cloud 62">
            <a:extLst>
              <a:ext uri="{FF2B5EF4-FFF2-40B4-BE49-F238E27FC236}">
                <a16:creationId xmlns:a16="http://schemas.microsoft.com/office/drawing/2014/main" id="{6FE02B87-5B86-4165-BEA2-2073AC6D4F90}"/>
              </a:ext>
            </a:extLst>
          </p:cNvPr>
          <p:cNvSpPr/>
          <p:nvPr/>
        </p:nvSpPr>
        <p:spPr>
          <a:xfrm>
            <a:off x="4898123" y="2143180"/>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4" name="Cloud 63">
            <a:extLst>
              <a:ext uri="{FF2B5EF4-FFF2-40B4-BE49-F238E27FC236}">
                <a16:creationId xmlns:a16="http://schemas.microsoft.com/office/drawing/2014/main" id="{E4E17973-4842-4F8B-8EB3-1389134BD8D8}"/>
              </a:ext>
            </a:extLst>
          </p:cNvPr>
          <p:cNvSpPr/>
          <p:nvPr/>
        </p:nvSpPr>
        <p:spPr>
          <a:xfrm>
            <a:off x="4830689" y="310353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65" name="Cloud 64">
            <a:extLst>
              <a:ext uri="{FF2B5EF4-FFF2-40B4-BE49-F238E27FC236}">
                <a16:creationId xmlns:a16="http://schemas.microsoft.com/office/drawing/2014/main" id="{1B6683F0-924E-4F28-AC9D-CAE185D81E6C}"/>
              </a:ext>
            </a:extLst>
          </p:cNvPr>
          <p:cNvSpPr/>
          <p:nvPr/>
        </p:nvSpPr>
        <p:spPr>
          <a:xfrm>
            <a:off x="4697420" y="5201118"/>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Ich</a:t>
            </a:r>
          </a:p>
        </p:txBody>
      </p:sp>
      <p:sp>
        <p:nvSpPr>
          <p:cNvPr id="66" name="Cloud 65">
            <a:extLst>
              <a:ext uri="{FF2B5EF4-FFF2-40B4-BE49-F238E27FC236}">
                <a16:creationId xmlns:a16="http://schemas.microsoft.com/office/drawing/2014/main" id="{7AD50DBA-8589-49CE-BE5C-0119AB8EEB99}"/>
              </a:ext>
            </a:extLst>
          </p:cNvPr>
          <p:cNvSpPr/>
          <p:nvPr/>
        </p:nvSpPr>
        <p:spPr>
          <a:xfrm>
            <a:off x="2782493" y="6186971"/>
            <a:ext cx="807974" cy="461665"/>
          </a:xfrm>
          <a:prstGeom prst="cloud">
            <a:avLst/>
          </a:prstGeom>
          <a:solidFill>
            <a:srgbClr val="FFD10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Du</a:t>
            </a:r>
          </a:p>
        </p:txBody>
      </p:sp>
      <p:sp>
        <p:nvSpPr>
          <p:cNvPr id="5" name="TextBox 4">
            <a:extLst>
              <a:ext uri="{FF2B5EF4-FFF2-40B4-BE49-F238E27FC236}">
                <a16:creationId xmlns:a16="http://schemas.microsoft.com/office/drawing/2014/main" id="{73EC8C96-005C-4A60-924A-3693466F27D2}"/>
              </a:ext>
            </a:extLst>
          </p:cNvPr>
          <p:cNvSpPr txBox="1"/>
          <p:nvPr/>
        </p:nvSpPr>
        <p:spPr>
          <a:xfrm>
            <a:off x="54175" y="6372215"/>
            <a:ext cx="1131787" cy="400110"/>
          </a:xfrm>
          <a:prstGeom prst="rect">
            <a:avLst/>
          </a:prstGeom>
          <a:solidFill>
            <a:srgbClr val="00B050"/>
          </a:solidFill>
        </p:spPr>
        <p:txBody>
          <a:bodyPr wrap="square" rtlCol="0">
            <a:spAutoFit/>
          </a:bodyPr>
          <a:lstStyle/>
          <a:p>
            <a:r>
              <a:rPr lang="en-GB" sz="2000" b="1" dirty="0">
                <a:solidFill>
                  <a:srgbClr val="002060"/>
                </a:solidFill>
              </a:rPr>
              <a:t>*</a:t>
            </a:r>
            <a:r>
              <a:rPr lang="en-GB" sz="2000" b="1" dirty="0" err="1">
                <a:solidFill>
                  <a:srgbClr val="002060"/>
                </a:solidFill>
              </a:rPr>
              <a:t>für</a:t>
            </a:r>
            <a:r>
              <a:rPr lang="en-GB" sz="2000" b="1" dirty="0">
                <a:solidFill>
                  <a:srgbClr val="002060"/>
                </a:solidFill>
              </a:rPr>
              <a:t>- for</a:t>
            </a:r>
          </a:p>
        </p:txBody>
      </p:sp>
      <p:pic>
        <p:nvPicPr>
          <p:cNvPr id="7" name="Picture 6">
            <a:extLst>
              <a:ext uri="{FF2B5EF4-FFF2-40B4-BE49-F238E27FC236}">
                <a16:creationId xmlns:a16="http://schemas.microsoft.com/office/drawing/2014/main" id="{E74BB4FE-D09E-42D0-9EB3-93E1155D1C6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4506" y="5669478"/>
            <a:ext cx="1089674" cy="1244290"/>
          </a:xfrm>
          <a:prstGeom prst="rect">
            <a:avLst/>
          </a:prstGeom>
        </p:spPr>
      </p:pic>
    </p:spTree>
    <p:extLst>
      <p:ext uri="{BB962C8B-B14F-4D97-AF65-F5344CB8AC3E}">
        <p14:creationId xmlns:p14="http://schemas.microsoft.com/office/powerpoint/2010/main" val="163469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0" grpId="0" animBg="1"/>
      <p:bldP spid="61" grpId="0" animBg="1"/>
      <p:bldP spid="62" grpId="0" animBg="1"/>
      <p:bldP spid="63" grpId="0" animBg="1"/>
      <p:bldP spid="64" grpId="0" animBg="1"/>
      <p:bldP spid="65" grpId="0" animBg="1"/>
      <p:bldP spid="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0EE814AE-9D88-413E-AA5D-6A028451055E}"/>
              </a:ext>
            </a:extLst>
          </p:cNvPr>
          <p:cNvSpPr/>
          <p:nvPr/>
        </p:nvSpPr>
        <p:spPr>
          <a:xfrm>
            <a:off x="2910610" y="193418"/>
            <a:ext cx="5380774" cy="461746"/>
          </a:xfrm>
          <a:prstGeom prst="wedgeRoundRectCallout">
            <a:avLst>
              <a:gd name="adj1" fmla="val -58615"/>
              <a:gd name="adj2" fmla="val -883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 name="Picture 2" descr="Paper, Notes, Write, Old Paper, Texture, Lines">
            <a:extLst>
              <a:ext uri="{FF2B5EF4-FFF2-40B4-BE49-F238E27FC236}">
                <a16:creationId xmlns:a16="http://schemas.microsoft.com/office/drawing/2014/main" id="{089B6A4E-7304-4467-8ADB-5C674718F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34" y="830038"/>
            <a:ext cx="5058069" cy="4947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aper, Notes, Write, Old Paper, Texture, Lines">
            <a:extLst>
              <a:ext uri="{FF2B5EF4-FFF2-40B4-BE49-F238E27FC236}">
                <a16:creationId xmlns:a16="http://schemas.microsoft.com/office/drawing/2014/main" id="{07604924-006D-48FC-A8A6-2E2917F14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751" y="798652"/>
            <a:ext cx="4413766" cy="48032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a:extLst>
              <a:ext uri="{FF2B5EF4-FFF2-40B4-BE49-F238E27FC236}">
                <a16:creationId xmlns:a16="http://schemas.microsoft.com/office/drawing/2014/main" id="{AB4D169F-F885-4FEF-98DF-13F87B42A351}"/>
              </a:ext>
            </a:extLst>
          </p:cNvPr>
          <p:cNvSpPr txBox="1">
            <a:spLocks/>
          </p:cNvSpPr>
          <p:nvPr/>
        </p:nvSpPr>
        <p:spPr>
          <a:xfrm>
            <a:off x="11017863" y="1187947"/>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 name="Picture 5" descr="Icon&#10;&#10;Description automatically generated">
            <a:extLst>
              <a:ext uri="{FF2B5EF4-FFF2-40B4-BE49-F238E27FC236}">
                <a16:creationId xmlns:a16="http://schemas.microsoft.com/office/drawing/2014/main" id="{C1D26052-F756-4820-A171-7A2628DD7A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6995" y="175436"/>
            <a:ext cx="1127858" cy="829128"/>
          </a:xfrm>
          <a:prstGeom prst="rect">
            <a:avLst/>
          </a:prstGeom>
        </p:spPr>
      </p:pic>
      <p:pic>
        <p:nvPicPr>
          <p:cNvPr id="9" name="Picture 8">
            <a:extLst>
              <a:ext uri="{FF2B5EF4-FFF2-40B4-BE49-F238E27FC236}">
                <a16:creationId xmlns:a16="http://schemas.microsoft.com/office/drawing/2014/main" id="{F977A2FC-0E6B-4906-BC15-F6F2C20CDBDC}"/>
              </a:ext>
            </a:extLst>
          </p:cNvPr>
          <p:cNvPicPr>
            <a:picLocks noChangeAspect="1"/>
          </p:cNvPicPr>
          <p:nvPr/>
        </p:nvPicPr>
        <p:blipFill>
          <a:blip r:embed="rId5"/>
          <a:stretch>
            <a:fillRect/>
          </a:stretch>
        </p:blipFill>
        <p:spPr>
          <a:xfrm>
            <a:off x="190600" y="590000"/>
            <a:ext cx="899087" cy="2204609"/>
          </a:xfrm>
          <a:prstGeom prst="rect">
            <a:avLst/>
          </a:prstGeom>
        </p:spPr>
      </p:pic>
      <p:pic>
        <p:nvPicPr>
          <p:cNvPr id="10" name="Picture 9">
            <a:extLst>
              <a:ext uri="{FF2B5EF4-FFF2-40B4-BE49-F238E27FC236}">
                <a16:creationId xmlns:a16="http://schemas.microsoft.com/office/drawing/2014/main" id="{E4991FD5-621E-483B-9BD1-45A3990C81EE}"/>
              </a:ext>
            </a:extLst>
          </p:cNvPr>
          <p:cNvPicPr>
            <a:picLocks noChangeAspect="1"/>
          </p:cNvPicPr>
          <p:nvPr/>
        </p:nvPicPr>
        <p:blipFill>
          <a:blip r:embed="rId6"/>
          <a:stretch>
            <a:fillRect/>
          </a:stretch>
        </p:blipFill>
        <p:spPr>
          <a:xfrm>
            <a:off x="5774446" y="679184"/>
            <a:ext cx="784588" cy="2229229"/>
          </a:xfrm>
          <a:prstGeom prst="rect">
            <a:avLst/>
          </a:prstGeom>
        </p:spPr>
      </p:pic>
      <p:sp>
        <p:nvSpPr>
          <p:cNvPr id="18" name="TextBox 17">
            <a:hlinkClick r:id="" action="ppaction://noaction">
              <a:snd r:embed="rId7" name="T2_W7_15.9.wav"/>
            </a:hlinkClick>
            <a:extLst>
              <a:ext uri="{FF2B5EF4-FFF2-40B4-BE49-F238E27FC236}">
                <a16:creationId xmlns:a16="http://schemas.microsoft.com/office/drawing/2014/main" id="{8938DAFE-E0B3-49B2-8D1B-8188D9A54F51}"/>
              </a:ext>
            </a:extLst>
          </p:cNvPr>
          <p:cNvSpPr txBox="1"/>
          <p:nvPr/>
        </p:nvSpPr>
        <p:spPr>
          <a:xfrm>
            <a:off x="6942654" y="6423556"/>
            <a:ext cx="54017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Geschenk</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für</a:t>
            </a:r>
            <a:r>
              <a:rPr lang="en-GB" sz="2400" dirty="0">
                <a:solidFill>
                  <a:srgbClr val="002060"/>
                </a:solidFill>
                <a:latin typeface="Century Gothic" panose="020B0502020202020204" pitchFamily="34" charset="0"/>
              </a:rPr>
              <a:t> Aisha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hlinkClick r:id="" action="ppaction://noaction">
              <a:snd r:embed="rId8" name="T2_W7_15.5.wav"/>
            </a:hlinkClick>
            <a:extLst>
              <a:ext uri="{FF2B5EF4-FFF2-40B4-BE49-F238E27FC236}">
                <a16:creationId xmlns:a16="http://schemas.microsoft.com/office/drawing/2014/main" id="{BD7C2CDE-78E8-4FD4-BFF2-E20E9DEC6835}"/>
              </a:ext>
            </a:extLst>
          </p:cNvPr>
          <p:cNvSpPr txBox="1"/>
          <p:nvPr/>
        </p:nvSpPr>
        <p:spPr>
          <a:xfrm>
            <a:off x="2197281" y="5878608"/>
            <a:ext cx="38338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Buch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a:hlinkClick r:id="" action="ppaction://noaction">
              <a:snd r:embed="rId9" name="T2_W7_15.6.wav"/>
            </a:hlinkClick>
            <a:extLst>
              <a:ext uri="{FF2B5EF4-FFF2-40B4-BE49-F238E27FC236}">
                <a16:creationId xmlns:a16="http://schemas.microsoft.com/office/drawing/2014/main" id="{3A51122B-FABB-4C0F-951A-64F592213DCE}"/>
              </a:ext>
            </a:extLst>
          </p:cNvPr>
          <p:cNvSpPr txBox="1"/>
          <p:nvPr/>
        </p:nvSpPr>
        <p:spPr>
          <a:xfrm>
            <a:off x="0" y="6196504"/>
            <a:ext cx="35432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mache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ein</a:t>
            </a:r>
            <a:r>
              <a:rPr lang="en-GB" sz="2400" dirty="0">
                <a:solidFill>
                  <a:srgbClr val="002060"/>
                </a:solidFill>
                <a:latin typeface="Century Gothic" panose="020B0502020202020204" pitchFamily="34" charset="0"/>
              </a:rPr>
              <a:t> Bild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hlinkClick r:id="" action="ppaction://noaction">
              <a:snd r:embed="rId10" name="T2_W7_15.8.wav"/>
            </a:hlinkClick>
            <a:extLst>
              <a:ext uri="{FF2B5EF4-FFF2-40B4-BE49-F238E27FC236}">
                <a16:creationId xmlns:a16="http://schemas.microsoft.com/office/drawing/2014/main" id="{688517A9-0101-4F92-BA3C-3C2EFD22A576}"/>
              </a:ext>
            </a:extLst>
          </p:cNvPr>
          <p:cNvSpPr txBox="1"/>
          <p:nvPr/>
        </p:nvSpPr>
        <p:spPr>
          <a:xfrm>
            <a:off x="2183594" y="6453653"/>
            <a:ext cx="3833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a:t>
            </a:r>
            <a:r>
              <a:rPr lang="en-GB" sz="2400" dirty="0" err="1">
                <a:solidFill>
                  <a:srgbClr val="002060"/>
                </a:solidFill>
                <a:latin typeface="Century Gothic" panose="020B0502020202020204" pitchFamily="34" charset="0"/>
              </a:rPr>
              <a:t>verstehe</a:t>
            </a:r>
            <a:r>
              <a:rPr lang="en-GB" sz="2400" dirty="0">
                <a:solidFill>
                  <a:srgbClr val="002060"/>
                </a:solidFill>
                <a:latin typeface="Century Gothic" panose="020B0502020202020204" pitchFamily="34" charset="0"/>
              </a:rPr>
              <a:t> die </a:t>
            </a:r>
            <a:r>
              <a:rPr lang="en-GB" sz="2400" dirty="0" err="1">
                <a:solidFill>
                  <a:srgbClr val="002060"/>
                </a:solidFill>
                <a:latin typeface="Century Gothic" panose="020B0502020202020204" pitchFamily="34" charset="0"/>
              </a:rPr>
              <a:t>Liste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hlinkClick r:id="" action="ppaction://noaction">
              <a:snd r:embed="rId11" name="T2_W7_15.3.wav"/>
            </a:hlinkClick>
            <a:extLst>
              <a:ext uri="{FF2B5EF4-FFF2-40B4-BE49-F238E27FC236}">
                <a16:creationId xmlns:a16="http://schemas.microsoft.com/office/drawing/2014/main" id="{A92950EB-CC66-4B62-AD79-A55EE3CCECD1}"/>
              </a:ext>
            </a:extLst>
          </p:cNvPr>
          <p:cNvSpPr txBox="1"/>
          <p:nvPr/>
        </p:nvSpPr>
        <p:spPr>
          <a:xfrm>
            <a:off x="6160882" y="5566297"/>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spielst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Fußball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hlinkClick r:id="" action="ppaction://noaction">
              <a:snd r:embed="rId12" name="T2_W7_15.4.wav"/>
            </a:hlinkClick>
            <a:extLst>
              <a:ext uri="{FF2B5EF4-FFF2-40B4-BE49-F238E27FC236}">
                <a16:creationId xmlns:a16="http://schemas.microsoft.com/office/drawing/2014/main" id="{0A929F45-771B-442A-9421-7A81BB521BF3}"/>
              </a:ext>
            </a:extLst>
          </p:cNvPr>
          <p:cNvSpPr txBox="1"/>
          <p:nvPr/>
        </p:nvSpPr>
        <p:spPr>
          <a:xfrm>
            <a:off x="8750987" y="5837206"/>
            <a:ext cx="3777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gewinnst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Spiel.</a:t>
            </a:r>
          </a:p>
        </p:txBody>
      </p:sp>
      <p:sp>
        <p:nvSpPr>
          <p:cNvPr id="24" name="TextBox 23">
            <a:hlinkClick r:id="" action="ppaction://noaction">
              <a:snd r:embed="rId13" name="T2_W7_15.7.wav"/>
            </a:hlinkClick>
            <a:extLst>
              <a:ext uri="{FF2B5EF4-FFF2-40B4-BE49-F238E27FC236}">
                <a16:creationId xmlns:a16="http://schemas.microsoft.com/office/drawing/2014/main" id="{614872FF-CE75-4D12-A956-832275B10532}"/>
              </a:ext>
            </a:extLst>
          </p:cNvPr>
          <p:cNvSpPr txBox="1"/>
          <p:nvPr/>
        </p:nvSpPr>
        <p:spPr>
          <a:xfrm>
            <a:off x="6160882" y="6052934"/>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Musik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TextBox 24">
            <a:hlinkClick r:id="" action="ppaction://noaction">
              <a:snd r:embed="rId14" name="T2_W7_15.2.wav"/>
            </a:hlinkClick>
            <a:extLst>
              <a:ext uri="{FF2B5EF4-FFF2-40B4-BE49-F238E27FC236}">
                <a16:creationId xmlns:a16="http://schemas.microsoft.com/office/drawing/2014/main" id="{AD4FAEEB-A19D-474C-8288-A8F7F6225F47}"/>
              </a:ext>
            </a:extLst>
          </p:cNvPr>
          <p:cNvSpPr txBox="1"/>
          <p:nvPr/>
        </p:nvSpPr>
        <p:spPr>
          <a:xfrm>
            <a:off x="0" y="5489863"/>
            <a:ext cx="2910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Ich s</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Lied.</a:t>
            </a:r>
          </a:p>
        </p:txBody>
      </p:sp>
      <p:pic>
        <p:nvPicPr>
          <p:cNvPr id="26" name="Graphic 25" descr="Teacher">
            <a:extLst>
              <a:ext uri="{FF2B5EF4-FFF2-40B4-BE49-F238E27FC236}">
                <a16:creationId xmlns:a16="http://schemas.microsoft.com/office/drawing/2014/main" id="{337F0ECB-5D12-4B6C-8FA2-B56339BD270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651514" y="-32909"/>
            <a:ext cx="914400" cy="914400"/>
          </a:xfrm>
          <a:prstGeom prst="rect">
            <a:avLst/>
          </a:prstGeom>
        </p:spPr>
      </p:pic>
      <p:sp>
        <p:nvSpPr>
          <p:cNvPr id="27" name="Google Shape;108;p3">
            <a:hlinkClick r:id="" action="ppaction://noaction">
              <a:snd r:embed="rId17" name="T2_W7_16.1.wav"/>
            </a:hlinkClick>
            <a:extLst>
              <a:ext uri="{FF2B5EF4-FFF2-40B4-BE49-F238E27FC236}">
                <a16:creationId xmlns:a16="http://schemas.microsoft.com/office/drawing/2014/main" id="{1DD59742-FB98-4970-BB28-2947F37FDF0E}"/>
              </a:ext>
            </a:extLst>
          </p:cNvPr>
          <p:cNvSpPr txBox="1"/>
          <p:nvPr/>
        </p:nvSpPr>
        <p:spPr>
          <a:xfrm>
            <a:off x="3066139" y="170091"/>
            <a:ext cx="4941039"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Schreib</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zwei</a:t>
            </a:r>
            <a:r>
              <a:rPr lang="en-GB" sz="2400" b="1" spc="-1" dirty="0">
                <a:solidFill>
                  <a:schemeClr val="bg1"/>
                </a:solidFill>
                <a:latin typeface="Century Gothic" panose="020B0502020202020204" pitchFamily="34" charset="0"/>
                <a:ea typeface="Calibri"/>
                <a:cs typeface="Calibri"/>
                <a:sym typeface="Calibri"/>
              </a:rPr>
              <a:t> Listen auf </a:t>
            </a:r>
            <a:r>
              <a:rPr lang="en-GB" sz="2400" b="1" spc="-1" dirty="0" err="1">
                <a:solidFill>
                  <a:schemeClr val="bg1"/>
                </a:solidFill>
                <a:latin typeface="Century Gothic" panose="020B0502020202020204" pitchFamily="34" charset="0"/>
                <a:ea typeface="Calibri"/>
                <a:cs typeface="Calibri"/>
                <a:sym typeface="Calibri"/>
              </a:rPr>
              <a:t>Englisch</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TextBox 29">
            <a:extLst>
              <a:ext uri="{FF2B5EF4-FFF2-40B4-BE49-F238E27FC236}">
                <a16:creationId xmlns:a16="http://schemas.microsoft.com/office/drawing/2014/main" id="{8C869D62-DFC5-4057-A83E-92D92965A17C}"/>
              </a:ext>
            </a:extLst>
          </p:cNvPr>
          <p:cNvSpPr txBox="1"/>
          <p:nvPr/>
        </p:nvSpPr>
        <p:spPr>
          <a:xfrm>
            <a:off x="1234039" y="1516280"/>
            <a:ext cx="3820589"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singing a song.</a:t>
            </a:r>
          </a:p>
        </p:txBody>
      </p:sp>
      <p:sp>
        <p:nvSpPr>
          <p:cNvPr id="31" name="TextBox 30">
            <a:extLst>
              <a:ext uri="{FF2B5EF4-FFF2-40B4-BE49-F238E27FC236}">
                <a16:creationId xmlns:a16="http://schemas.microsoft.com/office/drawing/2014/main" id="{E6B088CA-1A89-4D3F-8CF7-B1F30BF8E231}"/>
              </a:ext>
            </a:extLst>
          </p:cNvPr>
          <p:cNvSpPr txBox="1"/>
          <p:nvPr/>
        </p:nvSpPr>
        <p:spPr>
          <a:xfrm>
            <a:off x="1234039" y="2386102"/>
            <a:ext cx="4202822"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making a book.</a:t>
            </a:r>
          </a:p>
        </p:txBody>
      </p:sp>
      <p:sp>
        <p:nvSpPr>
          <p:cNvPr id="32" name="TextBox 31">
            <a:extLst>
              <a:ext uri="{FF2B5EF4-FFF2-40B4-BE49-F238E27FC236}">
                <a16:creationId xmlns:a16="http://schemas.microsoft.com/office/drawing/2014/main" id="{8DA5E3F6-CFEC-4D0A-BDB9-2F3B658DD675}"/>
              </a:ext>
            </a:extLst>
          </p:cNvPr>
          <p:cNvSpPr txBox="1"/>
          <p:nvPr/>
        </p:nvSpPr>
        <p:spPr>
          <a:xfrm>
            <a:off x="1234039" y="3255924"/>
            <a:ext cx="4445808"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making a picture.</a:t>
            </a:r>
          </a:p>
        </p:txBody>
      </p:sp>
      <p:sp>
        <p:nvSpPr>
          <p:cNvPr id="33" name="TextBox 32">
            <a:extLst>
              <a:ext uri="{FF2B5EF4-FFF2-40B4-BE49-F238E27FC236}">
                <a16:creationId xmlns:a16="http://schemas.microsoft.com/office/drawing/2014/main" id="{F2F7C28D-D29A-414C-B908-788DE694F96B}"/>
              </a:ext>
            </a:extLst>
          </p:cNvPr>
          <p:cNvSpPr txBox="1"/>
          <p:nvPr/>
        </p:nvSpPr>
        <p:spPr>
          <a:xfrm>
            <a:off x="1234039" y="4227603"/>
            <a:ext cx="3820589" cy="954107"/>
          </a:xfrm>
          <a:prstGeom prst="rect">
            <a:avLst/>
          </a:prstGeom>
          <a:noFill/>
        </p:spPr>
        <p:txBody>
          <a:bodyPr wrap="square" rtlCol="0">
            <a:spAutoFit/>
          </a:bodyPr>
          <a:lstStyle/>
          <a:p>
            <a:r>
              <a:rPr lang="en-GB" sz="2800" dirty="0">
                <a:solidFill>
                  <a:srgbClr val="002060"/>
                </a:solidFill>
                <a:latin typeface="Segoe Print" panose="02000600000000000000" pitchFamily="2" charset="0"/>
              </a:rPr>
              <a:t>I’m understanding the list.</a:t>
            </a:r>
          </a:p>
        </p:txBody>
      </p:sp>
      <p:sp>
        <p:nvSpPr>
          <p:cNvPr id="34" name="TextBox 33">
            <a:extLst>
              <a:ext uri="{FF2B5EF4-FFF2-40B4-BE49-F238E27FC236}">
                <a16:creationId xmlns:a16="http://schemas.microsoft.com/office/drawing/2014/main" id="{4572BB99-2A4B-479B-B76B-11882D09FEC9}"/>
              </a:ext>
            </a:extLst>
          </p:cNvPr>
          <p:cNvSpPr txBox="1"/>
          <p:nvPr/>
        </p:nvSpPr>
        <p:spPr>
          <a:xfrm>
            <a:off x="6866600" y="1611365"/>
            <a:ext cx="4917385"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playing football.</a:t>
            </a:r>
          </a:p>
        </p:txBody>
      </p:sp>
      <p:sp>
        <p:nvSpPr>
          <p:cNvPr id="35" name="TextBox 34">
            <a:extLst>
              <a:ext uri="{FF2B5EF4-FFF2-40B4-BE49-F238E27FC236}">
                <a16:creationId xmlns:a16="http://schemas.microsoft.com/office/drawing/2014/main" id="{420104BE-4612-48F5-9B52-29797CA31612}"/>
              </a:ext>
            </a:extLst>
          </p:cNvPr>
          <p:cNvSpPr txBox="1"/>
          <p:nvPr/>
        </p:nvSpPr>
        <p:spPr>
          <a:xfrm>
            <a:off x="6868521" y="2460889"/>
            <a:ext cx="4759187"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winning a game.</a:t>
            </a:r>
          </a:p>
        </p:txBody>
      </p:sp>
      <p:sp>
        <p:nvSpPr>
          <p:cNvPr id="36" name="TextBox 35">
            <a:extLst>
              <a:ext uri="{FF2B5EF4-FFF2-40B4-BE49-F238E27FC236}">
                <a16:creationId xmlns:a16="http://schemas.microsoft.com/office/drawing/2014/main" id="{F31278B8-E235-414C-AC3E-F4D65E3D550A}"/>
              </a:ext>
            </a:extLst>
          </p:cNvPr>
          <p:cNvSpPr txBox="1"/>
          <p:nvPr/>
        </p:nvSpPr>
        <p:spPr>
          <a:xfrm>
            <a:off x="6677402" y="3378819"/>
            <a:ext cx="5106583" cy="523220"/>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listening to music.</a:t>
            </a:r>
          </a:p>
        </p:txBody>
      </p:sp>
      <p:sp>
        <p:nvSpPr>
          <p:cNvPr id="37" name="TextBox 36">
            <a:extLst>
              <a:ext uri="{FF2B5EF4-FFF2-40B4-BE49-F238E27FC236}">
                <a16:creationId xmlns:a16="http://schemas.microsoft.com/office/drawing/2014/main" id="{0BF33652-F373-4A82-B319-72697C545E71}"/>
              </a:ext>
            </a:extLst>
          </p:cNvPr>
          <p:cNvSpPr txBox="1"/>
          <p:nvPr/>
        </p:nvSpPr>
        <p:spPr>
          <a:xfrm>
            <a:off x="6794009" y="4296749"/>
            <a:ext cx="4917384" cy="954107"/>
          </a:xfrm>
          <a:prstGeom prst="rect">
            <a:avLst/>
          </a:prstGeom>
          <a:noFill/>
        </p:spPr>
        <p:txBody>
          <a:bodyPr wrap="square" rtlCol="0">
            <a:spAutoFit/>
          </a:bodyPr>
          <a:lstStyle/>
          <a:p>
            <a:r>
              <a:rPr lang="en-GB" sz="2800" dirty="0">
                <a:solidFill>
                  <a:srgbClr val="002060"/>
                </a:solidFill>
                <a:latin typeface="Segoe Print" panose="02000600000000000000" pitchFamily="2" charset="0"/>
              </a:rPr>
              <a:t>You’re making a present for Aisha.</a:t>
            </a:r>
          </a:p>
        </p:txBody>
      </p:sp>
    </p:spTree>
    <p:extLst>
      <p:ext uri="{BB962C8B-B14F-4D97-AF65-F5344CB8AC3E}">
        <p14:creationId xmlns:p14="http://schemas.microsoft.com/office/powerpoint/2010/main" val="203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4" y="-134180"/>
            <a:ext cx="10816975" cy="1144800"/>
          </a:xfrm>
        </p:spPr>
        <p:txBody>
          <a:bodyPr/>
          <a:lstStyle/>
          <a:p>
            <a:r>
              <a:rPr lang="en-GB" sz="3600" b="1" dirty="0"/>
              <a:t>Yes / no questions</a:t>
            </a:r>
          </a:p>
        </p:txBody>
      </p:sp>
      <p:sp>
        <p:nvSpPr>
          <p:cNvPr id="23" name="TextBox 22">
            <a:extLst>
              <a:ext uri="{FF2B5EF4-FFF2-40B4-BE49-F238E27FC236}">
                <a16:creationId xmlns:a16="http://schemas.microsoft.com/office/drawing/2014/main" id="{78C2EBFC-C217-4F47-9070-34F2DEFF8932}"/>
              </a:ext>
            </a:extLst>
          </p:cNvPr>
          <p:cNvSpPr txBox="1"/>
          <p:nvPr/>
        </p:nvSpPr>
        <p:spPr>
          <a:xfrm>
            <a:off x="92293" y="876876"/>
            <a:ext cx="1025271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You know to swap verb and subject to make a yes/no question:</a:t>
            </a:r>
          </a:p>
        </p:txBody>
      </p:sp>
      <p:sp>
        <p:nvSpPr>
          <p:cNvPr id="29" name="Rectangle 28">
            <a:extLst>
              <a:ext uri="{FF2B5EF4-FFF2-40B4-BE49-F238E27FC236}">
                <a16:creationId xmlns:a16="http://schemas.microsoft.com/office/drawing/2014/main" id="{AFAB2A04-4300-4905-A52E-76ECA5032263}"/>
              </a:ext>
            </a:extLst>
          </p:cNvPr>
          <p:cNvSpPr/>
          <p:nvPr/>
        </p:nvSpPr>
        <p:spPr>
          <a:xfrm>
            <a:off x="185262" y="3460764"/>
            <a:ext cx="2080747"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a:t>
            </a:r>
          </a:p>
        </p:txBody>
      </p:sp>
      <p:sp>
        <p:nvSpPr>
          <p:cNvPr id="38" name="TextBox 37">
            <a:extLst>
              <a:ext uri="{FF2B5EF4-FFF2-40B4-BE49-F238E27FC236}">
                <a16:creationId xmlns:a16="http://schemas.microsoft.com/office/drawing/2014/main" id="{D910A4B7-02A4-44ED-A960-D8B499FA0092}"/>
              </a:ext>
            </a:extLst>
          </p:cNvPr>
          <p:cNvSpPr txBox="1"/>
          <p:nvPr/>
        </p:nvSpPr>
        <p:spPr>
          <a:xfrm>
            <a:off x="6426352" y="2124428"/>
            <a:ext cx="5380950" cy="11519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sing the song.</a:t>
            </a:r>
          </a:p>
          <a:p>
            <a:pPr lvl="0">
              <a:lnSpc>
                <a:spcPct val="130000"/>
              </a:lnSpc>
              <a:defRPr/>
            </a:pPr>
            <a:r>
              <a:rPr lang="en-GB" sz="2800" dirty="0">
                <a:solidFill>
                  <a:srgbClr val="4472C4">
                    <a:lumMod val="50000"/>
                  </a:srgbClr>
                </a:solidFill>
                <a:latin typeface="Century Gothic" panose="020B0502020202020204" pitchFamily="34" charset="0"/>
              </a:rPr>
              <a:t> =  </a:t>
            </a:r>
            <a:r>
              <a:rPr lang="en-GB" sz="2800" b="1" dirty="0">
                <a:solidFill>
                  <a:srgbClr val="4472C4">
                    <a:lumMod val="50000"/>
                  </a:srgbClr>
                </a:solidFill>
                <a:latin typeface="Century Gothic" panose="020B0502020202020204" pitchFamily="34" charset="0"/>
              </a:rPr>
              <a:t>You</a:t>
            </a:r>
            <a:r>
              <a:rPr lang="en-GB" sz="2800" dirty="0">
                <a:solidFill>
                  <a:srgbClr val="4472C4">
                    <a:lumMod val="50000"/>
                  </a:srgbClr>
                </a:solidFill>
                <a:latin typeface="Century Gothic" panose="020B0502020202020204" pitchFamily="34" charset="0"/>
              </a:rPr>
              <a:t> are singing the song.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F8A653FA-7FA3-468F-A787-3D39FAB09D4B}"/>
              </a:ext>
            </a:extLst>
          </p:cNvPr>
          <p:cNvSpPr/>
          <p:nvPr/>
        </p:nvSpPr>
        <p:spPr>
          <a:xfrm>
            <a:off x="2266012" y="207764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ing</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30" name="Rectangle 29">
            <a:extLst>
              <a:ext uri="{FF2B5EF4-FFF2-40B4-BE49-F238E27FC236}">
                <a16:creationId xmlns:a16="http://schemas.microsoft.com/office/drawing/2014/main" id="{2BD30D94-7B23-45C4-A5E9-C8975CEB7AAD}"/>
              </a:ext>
            </a:extLst>
          </p:cNvPr>
          <p:cNvSpPr/>
          <p:nvPr/>
        </p:nvSpPr>
        <p:spPr>
          <a:xfrm>
            <a:off x="138891" y="2071904"/>
            <a:ext cx="2127119" cy="587274"/>
          </a:xfrm>
          <a:prstGeom prst="rect">
            <a:avLst/>
          </a:prstGeom>
          <a:solidFill>
            <a:srgbClr val="002060"/>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Statement</a:t>
            </a:r>
          </a:p>
        </p:txBody>
      </p:sp>
      <p:sp>
        <p:nvSpPr>
          <p:cNvPr id="22" name="Rectangle 21">
            <a:extLst>
              <a:ext uri="{FF2B5EF4-FFF2-40B4-BE49-F238E27FC236}">
                <a16:creationId xmlns:a16="http://schemas.microsoft.com/office/drawing/2014/main" id="{B5F27D6F-8C6E-4A3D-B9B0-27BEFC4A4BEA}"/>
              </a:ext>
            </a:extLst>
          </p:cNvPr>
          <p:cNvSpPr/>
          <p:nvPr/>
        </p:nvSpPr>
        <p:spPr>
          <a:xfrm>
            <a:off x="2284988" y="3455163"/>
            <a:ext cx="3971736" cy="559512"/>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Sing</a:t>
            </a:r>
            <a:r>
              <a:rPr kumimoji="0" lang="en-GB" sz="2800" b="1" i="0" u="none" strike="noStrike" kern="1200" cap="none" spc="0" normalizeH="0" baseline="0" noProof="0" dirty="0" err="1">
                <a:ln>
                  <a:noFill/>
                </a:ln>
                <a:solidFill>
                  <a:srgbClr val="8BC145"/>
                </a:solidFill>
                <a:effectLst/>
                <a:uLnTx/>
                <a:uFillTx/>
                <a:latin typeface="Century Gothic" panose="020B0502020202020204" pitchFamily="34" charset="0"/>
                <a:ea typeface="Calibri" panose="020F0502020204030204" pitchFamily="34" charset="0"/>
                <a:cs typeface="+mn-cs"/>
              </a:rPr>
              <a:t>st</a:t>
            </a:r>
            <a:r>
              <a:rPr kumimoji="0" lang="en-GB" sz="2800" b="1"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du das Lied?</a:t>
            </a:r>
            <a:endParaRPr kumimoji="0" lang="en-GB" sz="2800" b="0" i="0" u="none" strike="noStrike" kern="1200" cap="none" spc="0" normalizeH="0" baseline="0" noProof="0" dirty="0">
              <a:ln>
                <a:noFill/>
              </a:ln>
              <a:solidFill>
                <a:srgbClr val="8BC145"/>
              </a:solidFill>
              <a:effectLst/>
              <a:uLnTx/>
              <a:uFillTx/>
              <a:latin typeface="Century Gothic" panose="020B0502020202020204" pitchFamily="34" charset="0"/>
              <a:ea typeface="Calibri" panose="020F0502020204030204" pitchFamily="34" charset="0"/>
              <a:cs typeface="+mn-cs"/>
            </a:endParaRPr>
          </a:p>
        </p:txBody>
      </p:sp>
      <p:sp>
        <p:nvSpPr>
          <p:cNvPr id="24" name="TextBox 23">
            <a:extLst>
              <a:ext uri="{FF2B5EF4-FFF2-40B4-BE49-F238E27FC236}">
                <a16:creationId xmlns:a16="http://schemas.microsoft.com/office/drawing/2014/main" id="{48AC346A-2BE8-4A9F-8D61-682461D00A3B}"/>
              </a:ext>
            </a:extLst>
          </p:cNvPr>
          <p:cNvSpPr txBox="1"/>
          <p:nvPr/>
        </p:nvSpPr>
        <p:spPr>
          <a:xfrm>
            <a:off x="6426352" y="3359106"/>
            <a:ext cx="5918048" cy="1152239"/>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sing the song?</a:t>
            </a:r>
          </a:p>
          <a:p>
            <a:pPr lvl="0">
              <a:lnSpc>
                <a:spcPct val="130000"/>
              </a:lnSpc>
              <a:defRPr/>
            </a:pPr>
            <a:r>
              <a:rPr lang="en-GB" sz="2800" dirty="0">
                <a:solidFill>
                  <a:srgbClr val="4472C4">
                    <a:lumMod val="50000"/>
                  </a:srgbClr>
                </a:solidFill>
                <a:latin typeface="Century Gothic" panose="020B0502020202020204" pitchFamily="34" charset="0"/>
              </a:rPr>
              <a:t> = </a:t>
            </a:r>
            <a:r>
              <a:rPr lang="en-GB" sz="2800" b="1" dirty="0">
                <a:solidFill>
                  <a:srgbClr val="4472C4">
                    <a:lumMod val="50000"/>
                  </a:srgbClr>
                </a:solidFill>
                <a:latin typeface="Century Gothic" panose="020B0502020202020204" pitchFamily="34" charset="0"/>
              </a:rPr>
              <a:t>Are you </a:t>
            </a:r>
            <a:r>
              <a:rPr lang="en-GB" sz="2800" dirty="0">
                <a:solidFill>
                  <a:srgbClr val="4472C4">
                    <a:lumMod val="50000"/>
                  </a:srgbClr>
                </a:solidFill>
                <a:latin typeface="Century Gothic" panose="020B0502020202020204" pitchFamily="34" charset="0"/>
              </a:rPr>
              <a:t>singing the song?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Rounded Rectangular Callout 4">
            <a:extLst>
              <a:ext uri="{FF2B5EF4-FFF2-40B4-BE49-F238E27FC236}">
                <a16:creationId xmlns:a16="http://schemas.microsoft.com/office/drawing/2014/main" id="{875BF86A-85A9-4E20-8877-E1EEECB47D53}"/>
              </a:ext>
            </a:extLst>
          </p:cNvPr>
          <p:cNvSpPr/>
          <p:nvPr/>
        </p:nvSpPr>
        <p:spPr>
          <a:xfrm>
            <a:off x="508304" y="4949994"/>
            <a:ext cx="5918048" cy="1600476"/>
          </a:xfrm>
          <a:prstGeom prst="wedgeRoundRectCallout">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get an extra clue from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6" name="Rounded Rectangular Callout 4">
            <a:extLst>
              <a:ext uri="{FF2B5EF4-FFF2-40B4-BE49-F238E27FC236}">
                <a16:creationId xmlns:a16="http://schemas.microsoft.com/office/drawing/2014/main" id="{EA57A737-B66A-4F77-B7C9-9AD6A84019F8}"/>
              </a:ext>
            </a:extLst>
          </p:cNvPr>
          <p:cNvSpPr/>
          <p:nvPr/>
        </p:nvSpPr>
        <p:spPr>
          <a:xfrm>
            <a:off x="8543109" y="4698945"/>
            <a:ext cx="3264193" cy="1600476"/>
          </a:xfrm>
          <a:prstGeom prst="wedgeRoundRectCallout">
            <a:avLst>
              <a:gd name="adj1" fmla="val -83879"/>
              <a:gd name="adj2" fmla="val -62817"/>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prstClr val="white"/>
                </a:solidFill>
                <a:latin typeface="Century Gothic" panose="020B0502020202020204" pitchFamily="34" charset="0"/>
              </a:rPr>
              <a:t>Remember! German has no word for ‘do’ or ‘are’ in questions.</a:t>
            </a:r>
          </a:p>
        </p:txBody>
      </p:sp>
    </p:spTree>
    <p:extLst>
      <p:ext uri="{BB962C8B-B14F-4D97-AF65-F5344CB8AC3E}">
        <p14:creationId xmlns:p14="http://schemas.microsoft.com/office/powerpoint/2010/main" val="11357623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subTnLst>
                                    <p:audio>
                                      <p:cMediaNode>
                                        <p:cTn display="0" masterRel="sameClick">
                                          <p:stCondLst>
                                            <p:cond evt="begin" delay="0">
                                              <p:tn val="14"/>
                                            </p:cond>
                                          </p:stCondLst>
                                          <p:endCondLst>
                                            <p:cond evt="onStopAudio" delay="0">
                                              <p:tgtEl>
                                                <p:sldTgt/>
                                              </p:tgtEl>
                                            </p:cond>
                                          </p:endCondLst>
                                        </p:cTn>
                                        <p:tgtEl>
                                          <p:sndTgt r:embed="rId3" name="T2_W7_17.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4" name="T2_W7_17.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animBg="1"/>
      <p:bldP spid="39" grpId="0"/>
      <p:bldP spid="30" grpId="0" animBg="1"/>
      <p:bldP spid="22" grpId="0"/>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able 3">
            <a:extLst>
              <a:ext uri="{FF2B5EF4-FFF2-40B4-BE49-F238E27FC236}">
                <a16:creationId xmlns:a16="http://schemas.microsoft.com/office/drawing/2014/main" id="{166F2C3F-892C-4C18-A2B5-F898F906F626}"/>
              </a:ext>
            </a:extLst>
          </p:cNvPr>
          <p:cNvGraphicFramePr>
            <a:graphicFrameLocks noGrp="1"/>
          </p:cNvGraphicFramePr>
          <p:nvPr>
            <p:extLst>
              <p:ext uri="{D42A27DB-BD31-4B8C-83A1-F6EECF244321}">
                <p14:modId xmlns:p14="http://schemas.microsoft.com/office/powerpoint/2010/main" val="4097220573"/>
              </p:ext>
            </p:extLst>
          </p:nvPr>
        </p:nvGraphicFramePr>
        <p:xfrm>
          <a:off x="6712993" y="2615980"/>
          <a:ext cx="5339798" cy="384048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spielst</a:t>
                      </a:r>
                      <a:r>
                        <a:rPr lang="en-GB" sz="2000" dirty="0">
                          <a:solidFill>
                            <a:srgbClr val="002060"/>
                          </a:solidFill>
                        </a:rPr>
                        <a:t> </a:t>
                      </a:r>
                      <a:r>
                        <a:rPr lang="en-GB" sz="2000" dirty="0" err="1">
                          <a:solidFill>
                            <a:srgbClr val="002060"/>
                          </a:solidFill>
                        </a:rPr>
                        <a:t>Fußball</a:t>
                      </a:r>
                      <a:r>
                        <a:rPr lang="en-GB" sz="2000" dirty="0">
                          <a:solidFill>
                            <a:srgbClr val="002060"/>
                          </a:solidFill>
                        </a:rPr>
                        <a:t>.</a:t>
                      </a:r>
                    </a:p>
                  </a:txBody>
                  <a:tcPr anchor="ct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Denkst</a:t>
                      </a:r>
                      <a:r>
                        <a:rPr lang="en-GB" sz="2000" dirty="0">
                          <a:solidFill>
                            <a:srgbClr val="002060"/>
                          </a:solidFill>
                        </a:rPr>
                        <a:t> du oft?</a:t>
                      </a:r>
                    </a:p>
                  </a:txBody>
                  <a:tcPr anchor="ct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nchor="ctr"/>
                </a:tc>
                <a:tc>
                  <a:txBody>
                    <a:bodyPr/>
                    <a:lstStyle/>
                    <a:p>
                      <a:r>
                        <a:rPr lang="en-GB" sz="2000" dirty="0">
                          <a:solidFill>
                            <a:srgbClr val="002060"/>
                          </a:solidFill>
                        </a:rPr>
                        <a:t>Du </a:t>
                      </a:r>
                      <a:r>
                        <a:rPr lang="en-GB" sz="2000" dirty="0" err="1">
                          <a:solidFill>
                            <a:srgbClr val="002060"/>
                          </a:solidFill>
                        </a:rPr>
                        <a:t>singst</a:t>
                      </a:r>
                      <a:r>
                        <a:rPr lang="en-GB" sz="2000" dirty="0">
                          <a:solidFill>
                            <a:srgbClr val="002060"/>
                          </a:solidFill>
                        </a:rPr>
                        <a:t> </a:t>
                      </a:r>
                      <a:r>
                        <a:rPr lang="en-GB" sz="2000" dirty="0" err="1">
                          <a:solidFill>
                            <a:srgbClr val="002060"/>
                          </a:solidFill>
                        </a:rPr>
                        <a:t>ein</a:t>
                      </a:r>
                      <a:r>
                        <a:rPr lang="en-GB" sz="2000" dirty="0">
                          <a:solidFill>
                            <a:srgbClr val="002060"/>
                          </a:solidFill>
                        </a:rPr>
                        <a:t> Lied. </a:t>
                      </a:r>
                    </a:p>
                  </a:txBody>
                  <a:tcPr anchor="ct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nchor="ctr"/>
                </a:tc>
                <a:tc>
                  <a:txBody>
                    <a:bodyPr/>
                    <a:lstStyle/>
                    <a:p>
                      <a:r>
                        <a:rPr lang="en-GB" sz="2000" dirty="0" err="1">
                          <a:solidFill>
                            <a:srgbClr val="002060"/>
                          </a:solidFill>
                        </a:rPr>
                        <a:t>Lernst</a:t>
                      </a:r>
                      <a:r>
                        <a:rPr lang="en-GB" sz="2000" dirty="0">
                          <a:solidFill>
                            <a:srgbClr val="002060"/>
                          </a:solidFill>
                        </a:rPr>
                        <a:t> du Deutsch?</a:t>
                      </a:r>
                    </a:p>
                  </a:txBody>
                  <a:tcPr anchor="ct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nchor="ctr"/>
                </a:tc>
                <a:tc>
                  <a:txBody>
                    <a:bodyPr/>
                    <a:lstStyle/>
                    <a:p>
                      <a:r>
                        <a:rPr lang="en-GB" sz="2000" dirty="0" err="1">
                          <a:solidFill>
                            <a:srgbClr val="002060"/>
                          </a:solidFill>
                        </a:rPr>
                        <a:t>Machst</a:t>
                      </a:r>
                      <a:r>
                        <a:rPr lang="en-GB" sz="2000" dirty="0">
                          <a:solidFill>
                            <a:srgbClr val="002060"/>
                          </a:solidFill>
                        </a:rPr>
                        <a:t> du </a:t>
                      </a:r>
                      <a:r>
                        <a:rPr lang="en-GB" sz="2000" dirty="0" err="1">
                          <a:solidFill>
                            <a:srgbClr val="002060"/>
                          </a:solidFill>
                        </a:rPr>
                        <a:t>einen</a:t>
                      </a:r>
                      <a:r>
                        <a:rPr lang="en-GB" sz="2000" dirty="0">
                          <a:solidFill>
                            <a:srgbClr val="002060"/>
                          </a:solidFill>
                        </a:rPr>
                        <a:t> Film?</a:t>
                      </a:r>
                    </a:p>
                  </a:txBody>
                  <a:tcPr anchor="ctr"/>
                </a:tc>
                <a:extLst>
                  <a:ext uri="{0D108BD9-81ED-4DB2-BD59-A6C34878D82A}">
                    <a16:rowId xmlns:a16="http://schemas.microsoft.com/office/drawing/2014/main" val="1853646284"/>
                  </a:ext>
                </a:extLst>
              </a:tr>
            </a:tbl>
          </a:graphicData>
        </a:graphic>
      </p:graphicFrame>
      <p:graphicFrame>
        <p:nvGraphicFramePr>
          <p:cNvPr id="3" name="Table 3">
            <a:extLst>
              <a:ext uri="{FF2B5EF4-FFF2-40B4-BE49-F238E27FC236}">
                <a16:creationId xmlns:a16="http://schemas.microsoft.com/office/drawing/2014/main" id="{08746571-0B06-4EC1-A1D0-73330BA48D11}"/>
              </a:ext>
            </a:extLst>
          </p:cNvPr>
          <p:cNvGraphicFramePr>
            <a:graphicFrameLocks noGrp="1"/>
          </p:cNvGraphicFramePr>
          <p:nvPr>
            <p:extLst>
              <p:ext uri="{D42A27DB-BD31-4B8C-83A1-F6EECF244321}">
                <p14:modId xmlns:p14="http://schemas.microsoft.com/office/powerpoint/2010/main" val="3577369130"/>
              </p:ext>
            </p:extLst>
          </p:nvPr>
        </p:nvGraphicFramePr>
        <p:xfrm>
          <a:off x="965628" y="2576324"/>
          <a:ext cx="5339798" cy="3901440"/>
        </p:xfrm>
        <a:graphic>
          <a:graphicData uri="http://schemas.openxmlformats.org/drawingml/2006/table">
            <a:tbl>
              <a:tblPr firstRow="1" bandRow="1">
                <a:tableStyleId>{ED083AE6-46FA-4A59-8FB0-9F97EB10719F}</a:tableStyleId>
              </a:tblPr>
              <a:tblGrid>
                <a:gridCol w="748360">
                  <a:extLst>
                    <a:ext uri="{9D8B030D-6E8A-4147-A177-3AD203B41FA5}">
                      <a16:colId xmlns:a16="http://schemas.microsoft.com/office/drawing/2014/main" val="1145626229"/>
                    </a:ext>
                  </a:extLst>
                </a:gridCol>
                <a:gridCol w="1691074">
                  <a:extLst>
                    <a:ext uri="{9D8B030D-6E8A-4147-A177-3AD203B41FA5}">
                      <a16:colId xmlns:a16="http://schemas.microsoft.com/office/drawing/2014/main" val="1705934930"/>
                    </a:ext>
                  </a:extLst>
                </a:gridCol>
                <a:gridCol w="2900364">
                  <a:extLst>
                    <a:ext uri="{9D8B030D-6E8A-4147-A177-3AD203B41FA5}">
                      <a16:colId xmlns:a16="http://schemas.microsoft.com/office/drawing/2014/main" val="1155273963"/>
                    </a:ext>
                  </a:extLst>
                </a:gridCol>
              </a:tblGrid>
              <a:tr h="370840">
                <a:tc>
                  <a:txBody>
                    <a:bodyPr/>
                    <a:lstStyle/>
                    <a:p>
                      <a:endParaRPr lang="en-GB"/>
                    </a:p>
                  </a:txBody>
                  <a:tcPr/>
                </a:tc>
                <a:tc>
                  <a:txBody>
                    <a:bodyPr/>
                    <a:lstStyle/>
                    <a:p>
                      <a:r>
                        <a:rPr lang="en-GB" sz="3200" dirty="0">
                          <a:solidFill>
                            <a:srgbClr val="002060"/>
                          </a:solidFill>
                        </a:rPr>
                        <a:t>? </a:t>
                      </a:r>
                      <a:r>
                        <a:rPr lang="en-GB" sz="3200" dirty="0" err="1">
                          <a:solidFill>
                            <a:srgbClr val="002060"/>
                          </a:solidFill>
                        </a:rPr>
                        <a:t>oder</a:t>
                      </a:r>
                      <a:r>
                        <a:rPr lang="en-GB" sz="3200" dirty="0">
                          <a:solidFill>
                            <a:srgbClr val="002060"/>
                          </a:solidFill>
                        </a:rPr>
                        <a:t> .</a:t>
                      </a:r>
                    </a:p>
                  </a:txBody>
                  <a:tcPr/>
                </a:tc>
                <a:tc>
                  <a:txBody>
                    <a:bodyPr/>
                    <a:lstStyle/>
                    <a:p>
                      <a:endParaRPr lang="en-GB" sz="2400" dirty="0">
                        <a:solidFill>
                          <a:schemeClr val="bg1"/>
                        </a:solidFill>
                      </a:endParaRPr>
                    </a:p>
                  </a:txBody>
                  <a:tcPr/>
                </a:tc>
                <a:extLst>
                  <a:ext uri="{0D108BD9-81ED-4DB2-BD59-A6C34878D82A}">
                    <a16:rowId xmlns:a16="http://schemas.microsoft.com/office/drawing/2014/main" val="2051877970"/>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Spielst</a:t>
                      </a:r>
                      <a:r>
                        <a:rPr lang="en-GB" sz="2000" dirty="0">
                          <a:solidFill>
                            <a:srgbClr val="002060"/>
                          </a:solidFill>
                        </a:rPr>
                        <a:t> du Tennis?</a:t>
                      </a:r>
                    </a:p>
                  </a:txBody>
                  <a:tcPr/>
                </a:tc>
                <a:extLst>
                  <a:ext uri="{0D108BD9-81ED-4DB2-BD59-A6C34878D82A}">
                    <a16:rowId xmlns:a16="http://schemas.microsoft.com/office/drawing/2014/main" val="3914117829"/>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machst</a:t>
                      </a:r>
                      <a:r>
                        <a:rPr lang="en-GB" sz="2000" dirty="0">
                          <a:solidFill>
                            <a:srgbClr val="002060"/>
                          </a:solidFill>
                        </a:rPr>
                        <a:t> </a:t>
                      </a:r>
                      <a:r>
                        <a:rPr lang="en-GB" sz="2000" dirty="0" err="1">
                          <a:solidFill>
                            <a:srgbClr val="002060"/>
                          </a:solidFill>
                        </a:rPr>
                        <a:t>ein</a:t>
                      </a:r>
                      <a:r>
                        <a:rPr lang="en-GB" sz="2000" dirty="0">
                          <a:solidFill>
                            <a:srgbClr val="002060"/>
                          </a:solidFill>
                        </a:rPr>
                        <a:t> </a:t>
                      </a:r>
                      <a:r>
                        <a:rPr lang="en-GB" sz="2000" dirty="0" err="1">
                          <a:solidFill>
                            <a:srgbClr val="002060"/>
                          </a:solidFill>
                        </a:rPr>
                        <a:t>Foto</a:t>
                      </a:r>
                      <a:r>
                        <a:rPr lang="en-GB" sz="2000" dirty="0">
                          <a:solidFill>
                            <a:srgbClr val="002060"/>
                          </a:solidFill>
                        </a:rPr>
                        <a:t>.</a:t>
                      </a:r>
                    </a:p>
                  </a:txBody>
                  <a:tcPr/>
                </a:tc>
                <a:extLst>
                  <a:ext uri="{0D108BD9-81ED-4DB2-BD59-A6C34878D82A}">
                    <a16:rowId xmlns:a16="http://schemas.microsoft.com/office/drawing/2014/main" val="3235816001"/>
                  </a:ext>
                </a:extLst>
              </a:tr>
              <a:tr h="370840">
                <a:tc>
                  <a:txBody>
                    <a:bodyPr/>
                    <a:lstStyle/>
                    <a:p>
                      <a:endParaRPr lang="en-GB"/>
                    </a:p>
                  </a:txBody>
                  <a:tcPr/>
                </a:tc>
                <a:tc>
                  <a:txBody>
                    <a:bodyPr/>
                    <a:lstStyle/>
                    <a:p>
                      <a:endParaRPr lang="en-GB" dirty="0"/>
                    </a:p>
                    <a:p>
                      <a:endParaRPr lang="en-GB" dirty="0"/>
                    </a:p>
                  </a:txBody>
                  <a:tcPr/>
                </a:tc>
                <a:tc>
                  <a:txBody>
                    <a:bodyPr/>
                    <a:lstStyle/>
                    <a:p>
                      <a:r>
                        <a:rPr lang="en-GB" sz="2000" dirty="0" err="1">
                          <a:solidFill>
                            <a:srgbClr val="002060"/>
                          </a:solidFill>
                        </a:rPr>
                        <a:t>Verstehst</a:t>
                      </a:r>
                      <a:r>
                        <a:rPr lang="en-GB" sz="2000" dirty="0">
                          <a:solidFill>
                            <a:srgbClr val="002060"/>
                          </a:solidFill>
                        </a:rPr>
                        <a:t> du das Wort?</a:t>
                      </a:r>
                    </a:p>
                  </a:txBody>
                  <a:tcPr/>
                </a:tc>
                <a:extLst>
                  <a:ext uri="{0D108BD9-81ED-4DB2-BD59-A6C34878D82A}">
                    <a16:rowId xmlns:a16="http://schemas.microsoft.com/office/drawing/2014/main" val="2839964079"/>
                  </a:ext>
                </a:extLst>
              </a:tr>
              <a:tr h="370840">
                <a:tc>
                  <a:txBody>
                    <a:bodyPr/>
                    <a:lstStyle/>
                    <a:p>
                      <a:endParaRPr lang="en-GB" dirty="0"/>
                    </a:p>
                  </a:txBody>
                  <a:tcPr/>
                </a:tc>
                <a:tc>
                  <a:txBody>
                    <a:bodyPr/>
                    <a:lstStyle/>
                    <a:p>
                      <a:endParaRPr lang="en-GB" dirty="0"/>
                    </a:p>
                    <a:p>
                      <a:endParaRPr lang="en-GB" dirty="0"/>
                    </a:p>
                  </a:txBody>
                  <a:tcPr/>
                </a:tc>
                <a:tc>
                  <a:txBody>
                    <a:bodyPr/>
                    <a:lstStyle/>
                    <a:p>
                      <a:r>
                        <a:rPr lang="en-GB" sz="2000" dirty="0" err="1">
                          <a:solidFill>
                            <a:srgbClr val="002060"/>
                          </a:solidFill>
                        </a:rPr>
                        <a:t>Hörst</a:t>
                      </a:r>
                      <a:r>
                        <a:rPr lang="en-GB" sz="2000" dirty="0">
                          <a:solidFill>
                            <a:srgbClr val="002060"/>
                          </a:solidFill>
                        </a:rPr>
                        <a:t> du die </a:t>
                      </a:r>
                      <a:r>
                        <a:rPr lang="en-GB" sz="2000" dirty="0" err="1">
                          <a:solidFill>
                            <a:srgbClr val="002060"/>
                          </a:solidFill>
                        </a:rPr>
                        <a:t>Musik</a:t>
                      </a:r>
                      <a:r>
                        <a:rPr lang="en-GB" sz="2000" dirty="0">
                          <a:solidFill>
                            <a:srgbClr val="002060"/>
                          </a:solidFill>
                        </a:rPr>
                        <a:t>?</a:t>
                      </a:r>
                    </a:p>
                  </a:txBody>
                  <a:tcPr/>
                </a:tc>
                <a:extLst>
                  <a:ext uri="{0D108BD9-81ED-4DB2-BD59-A6C34878D82A}">
                    <a16:rowId xmlns:a16="http://schemas.microsoft.com/office/drawing/2014/main" val="4151966941"/>
                  </a:ext>
                </a:extLst>
              </a:tr>
              <a:tr h="0">
                <a:tc>
                  <a:txBody>
                    <a:bodyPr/>
                    <a:lstStyle/>
                    <a:p>
                      <a:endParaRPr lang="en-GB"/>
                    </a:p>
                  </a:txBody>
                  <a:tcPr/>
                </a:tc>
                <a:tc>
                  <a:txBody>
                    <a:bodyPr/>
                    <a:lstStyle/>
                    <a:p>
                      <a:endParaRPr lang="en-GB" dirty="0"/>
                    </a:p>
                    <a:p>
                      <a:endParaRPr lang="en-GB" dirty="0"/>
                    </a:p>
                  </a:txBody>
                  <a:tcPr/>
                </a:tc>
                <a:tc>
                  <a:txBody>
                    <a:bodyPr/>
                    <a:lstStyle/>
                    <a:p>
                      <a:r>
                        <a:rPr lang="en-GB" sz="2000" dirty="0">
                          <a:solidFill>
                            <a:srgbClr val="002060"/>
                          </a:solidFill>
                        </a:rPr>
                        <a:t>Du </a:t>
                      </a:r>
                      <a:r>
                        <a:rPr lang="en-GB" sz="2000" dirty="0" err="1">
                          <a:solidFill>
                            <a:srgbClr val="002060"/>
                          </a:solidFill>
                        </a:rPr>
                        <a:t>gewinnst</a:t>
                      </a:r>
                      <a:r>
                        <a:rPr lang="en-GB" sz="2000" dirty="0">
                          <a:solidFill>
                            <a:srgbClr val="002060"/>
                          </a:solidFill>
                        </a:rPr>
                        <a:t> </a:t>
                      </a:r>
                      <a:r>
                        <a:rPr lang="en-GB" sz="2000" dirty="0" err="1">
                          <a:solidFill>
                            <a:srgbClr val="002060"/>
                          </a:solidFill>
                        </a:rPr>
                        <a:t>einen</a:t>
                      </a:r>
                      <a:r>
                        <a:rPr lang="en-GB" sz="2000" dirty="0">
                          <a:solidFill>
                            <a:srgbClr val="002060"/>
                          </a:solidFill>
                        </a:rPr>
                        <a:t> </a:t>
                      </a:r>
                      <a:r>
                        <a:rPr lang="en-GB" sz="2000" dirty="0" err="1">
                          <a:solidFill>
                            <a:srgbClr val="002060"/>
                          </a:solidFill>
                        </a:rPr>
                        <a:t>Punkt</a:t>
                      </a:r>
                      <a:r>
                        <a:rPr lang="en-GB" sz="2000" dirty="0">
                          <a:solidFill>
                            <a:srgbClr val="002060"/>
                          </a:solidFill>
                        </a:rPr>
                        <a:t>.</a:t>
                      </a:r>
                    </a:p>
                  </a:txBody>
                  <a:tcPr/>
                </a:tc>
                <a:extLst>
                  <a:ext uri="{0D108BD9-81ED-4DB2-BD59-A6C34878D82A}">
                    <a16:rowId xmlns:a16="http://schemas.microsoft.com/office/drawing/2014/main" val="1853646284"/>
                  </a:ext>
                </a:extLst>
              </a:tr>
            </a:tbl>
          </a:graphicData>
        </a:graphic>
      </p:graphicFrame>
      <p:sp>
        <p:nvSpPr>
          <p:cNvPr id="39" name="Speech Bubble: Rectangle with Corners Rounded 38">
            <a:hlinkClick r:id="" action="ppaction://noaction">
              <a:snd r:embed="rId3" name="T2_W7_18.1.wav"/>
            </a:hlinkClick>
            <a:extLst>
              <a:ext uri="{FF2B5EF4-FFF2-40B4-BE49-F238E27FC236}">
                <a16:creationId xmlns:a16="http://schemas.microsoft.com/office/drawing/2014/main" id="{73E62968-D074-4D1C-B2DD-FCAF2DA183CE}"/>
              </a:ext>
            </a:extLst>
          </p:cNvPr>
          <p:cNvSpPr/>
          <p:nvPr/>
        </p:nvSpPr>
        <p:spPr>
          <a:xfrm>
            <a:off x="4910259" y="51234"/>
            <a:ext cx="5607912" cy="461746"/>
          </a:xfrm>
          <a:prstGeom prst="wedgeRoundRectCallout">
            <a:avLst>
              <a:gd name="adj1" fmla="val -53640"/>
              <a:gd name="adj2" fmla="val 2829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80934" y="-76964"/>
            <a:ext cx="914400" cy="914400"/>
          </a:xfrm>
          <a:prstGeom prst="rect">
            <a:avLst/>
          </a:prstGeom>
        </p:spPr>
      </p:pic>
      <p:sp>
        <p:nvSpPr>
          <p:cNvPr id="51" name="TextBox 50">
            <a:hlinkClick r:id="" action="ppaction://noaction">
              <a:snd r:embed="rId3" name="T2_W7_18.1.wav"/>
            </a:hlinkClick>
            <a:extLst>
              <a:ext uri="{FF2B5EF4-FFF2-40B4-BE49-F238E27FC236}">
                <a16:creationId xmlns:a16="http://schemas.microsoft.com/office/drawing/2014/main" id="{256BF3F4-425A-463F-8792-ECF25E9160B1}"/>
              </a:ext>
            </a:extLst>
          </p:cNvPr>
          <p:cNvSpPr txBox="1"/>
          <p:nvPr/>
        </p:nvSpPr>
        <p:spPr>
          <a:xfrm>
            <a:off x="4910260" y="47836"/>
            <a:ext cx="5401233" cy="461665"/>
          </a:xfrm>
          <a:prstGeom prst="rect">
            <a:avLst/>
          </a:prstGeom>
          <a:noFill/>
        </p:spPr>
        <p:txBody>
          <a:bodyPr wrap="square" rtlCol="0">
            <a:spAutoFit/>
          </a:bodyPr>
          <a:lstStyle/>
          <a:p>
            <a:pPr>
              <a:defRPr/>
            </a:pPr>
            <a:r>
              <a:rPr lang="en-GB" sz="2400" dirty="0" err="1">
                <a:solidFill>
                  <a:schemeClr val="bg1"/>
                </a:solidFill>
              </a:rPr>
              <a:t>Hör</a:t>
            </a:r>
            <a:r>
              <a:rPr lang="en-GB" sz="2400" dirty="0">
                <a:solidFill>
                  <a:schemeClr val="bg1"/>
                </a:solidFill>
              </a:rPr>
              <a:t> </a:t>
            </a:r>
            <a:r>
              <a:rPr lang="en-GB" sz="2400" dirty="0" err="1">
                <a:solidFill>
                  <a:schemeClr val="bg1"/>
                </a:solidFill>
              </a:rPr>
              <a:t>zu</a:t>
            </a:r>
            <a:r>
              <a:rPr lang="en-GB" sz="2400" dirty="0">
                <a:solidFill>
                  <a:schemeClr val="bg1"/>
                </a:solidFill>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1-10</a:t>
            </a:r>
            <a:r>
              <a:rPr kumimoji="0" lang="en-GB" sz="2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und [?] </a:t>
            </a:r>
            <a:r>
              <a:rPr lang="en-GB" sz="2400" dirty="0">
                <a:solidFill>
                  <a:schemeClr val="bg1"/>
                </a:solidFill>
                <a:latin typeface="Century Gothic" panose="020B0502020202020204" pitchFamily="34" charset="0"/>
              </a:rPr>
              <a:t>o</a:t>
            </a:r>
            <a:r>
              <a:rPr kumimoji="0" lang="en-GB" sz="2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der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BC14FD1E-3234-1F5D-1611-C70B05E986B0}"/>
              </a:ext>
            </a:extLst>
          </p:cNvPr>
          <p:cNvSpPr txBox="1"/>
          <p:nvPr/>
        </p:nvSpPr>
        <p:spPr>
          <a:xfrm>
            <a:off x="893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Question or statement?</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sp>
        <p:nvSpPr>
          <p:cNvPr id="83" name="Action Button: Custom 16">
            <a:hlinkClick r:id="" action="ppaction://noaction" highlightClick="1">
              <a:snd r:embed="rId7" name="T2_W7_18.2.wav"/>
            </a:hlinkClick>
            <a:extLst>
              <a:ext uri="{FF2B5EF4-FFF2-40B4-BE49-F238E27FC236}">
                <a16:creationId xmlns:a16="http://schemas.microsoft.com/office/drawing/2014/main" id="{F85C95F1-6A0B-4E6D-A34F-230A97D67DB5}"/>
              </a:ext>
            </a:extLst>
          </p:cNvPr>
          <p:cNvSpPr/>
          <p:nvPr/>
        </p:nvSpPr>
        <p:spPr>
          <a:xfrm>
            <a:off x="1067467" y="3323531"/>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8" name="T2_W7_18.3.wav"/>
            </a:hlinkClick>
            <a:extLst>
              <a:ext uri="{FF2B5EF4-FFF2-40B4-BE49-F238E27FC236}">
                <a16:creationId xmlns:a16="http://schemas.microsoft.com/office/drawing/2014/main" id="{69759498-E850-46E8-AC17-4AC26A67AAC3}"/>
              </a:ext>
            </a:extLst>
          </p:cNvPr>
          <p:cNvSpPr/>
          <p:nvPr/>
        </p:nvSpPr>
        <p:spPr>
          <a:xfrm>
            <a:off x="1079546" y="395955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9" name="T2_W7_18.4.wav"/>
            </a:hlinkClick>
            <a:extLst>
              <a:ext uri="{FF2B5EF4-FFF2-40B4-BE49-F238E27FC236}">
                <a16:creationId xmlns:a16="http://schemas.microsoft.com/office/drawing/2014/main" id="{61D42278-FC6A-4766-9726-EB5895DE4AB6}"/>
              </a:ext>
            </a:extLst>
          </p:cNvPr>
          <p:cNvSpPr/>
          <p:nvPr/>
        </p:nvSpPr>
        <p:spPr>
          <a:xfrm>
            <a:off x="1079546" y="456670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0" name="T2_W7_18.5.wav"/>
            </a:hlinkClick>
            <a:extLst>
              <a:ext uri="{FF2B5EF4-FFF2-40B4-BE49-F238E27FC236}">
                <a16:creationId xmlns:a16="http://schemas.microsoft.com/office/drawing/2014/main" id="{60D92B03-0973-4229-B07C-76ED5D60E0C2}"/>
              </a:ext>
            </a:extLst>
          </p:cNvPr>
          <p:cNvSpPr/>
          <p:nvPr/>
        </p:nvSpPr>
        <p:spPr>
          <a:xfrm>
            <a:off x="1079546" y="520932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1" name="T2_W7_18.6.wav"/>
            </a:hlinkClick>
            <a:extLst>
              <a:ext uri="{FF2B5EF4-FFF2-40B4-BE49-F238E27FC236}">
                <a16:creationId xmlns:a16="http://schemas.microsoft.com/office/drawing/2014/main" id="{13471521-8EDF-46E1-9444-8D49F62B1BED}"/>
              </a:ext>
            </a:extLst>
          </p:cNvPr>
          <p:cNvSpPr/>
          <p:nvPr/>
        </p:nvSpPr>
        <p:spPr>
          <a:xfrm>
            <a:off x="1065389" y="585194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2" name="T2_W7_18.7.wav"/>
            </a:hlinkClick>
            <a:extLst>
              <a:ext uri="{FF2B5EF4-FFF2-40B4-BE49-F238E27FC236}">
                <a16:creationId xmlns:a16="http://schemas.microsoft.com/office/drawing/2014/main" id="{416B5E28-D5EB-48D1-AED4-8D511F574EC5}"/>
              </a:ext>
            </a:extLst>
          </p:cNvPr>
          <p:cNvSpPr/>
          <p:nvPr/>
        </p:nvSpPr>
        <p:spPr>
          <a:xfrm>
            <a:off x="6820044" y="3285470"/>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3" name="T2_W7_18.8.wav"/>
            </a:hlinkClick>
            <a:extLst>
              <a:ext uri="{FF2B5EF4-FFF2-40B4-BE49-F238E27FC236}">
                <a16:creationId xmlns:a16="http://schemas.microsoft.com/office/drawing/2014/main" id="{B47EAFC1-E163-464C-B3A1-6CBC1C4D2768}"/>
              </a:ext>
            </a:extLst>
          </p:cNvPr>
          <p:cNvSpPr/>
          <p:nvPr/>
        </p:nvSpPr>
        <p:spPr>
          <a:xfrm>
            <a:off x="6842818" y="392429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4" name="T2_W7_18.9.wav"/>
            </a:hlinkClick>
            <a:extLst>
              <a:ext uri="{FF2B5EF4-FFF2-40B4-BE49-F238E27FC236}">
                <a16:creationId xmlns:a16="http://schemas.microsoft.com/office/drawing/2014/main" id="{B0BBC440-F508-43CE-B78F-E52DBF43F9ED}"/>
              </a:ext>
            </a:extLst>
          </p:cNvPr>
          <p:cNvSpPr/>
          <p:nvPr/>
        </p:nvSpPr>
        <p:spPr>
          <a:xfrm>
            <a:off x="6820044" y="460271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5" name="T2_W7_18.10.wav"/>
            </a:hlinkClick>
            <a:extLst>
              <a:ext uri="{FF2B5EF4-FFF2-40B4-BE49-F238E27FC236}">
                <a16:creationId xmlns:a16="http://schemas.microsoft.com/office/drawing/2014/main" id="{76D156FF-D242-4780-A387-E3DC55EC87BE}"/>
              </a:ext>
            </a:extLst>
          </p:cNvPr>
          <p:cNvSpPr/>
          <p:nvPr/>
        </p:nvSpPr>
        <p:spPr>
          <a:xfrm>
            <a:off x="6820044" y="5223687"/>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6" name="Rounded Rectangular Callout 24">
            <a:extLst>
              <a:ext uri="{FF2B5EF4-FFF2-40B4-BE49-F238E27FC236}">
                <a16:creationId xmlns:a16="http://schemas.microsoft.com/office/drawing/2014/main" id="{35FC0C29-81C5-4D10-AA6B-90C8C871D39D}"/>
              </a:ext>
            </a:extLst>
          </p:cNvPr>
          <p:cNvSpPr/>
          <p:nvPr/>
        </p:nvSpPr>
        <p:spPr>
          <a:xfrm>
            <a:off x="181534" y="782213"/>
            <a:ext cx="10336637" cy="642234"/>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baseline="0" dirty="0">
                <a:solidFill>
                  <a:prstClr val="white"/>
                </a:solidFill>
                <a:latin typeface="Century Gothic" panose="020B0502020202020204" pitchFamily="34" charset="0"/>
              </a:rPr>
              <a:t>When</a:t>
            </a:r>
            <a:r>
              <a:rPr lang="en-GB" sz="2000" b="1" dirty="0">
                <a:solidFill>
                  <a:prstClr val="white"/>
                </a:solidFill>
                <a:latin typeface="Century Gothic" panose="020B0502020202020204" pitchFamily="34" charset="0"/>
              </a:rPr>
              <a:t> you are listening to a question, you have two clues: the intonation of the speaker and the word order. </a:t>
            </a:r>
          </a:p>
        </p:txBody>
      </p:sp>
      <p:sp>
        <p:nvSpPr>
          <p:cNvPr id="48" name="TextBox 47">
            <a:extLst>
              <a:ext uri="{FF2B5EF4-FFF2-40B4-BE49-F238E27FC236}">
                <a16:creationId xmlns:a16="http://schemas.microsoft.com/office/drawing/2014/main" id="{95A315B7-A932-47C9-8E04-6E8236933EF8}"/>
              </a:ext>
            </a:extLst>
          </p:cNvPr>
          <p:cNvSpPr txBox="1"/>
          <p:nvPr/>
        </p:nvSpPr>
        <p:spPr>
          <a:xfrm>
            <a:off x="1876246" y="3180718"/>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TextBox 48">
            <a:extLst>
              <a:ext uri="{FF2B5EF4-FFF2-40B4-BE49-F238E27FC236}">
                <a16:creationId xmlns:a16="http://schemas.microsoft.com/office/drawing/2014/main" id="{334990CF-1206-4BB0-AAA4-FDF5AE6972F9}"/>
              </a:ext>
            </a:extLst>
          </p:cNvPr>
          <p:cNvSpPr txBox="1"/>
          <p:nvPr/>
        </p:nvSpPr>
        <p:spPr>
          <a:xfrm>
            <a:off x="1903973" y="369076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0" name="TextBox 49">
            <a:extLst>
              <a:ext uri="{FF2B5EF4-FFF2-40B4-BE49-F238E27FC236}">
                <a16:creationId xmlns:a16="http://schemas.microsoft.com/office/drawing/2014/main" id="{A5B38F48-4318-4AAE-B8E6-752E99AA52AA}"/>
              </a:ext>
            </a:extLst>
          </p:cNvPr>
          <p:cNvSpPr txBox="1"/>
          <p:nvPr/>
        </p:nvSpPr>
        <p:spPr>
          <a:xfrm>
            <a:off x="1871034" y="4501437"/>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2" name="TextBox 51">
            <a:extLst>
              <a:ext uri="{FF2B5EF4-FFF2-40B4-BE49-F238E27FC236}">
                <a16:creationId xmlns:a16="http://schemas.microsoft.com/office/drawing/2014/main" id="{FBACF7A1-A0D2-4298-8EB0-78A39F49D6BA}"/>
              </a:ext>
            </a:extLst>
          </p:cNvPr>
          <p:cNvSpPr txBox="1"/>
          <p:nvPr/>
        </p:nvSpPr>
        <p:spPr>
          <a:xfrm>
            <a:off x="1859175" y="5164215"/>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TextBox 52">
            <a:extLst>
              <a:ext uri="{FF2B5EF4-FFF2-40B4-BE49-F238E27FC236}">
                <a16:creationId xmlns:a16="http://schemas.microsoft.com/office/drawing/2014/main" id="{4A1B5824-6EF1-4DA2-A65A-04EDBDD8A009}"/>
              </a:ext>
            </a:extLst>
          </p:cNvPr>
          <p:cNvSpPr txBox="1"/>
          <p:nvPr/>
        </p:nvSpPr>
        <p:spPr>
          <a:xfrm>
            <a:off x="1912714" y="5696003"/>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Action Button: Custom 16">
            <a:hlinkClick r:id="" action="ppaction://noaction" highlightClick="1">
              <a:snd r:embed="rId16" name="T2_W7_18.11.wav"/>
            </a:hlinkClick>
            <a:extLst>
              <a:ext uri="{FF2B5EF4-FFF2-40B4-BE49-F238E27FC236}">
                <a16:creationId xmlns:a16="http://schemas.microsoft.com/office/drawing/2014/main" id="{0A79DD09-E5E8-4547-B743-CE412C13DE49}"/>
              </a:ext>
            </a:extLst>
          </p:cNvPr>
          <p:cNvSpPr/>
          <p:nvPr/>
        </p:nvSpPr>
        <p:spPr>
          <a:xfrm>
            <a:off x="6808705" y="5968209"/>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B6624366-EB0F-4617-9F7C-F6AE8EA6E995}"/>
              </a:ext>
            </a:extLst>
          </p:cNvPr>
          <p:cNvSpPr txBox="1"/>
          <p:nvPr/>
        </p:nvSpPr>
        <p:spPr>
          <a:xfrm>
            <a:off x="7882978" y="3167389"/>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901859EE-B39F-4F4D-BF34-AABA3C73AE96}"/>
              </a:ext>
            </a:extLst>
          </p:cNvPr>
          <p:cNvSpPr txBox="1"/>
          <p:nvPr/>
        </p:nvSpPr>
        <p:spPr>
          <a:xfrm>
            <a:off x="7832297" y="3828334"/>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8" name="TextBox 57">
            <a:extLst>
              <a:ext uri="{FF2B5EF4-FFF2-40B4-BE49-F238E27FC236}">
                <a16:creationId xmlns:a16="http://schemas.microsoft.com/office/drawing/2014/main" id="{B282FB4F-3504-4E1C-8043-BDCAA86B76D4}"/>
              </a:ext>
            </a:extLst>
          </p:cNvPr>
          <p:cNvSpPr txBox="1"/>
          <p:nvPr/>
        </p:nvSpPr>
        <p:spPr>
          <a:xfrm>
            <a:off x="7882978" y="4434511"/>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Century Gothic" panose="020B0502020202020204" pitchFamily="34" charset="0"/>
              </a:rPr>
              <a:t>.</a:t>
            </a:r>
            <a:endPar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287EE91D-DF17-4C7F-9073-BEF3E3EC1C4C}"/>
              </a:ext>
            </a:extLst>
          </p:cNvPr>
          <p:cNvSpPr txBox="1"/>
          <p:nvPr/>
        </p:nvSpPr>
        <p:spPr>
          <a:xfrm>
            <a:off x="7828491" y="5144060"/>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B01A4A5F-B6D7-484F-87CD-245D95845DB4}"/>
              </a:ext>
            </a:extLst>
          </p:cNvPr>
          <p:cNvSpPr txBox="1"/>
          <p:nvPr/>
        </p:nvSpPr>
        <p:spPr>
          <a:xfrm>
            <a:off x="7811863" y="5812266"/>
            <a:ext cx="5765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 name="TextBox 3">
            <a:extLst>
              <a:ext uri="{FF2B5EF4-FFF2-40B4-BE49-F238E27FC236}">
                <a16:creationId xmlns:a16="http://schemas.microsoft.com/office/drawing/2014/main" id="{62D126B3-E2DF-4DF8-A39C-2C0A2CA24D3A}"/>
              </a:ext>
            </a:extLst>
          </p:cNvPr>
          <p:cNvSpPr txBox="1"/>
          <p:nvPr/>
        </p:nvSpPr>
        <p:spPr>
          <a:xfrm>
            <a:off x="3466175" y="3234095"/>
            <a:ext cx="2609850" cy="510046"/>
          </a:xfrm>
          <a:prstGeom prst="rect">
            <a:avLst/>
          </a:prstGeom>
          <a:solidFill>
            <a:srgbClr val="D2E2EE"/>
          </a:solidFill>
        </p:spPr>
        <p:txBody>
          <a:bodyPr wrap="square" rtlCol="0">
            <a:spAutoFit/>
          </a:bodyPr>
          <a:lstStyle/>
          <a:p>
            <a:endParaRPr lang="en-GB" dirty="0"/>
          </a:p>
        </p:txBody>
      </p:sp>
      <p:sp>
        <p:nvSpPr>
          <p:cNvPr id="61" name="TextBox 60">
            <a:extLst>
              <a:ext uri="{FF2B5EF4-FFF2-40B4-BE49-F238E27FC236}">
                <a16:creationId xmlns:a16="http://schemas.microsoft.com/office/drawing/2014/main" id="{16F6A704-CBA3-496A-85FD-8A692D9759FD}"/>
              </a:ext>
            </a:extLst>
          </p:cNvPr>
          <p:cNvSpPr txBox="1"/>
          <p:nvPr/>
        </p:nvSpPr>
        <p:spPr>
          <a:xfrm>
            <a:off x="3486150" y="3888604"/>
            <a:ext cx="2609850" cy="510046"/>
          </a:xfrm>
          <a:prstGeom prst="rect">
            <a:avLst/>
          </a:prstGeom>
          <a:solidFill>
            <a:schemeClr val="bg1"/>
          </a:solidFill>
        </p:spPr>
        <p:txBody>
          <a:bodyPr wrap="square" rtlCol="0">
            <a:spAutoFit/>
          </a:bodyPr>
          <a:lstStyle/>
          <a:p>
            <a:endParaRPr lang="en-GB" dirty="0"/>
          </a:p>
        </p:txBody>
      </p:sp>
      <p:sp>
        <p:nvSpPr>
          <p:cNvPr id="62" name="TextBox 61">
            <a:extLst>
              <a:ext uri="{FF2B5EF4-FFF2-40B4-BE49-F238E27FC236}">
                <a16:creationId xmlns:a16="http://schemas.microsoft.com/office/drawing/2014/main" id="{525DA9C8-E45D-4B2A-99BB-97AEE716F9B0}"/>
              </a:ext>
            </a:extLst>
          </p:cNvPr>
          <p:cNvSpPr txBox="1"/>
          <p:nvPr/>
        </p:nvSpPr>
        <p:spPr>
          <a:xfrm>
            <a:off x="3495709" y="4461806"/>
            <a:ext cx="2609850" cy="646331"/>
          </a:xfrm>
          <a:prstGeom prst="rect">
            <a:avLst/>
          </a:prstGeom>
          <a:solidFill>
            <a:srgbClr val="D2E2EE"/>
          </a:solidFill>
        </p:spPr>
        <p:txBody>
          <a:bodyPr wrap="square" rtlCol="0">
            <a:spAutoFit/>
          </a:bodyPr>
          <a:lstStyle/>
          <a:p>
            <a:endParaRPr lang="en-GB" dirty="0"/>
          </a:p>
          <a:p>
            <a:endParaRPr lang="en-GB" dirty="0"/>
          </a:p>
        </p:txBody>
      </p:sp>
      <p:sp>
        <p:nvSpPr>
          <p:cNvPr id="63" name="TextBox 62">
            <a:extLst>
              <a:ext uri="{FF2B5EF4-FFF2-40B4-BE49-F238E27FC236}">
                <a16:creationId xmlns:a16="http://schemas.microsoft.com/office/drawing/2014/main" id="{3DF08FA7-554F-4DE5-B8C8-0325760AFA8D}"/>
              </a:ext>
            </a:extLst>
          </p:cNvPr>
          <p:cNvSpPr txBox="1"/>
          <p:nvPr/>
        </p:nvSpPr>
        <p:spPr>
          <a:xfrm>
            <a:off x="3495158" y="5185957"/>
            <a:ext cx="2609850" cy="510046"/>
          </a:xfrm>
          <a:prstGeom prst="rect">
            <a:avLst/>
          </a:prstGeom>
          <a:solidFill>
            <a:schemeClr val="bg1"/>
          </a:solidFill>
        </p:spPr>
        <p:txBody>
          <a:bodyPr wrap="square" rtlCol="0">
            <a:spAutoFit/>
          </a:bodyPr>
          <a:lstStyle/>
          <a:p>
            <a:endParaRPr lang="en-GB" dirty="0"/>
          </a:p>
        </p:txBody>
      </p:sp>
      <p:sp>
        <p:nvSpPr>
          <p:cNvPr id="64" name="TextBox 63">
            <a:extLst>
              <a:ext uri="{FF2B5EF4-FFF2-40B4-BE49-F238E27FC236}">
                <a16:creationId xmlns:a16="http://schemas.microsoft.com/office/drawing/2014/main" id="{8E94E081-B391-4CF7-BEE6-560ABC3D93AA}"/>
              </a:ext>
            </a:extLst>
          </p:cNvPr>
          <p:cNvSpPr txBox="1"/>
          <p:nvPr/>
        </p:nvSpPr>
        <p:spPr>
          <a:xfrm>
            <a:off x="3483702" y="5806719"/>
            <a:ext cx="2609850" cy="646331"/>
          </a:xfrm>
          <a:prstGeom prst="rect">
            <a:avLst/>
          </a:prstGeom>
          <a:solidFill>
            <a:srgbClr val="D2E2EE"/>
          </a:solidFill>
        </p:spPr>
        <p:txBody>
          <a:bodyPr wrap="square" rtlCol="0">
            <a:spAutoFit/>
          </a:bodyPr>
          <a:lstStyle/>
          <a:p>
            <a:endParaRPr lang="en-GB" dirty="0"/>
          </a:p>
          <a:p>
            <a:endParaRPr lang="en-GB" dirty="0"/>
          </a:p>
        </p:txBody>
      </p:sp>
      <p:sp>
        <p:nvSpPr>
          <p:cNvPr id="65" name="TextBox 64">
            <a:extLst>
              <a:ext uri="{FF2B5EF4-FFF2-40B4-BE49-F238E27FC236}">
                <a16:creationId xmlns:a16="http://schemas.microsoft.com/office/drawing/2014/main" id="{42D1A850-4C57-4046-90DB-A020E551D42A}"/>
              </a:ext>
            </a:extLst>
          </p:cNvPr>
          <p:cNvSpPr txBox="1"/>
          <p:nvPr/>
        </p:nvSpPr>
        <p:spPr>
          <a:xfrm>
            <a:off x="9190249" y="3255304"/>
            <a:ext cx="2609850" cy="510046"/>
          </a:xfrm>
          <a:prstGeom prst="rect">
            <a:avLst/>
          </a:prstGeom>
          <a:solidFill>
            <a:srgbClr val="D2E2EE"/>
          </a:solidFill>
        </p:spPr>
        <p:txBody>
          <a:bodyPr wrap="square" rtlCol="0">
            <a:spAutoFit/>
          </a:bodyPr>
          <a:lstStyle/>
          <a:p>
            <a:endParaRPr lang="en-GB" dirty="0"/>
          </a:p>
        </p:txBody>
      </p:sp>
      <p:sp>
        <p:nvSpPr>
          <p:cNvPr id="66" name="TextBox 65">
            <a:extLst>
              <a:ext uri="{FF2B5EF4-FFF2-40B4-BE49-F238E27FC236}">
                <a16:creationId xmlns:a16="http://schemas.microsoft.com/office/drawing/2014/main" id="{939B108E-DCF8-4B81-AE25-ACA4A3445BF6}"/>
              </a:ext>
            </a:extLst>
          </p:cNvPr>
          <p:cNvSpPr txBox="1"/>
          <p:nvPr/>
        </p:nvSpPr>
        <p:spPr>
          <a:xfrm>
            <a:off x="9213246" y="3853043"/>
            <a:ext cx="2609850" cy="510046"/>
          </a:xfrm>
          <a:prstGeom prst="rect">
            <a:avLst/>
          </a:prstGeom>
          <a:solidFill>
            <a:schemeClr val="bg1"/>
          </a:solidFill>
        </p:spPr>
        <p:txBody>
          <a:bodyPr wrap="square" rtlCol="0">
            <a:spAutoFit/>
          </a:bodyPr>
          <a:lstStyle/>
          <a:p>
            <a:endParaRPr lang="en-GB" dirty="0"/>
          </a:p>
        </p:txBody>
      </p:sp>
      <p:sp>
        <p:nvSpPr>
          <p:cNvPr id="67" name="TextBox 66">
            <a:extLst>
              <a:ext uri="{FF2B5EF4-FFF2-40B4-BE49-F238E27FC236}">
                <a16:creationId xmlns:a16="http://schemas.microsoft.com/office/drawing/2014/main" id="{0636D38F-6D55-4744-B6F8-7EE789621CFD}"/>
              </a:ext>
            </a:extLst>
          </p:cNvPr>
          <p:cNvSpPr txBox="1"/>
          <p:nvPr/>
        </p:nvSpPr>
        <p:spPr>
          <a:xfrm>
            <a:off x="9203503" y="4527044"/>
            <a:ext cx="2609850" cy="510046"/>
          </a:xfrm>
          <a:prstGeom prst="rect">
            <a:avLst/>
          </a:prstGeom>
          <a:solidFill>
            <a:srgbClr val="D2E2EE"/>
          </a:solidFill>
        </p:spPr>
        <p:txBody>
          <a:bodyPr wrap="square" rtlCol="0">
            <a:spAutoFit/>
          </a:bodyPr>
          <a:lstStyle/>
          <a:p>
            <a:endParaRPr lang="en-GB" dirty="0"/>
          </a:p>
        </p:txBody>
      </p:sp>
      <p:sp>
        <p:nvSpPr>
          <p:cNvPr id="68" name="TextBox 67">
            <a:extLst>
              <a:ext uri="{FF2B5EF4-FFF2-40B4-BE49-F238E27FC236}">
                <a16:creationId xmlns:a16="http://schemas.microsoft.com/office/drawing/2014/main" id="{DCFFCCDD-D919-4589-9108-911F3B42ED7D}"/>
              </a:ext>
            </a:extLst>
          </p:cNvPr>
          <p:cNvSpPr txBox="1"/>
          <p:nvPr/>
        </p:nvSpPr>
        <p:spPr>
          <a:xfrm>
            <a:off x="9190249" y="5152416"/>
            <a:ext cx="2609850" cy="510046"/>
          </a:xfrm>
          <a:prstGeom prst="rect">
            <a:avLst/>
          </a:prstGeom>
          <a:solidFill>
            <a:schemeClr val="bg1"/>
          </a:solidFill>
        </p:spPr>
        <p:txBody>
          <a:bodyPr wrap="square" rtlCol="0">
            <a:spAutoFit/>
          </a:bodyPr>
          <a:lstStyle/>
          <a:p>
            <a:endParaRPr lang="en-GB" dirty="0"/>
          </a:p>
        </p:txBody>
      </p:sp>
      <p:sp>
        <p:nvSpPr>
          <p:cNvPr id="69" name="TextBox 68">
            <a:extLst>
              <a:ext uri="{FF2B5EF4-FFF2-40B4-BE49-F238E27FC236}">
                <a16:creationId xmlns:a16="http://schemas.microsoft.com/office/drawing/2014/main" id="{BB99E94F-E2D4-4A96-AF3F-0A53AEA92417}"/>
              </a:ext>
            </a:extLst>
          </p:cNvPr>
          <p:cNvSpPr txBox="1"/>
          <p:nvPr/>
        </p:nvSpPr>
        <p:spPr>
          <a:xfrm>
            <a:off x="9190249" y="5807125"/>
            <a:ext cx="2609850" cy="646331"/>
          </a:xfrm>
          <a:prstGeom prst="rect">
            <a:avLst/>
          </a:prstGeom>
          <a:solidFill>
            <a:srgbClr val="D2E2EE"/>
          </a:solidFill>
        </p:spPr>
        <p:txBody>
          <a:bodyPr wrap="square" rtlCol="0">
            <a:spAutoFit/>
          </a:bodyPr>
          <a:lstStyle/>
          <a:p>
            <a:endParaRPr lang="en-GB" dirty="0"/>
          </a:p>
          <a:p>
            <a:endParaRPr lang="en-GB" dirty="0"/>
          </a:p>
        </p:txBody>
      </p:sp>
      <p:pic>
        <p:nvPicPr>
          <p:cNvPr id="6" name="Picture 5">
            <a:extLst>
              <a:ext uri="{FF2B5EF4-FFF2-40B4-BE49-F238E27FC236}">
                <a16:creationId xmlns:a16="http://schemas.microsoft.com/office/drawing/2014/main" id="{4AC427B7-24EC-46A7-88ED-D7D51BE95942}"/>
              </a:ext>
            </a:extLst>
          </p:cNvPr>
          <p:cNvPicPr>
            <a:picLocks noChangeAspect="1"/>
          </p:cNvPicPr>
          <p:nvPr/>
        </p:nvPicPr>
        <p:blipFill>
          <a:blip r:embed="rId17"/>
          <a:stretch>
            <a:fillRect/>
          </a:stretch>
        </p:blipFill>
        <p:spPr>
          <a:xfrm>
            <a:off x="303412" y="1858659"/>
            <a:ext cx="1172134" cy="1209148"/>
          </a:xfrm>
          <a:prstGeom prst="rect">
            <a:avLst/>
          </a:prstGeom>
        </p:spPr>
      </p:pic>
      <p:sp>
        <p:nvSpPr>
          <p:cNvPr id="72" name="Rounded Rectangular Callout 4">
            <a:extLst>
              <a:ext uri="{FF2B5EF4-FFF2-40B4-BE49-F238E27FC236}">
                <a16:creationId xmlns:a16="http://schemas.microsoft.com/office/drawing/2014/main" id="{8615F4BE-0800-4B2E-A4D3-FA7973948ADB}"/>
              </a:ext>
            </a:extLst>
          </p:cNvPr>
          <p:cNvSpPr/>
          <p:nvPr/>
        </p:nvSpPr>
        <p:spPr>
          <a:xfrm>
            <a:off x="1863633" y="1655847"/>
            <a:ext cx="3097193" cy="914400"/>
          </a:xfrm>
          <a:prstGeom prst="wedgeRoundRectCallout">
            <a:avLst>
              <a:gd name="adj1" fmla="val -65702"/>
              <a:gd name="adj2" fmla="val 29826"/>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numbers 1-5, I’ll give you both clues!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4" name="Picture 73">
            <a:extLst>
              <a:ext uri="{FF2B5EF4-FFF2-40B4-BE49-F238E27FC236}">
                <a16:creationId xmlns:a16="http://schemas.microsoft.com/office/drawing/2014/main" id="{03014CB3-ECDF-43B9-819A-D6BF63F6F930}"/>
              </a:ext>
            </a:extLst>
          </p:cNvPr>
          <p:cNvPicPr>
            <a:picLocks noChangeAspect="1"/>
          </p:cNvPicPr>
          <p:nvPr/>
        </p:nvPicPr>
        <p:blipFill>
          <a:blip r:embed="rId17"/>
          <a:stretch>
            <a:fillRect/>
          </a:stretch>
        </p:blipFill>
        <p:spPr>
          <a:xfrm>
            <a:off x="6233977" y="1881462"/>
            <a:ext cx="1172134" cy="1209148"/>
          </a:xfrm>
          <a:prstGeom prst="rect">
            <a:avLst/>
          </a:prstGeom>
        </p:spPr>
      </p:pic>
      <p:sp>
        <p:nvSpPr>
          <p:cNvPr id="75" name="Rounded Rectangular Callout 4">
            <a:extLst>
              <a:ext uri="{FF2B5EF4-FFF2-40B4-BE49-F238E27FC236}">
                <a16:creationId xmlns:a16="http://schemas.microsoft.com/office/drawing/2014/main" id="{61260C6C-0CAA-4793-8D15-E38E29DED535}"/>
              </a:ext>
            </a:extLst>
          </p:cNvPr>
          <p:cNvSpPr/>
          <p:nvPr/>
        </p:nvSpPr>
        <p:spPr>
          <a:xfrm>
            <a:off x="7662460" y="1723171"/>
            <a:ext cx="3440863" cy="914400"/>
          </a:xfrm>
          <a:prstGeom prst="wedgeRoundRectCallout">
            <a:avLst>
              <a:gd name="adj1" fmla="val -63161"/>
              <a:gd name="adj2" fmla="val 31389"/>
              <a:gd name="adj3" fmla="val 16667"/>
            </a:avLst>
          </a:prstGeom>
          <a:solidFill>
            <a:srgbClr val="002060"/>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numbers 6-10, I’m afraid I’ve forgotten my intonation…</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292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9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6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6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6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68"/>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P spid="88" grpId="0" animBg="1"/>
      <p:bldP spid="89" grpId="0" animBg="1"/>
      <p:bldP spid="90" grpId="0" animBg="1"/>
      <p:bldP spid="91" grpId="0" animBg="1"/>
      <p:bldP spid="46" grpId="0" animBg="1"/>
      <p:bldP spid="48" grpId="0"/>
      <p:bldP spid="49" grpId="0"/>
      <p:bldP spid="50" grpId="0"/>
      <p:bldP spid="52" grpId="0"/>
      <p:bldP spid="53" grpId="0"/>
      <p:bldP spid="55" grpId="0" animBg="1"/>
      <p:bldP spid="56" grpId="0"/>
      <p:bldP spid="57" grpId="0"/>
      <p:bldP spid="58" grpId="0"/>
      <p:bldP spid="59" grpId="0"/>
      <p:bldP spid="60" grpId="0"/>
      <p:bldP spid="4" grpId="0" animBg="1"/>
      <p:bldP spid="4"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2" grpId="0" animBg="1"/>
      <p:bldP spid="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6">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10">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11"/>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12"/>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13"/>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15"/>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158535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T2_W7_2.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T2_W7_2.6.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8" name="T2_W7_2.7.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2.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2.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2.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2_W7_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with Corners Rounded 38">
            <a:hlinkClick r:id="" action="ppaction://noaction">
              <a:snd r:embed="rId3" name="T2_W7_5.2.wav"/>
            </a:hlinkClick>
            <a:extLst>
              <a:ext uri="{FF2B5EF4-FFF2-40B4-BE49-F238E27FC236}">
                <a16:creationId xmlns:a16="http://schemas.microsoft.com/office/drawing/2014/main" id="{73E62968-D074-4D1C-B2DD-FCAF2DA183CE}"/>
              </a:ext>
            </a:extLst>
          </p:cNvPr>
          <p:cNvSpPr/>
          <p:nvPr/>
        </p:nvSpPr>
        <p:spPr>
          <a:xfrm>
            <a:off x="933761" y="666191"/>
            <a:ext cx="5607912" cy="461746"/>
          </a:xfrm>
          <a:prstGeom prst="wedgeRoundRectCallout">
            <a:avLst>
              <a:gd name="adj1" fmla="val -54659"/>
              <a:gd name="adj2" fmla="val 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616" y="438869"/>
            <a:ext cx="914400" cy="914400"/>
          </a:xfrm>
          <a:prstGeom prst="rect">
            <a:avLst/>
          </a:prstGeom>
        </p:spPr>
      </p:pic>
      <p:sp>
        <p:nvSpPr>
          <p:cNvPr id="51" name="TextBox 50">
            <a:hlinkClick r:id="" action="ppaction://noaction">
              <a:snd r:embed="rId3" name="T2_W7_5.2.wav"/>
            </a:hlinkClick>
            <a:extLst>
              <a:ext uri="{FF2B5EF4-FFF2-40B4-BE49-F238E27FC236}">
                <a16:creationId xmlns:a16="http://schemas.microsoft.com/office/drawing/2014/main" id="{256BF3F4-425A-463F-8792-ECF25E9160B1}"/>
              </a:ext>
            </a:extLst>
          </p:cNvPr>
          <p:cNvSpPr txBox="1"/>
          <p:nvPr/>
        </p:nvSpPr>
        <p:spPr>
          <a:xfrm>
            <a:off x="991460" y="671363"/>
            <a:ext cx="5683751" cy="461665"/>
          </a:xfrm>
          <a:prstGeom prst="rect">
            <a:avLst/>
          </a:prstGeom>
          <a:noFill/>
        </p:spPr>
        <p:txBody>
          <a:bodyPr wrap="square" rtlCol="0">
            <a:spAutoFit/>
          </a:bodyPr>
          <a:lstStyle/>
          <a:p>
            <a:pPr>
              <a:defRPr/>
            </a:pPr>
            <a:r>
              <a:rPr lang="en-GB" sz="2400" dirty="0" err="1">
                <a:solidFill>
                  <a:schemeClr val="bg1"/>
                </a:solidFill>
              </a:rPr>
              <a:t>Hör</a:t>
            </a:r>
            <a:r>
              <a:rPr lang="en-GB" sz="2400" dirty="0">
                <a:solidFill>
                  <a:schemeClr val="bg1"/>
                </a:solidFill>
              </a:rPr>
              <a:t> </a:t>
            </a:r>
            <a:r>
              <a:rPr lang="en-GB" sz="2400" dirty="0" err="1">
                <a:solidFill>
                  <a:schemeClr val="bg1"/>
                </a:solidFill>
              </a:rPr>
              <a:t>zu</a:t>
            </a:r>
            <a:r>
              <a:rPr lang="en-GB" sz="2400" dirty="0">
                <a:solidFill>
                  <a:schemeClr val="bg1"/>
                </a:solidFill>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1-9 und [</a:t>
            </a:r>
            <a:r>
              <a:rPr lang="en-GB" sz="2400" b="1" dirty="0">
                <a:solidFill>
                  <a:schemeClr val="bg1"/>
                </a:solidFill>
                <a:latin typeface="Century Gothic" panose="020B0502020202020204" pitchFamily="34" charset="0"/>
              </a:rPr>
              <a:t>z</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13" name="TextBox 12">
            <a:hlinkClick r:id="" action="ppaction://noaction">
              <a:snd r:embed="rId6" name="T2_W7_5.1.wav"/>
            </a:hlinkClick>
            <a:extLst>
              <a:ext uri="{FF2B5EF4-FFF2-40B4-BE49-F238E27FC236}">
                <a16:creationId xmlns:a16="http://schemas.microsoft.com/office/drawing/2014/main" id="{BC14FD1E-3234-1F5D-1611-C70B05E986B0}"/>
              </a:ext>
            </a:extLst>
          </p:cNvPr>
          <p:cNvSpPr txBox="1"/>
          <p:nvPr/>
        </p:nvSpPr>
        <p:spPr>
          <a:xfrm>
            <a:off x="51232" y="31399"/>
            <a:ext cx="3958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Ist</a:t>
            </a:r>
            <a:r>
              <a:rPr lang="en-GB" sz="2400" b="1" dirty="0">
                <a:solidFill>
                  <a:srgbClr val="002060"/>
                </a:solidFill>
                <a:latin typeface="Century Gothic" panose="020B0502020202020204" pitchFamily="34" charset="0"/>
              </a:rPr>
              <a:t> das [s] </a:t>
            </a:r>
            <a:r>
              <a:rPr lang="en-GB" sz="2400" b="1" dirty="0" err="1">
                <a:solidFill>
                  <a:srgbClr val="002060"/>
                </a:solidFill>
                <a:latin typeface="Century Gothic" panose="020B0502020202020204" pitchFamily="34" charset="0"/>
              </a:rPr>
              <a:t>oder</a:t>
            </a:r>
            <a:r>
              <a:rPr lang="en-GB" sz="2400" b="1" dirty="0">
                <a:solidFill>
                  <a:srgbClr val="002060"/>
                </a:solidFill>
                <a:latin typeface="Century Gothic" panose="020B0502020202020204" pitchFamily="34" charset="0"/>
              </a:rPr>
              <a:t> [z]?</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graphicFrame>
        <p:nvGraphicFramePr>
          <p:cNvPr id="71" name="Table 9">
            <a:extLst>
              <a:ext uri="{FF2B5EF4-FFF2-40B4-BE49-F238E27FC236}">
                <a16:creationId xmlns:a16="http://schemas.microsoft.com/office/drawing/2014/main" id="{84F48CDF-C27A-4904-861C-342DC94E2699}"/>
              </a:ext>
            </a:extLst>
          </p:cNvPr>
          <p:cNvGraphicFramePr>
            <a:graphicFrameLocks noGrp="1"/>
          </p:cNvGraphicFramePr>
          <p:nvPr>
            <p:extLst>
              <p:ext uri="{D42A27DB-BD31-4B8C-83A1-F6EECF244321}">
                <p14:modId xmlns:p14="http://schemas.microsoft.com/office/powerpoint/2010/main" val="4103927453"/>
              </p:ext>
            </p:extLst>
          </p:nvPr>
        </p:nvGraphicFramePr>
        <p:xfrm>
          <a:off x="218937" y="2394244"/>
          <a:ext cx="11754126" cy="3268467"/>
        </p:xfrm>
        <a:graphic>
          <a:graphicData uri="http://schemas.openxmlformats.org/drawingml/2006/table">
            <a:tbl>
              <a:tblPr firstRow="1" bandRow="1">
                <a:tableStyleId>{ED083AE6-46FA-4A59-8FB0-9F97EB10719F}</a:tableStyleId>
              </a:tblPr>
              <a:tblGrid>
                <a:gridCol w="697753">
                  <a:extLst>
                    <a:ext uri="{9D8B030D-6E8A-4147-A177-3AD203B41FA5}">
                      <a16:colId xmlns:a16="http://schemas.microsoft.com/office/drawing/2014/main" val="2634909126"/>
                    </a:ext>
                  </a:extLst>
                </a:gridCol>
                <a:gridCol w="3220289">
                  <a:extLst>
                    <a:ext uri="{9D8B030D-6E8A-4147-A177-3AD203B41FA5}">
                      <a16:colId xmlns:a16="http://schemas.microsoft.com/office/drawing/2014/main" val="4198389543"/>
                    </a:ext>
                  </a:extLst>
                </a:gridCol>
                <a:gridCol w="612123">
                  <a:extLst>
                    <a:ext uri="{9D8B030D-6E8A-4147-A177-3AD203B41FA5}">
                      <a16:colId xmlns:a16="http://schemas.microsoft.com/office/drawing/2014/main" val="2452361092"/>
                    </a:ext>
                  </a:extLst>
                </a:gridCol>
                <a:gridCol w="3305919">
                  <a:extLst>
                    <a:ext uri="{9D8B030D-6E8A-4147-A177-3AD203B41FA5}">
                      <a16:colId xmlns:a16="http://schemas.microsoft.com/office/drawing/2014/main" val="727305806"/>
                    </a:ext>
                  </a:extLst>
                </a:gridCol>
                <a:gridCol w="634069">
                  <a:extLst>
                    <a:ext uri="{9D8B030D-6E8A-4147-A177-3AD203B41FA5}">
                      <a16:colId xmlns:a16="http://schemas.microsoft.com/office/drawing/2014/main" val="47501402"/>
                    </a:ext>
                  </a:extLst>
                </a:gridCol>
                <a:gridCol w="3283973">
                  <a:extLst>
                    <a:ext uri="{9D8B030D-6E8A-4147-A177-3AD203B41FA5}">
                      <a16:colId xmlns:a16="http://schemas.microsoft.com/office/drawing/2014/main" val="2035830015"/>
                    </a:ext>
                  </a:extLst>
                </a:gridCol>
              </a:tblGrid>
              <a:tr h="1089489">
                <a:tc>
                  <a:txBody>
                    <a:bodyPr/>
                    <a:lstStyle/>
                    <a:p>
                      <a:endParaRPr lang="en-GB" dirty="0"/>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1544274671"/>
                  </a:ext>
                </a:extLst>
              </a:tr>
              <a:tr h="1089489">
                <a:tc>
                  <a:txBody>
                    <a:bodyPr/>
                    <a:lstStyle/>
                    <a:p>
                      <a:endParaRPr lang="en-GB"/>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000321632"/>
                  </a:ext>
                </a:extLst>
              </a:tr>
              <a:tr h="1089489">
                <a:tc>
                  <a:txBody>
                    <a:bodyPr/>
                    <a:lstStyle/>
                    <a:p>
                      <a:endParaRPr lang="en-GB"/>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tc>
                  <a:txBody>
                    <a:bodyPr/>
                    <a:lstStyle/>
                    <a:p>
                      <a:endParaRPr lang="en-GB">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46311884"/>
                  </a:ext>
                </a:extLst>
              </a:tr>
            </a:tbl>
          </a:graphicData>
        </a:graphic>
      </p:graphicFrame>
      <p:sp>
        <p:nvSpPr>
          <p:cNvPr id="73" name="TextBox 72">
            <a:extLst>
              <a:ext uri="{FF2B5EF4-FFF2-40B4-BE49-F238E27FC236}">
                <a16:creationId xmlns:a16="http://schemas.microsoft.com/office/drawing/2014/main" id="{6EB5999B-526A-40FC-8E11-8C4B7F409777}"/>
              </a:ext>
            </a:extLst>
          </p:cNvPr>
          <p:cNvSpPr txBox="1"/>
          <p:nvPr/>
        </p:nvSpPr>
        <p:spPr>
          <a:xfrm>
            <a:off x="8264613" y="3787843"/>
            <a:ext cx="19309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Tan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sp>
        <p:nvSpPr>
          <p:cNvPr id="76" name="TextBox 75">
            <a:extLst>
              <a:ext uri="{FF2B5EF4-FFF2-40B4-BE49-F238E27FC236}">
                <a16:creationId xmlns:a16="http://schemas.microsoft.com/office/drawing/2014/main" id="{1A291372-263E-465F-BFE1-C459ED58CECE}"/>
              </a:ext>
            </a:extLst>
          </p:cNvPr>
          <p:cNvSpPr txBox="1"/>
          <p:nvPr/>
        </p:nvSpPr>
        <p:spPr>
          <a:xfrm>
            <a:off x="7899240" y="4850855"/>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F438EDC3-026C-42FD-AE48-B8CCEEF268A8}"/>
              </a:ext>
            </a:extLst>
          </p:cNvPr>
          <p:cNvSpPr txBox="1"/>
          <p:nvPr/>
        </p:nvSpPr>
        <p:spPr>
          <a:xfrm>
            <a:off x="143322" y="2735340"/>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zehn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4147784F-745D-4B50-8337-502137384161}"/>
              </a:ext>
            </a:extLst>
          </p:cNvPr>
          <p:cNvSpPr txBox="1"/>
          <p:nvPr/>
        </p:nvSpPr>
        <p:spPr>
          <a:xfrm>
            <a:off x="4055181" y="2766289"/>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Zelt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1525031E-9E0D-4107-AE67-6BBCA40D2845}"/>
              </a:ext>
            </a:extLst>
          </p:cNvPr>
          <p:cNvSpPr txBox="1"/>
          <p:nvPr/>
        </p:nvSpPr>
        <p:spPr>
          <a:xfrm>
            <a:off x="4247871" y="3830296"/>
            <a:ext cx="264907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Zahn</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Action Button: Custom 16">
            <a:hlinkClick r:id="" action="ppaction://noaction" highlightClick="1">
              <a:snd r:embed="rId8" name="T2_W7_5.3.wav"/>
            </a:hlinkClick>
            <a:extLst>
              <a:ext uri="{FF2B5EF4-FFF2-40B4-BE49-F238E27FC236}">
                <a16:creationId xmlns:a16="http://schemas.microsoft.com/office/drawing/2014/main" id="{F85C95F1-6A0B-4E6D-A34F-230A97D67DB5}"/>
              </a:ext>
            </a:extLst>
          </p:cNvPr>
          <p:cNvSpPr/>
          <p:nvPr/>
        </p:nvSpPr>
        <p:spPr>
          <a:xfrm>
            <a:off x="321932" y="2807348"/>
            <a:ext cx="393922" cy="357939"/>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4" name="Action Button: Custom 16">
            <a:hlinkClick r:id="" action="ppaction://noaction" highlightClick="1">
              <a:snd r:embed="rId9" name="T2_W7_5.4.wav"/>
            </a:hlinkClick>
            <a:extLst>
              <a:ext uri="{FF2B5EF4-FFF2-40B4-BE49-F238E27FC236}">
                <a16:creationId xmlns:a16="http://schemas.microsoft.com/office/drawing/2014/main" id="{69759498-E850-46E8-AC17-4AC26A67AAC3}"/>
              </a:ext>
            </a:extLst>
          </p:cNvPr>
          <p:cNvSpPr/>
          <p:nvPr/>
        </p:nvSpPr>
        <p:spPr>
          <a:xfrm>
            <a:off x="317776" y="387458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5" name="Action Button: Custom 16">
            <a:hlinkClick r:id="" action="ppaction://noaction" highlightClick="1">
              <a:snd r:embed="rId10" name="T2_W7_5.5.wav"/>
            </a:hlinkClick>
            <a:extLst>
              <a:ext uri="{FF2B5EF4-FFF2-40B4-BE49-F238E27FC236}">
                <a16:creationId xmlns:a16="http://schemas.microsoft.com/office/drawing/2014/main" id="{61D42278-FC6A-4766-9726-EB5895DE4AB6}"/>
              </a:ext>
            </a:extLst>
          </p:cNvPr>
          <p:cNvSpPr/>
          <p:nvPr/>
        </p:nvSpPr>
        <p:spPr>
          <a:xfrm>
            <a:off x="317776" y="4981498"/>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86" name="Action Button: Custom 16">
            <a:hlinkClick r:id="" action="ppaction://noaction" highlightClick="1">
              <a:snd r:embed="rId11" name="T2_W7_5.6.wav"/>
            </a:hlinkClick>
            <a:extLst>
              <a:ext uri="{FF2B5EF4-FFF2-40B4-BE49-F238E27FC236}">
                <a16:creationId xmlns:a16="http://schemas.microsoft.com/office/drawing/2014/main" id="{60D92B03-0973-4229-B07C-76ED5D60E0C2}"/>
              </a:ext>
            </a:extLst>
          </p:cNvPr>
          <p:cNvSpPr/>
          <p:nvPr/>
        </p:nvSpPr>
        <p:spPr>
          <a:xfrm>
            <a:off x="4213864" y="276519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87" name="Action Button: Custom 16">
            <a:hlinkClick r:id="" action="ppaction://noaction" highlightClick="1">
              <a:snd r:embed="rId12" name="T2_W7_5.7.wav"/>
            </a:hlinkClick>
            <a:extLst>
              <a:ext uri="{FF2B5EF4-FFF2-40B4-BE49-F238E27FC236}">
                <a16:creationId xmlns:a16="http://schemas.microsoft.com/office/drawing/2014/main" id="{13471521-8EDF-46E1-9444-8D49F62B1BED}"/>
              </a:ext>
            </a:extLst>
          </p:cNvPr>
          <p:cNvSpPr/>
          <p:nvPr/>
        </p:nvSpPr>
        <p:spPr>
          <a:xfrm>
            <a:off x="4234975" y="3871946"/>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8" name="Action Button: Custom 16">
            <a:hlinkClick r:id="" action="ppaction://noaction" highlightClick="1">
              <a:snd r:embed="rId13" name="T2_W7_5.8.wav"/>
            </a:hlinkClick>
            <a:extLst>
              <a:ext uri="{FF2B5EF4-FFF2-40B4-BE49-F238E27FC236}">
                <a16:creationId xmlns:a16="http://schemas.microsoft.com/office/drawing/2014/main" id="{416B5E28-D5EB-48D1-AED4-8D511F574EC5}"/>
              </a:ext>
            </a:extLst>
          </p:cNvPr>
          <p:cNvSpPr/>
          <p:nvPr/>
        </p:nvSpPr>
        <p:spPr>
          <a:xfrm>
            <a:off x="4218279" y="4916902"/>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9" name="Action Button: Custom 16">
            <a:hlinkClick r:id="" action="ppaction://noaction" highlightClick="1">
              <a:snd r:embed="rId14" name="T2_W7_5.9.wav"/>
            </a:hlinkClick>
            <a:extLst>
              <a:ext uri="{FF2B5EF4-FFF2-40B4-BE49-F238E27FC236}">
                <a16:creationId xmlns:a16="http://schemas.microsoft.com/office/drawing/2014/main" id="{B47EAFC1-E163-464C-B3A1-6CBC1C4D2768}"/>
              </a:ext>
            </a:extLst>
          </p:cNvPr>
          <p:cNvSpPr/>
          <p:nvPr/>
        </p:nvSpPr>
        <p:spPr>
          <a:xfrm>
            <a:off x="8192765" y="275244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0" name="Action Button: Custom 16">
            <a:hlinkClick r:id="" action="ppaction://noaction" highlightClick="1">
              <a:snd r:embed="rId15" name="T2_W7_5.10.wav"/>
            </a:hlinkClick>
            <a:extLst>
              <a:ext uri="{FF2B5EF4-FFF2-40B4-BE49-F238E27FC236}">
                <a16:creationId xmlns:a16="http://schemas.microsoft.com/office/drawing/2014/main" id="{B0BBC440-F508-43CE-B78F-E52DBF43F9ED}"/>
              </a:ext>
            </a:extLst>
          </p:cNvPr>
          <p:cNvSpPr/>
          <p:nvPr/>
        </p:nvSpPr>
        <p:spPr>
          <a:xfrm>
            <a:off x="8192765" y="3821123"/>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91" name="Action Button: Custom 16">
            <a:hlinkClick r:id="" action="ppaction://noaction" highlightClick="1">
              <a:snd r:embed="rId16" name="T2_W7_5.11.wav"/>
            </a:hlinkClick>
            <a:extLst>
              <a:ext uri="{FF2B5EF4-FFF2-40B4-BE49-F238E27FC236}">
                <a16:creationId xmlns:a16="http://schemas.microsoft.com/office/drawing/2014/main" id="{76D156FF-D242-4780-A387-E3DC55EC87BE}"/>
              </a:ext>
            </a:extLst>
          </p:cNvPr>
          <p:cNvSpPr/>
          <p:nvPr/>
        </p:nvSpPr>
        <p:spPr>
          <a:xfrm>
            <a:off x="8192765" y="4893074"/>
            <a:ext cx="396000" cy="396000"/>
          </a:xfrm>
          <a:prstGeom prst="actionButtonBlank">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BBE29462-8243-4289-8588-DE15638BEA52}"/>
              </a:ext>
            </a:extLst>
          </p:cNvPr>
          <p:cNvSpPr txBox="1"/>
          <p:nvPr/>
        </p:nvSpPr>
        <p:spPr>
          <a:xfrm>
            <a:off x="1034909" y="2722430"/>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3" name="TextBox 92">
            <a:extLst>
              <a:ext uri="{FF2B5EF4-FFF2-40B4-BE49-F238E27FC236}">
                <a16:creationId xmlns:a16="http://schemas.microsoft.com/office/drawing/2014/main" id="{A371880F-6225-4496-8BF1-8E0CF1116E4D}"/>
              </a:ext>
            </a:extLst>
          </p:cNvPr>
          <p:cNvSpPr txBox="1"/>
          <p:nvPr/>
        </p:nvSpPr>
        <p:spPr>
          <a:xfrm>
            <a:off x="767260" y="3889324"/>
            <a:ext cx="18137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Sonne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7F2F1BF8-E4B2-4D44-A1FC-FA58E0A8DC18}"/>
              </a:ext>
            </a:extLst>
          </p:cNvPr>
          <p:cNvSpPr txBox="1"/>
          <p:nvPr/>
        </p:nvSpPr>
        <p:spPr>
          <a:xfrm>
            <a:off x="991460" y="3814340"/>
            <a:ext cx="32328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5" name="TextBox 94">
            <a:extLst>
              <a:ext uri="{FF2B5EF4-FFF2-40B4-BE49-F238E27FC236}">
                <a16:creationId xmlns:a16="http://schemas.microsoft.com/office/drawing/2014/main" id="{CAE2EB15-527D-4922-8CC0-08167D0F9826}"/>
              </a:ext>
            </a:extLst>
          </p:cNvPr>
          <p:cNvSpPr txBox="1"/>
          <p:nvPr/>
        </p:nvSpPr>
        <p:spPr>
          <a:xfrm>
            <a:off x="866137" y="4914650"/>
            <a:ext cx="18351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Sonntag</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6A9093A6-E246-4E51-9A2E-9519F559262F}"/>
              </a:ext>
            </a:extLst>
          </p:cNvPr>
          <p:cNvSpPr txBox="1"/>
          <p:nvPr/>
        </p:nvSpPr>
        <p:spPr>
          <a:xfrm>
            <a:off x="1015654" y="4854278"/>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7" name="TextBox 96">
            <a:extLst>
              <a:ext uri="{FF2B5EF4-FFF2-40B4-BE49-F238E27FC236}">
                <a16:creationId xmlns:a16="http://schemas.microsoft.com/office/drawing/2014/main" id="{2C8675F8-21B4-4C54-969D-EA92C0D4D2D6}"/>
              </a:ext>
            </a:extLst>
          </p:cNvPr>
          <p:cNvSpPr txBox="1"/>
          <p:nvPr/>
        </p:nvSpPr>
        <p:spPr>
          <a:xfrm flipH="1">
            <a:off x="4938864" y="2707150"/>
            <a:ext cx="331217"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8" name="TextBox 97">
            <a:extLst>
              <a:ext uri="{FF2B5EF4-FFF2-40B4-BE49-F238E27FC236}">
                <a16:creationId xmlns:a16="http://schemas.microsoft.com/office/drawing/2014/main" id="{32F2442A-D31D-4B93-8978-B263F76B2207}"/>
              </a:ext>
            </a:extLst>
          </p:cNvPr>
          <p:cNvSpPr txBox="1"/>
          <p:nvPr/>
        </p:nvSpPr>
        <p:spPr>
          <a:xfrm>
            <a:off x="5076586" y="3793756"/>
            <a:ext cx="252560"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99" name="TextBox 98">
            <a:extLst>
              <a:ext uri="{FF2B5EF4-FFF2-40B4-BE49-F238E27FC236}">
                <a16:creationId xmlns:a16="http://schemas.microsoft.com/office/drawing/2014/main" id="{FEC772D1-AF5E-4DF0-81B4-767E9B2613F6}"/>
              </a:ext>
            </a:extLst>
          </p:cNvPr>
          <p:cNvSpPr txBox="1"/>
          <p:nvPr/>
        </p:nvSpPr>
        <p:spPr>
          <a:xfrm>
            <a:off x="4603139" y="4896151"/>
            <a:ext cx="19385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Seife</a:t>
            </a:r>
          </a:p>
        </p:txBody>
      </p:sp>
      <p:sp>
        <p:nvSpPr>
          <p:cNvPr id="100" name="TextBox 99">
            <a:extLst>
              <a:ext uri="{FF2B5EF4-FFF2-40B4-BE49-F238E27FC236}">
                <a16:creationId xmlns:a16="http://schemas.microsoft.com/office/drawing/2014/main" id="{09BA1278-278C-4CEA-984A-924E532A0C00}"/>
              </a:ext>
            </a:extLst>
          </p:cNvPr>
          <p:cNvSpPr txBox="1"/>
          <p:nvPr/>
        </p:nvSpPr>
        <p:spPr>
          <a:xfrm>
            <a:off x="5151469" y="4871271"/>
            <a:ext cx="19893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1" name="TextBox 100">
            <a:extLst>
              <a:ext uri="{FF2B5EF4-FFF2-40B4-BE49-F238E27FC236}">
                <a16:creationId xmlns:a16="http://schemas.microsoft.com/office/drawing/2014/main" id="{2B947993-1666-4036-8642-A137130FC5E7}"/>
              </a:ext>
            </a:extLst>
          </p:cNvPr>
          <p:cNvSpPr txBox="1"/>
          <p:nvPr/>
        </p:nvSpPr>
        <p:spPr>
          <a:xfrm>
            <a:off x="8460487" y="2633498"/>
            <a:ext cx="175725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5ED31631-A693-480B-892E-C5B8D9879F83}"/>
              </a:ext>
            </a:extLst>
          </p:cNvPr>
          <p:cNvSpPr txBox="1"/>
          <p:nvPr/>
        </p:nvSpPr>
        <p:spPr>
          <a:xfrm>
            <a:off x="9207220" y="2625649"/>
            <a:ext cx="207125"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3" name="TextBox 102">
            <a:extLst>
              <a:ext uri="{FF2B5EF4-FFF2-40B4-BE49-F238E27FC236}">
                <a16:creationId xmlns:a16="http://schemas.microsoft.com/office/drawing/2014/main" id="{57C550C2-3E3C-4A85-80D5-D4A1F85F8B93}"/>
              </a:ext>
            </a:extLst>
          </p:cNvPr>
          <p:cNvSpPr txBox="1"/>
          <p:nvPr/>
        </p:nvSpPr>
        <p:spPr>
          <a:xfrm>
            <a:off x="9446072" y="3742176"/>
            <a:ext cx="198932" cy="523220"/>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sp>
        <p:nvSpPr>
          <p:cNvPr id="104" name="TextBox 103">
            <a:extLst>
              <a:ext uri="{FF2B5EF4-FFF2-40B4-BE49-F238E27FC236}">
                <a16:creationId xmlns:a16="http://schemas.microsoft.com/office/drawing/2014/main" id="{A75D1A69-F9F1-4878-B6F4-80B2BFE6290B}"/>
              </a:ext>
            </a:extLst>
          </p:cNvPr>
          <p:cNvSpPr txBox="1"/>
          <p:nvPr/>
        </p:nvSpPr>
        <p:spPr>
          <a:xfrm>
            <a:off x="8849859" y="4818584"/>
            <a:ext cx="25256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_</a:t>
            </a:r>
          </a:p>
        </p:txBody>
      </p:sp>
      <p:pic>
        <p:nvPicPr>
          <p:cNvPr id="109" name="Picture 108">
            <a:extLst>
              <a:ext uri="{FF2B5EF4-FFF2-40B4-BE49-F238E27FC236}">
                <a16:creationId xmlns:a16="http://schemas.microsoft.com/office/drawing/2014/main" id="{ACF88DF6-2B6C-4214-B7DC-D4777C2C04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23717" y="3659563"/>
            <a:ext cx="769359" cy="777210"/>
          </a:xfrm>
          <a:prstGeom prst="rect">
            <a:avLst/>
          </a:prstGeom>
        </p:spPr>
      </p:pic>
      <p:pic>
        <p:nvPicPr>
          <p:cNvPr id="111" name="Picture 110">
            <a:extLst>
              <a:ext uri="{FF2B5EF4-FFF2-40B4-BE49-F238E27FC236}">
                <a16:creationId xmlns:a16="http://schemas.microsoft.com/office/drawing/2014/main" id="{76B75506-5E41-41C4-9684-17D6DD2B50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34193" y="2415679"/>
            <a:ext cx="919208" cy="864056"/>
          </a:xfrm>
          <a:prstGeom prst="rect">
            <a:avLst/>
          </a:prstGeom>
        </p:spPr>
      </p:pic>
      <p:sp>
        <p:nvSpPr>
          <p:cNvPr id="46" name="Rounded Rectangular Callout 24">
            <a:extLst>
              <a:ext uri="{FF2B5EF4-FFF2-40B4-BE49-F238E27FC236}">
                <a16:creationId xmlns:a16="http://schemas.microsoft.com/office/drawing/2014/main" id="{35FC0C29-81C5-4D10-AA6B-90C8C871D39D}"/>
              </a:ext>
            </a:extLst>
          </p:cNvPr>
          <p:cNvSpPr/>
          <p:nvPr/>
        </p:nvSpPr>
        <p:spPr>
          <a:xfrm>
            <a:off x="2017523" y="1195881"/>
            <a:ext cx="7577004" cy="1111311"/>
          </a:xfrm>
          <a:prstGeom prst="wedgeRoundRectCallout">
            <a:avLst>
              <a:gd name="adj1" fmla="val -19547"/>
              <a:gd name="adj2" fmla="val 48932"/>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‘s’ before a vowel sounds like English ‘z’.</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German ‘z’ sounds like ‘</a:t>
            </a:r>
            <a:r>
              <a:rPr kumimoji="0" lang="en-US"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in English ‘boots’.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744EEA56-5326-4214-A96A-AE868F01931B}"/>
              </a:ext>
            </a:extLst>
          </p:cNvPr>
          <p:cNvSpPr/>
          <p:nvPr/>
        </p:nvSpPr>
        <p:spPr>
          <a:xfrm>
            <a:off x="2943527" y="2501529"/>
            <a:ext cx="960520"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10</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5" name="Picture 4">
            <a:extLst>
              <a:ext uri="{FF2B5EF4-FFF2-40B4-BE49-F238E27FC236}">
                <a16:creationId xmlns:a16="http://schemas.microsoft.com/office/drawing/2014/main" id="{8848323F-6B99-4BAD-9516-84343EDFD785}"/>
              </a:ext>
            </a:extLst>
          </p:cNvPr>
          <p:cNvPicPr>
            <a:picLocks noChangeAspect="1"/>
          </p:cNvPicPr>
          <p:nvPr/>
        </p:nvPicPr>
        <p:blipFill>
          <a:blip r:embed="rId19"/>
          <a:stretch>
            <a:fillRect/>
          </a:stretch>
        </p:blipFill>
        <p:spPr>
          <a:xfrm>
            <a:off x="2910953" y="3567956"/>
            <a:ext cx="1081699" cy="921749"/>
          </a:xfrm>
          <a:prstGeom prst="rect">
            <a:avLst/>
          </a:prstGeom>
        </p:spPr>
      </p:pic>
      <p:pic>
        <p:nvPicPr>
          <p:cNvPr id="7" name="Picture 6">
            <a:extLst>
              <a:ext uri="{FF2B5EF4-FFF2-40B4-BE49-F238E27FC236}">
                <a16:creationId xmlns:a16="http://schemas.microsoft.com/office/drawing/2014/main" id="{40DACE4B-1FC6-4D0B-A665-7759AD6FF234}"/>
              </a:ext>
            </a:extLst>
          </p:cNvPr>
          <p:cNvPicPr>
            <a:picLocks noChangeAspect="1"/>
          </p:cNvPicPr>
          <p:nvPr/>
        </p:nvPicPr>
        <p:blipFill>
          <a:blip r:embed="rId20"/>
          <a:stretch>
            <a:fillRect/>
          </a:stretch>
        </p:blipFill>
        <p:spPr>
          <a:xfrm>
            <a:off x="2935936" y="4752927"/>
            <a:ext cx="1030547" cy="817036"/>
          </a:xfrm>
          <a:prstGeom prst="rect">
            <a:avLst/>
          </a:prstGeom>
        </p:spPr>
      </p:pic>
      <p:pic>
        <p:nvPicPr>
          <p:cNvPr id="8" name="Picture 7">
            <a:extLst>
              <a:ext uri="{FF2B5EF4-FFF2-40B4-BE49-F238E27FC236}">
                <a16:creationId xmlns:a16="http://schemas.microsoft.com/office/drawing/2014/main" id="{F7717962-5595-4684-BFBD-DEA5BE4EAE4C}"/>
              </a:ext>
            </a:extLst>
          </p:cNvPr>
          <p:cNvPicPr>
            <a:picLocks noChangeAspect="1"/>
          </p:cNvPicPr>
          <p:nvPr/>
        </p:nvPicPr>
        <p:blipFill>
          <a:blip r:embed="rId21"/>
          <a:stretch>
            <a:fillRect/>
          </a:stretch>
        </p:blipFill>
        <p:spPr>
          <a:xfrm>
            <a:off x="6707714" y="2511580"/>
            <a:ext cx="1226245" cy="817496"/>
          </a:xfrm>
          <a:prstGeom prst="rect">
            <a:avLst/>
          </a:prstGeom>
        </p:spPr>
      </p:pic>
      <p:pic>
        <p:nvPicPr>
          <p:cNvPr id="10" name="Picture 9">
            <a:extLst>
              <a:ext uri="{FF2B5EF4-FFF2-40B4-BE49-F238E27FC236}">
                <a16:creationId xmlns:a16="http://schemas.microsoft.com/office/drawing/2014/main" id="{17273917-A9BA-4D55-8BF8-97DAABFECE40}"/>
              </a:ext>
            </a:extLst>
          </p:cNvPr>
          <p:cNvPicPr>
            <a:picLocks noChangeAspect="1"/>
          </p:cNvPicPr>
          <p:nvPr/>
        </p:nvPicPr>
        <p:blipFill>
          <a:blip r:embed="rId22"/>
          <a:stretch>
            <a:fillRect/>
          </a:stretch>
        </p:blipFill>
        <p:spPr>
          <a:xfrm>
            <a:off x="7089232" y="4603242"/>
            <a:ext cx="515109" cy="1030217"/>
          </a:xfrm>
          <a:prstGeom prst="rect">
            <a:avLst/>
          </a:prstGeom>
        </p:spPr>
      </p:pic>
      <p:pic>
        <p:nvPicPr>
          <p:cNvPr id="12" name="Picture 11">
            <a:extLst>
              <a:ext uri="{FF2B5EF4-FFF2-40B4-BE49-F238E27FC236}">
                <a16:creationId xmlns:a16="http://schemas.microsoft.com/office/drawing/2014/main" id="{A3DB69F6-4E9B-4985-B07D-CCA31CF93FB1}"/>
              </a:ext>
            </a:extLst>
          </p:cNvPr>
          <p:cNvPicPr>
            <a:picLocks noChangeAspect="1"/>
          </p:cNvPicPr>
          <p:nvPr/>
        </p:nvPicPr>
        <p:blipFill>
          <a:blip r:embed="rId23"/>
          <a:stretch>
            <a:fillRect/>
          </a:stretch>
        </p:blipFill>
        <p:spPr>
          <a:xfrm>
            <a:off x="10654367" y="3610631"/>
            <a:ext cx="1210654" cy="887117"/>
          </a:xfrm>
          <a:prstGeom prst="rect">
            <a:avLst/>
          </a:prstGeom>
        </p:spPr>
      </p:pic>
      <p:pic>
        <p:nvPicPr>
          <p:cNvPr id="4" name="Picture 3">
            <a:extLst>
              <a:ext uri="{FF2B5EF4-FFF2-40B4-BE49-F238E27FC236}">
                <a16:creationId xmlns:a16="http://schemas.microsoft.com/office/drawing/2014/main" id="{7D30BC43-19F5-4A40-8ABA-99B416F44FF7}"/>
              </a:ext>
            </a:extLst>
          </p:cNvPr>
          <p:cNvPicPr>
            <a:picLocks noChangeAspect="1"/>
          </p:cNvPicPr>
          <p:nvPr/>
        </p:nvPicPr>
        <p:blipFill>
          <a:blip r:embed="rId24"/>
          <a:stretch>
            <a:fillRect/>
          </a:stretch>
        </p:blipFill>
        <p:spPr>
          <a:xfrm>
            <a:off x="10850611" y="4615475"/>
            <a:ext cx="960520" cy="954903"/>
          </a:xfrm>
          <a:prstGeom prst="rect">
            <a:avLst/>
          </a:prstGeom>
        </p:spPr>
      </p:pic>
    </p:spTree>
    <p:extLst>
      <p:ext uri="{BB962C8B-B14F-4D97-AF65-F5344CB8AC3E}">
        <p14:creationId xmlns:p14="http://schemas.microsoft.com/office/powerpoint/2010/main" val="12537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4" grpId="0" animBg="1"/>
      <p:bldP spid="96" grpId="0" animBg="1"/>
      <p:bldP spid="97" grpId="0" animBg="1"/>
      <p:bldP spid="98" grpId="0" animBg="1"/>
      <p:bldP spid="100" grpId="0" animBg="1"/>
      <p:bldP spid="102" grpId="0" animBg="1"/>
      <p:bldP spid="103" grpId="0" animBg="1"/>
      <p:bldP spid="104" grpId="0" animBg="1"/>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7" name="T2_W7_6.1.wav"/>
            </a:hlinkClick>
            <a:extLst>
              <a:ext uri="{FF2B5EF4-FFF2-40B4-BE49-F238E27FC236}">
                <a16:creationId xmlns:a16="http://schemas.microsoft.com/office/drawing/2014/main" id="{C472ADB2-A29C-468A-AFDC-509DA251A035}"/>
              </a:ext>
            </a:extLst>
          </p:cNvPr>
          <p:cNvSpPr/>
          <p:nvPr/>
        </p:nvSpPr>
        <p:spPr>
          <a:xfrm>
            <a:off x="914067" y="228189"/>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3495"/>
            <a:ext cx="914400" cy="914400"/>
          </a:xfrm>
          <a:prstGeom prst="rect">
            <a:avLst/>
          </a:prstGeom>
        </p:spPr>
      </p:pic>
      <p:sp>
        <p:nvSpPr>
          <p:cNvPr id="15" name="Google Shape;108;p3">
            <a:hlinkClick r:id="" action="ppaction://noaction">
              <a:snd r:embed="rId7" name="T2_W7_6.1.wav"/>
            </a:hlinkClick>
            <a:extLst>
              <a:ext uri="{FF2B5EF4-FFF2-40B4-BE49-F238E27FC236}">
                <a16:creationId xmlns:a16="http://schemas.microsoft.com/office/drawing/2014/main" id="{65FE47C1-828E-456E-B379-6234726CA4EB}"/>
              </a:ext>
            </a:extLst>
          </p:cNvPr>
          <p:cNvSpPr txBox="1"/>
          <p:nvPr/>
        </p:nvSpPr>
        <p:spPr>
          <a:xfrm>
            <a:off x="967309" y="225687"/>
            <a:ext cx="3596528"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Sag das Wort.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8" name="Picture 7" descr="A picture containing text, vector graphics&#10;&#10;Description automatically generated">
            <a:extLst>
              <a:ext uri="{FF2B5EF4-FFF2-40B4-BE49-F238E27FC236}">
                <a16:creationId xmlns:a16="http://schemas.microsoft.com/office/drawing/2014/main" id="{080BA3DB-2C03-4579-9807-FAA19D41BA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4176" y="1058393"/>
            <a:ext cx="1748590" cy="169495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B6D3EA0-B99E-4586-885D-96C0581D0B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66624" y="1022681"/>
            <a:ext cx="1748590" cy="1730664"/>
          </a:xfrm>
          <a:prstGeom prst="rect">
            <a:avLst/>
          </a:prstGeom>
          <a:noFill/>
        </p:spPr>
      </p:pic>
      <p:pic>
        <p:nvPicPr>
          <p:cNvPr id="41" name="Picture 40" descr="Icon&#10;&#10;Description automatically generated">
            <a:extLst>
              <a:ext uri="{FF2B5EF4-FFF2-40B4-BE49-F238E27FC236}">
                <a16:creationId xmlns:a16="http://schemas.microsoft.com/office/drawing/2014/main" id="{2035CE22-D171-455E-B286-2685D78930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05643" y="3773759"/>
            <a:ext cx="1476909" cy="1476909"/>
          </a:xfrm>
          <a:prstGeom prst="rect">
            <a:avLst/>
          </a:prstGeom>
        </p:spPr>
      </p:pic>
      <p:sp>
        <p:nvSpPr>
          <p:cNvPr id="4" name="TextBox 3">
            <a:extLst>
              <a:ext uri="{FF2B5EF4-FFF2-40B4-BE49-F238E27FC236}">
                <a16:creationId xmlns:a16="http://schemas.microsoft.com/office/drawing/2014/main" id="{5159772B-2167-464A-B3E3-83F7B8DA50EA}"/>
              </a:ext>
            </a:extLst>
          </p:cNvPr>
          <p:cNvSpPr txBox="1"/>
          <p:nvPr/>
        </p:nvSpPr>
        <p:spPr>
          <a:xfrm>
            <a:off x="1752520" y="2882983"/>
            <a:ext cx="2490616"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gewinnen</a:t>
            </a:r>
            <a:endParaRPr lang="en-GB" sz="3600" b="1" dirty="0">
              <a:solidFill>
                <a:schemeClr val="bg1"/>
              </a:solidFill>
            </a:endParaRPr>
          </a:p>
        </p:txBody>
      </p:sp>
      <p:sp>
        <p:nvSpPr>
          <p:cNvPr id="29" name="TextBox 28">
            <a:extLst>
              <a:ext uri="{FF2B5EF4-FFF2-40B4-BE49-F238E27FC236}">
                <a16:creationId xmlns:a16="http://schemas.microsoft.com/office/drawing/2014/main" id="{8A5EAA8E-F7F0-455A-8F96-41BAFF1EBCFA}"/>
              </a:ext>
            </a:extLst>
          </p:cNvPr>
          <p:cNvSpPr txBox="1"/>
          <p:nvPr/>
        </p:nvSpPr>
        <p:spPr>
          <a:xfrm>
            <a:off x="5740602" y="2882983"/>
            <a:ext cx="1674612"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hören</a:t>
            </a:r>
            <a:endParaRPr lang="en-GB" sz="3600" b="1" dirty="0">
              <a:solidFill>
                <a:schemeClr val="bg1"/>
              </a:solidFill>
            </a:endParaRPr>
          </a:p>
        </p:txBody>
      </p:sp>
      <p:sp>
        <p:nvSpPr>
          <p:cNvPr id="30" name="TextBox 29">
            <a:extLst>
              <a:ext uri="{FF2B5EF4-FFF2-40B4-BE49-F238E27FC236}">
                <a16:creationId xmlns:a16="http://schemas.microsoft.com/office/drawing/2014/main" id="{B3E91136-83A4-4307-9F0D-51B1F91C3887}"/>
              </a:ext>
            </a:extLst>
          </p:cNvPr>
          <p:cNvSpPr txBox="1"/>
          <p:nvPr/>
        </p:nvSpPr>
        <p:spPr>
          <a:xfrm>
            <a:off x="1894177" y="5479083"/>
            <a:ext cx="2314575"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machen</a:t>
            </a:r>
            <a:endParaRPr lang="en-GB" sz="3600" b="1" dirty="0">
              <a:solidFill>
                <a:schemeClr val="bg1"/>
              </a:solidFill>
            </a:endParaRPr>
          </a:p>
        </p:txBody>
      </p:sp>
      <p:sp>
        <p:nvSpPr>
          <p:cNvPr id="31" name="TextBox 30">
            <a:extLst>
              <a:ext uri="{FF2B5EF4-FFF2-40B4-BE49-F238E27FC236}">
                <a16:creationId xmlns:a16="http://schemas.microsoft.com/office/drawing/2014/main" id="{C73D82E7-F90D-4222-A263-6F76FECCAA97}"/>
              </a:ext>
            </a:extLst>
          </p:cNvPr>
          <p:cNvSpPr txBox="1"/>
          <p:nvPr/>
        </p:nvSpPr>
        <p:spPr>
          <a:xfrm>
            <a:off x="5604627" y="5453379"/>
            <a:ext cx="2314575" cy="646331"/>
          </a:xfrm>
          <a:prstGeom prst="rect">
            <a:avLst/>
          </a:prstGeom>
          <a:solidFill>
            <a:srgbClr val="002060"/>
          </a:solidFill>
          <a:ln cap="rnd">
            <a:solidFill>
              <a:srgbClr val="002060"/>
            </a:solidFill>
          </a:ln>
        </p:spPr>
        <p:txBody>
          <a:bodyPr wrap="square" rtlCol="0">
            <a:spAutoFit/>
          </a:bodyPr>
          <a:lstStyle/>
          <a:p>
            <a:r>
              <a:rPr lang="en-GB" sz="3600" b="1" dirty="0" err="1">
                <a:solidFill>
                  <a:schemeClr val="bg1"/>
                </a:solidFill>
              </a:rPr>
              <a:t>zu</a:t>
            </a:r>
            <a:r>
              <a:rPr lang="en-GB" sz="3600" b="1" dirty="0">
                <a:solidFill>
                  <a:schemeClr val="bg1"/>
                </a:solidFill>
              </a:rPr>
              <a:t> </a:t>
            </a:r>
            <a:r>
              <a:rPr lang="en-GB" sz="3600" b="1" dirty="0" err="1">
                <a:solidFill>
                  <a:schemeClr val="bg1"/>
                </a:solidFill>
              </a:rPr>
              <a:t>Hause</a:t>
            </a:r>
            <a:endParaRPr lang="en-GB" sz="3600" b="1" dirty="0">
              <a:solidFill>
                <a:schemeClr val="bg1"/>
              </a:solidFill>
            </a:endParaRPr>
          </a:p>
        </p:txBody>
      </p:sp>
      <p:grpSp>
        <p:nvGrpSpPr>
          <p:cNvPr id="7" name="Group 6">
            <a:extLst>
              <a:ext uri="{FF2B5EF4-FFF2-40B4-BE49-F238E27FC236}">
                <a16:creationId xmlns:a16="http://schemas.microsoft.com/office/drawing/2014/main" id="{48F86179-B766-4F38-8D70-4303B98134FD}"/>
              </a:ext>
            </a:extLst>
          </p:cNvPr>
          <p:cNvGrpSpPr/>
          <p:nvPr/>
        </p:nvGrpSpPr>
        <p:grpSpPr>
          <a:xfrm>
            <a:off x="1756431" y="3833235"/>
            <a:ext cx="2397342" cy="1476909"/>
            <a:chOff x="7415215" y="2865603"/>
            <a:chExt cx="2397342" cy="1476909"/>
          </a:xfrm>
        </p:grpSpPr>
        <p:sp>
          <p:nvSpPr>
            <p:cNvPr id="33" name="Flowchart: Connector 32">
              <a:extLst>
                <a:ext uri="{FF2B5EF4-FFF2-40B4-BE49-F238E27FC236}">
                  <a16:creationId xmlns:a16="http://schemas.microsoft.com/office/drawing/2014/main" id="{A4084D80-0D8E-4486-98DC-AE7FA36A01BE}"/>
                </a:ext>
              </a:extLst>
            </p:cNvPr>
            <p:cNvSpPr/>
            <p:nvPr/>
          </p:nvSpPr>
          <p:spPr>
            <a:xfrm>
              <a:off x="7741795" y="2865603"/>
              <a:ext cx="1674612" cy="147690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8E52584-F990-4EF0-8269-94CA39B64AEB}"/>
                </a:ext>
              </a:extLst>
            </p:cNvPr>
            <p:cNvSpPr/>
            <p:nvPr/>
          </p:nvSpPr>
          <p:spPr>
            <a:xfrm>
              <a:off x="7415215" y="2967335"/>
              <a:ext cx="2397342"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make</a:t>
              </a:r>
            </a:p>
          </p:txBody>
        </p:sp>
      </p:grpSp>
      <p:sp>
        <p:nvSpPr>
          <p:cNvPr id="35" name="Rounded Rectangular Callout 24">
            <a:extLst>
              <a:ext uri="{FF2B5EF4-FFF2-40B4-BE49-F238E27FC236}">
                <a16:creationId xmlns:a16="http://schemas.microsoft.com/office/drawing/2014/main" id="{F3EF7648-99BB-4388-92F5-01BA06DF6F05}"/>
              </a:ext>
            </a:extLst>
          </p:cNvPr>
          <p:cNvSpPr/>
          <p:nvPr/>
        </p:nvSpPr>
        <p:spPr>
          <a:xfrm>
            <a:off x="7716561" y="2018211"/>
            <a:ext cx="4040147" cy="103732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Three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of these new words are verbs.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6D78AEB2-1115-455E-A2A3-261F86839B48}"/>
              </a:ext>
            </a:extLst>
          </p:cNvPr>
          <p:cNvSpPr/>
          <p:nvPr/>
        </p:nvSpPr>
        <p:spPr>
          <a:xfrm>
            <a:off x="5544930" y="5250668"/>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Rectangle: Rounded Corners 36">
            <a:extLst>
              <a:ext uri="{FF2B5EF4-FFF2-40B4-BE49-F238E27FC236}">
                <a16:creationId xmlns:a16="http://schemas.microsoft.com/office/drawing/2014/main" id="{35F9B5FA-8F26-4138-8AA7-D512F3F79892}"/>
              </a:ext>
            </a:extLst>
          </p:cNvPr>
          <p:cNvSpPr/>
          <p:nvPr/>
        </p:nvSpPr>
        <p:spPr>
          <a:xfrm>
            <a:off x="3495843" y="2952252"/>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Rounded Corners 37">
            <a:extLst>
              <a:ext uri="{FF2B5EF4-FFF2-40B4-BE49-F238E27FC236}">
                <a16:creationId xmlns:a16="http://schemas.microsoft.com/office/drawing/2014/main" id="{0736E26D-E1B3-42DE-A785-D1F1004E5A43}"/>
              </a:ext>
            </a:extLst>
          </p:cNvPr>
          <p:cNvSpPr/>
          <p:nvPr/>
        </p:nvSpPr>
        <p:spPr>
          <a:xfrm>
            <a:off x="6577908" y="2952252"/>
            <a:ext cx="530975"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Rounded Corners 38">
            <a:extLst>
              <a:ext uri="{FF2B5EF4-FFF2-40B4-BE49-F238E27FC236}">
                <a16:creationId xmlns:a16="http://schemas.microsoft.com/office/drawing/2014/main" id="{2BB743E5-B1B4-4B79-83B6-A14A642904AC}"/>
              </a:ext>
            </a:extLst>
          </p:cNvPr>
          <p:cNvSpPr/>
          <p:nvPr/>
        </p:nvSpPr>
        <p:spPr>
          <a:xfrm>
            <a:off x="3230355" y="5507946"/>
            <a:ext cx="641558" cy="537196"/>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Rounded Rectangular Callout 24">
            <a:extLst>
              <a:ext uri="{FF2B5EF4-FFF2-40B4-BE49-F238E27FC236}">
                <a16:creationId xmlns:a16="http://schemas.microsoft.com/office/drawing/2014/main" id="{D511605D-4999-498B-B95D-27CD55A1A9E2}"/>
              </a:ext>
            </a:extLst>
          </p:cNvPr>
          <p:cNvSpPr/>
          <p:nvPr/>
        </p:nvSpPr>
        <p:spPr>
          <a:xfrm>
            <a:off x="7716561" y="3323391"/>
            <a:ext cx="4103034" cy="643415"/>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one is not a</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ounded Rectangular Callout 24">
            <a:extLst>
              <a:ext uri="{FF2B5EF4-FFF2-40B4-BE49-F238E27FC236}">
                <a16:creationId xmlns:a16="http://schemas.microsoft.com/office/drawing/2014/main" id="{3D0CBB32-67C3-41C2-A9AF-8023C443C8E5}"/>
              </a:ext>
            </a:extLst>
          </p:cNvPr>
          <p:cNvSpPr/>
          <p:nvPr/>
        </p:nvSpPr>
        <p:spPr>
          <a:xfrm>
            <a:off x="7743265" y="4188284"/>
            <a:ext cx="4342370" cy="891792"/>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 do the infinitive</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verbs all have in common?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6.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7_6.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7_6.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2_W7_6.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heel(1)">
                                      <p:cBhvr>
                                        <p:cTn id="47" dur="20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heel(1)">
                                      <p:cBhvr>
                                        <p:cTn id="56" dur="20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heel(1)">
                                      <p:cBhvr>
                                        <p:cTn id="61" dur="20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heel(1)">
                                      <p:cBhvr>
                                        <p:cTn id="6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P spid="30" grpId="0" animBg="1"/>
      <p:bldP spid="31" grpId="0" animBg="1"/>
      <p:bldP spid="35" grpId="0" animBg="1"/>
      <p:bldP spid="36" grpId="0" animBg="1"/>
      <p:bldP spid="37" grpId="0" animBg="1"/>
      <p:bldP spid="38" grpId="0" animBg="1"/>
      <p:bldP spid="39" grpId="0" animBg="1"/>
      <p:bldP spid="32"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224621" y="247799"/>
            <a:ext cx="26549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358935" y="233533"/>
            <a:ext cx="215553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C6FFC936-D730-414B-8075-23260A1F9C01}"/>
              </a:ext>
            </a:extLst>
          </p:cNvPr>
          <p:cNvPicPr>
            <a:picLocks noChangeAspect="1"/>
          </p:cNvPicPr>
          <p:nvPr/>
        </p:nvPicPr>
        <p:blipFill>
          <a:blip r:embed="rId7"/>
          <a:stretch>
            <a:fillRect/>
          </a:stretch>
        </p:blipFill>
        <p:spPr>
          <a:xfrm>
            <a:off x="1410899" y="2319983"/>
            <a:ext cx="2703901" cy="2619109"/>
          </a:xfrm>
          <a:prstGeom prst="rect">
            <a:avLst/>
          </a:prstGeom>
        </p:spPr>
      </p:pic>
      <p:grpSp>
        <p:nvGrpSpPr>
          <p:cNvPr id="27" name="Group 26">
            <a:extLst>
              <a:ext uri="{FF2B5EF4-FFF2-40B4-BE49-F238E27FC236}">
                <a16:creationId xmlns:a16="http://schemas.microsoft.com/office/drawing/2014/main" id="{78226E4C-4C68-45E9-B2E5-0945F1798DEB}"/>
              </a:ext>
            </a:extLst>
          </p:cNvPr>
          <p:cNvGrpSpPr/>
          <p:nvPr/>
        </p:nvGrpSpPr>
        <p:grpSpPr>
          <a:xfrm>
            <a:off x="7099956" y="2404995"/>
            <a:ext cx="3472788" cy="2367029"/>
            <a:chOff x="7415214" y="2782661"/>
            <a:chExt cx="2532802" cy="1706969"/>
          </a:xfrm>
        </p:grpSpPr>
        <p:sp>
          <p:nvSpPr>
            <p:cNvPr id="28" name="Flowchart: Connector 27">
              <a:extLst>
                <a:ext uri="{FF2B5EF4-FFF2-40B4-BE49-F238E27FC236}">
                  <a16:creationId xmlns:a16="http://schemas.microsoft.com/office/drawing/2014/main" id="{7D99D4B4-3301-4DED-9D1D-4C2EA13D41BF}"/>
                </a:ext>
              </a:extLst>
            </p:cNvPr>
            <p:cNvSpPr/>
            <p:nvPr/>
          </p:nvSpPr>
          <p:spPr>
            <a:xfrm>
              <a:off x="7776580" y="2782661"/>
              <a:ext cx="1817152" cy="170696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EB204E85-DEA8-42A3-8D28-F61734142EB2}"/>
                </a:ext>
              </a:extLst>
            </p:cNvPr>
            <p:cNvSpPr/>
            <p:nvPr/>
          </p:nvSpPr>
          <p:spPr>
            <a:xfrm>
              <a:off x="7415214" y="3088311"/>
              <a:ext cx="2532802" cy="865610"/>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a:t>
              </a:r>
            </a:p>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make</a:t>
              </a:r>
            </a:p>
          </p:txBody>
        </p:sp>
      </p:grpSp>
      <p:sp>
        <p:nvSpPr>
          <p:cNvPr id="30" name="Rounded Rectangular Callout 24">
            <a:extLst>
              <a:ext uri="{FF2B5EF4-FFF2-40B4-BE49-F238E27FC236}">
                <a16:creationId xmlns:a16="http://schemas.microsoft.com/office/drawing/2014/main" id="{6AEE3CD8-0C55-443C-BCDD-A2F3F61B3E42}"/>
              </a:ext>
            </a:extLst>
          </p:cNvPr>
          <p:cNvSpPr/>
          <p:nvPr/>
        </p:nvSpPr>
        <p:spPr>
          <a:xfrm>
            <a:off x="4289709" y="976393"/>
            <a:ext cx="370192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gewinnen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768CD1E6-1D68-42DB-8277-C29C59B1AE9E}"/>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8C922227-EAA7-48D0-BF3F-1AF8DF0FC0AE}"/>
              </a:ext>
            </a:extLst>
          </p:cNvPr>
          <p:cNvGrpSpPr/>
          <p:nvPr/>
        </p:nvGrpSpPr>
        <p:grpSpPr>
          <a:xfrm>
            <a:off x="10688063" y="284615"/>
            <a:ext cx="1240568" cy="1008631"/>
            <a:chOff x="10818487" y="2376307"/>
            <a:chExt cx="1240568" cy="1008631"/>
          </a:xfrm>
        </p:grpSpPr>
        <p:sp>
          <p:nvSpPr>
            <p:cNvPr id="33" name="Oval 32">
              <a:extLst>
                <a:ext uri="{FF2B5EF4-FFF2-40B4-BE49-F238E27FC236}">
                  <a16:creationId xmlns:a16="http://schemas.microsoft.com/office/drawing/2014/main" id="{E67BF174-5E61-48A1-9096-7FA30175C416}"/>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Explosion: 8 Points 33">
              <a:extLst>
                <a:ext uri="{FF2B5EF4-FFF2-40B4-BE49-F238E27FC236}">
                  <a16:creationId xmlns:a16="http://schemas.microsoft.com/office/drawing/2014/main" id="{BCE4141C-D89E-41F3-B6E8-8E33F141B2D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Explosion: 8 Points 34">
              <a:extLst>
                <a:ext uri="{FF2B5EF4-FFF2-40B4-BE49-F238E27FC236}">
                  <a16:creationId xmlns:a16="http://schemas.microsoft.com/office/drawing/2014/main" id="{4DABE731-E438-48AB-9090-B560449A4040}"/>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6" name="TextBox 35">
              <a:extLst>
                <a:ext uri="{FF2B5EF4-FFF2-40B4-BE49-F238E27FC236}">
                  <a16:creationId xmlns:a16="http://schemas.microsoft.com/office/drawing/2014/main" id="{D2BD6FAA-99AF-4EED-98E6-D4BE131166D9}"/>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68294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059826" y="248762"/>
            <a:ext cx="274730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421937" y="277696"/>
            <a:ext cx="27473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27" name="Group 26">
            <a:extLst>
              <a:ext uri="{FF2B5EF4-FFF2-40B4-BE49-F238E27FC236}">
                <a16:creationId xmlns:a16="http://schemas.microsoft.com/office/drawing/2014/main" id="{78226E4C-4C68-45E9-B2E5-0945F1798DEB}"/>
              </a:ext>
            </a:extLst>
          </p:cNvPr>
          <p:cNvGrpSpPr/>
          <p:nvPr/>
        </p:nvGrpSpPr>
        <p:grpSpPr>
          <a:xfrm>
            <a:off x="7099956" y="2404995"/>
            <a:ext cx="3472788" cy="2367029"/>
            <a:chOff x="7415214" y="2782661"/>
            <a:chExt cx="2532802" cy="1706969"/>
          </a:xfrm>
        </p:grpSpPr>
        <p:sp>
          <p:nvSpPr>
            <p:cNvPr id="28" name="Flowchart: Connector 27">
              <a:extLst>
                <a:ext uri="{FF2B5EF4-FFF2-40B4-BE49-F238E27FC236}">
                  <a16:creationId xmlns:a16="http://schemas.microsoft.com/office/drawing/2014/main" id="{7D99D4B4-3301-4DED-9D1D-4C2EA13D41BF}"/>
                </a:ext>
              </a:extLst>
            </p:cNvPr>
            <p:cNvSpPr/>
            <p:nvPr/>
          </p:nvSpPr>
          <p:spPr>
            <a:xfrm>
              <a:off x="7776580" y="2782661"/>
              <a:ext cx="1817152" cy="1706969"/>
            </a:xfrm>
            <a:prstGeom prst="flowChartConnector">
              <a:avLst/>
            </a:prstGeom>
            <a:solidFill>
              <a:schemeClr val="accent2">
                <a:lumMod val="20000"/>
                <a:lumOff val="8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EB204E85-DEA8-42A3-8D28-F61734142EB2}"/>
                </a:ext>
              </a:extLst>
            </p:cNvPr>
            <p:cNvSpPr/>
            <p:nvPr/>
          </p:nvSpPr>
          <p:spPr>
            <a:xfrm>
              <a:off x="7415214" y="3088311"/>
              <a:ext cx="2532802" cy="865610"/>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do, </a:t>
              </a:r>
            </a:p>
            <a:p>
              <a:pPr algn="ctr"/>
              <a:r>
                <a:rPr lang="en-US"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make</a:t>
              </a:r>
            </a:p>
          </p:txBody>
        </p:sp>
      </p:grpSp>
      <p:sp>
        <p:nvSpPr>
          <p:cNvPr id="30" name="Rounded Rectangular Callout 24">
            <a:extLst>
              <a:ext uri="{FF2B5EF4-FFF2-40B4-BE49-F238E27FC236}">
                <a16:creationId xmlns:a16="http://schemas.microsoft.com/office/drawing/2014/main" id="{6AEE3CD8-0C55-443C-BCDD-A2F3F61B3E42}"/>
              </a:ext>
            </a:extLst>
          </p:cNvPr>
          <p:cNvSpPr/>
          <p:nvPr/>
        </p:nvSpPr>
        <p:spPr>
          <a:xfrm>
            <a:off x="4443138" y="935759"/>
            <a:ext cx="3305724"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dirty="0" err="1">
                <a:solidFill>
                  <a:prstClr val="white"/>
                </a:solidFill>
                <a:latin typeface="Century Gothic" panose="020B0502020202020204" pitchFamily="34" charset="0"/>
              </a:rPr>
              <a:t>mach</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A picture containing text&#10;&#10;Description automatically generated">
            <a:extLst>
              <a:ext uri="{FF2B5EF4-FFF2-40B4-BE49-F238E27FC236}">
                <a16:creationId xmlns:a16="http://schemas.microsoft.com/office/drawing/2014/main" id="{0748EACD-C175-420F-B064-3FC3747D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255" y="2563667"/>
            <a:ext cx="2352667" cy="2328548"/>
          </a:xfrm>
          <a:prstGeom prst="rect">
            <a:avLst/>
          </a:prstGeom>
          <a:noFill/>
        </p:spPr>
      </p:pic>
      <p:sp>
        <p:nvSpPr>
          <p:cNvPr id="23" name="Rectangle: Rounded Corners 22">
            <a:extLst>
              <a:ext uri="{FF2B5EF4-FFF2-40B4-BE49-F238E27FC236}">
                <a16:creationId xmlns:a16="http://schemas.microsoft.com/office/drawing/2014/main" id="{6EBA550B-95E3-43C9-BE91-B9502CD04A3C}"/>
              </a:ext>
            </a:extLst>
          </p:cNvPr>
          <p:cNvSpPr/>
          <p:nvPr/>
        </p:nvSpPr>
        <p:spPr>
          <a:xfrm>
            <a:off x="7074865" y="22910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6BE9B2A8-DE2C-47CF-A5DE-23C55E38D646}"/>
              </a:ext>
            </a:extLst>
          </p:cNvPr>
          <p:cNvGrpSpPr/>
          <p:nvPr/>
        </p:nvGrpSpPr>
        <p:grpSpPr>
          <a:xfrm>
            <a:off x="10734005" y="231726"/>
            <a:ext cx="1240568" cy="1008631"/>
            <a:chOff x="10818487" y="2376307"/>
            <a:chExt cx="1240568" cy="1008631"/>
          </a:xfrm>
        </p:grpSpPr>
        <p:sp>
          <p:nvSpPr>
            <p:cNvPr id="25" name="Oval 24">
              <a:extLst>
                <a:ext uri="{FF2B5EF4-FFF2-40B4-BE49-F238E27FC236}">
                  <a16:creationId xmlns:a16="http://schemas.microsoft.com/office/drawing/2014/main" id="{4D8F3331-CFF2-4171-BB22-8A1E3640723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5C2498FB-99F9-4F6F-ACE4-8F1BDD7AFDE9}"/>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EB76FE60-3F0D-4C72-882C-0D93693D14B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9EE24B1E-A658-4725-9B63-D71DD95C0ED7}"/>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405985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EB8CF9D-3D7E-42D0-A487-EB2F8FB24BF3}"/>
              </a:ext>
            </a:extLst>
          </p:cNvPr>
          <p:cNvCxnSpPr>
            <a:cxnSpLocks/>
          </p:cNvCxnSpPr>
          <p:nvPr/>
        </p:nvCxnSpPr>
        <p:spPr>
          <a:xfrm>
            <a:off x="6140674" y="0"/>
            <a:ext cx="0" cy="6858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2" name="Graphic 11" descr="Teacher">
            <a:extLst>
              <a:ext uri="{FF2B5EF4-FFF2-40B4-BE49-F238E27FC236}">
                <a16:creationId xmlns:a16="http://schemas.microsoft.com/office/drawing/2014/main" id="{A7B3F7F3-00C9-4792-AC53-EC513A32E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78577"/>
            <a:ext cx="914400" cy="914400"/>
          </a:xfrm>
          <a:prstGeom prst="rect">
            <a:avLst/>
          </a:prstGeom>
        </p:spPr>
      </p:pic>
      <p:sp>
        <p:nvSpPr>
          <p:cNvPr id="14" name="Speech Bubble: Rectangle with Corners Rounded 13">
            <a:hlinkClick r:id="" action="ppaction://noaction">
              <a:snd r:embed="rId6" name="T2_W7_7.1.wav"/>
            </a:hlinkClick>
            <a:extLst>
              <a:ext uri="{FF2B5EF4-FFF2-40B4-BE49-F238E27FC236}">
                <a16:creationId xmlns:a16="http://schemas.microsoft.com/office/drawing/2014/main" id="{CA742D23-8DE7-4A3F-8D48-D641937600E2}"/>
              </a:ext>
            </a:extLst>
          </p:cNvPr>
          <p:cNvSpPr/>
          <p:nvPr/>
        </p:nvSpPr>
        <p:spPr>
          <a:xfrm>
            <a:off x="1059825" y="248762"/>
            <a:ext cx="292638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hlinkClick r:id="" action="ppaction://noaction">
              <a:snd r:embed="rId6" name="T2_W7_7.1.wav"/>
            </a:hlinkClick>
            <a:extLst>
              <a:ext uri="{FF2B5EF4-FFF2-40B4-BE49-F238E27FC236}">
                <a16:creationId xmlns:a16="http://schemas.microsoft.com/office/drawing/2014/main" id="{E330BFB4-A4BB-4DBD-BE62-828B215291EC}"/>
              </a:ext>
            </a:extLst>
          </p:cNvPr>
          <p:cNvSpPr txBox="1"/>
          <p:nvPr/>
        </p:nvSpPr>
        <p:spPr>
          <a:xfrm>
            <a:off x="1172640" y="248762"/>
            <a:ext cx="25992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Was </a:t>
            </a:r>
            <a:r>
              <a:rPr lang="en-GB" sz="2400" b="1" dirty="0" err="1">
                <a:solidFill>
                  <a:schemeClr val="bg1"/>
                </a:solidFill>
                <a:latin typeface="Century Gothic" panose="020B0502020202020204" pitchFamily="34" charset="0"/>
              </a:rPr>
              <a:t>ist</a:t>
            </a:r>
            <a:r>
              <a:rPr lang="en-GB" sz="2400" b="1" dirty="0">
                <a:solidFill>
                  <a:schemeClr val="bg1"/>
                </a:solidFill>
                <a:latin typeface="Century Gothic" panose="020B0502020202020204" pitchFamily="34" charset="0"/>
              </a:rPr>
              <a:t> das</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0" name="Rounded Rectangular Callout 24">
            <a:extLst>
              <a:ext uri="{FF2B5EF4-FFF2-40B4-BE49-F238E27FC236}">
                <a16:creationId xmlns:a16="http://schemas.microsoft.com/office/drawing/2014/main" id="{6AEE3CD8-0C55-443C-BCDD-A2F3F61B3E42}"/>
              </a:ext>
            </a:extLst>
          </p:cNvPr>
          <p:cNvSpPr/>
          <p:nvPr/>
        </p:nvSpPr>
        <p:spPr>
          <a:xfrm>
            <a:off x="4696619" y="831654"/>
            <a:ext cx="2888109" cy="1200329"/>
          </a:xfrm>
          <a:prstGeom prst="wedgeRoundRectCallout">
            <a:avLst>
              <a:gd name="adj1" fmla="val -23458"/>
              <a:gd name="adj2" fmla="val 4541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400" b="1" noProof="0" dirty="0" err="1">
                <a:solidFill>
                  <a:prstClr val="white"/>
                </a:solidFill>
                <a:latin typeface="Century Gothic" panose="020B0502020202020204" pitchFamily="34" charset="0"/>
              </a:rPr>
              <a:t>spiel</a:t>
            </a:r>
            <a:r>
              <a:rPr kumimoji="0" lang="en-GB" sz="5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endPar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A picture containing text&#10;&#10;Description automatically generated">
            <a:extLst>
              <a:ext uri="{FF2B5EF4-FFF2-40B4-BE49-F238E27FC236}">
                <a16:creationId xmlns:a16="http://schemas.microsoft.com/office/drawing/2014/main" id="{0748EACD-C175-420F-B064-3FC3747D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289" y="2592242"/>
            <a:ext cx="2352667" cy="2328548"/>
          </a:xfrm>
          <a:prstGeom prst="rect">
            <a:avLst/>
          </a:prstGeom>
          <a:noFill/>
        </p:spPr>
      </p:pic>
      <p:pic>
        <p:nvPicPr>
          <p:cNvPr id="3" name="Picture 2">
            <a:extLst>
              <a:ext uri="{FF2B5EF4-FFF2-40B4-BE49-F238E27FC236}">
                <a16:creationId xmlns:a16="http://schemas.microsoft.com/office/drawing/2014/main" id="{295F18A0-5CBA-47B6-A4A9-2F20107EFD39}"/>
              </a:ext>
            </a:extLst>
          </p:cNvPr>
          <p:cNvPicPr>
            <a:picLocks noChangeAspect="1"/>
          </p:cNvPicPr>
          <p:nvPr/>
        </p:nvPicPr>
        <p:blipFill>
          <a:blip r:embed="rId8"/>
          <a:stretch>
            <a:fillRect/>
          </a:stretch>
        </p:blipFill>
        <p:spPr>
          <a:xfrm>
            <a:off x="1662029" y="2492304"/>
            <a:ext cx="2452771" cy="2428486"/>
          </a:xfrm>
          <a:prstGeom prst="rect">
            <a:avLst/>
          </a:prstGeom>
        </p:spPr>
      </p:pic>
      <p:sp>
        <p:nvSpPr>
          <p:cNvPr id="23" name="Rectangle: Rounded Corners 22">
            <a:extLst>
              <a:ext uri="{FF2B5EF4-FFF2-40B4-BE49-F238E27FC236}">
                <a16:creationId xmlns:a16="http://schemas.microsoft.com/office/drawing/2014/main" id="{354F9443-04FD-4942-BC02-837C69E82788}"/>
              </a:ext>
            </a:extLst>
          </p:cNvPr>
          <p:cNvSpPr/>
          <p:nvPr/>
        </p:nvSpPr>
        <p:spPr>
          <a:xfrm>
            <a:off x="1059825" y="2176722"/>
            <a:ext cx="3497879" cy="312394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98FB32AB-D903-4847-8B85-66B01AFD4A71}"/>
              </a:ext>
            </a:extLst>
          </p:cNvPr>
          <p:cNvGrpSpPr/>
          <p:nvPr/>
        </p:nvGrpSpPr>
        <p:grpSpPr>
          <a:xfrm>
            <a:off x="10653340" y="248762"/>
            <a:ext cx="1240568" cy="1008631"/>
            <a:chOff x="10818487" y="2376307"/>
            <a:chExt cx="1240568" cy="1008631"/>
          </a:xfrm>
        </p:grpSpPr>
        <p:sp>
          <p:nvSpPr>
            <p:cNvPr id="25" name="Oval 24">
              <a:extLst>
                <a:ext uri="{FF2B5EF4-FFF2-40B4-BE49-F238E27FC236}">
                  <a16:creationId xmlns:a16="http://schemas.microsoft.com/office/drawing/2014/main" id="{61CB68DB-565C-4FC7-8237-14DA21B2A1D5}"/>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Explosion: 8 Points 25">
              <a:extLst>
                <a:ext uri="{FF2B5EF4-FFF2-40B4-BE49-F238E27FC236}">
                  <a16:creationId xmlns:a16="http://schemas.microsoft.com/office/drawing/2014/main" id="{8752EE00-77E5-496D-A982-F54583166F9D}"/>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Explosion: 8 Points 30">
              <a:extLst>
                <a:ext uri="{FF2B5EF4-FFF2-40B4-BE49-F238E27FC236}">
                  <a16:creationId xmlns:a16="http://schemas.microsoft.com/office/drawing/2014/main" id="{36275AEB-BAED-432C-910B-C43AFB3BCFA7}"/>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32" name="TextBox 31">
              <a:extLst>
                <a:ext uri="{FF2B5EF4-FFF2-40B4-BE49-F238E27FC236}">
                  <a16:creationId xmlns:a16="http://schemas.microsoft.com/office/drawing/2014/main" id="{B5CA879C-47DF-4F70-A38C-D19996F5D328}"/>
                </a:ext>
              </a:extLst>
            </p:cNvPr>
            <p:cNvSpPr txBox="1"/>
            <p:nvPr/>
          </p:nvSpPr>
          <p:spPr>
            <a:xfrm rot="20326871">
              <a:off x="10872112" y="2657476"/>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Tree>
    <p:extLst>
      <p:ext uri="{BB962C8B-B14F-4D97-AF65-F5344CB8AC3E}">
        <p14:creationId xmlns:p14="http://schemas.microsoft.com/office/powerpoint/2010/main" val="331928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7_7.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19662</TotalTime>
  <Words>2404</Words>
  <Application>Microsoft Office PowerPoint</Application>
  <PresentationFormat>Widescreen</PresentationFormat>
  <Paragraphs>388</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Talking about things and things you do</vt:lpstr>
      <vt:lpstr>aussprechen</vt:lpstr>
      <vt:lpstr>aussprechen</vt:lpstr>
      <vt:lpstr>aussprechen</vt:lpstr>
      <vt:lpstr>PowerPoint Presentation</vt:lpstr>
      <vt:lpstr>Vokabeln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does what: weak verbs ‘you’ </vt:lpstr>
      <vt:lpstr>lesen</vt:lpstr>
      <vt:lpstr>PowerPoint Presentation</vt:lpstr>
      <vt:lpstr>Yes / no questions</vt:lpstr>
      <vt:lpstr>PowerPoint Presentation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70</cp:revision>
  <dcterms:created xsi:type="dcterms:W3CDTF">2021-07-02T19:27:01Z</dcterms:created>
  <dcterms:modified xsi:type="dcterms:W3CDTF">2023-02-14T13:33:30Z</dcterms:modified>
</cp:coreProperties>
</file>