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13"/>
  </p:notesMasterIdLst>
  <p:sldIdLst>
    <p:sldId id="275" r:id="rId3"/>
    <p:sldId id="995" r:id="rId4"/>
    <p:sldId id="996" r:id="rId5"/>
    <p:sldId id="645" r:id="rId6"/>
    <p:sldId id="997" r:id="rId7"/>
    <p:sldId id="998" r:id="rId8"/>
    <p:sldId id="999" r:id="rId9"/>
    <p:sldId id="400" r:id="rId10"/>
    <p:sldId id="1001" r:id="rId11"/>
    <p:sldId id="93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C1FA"/>
    <a:srgbClr val="FF0066"/>
    <a:srgbClr val="FFD10D"/>
    <a:srgbClr val="3B3838"/>
    <a:srgbClr val="FADD2E"/>
    <a:srgbClr val="FFFFCC"/>
    <a:srgbClr val="2E94AF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3A05E-FA60-4698-8F38-3E26F329A2F4}" v="2" dt="2023-08-17T13:29:2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8" autoAdjust="0"/>
    <p:restoredTop sz="68650" autoAdjust="0"/>
  </p:normalViewPr>
  <p:slideViewPr>
    <p:cSldViewPr snapToGrid="0">
      <p:cViewPr varScale="1">
        <p:scale>
          <a:sx n="70" d="100"/>
          <a:sy n="70" d="100"/>
        </p:scale>
        <p:origin x="1184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17/08/2023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and short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[a] [e]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[o] [u] (for these also write long or short);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 [w] [z] hard and soft 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Vocabulary: revisit words from lessons 1 - 11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aural recognition and transcription of previously taught SSCs.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NB: Flag this when giving feedback. Items 7 and 8, </a:t>
            </a:r>
            <a:r>
              <a:rPr lang="en-GB" dirty="0" err="1"/>
              <a:t>liegen</a:t>
            </a:r>
            <a:r>
              <a:rPr lang="en-GB" dirty="0"/>
              <a:t> and </a:t>
            </a:r>
            <a:r>
              <a:rPr lang="en-GB" dirty="0" err="1"/>
              <a:t>direkt</a:t>
            </a:r>
            <a:r>
              <a:rPr lang="en-GB" dirty="0"/>
              <a:t>: pupils are not expected to know whether it is long [</a:t>
            </a:r>
            <a:r>
              <a:rPr lang="en-GB" dirty="0" err="1"/>
              <a:t>i</a:t>
            </a:r>
            <a:r>
              <a:rPr lang="en-GB" dirty="0"/>
              <a:t>] or [</a:t>
            </a:r>
            <a:r>
              <a:rPr lang="en-GB" dirty="0" err="1"/>
              <a:t>ie</a:t>
            </a:r>
            <a:r>
              <a:rPr lang="en-GB" dirty="0"/>
              <a:t>], as they sound the same and these are unknown words. It is useful to point out to students that long ‘</a:t>
            </a:r>
            <a:r>
              <a:rPr lang="en-GB" dirty="0" err="1"/>
              <a:t>i</a:t>
            </a:r>
            <a:r>
              <a:rPr lang="en-GB" dirty="0"/>
              <a:t>’ and ‘</a:t>
            </a:r>
            <a:r>
              <a:rPr lang="en-GB" dirty="0" err="1"/>
              <a:t>ie</a:t>
            </a:r>
            <a:r>
              <a:rPr lang="en-GB" dirty="0"/>
              <a:t>’ sound the same so when they don’t know the word, it is fine to put either.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gleich</a:t>
            </a:r>
            <a:r>
              <a:rPr lang="en-GB" dirty="0"/>
              <a:t> [141] (soft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kommen</a:t>
            </a:r>
            <a:r>
              <a:rPr lang="en-GB" dirty="0"/>
              <a:t> [62] (short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wissen</a:t>
            </a:r>
            <a:r>
              <a:rPr lang="en-GB" dirty="0"/>
              <a:t> [78] (short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Prozent</a:t>
            </a:r>
            <a:r>
              <a:rPr lang="en-GB" dirty="0"/>
              <a:t> [172] [z]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sagen</a:t>
            </a:r>
            <a:r>
              <a:rPr lang="en-GB" dirty="0"/>
              <a:t> [40] (long [a])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Zeit [96] [</a:t>
            </a:r>
            <a:r>
              <a:rPr lang="en-GB" dirty="0" err="1"/>
              <a:t>ei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liegen</a:t>
            </a:r>
            <a:r>
              <a:rPr lang="en-GB" dirty="0"/>
              <a:t> [107] [</a:t>
            </a:r>
            <a:r>
              <a:rPr lang="en-GB" dirty="0" err="1"/>
              <a:t>ie</a:t>
            </a:r>
            <a:r>
              <a:rPr lang="en-GB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</a:t>
            </a:r>
            <a:r>
              <a:rPr lang="en-GB" dirty="0" err="1"/>
              <a:t>direkt</a:t>
            </a:r>
            <a:r>
              <a:rPr lang="en-GB" dirty="0"/>
              <a:t> [353] (long [</a:t>
            </a:r>
            <a:r>
              <a:rPr lang="en-GB" dirty="0" err="1"/>
              <a:t>i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direkt</a:t>
            </a:r>
            <a:r>
              <a:rPr lang="en-GB" dirty="0"/>
              <a:t> [353] </a:t>
            </a:r>
            <a:r>
              <a:rPr lang="en-GB" b="1" dirty="0" err="1"/>
              <a:t>gleich</a:t>
            </a:r>
            <a:r>
              <a:rPr lang="en-GB" dirty="0"/>
              <a:t> [141] </a:t>
            </a:r>
            <a:r>
              <a:rPr lang="en-GB" b="1" dirty="0" err="1"/>
              <a:t>kommen</a:t>
            </a:r>
            <a:r>
              <a:rPr lang="en-GB" b="1" dirty="0"/>
              <a:t> </a:t>
            </a:r>
            <a:r>
              <a:rPr lang="en-GB" dirty="0"/>
              <a:t>[62]</a:t>
            </a:r>
            <a:r>
              <a:rPr lang="en-GB" b="1" dirty="0"/>
              <a:t> </a:t>
            </a:r>
            <a:r>
              <a:rPr lang="en-GB" b="1" dirty="0" err="1"/>
              <a:t>liegen</a:t>
            </a:r>
            <a:r>
              <a:rPr lang="en-GB" b="1" dirty="0"/>
              <a:t> </a:t>
            </a:r>
            <a:r>
              <a:rPr lang="en-GB" dirty="0"/>
              <a:t>[107]  </a:t>
            </a:r>
            <a:r>
              <a:rPr lang="en-GB" b="1" dirty="0" err="1"/>
              <a:t>Prozent</a:t>
            </a:r>
            <a:r>
              <a:rPr lang="en-GB" dirty="0"/>
              <a:t> [172] </a:t>
            </a:r>
            <a:r>
              <a:rPr lang="en-GB" b="1" dirty="0" err="1"/>
              <a:t>sagen</a:t>
            </a:r>
            <a:r>
              <a:rPr lang="en-GB" b="1" dirty="0"/>
              <a:t> </a:t>
            </a:r>
            <a:r>
              <a:rPr lang="en-GB" dirty="0"/>
              <a:t>[40] </a:t>
            </a:r>
            <a:r>
              <a:rPr lang="en-GB" b="1" dirty="0" err="1"/>
              <a:t>wissen</a:t>
            </a:r>
            <a:r>
              <a:rPr lang="en-GB" dirty="0"/>
              <a:t> [78] </a:t>
            </a:r>
            <a:r>
              <a:rPr lang="en-GB" b="1" dirty="0"/>
              <a:t> Zeit </a:t>
            </a:r>
            <a:r>
              <a:rPr lang="en-GB" dirty="0"/>
              <a:t>[96]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identify the SSCs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listening and identifying the sounds.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Click audio button 1 to play the recording for item 1. Pupils need to write down the SSC.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answer.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Click to reveal the spelling of word 1.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Elicit the meaning, based on the image.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Continue for items 2-8.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</a:t>
            </a:r>
            <a:r>
              <a:rPr lang="en-GB" dirty="0" err="1"/>
              <a:t>wenn</a:t>
            </a:r>
            <a:r>
              <a:rPr lang="en-GB" dirty="0"/>
              <a:t> [42] (short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ganz</a:t>
            </a:r>
            <a:r>
              <a:rPr lang="en-GB" dirty="0"/>
              <a:t> [69] (short [a]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nun [114] (long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Stunde</a:t>
            </a:r>
            <a:r>
              <a:rPr lang="en-GB" dirty="0"/>
              <a:t> [276] (short [u])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wohl</a:t>
            </a:r>
            <a:r>
              <a:rPr lang="en-GB" dirty="0"/>
              <a:t> [281] (long [o])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</a:t>
            </a:r>
            <a:r>
              <a:rPr lang="en-GB" dirty="0" err="1"/>
              <a:t>warten</a:t>
            </a:r>
            <a:r>
              <a:rPr lang="en-GB" dirty="0"/>
              <a:t> [364] [w]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7. </a:t>
            </a:r>
            <a:r>
              <a:rPr lang="en-GB" dirty="0" err="1"/>
              <a:t>noch</a:t>
            </a:r>
            <a:r>
              <a:rPr lang="en-GB" dirty="0"/>
              <a:t> [33] (hard [</a:t>
            </a:r>
            <a:r>
              <a:rPr lang="en-GB" dirty="0" err="1"/>
              <a:t>ch</a:t>
            </a:r>
            <a:r>
              <a:rPr lang="en-GB" dirty="0"/>
              <a:t>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8. leben [98] (long [e])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(1 is the most frequent word in German): </a:t>
            </a:r>
            <a:br>
              <a:rPr lang="en-GB" b="1" baseline="0" dirty="0"/>
            </a:br>
            <a:r>
              <a:rPr lang="en-GB" b="1" dirty="0" err="1"/>
              <a:t>ganz</a:t>
            </a:r>
            <a:r>
              <a:rPr lang="en-GB" b="1" dirty="0"/>
              <a:t> </a:t>
            </a:r>
            <a:r>
              <a:rPr lang="en-GB" dirty="0"/>
              <a:t>[69]</a:t>
            </a:r>
            <a:r>
              <a:rPr lang="en-GB" b="1" dirty="0"/>
              <a:t> leben </a:t>
            </a:r>
            <a:r>
              <a:rPr lang="en-GB" dirty="0"/>
              <a:t>[98] </a:t>
            </a:r>
            <a:r>
              <a:rPr lang="en-GB" b="1" dirty="0" err="1"/>
              <a:t>noch</a:t>
            </a:r>
            <a:r>
              <a:rPr lang="en-GB" b="1" dirty="0"/>
              <a:t> </a:t>
            </a:r>
            <a:r>
              <a:rPr lang="en-GB" dirty="0"/>
              <a:t>[33] </a:t>
            </a:r>
            <a:r>
              <a:rPr lang="en-GB" b="1" dirty="0"/>
              <a:t>nun </a:t>
            </a:r>
            <a:r>
              <a:rPr lang="en-GB" dirty="0"/>
              <a:t>[114] </a:t>
            </a:r>
            <a:r>
              <a:rPr lang="en-GB" b="1" dirty="0" err="1"/>
              <a:t>Stunde</a:t>
            </a:r>
            <a:r>
              <a:rPr lang="en-GB" dirty="0"/>
              <a:t> [276]  </a:t>
            </a:r>
            <a:r>
              <a:rPr lang="en-GB" b="1" dirty="0" err="1"/>
              <a:t>warten</a:t>
            </a:r>
            <a:r>
              <a:rPr lang="en-GB" dirty="0"/>
              <a:t> [364] </a:t>
            </a:r>
            <a:r>
              <a:rPr lang="en-GB" b="1" dirty="0"/>
              <a:t> </a:t>
            </a:r>
            <a:r>
              <a:rPr lang="en-GB" b="1" dirty="0" err="1"/>
              <a:t>wenn</a:t>
            </a:r>
            <a:r>
              <a:rPr lang="en-GB" b="1" dirty="0"/>
              <a:t> </a:t>
            </a:r>
            <a:r>
              <a:rPr lang="en-GB" dirty="0"/>
              <a:t>[42] </a:t>
            </a:r>
            <a:r>
              <a:rPr lang="en-GB" b="1" dirty="0" err="1"/>
              <a:t>wohl</a:t>
            </a:r>
            <a:r>
              <a:rPr lang="en-GB" b="1" dirty="0"/>
              <a:t> </a:t>
            </a:r>
            <a:r>
              <a:rPr lang="en-GB" dirty="0"/>
              <a:t>[281] </a:t>
            </a:r>
            <a:br>
              <a:rPr lang="en-GB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73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some of this term’s vocabulary by associating words with a broader theme.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the task. Pupils write 1-6 and the category for each line.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To volunteer a connection, pupils say the three German words followed by the English category word they suggest.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Teacher clicks to reveal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86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revise the person/verb agreement with singular persons of sein (to be, being), to recap some of this term’s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the audio buttons to hear the sentences.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out 1-6, and write down ich, du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sie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for each item based on the form of sein that they hear.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second table and click on the audio buttons again.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down whether they hear option A or B at the end of the sentence.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[Ich] bin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hier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[Du]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da.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[Ich] bin in der Schweiz.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[Sie]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in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[Sie]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neu.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[Du]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wunderbar.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understanding of capitalisation of German nouns; to practise word order in subject-verb inversion questions.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First, pupils read each sentence and decide which words need capital letters.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sentences again and based on the word order, they decide whether Robbie has written a statement or a question.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12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previously taught words in short sentences.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either a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nicht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negative sentence or an affirmative sentence and decide whether the sentence is true or false.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answer ticks.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If time, elicit translations. 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1/2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gender agreement </a:t>
            </a:r>
            <a:r>
              <a:rPr lang="en-GB" sz="1200" b="0" strike="noStrike" spc="-1">
                <a:solidFill>
                  <a:srgbClr val="000000"/>
                </a:solidFill>
                <a:latin typeface="+mn-lt"/>
                <a:ea typeface="Calibri"/>
              </a:rPr>
              <a:t>between possessive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adjectives and nouns and articles and nouns. 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Explain that pupils have to make as many sentences as they can and say them out loud in under one minute (use the timer).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First, the gender is indicated in brackets so that pupils can practise to get this right.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On the second slide, pupils do the task without the gender of the nouns being indicated in brackets.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their partner notices a gender mistake, they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8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2/2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Slide 2 without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gender of the nouns being indicated in brackets.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Procedure: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the timer to repeat the activity.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the partner notices a gender mistake, the pupils swap over.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41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244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91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324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526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293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953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50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816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8425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322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950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24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97438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67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0.wav"/><Relationship Id="rId18" Type="http://schemas.openxmlformats.org/officeDocument/2006/relationships/image" Target="../media/image9.jpeg"/><Relationship Id="rId3" Type="http://schemas.openxmlformats.org/officeDocument/2006/relationships/audio" Target="../media/audio2.wav"/><Relationship Id="rId21" Type="http://schemas.openxmlformats.org/officeDocument/2006/relationships/image" Target="../media/image12.pn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7.wav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8.wav"/><Relationship Id="rId18" Type="http://schemas.openxmlformats.org/officeDocument/2006/relationships/image" Target="../media/image17.png"/><Relationship Id="rId3" Type="http://schemas.openxmlformats.org/officeDocument/2006/relationships/audio" Target="../media/audio11.wav"/><Relationship Id="rId21" Type="http://schemas.openxmlformats.org/officeDocument/2006/relationships/image" Target="../media/image20.png"/><Relationship Id="rId7" Type="http://schemas.openxmlformats.org/officeDocument/2006/relationships/audio" Target="../media/audio13.wav"/><Relationship Id="rId12" Type="http://schemas.openxmlformats.org/officeDocument/2006/relationships/audio" Target="../media/audio17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6.wav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audio" Target="../media/audio15.wav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9.wav"/><Relationship Id="rId18" Type="http://schemas.openxmlformats.org/officeDocument/2006/relationships/audio" Target="../media/audio34.wav"/><Relationship Id="rId26" Type="http://schemas.openxmlformats.org/officeDocument/2006/relationships/image" Target="../media/image25.png"/><Relationship Id="rId3" Type="http://schemas.openxmlformats.org/officeDocument/2006/relationships/audio" Target="../media/audio19.wav"/><Relationship Id="rId21" Type="http://schemas.openxmlformats.org/officeDocument/2006/relationships/audio" Target="../media/audio37.wav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audio" Target="../media/audio33.wav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2.wav"/><Relationship Id="rId20" Type="http://schemas.openxmlformats.org/officeDocument/2006/relationships/audio" Target="../media/audio36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image" Target="../media/image23.png"/><Relationship Id="rId5" Type="http://schemas.openxmlformats.org/officeDocument/2006/relationships/audio" Target="../media/audio21.wav"/><Relationship Id="rId15" Type="http://schemas.openxmlformats.org/officeDocument/2006/relationships/audio" Target="../media/audio31.wav"/><Relationship Id="rId23" Type="http://schemas.openxmlformats.org/officeDocument/2006/relationships/image" Target="../media/image22.png"/><Relationship Id="rId10" Type="http://schemas.openxmlformats.org/officeDocument/2006/relationships/audio" Target="../media/audio26.wav"/><Relationship Id="rId19" Type="http://schemas.openxmlformats.org/officeDocument/2006/relationships/audio" Target="../media/audio35.wav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30.wav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47.wav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audio" Target="../media/audio46.wav"/><Relationship Id="rId1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1.wav"/><Relationship Id="rId11" Type="http://schemas.openxmlformats.org/officeDocument/2006/relationships/audio" Target="../media/audio45.wav"/><Relationship Id="rId5" Type="http://schemas.openxmlformats.org/officeDocument/2006/relationships/audio" Target="../media/audio40.wav"/><Relationship Id="rId15" Type="http://schemas.openxmlformats.org/officeDocument/2006/relationships/audio" Target="../media/audio49.wav"/><Relationship Id="rId10" Type="http://schemas.openxmlformats.org/officeDocument/2006/relationships/image" Target="../media/image4.png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audio" Target="../media/audio4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29.png"/><Relationship Id="rId3" Type="http://schemas.openxmlformats.org/officeDocument/2006/relationships/image" Target="../media/image27.gif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5" Type="http://schemas.openxmlformats.org/officeDocument/2006/relationships/audio" Target="../media/audio51.wav"/><Relationship Id="rId10" Type="http://schemas.openxmlformats.org/officeDocument/2006/relationships/audio" Target="../media/audio56.wav"/><Relationship Id="rId4" Type="http://schemas.openxmlformats.org/officeDocument/2006/relationships/image" Target="../media/image28.png"/><Relationship Id="rId9" Type="http://schemas.openxmlformats.org/officeDocument/2006/relationships/audio" Target="../media/audio55.wav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image" Target="../media/image29.png"/><Relationship Id="rId18" Type="http://schemas.openxmlformats.org/officeDocument/2006/relationships/image" Target="../media/image36.jpeg"/><Relationship Id="rId3" Type="http://schemas.openxmlformats.org/officeDocument/2006/relationships/audio" Target="../media/audio59.wav"/><Relationship Id="rId7" Type="http://schemas.openxmlformats.org/officeDocument/2006/relationships/audio" Target="../media/audio61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jpe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audio" Target="../media/audio65.wav"/><Relationship Id="rId5" Type="http://schemas.openxmlformats.org/officeDocument/2006/relationships/image" Target="../media/image32.png"/><Relationship Id="rId15" Type="http://schemas.openxmlformats.org/officeDocument/2006/relationships/image" Target="../media/image33.png"/><Relationship Id="rId10" Type="http://schemas.openxmlformats.org/officeDocument/2006/relationships/audio" Target="../media/audio64.wav"/><Relationship Id="rId19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audio" Target="../media/audio63.wav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tabLst/>
              <a:defRPr/>
            </a:pP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Phonics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Vocabulary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, and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Grammar</a:t>
            </a:r>
            <a:r>
              <a:rPr lang="fr-FR" sz="28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fr-FR" sz="2800" b="1" spc="-1" dirty="0" err="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Revision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What I can do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E0EECB34-724D-C58A-1EB7-66795EB5B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1603385"/>
            <a:ext cx="4021580" cy="3525166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T1_W12_1.1.wav"/>
            </a:hlinkClick>
            <a:extLst>
              <a:ext uri="{FF2B5EF4-FFF2-40B4-BE49-F238E27FC236}">
                <a16:creationId xmlns:a16="http://schemas.microsoft.com/office/drawing/2014/main" id="{BB036BC2-739F-8207-BA12-35C6E85A66A6}"/>
              </a:ext>
            </a:extLst>
          </p:cNvPr>
          <p:cNvSpPr txBox="1"/>
          <p:nvPr/>
        </p:nvSpPr>
        <p:spPr>
          <a:xfrm rot="20771839">
            <a:off x="2001514" y="2283769"/>
            <a:ext cx="2139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800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kann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* das!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131B3-86E3-71C3-8205-7BC4E562A6BD}"/>
              </a:ext>
            </a:extLst>
          </p:cNvPr>
          <p:cNvSpPr txBox="1"/>
          <p:nvPr/>
        </p:nvSpPr>
        <p:spPr>
          <a:xfrm>
            <a:off x="2743200" y="6479953"/>
            <a:ext cx="158233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kann</a:t>
            </a:r>
            <a:r>
              <a:rPr lang="en-GB" sz="2000" dirty="0"/>
              <a:t> – can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10107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929796"/>
              </p:ext>
            </p:extLst>
          </p:nvPr>
        </p:nvGraphicFramePr>
        <p:xfrm>
          <a:off x="308263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l e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c 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k o  m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 s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 r o z  e n 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6" y="1994485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2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1-8 und the sound: [a], [e],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,[o], [u] (for these also write long or short);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[w], [z],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(for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also write hard or soft). 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2206354" y="2094824"/>
            <a:ext cx="624880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503877" y="3295452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549003" y="4518179"/>
            <a:ext cx="417781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963519" y="5696818"/>
            <a:ext cx="376059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9615851"/>
              </p:ext>
            </p:extLst>
          </p:nvPr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s a g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Z e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l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e g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 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 r e k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769165" y="2119800"/>
            <a:ext cx="40111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775703" y="3268020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6766559" y="4471710"/>
            <a:ext cx="36048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873500" y="5700816"/>
            <a:ext cx="30846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6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82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7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05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8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44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9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926012" y="2447405"/>
            <a:ext cx="60965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soft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8441743" y="2463929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9D302-F5EE-C5C8-212A-B6F29FAA3147}"/>
              </a:ext>
            </a:extLst>
          </p:cNvPr>
          <p:cNvSpPr txBox="1"/>
          <p:nvPr/>
        </p:nvSpPr>
        <p:spPr>
          <a:xfrm>
            <a:off x="8441743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 descr="Free weight scale equal-arm balance scale illustration">
            <a:extLst>
              <a:ext uri="{FF2B5EF4-FFF2-40B4-BE49-F238E27FC236}">
                <a16:creationId xmlns:a16="http://schemas.microsoft.com/office/drawing/2014/main" id="{D19FDE02-2080-99AF-70CB-278082E03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85" y="1565453"/>
            <a:ext cx="1273797" cy="12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C81922-B099-41A5-FFB4-005FF0D5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37" y="3356805"/>
            <a:ext cx="1595291" cy="41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F74DFF7-F51A-EB06-8DA9-2F5293374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52" y="4467000"/>
            <a:ext cx="1679216" cy="4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percent symbol icon illustration">
            <a:extLst>
              <a:ext uri="{FF2B5EF4-FFF2-40B4-BE49-F238E27FC236}">
                <a16:creationId xmlns:a16="http://schemas.microsoft.com/office/drawing/2014/main" id="{B8BFD46E-B6B6-D3BB-A94C-D4948C277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13" y="5380341"/>
            <a:ext cx="975847" cy="97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african bubble formal illustration">
            <a:extLst>
              <a:ext uri="{FF2B5EF4-FFF2-40B4-BE49-F238E27FC236}">
                <a16:creationId xmlns:a16="http://schemas.microsoft.com/office/drawing/2014/main" id="{C8714E23-5B9F-8EAD-CA35-AF2215B1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96" y="1781694"/>
            <a:ext cx="1492103" cy="9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stopwatch timer classic stopwatch vector">
            <a:extLst>
              <a:ext uri="{FF2B5EF4-FFF2-40B4-BE49-F238E27FC236}">
                <a16:creationId xmlns:a16="http://schemas.microsoft.com/office/drawing/2014/main" id="{F7290D3A-FEDF-0577-DA8C-C7677A13D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8" y="2919695"/>
            <a:ext cx="864407" cy="10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tiger branch lie illustration">
            <a:extLst>
              <a:ext uri="{FF2B5EF4-FFF2-40B4-BE49-F238E27FC236}">
                <a16:creationId xmlns:a16="http://schemas.microsoft.com/office/drawing/2014/main" id="{DC47C6E3-02B7-3924-235E-3174B06B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96" y="4280576"/>
            <a:ext cx="1391520" cy="8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0DB71DF-B742-A601-CD2F-19F242A95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755" y="5537444"/>
            <a:ext cx="1791584" cy="5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04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924917"/>
              </p:ext>
            </p:extLst>
          </p:nvPr>
        </p:nvGraphicFramePr>
        <p:xfrm>
          <a:off x="310396" y="1672947"/>
          <a:ext cx="5085231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e  n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</a:t>
                      </a: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 a n z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u n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 t u n d 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12_2.10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9" y="1955196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hlinkClick r:id="" action="ppaction://noaction">
              <a:snd r:embed="rId5" name="T1_W12_2.1.wav"/>
            </a:hlinkClick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7886" y="2227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12_2.11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6" y="314598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12_2.12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4377802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12_2.13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7" y="5612264"/>
            <a:ext cx="609653" cy="627942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C3160-B063-4678-BA12-DFDA88F096C6}"/>
              </a:ext>
            </a:extLst>
          </p:cNvPr>
          <p:cNvSpPr txBox="1"/>
          <p:nvPr/>
        </p:nvSpPr>
        <p:spPr>
          <a:xfrm>
            <a:off x="118707" y="550057"/>
            <a:ext cx="9716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1-8 und the sound: [a], [e],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,[o], [u] (for these also write long or short);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], [w], [z],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(for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also write hard or soft). 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9596A8-C2C3-4124-94EF-E49A9C0E2642}"/>
              </a:ext>
            </a:extLst>
          </p:cNvPr>
          <p:cNvSpPr/>
          <p:nvPr/>
        </p:nvSpPr>
        <p:spPr>
          <a:xfrm>
            <a:off x="1574521" y="2108681"/>
            <a:ext cx="40381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4A95592-98FD-4F61-8C1A-F317EF95A93E}"/>
              </a:ext>
            </a:extLst>
          </p:cNvPr>
          <p:cNvSpPr/>
          <p:nvPr/>
        </p:nvSpPr>
        <p:spPr>
          <a:xfrm>
            <a:off x="1540394" y="3321651"/>
            <a:ext cx="32072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1DE0701-0407-4C19-B025-5BB1F552C6A1}"/>
              </a:ext>
            </a:extLst>
          </p:cNvPr>
          <p:cNvSpPr/>
          <p:nvPr/>
        </p:nvSpPr>
        <p:spPr>
          <a:xfrm>
            <a:off x="1524430" y="4511840"/>
            <a:ext cx="306335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0DBC7D4-CCFE-4820-BF94-A2729BA770E7}"/>
              </a:ext>
            </a:extLst>
          </p:cNvPr>
          <p:cNvSpPr/>
          <p:nvPr/>
        </p:nvSpPr>
        <p:spPr>
          <a:xfrm>
            <a:off x="1697599" y="5709801"/>
            <a:ext cx="271593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2" name="Table 2">
            <a:extLst>
              <a:ext uri="{FF2B5EF4-FFF2-40B4-BE49-F238E27FC236}">
                <a16:creationId xmlns:a16="http://schemas.microsoft.com/office/drawing/2014/main" id="{524770D9-BF89-4252-8C83-5D153DCD62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3752416"/>
              </p:ext>
            </p:extLst>
          </p:nvPr>
        </p:nvGraphicFramePr>
        <p:xfrm>
          <a:off x="5614841" y="1672947"/>
          <a:ext cx="5568974" cy="4796804"/>
        </p:xfrm>
        <a:graphic>
          <a:graphicData uri="http://schemas.openxmlformats.org/drawingml/2006/table">
            <a:tbl>
              <a:tblPr/>
              <a:tblGrid>
                <a:gridCol w="918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</a:tblGrid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 o h 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 a r t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n o 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ch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920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 e b e 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66D1E1B-5C74-46C6-8E8D-F06C8F61AAFE}"/>
              </a:ext>
            </a:extLst>
          </p:cNvPr>
          <p:cNvSpPr/>
          <p:nvPr/>
        </p:nvSpPr>
        <p:spPr>
          <a:xfrm>
            <a:off x="6912810" y="2086667"/>
            <a:ext cx="28023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00761D1-CE6E-494E-8832-A325CCE1F80E}"/>
              </a:ext>
            </a:extLst>
          </p:cNvPr>
          <p:cNvSpPr/>
          <p:nvPr/>
        </p:nvSpPr>
        <p:spPr>
          <a:xfrm>
            <a:off x="6569133" y="3297463"/>
            <a:ext cx="34367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1681166-F974-44E1-B27F-D56678AEF68C}"/>
              </a:ext>
            </a:extLst>
          </p:cNvPr>
          <p:cNvSpPr/>
          <p:nvPr/>
        </p:nvSpPr>
        <p:spPr>
          <a:xfrm>
            <a:off x="7191170" y="4523508"/>
            <a:ext cx="480846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3E81911-0BFB-4FC7-B3EC-91FF790568DE}"/>
              </a:ext>
            </a:extLst>
          </p:cNvPr>
          <p:cNvSpPr/>
          <p:nvPr/>
        </p:nvSpPr>
        <p:spPr>
          <a:xfrm>
            <a:off x="6726669" y="5698028"/>
            <a:ext cx="280237" cy="383861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pic>
        <p:nvPicPr>
          <p:cNvPr id="71" name="Picture 70" descr="A picture containing text, clipart&#10;&#10;Description automatically generated">
            <a:hlinkClick r:id="" action="ppaction://noaction">
              <a:snd r:embed="rId10" name="T1_W12_2.14.wav"/>
            </a:hlinkClick>
            <a:extLst>
              <a:ext uri="{FF2B5EF4-FFF2-40B4-BE49-F238E27FC236}">
                <a16:creationId xmlns:a16="http://schemas.microsoft.com/office/drawing/2014/main" id="{F676F472-1AF7-4358-93C9-291077FDFE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57" y="1994485"/>
            <a:ext cx="609653" cy="627942"/>
          </a:xfrm>
          <a:prstGeom prst="rect">
            <a:avLst/>
          </a:prstGeom>
        </p:spPr>
      </p:pic>
      <p:pic>
        <p:nvPicPr>
          <p:cNvPr id="72" name="Picture 71" descr="A picture containing text, clipart&#10;&#10;Description automatically generated">
            <a:hlinkClick r:id="" action="ppaction://noaction">
              <a:snd r:embed="rId11" name="T1_W12_2.15.wav"/>
            </a:hlinkClick>
            <a:extLst>
              <a:ext uri="{FF2B5EF4-FFF2-40B4-BE49-F238E27FC236}">
                <a16:creationId xmlns:a16="http://schemas.microsoft.com/office/drawing/2014/main" id="{08D2F2FE-58C6-4196-80F4-DD290F9A7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6" y="3145980"/>
            <a:ext cx="609653" cy="627942"/>
          </a:xfrm>
          <a:prstGeom prst="rect">
            <a:avLst/>
          </a:prstGeom>
        </p:spPr>
      </p:pic>
      <p:pic>
        <p:nvPicPr>
          <p:cNvPr id="73" name="Picture 72" descr="A picture containing text, clipart&#10;&#10;Description automatically generated">
            <a:hlinkClick r:id="" action="ppaction://noaction">
              <a:snd r:embed="rId12" name="T1_W12_2.16.wav"/>
            </a:hlinkClick>
            <a:extLst>
              <a:ext uri="{FF2B5EF4-FFF2-40B4-BE49-F238E27FC236}">
                <a16:creationId xmlns:a16="http://schemas.microsoft.com/office/drawing/2014/main" id="{78E0C581-CC05-470B-B2EA-60D50C0A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1" y="4377802"/>
            <a:ext cx="609653" cy="627942"/>
          </a:xfrm>
          <a:prstGeom prst="rect">
            <a:avLst/>
          </a:prstGeom>
        </p:spPr>
      </p:pic>
      <p:pic>
        <p:nvPicPr>
          <p:cNvPr id="74" name="Picture 73" descr="A picture containing text, clipart&#10;&#10;Description automatically generated">
            <a:hlinkClick r:id="" action="ppaction://noaction">
              <a:snd r:embed="rId13" name="T1_W12_2.17.wav"/>
            </a:hlinkClick>
            <a:extLst>
              <a:ext uri="{FF2B5EF4-FFF2-40B4-BE49-F238E27FC236}">
                <a16:creationId xmlns:a16="http://schemas.microsoft.com/office/drawing/2014/main" id="{A916C8DB-EAEB-41E4-81DF-9FFB02FAC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60" y="5612264"/>
            <a:ext cx="609653" cy="627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0D02C4-8BDB-1917-A516-98AE3C642FF8}"/>
              </a:ext>
            </a:extLst>
          </p:cNvPr>
          <p:cNvSpPr txBox="1"/>
          <p:nvPr/>
        </p:nvSpPr>
        <p:spPr>
          <a:xfrm>
            <a:off x="2738402" y="2463654"/>
            <a:ext cx="82391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6961FD-435D-74B7-9C5F-60341FBF6A9F}"/>
              </a:ext>
            </a:extLst>
          </p:cNvPr>
          <p:cNvSpPr txBox="1"/>
          <p:nvPr/>
        </p:nvSpPr>
        <p:spPr>
          <a:xfrm>
            <a:off x="2696172" y="368948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71B4A5-300C-6125-7D17-6241A9D311D8}"/>
              </a:ext>
            </a:extLst>
          </p:cNvPr>
          <p:cNvSpPr txBox="1"/>
          <p:nvPr/>
        </p:nvSpPr>
        <p:spPr>
          <a:xfrm>
            <a:off x="2711746" y="4875937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3EF34C-9AE1-9DA4-3DE8-718E6EBAF309}"/>
              </a:ext>
            </a:extLst>
          </p:cNvPr>
          <p:cNvSpPr txBox="1"/>
          <p:nvPr/>
        </p:nvSpPr>
        <p:spPr>
          <a:xfrm>
            <a:off x="2711746" y="6040151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short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9003B0-BC89-2405-0DA4-4F7405C5C162}"/>
              </a:ext>
            </a:extLst>
          </p:cNvPr>
          <p:cNvSpPr txBox="1"/>
          <p:nvPr/>
        </p:nvSpPr>
        <p:spPr>
          <a:xfrm>
            <a:off x="8527626" y="2448182"/>
            <a:ext cx="779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AA2C57-1776-6799-3CFB-83325981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97" y="2086667"/>
            <a:ext cx="1883735" cy="51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B9B7750-B512-5AB8-1420-B223CE694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749" y="3129573"/>
            <a:ext cx="1883735" cy="66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now reminder post note illustration">
            <a:extLst>
              <a:ext uri="{FF2B5EF4-FFF2-40B4-BE49-F238E27FC236}">
                <a16:creationId xmlns:a16="http://schemas.microsoft.com/office/drawing/2014/main" id="{EC071429-BFFC-89ED-3424-DAB22BC33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66" y="4110064"/>
            <a:ext cx="1267223" cy="11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ree clock time timer vector">
            <a:extLst>
              <a:ext uri="{FF2B5EF4-FFF2-40B4-BE49-F238E27FC236}">
                <a16:creationId xmlns:a16="http://schemas.microsoft.com/office/drawing/2014/main" id="{F5FD777D-B49D-2A5B-5568-45B64994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44" y="5381017"/>
            <a:ext cx="1080744" cy="10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ree yoga workout woman vector">
            <a:extLst>
              <a:ext uri="{FF2B5EF4-FFF2-40B4-BE49-F238E27FC236}">
                <a16:creationId xmlns:a16="http://schemas.microsoft.com/office/drawing/2014/main" id="{F9135EDA-FC3B-E954-B767-5926C2BC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99" y="1742890"/>
            <a:ext cx="1341642" cy="10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room person time vector">
            <a:extLst>
              <a:ext uri="{FF2B5EF4-FFF2-40B4-BE49-F238E27FC236}">
                <a16:creationId xmlns:a16="http://schemas.microsoft.com/office/drawing/2014/main" id="{EDB99354-AF18-0CA8-D884-CB2562A8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79" y="2955393"/>
            <a:ext cx="816081" cy="10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58FA110-934E-F38F-920B-0F0F78C1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937" y="4485673"/>
            <a:ext cx="1818964" cy="4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AC21ED43-3651-CF2B-C13B-ECC901BA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937" y="5600674"/>
            <a:ext cx="1719263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25485-7450-A743-E027-7DEC56E9AC10}"/>
              </a:ext>
            </a:extLst>
          </p:cNvPr>
          <p:cNvSpPr txBox="1"/>
          <p:nvPr/>
        </p:nvSpPr>
        <p:spPr>
          <a:xfrm>
            <a:off x="8477541" y="6055698"/>
            <a:ext cx="86440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0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45" grpId="0" animBg="1"/>
      <p:bldP spid="5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36" grpId="0" animBg="1"/>
      <p:bldP spid="37" grpId="0" animBg="1"/>
      <p:bldP spid="38" grpId="0" animBg="1"/>
      <p:bldP spid="31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hlinkClick r:id="" action="ppaction://noaction">
              <a:snd r:embed="rId3" name="T1_W12_4.1.wav"/>
            </a:hlinkClick>
            <a:extLst>
              <a:ext uri="{FF2B5EF4-FFF2-40B4-BE49-F238E27FC236}">
                <a16:creationId xmlns:a16="http://schemas.microsoft.com/office/drawing/2014/main" id="{7020F0A8-7E70-4E92-899C-73D5C07DB25C}"/>
              </a:ext>
            </a:extLst>
          </p:cNvPr>
          <p:cNvSpPr txBox="1"/>
          <p:nvPr/>
        </p:nvSpPr>
        <p:spPr>
          <a:xfrm>
            <a:off x="182364" y="207539"/>
            <a:ext cx="23022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Vokabeln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4609A69-7916-4EB8-9B40-80FAFA457F2C}"/>
              </a:ext>
            </a:extLst>
          </p:cNvPr>
          <p:cNvSpPr txBox="1"/>
          <p:nvPr/>
        </p:nvSpPr>
        <p:spPr>
          <a:xfrm>
            <a:off x="2705572" y="266578"/>
            <a:ext cx="7749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What’s the connection?</a:t>
            </a:r>
          </a:p>
        </p:txBody>
      </p:sp>
      <p:graphicFrame>
        <p:nvGraphicFramePr>
          <p:cNvPr id="78" name="Table 7">
            <a:extLst>
              <a:ext uri="{FF2B5EF4-FFF2-40B4-BE49-F238E27FC236}">
                <a16:creationId xmlns:a16="http://schemas.microsoft.com/office/drawing/2014/main" id="{3BB01060-D385-42F0-A0D2-67EB8BF98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948668"/>
              </p:ext>
            </p:extLst>
          </p:nvPr>
        </p:nvGraphicFramePr>
        <p:xfrm>
          <a:off x="317275" y="1815536"/>
          <a:ext cx="8826724" cy="4251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3377">
                  <a:extLst>
                    <a:ext uri="{9D8B030D-6E8A-4147-A177-3AD203B41FA5}">
                      <a16:colId xmlns:a16="http://schemas.microsoft.com/office/drawing/2014/main" val="3409365632"/>
                    </a:ext>
                  </a:extLst>
                </a:gridCol>
                <a:gridCol w="2718999">
                  <a:extLst>
                    <a:ext uri="{9D8B030D-6E8A-4147-A177-3AD203B41FA5}">
                      <a16:colId xmlns:a16="http://schemas.microsoft.com/office/drawing/2014/main" val="2989945808"/>
                    </a:ext>
                  </a:extLst>
                </a:gridCol>
                <a:gridCol w="2806564">
                  <a:extLst>
                    <a:ext uri="{9D8B030D-6E8A-4147-A177-3AD203B41FA5}">
                      <a16:colId xmlns:a16="http://schemas.microsoft.com/office/drawing/2014/main" val="953616461"/>
                    </a:ext>
                  </a:extLst>
                </a:gridCol>
                <a:gridCol w="2727784">
                  <a:extLst>
                    <a:ext uri="{9D8B030D-6E8A-4147-A177-3AD203B41FA5}">
                      <a16:colId xmlns:a16="http://schemas.microsoft.com/office/drawing/2014/main" val="3315663170"/>
                    </a:ext>
                  </a:extLst>
                </a:gridCol>
              </a:tblGrid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1728799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80933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269700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517480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11789"/>
                  </a:ext>
                </a:extLst>
              </a:tr>
              <a:tr h="708621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500887"/>
                  </a:ext>
                </a:extLst>
              </a:tr>
            </a:tbl>
          </a:graphicData>
        </a:graphic>
      </p:graphicFrame>
      <p:sp>
        <p:nvSpPr>
          <p:cNvPr id="79" name="TextBox 78">
            <a:hlinkClick r:id="" action="ppaction://noaction">
              <a:snd r:embed="rId4" name="T1_W12_4.2.wav"/>
            </a:hlinkClick>
            <a:extLst>
              <a:ext uri="{FF2B5EF4-FFF2-40B4-BE49-F238E27FC236}">
                <a16:creationId xmlns:a16="http://schemas.microsoft.com/office/drawing/2014/main" id="{B57C2BA9-F069-487D-9730-F63E52D276E8}"/>
              </a:ext>
            </a:extLst>
          </p:cNvPr>
          <p:cNvSpPr txBox="1"/>
          <p:nvPr/>
        </p:nvSpPr>
        <p:spPr>
          <a:xfrm>
            <a:off x="1056458" y="1866838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schwarz</a:t>
            </a:r>
          </a:p>
        </p:txBody>
      </p:sp>
      <p:sp>
        <p:nvSpPr>
          <p:cNvPr id="80" name="TextBox 79">
            <a:hlinkClick r:id="" action="ppaction://noaction">
              <a:snd r:embed="rId5" name="T1_W12_4.3.wav"/>
            </a:hlinkClick>
            <a:extLst>
              <a:ext uri="{FF2B5EF4-FFF2-40B4-BE49-F238E27FC236}">
                <a16:creationId xmlns:a16="http://schemas.microsoft.com/office/drawing/2014/main" id="{667CCB48-4750-42B8-8FF4-62B9F9AEC5D1}"/>
              </a:ext>
            </a:extLst>
          </p:cNvPr>
          <p:cNvSpPr txBox="1"/>
          <p:nvPr/>
        </p:nvSpPr>
        <p:spPr>
          <a:xfrm>
            <a:off x="3972062" y="1866838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grün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hlinkClick r:id="" action="ppaction://noaction">
              <a:snd r:embed="rId6" name="T1_W12_4.4.wav"/>
            </a:hlinkClick>
            <a:extLst>
              <a:ext uri="{FF2B5EF4-FFF2-40B4-BE49-F238E27FC236}">
                <a16:creationId xmlns:a16="http://schemas.microsoft.com/office/drawing/2014/main" id="{829611B1-479A-4A1D-A915-632137FED56F}"/>
              </a:ext>
            </a:extLst>
          </p:cNvPr>
          <p:cNvSpPr txBox="1"/>
          <p:nvPr/>
        </p:nvSpPr>
        <p:spPr>
          <a:xfrm>
            <a:off x="6656248" y="1859475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grau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hlinkClick r:id="" action="ppaction://noaction">
              <a:snd r:embed="rId7" name="T1_W12_4.5.wav"/>
            </a:hlinkClick>
            <a:extLst>
              <a:ext uri="{FF2B5EF4-FFF2-40B4-BE49-F238E27FC236}">
                <a16:creationId xmlns:a16="http://schemas.microsoft.com/office/drawing/2014/main" id="{5A89FF7B-75AC-42B7-95F2-586AD5595106}"/>
              </a:ext>
            </a:extLst>
          </p:cNvPr>
          <p:cNvSpPr txBox="1"/>
          <p:nvPr/>
        </p:nvSpPr>
        <p:spPr>
          <a:xfrm>
            <a:off x="1056458" y="256594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gut</a:t>
            </a:r>
          </a:p>
        </p:txBody>
      </p:sp>
      <p:sp>
        <p:nvSpPr>
          <p:cNvPr id="83" name="TextBox 82">
            <a:hlinkClick r:id="" action="ppaction://noaction">
              <a:snd r:embed="rId8" name="T1_W12_4.6.wav"/>
            </a:hlinkClick>
            <a:extLst>
              <a:ext uri="{FF2B5EF4-FFF2-40B4-BE49-F238E27FC236}">
                <a16:creationId xmlns:a16="http://schemas.microsoft.com/office/drawing/2014/main" id="{232D4418-8147-4D58-9853-1F935FE02FB8}"/>
              </a:ext>
            </a:extLst>
          </p:cNvPr>
          <p:cNvSpPr txBox="1"/>
          <p:nvPr/>
        </p:nvSpPr>
        <p:spPr>
          <a:xfrm>
            <a:off x="3972062" y="256594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einfach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hlinkClick r:id="" action="ppaction://noaction">
              <a:snd r:embed="rId9" name="T1_W12_4.7.wav"/>
            </a:hlinkClick>
            <a:extLst>
              <a:ext uri="{FF2B5EF4-FFF2-40B4-BE49-F238E27FC236}">
                <a16:creationId xmlns:a16="http://schemas.microsoft.com/office/drawing/2014/main" id="{DC523516-75AF-4AC5-86E0-E8E364630957}"/>
              </a:ext>
            </a:extLst>
          </p:cNvPr>
          <p:cNvSpPr txBox="1"/>
          <p:nvPr/>
        </p:nvSpPr>
        <p:spPr>
          <a:xfrm>
            <a:off x="6656248" y="2558581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wunderbar</a:t>
            </a:r>
          </a:p>
        </p:txBody>
      </p:sp>
      <p:sp>
        <p:nvSpPr>
          <p:cNvPr id="85" name="TextBox 84">
            <a:hlinkClick r:id="" action="ppaction://noaction">
              <a:snd r:embed="rId10" name="T1_W12_4.8.wav"/>
            </a:hlinkClick>
            <a:extLst>
              <a:ext uri="{FF2B5EF4-FFF2-40B4-BE49-F238E27FC236}">
                <a16:creationId xmlns:a16="http://schemas.microsoft.com/office/drawing/2014/main" id="{05A6E738-AC09-4929-89F7-7DCC6F33531E}"/>
              </a:ext>
            </a:extLst>
          </p:cNvPr>
          <p:cNvSpPr txBox="1"/>
          <p:nvPr/>
        </p:nvSpPr>
        <p:spPr>
          <a:xfrm>
            <a:off x="1061261" y="3266837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schwer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hlinkClick r:id="" action="ppaction://noaction">
              <a:snd r:embed="rId11" name="T1_W12_4.9.wav"/>
            </a:hlinkClick>
            <a:extLst>
              <a:ext uri="{FF2B5EF4-FFF2-40B4-BE49-F238E27FC236}">
                <a16:creationId xmlns:a16="http://schemas.microsoft.com/office/drawing/2014/main" id="{51BF9F29-6FFB-46E2-AAAA-77594CAD5073}"/>
              </a:ext>
            </a:extLst>
          </p:cNvPr>
          <p:cNvSpPr txBox="1"/>
          <p:nvPr/>
        </p:nvSpPr>
        <p:spPr>
          <a:xfrm>
            <a:off x="3976865" y="3266837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schlecht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hlinkClick r:id="" action="ppaction://noaction">
              <a:snd r:embed="rId12" name="T1_W12_4.10.wav"/>
            </a:hlinkClick>
            <a:extLst>
              <a:ext uri="{FF2B5EF4-FFF2-40B4-BE49-F238E27FC236}">
                <a16:creationId xmlns:a16="http://schemas.microsoft.com/office/drawing/2014/main" id="{B34B3DE2-57E4-4E9C-ABC9-BD624E1A0F37}"/>
              </a:ext>
            </a:extLst>
          </p:cNvPr>
          <p:cNvSpPr txBox="1"/>
          <p:nvPr/>
        </p:nvSpPr>
        <p:spPr>
          <a:xfrm>
            <a:off x="6661051" y="325947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falsch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hlinkClick r:id="" action="ppaction://noaction">
              <a:snd r:embed="rId13" name="T1_W12_4.11.wav"/>
            </a:hlinkClick>
            <a:extLst>
              <a:ext uri="{FF2B5EF4-FFF2-40B4-BE49-F238E27FC236}">
                <a16:creationId xmlns:a16="http://schemas.microsoft.com/office/drawing/2014/main" id="{DFD941C1-1B56-49A9-A575-C8714F863A11}"/>
              </a:ext>
            </a:extLst>
          </p:cNvPr>
          <p:cNvSpPr txBox="1"/>
          <p:nvPr/>
        </p:nvSpPr>
        <p:spPr>
          <a:xfrm>
            <a:off x="886968" y="4100519"/>
            <a:ext cx="27163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Hausaufgabe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14" name="T1_W12_4.12.wav"/>
            </a:hlinkClick>
            <a:extLst>
              <a:ext uri="{FF2B5EF4-FFF2-40B4-BE49-F238E27FC236}">
                <a16:creationId xmlns:a16="http://schemas.microsoft.com/office/drawing/2014/main" id="{64EB48E0-249F-4F56-AFBC-487B737F087C}"/>
              </a:ext>
            </a:extLst>
          </p:cNvPr>
          <p:cNvSpPr txBox="1"/>
          <p:nvPr/>
        </p:nvSpPr>
        <p:spPr>
          <a:xfrm>
            <a:off x="4018907" y="4018223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Text</a:t>
            </a:r>
          </a:p>
        </p:txBody>
      </p:sp>
      <p:sp>
        <p:nvSpPr>
          <p:cNvPr id="90" name="TextBox 89">
            <a:hlinkClick r:id="" action="ppaction://noaction">
              <a:snd r:embed="rId15" name="T1_W12_4.13.wav"/>
            </a:hlinkClick>
            <a:extLst>
              <a:ext uri="{FF2B5EF4-FFF2-40B4-BE49-F238E27FC236}">
                <a16:creationId xmlns:a16="http://schemas.microsoft.com/office/drawing/2014/main" id="{D4D074F9-57D1-4718-8166-B7C9E8964A31}"/>
              </a:ext>
            </a:extLst>
          </p:cNvPr>
          <p:cNvSpPr txBox="1"/>
          <p:nvPr/>
        </p:nvSpPr>
        <p:spPr>
          <a:xfrm>
            <a:off x="6703093" y="4010860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Blatt</a:t>
            </a:r>
          </a:p>
        </p:txBody>
      </p:sp>
      <p:sp>
        <p:nvSpPr>
          <p:cNvPr id="91" name="TextBox 90">
            <a:hlinkClick r:id="" action="ppaction://noaction">
              <a:snd r:embed="rId16" name="T1_W12_4.14.wav"/>
            </a:hlinkClick>
            <a:extLst>
              <a:ext uri="{FF2B5EF4-FFF2-40B4-BE49-F238E27FC236}">
                <a16:creationId xmlns:a16="http://schemas.microsoft.com/office/drawing/2014/main" id="{F7810EF0-5BC6-45D7-BB18-4DD171A6B05A}"/>
              </a:ext>
            </a:extLst>
          </p:cNvPr>
          <p:cNvSpPr txBox="1"/>
          <p:nvPr/>
        </p:nvSpPr>
        <p:spPr>
          <a:xfrm>
            <a:off x="1056458" y="4717329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o?</a:t>
            </a:r>
          </a:p>
        </p:txBody>
      </p:sp>
      <p:sp>
        <p:nvSpPr>
          <p:cNvPr id="92" name="TextBox 91">
            <a:hlinkClick r:id="" action="ppaction://noaction">
              <a:snd r:embed="rId17" name="T1_W12_4.15.wav"/>
            </a:hlinkClick>
            <a:extLst>
              <a:ext uri="{FF2B5EF4-FFF2-40B4-BE49-F238E27FC236}">
                <a16:creationId xmlns:a16="http://schemas.microsoft.com/office/drawing/2014/main" id="{70225A5F-7F1D-4E51-8BBD-13F93643929F}"/>
              </a:ext>
            </a:extLst>
          </p:cNvPr>
          <p:cNvSpPr txBox="1"/>
          <p:nvPr/>
        </p:nvSpPr>
        <p:spPr>
          <a:xfrm>
            <a:off x="3972062" y="4717329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as?</a:t>
            </a:r>
          </a:p>
        </p:txBody>
      </p:sp>
      <p:sp>
        <p:nvSpPr>
          <p:cNvPr id="93" name="TextBox 92">
            <a:hlinkClick r:id="" action="ppaction://noaction">
              <a:snd r:embed="rId18" name="T1_W12_4.16.wav"/>
            </a:hlinkClick>
            <a:extLst>
              <a:ext uri="{FF2B5EF4-FFF2-40B4-BE49-F238E27FC236}">
                <a16:creationId xmlns:a16="http://schemas.microsoft.com/office/drawing/2014/main" id="{F58E0491-5780-4A71-843D-EEA8091062A5}"/>
              </a:ext>
            </a:extLst>
          </p:cNvPr>
          <p:cNvSpPr txBox="1"/>
          <p:nvPr/>
        </p:nvSpPr>
        <p:spPr>
          <a:xfrm>
            <a:off x="6656248" y="4709966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geht’s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4" name="TextBox 93">
            <a:hlinkClick r:id="" action="ppaction://noaction">
              <a:snd r:embed="rId19" name="T1_W12_4.17.wav"/>
            </a:hlinkClick>
            <a:extLst>
              <a:ext uri="{FF2B5EF4-FFF2-40B4-BE49-F238E27FC236}">
                <a16:creationId xmlns:a16="http://schemas.microsoft.com/office/drawing/2014/main" id="{85B47E5B-749F-4008-AD97-7086E2A5B16C}"/>
              </a:ext>
            </a:extLst>
          </p:cNvPr>
          <p:cNvSpPr txBox="1"/>
          <p:nvPr/>
        </p:nvSpPr>
        <p:spPr>
          <a:xfrm>
            <a:off x="1103303" y="545168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Ding</a:t>
            </a:r>
          </a:p>
        </p:txBody>
      </p:sp>
      <p:sp>
        <p:nvSpPr>
          <p:cNvPr id="95" name="TextBox 94">
            <a:hlinkClick r:id="" action="ppaction://noaction">
              <a:snd r:embed="rId20" name="T1_W12_4.18.wav"/>
            </a:hlinkClick>
            <a:extLst>
              <a:ext uri="{FF2B5EF4-FFF2-40B4-BE49-F238E27FC236}">
                <a16:creationId xmlns:a16="http://schemas.microsoft.com/office/drawing/2014/main" id="{162D2DB4-064D-4745-AD6E-5A332874698A}"/>
              </a:ext>
            </a:extLst>
          </p:cNvPr>
          <p:cNvSpPr txBox="1"/>
          <p:nvPr/>
        </p:nvSpPr>
        <p:spPr>
          <a:xfrm>
            <a:off x="4018907" y="5451684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Farbe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hlinkClick r:id="" action="ppaction://noaction">
              <a:snd r:embed="rId21" name="T1_W12_4.19.wav"/>
            </a:hlinkClick>
            <a:extLst>
              <a:ext uri="{FF2B5EF4-FFF2-40B4-BE49-F238E27FC236}">
                <a16:creationId xmlns:a16="http://schemas.microsoft.com/office/drawing/2014/main" id="{2E01E76D-F1AB-4F5D-86EA-7395A8EAC87B}"/>
              </a:ext>
            </a:extLst>
          </p:cNvPr>
          <p:cNvSpPr txBox="1"/>
          <p:nvPr/>
        </p:nvSpPr>
        <p:spPr>
          <a:xfrm>
            <a:off x="6703093" y="5444321"/>
            <a:ext cx="2178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 Ort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81DA122-FCE0-FE9D-D6C5-4BBF51DADC76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1602A8-1A3F-06A1-96DF-158FC44E056D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0948F96-2485-6058-ECA1-9C2C556F30CB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4" name="Explosion: 8 Points 13">
              <a:extLst>
                <a:ext uri="{FF2B5EF4-FFF2-40B4-BE49-F238E27FC236}">
                  <a16:creationId xmlns:a16="http://schemas.microsoft.com/office/drawing/2014/main" id="{8A4C4915-C822-3782-39AA-4E5B3482479D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Explosion: 8 Points 14">
              <a:extLst>
                <a:ext uri="{FF2B5EF4-FFF2-40B4-BE49-F238E27FC236}">
                  <a16:creationId xmlns:a16="http://schemas.microsoft.com/office/drawing/2014/main" id="{EE947CEC-4A30-C1EC-0F74-88EE97FBE3A7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096460-260D-3E57-DB10-07371B5A2BF0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39613A0-5B71-BCB2-496E-8875F667E1A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2195" y="6285791"/>
            <a:ext cx="2445076" cy="5556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096C2B-FBDA-CAA0-3C3D-D994C14A91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32485" y="6303275"/>
            <a:ext cx="1739436" cy="4658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430FF0-E527-70C9-5F57-2BEF8224918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23736" y="6303275"/>
            <a:ext cx="1882099" cy="4658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F45B003-C9D7-1182-2048-4B3DF33A35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246630" y="6341241"/>
            <a:ext cx="1813175" cy="4813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B46C33-1A90-39E5-421F-DBECED60782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51978" y="6294032"/>
            <a:ext cx="1597051" cy="4843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8F192BC-3E91-5F9F-1BC6-3901C8BA06A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80542" y="6322274"/>
            <a:ext cx="2077236" cy="5193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288249-8BEB-C9FA-64FB-B7E0C07C41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02203" y="5467506"/>
            <a:ext cx="2445076" cy="5556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E6AB3DD-F95A-68CF-5C34-B4D60BDD814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02203" y="4010860"/>
            <a:ext cx="1597051" cy="48435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FCC3A47-90B1-4BF8-2261-033F7495527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17605" y="2633220"/>
            <a:ext cx="1882099" cy="4658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0504ABD-A5E2-7975-33D6-9FF05901B79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97019" y="4749284"/>
            <a:ext cx="2077236" cy="5193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8C19ABF-29CB-A9B5-919A-0B0CFCD6A5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17605" y="1911891"/>
            <a:ext cx="1739436" cy="4658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F7F724-5157-EA9F-6ACF-71022B406C3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17564" y="3382948"/>
            <a:ext cx="1813175" cy="4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6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9" name="T1_W12_5.1.wav"/>
            </a:hlinkClick>
          </p:cNvPr>
          <p:cNvSpPr/>
          <p:nvPr/>
        </p:nvSpPr>
        <p:spPr>
          <a:xfrm>
            <a:off x="0" y="16518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Ich, du,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id="{9638C589-AACC-C709-2EA1-9713B1FBEA59}"/>
              </a:ext>
            </a:extLst>
          </p:cNvPr>
          <p:cNvSpPr/>
          <p:nvPr/>
        </p:nvSpPr>
        <p:spPr>
          <a:xfrm>
            <a:off x="27170" y="561547"/>
            <a:ext cx="9586168" cy="482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Is Ronja talking about herself (ich),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Lias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(du) or Mariem (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)?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" name="Google Shape;339;p8">
            <a:extLst>
              <a:ext uri="{FF2B5EF4-FFF2-40B4-BE49-F238E27FC236}">
                <a16:creationId xmlns:a16="http://schemas.microsoft.com/office/drawing/2014/main" id="{C78CC676-9510-6C70-45AD-65A155453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996112"/>
              </p:ext>
            </p:extLst>
          </p:nvPr>
        </p:nvGraphicFramePr>
        <p:xfrm>
          <a:off x="4191099" y="1739092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1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there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Google Shape;339;p8">
            <a:extLst>
              <a:ext uri="{FF2B5EF4-FFF2-40B4-BE49-F238E27FC236}">
                <a16:creationId xmlns:a16="http://schemas.microsoft.com/office/drawing/2014/main" id="{4140A0CA-6316-B0FA-69FC-45DD4A0D4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4271966"/>
              </p:ext>
            </p:extLst>
          </p:nvPr>
        </p:nvGraphicFramePr>
        <p:xfrm>
          <a:off x="4170959" y="2353341"/>
          <a:ext cx="458048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90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here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oogle Shape;339;p8">
            <a:extLst>
              <a:ext uri="{FF2B5EF4-FFF2-40B4-BE49-F238E27FC236}">
                <a16:creationId xmlns:a16="http://schemas.microsoft.com/office/drawing/2014/main" id="{4E16658E-7CF4-368A-64E3-667C73455E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9965859"/>
              </p:ext>
            </p:extLst>
          </p:nvPr>
        </p:nvGraphicFramePr>
        <p:xfrm>
          <a:off x="4204134" y="3017053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England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Switzerland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oogle Shape;339;p8">
            <a:extLst>
              <a:ext uri="{FF2B5EF4-FFF2-40B4-BE49-F238E27FC236}">
                <a16:creationId xmlns:a16="http://schemas.microsoft.com/office/drawing/2014/main" id="{12D3507B-16E9-8773-BC59-CBA52EC16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9913"/>
              </p:ext>
            </p:extLst>
          </p:nvPr>
        </p:nvGraphicFramePr>
        <p:xfrm>
          <a:off x="4204134" y="4289555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1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old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new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339;p8">
            <a:extLst>
              <a:ext uri="{FF2B5EF4-FFF2-40B4-BE49-F238E27FC236}">
                <a16:creationId xmlns:a16="http://schemas.microsoft.com/office/drawing/2014/main" id="{362BD5AB-7958-B13E-FF2C-C68CB9C32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3368913"/>
              </p:ext>
            </p:extLst>
          </p:nvPr>
        </p:nvGraphicFramePr>
        <p:xfrm>
          <a:off x="4204134" y="4984550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wonderful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oogle Shape;339;p8">
            <a:extLst>
              <a:ext uri="{FF2B5EF4-FFF2-40B4-BE49-F238E27FC236}">
                <a16:creationId xmlns:a16="http://schemas.microsoft.com/office/drawing/2014/main" id="{B72A5EC1-DEF5-10C0-55EC-FCC5CDCEE0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0423511"/>
              </p:ext>
            </p:extLst>
          </p:nvPr>
        </p:nvGraphicFramePr>
        <p:xfrm>
          <a:off x="4204134" y="3660529"/>
          <a:ext cx="4560348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0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England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Switzerland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oogle Shape;339;p8">
            <a:extLst>
              <a:ext uri="{FF2B5EF4-FFF2-40B4-BE49-F238E27FC236}">
                <a16:creationId xmlns:a16="http://schemas.microsoft.com/office/drawing/2014/main" id="{078DACAB-C7B6-263B-5AE5-25BD4D03E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8762552"/>
              </p:ext>
            </p:extLst>
          </p:nvPr>
        </p:nvGraphicFramePr>
        <p:xfrm>
          <a:off x="1021975" y="1704955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339;p8">
            <a:extLst>
              <a:ext uri="{FF2B5EF4-FFF2-40B4-BE49-F238E27FC236}">
                <a16:creationId xmlns:a16="http://schemas.microsoft.com/office/drawing/2014/main" id="{C192B622-770D-9D81-7199-15BACD36C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501718"/>
              </p:ext>
            </p:extLst>
          </p:nvPr>
        </p:nvGraphicFramePr>
        <p:xfrm>
          <a:off x="1021975" y="2346572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Google Shape;339;p8">
            <a:extLst>
              <a:ext uri="{FF2B5EF4-FFF2-40B4-BE49-F238E27FC236}">
                <a16:creationId xmlns:a16="http://schemas.microsoft.com/office/drawing/2014/main" id="{7EBCA61D-7985-1BFA-AEEF-F4400D6D0E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762366"/>
              </p:ext>
            </p:extLst>
          </p:nvPr>
        </p:nvGraphicFramePr>
        <p:xfrm>
          <a:off x="1009392" y="2983734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Google Shape;339;p8">
            <a:extLst>
              <a:ext uri="{FF2B5EF4-FFF2-40B4-BE49-F238E27FC236}">
                <a16:creationId xmlns:a16="http://schemas.microsoft.com/office/drawing/2014/main" id="{56B3C5F3-FD2F-0C0C-ACC5-79CA46BFA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609681"/>
              </p:ext>
            </p:extLst>
          </p:nvPr>
        </p:nvGraphicFramePr>
        <p:xfrm>
          <a:off x="1009392" y="3625351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Google Shape;339;p8">
            <a:extLst>
              <a:ext uri="{FF2B5EF4-FFF2-40B4-BE49-F238E27FC236}">
                <a16:creationId xmlns:a16="http://schemas.microsoft.com/office/drawing/2014/main" id="{BD4D0ECB-6B57-472A-7510-7219A2B0BD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0094505"/>
              </p:ext>
            </p:extLst>
          </p:nvPr>
        </p:nvGraphicFramePr>
        <p:xfrm>
          <a:off x="1015222" y="4342933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Google Shape;339;p8">
            <a:extLst>
              <a:ext uri="{FF2B5EF4-FFF2-40B4-BE49-F238E27FC236}">
                <a16:creationId xmlns:a16="http://schemas.microsoft.com/office/drawing/2014/main" id="{62FE12F3-8966-71D7-EAFE-AB115A595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6259549"/>
              </p:ext>
            </p:extLst>
          </p:nvPr>
        </p:nvGraphicFramePr>
        <p:xfrm>
          <a:off x="1015222" y="4984550"/>
          <a:ext cx="2621260" cy="4572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107">
                  <a:extLst>
                    <a:ext uri="{9D8B030D-6E8A-4147-A177-3AD203B41FA5}">
                      <a16:colId xmlns:a16="http://schemas.microsoft.com/office/drawing/2014/main" val="2518619939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Ich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du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/>
                          <a:sym typeface="Century Gothic"/>
                        </a:rPr>
                        <a:t>sie</a:t>
                      </a:r>
                      <a:endParaRPr lang="en-GB" sz="2400" dirty="0">
                        <a:solidFill>
                          <a:srgbClr val="002060"/>
                        </a:solidFill>
                        <a:latin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Google Shape;357;p8">
            <a:extLst>
              <a:ext uri="{FF2B5EF4-FFF2-40B4-BE49-F238E27FC236}">
                <a16:creationId xmlns:a16="http://schemas.microsoft.com/office/drawing/2014/main" id="{313A1CAF-DE31-4AD4-3D1D-A8BDC38B8EF6}"/>
              </a:ext>
            </a:extLst>
          </p:cNvPr>
          <p:cNvSpPr/>
          <p:nvPr/>
        </p:nvSpPr>
        <p:spPr>
          <a:xfrm>
            <a:off x="1009392" y="1722249"/>
            <a:ext cx="7640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57;p8">
            <a:extLst>
              <a:ext uri="{FF2B5EF4-FFF2-40B4-BE49-F238E27FC236}">
                <a16:creationId xmlns:a16="http://schemas.microsoft.com/office/drawing/2014/main" id="{387BB10C-85E3-B627-19C3-CC855FFB2CF8}"/>
              </a:ext>
            </a:extLst>
          </p:cNvPr>
          <p:cNvSpPr/>
          <p:nvPr/>
        </p:nvSpPr>
        <p:spPr>
          <a:xfrm>
            <a:off x="4204134" y="1753119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57;p8">
            <a:extLst>
              <a:ext uri="{FF2B5EF4-FFF2-40B4-BE49-F238E27FC236}">
                <a16:creationId xmlns:a16="http://schemas.microsoft.com/office/drawing/2014/main" id="{BBAEC4AB-A97C-EEA0-9C90-F56145122AB8}"/>
              </a:ext>
            </a:extLst>
          </p:cNvPr>
          <p:cNvSpPr/>
          <p:nvPr/>
        </p:nvSpPr>
        <p:spPr>
          <a:xfrm>
            <a:off x="1868198" y="2359846"/>
            <a:ext cx="7640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357;p8">
            <a:extLst>
              <a:ext uri="{FF2B5EF4-FFF2-40B4-BE49-F238E27FC236}">
                <a16:creationId xmlns:a16="http://schemas.microsoft.com/office/drawing/2014/main" id="{0E7DE875-E38F-FC98-5C9F-809FED1AD9BE}"/>
              </a:ext>
            </a:extLst>
          </p:cNvPr>
          <p:cNvSpPr/>
          <p:nvPr/>
        </p:nvSpPr>
        <p:spPr>
          <a:xfrm>
            <a:off x="988895" y="3001028"/>
            <a:ext cx="784555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57;p8">
            <a:extLst>
              <a:ext uri="{FF2B5EF4-FFF2-40B4-BE49-F238E27FC236}">
                <a16:creationId xmlns:a16="http://schemas.microsoft.com/office/drawing/2014/main" id="{D4D0CABA-A2E3-D7ED-7E2E-F7A5B6831353}"/>
              </a:ext>
            </a:extLst>
          </p:cNvPr>
          <p:cNvSpPr/>
          <p:nvPr/>
        </p:nvSpPr>
        <p:spPr>
          <a:xfrm>
            <a:off x="2703794" y="3642734"/>
            <a:ext cx="926858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57;p8">
            <a:extLst>
              <a:ext uri="{FF2B5EF4-FFF2-40B4-BE49-F238E27FC236}">
                <a16:creationId xmlns:a16="http://schemas.microsoft.com/office/drawing/2014/main" id="{01B10F8C-A88A-7FB1-76D2-D7B854A6B04B}"/>
              </a:ext>
            </a:extLst>
          </p:cNvPr>
          <p:cNvSpPr/>
          <p:nvPr/>
        </p:nvSpPr>
        <p:spPr>
          <a:xfrm>
            <a:off x="2686858" y="4322502"/>
            <a:ext cx="947516" cy="49678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57;p8">
            <a:extLst>
              <a:ext uri="{FF2B5EF4-FFF2-40B4-BE49-F238E27FC236}">
                <a16:creationId xmlns:a16="http://schemas.microsoft.com/office/drawing/2014/main" id="{43071172-9FCF-4724-4197-E35F6A067C76}"/>
              </a:ext>
            </a:extLst>
          </p:cNvPr>
          <p:cNvSpPr/>
          <p:nvPr/>
        </p:nvSpPr>
        <p:spPr>
          <a:xfrm>
            <a:off x="1732676" y="4967315"/>
            <a:ext cx="947516" cy="46892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2">
            <a:extLst>
              <a:ext uri="{FF2B5EF4-FFF2-40B4-BE49-F238E27FC236}">
                <a16:creationId xmlns:a16="http://schemas.microsoft.com/office/drawing/2014/main" id="{BF1A4F23-0508-FB80-1016-098A937A8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3BD6F80F-9D98-F793-6EA9-517E42866541}"/>
              </a:ext>
            </a:extLst>
          </p:cNvPr>
          <p:cNvSpPr txBox="1">
            <a:spLocks/>
          </p:cNvSpPr>
          <p:nvPr/>
        </p:nvSpPr>
        <p:spPr>
          <a:xfrm>
            <a:off x="11040923" y="1033980"/>
            <a:ext cx="1150441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DC4A5B9-D23F-7E9E-0E8A-6EC2225EB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7455" y="-312902"/>
            <a:ext cx="1097375" cy="1402202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6FC57B6-0FAD-6125-FB5B-B00D0E5DD1E6}"/>
              </a:ext>
            </a:extLst>
          </p:cNvPr>
          <p:cNvSpPr txBox="1">
            <a:spLocks/>
          </p:cNvSpPr>
          <p:nvPr/>
        </p:nvSpPr>
        <p:spPr>
          <a:xfrm>
            <a:off x="11040923" y="1003848"/>
            <a:ext cx="1155693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7" name="CustomShape 23">
            <a:hlinkClick r:id="" action="ppaction://noaction">
              <a:snd r:embed="rId11" name="T1_W12_5.2B.wav"/>
            </a:hlinkClick>
            <a:extLst>
              <a:ext uri="{FF2B5EF4-FFF2-40B4-BE49-F238E27FC236}">
                <a16:creationId xmlns:a16="http://schemas.microsoft.com/office/drawing/2014/main" id="{F8CF44E5-1A66-F551-E64C-86DDA567224D}"/>
              </a:ext>
            </a:extLst>
          </p:cNvPr>
          <p:cNvSpPr/>
          <p:nvPr/>
        </p:nvSpPr>
        <p:spPr>
          <a:xfrm>
            <a:off x="343501" y="170495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CustomShape 24">
            <a:hlinkClick r:id="" action="ppaction://noaction">
              <a:snd r:embed="rId12" name="T1_W12_5.3B.wav"/>
            </a:hlinkClick>
            <a:extLst>
              <a:ext uri="{FF2B5EF4-FFF2-40B4-BE49-F238E27FC236}">
                <a16:creationId xmlns:a16="http://schemas.microsoft.com/office/drawing/2014/main" id="{CE76D6F3-BA60-8B9E-61DE-DFE17B5E0811}"/>
              </a:ext>
            </a:extLst>
          </p:cNvPr>
          <p:cNvSpPr/>
          <p:nvPr/>
        </p:nvSpPr>
        <p:spPr>
          <a:xfrm>
            <a:off x="343501" y="23719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CustomShape 25">
            <a:hlinkClick r:id="" action="ppaction://noaction">
              <a:snd r:embed="rId13" name="T1_W12_5.4B.wav"/>
            </a:hlinkClick>
            <a:extLst>
              <a:ext uri="{FF2B5EF4-FFF2-40B4-BE49-F238E27FC236}">
                <a16:creationId xmlns:a16="http://schemas.microsoft.com/office/drawing/2014/main" id="{4FB5CEA4-6D9E-66FF-806F-CCE45F22A889}"/>
              </a:ext>
            </a:extLst>
          </p:cNvPr>
          <p:cNvSpPr/>
          <p:nvPr/>
        </p:nvSpPr>
        <p:spPr>
          <a:xfrm>
            <a:off x="343501" y="303892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CustomShape 26">
            <a:hlinkClick r:id="" action="ppaction://noaction">
              <a:snd r:embed="rId14" name="T1_W12_5.5B.wav"/>
            </a:hlinkClick>
            <a:extLst>
              <a:ext uri="{FF2B5EF4-FFF2-40B4-BE49-F238E27FC236}">
                <a16:creationId xmlns:a16="http://schemas.microsoft.com/office/drawing/2014/main" id="{BEF376E4-05F8-941D-09C1-048B5F2A6987}"/>
              </a:ext>
            </a:extLst>
          </p:cNvPr>
          <p:cNvSpPr/>
          <p:nvPr/>
        </p:nvSpPr>
        <p:spPr>
          <a:xfrm>
            <a:off x="343501" y="37059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CustomShape 27">
            <a:hlinkClick r:id="" action="ppaction://noaction">
              <a:snd r:embed="rId15" name="T1_W12_5.6B.wav"/>
            </a:hlinkClick>
            <a:extLst>
              <a:ext uri="{FF2B5EF4-FFF2-40B4-BE49-F238E27FC236}">
                <a16:creationId xmlns:a16="http://schemas.microsoft.com/office/drawing/2014/main" id="{4846D7DC-CAB1-CA2A-FC38-CC79937558C3}"/>
              </a:ext>
            </a:extLst>
          </p:cNvPr>
          <p:cNvSpPr/>
          <p:nvPr/>
        </p:nvSpPr>
        <p:spPr>
          <a:xfrm>
            <a:off x="339515" y="437289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CustomShape 28">
            <a:hlinkClick r:id="" action="ppaction://noaction">
              <a:snd r:embed="rId16" name="T1_W12_5.7B.wav"/>
            </a:hlinkClick>
            <a:extLst>
              <a:ext uri="{FF2B5EF4-FFF2-40B4-BE49-F238E27FC236}">
                <a16:creationId xmlns:a16="http://schemas.microsoft.com/office/drawing/2014/main" id="{9F53722F-3A3C-8FF9-EE6F-988E6BDAE055}"/>
              </a:ext>
            </a:extLst>
          </p:cNvPr>
          <p:cNvSpPr/>
          <p:nvPr/>
        </p:nvSpPr>
        <p:spPr>
          <a:xfrm>
            <a:off x="339515" y="503987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4" name="Picture 7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50F51C9-3076-5024-3003-540D1CF7D8C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/>
          <a:stretch/>
        </p:blipFill>
        <p:spPr>
          <a:xfrm>
            <a:off x="9414364" y="1547528"/>
            <a:ext cx="1409697" cy="3979332"/>
          </a:xfrm>
          <a:prstGeom prst="rect">
            <a:avLst/>
          </a:prstGeom>
        </p:spPr>
      </p:pic>
      <p:sp>
        <p:nvSpPr>
          <p:cNvPr id="76" name="Google Shape;357;p8">
            <a:extLst>
              <a:ext uri="{FF2B5EF4-FFF2-40B4-BE49-F238E27FC236}">
                <a16:creationId xmlns:a16="http://schemas.microsoft.com/office/drawing/2014/main" id="{DBB5F490-3861-6FE6-12A0-B0722FFBA249}"/>
              </a:ext>
            </a:extLst>
          </p:cNvPr>
          <p:cNvSpPr/>
          <p:nvPr/>
        </p:nvSpPr>
        <p:spPr>
          <a:xfrm>
            <a:off x="6484308" y="2361315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57;p8">
            <a:extLst>
              <a:ext uri="{FF2B5EF4-FFF2-40B4-BE49-F238E27FC236}">
                <a16:creationId xmlns:a16="http://schemas.microsoft.com/office/drawing/2014/main" id="{BE786FFA-4786-7E59-12B0-3635FB690017}"/>
              </a:ext>
            </a:extLst>
          </p:cNvPr>
          <p:cNvSpPr/>
          <p:nvPr/>
        </p:nvSpPr>
        <p:spPr>
          <a:xfrm>
            <a:off x="6484308" y="3017053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57;p8">
            <a:extLst>
              <a:ext uri="{FF2B5EF4-FFF2-40B4-BE49-F238E27FC236}">
                <a16:creationId xmlns:a16="http://schemas.microsoft.com/office/drawing/2014/main" id="{80C2FF2D-EBA8-802D-6379-F4D0E6F3438F}"/>
              </a:ext>
            </a:extLst>
          </p:cNvPr>
          <p:cNvSpPr/>
          <p:nvPr/>
        </p:nvSpPr>
        <p:spPr>
          <a:xfrm>
            <a:off x="4204134" y="3662554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357;p8">
            <a:extLst>
              <a:ext uri="{FF2B5EF4-FFF2-40B4-BE49-F238E27FC236}">
                <a16:creationId xmlns:a16="http://schemas.microsoft.com/office/drawing/2014/main" id="{CD8ABF9E-1E74-7063-9DE5-832CE10B764D}"/>
              </a:ext>
            </a:extLst>
          </p:cNvPr>
          <p:cNvSpPr/>
          <p:nvPr/>
        </p:nvSpPr>
        <p:spPr>
          <a:xfrm>
            <a:off x="6484308" y="4304005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57;p8">
            <a:extLst>
              <a:ext uri="{FF2B5EF4-FFF2-40B4-BE49-F238E27FC236}">
                <a16:creationId xmlns:a16="http://schemas.microsoft.com/office/drawing/2014/main" id="{5C29D30A-C0CE-B17E-EA27-B8CFD85D7982}"/>
              </a:ext>
            </a:extLst>
          </p:cNvPr>
          <p:cNvSpPr/>
          <p:nvPr/>
        </p:nvSpPr>
        <p:spPr>
          <a:xfrm>
            <a:off x="4201255" y="5002468"/>
            <a:ext cx="2280174" cy="42262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CustomShape 23">
            <a:extLst>
              <a:ext uri="{FF2B5EF4-FFF2-40B4-BE49-F238E27FC236}">
                <a16:creationId xmlns:a16="http://schemas.microsoft.com/office/drawing/2014/main" id="{55541001-DA4B-21B5-5AC4-16C528B3CE52}"/>
              </a:ext>
            </a:extLst>
          </p:cNvPr>
          <p:cNvSpPr/>
          <p:nvPr/>
        </p:nvSpPr>
        <p:spPr>
          <a:xfrm>
            <a:off x="5109322" y="121806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A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CustomShape 23">
            <a:extLst>
              <a:ext uri="{FF2B5EF4-FFF2-40B4-BE49-F238E27FC236}">
                <a16:creationId xmlns:a16="http://schemas.microsoft.com/office/drawing/2014/main" id="{44E0CA5C-025A-9BDA-C3C2-ED14C6BE4F0A}"/>
              </a:ext>
            </a:extLst>
          </p:cNvPr>
          <p:cNvSpPr/>
          <p:nvPr/>
        </p:nvSpPr>
        <p:spPr>
          <a:xfrm>
            <a:off x="7392375" y="1201086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B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1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1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1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12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12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12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75B9CC4-560D-FC12-BD80-9FF070980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b="61787"/>
          <a:stretch/>
        </p:blipFill>
        <p:spPr>
          <a:xfrm>
            <a:off x="9398384" y="136512"/>
            <a:ext cx="1409697" cy="15206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CD61FC-3011-44DB-8CA8-82776907C313}"/>
              </a:ext>
            </a:extLst>
          </p:cNvPr>
          <p:cNvSpPr/>
          <p:nvPr/>
        </p:nvSpPr>
        <p:spPr>
          <a:xfrm>
            <a:off x="361845" y="151627"/>
            <a:ext cx="8262075" cy="852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Robbie has forgotten to use capital letters and punctuation! Ronja helps them.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2" descr="Free illustrations of Alien">
            <a:extLst>
              <a:ext uri="{FF2B5EF4-FFF2-40B4-BE49-F238E27FC236}">
                <a16:creationId xmlns:a16="http://schemas.microsoft.com/office/drawing/2014/main" id="{8BE551CB-E3E1-B5C4-81CD-A1946436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556" y="3195102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15">
            <a:hlinkClick r:id="" action="ppaction://noaction">
              <a:snd r:embed="rId5" name="T1_W12_6.1.wav"/>
            </a:hlinkClick>
            <a:extLst>
              <a:ext uri="{FF2B5EF4-FFF2-40B4-BE49-F238E27FC236}">
                <a16:creationId xmlns:a16="http://schemas.microsoft.com/office/drawing/2014/main" id="{22E13679-DF8A-2421-C8A4-75705DB68DA9}"/>
              </a:ext>
            </a:extLst>
          </p:cNvPr>
          <p:cNvSpPr/>
          <p:nvPr/>
        </p:nvSpPr>
        <p:spPr>
          <a:xfrm>
            <a:off x="9494893" y="2430957"/>
            <a:ext cx="2468881" cy="637189"/>
          </a:xfrm>
          <a:prstGeom prst="wedgeRoundRectCallout">
            <a:avLst>
              <a:gd name="adj1" fmla="val -12191"/>
              <a:gd name="adj2" fmla="val -222119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Robbie?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hlinkClick r:id="" action="ppaction://noaction">
              <a:snd r:embed="rId6" name="T1_W12_6.2.wav"/>
            </a:hlinkClick>
            <a:extLst>
              <a:ext uri="{FF2B5EF4-FFF2-40B4-BE49-F238E27FC236}">
                <a16:creationId xmlns:a16="http://schemas.microsoft.com/office/drawing/2014/main" id="{84E9FB57-AEB3-8EB6-2BD4-1BB8777259FF}"/>
              </a:ext>
            </a:extLst>
          </p:cNvPr>
          <p:cNvSpPr/>
          <p:nvPr/>
        </p:nvSpPr>
        <p:spPr>
          <a:xfrm>
            <a:off x="9589767" y="5323990"/>
            <a:ext cx="2468881" cy="637189"/>
          </a:xfrm>
          <a:prstGeom prst="wedgeRoundRectCallout">
            <a:avLst>
              <a:gd name="adj1" fmla="val 24229"/>
              <a:gd name="adj2" fmla="val -26995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Ja,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alles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klar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Ronja!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AEB63D6-F843-B5D7-5602-EE242E5DE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238315"/>
              </p:ext>
            </p:extLst>
          </p:nvPr>
        </p:nvGraphicFramePr>
        <p:xfrm>
          <a:off x="361845" y="1788494"/>
          <a:ext cx="8685050" cy="4464996"/>
        </p:xfrm>
        <a:graphic>
          <a:graphicData uri="http://schemas.openxmlformats.org/drawingml/2006/table">
            <a:tbl>
              <a:tblPr/>
              <a:tblGrid>
                <a:gridCol w="68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3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6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6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600" b="1" strike="noStrike" spc="-1" dirty="0">
                          <a:solidFill>
                            <a:srgbClr val="2E94AF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der ball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rund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das problem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schlecht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jacke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weiß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dein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butterbrot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neu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karte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lang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2E94AF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ist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meine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partnerin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ronja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2E94AF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94AF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" action="ppaction://noaction">
              <a:snd r:embed="rId7" name="T1_W12_6.3.wav"/>
            </a:hlinkClick>
            <a:extLst>
              <a:ext uri="{FF2B5EF4-FFF2-40B4-BE49-F238E27FC236}">
                <a16:creationId xmlns:a16="http://schemas.microsoft.com/office/drawing/2014/main" id="{31612AE5-D9F9-7EAE-66D5-D37046EE99EF}"/>
              </a:ext>
            </a:extLst>
          </p:cNvPr>
          <p:cNvSpPr/>
          <p:nvPr/>
        </p:nvSpPr>
        <p:spPr>
          <a:xfrm>
            <a:off x="436797" y="247337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1</a:t>
            </a:r>
          </a:p>
        </p:txBody>
      </p:sp>
      <p:sp>
        <p:nvSpPr>
          <p:cNvPr id="8" name="Rectangle 7">
            <a:hlinkClick r:id="" action="ppaction://noaction">
              <a:snd r:embed="rId8" name="T1_W12_6.4.wav"/>
            </a:hlinkClick>
            <a:extLst>
              <a:ext uri="{FF2B5EF4-FFF2-40B4-BE49-F238E27FC236}">
                <a16:creationId xmlns:a16="http://schemas.microsoft.com/office/drawing/2014/main" id="{9973A4D5-5FEA-8969-0F45-C919012DD68A}"/>
              </a:ext>
            </a:extLst>
          </p:cNvPr>
          <p:cNvSpPr/>
          <p:nvPr/>
        </p:nvSpPr>
        <p:spPr>
          <a:xfrm>
            <a:off x="436798" y="311328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2</a:t>
            </a:r>
          </a:p>
        </p:txBody>
      </p:sp>
      <p:sp>
        <p:nvSpPr>
          <p:cNvPr id="11" name="Rectangle 10">
            <a:hlinkClick r:id="" action="ppaction://noaction">
              <a:snd r:embed="rId9" name="T1_W12_6.5.wav"/>
            </a:hlinkClick>
            <a:extLst>
              <a:ext uri="{FF2B5EF4-FFF2-40B4-BE49-F238E27FC236}">
                <a16:creationId xmlns:a16="http://schemas.microsoft.com/office/drawing/2014/main" id="{4EC19FCA-F8F5-E9EE-AE3E-0FFF3464FE3B}"/>
              </a:ext>
            </a:extLst>
          </p:cNvPr>
          <p:cNvSpPr/>
          <p:nvPr/>
        </p:nvSpPr>
        <p:spPr>
          <a:xfrm>
            <a:off x="436796" y="3749450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3</a:t>
            </a:r>
          </a:p>
        </p:txBody>
      </p:sp>
      <p:sp>
        <p:nvSpPr>
          <p:cNvPr id="13" name="Rectangle 12">
            <a:hlinkClick r:id="" action="ppaction://noaction">
              <a:snd r:embed="rId10" name="T1_W12_6.6.wav"/>
            </a:hlinkClick>
            <a:extLst>
              <a:ext uri="{FF2B5EF4-FFF2-40B4-BE49-F238E27FC236}">
                <a16:creationId xmlns:a16="http://schemas.microsoft.com/office/drawing/2014/main" id="{426DB70B-8175-7844-7511-5AFC84F92B59}"/>
              </a:ext>
            </a:extLst>
          </p:cNvPr>
          <p:cNvSpPr/>
          <p:nvPr/>
        </p:nvSpPr>
        <p:spPr>
          <a:xfrm>
            <a:off x="436797" y="4389360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4</a:t>
            </a:r>
          </a:p>
        </p:txBody>
      </p:sp>
      <p:sp>
        <p:nvSpPr>
          <p:cNvPr id="14" name="Rectangle 13">
            <a:hlinkClick r:id="" action="ppaction://noaction">
              <a:snd r:embed="rId11" name="T1_W12_6.7.wav"/>
            </a:hlinkClick>
            <a:extLst>
              <a:ext uri="{FF2B5EF4-FFF2-40B4-BE49-F238E27FC236}">
                <a16:creationId xmlns:a16="http://schemas.microsoft.com/office/drawing/2014/main" id="{79CC27AC-1064-634A-AF0C-983A79D0F393}"/>
              </a:ext>
            </a:extLst>
          </p:cNvPr>
          <p:cNvSpPr/>
          <p:nvPr/>
        </p:nvSpPr>
        <p:spPr>
          <a:xfrm>
            <a:off x="439607" y="500460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5</a:t>
            </a:r>
          </a:p>
        </p:txBody>
      </p:sp>
      <p:sp>
        <p:nvSpPr>
          <p:cNvPr id="15" name="Rectangle 14">
            <a:hlinkClick r:id="" action="ppaction://noaction">
              <a:snd r:embed="rId12" name="T1_W12_6.8.wav"/>
            </a:hlinkClick>
            <a:extLst>
              <a:ext uri="{FF2B5EF4-FFF2-40B4-BE49-F238E27FC236}">
                <a16:creationId xmlns:a16="http://schemas.microsoft.com/office/drawing/2014/main" id="{69A52BCF-F10D-7914-4789-9F4F6072D8A3}"/>
              </a:ext>
            </a:extLst>
          </p:cNvPr>
          <p:cNvSpPr/>
          <p:nvPr/>
        </p:nvSpPr>
        <p:spPr>
          <a:xfrm>
            <a:off x="436796" y="5644516"/>
            <a:ext cx="539699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4464D0-A79C-4143-1DFB-CC2660694424}"/>
              </a:ext>
            </a:extLst>
          </p:cNvPr>
          <p:cNvSpPr txBox="1"/>
          <p:nvPr/>
        </p:nvSpPr>
        <p:spPr>
          <a:xfrm>
            <a:off x="1051448" y="2512366"/>
            <a:ext cx="34633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er </a:t>
            </a:r>
            <a:r>
              <a:rPr lang="en-GB" sz="2400" b="1" dirty="0">
                <a:solidFill>
                  <a:srgbClr val="002060"/>
                </a:solidFill>
              </a:rPr>
              <a:t>B</a:t>
            </a:r>
            <a:r>
              <a:rPr lang="en-GB" sz="2400" dirty="0">
                <a:solidFill>
                  <a:srgbClr val="002060"/>
                </a:solidFill>
              </a:rPr>
              <a:t>all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rund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36B83C-1BFA-ABFF-C2C3-CEEA8D830925}"/>
              </a:ext>
            </a:extLst>
          </p:cNvPr>
          <p:cNvSpPr txBox="1"/>
          <p:nvPr/>
        </p:nvSpPr>
        <p:spPr>
          <a:xfrm>
            <a:off x="1052824" y="3191267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das </a:t>
            </a:r>
            <a:r>
              <a:rPr lang="en-GB" sz="2400" b="1" dirty="0">
                <a:solidFill>
                  <a:srgbClr val="002060"/>
                </a:solidFill>
              </a:rPr>
              <a:t>P</a:t>
            </a:r>
            <a:r>
              <a:rPr lang="en-GB" sz="2400" dirty="0">
                <a:solidFill>
                  <a:srgbClr val="002060"/>
                </a:solidFill>
              </a:rPr>
              <a:t>roblem </a:t>
            </a:r>
            <a:r>
              <a:rPr lang="en-GB" sz="2400" dirty="0" err="1">
                <a:solidFill>
                  <a:srgbClr val="002060"/>
                </a:solidFill>
              </a:rPr>
              <a:t>schlecht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B53197-94AF-4297-F9F7-105F7B1935DA}"/>
              </a:ext>
            </a:extLst>
          </p:cNvPr>
          <p:cNvSpPr txBox="1"/>
          <p:nvPr/>
        </p:nvSpPr>
        <p:spPr>
          <a:xfrm>
            <a:off x="1051445" y="3781905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die </a:t>
            </a:r>
            <a:r>
              <a:rPr lang="en-GB" sz="2400" b="1" dirty="0" err="1">
                <a:solidFill>
                  <a:srgbClr val="002060"/>
                </a:solidFill>
              </a:rPr>
              <a:t>J</a:t>
            </a:r>
            <a:r>
              <a:rPr lang="en-GB" sz="2400" dirty="0" err="1">
                <a:solidFill>
                  <a:srgbClr val="002060"/>
                </a:solidFill>
              </a:rPr>
              <a:t>acke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weiß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B6F78C-8E2F-ACE4-4F30-16FE0B9D482D}"/>
              </a:ext>
            </a:extLst>
          </p:cNvPr>
          <p:cNvSpPr txBox="1"/>
          <p:nvPr/>
        </p:nvSpPr>
        <p:spPr>
          <a:xfrm>
            <a:off x="1051445" y="4423792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ein </a:t>
            </a:r>
            <a:r>
              <a:rPr lang="en-GB" sz="2400" b="1" dirty="0" err="1">
                <a:solidFill>
                  <a:srgbClr val="002060"/>
                </a:solidFill>
              </a:rPr>
              <a:t>B</a:t>
            </a:r>
            <a:r>
              <a:rPr lang="en-GB" sz="2400" dirty="0" err="1">
                <a:solidFill>
                  <a:srgbClr val="002060"/>
                </a:solidFill>
              </a:rPr>
              <a:t>utterbrot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neu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429B7C-ABCE-6BE4-1CCA-9F03D8C6A866}"/>
              </a:ext>
            </a:extLst>
          </p:cNvPr>
          <p:cNvSpPr txBox="1"/>
          <p:nvPr/>
        </p:nvSpPr>
        <p:spPr>
          <a:xfrm>
            <a:off x="1051445" y="5082587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D</a:t>
            </a:r>
            <a:r>
              <a:rPr lang="en-GB" sz="2400" dirty="0">
                <a:solidFill>
                  <a:srgbClr val="002060"/>
                </a:solidFill>
              </a:rPr>
              <a:t>ie </a:t>
            </a:r>
            <a:r>
              <a:rPr lang="en-GB" sz="2400" b="1" dirty="0">
                <a:solidFill>
                  <a:srgbClr val="002060"/>
                </a:solidFill>
              </a:rPr>
              <a:t>K</a:t>
            </a:r>
            <a:r>
              <a:rPr lang="en-GB" sz="2400" dirty="0">
                <a:solidFill>
                  <a:srgbClr val="002060"/>
                </a:solidFill>
              </a:rPr>
              <a:t>arte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lang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B48D27-1535-9253-C234-1ED700F3CCBB}"/>
              </a:ext>
            </a:extLst>
          </p:cNvPr>
          <p:cNvSpPr txBox="1"/>
          <p:nvPr/>
        </p:nvSpPr>
        <p:spPr>
          <a:xfrm>
            <a:off x="1091388" y="5730346"/>
            <a:ext cx="395887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I</a:t>
            </a:r>
            <a:r>
              <a:rPr lang="en-GB" sz="2400" dirty="0" err="1">
                <a:solidFill>
                  <a:srgbClr val="002060"/>
                </a:solidFill>
              </a:rPr>
              <a:t>st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meine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dirty="0" err="1">
                <a:solidFill>
                  <a:srgbClr val="002060"/>
                </a:solidFill>
              </a:rPr>
              <a:t>P</a:t>
            </a:r>
            <a:r>
              <a:rPr lang="en-GB" sz="2400" dirty="0" err="1">
                <a:solidFill>
                  <a:srgbClr val="002060"/>
                </a:solidFill>
              </a:rPr>
              <a:t>artnerin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R</a:t>
            </a:r>
            <a:r>
              <a:rPr lang="en-GB" sz="2400" dirty="0">
                <a:solidFill>
                  <a:srgbClr val="002060"/>
                </a:solidFill>
              </a:rPr>
              <a:t>onja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8654F28A-180A-0055-2FEB-FF984DFF4F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7" y="2430957"/>
            <a:ext cx="517321" cy="51732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E67EEE5D-DA21-0DF3-C16A-CAA7CA61CB5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6" y="3124449"/>
            <a:ext cx="517321" cy="51732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9DFA4E03-39D0-37C5-51AC-AAECC8604FE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5" y="3781905"/>
            <a:ext cx="517321" cy="517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F4A697D-3713-9510-AB23-C4CA1BE356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6" y="4389360"/>
            <a:ext cx="517321" cy="51732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AEFEA46-A727-FDE0-5F9E-28250C27AE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439496" y="5026932"/>
            <a:ext cx="517321" cy="517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7C93108B-C293-F345-AB6D-E7D3232D85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694294" y="5674691"/>
            <a:ext cx="517321" cy="51732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0B5AD5F-BC15-B085-F551-8F8F188DC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1136767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E6F96BEB-DEF3-4589-2B26-A2B2019B25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16" y="118322"/>
            <a:ext cx="1249879" cy="9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16" y="332095"/>
            <a:ext cx="1300284" cy="367058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956789"/>
              </p:ext>
            </p:extLst>
          </p:nvPr>
        </p:nvGraphicFramePr>
        <p:xfrm>
          <a:off x="114389" y="1052576"/>
          <a:ext cx="11624875" cy="5690249"/>
        </p:xfrm>
        <a:graphic>
          <a:graphicData uri="http://schemas.openxmlformats.org/drawingml/2006/table">
            <a:tbl>
              <a:tblPr/>
              <a:tblGrid>
                <a:gridCol w="495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1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133">
                  <a:extLst>
                    <a:ext uri="{9D8B030D-6E8A-4147-A177-3AD203B41FA5}">
                      <a16:colId xmlns:a16="http://schemas.microsoft.com/office/drawing/2014/main" val="352407945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668000029"/>
                    </a:ext>
                  </a:extLst>
                </a:gridCol>
                <a:gridCol w="1076960">
                  <a:extLst>
                    <a:ext uri="{9D8B030D-6E8A-4147-A177-3AD203B41FA5}">
                      <a16:colId xmlns:a16="http://schemas.microsoft.com/office/drawing/2014/main" val="3656042348"/>
                    </a:ext>
                  </a:extLst>
                </a:gridCol>
              </a:tblGrid>
              <a:tr h="65826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alt.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822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grün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7251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Liste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.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675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die Person.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084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Das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nicht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der </a:t>
                      </a:r>
                      <a:r>
                        <a:rPr lang="en-GB" sz="2400" b="1" i="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Preis</a:t>
                      </a:r>
                      <a:r>
                        <a:rPr lang="en-GB" sz="24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8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Das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ist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nicht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1" strike="noStrike" spc="-1" dirty="0" err="1">
                          <a:solidFill>
                            <a:srgbClr val="002060"/>
                          </a:solidFill>
                          <a:latin typeface="+mn-lt"/>
                        </a:rPr>
                        <a:t>rund</a:t>
                      </a: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+mn-lt"/>
                        </a:rPr>
                        <a:t>.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CustomShape 6">
            <a:hlinkClick r:id="" action="ppaction://noaction">
              <a:snd r:embed="rId3" name="T1_W12_7.1.wav"/>
            </a:hlinkClick>
            <a:extLst>
              <a:ext uri="{FF2B5EF4-FFF2-40B4-BE49-F238E27FC236}">
                <a16:creationId xmlns:a16="http://schemas.microsoft.com/office/drawing/2014/main" id="{85BDA598-D8FC-421B-AEDB-34FBDED665F3}"/>
              </a:ext>
            </a:extLst>
          </p:cNvPr>
          <p:cNvSpPr/>
          <p:nvPr/>
        </p:nvSpPr>
        <p:spPr>
          <a:xfrm>
            <a:off x="114389" y="2114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ichtig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(R)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9FCA7C63-3269-45F9-BF65-7D648D00740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34" y="2592650"/>
            <a:ext cx="723325" cy="684747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0FC39E6-3085-4AD7-8BE5-C74237B03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5" y="4264314"/>
            <a:ext cx="669031" cy="777096"/>
          </a:xfrm>
          <a:prstGeom prst="rect">
            <a:avLst/>
          </a:prstGeom>
        </p:spPr>
      </p:pic>
      <p:sp>
        <p:nvSpPr>
          <p:cNvPr id="48" name="Rectangle 47">
            <a:hlinkClick r:id="" action="ppaction://noaction">
              <a:snd r:embed="rId6" name="T1_W12_7.2.wav"/>
            </a:hlinkClick>
            <a:extLst>
              <a:ext uri="{FF2B5EF4-FFF2-40B4-BE49-F238E27FC236}">
                <a16:creationId xmlns:a16="http://schemas.microsoft.com/office/drawing/2014/main" id="{B443B244-B867-B991-E368-00CDC6D85B4F}"/>
              </a:ext>
            </a:extLst>
          </p:cNvPr>
          <p:cNvSpPr/>
          <p:nvPr/>
        </p:nvSpPr>
        <p:spPr>
          <a:xfrm>
            <a:off x="103241" y="1935374"/>
            <a:ext cx="507195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49" name="Rectangle 48">
            <a:hlinkClick r:id="" action="ppaction://noaction">
              <a:snd r:embed="rId7" name="T1_W12_7.3.wav"/>
            </a:hlinkClick>
            <a:extLst>
              <a:ext uri="{FF2B5EF4-FFF2-40B4-BE49-F238E27FC236}">
                <a16:creationId xmlns:a16="http://schemas.microsoft.com/office/drawing/2014/main" id="{3199F291-6D50-A484-877A-08E671297643}"/>
              </a:ext>
            </a:extLst>
          </p:cNvPr>
          <p:cNvSpPr/>
          <p:nvPr/>
        </p:nvSpPr>
        <p:spPr>
          <a:xfrm>
            <a:off x="114390" y="2702953"/>
            <a:ext cx="49892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Rectangle 49">
            <a:hlinkClick r:id="" action="ppaction://noaction">
              <a:snd r:embed="rId8" name="T1_W12_7.4.wav"/>
            </a:hlinkClick>
            <a:extLst>
              <a:ext uri="{FF2B5EF4-FFF2-40B4-BE49-F238E27FC236}">
                <a16:creationId xmlns:a16="http://schemas.microsoft.com/office/drawing/2014/main" id="{13FEC9E2-F40A-9678-32F3-89CB0403D661}"/>
              </a:ext>
            </a:extLst>
          </p:cNvPr>
          <p:cNvSpPr/>
          <p:nvPr/>
        </p:nvSpPr>
        <p:spPr>
          <a:xfrm>
            <a:off x="107103" y="3470532"/>
            <a:ext cx="503333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Rectangle 50">
            <a:hlinkClick r:id="" action="ppaction://noaction">
              <a:snd r:embed="rId9" name="T1_W12_7.5.wav"/>
            </a:hlinkClick>
            <a:extLst>
              <a:ext uri="{FF2B5EF4-FFF2-40B4-BE49-F238E27FC236}">
                <a16:creationId xmlns:a16="http://schemas.microsoft.com/office/drawing/2014/main" id="{16D35551-C5A2-DCC1-E4B0-8302D7D50474}"/>
              </a:ext>
            </a:extLst>
          </p:cNvPr>
          <p:cNvSpPr/>
          <p:nvPr/>
        </p:nvSpPr>
        <p:spPr>
          <a:xfrm>
            <a:off x="114390" y="4359726"/>
            <a:ext cx="48033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0" name="T1_W12_7.6.wav"/>
            </a:hlinkClick>
            <a:extLst>
              <a:ext uri="{FF2B5EF4-FFF2-40B4-BE49-F238E27FC236}">
                <a16:creationId xmlns:a16="http://schemas.microsoft.com/office/drawing/2014/main" id="{21631201-8180-5D53-4568-C79A4449028B}"/>
              </a:ext>
            </a:extLst>
          </p:cNvPr>
          <p:cNvSpPr/>
          <p:nvPr/>
        </p:nvSpPr>
        <p:spPr>
          <a:xfrm>
            <a:off x="114389" y="5297457"/>
            <a:ext cx="496048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11" name="T1_W12_7.7.wav"/>
            </a:hlinkClick>
            <a:extLst>
              <a:ext uri="{FF2B5EF4-FFF2-40B4-BE49-F238E27FC236}">
                <a16:creationId xmlns:a16="http://schemas.microsoft.com/office/drawing/2014/main" id="{E8EB8D0A-BE98-AD39-C679-5C5CBE33B8D8}"/>
              </a:ext>
            </a:extLst>
          </p:cNvPr>
          <p:cNvSpPr/>
          <p:nvPr/>
        </p:nvSpPr>
        <p:spPr>
          <a:xfrm>
            <a:off x="126501" y="6086504"/>
            <a:ext cx="468224" cy="539646"/>
          </a:xfrm>
          <a:prstGeom prst="rect">
            <a:avLst/>
          </a:prstGeom>
          <a:solidFill>
            <a:srgbClr val="2E94AF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FC5203F6-D292-9AD5-4A36-D78919C961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314" y="63462"/>
            <a:ext cx="1249879" cy="91883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73A3F3B-8050-241B-CC70-89BE264C47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63283" y="1844710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07C022DC-1686-98E0-88E4-8713233B3F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26133" y="2654916"/>
            <a:ext cx="517321" cy="517320"/>
          </a:xfrm>
          <a:prstGeom prst="rect">
            <a:avLst/>
          </a:prstGeom>
        </p:spPr>
      </p:pic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5558F687-39D9-1DA2-D6FD-F619985E3A1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70066" y="3492858"/>
            <a:ext cx="517321" cy="517320"/>
          </a:xfrm>
          <a:prstGeom prst="rect">
            <a:avLst/>
          </a:prstGeom>
        </p:spPr>
      </p:pic>
      <p:pic>
        <p:nvPicPr>
          <p:cNvPr id="65" name="Picture 64" descr="Icon&#10;&#10;Description automatically generated">
            <a:extLst>
              <a:ext uri="{FF2B5EF4-FFF2-40B4-BE49-F238E27FC236}">
                <a16:creationId xmlns:a16="http://schemas.microsoft.com/office/drawing/2014/main" id="{BDE52115-39EC-1EC0-54BE-3EFD9F22894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63282" y="4359726"/>
            <a:ext cx="517321" cy="517320"/>
          </a:xfrm>
          <a:prstGeom prst="rect">
            <a:avLst/>
          </a:prstGeom>
        </p:spPr>
      </p:pic>
      <p:pic>
        <p:nvPicPr>
          <p:cNvPr id="66" name="Picture 65" descr="Icon&#10;&#10;Description automatically generated">
            <a:extLst>
              <a:ext uri="{FF2B5EF4-FFF2-40B4-BE49-F238E27FC236}">
                <a16:creationId xmlns:a16="http://schemas.microsoft.com/office/drawing/2014/main" id="{B3CC26D1-618D-1175-74B2-29CEC4B847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826132" y="5213855"/>
            <a:ext cx="517321" cy="51732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7BB68AE0-FE61-0643-F68B-585092AF56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0908786" y="6108830"/>
            <a:ext cx="517321" cy="517320"/>
          </a:xfrm>
          <a:prstGeom prst="rect">
            <a:avLst/>
          </a:prstGeom>
        </p:spPr>
      </p:pic>
      <p:pic>
        <p:nvPicPr>
          <p:cNvPr id="68" name="Picture 2" descr="Free illustrations of Alien">
            <a:extLst>
              <a:ext uri="{FF2B5EF4-FFF2-40B4-BE49-F238E27FC236}">
                <a16:creationId xmlns:a16="http://schemas.microsoft.com/office/drawing/2014/main" id="{66EB890F-2305-722A-61D5-AB57E977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959" y="574468"/>
            <a:ext cx="1361092" cy="138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CECFC1B-3276-BE17-934D-614025E6D54F}"/>
              </a:ext>
            </a:extLst>
          </p:cNvPr>
          <p:cNvSpPr/>
          <p:nvPr/>
        </p:nvSpPr>
        <p:spPr>
          <a:xfrm>
            <a:off x="855620" y="530905"/>
            <a:ext cx="8262075" cy="426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Help Robbie tell what is right and what is wrong.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Free biebel archif very old illustration">
            <a:extLst>
              <a:ext uri="{FF2B5EF4-FFF2-40B4-BE49-F238E27FC236}">
                <a16:creationId xmlns:a16="http://schemas.microsoft.com/office/drawing/2014/main" id="{0E223942-F111-055B-757D-6ABA1BA7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26" y="1774197"/>
            <a:ext cx="723324" cy="7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B8A737-66E7-7379-DA6A-6A2DBAE37BD4}"/>
              </a:ext>
            </a:extLst>
          </p:cNvPr>
          <p:cNvGrpSpPr/>
          <p:nvPr/>
        </p:nvGrpSpPr>
        <p:grpSpPr>
          <a:xfrm>
            <a:off x="1444819" y="3389750"/>
            <a:ext cx="1047131" cy="739195"/>
            <a:chOff x="2726866" y="3620531"/>
            <a:chExt cx="2900564" cy="2120052"/>
          </a:xfrm>
        </p:grpSpPr>
        <p:pic>
          <p:nvPicPr>
            <p:cNvPr id="5" name="Picture 6" descr="Free christmas card christmas card illustration">
              <a:extLst>
                <a:ext uri="{FF2B5EF4-FFF2-40B4-BE49-F238E27FC236}">
                  <a16:creationId xmlns:a16="http://schemas.microsoft.com/office/drawing/2014/main" id="{879F616C-8716-458A-6ACD-8FEF96FD1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Free card cele celebration vector">
              <a:extLst>
                <a:ext uri="{FF2B5EF4-FFF2-40B4-BE49-F238E27FC236}">
                  <a16:creationId xmlns:a16="http://schemas.microsoft.com/office/drawing/2014/main" id="{41B2D53B-0160-2470-F480-C4445B3DF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FD5FCE80-0A4C-3D5D-9E4D-98262819D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ee checklist task to do vector">
            <a:extLst>
              <a:ext uri="{FF2B5EF4-FFF2-40B4-BE49-F238E27FC236}">
                <a16:creationId xmlns:a16="http://schemas.microsoft.com/office/drawing/2014/main" id="{18AEBC3C-D100-40C6-36E3-1BBBDFFE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04" y="5162136"/>
            <a:ext cx="721332" cy="77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basketball ball sport vector">
            <a:extLst>
              <a:ext uri="{FF2B5EF4-FFF2-40B4-BE49-F238E27FC236}">
                <a16:creationId xmlns:a16="http://schemas.microsoft.com/office/drawing/2014/main" id="{76CE4B1A-681E-44BC-03D6-3DA42768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67" y="6009516"/>
            <a:ext cx="708614" cy="70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47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3" name="T1_W12_8.1.wav"/>
            </a:hlinkClick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Ronja and Robbie take it in turns to say as many sentences as they can in one minute. You do the same with a partner! 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992308"/>
              </p:ext>
            </p:extLst>
          </p:nvPr>
        </p:nvGraphicFramePr>
        <p:xfrm>
          <a:off x="1856141" y="2706629"/>
          <a:ext cx="6708726" cy="3093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Aufgabe (f)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(m)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Blatt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 (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(f)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grün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alt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rund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einfach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50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820" y="1148474"/>
            <a:ext cx="1800180" cy="494975"/>
          </a:xfrm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Google Shape;388;p19">
            <a:extLst>
              <a:ext uri="{FF2B5EF4-FFF2-40B4-BE49-F238E27FC236}">
                <a16:creationId xmlns:a16="http://schemas.microsoft.com/office/drawing/2014/main" id="{AEDB6BEE-D8AA-9416-28C3-8B5B587284BB}"/>
              </a:ext>
            </a:extLst>
          </p:cNvPr>
          <p:cNvSpPr/>
          <p:nvPr/>
        </p:nvSpPr>
        <p:spPr>
          <a:xfrm>
            <a:off x="11002037" y="1850435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8" name="Google Shape;389;p19">
            <a:extLst>
              <a:ext uri="{FF2B5EF4-FFF2-40B4-BE49-F238E27FC236}">
                <a16:creationId xmlns:a16="http://schemas.microsoft.com/office/drawing/2014/main" id="{6B570F6F-9A09-F77A-A958-1FCE7033E5D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395;p19">
            <a:extLst>
              <a:ext uri="{FF2B5EF4-FFF2-40B4-BE49-F238E27FC236}">
                <a16:creationId xmlns:a16="http://schemas.microsoft.com/office/drawing/2014/main" id="{5CA57BA5-7660-1F48-5191-2F159755C94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Speech Bubble: Rectangle with Corners Rounded 47">
            <a:hlinkClick r:id="" action="ppaction://noaction">
              <a:snd r:embed="rId3" name="T1_W12_8.1.wav"/>
            </a:hlinkClick>
            <a:extLst>
              <a:ext uri="{FF2B5EF4-FFF2-40B4-BE49-F238E27FC236}">
                <a16:creationId xmlns:a16="http://schemas.microsoft.com/office/drawing/2014/main" id="{2CB458C8-5638-6ECD-BFAB-8D5E4952C550}"/>
              </a:ext>
            </a:extLst>
          </p:cNvPr>
          <p:cNvSpPr/>
          <p:nvPr/>
        </p:nvSpPr>
        <p:spPr>
          <a:xfrm>
            <a:off x="2171214" y="318656"/>
            <a:ext cx="458002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Partnerarbeit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76367A71-657B-774C-78B9-56B080AE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7275" y="209178"/>
            <a:ext cx="914400" cy="91440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3D5DEEEC-BEF6-FCCD-6760-FBE207B0E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D257EF8-B67C-57B2-9907-3E7B1D929626}"/>
              </a:ext>
            </a:extLst>
          </p:cNvPr>
          <p:cNvSpPr/>
          <p:nvPr/>
        </p:nvSpPr>
        <p:spPr>
          <a:xfrm>
            <a:off x="591195" y="1212895"/>
            <a:ext cx="9238619" cy="78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Ronja and Robbie take it in turns to say as many sentences as they can in one minute. You do the same with a partner!   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3" name="Table 5">
            <a:extLst>
              <a:ext uri="{FF2B5EF4-FFF2-40B4-BE49-F238E27FC236}">
                <a16:creationId xmlns:a16="http://schemas.microsoft.com/office/drawing/2014/main" id="{1665B2F7-6737-16FB-6FB6-50938323E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790218"/>
              </p:ext>
            </p:extLst>
          </p:nvPr>
        </p:nvGraphicFramePr>
        <p:xfrm>
          <a:off x="1856141" y="2706629"/>
          <a:ext cx="6708726" cy="3093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3852">
                  <a:extLst>
                    <a:ext uri="{9D8B030D-6E8A-4147-A177-3AD203B41FA5}">
                      <a16:colId xmlns:a16="http://schemas.microsoft.com/office/drawing/2014/main" val="4108464527"/>
                    </a:ext>
                  </a:extLst>
                </a:gridCol>
                <a:gridCol w="2364167">
                  <a:extLst>
                    <a:ext uri="{9D8B030D-6E8A-4147-A177-3AD203B41FA5}">
                      <a16:colId xmlns:a16="http://schemas.microsoft.com/office/drawing/2014/main" val="2605482868"/>
                    </a:ext>
                  </a:extLst>
                </a:gridCol>
                <a:gridCol w="1158240">
                  <a:extLst>
                    <a:ext uri="{9D8B030D-6E8A-4147-A177-3AD203B41FA5}">
                      <a16:colId xmlns:a16="http://schemas.microsoft.com/office/drawing/2014/main" val="3998369992"/>
                    </a:ext>
                  </a:extLst>
                </a:gridCol>
                <a:gridCol w="2062467">
                  <a:extLst>
                    <a:ext uri="{9D8B030D-6E8A-4147-A177-3AD203B41FA5}">
                      <a16:colId xmlns:a16="http://schemas.microsoft.com/office/drawing/2014/main" val="1877817290"/>
                    </a:ext>
                  </a:extLst>
                </a:gridCol>
              </a:tblGrid>
              <a:tr h="3093909"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Apfel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Uhr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Aufgabe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Preis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Blatt</a:t>
                      </a:r>
                    </a:p>
                    <a:p>
                      <a:pPr algn="ct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Ding</a:t>
                      </a:r>
                    </a:p>
                    <a:p>
                      <a:pPr algn="ctr"/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grün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alt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neu</a:t>
                      </a: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rund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einfach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0" lang="en-GB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schlecht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299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8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1878</Words>
  <Application>Microsoft Office PowerPoint</Application>
  <PresentationFormat>Widescreen</PresentationFormat>
  <Paragraphs>372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3_Office Theme</vt:lpstr>
      <vt:lpstr>What I can do</vt:lpstr>
      <vt:lpstr>hören</vt:lpstr>
      <vt:lpstr>hören</vt:lpstr>
      <vt:lpstr>PowerPoint Presentation</vt:lpstr>
      <vt:lpstr>lesen</vt:lpstr>
      <vt:lpstr>lesen</vt:lpstr>
      <vt:lpstr>lesen</vt:lpstr>
      <vt:lpstr>sprechen</vt:lpstr>
      <vt:lpstr>sprechen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41</cp:revision>
  <dcterms:created xsi:type="dcterms:W3CDTF">2021-07-02T19:27:01Z</dcterms:created>
  <dcterms:modified xsi:type="dcterms:W3CDTF">2023-08-17T13:29:28Z</dcterms:modified>
</cp:coreProperties>
</file>