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5" r:id="rId2"/>
    <p:sldId id="926" r:id="rId3"/>
    <p:sldId id="927" r:id="rId4"/>
    <p:sldId id="403" r:id="rId5"/>
    <p:sldId id="940" r:id="rId6"/>
    <p:sldId id="261" r:id="rId7"/>
    <p:sldId id="944" r:id="rId8"/>
    <p:sldId id="945" r:id="rId9"/>
    <p:sldId id="946" r:id="rId10"/>
    <p:sldId id="947" r:id="rId11"/>
    <p:sldId id="941" r:id="rId12"/>
    <p:sldId id="400" r:id="rId13"/>
    <p:sldId id="401" r:id="rId14"/>
    <p:sldId id="931" r:id="rId15"/>
    <p:sldId id="949" r:id="rId16"/>
    <p:sldId id="950" r:id="rId17"/>
    <p:sldId id="942" r:id="rId18"/>
    <p:sldId id="281" r:id="rId19"/>
    <p:sldId id="300" r:id="rId20"/>
    <p:sldId id="951" r:id="rId21"/>
    <p:sldId id="952" r:id="rId22"/>
    <p:sldId id="953" r:id="rId23"/>
    <p:sldId id="9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A78"/>
    <a:srgbClr val="FADD2E"/>
    <a:srgbClr val="FFD10D"/>
    <a:srgbClr val="3B3838"/>
    <a:srgbClr val="FFFFCC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2" autoAdjust="0"/>
    <p:restoredTop sz="67052" autoAdjust="0"/>
  </p:normalViewPr>
  <p:slideViewPr>
    <p:cSldViewPr snapToGrid="0">
      <p:cViewPr varScale="1">
        <p:scale>
          <a:sx n="68" d="100"/>
          <a:sy n="68" d="100"/>
        </p:scale>
        <p:origin x="95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5C2E4BA1-E02D-49E8-8A57-6137486EA1D2}"/>
    <pc:docChg chg="custSel modSld">
      <pc:chgData name="Charlotte Moss" userId="17b589c9-cb67-41ed-a894-f82ca12b573d" providerId="ADAL" clId="{5C2E4BA1-E02D-49E8-8A57-6137486EA1D2}" dt="2023-07-20T12:07:29.883" v="5" actId="313"/>
      <pc:docMkLst>
        <pc:docMk/>
      </pc:docMkLst>
      <pc:sldChg chg="modNotesTx">
        <pc:chgData name="Charlotte Moss" userId="17b589c9-cb67-41ed-a894-f82ca12b573d" providerId="ADAL" clId="{5C2E4BA1-E02D-49E8-8A57-6137486EA1D2}" dt="2023-07-20T12:07:29.883" v="5" actId="313"/>
        <pc:sldMkLst>
          <pc:docMk/>
          <pc:sldMk cId="1532466326" sldId="400"/>
        </pc:sldMkLst>
      </pc:sldChg>
      <pc:sldChg chg="modNotesTx">
        <pc:chgData name="Charlotte Moss" userId="17b589c9-cb67-41ed-a894-f82ca12b573d" providerId="ADAL" clId="{5C2E4BA1-E02D-49E8-8A57-6137486EA1D2}" dt="2023-07-20T12:01:46.917" v="1" actId="313"/>
        <pc:sldMkLst>
          <pc:docMk/>
          <pc:sldMk cId="0" sldId="926"/>
        </pc:sldMkLst>
      </pc:sldChg>
      <pc:sldChg chg="modNotesTx">
        <pc:chgData name="Charlotte Moss" userId="17b589c9-cb67-41ed-a894-f82ca12b573d" providerId="ADAL" clId="{5C2E4BA1-E02D-49E8-8A57-6137486EA1D2}" dt="2023-07-20T12:06:04.281" v="3" actId="313"/>
        <pc:sldMkLst>
          <pc:docMk/>
          <pc:sldMk cId="1285223171" sldId="9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 as from week 4 and week 7.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schlecht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aber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auch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nicht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[11] 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wie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wie geht's?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was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[38]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200" b="1" i="0" u="none" strike="noStrike" dirty="0">
                <a:solidFill>
                  <a:srgbClr val="7030A0"/>
                </a:solidFill>
                <a:effectLst/>
                <a:latin typeface="Century Gothic" panose="020B0502020202020204" pitchFamily="34" charset="0"/>
              </a:rPr>
              <a:t>falsch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[524]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grau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[1560]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grün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[682] </a:t>
            </a:r>
            <a:r>
              <a:rPr lang="de-DE" sz="1200" b="1" i="0" u="none" strike="noStrike" dirty="0">
                <a:solidFill>
                  <a:srgbClr val="7030A0"/>
                </a:solidFill>
                <a:effectLst/>
                <a:latin typeface="Century Gothic" panose="020B0502020202020204" pitchFamily="34" charset="0"/>
              </a:rPr>
              <a:t>richtig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[177]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schwarz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[471]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weiß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[474]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das</a:t>
            </a:r>
            <a:r>
              <a:rPr lang="de-DE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[1]</a:t>
            </a:r>
            <a:r>
              <a:rPr lang="de-DE" sz="1800" dirty="0"/>
              <a:t> 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[5/5]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644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 of 2 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‘Wie’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geht’s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Wie and illustration.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translation: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= how.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again to bring up phrase ‘Wie </a:t>
            </a:r>
            <a:r>
              <a:rPr lang="en-GB" sz="1200" b="0" strike="noStrike" spc="-1" dirty="0" err="1">
                <a:latin typeface="Arial"/>
              </a:rPr>
              <a:t>geht’s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Click again to bring up literal translation: How goes it? Explain that a better translation in English is: How’s it going? OR How are you?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2/2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to present and practise ‘Wie’ and ‘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geht’s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’. 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+mn-cs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bring up Wie and illustration.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for question mark to appear – what does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mean?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again to bring up translation: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how.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again to bring up gapped phrase ‘____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geht’s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for question mark to appear: what goes in the gap? Elicit which word goes in the gap (Wie).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again to bring up the missing Wie.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Last, elicit translation. Explain the common phrase ‘Wie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geht’s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is better translated as ‘how’s it going’.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444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possible answers to the question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geht’s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Ask ‘Wie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geht’s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’, click to bring up thumbs up icon.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bring up answer: gut.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thumbs down image.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possible answer: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schlecht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the thumbs wavering between up and down (pupils can do all of these three gestures as they practise the words):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(yes, it’s going (ok)).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(3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 top left to bottom right.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the next slide. Click for one English meaning to disappear in random order.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next slide. Click for the German word to disappear in random order.  Elicit the German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schlecht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[327]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[31]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auch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[18]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nicht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[11]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[25]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[2/3]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941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[3/3]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348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the 2</a:t>
            </a:r>
            <a:r>
              <a:rPr lang="en-GB" b="0" baseline="30000" dirty="0"/>
              <a:t>nd</a:t>
            </a:r>
            <a:r>
              <a:rPr lang="en-GB" b="0" dirty="0"/>
              <a:t> meaning of ‘</a:t>
            </a:r>
            <a:r>
              <a:rPr lang="en-GB" b="0" dirty="0" err="1"/>
              <a:t>wie</a:t>
            </a:r>
            <a:r>
              <a:rPr lang="en-GB" b="0" dirty="0"/>
              <a:t>’ </a:t>
            </a:r>
            <a:r>
              <a:rPr lang="en-GB" b="0" dirty="0">
                <a:sym typeface="Wingdings" panose="05000000000000000000" pitchFamily="2" charset="2"/>
              </a:rPr>
              <a:t> What … like?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the slide animation to present the second meaning of </a:t>
            </a:r>
            <a:r>
              <a:rPr lang="en-GB" dirty="0" err="1"/>
              <a:t>wie</a:t>
            </a:r>
            <a:r>
              <a:rPr lang="en-GB" dirty="0"/>
              <a:t>.</a:t>
            </a:r>
          </a:p>
          <a:p>
            <a:r>
              <a:rPr lang="en-GB" dirty="0"/>
              <a:t>2. Model the dialogue, one line at a time.</a:t>
            </a:r>
          </a:p>
          <a:p>
            <a:r>
              <a:rPr lang="en-GB" dirty="0"/>
              <a:t>3. Check students’</a:t>
            </a:r>
            <a:r>
              <a:rPr lang="en-GB" baseline="0" dirty="0"/>
              <a:t> understanding at each stage.</a:t>
            </a:r>
          </a:p>
          <a:p>
            <a:endParaRPr lang="en-GB" baseline="0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idea that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 used to ask for descriptions, and that ‘was’ is used to ask to identify things.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read Ronja’s answers. If the answer is a description, then Robbie must have asked as ‘</a:t>
            </a:r>
            <a:r>
              <a:rPr lang="en-GB" sz="1200" b="0" strike="noStrike" spc="-1" dirty="0" err="1">
                <a:latin typeface="Arial"/>
              </a:rPr>
              <a:t>wie</a:t>
            </a:r>
            <a:r>
              <a:rPr lang="en-GB" sz="1200" b="0" strike="noStrike" spc="-1" dirty="0">
                <a:latin typeface="Arial"/>
              </a:rPr>
              <a:t>’ question. If the answer identifies an object, then Robbie must have asked a ‘was’ question.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note down their answers. Pupils could have a greater challenge by writing full sentences (either ‘was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das’</a:t>
            </a:r>
            <a:r>
              <a:rPr lang="en-GB" sz="1200" b="0" strike="noStrike" spc="-1" dirty="0">
                <a:latin typeface="Arial"/>
              </a:rPr>
              <a:t> or ‘</a:t>
            </a:r>
            <a:r>
              <a:rPr lang="en-GB" sz="1200" b="0" strike="noStrike" spc="-1" dirty="0" err="1">
                <a:latin typeface="Arial"/>
              </a:rPr>
              <a:t>wie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der/die/das…), or less of a challenge by simply writing ‘was’ or ‘</a:t>
            </a:r>
            <a:r>
              <a:rPr lang="en-GB" sz="1200" b="0" strike="noStrike" spc="-1" dirty="0" err="1">
                <a:latin typeface="Arial"/>
              </a:rPr>
              <a:t>wie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 (4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learn about school in Switzerland. To practise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two words in this week’s revisited vocabulary set.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speech bubble on each slide and decide whether it is true or false.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answer. If the answer is false, click to reveal a callout giving the true answer.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[2/4]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961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[3/4]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110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[4/4]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53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(5 slides)</a:t>
            </a:r>
            <a:br>
              <a:rPr b="0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using minimal pairs. This SSC pair is particularly difficult for learners of German.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audio button to hear a native speaker say one of the two words on screen.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listen carefully to determine whether they have heard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or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and note down either option a) or b).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for slides 2-5.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Biene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Reise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Weise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Ziele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Bein</a:t>
            </a:r>
            <a:r>
              <a:rPr lang="en-GB" b="0" baseline="0" dirty="0"/>
              <a:t> [884] </a:t>
            </a:r>
            <a:r>
              <a:rPr lang="en-GB" b="0" baseline="0" dirty="0" err="1"/>
              <a:t>Biene</a:t>
            </a:r>
            <a:r>
              <a:rPr lang="en-GB" b="0" baseline="0" dirty="0"/>
              <a:t> [&gt;5000] </a:t>
            </a:r>
            <a:r>
              <a:rPr lang="en-GB" b="0" baseline="0" dirty="0" err="1"/>
              <a:t>Leib</a:t>
            </a:r>
            <a:r>
              <a:rPr lang="en-GB" b="0" baseline="0" dirty="0"/>
              <a:t> [3274] </a:t>
            </a:r>
            <a:r>
              <a:rPr lang="en-GB" b="0" baseline="0" dirty="0" err="1"/>
              <a:t>lieb</a:t>
            </a:r>
            <a:r>
              <a:rPr lang="en-GB" b="0" baseline="0" dirty="0"/>
              <a:t> [897] </a:t>
            </a:r>
            <a:r>
              <a:rPr lang="en-GB" b="0" baseline="0" dirty="0" err="1"/>
              <a:t>Reise</a:t>
            </a:r>
            <a:r>
              <a:rPr lang="en-GB" b="0" baseline="0" dirty="0"/>
              <a:t> [734] </a:t>
            </a:r>
            <a:r>
              <a:rPr lang="en-GB" b="0" baseline="0" dirty="0" err="1"/>
              <a:t>Riese</a:t>
            </a:r>
            <a:r>
              <a:rPr lang="en-GB" b="0" baseline="0" dirty="0"/>
              <a:t> [4585] Weise [468] Wiese [2963] </a:t>
            </a:r>
            <a:r>
              <a:rPr lang="en-GB" b="0" baseline="0" dirty="0" err="1"/>
              <a:t>Zeile</a:t>
            </a:r>
            <a:r>
              <a:rPr lang="en-GB" b="0" baseline="0" dirty="0"/>
              <a:t> [2318] </a:t>
            </a:r>
            <a:r>
              <a:rPr lang="en-GB" b="0" baseline="0" dirty="0" err="1"/>
              <a:t>Ziel</a:t>
            </a:r>
            <a:r>
              <a:rPr lang="en-GB" b="0" baseline="0" dirty="0"/>
              <a:t> [320]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[2/5]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256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[3/5]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74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[4/5]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44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audio" Target="../media/audio12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29.png"/><Relationship Id="rId4" Type="http://schemas.openxmlformats.org/officeDocument/2006/relationships/audio" Target="../media/audio1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29.png"/><Relationship Id="rId4" Type="http://schemas.openxmlformats.org/officeDocument/2006/relationships/audio" Target="../media/audio1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0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audio" Target="../media/audio22.wav"/><Relationship Id="rId10" Type="http://schemas.openxmlformats.org/officeDocument/2006/relationships/audio" Target="../media/audio19.wav"/><Relationship Id="rId4" Type="http://schemas.openxmlformats.org/officeDocument/2006/relationships/audio" Target="../media/audio21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34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11" Type="http://schemas.openxmlformats.org/officeDocument/2006/relationships/image" Target="../media/image32.png"/><Relationship Id="rId5" Type="http://schemas.openxmlformats.org/officeDocument/2006/relationships/audio" Target="../media/audio25.wav"/><Relationship Id="rId1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audio" Target="../media/audio24.wav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34.png"/><Relationship Id="rId3" Type="http://schemas.openxmlformats.org/officeDocument/2006/relationships/audio" Target="../media/audio28.wav"/><Relationship Id="rId7" Type="http://schemas.openxmlformats.org/officeDocument/2006/relationships/audio" Target="../media/audio26.wav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3.wav"/><Relationship Id="rId11" Type="http://schemas.openxmlformats.org/officeDocument/2006/relationships/image" Target="../media/image32.png"/><Relationship Id="rId5" Type="http://schemas.openxmlformats.org/officeDocument/2006/relationships/image" Target="../media/image17.svg"/><Relationship Id="rId15" Type="http://schemas.openxmlformats.org/officeDocument/2006/relationships/image" Target="../media/image3.png"/><Relationship Id="rId10" Type="http://schemas.openxmlformats.org/officeDocument/2006/relationships/audio" Target="../media/audio24.wav"/><Relationship Id="rId4" Type="http://schemas.openxmlformats.org/officeDocument/2006/relationships/image" Target="../media/image16.png"/><Relationship Id="rId9" Type="http://schemas.openxmlformats.org/officeDocument/2006/relationships/audio" Target="../media/audio25.wav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34.png"/><Relationship Id="rId3" Type="http://schemas.openxmlformats.org/officeDocument/2006/relationships/audio" Target="../media/audio23.wav"/><Relationship Id="rId7" Type="http://schemas.openxmlformats.org/officeDocument/2006/relationships/audio" Target="../media/audio25.wav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32.png"/><Relationship Id="rId5" Type="http://schemas.openxmlformats.org/officeDocument/2006/relationships/audio" Target="../media/audio26.wav"/><Relationship Id="rId1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audio" Target="../media/audio27.wav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9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image" Target="../media/image39.gif"/><Relationship Id="rId5" Type="http://schemas.openxmlformats.org/officeDocument/2006/relationships/audio" Target="../media/audio31.wav"/><Relationship Id="rId10" Type="http://schemas.openxmlformats.org/officeDocument/2006/relationships/image" Target="../media/image3.png"/><Relationship Id="rId4" Type="http://schemas.openxmlformats.org/officeDocument/2006/relationships/audio" Target="../media/audio30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40.wav"/><Relationship Id="rId18" Type="http://schemas.openxmlformats.org/officeDocument/2006/relationships/audio" Target="../media/audio42.wav"/><Relationship Id="rId3" Type="http://schemas.openxmlformats.org/officeDocument/2006/relationships/audio" Target="../media/audio33.wav"/><Relationship Id="rId21" Type="http://schemas.openxmlformats.org/officeDocument/2006/relationships/image" Target="../media/image45.png"/><Relationship Id="rId7" Type="http://schemas.openxmlformats.org/officeDocument/2006/relationships/audio" Target="../media/audio37.wav"/><Relationship Id="rId12" Type="http://schemas.openxmlformats.org/officeDocument/2006/relationships/audio" Target="../media/audio39.wav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38.wav"/><Relationship Id="rId5" Type="http://schemas.openxmlformats.org/officeDocument/2006/relationships/audio" Target="../media/audio35.wav"/><Relationship Id="rId15" Type="http://schemas.openxmlformats.org/officeDocument/2006/relationships/audio" Target="../media/audio41.wav"/><Relationship Id="rId23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audio" Target="../media/audio43.wav"/><Relationship Id="rId4" Type="http://schemas.openxmlformats.org/officeDocument/2006/relationships/audio" Target="../media/audio34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audio" Target="../media/audio45.wav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7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5" Type="http://schemas.openxmlformats.org/officeDocument/2006/relationships/image" Target="../media/image48.png"/><Relationship Id="rId10" Type="http://schemas.openxmlformats.org/officeDocument/2006/relationships/image" Target="../media/image32.png"/><Relationship Id="rId4" Type="http://schemas.openxmlformats.org/officeDocument/2006/relationships/audio" Target="../media/audio45.wav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audio" Target="../media/audio45.wav"/><Relationship Id="rId9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7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5" Type="http://schemas.openxmlformats.org/officeDocument/2006/relationships/image" Target="../media/image48.png"/><Relationship Id="rId10" Type="http://schemas.openxmlformats.org/officeDocument/2006/relationships/image" Target="../media/image32.png"/><Relationship Id="rId4" Type="http://schemas.openxmlformats.org/officeDocument/2006/relationships/audio" Target="../media/audio45.wav"/><Relationship Id="rId9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audio" Target="../media/audio14.wav"/><Relationship Id="rId5" Type="http://schemas.openxmlformats.org/officeDocument/2006/relationships/audio" Target="../media/audio12.wav"/><Relationship Id="rId10" Type="http://schemas.openxmlformats.org/officeDocument/2006/relationships/image" Target="../media/image22.png"/><Relationship Id="rId4" Type="http://schemas.openxmlformats.org/officeDocument/2006/relationships/audio" Target="../media/audio1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audio" Target="../media/audio15.wav"/><Relationship Id="rId5" Type="http://schemas.openxmlformats.org/officeDocument/2006/relationships/audio" Target="../media/audio12.wav"/><Relationship Id="rId10" Type="http://schemas.openxmlformats.org/officeDocument/2006/relationships/image" Target="../media/image24.jpeg"/><Relationship Id="rId4" Type="http://schemas.openxmlformats.org/officeDocument/2006/relationships/audio" Target="../media/audio11.wav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6.jpeg"/><Relationship Id="rId5" Type="http://schemas.openxmlformats.org/officeDocument/2006/relationships/audio" Target="../media/audio12.wav"/><Relationship Id="rId10" Type="http://schemas.openxmlformats.org/officeDocument/2006/relationships/image" Target="../media/image25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for ‘a’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for ‘the’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&amp;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2BC4D-07D4-D195-D9FB-0F3887956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8" y="3623615"/>
            <a:ext cx="1198277" cy="1211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08817-C012-701D-94F9-0F884AF30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57" y="3733971"/>
            <a:ext cx="1248289" cy="11975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6F3B4A-3716-ADA8-1CEC-A328E0CE081E}"/>
              </a:ext>
            </a:extLst>
          </p:cNvPr>
          <p:cNvGrpSpPr/>
          <p:nvPr/>
        </p:nvGrpSpPr>
        <p:grpSpPr>
          <a:xfrm>
            <a:off x="1111980" y="1763374"/>
            <a:ext cx="1949333" cy="1860241"/>
            <a:chOff x="1111980" y="1617070"/>
            <a:chExt cx="1949333" cy="186024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A73716-DBA9-A246-AC21-A93F27FEFC84}"/>
                </a:ext>
              </a:extLst>
            </p:cNvPr>
            <p:cNvSpPr/>
            <p:nvPr/>
          </p:nvSpPr>
          <p:spPr>
            <a:xfrm>
              <a:off x="1899722" y="1970740"/>
              <a:ext cx="560178" cy="3467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B63D63-D6D5-80C0-8754-67BEA267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980" y="1617070"/>
              <a:ext cx="1949333" cy="18602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Idee?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4" name="T1_W8_6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1170765" cy="518040"/>
          </a:xfrm>
          <a:prstGeom prst="wedgeRoundRectCallout">
            <a:avLst>
              <a:gd name="adj1" fmla="val -62801"/>
              <a:gd name="adj2" fmla="val -93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1_W8_6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23211" y="568222"/>
            <a:ext cx="13056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87B71-5DE1-2273-AB3E-3821F90E6C06}"/>
              </a:ext>
            </a:extLst>
          </p:cNvPr>
          <p:cNvSpPr txBox="1"/>
          <p:nvPr/>
        </p:nvSpPr>
        <p:spPr>
          <a:xfrm>
            <a:off x="3386312" y="57016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wondering what to draw.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Which idea does he choose?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8781F6-38C7-9FBC-D7A7-7E101E4B52F8}"/>
              </a:ext>
            </a:extLst>
          </p:cNvPr>
          <p:cNvSpPr/>
          <p:nvPr/>
        </p:nvSpPr>
        <p:spPr>
          <a:xfrm>
            <a:off x="923211" y="1673679"/>
            <a:ext cx="4241510" cy="3538402"/>
          </a:xfrm>
          <a:prstGeom prst="cloudCallout">
            <a:avLst>
              <a:gd name="adj1" fmla="val 61296"/>
              <a:gd name="adj2" fmla="val -491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90F860E-9D77-9B9F-B143-1D903152B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5" y="1029846"/>
            <a:ext cx="1492767" cy="568756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19DF7AB-455D-ADE6-0528-10B287A02A52}"/>
              </a:ext>
            </a:extLst>
          </p:cNvPr>
          <p:cNvSpPr/>
          <p:nvPr/>
        </p:nvSpPr>
        <p:spPr>
          <a:xfrm>
            <a:off x="7447673" y="1835223"/>
            <a:ext cx="4210927" cy="3376858"/>
          </a:xfrm>
          <a:prstGeom prst="cloudCallout">
            <a:avLst>
              <a:gd name="adj1" fmla="val -57981"/>
              <a:gd name="adj2" fmla="val -5436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AC2E-D270-2525-6565-A002EFF47679}"/>
              </a:ext>
            </a:extLst>
          </p:cNvPr>
          <p:cNvSpPr/>
          <p:nvPr/>
        </p:nvSpPr>
        <p:spPr>
          <a:xfrm>
            <a:off x="1511021" y="5748482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a) </a:t>
            </a:r>
            <a:r>
              <a:rPr lang="en-GB" sz="2400" dirty="0" err="1">
                <a:solidFill>
                  <a:schemeClr val="bg1"/>
                </a:solidFill>
              </a:rPr>
              <a:t>Zeile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8C92E-5CC9-593A-C420-8736030FFCC0}"/>
              </a:ext>
            </a:extLst>
          </p:cNvPr>
          <p:cNvSpPr/>
          <p:nvPr/>
        </p:nvSpPr>
        <p:spPr>
          <a:xfrm>
            <a:off x="8805688" y="5738090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b) </a:t>
            </a:r>
            <a:r>
              <a:rPr lang="en-GB" sz="2400" dirty="0" err="1">
                <a:solidFill>
                  <a:schemeClr val="bg1"/>
                </a:solidFill>
              </a:rPr>
              <a:t>Ziele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CustomShape 23">
            <a:hlinkClick r:id="" action="ppaction://noaction">
              <a:snd r:embed="rId8" name="T1_W8_6.7.wav"/>
            </a:hlinkClick>
            <a:extLst>
              <a:ext uri="{FF2B5EF4-FFF2-40B4-BE49-F238E27FC236}">
                <a16:creationId xmlns:a16="http://schemas.microsoft.com/office/drawing/2014/main" id="{540B2208-06E2-BFFA-FCCD-12C3A7F451C6}"/>
              </a:ext>
            </a:extLst>
          </p:cNvPr>
          <p:cNvSpPr/>
          <p:nvPr/>
        </p:nvSpPr>
        <p:spPr>
          <a:xfrm>
            <a:off x="272823" y="58762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Free road lake mountains vector">
            <a:extLst>
              <a:ext uri="{FF2B5EF4-FFF2-40B4-BE49-F238E27FC236}">
                <a16:creationId xmlns:a16="http://schemas.microsoft.com/office/drawing/2014/main" id="{38506BFA-22CA-15DA-FF18-319C02343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0" b="10088"/>
          <a:stretch/>
        </p:blipFill>
        <p:spPr bwMode="auto">
          <a:xfrm>
            <a:off x="1499449" y="2948090"/>
            <a:ext cx="2747966" cy="77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57C6E3-CDD9-D1B6-1EF4-780542DC1999}"/>
              </a:ext>
            </a:extLst>
          </p:cNvPr>
          <p:cNvSpPr/>
          <p:nvPr/>
        </p:nvSpPr>
        <p:spPr>
          <a:xfrm>
            <a:off x="8065008" y="5382769"/>
            <a:ext cx="3182112" cy="12858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Free destination goal purpose vector">
            <a:extLst>
              <a:ext uri="{FF2B5EF4-FFF2-40B4-BE49-F238E27FC236}">
                <a16:creationId xmlns:a16="http://schemas.microsoft.com/office/drawing/2014/main" id="{246C7E93-E481-F7AA-E3B4-C7B390F6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108" y="2658536"/>
            <a:ext cx="2179413" cy="15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CED371-AC72-4645-9DCF-E0BEE62EA799}"/>
              </a:ext>
            </a:extLst>
          </p:cNvPr>
          <p:cNvSpPr txBox="1"/>
          <p:nvPr/>
        </p:nvSpPr>
        <p:spPr>
          <a:xfrm>
            <a:off x="104707" y="956888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5430D-BB33-E54F-22F5-707F475A3791}"/>
              </a:ext>
            </a:extLst>
          </p:cNvPr>
          <p:cNvGrpSpPr/>
          <p:nvPr/>
        </p:nvGrpSpPr>
        <p:grpSpPr>
          <a:xfrm>
            <a:off x="5025530" y="2812166"/>
            <a:ext cx="2332069" cy="2112950"/>
            <a:chOff x="5025530" y="2812166"/>
            <a:chExt cx="2332069" cy="2112950"/>
          </a:xfrm>
        </p:grpSpPr>
        <p:pic>
          <p:nvPicPr>
            <p:cNvPr id="14" name="Picture 2" descr="http://www.clker.com/cliparts/w/d/u/B/w/V/stamp1-md.png">
              <a:extLst>
                <a:ext uri="{FF2B5EF4-FFF2-40B4-BE49-F238E27FC236}">
                  <a16:creationId xmlns:a16="http://schemas.microsoft.com/office/drawing/2014/main" id="{69C8F439-A931-4A67-B0C0-8934E45D9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DAA52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5025530" y="2812166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3FA8B-F977-4A35-8602-9C44BAC01739}"/>
                </a:ext>
              </a:extLst>
            </p:cNvPr>
            <p:cNvSpPr txBox="1"/>
            <p:nvPr/>
          </p:nvSpPr>
          <p:spPr>
            <a:xfrm rot="21349562">
              <a:off x="5158961" y="3386349"/>
              <a:ext cx="20652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Calibri" panose="020F0502020204030204" pitchFamily="34" charset="0"/>
                </a:rPr>
                <a:t>how?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DB382F-0780-4E8C-8E38-E52092BAD5AD}"/>
              </a:ext>
            </a:extLst>
          </p:cNvPr>
          <p:cNvSpPr txBox="1"/>
          <p:nvPr/>
        </p:nvSpPr>
        <p:spPr>
          <a:xfrm>
            <a:off x="0" y="449259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D10D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Wie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geht’s?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80DBB-693F-4279-9692-977537E7FF46}"/>
              </a:ext>
            </a:extLst>
          </p:cNvPr>
          <p:cNvSpPr txBox="1"/>
          <p:nvPr/>
        </p:nvSpPr>
        <p:spPr>
          <a:xfrm>
            <a:off x="0" y="5559537"/>
            <a:ext cx="12192000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HK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How </a:t>
            </a:r>
            <a:r>
              <a:rPr kumimoji="0" lang="en-HK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goes it?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9" y="1370742"/>
            <a:ext cx="2167128" cy="20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795DA7-E428-C591-CDFC-D4C51FC592F0}"/>
              </a:ext>
            </a:extLst>
          </p:cNvPr>
          <p:cNvGrpSpPr/>
          <p:nvPr/>
        </p:nvGrpSpPr>
        <p:grpSpPr>
          <a:xfrm>
            <a:off x="5025531" y="2791921"/>
            <a:ext cx="2332069" cy="2112950"/>
            <a:chOff x="5025531" y="2791921"/>
            <a:chExt cx="2332069" cy="2112950"/>
          </a:xfrm>
        </p:grpSpPr>
        <p:pic>
          <p:nvPicPr>
            <p:cNvPr id="19" name="Picture 2" descr="http://www.clker.com/cliparts/w/d/u/B/w/V/stamp1-md.png">
              <a:extLst>
                <a:ext uri="{FF2B5EF4-FFF2-40B4-BE49-F238E27FC236}">
                  <a16:creationId xmlns:a16="http://schemas.microsoft.com/office/drawing/2014/main" id="{BAF1D9C8-839B-4570-9A01-6780A9E9F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DAA52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5025531" y="2791921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825B9D-2D98-4009-B672-A55D0A40591F}"/>
                </a:ext>
              </a:extLst>
            </p:cNvPr>
            <p:cNvSpPr txBox="1"/>
            <p:nvPr/>
          </p:nvSpPr>
          <p:spPr>
            <a:xfrm rot="21349562">
              <a:off x="5158962" y="3366104"/>
              <a:ext cx="20652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Calibri" panose="020F0502020204030204" pitchFamily="34" charset="0"/>
                </a:rPr>
                <a:t>how?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993399-6B5D-4E4B-93BF-638C5210A261}"/>
              </a:ext>
            </a:extLst>
          </p:cNvPr>
          <p:cNvSpPr txBox="1"/>
          <p:nvPr/>
        </p:nvSpPr>
        <p:spPr>
          <a:xfrm>
            <a:off x="104707" y="932504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22" name="Action Button: Help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CBD819-944E-44DA-A371-552431FD1EE0}"/>
              </a:ext>
            </a:extLst>
          </p:cNvPr>
          <p:cNvSpPr/>
          <p:nvPr/>
        </p:nvSpPr>
        <p:spPr>
          <a:xfrm>
            <a:off x="2106031" y="3789712"/>
            <a:ext cx="542518" cy="478022"/>
          </a:xfrm>
          <a:prstGeom prst="actionButtonHelp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6BABA-0D69-4E58-88CB-81FB6CA6613D}"/>
              </a:ext>
            </a:extLst>
          </p:cNvPr>
          <p:cNvSpPr txBox="1"/>
          <p:nvPr/>
        </p:nvSpPr>
        <p:spPr>
          <a:xfrm>
            <a:off x="0" y="454001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 ____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geht’s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A8A67-BA15-47C1-BBF1-798592725353}"/>
              </a:ext>
            </a:extLst>
          </p:cNvPr>
          <p:cNvSpPr txBox="1"/>
          <p:nvPr/>
        </p:nvSpPr>
        <p:spPr>
          <a:xfrm>
            <a:off x="0" y="5535153"/>
            <a:ext cx="12192000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HK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How’</a:t>
            </a:r>
            <a:r>
              <a:rPr kumimoji="0" lang="en-HK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 it going?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0853C3-0F06-4435-A630-B46913E74B97}"/>
              </a:ext>
            </a:extLst>
          </p:cNvPr>
          <p:cNvSpPr/>
          <p:nvPr/>
        </p:nvSpPr>
        <p:spPr>
          <a:xfrm>
            <a:off x="4098363" y="4549558"/>
            <a:ext cx="16129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Wie</a:t>
            </a:r>
            <a:r>
              <a:rPr kumimoji="0" lang="es-ES" sz="54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 pitchFamily="34" charset="0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Action Button: Help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61DE-7468-401D-9EC4-0BEFBF4BB095}"/>
              </a:ext>
            </a:extLst>
          </p:cNvPr>
          <p:cNvSpPr/>
          <p:nvPr/>
        </p:nvSpPr>
        <p:spPr>
          <a:xfrm>
            <a:off x="2106031" y="5541783"/>
            <a:ext cx="542518" cy="478022"/>
          </a:xfrm>
          <a:prstGeom prst="actionButtonHelp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9AE7A58-927A-4A20-BDB9-94680FC064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1360791"/>
            <a:ext cx="2167128" cy="2068082"/>
          </a:xfrm>
          <a:prstGeom prst="rect">
            <a:avLst/>
          </a:prstGeom>
        </p:spPr>
      </p:pic>
      <p:sp>
        <p:nvSpPr>
          <p:cNvPr id="17" name="CustomShape 6">
            <a:hlinkClick r:id="" action="ppaction://noaction">
              <a:snd r:embed="rId4" name="T1_W8_11.2.wav"/>
            </a:hlinkClick>
            <a:extLst>
              <a:ext uri="{FF2B5EF4-FFF2-40B4-BE49-F238E27FC236}">
                <a16:creationId xmlns:a16="http://schemas.microsoft.com/office/drawing/2014/main" id="{4C35F166-290B-57B0-D2BC-0E1EA2DC6D4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geht’s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11BFC1-83DC-402D-83FE-473F83B08A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58" y="319491"/>
            <a:ext cx="2280355" cy="1097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6419AB-2AF0-4DE4-BCD3-B89BDF63B1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5" y="1165513"/>
            <a:ext cx="1198277" cy="12115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BAF945-3126-4927-915D-89964FBC35C2}"/>
              </a:ext>
            </a:extLst>
          </p:cNvPr>
          <p:cNvSpPr txBox="1">
            <a:spLocks noChangeAspect="1"/>
          </p:cNvSpPr>
          <p:nvPr/>
        </p:nvSpPr>
        <p:spPr>
          <a:xfrm>
            <a:off x="3015056" y="1196310"/>
            <a:ext cx="3511790" cy="84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CA4603-A21E-464A-A438-A18310DAA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5" y="5127239"/>
            <a:ext cx="1248289" cy="11975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0BE1E1-7B95-4979-9370-4132A8510445}"/>
              </a:ext>
            </a:extLst>
          </p:cNvPr>
          <p:cNvSpPr txBox="1">
            <a:spLocks noChangeAspect="1"/>
          </p:cNvSpPr>
          <p:nvPr/>
        </p:nvSpPr>
        <p:spPr>
          <a:xfrm>
            <a:off x="3015054" y="5078236"/>
            <a:ext cx="5933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schlecht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517317-CFAC-40A4-9461-86291CF3A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5" y="2827269"/>
            <a:ext cx="1610291" cy="16102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54586C-A6B1-4055-8974-CFFE0BFF9458}"/>
              </a:ext>
            </a:extLst>
          </p:cNvPr>
          <p:cNvSpPr txBox="1">
            <a:spLocks noChangeAspect="1"/>
          </p:cNvSpPr>
          <p:nvPr/>
        </p:nvSpPr>
        <p:spPr>
          <a:xfrm>
            <a:off x="3015055" y="3152617"/>
            <a:ext cx="593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CustomShape 6">
            <a:hlinkClick r:id="" action="ppaction://noaction">
              <a:snd r:embed="rId10" name="T1_W8_11.2.wav"/>
            </a:hlinkClick>
            <a:extLst>
              <a:ext uri="{FF2B5EF4-FFF2-40B4-BE49-F238E27FC236}">
                <a16:creationId xmlns:a16="http://schemas.microsoft.com/office/drawing/2014/main" id="{FBAE66F8-8775-98F7-F734-BF2F0C960941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geht’s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8" name="T1_W8_14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8" name="T1_W8_14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6"/>
            <a:ext cx="32780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1854410" y="2208002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3664382" y="5274698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6827840" y="5274698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8343451" y="22080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schlecht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5144616" y="2208002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3" name="Picture 12" descr="X, Mark, Multiply, Times, Symbol, Red, Incorrect, Wrong">
            <a:extLst>
              <a:ext uri="{FF2B5EF4-FFF2-40B4-BE49-F238E27FC236}">
                <a16:creationId xmlns:a16="http://schemas.microsoft.com/office/drawing/2014/main" id="{601DE304-CE25-44DF-54A7-2FA2D47D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24" y="3768621"/>
            <a:ext cx="996859" cy="9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0616B5-A341-63DD-07FC-91DA43EF09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2" y="3940957"/>
            <a:ext cx="1377375" cy="131442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5B2DEB-613E-0B28-651D-90F7B6001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4" y="1359583"/>
            <a:ext cx="1441708" cy="6848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C5C7B09-5B8B-0165-765F-F627ABB7D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82" y="1390377"/>
            <a:ext cx="1269899" cy="731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BFE699-ECFB-3680-8C3B-71485DC867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63" y="1126050"/>
            <a:ext cx="1072107" cy="1028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E86C13-DD72-714F-F523-23D78AD2152A}"/>
              </a:ext>
            </a:extLst>
          </p:cNvPr>
          <p:cNvSpPr txBox="1"/>
          <p:nvPr/>
        </p:nvSpPr>
        <p:spPr>
          <a:xfrm>
            <a:off x="7031736" y="4791456"/>
            <a:ext cx="78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1223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_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6" grpId="0"/>
      <p:bldP spid="27" grpId="0"/>
      <p:bldP spid="3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3" name="T1_W8_14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3" name="T1_W8_14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32780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hlinkClick r:id="" action="ppaction://noaction">
              <a:snd r:embed="rId6" name="T1_W8_14.2.wav"/>
            </a:hlinkClick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1854410" y="2208002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hlinkClick r:id="" action="ppaction://noaction">
              <a:snd r:embed="rId7" name="T1_W8_14.5.wav"/>
            </a:hlinkClick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3664382" y="5274698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8" name="T1_W8_14.6.wav"/>
            </a:hlinkClick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6827840" y="5274698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9" name="T1_W8_14.4.wav"/>
            </a:hlinkClick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8343451" y="22080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schlecht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0" name="T1_W8_14.3.wav"/>
            </a:hlinkClick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5144616" y="2208002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3" name="Picture 12" descr="X, Mark, Multiply, Times, Symbol, Red, Incorrect, Wrong">
            <a:extLst>
              <a:ext uri="{FF2B5EF4-FFF2-40B4-BE49-F238E27FC236}">
                <a16:creationId xmlns:a16="http://schemas.microsoft.com/office/drawing/2014/main" id="{601DE304-CE25-44DF-54A7-2FA2D47D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24" y="3768621"/>
            <a:ext cx="996859" cy="9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0616B5-A341-63DD-07FC-91DA43EF09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2" y="3940957"/>
            <a:ext cx="1377375" cy="131442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5B2DEB-613E-0B28-651D-90F7B6001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4" y="1359583"/>
            <a:ext cx="1441708" cy="6848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C5C7B09-5B8B-0165-765F-F627ABB7D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82" y="1390377"/>
            <a:ext cx="1269899" cy="731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BFE699-ECFB-3680-8C3B-71485DC867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63" y="1126050"/>
            <a:ext cx="1072107" cy="1028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E86C13-DD72-714F-F523-23D78AD2152A}"/>
              </a:ext>
            </a:extLst>
          </p:cNvPr>
          <p:cNvSpPr txBox="1"/>
          <p:nvPr/>
        </p:nvSpPr>
        <p:spPr>
          <a:xfrm>
            <a:off x="7031736" y="4791456"/>
            <a:ext cx="78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16077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8" name="T1_W8_14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8" name="T1_W8_14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3140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1854410" y="2208002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3664382" y="5274698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6827840" y="5274698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8343451" y="22080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schlecht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5144616" y="2208002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3" name="Picture 12" descr="X, Mark, Multiply, Times, Symbol, Red, Incorrect, Wrong">
            <a:extLst>
              <a:ext uri="{FF2B5EF4-FFF2-40B4-BE49-F238E27FC236}">
                <a16:creationId xmlns:a16="http://schemas.microsoft.com/office/drawing/2014/main" id="{601DE304-CE25-44DF-54A7-2FA2D47D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24" y="3768621"/>
            <a:ext cx="996859" cy="9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0616B5-A341-63DD-07FC-91DA43EF09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2" y="3940957"/>
            <a:ext cx="1377375" cy="131442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5B2DEB-613E-0B28-651D-90F7B6001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4" y="1359583"/>
            <a:ext cx="1441708" cy="6848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C5C7B09-5B8B-0165-765F-F627ABB7D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82" y="1390377"/>
            <a:ext cx="1269899" cy="731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BFE699-ECFB-3680-8C3B-71485DC867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63" y="1126050"/>
            <a:ext cx="1072107" cy="1028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E86C13-DD72-714F-F523-23D78AD2152A}"/>
              </a:ext>
            </a:extLst>
          </p:cNvPr>
          <p:cNvSpPr txBox="1"/>
          <p:nvPr/>
        </p:nvSpPr>
        <p:spPr>
          <a:xfrm>
            <a:off x="7031736" y="4791456"/>
            <a:ext cx="78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3358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1" grpId="1"/>
      <p:bldP spid="26" grpId="0"/>
      <p:bldP spid="26" grpId="1"/>
      <p:bldP spid="27" grpId="0" build="allAtOnce"/>
      <p:bldP spid="31" grpId="0"/>
      <p:bldP spid="3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‘how’, as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geht’s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Wie? 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 means ‘how’, as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 Person?’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8ECCF8-4CBE-695F-C326-1FF0698C9DBB}"/>
              </a:ext>
            </a:extLst>
          </p:cNvPr>
          <p:cNvSpPr>
            <a:spLocks noChangeAspect="1"/>
          </p:cNvSpPr>
          <p:nvPr/>
        </p:nvSpPr>
        <p:spPr>
          <a:xfrm>
            <a:off x="6216960" y="2440357"/>
            <a:ext cx="501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the person? – description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2BC5ED-2D11-D663-2CC8-11FD69709C16}"/>
              </a:ext>
            </a:extLst>
          </p:cNvPr>
          <p:cNvSpPr>
            <a:spLocks noChangeAspect="1"/>
          </p:cNvSpPr>
          <p:nvPr/>
        </p:nvSpPr>
        <p:spPr>
          <a:xfrm>
            <a:off x="6373586" y="2967335"/>
            <a:ext cx="4137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the person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3B0A3C-2161-A7D4-F690-70F0CA214100}"/>
              </a:ext>
            </a:extLst>
          </p:cNvPr>
          <p:cNvSpPr txBox="1">
            <a:spLocks noChangeAspect="1"/>
          </p:cNvSpPr>
          <p:nvPr/>
        </p:nvSpPr>
        <p:spPr>
          <a:xfrm>
            <a:off x="7017738" y="1177167"/>
            <a:ext cx="299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How’s it going?</a:t>
            </a:r>
          </a:p>
        </p:txBody>
      </p:sp>
      <p:sp>
        <p:nvSpPr>
          <p:cNvPr id="34" name="Rounded Rectangular Callout 21">
            <a:extLst>
              <a:ext uri="{FF2B5EF4-FFF2-40B4-BE49-F238E27FC236}">
                <a16:creationId xmlns:a16="http://schemas.microsoft.com/office/drawing/2014/main" id="{39FD756C-AB0D-5BA2-7D28-AD738CC264F8}"/>
              </a:ext>
            </a:extLst>
          </p:cNvPr>
          <p:cNvSpPr>
            <a:spLocks noChangeAspect="1"/>
          </p:cNvSpPr>
          <p:nvPr/>
        </p:nvSpPr>
        <p:spPr>
          <a:xfrm>
            <a:off x="645941" y="3112530"/>
            <a:ext cx="2755231" cy="673769"/>
          </a:xfrm>
          <a:prstGeom prst="wedgeRoundRectCallout">
            <a:avLst>
              <a:gd name="adj1" fmla="val -22580"/>
              <a:gd name="adj2" fmla="val 1035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sp>
        <p:nvSpPr>
          <p:cNvPr id="35" name="Rounded Rectangular Callout 22">
            <a:extLst>
              <a:ext uri="{FF2B5EF4-FFF2-40B4-BE49-F238E27FC236}">
                <a16:creationId xmlns:a16="http://schemas.microsoft.com/office/drawing/2014/main" id="{ED1F80A3-E09E-5FDE-FE19-9744674FE40B}"/>
              </a:ext>
            </a:extLst>
          </p:cNvPr>
          <p:cNvSpPr>
            <a:spLocks noChangeAspect="1"/>
          </p:cNvSpPr>
          <p:nvPr/>
        </p:nvSpPr>
        <p:spPr>
          <a:xfrm>
            <a:off x="6945711" y="4164534"/>
            <a:ext cx="3118924" cy="673769"/>
          </a:xfrm>
          <a:prstGeom prst="wedgeRoundRectCallout">
            <a:avLst>
              <a:gd name="adj1" fmla="val 40973"/>
              <a:gd name="adj2" fmla="val 95965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6" name="Rounded Rectangular Callout 25">
            <a:extLst>
              <a:ext uri="{FF2B5EF4-FFF2-40B4-BE49-F238E27FC236}">
                <a16:creationId xmlns:a16="http://schemas.microsoft.com/office/drawing/2014/main" id="{0B9985CC-5818-3D15-2BEF-5EBB7E3267B3}"/>
              </a:ext>
            </a:extLst>
          </p:cNvPr>
          <p:cNvSpPr>
            <a:spLocks noChangeAspect="1"/>
          </p:cNvSpPr>
          <p:nvPr/>
        </p:nvSpPr>
        <p:spPr>
          <a:xfrm>
            <a:off x="2755372" y="4430591"/>
            <a:ext cx="3118924" cy="908586"/>
          </a:xfrm>
          <a:prstGeom prst="wedgeRoundRectCallout">
            <a:avLst>
              <a:gd name="adj1" fmla="val -63191"/>
              <a:gd name="adj2" fmla="val 28071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7" name="Rounded Rectangular Callout 26">
            <a:extLst>
              <a:ext uri="{FF2B5EF4-FFF2-40B4-BE49-F238E27FC236}">
                <a16:creationId xmlns:a16="http://schemas.microsoft.com/office/drawing/2014/main" id="{6E418833-C467-657A-7C08-7424F1DEC5A4}"/>
              </a:ext>
            </a:extLst>
          </p:cNvPr>
          <p:cNvSpPr>
            <a:spLocks noChangeAspect="1"/>
          </p:cNvSpPr>
          <p:nvPr/>
        </p:nvSpPr>
        <p:spPr>
          <a:xfrm>
            <a:off x="4885112" y="5711393"/>
            <a:ext cx="5179524" cy="673769"/>
          </a:xfrm>
          <a:prstGeom prst="wedgeRoundRectCallout">
            <a:avLst>
              <a:gd name="adj1" fmla="val 59601"/>
              <a:gd name="adj2" fmla="val -21389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grün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aber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schlecht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815FEE6-DDD0-74FE-212F-C70D46512E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9" y="3894207"/>
            <a:ext cx="2567343" cy="2608095"/>
          </a:xfrm>
          <a:prstGeom prst="rect">
            <a:avLst/>
          </a:prstGeom>
        </p:spPr>
      </p:pic>
      <p:pic>
        <p:nvPicPr>
          <p:cNvPr id="4" name="Picture 3" descr="Free Apple Fruit vector and picture">
            <a:extLst>
              <a:ext uri="{FF2B5EF4-FFF2-40B4-BE49-F238E27FC236}">
                <a16:creationId xmlns:a16="http://schemas.microsoft.com/office/drawing/2014/main" id="{156CF84D-3030-CC27-F918-169249A4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1" y="2457132"/>
            <a:ext cx="1044640" cy="11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A9FB9-6A5B-5747-3E1D-3A2CD65805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8" y="2632648"/>
            <a:ext cx="1044640" cy="1002205"/>
          </a:xfrm>
          <a:prstGeom prst="rect">
            <a:avLst/>
          </a:prstGeom>
        </p:spPr>
      </p:pic>
      <p:pic>
        <p:nvPicPr>
          <p:cNvPr id="8" name="Picture 7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E3F27B0E-7FC1-BA3D-E47A-C39ACF22EE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/>
          <a:stretch/>
        </p:blipFill>
        <p:spPr>
          <a:xfrm>
            <a:off x="10618053" y="3273552"/>
            <a:ext cx="1236460" cy="34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56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1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_1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  <p:bldP spid="29" grpId="0"/>
      <p:bldP spid="30" grpId="0"/>
      <p:bldP spid="31" grpId="0"/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T1_W8_1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“Wie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der/ die/ das…?”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“Was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das?”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58F57-32DA-CC6C-962B-91FAC51C338D}"/>
              </a:ext>
            </a:extLst>
          </p:cNvPr>
          <p:cNvSpPr txBox="1"/>
          <p:nvPr/>
        </p:nvSpPr>
        <p:spPr>
          <a:xfrm>
            <a:off x="180868" y="377384"/>
            <a:ext cx="1042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Robbie has asked Ronja about lots of things. Read her answers.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Did Robbie ask her “Wie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der/ die/ das…?” or “Was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F1017-89AA-8671-318E-AB26298970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" y="4592716"/>
            <a:ext cx="1900141" cy="1930302"/>
          </a:xfrm>
          <a:prstGeom prst="rect">
            <a:avLst/>
          </a:prstGeom>
        </p:spPr>
      </p:pic>
      <p:pic>
        <p:nvPicPr>
          <p:cNvPr id="5" name="Picture 4" descr="A cartoon of a person with her hands in her pockets&#10;&#10;Description automatically generated with medium confidence">
            <a:extLst>
              <a:ext uri="{FF2B5EF4-FFF2-40B4-BE49-F238E27FC236}">
                <a16:creationId xmlns:a16="http://schemas.microsoft.com/office/drawing/2014/main" id="{E182FB11-F137-3028-8025-51A70F50DF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/>
          <a:stretch/>
        </p:blipFill>
        <p:spPr>
          <a:xfrm>
            <a:off x="10588571" y="1977207"/>
            <a:ext cx="1562151" cy="4419294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1" name="T1_W8_18.6.wav"/>
            </a:hlinkClick>
            <a:extLst>
              <a:ext uri="{FF2B5EF4-FFF2-40B4-BE49-F238E27FC236}">
                <a16:creationId xmlns:a16="http://schemas.microsoft.com/office/drawing/2014/main" id="{5FD79430-CBD7-0D5F-3F81-675E9FCC42FA}"/>
              </a:ext>
            </a:extLst>
          </p:cNvPr>
          <p:cNvSpPr/>
          <p:nvPr/>
        </p:nvSpPr>
        <p:spPr>
          <a:xfrm>
            <a:off x="2303613" y="5451825"/>
            <a:ext cx="2653472" cy="1243585"/>
          </a:xfrm>
          <a:prstGeom prst="wedgeRoundRectCallout">
            <a:avLst>
              <a:gd name="adj1" fmla="val 60985"/>
              <a:gd name="adj2" fmla="val -17892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Preis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12" name="T1_W8_18.8.wav"/>
            </a:hlinkClick>
            <a:extLst>
              <a:ext uri="{FF2B5EF4-FFF2-40B4-BE49-F238E27FC236}">
                <a16:creationId xmlns:a16="http://schemas.microsoft.com/office/drawing/2014/main" id="{70E90B8A-871C-5BA3-A14E-67F6FE0E94BA}"/>
              </a:ext>
            </a:extLst>
          </p:cNvPr>
          <p:cNvSpPr/>
          <p:nvPr/>
        </p:nvSpPr>
        <p:spPr>
          <a:xfrm>
            <a:off x="6223308" y="1754638"/>
            <a:ext cx="3960544" cy="1243585"/>
          </a:xfrm>
          <a:prstGeom prst="wedgeRoundRectCallout">
            <a:avLst>
              <a:gd name="adj1" fmla="val 60985"/>
              <a:gd name="adj2" fmla="val -17892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Das Problem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schlecht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EFDD91-0733-4773-ED6D-9CF871FB6A39}"/>
              </a:ext>
            </a:extLst>
          </p:cNvPr>
          <p:cNvSpPr/>
          <p:nvPr/>
        </p:nvSpPr>
        <p:spPr>
          <a:xfrm>
            <a:off x="6643946" y="1881998"/>
            <a:ext cx="859519" cy="59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peech Bubble: Rectangle with Corners Rounded 22">
            <a:hlinkClick r:id="" action="ppaction://noaction">
              <a:snd r:embed="rId13" name="T1_W8_18.5.wav"/>
            </a:hlinkClick>
            <a:extLst>
              <a:ext uri="{FF2B5EF4-FFF2-40B4-BE49-F238E27FC236}">
                <a16:creationId xmlns:a16="http://schemas.microsoft.com/office/drawing/2014/main" id="{D2350774-AFCB-2BF8-8874-1B0F8173C2F7}"/>
              </a:ext>
            </a:extLst>
          </p:cNvPr>
          <p:cNvSpPr/>
          <p:nvPr/>
        </p:nvSpPr>
        <p:spPr>
          <a:xfrm>
            <a:off x="1785338" y="3603231"/>
            <a:ext cx="3443818" cy="1243585"/>
          </a:xfrm>
          <a:prstGeom prst="wedgeRoundRectCallout">
            <a:avLst>
              <a:gd name="adj1" fmla="val 60985"/>
              <a:gd name="adj2" fmla="val -17892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Die Idee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9" name="Picture 6" descr="Free cup award prize vector">
            <a:hlinkClick r:id="" action="ppaction://noaction">
              <a:snd r:embed="rId11" name="T1_W8_18.6.wav"/>
            </a:hlinkClick>
            <a:extLst>
              <a:ext uri="{FF2B5EF4-FFF2-40B4-BE49-F238E27FC236}">
                <a16:creationId xmlns:a16="http://schemas.microsoft.com/office/drawing/2014/main" id="{300137E2-300B-4486-34F7-17F59A27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31" y="5557867"/>
            <a:ext cx="530822" cy="6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hlinkClick r:id="" action="ppaction://noaction">
              <a:snd r:embed="rId15" name="T1_W8_18.3.wav"/>
            </a:hlinkClick>
            <a:extLst>
              <a:ext uri="{FF2B5EF4-FFF2-40B4-BE49-F238E27FC236}">
                <a16:creationId xmlns:a16="http://schemas.microsoft.com/office/drawing/2014/main" id="{B97FC84F-F61F-69EE-7752-356E27FFCCE4}"/>
              </a:ext>
            </a:extLst>
          </p:cNvPr>
          <p:cNvSpPr/>
          <p:nvPr/>
        </p:nvSpPr>
        <p:spPr>
          <a:xfrm>
            <a:off x="1918957" y="1754638"/>
            <a:ext cx="2395058" cy="1243585"/>
          </a:xfrm>
          <a:prstGeom prst="wedgeRoundRectCallout">
            <a:avLst>
              <a:gd name="adj1" fmla="val 60985"/>
              <a:gd name="adj2" fmla="val -17892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ein</a:t>
            </a:r>
            <a:r>
              <a:rPr lang="en-GB" sz="2400" dirty="0">
                <a:solidFill>
                  <a:srgbClr val="002060"/>
                </a:solidFill>
              </a:rPr>
              <a:t> Ort.</a:t>
            </a:r>
          </a:p>
        </p:txBody>
      </p:sp>
      <p:pic>
        <p:nvPicPr>
          <p:cNvPr id="35" name="Graphic 34" descr="Map with pin with solid fill">
            <a:hlinkClick r:id="" action="ppaction://noaction">
              <a:snd r:embed="rId15" name="T1_W8_18.3.wav"/>
            </a:hlinkClick>
            <a:extLst>
              <a:ext uri="{FF2B5EF4-FFF2-40B4-BE49-F238E27FC236}">
                <a16:creationId xmlns:a16="http://schemas.microsoft.com/office/drawing/2014/main" id="{9EEDDD72-E92F-6270-45F2-F14B4676A6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55062" y="1676274"/>
            <a:ext cx="964094" cy="964094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8" name="T1_W8_18.10.wav"/>
            </a:hlinkClick>
            <a:extLst>
              <a:ext uri="{FF2B5EF4-FFF2-40B4-BE49-F238E27FC236}">
                <a16:creationId xmlns:a16="http://schemas.microsoft.com/office/drawing/2014/main" id="{0B8010C7-B6FE-FCB7-BBCB-257D6CD45F44}"/>
              </a:ext>
            </a:extLst>
          </p:cNvPr>
          <p:cNvSpPr/>
          <p:nvPr/>
        </p:nvSpPr>
        <p:spPr>
          <a:xfrm>
            <a:off x="6096000" y="3603231"/>
            <a:ext cx="4206123" cy="1243585"/>
          </a:xfrm>
          <a:prstGeom prst="wedgeRoundRectCallout">
            <a:avLst>
              <a:gd name="adj1" fmla="val 56495"/>
              <a:gd name="adj2" fmla="val -19490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Die Person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wunderbar.</a:t>
            </a:r>
          </a:p>
        </p:txBody>
      </p:sp>
      <p:sp>
        <p:nvSpPr>
          <p:cNvPr id="45" name="Speech Bubble: Rectangle with Corners Rounded 44">
            <a:hlinkClick r:id="" action="ppaction://noaction">
              <a:snd r:embed="rId19" name="T1_W8_18.11.wav"/>
            </a:hlinkClick>
            <a:extLst>
              <a:ext uri="{FF2B5EF4-FFF2-40B4-BE49-F238E27FC236}">
                <a16:creationId xmlns:a16="http://schemas.microsoft.com/office/drawing/2014/main" id="{0D1A9AD3-12D4-F596-BB6E-5C5B92ACE338}"/>
              </a:ext>
            </a:extLst>
          </p:cNvPr>
          <p:cNvSpPr/>
          <p:nvPr/>
        </p:nvSpPr>
        <p:spPr>
          <a:xfrm>
            <a:off x="6624964" y="5475651"/>
            <a:ext cx="3002343" cy="1243585"/>
          </a:xfrm>
          <a:prstGeom prst="wedgeRoundRectCallout">
            <a:avLst>
              <a:gd name="adj1" fmla="val 60985"/>
              <a:gd name="adj2" fmla="val -17892"/>
              <a:gd name="adj3" fmla="val 1666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eine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Farbe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B332518-435F-CFBE-1DAF-0A5CD1C8BA28}"/>
              </a:ext>
            </a:extLst>
          </p:cNvPr>
          <p:cNvSpPr/>
          <p:nvPr/>
        </p:nvSpPr>
        <p:spPr>
          <a:xfrm>
            <a:off x="1923974" y="1276431"/>
            <a:ext cx="2380897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Was </a:t>
            </a:r>
            <a:r>
              <a:rPr lang="en-GB" sz="2400" dirty="0" err="1"/>
              <a:t>ist</a:t>
            </a:r>
            <a:r>
              <a:rPr lang="en-GB" sz="2400" dirty="0"/>
              <a:t> das?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492D3A-C85B-5DB1-8347-0CCD8564A220}"/>
              </a:ext>
            </a:extLst>
          </p:cNvPr>
          <p:cNvSpPr/>
          <p:nvPr/>
        </p:nvSpPr>
        <p:spPr>
          <a:xfrm>
            <a:off x="1783043" y="3122867"/>
            <a:ext cx="3443818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Wie </a:t>
            </a:r>
            <a:r>
              <a:rPr lang="en-GB" sz="2400" dirty="0" err="1"/>
              <a:t>ist</a:t>
            </a:r>
            <a:r>
              <a:rPr lang="en-GB" sz="2400" dirty="0"/>
              <a:t> die Idee?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16139E7-C6FA-386B-BA55-0AD5CC32AAFE}"/>
              </a:ext>
            </a:extLst>
          </p:cNvPr>
          <p:cNvSpPr/>
          <p:nvPr/>
        </p:nvSpPr>
        <p:spPr>
          <a:xfrm>
            <a:off x="2329597" y="4969346"/>
            <a:ext cx="2627488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Was </a:t>
            </a:r>
            <a:r>
              <a:rPr lang="en-GB" sz="2400" dirty="0" err="1"/>
              <a:t>ist</a:t>
            </a:r>
            <a:r>
              <a:rPr lang="en-GB" sz="2400" dirty="0"/>
              <a:t> das?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30BD8264-6B0B-A517-4832-B0A4E8DFBCD4}"/>
              </a:ext>
            </a:extLst>
          </p:cNvPr>
          <p:cNvSpPr/>
          <p:nvPr/>
        </p:nvSpPr>
        <p:spPr>
          <a:xfrm>
            <a:off x="6223308" y="1263245"/>
            <a:ext cx="3960544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Wie </a:t>
            </a:r>
            <a:r>
              <a:rPr lang="en-GB" sz="2400" dirty="0" err="1"/>
              <a:t>ist</a:t>
            </a:r>
            <a:r>
              <a:rPr lang="en-GB" sz="2400" dirty="0"/>
              <a:t> das Problem?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1C3D4897-65DB-B534-51FB-EF26BC5EB61C}"/>
              </a:ext>
            </a:extLst>
          </p:cNvPr>
          <p:cNvSpPr/>
          <p:nvPr/>
        </p:nvSpPr>
        <p:spPr>
          <a:xfrm>
            <a:off x="6143428" y="3134384"/>
            <a:ext cx="3960544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Wie </a:t>
            </a:r>
            <a:r>
              <a:rPr lang="en-GB" sz="2400" dirty="0" err="1"/>
              <a:t>ist</a:t>
            </a:r>
            <a:r>
              <a:rPr lang="en-GB" sz="2400" dirty="0"/>
              <a:t> die Person?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0FEC587-A716-F263-1790-817A082D1BD2}"/>
              </a:ext>
            </a:extLst>
          </p:cNvPr>
          <p:cNvSpPr/>
          <p:nvPr/>
        </p:nvSpPr>
        <p:spPr>
          <a:xfrm>
            <a:off x="6624964" y="4987718"/>
            <a:ext cx="3002343" cy="424760"/>
          </a:xfrm>
          <a:prstGeom prst="wedgeRoundRectCallout">
            <a:avLst>
              <a:gd name="adj1" fmla="val -62387"/>
              <a:gd name="adj2" fmla="val 314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Was </a:t>
            </a:r>
            <a:r>
              <a:rPr lang="en-GB" sz="2400" dirty="0" err="1"/>
              <a:t>ist</a:t>
            </a:r>
            <a:r>
              <a:rPr lang="en-GB" sz="2400" dirty="0"/>
              <a:t> das?</a:t>
            </a:r>
          </a:p>
        </p:txBody>
      </p:sp>
      <p:pic>
        <p:nvPicPr>
          <p:cNvPr id="6" name="Picture 5" descr="A picture containing icon&#10;&#10;Description automatically generated">
            <a:hlinkClick r:id="" action="ppaction://noaction">
              <a:snd r:embed="rId19" name="T1_W8_18.11.wav"/>
            </a:hlinkClick>
            <a:extLst>
              <a:ext uri="{FF2B5EF4-FFF2-40B4-BE49-F238E27FC236}">
                <a16:creationId xmlns:a16="http://schemas.microsoft.com/office/drawing/2014/main" id="{E4F75578-B778-0415-617F-72C039F7B8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13" y="5565507"/>
            <a:ext cx="667690" cy="652110"/>
          </a:xfrm>
          <a:prstGeom prst="rect">
            <a:avLst/>
          </a:prstGeom>
        </p:spPr>
      </p:pic>
      <p:pic>
        <p:nvPicPr>
          <p:cNvPr id="15" name="Immagine 14">
            <a:hlinkClick r:id="" action="ppaction://noaction">
              <a:snd r:embed="rId13" name="T1_W8_18.5.wav"/>
            </a:hlinkClick>
            <a:extLst>
              <a:ext uri="{FF2B5EF4-FFF2-40B4-BE49-F238E27FC236}">
                <a16:creationId xmlns:a16="http://schemas.microsoft.com/office/drawing/2014/main" id="{49E43C3D-CC28-D70B-89D4-49D05EE431B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95976" y="3756705"/>
            <a:ext cx="2017951" cy="658425"/>
          </a:xfrm>
          <a:prstGeom prst="rect">
            <a:avLst/>
          </a:prstGeom>
        </p:spPr>
      </p:pic>
      <p:pic>
        <p:nvPicPr>
          <p:cNvPr id="18" name="Immagine 17">
            <a:hlinkClick r:id="" action="ppaction://noaction">
              <a:snd r:embed="rId12" name="T1_W8_18.8.wav"/>
            </a:hlinkClick>
            <a:extLst>
              <a:ext uri="{FF2B5EF4-FFF2-40B4-BE49-F238E27FC236}">
                <a16:creationId xmlns:a16="http://schemas.microsoft.com/office/drawing/2014/main" id="{5251E2CE-0600-5293-5724-CD8C2EC886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3946" y="1826060"/>
            <a:ext cx="1902117" cy="664522"/>
          </a:xfrm>
          <a:prstGeom prst="rect">
            <a:avLst/>
          </a:prstGeom>
        </p:spPr>
      </p:pic>
      <p:pic>
        <p:nvPicPr>
          <p:cNvPr id="28" name="Immagine 27">
            <a:hlinkClick r:id="" action="ppaction://noaction">
              <a:snd r:embed="rId18" name="T1_W8_18.10.wav"/>
            </a:hlinkClick>
            <a:extLst>
              <a:ext uri="{FF2B5EF4-FFF2-40B4-BE49-F238E27FC236}">
                <a16:creationId xmlns:a16="http://schemas.microsoft.com/office/drawing/2014/main" id="{36B78820-8E84-7365-5F01-604A82554A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79331" y="3720705"/>
            <a:ext cx="1688738" cy="731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1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1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_1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8_19.1.wav"/>
            </a:hlinkClick>
          </p:cNvPr>
          <p:cNvSpPr/>
          <p:nvPr/>
        </p:nvSpPr>
        <p:spPr>
          <a:xfrm>
            <a:off x="114389" y="16184"/>
            <a:ext cx="8125560" cy="501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Schule* in Biel in der Schweiz?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0E18BDA3-82BD-4894-A592-FE93BCF1E024}"/>
              </a:ext>
            </a:extLst>
          </p:cNvPr>
          <p:cNvSpPr/>
          <p:nvPr/>
        </p:nvSpPr>
        <p:spPr>
          <a:xfrm>
            <a:off x="1028457" y="664842"/>
            <a:ext cx="3104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C3D86E5-9B73-4C54-A474-77E2CF28A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89" y="450148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3D27BA28-F009-4BA6-BDCA-75D0354B8C38}"/>
              </a:ext>
            </a:extLst>
          </p:cNvPr>
          <p:cNvSpPr txBox="1"/>
          <p:nvPr/>
        </p:nvSpPr>
        <p:spPr>
          <a:xfrm>
            <a:off x="1060900" y="676512"/>
            <a:ext cx="32713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8A41F4E6-4621-D0D7-74B9-825720681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" y="1673352"/>
            <a:ext cx="2394941" cy="4828032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EA5FEC8-AAF0-5628-136E-CA4ECCD9A076}"/>
              </a:ext>
            </a:extLst>
          </p:cNvPr>
          <p:cNvSpPr/>
          <p:nvPr/>
        </p:nvSpPr>
        <p:spPr>
          <a:xfrm>
            <a:off x="4133089" y="1673352"/>
            <a:ext cx="3977640" cy="2505456"/>
          </a:xfrm>
          <a:prstGeom prst="wedgeEllipseCallout">
            <a:avLst>
              <a:gd name="adj1" fmla="val -68419"/>
              <a:gd name="adj2" fmla="val 3376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We start primary school when we are 7 years old.</a:t>
            </a:r>
          </a:p>
        </p:txBody>
      </p:sp>
      <p:pic>
        <p:nvPicPr>
          <p:cNvPr id="11" name="Picture 10" descr="Check Mark, Tick Mark, Check, Correct, Ok, Yes, Green">
            <a:extLst>
              <a:ext uri="{FF2B5EF4-FFF2-40B4-BE49-F238E27FC236}">
                <a16:creationId xmlns:a16="http://schemas.microsoft.com/office/drawing/2014/main" id="{B1BFC308-CD20-ECAA-00A4-FA653E16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49" y="4865819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9CC5173F-1EB9-0F90-8E61-924980864779}"/>
              </a:ext>
            </a:extLst>
          </p:cNvPr>
          <p:cNvSpPr/>
          <p:nvPr/>
        </p:nvSpPr>
        <p:spPr>
          <a:xfrm>
            <a:off x="9727720" y="5102352"/>
            <a:ext cx="1833284" cy="96926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Richtig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7D541-8019-B0B1-A6F3-008454678C81}"/>
              </a:ext>
            </a:extLst>
          </p:cNvPr>
          <p:cNvSpPr/>
          <p:nvPr/>
        </p:nvSpPr>
        <p:spPr>
          <a:xfrm>
            <a:off x="8190694" y="0"/>
            <a:ext cx="2113557" cy="7048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*die Schule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- school</a:t>
            </a:r>
          </a:p>
        </p:txBody>
      </p:sp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8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87484" y="3743933"/>
            <a:ext cx="2484976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8_1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Schule* in Biel in der Schweiz?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0E18BDA3-82BD-4894-A592-FE93BCF1E024}"/>
              </a:ext>
            </a:extLst>
          </p:cNvPr>
          <p:cNvSpPr/>
          <p:nvPr/>
        </p:nvSpPr>
        <p:spPr>
          <a:xfrm>
            <a:off x="1028457" y="664842"/>
            <a:ext cx="3104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C3D86E5-9B73-4C54-A474-77E2CF28A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89" y="450148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3D27BA28-F009-4BA6-BDCA-75D0354B8C38}"/>
              </a:ext>
            </a:extLst>
          </p:cNvPr>
          <p:cNvSpPr txBox="1"/>
          <p:nvPr/>
        </p:nvSpPr>
        <p:spPr>
          <a:xfrm>
            <a:off x="1060901" y="676512"/>
            <a:ext cx="31046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8A41F4E6-4621-D0D7-74B9-825720681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" y="1673352"/>
            <a:ext cx="2394941" cy="4828032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EA5FEC8-AAF0-5628-136E-CA4ECCD9A076}"/>
              </a:ext>
            </a:extLst>
          </p:cNvPr>
          <p:cNvSpPr/>
          <p:nvPr/>
        </p:nvSpPr>
        <p:spPr>
          <a:xfrm>
            <a:off x="4133089" y="1673352"/>
            <a:ext cx="3977640" cy="2505456"/>
          </a:xfrm>
          <a:prstGeom prst="wedgeEllipseCallout">
            <a:avLst>
              <a:gd name="adj1" fmla="val -68419"/>
              <a:gd name="adj2" fmla="val 3376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But we start Kindergarten when we are 3 years old.</a:t>
            </a:r>
          </a:p>
        </p:txBody>
      </p:sp>
      <p:pic>
        <p:nvPicPr>
          <p:cNvPr id="12" name="Picture 12" descr="X, Mark, Multiply, Times, Symbol, Red, Incorrect, Wrong">
            <a:extLst>
              <a:ext uri="{FF2B5EF4-FFF2-40B4-BE49-F238E27FC236}">
                <a16:creationId xmlns:a16="http://schemas.microsoft.com/office/drawing/2014/main" id="{AD1AC2AA-E62B-F72D-E5AE-EE575576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08" y="5102352"/>
            <a:ext cx="969264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9CC5173F-1EB9-0F90-8E61-924980864779}"/>
              </a:ext>
            </a:extLst>
          </p:cNvPr>
          <p:cNvSpPr/>
          <p:nvPr/>
        </p:nvSpPr>
        <p:spPr>
          <a:xfrm>
            <a:off x="9727720" y="5102352"/>
            <a:ext cx="1833284" cy="969264"/>
          </a:xfrm>
          <a:prstGeom prst="flowChartAlternateProcess">
            <a:avLst/>
          </a:prstGeom>
          <a:solidFill>
            <a:srgbClr val="F88A78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Falsch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AF11A-B914-7FEE-9D84-08CFD35BDE2C}"/>
              </a:ext>
            </a:extLst>
          </p:cNvPr>
          <p:cNvSpPr/>
          <p:nvPr/>
        </p:nvSpPr>
        <p:spPr>
          <a:xfrm>
            <a:off x="8190694" y="0"/>
            <a:ext cx="2113557" cy="7048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*die Schule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- school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2A29A9A-CD7D-5DDF-ABBE-4D72C4676EA7}"/>
              </a:ext>
            </a:extLst>
          </p:cNvPr>
          <p:cNvSpPr/>
          <p:nvPr/>
        </p:nvSpPr>
        <p:spPr>
          <a:xfrm>
            <a:off x="8377134" y="2581275"/>
            <a:ext cx="3544061" cy="2194563"/>
          </a:xfrm>
          <a:prstGeom prst="wedgeRoundRectCallo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In Switzerland, children start Kindergarten when they are four years old. Here, they begin to learn how to read and write.</a:t>
            </a:r>
          </a:p>
        </p:txBody>
      </p:sp>
    </p:spTree>
    <p:extLst>
      <p:ext uri="{BB962C8B-B14F-4D97-AF65-F5344CB8AC3E}">
        <p14:creationId xmlns:p14="http://schemas.microsoft.com/office/powerpoint/2010/main" val="13306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8_1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Schule* in Biel in der Schweiz?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0E18BDA3-82BD-4894-A592-FE93BCF1E024}"/>
              </a:ext>
            </a:extLst>
          </p:cNvPr>
          <p:cNvSpPr/>
          <p:nvPr/>
        </p:nvSpPr>
        <p:spPr>
          <a:xfrm>
            <a:off x="1028457" y="664842"/>
            <a:ext cx="3104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C3D86E5-9B73-4C54-A474-77E2CF28A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89" y="450148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3D27BA28-F009-4BA6-BDCA-75D0354B8C38}"/>
              </a:ext>
            </a:extLst>
          </p:cNvPr>
          <p:cNvSpPr txBox="1"/>
          <p:nvPr/>
        </p:nvSpPr>
        <p:spPr>
          <a:xfrm>
            <a:off x="1060901" y="676512"/>
            <a:ext cx="31046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8A41F4E6-4621-D0D7-74B9-825720681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" y="1673352"/>
            <a:ext cx="2394941" cy="4828032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EA5FEC8-AAF0-5628-136E-CA4ECCD9A076}"/>
              </a:ext>
            </a:extLst>
          </p:cNvPr>
          <p:cNvSpPr/>
          <p:nvPr/>
        </p:nvSpPr>
        <p:spPr>
          <a:xfrm>
            <a:off x="4133089" y="1673352"/>
            <a:ext cx="3977640" cy="2505456"/>
          </a:xfrm>
          <a:prstGeom prst="wedgeEllipseCallout">
            <a:avLst>
              <a:gd name="adj1" fmla="val -68419"/>
              <a:gd name="adj2" fmla="val 3376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There is no school Wednesday afternoons!</a:t>
            </a:r>
          </a:p>
        </p:txBody>
      </p:sp>
      <p:pic>
        <p:nvPicPr>
          <p:cNvPr id="11" name="Picture 10" descr="Check Mark, Tick Mark, Check, Correct, Ok, Yes, Green">
            <a:extLst>
              <a:ext uri="{FF2B5EF4-FFF2-40B4-BE49-F238E27FC236}">
                <a16:creationId xmlns:a16="http://schemas.microsoft.com/office/drawing/2014/main" id="{B1BFC308-CD20-ECAA-00A4-FA653E16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49" y="4865819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9CC5173F-1EB9-0F90-8E61-924980864779}"/>
              </a:ext>
            </a:extLst>
          </p:cNvPr>
          <p:cNvSpPr/>
          <p:nvPr/>
        </p:nvSpPr>
        <p:spPr>
          <a:xfrm>
            <a:off x="9727720" y="5102352"/>
            <a:ext cx="1833284" cy="96926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Richtig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7D541-8019-B0B1-A6F3-008454678C81}"/>
              </a:ext>
            </a:extLst>
          </p:cNvPr>
          <p:cNvSpPr/>
          <p:nvPr/>
        </p:nvSpPr>
        <p:spPr>
          <a:xfrm>
            <a:off x="8190694" y="0"/>
            <a:ext cx="2113557" cy="7048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*die Schule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- school</a:t>
            </a:r>
          </a:p>
        </p:txBody>
      </p:sp>
    </p:spTree>
    <p:extLst>
      <p:ext uri="{BB962C8B-B14F-4D97-AF65-F5344CB8AC3E}">
        <p14:creationId xmlns:p14="http://schemas.microsoft.com/office/powerpoint/2010/main" val="1372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8_1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Schule* in Biel in der Schweiz?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0E18BDA3-82BD-4894-A592-FE93BCF1E024}"/>
              </a:ext>
            </a:extLst>
          </p:cNvPr>
          <p:cNvSpPr/>
          <p:nvPr/>
        </p:nvSpPr>
        <p:spPr>
          <a:xfrm>
            <a:off x="1028457" y="664842"/>
            <a:ext cx="3104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C3D86E5-9B73-4C54-A474-77E2CF28A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89" y="450148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6" name="T1_W8_19.2.wav"/>
            </a:hlinkClick>
            <a:extLst>
              <a:ext uri="{FF2B5EF4-FFF2-40B4-BE49-F238E27FC236}">
                <a16:creationId xmlns:a16="http://schemas.microsoft.com/office/drawing/2014/main" id="{3D27BA28-F009-4BA6-BDCA-75D0354B8C38}"/>
              </a:ext>
            </a:extLst>
          </p:cNvPr>
          <p:cNvSpPr txBox="1"/>
          <p:nvPr/>
        </p:nvSpPr>
        <p:spPr>
          <a:xfrm>
            <a:off x="1060901" y="676512"/>
            <a:ext cx="31046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8A41F4E6-4621-D0D7-74B9-825720681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" y="1673352"/>
            <a:ext cx="2394941" cy="4828032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EA5FEC8-AAF0-5628-136E-CA4ECCD9A076}"/>
              </a:ext>
            </a:extLst>
          </p:cNvPr>
          <p:cNvSpPr/>
          <p:nvPr/>
        </p:nvSpPr>
        <p:spPr>
          <a:xfrm>
            <a:off x="4133089" y="1673352"/>
            <a:ext cx="3977640" cy="2505456"/>
          </a:xfrm>
          <a:prstGeom prst="wedgeEllipseCallout">
            <a:avLst>
              <a:gd name="adj1" fmla="val -68419"/>
              <a:gd name="adj2" fmla="val 3376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School finishes at 5 pm.</a:t>
            </a:r>
          </a:p>
        </p:txBody>
      </p:sp>
      <p:pic>
        <p:nvPicPr>
          <p:cNvPr id="12" name="Picture 12" descr="X, Mark, Multiply, Times, Symbol, Red, Incorrect, Wrong">
            <a:extLst>
              <a:ext uri="{FF2B5EF4-FFF2-40B4-BE49-F238E27FC236}">
                <a16:creationId xmlns:a16="http://schemas.microsoft.com/office/drawing/2014/main" id="{AD1AC2AA-E62B-F72D-E5AE-EE575576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08" y="5102352"/>
            <a:ext cx="969264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owchart: Alternative Process 13">
            <a:extLst>
              <a:ext uri="{FF2B5EF4-FFF2-40B4-BE49-F238E27FC236}">
                <a16:creationId xmlns:a16="http://schemas.microsoft.com/office/drawing/2014/main" id="{9CC5173F-1EB9-0F90-8E61-924980864779}"/>
              </a:ext>
            </a:extLst>
          </p:cNvPr>
          <p:cNvSpPr/>
          <p:nvPr/>
        </p:nvSpPr>
        <p:spPr>
          <a:xfrm>
            <a:off x="9727720" y="5102352"/>
            <a:ext cx="1833284" cy="969264"/>
          </a:xfrm>
          <a:prstGeom prst="flowChartAlternateProcess">
            <a:avLst/>
          </a:prstGeom>
          <a:solidFill>
            <a:srgbClr val="F88A78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Falsch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AF11A-B914-7FEE-9D84-08CFD35BDE2C}"/>
              </a:ext>
            </a:extLst>
          </p:cNvPr>
          <p:cNvSpPr/>
          <p:nvPr/>
        </p:nvSpPr>
        <p:spPr>
          <a:xfrm>
            <a:off x="8190694" y="0"/>
            <a:ext cx="2113557" cy="7048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*die Schule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- school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2A29A9A-CD7D-5DDF-ABBE-4D72C4676EA7}"/>
              </a:ext>
            </a:extLst>
          </p:cNvPr>
          <p:cNvSpPr/>
          <p:nvPr/>
        </p:nvSpPr>
        <p:spPr>
          <a:xfrm>
            <a:off x="8377134" y="3725252"/>
            <a:ext cx="3544061" cy="1050586"/>
          </a:xfrm>
          <a:prstGeom prst="wedgeRoundRectCallo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In Switzerland, school finishes at 4 pm.</a:t>
            </a:r>
          </a:p>
        </p:txBody>
      </p:sp>
    </p:spTree>
    <p:extLst>
      <p:ext uri="{BB962C8B-B14F-4D97-AF65-F5344CB8AC3E}">
        <p14:creationId xmlns:p14="http://schemas.microsoft.com/office/powerpoint/2010/main" val="37869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1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1_W8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58984" y="2339756"/>
            <a:ext cx="1330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44271" y="2407013"/>
            <a:ext cx="1628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01813" y="5287898"/>
            <a:ext cx="1871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67789" y="5288589"/>
            <a:ext cx="2164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8_2.7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8_2.7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8_6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3271923" cy="4263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Idee?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1170765" cy="518040"/>
          </a:xfrm>
          <a:prstGeom prst="wedgeRoundRectCallout">
            <a:avLst>
              <a:gd name="adj1" fmla="val -62801"/>
              <a:gd name="adj2" fmla="val -93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23211" y="568222"/>
            <a:ext cx="11707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87B71-5DE1-2273-AB3E-3821F90E6C06}"/>
              </a:ext>
            </a:extLst>
          </p:cNvPr>
          <p:cNvSpPr txBox="1"/>
          <p:nvPr/>
        </p:nvSpPr>
        <p:spPr>
          <a:xfrm>
            <a:off x="3386312" y="57016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wondering what to draw.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Which idea does he choose?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8781F6-38C7-9FBC-D7A7-7E101E4B52F8}"/>
              </a:ext>
            </a:extLst>
          </p:cNvPr>
          <p:cNvSpPr/>
          <p:nvPr/>
        </p:nvSpPr>
        <p:spPr>
          <a:xfrm>
            <a:off x="923211" y="1673679"/>
            <a:ext cx="4241510" cy="3538402"/>
          </a:xfrm>
          <a:prstGeom prst="cloudCallout">
            <a:avLst>
              <a:gd name="adj1" fmla="val 61296"/>
              <a:gd name="adj2" fmla="val -491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90F860E-9D77-9B9F-B143-1D903152B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5" y="1029846"/>
            <a:ext cx="1492767" cy="568756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19DF7AB-455D-ADE6-0528-10B287A02A52}"/>
              </a:ext>
            </a:extLst>
          </p:cNvPr>
          <p:cNvSpPr/>
          <p:nvPr/>
        </p:nvSpPr>
        <p:spPr>
          <a:xfrm>
            <a:off x="7447673" y="1835223"/>
            <a:ext cx="4210927" cy="3376858"/>
          </a:xfrm>
          <a:prstGeom prst="cloudCallout">
            <a:avLst>
              <a:gd name="adj1" fmla="val -57981"/>
              <a:gd name="adj2" fmla="val -5436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2D3E7A8-1D5D-10BF-639D-B2279A399C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7816" y="2602306"/>
            <a:ext cx="1490639" cy="182410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A504BC-B213-C192-6A9A-CBA82ACD7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61" y="2602306"/>
            <a:ext cx="1719072" cy="179772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AC2E-D270-2525-6565-A002EFF47679}"/>
              </a:ext>
            </a:extLst>
          </p:cNvPr>
          <p:cNvSpPr/>
          <p:nvPr/>
        </p:nvSpPr>
        <p:spPr>
          <a:xfrm>
            <a:off x="1511021" y="5748482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a) </a:t>
            </a:r>
            <a:r>
              <a:rPr lang="en-GB" sz="2400" dirty="0" err="1">
                <a:solidFill>
                  <a:schemeClr val="bg1"/>
                </a:solidFill>
              </a:rPr>
              <a:t>Biene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8C92E-5CC9-593A-C420-8736030FFCC0}"/>
              </a:ext>
            </a:extLst>
          </p:cNvPr>
          <p:cNvSpPr/>
          <p:nvPr/>
        </p:nvSpPr>
        <p:spPr>
          <a:xfrm>
            <a:off x="8805688" y="5738090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b) </a:t>
            </a:r>
            <a:r>
              <a:rPr lang="en-GB" sz="2400" dirty="0" err="1">
                <a:solidFill>
                  <a:schemeClr val="bg1"/>
                </a:solidFill>
              </a:rPr>
              <a:t>Beine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2DFC06-6719-31F4-4E7B-2DC7DC635C28}"/>
              </a:ext>
            </a:extLst>
          </p:cNvPr>
          <p:cNvSpPr/>
          <p:nvPr/>
        </p:nvSpPr>
        <p:spPr>
          <a:xfrm>
            <a:off x="1014984" y="5431536"/>
            <a:ext cx="3182112" cy="12858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23">
            <a:hlinkClick r:id="" action="ppaction://noaction">
              <a:snd r:embed="rId11" name="T1_W8_6.3.wav"/>
            </a:hlinkClick>
            <a:extLst>
              <a:ext uri="{FF2B5EF4-FFF2-40B4-BE49-F238E27FC236}">
                <a16:creationId xmlns:a16="http://schemas.microsoft.com/office/drawing/2014/main" id="{B2014284-629C-9A22-570E-02F0131E8319}"/>
              </a:ext>
            </a:extLst>
          </p:cNvPr>
          <p:cNvSpPr/>
          <p:nvPr/>
        </p:nvSpPr>
        <p:spPr>
          <a:xfrm>
            <a:off x="272823" y="58762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8_6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Idee?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1170765" cy="518040"/>
          </a:xfrm>
          <a:prstGeom prst="wedgeRoundRectCallout">
            <a:avLst>
              <a:gd name="adj1" fmla="val -62801"/>
              <a:gd name="adj2" fmla="val -93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23210" y="568222"/>
            <a:ext cx="12926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87B71-5DE1-2273-AB3E-3821F90E6C06}"/>
              </a:ext>
            </a:extLst>
          </p:cNvPr>
          <p:cNvSpPr txBox="1"/>
          <p:nvPr/>
        </p:nvSpPr>
        <p:spPr>
          <a:xfrm>
            <a:off x="3386312" y="57016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wondering what to draw.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Which idea does he choose?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8781F6-38C7-9FBC-D7A7-7E101E4B52F8}"/>
              </a:ext>
            </a:extLst>
          </p:cNvPr>
          <p:cNvSpPr/>
          <p:nvPr/>
        </p:nvSpPr>
        <p:spPr>
          <a:xfrm>
            <a:off x="923211" y="1673679"/>
            <a:ext cx="4241510" cy="3538402"/>
          </a:xfrm>
          <a:prstGeom prst="cloudCallout">
            <a:avLst>
              <a:gd name="adj1" fmla="val 61296"/>
              <a:gd name="adj2" fmla="val -491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90F860E-9D77-9B9F-B143-1D903152B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5" y="1029846"/>
            <a:ext cx="1492767" cy="568756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19DF7AB-455D-ADE6-0528-10B287A02A52}"/>
              </a:ext>
            </a:extLst>
          </p:cNvPr>
          <p:cNvSpPr/>
          <p:nvPr/>
        </p:nvSpPr>
        <p:spPr>
          <a:xfrm>
            <a:off x="7447673" y="1835223"/>
            <a:ext cx="4210927" cy="3376858"/>
          </a:xfrm>
          <a:prstGeom prst="cloudCallout">
            <a:avLst>
              <a:gd name="adj1" fmla="val -57981"/>
              <a:gd name="adj2" fmla="val -5436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AC2E-D270-2525-6565-A002EFF47679}"/>
              </a:ext>
            </a:extLst>
          </p:cNvPr>
          <p:cNvSpPr/>
          <p:nvPr/>
        </p:nvSpPr>
        <p:spPr>
          <a:xfrm>
            <a:off x="1511021" y="5748482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a) </a:t>
            </a:r>
            <a:r>
              <a:rPr lang="en-GB" sz="2400" dirty="0" err="1">
                <a:solidFill>
                  <a:schemeClr val="bg1"/>
                </a:solidFill>
              </a:rPr>
              <a:t>Leib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8C92E-5CC9-593A-C420-8736030FFCC0}"/>
              </a:ext>
            </a:extLst>
          </p:cNvPr>
          <p:cNvSpPr/>
          <p:nvPr/>
        </p:nvSpPr>
        <p:spPr>
          <a:xfrm>
            <a:off x="8805688" y="5738090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b) </a:t>
            </a:r>
            <a:r>
              <a:rPr lang="en-GB" sz="2400" dirty="0" err="1">
                <a:solidFill>
                  <a:schemeClr val="bg1"/>
                </a:solidFill>
              </a:rPr>
              <a:t>lieb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2DFC06-6719-31F4-4E7B-2DC7DC635C28}"/>
              </a:ext>
            </a:extLst>
          </p:cNvPr>
          <p:cNvSpPr/>
          <p:nvPr/>
        </p:nvSpPr>
        <p:spPr>
          <a:xfrm>
            <a:off x="8152277" y="5382769"/>
            <a:ext cx="3182112" cy="12858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dress, player, shirt, baseball&#10;&#10;Description automatically generated">
            <a:extLst>
              <a:ext uri="{FF2B5EF4-FFF2-40B4-BE49-F238E27FC236}">
                <a16:creationId xmlns:a16="http://schemas.microsoft.com/office/drawing/2014/main" id="{34AEC199-EF95-36CE-B33F-8CBB8C88FC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93" y="2302245"/>
            <a:ext cx="1126755" cy="2253510"/>
          </a:xfrm>
          <a:prstGeom prst="rect">
            <a:avLst/>
          </a:prstGeom>
        </p:spPr>
      </p:pic>
      <p:pic>
        <p:nvPicPr>
          <p:cNvPr id="1026" name="Picture 2" descr="Free elephants balloons love illustration">
            <a:extLst>
              <a:ext uri="{FF2B5EF4-FFF2-40B4-BE49-F238E27FC236}">
                <a16:creationId xmlns:a16="http://schemas.microsoft.com/office/drawing/2014/main" id="{9A16BCAE-D558-79CD-EC79-482870CF3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28488"/>
            <a:ext cx="1508760" cy="25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23">
            <a:hlinkClick r:id="" action="ppaction://noaction">
              <a:snd r:embed="rId11" name="T1_W8_6.4.wav"/>
            </a:hlinkClick>
            <a:extLst>
              <a:ext uri="{FF2B5EF4-FFF2-40B4-BE49-F238E27FC236}">
                <a16:creationId xmlns:a16="http://schemas.microsoft.com/office/drawing/2014/main" id="{055F9B8A-F9FB-48A7-0E52-9D0D13188748}"/>
              </a:ext>
            </a:extLst>
          </p:cNvPr>
          <p:cNvSpPr/>
          <p:nvPr/>
        </p:nvSpPr>
        <p:spPr>
          <a:xfrm>
            <a:off x="272823" y="58762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8_6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Idee?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1170765" cy="518040"/>
          </a:xfrm>
          <a:prstGeom prst="wedgeRoundRectCallout">
            <a:avLst>
              <a:gd name="adj1" fmla="val -62801"/>
              <a:gd name="adj2" fmla="val -93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23210" y="568222"/>
            <a:ext cx="11707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87B71-5DE1-2273-AB3E-3821F90E6C06}"/>
              </a:ext>
            </a:extLst>
          </p:cNvPr>
          <p:cNvSpPr txBox="1"/>
          <p:nvPr/>
        </p:nvSpPr>
        <p:spPr>
          <a:xfrm>
            <a:off x="3386312" y="57016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wondering what to draw.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Which idea does he choose?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8781F6-38C7-9FBC-D7A7-7E101E4B52F8}"/>
              </a:ext>
            </a:extLst>
          </p:cNvPr>
          <p:cNvSpPr/>
          <p:nvPr/>
        </p:nvSpPr>
        <p:spPr>
          <a:xfrm>
            <a:off x="923211" y="1673679"/>
            <a:ext cx="4241510" cy="3538402"/>
          </a:xfrm>
          <a:prstGeom prst="cloudCallout">
            <a:avLst>
              <a:gd name="adj1" fmla="val 61296"/>
              <a:gd name="adj2" fmla="val -491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90F860E-9D77-9B9F-B143-1D903152B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5" y="1029846"/>
            <a:ext cx="1492767" cy="568756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19DF7AB-455D-ADE6-0528-10B287A02A52}"/>
              </a:ext>
            </a:extLst>
          </p:cNvPr>
          <p:cNvSpPr/>
          <p:nvPr/>
        </p:nvSpPr>
        <p:spPr>
          <a:xfrm>
            <a:off x="7447673" y="1835223"/>
            <a:ext cx="4210927" cy="3376858"/>
          </a:xfrm>
          <a:prstGeom prst="cloudCallout">
            <a:avLst>
              <a:gd name="adj1" fmla="val -57981"/>
              <a:gd name="adj2" fmla="val -5436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AC2E-D270-2525-6565-A002EFF47679}"/>
              </a:ext>
            </a:extLst>
          </p:cNvPr>
          <p:cNvSpPr/>
          <p:nvPr/>
        </p:nvSpPr>
        <p:spPr>
          <a:xfrm>
            <a:off x="1511021" y="5748482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a) </a:t>
            </a:r>
            <a:r>
              <a:rPr lang="en-GB" sz="2400" dirty="0" err="1">
                <a:solidFill>
                  <a:schemeClr val="bg1"/>
                </a:solidFill>
              </a:rPr>
              <a:t>Reise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8C92E-5CC9-593A-C420-8736030FFCC0}"/>
              </a:ext>
            </a:extLst>
          </p:cNvPr>
          <p:cNvSpPr/>
          <p:nvPr/>
        </p:nvSpPr>
        <p:spPr>
          <a:xfrm>
            <a:off x="8805688" y="5738090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b) </a:t>
            </a:r>
            <a:r>
              <a:rPr lang="en-GB" sz="2400" dirty="0" err="1">
                <a:solidFill>
                  <a:schemeClr val="bg1"/>
                </a:solidFill>
              </a:rPr>
              <a:t>Riese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2DFC06-6719-31F4-4E7B-2DC7DC635C28}"/>
              </a:ext>
            </a:extLst>
          </p:cNvPr>
          <p:cNvSpPr/>
          <p:nvPr/>
        </p:nvSpPr>
        <p:spPr>
          <a:xfrm>
            <a:off x="1014984" y="5431536"/>
            <a:ext cx="3182112" cy="12858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Free giant small big illustration">
            <a:extLst>
              <a:ext uri="{FF2B5EF4-FFF2-40B4-BE49-F238E27FC236}">
                <a16:creationId xmlns:a16="http://schemas.microsoft.com/office/drawing/2014/main" id="{3BB9CFA0-6A18-780F-D4A7-B2ACEDFF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06" y="2356643"/>
            <a:ext cx="2172473" cy="217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flight tickets air illustration">
            <a:extLst>
              <a:ext uri="{FF2B5EF4-FFF2-40B4-BE49-F238E27FC236}">
                <a16:creationId xmlns:a16="http://schemas.microsoft.com/office/drawing/2014/main" id="{CCC42085-E78E-B5B5-4057-8CC314995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2499" r="18610"/>
          <a:stretch/>
        </p:blipFill>
        <p:spPr bwMode="auto">
          <a:xfrm>
            <a:off x="1751712" y="2356643"/>
            <a:ext cx="2501512" cy="20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23">
            <a:hlinkClick r:id="" action="ppaction://noaction">
              <a:snd r:embed="rId11" name="T1_W8_6.5.wav"/>
            </a:hlinkClick>
            <a:extLst>
              <a:ext uri="{FF2B5EF4-FFF2-40B4-BE49-F238E27FC236}">
                <a16:creationId xmlns:a16="http://schemas.microsoft.com/office/drawing/2014/main" id="{0E1F47CC-88C8-32F1-ADB5-FBD16E4A83A2}"/>
              </a:ext>
            </a:extLst>
          </p:cNvPr>
          <p:cNvSpPr/>
          <p:nvPr/>
        </p:nvSpPr>
        <p:spPr>
          <a:xfrm>
            <a:off x="272823" y="58762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8_6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Idee?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1170765" cy="518040"/>
          </a:xfrm>
          <a:prstGeom prst="wedgeRoundRectCallout">
            <a:avLst>
              <a:gd name="adj1" fmla="val -62801"/>
              <a:gd name="adj2" fmla="val -93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8_6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23211" y="568222"/>
            <a:ext cx="13056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87B71-5DE1-2273-AB3E-3821F90E6C06}"/>
              </a:ext>
            </a:extLst>
          </p:cNvPr>
          <p:cNvSpPr txBox="1"/>
          <p:nvPr/>
        </p:nvSpPr>
        <p:spPr>
          <a:xfrm>
            <a:off x="3386312" y="57016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wondering what to draw.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Which idea does he choose?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8781F6-38C7-9FBC-D7A7-7E101E4B52F8}"/>
              </a:ext>
            </a:extLst>
          </p:cNvPr>
          <p:cNvSpPr/>
          <p:nvPr/>
        </p:nvSpPr>
        <p:spPr>
          <a:xfrm>
            <a:off x="923211" y="1673679"/>
            <a:ext cx="4241510" cy="3538402"/>
          </a:xfrm>
          <a:prstGeom prst="cloudCallout">
            <a:avLst>
              <a:gd name="adj1" fmla="val 61296"/>
              <a:gd name="adj2" fmla="val -491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90F860E-9D77-9B9F-B143-1D903152B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5" y="1029846"/>
            <a:ext cx="1492767" cy="568756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19DF7AB-455D-ADE6-0528-10B287A02A52}"/>
              </a:ext>
            </a:extLst>
          </p:cNvPr>
          <p:cNvSpPr/>
          <p:nvPr/>
        </p:nvSpPr>
        <p:spPr>
          <a:xfrm>
            <a:off x="7447673" y="1835223"/>
            <a:ext cx="4210927" cy="3376858"/>
          </a:xfrm>
          <a:prstGeom prst="cloudCallout">
            <a:avLst>
              <a:gd name="adj1" fmla="val -57981"/>
              <a:gd name="adj2" fmla="val -5436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DAAC2E-D270-2525-6565-A002EFF47679}"/>
              </a:ext>
            </a:extLst>
          </p:cNvPr>
          <p:cNvSpPr/>
          <p:nvPr/>
        </p:nvSpPr>
        <p:spPr>
          <a:xfrm>
            <a:off x="1511021" y="5748482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a) Wiese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8C92E-5CC9-593A-C420-8736030FFCC0}"/>
              </a:ext>
            </a:extLst>
          </p:cNvPr>
          <p:cNvSpPr/>
          <p:nvPr/>
        </p:nvSpPr>
        <p:spPr>
          <a:xfrm>
            <a:off x="8805688" y="5738090"/>
            <a:ext cx="1875291" cy="5963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b) Weise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2DFC06-6719-31F4-4E7B-2DC7DC635C28}"/>
              </a:ext>
            </a:extLst>
          </p:cNvPr>
          <p:cNvSpPr/>
          <p:nvPr/>
        </p:nvSpPr>
        <p:spPr>
          <a:xfrm>
            <a:off x="8215549" y="5382769"/>
            <a:ext cx="3182112" cy="12858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23">
            <a:hlinkClick r:id="" action="ppaction://noaction">
              <a:snd r:embed="rId9" name="T1_W8_6.6.wav"/>
            </a:hlinkClick>
            <a:extLst>
              <a:ext uri="{FF2B5EF4-FFF2-40B4-BE49-F238E27FC236}">
                <a16:creationId xmlns:a16="http://schemas.microsoft.com/office/drawing/2014/main" id="{540B2208-06E2-BFFA-FCCD-12C3A7F451C6}"/>
              </a:ext>
            </a:extLst>
          </p:cNvPr>
          <p:cNvSpPr/>
          <p:nvPr/>
        </p:nvSpPr>
        <p:spPr>
          <a:xfrm>
            <a:off x="272823" y="58762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silhouette musical clef vector">
            <a:extLst>
              <a:ext uri="{FF2B5EF4-FFF2-40B4-BE49-F238E27FC236}">
                <a16:creationId xmlns:a16="http://schemas.microsoft.com/office/drawing/2014/main" id="{CA5A0474-3B6F-8816-63B4-35BDBA97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66" y="2904255"/>
            <a:ext cx="2680333" cy="16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lower meadow wildflowers meadow flowers illustration">
            <a:extLst>
              <a:ext uri="{FF2B5EF4-FFF2-40B4-BE49-F238E27FC236}">
                <a16:creationId xmlns:a16="http://schemas.microsoft.com/office/drawing/2014/main" id="{61F6AC2D-ECC6-8F0E-24BA-64EFE7EE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61" y="2597859"/>
            <a:ext cx="2283019" cy="15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2361</Words>
  <Application>Microsoft Office PowerPoint</Application>
  <PresentationFormat>Widescreen</PresentationFormat>
  <Paragraphs>353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hören</vt:lpstr>
      <vt:lpstr>hören</vt:lpstr>
      <vt:lpstr>hören</vt:lpstr>
      <vt:lpstr>hören</vt:lpstr>
      <vt:lpstr>Vokabeln</vt:lpstr>
      <vt:lpstr>Vokabeln</vt:lpstr>
      <vt:lpstr>Vokabeln</vt:lpstr>
      <vt:lpstr>Vokabeln</vt:lpstr>
      <vt:lpstr>Vokabeln</vt:lpstr>
      <vt:lpstr>Vokabeln</vt:lpstr>
      <vt:lpstr>Wie? </vt:lpstr>
      <vt:lpstr>lesen</vt:lpstr>
      <vt:lpstr>Kultur</vt:lpstr>
      <vt:lpstr>Kultur</vt:lpstr>
      <vt:lpstr>Kultur</vt:lpstr>
      <vt:lpstr>Kultur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2023-07-20T12:07:38Z</dcterms:modified>
</cp:coreProperties>
</file>