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57" r:id="rId3"/>
    <p:sldId id="927" r:id="rId4"/>
    <p:sldId id="962" r:id="rId5"/>
    <p:sldId id="295" r:id="rId6"/>
    <p:sldId id="362" r:id="rId7"/>
    <p:sldId id="363" r:id="rId8"/>
    <p:sldId id="974" r:id="rId9"/>
    <p:sldId id="973" r:id="rId10"/>
    <p:sldId id="941" r:id="rId11"/>
    <p:sldId id="977" r:id="rId12"/>
    <p:sldId id="975" r:id="rId13"/>
    <p:sldId id="9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6" autoAdjust="0"/>
    <p:restoredTop sz="72913" autoAdjust="0"/>
  </p:normalViewPr>
  <p:slideViewPr>
    <p:cSldViewPr snapToGrid="0">
      <p:cViewPr varScale="1">
        <p:scale>
          <a:sx n="41" d="100"/>
          <a:sy n="41" d="100"/>
        </p:scale>
        <p:origin x="56" y="3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Theater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[1086]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[1636]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heißen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[560]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können, ich kann, du kannst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etwas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Instrument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[1572]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language from Term 2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kein, keine, kein [46] Handy [1693] Hund [825] Wasser [245] Wort [194]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Frau [99] Herr [154] Lehrer, Lehrerin [695] Mann [121] sehr [81]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Wer? [149]  haben, ich habe, er, sie, es hat [6] Blume [2463] Geschenk [2595] Spiel [328] Kuchen [4381]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du hast [7]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Film [505] Lieblings- [n/a] Lied [1733] Musik [509]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denken [128] lernen [288] singen [1063] spielen [205] verstehen [211] viel [56] oft [223]  ich weiß (es) nicht [n/a] wie sagt man…? [n/a]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gewinnen [372] hören [146] machen [58]  zu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Nummer [806] null [1680] eins [774] zwei [70] drei [106] vier [200] fünf [274] sechs [428] sieben [611] acht [645] neun [1053] zehn [333] elf [1507] zwölf [1080] es gibt 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818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1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students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th</a:t>
            </a:r>
            <a:r>
              <a:rPr lang="en-GB" b="0" dirty="0"/>
              <a:t>] and to cognates and contrasting it with [t].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This</a:t>
            </a:r>
            <a:r>
              <a:rPr lang="en-GB" baseline="0" dirty="0"/>
              <a:t> exercise only contains cognates, emphasising a cross-linguistic difference between English and German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aseline="0" dirty="0"/>
              <a:t>Remind pupils that although ‘</a:t>
            </a:r>
            <a:r>
              <a:rPr lang="en-GB" baseline="0" dirty="0" err="1"/>
              <a:t>th</a:t>
            </a:r>
            <a:r>
              <a:rPr lang="en-GB" baseline="0" dirty="0"/>
              <a:t>’ and ‘t’ are pronounced differently in English, they sound the same in German – even when the word is borrowed from English (or another language). Pupils will therefore have to draw on English to match what they hear with a known word, relying on knowledge of English spelling to work out the answer.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/>
              <a:t>2. Click on the audio buttons to hear a native speaker say each word. Drawing on their knowledge of English, pupils write down the word either with [</a:t>
            </a:r>
            <a:r>
              <a:rPr lang="en-GB" baseline="0" dirty="0" err="1"/>
              <a:t>th</a:t>
            </a:r>
            <a:r>
              <a:rPr lang="en-GB" baseline="0" dirty="0"/>
              <a:t>] or [t]. The pictures are there to help them arrive at the English word more easily. </a:t>
            </a:r>
            <a:r>
              <a:rPr lang="en-GB" b="1" baseline="0" dirty="0"/>
              <a:t>Hint</a:t>
            </a:r>
            <a:r>
              <a:rPr lang="en-GB" b="0" baseline="0" dirty="0"/>
              <a:t> for pupils: if they don’t recognise the word they hear, try replacing the </a:t>
            </a:r>
            <a:r>
              <a:rPr lang="en-GB" b="0" i="0" baseline="0" dirty="0"/>
              <a:t>‘t’ sound with an English ‘</a:t>
            </a:r>
            <a:r>
              <a:rPr lang="en-GB" b="0" i="0" baseline="0" dirty="0" err="1"/>
              <a:t>th</a:t>
            </a:r>
            <a:r>
              <a:rPr lang="en-GB" b="0" i="0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baseline="0" dirty="0"/>
              <a:t>3. Click to reveal the answers.</a:t>
            </a:r>
            <a:r>
              <a:rPr lang="en-GB" baseline="0" dirty="0"/>
              <a:t> Before revealing the answers, play the audio again and ask pupils which English word it sounds like.</a:t>
            </a:r>
          </a:p>
          <a:p>
            <a:endParaRPr lang="en-GB" baseline="0" dirty="0"/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Hotel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Telefon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Meter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katholisch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Interview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Panther</a:t>
            </a:r>
            <a:endParaRPr lang="en-GB" b="0" baseline="0" dirty="0"/>
          </a:p>
          <a:p>
            <a:pPr marL="0" indent="0"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</a:t>
            </a:r>
            <a:r>
              <a:rPr lang="en-GB" baseline="0" dirty="0"/>
              <a:t> frequency rankings:</a:t>
            </a:r>
            <a:r>
              <a:rPr lang="en-GB" sz="1200" baseline="0" dirty="0"/>
              <a:t> </a:t>
            </a:r>
            <a:r>
              <a:rPr lang="en-GB" sz="1200" b="1" baseline="0" dirty="0" err="1"/>
              <a:t>Telefon</a:t>
            </a:r>
            <a:r>
              <a:rPr lang="en-GB" sz="1200" b="1" baseline="0" dirty="0"/>
              <a:t> </a:t>
            </a:r>
            <a:r>
              <a:rPr lang="en-GB" sz="1200" b="0" baseline="0" dirty="0"/>
              <a:t>[1595]; </a:t>
            </a:r>
            <a:r>
              <a:rPr lang="en-GB" sz="1200" b="1" baseline="0" dirty="0" err="1"/>
              <a:t>Therapie</a:t>
            </a:r>
            <a:r>
              <a:rPr lang="en-GB" sz="1200" b="1" baseline="0" dirty="0"/>
              <a:t> </a:t>
            </a:r>
            <a:r>
              <a:rPr lang="en-GB" sz="1200" b="0" baseline="0" dirty="0"/>
              <a:t>[2484]; </a:t>
            </a:r>
            <a:r>
              <a:rPr lang="en-GB" sz="1200" b="1" baseline="0" dirty="0" err="1"/>
              <a:t>katholisch</a:t>
            </a:r>
            <a:r>
              <a:rPr lang="en-GB" sz="1200" b="0" baseline="0" dirty="0"/>
              <a:t> [2932]; </a:t>
            </a:r>
            <a:r>
              <a:rPr lang="en-GB" sz="1200" b="1" baseline="0" dirty="0"/>
              <a:t>Meter </a:t>
            </a:r>
            <a:r>
              <a:rPr lang="en-GB" sz="1200" baseline="0" dirty="0"/>
              <a:t>[479];</a:t>
            </a:r>
            <a:r>
              <a:rPr lang="en-GB" baseline="0" dirty="0"/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Interview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[931];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[1636];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Hotel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[772]; </a:t>
            </a:r>
            <a:r>
              <a:rPr lang="en-GB" sz="1200" b="1" baseline="0" dirty="0"/>
              <a:t>Panther </a:t>
            </a:r>
            <a:r>
              <a:rPr lang="en-GB" sz="1200" b="0" baseline="0" dirty="0"/>
              <a:t>[&gt;5000]</a:t>
            </a: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46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‘ich bin xxx Jahre alt’ in a spoken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 by using the model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draw a 3x3 grid, and randomly write numbers 1-12 in the grid.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work in pairs. One person takes circles, the other crosses.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take it in turns to claim a square by saying ‘ich bin xxx Jahre alt’. If their partner also has that number, they must mark it off on their grid using their partner’s symbol.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 aim is to get three in a row. As pupils will not know what is on their partner’s grid, they may inadvertently block their partner!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and written comprehension of answers containing a variety of verbs in the present tense and this week’s new and revisited vocabulary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algn="l"/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dirty="0"/>
              <a:t>Wie </a:t>
            </a:r>
            <a:r>
              <a:rPr lang="en-GB" dirty="0" err="1"/>
              <a:t>heißt</a:t>
            </a:r>
            <a:r>
              <a:rPr lang="en-GB" dirty="0"/>
              <a:t> du?</a:t>
            </a:r>
          </a:p>
          <a:p>
            <a:pPr algn="l"/>
            <a:r>
              <a:rPr lang="en-GB" dirty="0"/>
              <a:t>2. Wo </a:t>
            </a:r>
            <a:r>
              <a:rPr lang="en-GB" dirty="0" err="1"/>
              <a:t>wohnst</a:t>
            </a:r>
            <a:r>
              <a:rPr lang="en-GB" dirty="0"/>
              <a:t> du?</a:t>
            </a:r>
          </a:p>
          <a:p>
            <a:pPr algn="l"/>
            <a:r>
              <a:rPr lang="en-GB" dirty="0"/>
              <a:t>3. Wie alt </a:t>
            </a:r>
            <a:r>
              <a:rPr lang="en-GB" dirty="0" err="1"/>
              <a:t>bist</a:t>
            </a:r>
            <a:r>
              <a:rPr lang="en-GB" dirty="0"/>
              <a:t> du?</a:t>
            </a:r>
          </a:p>
          <a:p>
            <a:pPr algn="l"/>
            <a:r>
              <a:rPr lang="en-GB" dirty="0"/>
              <a:t>4. Was hast du?</a:t>
            </a:r>
          </a:p>
          <a:p>
            <a:pPr algn="l"/>
            <a:r>
              <a:rPr lang="en-GB" dirty="0"/>
              <a:t>5. Was </a:t>
            </a:r>
            <a:r>
              <a:rPr lang="en-GB" dirty="0" err="1"/>
              <a:t>kannst</a:t>
            </a:r>
            <a:r>
              <a:rPr lang="en-GB" dirty="0"/>
              <a:t> du </a:t>
            </a:r>
            <a:r>
              <a:rPr lang="en-GB" dirty="0" err="1"/>
              <a:t>machen</a:t>
            </a:r>
            <a:r>
              <a:rPr lang="en-GB" dirty="0"/>
              <a:t>?</a:t>
            </a:r>
          </a:p>
          <a:p>
            <a:pPr algn="l"/>
            <a:r>
              <a:rPr lang="en-GB" dirty="0"/>
              <a:t>6. Was </a:t>
            </a:r>
            <a:r>
              <a:rPr lang="en-GB" dirty="0" err="1"/>
              <a:t>machst</a:t>
            </a:r>
            <a:r>
              <a:rPr lang="en-GB" dirty="0"/>
              <a:t> du?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pupils practice (speaking) in asking and answering questions about themselves using a variety of verbs in the first and second persons.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Moritz’s and Hamza’s speech bubbles.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Note: </a:t>
            </a:r>
            <a:r>
              <a:rPr lang="en-GB" b="0" i="0" dirty="0"/>
              <a:t>Pupils may use any nouns or verbs they know to answer questions four and five. The words we have suggested come from term 2 vocabulary, which is being revisited this week.</a:t>
            </a:r>
            <a:endParaRPr lang="en-GB" b="1" i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e.g. </a:t>
            </a:r>
            <a:r>
              <a:rPr lang="en-GB" b="0" i="1" dirty="0"/>
              <a:t>Sie </a:t>
            </a:r>
            <a:r>
              <a:rPr lang="en-GB" b="0" i="1" dirty="0" err="1"/>
              <a:t>heißt</a:t>
            </a:r>
            <a:r>
              <a:rPr lang="en-GB" b="0" i="1" dirty="0"/>
              <a:t> Lucy.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present tense verbs in the third person.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Moritz and Hamza and click to bring up the first row of the table showing Hamza’s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to reveal an example sentence. Draw attention to the use of the third person.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Repeat steps 1&amp;2 with another example.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Ask pupils to write a few sentences based on their partner’s answers from</a:t>
            </a:r>
            <a:r>
              <a:rPr lang="en-GB" sz="1200" b="0" baseline="0" dirty="0"/>
              <a:t> the previous speaking exercise</a:t>
            </a:r>
            <a:r>
              <a:rPr lang="en-GB" sz="1200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1.png"/><Relationship Id="rId3" Type="http://schemas.openxmlformats.org/officeDocument/2006/relationships/audio" Target="../media/audio5.wav"/><Relationship Id="rId21" Type="http://schemas.openxmlformats.org/officeDocument/2006/relationships/image" Target="../media/image14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audio" Target="../media/audio10.wav"/><Relationship Id="rId5" Type="http://schemas.openxmlformats.org/officeDocument/2006/relationships/image" Target="../media/image6.svg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4.wav"/><Relationship Id="rId21" Type="http://schemas.openxmlformats.org/officeDocument/2006/relationships/image" Target="../media/image28.png"/><Relationship Id="rId7" Type="http://schemas.openxmlformats.org/officeDocument/2006/relationships/audio" Target="../media/audio17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audio" Target="../media/audio16.wav"/><Relationship Id="rId15" Type="http://schemas.openxmlformats.org/officeDocument/2006/relationships/image" Target="../media/image22.png"/><Relationship Id="rId23" Type="http://schemas.openxmlformats.org/officeDocument/2006/relationships/image" Target="../media/image30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6.svg"/><Relationship Id="rId14" Type="http://schemas.openxmlformats.org/officeDocument/2006/relationships/image" Target="../media/image21.png"/><Relationship Id="rId22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3" Type="http://schemas.openxmlformats.org/officeDocument/2006/relationships/image" Target="../media/image31.png"/><Relationship Id="rId21" Type="http://schemas.openxmlformats.org/officeDocument/2006/relationships/audio" Target="../media/audio33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5" Type="http://schemas.openxmlformats.org/officeDocument/2006/relationships/image" Target="../media/image33.png"/><Relationship Id="rId15" Type="http://schemas.openxmlformats.org/officeDocument/2006/relationships/audio" Target="../media/audio27.wav"/><Relationship Id="rId23" Type="http://schemas.openxmlformats.org/officeDocument/2006/relationships/audio" Target="../media/audio35.wav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4" Type="http://schemas.openxmlformats.org/officeDocument/2006/relationships/image" Target="../media/image32.png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3.wav"/><Relationship Id="rId18" Type="http://schemas.openxmlformats.org/officeDocument/2006/relationships/audio" Target="../media/audio48.wav"/><Relationship Id="rId3" Type="http://schemas.openxmlformats.org/officeDocument/2006/relationships/audio" Target="../media/audio36.wav"/><Relationship Id="rId7" Type="http://schemas.openxmlformats.org/officeDocument/2006/relationships/audio" Target="../media/audio40.wav"/><Relationship Id="rId12" Type="http://schemas.openxmlformats.org/officeDocument/2006/relationships/audio" Target="../media/audio42.wav"/><Relationship Id="rId17" Type="http://schemas.openxmlformats.org/officeDocument/2006/relationships/audio" Target="../media/audio47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6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9.wav"/><Relationship Id="rId11" Type="http://schemas.openxmlformats.org/officeDocument/2006/relationships/image" Target="../media/image7.png"/><Relationship Id="rId5" Type="http://schemas.openxmlformats.org/officeDocument/2006/relationships/audio" Target="../media/audio38.wav"/><Relationship Id="rId15" Type="http://schemas.openxmlformats.org/officeDocument/2006/relationships/audio" Target="../media/audio45.wav"/><Relationship Id="rId10" Type="http://schemas.openxmlformats.org/officeDocument/2006/relationships/image" Target="../media/image6.svg"/><Relationship Id="rId4" Type="http://schemas.openxmlformats.org/officeDocument/2006/relationships/audio" Target="../media/audio37.wav"/><Relationship Id="rId9" Type="http://schemas.openxmlformats.org/officeDocument/2006/relationships/image" Target="../media/image5.png"/><Relationship Id="rId14" Type="http://schemas.openxmlformats.org/officeDocument/2006/relationships/audio" Target="../media/audio4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8.svg"/><Relationship Id="rId18" Type="http://schemas.openxmlformats.org/officeDocument/2006/relationships/image" Target="../media/image43.gif"/><Relationship Id="rId3" Type="http://schemas.openxmlformats.org/officeDocument/2006/relationships/audio" Target="../media/audio49.wav"/><Relationship Id="rId21" Type="http://schemas.openxmlformats.org/officeDocument/2006/relationships/audio" Target="../media/audio52.wav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17" Type="http://schemas.openxmlformats.org/officeDocument/2006/relationships/image" Target="../media/image42.gif"/><Relationship Id="rId25" Type="http://schemas.openxmlformats.org/officeDocument/2006/relationships/audio" Target="../media/audio56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1.wav"/><Relationship Id="rId11" Type="http://schemas.openxmlformats.org/officeDocument/2006/relationships/image" Target="../media/image36.png"/><Relationship Id="rId24" Type="http://schemas.openxmlformats.org/officeDocument/2006/relationships/audio" Target="../media/audio55.wav"/><Relationship Id="rId5" Type="http://schemas.openxmlformats.org/officeDocument/2006/relationships/image" Target="../media/image16.png"/><Relationship Id="rId15" Type="http://schemas.openxmlformats.org/officeDocument/2006/relationships/image" Target="../media/image40.png"/><Relationship Id="rId23" Type="http://schemas.openxmlformats.org/officeDocument/2006/relationships/audio" Target="../media/audio54.wav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audio" Target="../media/audio50.wav"/><Relationship Id="rId9" Type="http://schemas.openxmlformats.org/officeDocument/2006/relationships/image" Target="../media/image34.gif"/><Relationship Id="rId14" Type="http://schemas.openxmlformats.org/officeDocument/2006/relationships/image" Target="../media/image39.png"/><Relationship Id="rId22" Type="http://schemas.openxmlformats.org/officeDocument/2006/relationships/audio" Target="../media/audio5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6.png"/><Relationship Id="rId3" Type="http://schemas.openxmlformats.org/officeDocument/2006/relationships/audio" Target="../media/audio57.wav"/><Relationship Id="rId7" Type="http://schemas.openxmlformats.org/officeDocument/2006/relationships/audio" Target="../media/audio59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8.wav"/><Relationship Id="rId11" Type="http://schemas.openxmlformats.org/officeDocument/2006/relationships/image" Target="../media/image47.svg"/><Relationship Id="rId5" Type="http://schemas.openxmlformats.org/officeDocument/2006/relationships/image" Target="../media/image6.svg"/><Relationship Id="rId15" Type="http://schemas.openxmlformats.org/officeDocument/2006/relationships/image" Target="../media/image44.jpe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34.gif"/><Relationship Id="rId1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664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 about activities and events</a:t>
            </a:r>
            <a:br>
              <a:rPr lang="en-GB" sz="32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2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0757-D534-5544-ACA3-46498F81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8" y="2305587"/>
            <a:ext cx="4028042" cy="3007603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5" name="T3_W8_1.2.wav"/>
            </a:hlinkClick>
            <a:extLst>
              <a:ext uri="{FF2B5EF4-FFF2-40B4-BE49-F238E27FC236}">
                <a16:creationId xmlns:a16="http://schemas.microsoft.com/office/drawing/2014/main" id="{DC079AB4-B18E-E316-BE84-75526D609A86}"/>
              </a:ext>
            </a:extLst>
          </p:cNvPr>
          <p:cNvSpPr/>
          <p:nvPr/>
        </p:nvSpPr>
        <p:spPr>
          <a:xfrm>
            <a:off x="3591404" y="3036118"/>
            <a:ext cx="1958344" cy="975812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fünf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Jahre alt.</a:t>
            </a:r>
          </a:p>
        </p:txBody>
      </p:sp>
      <p:sp>
        <p:nvSpPr>
          <p:cNvPr id="5" name="Speech Bubble: Rectangle with Corners Rounded 4">
            <a:hlinkClick r:id="" action="ppaction://noaction">
              <a:snd r:embed="rId6" name="T3_W8_1.1.wav"/>
            </a:hlinkClick>
            <a:extLst>
              <a:ext uri="{FF2B5EF4-FFF2-40B4-BE49-F238E27FC236}">
                <a16:creationId xmlns:a16="http://schemas.microsoft.com/office/drawing/2014/main" id="{1D0D589F-D181-01E8-1AB9-72AFC769506D}"/>
              </a:ext>
            </a:extLst>
          </p:cNvPr>
          <p:cNvSpPr/>
          <p:nvPr/>
        </p:nvSpPr>
        <p:spPr>
          <a:xfrm>
            <a:off x="182805" y="1681019"/>
            <a:ext cx="2688412" cy="624568"/>
          </a:xfrm>
          <a:prstGeom prst="wedgeRoundRectCallout">
            <a:avLst>
              <a:gd name="adj1" fmla="val 64898"/>
              <a:gd name="adj2" fmla="val 4190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alt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du 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039126"/>
              </p:ext>
            </p:extLst>
          </p:nvPr>
        </p:nvGraphicFramePr>
        <p:xfrm>
          <a:off x="557161" y="596480"/>
          <a:ext cx="9810698" cy="60528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F2FA3F7-D841-A86B-61C7-D339B8B25CE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7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3458"/>
              </p:ext>
            </p:extLst>
          </p:nvPr>
        </p:nvGraphicFramePr>
        <p:xfrm>
          <a:off x="557161" y="596480"/>
          <a:ext cx="9881135" cy="601252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win, winning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208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60583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8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2603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peech Bubble: Rectangle with Corners Rounded 17">
            <a:hlinkClick r:id="" action="ppaction://noaction">
              <a:snd r:embed="rId3" name="T3_W8F_3.1.wav"/>
            </a:hlinkClick>
            <a:extLst>
              <a:ext uri="{FF2B5EF4-FFF2-40B4-BE49-F238E27FC236}">
                <a16:creationId xmlns:a16="http://schemas.microsoft.com/office/drawing/2014/main" id="{39A0EC1D-351E-4C65-96EA-8418D53765B0}"/>
              </a:ext>
            </a:extLst>
          </p:cNvPr>
          <p:cNvSpPr/>
          <p:nvPr/>
        </p:nvSpPr>
        <p:spPr>
          <a:xfrm>
            <a:off x="3747312" y="131972"/>
            <a:ext cx="435307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das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th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’ </a:t>
            </a:r>
            <a:r>
              <a:rPr lang="en-GB" sz="2400" dirty="0" err="1">
                <a:solidFill>
                  <a:prstClr val="white"/>
                </a:solidFill>
                <a:latin typeface="+mj-lt"/>
              </a:rPr>
              <a:t>oder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 ‘t’?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8D5912BE-7AE4-460D-980A-A948C74A1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245" y="-82722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8F79BA-60B2-7B30-E827-0AF5ABB0FD92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B82B26-C7E7-CA7E-25FA-C4B8C22501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DDA2A8E-C154-9CF1-A9FB-2AFA62C50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004003"/>
              </p:ext>
            </p:extLst>
          </p:nvPr>
        </p:nvGraphicFramePr>
        <p:xfrm>
          <a:off x="277581" y="1782646"/>
          <a:ext cx="11688418" cy="456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2335">
                  <a:extLst>
                    <a:ext uri="{9D8B030D-6E8A-4147-A177-3AD203B41FA5}">
                      <a16:colId xmlns:a16="http://schemas.microsoft.com/office/drawing/2014/main" val="2810080005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12042866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2133878556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55592963"/>
                    </a:ext>
                  </a:extLst>
                </a:gridCol>
                <a:gridCol w="692335">
                  <a:extLst>
                    <a:ext uri="{9D8B030D-6E8A-4147-A177-3AD203B41FA5}">
                      <a16:colId xmlns:a16="http://schemas.microsoft.com/office/drawing/2014/main" val="1314309203"/>
                    </a:ext>
                  </a:extLst>
                </a:gridCol>
                <a:gridCol w="1730836">
                  <a:extLst>
                    <a:ext uri="{9D8B030D-6E8A-4147-A177-3AD203B41FA5}">
                      <a16:colId xmlns:a16="http://schemas.microsoft.com/office/drawing/2014/main" val="1226845557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1897295395"/>
                    </a:ext>
                  </a:extLst>
                </a:gridCol>
                <a:gridCol w="1690202">
                  <a:extLst>
                    <a:ext uri="{9D8B030D-6E8A-4147-A177-3AD203B41FA5}">
                      <a16:colId xmlns:a16="http://schemas.microsoft.com/office/drawing/2014/main" val="2413173870"/>
                    </a:ext>
                  </a:extLst>
                </a:gridCol>
              </a:tblGrid>
              <a:tr h="566583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endParaRPr lang="en-GB" sz="2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078693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Ho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el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ka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olisch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168465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Ma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erview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875320"/>
                  </a:ext>
                </a:extLst>
              </a:tr>
              <a:tr h="10132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elefon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erapie</a:t>
                      </a:r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102765"/>
                  </a:ext>
                </a:extLst>
              </a:tr>
              <a:tr h="96352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Me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Pan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th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951230"/>
                  </a:ext>
                </a:extLst>
              </a:tr>
            </a:tbl>
          </a:graphicData>
        </a:graphic>
      </p:graphicFrame>
      <p:sp>
        <p:nvSpPr>
          <p:cNvPr id="8" name="Action Button: Custom 6" descr="number 1">
            <a:hlinkClick r:id="" action="ppaction://noaction" highlightClick="1">
              <a:snd r:embed="rId7" name="T3_W8F_3.6.wav"/>
            </a:hlinkClick>
            <a:extLst>
              <a:ext uri="{FF2B5EF4-FFF2-40B4-BE49-F238E27FC236}">
                <a16:creationId xmlns:a16="http://schemas.microsoft.com/office/drawing/2014/main" id="{825A6173-C509-D7FD-C1AE-4284EE55CF3B}"/>
              </a:ext>
            </a:extLst>
          </p:cNvPr>
          <p:cNvSpPr/>
          <p:nvPr/>
        </p:nvSpPr>
        <p:spPr>
          <a:xfrm>
            <a:off x="6247880" y="2597763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F0302020204030204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7" descr="number 1">
            <a:hlinkClick r:id="" action="ppaction://noaction" highlightClick="1">
              <a:snd r:embed="rId8" name="T3_W8F_3.4.wav"/>
            </a:hlinkClick>
            <a:extLst>
              <a:ext uri="{FF2B5EF4-FFF2-40B4-BE49-F238E27FC236}">
                <a16:creationId xmlns:a16="http://schemas.microsoft.com/office/drawing/2014/main" id="{7F5B08DA-2366-112C-8862-8EFFA253159B}"/>
              </a:ext>
            </a:extLst>
          </p:cNvPr>
          <p:cNvSpPr/>
          <p:nvPr/>
        </p:nvSpPr>
        <p:spPr>
          <a:xfrm>
            <a:off x="396622" y="46842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9" descr="number 1">
            <a:hlinkClick r:id="" action="ppaction://noaction" highlightClick="1">
              <a:snd r:embed="rId9" name="T3_W8F_3.9.wav"/>
            </a:hlinkClick>
            <a:extLst>
              <a:ext uri="{FF2B5EF4-FFF2-40B4-BE49-F238E27FC236}">
                <a16:creationId xmlns:a16="http://schemas.microsoft.com/office/drawing/2014/main" id="{BC70FFE2-FDDB-A9F0-2CAC-EA55191294A2}"/>
              </a:ext>
            </a:extLst>
          </p:cNvPr>
          <p:cNvSpPr/>
          <p:nvPr/>
        </p:nvSpPr>
        <p:spPr>
          <a:xfrm>
            <a:off x="6247880" y="5697531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Action Button: Custom 11" descr="number 1">
            <a:hlinkClick r:id="" action="ppaction://noaction" highlightClick="1">
              <a:snd r:embed="rId10" name="T3_W8F_3.8.wav"/>
            </a:hlinkClick>
            <a:extLst>
              <a:ext uri="{FF2B5EF4-FFF2-40B4-BE49-F238E27FC236}">
                <a16:creationId xmlns:a16="http://schemas.microsoft.com/office/drawing/2014/main" id="{8A3079FE-D1D0-8F52-AA7D-51D02196EA47}"/>
              </a:ext>
            </a:extLst>
          </p:cNvPr>
          <p:cNvSpPr/>
          <p:nvPr/>
        </p:nvSpPr>
        <p:spPr>
          <a:xfrm>
            <a:off x="6246585" y="4673455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Action Button: Custom 12" descr="number 1">
            <a:hlinkClick r:id="" action="ppaction://noaction" highlightClick="1">
              <a:snd r:embed="rId11" name="T3_W8F_3.3.wav"/>
            </a:hlinkClick>
            <a:extLst>
              <a:ext uri="{FF2B5EF4-FFF2-40B4-BE49-F238E27FC236}">
                <a16:creationId xmlns:a16="http://schemas.microsoft.com/office/drawing/2014/main" id="{C1452345-5159-1BF4-E0B9-992BE2B221E2}"/>
              </a:ext>
            </a:extLst>
          </p:cNvPr>
          <p:cNvSpPr/>
          <p:nvPr/>
        </p:nvSpPr>
        <p:spPr>
          <a:xfrm>
            <a:off x="396623" y="3671431"/>
            <a:ext cx="500400" cy="3924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Action Button: Custom 13" descr="number 1">
            <a:hlinkClick r:id="" action="ppaction://noaction" highlightClick="1">
              <a:snd r:embed="rId12" name="T3_W8F_3.2.wav"/>
            </a:hlinkClick>
            <a:extLst>
              <a:ext uri="{FF2B5EF4-FFF2-40B4-BE49-F238E27FC236}">
                <a16:creationId xmlns:a16="http://schemas.microsoft.com/office/drawing/2014/main" id="{9CFEF089-EF73-B655-0BED-90313A580501}"/>
              </a:ext>
            </a:extLst>
          </p:cNvPr>
          <p:cNvSpPr/>
          <p:nvPr/>
        </p:nvSpPr>
        <p:spPr>
          <a:xfrm>
            <a:off x="383856" y="2658190"/>
            <a:ext cx="501695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Action Button: Custom 14" descr="number 1">
            <a:hlinkClick r:id="" action="ppaction://noaction" highlightClick="1">
              <a:snd r:embed="rId13" name="T3_W8F_3.7.wav"/>
            </a:hlinkClick>
            <a:extLst>
              <a:ext uri="{FF2B5EF4-FFF2-40B4-BE49-F238E27FC236}">
                <a16:creationId xmlns:a16="http://schemas.microsoft.com/office/drawing/2014/main" id="{1089E315-9471-0BC8-97F1-64FDA98E755C}"/>
              </a:ext>
            </a:extLst>
          </p:cNvPr>
          <p:cNvSpPr/>
          <p:nvPr/>
        </p:nvSpPr>
        <p:spPr>
          <a:xfrm>
            <a:off x="6247880" y="3714152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7" name="Action Button: Custom 15" descr="number 1">
            <a:hlinkClick r:id="" action="ppaction://noaction" highlightClick="1">
              <a:snd r:embed="rId14" name="T3_W8F_3.5.wav"/>
            </a:hlinkClick>
            <a:extLst>
              <a:ext uri="{FF2B5EF4-FFF2-40B4-BE49-F238E27FC236}">
                <a16:creationId xmlns:a16="http://schemas.microsoft.com/office/drawing/2014/main" id="{944A4A34-38BE-76A7-69AF-36A93690111E}"/>
              </a:ext>
            </a:extLst>
          </p:cNvPr>
          <p:cNvSpPr/>
          <p:nvPr/>
        </p:nvSpPr>
        <p:spPr>
          <a:xfrm>
            <a:off x="389132" y="5697531"/>
            <a:ext cx="500400" cy="392782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DC255-FEFE-B2C1-1EBE-DFAA09F06671}"/>
              </a:ext>
            </a:extLst>
          </p:cNvPr>
          <p:cNvSpPr/>
          <p:nvPr/>
        </p:nvSpPr>
        <p:spPr>
          <a:xfrm>
            <a:off x="1047078" y="5673257"/>
            <a:ext cx="1564430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7108DC-592E-1AE6-6A4B-4C6AD48178A8}"/>
              </a:ext>
            </a:extLst>
          </p:cNvPr>
          <p:cNvSpPr/>
          <p:nvPr/>
        </p:nvSpPr>
        <p:spPr>
          <a:xfrm>
            <a:off x="8633387" y="4608559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AA755-C1C3-7623-A5F4-1660AD3C5239}"/>
              </a:ext>
            </a:extLst>
          </p:cNvPr>
          <p:cNvSpPr/>
          <p:nvPr/>
        </p:nvSpPr>
        <p:spPr>
          <a:xfrm>
            <a:off x="1030992" y="2632764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8E712D-F872-78A8-13D8-9397BDB59A13}"/>
              </a:ext>
            </a:extLst>
          </p:cNvPr>
          <p:cNvSpPr/>
          <p:nvPr/>
        </p:nvSpPr>
        <p:spPr>
          <a:xfrm>
            <a:off x="2752013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191E9C-7F00-61D7-97AB-270BE65B7AEB}"/>
              </a:ext>
            </a:extLst>
          </p:cNvPr>
          <p:cNvSpPr/>
          <p:nvPr/>
        </p:nvSpPr>
        <p:spPr>
          <a:xfrm>
            <a:off x="1001782" y="469523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F283F0-C1C9-999C-C4EB-721512E4061A}"/>
              </a:ext>
            </a:extLst>
          </p:cNvPr>
          <p:cNvSpPr/>
          <p:nvPr/>
        </p:nvSpPr>
        <p:spPr>
          <a:xfrm>
            <a:off x="6893388" y="3634180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1B78CB-5B90-8508-27F5-2D4B5B433FE7}"/>
              </a:ext>
            </a:extLst>
          </p:cNvPr>
          <p:cNvSpPr/>
          <p:nvPr/>
        </p:nvSpPr>
        <p:spPr>
          <a:xfrm>
            <a:off x="8633388" y="5554325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5E6769-63A9-362C-05E2-25B087187B57}"/>
              </a:ext>
            </a:extLst>
          </p:cNvPr>
          <p:cNvSpPr/>
          <p:nvPr/>
        </p:nvSpPr>
        <p:spPr>
          <a:xfrm>
            <a:off x="6893388" y="2610901"/>
            <a:ext cx="1609725" cy="42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2" descr="Free Math Mathematics vector and picture">
            <a:extLst>
              <a:ext uri="{FF2B5EF4-FFF2-40B4-BE49-F238E27FC236}">
                <a16:creationId xmlns:a16="http://schemas.microsoft.com/office/drawing/2014/main" id="{28510C4D-F077-E31A-0775-5742DEAC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3465031"/>
            <a:ext cx="891024" cy="8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Back Exercises Exercise vector and picture">
            <a:extLst>
              <a:ext uri="{FF2B5EF4-FFF2-40B4-BE49-F238E27FC236}">
                <a16:creationId xmlns:a16="http://schemas.microsoft.com/office/drawing/2014/main" id="{A3A1BF90-90FD-A0D6-7134-0AAF718DB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4455" r="39983" b="20098"/>
          <a:stretch/>
        </p:blipFill>
        <p:spPr bwMode="auto">
          <a:xfrm>
            <a:off x="10509598" y="4516271"/>
            <a:ext cx="1170053" cy="7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Room Bed vector and picture">
            <a:extLst>
              <a:ext uri="{FF2B5EF4-FFF2-40B4-BE49-F238E27FC236}">
                <a16:creationId xmlns:a16="http://schemas.microsoft.com/office/drawing/2014/main" id="{ADF1313C-4A66-470E-5929-718DB988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55" y="2382704"/>
            <a:ext cx="928005" cy="9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Telephone Red vector and picture">
            <a:extLst>
              <a:ext uri="{FF2B5EF4-FFF2-40B4-BE49-F238E27FC236}">
                <a16:creationId xmlns:a16="http://schemas.microsoft.com/office/drawing/2014/main" id="{9580E67B-6CA4-98BD-FF1D-0477CD74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48" y="4510377"/>
            <a:ext cx="1314597" cy="8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Ruler Length vector and picture">
            <a:extLst>
              <a:ext uri="{FF2B5EF4-FFF2-40B4-BE49-F238E27FC236}">
                <a16:creationId xmlns:a16="http://schemas.microsoft.com/office/drawing/2014/main" id="{AFAE0D3F-F8B0-17FC-BED9-3A594D3A8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86" y="5496736"/>
            <a:ext cx="1588742" cy="7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Pope Bishop vector and picture">
            <a:extLst>
              <a:ext uri="{FF2B5EF4-FFF2-40B4-BE49-F238E27FC236}">
                <a16:creationId xmlns:a16="http://schemas.microsoft.com/office/drawing/2014/main" id="{4405BAD7-78F6-518E-9B8C-EDEDEACD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73" y="2419732"/>
            <a:ext cx="815244" cy="8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Silhouette Business vector and picture">
            <a:extLst>
              <a:ext uri="{FF2B5EF4-FFF2-40B4-BE49-F238E27FC236}">
                <a16:creationId xmlns:a16="http://schemas.microsoft.com/office/drawing/2014/main" id="{C6D5BF16-0F9E-2578-4820-FC33A68FE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6"/>
          <a:stretch/>
        </p:blipFill>
        <p:spPr bwMode="auto">
          <a:xfrm>
            <a:off x="10335670" y="3475181"/>
            <a:ext cx="1630329" cy="7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Leopard Black vector and picture">
            <a:extLst>
              <a:ext uri="{FF2B5EF4-FFF2-40B4-BE49-F238E27FC236}">
                <a16:creationId xmlns:a16="http://schemas.microsoft.com/office/drawing/2014/main" id="{8E18CF11-795F-BD56-789E-C90A01E12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128" y="5455150"/>
            <a:ext cx="1299740" cy="8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1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4555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Noughts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Crosses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7" name="T3_W8F_4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8015368" y="112455"/>
            <a:ext cx="2464491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01301" y="-102239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7" name="T3_W8F_4.1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8047812" y="124125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 alt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2B08EF0-1F00-39B2-3D0B-82B1FBAB0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33289"/>
              </p:ext>
            </p:extLst>
          </p:nvPr>
        </p:nvGraphicFramePr>
        <p:xfrm>
          <a:off x="663962" y="3005313"/>
          <a:ext cx="5118606" cy="3174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13B346-E114-A6C7-3F31-72825D018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03331"/>
              </p:ext>
            </p:extLst>
          </p:nvPr>
        </p:nvGraphicFramePr>
        <p:xfrm>
          <a:off x="6613658" y="3005313"/>
          <a:ext cx="5118606" cy="3174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5" name="Picture 10" descr="Contando, Matemáticas, Números">
            <a:extLst>
              <a:ext uri="{FF2B5EF4-FFF2-40B4-BE49-F238E27FC236}">
                <a16:creationId xmlns:a16="http://schemas.microsoft.com/office/drawing/2014/main" id="{DA442EF5-DA70-FDBA-8C8A-7BBE4ADE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76" y="4299490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ntando, Matemáticas, Números">
            <a:extLst>
              <a:ext uri="{FF2B5EF4-FFF2-40B4-BE49-F238E27FC236}">
                <a16:creationId xmlns:a16="http://schemas.microsoft.com/office/drawing/2014/main" id="{F3D6A8F9-3046-72E3-B823-7B0071DD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33" y="4300353"/>
            <a:ext cx="376663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ontando, Matemáticas, Números">
            <a:extLst>
              <a:ext uri="{FF2B5EF4-FFF2-40B4-BE49-F238E27FC236}">
                <a16:creationId xmlns:a16="http://schemas.microsoft.com/office/drawing/2014/main" id="{2B7BF3C1-CBD8-E3B6-00BF-D26E1F15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37" y="3144617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Contando, Matemáticas, Números">
            <a:extLst>
              <a:ext uri="{FF2B5EF4-FFF2-40B4-BE49-F238E27FC236}">
                <a16:creationId xmlns:a16="http://schemas.microsoft.com/office/drawing/2014/main" id="{3071FC08-7D56-2E5A-3CF0-AB8B9B5E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77" y="4238432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ntando, Cinco, Matemáticas, Números">
            <a:extLst>
              <a:ext uri="{FF2B5EF4-FFF2-40B4-BE49-F238E27FC236}">
                <a16:creationId xmlns:a16="http://schemas.microsoft.com/office/drawing/2014/main" id="{8E980C2F-0644-D254-00DA-354FBF7A5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2" y="4249027"/>
            <a:ext cx="406289" cy="5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tando, Cuatro, Matemáticas, Números">
            <a:extLst>
              <a:ext uri="{FF2B5EF4-FFF2-40B4-BE49-F238E27FC236}">
                <a16:creationId xmlns:a16="http://schemas.microsoft.com/office/drawing/2014/main" id="{3AEABD32-D1A2-750A-A5CC-FF76C908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28" y="3050059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ntando, Ocho, Matemáticas, Números">
            <a:extLst>
              <a:ext uri="{FF2B5EF4-FFF2-40B4-BE49-F238E27FC236}">
                <a16:creationId xmlns:a16="http://schemas.microsoft.com/office/drawing/2014/main" id="{601C93BD-C25E-5340-48F1-F54FCDB4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84" y="5437844"/>
            <a:ext cx="349387" cy="5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ontando, Matemáticas, Números">
            <a:extLst>
              <a:ext uri="{FF2B5EF4-FFF2-40B4-BE49-F238E27FC236}">
                <a16:creationId xmlns:a16="http://schemas.microsoft.com/office/drawing/2014/main" id="{33F9602E-CC40-8F86-0B61-796D42EA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86" y="5429826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ontando, Matemáticas, Nueve, Números">
            <a:extLst>
              <a:ext uri="{FF2B5EF4-FFF2-40B4-BE49-F238E27FC236}">
                <a16:creationId xmlns:a16="http://schemas.microsoft.com/office/drawing/2014/main" id="{7EA37D77-2C1A-26D9-195C-AC24B809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96" y="5393460"/>
            <a:ext cx="318329" cy="5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ontando, Matemáticas, Números">
            <a:extLst>
              <a:ext uri="{FF2B5EF4-FFF2-40B4-BE49-F238E27FC236}">
                <a16:creationId xmlns:a16="http://schemas.microsoft.com/office/drawing/2014/main" id="{A7EC355C-C131-4224-04C9-5DB13A6E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60" y="3136343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úmero, Caligrafía, Rojo, Fuente">
            <a:extLst>
              <a:ext uri="{FF2B5EF4-FFF2-40B4-BE49-F238E27FC236}">
                <a16:creationId xmlns:a16="http://schemas.microsoft.com/office/drawing/2014/main" id="{980B806D-0F70-6C3B-E9C6-0D4B4BED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67" y="3187247"/>
            <a:ext cx="367514" cy="4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ntando, Matemáticas, Números">
            <a:extLst>
              <a:ext uri="{FF2B5EF4-FFF2-40B4-BE49-F238E27FC236}">
                <a16:creationId xmlns:a16="http://schemas.microsoft.com/office/drawing/2014/main" id="{1F3E23B2-5F84-9F55-720A-2AF2B11C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02" y="3187247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ontando, Matemáticas, Números">
            <a:extLst>
              <a:ext uri="{FF2B5EF4-FFF2-40B4-BE49-F238E27FC236}">
                <a16:creationId xmlns:a16="http://schemas.microsoft.com/office/drawing/2014/main" id="{DC529483-3C35-D2E0-B392-F3362E85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58" y="3195259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ontando, Matemáticas, Números">
            <a:extLst>
              <a:ext uri="{FF2B5EF4-FFF2-40B4-BE49-F238E27FC236}">
                <a16:creationId xmlns:a16="http://schemas.microsoft.com/office/drawing/2014/main" id="{35464F84-842D-4586-EF19-E8323DD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08" y="5405981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ntando, Matemáticas, Números">
            <a:extLst>
              <a:ext uri="{FF2B5EF4-FFF2-40B4-BE49-F238E27FC236}">
                <a16:creationId xmlns:a16="http://schemas.microsoft.com/office/drawing/2014/main" id="{443D8759-A963-9F2A-8443-CF3199EB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33" y="5437844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Contando, Matemáticas, Números">
            <a:extLst>
              <a:ext uri="{FF2B5EF4-FFF2-40B4-BE49-F238E27FC236}">
                <a16:creationId xmlns:a16="http://schemas.microsoft.com/office/drawing/2014/main" id="{35ED9749-18C8-2C59-3376-5AF97AE5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35" y="5366986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Contando, Matemáticas, Números">
            <a:extLst>
              <a:ext uri="{FF2B5EF4-FFF2-40B4-BE49-F238E27FC236}">
                <a16:creationId xmlns:a16="http://schemas.microsoft.com/office/drawing/2014/main" id="{C26FA829-F270-C098-11A7-B1FCF946F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89" y="4289060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ntando, Cuatro, Matemáticas, Números">
            <a:extLst>
              <a:ext uri="{FF2B5EF4-FFF2-40B4-BE49-F238E27FC236}">
                <a16:creationId xmlns:a16="http://schemas.microsoft.com/office/drawing/2014/main" id="{C0D76D17-924F-48B6-7ACF-F9936145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637" y="4299490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ontando, Matemáticas, Números">
            <a:extLst>
              <a:ext uri="{FF2B5EF4-FFF2-40B4-BE49-F238E27FC236}">
                <a16:creationId xmlns:a16="http://schemas.microsoft.com/office/drawing/2014/main" id="{64ABD99E-9949-DCB4-167B-3F12000F2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43" y="3213955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Contando, Matemáticas, Números">
            <a:extLst>
              <a:ext uri="{FF2B5EF4-FFF2-40B4-BE49-F238E27FC236}">
                <a16:creationId xmlns:a16="http://schemas.microsoft.com/office/drawing/2014/main" id="{C8F7A82B-468F-CA03-3492-18081861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68" y="3245818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ontando, Matemáticas, Números">
            <a:extLst>
              <a:ext uri="{FF2B5EF4-FFF2-40B4-BE49-F238E27FC236}">
                <a16:creationId xmlns:a16="http://schemas.microsoft.com/office/drawing/2014/main" id="{AE60610C-DCC3-EC1E-7010-04A4923B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49" y="5348443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Contando, Matemáticas, Números">
            <a:extLst>
              <a:ext uri="{FF2B5EF4-FFF2-40B4-BE49-F238E27FC236}">
                <a16:creationId xmlns:a16="http://schemas.microsoft.com/office/drawing/2014/main" id="{3EB91874-F33A-9693-07EA-9DA37801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383" y="3175917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14C5E9E0-0FE2-E887-DD54-423AA47420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76" y="1163742"/>
            <a:ext cx="1193862" cy="1337827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BAFA43E-7238-A950-39C2-30E6F8D061C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1"/>
          <a:stretch/>
        </p:blipFill>
        <p:spPr>
          <a:xfrm>
            <a:off x="470084" y="1312634"/>
            <a:ext cx="1674459" cy="1216142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1B6CF781-A48D-E88B-DDDA-8B80F83116DD}"/>
              </a:ext>
            </a:extLst>
          </p:cNvPr>
          <p:cNvSpPr/>
          <p:nvPr/>
        </p:nvSpPr>
        <p:spPr>
          <a:xfrm>
            <a:off x="2391363" y="677189"/>
            <a:ext cx="2738570" cy="914401"/>
          </a:xfrm>
          <a:prstGeom prst="wedgeEllipseCallout">
            <a:avLst>
              <a:gd name="adj1" fmla="val -63177"/>
              <a:gd name="adj2" fmla="val 56500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Jahr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alt.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5E8CEEC-0CCD-6379-C46B-B461699C710A}"/>
              </a:ext>
            </a:extLst>
          </p:cNvPr>
          <p:cNvSpPr/>
          <p:nvPr/>
        </p:nvSpPr>
        <p:spPr>
          <a:xfrm>
            <a:off x="2675486" y="4161274"/>
            <a:ext cx="1095554" cy="854776"/>
          </a:xfrm>
          <a:prstGeom prst="flowChartConnector">
            <a:avLst/>
          </a:prstGeom>
          <a:noFill/>
          <a:ln w="57150"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C63DFBD-93F9-38CF-4D96-87D1DCECB494}"/>
              </a:ext>
            </a:extLst>
          </p:cNvPr>
          <p:cNvSpPr/>
          <p:nvPr/>
        </p:nvSpPr>
        <p:spPr>
          <a:xfrm>
            <a:off x="6411399" y="931141"/>
            <a:ext cx="2816392" cy="1149328"/>
          </a:xfrm>
          <a:prstGeom prst="wedgeEllipseCallout">
            <a:avLst>
              <a:gd name="adj1" fmla="val 62897"/>
              <a:gd name="adj2" fmla="val 31296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sechs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Jahre alt.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AC46EC-5371-2B07-C231-584DF46D3E68}"/>
              </a:ext>
            </a:extLst>
          </p:cNvPr>
          <p:cNvCxnSpPr>
            <a:cxnSpLocks/>
          </p:cNvCxnSpPr>
          <p:nvPr/>
        </p:nvCxnSpPr>
        <p:spPr>
          <a:xfrm flipV="1">
            <a:off x="8705088" y="4238432"/>
            <a:ext cx="1019388" cy="689088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BBB081-1DD3-53AC-8557-06DF36AC8F1D}"/>
              </a:ext>
            </a:extLst>
          </p:cNvPr>
          <p:cNvCxnSpPr>
            <a:cxnSpLocks/>
          </p:cNvCxnSpPr>
          <p:nvPr/>
        </p:nvCxnSpPr>
        <p:spPr>
          <a:xfrm>
            <a:off x="8732073" y="4246444"/>
            <a:ext cx="917858" cy="681076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1C0097E-2A04-5FA9-94C8-D79A74F82DAC}"/>
              </a:ext>
            </a:extLst>
          </p:cNvPr>
          <p:cNvCxnSpPr>
            <a:cxnSpLocks/>
          </p:cNvCxnSpPr>
          <p:nvPr/>
        </p:nvCxnSpPr>
        <p:spPr>
          <a:xfrm flipV="1">
            <a:off x="4467096" y="4207672"/>
            <a:ext cx="1019388" cy="689088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55F2E7-435E-71E9-A053-0FE5138D3956}"/>
              </a:ext>
            </a:extLst>
          </p:cNvPr>
          <p:cNvCxnSpPr>
            <a:cxnSpLocks/>
          </p:cNvCxnSpPr>
          <p:nvPr/>
        </p:nvCxnSpPr>
        <p:spPr>
          <a:xfrm>
            <a:off x="4494081" y="4215684"/>
            <a:ext cx="917858" cy="681076"/>
          </a:xfrm>
          <a:prstGeom prst="line">
            <a:avLst/>
          </a:prstGeom>
          <a:ln w="57150">
            <a:solidFill>
              <a:srgbClr val="FFD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0C79DF9-2D32-AB29-D18A-395C8D3FD0E7}"/>
              </a:ext>
            </a:extLst>
          </p:cNvPr>
          <p:cNvSpPr/>
          <p:nvPr/>
        </p:nvSpPr>
        <p:spPr>
          <a:xfrm>
            <a:off x="2551808" y="1799189"/>
            <a:ext cx="3218858" cy="868209"/>
          </a:xfrm>
          <a:prstGeom prst="wedgeEllipseCallout">
            <a:avLst>
              <a:gd name="adj1" fmla="val -64617"/>
              <a:gd name="adj2" fmla="val -29533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zwölf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Jahre alt.</a:t>
            </a: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AC8FB0F8-3C68-E1AB-1C24-56F41DB92527}"/>
              </a:ext>
            </a:extLst>
          </p:cNvPr>
          <p:cNvSpPr/>
          <p:nvPr/>
        </p:nvSpPr>
        <p:spPr>
          <a:xfrm>
            <a:off x="893755" y="5324099"/>
            <a:ext cx="1095554" cy="854776"/>
          </a:xfrm>
          <a:prstGeom prst="flowChartConnector">
            <a:avLst/>
          </a:prstGeom>
          <a:noFill/>
          <a:ln w="57150"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916BBF91-85FC-E55B-AA16-66726DBCA25C}"/>
              </a:ext>
            </a:extLst>
          </p:cNvPr>
          <p:cNvSpPr/>
          <p:nvPr/>
        </p:nvSpPr>
        <p:spPr>
          <a:xfrm>
            <a:off x="6838629" y="3082157"/>
            <a:ext cx="1095554" cy="854776"/>
          </a:xfrm>
          <a:prstGeom prst="flowChartConnector">
            <a:avLst/>
          </a:prstGeom>
          <a:noFill/>
          <a:ln w="57150"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886864"/>
              </p:ext>
            </p:extLst>
          </p:nvPr>
        </p:nvGraphicFramePr>
        <p:xfrm>
          <a:off x="557161" y="596480"/>
          <a:ext cx="9810698" cy="60528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880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Jahr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heißen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0088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wohnen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66313" y="6196458"/>
            <a:ext cx="234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live, living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85944" y="619645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31243" y="62041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how?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66313" y="51654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73649" y="5187295"/>
            <a:ext cx="225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called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91423" y="518729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0039" y="41987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can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73649" y="4227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23390" y="418478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something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66313" y="31689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can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73650" y="3168991"/>
            <a:ext cx="299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instrument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9689" y="3221560"/>
            <a:ext cx="2797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able to, can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F2FA3F7-D841-A86B-61C7-D339B8B25CE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D3BB1-F8AC-F1F4-8B05-54044B53406F}"/>
              </a:ext>
            </a:extLst>
          </p:cNvPr>
          <p:cNvSpPr txBox="1"/>
          <p:nvPr/>
        </p:nvSpPr>
        <p:spPr>
          <a:xfrm>
            <a:off x="2266313" y="2134069"/>
            <a:ext cx="227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understand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A3BAD-BEEB-FB54-3FC6-5A9AB8BE5FE8}"/>
              </a:ext>
            </a:extLst>
          </p:cNvPr>
          <p:cNvSpPr txBox="1"/>
          <p:nvPr/>
        </p:nvSpPr>
        <p:spPr>
          <a:xfrm>
            <a:off x="4693813" y="2134069"/>
            <a:ext cx="255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win, winning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411F7-2F5F-EE7B-F441-59F56718602F}"/>
              </a:ext>
            </a:extLst>
          </p:cNvPr>
          <p:cNvSpPr txBox="1"/>
          <p:nvPr/>
        </p:nvSpPr>
        <p:spPr>
          <a:xfrm>
            <a:off x="7635232" y="2134069"/>
            <a:ext cx="262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sing, singing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77028-3065-31A4-15C8-6CD4C65EB2F5}"/>
              </a:ext>
            </a:extLst>
          </p:cNvPr>
          <p:cNvSpPr txBox="1"/>
          <p:nvPr/>
        </p:nvSpPr>
        <p:spPr>
          <a:xfrm>
            <a:off x="2257050" y="11370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D430C-C0C2-1333-10B2-F8BBD51C98B4}"/>
              </a:ext>
            </a:extLst>
          </p:cNvPr>
          <p:cNvSpPr txBox="1"/>
          <p:nvPr/>
        </p:nvSpPr>
        <p:spPr>
          <a:xfrm>
            <a:off x="4601129" y="1144543"/>
            <a:ext cx="328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mobile phone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21984-8401-A32F-F1F4-3A3D63478231}"/>
              </a:ext>
            </a:extLst>
          </p:cNvPr>
          <p:cNvSpPr txBox="1"/>
          <p:nvPr/>
        </p:nvSpPr>
        <p:spPr>
          <a:xfrm>
            <a:off x="7598008" y="113700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woman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637403"/>
              </p:ext>
            </p:extLst>
          </p:nvPr>
        </p:nvGraphicFramePr>
        <p:xfrm>
          <a:off x="557161" y="596480"/>
          <a:ext cx="9881135" cy="601252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win, winning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woman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00208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00208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live, living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 called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00208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6" name="T3_W8F_5.1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7" name="T3_W8F_5.2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8" name="T3_W8F_5.3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alt</a:t>
            </a:r>
          </a:p>
        </p:txBody>
      </p:sp>
      <p:sp>
        <p:nvSpPr>
          <p:cNvPr id="58" name="TextBox 57">
            <a:hlinkClick r:id="" action="ppaction://noaction">
              <a:snd r:embed="rId9" name="T3_W8F_5.4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162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wohnen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0" name="T3_W8F_5.5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40278" y="51988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60" name="TextBox 59">
            <a:hlinkClick r:id="" action="ppaction://noaction">
              <a:snd r:embed="rId11" name="T3_W8F_5.6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24314" y="5162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heißen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2" name="T3_W8F_5.7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41201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etwas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3" name="T3_W8F_5.8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41201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4" name="T3_W8F_5.9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19046" y="412010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5" name="T3_W8F_5.10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1" y="3121441"/>
            <a:ext cx="244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Instrument</a:t>
            </a:r>
          </a:p>
        </p:txBody>
      </p:sp>
      <p:sp>
        <p:nvSpPr>
          <p:cNvPr id="68" name="TextBox 67">
            <a:hlinkClick r:id="" action="ppaction://noaction">
              <a:snd r:embed="rId16" name="T3_W8F_5.11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40278" y="31717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können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7" name="T3_W8F_5.12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79515" y="318260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wo?</a:t>
            </a:r>
          </a:p>
        </p:txBody>
      </p:sp>
      <p:sp>
        <p:nvSpPr>
          <p:cNvPr id="70" name="TextBox 69">
            <a:hlinkClick r:id="" action="ppaction://noaction">
              <a:snd r:embed="rId18" name="T3_W8F_5.13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2126385"/>
            <a:ext cx="227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Frau</a:t>
            </a:r>
          </a:p>
        </p:txBody>
      </p:sp>
      <p:sp>
        <p:nvSpPr>
          <p:cNvPr id="71" name="TextBox 70">
            <a:hlinkClick r:id="" action="ppaction://noaction">
              <a:snd r:embed="rId19" name="T3_W8F_5.14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09181" y="2134069"/>
            <a:ext cx="255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Handy</a:t>
            </a:r>
          </a:p>
        </p:txBody>
      </p:sp>
      <p:sp>
        <p:nvSpPr>
          <p:cNvPr id="72" name="TextBox 71">
            <a:hlinkClick r:id="" action="ppaction://noaction">
              <a:snd r:embed="rId20" name="T3_W8F_5.15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13080" y="2126385"/>
            <a:ext cx="262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was?</a:t>
            </a:r>
          </a:p>
        </p:txBody>
      </p:sp>
      <p:sp>
        <p:nvSpPr>
          <p:cNvPr id="73" name="TextBox 72">
            <a:hlinkClick r:id="" action="ppaction://noaction">
              <a:snd r:embed="rId21" name="T3_W8F_5.16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66314" y="11298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gewinnen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2" name="T3_W8F_5.17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28793" y="1133383"/>
            <a:ext cx="2552232" cy="45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3" name="T3_W8F_5.18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8677" y="112164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verstehen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59" y="13376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2" name="T3_W8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13002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2" name="T3_W8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13" name="T3_W8F_6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25568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35517"/>
              </p:ext>
            </p:extLst>
          </p:nvPr>
        </p:nvGraphicFramePr>
        <p:xfrm>
          <a:off x="765741" y="1232558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Frau.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Lukas.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Moritz.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14" name="T3_W8F_6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717723"/>
              </p:ext>
            </p:extLst>
          </p:nvPr>
        </p:nvGraphicFramePr>
        <p:xfrm>
          <a:off x="775236" y="2170622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Dortmund.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wohnt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T3_W8F_6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297995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395789"/>
              </p:ext>
            </p:extLst>
          </p:nvPr>
        </p:nvGraphicFramePr>
        <p:xfrm>
          <a:off x="775236" y="3020600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Jahre alt.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 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jung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Jahre alt.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6" name="T3_W8F_6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80868" y="386926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381349"/>
              </p:ext>
            </p:extLst>
          </p:nvPr>
        </p:nvGraphicFramePr>
        <p:xfrm>
          <a:off x="775236" y="392029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Handy.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hat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Lieblingslied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7" name="T3_W8F_6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80868" y="47769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95863"/>
              </p:ext>
            </p:extLst>
          </p:nvPr>
        </p:nvGraphicFramePr>
        <p:xfrm>
          <a:off x="775236" y="467961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Geschenk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Instrument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oft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8" name="T3_W8F_6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180868" y="56662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693069"/>
              </p:ext>
            </p:extLst>
          </p:nvPr>
        </p:nvGraphicFramePr>
        <p:xfrm>
          <a:off x="775236" y="569190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singe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Spiel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2706" y="1213874"/>
            <a:ext cx="3491207" cy="414924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735269" y="2125790"/>
            <a:ext cx="3491207" cy="44107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7622706" y="2988732"/>
            <a:ext cx="3491207" cy="44026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4179090" y="3877056"/>
            <a:ext cx="3491207" cy="439483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4189861" y="4679612"/>
            <a:ext cx="3491207" cy="70104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737893" y="5666278"/>
            <a:ext cx="3491207" cy="42187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02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8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8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3" name="T3_W8F_8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89692" y="87702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heißt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du?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6" name="T3_W8F_8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6" name="T3_W8F_8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3963503" y="620467"/>
            <a:ext cx="650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the questions below and briefly note down their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255089"/>
              </p:ext>
            </p:extLst>
          </p:nvPr>
        </p:nvGraphicFramePr>
        <p:xfrm>
          <a:off x="317744" y="1484392"/>
          <a:ext cx="7344928" cy="329361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918464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1426464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650786">
                <a:tc>
                  <a:txBody>
                    <a:bodyPr/>
                    <a:lstStyle/>
                    <a:p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690467"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650786"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650786">
                <a:tc>
                  <a:txBody>
                    <a:bodyPr/>
                    <a:lstStyle/>
                    <a:p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6507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</a:tbl>
          </a:graphicData>
        </a:graphic>
      </p:graphicFrame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9171310" y="1655185"/>
            <a:ext cx="1969692" cy="715224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heiß</a:t>
            </a:r>
            <a:r>
              <a:rPr lang="en-GB" sz="2000" dirty="0">
                <a:solidFill>
                  <a:prstClr val="whit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du?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918977" y="2904191"/>
            <a:ext cx="1561483" cy="715224"/>
          </a:xfrm>
          <a:prstGeom prst="wedgeRoundRectCallout">
            <a:avLst>
              <a:gd name="adj1" fmla="val 75499"/>
              <a:gd name="adj2" fmla="val -4963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heiße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Hamza.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Google Shape;653;p27">
            <a:extLst>
              <a:ext uri="{FF2B5EF4-FFF2-40B4-BE49-F238E27FC236}">
                <a16:creationId xmlns:a16="http://schemas.microsoft.com/office/drawing/2014/main" id="{637BF226-647B-4F30-A90B-10C7C5AEA210}"/>
              </a:ext>
            </a:extLst>
          </p:cNvPr>
          <p:cNvSpPr/>
          <p:nvPr/>
        </p:nvSpPr>
        <p:spPr>
          <a:xfrm>
            <a:off x="317744" y="5120573"/>
            <a:ext cx="3246840" cy="1059195"/>
          </a:xfrm>
          <a:prstGeom prst="wedgeRoundRectCallout">
            <a:avLst>
              <a:gd name="adj1" fmla="val -4454"/>
              <a:gd name="adj2" fmla="val -92651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Remember! the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in German goes 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 end.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71647" y="157878"/>
            <a:ext cx="2386496" cy="4315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* Partner work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317B59-603B-1BA9-110F-97D56F920BC2}"/>
              </a:ext>
            </a:extLst>
          </p:cNvPr>
          <p:cNvSpPr/>
          <p:nvPr/>
        </p:nvSpPr>
        <p:spPr>
          <a:xfrm>
            <a:off x="6342674" y="1566571"/>
            <a:ext cx="952766" cy="27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Google Shape;653;p27">
            <a:extLst>
              <a:ext uri="{FF2B5EF4-FFF2-40B4-BE49-F238E27FC236}">
                <a16:creationId xmlns:a16="http://schemas.microsoft.com/office/drawing/2014/main" id="{DC715076-B5A5-C6FB-CEA0-EFFB750083EA}"/>
              </a:ext>
            </a:extLst>
          </p:cNvPr>
          <p:cNvSpPr/>
          <p:nvPr/>
        </p:nvSpPr>
        <p:spPr>
          <a:xfrm>
            <a:off x="7409435" y="4262486"/>
            <a:ext cx="4464821" cy="2238897"/>
          </a:xfrm>
          <a:prstGeom prst="wedgeRoundRectCallout">
            <a:avLst>
              <a:gd name="adj1" fmla="val -59717"/>
              <a:gd name="adj2" fmla="val -73483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ideas for you: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 Instrument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twas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 Handy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 Hund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eine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 Blume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7FAFB5-A5CF-8F26-BE7B-DF93C7A0AF99}"/>
              </a:ext>
            </a:extLst>
          </p:cNvPr>
          <p:cNvSpPr/>
          <p:nvPr/>
        </p:nvSpPr>
        <p:spPr>
          <a:xfrm>
            <a:off x="9500616" y="4778002"/>
            <a:ext cx="2205678" cy="1587766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in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 Geschenk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aseline="0" dirty="0">
                <a:solidFill>
                  <a:srgbClr val="002060"/>
                </a:solidFill>
                <a:latin typeface="Century Gothic"/>
                <a:sym typeface="Century Gothic"/>
              </a:rPr>
              <a:t>ein</a:t>
            </a: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 Spiel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einen Kuchen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einen Film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ein Lied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1" name="Google Shape;653;p27">
            <a:extLst>
              <a:ext uri="{FF2B5EF4-FFF2-40B4-BE49-F238E27FC236}">
                <a16:creationId xmlns:a16="http://schemas.microsoft.com/office/drawing/2014/main" id="{E12B2056-90F2-F7CF-EF84-FDE918C745D3}"/>
              </a:ext>
            </a:extLst>
          </p:cNvPr>
          <p:cNvSpPr/>
          <p:nvPr/>
        </p:nvSpPr>
        <p:spPr>
          <a:xfrm>
            <a:off x="3918976" y="4944346"/>
            <a:ext cx="3304029" cy="1755775"/>
          </a:xfrm>
          <a:prstGeom prst="wedgeRoundRectCallout">
            <a:avLst>
              <a:gd name="adj1" fmla="val -59717"/>
              <a:gd name="adj2" fmla="val -73483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verbs for you: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denken</a:t>
            </a:r>
            <a:endParaRPr lang="en-GB" sz="2000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 err="1">
                <a:solidFill>
                  <a:srgbClr val="002060"/>
                </a:solidFill>
                <a:latin typeface="Century Gothic"/>
                <a:sym typeface="Century Gothic"/>
              </a:rPr>
              <a:t>lernen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/>
                <a:sym typeface="Century Gothic"/>
              </a:rPr>
              <a:t>singen</a:t>
            </a:r>
            <a:endParaRPr lang="en-GB" sz="2000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spielen</a:t>
            </a:r>
            <a:endParaRPr lang="en-GB" sz="20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1A2F47-4F28-B253-D126-615F0D8FFA79}"/>
              </a:ext>
            </a:extLst>
          </p:cNvPr>
          <p:cNvSpPr/>
          <p:nvPr/>
        </p:nvSpPr>
        <p:spPr>
          <a:xfrm>
            <a:off x="5422307" y="5335924"/>
            <a:ext cx="1567849" cy="1272657"/>
          </a:xfrm>
          <a:prstGeom prst="rect">
            <a:avLst/>
          </a:prstGeom>
          <a:solidFill>
            <a:srgbClr val="FFD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gewinnen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hören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machen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sym typeface="Century Gothic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002060"/>
                </a:solidFill>
                <a:latin typeface="Century Gothic"/>
                <a:sym typeface="Century Gothic"/>
              </a:rPr>
              <a:t>verstehen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33" name="Picture 3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E4C4284-753D-DFDC-9D9B-0833C0C443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4"/>
          <a:stretch/>
        </p:blipFill>
        <p:spPr>
          <a:xfrm>
            <a:off x="10603455" y="2309483"/>
            <a:ext cx="1619704" cy="1469382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7A8F6F8A-D202-C9AF-EA12-E13B80D9D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40" y="2174093"/>
            <a:ext cx="835749" cy="640578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D2BE3EF6-E2D6-4CAC-4BC6-DB1F947567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61" y="1479095"/>
            <a:ext cx="660454" cy="640578"/>
          </a:xfrm>
          <a:prstGeom prst="rect">
            <a:avLst/>
          </a:prstGeom>
        </p:spPr>
      </p:pic>
      <p:pic>
        <p:nvPicPr>
          <p:cNvPr id="38" name="Graphic 37" descr="Man with cane with solid fill">
            <a:extLst>
              <a:ext uri="{FF2B5EF4-FFF2-40B4-BE49-F238E27FC236}">
                <a16:creationId xmlns:a16="http://schemas.microsoft.com/office/drawing/2014/main" id="{D28D7BCC-03DC-597A-9759-D076DA6C81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60088" y="2833407"/>
            <a:ext cx="601875" cy="601875"/>
          </a:xfrm>
          <a:prstGeom prst="rect">
            <a:avLst/>
          </a:prstGeom>
        </p:spPr>
      </p:pic>
      <p:pic>
        <p:nvPicPr>
          <p:cNvPr id="39" name="Picture 3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819B5F98-D6DD-1359-8709-1787107DBB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18" y="3519724"/>
            <a:ext cx="587477" cy="548811"/>
          </a:xfrm>
          <a:prstGeom prst="rect">
            <a:avLst/>
          </a:prstGeom>
        </p:spPr>
      </p:pic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419706FD-BF87-6222-1552-A8067E663E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85" y="4172490"/>
            <a:ext cx="584624" cy="578893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4F49E68B-5098-D9F0-1AD2-C155691E86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60" y="4162866"/>
            <a:ext cx="808925" cy="598139"/>
          </a:xfrm>
          <a:prstGeom prst="rect">
            <a:avLst/>
          </a:prstGeom>
        </p:spPr>
      </p:pic>
      <p:pic>
        <p:nvPicPr>
          <p:cNvPr id="42" name="Picture 41" descr="girl searching">
            <a:extLst>
              <a:ext uri="{FF2B5EF4-FFF2-40B4-BE49-F238E27FC236}">
                <a16:creationId xmlns:a16="http://schemas.microsoft.com/office/drawing/2014/main" id="{A0582ED7-03A5-B765-3CEA-30A099A64B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73" y="2152755"/>
            <a:ext cx="761879" cy="647570"/>
          </a:xfrm>
          <a:prstGeom prst="rect">
            <a:avLst/>
          </a:prstGeom>
        </p:spPr>
      </p:pic>
      <p:pic>
        <p:nvPicPr>
          <p:cNvPr id="43" name="Picture 4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773A6A9-7B9F-1337-1377-57E615FC7D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23" y="3530067"/>
            <a:ext cx="488900" cy="504925"/>
          </a:xfrm>
          <a:prstGeom prst="rect">
            <a:avLst/>
          </a:prstGeom>
        </p:spPr>
      </p:pic>
      <p:pic>
        <p:nvPicPr>
          <p:cNvPr id="44" name="Picture 4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D8DB50-36B5-DB18-FC87-74DD06DF96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60" y="4191901"/>
            <a:ext cx="488900" cy="5049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A6F1A1-67B9-F19C-6D8A-F2F973BCE8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43" y="1502669"/>
            <a:ext cx="660453" cy="6302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FAECBFB-DD00-2D45-C40C-78B931D5FC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30" y="2833848"/>
            <a:ext cx="660453" cy="630268"/>
          </a:xfrm>
          <a:prstGeom prst="rect">
            <a:avLst/>
          </a:prstGeom>
        </p:spPr>
      </p:pic>
      <p:pic>
        <p:nvPicPr>
          <p:cNvPr id="47" name="Picture 4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84827D1C-28F2-7FFE-C9CD-3E1B3178A72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0"/>
          <a:stretch/>
        </p:blipFill>
        <p:spPr>
          <a:xfrm>
            <a:off x="7548249" y="1331151"/>
            <a:ext cx="1735325" cy="1469381"/>
          </a:xfrm>
          <a:prstGeom prst="rect">
            <a:avLst/>
          </a:prstGeom>
        </p:spPr>
      </p:pic>
      <p:sp>
        <p:nvSpPr>
          <p:cNvPr id="37" name="TextBox 36">
            <a:hlinkClick r:id="" action="ppaction://noaction">
              <a:snd r:embed="rId21" name="T3_W8F_8.4.wav"/>
            </a:hlinkClick>
            <a:extLst>
              <a:ext uri="{FF2B5EF4-FFF2-40B4-BE49-F238E27FC236}">
                <a16:creationId xmlns:a16="http://schemas.microsoft.com/office/drawing/2014/main" id="{1DD16576-4666-460F-8E66-0B287C722842}"/>
              </a:ext>
            </a:extLst>
          </p:cNvPr>
          <p:cNvSpPr txBox="1"/>
          <p:nvPr/>
        </p:nvSpPr>
        <p:spPr>
          <a:xfrm>
            <a:off x="315095" y="1602359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Wie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heißt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du?</a:t>
            </a:r>
          </a:p>
        </p:txBody>
      </p:sp>
      <p:sp>
        <p:nvSpPr>
          <p:cNvPr id="48" name="TextBox 47">
            <a:hlinkClick r:id="" action="ppaction://noaction">
              <a:snd r:embed="rId22" name="T3_W8F_8.5.wav"/>
            </a:hlinkClick>
            <a:extLst>
              <a:ext uri="{FF2B5EF4-FFF2-40B4-BE49-F238E27FC236}">
                <a16:creationId xmlns:a16="http://schemas.microsoft.com/office/drawing/2014/main" id="{7D8F1161-1641-454D-8166-35CC1DE93CAC}"/>
              </a:ext>
            </a:extLst>
          </p:cNvPr>
          <p:cNvSpPr txBox="1"/>
          <p:nvPr/>
        </p:nvSpPr>
        <p:spPr>
          <a:xfrm>
            <a:off x="321679" y="2262857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Wo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wohnst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du?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hlinkClick r:id="" action="ppaction://noaction">
              <a:snd r:embed="rId23" name="T3_W8F_8.6.wav"/>
            </a:hlinkClick>
            <a:extLst>
              <a:ext uri="{FF2B5EF4-FFF2-40B4-BE49-F238E27FC236}">
                <a16:creationId xmlns:a16="http://schemas.microsoft.com/office/drawing/2014/main" id="{8065CC66-6517-4C17-8F43-5E5C33F44967}"/>
              </a:ext>
            </a:extLst>
          </p:cNvPr>
          <p:cNvSpPr txBox="1"/>
          <p:nvPr/>
        </p:nvSpPr>
        <p:spPr>
          <a:xfrm>
            <a:off x="340702" y="2969260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Wie alt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du?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hlinkClick r:id="" action="ppaction://noaction">
              <a:snd r:embed="rId24" name="T3_W8F_8.7.wav"/>
            </a:hlinkClick>
            <a:extLst>
              <a:ext uri="{FF2B5EF4-FFF2-40B4-BE49-F238E27FC236}">
                <a16:creationId xmlns:a16="http://schemas.microsoft.com/office/drawing/2014/main" id="{CB0B9AC6-5DF8-42C6-B04B-89C3E2276F58}"/>
              </a:ext>
            </a:extLst>
          </p:cNvPr>
          <p:cNvSpPr txBox="1"/>
          <p:nvPr/>
        </p:nvSpPr>
        <p:spPr>
          <a:xfrm>
            <a:off x="310079" y="3602986"/>
            <a:ext cx="2604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Was hast du?</a:t>
            </a:r>
          </a:p>
        </p:txBody>
      </p:sp>
      <p:sp>
        <p:nvSpPr>
          <p:cNvPr id="51" name="TextBox 50">
            <a:hlinkClick r:id="" action="ppaction://noaction">
              <a:snd r:embed="rId25" name="T3_W8F_8.8.wav"/>
            </a:hlinkClick>
            <a:extLst>
              <a:ext uri="{FF2B5EF4-FFF2-40B4-BE49-F238E27FC236}">
                <a16:creationId xmlns:a16="http://schemas.microsoft.com/office/drawing/2014/main" id="{FE5402AD-B1FF-4C25-BCD3-FC251D09AB3B}"/>
              </a:ext>
            </a:extLst>
          </p:cNvPr>
          <p:cNvSpPr txBox="1"/>
          <p:nvPr/>
        </p:nvSpPr>
        <p:spPr>
          <a:xfrm>
            <a:off x="270479" y="4226127"/>
            <a:ext cx="44630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kannst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7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F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24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hlinkClick r:id="" action="ppaction://noaction">
              <a:snd r:embed="rId3" name="T3_W8F_9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3" name="T3_W8F_9.1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711209"/>
              </p:ext>
            </p:extLst>
          </p:nvPr>
        </p:nvGraphicFramePr>
        <p:xfrm>
          <a:off x="349679" y="2467402"/>
          <a:ext cx="7001559" cy="6874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279488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1722071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687405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Wie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heißt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499964"/>
            <a:ext cx="8479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full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based on your partner’s answers.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6" name="T3_W8F_9.3.wav"/>
            </a:hlinkClick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383856" y="3292273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heißt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Hamza.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7" name="T3_W8F_9.5.wav"/>
            </a:hlinkClick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383856" y="5596938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wohnt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Dortmund.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399039" y="102544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" name="Picture 2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A0EA314E-2599-D1F4-B86D-CC329A8BD8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0"/>
          <a:stretch/>
        </p:blipFill>
        <p:spPr>
          <a:xfrm>
            <a:off x="8126428" y="2533807"/>
            <a:ext cx="1735325" cy="1469381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51ABFBE-BB2C-EEEE-6C16-6421912B83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4"/>
          <a:stretch/>
        </p:blipFill>
        <p:spPr>
          <a:xfrm>
            <a:off x="9762923" y="2518873"/>
            <a:ext cx="1619704" cy="1469382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E89C60A-AF7D-605F-4819-26A05AF0F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254264"/>
              </p:ext>
            </p:extLst>
          </p:nvPr>
        </p:nvGraphicFramePr>
        <p:xfrm>
          <a:off x="349679" y="4541277"/>
          <a:ext cx="7001559" cy="76840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21138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1680421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768407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</a:rPr>
                        <a:t>2. Wo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</a:rPr>
                        <a:t>wohnst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</a:rPr>
                        <a:t> du?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kern="1200" dirty="0">
                          <a:solidFill>
                            <a:srgbClr val="002060"/>
                          </a:solidFill>
                        </a:rPr>
                        <a:t>Dortmund</a:t>
                      </a:r>
                      <a:endParaRPr lang="en-GB" sz="22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</a:tbl>
          </a:graphicData>
        </a:graphic>
      </p:graphicFrame>
      <p:pic>
        <p:nvPicPr>
          <p:cNvPr id="7" name="Graphic 6" descr="Blackboard">
            <a:extLst>
              <a:ext uri="{FF2B5EF4-FFF2-40B4-BE49-F238E27FC236}">
                <a16:creationId xmlns:a16="http://schemas.microsoft.com/office/drawing/2014/main" id="{7BD55312-E4AE-3A11-E06A-F33D6588B9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17441" y="-91441"/>
            <a:ext cx="1256675" cy="125667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0EB8995-5864-0945-0425-214753B5C3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72" y="4626076"/>
            <a:ext cx="835749" cy="64057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8049C9E-4835-DF2B-02C6-158BD41627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95" y="2513041"/>
            <a:ext cx="660454" cy="640578"/>
          </a:xfrm>
          <a:prstGeom prst="rect">
            <a:avLst/>
          </a:prstGeom>
        </p:spPr>
      </p:pic>
      <p:pic>
        <p:nvPicPr>
          <p:cNvPr id="13" name="Picture 12" descr="girl searching">
            <a:extLst>
              <a:ext uri="{FF2B5EF4-FFF2-40B4-BE49-F238E27FC236}">
                <a16:creationId xmlns:a16="http://schemas.microsoft.com/office/drawing/2014/main" id="{205C0115-52BC-513E-656C-0FEA590EE0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27" y="4619084"/>
            <a:ext cx="761879" cy="647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6C22E8-979B-867F-CC84-C6E26DEE37D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12" y="2528816"/>
            <a:ext cx="660453" cy="6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2511</Words>
  <Application>Microsoft Office PowerPoint</Application>
  <PresentationFormat>Widescreen</PresentationFormat>
  <Paragraphs>388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Talking about activities and events </vt:lpstr>
      <vt:lpstr>aussprechen</vt:lpstr>
      <vt:lpstr>Follow up 1</vt:lpstr>
      <vt:lpstr>Follow up 2</vt:lpstr>
      <vt:lpstr>Follow up 3: </vt:lpstr>
      <vt:lpstr>Follow up 3: </vt:lpstr>
      <vt:lpstr>Follow up 4</vt:lpstr>
      <vt:lpstr>Follow up 5a</vt:lpstr>
      <vt:lpstr>Follow up 5b</vt:lpstr>
      <vt:lpstr>Tschüss!</vt:lpstr>
      <vt:lpstr>Follow up 3: </vt:lpstr>
      <vt:lpstr>Follow up 3: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54</cp:revision>
  <dcterms:created xsi:type="dcterms:W3CDTF">2021-06-12T06:20:35Z</dcterms:created>
  <dcterms:modified xsi:type="dcterms:W3CDTF">2023-08-10T17:53:49Z</dcterms:modified>
</cp:coreProperties>
</file>