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7"/>
  </p:notesMasterIdLst>
  <p:sldIdLst>
    <p:sldId id="257" r:id="rId4"/>
    <p:sldId id="926" r:id="rId5"/>
    <p:sldId id="299" r:id="rId6"/>
    <p:sldId id="363" r:id="rId7"/>
    <p:sldId id="977" r:id="rId8"/>
    <p:sldId id="974" r:id="rId9"/>
    <p:sldId id="297" r:id="rId10"/>
    <p:sldId id="972" r:id="rId11"/>
    <p:sldId id="993" r:id="rId12"/>
    <p:sldId id="994" r:id="rId13"/>
    <p:sldId id="989" r:id="rId14"/>
    <p:sldId id="978" r:id="rId15"/>
    <p:sldId id="9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5"/>
    <a:srgbClr val="FFD319"/>
    <a:srgbClr val="0070C0"/>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8505E0-5831-706C-DAA4-2876AEF699F5}" v="3" dt="2024-01-22T10:15:04.180"/>
    <p1510:client id="{F7722F23-5851-AA4A-940C-A9F3D9E54C23}" v="23" dt="2024-01-22T09:33:58.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42" autoAdjust="0"/>
    <p:restoredTop sz="78231" autoAdjust="0"/>
  </p:normalViewPr>
  <p:slideViewPr>
    <p:cSldViewPr snapToGrid="0">
      <p:cViewPr varScale="1">
        <p:scale>
          <a:sx n="94" d="100"/>
          <a:sy n="94" d="100"/>
        </p:scale>
        <p:origin x="840" y="19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 Silver" userId="S::bv929433@reading.ac.uk::2d507aff-3db3-468e-9a53-e6204b33d4b5" providerId="AD" clId="Web-{958505E0-5831-706C-DAA4-2876AEF699F5}"/>
    <pc:docChg chg="modSld">
      <pc:chgData name="Jasmin Silver" userId="S::bv929433@reading.ac.uk::2d507aff-3db3-468e-9a53-e6204b33d4b5" providerId="AD" clId="Web-{958505E0-5831-706C-DAA4-2876AEF699F5}" dt="2024-01-22T10:15:04.180" v="2" actId="1076"/>
      <pc:docMkLst>
        <pc:docMk/>
      </pc:docMkLst>
      <pc:sldChg chg="delSp modSp">
        <pc:chgData name="Jasmin Silver" userId="S::bv929433@reading.ac.uk::2d507aff-3db3-468e-9a53-e6204b33d4b5" providerId="AD" clId="Web-{958505E0-5831-706C-DAA4-2876AEF699F5}" dt="2024-01-22T10:15:04.180" v="2" actId="1076"/>
        <pc:sldMkLst>
          <pc:docMk/>
          <pc:sldMk cId="1783505970" sldId="993"/>
        </pc:sldMkLst>
        <pc:grpChg chg="mod">
          <ac:chgData name="Jasmin Silver" userId="S::bv929433@reading.ac.uk::2d507aff-3db3-468e-9a53-e6204b33d4b5" providerId="AD" clId="Web-{958505E0-5831-706C-DAA4-2876AEF699F5}" dt="2024-01-22T10:15:04.180" v="2" actId="1076"/>
          <ac:grpSpMkLst>
            <pc:docMk/>
            <pc:sldMk cId="1783505970" sldId="993"/>
            <ac:grpSpMk id="46" creationId="{D3597EA3-6A78-F4F5-AFCC-D59E8572EFFA}"/>
          </ac:grpSpMkLst>
        </pc:grpChg>
        <pc:picChg chg="mod">
          <ac:chgData name="Jasmin Silver" userId="S::bv929433@reading.ac.uk::2d507aff-3db3-468e-9a53-e6204b33d4b5" providerId="AD" clId="Web-{958505E0-5831-706C-DAA4-2876AEF699F5}" dt="2024-01-22T10:14:59.383" v="1" actId="1076"/>
          <ac:picMkLst>
            <pc:docMk/>
            <pc:sldMk cId="1783505970" sldId="993"/>
            <ac:picMk id="17" creationId="{82BB269F-2AB3-6112-86C0-76D4C6CB123D}"/>
          </ac:picMkLst>
        </pc:picChg>
        <pc:picChg chg="del">
          <ac:chgData name="Jasmin Silver" userId="S::bv929433@reading.ac.uk::2d507aff-3db3-468e-9a53-e6204b33d4b5" providerId="AD" clId="Web-{958505E0-5831-706C-DAA4-2876AEF699F5}" dt="2024-01-22T10:14:54.805" v="0"/>
          <ac:picMkLst>
            <pc:docMk/>
            <pc:sldMk cId="1783505970" sldId="993"/>
            <ac:picMk id="23" creationId="{0C3B858B-50D0-4880-B308-AF39B38F3C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22/01/2024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216000" indent="-216000">
              <a:lnSpc>
                <a:spcPct val="100000"/>
              </a:lnSpc>
            </a:pPr>
            <a:r>
              <a:rPr lang="en-GB" sz="1800" b="1" strike="noStrike" spc="-1" dirty="0">
                <a:solidFill>
                  <a:srgbClr val="002060"/>
                </a:solidFill>
                <a:latin typeface="Century Gothic"/>
                <a:ea typeface="Century Gothic"/>
              </a:rPr>
              <a:t>Phonics:  </a:t>
            </a:r>
            <a:r>
              <a:rPr lang="en-GB" sz="1800" b="0" strike="noStrike" spc="-1" dirty="0">
                <a:solidFill>
                  <a:srgbClr val="002060"/>
                </a:solidFill>
                <a:latin typeface="Century Gothic"/>
                <a:ea typeface="Century Gothic"/>
              </a:rPr>
              <a:t>revisit [</a:t>
            </a:r>
            <a:r>
              <a:rPr lang="en-GB" sz="1800" b="0" strike="noStrike" spc="-1" dirty="0" err="1">
                <a:solidFill>
                  <a:srgbClr val="002060"/>
                </a:solidFill>
                <a:latin typeface="Century Gothic"/>
                <a:ea typeface="Century Gothic"/>
              </a:rPr>
              <a:t>ie</a:t>
            </a:r>
            <a:r>
              <a:rPr lang="en-GB" sz="1800" b="0" strike="noStrike" spc="-1" dirty="0">
                <a:solidFill>
                  <a:srgbClr val="002060"/>
                </a:solidFill>
                <a:latin typeface="Century Gothic"/>
                <a:ea typeface="Century Gothic"/>
              </a:rPr>
              <a:t>] and [</a:t>
            </a:r>
            <a:r>
              <a:rPr lang="en-GB" sz="1800" b="0" strike="noStrike" spc="-1" dirty="0" err="1">
                <a:solidFill>
                  <a:srgbClr val="002060"/>
                </a:solidFill>
                <a:latin typeface="Century Gothic"/>
                <a:ea typeface="Century Gothic"/>
              </a:rPr>
              <a:t>ei</a:t>
            </a:r>
            <a:r>
              <a:rPr lang="en-GB" sz="1800" b="0" strike="noStrike" spc="-1" dirty="0">
                <a:solidFill>
                  <a:srgbClr val="002060"/>
                </a:solidFill>
                <a:latin typeface="Century Gothic"/>
                <a:ea typeface="Century Gothic"/>
              </a:rPr>
              <a:t>]</a:t>
            </a: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putzen </a:t>
            </a:r>
            <a:r>
              <a:rPr lang="de-DE" sz="1800" b="0" i="0" strike="noStrike" spc="-1" dirty="0">
                <a:solidFill>
                  <a:srgbClr val="002060"/>
                </a:solidFill>
                <a:latin typeface="Century Gothic"/>
                <a:ea typeface="Century Gothic"/>
              </a:rPr>
              <a:t>[3586] waschen</a:t>
            </a:r>
            <a:r>
              <a:rPr lang="de-DE" sz="1800" b="1" i="0" strike="noStrike" spc="-1" dirty="0">
                <a:solidFill>
                  <a:srgbClr val="002060"/>
                </a:solidFill>
                <a:latin typeface="Century Gothic"/>
                <a:ea typeface="Century Gothic"/>
              </a:rPr>
              <a:t> </a:t>
            </a:r>
            <a:r>
              <a:rPr lang="de-DE" sz="1800" b="0" i="0" strike="noStrike" spc="-1" dirty="0">
                <a:solidFill>
                  <a:srgbClr val="002060"/>
                </a:solidFill>
                <a:latin typeface="Century Gothic"/>
                <a:ea typeface="Century Gothic"/>
              </a:rPr>
              <a:t>[2315] </a:t>
            </a:r>
            <a:r>
              <a:rPr lang="de-DE" sz="1800" b="1" i="0" strike="noStrike" spc="-1" dirty="0">
                <a:solidFill>
                  <a:srgbClr val="002060"/>
                </a:solidFill>
                <a:latin typeface="Century Gothic"/>
                <a:ea typeface="Century Gothic"/>
              </a:rPr>
              <a:t>wollen, ich will, du willst, er/sie/es will </a:t>
            </a:r>
            <a:r>
              <a:rPr lang="de-DE" sz="1800" b="0" i="0" strike="noStrike" spc="-1" dirty="0">
                <a:solidFill>
                  <a:srgbClr val="002060"/>
                </a:solidFill>
                <a:latin typeface="Century Gothic"/>
                <a:ea typeface="Century Gothic"/>
              </a:rPr>
              <a:t>[57] Auto</a:t>
            </a:r>
            <a:r>
              <a:rPr lang="de-DE" sz="1800" b="1" i="0" strike="noStrike" spc="-1" dirty="0">
                <a:solidFill>
                  <a:srgbClr val="002060"/>
                </a:solidFill>
                <a:latin typeface="Century Gothic"/>
                <a:ea typeface="Century Gothic"/>
              </a:rPr>
              <a:t> </a:t>
            </a:r>
            <a:r>
              <a:rPr lang="de-DE" sz="1800" b="0" i="0" strike="noStrike" spc="-1" dirty="0">
                <a:solidFill>
                  <a:srgbClr val="002060"/>
                </a:solidFill>
                <a:latin typeface="Century Gothic"/>
                <a:ea typeface="Century Gothic"/>
              </a:rPr>
              <a:t>[361] Frühstück [2600] </a:t>
            </a:r>
            <a:r>
              <a:rPr lang="de-DE" sz="1800" b="1" i="0" strike="noStrike" spc="-1" dirty="0">
                <a:solidFill>
                  <a:srgbClr val="002060"/>
                </a:solidFill>
                <a:latin typeface="Century Gothic"/>
                <a:ea typeface="Century Gothic"/>
              </a:rPr>
              <a:t>Skateboard </a:t>
            </a:r>
            <a:r>
              <a:rPr lang="de-DE" sz="1800" b="0" i="0" strike="noStrike" spc="-1" dirty="0">
                <a:solidFill>
                  <a:srgbClr val="002060"/>
                </a:solidFill>
                <a:latin typeface="Century Gothic"/>
                <a:ea typeface="Century Gothic"/>
              </a:rPr>
              <a:t>[n/a] Zimmer</a:t>
            </a:r>
            <a:r>
              <a:rPr lang="de-DE" sz="1800" b="1" i="0" strike="noStrike" spc="-1" dirty="0">
                <a:solidFill>
                  <a:srgbClr val="002060"/>
                </a:solidFill>
                <a:latin typeface="Century Gothic"/>
                <a:ea typeface="Century Gothic"/>
              </a:rPr>
              <a:t> </a:t>
            </a:r>
            <a:r>
              <a:rPr lang="de-DE" sz="1800" b="0" i="0" strike="noStrike" spc="-1" dirty="0">
                <a:solidFill>
                  <a:srgbClr val="002060"/>
                </a:solidFill>
                <a:latin typeface="Century Gothic"/>
                <a:ea typeface="Century Gothic"/>
              </a:rPr>
              <a:t>[665] </a:t>
            </a:r>
            <a:r>
              <a:rPr lang="de-DE" sz="1800" b="1" i="0" strike="noStrike" spc="-1" dirty="0">
                <a:solidFill>
                  <a:srgbClr val="002060"/>
                </a:solidFill>
                <a:latin typeface="Century Gothic"/>
                <a:ea typeface="Century Gothic"/>
              </a:rPr>
              <a:t>sauber</a:t>
            </a:r>
            <a:endParaRPr lang="de-DE" sz="1800" b="0" i="0" strike="noStrike" spc="-1" dirty="0">
              <a:solidFill>
                <a:srgbClr val="002060"/>
              </a:solidFill>
              <a:latin typeface="Century Gothic"/>
              <a:ea typeface="Century Gothic"/>
            </a:endParaRPr>
          </a:p>
          <a:p>
            <a:pPr marL="216000" indent="-216000">
              <a:lnSpc>
                <a:spcPct val="100000"/>
              </a:lnSpc>
            </a:pPr>
            <a:r>
              <a:rPr lang="de-DE" sz="1800" b="0" i="0" strike="noStrike" spc="-1" dirty="0">
                <a:solidFill>
                  <a:srgbClr val="002060"/>
                </a:solidFill>
                <a:latin typeface="Century Gothic"/>
                <a:ea typeface="Century Gothic"/>
              </a:rPr>
              <a:t>[2026] </a:t>
            </a:r>
            <a:r>
              <a:rPr lang="de-DE" sz="1800" b="1" i="0" strike="noStrike" spc="-1" dirty="0">
                <a:solidFill>
                  <a:srgbClr val="002060"/>
                </a:solidFill>
                <a:latin typeface="Century Gothic"/>
                <a:ea typeface="Century Gothic"/>
              </a:rPr>
              <a:t>warum? </a:t>
            </a:r>
            <a:r>
              <a:rPr lang="de-DE" sz="1800" b="0" i="0" strike="noStrike" spc="-1" dirty="0">
                <a:solidFill>
                  <a:srgbClr val="002060"/>
                </a:solidFill>
                <a:latin typeface="Century Gothic"/>
                <a:ea typeface="Century Gothic"/>
              </a:rPr>
              <a:t>[192] </a:t>
            </a:r>
          </a:p>
          <a:p>
            <a:pPr marL="216000" indent="-216000">
              <a:lnSpc>
                <a:spcPct val="100000"/>
              </a:lnSpc>
            </a:pPr>
            <a:r>
              <a:rPr lang="de-DE" sz="1800" b="1" i="0" strike="noStrike" spc="-1" dirty="0">
                <a:solidFill>
                  <a:srgbClr val="002060"/>
                </a:solidFill>
                <a:effectLst/>
                <a:latin typeface="Century Gothic"/>
                <a:ea typeface="+mn-ea"/>
                <a:cs typeface="+mn-cs"/>
              </a:rPr>
              <a:t>Revisit 1: </a:t>
            </a:r>
            <a:r>
              <a:rPr lang="de-DE" sz="1800" b="0" i="0" strike="noStrike" spc="-1" dirty="0">
                <a:solidFill>
                  <a:srgbClr val="002060"/>
                </a:solidFill>
                <a:effectLst/>
                <a:latin typeface="Century Gothic"/>
                <a:ea typeface="+mn-ea"/>
                <a:cs typeface="+mn-cs"/>
              </a:rPr>
              <a:t>laufen [252] lesen [288] schlafen [679] sehen [79] sprechen [161] </a:t>
            </a:r>
          </a:p>
          <a:p>
            <a:pPr marL="216000" indent="-216000">
              <a:lnSpc>
                <a:spcPct val="100000"/>
              </a:lnSpc>
            </a:pPr>
            <a:r>
              <a:rPr lang="de-DE" sz="1800" b="1" i="0" strike="noStrike" spc="-1" dirty="0">
                <a:solidFill>
                  <a:srgbClr val="002060"/>
                </a:solidFill>
                <a:effectLst/>
                <a:latin typeface="Century Gothic"/>
                <a:ea typeface="+mn-ea"/>
                <a:cs typeface="+mn-cs"/>
              </a:rPr>
              <a:t>Revisit 2: </a:t>
            </a:r>
            <a:r>
              <a:rPr lang="de-DE" sz="1800" b="0" i="0" strike="noStrike" spc="-1" dirty="0">
                <a:solidFill>
                  <a:srgbClr val="002060"/>
                </a:solidFill>
                <a:effectLst/>
                <a:latin typeface="Century Gothic"/>
                <a:ea typeface="+mn-ea"/>
                <a:cs typeface="+mn-cs"/>
              </a:rPr>
              <a:t>gehen [66] kommen [62]  sein [3] tanzen [1497] Fest [2089] Platz [326] Straße [391] auf [16] nach Hause [n/a]</a:t>
            </a:r>
          </a:p>
          <a:p>
            <a:pPr marL="216000" indent="-216000">
              <a:lnSpc>
                <a:spcPct val="100000"/>
              </a:lnSpc>
            </a:pP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mn-lt"/>
                <a:ea typeface="Calibri"/>
              </a:rPr>
              <a:t>The frequency rankings for words that occur in this PowerPoint which have been</a:t>
            </a:r>
            <a:r>
              <a:rPr lang="en-GB" sz="1600" b="0" i="1" strike="noStrike" spc="-1" dirty="0">
                <a:solidFill>
                  <a:srgbClr val="000000"/>
                </a:solidFill>
                <a:latin typeface="+mn-lt"/>
                <a:ea typeface="Calibri"/>
              </a:rPr>
              <a:t> previously</a:t>
            </a:r>
            <a:r>
              <a:rPr lang="en-GB" sz="1600" b="0" strike="noStrike" spc="-1" dirty="0">
                <a:solidFill>
                  <a:srgbClr val="000000"/>
                </a:solidFill>
                <a:latin typeface="+mn-lt"/>
                <a:ea typeface="Calibri"/>
              </a:rPr>
              <a:t> introduced in these resources are given in the SOW and in the resources that first</a:t>
            </a:r>
          </a:p>
          <a:p>
            <a:pPr marL="0" indent="-216000">
              <a:lnSpc>
                <a:spcPct val="100000"/>
              </a:lnSpc>
            </a:pPr>
            <a:r>
              <a:rPr lang="en-GB" sz="1600" b="0" strike="noStrike" spc="-1" dirty="0">
                <a:solidFill>
                  <a:srgbClr val="000000"/>
                </a:solidFill>
                <a:latin typeface="+mn-lt"/>
                <a:ea typeface="Calibri"/>
              </a:rPr>
              <a:t>introduced and formally re-visited those words. </a:t>
            </a:r>
            <a:endParaRPr lang="en-GB" sz="1600" b="0" strike="noStrike" spc="-1" dirty="0">
              <a:latin typeface="Arial"/>
            </a:endParaRPr>
          </a:p>
          <a:p>
            <a:pPr marL="0" indent="-216000">
              <a:lnSpc>
                <a:spcPct val="100000"/>
              </a:lnSpc>
            </a:pPr>
            <a:r>
              <a:rPr lang="en-GB" sz="1800" b="0" strike="noStrike" spc="-1" dirty="0">
                <a:solidFill>
                  <a:srgbClr val="000000"/>
                </a:solidFill>
                <a:latin typeface="+mn-lt"/>
                <a:ea typeface="Calibri"/>
              </a:rPr>
              <a:t>For any </a:t>
            </a:r>
            <a:r>
              <a:rPr lang="en-GB" sz="1800" b="0" i="1" strike="noStrike" spc="-1" dirty="0">
                <a:solidFill>
                  <a:srgbClr val="000000"/>
                </a:solidFill>
                <a:latin typeface="+mn-lt"/>
                <a:ea typeface="Calibri"/>
              </a:rPr>
              <a:t>other </a:t>
            </a:r>
            <a:r>
              <a:rPr lang="en-GB" sz="1800" b="0" strike="noStrike" spc="-1" dirty="0">
                <a:solidFill>
                  <a:srgbClr val="000000"/>
                </a:solidFill>
                <a:latin typeface="+mn-lt"/>
                <a:ea typeface="Calibri"/>
              </a:rPr>
              <a:t>words that occur incidentally in this PowerPoint, frequency rankings will be provided in the notes field wherever possible.</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slide 2/2</a:t>
            </a:r>
          </a:p>
          <a:p>
            <a:pPr marL="0" marR="0" lvl="0" indent="0" algn="l" rtl="0">
              <a:lnSpc>
                <a:spcPct val="100000"/>
              </a:lnSpc>
              <a:spcBef>
                <a:spcPts val="0"/>
              </a:spcBef>
              <a:spcAft>
                <a:spcPts val="0"/>
              </a:spcAft>
              <a:buClr>
                <a:schemeClr val="dk1"/>
              </a:buClr>
              <a:buSzPts val="1200"/>
              <a:buFont typeface="Calibri"/>
              <a:buNone/>
            </a:pPr>
            <a:r>
              <a:rPr lang="en-GB" b="1" dirty="0"/>
              <a:t>Partners swap roles. </a:t>
            </a:r>
            <a:endParaRPr lang="en-GB" b="0" i="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1" i="0" dirty="0"/>
              <a:t>Click on each verb icon to hear the questions. Click on each answer image to hear reasons.</a:t>
            </a:r>
          </a:p>
          <a:p>
            <a:pPr marL="0" marR="0" lvl="0" indent="0" algn="l" rtl="0">
              <a:lnSpc>
                <a:spcPct val="100000"/>
              </a:lnSpc>
              <a:spcBef>
                <a:spcPts val="0"/>
              </a:spcBef>
              <a:spcAft>
                <a:spcPts val="0"/>
              </a:spcAft>
              <a:buClr>
                <a:schemeClr val="dk1"/>
              </a:buClr>
              <a:buSzPts val="1200"/>
              <a:buFont typeface="Calibri"/>
              <a:buNone/>
            </a:pPr>
            <a:endParaRPr lang="en-GB" b="1" i="0" dirty="0"/>
          </a:p>
          <a:p>
            <a:pPr marL="0" marR="0" lvl="0" indent="0" algn="l" rtl="0">
              <a:lnSpc>
                <a:spcPct val="100000"/>
              </a:lnSpc>
              <a:spcBef>
                <a:spcPts val="0"/>
              </a:spcBef>
              <a:spcAft>
                <a:spcPts val="0"/>
              </a:spcAft>
              <a:buClr>
                <a:schemeClr val="dk1"/>
              </a:buClr>
              <a:buSzPts val="1200"/>
              <a:buFont typeface="Calibri"/>
              <a:buNone/>
            </a:pPr>
            <a:r>
              <a:rPr lang="en-GB" b="1" i="0" dirty="0"/>
              <a:t>Possible question/answer pairs: </a:t>
            </a:r>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willst</a:t>
            </a:r>
            <a:r>
              <a:rPr lang="en-GB" b="0" i="0" dirty="0"/>
              <a:t> du </a:t>
            </a:r>
            <a:r>
              <a:rPr lang="en-GB" b="0" i="0" dirty="0" err="1"/>
              <a:t>laufen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a:t>Es </a:t>
            </a:r>
            <a:r>
              <a:rPr lang="en-GB" b="0" i="0" dirty="0" err="1"/>
              <a:t>macht</a:t>
            </a:r>
            <a:r>
              <a:rPr lang="en-GB" b="0" i="0" dirty="0"/>
              <a:t> </a:t>
            </a:r>
            <a:r>
              <a:rPr lang="en-GB" b="0" i="0" dirty="0" err="1"/>
              <a:t>Spaß</a:t>
            </a:r>
            <a:r>
              <a:rPr lang="en-GB" b="0" i="0" dirty="0"/>
              <a:t>.</a:t>
            </a:r>
          </a:p>
          <a:p>
            <a:pPr marL="0" marR="0" lvl="0" indent="0" algn="l" rtl="0">
              <a:lnSpc>
                <a:spcPct val="100000"/>
              </a:lnSpc>
              <a:spcBef>
                <a:spcPts val="0"/>
              </a:spcBef>
              <a:spcAft>
                <a:spcPts val="0"/>
              </a:spcAft>
              <a:buClr>
                <a:schemeClr val="dk1"/>
              </a:buClr>
              <a:buSzPts val="1200"/>
              <a:buFont typeface="Calibri"/>
              <a:buNone/>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willst</a:t>
            </a:r>
            <a:r>
              <a:rPr lang="en-GB" b="0" i="0" dirty="0"/>
              <a:t> du das Auto </a:t>
            </a:r>
            <a:r>
              <a:rPr lang="en-GB" b="0" i="0" dirty="0" err="1"/>
              <a:t>waschen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a:t>Es </a:t>
            </a:r>
            <a:r>
              <a:rPr lang="en-GB" b="0" i="0" dirty="0" err="1"/>
              <a:t>ist</a:t>
            </a:r>
            <a:r>
              <a:rPr lang="en-GB" b="0" i="0" dirty="0"/>
              <a:t> </a:t>
            </a:r>
            <a:r>
              <a:rPr lang="en-GB" b="0" i="0" dirty="0" err="1"/>
              <a:t>nicht</a:t>
            </a:r>
            <a:r>
              <a:rPr lang="en-GB" b="0" i="0" dirty="0"/>
              <a:t> </a:t>
            </a:r>
            <a:r>
              <a:rPr lang="en-GB" b="0" i="0" dirty="0" err="1"/>
              <a:t>sauber</a:t>
            </a:r>
            <a:r>
              <a:rPr lang="en-GB" b="0" i="0" dirty="0"/>
              <a:t>. </a:t>
            </a:r>
          </a:p>
          <a:p>
            <a:pPr marL="0" marR="0" lvl="0" indent="0" algn="l" rtl="0">
              <a:lnSpc>
                <a:spcPct val="100000"/>
              </a:lnSpc>
              <a:spcBef>
                <a:spcPts val="0"/>
              </a:spcBef>
              <a:spcAft>
                <a:spcPts val="0"/>
              </a:spcAft>
              <a:buClr>
                <a:schemeClr val="dk1"/>
              </a:buClr>
              <a:buSzPts val="1200"/>
              <a:buFont typeface="Calibri"/>
              <a:buNone/>
            </a:pPr>
            <a:endParaRPr lang="en-GB" b="0" i="0" dirty="0"/>
          </a:p>
          <a:p>
            <a:pPr algn="l">
              <a:lnSpc>
                <a:spcPct val="107000"/>
              </a:lnSpc>
              <a:spcAft>
                <a:spcPts val="800"/>
              </a:spcAft>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Warum willst du einen Film sehen?</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Es macht Spaß.</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Warum willst du Wasser trinken? </a:t>
            </a:r>
          </a:p>
          <a:p>
            <a:pPr algn="l">
              <a:lnSpc>
                <a:spcPct val="107000"/>
              </a:lnSpc>
              <a:spcAft>
                <a:spcPts val="800"/>
              </a:spcAft>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Ich habe Durst. </a:t>
            </a:r>
          </a:p>
          <a:p>
            <a:pPr algn="l">
              <a:lnSpc>
                <a:spcPct val="107000"/>
              </a:lnSpc>
              <a:spcAft>
                <a:spcPts val="800"/>
              </a:spcAft>
            </a:pPr>
            <a:endPar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endParaRPr>
          </a:p>
          <a:p>
            <a:pPr algn="l">
              <a:lnSpc>
                <a:spcPct val="107000"/>
              </a:lnSpc>
              <a:spcAft>
                <a:spcPts val="800"/>
              </a:spcAft>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Warum willst du schlafen? </a:t>
            </a:r>
          </a:p>
          <a:p>
            <a:pPr algn="l">
              <a:lnSpc>
                <a:spcPct val="107000"/>
              </a:lnSpc>
              <a:spcAft>
                <a:spcPts val="800"/>
              </a:spcAft>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Ich bin müde.</a:t>
            </a:r>
          </a:p>
          <a:p>
            <a:pPr marL="0" marR="0" lvl="0" indent="0" algn="l" rtl="0">
              <a:lnSpc>
                <a:spcPct val="100000"/>
              </a:lnSpc>
              <a:spcBef>
                <a:spcPts val="0"/>
              </a:spcBef>
              <a:spcAft>
                <a:spcPts val="0"/>
              </a:spcAft>
              <a:buClr>
                <a:schemeClr val="dk1"/>
              </a:buClr>
              <a:buSzPts val="1200"/>
              <a:buFont typeface="Calibri"/>
              <a:buNone/>
            </a:pPr>
            <a:endParaRPr lang="en-GB" b="0" i="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1400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a:t>HANDOUT</a:t>
            </a:r>
            <a:endParaRPr lang="en-GB" dirty="0"/>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12</a:t>
            </a:fld>
            <a:endParaRPr lang="en-GB"/>
          </a:p>
        </p:txBody>
      </p:sp>
    </p:spTree>
    <p:extLst>
      <p:ext uri="{BB962C8B-B14F-4D97-AF65-F5344CB8AC3E}">
        <p14:creationId xmlns:p14="http://schemas.microsoft.com/office/powerpoint/2010/main" val="278929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13</a:t>
            </a:fld>
            <a:endParaRPr lang="en-GB"/>
          </a:p>
        </p:txBody>
      </p:sp>
    </p:spTree>
    <p:extLst>
      <p:ext uri="{BB962C8B-B14F-4D97-AF65-F5344CB8AC3E}">
        <p14:creationId xmlns:p14="http://schemas.microsoft.com/office/powerpoint/2010/main" val="69688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revisit the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ei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and</a:t>
            </a:r>
            <a:r>
              <a:rPr lang="en-GB" sz="1200" b="1" strike="noStrike" spc="-1" dirty="0">
                <a:solidFill>
                  <a:srgbClr val="000000"/>
                </a:solidFill>
                <a:latin typeface="Calibri"/>
                <a:ea typeface="Calibri"/>
              </a:rPr>
              <a:t> [</a:t>
            </a:r>
            <a:r>
              <a:rPr lang="en-GB" sz="1200" b="1" strike="noStrike" spc="-1" dirty="0" err="1">
                <a:solidFill>
                  <a:srgbClr val="000000"/>
                </a:solidFill>
                <a:latin typeface="Calibri"/>
                <a:ea typeface="Calibri"/>
              </a:rPr>
              <a:t>ie</a:t>
            </a:r>
            <a:r>
              <a:rPr lang="en-GB" sz="1200" b="1" strike="noStrike" spc="-1" dirty="0">
                <a:solidFill>
                  <a:srgbClr val="000000"/>
                </a:solidFill>
                <a:latin typeface="Calibri"/>
                <a:ea typeface="Calibri"/>
              </a:rPr>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Re-present the SSC [</a:t>
            </a:r>
            <a:r>
              <a:rPr lang="en-GB" sz="1200" b="0" strike="noStrike" spc="-1" dirty="0" err="1">
                <a:solidFill>
                  <a:srgbClr val="000000"/>
                </a:solidFill>
                <a:latin typeface="Calibri"/>
                <a:ea typeface="Calibri"/>
              </a:rPr>
              <a:t>ei</a:t>
            </a:r>
            <a:r>
              <a:rPr lang="en-GB" sz="1200" b="0" strike="noStrike" spc="-1" dirty="0">
                <a:solidFill>
                  <a:srgbClr val="000000"/>
                </a:solidFill>
                <a:latin typeface="Calibri"/>
                <a:ea typeface="Calibri"/>
              </a:rPr>
              <a:t>] and 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err="1">
                <a:solidFill>
                  <a:srgbClr val="000000"/>
                </a:solidFill>
                <a:latin typeface="Calibri"/>
                <a:ea typeface="Calibri"/>
              </a:rPr>
              <a:t>frei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frei</a:t>
            </a:r>
            <a:r>
              <a:rPr lang="en-GB" sz="1200" b="1" strike="noStrike" spc="-1" dirty="0">
                <a:solidFill>
                  <a:srgbClr val="000000"/>
                </a:solidFill>
                <a:latin typeface="Calibri"/>
                <a:ea typeface="Calibri"/>
              </a:rPr>
              <a:t>’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p>
          <a:p>
            <a:pPr marL="285750" indent="-285750">
              <a:lnSpc>
                <a:spcPct val="100000"/>
              </a:lnSpc>
              <a:buAutoNum type="romanLcParenR"/>
            </a:pPr>
            <a:r>
              <a:rPr lang="fr-FR" baseline="0" dirty="0"/>
              <a:t>a </a:t>
            </a:r>
            <a:r>
              <a:rPr lang="fr-FR" baseline="0" dirty="0" err="1"/>
              <a:t>gesture</a:t>
            </a:r>
            <a:r>
              <a:rPr lang="fr-FR" baseline="0" dirty="0"/>
              <a:t> for </a:t>
            </a:r>
            <a:r>
              <a:rPr lang="fr-FR" baseline="0" dirty="0" err="1"/>
              <a:t>frei</a:t>
            </a:r>
            <a:r>
              <a:rPr lang="fr-FR" baseline="0" dirty="0"/>
              <a:t>’ </a:t>
            </a:r>
            <a:r>
              <a:rPr lang="fr-FR" baseline="0" dirty="0" err="1"/>
              <a:t>might</a:t>
            </a:r>
            <a:r>
              <a:rPr lang="fr-FR" baseline="0" dirty="0"/>
              <a:t> </a:t>
            </a:r>
            <a:r>
              <a:rPr lang="fr-FR" baseline="0" dirty="0" err="1"/>
              <a:t>be</a:t>
            </a:r>
            <a:r>
              <a:rPr lang="fr-FR" baseline="0" dirty="0"/>
              <a:t> to </a:t>
            </a:r>
            <a:r>
              <a:rPr lang="fr-FR" baseline="0" dirty="0" err="1"/>
              <a:t>throw</a:t>
            </a:r>
            <a:r>
              <a:rPr lang="fr-FR" baseline="0" dirty="0"/>
              <a:t> </a:t>
            </a:r>
            <a:r>
              <a:rPr lang="fr-FR" baseline="0" dirty="0" err="1"/>
              <a:t>you</a:t>
            </a:r>
            <a:r>
              <a:rPr lang="fr-FR" baseline="0" dirty="0"/>
              <a:t> hands up in the air and </a:t>
            </a:r>
            <a:r>
              <a:rPr lang="fr-FR" baseline="0" dirty="0" err="1"/>
              <a:t>pretend</a:t>
            </a:r>
            <a:r>
              <a:rPr lang="fr-FR" baseline="0" dirty="0"/>
              <a:t> to run </a:t>
            </a:r>
            <a:r>
              <a:rPr lang="fr-FR" baseline="0" dirty="0" err="1"/>
              <a:t>away</a:t>
            </a:r>
            <a:r>
              <a:rPr lang="fr-FR" baseline="0" dirty="0"/>
              <a:t>.</a:t>
            </a:r>
          </a:p>
          <a:p>
            <a:pPr marL="0" indent="0">
              <a:lnSpc>
                <a:spcPct val="100000"/>
              </a:lnSpc>
              <a:buNone/>
            </a:pPr>
            <a:endParaRPr lang="fr-FR" sz="1200" b="0" strike="noStrike" spc="-1" baseline="0"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Re-present the SSC [</a:t>
            </a:r>
            <a:r>
              <a:rPr lang="en-GB" sz="1200" b="0" strike="noStrike" spc="-1" dirty="0" err="1">
                <a:solidFill>
                  <a:srgbClr val="000000"/>
                </a:solidFill>
                <a:latin typeface="Calibri"/>
                <a:ea typeface="Calibri"/>
              </a:rPr>
              <a:t>ie</a:t>
            </a:r>
            <a:r>
              <a:rPr lang="en-GB" sz="1200" b="0" strike="noStrike" spc="-1" dirty="0">
                <a:solidFill>
                  <a:srgbClr val="000000"/>
                </a:solidFill>
                <a:latin typeface="Calibri"/>
                <a:ea typeface="Calibri"/>
              </a:rPr>
              <a:t>] and 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Liebe’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‘Liebe’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p>
          <a:p>
            <a:pPr marL="0" indent="0">
              <a:lnSpc>
                <a:spcPct val="100000"/>
              </a:lnSpc>
              <a:buNone/>
            </a:pPr>
            <a:r>
              <a:rPr lang="fr-FR" baseline="0" dirty="0"/>
              <a:t>A gesture for ‘Liebe’ might be to make a ‘heart’ shape with both hands approximately where your heart is in your body. </a:t>
            </a:r>
            <a:br>
              <a:rPr lang="fr-FR" baseline="0" dirty="0"/>
            </a:br>
            <a:endParaRPr lang="fr-FR" sz="1200" b="0" strike="noStrike" spc="-1" baseline="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Vocabulary:</a:t>
            </a:r>
            <a:endParaRPr kumimoji="0" lang="en-GB" sz="1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indent="0">
              <a:lnSpc>
                <a:spcPct val="100000"/>
              </a:lnSpc>
              <a:buNone/>
            </a:pP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frei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[318] </a:t>
            </a:r>
            <a:r>
              <a:rPr lang="de-DE" sz="1200" b="1" i="0" strike="noStrike" spc="-1" dirty="0">
                <a:solidFill>
                  <a:srgbClr val="002060"/>
                </a:solidFill>
                <a:latin typeface="Century Gothic"/>
                <a:ea typeface="Century Gothic"/>
              </a:rPr>
              <a:t>Liebe </a:t>
            </a:r>
            <a:r>
              <a:rPr lang="de-DE" sz="1200" b="0" i="0" strike="noStrike" spc="-1" dirty="0">
                <a:solidFill>
                  <a:srgbClr val="002060"/>
                </a:solidFill>
                <a:latin typeface="Century Gothic"/>
                <a:ea typeface="Century Gothic"/>
              </a:rPr>
              <a:t>[844]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8720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production, comprehension and written production of </a:t>
            </a:r>
            <a:r>
              <a:rPr lang="en-GB" b="0"/>
              <a:t>the SSCs </a:t>
            </a:r>
            <a:r>
              <a:rPr lang="en-GB" b="0" dirty="0"/>
              <a:t>[</a:t>
            </a:r>
            <a:r>
              <a:rPr lang="en-GB" b="0" dirty="0" err="1"/>
              <a:t>ei</a:t>
            </a:r>
            <a:r>
              <a:rPr lang="en-GB" b="0" dirty="0"/>
              <a:t>] and [</a:t>
            </a:r>
            <a:r>
              <a:rPr lang="en-GB" b="0" dirty="0" err="1"/>
              <a:t>ie</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Split the class into Person A and Person B pairs.</a:t>
            </a:r>
          </a:p>
          <a:p>
            <a:pPr marL="228600" lvl="0" indent="-228600" algn="l" rtl="0">
              <a:spcBef>
                <a:spcPts val="0"/>
              </a:spcBef>
              <a:spcAft>
                <a:spcPts val="0"/>
              </a:spcAft>
              <a:buAutoNum type="arabicPeriod"/>
            </a:pPr>
            <a:r>
              <a:rPr lang="en-GB" dirty="0"/>
              <a:t>Person B turns away from the board. </a:t>
            </a:r>
          </a:p>
          <a:p>
            <a:pPr marL="228600" lvl="0" indent="-228600" algn="l" rtl="0">
              <a:spcBef>
                <a:spcPts val="0"/>
              </a:spcBef>
              <a:spcAft>
                <a:spcPts val="0"/>
              </a:spcAft>
              <a:buAutoNum type="arabicPeriod"/>
            </a:pPr>
            <a:r>
              <a:rPr lang="en-GB" dirty="0"/>
              <a:t>Click to bring up the first item for Person A to read out. </a:t>
            </a:r>
          </a:p>
          <a:p>
            <a:pPr marL="228600" lvl="0" indent="-228600" algn="l" rtl="0">
              <a:spcBef>
                <a:spcPts val="0"/>
              </a:spcBef>
              <a:spcAft>
                <a:spcPts val="0"/>
              </a:spcAft>
              <a:buAutoNum type="arabicPeriod"/>
            </a:pPr>
            <a:r>
              <a:rPr lang="en-GB" dirty="0"/>
              <a:t>Person B writes down what they have heard, taking care with the [</a:t>
            </a:r>
            <a:r>
              <a:rPr lang="en-GB" dirty="0" err="1"/>
              <a:t>ei</a:t>
            </a:r>
            <a:r>
              <a:rPr lang="en-GB" dirty="0"/>
              <a:t>] and [</a:t>
            </a:r>
            <a:r>
              <a:rPr lang="en-GB" dirty="0" err="1"/>
              <a:t>ie</a:t>
            </a:r>
            <a:r>
              <a:rPr lang="en-GB" dirty="0"/>
              <a:t>] SSCs. </a:t>
            </a:r>
          </a:p>
          <a:p>
            <a:pPr marL="228600" lvl="0" indent="-228600" algn="l" rtl="0">
              <a:spcBef>
                <a:spcPts val="0"/>
              </a:spcBef>
              <a:spcAft>
                <a:spcPts val="0"/>
              </a:spcAft>
              <a:buAutoNum type="arabicPeriod"/>
            </a:pPr>
            <a:r>
              <a:rPr lang="en-GB" dirty="0"/>
              <a:t>Person B turns around and compares what they have written with the version on the board. </a:t>
            </a:r>
          </a:p>
          <a:p>
            <a:pPr marL="228600" lvl="0" indent="-228600" algn="l" rtl="0">
              <a:spcBef>
                <a:spcPts val="0"/>
              </a:spcBef>
              <a:spcAft>
                <a:spcPts val="0"/>
              </a:spcAft>
              <a:buAutoNum type="arabicPeriod"/>
            </a:pPr>
            <a:r>
              <a:rPr lang="en-GB" dirty="0"/>
              <a:t>Now Person A turns away from the board. </a:t>
            </a:r>
          </a:p>
          <a:p>
            <a:pPr marL="228600" lvl="0" indent="-228600" algn="l" rtl="0">
              <a:spcBef>
                <a:spcPts val="0"/>
              </a:spcBef>
              <a:spcAft>
                <a:spcPts val="0"/>
              </a:spcAft>
              <a:buAutoNum type="arabicPeriod"/>
            </a:pPr>
            <a:r>
              <a:rPr lang="en-GB" dirty="0"/>
              <a:t>Click to bring up item 2 for Person B to read.</a:t>
            </a:r>
          </a:p>
          <a:p>
            <a:pPr marL="228600" lvl="0" indent="-228600" algn="l" rtl="0">
              <a:spcBef>
                <a:spcPts val="0"/>
              </a:spcBef>
              <a:spcAft>
                <a:spcPts val="0"/>
              </a:spcAft>
              <a:buAutoNum type="arabicPeriod"/>
            </a:pPr>
            <a:r>
              <a:rPr lang="en-GB" dirty="0"/>
              <a:t>Person B reads out loud and Person A transcribes. </a:t>
            </a:r>
          </a:p>
          <a:p>
            <a:pPr marL="228600" lvl="0" indent="-228600" algn="l" rtl="0">
              <a:spcBef>
                <a:spcPts val="0"/>
              </a:spcBef>
              <a:spcAft>
                <a:spcPts val="0"/>
              </a:spcAft>
              <a:buAutoNum type="arabicPeriod"/>
            </a:pPr>
            <a:r>
              <a:rPr lang="en-GB" dirty="0"/>
              <a:t>The  Person A turns around and compares their version with what is on the board.</a:t>
            </a:r>
          </a:p>
          <a:p>
            <a:pPr marL="228600" lvl="0" indent="-228600" algn="l" rtl="0">
              <a:spcBef>
                <a:spcPts val="0"/>
              </a:spcBef>
              <a:spcAft>
                <a:spcPts val="0"/>
              </a:spcAft>
              <a:buAutoNum type="arabicPeriod"/>
            </a:pPr>
            <a:r>
              <a:rPr lang="en-GB" dirty="0"/>
              <a:t>Continue for items 2-6. </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Note: </a:t>
            </a:r>
            <a:r>
              <a:rPr lang="en-GB" dirty="0"/>
              <a:t>in the audio version of the lesson, click on the writing hand to hear the sentence pronounced.</a:t>
            </a:r>
            <a:br>
              <a:rPr lang="en-GB" dirty="0"/>
            </a:br>
            <a:endParaRPr lang="en-GB" dirty="0"/>
          </a:p>
          <a:p>
            <a:pPr marL="0" lvl="0" indent="0" algn="l" rtl="0">
              <a:spcBef>
                <a:spcPts val="0"/>
              </a:spcBef>
              <a:spcAft>
                <a:spcPts val="0"/>
              </a:spcAft>
              <a:buNone/>
            </a:pPr>
            <a:r>
              <a:rPr lang="en-GB" b="1" dirty="0"/>
              <a:t>Vocabulary:</a:t>
            </a:r>
          </a:p>
          <a:p>
            <a:pPr marL="0" lvl="0" indent="0" algn="l" rtl="0">
              <a:spcBef>
                <a:spcPts val="0"/>
              </a:spcBef>
              <a:spcAft>
                <a:spcPts val="0"/>
              </a:spcAft>
              <a:buNone/>
            </a:pPr>
            <a:r>
              <a:rPr lang="en-GB" b="1" dirty="0" err="1"/>
              <a:t>beide</a:t>
            </a:r>
            <a:r>
              <a:rPr lang="en-GB" b="1" dirty="0"/>
              <a:t> [117 ] </a:t>
            </a:r>
            <a:r>
              <a:rPr lang="en-GB" b="1" dirty="0" err="1"/>
              <a:t>beißen</a:t>
            </a:r>
            <a:r>
              <a:rPr lang="en-GB" b="1" dirty="0"/>
              <a:t> [3317] Klavier [4340] Meier [N/A] </a:t>
            </a:r>
            <a:r>
              <a:rPr lang="en-GB" b="1" dirty="0" err="1"/>
              <a:t>meinen</a:t>
            </a:r>
            <a:r>
              <a:rPr lang="en-GB" b="1" dirty="0"/>
              <a:t> [213] </a:t>
            </a:r>
            <a:r>
              <a:rPr lang="en-GB" b="1" dirty="0" err="1"/>
              <a:t>meistens</a:t>
            </a:r>
            <a:r>
              <a:rPr lang="en-GB" b="1" dirty="0"/>
              <a:t> [1262] </a:t>
            </a:r>
            <a:r>
              <a:rPr lang="en-GB" b="1" dirty="0" err="1"/>
              <a:t>Riese</a:t>
            </a:r>
            <a:r>
              <a:rPr lang="en-GB" b="1" dirty="0"/>
              <a:t> [4585]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4</a:t>
            </a:fld>
            <a:endParaRPr lang="en-GB"/>
          </a:p>
        </p:txBody>
      </p:sp>
    </p:spTree>
    <p:extLst>
      <p:ext uri="{BB962C8B-B14F-4D97-AF65-F5344CB8AC3E}">
        <p14:creationId xmlns:p14="http://schemas.microsoft.com/office/powerpoint/2010/main" val="216822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fld id="{532D0CC9-DEA3-4A63-A921-D94C06607CC8}" type="slidenum">
              <a:rPr lang="en-GB" smtClean="0"/>
              <a:t>5</a:t>
            </a:fld>
            <a:endParaRPr lang="en-GB"/>
          </a:p>
        </p:txBody>
      </p:sp>
    </p:spTree>
    <p:extLst>
      <p:ext uri="{BB962C8B-B14F-4D97-AF65-F5344CB8AC3E}">
        <p14:creationId xmlns:p14="http://schemas.microsoft.com/office/powerpoint/2010/main" val="40913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recognition of verbs and vocabulary from this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Explain to pupils that they need to decide which verbs could be correct enders to each of the 5 sentence starters, based on their meaning. Sometimes all verbs might make sense.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discuss in pairs and write down 1-5 and the verbs they think work for each sentence.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Elicit answers and click for ticks to appear next to correct verbs. Discuss meanings of each sentence as you correct.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In the audio version, click on the numbered buttons to hear all the possible sentences.  Pupils can be encouraged to join in with the audio.</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 </a:t>
            </a:r>
            <a:r>
              <a:rPr lang="en-GB" sz="1200" b="0" dirty="0"/>
              <a:t>Ensure pupils know the meanings of the sentence starters in red boxes, as without this knowledge they will struggle to access the task. </a:t>
            </a:r>
            <a:br>
              <a:rPr lang="en-GB" dirty="0"/>
            </a:br>
            <a:br>
              <a:rPr lang="en-GB" dirty="0"/>
            </a:br>
            <a:r>
              <a:rPr lang="en-GB" b="1" dirty="0"/>
              <a:t>Additional task suggestions:</a:t>
            </a:r>
            <a:br>
              <a:rPr lang="en-GB" dirty="0"/>
            </a:br>
            <a:r>
              <a:rPr lang="en-GB" dirty="0"/>
              <a:t>1.  Pupils make up their own sense and nonsense sentences, and their partner or the class must decide whether or not they make sense.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writing activity to practise using</a:t>
            </a:r>
            <a:r>
              <a:rPr lang="en-GB" b="0" baseline="0" dirty="0"/>
              <a:t> ‘ich will’, focusing on correct word order with the infinitive verb at the end of each clause.</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Explain that pupils are going</a:t>
            </a:r>
            <a:r>
              <a:rPr lang="en-GB" sz="1200" b="0" baseline="0" dirty="0"/>
              <a:t> to play a memory game.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baseline="0" dirty="0"/>
              <a:t>Model how this will work by clicking through the example. After the first sentence click to bring up a callout explaining that pupils can choose to use a verb compliment, or not (inbuilt differentiation).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baseline="0" dirty="0"/>
              <a:t>Pupils work individually.  They choose a phrase from the 9 options at random.  They start with ‘ich will’ and write a sentence. </a:t>
            </a:r>
          </a:p>
          <a:p>
            <a:pPr marL="228600" marR="0" lvl="0" indent="-228600" algn="l" rtl="0">
              <a:lnSpc>
                <a:spcPct val="100000"/>
              </a:lnSpc>
              <a:spcBef>
                <a:spcPts val="0"/>
              </a:spcBef>
              <a:spcAft>
                <a:spcPts val="0"/>
              </a:spcAft>
              <a:buClr>
                <a:schemeClr val="dk1"/>
              </a:buClr>
              <a:buSzPts val="1200"/>
              <a:buFont typeface="Calibri"/>
              <a:buAutoNum type="arabicPeriod" startAt="4"/>
            </a:pPr>
            <a:r>
              <a:rPr lang="en-GB" sz="1200" b="0" dirty="0"/>
              <a:t>They exchange papers with their partner, who writes a sentence with two of the pictures, starting with the same one as their partner.</a:t>
            </a:r>
          </a:p>
          <a:p>
            <a:pPr marL="228600" marR="0" lvl="0" indent="-228600" algn="l" rtl="0">
              <a:lnSpc>
                <a:spcPct val="100000"/>
              </a:lnSpc>
              <a:spcBef>
                <a:spcPts val="0"/>
              </a:spcBef>
              <a:spcAft>
                <a:spcPts val="0"/>
              </a:spcAft>
              <a:buClr>
                <a:schemeClr val="dk1"/>
              </a:buClr>
              <a:buSzPts val="1200"/>
              <a:buFont typeface="Calibri"/>
              <a:buAutoNum type="arabicPeriod" startAt="4"/>
            </a:pPr>
            <a:r>
              <a:rPr lang="en-GB" sz="1200" b="0" dirty="0"/>
              <a:t>They keep swapping papers and adding sentences until all options are used up.</a:t>
            </a:r>
          </a:p>
          <a:p>
            <a:pPr marL="228600" marR="0" lvl="0" indent="-228600" algn="l" rtl="0">
              <a:lnSpc>
                <a:spcPct val="100000"/>
              </a:lnSpc>
              <a:spcBef>
                <a:spcPts val="0"/>
              </a:spcBef>
              <a:spcAft>
                <a:spcPts val="0"/>
              </a:spcAft>
              <a:buClr>
                <a:schemeClr val="dk1"/>
              </a:buClr>
              <a:buSzPts val="1200"/>
              <a:buFont typeface="Calibri"/>
              <a:buAutoNum type="arabicPeriod" startAt="6"/>
            </a:pPr>
            <a:r>
              <a:rPr lang="en-GB" b="0" dirty="0"/>
              <a:t>If there is any time remaining, they take their own original list back and read it to their partner, who acts out the list, doing an action to show comprehension of each sentence.</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a:t>Note: in the audio version only, click on the verb icons to hear the verb phrase.</a:t>
            </a:r>
            <a:br>
              <a:rPr lang="en-GB" b="0" dirty="0"/>
            </a:br>
            <a:br>
              <a:rPr lang="en-GB" b="0" dirty="0"/>
            </a:br>
            <a:r>
              <a:rPr lang="en-GB" b="1" dirty="0"/>
              <a:t>Transcript</a:t>
            </a:r>
            <a:r>
              <a:rPr lang="en-GB" b="0" dirty="0"/>
              <a:t>:</a:t>
            </a:r>
            <a:br>
              <a:rPr lang="en-GB" b="0" dirty="0"/>
            </a:br>
            <a:r>
              <a:rPr lang="en-GB" b="0" dirty="0"/>
              <a:t>auf </a:t>
            </a:r>
            <a:r>
              <a:rPr lang="en-GB" b="0" dirty="0" err="1"/>
              <a:t>dem</a:t>
            </a:r>
            <a:r>
              <a:rPr lang="en-GB" b="0" dirty="0"/>
              <a:t> Fest tanzen</a:t>
            </a:r>
            <a:br>
              <a:rPr lang="en-GB" b="0" dirty="0"/>
            </a:br>
            <a:r>
              <a:rPr lang="en-GB" b="0" dirty="0" err="1"/>
              <a:t>mit</a:t>
            </a:r>
            <a:r>
              <a:rPr lang="en-GB" b="0" dirty="0"/>
              <a:t> Johanna </a:t>
            </a:r>
            <a:r>
              <a:rPr lang="en-GB" b="0" dirty="0" err="1"/>
              <a:t>sprechen</a:t>
            </a:r>
            <a:br>
              <a:rPr lang="en-GB" b="0" dirty="0"/>
            </a:br>
            <a:r>
              <a:rPr lang="en-GB" b="0" dirty="0"/>
              <a:t>am </a:t>
            </a:r>
            <a:r>
              <a:rPr lang="en-GB" b="0" dirty="0" err="1"/>
              <a:t>Nachmittag</a:t>
            </a:r>
            <a:r>
              <a:rPr lang="en-GB" b="0" dirty="0"/>
              <a:t> </a:t>
            </a:r>
            <a:r>
              <a:rPr lang="en-GB" b="0" dirty="0" err="1"/>
              <a:t>laufen</a:t>
            </a:r>
            <a:br>
              <a:rPr lang="en-GB" b="0" dirty="0"/>
            </a:br>
            <a:r>
              <a:rPr lang="en-GB" b="0" dirty="0" err="1"/>
              <a:t>jetzt</a:t>
            </a:r>
            <a:r>
              <a:rPr lang="en-GB" b="0" dirty="0"/>
              <a:t> </a:t>
            </a:r>
            <a:r>
              <a:rPr lang="en-GB" b="0" dirty="0" err="1"/>
              <a:t>im</a:t>
            </a:r>
            <a:r>
              <a:rPr lang="en-GB" b="0" dirty="0"/>
              <a:t> Bett </a:t>
            </a:r>
            <a:r>
              <a:rPr lang="en-GB" b="0" dirty="0" err="1"/>
              <a:t>schlafen</a:t>
            </a:r>
            <a:br>
              <a:rPr lang="en-GB" b="0" dirty="0"/>
            </a:br>
            <a:r>
              <a:rPr lang="en-GB" b="0" dirty="0"/>
              <a:t>Skateboard </a:t>
            </a:r>
            <a:r>
              <a:rPr lang="en-GB" b="0" dirty="0" err="1"/>
              <a:t>fahren</a:t>
            </a:r>
            <a:br>
              <a:rPr lang="en-GB" b="0" dirty="0"/>
            </a:br>
            <a:r>
              <a:rPr lang="en-GB" b="0" dirty="0" err="1"/>
              <a:t>nach</a:t>
            </a:r>
            <a:r>
              <a:rPr lang="en-GB" b="0" dirty="0"/>
              <a:t> </a:t>
            </a:r>
            <a:r>
              <a:rPr lang="en-GB" b="0" dirty="0" err="1"/>
              <a:t>Hause</a:t>
            </a:r>
            <a:r>
              <a:rPr lang="en-GB" b="0" dirty="0"/>
              <a:t> </a:t>
            </a:r>
            <a:r>
              <a:rPr lang="en-GB" b="0" dirty="0" err="1"/>
              <a:t>gehen</a:t>
            </a:r>
            <a:br>
              <a:rPr lang="en-GB" b="0" dirty="0"/>
            </a:br>
            <a:r>
              <a:rPr lang="en-GB" b="0" dirty="0" err="1"/>
              <a:t>etwas</a:t>
            </a:r>
            <a:r>
              <a:rPr lang="en-GB" b="0" dirty="0"/>
              <a:t> </a:t>
            </a:r>
            <a:r>
              <a:rPr lang="en-GB" b="0" dirty="0" err="1"/>
              <a:t>putzen</a:t>
            </a:r>
            <a:br>
              <a:rPr lang="en-GB" b="0" dirty="0"/>
            </a:br>
            <a:r>
              <a:rPr lang="en-GB" b="0" dirty="0" err="1"/>
              <a:t>einen</a:t>
            </a:r>
            <a:r>
              <a:rPr lang="en-GB" b="0" dirty="0"/>
              <a:t> Film </a:t>
            </a:r>
            <a:r>
              <a:rPr lang="en-GB" b="0" dirty="0" err="1"/>
              <a:t>sehen</a:t>
            </a:r>
            <a:br>
              <a:rPr lang="en-GB" b="0" dirty="0"/>
            </a:br>
            <a:r>
              <a:rPr lang="en-GB" b="0" dirty="0"/>
              <a:t>das Auto </a:t>
            </a:r>
            <a:r>
              <a:rPr lang="en-GB" b="0" dirty="0" err="1"/>
              <a:t>waschen</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 minutes </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recap the formation of yes/no questions by swapping the subject and verb and to teach</a:t>
            </a:r>
            <a:r>
              <a:rPr lang="en-GB" sz="1200" b="0" strike="noStrike" spc="-1" baseline="0" dirty="0">
                <a:solidFill>
                  <a:srgbClr val="000000"/>
                </a:solidFill>
                <a:latin typeface="Calibri"/>
                <a:ea typeface="Calibri"/>
              </a:rPr>
              <a:t> the formation of information questions by swapping the subject and verb.</a:t>
            </a: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kumimoji="0" lang="en-GB" sz="1200" b="0" i="0" u="none" strike="noStrike" kern="1200" cap="none" spc="-1" normalizeH="0" baseline="0" noProof="0" dirty="0">
                <a:ln>
                  <a:noFill/>
                </a:ln>
                <a:solidFill>
                  <a:srgbClr val="000000"/>
                </a:solidFill>
                <a:effectLst/>
                <a:uLnTx/>
                <a:uFillTx/>
                <a:latin typeface="Calibri"/>
                <a:ea typeface="Calibri"/>
              </a:rPr>
              <a:t>Click through the animations to recap the formation of yes/no questions and to teach the formation of information questions.</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kumimoji="0" lang="en-GB" sz="1200" b="0" i="0" u="none" strike="noStrike" kern="1200" cap="none" spc="-1" normalizeH="0" baseline="0" noProof="0" dirty="0">
                <a:ln>
                  <a:noFill/>
                </a:ln>
                <a:solidFill>
                  <a:srgbClr val="000000"/>
                </a:solidFill>
                <a:effectLst/>
                <a:uLnTx/>
                <a:uFillTx/>
                <a:latin typeface="Calibri"/>
                <a:ea typeface="Calibri"/>
              </a:rPr>
              <a:t>Elicit English translation for the German examples provided line by line. </a:t>
            </a:r>
            <a:endParaRPr kumimoji="0" lang="en-GB" sz="1200" b="0" i="0" u="none" strike="noStrike" kern="1200" cap="none" spc="-1" normalizeH="0" baseline="0" noProof="0" dirty="0">
              <a:ln>
                <a:noFill/>
              </a:ln>
              <a:solidFill>
                <a:prstClr val="black"/>
              </a:solidFill>
              <a:effectLst/>
              <a:uLnTx/>
              <a:uFillTx/>
              <a:latin typeface="Arial"/>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1147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Slide 1/2 </a:t>
            </a:r>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provide practice (speaking) in asking and answering questions using </a:t>
            </a:r>
            <a:r>
              <a:rPr lang="en-GB" b="0" dirty="0" err="1"/>
              <a:t>wollen</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Demonstrate the conversations pupils will have using Moritz’ and Lukas’ speech bubbles.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i="0" dirty="0"/>
              <a:t>Give pupils time in pairs to both ask and answer all questions, noting down their partner’s answers as they go.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i="0" dirty="0"/>
              <a:t>If time allows, hear some of the conversations as a class.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i="0" dirty="0"/>
              <a:t>After all questions have been asked, partners swap roles – click for next slide.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1" i="0" dirty="0"/>
              <a:t>Possible question/answer pairs: </a:t>
            </a:r>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willst</a:t>
            </a:r>
            <a:r>
              <a:rPr lang="en-GB" b="0" i="0" dirty="0"/>
              <a:t> du </a:t>
            </a:r>
            <a:r>
              <a:rPr lang="en-GB" b="0" i="0" dirty="0" err="1"/>
              <a:t>tanzen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a:t>Es </a:t>
            </a:r>
            <a:r>
              <a:rPr lang="en-GB" b="0" i="0" dirty="0" err="1"/>
              <a:t>macht</a:t>
            </a:r>
            <a:r>
              <a:rPr lang="en-GB" b="0" i="0" dirty="0"/>
              <a:t> </a:t>
            </a:r>
            <a:r>
              <a:rPr lang="en-GB" b="0" i="0" dirty="0" err="1"/>
              <a:t>Spaß</a:t>
            </a:r>
            <a:r>
              <a:rPr lang="en-GB" b="0" i="0" dirty="0"/>
              <a:t>.</a:t>
            </a:r>
          </a:p>
          <a:p>
            <a:pPr marL="0" marR="0" lvl="0" indent="0" algn="l" rtl="0">
              <a:lnSpc>
                <a:spcPct val="100000"/>
              </a:lnSpc>
              <a:spcBef>
                <a:spcPts val="0"/>
              </a:spcBef>
              <a:spcAft>
                <a:spcPts val="0"/>
              </a:spcAft>
              <a:buClr>
                <a:schemeClr val="dk1"/>
              </a:buClr>
              <a:buSzPts val="1200"/>
              <a:buFont typeface="Calibri"/>
              <a:buNone/>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willst</a:t>
            </a:r>
            <a:r>
              <a:rPr lang="en-GB" b="0" i="0" dirty="0"/>
              <a:t> du </a:t>
            </a:r>
            <a:r>
              <a:rPr lang="en-GB" b="0" i="0" dirty="0" err="1"/>
              <a:t>etwas</a:t>
            </a:r>
            <a:r>
              <a:rPr lang="en-GB" b="0" i="0" dirty="0"/>
              <a:t> </a:t>
            </a:r>
            <a:r>
              <a:rPr lang="en-GB" b="0" i="0" dirty="0" err="1"/>
              <a:t>essen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a:t>Ich </a:t>
            </a:r>
            <a:r>
              <a:rPr lang="en-GB" b="0" i="0" dirty="0" err="1"/>
              <a:t>habe</a:t>
            </a:r>
            <a:r>
              <a:rPr lang="en-GB" b="0" i="0" dirty="0"/>
              <a:t> Hunger.</a:t>
            </a:r>
          </a:p>
          <a:p>
            <a:pPr marL="0" marR="0" lvl="0" indent="0" algn="l" rtl="0">
              <a:lnSpc>
                <a:spcPct val="100000"/>
              </a:lnSpc>
              <a:spcBef>
                <a:spcPts val="0"/>
              </a:spcBef>
              <a:spcAft>
                <a:spcPts val="0"/>
              </a:spcAft>
              <a:buClr>
                <a:schemeClr val="dk1"/>
              </a:buClr>
              <a:buSzPts val="1200"/>
              <a:buFont typeface="Calibri"/>
              <a:buNone/>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willst</a:t>
            </a:r>
            <a:r>
              <a:rPr lang="en-GB" b="0" i="0" dirty="0"/>
              <a:t> du </a:t>
            </a:r>
            <a:r>
              <a:rPr lang="en-GB" b="0" i="0" dirty="0" err="1"/>
              <a:t>nach</a:t>
            </a:r>
            <a:r>
              <a:rPr lang="en-GB" b="0" i="0" dirty="0"/>
              <a:t> </a:t>
            </a:r>
            <a:r>
              <a:rPr lang="en-GB" b="0" i="0" dirty="0" err="1"/>
              <a:t>Hause</a:t>
            </a:r>
            <a:r>
              <a:rPr lang="en-GB" b="0" i="0" dirty="0"/>
              <a:t> </a:t>
            </a:r>
            <a:r>
              <a:rPr lang="en-GB" b="0" i="0" dirty="0" err="1"/>
              <a:t>gehen</a:t>
            </a:r>
            <a:r>
              <a:rPr lang="en-GB" b="0" i="0" dirty="0"/>
              <a:t>? </a:t>
            </a:r>
          </a:p>
          <a:p>
            <a:pPr marL="0" marR="0" lvl="0" indent="0" algn="l" rtl="0">
              <a:lnSpc>
                <a:spcPct val="100000"/>
              </a:lnSpc>
              <a:spcBef>
                <a:spcPts val="0"/>
              </a:spcBef>
              <a:spcAft>
                <a:spcPts val="0"/>
              </a:spcAft>
              <a:buClr>
                <a:schemeClr val="dk1"/>
              </a:buClr>
              <a:buSzPts val="1200"/>
              <a:buFont typeface="Calibri"/>
              <a:buNone/>
            </a:pPr>
            <a:r>
              <a:rPr lang="en-GB" b="0" i="0" dirty="0"/>
              <a:t>Ich bin </a:t>
            </a:r>
            <a:r>
              <a:rPr lang="en-GB" b="0" i="0" dirty="0" err="1"/>
              <a:t>müde</a:t>
            </a:r>
            <a:r>
              <a:rPr lang="en-GB" b="0" i="0" dirty="0"/>
              <a:t>.</a:t>
            </a:r>
          </a:p>
          <a:p>
            <a:pPr marL="0" marR="0" lvl="0" indent="0" algn="l" rtl="0">
              <a:lnSpc>
                <a:spcPct val="100000"/>
              </a:lnSpc>
              <a:spcBef>
                <a:spcPts val="0"/>
              </a:spcBef>
              <a:spcAft>
                <a:spcPts val="0"/>
              </a:spcAft>
              <a:buClr>
                <a:schemeClr val="dk1"/>
              </a:buClr>
              <a:buSzPts val="1200"/>
              <a:buFont typeface="Calibri"/>
              <a:buNone/>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willst</a:t>
            </a:r>
            <a:r>
              <a:rPr lang="en-GB" b="0" i="0" dirty="0"/>
              <a:t> du Skateboard </a:t>
            </a:r>
            <a:r>
              <a:rPr lang="en-GB" b="0" i="0" dirty="0" err="1"/>
              <a:t>fahren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a:t>Es </a:t>
            </a:r>
            <a:r>
              <a:rPr lang="en-GB" b="0" i="0" dirty="0" err="1"/>
              <a:t>macht</a:t>
            </a:r>
            <a:r>
              <a:rPr lang="en-GB" b="0" i="0" dirty="0"/>
              <a:t> </a:t>
            </a:r>
            <a:r>
              <a:rPr lang="en-GB" b="0" i="0" dirty="0" err="1"/>
              <a:t>Spaß</a:t>
            </a:r>
            <a:r>
              <a:rPr lang="en-GB" b="0" i="0" dirty="0"/>
              <a:t>.</a:t>
            </a:r>
          </a:p>
          <a:p>
            <a:pPr marL="0" marR="0" lvl="0" indent="0" algn="l" rtl="0">
              <a:lnSpc>
                <a:spcPct val="100000"/>
              </a:lnSpc>
              <a:spcBef>
                <a:spcPts val="0"/>
              </a:spcBef>
              <a:spcAft>
                <a:spcPts val="0"/>
              </a:spcAft>
              <a:buClr>
                <a:schemeClr val="dk1"/>
              </a:buClr>
              <a:buSzPts val="1200"/>
              <a:buFont typeface="Calibri"/>
              <a:buNone/>
            </a:pPr>
            <a:endParaRPr lang="en-GB" b="0" i="0" dirty="0"/>
          </a:p>
          <a:p>
            <a:pPr marL="0" marR="0" lvl="0" indent="0" algn="l" rtl="0">
              <a:lnSpc>
                <a:spcPct val="100000"/>
              </a:lnSpc>
              <a:spcBef>
                <a:spcPts val="0"/>
              </a:spcBef>
              <a:spcAft>
                <a:spcPts val="0"/>
              </a:spcAft>
              <a:buClr>
                <a:schemeClr val="dk1"/>
              </a:buClr>
              <a:buSzPts val="1200"/>
              <a:buFont typeface="Calibri"/>
              <a:buNone/>
            </a:pPr>
            <a:r>
              <a:rPr lang="en-GB" b="0" i="0" dirty="0" err="1"/>
              <a:t>Warum</a:t>
            </a:r>
            <a:r>
              <a:rPr lang="en-GB" b="0" i="0" dirty="0"/>
              <a:t> </a:t>
            </a:r>
            <a:r>
              <a:rPr lang="en-GB" b="0" i="0" dirty="0" err="1"/>
              <a:t>willst</a:t>
            </a:r>
            <a:r>
              <a:rPr lang="en-GB" b="0" i="0" dirty="0"/>
              <a:t> du </a:t>
            </a:r>
            <a:r>
              <a:rPr lang="en-GB" b="0" i="0" dirty="0" err="1"/>
              <a:t>putzen</a:t>
            </a:r>
            <a:r>
              <a:rPr lang="en-GB" b="0" i="0" dirty="0"/>
              <a:t>?</a:t>
            </a:r>
          </a:p>
          <a:p>
            <a:pPr marL="0" marR="0" lvl="0" indent="0" algn="l" rtl="0">
              <a:lnSpc>
                <a:spcPct val="100000"/>
              </a:lnSpc>
              <a:spcBef>
                <a:spcPts val="0"/>
              </a:spcBef>
              <a:spcAft>
                <a:spcPts val="0"/>
              </a:spcAft>
              <a:buClr>
                <a:schemeClr val="dk1"/>
              </a:buClr>
              <a:buSzPts val="1200"/>
              <a:buFont typeface="Calibri"/>
              <a:buNone/>
            </a:pPr>
            <a:r>
              <a:rPr lang="en-GB" b="0" i="0" dirty="0"/>
              <a:t>Mein Zimmer </a:t>
            </a:r>
            <a:r>
              <a:rPr lang="en-GB" b="0" i="0" dirty="0" err="1"/>
              <a:t>ist</a:t>
            </a:r>
            <a:r>
              <a:rPr lang="en-GB" b="0" i="0" dirty="0"/>
              <a:t> </a:t>
            </a:r>
            <a:r>
              <a:rPr lang="en-GB" b="0" i="0" dirty="0" err="1"/>
              <a:t>nicht</a:t>
            </a:r>
            <a:r>
              <a:rPr lang="en-GB" b="0" i="0" dirty="0"/>
              <a:t> </a:t>
            </a:r>
            <a:r>
              <a:rPr lang="en-GB" b="0" i="0" dirty="0" err="1"/>
              <a:t>sauber</a:t>
            </a:r>
            <a:r>
              <a:rPr lang="en-GB" b="0" i="0" dirty="0"/>
              <a:t>. </a:t>
            </a:r>
          </a:p>
          <a:p>
            <a:pPr marL="0" marR="0" lvl="0" indent="0" algn="l" rtl="0">
              <a:lnSpc>
                <a:spcPct val="100000"/>
              </a:lnSpc>
              <a:spcBef>
                <a:spcPts val="0"/>
              </a:spcBef>
              <a:spcAft>
                <a:spcPts val="0"/>
              </a:spcAft>
              <a:buClr>
                <a:schemeClr val="dk1"/>
              </a:buClr>
              <a:buSzPts val="1200"/>
              <a:buFont typeface="Calibri"/>
              <a:buNone/>
            </a:pPr>
            <a:endParaRPr lang="en-GB" b="0" i="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73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168983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08284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39234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2162040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74999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93667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44134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8045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35050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34399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023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263409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6.png"/><Relationship Id="rId18" Type="http://schemas.openxmlformats.org/officeDocument/2006/relationships/image" Target="../media/image22.png"/><Relationship Id="rId3" Type="http://schemas.openxmlformats.org/officeDocument/2006/relationships/image" Target="../media/image34.png"/><Relationship Id="rId7" Type="http://schemas.openxmlformats.org/officeDocument/2006/relationships/image" Target="../media/image36.gif"/><Relationship Id="rId12" Type="http://schemas.openxmlformats.org/officeDocument/2006/relationships/image" Target="../media/image42.png"/><Relationship Id="rId17" Type="http://schemas.openxmlformats.org/officeDocument/2006/relationships/image" Target="../media/image48.svg"/><Relationship Id="rId2" Type="http://schemas.openxmlformats.org/officeDocument/2006/relationships/notesSlide" Target="../notesSlides/notesSlide10.xml"/><Relationship Id="rId16" Type="http://schemas.openxmlformats.org/officeDocument/2006/relationships/image" Target="../media/image47.png"/><Relationship Id="rId20" Type="http://schemas.openxmlformats.org/officeDocument/2006/relationships/image" Target="../media/image50.png"/><Relationship Id="rId1" Type="http://schemas.openxmlformats.org/officeDocument/2006/relationships/slideLayout" Target="../slideLayouts/slideLayout27.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8.svg"/><Relationship Id="rId15" Type="http://schemas.openxmlformats.org/officeDocument/2006/relationships/image" Target="../media/image23.png"/><Relationship Id="rId10" Type="http://schemas.openxmlformats.org/officeDocument/2006/relationships/image" Target="../media/image45.png"/><Relationship Id="rId19" Type="http://schemas.openxmlformats.org/officeDocument/2006/relationships/image" Target="../media/image49.png"/><Relationship Id="rId4" Type="http://schemas.openxmlformats.org/officeDocument/2006/relationships/image" Target="../media/image7.png"/><Relationship Id="rId9" Type="http://schemas.openxmlformats.org/officeDocument/2006/relationships/image" Target="../media/image19.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gif"/><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8.gif"/><Relationship Id="rId11" Type="http://schemas.openxmlformats.org/officeDocument/2006/relationships/image" Target="../media/image33.gif"/><Relationship Id="rId5" Type="http://schemas.openxmlformats.org/officeDocument/2006/relationships/image" Target="../media/image27.gif"/><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0.png"/><Relationship Id="rId18" Type="http://schemas.openxmlformats.org/officeDocument/2006/relationships/image" Target="../media/image43.jpg"/><Relationship Id="rId3" Type="http://schemas.openxmlformats.org/officeDocument/2006/relationships/image" Target="../media/image34.png"/><Relationship Id="rId7" Type="http://schemas.openxmlformats.org/officeDocument/2006/relationships/image" Target="../media/image36.gif"/><Relationship Id="rId12" Type="http://schemas.openxmlformats.org/officeDocument/2006/relationships/image" Target="../media/image39.pn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png"/><Relationship Id="rId1" Type="http://schemas.openxmlformats.org/officeDocument/2006/relationships/slideLayout" Target="../slideLayouts/slideLayout27.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image" Target="../media/image8.sv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4.png"/><Relationship Id="rId4" Type="http://schemas.openxmlformats.org/officeDocument/2006/relationships/image" Target="../media/image7.png"/><Relationship Id="rId9" Type="http://schemas.openxmlformats.org/officeDocument/2006/relationships/image" Target="../media/image17.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4F166B51-3D67-497F-8CE0-E8183B9993DE}"/>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70C0"/>
                </a:solidFill>
                <a:effectLst/>
                <a:uLnTx/>
                <a:uFillTx/>
                <a:latin typeface="Modern Love" panose="04090805081005020601" pitchFamily="82" charset="0"/>
                <a:cs typeface="Arial"/>
                <a:sym typeface="Arial"/>
              </a:rPr>
              <a:t>blau</a:t>
            </a:r>
            <a:endParaRPr kumimoji="0" sz="1400" b="0" i="0" u="none" strike="noStrike" kern="0" cap="none" spc="0" normalizeH="0" baseline="0" noProof="0" dirty="0">
              <a:ln>
                <a:noFill/>
              </a:ln>
              <a:solidFill>
                <a:srgbClr val="0070C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134157" y="107393"/>
            <a:ext cx="4082669" cy="1325563"/>
          </a:xfrm>
        </p:spPr>
        <p:txBody>
          <a:bodyPr>
            <a:noAutofit/>
          </a:bodyPr>
          <a:lstStyle/>
          <a:p>
            <a:pPr algn="ctr"/>
            <a:r>
              <a:rPr lang="en-GB" sz="3600" b="1" dirty="0">
                <a:solidFill>
                  <a:srgbClr val="FFFFFF"/>
                </a:solidFill>
                <a:latin typeface="Century Gothic"/>
                <a:ea typeface="Century Gothic"/>
                <a:cs typeface="Century Gothic"/>
                <a:sym typeface="Century Gothic"/>
              </a:rPr>
              <a:t>Experiences home and away</a:t>
            </a:r>
            <a:br>
              <a:rPr lang="en-GB" sz="3600" dirty="0">
                <a:solidFill>
                  <a:srgbClr val="000000"/>
                </a:solidFill>
                <a:latin typeface="Arial"/>
                <a:cs typeface="Arial"/>
                <a:sym typeface="Arial"/>
              </a:rPr>
            </a:br>
            <a:endParaRPr lang="en-GB" sz="3600" dirty="0"/>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7</a:t>
            </a:r>
          </a:p>
        </p:txBody>
      </p:sp>
      <p:pic>
        <p:nvPicPr>
          <p:cNvPr id="3" name="Picture 2">
            <a:extLst>
              <a:ext uri="{FF2B5EF4-FFF2-40B4-BE49-F238E27FC236}">
                <a16:creationId xmlns:a16="http://schemas.microsoft.com/office/drawing/2014/main" id="{C57BD4D7-3C7C-9442-DCE7-A10AC71C1826}"/>
              </a:ext>
            </a:extLst>
          </p:cNvPr>
          <p:cNvPicPr>
            <a:picLocks noChangeAspect="1"/>
          </p:cNvPicPr>
          <p:nvPr/>
        </p:nvPicPr>
        <p:blipFill>
          <a:blip r:embed="rId4"/>
          <a:stretch>
            <a:fillRect/>
          </a:stretch>
        </p:blipFill>
        <p:spPr>
          <a:xfrm>
            <a:off x="186599" y="2692380"/>
            <a:ext cx="4030227" cy="24295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1591BA21-A922-B120-CC65-C78C1DE1A585}"/>
              </a:ext>
            </a:extLst>
          </p:cNvPr>
          <p:cNvSpPr txBox="1"/>
          <p:nvPr/>
        </p:nvSpPr>
        <p:spPr>
          <a:xfrm>
            <a:off x="428181" y="2987957"/>
            <a:ext cx="4456168" cy="2701725"/>
          </a:xfrm>
          <a:prstGeom prst="rect">
            <a:avLst/>
          </a:prstGeom>
          <a:noFill/>
          <a:ln>
            <a:solidFill>
              <a:srgbClr val="002060"/>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a:bodyPr>
          <a:lstStyle/>
          <a:p>
            <a:r>
              <a:rPr lang="es-AR" sz="3200" b="1" dirty="0">
                <a:solidFill>
                  <a:srgbClr val="002060"/>
                </a:solidFill>
                <a:latin typeface="Century Gothic" panose="020B0502020202020204" pitchFamily="34" charset="0"/>
                <a:cs typeface="Arial"/>
                <a:sym typeface="Arial"/>
              </a:rPr>
              <a:t>Follow up 5b</a:t>
            </a:r>
            <a:endParaRPr lang="en-GB" sz="3200" dirty="0"/>
          </a:p>
        </p:txBody>
      </p:sp>
      <p:sp>
        <p:nvSpPr>
          <p:cNvPr id="6" name="Rectangle 5">
            <a:extLst>
              <a:ext uri="{FF2B5EF4-FFF2-40B4-BE49-F238E27FC236}">
                <a16:creationId xmlns:a16="http://schemas.microsoft.com/office/drawing/2014/main" id="{67F195E3-B4A8-4B57-84B5-E286C7573A0E}"/>
              </a:ext>
            </a:extLst>
          </p:cNvPr>
          <p:cNvSpPr/>
          <p:nvPr/>
        </p:nvSpPr>
        <p:spPr>
          <a:xfrm>
            <a:off x="3314702" y="32868"/>
            <a:ext cx="7705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Warum</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willst</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du…?</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946221" y="677832"/>
            <a:ext cx="2932096"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54" y="463138"/>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892706" y="667206"/>
            <a:ext cx="337064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alibri"/>
                <a:cs typeface="Calibri"/>
                <a:sym typeface="Calibri"/>
              </a:rPr>
              <a:t>Tauscht</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alibri"/>
                <a:cs typeface="Calibri"/>
                <a:sym typeface="Calibri"/>
              </a:rPr>
              <a:t> die Rollen*!</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11" name="TextBox 10">
            <a:extLst>
              <a:ext uri="{FF2B5EF4-FFF2-40B4-BE49-F238E27FC236}">
                <a16:creationId xmlns:a16="http://schemas.microsoft.com/office/drawing/2014/main" id="{51503675-978F-4FC5-9EEB-67D96F9F21BC}"/>
              </a:ext>
            </a:extLst>
          </p:cNvPr>
          <p:cNvSpPr txBox="1"/>
          <p:nvPr/>
        </p:nvSpPr>
        <p:spPr>
          <a:xfrm>
            <a:off x="49886" y="1417615"/>
            <a:ext cx="411942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Ask your partner why they want to do each of the things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5" name="Picture 24" descr="A picture containing text, toy, doll, vector graphics&#10;&#10;Description automatically generated">
            <a:extLst>
              <a:ext uri="{FF2B5EF4-FFF2-40B4-BE49-F238E27FC236}">
                <a16:creationId xmlns:a16="http://schemas.microsoft.com/office/drawing/2014/main" id="{F101CE09-325C-467B-8DC1-F4D2E2074C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9542" y="2200440"/>
            <a:ext cx="1597684" cy="1547756"/>
          </a:xfrm>
          <a:prstGeom prst="ellipse">
            <a:avLst/>
          </a:prstGeom>
        </p:spPr>
      </p:pic>
      <p:pic>
        <p:nvPicPr>
          <p:cNvPr id="26" name="Picture 25" descr="A picture containing text&#10;&#10;Description automatically generated">
            <a:extLst>
              <a:ext uri="{FF2B5EF4-FFF2-40B4-BE49-F238E27FC236}">
                <a16:creationId xmlns:a16="http://schemas.microsoft.com/office/drawing/2014/main" id="{D1BBA909-4F9F-4CB0-940F-D29020522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0424" y="1449045"/>
            <a:ext cx="868143" cy="1346372"/>
          </a:xfrm>
          <a:prstGeom prst="ellipse">
            <a:avLst/>
          </a:prstGeom>
        </p:spPr>
      </p:pic>
      <p:sp>
        <p:nvSpPr>
          <p:cNvPr id="19" name="Google Shape;653;p27">
            <a:extLst>
              <a:ext uri="{FF2B5EF4-FFF2-40B4-BE49-F238E27FC236}">
                <a16:creationId xmlns:a16="http://schemas.microsoft.com/office/drawing/2014/main" id="{DE3A277D-7887-4672-9531-2DBF620A690B}"/>
              </a:ext>
            </a:extLst>
          </p:cNvPr>
          <p:cNvSpPr/>
          <p:nvPr/>
        </p:nvSpPr>
        <p:spPr>
          <a:xfrm>
            <a:off x="8119838" y="2029628"/>
            <a:ext cx="2775838" cy="920619"/>
          </a:xfrm>
          <a:prstGeom prst="wedgeRoundRectCallout">
            <a:avLst>
              <a:gd name="adj1" fmla="val 60997"/>
              <a:gd name="adj2" fmla="val 57141"/>
              <a:gd name="adj3" fmla="val 16667"/>
            </a:avLst>
          </a:prstGeom>
          <a:solidFill>
            <a:srgbClr val="002060"/>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Century Gothic" panose="020F0302020204030204"/>
              </a:rPr>
              <a:t>Es </a:t>
            </a:r>
            <a:r>
              <a:rPr lang="en-GB" sz="2000" dirty="0" err="1">
                <a:solidFill>
                  <a:srgbClr val="FFFFFF"/>
                </a:solidFill>
                <a:latin typeface="Century Gothic" panose="020F0302020204030204"/>
              </a:rPr>
              <a:t>ist</a:t>
            </a:r>
            <a:r>
              <a:rPr lang="en-GB" sz="2000" dirty="0">
                <a:solidFill>
                  <a:srgbClr val="FFFFFF"/>
                </a:solidFill>
                <a:latin typeface="Century Gothic" panose="020F0302020204030204"/>
              </a:rPr>
              <a:t> </a:t>
            </a:r>
            <a:r>
              <a:rPr lang="en-GB" sz="2000" dirty="0" err="1">
                <a:solidFill>
                  <a:srgbClr val="FFFFFF"/>
                </a:solidFill>
                <a:latin typeface="Century Gothic" panose="020F0302020204030204"/>
              </a:rPr>
              <a:t>nicht</a:t>
            </a:r>
            <a:r>
              <a:rPr lang="en-GB" sz="2000" dirty="0">
                <a:solidFill>
                  <a:srgbClr val="FFFFFF"/>
                </a:solidFill>
                <a:latin typeface="Century Gothic" panose="020F0302020204030204"/>
              </a:rPr>
              <a:t> </a:t>
            </a:r>
            <a:r>
              <a:rPr lang="en-GB" sz="2000" dirty="0" err="1">
                <a:solidFill>
                  <a:srgbClr val="FFFFFF"/>
                </a:solidFill>
                <a:latin typeface="Century Gothic" panose="020F0302020204030204"/>
              </a:rPr>
              <a:t>sauber</a:t>
            </a:r>
            <a:r>
              <a:rPr lang="en-GB" sz="2000" dirty="0">
                <a:solidFill>
                  <a:srgbClr val="FFFFFF"/>
                </a:solidFill>
                <a:latin typeface="Century Gothic" panose="020F0302020204030204"/>
              </a:rPr>
              <a:t>.</a:t>
            </a:r>
            <a:endParaRPr kumimoji="0" sz="20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7" name="Google Shape;653;p27">
            <a:extLst>
              <a:ext uri="{FF2B5EF4-FFF2-40B4-BE49-F238E27FC236}">
                <a16:creationId xmlns:a16="http://schemas.microsoft.com/office/drawing/2014/main" id="{637BF226-647B-4F30-A90B-10C7C5AEA210}"/>
              </a:ext>
            </a:extLst>
          </p:cNvPr>
          <p:cNvSpPr/>
          <p:nvPr/>
        </p:nvSpPr>
        <p:spPr>
          <a:xfrm>
            <a:off x="292994" y="5801275"/>
            <a:ext cx="4963340" cy="804855"/>
          </a:xfrm>
          <a:prstGeom prst="wedgeRoundRectCallout">
            <a:avLst>
              <a:gd name="adj1" fmla="val -27829"/>
              <a:gd name="adj2" fmla="val -77112"/>
              <a:gd name="adj3" fmla="val 16667"/>
            </a:avLst>
          </a:prstGeom>
          <a:solidFill>
            <a:srgbClr val="002060"/>
          </a:solidFill>
          <a:ln w="12700" cap="flat" cmpd="sng">
            <a:solidFill>
              <a:srgbClr val="FFD457"/>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Remember! the 2</a:t>
            </a:r>
            <a:r>
              <a:rPr kumimoji="0" lang="en-GB" sz="2000" b="0" i="0" u="none" strike="noStrike" kern="1200" cap="none" spc="0" normalizeH="0" baseline="30000" noProof="0" dirty="0">
                <a:ln>
                  <a:noFill/>
                </a:ln>
                <a:solidFill>
                  <a:prstClr val="white"/>
                </a:solidFill>
                <a:effectLst/>
                <a:uLnTx/>
                <a:uFillTx/>
                <a:latin typeface="Century Gothic"/>
                <a:ea typeface="Century Gothic"/>
                <a:cs typeface="Century Gothic"/>
                <a:sym typeface="Century Gothic"/>
              </a:rPr>
              <a:t>nd</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verb in German goes to the end. </a:t>
            </a:r>
            <a:r>
              <a:rPr kumimoji="0" lang="en-GB" sz="2000" b="1"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Willst</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is the 1</a:t>
            </a:r>
            <a:r>
              <a:rPr kumimoji="0" lang="en-GB" sz="2000" b="0" i="0" u="none" strike="noStrike" kern="1200" cap="none" spc="0" normalizeH="0" baseline="30000" noProof="0" dirty="0">
                <a:ln>
                  <a:noFill/>
                </a:ln>
                <a:solidFill>
                  <a:prstClr val="white"/>
                </a:solidFill>
                <a:effectLst/>
                <a:uLnTx/>
                <a:uFillTx/>
                <a:latin typeface="Century Gothic"/>
                <a:ea typeface="Century Gothic"/>
                <a:cs typeface="Century Gothic"/>
                <a:sym typeface="Century Gothic"/>
              </a:rPr>
              <a:t>st</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verb.</a:t>
            </a:r>
            <a:endParaRPr kumimoji="0"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 name="Google Shape;167;p2">
            <a:extLst>
              <a:ext uri="{FF2B5EF4-FFF2-40B4-BE49-F238E27FC236}">
                <a16:creationId xmlns:a16="http://schemas.microsoft.com/office/drawing/2014/main" id="{B3F3D600-492E-3783-B09D-2F777C837B69}"/>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8E1561CC-BA21-8D92-B244-C535090C1278}"/>
              </a:ext>
            </a:extLst>
          </p:cNvPr>
          <p:cNvSpPr txBox="1"/>
          <p:nvPr/>
        </p:nvSpPr>
        <p:spPr>
          <a:xfrm>
            <a:off x="6160217" y="3053462"/>
            <a:ext cx="4488634" cy="2625999"/>
          </a:xfrm>
          <a:prstGeom prst="rect">
            <a:avLst/>
          </a:prstGeom>
          <a:noFill/>
          <a:ln>
            <a:solidFill>
              <a:srgbClr val="002060"/>
            </a:solidFill>
          </a:ln>
        </p:spPr>
        <p:txBody>
          <a:bodyPr wrap="square" rtlCol="0">
            <a:spAutoFit/>
          </a:bodyPr>
          <a:lstStyle/>
          <a:p>
            <a:endParaRPr lang="en-GB" dirty="0"/>
          </a:p>
        </p:txBody>
      </p:sp>
      <p:sp>
        <p:nvSpPr>
          <p:cNvPr id="48" name="Google Shape;153;p2">
            <a:extLst>
              <a:ext uri="{FF2B5EF4-FFF2-40B4-BE49-F238E27FC236}">
                <a16:creationId xmlns:a16="http://schemas.microsoft.com/office/drawing/2014/main" id="{20CEF3A4-3481-21BB-DEC1-C98B51B54405}"/>
              </a:ext>
            </a:extLst>
          </p:cNvPr>
          <p:cNvSpPr txBox="1"/>
          <p:nvPr/>
        </p:nvSpPr>
        <p:spPr>
          <a:xfrm>
            <a:off x="313630" y="2518101"/>
            <a:ext cx="2639704"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Person B</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9" name="Google Shape;153;p2">
            <a:extLst>
              <a:ext uri="{FF2B5EF4-FFF2-40B4-BE49-F238E27FC236}">
                <a16:creationId xmlns:a16="http://schemas.microsoft.com/office/drawing/2014/main" id="{BD9BA0F2-BE83-955A-7584-F14ED6C98679}"/>
              </a:ext>
            </a:extLst>
          </p:cNvPr>
          <p:cNvSpPr txBox="1"/>
          <p:nvPr/>
        </p:nvSpPr>
        <p:spPr>
          <a:xfrm>
            <a:off x="6073949" y="2560111"/>
            <a:ext cx="2639704"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Person A</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2" name="Speech Bubble: Rectangle with Corners Rounded 61">
            <a:extLst>
              <a:ext uri="{FF2B5EF4-FFF2-40B4-BE49-F238E27FC236}">
                <a16:creationId xmlns:a16="http://schemas.microsoft.com/office/drawing/2014/main" id="{C84D99E0-5A13-05F8-FBC9-0F7AB35E8212}"/>
              </a:ext>
            </a:extLst>
          </p:cNvPr>
          <p:cNvSpPr/>
          <p:nvPr/>
        </p:nvSpPr>
        <p:spPr>
          <a:xfrm>
            <a:off x="7876266" y="5889712"/>
            <a:ext cx="3264179" cy="662385"/>
          </a:xfrm>
          <a:prstGeom prst="wedgeRoundRectCallout">
            <a:avLst>
              <a:gd name="adj1" fmla="val 17966"/>
              <a:gd name="adj2" fmla="val -112681"/>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prstClr val="white"/>
                </a:solidFill>
                <a:effectLst/>
                <a:uLnTx/>
                <a:uFillTx/>
                <a:latin typeface="Century Gothic"/>
              </a:rPr>
              <a:t>You can use a reason more than once!</a:t>
            </a:r>
          </a:p>
        </p:txBody>
      </p:sp>
      <p:sp>
        <p:nvSpPr>
          <p:cNvPr id="1024" name="TextBox 1023">
            <a:extLst>
              <a:ext uri="{FF2B5EF4-FFF2-40B4-BE49-F238E27FC236}">
                <a16:creationId xmlns:a16="http://schemas.microsoft.com/office/drawing/2014/main" id="{4928E1B2-B741-0C9C-8196-F45BADD91524}"/>
              </a:ext>
            </a:extLst>
          </p:cNvPr>
          <p:cNvSpPr txBox="1"/>
          <p:nvPr/>
        </p:nvSpPr>
        <p:spPr>
          <a:xfrm>
            <a:off x="6835070" y="1377538"/>
            <a:ext cx="44886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why you want to do the things your partner asks you about. </a:t>
            </a:r>
          </a:p>
        </p:txBody>
      </p:sp>
      <p:sp>
        <p:nvSpPr>
          <p:cNvPr id="18" name="Google Shape;653;p27">
            <a:extLst>
              <a:ext uri="{FF2B5EF4-FFF2-40B4-BE49-F238E27FC236}">
                <a16:creationId xmlns:a16="http://schemas.microsoft.com/office/drawing/2014/main" id="{24DDAFD8-CF9D-4AB9-9630-45EF0827C12F}"/>
              </a:ext>
            </a:extLst>
          </p:cNvPr>
          <p:cNvSpPr/>
          <p:nvPr/>
        </p:nvSpPr>
        <p:spPr>
          <a:xfrm>
            <a:off x="4935914" y="1132242"/>
            <a:ext cx="1862483" cy="1069918"/>
          </a:xfrm>
          <a:prstGeom prst="wedgeRoundRectCallout">
            <a:avLst>
              <a:gd name="adj1" fmla="val -46129"/>
              <a:gd name="adj2" fmla="val 87143"/>
              <a:gd name="adj3" fmla="val 16667"/>
            </a:avLst>
          </a:prstGeom>
          <a:solidFill>
            <a:srgbClr val="002060"/>
          </a:solidFill>
          <a:ln w="12700" cap="flat" cmpd="sng">
            <a:solidFill>
              <a:schemeClr val="bg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Warum</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a:t>
            </a:r>
            <a:r>
              <a:rPr kumimoji="0" lang="en-GB" sz="2000" b="1"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willst</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du </a:t>
            </a:r>
            <a:r>
              <a:rPr kumimoji="0" lang="en-GB" sz="2000" b="1"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das Auto </a:t>
            </a:r>
            <a:r>
              <a:rPr kumimoji="0" lang="en-GB" sz="2000" b="1"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waschen</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a:t>
            </a:r>
            <a:endParaRPr kumimoji="0"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pic>
        <p:nvPicPr>
          <p:cNvPr id="41" name="Picture 40" descr="A cartoon of a child running&#10;&#10;Description automatically generated with medium confidence">
            <a:extLst>
              <a:ext uri="{FF2B5EF4-FFF2-40B4-BE49-F238E27FC236}">
                <a16:creationId xmlns:a16="http://schemas.microsoft.com/office/drawing/2014/main" id="{6A527F2D-03BF-4675-98DA-DD14A41A5E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400" y="3293431"/>
            <a:ext cx="917827" cy="858379"/>
          </a:xfrm>
          <a:prstGeom prst="rect">
            <a:avLst/>
          </a:prstGeom>
        </p:spPr>
      </p:pic>
      <p:grpSp>
        <p:nvGrpSpPr>
          <p:cNvPr id="42" name="Group 41">
            <a:extLst>
              <a:ext uri="{FF2B5EF4-FFF2-40B4-BE49-F238E27FC236}">
                <a16:creationId xmlns:a16="http://schemas.microsoft.com/office/drawing/2014/main" id="{17323C76-3545-4F26-B15D-80EC1F1417CE}"/>
              </a:ext>
            </a:extLst>
          </p:cNvPr>
          <p:cNvGrpSpPr/>
          <p:nvPr/>
        </p:nvGrpSpPr>
        <p:grpSpPr>
          <a:xfrm>
            <a:off x="1776351" y="3144846"/>
            <a:ext cx="1554506" cy="803821"/>
            <a:chOff x="3281208" y="3798267"/>
            <a:chExt cx="1554506" cy="803821"/>
          </a:xfrm>
        </p:grpSpPr>
        <p:pic>
          <p:nvPicPr>
            <p:cNvPr id="43" name="Picture 42" descr="A hand washing with soap bubbles under a faucet&#10;&#10;Description automatically generated with low confidence">
              <a:extLst>
                <a:ext uri="{FF2B5EF4-FFF2-40B4-BE49-F238E27FC236}">
                  <a16:creationId xmlns:a16="http://schemas.microsoft.com/office/drawing/2014/main" id="{4AE45B9B-1A31-4346-9730-0BD156B81A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76743" y="3798267"/>
              <a:ext cx="858971" cy="803821"/>
            </a:xfrm>
            <a:prstGeom prst="rect">
              <a:avLst/>
            </a:prstGeom>
          </p:spPr>
        </p:pic>
        <p:pic>
          <p:nvPicPr>
            <p:cNvPr id="47" name="Picture 2" descr="Free Passenger Car Car vector and picture">
              <a:extLst>
                <a:ext uri="{FF2B5EF4-FFF2-40B4-BE49-F238E27FC236}">
                  <a16:creationId xmlns:a16="http://schemas.microsoft.com/office/drawing/2014/main" id="{BB077867-BEE4-4367-A1C3-579AA7723F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1208" y="3877374"/>
              <a:ext cx="858971" cy="634386"/>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51" descr="A picture containing font, graphics, typography, design&#10;&#10;Description automatically generated">
            <a:extLst>
              <a:ext uri="{FF2B5EF4-FFF2-40B4-BE49-F238E27FC236}">
                <a16:creationId xmlns:a16="http://schemas.microsoft.com/office/drawing/2014/main" id="{FB98E338-A2BE-41DC-B617-C04A4CFA74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6266" y="4748913"/>
            <a:ext cx="1227971" cy="668389"/>
          </a:xfrm>
          <a:prstGeom prst="rect">
            <a:avLst/>
          </a:prstGeom>
        </p:spPr>
      </p:pic>
      <p:pic>
        <p:nvPicPr>
          <p:cNvPr id="54" name="Picture 53">
            <a:extLst>
              <a:ext uri="{FF2B5EF4-FFF2-40B4-BE49-F238E27FC236}">
                <a16:creationId xmlns:a16="http://schemas.microsoft.com/office/drawing/2014/main" id="{8BE71FA1-5256-4E30-8AF6-45601A7C36FD}"/>
              </a:ext>
            </a:extLst>
          </p:cNvPr>
          <p:cNvPicPr>
            <a:picLocks noChangeAspect="1"/>
          </p:cNvPicPr>
          <p:nvPr/>
        </p:nvPicPr>
        <p:blipFill>
          <a:blip r:embed="rId12"/>
          <a:stretch>
            <a:fillRect/>
          </a:stretch>
        </p:blipFill>
        <p:spPr>
          <a:xfrm>
            <a:off x="9646177" y="4173845"/>
            <a:ext cx="871955" cy="848388"/>
          </a:xfrm>
          <a:prstGeom prst="rect">
            <a:avLst/>
          </a:prstGeom>
        </p:spPr>
      </p:pic>
      <p:pic>
        <p:nvPicPr>
          <p:cNvPr id="58" name="Picture 57">
            <a:extLst>
              <a:ext uri="{FF2B5EF4-FFF2-40B4-BE49-F238E27FC236}">
                <a16:creationId xmlns:a16="http://schemas.microsoft.com/office/drawing/2014/main" id="{0EC47A03-1DB2-46FE-86A3-6AE419490905}"/>
              </a:ext>
            </a:extLst>
          </p:cNvPr>
          <p:cNvPicPr>
            <a:picLocks noChangeAspect="1"/>
          </p:cNvPicPr>
          <p:nvPr/>
        </p:nvPicPr>
        <p:blipFill>
          <a:blip r:embed="rId13"/>
          <a:stretch>
            <a:fillRect/>
          </a:stretch>
        </p:blipFill>
        <p:spPr>
          <a:xfrm>
            <a:off x="6709066" y="3343877"/>
            <a:ext cx="916427" cy="827889"/>
          </a:xfrm>
          <a:prstGeom prst="rect">
            <a:avLst/>
          </a:prstGeom>
        </p:spPr>
      </p:pic>
      <p:pic>
        <p:nvPicPr>
          <p:cNvPr id="61" name="Picture 60">
            <a:extLst>
              <a:ext uri="{FF2B5EF4-FFF2-40B4-BE49-F238E27FC236}">
                <a16:creationId xmlns:a16="http://schemas.microsoft.com/office/drawing/2014/main" id="{41244AF1-7B61-4235-9AEE-902476334859}"/>
              </a:ext>
            </a:extLst>
          </p:cNvPr>
          <p:cNvPicPr>
            <a:picLocks noChangeAspect="1"/>
          </p:cNvPicPr>
          <p:nvPr/>
        </p:nvPicPr>
        <p:blipFill>
          <a:blip r:embed="rId14"/>
          <a:stretch>
            <a:fillRect/>
          </a:stretch>
        </p:blipFill>
        <p:spPr>
          <a:xfrm>
            <a:off x="8512597" y="3364303"/>
            <a:ext cx="1133580" cy="748635"/>
          </a:xfrm>
          <a:prstGeom prst="rect">
            <a:avLst/>
          </a:prstGeom>
        </p:spPr>
      </p:pic>
      <p:pic>
        <p:nvPicPr>
          <p:cNvPr id="64" name="Picture 2" descr="Free Passenger Car Car vector and picture">
            <a:extLst>
              <a:ext uri="{FF2B5EF4-FFF2-40B4-BE49-F238E27FC236}">
                <a16:creationId xmlns:a16="http://schemas.microsoft.com/office/drawing/2014/main" id="{4E5F1B8A-4838-4000-843D-5E09E75E68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73558" y="4609396"/>
            <a:ext cx="858971" cy="63438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A green circle with two eyes&#10;&#10;Description automatically generated with low confidence">
            <a:extLst>
              <a:ext uri="{FF2B5EF4-FFF2-40B4-BE49-F238E27FC236}">
                <a16:creationId xmlns:a16="http://schemas.microsoft.com/office/drawing/2014/main" id="{D24DC1E9-18B2-41BA-9F65-2F50ACD4196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65022" y="3854630"/>
            <a:ext cx="871449" cy="867514"/>
          </a:xfrm>
          <a:prstGeom prst="rect">
            <a:avLst/>
          </a:prstGeom>
        </p:spPr>
      </p:pic>
      <p:pic>
        <p:nvPicPr>
          <p:cNvPr id="70" name="Graphic 69" descr="Video camera with solid fill">
            <a:extLst>
              <a:ext uri="{FF2B5EF4-FFF2-40B4-BE49-F238E27FC236}">
                <a16:creationId xmlns:a16="http://schemas.microsoft.com/office/drawing/2014/main" id="{3B3074DC-881E-4297-AF2B-AE9CB0F5909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21030" y="3876044"/>
            <a:ext cx="914400" cy="914400"/>
          </a:xfrm>
          <a:prstGeom prst="rect">
            <a:avLst/>
          </a:prstGeom>
        </p:spPr>
      </p:pic>
      <p:pic>
        <p:nvPicPr>
          <p:cNvPr id="71" name="Picture 70" descr="A picture containing clipart, graphics, cartoon&#10;&#10;Description automatically generated">
            <a:extLst>
              <a:ext uri="{FF2B5EF4-FFF2-40B4-BE49-F238E27FC236}">
                <a16:creationId xmlns:a16="http://schemas.microsoft.com/office/drawing/2014/main" id="{A8C89E2A-AB67-4DB2-82F4-9F3638F3D8A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91752" y="4790444"/>
            <a:ext cx="879178" cy="845960"/>
          </a:xfrm>
          <a:prstGeom prst="rect">
            <a:avLst/>
          </a:prstGeom>
        </p:spPr>
      </p:pic>
      <p:sp>
        <p:nvSpPr>
          <p:cNvPr id="28" name="Oval 27">
            <a:extLst>
              <a:ext uri="{FF2B5EF4-FFF2-40B4-BE49-F238E27FC236}">
                <a16:creationId xmlns:a16="http://schemas.microsoft.com/office/drawing/2014/main" id="{83EEEDA1-9868-4214-8040-CEBCDDABB148}"/>
              </a:ext>
            </a:extLst>
          </p:cNvPr>
          <p:cNvSpPr/>
          <p:nvPr/>
        </p:nvSpPr>
        <p:spPr>
          <a:xfrm>
            <a:off x="1671229" y="3044219"/>
            <a:ext cx="1893793" cy="1028923"/>
          </a:xfrm>
          <a:prstGeom prst="ellipse">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C9F083E3-E19E-437A-8934-BA112DBF4AE1}"/>
              </a:ext>
            </a:extLst>
          </p:cNvPr>
          <p:cNvSpPr/>
          <p:nvPr/>
        </p:nvSpPr>
        <p:spPr>
          <a:xfrm>
            <a:off x="8964695" y="4139784"/>
            <a:ext cx="1684156" cy="1298807"/>
          </a:xfrm>
          <a:prstGeom prst="ellipse">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9E8D102-1B3C-4442-BA22-5F379BB4181A}"/>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121014" y="4383396"/>
            <a:ext cx="1217734" cy="1217734"/>
          </a:xfrm>
          <a:prstGeom prst="rect">
            <a:avLst/>
          </a:prstGeom>
        </p:spPr>
      </p:pic>
      <p:pic>
        <p:nvPicPr>
          <p:cNvPr id="72" name="Picture 71" descr="A cartoon of a person drinking from a glass&#10;&#10;Description automatically generated with medium confidence">
            <a:extLst>
              <a:ext uri="{FF2B5EF4-FFF2-40B4-BE49-F238E27FC236}">
                <a16:creationId xmlns:a16="http://schemas.microsoft.com/office/drawing/2014/main" id="{E0313C5B-338D-4531-92A5-C1E8D506326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92706" y="4719247"/>
            <a:ext cx="892085" cy="858379"/>
          </a:xfrm>
          <a:prstGeom prst="rect">
            <a:avLst/>
          </a:prstGeom>
        </p:spPr>
      </p:pic>
      <p:sp>
        <p:nvSpPr>
          <p:cNvPr id="73" name="Rounded Rectangle 2">
            <a:extLst>
              <a:ext uri="{FF2B5EF4-FFF2-40B4-BE49-F238E27FC236}">
                <a16:creationId xmlns:a16="http://schemas.microsoft.com/office/drawing/2014/main" id="{D3813FBF-EF4B-4B3A-BA3A-9A19EE65DFD6}"/>
              </a:ext>
            </a:extLst>
          </p:cNvPr>
          <p:cNvSpPr/>
          <p:nvPr/>
        </p:nvSpPr>
        <p:spPr>
          <a:xfrm>
            <a:off x="4008683" y="614593"/>
            <a:ext cx="2351732" cy="43155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Swap roles!</a:t>
            </a:r>
          </a:p>
        </p:txBody>
      </p:sp>
    </p:spTree>
    <p:extLst>
      <p:ext uri="{BB962C8B-B14F-4D97-AF65-F5344CB8AC3E}">
        <p14:creationId xmlns:p14="http://schemas.microsoft.com/office/powerpoint/2010/main" val="141008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8"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70C0"/>
                </a:solidFill>
                <a:latin typeface="Modern Love" panose="04090805081005020601" pitchFamily="82" charset="0"/>
                <a:cs typeface="Arial"/>
                <a:sym typeface="Arial"/>
              </a:rPr>
              <a:t>blau</a:t>
            </a:r>
            <a:endParaRPr lang="en-GB" sz="1400" kern="0" dirty="0">
              <a:solidFill>
                <a:srgbClr val="0070C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287564721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599650576"/>
              </p:ext>
            </p:extLst>
          </p:nvPr>
        </p:nvGraphicFramePr>
        <p:xfrm>
          <a:off x="557159" y="596480"/>
          <a:ext cx="11220859" cy="6029786"/>
        </p:xfrm>
        <a:graphic>
          <a:graphicData uri="http://schemas.openxmlformats.org/drawingml/2006/table">
            <a:tbl>
              <a:tblPr firstRow="1" bandRow="1"/>
              <a:tblGrid>
                <a:gridCol w="1979160">
                  <a:extLst>
                    <a:ext uri="{9D8B030D-6E8A-4147-A177-3AD203B41FA5}">
                      <a16:colId xmlns:a16="http://schemas.microsoft.com/office/drawing/2014/main" val="1203737284"/>
                    </a:ext>
                  </a:extLst>
                </a:gridCol>
                <a:gridCol w="2940558">
                  <a:extLst>
                    <a:ext uri="{9D8B030D-6E8A-4147-A177-3AD203B41FA5}">
                      <a16:colId xmlns:a16="http://schemas.microsoft.com/office/drawing/2014/main" val="1810222861"/>
                    </a:ext>
                  </a:extLst>
                </a:gridCol>
                <a:gridCol w="3093917">
                  <a:extLst>
                    <a:ext uri="{9D8B030D-6E8A-4147-A177-3AD203B41FA5}">
                      <a16:colId xmlns:a16="http://schemas.microsoft.com/office/drawing/2014/main" val="274413866"/>
                    </a:ext>
                  </a:extLst>
                </a:gridCol>
                <a:gridCol w="320722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a:solidFill>
                            <a:srgbClr val="002060"/>
                          </a:solidFill>
                          <a:latin typeface="Century Gothic" panose="020B0502020202020204" pitchFamily="34" charset="0"/>
                        </a:rPr>
                        <a:t>as Fest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kommen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 der Platz</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Straße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a</a:t>
                      </a:r>
                      <a:r>
                        <a:rPr lang="en-GB" sz="2400" b="1" dirty="0" err="1">
                          <a:solidFill>
                            <a:srgbClr val="002060"/>
                          </a:solidFill>
                          <a:latin typeface="Century Gothic" panose="020B0502020202020204" pitchFamily="34" charset="0"/>
                        </a:rPr>
                        <a:t>uf</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nach</a:t>
                      </a:r>
                      <a:r>
                        <a:rPr lang="en-US" sz="2400" b="1" dirty="0">
                          <a:solidFill>
                            <a:srgbClr val="002060"/>
                          </a:solidFill>
                          <a:latin typeface="Century Gothic" panose="020B0502020202020204" pitchFamily="34" charset="0"/>
                        </a:rPr>
                        <a:t> </a:t>
                      </a:r>
                      <a:r>
                        <a:rPr lang="en-US" sz="2400" b="1" dirty="0" err="1">
                          <a:solidFill>
                            <a:srgbClr val="002060"/>
                          </a:solidFill>
                          <a:latin typeface="Century Gothic" panose="020B0502020202020204" pitchFamily="34" charset="0"/>
                        </a:rPr>
                        <a:t>Hause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w</a:t>
                      </a:r>
                      <a:r>
                        <a:rPr lang="en-GB" sz="2400" b="1" dirty="0" err="1">
                          <a:solidFill>
                            <a:srgbClr val="002060"/>
                          </a:solidFill>
                          <a:latin typeface="Century Gothic" panose="020B0502020202020204" pitchFamily="34" charset="0"/>
                        </a:rPr>
                        <a:t>aschen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lesen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schlafen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s</a:t>
                      </a:r>
                      <a:r>
                        <a:rPr lang="en-GB" sz="2400" b="1" dirty="0" err="1">
                          <a:solidFill>
                            <a:srgbClr val="002060"/>
                          </a:solidFill>
                          <a:latin typeface="Century Gothic" panose="020B0502020202020204" pitchFamily="34" charset="0"/>
                        </a:rPr>
                        <a:t>prechen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s</a:t>
                      </a:r>
                      <a:r>
                        <a:rPr lang="en-GB" sz="2400" b="1" dirty="0" err="1">
                          <a:solidFill>
                            <a:srgbClr val="002060"/>
                          </a:solidFill>
                          <a:latin typeface="Century Gothic" panose="020B0502020202020204" pitchFamily="34" charset="0"/>
                        </a:rPr>
                        <a:t>ehen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l</a:t>
                      </a:r>
                      <a:r>
                        <a:rPr lang="en-GB" sz="2400" b="1" dirty="0" err="1">
                          <a:solidFill>
                            <a:srgbClr val="002060"/>
                          </a:solidFill>
                          <a:latin typeface="Century Gothic" panose="020B0502020202020204" pitchFamily="34" charset="0"/>
                        </a:rPr>
                        <a:t>aufen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wollen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ich will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putzen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e</a:t>
                      </a:r>
                      <a:r>
                        <a:rPr lang="en-GB" sz="2400" b="1" dirty="0">
                          <a:solidFill>
                            <a:srgbClr val="002060"/>
                          </a:solidFill>
                          <a:latin typeface="Century Gothic" panose="020B0502020202020204" pitchFamily="34" charset="0"/>
                        </a:rPr>
                        <a:t>r will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sie</a:t>
                      </a:r>
                      <a:r>
                        <a:rPr lang="en-GB" sz="2400" b="1" dirty="0">
                          <a:solidFill>
                            <a:srgbClr val="002060"/>
                          </a:solidFill>
                          <a:latin typeface="Century Gothic" panose="020B0502020202020204" pitchFamily="34" charset="0"/>
                        </a:rPr>
                        <a:t> will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a:solidFill>
                            <a:srgbClr val="002060"/>
                          </a:solidFill>
                          <a:latin typeface="Century Gothic" panose="020B0502020202020204" pitchFamily="34" charset="0"/>
                        </a:rPr>
                        <a:t>as Skateboard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w</a:t>
                      </a:r>
                      <a:r>
                        <a:rPr lang="en-GB" sz="2400" b="1" dirty="0">
                          <a:solidFill>
                            <a:srgbClr val="002060"/>
                          </a:solidFill>
                          <a:latin typeface="Century Gothic" panose="020B0502020202020204" pitchFamily="34" charset="0"/>
                        </a:rPr>
                        <a:t>arum?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sauber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ich will</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1180976" y="-16471"/>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42002" y="241283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12679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551894463"/>
              </p:ext>
            </p:extLst>
          </p:nvPr>
        </p:nvGraphicFramePr>
        <p:xfrm>
          <a:off x="557159" y="596480"/>
          <a:ext cx="11220859" cy="6029786"/>
        </p:xfrm>
        <a:graphic>
          <a:graphicData uri="http://schemas.openxmlformats.org/drawingml/2006/table">
            <a:tbl>
              <a:tblPr firstRow="1" bandRow="1"/>
              <a:tblGrid>
                <a:gridCol w="1979160">
                  <a:extLst>
                    <a:ext uri="{9D8B030D-6E8A-4147-A177-3AD203B41FA5}">
                      <a16:colId xmlns:a16="http://schemas.microsoft.com/office/drawing/2014/main" val="1203737284"/>
                    </a:ext>
                  </a:extLst>
                </a:gridCol>
                <a:gridCol w="2940558">
                  <a:extLst>
                    <a:ext uri="{9D8B030D-6E8A-4147-A177-3AD203B41FA5}">
                      <a16:colId xmlns:a16="http://schemas.microsoft.com/office/drawing/2014/main" val="1810222861"/>
                    </a:ext>
                  </a:extLst>
                </a:gridCol>
                <a:gridCol w="3093917">
                  <a:extLst>
                    <a:ext uri="{9D8B030D-6E8A-4147-A177-3AD203B41FA5}">
                      <a16:colId xmlns:a16="http://schemas.microsoft.com/office/drawing/2014/main" val="274413866"/>
                    </a:ext>
                  </a:extLst>
                </a:gridCol>
                <a:gridCol w="320722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street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on, to,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home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come, coming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festival, celebration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a:t>
                      </a:r>
                      <a:r>
                        <a:rPr lang="en-GB" sz="2400" b="1" dirty="0">
                          <a:solidFill>
                            <a:srgbClr val="002060"/>
                          </a:solidFill>
                          <a:latin typeface="Century Gothic" panose="020B0502020202020204" pitchFamily="34" charset="0"/>
                        </a:rPr>
                        <a:t>the) square, place, room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see, seeing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speak, speaking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wash, washing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run, running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read, reading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sleep, sleeping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clean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why?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she wants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 want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you want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he wants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clean, cleaning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a:t>
                      </a:r>
                      <a:r>
                        <a:rPr lang="en-GB" sz="2400" b="1" dirty="0">
                          <a:solidFill>
                            <a:srgbClr val="002060"/>
                          </a:solidFill>
                          <a:latin typeface="Century Gothic" panose="020B0502020202020204" pitchFamily="34" charset="0"/>
                        </a:rPr>
                        <a:t>the) skateboard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want (to), wanting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9603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1618627" y="0"/>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8800" b="0" i="0" u="none" strike="noStrike" kern="1200" cap="none" spc="0" normalizeH="0" baseline="0" noProof="0" dirty="0" err="1">
                <a:ln>
                  <a:noFill/>
                </a:ln>
                <a:solidFill>
                  <a:srgbClr val="FF0066"/>
                </a:solidFill>
                <a:effectLst/>
                <a:uLnTx/>
                <a:uFillTx/>
                <a:latin typeface="Century Gothic"/>
                <a:ea typeface="+mn-ea"/>
                <a:cs typeface="+mn-cs"/>
              </a:rPr>
              <a:t>ei</a:t>
            </a: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1486951" y="4993641"/>
            <a:ext cx="2101857" cy="163121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9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endParaRPr kumimoji="0" lang="en-GB" sz="9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grpSp>
        <p:nvGrpSpPr>
          <p:cNvPr id="4" name="Group 3">
            <a:extLst>
              <a:ext uri="{FF2B5EF4-FFF2-40B4-BE49-F238E27FC236}">
                <a16:creationId xmlns:a16="http://schemas.microsoft.com/office/drawing/2014/main" id="{238B313C-7BED-43ED-872F-2822F93B6648}"/>
              </a:ext>
            </a:extLst>
          </p:cNvPr>
          <p:cNvGrpSpPr/>
          <p:nvPr/>
        </p:nvGrpSpPr>
        <p:grpSpPr>
          <a:xfrm>
            <a:off x="1194553" y="1660099"/>
            <a:ext cx="3109710" cy="3083623"/>
            <a:chOff x="4430122" y="20340"/>
            <a:chExt cx="3109710" cy="3083623"/>
          </a:xfrm>
        </p:grpSpPr>
        <p:pic>
          <p:nvPicPr>
            <p:cNvPr id="9" name="Picture 8" descr="man escaping from jail">
              <a:extLst>
                <a:ext uri="{FF2B5EF4-FFF2-40B4-BE49-F238E27FC236}">
                  <a16:creationId xmlns:a16="http://schemas.microsoft.com/office/drawing/2014/main" id="{B99C5550-DF5D-4CE5-A17A-7F5B66309BA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0122" y="20340"/>
              <a:ext cx="3109710" cy="2784541"/>
            </a:xfrm>
            <a:prstGeom prst="rect">
              <a:avLst/>
            </a:prstGeom>
          </p:spPr>
        </p:pic>
        <p:sp>
          <p:nvSpPr>
            <p:cNvPr id="2" name="TextBox 1">
              <a:extLst>
                <a:ext uri="{FF2B5EF4-FFF2-40B4-BE49-F238E27FC236}">
                  <a16:creationId xmlns:a16="http://schemas.microsoft.com/office/drawing/2014/main" id="{FC96B7AD-872B-4902-B647-6D312AB19FF0}"/>
                </a:ext>
              </a:extLst>
            </p:cNvPr>
            <p:cNvSpPr txBox="1"/>
            <p:nvPr/>
          </p:nvSpPr>
          <p:spPr>
            <a:xfrm>
              <a:off x="4641086" y="2396077"/>
              <a:ext cx="21777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a:ea typeface="+mn-ea"/>
                  <a:cs typeface="+mn-cs"/>
                </a:rPr>
                <a:t>free</a:t>
              </a:r>
            </a:p>
          </p:txBody>
        </p:sp>
      </p:grpSp>
      <p:sp>
        <p:nvSpPr>
          <p:cNvPr id="12" name="TextBox 11">
            <a:extLst>
              <a:ext uri="{FF2B5EF4-FFF2-40B4-BE49-F238E27FC236}">
                <a16:creationId xmlns:a16="http://schemas.microsoft.com/office/drawing/2014/main" id="{9F15ED6F-B127-4826-88EF-145F44C19FFB}"/>
              </a:ext>
            </a:extLst>
          </p:cNvPr>
          <p:cNvSpPr txBox="1"/>
          <p:nvPr/>
        </p:nvSpPr>
        <p:spPr>
          <a:xfrm>
            <a:off x="6962368" y="1272"/>
            <a:ext cx="546590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8800" b="0" i="0" u="none" strike="noStrike" kern="1200" cap="none" spc="0" normalizeH="0" baseline="0" noProof="0" dirty="0" err="1">
                <a:ln>
                  <a:noFill/>
                </a:ln>
                <a:solidFill>
                  <a:srgbClr val="FF0066"/>
                </a:solidFill>
                <a:effectLst/>
                <a:uLnTx/>
                <a:uFillTx/>
                <a:latin typeface="Century Gothic"/>
                <a:ea typeface="+mn-ea"/>
                <a:cs typeface="+mn-cs"/>
              </a:rPr>
              <a:t>ie</a:t>
            </a: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13" name="Rectangle 12">
            <a:extLst>
              <a:ext uri="{FF2B5EF4-FFF2-40B4-BE49-F238E27FC236}">
                <a16:creationId xmlns:a16="http://schemas.microsoft.com/office/drawing/2014/main" id="{B3511186-34E4-46D3-9B63-A5DAF4088685}"/>
              </a:ext>
            </a:extLst>
          </p:cNvPr>
          <p:cNvSpPr/>
          <p:nvPr/>
        </p:nvSpPr>
        <p:spPr>
          <a:xfrm>
            <a:off x="6716494" y="4993641"/>
            <a:ext cx="3477234" cy="156966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t>
            </a:r>
            <a:r>
              <a:rPr kumimoji="0" lang="en-GB" sz="9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ie</a:t>
            </a:r>
            <a:r>
              <a:rPr kumimoji="0" lang="en-GB" sz="9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a:t>
            </a:r>
          </a:p>
        </p:txBody>
      </p:sp>
      <p:pic>
        <p:nvPicPr>
          <p:cNvPr id="16" name="Picture 15" descr="man with hearts">
            <a:extLst>
              <a:ext uri="{FF2B5EF4-FFF2-40B4-BE49-F238E27FC236}">
                <a16:creationId xmlns:a16="http://schemas.microsoft.com/office/drawing/2014/main" id="{586CB146-3FE1-45B8-8E75-E7F6565A8B6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7440" y="2294121"/>
            <a:ext cx="2115341" cy="1915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32" name="Google Shape;132;p2"/>
          <p:cNvSpPr txBox="1"/>
          <p:nvPr/>
        </p:nvSpPr>
        <p:spPr>
          <a:xfrm>
            <a:off x="123171" y="1791116"/>
            <a:ext cx="574382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2060"/>
                </a:solidFill>
                <a:latin typeface="Century Gothic"/>
                <a:cs typeface="Arial"/>
                <a:sym typeface="Century Gothic"/>
              </a:rPr>
              <a:t>2. __________________________________</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Google Shape;132;p2">
            <a:extLst>
              <a:ext uri="{FF2B5EF4-FFF2-40B4-BE49-F238E27FC236}">
                <a16:creationId xmlns:a16="http://schemas.microsoft.com/office/drawing/2014/main" id="{43424632-1D3D-CF59-6C8E-82D1F31F9F6F}"/>
              </a:ext>
            </a:extLst>
          </p:cNvPr>
          <p:cNvSpPr txBox="1"/>
          <p:nvPr/>
        </p:nvSpPr>
        <p:spPr>
          <a:xfrm>
            <a:off x="6093010" y="1100348"/>
            <a:ext cx="574382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2060"/>
                </a:solidFill>
                <a:latin typeface="Century Gothic"/>
                <a:cs typeface="Arial"/>
                <a:sym typeface="Century Gothic"/>
              </a:rPr>
              <a:t>1. ___________________________</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33" name="Google Shape;133;p2"/>
          <p:cNvCxnSpPr/>
          <p:nvPr/>
        </p:nvCxnSpPr>
        <p:spPr>
          <a:xfrm>
            <a:off x="6083723" y="966590"/>
            <a:ext cx="0" cy="5306561"/>
          </a:xfrm>
          <a:prstGeom prst="straightConnector1">
            <a:avLst/>
          </a:prstGeom>
          <a:noFill/>
          <a:ln w="57150" cap="flat" cmpd="sng">
            <a:solidFill>
              <a:srgbClr val="002060"/>
            </a:solidFill>
            <a:prstDash val="solid"/>
            <a:miter lim="800000"/>
            <a:headEnd type="none" w="sm" len="sm"/>
            <a:tailEnd type="none" w="sm" len="sm"/>
          </a:ln>
        </p:spPr>
      </p:cxnSp>
      <p:sp>
        <p:nvSpPr>
          <p:cNvPr id="153" name="Google Shape;153;p2"/>
          <p:cNvSpPr txBox="1"/>
          <p:nvPr/>
        </p:nvSpPr>
        <p:spPr>
          <a:xfrm>
            <a:off x="2093662" y="472167"/>
            <a:ext cx="2639704"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Person A</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5" name="Google Shape;155;p2"/>
          <p:cNvSpPr txBox="1"/>
          <p:nvPr/>
        </p:nvSpPr>
        <p:spPr>
          <a:xfrm>
            <a:off x="8169863" y="216299"/>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002060"/>
                </a:solidFill>
                <a:latin typeface="Century Gothic"/>
                <a:ea typeface="Calibri"/>
                <a:cs typeface="Calibri"/>
                <a:sym typeface="Century Gothic"/>
              </a:rPr>
              <a:t>P</a:t>
            </a:r>
            <a:r>
              <a:rPr lang="en-GB" sz="4000" b="1" kern="0" dirty="0" err="1">
                <a:solidFill>
                  <a:srgbClr val="002060"/>
                </a:solidFill>
                <a:latin typeface="Century Gothic"/>
                <a:ea typeface="Calibri"/>
                <a:cs typeface="Calibri"/>
                <a:sym typeface="Century Gothic"/>
              </a:rPr>
              <a:t>erson</a:t>
            </a:r>
            <a:r>
              <a:rPr lang="en-GB" sz="4000" b="1" kern="0" dirty="0">
                <a:solidFill>
                  <a:srgbClr val="002060"/>
                </a:solidFill>
                <a:latin typeface="Century Gothic"/>
                <a:ea typeface="Calibri"/>
                <a:cs typeface="Calibri"/>
                <a:sym typeface="Century Gothic"/>
              </a:rPr>
              <a:t> B</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7" name="Google Shape;157;p2"/>
          <p:cNvSpPr txBox="1"/>
          <p:nvPr/>
        </p:nvSpPr>
        <p:spPr>
          <a:xfrm>
            <a:off x="166983" y="949686"/>
            <a:ext cx="622196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1. Liebe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heißt</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frei</a:t>
            </a:r>
            <a:r>
              <a:rPr lang="en-GB" sz="2400" b="1" kern="0" noProof="0" dirty="0">
                <a:solidFill>
                  <a:srgbClr val="002060"/>
                </a:solidFill>
                <a:latin typeface="Century Gothic"/>
                <a:ea typeface="Century Gothic"/>
                <a:cs typeface="Century Gothic"/>
                <a:sym typeface="Century Gothic"/>
              </a:rPr>
              <a:t>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und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nicht</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allein</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sein. </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57989" y="43400"/>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pic>
        <p:nvPicPr>
          <p:cNvPr id="12" name="Picture 11" descr="Icon&#10;&#10;Description automatically generated">
            <a:extLst>
              <a:ext uri="{FF2B5EF4-FFF2-40B4-BE49-F238E27FC236}">
                <a16:creationId xmlns:a16="http://schemas.microsoft.com/office/drawing/2014/main" id="{69FB4895-9CE3-4724-A615-F6B29A8AB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0736" y="70831"/>
            <a:ext cx="1579001" cy="963251"/>
          </a:xfrm>
          <a:prstGeom prst="rect">
            <a:avLst/>
          </a:prstGeom>
        </p:spPr>
      </p:pic>
      <p:sp>
        <p:nvSpPr>
          <p:cNvPr id="38" name="CustomShape 3">
            <a:extLst>
              <a:ext uri="{FF2B5EF4-FFF2-40B4-BE49-F238E27FC236}">
                <a16:creationId xmlns:a16="http://schemas.microsoft.com/office/drawing/2014/main" id="{19D5FCAD-0914-4381-BED5-9658EC2C5B54}"/>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5" name="Graphic 4" descr="Teacher">
            <a:extLst>
              <a:ext uri="{FF2B5EF4-FFF2-40B4-BE49-F238E27FC236}">
                <a16:creationId xmlns:a16="http://schemas.microsoft.com/office/drawing/2014/main" id="{815AE6AA-938B-32B2-5B09-62B4F7B090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7319" y="-16375"/>
            <a:ext cx="679111" cy="679111"/>
          </a:xfrm>
          <a:prstGeom prst="rect">
            <a:avLst/>
          </a:prstGeom>
        </p:spPr>
      </p:pic>
      <p:sp>
        <p:nvSpPr>
          <p:cNvPr id="7" name="Speech Bubble: Rectangle with Corners Rounded 6">
            <a:extLst>
              <a:ext uri="{FF2B5EF4-FFF2-40B4-BE49-F238E27FC236}">
                <a16:creationId xmlns:a16="http://schemas.microsoft.com/office/drawing/2014/main" id="{5F6793D5-4E56-CE2B-E64F-BFE1142E4486}"/>
              </a:ext>
            </a:extLst>
          </p:cNvPr>
          <p:cNvSpPr/>
          <p:nvPr/>
        </p:nvSpPr>
        <p:spPr>
          <a:xfrm>
            <a:off x="4210067" y="146415"/>
            <a:ext cx="3860341" cy="420130"/>
          </a:xfrm>
          <a:prstGeom prst="wedgeRoundRectCallout">
            <a:avLst>
              <a:gd name="adj1" fmla="val -54882"/>
              <a:gd name="adj2" fmla="val 1401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Google Shape;108;p3">
            <a:extLst>
              <a:ext uri="{FF2B5EF4-FFF2-40B4-BE49-F238E27FC236}">
                <a16:creationId xmlns:a16="http://schemas.microsoft.com/office/drawing/2014/main" id="{AB21B483-32A9-EC2D-4FEB-59ABE4F50E23}"/>
              </a:ext>
            </a:extLst>
          </p:cNvPr>
          <p:cNvSpPr txBox="1"/>
          <p:nvPr/>
        </p:nvSpPr>
        <p:spPr>
          <a:xfrm>
            <a:off x="4224360" y="141947"/>
            <a:ext cx="552434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0" i="0" u="none" strike="noStrike" kern="0" cap="none" spc="0" normalizeH="0" baseline="0" noProof="0" dirty="0" err="1">
                <a:ln>
                  <a:noFill/>
                </a:ln>
                <a:solidFill>
                  <a:schemeClr val="bg1"/>
                </a:solidFill>
                <a:effectLst/>
                <a:uLnTx/>
                <a:uFillTx/>
                <a:latin typeface="Century Gothic"/>
                <a:ea typeface="Century Gothic"/>
                <a:cs typeface="Century Gothic"/>
                <a:sym typeface="Century Gothic"/>
              </a:rPr>
              <a:t>Lies</a:t>
            </a:r>
            <a:r>
              <a:rPr kumimoji="0" lang="de-DE" sz="2400" b="0" i="0" u="none" strike="noStrike" kern="0" cap="none" spc="0" normalizeH="0" baseline="0" noProof="0" dirty="0">
                <a:ln>
                  <a:noFill/>
                </a:ln>
                <a:solidFill>
                  <a:schemeClr val="bg1"/>
                </a:solidFill>
                <a:effectLst/>
                <a:uLnTx/>
                <a:uFillTx/>
                <a:latin typeface="Century Gothic"/>
                <a:ea typeface="Century Gothic"/>
                <a:cs typeface="Century Gothic"/>
                <a:sym typeface="Century Gothic"/>
              </a:rPr>
              <a:t>, hör zu, und schreib. </a:t>
            </a:r>
            <a:endParaRPr kumimoji="0" lang="de-DE" sz="2400" b="1" i="0" u="none" strike="noStrike" kern="0" cap="none" spc="0" normalizeH="0" baseline="0" noProof="0" dirty="0">
              <a:ln>
                <a:noFill/>
              </a:ln>
              <a:solidFill>
                <a:schemeClr val="bg1"/>
              </a:solidFill>
              <a:effectLst/>
              <a:uLnTx/>
              <a:uFillTx/>
              <a:latin typeface="Calibri"/>
              <a:ea typeface="Calibri"/>
              <a:cs typeface="Calibri"/>
              <a:sym typeface="Calibri"/>
            </a:endParaRPr>
          </a:p>
        </p:txBody>
      </p:sp>
      <p:sp>
        <p:nvSpPr>
          <p:cNvPr id="8" name="Google Shape;157;p2">
            <a:extLst>
              <a:ext uri="{FF2B5EF4-FFF2-40B4-BE49-F238E27FC236}">
                <a16:creationId xmlns:a16="http://schemas.microsoft.com/office/drawing/2014/main" id="{A3B3FDC1-9370-FD82-F151-09C8672F76A7}"/>
              </a:ext>
            </a:extLst>
          </p:cNvPr>
          <p:cNvSpPr txBox="1"/>
          <p:nvPr/>
        </p:nvSpPr>
        <p:spPr>
          <a:xfrm>
            <a:off x="6093010" y="1745995"/>
            <a:ext cx="622196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a:ea typeface="Century Gothic"/>
                <a:cs typeface="Century Gothic"/>
                <a:sym typeface="Century Gothic"/>
              </a:rPr>
              <a:t>2.</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Deine</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beiden</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Haustiere</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beißen</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nie</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9" name="Title 4">
            <a:extLst>
              <a:ext uri="{FF2B5EF4-FFF2-40B4-BE49-F238E27FC236}">
                <a16:creationId xmlns:a16="http://schemas.microsoft.com/office/drawing/2014/main" id="{17908F93-AFA4-441F-A7C3-E0017C9E594F}"/>
              </a:ext>
            </a:extLst>
          </p:cNvPr>
          <p:cNvSpPr txBox="1">
            <a:spLocks/>
          </p:cNvSpPr>
          <p:nvPr/>
        </p:nvSpPr>
        <p:spPr>
          <a:xfrm>
            <a:off x="10391820" y="1144439"/>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dirty="0" err="1">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sp>
        <p:nvSpPr>
          <p:cNvPr id="13" name="Google Shape;157;p2">
            <a:extLst>
              <a:ext uri="{FF2B5EF4-FFF2-40B4-BE49-F238E27FC236}">
                <a16:creationId xmlns:a16="http://schemas.microsoft.com/office/drawing/2014/main" id="{A3C3F8C6-DE6D-5741-53F9-F244BDACB7AA}"/>
              </a:ext>
            </a:extLst>
          </p:cNvPr>
          <p:cNvSpPr txBox="1"/>
          <p:nvPr/>
        </p:nvSpPr>
        <p:spPr>
          <a:xfrm>
            <a:off x="103525" y="2574859"/>
            <a:ext cx="5984607"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a:ea typeface="Century Gothic"/>
                <a:cs typeface="Century Gothic"/>
                <a:sym typeface="Century Gothic"/>
              </a:rPr>
              <a:t>3.</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Die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meisten</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Spieler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lieben</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Papier und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Bleistift</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4" name="Google Shape;132;p2">
            <a:extLst>
              <a:ext uri="{FF2B5EF4-FFF2-40B4-BE49-F238E27FC236}">
                <a16:creationId xmlns:a16="http://schemas.microsoft.com/office/drawing/2014/main" id="{0BC037B2-07D3-5F59-C3BB-C6E9C7C06088}"/>
              </a:ext>
            </a:extLst>
          </p:cNvPr>
          <p:cNvSpPr txBox="1"/>
          <p:nvPr/>
        </p:nvSpPr>
        <p:spPr>
          <a:xfrm>
            <a:off x="6083723" y="2768351"/>
            <a:ext cx="574382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2060"/>
                </a:solidFill>
                <a:latin typeface="Century Gothic"/>
                <a:cs typeface="Arial"/>
                <a:sym typeface="Century Gothic"/>
              </a:rPr>
              <a:t>3. __________________________________</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Google Shape;157;p2">
            <a:extLst>
              <a:ext uri="{FF2B5EF4-FFF2-40B4-BE49-F238E27FC236}">
                <a16:creationId xmlns:a16="http://schemas.microsoft.com/office/drawing/2014/main" id="{630E6BE1-8349-C7BA-D3F3-40DEEEA4BA3F}"/>
              </a:ext>
            </a:extLst>
          </p:cNvPr>
          <p:cNvSpPr txBox="1"/>
          <p:nvPr/>
        </p:nvSpPr>
        <p:spPr>
          <a:xfrm>
            <a:off x="6107778" y="3604220"/>
            <a:ext cx="5984607"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a:ea typeface="Century Gothic"/>
                <a:cs typeface="Century Gothic"/>
                <a:sym typeface="Century Gothic"/>
              </a:rPr>
              <a:t>4.</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Ich</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wiederhole</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keine</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Briefe</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für die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Feier</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bei</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Meier*! </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7" name="Google Shape;132;p2">
            <a:extLst>
              <a:ext uri="{FF2B5EF4-FFF2-40B4-BE49-F238E27FC236}">
                <a16:creationId xmlns:a16="http://schemas.microsoft.com/office/drawing/2014/main" id="{36C16073-906A-3CDF-E712-E0620F88DECF}"/>
              </a:ext>
            </a:extLst>
          </p:cNvPr>
          <p:cNvSpPr txBox="1"/>
          <p:nvPr/>
        </p:nvSpPr>
        <p:spPr>
          <a:xfrm>
            <a:off x="35797" y="3788886"/>
            <a:ext cx="574382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2060"/>
                </a:solidFill>
                <a:latin typeface="Century Gothic"/>
                <a:cs typeface="Arial"/>
                <a:sym typeface="Century Gothic"/>
              </a:rPr>
              <a:t>4. __________________________________</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157;p2">
            <a:extLst>
              <a:ext uri="{FF2B5EF4-FFF2-40B4-BE49-F238E27FC236}">
                <a16:creationId xmlns:a16="http://schemas.microsoft.com/office/drawing/2014/main" id="{68E605E4-545F-FF82-2215-4DE0F423A336}"/>
              </a:ext>
            </a:extLst>
          </p:cNvPr>
          <p:cNvSpPr txBox="1"/>
          <p:nvPr/>
        </p:nvSpPr>
        <p:spPr>
          <a:xfrm>
            <a:off x="32514" y="4673483"/>
            <a:ext cx="5984607"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a:ea typeface="Century Gothic"/>
                <a:cs typeface="Century Gothic"/>
                <a:sym typeface="Century Gothic"/>
              </a:rPr>
              <a:t>5.</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Zwei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Riesen</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liegen</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auf der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weißen</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Wiese.  </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20" name="Google Shape;132;p2">
            <a:extLst>
              <a:ext uri="{FF2B5EF4-FFF2-40B4-BE49-F238E27FC236}">
                <a16:creationId xmlns:a16="http://schemas.microsoft.com/office/drawing/2014/main" id="{2EF54601-1F7E-4F32-9F34-7F9C64504752}"/>
              </a:ext>
            </a:extLst>
          </p:cNvPr>
          <p:cNvSpPr txBox="1"/>
          <p:nvPr/>
        </p:nvSpPr>
        <p:spPr>
          <a:xfrm>
            <a:off x="6049097" y="4776160"/>
            <a:ext cx="574382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2060"/>
                </a:solidFill>
                <a:latin typeface="Century Gothic"/>
                <a:cs typeface="Arial"/>
                <a:sym typeface="Century Gothic"/>
              </a:rPr>
              <a:t>5. __________________________________</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132;p2">
            <a:extLst>
              <a:ext uri="{FF2B5EF4-FFF2-40B4-BE49-F238E27FC236}">
                <a16:creationId xmlns:a16="http://schemas.microsoft.com/office/drawing/2014/main" id="{F2BDF68C-F267-0080-A750-9619C08EC2DA}"/>
              </a:ext>
            </a:extLst>
          </p:cNvPr>
          <p:cNvSpPr txBox="1"/>
          <p:nvPr/>
        </p:nvSpPr>
        <p:spPr>
          <a:xfrm>
            <a:off x="-12477" y="5850581"/>
            <a:ext cx="574382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2060"/>
                </a:solidFill>
                <a:latin typeface="Century Gothic"/>
                <a:cs typeface="Arial"/>
                <a:sym typeface="Century Gothic"/>
              </a:rPr>
              <a:t>6. __________________________________</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157;p2">
            <a:extLst>
              <a:ext uri="{FF2B5EF4-FFF2-40B4-BE49-F238E27FC236}">
                <a16:creationId xmlns:a16="http://schemas.microsoft.com/office/drawing/2014/main" id="{9B6EB2CB-FAC0-47BA-BD86-619168DD471D}"/>
              </a:ext>
            </a:extLst>
          </p:cNvPr>
          <p:cNvSpPr txBox="1"/>
          <p:nvPr/>
        </p:nvSpPr>
        <p:spPr>
          <a:xfrm>
            <a:off x="6216927" y="5737254"/>
            <a:ext cx="598460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002060"/>
                </a:solidFill>
                <a:latin typeface="Century Gothic"/>
                <a:ea typeface="Century Gothic"/>
                <a:cs typeface="Century Gothic"/>
                <a:sym typeface="Century Gothic"/>
              </a:rPr>
              <a:t>6.</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Die </a:t>
            </a:r>
            <a:r>
              <a:rPr lang="en-GB" sz="2400" b="1" kern="0" dirty="0">
                <a:solidFill>
                  <a:srgbClr val="002060"/>
                </a:solidFill>
                <a:latin typeface="Century Gothic"/>
                <a:ea typeface="Century Gothic"/>
                <a:cs typeface="Century Gothic"/>
                <a:sym typeface="Century Gothic"/>
              </a:rPr>
              <a:t>s</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ieben</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reisen</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mit</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drei</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n-GB" sz="2400" b="1" i="0" u="none" strike="noStrike" kern="0" cap="none" spc="0" normalizeH="0" noProof="0" dirty="0" err="1">
                <a:ln>
                  <a:noFill/>
                </a:ln>
                <a:solidFill>
                  <a:srgbClr val="002060"/>
                </a:solidFill>
                <a:effectLst/>
                <a:uLnTx/>
                <a:uFillTx/>
                <a:latin typeface="Century Gothic"/>
                <a:ea typeface="Century Gothic"/>
                <a:cs typeface="Century Gothic"/>
                <a:sym typeface="Century Gothic"/>
              </a:rPr>
              <a:t>Klavieren</a:t>
            </a:r>
            <a:r>
              <a:rPr kumimoji="0" lang="en-GB"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25" name="TextBox 24">
            <a:extLst>
              <a:ext uri="{FF2B5EF4-FFF2-40B4-BE49-F238E27FC236}">
                <a16:creationId xmlns:a16="http://schemas.microsoft.com/office/drawing/2014/main" id="{F89C180D-B9C3-97F4-99D0-4AB201FFEA78}"/>
              </a:ext>
            </a:extLst>
          </p:cNvPr>
          <p:cNvSpPr txBox="1"/>
          <p:nvPr/>
        </p:nvSpPr>
        <p:spPr>
          <a:xfrm>
            <a:off x="333942" y="1339381"/>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BEF667A4-1841-A1BF-9617-1C8C82683583}"/>
              </a:ext>
            </a:extLst>
          </p:cNvPr>
          <p:cNvSpPr txBox="1"/>
          <p:nvPr/>
        </p:nvSpPr>
        <p:spPr>
          <a:xfrm>
            <a:off x="2224588" y="6502630"/>
            <a:ext cx="9976946" cy="361637"/>
          </a:xfrm>
          <a:prstGeom prst="rect">
            <a:avLst/>
          </a:prstGeom>
          <a:solidFill>
            <a:srgbClr val="92D050"/>
          </a:solidFill>
        </p:spPr>
        <p:txBody>
          <a:bodyPr wrap="square" rtlCol="0">
            <a:spAutoFit/>
          </a:bodyPr>
          <a:lstStyle/>
          <a:p>
            <a:pPr algn="ctr"/>
            <a:r>
              <a:rPr lang="en-US" sz="1750" dirty="0" err="1">
                <a:latin typeface="Century Gothic" panose="020B0502020202020204" pitchFamily="34" charset="0"/>
              </a:rPr>
              <a:t>beißen</a:t>
            </a:r>
            <a:r>
              <a:rPr lang="en-US" sz="1750" dirty="0">
                <a:latin typeface="Century Gothic" panose="020B0502020202020204" pitchFamily="34" charset="0"/>
              </a:rPr>
              <a:t> – to bite, </a:t>
            </a:r>
            <a:r>
              <a:rPr lang="en-US" sz="1750" dirty="0" err="1">
                <a:latin typeface="Century Gothic" panose="020B0502020202020204" pitchFamily="34" charset="0"/>
              </a:rPr>
              <a:t>meistens</a:t>
            </a:r>
            <a:r>
              <a:rPr lang="en-US" sz="1750" dirty="0">
                <a:latin typeface="Century Gothic" panose="020B0502020202020204" pitchFamily="34" charset="0"/>
              </a:rPr>
              <a:t> – mostly,  Meier – common surname, </a:t>
            </a:r>
            <a:r>
              <a:rPr lang="en-US" sz="1750" dirty="0" err="1">
                <a:latin typeface="Century Gothic" panose="020B0502020202020204" pitchFamily="34" charset="0"/>
              </a:rPr>
              <a:t>Riese</a:t>
            </a:r>
            <a:r>
              <a:rPr lang="en-US" sz="1750" dirty="0">
                <a:latin typeface="Century Gothic" panose="020B0502020202020204" pitchFamily="34" charset="0"/>
              </a:rPr>
              <a:t> – giant, Klavier - piano  </a:t>
            </a:r>
            <a:endParaRPr lang="en-GB" sz="1750" dirty="0">
              <a:latin typeface="Century Gothic" panose="020B0502020202020204" pitchFamily="34" charset="0"/>
            </a:endParaRPr>
          </a:p>
        </p:txBody>
      </p:sp>
      <p:sp>
        <p:nvSpPr>
          <p:cNvPr id="18" name="TextBox 17">
            <a:extLst>
              <a:ext uri="{FF2B5EF4-FFF2-40B4-BE49-F238E27FC236}">
                <a16:creationId xmlns:a16="http://schemas.microsoft.com/office/drawing/2014/main" id="{89A2CC78-81CF-9A11-B32B-507273AAF389}"/>
              </a:ext>
            </a:extLst>
          </p:cNvPr>
          <p:cNvSpPr txBox="1"/>
          <p:nvPr/>
        </p:nvSpPr>
        <p:spPr>
          <a:xfrm>
            <a:off x="208265" y="3293316"/>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22" name="TextBox 21">
            <a:extLst>
              <a:ext uri="{FF2B5EF4-FFF2-40B4-BE49-F238E27FC236}">
                <a16:creationId xmlns:a16="http://schemas.microsoft.com/office/drawing/2014/main" id="{67B61EC7-C570-6388-47D1-C3E33A2CA147}"/>
              </a:ext>
            </a:extLst>
          </p:cNvPr>
          <p:cNvSpPr txBox="1"/>
          <p:nvPr/>
        </p:nvSpPr>
        <p:spPr>
          <a:xfrm>
            <a:off x="166983" y="5349555"/>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21" name="TextBox 20">
            <a:extLst>
              <a:ext uri="{FF2B5EF4-FFF2-40B4-BE49-F238E27FC236}">
                <a16:creationId xmlns:a16="http://schemas.microsoft.com/office/drawing/2014/main" id="{FF7C7929-C3EB-4BB1-C237-1CCD278FE1CC}"/>
              </a:ext>
            </a:extLst>
          </p:cNvPr>
          <p:cNvSpPr txBox="1"/>
          <p:nvPr/>
        </p:nvSpPr>
        <p:spPr>
          <a:xfrm>
            <a:off x="6255137" y="4268328"/>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58551911-8ABA-C7C3-33AC-0334B4CECE3A}"/>
              </a:ext>
            </a:extLst>
          </p:cNvPr>
          <p:cNvSpPr txBox="1"/>
          <p:nvPr/>
        </p:nvSpPr>
        <p:spPr>
          <a:xfrm>
            <a:off x="6234473" y="2252740"/>
            <a:ext cx="982877"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4" name="TextBox 3">
            <a:extLst>
              <a:ext uri="{FF2B5EF4-FFF2-40B4-BE49-F238E27FC236}">
                <a16:creationId xmlns:a16="http://schemas.microsoft.com/office/drawing/2014/main" id="{E5D591FD-B2CC-CB6C-4C00-0134EFA99CFC}"/>
              </a:ext>
            </a:extLst>
          </p:cNvPr>
          <p:cNvSpPr txBox="1"/>
          <p:nvPr/>
        </p:nvSpPr>
        <p:spPr>
          <a:xfrm>
            <a:off x="6249165" y="559956"/>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8" grpId="0"/>
      <p:bldP spid="13" grpId="0"/>
      <p:bldP spid="16" grpId="0"/>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6733259"/>
              </p:ext>
            </p:extLst>
          </p:nvPr>
        </p:nvGraphicFramePr>
        <p:xfrm>
          <a:off x="557159" y="596480"/>
          <a:ext cx="11220859" cy="6029786"/>
        </p:xfrm>
        <a:graphic>
          <a:graphicData uri="http://schemas.openxmlformats.org/drawingml/2006/table">
            <a:tbl>
              <a:tblPr firstRow="1" bandRow="1"/>
              <a:tblGrid>
                <a:gridCol w="1979160">
                  <a:extLst>
                    <a:ext uri="{9D8B030D-6E8A-4147-A177-3AD203B41FA5}">
                      <a16:colId xmlns:a16="http://schemas.microsoft.com/office/drawing/2014/main" val="1203737284"/>
                    </a:ext>
                  </a:extLst>
                </a:gridCol>
                <a:gridCol w="2940558">
                  <a:extLst>
                    <a:ext uri="{9D8B030D-6E8A-4147-A177-3AD203B41FA5}">
                      <a16:colId xmlns:a16="http://schemas.microsoft.com/office/drawing/2014/main" val="1810222861"/>
                    </a:ext>
                  </a:extLst>
                </a:gridCol>
                <a:gridCol w="3093917">
                  <a:extLst>
                    <a:ext uri="{9D8B030D-6E8A-4147-A177-3AD203B41FA5}">
                      <a16:colId xmlns:a16="http://schemas.microsoft.com/office/drawing/2014/main" val="274413866"/>
                    </a:ext>
                  </a:extLst>
                </a:gridCol>
                <a:gridCol w="320722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d</a:t>
                      </a:r>
                      <a:r>
                        <a:rPr lang="en-GB" sz="2400" b="1" dirty="0">
                          <a:solidFill>
                            <a:srgbClr val="00B0F0"/>
                          </a:solidFill>
                          <a:latin typeface="Century Gothic" panose="020B0502020202020204" pitchFamily="34" charset="0"/>
                        </a:rPr>
                        <a:t>as Fest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B0F0"/>
                          </a:solidFill>
                          <a:latin typeface="Century Gothic" panose="020B0502020202020204" pitchFamily="34" charset="0"/>
                        </a:rPr>
                        <a:t>kommen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 der Platz</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a:t>
                      </a:r>
                      <a:r>
                        <a:rPr lang="en-GB" sz="2400" b="1" dirty="0" err="1">
                          <a:solidFill>
                            <a:srgbClr val="00B0F0"/>
                          </a:solidFill>
                          <a:latin typeface="Century Gothic" panose="020B0502020202020204" pitchFamily="34" charset="0"/>
                        </a:rPr>
                        <a:t>Straße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a</a:t>
                      </a:r>
                      <a:r>
                        <a:rPr lang="en-GB" sz="2400" b="1" dirty="0" err="1">
                          <a:solidFill>
                            <a:srgbClr val="00B0F0"/>
                          </a:solidFill>
                          <a:latin typeface="Century Gothic" panose="020B0502020202020204" pitchFamily="34" charset="0"/>
                        </a:rPr>
                        <a:t>uf</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B0F0"/>
                          </a:solidFill>
                          <a:latin typeface="Century Gothic" panose="020B0502020202020204" pitchFamily="34" charset="0"/>
                        </a:rPr>
                        <a:t>nach</a:t>
                      </a:r>
                      <a:r>
                        <a:rPr lang="en-US" sz="2400" b="1" dirty="0">
                          <a:solidFill>
                            <a:srgbClr val="00B0F0"/>
                          </a:solidFill>
                          <a:latin typeface="Century Gothic" panose="020B0502020202020204" pitchFamily="34" charset="0"/>
                        </a:rPr>
                        <a:t> </a:t>
                      </a:r>
                      <a:r>
                        <a:rPr lang="en-US" sz="2400" b="1" dirty="0" err="1">
                          <a:solidFill>
                            <a:srgbClr val="00B0F0"/>
                          </a:solidFill>
                          <a:latin typeface="Century Gothic" panose="020B0502020202020204" pitchFamily="34" charset="0"/>
                        </a:rPr>
                        <a:t>Hause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w</a:t>
                      </a:r>
                      <a:r>
                        <a:rPr lang="en-GB" sz="2400" b="1" dirty="0" err="1">
                          <a:solidFill>
                            <a:srgbClr val="92D050"/>
                          </a:solidFill>
                          <a:latin typeface="Century Gothic" panose="020B0502020202020204" pitchFamily="34" charset="0"/>
                        </a:rPr>
                        <a:t>aschen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lesen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schlafen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s</a:t>
                      </a:r>
                      <a:r>
                        <a:rPr lang="en-GB" sz="2400" b="1" dirty="0" err="1">
                          <a:solidFill>
                            <a:srgbClr val="92D050"/>
                          </a:solidFill>
                          <a:latin typeface="Century Gothic" panose="020B0502020202020204" pitchFamily="34" charset="0"/>
                        </a:rPr>
                        <a:t>prechen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s</a:t>
                      </a:r>
                      <a:r>
                        <a:rPr lang="en-GB" sz="2400" b="1" dirty="0" err="1">
                          <a:solidFill>
                            <a:srgbClr val="92D050"/>
                          </a:solidFill>
                          <a:latin typeface="Century Gothic" panose="020B0502020202020204" pitchFamily="34" charset="0"/>
                        </a:rPr>
                        <a:t>ehen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l</a:t>
                      </a:r>
                      <a:r>
                        <a:rPr lang="en-GB" sz="2400" b="1" dirty="0" err="1">
                          <a:solidFill>
                            <a:srgbClr val="92D050"/>
                          </a:solidFill>
                          <a:latin typeface="Century Gothic" panose="020B0502020202020204" pitchFamily="34" charset="0"/>
                        </a:rPr>
                        <a:t>aufen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wollen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ich will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putzen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e</a:t>
                      </a:r>
                      <a:r>
                        <a:rPr lang="en-GB" sz="2400" b="1" dirty="0">
                          <a:solidFill>
                            <a:srgbClr val="FF3399"/>
                          </a:solidFill>
                          <a:latin typeface="Century Gothic" panose="020B0502020202020204" pitchFamily="34" charset="0"/>
                        </a:rPr>
                        <a:t>r will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sie</a:t>
                      </a:r>
                      <a:r>
                        <a:rPr lang="en-GB" sz="2400" b="1" dirty="0">
                          <a:solidFill>
                            <a:srgbClr val="FF3399"/>
                          </a:solidFill>
                          <a:latin typeface="Century Gothic" panose="020B0502020202020204" pitchFamily="34" charset="0"/>
                        </a:rPr>
                        <a:t> will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t>
                      </a:r>
                      <a:r>
                        <a:rPr lang="en-GB" sz="2400" b="1" dirty="0">
                          <a:solidFill>
                            <a:srgbClr val="FF3399"/>
                          </a:solidFill>
                          <a:latin typeface="Century Gothic" panose="020B0502020202020204" pitchFamily="34" charset="0"/>
                        </a:rPr>
                        <a:t>as Skateboard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w</a:t>
                      </a:r>
                      <a:r>
                        <a:rPr lang="en-GB" sz="2400" b="1" dirty="0">
                          <a:solidFill>
                            <a:srgbClr val="FF3399"/>
                          </a:solidFill>
                          <a:latin typeface="Century Gothic" panose="020B0502020202020204" pitchFamily="34" charset="0"/>
                        </a:rPr>
                        <a:t>arum?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FF3399"/>
                          </a:solidFill>
                          <a:latin typeface="Century Gothic" panose="020B0502020202020204" pitchFamily="34" charset="0"/>
                        </a:rPr>
                        <a:t>sauber</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ich will</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66368" y="81593"/>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a:t>
            </a:r>
            <a:r>
              <a:rPr kumimoji="0" lang="en-GB" sz="24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970110" y="81593"/>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42002" y="241283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562398" y="6172235"/>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why?</a:t>
            </a:r>
          </a:p>
        </p:txBody>
      </p:sp>
      <p:sp>
        <p:nvSpPr>
          <p:cNvPr id="56" name="TextBox 55">
            <a:extLst>
              <a:ext uri="{FF2B5EF4-FFF2-40B4-BE49-F238E27FC236}">
                <a16:creationId xmlns:a16="http://schemas.microsoft.com/office/drawing/2014/main" id="{862CFA1C-E682-4099-8294-19B044354D55}"/>
              </a:ext>
            </a:extLst>
          </p:cNvPr>
          <p:cNvSpPr txBox="1"/>
          <p:nvPr/>
        </p:nvSpPr>
        <p:spPr>
          <a:xfrm>
            <a:off x="5484264" y="6210299"/>
            <a:ext cx="27870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clean</a:t>
            </a:r>
          </a:p>
        </p:txBody>
      </p:sp>
      <p:sp>
        <p:nvSpPr>
          <p:cNvPr id="57" name="TextBox 56">
            <a:extLst>
              <a:ext uri="{FF2B5EF4-FFF2-40B4-BE49-F238E27FC236}">
                <a16:creationId xmlns:a16="http://schemas.microsoft.com/office/drawing/2014/main" id="{DF64A05B-A2E8-4E6A-AE16-0B9A2F39F702}"/>
              </a:ext>
            </a:extLst>
          </p:cNvPr>
          <p:cNvSpPr txBox="1"/>
          <p:nvPr/>
        </p:nvSpPr>
        <p:spPr>
          <a:xfrm>
            <a:off x="8550385" y="6213623"/>
            <a:ext cx="3094148"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I want (to)</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497616" y="5291912"/>
            <a:ext cx="2405264"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he wants (to)</a:t>
            </a:r>
            <a:endParaRPr lang="en-GB" sz="2400" kern="0" dirty="0">
              <a:solidFill>
                <a:srgbClr val="002060"/>
              </a:solidFill>
              <a:latin typeface="Century Gothic" panose="020B0502020202020204" pitchFamily="34" charset="0"/>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5466338" y="5321169"/>
            <a:ext cx="2414666"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she wants (to)</a:t>
            </a:r>
            <a:endParaRPr lang="en-GB" sz="2400" kern="0" dirty="0">
              <a:solidFill>
                <a:srgbClr val="002060"/>
              </a:solidFill>
              <a:latin typeface="Century Gothic" panose="020B0502020202020204" pitchFamily="34" charset="0"/>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8550385" y="5321168"/>
            <a:ext cx="3227190" cy="461665"/>
          </a:xfrm>
          <a:prstGeom prst="rect">
            <a:avLst/>
          </a:prstGeom>
          <a:noFill/>
        </p:spPr>
        <p:txBody>
          <a:bodyPr wrap="square" rtlCol="0">
            <a:spAutoFit/>
          </a:bodyPr>
          <a:lstStyle/>
          <a:p>
            <a:pPr>
              <a:buClr>
                <a:srgbClr val="000000"/>
              </a:buClr>
              <a:buFont typeface="Arial"/>
              <a:buNone/>
              <a:defRPr/>
            </a:pPr>
            <a:r>
              <a:rPr lang="en-US" sz="2400" kern="0" dirty="0">
                <a:solidFill>
                  <a:srgbClr val="002060"/>
                </a:solidFill>
                <a:latin typeface="Century Gothic" panose="020B0502020202020204" pitchFamily="34" charset="0"/>
                <a:cs typeface="Arial"/>
                <a:sym typeface="Arial"/>
              </a:rPr>
              <a:t>(the) skateboard</a:t>
            </a:r>
            <a:endParaRPr lang="en-GB" sz="2400" kern="0" dirty="0">
              <a:solidFill>
                <a:srgbClr val="002060"/>
              </a:solidFill>
              <a:latin typeface="Century Gothic" panose="020B0502020202020204" pitchFamily="34" charset="0"/>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449710" y="4488719"/>
            <a:ext cx="282888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want (to)</a:t>
            </a:r>
          </a:p>
        </p:txBody>
      </p:sp>
      <p:sp>
        <p:nvSpPr>
          <p:cNvPr id="62" name="TextBox 61">
            <a:extLst>
              <a:ext uri="{FF2B5EF4-FFF2-40B4-BE49-F238E27FC236}">
                <a16:creationId xmlns:a16="http://schemas.microsoft.com/office/drawing/2014/main" id="{E34A5B3A-1E1D-4D72-9D2C-CEF166467DEF}"/>
              </a:ext>
            </a:extLst>
          </p:cNvPr>
          <p:cNvSpPr txBox="1"/>
          <p:nvPr/>
        </p:nvSpPr>
        <p:spPr>
          <a:xfrm>
            <a:off x="5480887" y="4477737"/>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I want (to)</a:t>
            </a:r>
          </a:p>
        </p:txBody>
      </p:sp>
      <p:sp>
        <p:nvSpPr>
          <p:cNvPr id="63" name="TextBox 62">
            <a:extLst>
              <a:ext uri="{FF2B5EF4-FFF2-40B4-BE49-F238E27FC236}">
                <a16:creationId xmlns:a16="http://schemas.microsoft.com/office/drawing/2014/main" id="{4288424B-C932-4547-A012-B49F40F7D00B}"/>
              </a:ext>
            </a:extLst>
          </p:cNvPr>
          <p:cNvSpPr txBox="1"/>
          <p:nvPr/>
        </p:nvSpPr>
        <p:spPr>
          <a:xfrm>
            <a:off x="8524980" y="4475032"/>
            <a:ext cx="322718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clean, cleaning</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468218" y="3636127"/>
            <a:ext cx="310503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speak, speaking</a:t>
            </a:r>
          </a:p>
        </p:txBody>
      </p:sp>
      <p:sp>
        <p:nvSpPr>
          <p:cNvPr id="65" name="TextBox 64">
            <a:extLst>
              <a:ext uri="{FF2B5EF4-FFF2-40B4-BE49-F238E27FC236}">
                <a16:creationId xmlns:a16="http://schemas.microsoft.com/office/drawing/2014/main" id="{14BEB3B8-B887-4DEB-A486-6CD05DC01D9A}"/>
              </a:ext>
            </a:extLst>
          </p:cNvPr>
          <p:cNvSpPr txBox="1"/>
          <p:nvPr/>
        </p:nvSpPr>
        <p:spPr>
          <a:xfrm>
            <a:off x="5466338" y="3611616"/>
            <a:ext cx="272089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see, seeing </a:t>
            </a:r>
          </a:p>
        </p:txBody>
      </p:sp>
      <p:sp>
        <p:nvSpPr>
          <p:cNvPr id="66" name="TextBox 65">
            <a:extLst>
              <a:ext uri="{FF2B5EF4-FFF2-40B4-BE49-F238E27FC236}">
                <a16:creationId xmlns:a16="http://schemas.microsoft.com/office/drawing/2014/main" id="{9A77445A-237C-48F8-B46C-8170B7D37559}"/>
              </a:ext>
            </a:extLst>
          </p:cNvPr>
          <p:cNvSpPr txBox="1"/>
          <p:nvPr/>
        </p:nvSpPr>
        <p:spPr>
          <a:xfrm>
            <a:off x="8583598" y="3653668"/>
            <a:ext cx="272089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run, running</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497459" y="2713843"/>
            <a:ext cx="282888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a:t>
            </a:r>
            <a:r>
              <a:rPr lang="en-GB" sz="2400" kern="0" dirty="0" err="1">
                <a:solidFill>
                  <a:srgbClr val="002060"/>
                </a:solidFill>
                <a:latin typeface="Century Gothic" panose="020B0502020202020204" pitchFamily="34" charset="0"/>
                <a:cs typeface="Arial"/>
                <a:sym typeface="Arial"/>
              </a:rPr>
              <a:t>wash,washing</a:t>
            </a:r>
            <a:endParaRPr lang="en-GB" sz="2400" kern="0" dirty="0">
              <a:solidFill>
                <a:srgbClr val="002060"/>
              </a:solidFill>
              <a:latin typeface="Century Gothic" panose="020B0502020202020204" pitchFamily="34" charset="0"/>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5517347" y="2776687"/>
            <a:ext cx="2720893"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read, reading</a:t>
            </a:r>
          </a:p>
        </p:txBody>
      </p:sp>
      <p:sp>
        <p:nvSpPr>
          <p:cNvPr id="69" name="TextBox 68">
            <a:extLst>
              <a:ext uri="{FF2B5EF4-FFF2-40B4-BE49-F238E27FC236}">
                <a16:creationId xmlns:a16="http://schemas.microsoft.com/office/drawing/2014/main" id="{5C29C5FA-AFAC-4818-90A1-7B59F3E335C7}"/>
              </a:ext>
            </a:extLst>
          </p:cNvPr>
          <p:cNvSpPr txBox="1"/>
          <p:nvPr/>
        </p:nvSpPr>
        <p:spPr>
          <a:xfrm>
            <a:off x="8559151" y="2783193"/>
            <a:ext cx="3076615"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sleep, sleeping</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497459" y="1878556"/>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(the) street</a:t>
            </a:r>
          </a:p>
        </p:txBody>
      </p:sp>
      <p:sp>
        <p:nvSpPr>
          <p:cNvPr id="71" name="TextBox 70">
            <a:extLst>
              <a:ext uri="{FF2B5EF4-FFF2-40B4-BE49-F238E27FC236}">
                <a16:creationId xmlns:a16="http://schemas.microsoft.com/office/drawing/2014/main" id="{D4662F6F-BB7A-440E-99DB-3FEB806B34CB}"/>
              </a:ext>
            </a:extLst>
          </p:cNvPr>
          <p:cNvSpPr txBox="1"/>
          <p:nvPr/>
        </p:nvSpPr>
        <p:spPr>
          <a:xfrm>
            <a:off x="5453451" y="1885924"/>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on, to, at</a:t>
            </a:r>
          </a:p>
        </p:txBody>
      </p:sp>
      <p:sp>
        <p:nvSpPr>
          <p:cNvPr id="72" name="TextBox 71">
            <a:extLst>
              <a:ext uri="{FF2B5EF4-FFF2-40B4-BE49-F238E27FC236}">
                <a16:creationId xmlns:a16="http://schemas.microsoft.com/office/drawing/2014/main" id="{80DD82C3-D3C7-45A3-B5A4-90223E7359A7}"/>
              </a:ext>
            </a:extLst>
          </p:cNvPr>
          <p:cNvSpPr txBox="1"/>
          <p:nvPr/>
        </p:nvSpPr>
        <p:spPr>
          <a:xfrm>
            <a:off x="8550385" y="190255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(to)home</a:t>
            </a:r>
          </a:p>
        </p:txBody>
      </p:sp>
      <p:sp>
        <p:nvSpPr>
          <p:cNvPr id="73" name="TextBox 72">
            <a:extLst>
              <a:ext uri="{FF2B5EF4-FFF2-40B4-BE49-F238E27FC236}">
                <a16:creationId xmlns:a16="http://schemas.microsoft.com/office/drawing/2014/main" id="{40541C7D-B0CC-4C45-9347-2F6A8921779D}"/>
              </a:ext>
            </a:extLst>
          </p:cNvPr>
          <p:cNvSpPr txBox="1"/>
          <p:nvPr/>
        </p:nvSpPr>
        <p:spPr>
          <a:xfrm>
            <a:off x="3781747" y="613120"/>
            <a:ext cx="1791507" cy="400110"/>
          </a:xfrm>
          <a:prstGeom prst="rect">
            <a:avLst/>
          </a:prstGeom>
          <a:noFill/>
        </p:spPr>
        <p:txBody>
          <a:bodyPr wrap="square" rtlCol="0">
            <a:spAutoFit/>
          </a:bodyPr>
          <a:lstStyle/>
          <a:p>
            <a:pPr>
              <a:buClr>
                <a:srgbClr val="000000"/>
              </a:buClr>
              <a:buFont typeface="Arial"/>
              <a:buNone/>
              <a:defRPr/>
            </a:pPr>
            <a:r>
              <a:rPr lang="en-GB" sz="2000" kern="0" dirty="0">
                <a:solidFill>
                  <a:srgbClr val="002060"/>
                </a:solidFill>
                <a:latin typeface="Century Gothic" panose="020B0502020202020204" pitchFamily="34" charset="0"/>
                <a:cs typeface="Arial"/>
                <a:sym typeface="Arial"/>
              </a:rPr>
              <a:t>(the) festival, </a:t>
            </a:r>
          </a:p>
        </p:txBody>
      </p:sp>
      <p:sp>
        <p:nvSpPr>
          <p:cNvPr id="74" name="TextBox 73">
            <a:extLst>
              <a:ext uri="{FF2B5EF4-FFF2-40B4-BE49-F238E27FC236}">
                <a16:creationId xmlns:a16="http://schemas.microsoft.com/office/drawing/2014/main" id="{85556096-252E-4BFA-8C9B-3147737202F6}"/>
              </a:ext>
            </a:extLst>
          </p:cNvPr>
          <p:cNvSpPr txBox="1"/>
          <p:nvPr/>
        </p:nvSpPr>
        <p:spPr>
          <a:xfrm>
            <a:off x="5421933" y="1042935"/>
            <a:ext cx="30584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to come, coming</a:t>
            </a:r>
          </a:p>
        </p:txBody>
      </p:sp>
      <p:sp>
        <p:nvSpPr>
          <p:cNvPr id="75" name="TextBox 74">
            <a:extLst>
              <a:ext uri="{FF2B5EF4-FFF2-40B4-BE49-F238E27FC236}">
                <a16:creationId xmlns:a16="http://schemas.microsoft.com/office/drawing/2014/main" id="{B56FCEEC-BBC0-447D-8197-5467071F582A}"/>
              </a:ext>
            </a:extLst>
          </p:cNvPr>
          <p:cNvSpPr txBox="1"/>
          <p:nvPr/>
        </p:nvSpPr>
        <p:spPr>
          <a:xfrm>
            <a:off x="8480412" y="1081627"/>
            <a:ext cx="3386701" cy="400110"/>
          </a:xfrm>
          <a:prstGeom prst="rect">
            <a:avLst/>
          </a:prstGeom>
          <a:noFill/>
        </p:spPr>
        <p:txBody>
          <a:bodyPr wrap="square" rtlCol="0">
            <a:spAutoFit/>
          </a:bodyPr>
          <a:lstStyle/>
          <a:p>
            <a:pPr>
              <a:buClr>
                <a:srgbClr val="000000"/>
              </a:buClr>
              <a:buFont typeface="Arial"/>
              <a:buNone/>
              <a:defRPr/>
            </a:pPr>
            <a:r>
              <a:rPr lang="en-US" sz="2000" kern="0" dirty="0">
                <a:solidFill>
                  <a:srgbClr val="002060"/>
                </a:solidFill>
                <a:latin typeface="Century Gothic" panose="020B0502020202020204" pitchFamily="34" charset="0"/>
                <a:cs typeface="Arial"/>
                <a:sym typeface="Arial"/>
              </a:rPr>
              <a:t>(the) square, place, room</a:t>
            </a:r>
            <a:endParaRPr lang="en-GB" sz="2000" kern="0" dirty="0">
              <a:solidFill>
                <a:srgbClr val="002060"/>
              </a:solidFill>
              <a:latin typeface="Century Gothic" panose="020B0502020202020204" pitchFamily="34" charset="0"/>
              <a:cs typeface="Arial"/>
              <a:sym typeface="Arial"/>
            </a:endParaRP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6" name="TextBox 75">
            <a:extLst>
              <a:ext uri="{FF2B5EF4-FFF2-40B4-BE49-F238E27FC236}">
                <a16:creationId xmlns:a16="http://schemas.microsoft.com/office/drawing/2014/main" id="{DFA89FD8-C951-4197-9D0C-877AB8D4B899}"/>
              </a:ext>
            </a:extLst>
          </p:cNvPr>
          <p:cNvSpPr txBox="1"/>
          <p:nvPr/>
        </p:nvSpPr>
        <p:spPr>
          <a:xfrm>
            <a:off x="2551541" y="1066452"/>
            <a:ext cx="1791507" cy="400110"/>
          </a:xfrm>
          <a:prstGeom prst="rect">
            <a:avLst/>
          </a:prstGeom>
          <a:noFill/>
        </p:spPr>
        <p:txBody>
          <a:bodyPr wrap="square">
            <a:spAutoFit/>
          </a:bodyPr>
          <a:lstStyle/>
          <a:p>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celebration</a:t>
            </a:r>
            <a:endParaRPr lang="en-GB" dirty="0"/>
          </a:p>
        </p:txBody>
      </p:sp>
    </p:spTree>
    <p:extLst>
      <p:ext uri="{BB962C8B-B14F-4D97-AF65-F5344CB8AC3E}">
        <p14:creationId xmlns:p14="http://schemas.microsoft.com/office/powerpoint/2010/main" val="25335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159380771"/>
              </p:ext>
            </p:extLst>
          </p:nvPr>
        </p:nvGraphicFramePr>
        <p:xfrm>
          <a:off x="557159" y="596480"/>
          <a:ext cx="11220859" cy="6029786"/>
        </p:xfrm>
        <a:graphic>
          <a:graphicData uri="http://schemas.openxmlformats.org/drawingml/2006/table">
            <a:tbl>
              <a:tblPr firstRow="1" bandRow="1"/>
              <a:tblGrid>
                <a:gridCol w="1979160">
                  <a:extLst>
                    <a:ext uri="{9D8B030D-6E8A-4147-A177-3AD203B41FA5}">
                      <a16:colId xmlns:a16="http://schemas.microsoft.com/office/drawing/2014/main" val="1203737284"/>
                    </a:ext>
                  </a:extLst>
                </a:gridCol>
                <a:gridCol w="2940558">
                  <a:extLst>
                    <a:ext uri="{9D8B030D-6E8A-4147-A177-3AD203B41FA5}">
                      <a16:colId xmlns:a16="http://schemas.microsoft.com/office/drawing/2014/main" val="1810222861"/>
                    </a:ext>
                  </a:extLst>
                </a:gridCol>
                <a:gridCol w="3093917">
                  <a:extLst>
                    <a:ext uri="{9D8B030D-6E8A-4147-A177-3AD203B41FA5}">
                      <a16:colId xmlns:a16="http://schemas.microsoft.com/office/drawing/2014/main" val="274413866"/>
                    </a:ext>
                  </a:extLst>
                </a:gridCol>
                <a:gridCol w="3207224">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street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on, to,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home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come, coming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festival, celebration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a:t>
                      </a:r>
                      <a:r>
                        <a:rPr lang="en-GB" sz="2400" b="1" dirty="0">
                          <a:solidFill>
                            <a:srgbClr val="00B0F0"/>
                          </a:solidFill>
                          <a:latin typeface="Century Gothic" panose="020B0502020202020204" pitchFamily="34" charset="0"/>
                        </a:rPr>
                        <a:t>the) square, place, room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see, seeing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speak, speaking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wash, washing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run, running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read, reading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sleep, sleeping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clean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why?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she wants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I want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you want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he wants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clean, cleaning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a:t>
                      </a:r>
                      <a:r>
                        <a:rPr lang="en-GB" sz="2400" b="1" dirty="0">
                          <a:solidFill>
                            <a:srgbClr val="FF3399"/>
                          </a:solidFill>
                          <a:latin typeface="Century Gothic" panose="020B0502020202020204" pitchFamily="34" charset="0"/>
                        </a:rPr>
                        <a:t>the) skateboard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want (to), wanting (to)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Schreib</a:t>
            </a:r>
            <a:r>
              <a:rPr kumimoji="0" lang="en-GB" sz="2400" b="1" i="0" u="none" strike="noStrike" kern="1200" cap="none" spc="-1" normalizeH="0" noProof="0" dirty="0">
                <a:ln>
                  <a:noFill/>
                </a:ln>
                <a:solidFill>
                  <a:srgbClr val="002060"/>
                </a:solidFill>
                <a:effectLst/>
                <a:uLnTx/>
                <a:uFillTx/>
                <a:latin typeface="Century Gothic" panose="020B0502020202020204" pitchFamily="34" charset="0"/>
                <a:ea typeface="Century Gothic"/>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lvl="0">
              <a:buClr>
                <a:srgbClr val="000000"/>
              </a:buClr>
              <a:defRPr/>
            </a:pPr>
            <a:r>
              <a:rPr lang="en-GB" sz="2000" kern="0" dirty="0">
                <a:solidFill>
                  <a:srgbClr val="002060"/>
                </a:solidFill>
                <a:latin typeface="Century Gothic" panose="020B0502020202020204" pitchFamily="34" charset="0"/>
                <a:cs typeface="Arial"/>
                <a:sym typeface="Arial"/>
              </a:rPr>
              <a:t>Can you get at least 15 points?</a:t>
            </a:r>
            <a:endPar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454117" y="6159052"/>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putzen</a:t>
            </a:r>
            <a:endParaRPr lang="en-GB" sz="2400" kern="0" dirty="0">
              <a:solidFill>
                <a:srgbClr val="002060"/>
              </a:solidFill>
              <a:latin typeface="Century Gothic" panose="020B0502020202020204" pitchFamily="34" charset="0"/>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5466338" y="6168422"/>
            <a:ext cx="2787060"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Skateboard </a:t>
            </a:r>
          </a:p>
        </p:txBody>
      </p:sp>
      <p:sp>
        <p:nvSpPr>
          <p:cNvPr id="57" name="TextBox 56">
            <a:extLst>
              <a:ext uri="{FF2B5EF4-FFF2-40B4-BE49-F238E27FC236}">
                <a16:creationId xmlns:a16="http://schemas.microsoft.com/office/drawing/2014/main" id="{DF64A05B-A2E8-4E6A-AE16-0B9A2F39F702}"/>
              </a:ext>
            </a:extLst>
          </p:cNvPr>
          <p:cNvSpPr txBox="1"/>
          <p:nvPr/>
        </p:nvSpPr>
        <p:spPr>
          <a:xfrm>
            <a:off x="10561573" y="6099035"/>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wollen</a:t>
            </a:r>
            <a:endParaRPr lang="en-GB" sz="2400" kern="0" dirty="0">
              <a:solidFill>
                <a:srgbClr val="002060"/>
              </a:solidFill>
              <a:latin typeface="Century Gothic" panose="020B0502020202020204" pitchFamily="34" charset="0"/>
              <a:cs typeface="Arial"/>
              <a:sym typeface="Arial"/>
            </a:endParaRPr>
          </a:p>
        </p:txBody>
      </p:sp>
      <p:sp>
        <p:nvSpPr>
          <p:cNvPr id="58" name="TextBox 57">
            <a:extLst>
              <a:ext uri="{FF2B5EF4-FFF2-40B4-BE49-F238E27FC236}">
                <a16:creationId xmlns:a16="http://schemas.microsoft.com/office/drawing/2014/main" id="{EF239C35-C144-491F-AEA8-CD145B46436E}"/>
              </a:ext>
            </a:extLst>
          </p:cNvPr>
          <p:cNvSpPr txBox="1"/>
          <p:nvPr/>
        </p:nvSpPr>
        <p:spPr>
          <a:xfrm>
            <a:off x="2497221" y="532116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ich will</a:t>
            </a:r>
          </a:p>
        </p:txBody>
      </p:sp>
      <p:sp>
        <p:nvSpPr>
          <p:cNvPr id="59" name="TextBox 58">
            <a:extLst>
              <a:ext uri="{FF2B5EF4-FFF2-40B4-BE49-F238E27FC236}">
                <a16:creationId xmlns:a16="http://schemas.microsoft.com/office/drawing/2014/main" id="{5EAB8AEE-2EFB-4FCD-B290-9EBB073016C9}"/>
              </a:ext>
            </a:extLst>
          </p:cNvPr>
          <p:cNvSpPr txBox="1"/>
          <p:nvPr/>
        </p:nvSpPr>
        <p:spPr>
          <a:xfrm>
            <a:off x="5466338" y="5321169"/>
            <a:ext cx="2414666"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du </a:t>
            </a:r>
            <a:r>
              <a:rPr lang="en-GB" sz="2400" kern="0" dirty="0" err="1">
                <a:solidFill>
                  <a:srgbClr val="002060"/>
                </a:solidFill>
                <a:latin typeface="Century Gothic" panose="020B0502020202020204" pitchFamily="34" charset="0"/>
                <a:cs typeface="Arial"/>
                <a:sym typeface="Arial"/>
              </a:rPr>
              <a:t>willst</a:t>
            </a:r>
            <a:endParaRPr lang="en-GB" sz="2400" kern="0" dirty="0">
              <a:solidFill>
                <a:srgbClr val="002060"/>
              </a:solidFill>
              <a:latin typeface="Century Gothic" panose="020B0502020202020204" pitchFamily="34" charset="0"/>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8577699" y="5321169"/>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er will</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497221" y="4453683"/>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sauber</a:t>
            </a:r>
            <a:endParaRPr lang="en-GB" sz="2400" kern="0" dirty="0">
              <a:solidFill>
                <a:srgbClr val="002060"/>
              </a:solidFill>
              <a:latin typeface="Century Gothic" panose="020B0502020202020204" pitchFamily="34" charset="0"/>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5517349" y="443587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warum</a:t>
            </a:r>
            <a:r>
              <a:rPr lang="en-GB" sz="2400" kern="0" dirty="0">
                <a:solidFill>
                  <a:srgbClr val="002060"/>
                </a:solidFill>
                <a:latin typeface="Century Gothic" panose="020B0502020202020204" pitchFamily="34" charset="0"/>
                <a:cs typeface="Arial"/>
                <a:sym typeface="Arial"/>
              </a:rPr>
              <a:t>?</a:t>
            </a:r>
          </a:p>
        </p:txBody>
      </p:sp>
      <p:sp>
        <p:nvSpPr>
          <p:cNvPr id="63" name="TextBox 62">
            <a:extLst>
              <a:ext uri="{FF2B5EF4-FFF2-40B4-BE49-F238E27FC236}">
                <a16:creationId xmlns:a16="http://schemas.microsoft.com/office/drawing/2014/main" id="{4288424B-C932-4547-A012-B49F40F7D00B}"/>
              </a:ext>
            </a:extLst>
          </p:cNvPr>
          <p:cNvSpPr txBox="1"/>
          <p:nvPr/>
        </p:nvSpPr>
        <p:spPr>
          <a:xfrm>
            <a:off x="8533553" y="4453683"/>
            <a:ext cx="2161760"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sie</a:t>
            </a:r>
            <a:r>
              <a:rPr lang="en-GB" sz="2400" kern="0" dirty="0">
                <a:solidFill>
                  <a:srgbClr val="002060"/>
                </a:solidFill>
                <a:latin typeface="Century Gothic" panose="020B0502020202020204" pitchFamily="34" charset="0"/>
                <a:cs typeface="Arial"/>
                <a:sym typeface="Arial"/>
              </a:rPr>
              <a:t> will</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497221" y="3566935"/>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laufen</a:t>
            </a:r>
            <a:endParaRPr lang="en-GB" sz="2400" kern="0" dirty="0">
              <a:solidFill>
                <a:srgbClr val="002060"/>
              </a:solidFill>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5466338" y="3556622"/>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lesen</a:t>
            </a:r>
            <a:endParaRPr lang="en-GB" sz="2400" kern="0" dirty="0">
              <a:solidFill>
                <a:srgbClr val="002060"/>
              </a:solidFill>
              <a:latin typeface="Century Gothic" panose="020B0502020202020204" pitchFamily="34" charset="0"/>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8632999" y="3570908"/>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schlafen</a:t>
            </a:r>
            <a:endParaRPr lang="en-GB" sz="2400" kern="0" dirty="0">
              <a:solidFill>
                <a:srgbClr val="002060"/>
              </a:solidFill>
              <a:latin typeface="Century Gothic" panose="020B0502020202020204" pitchFamily="34" charset="0"/>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606294" y="2729052"/>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sehen</a:t>
            </a:r>
            <a:endParaRPr lang="en-GB" sz="2400" kern="0" dirty="0">
              <a:solidFill>
                <a:srgbClr val="002060"/>
              </a:solidFill>
              <a:latin typeface="Century Gothic" panose="020B0502020202020204" pitchFamily="34" charset="0"/>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5517348" y="2704319"/>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sprechen</a:t>
            </a:r>
            <a:endParaRPr lang="en-GB" sz="2400" kern="0" dirty="0">
              <a:solidFill>
                <a:srgbClr val="002060"/>
              </a:solidFill>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8701403" y="2699810"/>
            <a:ext cx="2489073"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waschen</a:t>
            </a:r>
            <a:endParaRPr lang="en-GB" sz="2400" kern="0" dirty="0">
              <a:solidFill>
                <a:srgbClr val="002060"/>
              </a:solidFill>
              <a:latin typeface="Century Gothic" panose="020B0502020202020204" pitchFamily="34" charset="0"/>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497220" y="1867374"/>
            <a:ext cx="1899579" cy="461665"/>
          </a:xfrm>
          <a:prstGeom prst="rect">
            <a:avLst/>
          </a:prstGeom>
          <a:noFill/>
        </p:spPr>
        <p:txBody>
          <a:bodyPr wrap="square" rtlCol="0">
            <a:spAutoFit/>
          </a:bodyPr>
          <a:lstStyle/>
          <a:p>
            <a:pPr>
              <a:buClr>
                <a:srgbClr val="000000"/>
              </a:buClr>
              <a:buFont typeface="Arial"/>
              <a:buNone/>
              <a:defRPr/>
            </a:pPr>
            <a:r>
              <a:rPr lang="en-GB" sz="2400" kern="0" dirty="0" err="1">
                <a:solidFill>
                  <a:srgbClr val="002060"/>
                </a:solidFill>
                <a:latin typeface="Century Gothic" panose="020B0502020202020204" pitchFamily="34" charset="0"/>
                <a:cs typeface="Arial"/>
                <a:sym typeface="Arial"/>
              </a:rPr>
              <a:t>kommen</a:t>
            </a:r>
            <a:endParaRPr lang="en-GB" sz="2400" kern="0" dirty="0">
              <a:solidFill>
                <a:srgbClr val="002060"/>
              </a:solidFill>
              <a:latin typeface="Century Gothic" panose="020B0502020202020204" pitchFamily="34" charset="0"/>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7286398" y="1881114"/>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das Fest</a:t>
            </a:r>
          </a:p>
        </p:txBody>
      </p:sp>
      <p:sp>
        <p:nvSpPr>
          <p:cNvPr id="72" name="TextBox 71">
            <a:extLst>
              <a:ext uri="{FF2B5EF4-FFF2-40B4-BE49-F238E27FC236}">
                <a16:creationId xmlns:a16="http://schemas.microsoft.com/office/drawing/2014/main" id="{80DD82C3-D3C7-45A3-B5A4-90223E7359A7}"/>
              </a:ext>
            </a:extLst>
          </p:cNvPr>
          <p:cNvSpPr txBox="1"/>
          <p:nvPr/>
        </p:nvSpPr>
        <p:spPr>
          <a:xfrm>
            <a:off x="9524806" y="1894164"/>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der Platz</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485571" y="1045334"/>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die </a:t>
            </a:r>
            <a:r>
              <a:rPr lang="en-GB" sz="2400" kern="0" dirty="0" err="1">
                <a:solidFill>
                  <a:srgbClr val="002060"/>
                </a:solidFill>
                <a:latin typeface="Century Gothic" panose="020B0502020202020204" pitchFamily="34" charset="0"/>
                <a:cs typeface="Arial"/>
                <a:sym typeface="Arial"/>
              </a:rPr>
              <a:t>Straße</a:t>
            </a:r>
            <a:endParaRPr lang="en-GB" sz="2400" kern="0" dirty="0">
              <a:solidFill>
                <a:srgbClr val="002060"/>
              </a:solidFill>
              <a:latin typeface="Century Gothic" panose="020B0502020202020204" pitchFamily="34" charset="0"/>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5531635" y="1056290"/>
            <a:ext cx="1899579" cy="461665"/>
          </a:xfrm>
          <a:prstGeom prst="rect">
            <a:avLst/>
          </a:prstGeom>
          <a:noFill/>
        </p:spPr>
        <p:txBody>
          <a:bodyPr wrap="square" rtlCol="0">
            <a:spAutoFit/>
          </a:bodyPr>
          <a:lstStyle/>
          <a:p>
            <a:pPr>
              <a:buClr>
                <a:srgbClr val="000000"/>
              </a:buClr>
              <a:buFont typeface="Arial"/>
              <a:buNone/>
              <a:defRPr/>
            </a:pPr>
            <a:r>
              <a:rPr lang="en-GB" sz="2400" kern="0" dirty="0">
                <a:solidFill>
                  <a:srgbClr val="002060"/>
                </a:solidFill>
                <a:latin typeface="Century Gothic" panose="020B0502020202020204" pitchFamily="34" charset="0"/>
                <a:cs typeface="Arial"/>
                <a:sym typeface="Arial"/>
              </a:rPr>
              <a:t>auf</a:t>
            </a:r>
          </a:p>
        </p:txBody>
      </p:sp>
      <p:sp>
        <p:nvSpPr>
          <p:cNvPr id="75" name="TextBox 74">
            <a:extLst>
              <a:ext uri="{FF2B5EF4-FFF2-40B4-BE49-F238E27FC236}">
                <a16:creationId xmlns:a16="http://schemas.microsoft.com/office/drawing/2014/main" id="{B56FCEEC-BBC0-447D-8197-5467071F582A}"/>
              </a:ext>
            </a:extLst>
          </p:cNvPr>
          <p:cNvSpPr txBox="1"/>
          <p:nvPr/>
        </p:nvSpPr>
        <p:spPr>
          <a:xfrm>
            <a:off x="8577699" y="1001424"/>
            <a:ext cx="2873480" cy="461665"/>
          </a:xfrm>
          <a:prstGeom prst="rect">
            <a:avLst/>
          </a:prstGeom>
          <a:noFill/>
        </p:spPr>
        <p:txBody>
          <a:bodyPr wrap="square" rtlCol="0">
            <a:spAutoFit/>
          </a:bodyPr>
          <a:lstStyle/>
          <a:p>
            <a:pPr>
              <a:buClr>
                <a:srgbClr val="000000"/>
              </a:buClr>
              <a:buFont typeface="Arial"/>
              <a:buNone/>
              <a:defRPr/>
            </a:pPr>
            <a:r>
              <a:rPr lang="en-US" sz="2400" kern="0" dirty="0" err="1">
                <a:solidFill>
                  <a:srgbClr val="002060"/>
                </a:solidFill>
                <a:latin typeface="Century Gothic" panose="020B0502020202020204" pitchFamily="34" charset="0"/>
                <a:cs typeface="Arial"/>
                <a:sym typeface="Arial"/>
              </a:rPr>
              <a:t>nach</a:t>
            </a:r>
            <a:r>
              <a:rPr lang="en-US" sz="2400" kern="0" dirty="0">
                <a:solidFill>
                  <a:srgbClr val="002060"/>
                </a:solidFill>
                <a:latin typeface="Century Gothic" panose="020B0502020202020204" pitchFamily="34" charset="0"/>
                <a:cs typeface="Arial"/>
                <a:sym typeface="Arial"/>
              </a:rPr>
              <a:t> </a:t>
            </a:r>
            <a:r>
              <a:rPr lang="en-US" sz="2400" kern="0" dirty="0" err="1">
                <a:solidFill>
                  <a:srgbClr val="002060"/>
                </a:solidFill>
                <a:latin typeface="Century Gothic" panose="020B0502020202020204" pitchFamily="34" charset="0"/>
                <a:cs typeface="Arial"/>
                <a:sym typeface="Arial"/>
              </a:rPr>
              <a:t>Hause</a:t>
            </a:r>
            <a:r>
              <a:rPr lang="en-US" sz="2400" kern="0" dirty="0">
                <a:solidFill>
                  <a:srgbClr val="002060"/>
                </a:solidFill>
                <a:latin typeface="Century Gothic" panose="020B0502020202020204" pitchFamily="34" charset="0"/>
                <a:cs typeface="Arial"/>
                <a:sym typeface="Arial"/>
              </a:rPr>
              <a:t> </a:t>
            </a:r>
            <a:endParaRPr lang="en-GB" sz="2400" kern="0" dirty="0">
              <a:solidFill>
                <a:srgbClr val="002060"/>
              </a:solidFill>
              <a:latin typeface="Century Gothic" panose="020B0502020202020204" pitchFamily="34" charset="0"/>
              <a:cs typeface="Arial"/>
              <a:sym typeface="Arial"/>
            </a:endParaRPr>
          </a:p>
        </p:txBody>
      </p:sp>
      <p:sp>
        <p:nvSpPr>
          <p:cNvPr id="41" name="Google Shape;167;p2">
            <a:extLst>
              <a:ext uri="{FF2B5EF4-FFF2-40B4-BE49-F238E27FC236}">
                <a16:creationId xmlns:a16="http://schemas.microsoft.com/office/drawing/2014/main" id="{CFC78525-ACBC-4B9E-B1B5-57FCF0C8F339}"/>
              </a:ext>
            </a:extLst>
          </p:cNvPr>
          <p:cNvSpPr/>
          <p:nvPr/>
        </p:nvSpPr>
        <p:spPr>
          <a:xfrm>
            <a:off x="123171" y="50139"/>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5983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80D81A86-3976-4E38-A6B8-9FD87B70CA4B}"/>
              </a:ext>
            </a:extLst>
          </p:cNvPr>
          <p:cNvSpPr/>
          <p:nvPr/>
        </p:nvSpPr>
        <p:spPr>
          <a:xfrm>
            <a:off x="5918742" y="1930166"/>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sehen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9" name="Rectangle: Rounded Corners 48">
            <a:extLst>
              <a:ext uri="{FF2B5EF4-FFF2-40B4-BE49-F238E27FC236}">
                <a16:creationId xmlns:a16="http://schemas.microsoft.com/office/drawing/2014/main" id="{75E5E0C4-7E77-4C7D-AC65-9A4B85EC58AC}"/>
              </a:ext>
            </a:extLst>
          </p:cNvPr>
          <p:cNvSpPr/>
          <p:nvPr/>
        </p:nvSpPr>
        <p:spPr>
          <a:xfrm>
            <a:off x="5918742" y="1383607"/>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putzen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Title 2">
            <a:extLst>
              <a:ext uri="{FF2B5EF4-FFF2-40B4-BE49-F238E27FC236}">
                <a16:creationId xmlns:a16="http://schemas.microsoft.com/office/drawing/2014/main" id="{BF54BBE6-9901-4675-B711-7113C449F316}"/>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ea typeface="+mj-ea"/>
                <a:cs typeface="+mj-cs"/>
              </a:rPr>
              <a:t>lesen</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pic>
        <p:nvPicPr>
          <p:cNvPr id="13" name="Picture 12" descr="Icon&#10;&#10;Description automatically generated">
            <a:extLst>
              <a:ext uri="{FF2B5EF4-FFF2-40B4-BE49-F238E27FC236}">
                <a16:creationId xmlns:a16="http://schemas.microsoft.com/office/drawing/2014/main" id="{3DEB290D-C7BE-4CFF-AEFC-F66F3EE31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8" name="Speech Bubble: Rectangle with Corners Rounded 7">
            <a:extLst>
              <a:ext uri="{FF2B5EF4-FFF2-40B4-BE49-F238E27FC236}">
                <a16:creationId xmlns:a16="http://schemas.microsoft.com/office/drawing/2014/main" id="{02E42610-FE93-4B80-830E-A06E023B531F}"/>
              </a:ext>
            </a:extLst>
          </p:cNvPr>
          <p:cNvSpPr/>
          <p:nvPr/>
        </p:nvSpPr>
        <p:spPr>
          <a:xfrm>
            <a:off x="4217198" y="144150"/>
            <a:ext cx="5929325" cy="533693"/>
          </a:xfrm>
          <a:prstGeom prst="wedgeRoundRectCallout">
            <a:avLst>
              <a:gd name="adj1" fmla="val -54882"/>
              <a:gd name="adj2" fmla="val 1401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95EB4B8D-8497-4B69-9343-098AACDEAD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3162" y="-26897"/>
            <a:ext cx="914400" cy="914400"/>
          </a:xfrm>
          <a:prstGeom prst="rect">
            <a:avLst/>
          </a:prstGeom>
        </p:spPr>
      </p:pic>
      <p:sp>
        <p:nvSpPr>
          <p:cNvPr id="10" name="Google Shape;108;p3">
            <a:extLst>
              <a:ext uri="{FF2B5EF4-FFF2-40B4-BE49-F238E27FC236}">
                <a16:creationId xmlns:a16="http://schemas.microsoft.com/office/drawing/2014/main" id="{CC45BB5B-9825-4C69-A85B-49A9112436A3}"/>
              </a:ext>
            </a:extLst>
          </p:cNvPr>
          <p:cNvSpPr txBox="1"/>
          <p:nvPr/>
        </p:nvSpPr>
        <p:spPr>
          <a:xfrm>
            <a:off x="4282492" y="128500"/>
            <a:ext cx="552434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Was </a:t>
            </a:r>
            <a:r>
              <a:rPr kumimoji="0" lang="en-GB" sz="28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ist</a:t>
            </a:r>
            <a:r>
              <a:rPr kumimoji="0" lang="en-GB"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richtig</a:t>
            </a:r>
            <a:r>
              <a:rPr kumimoji="0" lang="en-GB"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Was </a:t>
            </a:r>
            <a:r>
              <a:rPr kumimoji="0" lang="en-GB" sz="28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ist</a:t>
            </a:r>
            <a:r>
              <a:rPr kumimoji="0" lang="en-GB"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falsch</a:t>
            </a:r>
            <a:r>
              <a:rPr kumimoji="0" lang="en-GB"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a:t>
            </a:r>
            <a:endParaRPr kumimoji="0" sz="28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14" name="Rectangle: Rounded Corners 13">
            <a:extLst>
              <a:ext uri="{FF2B5EF4-FFF2-40B4-BE49-F238E27FC236}">
                <a16:creationId xmlns:a16="http://schemas.microsoft.com/office/drawing/2014/main" id="{D1B82AE4-E58C-48A7-93F0-E9C5572073F8}"/>
              </a:ext>
            </a:extLst>
          </p:cNvPr>
          <p:cNvSpPr/>
          <p:nvPr/>
        </p:nvSpPr>
        <p:spPr>
          <a:xfrm>
            <a:off x="1833184" y="1274817"/>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singen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Rectangle: Rounded Corners 14">
            <a:extLst>
              <a:ext uri="{FF2B5EF4-FFF2-40B4-BE49-F238E27FC236}">
                <a16:creationId xmlns:a16="http://schemas.microsoft.com/office/drawing/2014/main" id="{846DB5F0-80E4-4513-B6D0-8EEAEDE7247A}"/>
              </a:ext>
            </a:extLst>
          </p:cNvPr>
          <p:cNvSpPr/>
          <p:nvPr/>
        </p:nvSpPr>
        <p:spPr>
          <a:xfrm>
            <a:off x="1847326" y="1882264"/>
            <a:ext cx="2134117"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verstehen</a:t>
            </a:r>
          </a:p>
        </p:txBody>
      </p:sp>
      <p:sp>
        <p:nvSpPr>
          <p:cNvPr id="16" name="Rectangle: Rounded Corners 15">
            <a:extLst>
              <a:ext uri="{FF2B5EF4-FFF2-40B4-BE49-F238E27FC236}">
                <a16:creationId xmlns:a16="http://schemas.microsoft.com/office/drawing/2014/main" id="{578BE7AD-2DCF-4532-AF68-A943109F20FA}"/>
              </a:ext>
            </a:extLst>
          </p:cNvPr>
          <p:cNvSpPr/>
          <p:nvPr/>
        </p:nvSpPr>
        <p:spPr>
          <a:xfrm>
            <a:off x="1847326" y="2489711"/>
            <a:ext cx="2134117"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wiederholen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Rectangle: Rounded Corners 16">
            <a:extLst>
              <a:ext uri="{FF2B5EF4-FFF2-40B4-BE49-F238E27FC236}">
                <a16:creationId xmlns:a16="http://schemas.microsoft.com/office/drawing/2014/main" id="{E8F4EA12-9328-4D3B-A1D6-D6EB220A4903}"/>
              </a:ext>
            </a:extLst>
          </p:cNvPr>
          <p:cNvSpPr/>
          <p:nvPr/>
        </p:nvSpPr>
        <p:spPr>
          <a:xfrm>
            <a:off x="1833184" y="3097158"/>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waschen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3D18180C-C3B9-44EC-AD3D-806537F78B69}"/>
              </a:ext>
            </a:extLst>
          </p:cNvPr>
          <p:cNvSpPr/>
          <p:nvPr/>
        </p:nvSpPr>
        <p:spPr>
          <a:xfrm>
            <a:off x="246240" y="1546476"/>
            <a:ext cx="1540662" cy="121288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Ich will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ein</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Lied</a:t>
            </a:r>
          </a:p>
        </p:txBody>
      </p:sp>
      <p:pic>
        <p:nvPicPr>
          <p:cNvPr id="19" name="Picture 18">
            <a:extLst>
              <a:ext uri="{FF2B5EF4-FFF2-40B4-BE49-F238E27FC236}">
                <a16:creationId xmlns:a16="http://schemas.microsoft.com/office/drawing/2014/main" id="{6D6684CF-592A-42B9-8C97-BDA342399D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5909" y="1223918"/>
            <a:ext cx="449001" cy="467709"/>
          </a:xfrm>
          <a:prstGeom prst="rect">
            <a:avLst/>
          </a:prstGeom>
        </p:spPr>
      </p:pic>
      <p:pic>
        <p:nvPicPr>
          <p:cNvPr id="20" name="Picture 19">
            <a:extLst>
              <a:ext uri="{FF2B5EF4-FFF2-40B4-BE49-F238E27FC236}">
                <a16:creationId xmlns:a16="http://schemas.microsoft.com/office/drawing/2014/main" id="{624ADCCF-8F73-407F-B6CF-F39B2D7CFD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6942" y="1853863"/>
            <a:ext cx="449001" cy="467709"/>
          </a:xfrm>
          <a:prstGeom prst="rect">
            <a:avLst/>
          </a:prstGeom>
        </p:spPr>
      </p:pic>
      <p:pic>
        <p:nvPicPr>
          <p:cNvPr id="21" name="Picture 20">
            <a:extLst>
              <a:ext uri="{FF2B5EF4-FFF2-40B4-BE49-F238E27FC236}">
                <a16:creationId xmlns:a16="http://schemas.microsoft.com/office/drawing/2014/main" id="{2DE1D65C-C733-4CD9-80CC-38ABEB4A4C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6942" y="2557276"/>
            <a:ext cx="449001" cy="467709"/>
          </a:xfrm>
          <a:prstGeom prst="rect">
            <a:avLst/>
          </a:prstGeom>
        </p:spPr>
      </p:pic>
      <p:sp>
        <p:nvSpPr>
          <p:cNvPr id="23" name="Rectangle: Rounded Corners 22">
            <a:extLst>
              <a:ext uri="{FF2B5EF4-FFF2-40B4-BE49-F238E27FC236}">
                <a16:creationId xmlns:a16="http://schemas.microsoft.com/office/drawing/2014/main" id="{887D0A40-2DE8-4556-B62A-98DF868B3464}"/>
              </a:ext>
            </a:extLst>
          </p:cNvPr>
          <p:cNvSpPr/>
          <p:nvPr/>
        </p:nvSpPr>
        <p:spPr>
          <a:xfrm>
            <a:off x="1833184" y="3976682"/>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denken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4" name="Rectangle: Rounded Corners 23">
            <a:extLst>
              <a:ext uri="{FF2B5EF4-FFF2-40B4-BE49-F238E27FC236}">
                <a16:creationId xmlns:a16="http://schemas.microsoft.com/office/drawing/2014/main" id="{3234991C-D630-47E5-BF43-A7057AB882ED}"/>
              </a:ext>
            </a:extLst>
          </p:cNvPr>
          <p:cNvSpPr/>
          <p:nvPr/>
        </p:nvSpPr>
        <p:spPr>
          <a:xfrm>
            <a:off x="1847326" y="4540840"/>
            <a:ext cx="2134117"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fahren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 name="Rectangle: Rounded Corners 24">
            <a:extLst>
              <a:ext uri="{FF2B5EF4-FFF2-40B4-BE49-F238E27FC236}">
                <a16:creationId xmlns:a16="http://schemas.microsoft.com/office/drawing/2014/main" id="{6041BB38-F599-4CB3-9C30-606B354A09AC}"/>
              </a:ext>
            </a:extLst>
          </p:cNvPr>
          <p:cNvSpPr/>
          <p:nvPr/>
        </p:nvSpPr>
        <p:spPr>
          <a:xfrm>
            <a:off x="1847326" y="5104998"/>
            <a:ext cx="2134117"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waschen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6" name="Rectangle: Rounded Corners 25">
            <a:extLst>
              <a:ext uri="{FF2B5EF4-FFF2-40B4-BE49-F238E27FC236}">
                <a16:creationId xmlns:a16="http://schemas.microsoft.com/office/drawing/2014/main" id="{F8D79D8A-4BB3-4FE7-9F98-F25F899E6896}"/>
              </a:ext>
            </a:extLst>
          </p:cNvPr>
          <p:cNvSpPr/>
          <p:nvPr/>
        </p:nvSpPr>
        <p:spPr>
          <a:xfrm>
            <a:off x="1833184" y="5669156"/>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spielen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7" name="Rectangle: Rounded Corners 26">
            <a:extLst>
              <a:ext uri="{FF2B5EF4-FFF2-40B4-BE49-F238E27FC236}">
                <a16:creationId xmlns:a16="http://schemas.microsoft.com/office/drawing/2014/main" id="{FB67E777-BC6E-4DA2-815A-40580A12B5EE}"/>
              </a:ext>
            </a:extLst>
          </p:cNvPr>
          <p:cNvSpPr/>
          <p:nvPr/>
        </p:nvSpPr>
        <p:spPr>
          <a:xfrm>
            <a:off x="-46879" y="4169623"/>
            <a:ext cx="1894205" cy="108228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 </a:t>
            </a:r>
            <a:b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willst</a:t>
            </a: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dein</a:t>
            </a: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Skateboard</a:t>
            </a:r>
          </a:p>
        </p:txBody>
      </p:sp>
      <p:pic>
        <p:nvPicPr>
          <p:cNvPr id="28" name="Picture 27">
            <a:extLst>
              <a:ext uri="{FF2B5EF4-FFF2-40B4-BE49-F238E27FC236}">
                <a16:creationId xmlns:a16="http://schemas.microsoft.com/office/drawing/2014/main" id="{5E5DA1F2-A438-491E-9D54-7E43165B95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2442" y="4533748"/>
            <a:ext cx="449001" cy="467709"/>
          </a:xfrm>
          <a:prstGeom prst="rect">
            <a:avLst/>
          </a:prstGeom>
        </p:spPr>
      </p:pic>
      <p:pic>
        <p:nvPicPr>
          <p:cNvPr id="29" name="Picture 28">
            <a:extLst>
              <a:ext uri="{FF2B5EF4-FFF2-40B4-BE49-F238E27FC236}">
                <a16:creationId xmlns:a16="http://schemas.microsoft.com/office/drawing/2014/main" id="{4BA6D1A1-FAC8-4BD7-88B4-FB8CD61A3F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0752" y="5080052"/>
            <a:ext cx="449001" cy="467709"/>
          </a:xfrm>
          <a:prstGeom prst="rect">
            <a:avLst/>
          </a:prstGeom>
        </p:spPr>
      </p:pic>
      <p:sp>
        <p:nvSpPr>
          <p:cNvPr id="33" name="Rectangle: Rounded Corners 32">
            <a:extLst>
              <a:ext uri="{FF2B5EF4-FFF2-40B4-BE49-F238E27FC236}">
                <a16:creationId xmlns:a16="http://schemas.microsoft.com/office/drawing/2014/main" id="{14ED8F8D-F8BE-40FB-AED1-26BE9F938DE9}"/>
              </a:ext>
            </a:extLst>
          </p:cNvPr>
          <p:cNvSpPr/>
          <p:nvPr/>
        </p:nvSpPr>
        <p:spPr>
          <a:xfrm>
            <a:off x="5918742" y="2476725"/>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lernen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 name="Rectangle: Rounded Corners 33">
            <a:extLst>
              <a:ext uri="{FF2B5EF4-FFF2-40B4-BE49-F238E27FC236}">
                <a16:creationId xmlns:a16="http://schemas.microsoft.com/office/drawing/2014/main" id="{4A2C460B-FA71-4E58-8081-F3717C591C66}"/>
              </a:ext>
            </a:extLst>
          </p:cNvPr>
          <p:cNvSpPr/>
          <p:nvPr/>
        </p:nvSpPr>
        <p:spPr>
          <a:xfrm>
            <a:off x="5918742" y="3023283"/>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spielen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5" name="Rectangle: Rounded Corners 34">
            <a:extLst>
              <a:ext uri="{FF2B5EF4-FFF2-40B4-BE49-F238E27FC236}">
                <a16:creationId xmlns:a16="http://schemas.microsoft.com/office/drawing/2014/main" id="{C8427555-F456-4B72-9D14-A9D276F2B2D8}"/>
              </a:ext>
            </a:extLst>
          </p:cNvPr>
          <p:cNvSpPr/>
          <p:nvPr/>
        </p:nvSpPr>
        <p:spPr>
          <a:xfrm>
            <a:off x="4340775" y="1544239"/>
            <a:ext cx="1475149" cy="114273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Ich will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etwas</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6" name="Picture 35">
            <a:extLst>
              <a:ext uri="{FF2B5EF4-FFF2-40B4-BE49-F238E27FC236}">
                <a16:creationId xmlns:a16="http://schemas.microsoft.com/office/drawing/2014/main" id="{E87E1A64-7CD1-4232-9A90-B3F3FACEB4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8000" y="1324033"/>
            <a:ext cx="449001" cy="467709"/>
          </a:xfrm>
          <a:prstGeom prst="rect">
            <a:avLst/>
          </a:prstGeom>
        </p:spPr>
      </p:pic>
      <p:pic>
        <p:nvPicPr>
          <p:cNvPr id="37" name="Picture 36">
            <a:extLst>
              <a:ext uri="{FF2B5EF4-FFF2-40B4-BE49-F238E27FC236}">
                <a16:creationId xmlns:a16="http://schemas.microsoft.com/office/drawing/2014/main" id="{2ABAE2E2-7A5A-4A5E-8B20-8E05848E79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8000" y="1948439"/>
            <a:ext cx="449001" cy="467709"/>
          </a:xfrm>
          <a:prstGeom prst="rect">
            <a:avLst/>
          </a:prstGeom>
        </p:spPr>
      </p:pic>
      <p:pic>
        <p:nvPicPr>
          <p:cNvPr id="39" name="Picture 38">
            <a:extLst>
              <a:ext uri="{FF2B5EF4-FFF2-40B4-BE49-F238E27FC236}">
                <a16:creationId xmlns:a16="http://schemas.microsoft.com/office/drawing/2014/main" id="{3AF14171-31EC-4C6C-8653-79F3DD0CB6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8000" y="3016144"/>
            <a:ext cx="449001" cy="467709"/>
          </a:xfrm>
          <a:prstGeom prst="rect">
            <a:avLst/>
          </a:prstGeom>
        </p:spPr>
      </p:pic>
      <p:sp>
        <p:nvSpPr>
          <p:cNvPr id="40" name="Rectangle: Rounded Corners 39">
            <a:extLst>
              <a:ext uri="{FF2B5EF4-FFF2-40B4-BE49-F238E27FC236}">
                <a16:creationId xmlns:a16="http://schemas.microsoft.com/office/drawing/2014/main" id="{B4A9F1BF-463F-4FD6-B809-E310BACE8794}"/>
              </a:ext>
            </a:extLst>
          </p:cNvPr>
          <p:cNvSpPr/>
          <p:nvPr/>
        </p:nvSpPr>
        <p:spPr>
          <a:xfrm>
            <a:off x="5918742" y="4011535"/>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verstehen</a:t>
            </a:r>
          </a:p>
        </p:txBody>
      </p:sp>
      <p:sp>
        <p:nvSpPr>
          <p:cNvPr id="41" name="Rectangle: Rounded Corners 40">
            <a:extLst>
              <a:ext uri="{FF2B5EF4-FFF2-40B4-BE49-F238E27FC236}">
                <a16:creationId xmlns:a16="http://schemas.microsoft.com/office/drawing/2014/main" id="{4CE936FB-5C31-495B-B924-2C138F57E35F}"/>
              </a:ext>
            </a:extLst>
          </p:cNvPr>
          <p:cNvSpPr/>
          <p:nvPr/>
        </p:nvSpPr>
        <p:spPr>
          <a:xfrm>
            <a:off x="5918742" y="4572776"/>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laufen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Rectangle: Rounded Corners 41">
            <a:extLst>
              <a:ext uri="{FF2B5EF4-FFF2-40B4-BE49-F238E27FC236}">
                <a16:creationId xmlns:a16="http://schemas.microsoft.com/office/drawing/2014/main" id="{B53E974A-BBBF-406D-9F13-9AABC7E690BB}"/>
              </a:ext>
            </a:extLst>
          </p:cNvPr>
          <p:cNvSpPr/>
          <p:nvPr/>
        </p:nvSpPr>
        <p:spPr>
          <a:xfrm>
            <a:off x="5918742" y="5134017"/>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schlafen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3" name="Rectangle: Rounded Corners 42">
            <a:extLst>
              <a:ext uri="{FF2B5EF4-FFF2-40B4-BE49-F238E27FC236}">
                <a16:creationId xmlns:a16="http://schemas.microsoft.com/office/drawing/2014/main" id="{962533B8-C6E0-48DE-BAE2-7817B8C9D1E2}"/>
              </a:ext>
            </a:extLst>
          </p:cNvPr>
          <p:cNvSpPr/>
          <p:nvPr/>
        </p:nvSpPr>
        <p:spPr>
          <a:xfrm>
            <a:off x="5918742" y="5695258"/>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sehen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4" name="Rectangle: Rounded Corners 43">
            <a:extLst>
              <a:ext uri="{FF2B5EF4-FFF2-40B4-BE49-F238E27FC236}">
                <a16:creationId xmlns:a16="http://schemas.microsoft.com/office/drawing/2014/main" id="{DC46AC9B-A63A-4375-95EA-C054BEDD537C}"/>
              </a:ext>
            </a:extLst>
          </p:cNvPr>
          <p:cNvSpPr/>
          <p:nvPr/>
        </p:nvSpPr>
        <p:spPr>
          <a:xfrm>
            <a:off x="4340774" y="4169623"/>
            <a:ext cx="1475149" cy="168336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Was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willst</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du</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45" name="Picture 44">
            <a:extLst>
              <a:ext uri="{FF2B5EF4-FFF2-40B4-BE49-F238E27FC236}">
                <a16:creationId xmlns:a16="http://schemas.microsoft.com/office/drawing/2014/main" id="{7A93B4AF-F0ED-430E-B935-3D701CE8C6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2220" y="4021464"/>
            <a:ext cx="449001" cy="467709"/>
          </a:xfrm>
          <a:prstGeom prst="rect">
            <a:avLst/>
          </a:prstGeom>
        </p:spPr>
      </p:pic>
      <p:pic>
        <p:nvPicPr>
          <p:cNvPr id="46" name="Picture 45">
            <a:extLst>
              <a:ext uri="{FF2B5EF4-FFF2-40B4-BE49-F238E27FC236}">
                <a16:creationId xmlns:a16="http://schemas.microsoft.com/office/drawing/2014/main" id="{C8500E47-3474-4B19-8CE1-485DF55E87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8000" y="5687554"/>
            <a:ext cx="449001" cy="467709"/>
          </a:xfrm>
          <a:prstGeom prst="rect">
            <a:avLst/>
          </a:prstGeom>
        </p:spPr>
      </p:pic>
      <p:sp>
        <p:nvSpPr>
          <p:cNvPr id="50" name="Rectangle: Rounded Corners 49">
            <a:extLst>
              <a:ext uri="{FF2B5EF4-FFF2-40B4-BE49-F238E27FC236}">
                <a16:creationId xmlns:a16="http://schemas.microsoft.com/office/drawing/2014/main" id="{C3B8AB91-718F-4834-BAC3-560AC25C9573}"/>
              </a:ext>
            </a:extLst>
          </p:cNvPr>
          <p:cNvSpPr/>
          <p:nvPr/>
        </p:nvSpPr>
        <p:spPr>
          <a:xfrm>
            <a:off x="10017462" y="3014156"/>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schlafen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1" name="Rectangle: Rounded Corners 50">
            <a:extLst>
              <a:ext uri="{FF2B5EF4-FFF2-40B4-BE49-F238E27FC236}">
                <a16:creationId xmlns:a16="http://schemas.microsoft.com/office/drawing/2014/main" id="{C892FC05-D45F-452F-BC90-F34BED676C74}"/>
              </a:ext>
            </a:extLst>
          </p:cNvPr>
          <p:cNvSpPr/>
          <p:nvPr/>
        </p:nvSpPr>
        <p:spPr>
          <a:xfrm>
            <a:off x="10017462" y="3582429"/>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laufen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2" name="Rectangle: Rounded Corners 51">
            <a:extLst>
              <a:ext uri="{FF2B5EF4-FFF2-40B4-BE49-F238E27FC236}">
                <a16:creationId xmlns:a16="http://schemas.microsoft.com/office/drawing/2014/main" id="{6F4996CE-EA01-42A1-B2AB-733D09609AE6}"/>
              </a:ext>
            </a:extLst>
          </p:cNvPr>
          <p:cNvSpPr/>
          <p:nvPr/>
        </p:nvSpPr>
        <p:spPr>
          <a:xfrm>
            <a:off x="10017462" y="4150702"/>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putzen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3" name="Rectangle: Rounded Corners 52">
            <a:extLst>
              <a:ext uri="{FF2B5EF4-FFF2-40B4-BE49-F238E27FC236}">
                <a16:creationId xmlns:a16="http://schemas.microsoft.com/office/drawing/2014/main" id="{5989E95C-D09E-4477-98C4-F82EF2E4F094}"/>
              </a:ext>
            </a:extLst>
          </p:cNvPr>
          <p:cNvSpPr/>
          <p:nvPr/>
        </p:nvSpPr>
        <p:spPr>
          <a:xfrm>
            <a:off x="10017462" y="4718976"/>
            <a:ext cx="2148259" cy="47847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kommen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4" name="Rectangle: Rounded Corners 53">
            <a:extLst>
              <a:ext uri="{FF2B5EF4-FFF2-40B4-BE49-F238E27FC236}">
                <a16:creationId xmlns:a16="http://schemas.microsoft.com/office/drawing/2014/main" id="{5532C4FF-22A4-43B7-AEC2-7C7A8B87E295}"/>
              </a:ext>
            </a:extLst>
          </p:cNvPr>
          <p:cNvSpPr/>
          <p:nvPr/>
        </p:nvSpPr>
        <p:spPr>
          <a:xfrm>
            <a:off x="8485427" y="3344276"/>
            <a:ext cx="1429038" cy="165718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Er will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nach</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Hause</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5" name="CustomShape 23">
            <a:extLst>
              <a:ext uri="{FF2B5EF4-FFF2-40B4-BE49-F238E27FC236}">
                <a16:creationId xmlns:a16="http://schemas.microsoft.com/office/drawing/2014/main" id="{BBEE65DF-89EC-4388-A6FB-21E0FC9F417D}"/>
              </a:ext>
            </a:extLst>
          </p:cNvPr>
          <p:cNvSpPr/>
          <p:nvPr/>
        </p:nvSpPr>
        <p:spPr>
          <a:xfrm>
            <a:off x="39547" y="1291357"/>
            <a:ext cx="464040" cy="396360"/>
          </a:xfrm>
          <a:prstGeom prst="actionButtonBlank">
            <a:avLst/>
          </a:prstGeom>
          <a:solidFill>
            <a:srgbClr val="FFD10D"/>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rPr>
              <a:t>1</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CustomShape 23">
            <a:extLst>
              <a:ext uri="{FF2B5EF4-FFF2-40B4-BE49-F238E27FC236}">
                <a16:creationId xmlns:a16="http://schemas.microsoft.com/office/drawing/2014/main" id="{0AD4123B-600B-48E7-9D02-AF262D419834}"/>
              </a:ext>
            </a:extLst>
          </p:cNvPr>
          <p:cNvSpPr/>
          <p:nvPr/>
        </p:nvSpPr>
        <p:spPr>
          <a:xfrm>
            <a:off x="32510" y="3971443"/>
            <a:ext cx="464040" cy="396360"/>
          </a:xfrm>
          <a:prstGeom prst="actionButtonBlank">
            <a:avLst/>
          </a:prstGeom>
          <a:solidFill>
            <a:srgbClr val="FFD10D"/>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rPr>
              <a:t>2</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CustomShape 23">
            <a:extLst>
              <a:ext uri="{FF2B5EF4-FFF2-40B4-BE49-F238E27FC236}">
                <a16:creationId xmlns:a16="http://schemas.microsoft.com/office/drawing/2014/main" id="{4CD9733E-D38D-46D1-B9BF-4AD23EE68E4A}"/>
              </a:ext>
            </a:extLst>
          </p:cNvPr>
          <p:cNvSpPr/>
          <p:nvPr/>
        </p:nvSpPr>
        <p:spPr>
          <a:xfrm>
            <a:off x="4044910" y="1291357"/>
            <a:ext cx="464040" cy="396360"/>
          </a:xfrm>
          <a:prstGeom prst="actionButtonBlank">
            <a:avLst/>
          </a:prstGeom>
          <a:solidFill>
            <a:srgbClr val="FFD10D"/>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rPr>
              <a:t>3</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CustomShape 23">
            <a:extLst>
              <a:ext uri="{FF2B5EF4-FFF2-40B4-BE49-F238E27FC236}">
                <a16:creationId xmlns:a16="http://schemas.microsoft.com/office/drawing/2014/main" id="{D91AE3A9-B02C-4930-8D29-1CABE384F53B}"/>
              </a:ext>
            </a:extLst>
          </p:cNvPr>
          <p:cNvSpPr/>
          <p:nvPr/>
        </p:nvSpPr>
        <p:spPr>
          <a:xfrm>
            <a:off x="4044910" y="3935768"/>
            <a:ext cx="464040" cy="396360"/>
          </a:xfrm>
          <a:prstGeom prst="actionButtonBlank">
            <a:avLst/>
          </a:prstGeom>
          <a:solidFill>
            <a:srgbClr val="FFD10D"/>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rPr>
              <a:t>4</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CustomShape 23">
            <a:extLst>
              <a:ext uri="{FF2B5EF4-FFF2-40B4-BE49-F238E27FC236}">
                <a16:creationId xmlns:a16="http://schemas.microsoft.com/office/drawing/2014/main" id="{F2C4EE49-BA69-4F8C-AF68-1CD3F37A749C}"/>
              </a:ext>
            </a:extLst>
          </p:cNvPr>
          <p:cNvSpPr/>
          <p:nvPr/>
        </p:nvSpPr>
        <p:spPr>
          <a:xfrm>
            <a:off x="8174918" y="3106097"/>
            <a:ext cx="464040" cy="396360"/>
          </a:xfrm>
          <a:prstGeom prst="actionButtonBlank">
            <a:avLst/>
          </a:prstGeom>
          <a:solidFill>
            <a:srgbClr val="FFD10D"/>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rPr>
              <a:t>5</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1" name="Picture 60">
            <a:extLst>
              <a:ext uri="{FF2B5EF4-FFF2-40B4-BE49-F238E27FC236}">
                <a16:creationId xmlns:a16="http://schemas.microsoft.com/office/drawing/2014/main" id="{AA60F330-476D-4306-A7AD-1BAE2E293B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16720" y="3571648"/>
            <a:ext cx="449001" cy="467709"/>
          </a:xfrm>
          <a:prstGeom prst="rect">
            <a:avLst/>
          </a:prstGeom>
        </p:spPr>
      </p:pic>
      <p:pic>
        <p:nvPicPr>
          <p:cNvPr id="63" name="Picture 62">
            <a:extLst>
              <a:ext uri="{FF2B5EF4-FFF2-40B4-BE49-F238E27FC236}">
                <a16:creationId xmlns:a16="http://schemas.microsoft.com/office/drawing/2014/main" id="{AA60F330-476D-4306-A7AD-1BAE2E293B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44101" y="4718596"/>
            <a:ext cx="449001" cy="467709"/>
          </a:xfrm>
          <a:prstGeom prst="rect">
            <a:avLst/>
          </a:prstGeom>
        </p:spPr>
      </p:pic>
      <p:pic>
        <p:nvPicPr>
          <p:cNvPr id="4" name="Picture 3">
            <a:extLst>
              <a:ext uri="{FF2B5EF4-FFF2-40B4-BE49-F238E27FC236}">
                <a16:creationId xmlns:a16="http://schemas.microsoft.com/office/drawing/2014/main" id="{81B2C50E-5A75-3B6E-98B3-B46CD616F3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9694" y="2387951"/>
            <a:ext cx="449001" cy="467709"/>
          </a:xfrm>
          <a:prstGeom prst="rect">
            <a:avLst/>
          </a:prstGeom>
        </p:spPr>
      </p:pic>
    </p:spTree>
    <p:extLst>
      <p:ext uri="{BB962C8B-B14F-4D97-AF65-F5344CB8AC3E}">
        <p14:creationId xmlns:p14="http://schemas.microsoft.com/office/powerpoint/2010/main" val="17632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B2B0EB-EFFE-CC2F-8843-A3A5309B328F}"/>
              </a:ext>
            </a:extLst>
          </p:cNvPr>
          <p:cNvSpPr txBox="1"/>
          <p:nvPr/>
        </p:nvSpPr>
        <p:spPr>
          <a:xfrm>
            <a:off x="4676338" y="1224460"/>
            <a:ext cx="76748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FF0066"/>
                </a:solidFill>
                <a:latin typeface="Century Gothic" panose="020B0502020202020204" pitchFamily="34" charset="0"/>
                <a:cs typeface="Arial"/>
                <a:sym typeface="Arial"/>
              </a:rPr>
              <a:t>2</a:t>
            </a:r>
            <a:r>
              <a:rPr lang="en-GB" sz="2400" b="1" kern="0" dirty="0">
                <a:solidFill>
                  <a:srgbClr val="002060"/>
                </a:solidFill>
                <a:latin typeface="Century Gothic" panose="020B0502020202020204" pitchFamily="34" charset="0"/>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____________________________________________</a:t>
            </a:r>
          </a:p>
        </p:txBody>
      </p:sp>
      <p:sp>
        <p:nvSpPr>
          <p:cNvPr id="43" name="Rectangle: Rounded Corners 55">
            <a:extLst>
              <a:ext uri="{FF2B5EF4-FFF2-40B4-BE49-F238E27FC236}">
                <a16:creationId xmlns:a16="http://schemas.microsoft.com/office/drawing/2014/main" id="{92EC73DF-4A38-A509-7F0B-0B07208F117B}"/>
              </a:ext>
            </a:extLst>
          </p:cNvPr>
          <p:cNvSpPr/>
          <p:nvPr/>
        </p:nvSpPr>
        <p:spPr>
          <a:xfrm>
            <a:off x="1175597" y="5225152"/>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4" name="Rectangle: Rounded Corners 55">
            <a:extLst>
              <a:ext uri="{FF2B5EF4-FFF2-40B4-BE49-F238E27FC236}">
                <a16:creationId xmlns:a16="http://schemas.microsoft.com/office/drawing/2014/main" id="{D1A60DA4-D116-1A62-7DC0-09D41742631E}"/>
              </a:ext>
            </a:extLst>
          </p:cNvPr>
          <p:cNvSpPr/>
          <p:nvPr/>
        </p:nvSpPr>
        <p:spPr>
          <a:xfrm>
            <a:off x="4520097" y="5221107"/>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5" name="Rectangle: Rounded Corners 55">
            <a:extLst>
              <a:ext uri="{FF2B5EF4-FFF2-40B4-BE49-F238E27FC236}">
                <a16:creationId xmlns:a16="http://schemas.microsoft.com/office/drawing/2014/main" id="{6B84FDE1-583A-E6D0-1388-629526E084F3}"/>
              </a:ext>
            </a:extLst>
          </p:cNvPr>
          <p:cNvSpPr/>
          <p:nvPr/>
        </p:nvSpPr>
        <p:spPr>
          <a:xfrm>
            <a:off x="7864438" y="5192071"/>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310D7C92-0C97-48AB-9EEA-4B3178EDAFBD}"/>
              </a:ext>
            </a:extLst>
          </p:cNvPr>
          <p:cNvSpPr txBox="1"/>
          <p:nvPr/>
        </p:nvSpPr>
        <p:spPr>
          <a:xfrm>
            <a:off x="15748" y="1210067"/>
            <a:ext cx="47954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rPr>
              <a:t>1</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__________________________</a:t>
            </a:r>
          </a:p>
        </p:txBody>
      </p:sp>
      <p:sp>
        <p:nvSpPr>
          <p:cNvPr id="20" name="TextBox 19">
            <a:extLst>
              <a:ext uri="{FF2B5EF4-FFF2-40B4-BE49-F238E27FC236}">
                <a16:creationId xmlns:a16="http://schemas.microsoft.com/office/drawing/2014/main" id="{207C148F-45EB-4409-B006-B3FFBC980597}"/>
              </a:ext>
            </a:extLst>
          </p:cNvPr>
          <p:cNvSpPr txBox="1"/>
          <p:nvPr/>
        </p:nvSpPr>
        <p:spPr>
          <a:xfrm>
            <a:off x="3747856" y="23234"/>
            <a:ext cx="3742371" cy="523220"/>
          </a:xfrm>
          <a:prstGeom prst="rect">
            <a:avLst/>
          </a:prstGeom>
          <a:noFill/>
        </p:spPr>
        <p:txBody>
          <a:bodyPr wrap="none" rtlCol="0">
            <a:spAutoFit/>
          </a:bodyPr>
          <a:lstStyle/>
          <a:p>
            <a:pPr lvl="0">
              <a:buClr>
                <a:srgbClr val="000000"/>
              </a:buClr>
              <a:defRPr/>
            </a:pPr>
            <a:r>
              <a:rPr lang="en-GB" sz="2800" b="1" spc="-1" dirty="0" err="1">
                <a:solidFill>
                  <a:srgbClr val="002060"/>
                </a:solidFill>
                <a:latin typeface="Century Gothic" panose="020B0502020202020204" pitchFamily="34" charset="0"/>
                <a:ea typeface="Century Gothic"/>
              </a:rPr>
              <a:t>Schreib</a:t>
            </a:r>
            <a:r>
              <a:rPr lang="en-GB" sz="2800" b="1" spc="-1" dirty="0">
                <a:solidFill>
                  <a:srgbClr val="002060"/>
                </a:solidFill>
                <a:latin typeface="Century Gothic" panose="020B0502020202020204" pitchFamily="34" charset="0"/>
                <a:ea typeface="Century Gothic"/>
              </a:rPr>
              <a:t> auf Deutsch.</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5" name="TextBox 24">
            <a:extLst>
              <a:ext uri="{FF2B5EF4-FFF2-40B4-BE49-F238E27FC236}">
                <a16:creationId xmlns:a16="http://schemas.microsoft.com/office/drawing/2014/main" id="{7B117850-D006-4562-A7E8-B068C9CCE3E1}"/>
              </a:ext>
            </a:extLst>
          </p:cNvPr>
          <p:cNvSpPr txBox="1"/>
          <p:nvPr/>
        </p:nvSpPr>
        <p:spPr>
          <a:xfrm>
            <a:off x="521820" y="1168637"/>
            <a:ext cx="3158237"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AR" sz="2200" b="1" kern="0" dirty="0">
                <a:solidFill>
                  <a:srgbClr val="002060"/>
                </a:solidFill>
                <a:latin typeface="Century Gothic" panose="020B0502020202020204" pitchFamily="34" charset="0"/>
                <a:cs typeface="Arial"/>
                <a:sym typeface="Arial"/>
              </a:rPr>
              <a:t>Ich will etwas putzen. </a:t>
            </a:r>
            <a:endParaRPr kumimoji="0" lang="es-AR" sz="2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842D6A3C-AE49-4B93-894B-52D70908C966}"/>
              </a:ext>
            </a:extLst>
          </p:cNvPr>
          <p:cNvSpPr txBox="1"/>
          <p:nvPr/>
        </p:nvSpPr>
        <p:spPr>
          <a:xfrm>
            <a:off x="139934" y="417446"/>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5" name="Title 2">
            <a:extLst>
              <a:ext uri="{FF2B5EF4-FFF2-40B4-BE49-F238E27FC236}">
                <a16:creationId xmlns:a16="http://schemas.microsoft.com/office/drawing/2014/main" id="{A07B77A2-087B-4C31-8349-A1BF802D89D6}"/>
              </a:ext>
            </a:extLst>
          </p:cNvPr>
          <p:cNvSpPr txBox="1">
            <a:spLocks/>
          </p:cNvSpPr>
          <p:nvPr/>
        </p:nvSpPr>
        <p:spPr>
          <a:xfrm>
            <a:off x="9345670" y="301613"/>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schreiben</a:t>
            </a:r>
            <a:endParaRPr lang="en-GB" sz="2000" b="1" kern="0" dirty="0">
              <a:solidFill>
                <a:schemeClr val="bg1"/>
              </a:solidFill>
              <a:latin typeface="Century Gothic" panose="020B0502020202020204" pitchFamily="34" charset="0"/>
            </a:endParaRPr>
          </a:p>
        </p:txBody>
      </p:sp>
      <p:pic>
        <p:nvPicPr>
          <p:cNvPr id="36" name="Graphic 35" descr="Blackboard">
            <a:extLst>
              <a:ext uri="{FF2B5EF4-FFF2-40B4-BE49-F238E27FC236}">
                <a16:creationId xmlns:a16="http://schemas.microsoft.com/office/drawing/2014/main" id="{E3085AD7-7431-428E-BF5B-88094B1F8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9121" y="-110706"/>
            <a:ext cx="1256675" cy="1256675"/>
          </a:xfrm>
          <a:prstGeom prst="rect">
            <a:avLst/>
          </a:prstGeom>
        </p:spPr>
      </p:pic>
      <p:sp>
        <p:nvSpPr>
          <p:cNvPr id="33" name="Google Shape;167;p2">
            <a:extLst>
              <a:ext uri="{FF2B5EF4-FFF2-40B4-BE49-F238E27FC236}">
                <a16:creationId xmlns:a16="http://schemas.microsoft.com/office/drawing/2014/main" id="{97B5EB65-05AA-4A81-B6EC-9CBC24B73C4A}"/>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D93B42F1-A981-ABF9-E0BE-EEAF9FBF3EE4}"/>
              </a:ext>
            </a:extLst>
          </p:cNvPr>
          <p:cNvSpPr txBox="1"/>
          <p:nvPr/>
        </p:nvSpPr>
        <p:spPr>
          <a:xfrm>
            <a:off x="5071355" y="1178200"/>
            <a:ext cx="6667210"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AR" sz="2200" b="1" kern="0" dirty="0">
                <a:solidFill>
                  <a:srgbClr val="002060"/>
                </a:solidFill>
                <a:latin typeface="Century Gothic" panose="020B0502020202020204" pitchFamily="34" charset="0"/>
                <a:cs typeface="Arial"/>
                <a:sym typeface="Arial"/>
              </a:rPr>
              <a:t>Ich will etwas putzen und auf dem Fest tanzen.  </a:t>
            </a:r>
            <a:endParaRPr kumimoji="0" lang="es-AR" sz="2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 name="TextBox 4">
            <a:extLst>
              <a:ext uri="{FF2B5EF4-FFF2-40B4-BE49-F238E27FC236}">
                <a16:creationId xmlns:a16="http://schemas.microsoft.com/office/drawing/2014/main" id="{4592D6C3-1E04-DC80-E719-7E0BDA04A765}"/>
              </a:ext>
            </a:extLst>
          </p:cNvPr>
          <p:cNvSpPr txBox="1"/>
          <p:nvPr/>
        </p:nvSpPr>
        <p:spPr>
          <a:xfrm>
            <a:off x="4597852" y="413308"/>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CECD395B-C7FE-CD28-F350-445D5674F353}"/>
              </a:ext>
            </a:extLst>
          </p:cNvPr>
          <p:cNvSpPr txBox="1"/>
          <p:nvPr/>
        </p:nvSpPr>
        <p:spPr>
          <a:xfrm>
            <a:off x="-5061" y="1850512"/>
            <a:ext cx="95503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dirty="0">
                <a:solidFill>
                  <a:srgbClr val="FF0066"/>
                </a:solidFill>
                <a:latin typeface="Century Gothic" panose="020B0502020202020204" pitchFamily="34" charset="0"/>
                <a:cs typeface="Arial"/>
                <a:sym typeface="Arial"/>
              </a:rPr>
              <a:t>3</a:t>
            </a:r>
            <a:r>
              <a:rPr lang="en-GB" sz="2400" b="1" kern="0" dirty="0">
                <a:solidFill>
                  <a:srgbClr val="002060"/>
                </a:solidFill>
                <a:latin typeface="Century Gothic" panose="020B0502020202020204" pitchFamily="34" charset="0"/>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________________________________________________________</a:t>
            </a:r>
          </a:p>
        </p:txBody>
      </p:sp>
      <p:sp>
        <p:nvSpPr>
          <p:cNvPr id="7" name="TextBox 6">
            <a:extLst>
              <a:ext uri="{FF2B5EF4-FFF2-40B4-BE49-F238E27FC236}">
                <a16:creationId xmlns:a16="http://schemas.microsoft.com/office/drawing/2014/main" id="{5EF57284-899D-AC30-FC03-42F8FDC91E29}"/>
              </a:ext>
            </a:extLst>
          </p:cNvPr>
          <p:cNvSpPr txBox="1"/>
          <p:nvPr/>
        </p:nvSpPr>
        <p:spPr>
          <a:xfrm>
            <a:off x="488219" y="1816073"/>
            <a:ext cx="9720931"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AR" sz="2200" b="1" kern="0" dirty="0">
                <a:solidFill>
                  <a:srgbClr val="002060"/>
                </a:solidFill>
                <a:latin typeface="Century Gothic" panose="020B0502020202020204" pitchFamily="34" charset="0"/>
                <a:cs typeface="Arial"/>
                <a:sym typeface="Arial"/>
              </a:rPr>
              <a:t>Ich will etwas putzen, auf dem Fest tanzen und mit Johanna sprechen.</a:t>
            </a:r>
            <a:endParaRPr kumimoji="0" lang="es-AR" sz="2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8" name="TextBox 7">
            <a:extLst>
              <a:ext uri="{FF2B5EF4-FFF2-40B4-BE49-F238E27FC236}">
                <a16:creationId xmlns:a16="http://schemas.microsoft.com/office/drawing/2014/main" id="{39D4361F-6796-8782-3426-A4290C62B499}"/>
              </a:ext>
            </a:extLst>
          </p:cNvPr>
          <p:cNvSpPr txBox="1"/>
          <p:nvPr/>
        </p:nvSpPr>
        <p:spPr>
          <a:xfrm>
            <a:off x="123171" y="1205405"/>
            <a:ext cx="1082031" cy="923330"/>
          </a:xfrm>
          <a:prstGeom prst="rect">
            <a:avLst/>
          </a:prstGeom>
          <a:noFill/>
        </p:spPr>
        <p:txBody>
          <a:bodyPr wrap="square" rtlCol="0">
            <a:spAutoFit/>
          </a:bodyPr>
          <a:lstStyle/>
          <a:p>
            <a:r>
              <a:rPr lang="en-GB" sz="5400" i="1" dirty="0">
                <a:solidFill>
                  <a:srgbClr val="002060"/>
                </a:solidFill>
                <a:latin typeface="Century Gothic" panose="020B0502020202020204" pitchFamily="34" charset="0"/>
                <a:sym typeface="Wingdings" panose="05000000000000000000" pitchFamily="2" charset="2"/>
              </a:rPr>
              <a:t></a:t>
            </a:r>
            <a:endParaRPr lang="en-GB" sz="5400" i="1" dirty="0">
              <a:solidFill>
                <a:srgbClr val="002060"/>
              </a:solidFill>
              <a:latin typeface="Century Gothic" panose="020B0502020202020204" pitchFamily="34" charset="0"/>
            </a:endParaRPr>
          </a:p>
        </p:txBody>
      </p:sp>
      <p:sp>
        <p:nvSpPr>
          <p:cNvPr id="9" name="Rectangle: Rounded Corners 55">
            <a:extLst>
              <a:ext uri="{FF2B5EF4-FFF2-40B4-BE49-F238E27FC236}">
                <a16:creationId xmlns:a16="http://schemas.microsoft.com/office/drawing/2014/main" id="{6015878B-43AB-5C83-BA63-EF2443CED20F}"/>
              </a:ext>
            </a:extLst>
          </p:cNvPr>
          <p:cNvSpPr/>
          <p:nvPr/>
        </p:nvSpPr>
        <p:spPr>
          <a:xfrm>
            <a:off x="1175597" y="2663864"/>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Rounded Corners 55">
            <a:extLst>
              <a:ext uri="{FF2B5EF4-FFF2-40B4-BE49-F238E27FC236}">
                <a16:creationId xmlns:a16="http://schemas.microsoft.com/office/drawing/2014/main" id="{1CB7490C-C878-4217-4E50-789045E6F541}"/>
              </a:ext>
            </a:extLst>
          </p:cNvPr>
          <p:cNvSpPr/>
          <p:nvPr/>
        </p:nvSpPr>
        <p:spPr>
          <a:xfrm>
            <a:off x="1175597" y="3944508"/>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Rounded Corners 55">
            <a:extLst>
              <a:ext uri="{FF2B5EF4-FFF2-40B4-BE49-F238E27FC236}">
                <a16:creationId xmlns:a16="http://schemas.microsoft.com/office/drawing/2014/main" id="{430DE31A-0C83-18B6-710E-E61BDADCB8F1}"/>
              </a:ext>
            </a:extLst>
          </p:cNvPr>
          <p:cNvSpPr/>
          <p:nvPr/>
        </p:nvSpPr>
        <p:spPr>
          <a:xfrm>
            <a:off x="4473008" y="2643195"/>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Rounded Corners 55">
            <a:extLst>
              <a:ext uri="{FF2B5EF4-FFF2-40B4-BE49-F238E27FC236}">
                <a16:creationId xmlns:a16="http://schemas.microsoft.com/office/drawing/2014/main" id="{727A42FA-2EDF-8B2D-46D8-E88932D7575E}"/>
              </a:ext>
            </a:extLst>
          </p:cNvPr>
          <p:cNvSpPr/>
          <p:nvPr/>
        </p:nvSpPr>
        <p:spPr>
          <a:xfrm>
            <a:off x="4520097" y="3940463"/>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Rounded Corners 55">
            <a:extLst>
              <a:ext uri="{FF2B5EF4-FFF2-40B4-BE49-F238E27FC236}">
                <a16:creationId xmlns:a16="http://schemas.microsoft.com/office/drawing/2014/main" id="{18F26409-D1E3-F2E9-2249-ED71D107CBEC}"/>
              </a:ext>
            </a:extLst>
          </p:cNvPr>
          <p:cNvSpPr/>
          <p:nvPr/>
        </p:nvSpPr>
        <p:spPr>
          <a:xfrm>
            <a:off x="7864438" y="2630783"/>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Rounded Corners 55">
            <a:extLst>
              <a:ext uri="{FF2B5EF4-FFF2-40B4-BE49-F238E27FC236}">
                <a16:creationId xmlns:a16="http://schemas.microsoft.com/office/drawing/2014/main" id="{04D236FD-6950-675A-9746-9A1115F155EC}"/>
              </a:ext>
            </a:extLst>
          </p:cNvPr>
          <p:cNvSpPr/>
          <p:nvPr/>
        </p:nvSpPr>
        <p:spPr>
          <a:xfrm>
            <a:off x="7864438" y="3911427"/>
            <a:ext cx="3101608" cy="1093477"/>
          </a:xfrm>
          <a:prstGeom prst="roundRect">
            <a:avLst/>
          </a:prstGeom>
          <a:solidFill>
            <a:schemeClr val="bg1"/>
          </a:solidFill>
          <a:ln>
            <a:solidFill>
              <a:srgbClr val="FA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29BFC5E0-8A73-84F7-1CF3-43BA8969F671}"/>
              </a:ext>
            </a:extLst>
          </p:cNvPr>
          <p:cNvSpPr/>
          <p:nvPr/>
        </p:nvSpPr>
        <p:spPr>
          <a:xfrm>
            <a:off x="1182612" y="3031207"/>
            <a:ext cx="271216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auf dem Fest</a:t>
            </a:r>
            <a:endParaRPr kumimoji="0" lang="en-GB" sz="2000" b="0" i="0" u="none" strike="noStrike" kern="1200" cap="none" spc="0" normalizeH="0" baseline="0" noProof="0" dirty="0">
              <a:ln>
                <a:noFill/>
              </a:ln>
              <a:solidFill>
                <a:srgbClr val="002060"/>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99867B2F-AAFC-A070-3397-585D560287F9}"/>
              </a:ext>
            </a:extLst>
          </p:cNvPr>
          <p:cNvSpPr/>
          <p:nvPr/>
        </p:nvSpPr>
        <p:spPr>
          <a:xfrm>
            <a:off x="1200087" y="4325803"/>
            <a:ext cx="258912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pc="-1" noProof="0" dirty="0" err="1">
                <a:solidFill>
                  <a:srgbClr val="002060"/>
                </a:solidFill>
                <a:latin typeface="Century Gothic" panose="020B0502020202020204" pitchFamily="34" charset="0"/>
              </a:rPr>
              <a:t>jetzt</a:t>
            </a:r>
            <a:r>
              <a:rPr lang="en-US" sz="2000" spc="-1" noProof="0" dirty="0">
                <a:solidFill>
                  <a:srgbClr val="002060"/>
                </a:solidFill>
                <a:latin typeface="Century Gothic" panose="020B0502020202020204" pitchFamily="34" charset="0"/>
              </a:rPr>
              <a:t> </a:t>
            </a:r>
            <a:r>
              <a:rPr lang="en-US" sz="2000" spc="-1" noProof="0" dirty="0" err="1">
                <a:solidFill>
                  <a:srgbClr val="002060"/>
                </a:solidFill>
                <a:latin typeface="Century Gothic" panose="020B0502020202020204" pitchFamily="34" charset="0"/>
              </a:rPr>
              <a:t>im</a:t>
            </a:r>
            <a:r>
              <a:rPr lang="en-US" sz="2000" spc="-1" noProof="0" dirty="0">
                <a:solidFill>
                  <a:srgbClr val="002060"/>
                </a:solidFill>
                <a:latin typeface="Century Gothic" panose="020B0502020202020204" pitchFamily="34" charset="0"/>
              </a:rPr>
              <a:t> Bett</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0D2D45E6-7944-2E75-DD62-737BA23E4D2C}"/>
              </a:ext>
            </a:extLst>
          </p:cNvPr>
          <p:cNvSpPr/>
          <p:nvPr/>
        </p:nvSpPr>
        <p:spPr>
          <a:xfrm>
            <a:off x="1137966" y="5505195"/>
            <a:ext cx="160538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etwas</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9F088FC0-950E-0D3B-960E-40F79F21F541}"/>
              </a:ext>
            </a:extLst>
          </p:cNvPr>
          <p:cNvSpPr/>
          <p:nvPr/>
        </p:nvSpPr>
        <p:spPr>
          <a:xfrm>
            <a:off x="4495772" y="2954380"/>
            <a:ext cx="189247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mit</a:t>
            </a: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Johanna</a:t>
            </a:r>
            <a:r>
              <a:rPr kumimoji="0" lang="en-US" sz="2000" b="0" i="0" u="none" strike="noStrike" kern="1200" cap="none" spc="-1" normalizeH="0" noProof="0" dirty="0">
                <a:ln>
                  <a:noFill/>
                </a:ln>
                <a:solidFill>
                  <a:srgbClr val="002060"/>
                </a:solidFill>
                <a:effectLst/>
                <a:uLnTx/>
                <a:uFillTx/>
                <a:latin typeface="Century Gothic" panose="020B0502020202020204" pitchFamily="34" charset="0"/>
                <a:ea typeface="+mn-ea"/>
                <a:cs typeface="+mn-cs"/>
              </a:rPr>
              <a:t> </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170E2065-F045-6641-731F-4B76E922DE47}"/>
              </a:ext>
            </a:extLst>
          </p:cNvPr>
          <p:cNvSpPr/>
          <p:nvPr/>
        </p:nvSpPr>
        <p:spPr>
          <a:xfrm>
            <a:off x="4501082" y="4295025"/>
            <a:ext cx="237125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Skateboard</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00068BA8-91CA-B913-ADE8-0578578A44D8}"/>
              </a:ext>
            </a:extLst>
          </p:cNvPr>
          <p:cNvSpPr/>
          <p:nvPr/>
        </p:nvSpPr>
        <p:spPr>
          <a:xfrm>
            <a:off x="4560417" y="5538754"/>
            <a:ext cx="217269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einen</a:t>
            </a: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Film </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9DC71F01-2B20-4DAE-D74F-168D46826418}"/>
              </a:ext>
            </a:extLst>
          </p:cNvPr>
          <p:cNvSpPr/>
          <p:nvPr/>
        </p:nvSpPr>
        <p:spPr>
          <a:xfrm>
            <a:off x="7868307" y="2797127"/>
            <a:ext cx="196859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am </a:t>
            </a:r>
            <a:r>
              <a:rPr kumimoji="0" lang="en-US" sz="2000" b="0"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Nachmittag</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C6F74EA0-D459-03A8-33D3-5C12A77FDA91}"/>
              </a:ext>
            </a:extLst>
          </p:cNvPr>
          <p:cNvSpPr/>
          <p:nvPr/>
        </p:nvSpPr>
        <p:spPr>
          <a:xfrm>
            <a:off x="7710957" y="4295025"/>
            <a:ext cx="2154894"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spc="-1" dirty="0" err="1">
                <a:solidFill>
                  <a:srgbClr val="002060"/>
                </a:solidFill>
                <a:latin typeface="Century Gothic" panose="020B0502020202020204" pitchFamily="34" charset="0"/>
              </a:rPr>
              <a:t>nach</a:t>
            </a:r>
            <a:r>
              <a:rPr lang="en-US" sz="2000" spc="-1" dirty="0">
                <a:solidFill>
                  <a:srgbClr val="002060"/>
                </a:solidFill>
                <a:latin typeface="Century Gothic" panose="020B0502020202020204" pitchFamily="34" charset="0"/>
              </a:rPr>
              <a:t> </a:t>
            </a:r>
            <a:r>
              <a:rPr lang="en-US" sz="2000" spc="-1" dirty="0" err="1">
                <a:solidFill>
                  <a:srgbClr val="002060"/>
                </a:solidFill>
                <a:latin typeface="Century Gothic" panose="020B0502020202020204" pitchFamily="34" charset="0"/>
              </a:rPr>
              <a:t>Hause</a:t>
            </a:r>
            <a:r>
              <a:rPr lang="en-US" sz="2000" spc="-1" dirty="0">
                <a:solidFill>
                  <a:srgbClr val="002060"/>
                </a:solidFill>
                <a:latin typeface="Century Gothic" panose="020B0502020202020204" pitchFamily="34" charset="0"/>
              </a:rPr>
              <a:t> </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D8D88716-E86C-EB5F-65E0-45472912C927}"/>
              </a:ext>
            </a:extLst>
          </p:cNvPr>
          <p:cNvSpPr/>
          <p:nvPr/>
        </p:nvSpPr>
        <p:spPr>
          <a:xfrm>
            <a:off x="7696570" y="5538754"/>
            <a:ext cx="2140331"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das Auto</a:t>
            </a:r>
            <a:endParaRPr kumimoji="0" lang="en-GB" sz="1400" b="0" i="0" u="none" strike="noStrike" kern="1200" cap="none" spc="0" normalizeH="0" baseline="0" noProof="0" dirty="0">
              <a:ln>
                <a:noFill/>
              </a:ln>
              <a:solidFill>
                <a:srgbClr val="002060"/>
              </a:solidFill>
              <a:effectLst/>
              <a:uLnTx/>
              <a:uFillTx/>
              <a:latin typeface="Arial"/>
              <a:ea typeface="+mn-ea"/>
              <a:cs typeface="+mn-cs"/>
            </a:endParaRPr>
          </a:p>
        </p:txBody>
      </p:sp>
      <p:pic>
        <p:nvPicPr>
          <p:cNvPr id="47" name="Picture 46" descr="A picture containing circle, graphics, clipart, cartoon&#10;&#10;Description automatically generated">
            <a:extLst>
              <a:ext uri="{FF2B5EF4-FFF2-40B4-BE49-F238E27FC236}">
                <a16:creationId xmlns:a16="http://schemas.microsoft.com/office/drawing/2014/main" id="{8EE22035-D71B-E2EA-B289-9A893C65FC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2749" y="5283027"/>
            <a:ext cx="1035710" cy="969635"/>
          </a:xfrm>
          <a:prstGeom prst="rect">
            <a:avLst/>
          </a:prstGeom>
        </p:spPr>
      </p:pic>
      <p:pic>
        <p:nvPicPr>
          <p:cNvPr id="51" name="Picture 50" descr="A picture containing text, circle, vehicle, design&#10;&#10;Description automatically generated">
            <a:extLst>
              <a:ext uri="{FF2B5EF4-FFF2-40B4-BE49-F238E27FC236}">
                <a16:creationId xmlns:a16="http://schemas.microsoft.com/office/drawing/2014/main" id="{BA8074A8-8717-D675-46DD-D5EBCE276E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5317" y="3992024"/>
            <a:ext cx="1011101" cy="1067667"/>
          </a:xfrm>
          <a:prstGeom prst="rect">
            <a:avLst/>
          </a:prstGeom>
        </p:spPr>
      </p:pic>
      <p:pic>
        <p:nvPicPr>
          <p:cNvPr id="52" name="Picture 51" descr="A cartoon of a child running&#10;&#10;Description automatically generated with medium confidence">
            <a:extLst>
              <a:ext uri="{FF2B5EF4-FFF2-40B4-BE49-F238E27FC236}">
                <a16:creationId xmlns:a16="http://schemas.microsoft.com/office/drawing/2014/main" id="{134C5FB0-3E34-A709-D761-095ADDA7C6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10799" y="2694252"/>
            <a:ext cx="1060020" cy="991362"/>
          </a:xfrm>
          <a:prstGeom prst="rect">
            <a:avLst/>
          </a:prstGeom>
        </p:spPr>
      </p:pic>
      <p:pic>
        <p:nvPicPr>
          <p:cNvPr id="57" name="Picture 56" descr="A hand washing with soap bubbles under a faucet&#10;&#10;Description automatically generated with low confidence">
            <a:extLst>
              <a:ext uri="{FF2B5EF4-FFF2-40B4-BE49-F238E27FC236}">
                <a16:creationId xmlns:a16="http://schemas.microsoft.com/office/drawing/2014/main" id="{4C055577-64AB-4BB8-B93E-51CBF95CFE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0600" y="5254492"/>
            <a:ext cx="1024692" cy="958902"/>
          </a:xfrm>
          <a:prstGeom prst="rect">
            <a:avLst/>
          </a:prstGeom>
        </p:spPr>
      </p:pic>
      <p:pic>
        <p:nvPicPr>
          <p:cNvPr id="16" name="Picture 15" descr="A picture containing circle, graphics, cartoon, creativity&#10;&#10;Description automatically generated">
            <a:extLst>
              <a:ext uri="{FF2B5EF4-FFF2-40B4-BE49-F238E27FC236}">
                <a16:creationId xmlns:a16="http://schemas.microsoft.com/office/drawing/2014/main" id="{43358EEF-C3F0-4EC6-A667-B0811C1DE2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33566" y="2675012"/>
            <a:ext cx="1037069" cy="1030008"/>
          </a:xfrm>
          <a:prstGeom prst="rect">
            <a:avLst/>
          </a:prstGeom>
        </p:spPr>
      </p:pic>
      <p:pic>
        <p:nvPicPr>
          <p:cNvPr id="19" name="Picture 18" descr="A picture containing silhouette&#10;&#10;Description automatically generated with medium confidence">
            <a:extLst>
              <a:ext uri="{FF2B5EF4-FFF2-40B4-BE49-F238E27FC236}">
                <a16:creationId xmlns:a16="http://schemas.microsoft.com/office/drawing/2014/main" id="{4C92478B-05AB-46DC-8079-3FFB7D0F5A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39817" y="3952861"/>
            <a:ext cx="1106512" cy="1093477"/>
          </a:xfrm>
          <a:prstGeom prst="rect">
            <a:avLst/>
          </a:prstGeom>
        </p:spPr>
      </p:pic>
      <p:pic>
        <p:nvPicPr>
          <p:cNvPr id="22" name="Picture 21" descr="A picture containing clipart, graphics, cartoon&#10;&#10;Description automatically generated">
            <a:extLst>
              <a:ext uri="{FF2B5EF4-FFF2-40B4-BE49-F238E27FC236}">
                <a16:creationId xmlns:a16="http://schemas.microsoft.com/office/drawing/2014/main" id="{207984A2-1753-458F-AD7B-1C7E31AEC2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0573" y="3952861"/>
            <a:ext cx="1100062" cy="1058498"/>
          </a:xfrm>
          <a:prstGeom prst="rect">
            <a:avLst/>
          </a:prstGeom>
        </p:spPr>
      </p:pic>
      <p:pic>
        <p:nvPicPr>
          <p:cNvPr id="27" name="Picture 26" descr="A green circle with two eyes&#10;&#10;Description automatically generated with low confidence">
            <a:extLst>
              <a:ext uri="{FF2B5EF4-FFF2-40B4-BE49-F238E27FC236}">
                <a16:creationId xmlns:a16="http://schemas.microsoft.com/office/drawing/2014/main" id="{CC444183-F92B-4DD5-B845-3CF3B1BE03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70116" y="5254492"/>
            <a:ext cx="1031363" cy="1026706"/>
          </a:xfrm>
          <a:prstGeom prst="rect">
            <a:avLst/>
          </a:prstGeom>
        </p:spPr>
      </p:pic>
      <p:pic>
        <p:nvPicPr>
          <p:cNvPr id="61" name="Picture 60" descr="A red yellow and black lips in a speech bubble&#10;&#10;Description automatically generated with low confidence">
            <a:extLst>
              <a:ext uri="{FF2B5EF4-FFF2-40B4-BE49-F238E27FC236}">
                <a16:creationId xmlns:a16="http://schemas.microsoft.com/office/drawing/2014/main" id="{077B3267-BCDB-40F5-B29F-C42B6DAEB0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32131" y="2684585"/>
            <a:ext cx="1069348" cy="1027015"/>
          </a:xfrm>
          <a:prstGeom prst="rect">
            <a:avLst/>
          </a:prstGeom>
        </p:spPr>
      </p:pic>
    </p:spTree>
    <p:extLst>
      <p:ext uri="{BB962C8B-B14F-4D97-AF65-F5344CB8AC3E}">
        <p14:creationId xmlns:p14="http://schemas.microsoft.com/office/powerpoint/2010/main" val="11442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peech Bubble: Rectangle with Corners Rounded 64">
            <a:extLst>
              <a:ext uri="{FF2B5EF4-FFF2-40B4-BE49-F238E27FC236}">
                <a16:creationId xmlns:a16="http://schemas.microsoft.com/office/drawing/2014/main" id="{D1690CDA-C5EF-432B-8750-FAACE3D9BE54}"/>
              </a:ext>
            </a:extLst>
          </p:cNvPr>
          <p:cNvSpPr/>
          <p:nvPr/>
        </p:nvSpPr>
        <p:spPr>
          <a:xfrm>
            <a:off x="9054569" y="2014328"/>
            <a:ext cx="2821342" cy="897667"/>
          </a:xfrm>
          <a:prstGeom prst="wedgeRoundRectCallout">
            <a:avLst>
              <a:gd name="adj1" fmla="val -114085"/>
              <a:gd name="adj2" fmla="val -65583"/>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mn-ea"/>
                <a:cs typeface="+mn-cs"/>
              </a:rPr>
              <a:t>Note that the verb </a:t>
            </a:r>
            <a:r>
              <a:rPr kumimoji="0" lang="en-GB" sz="2000" b="1" i="0" u="none" strike="noStrike" kern="1200" cap="none" spc="0" normalizeH="0" baseline="0" noProof="0">
                <a:ln>
                  <a:noFill/>
                </a:ln>
                <a:solidFill>
                  <a:prstClr val="white"/>
                </a:solidFill>
                <a:effectLst/>
                <a:uLnTx/>
                <a:uFillTx/>
                <a:latin typeface="Century Gothic"/>
                <a:ea typeface="+mn-ea"/>
                <a:cs typeface="+mn-cs"/>
              </a:rPr>
              <a:t>wollen</a:t>
            </a:r>
            <a:r>
              <a:rPr kumimoji="0" lang="en-GB" sz="2000" b="0" i="0" u="none" strike="noStrike" kern="1200" cap="none" spc="0" normalizeH="0" baseline="0" noProof="0">
                <a:ln>
                  <a:noFill/>
                </a:ln>
                <a:solidFill>
                  <a:prstClr val="white"/>
                </a:solidFill>
                <a:effectLst/>
                <a:uLnTx/>
                <a:uFillTx/>
                <a:latin typeface="Century Gothic"/>
                <a:ea typeface="+mn-ea"/>
                <a:cs typeface="+mn-cs"/>
              </a:rPr>
              <a:t> </a:t>
            </a:r>
            <a:r>
              <a:rPr kumimoji="0" lang="en-GB" sz="2000" b="0" i="0" u="none" strike="noStrike" kern="1200" cap="none" spc="0" normalizeH="0" baseline="0" noProof="0" dirty="0">
                <a:ln>
                  <a:noFill/>
                </a:ln>
                <a:solidFill>
                  <a:prstClr val="white"/>
                </a:solidFill>
                <a:effectLst/>
                <a:uLnTx/>
                <a:uFillTx/>
                <a:latin typeface="Century Gothic"/>
                <a:ea typeface="+mn-ea"/>
                <a:cs typeface="+mn-cs"/>
              </a:rPr>
              <a:t>swaps with the subject </a:t>
            </a:r>
            <a:r>
              <a:rPr kumimoji="0" lang="en-GB" sz="2000" b="1" i="0" u="none" strike="noStrike" kern="1200" cap="none" spc="0" normalizeH="0" baseline="0" noProof="0" dirty="0">
                <a:ln>
                  <a:noFill/>
                </a:ln>
                <a:solidFill>
                  <a:prstClr val="white"/>
                </a:solidFill>
                <a:effectLst/>
                <a:uLnTx/>
                <a:uFillTx/>
                <a:latin typeface="Century Gothic"/>
                <a:ea typeface="+mn-ea"/>
                <a:cs typeface="+mn-cs"/>
              </a:rPr>
              <a:t>du</a:t>
            </a:r>
            <a:r>
              <a:rPr kumimoji="0" lang="en-GB" sz="2000" b="0" i="0" u="none" strike="noStrike" kern="1200" cap="none" spc="0" normalizeH="0" baseline="0" noProof="0" dirty="0">
                <a:ln>
                  <a:noFill/>
                </a:ln>
                <a:solidFill>
                  <a:prstClr val="white"/>
                </a:solidFill>
                <a:effectLst/>
                <a:uLnTx/>
                <a:uFillTx/>
                <a:latin typeface="Century Gothic"/>
                <a:ea typeface="+mn-ea"/>
                <a:cs typeface="+mn-cs"/>
              </a:rPr>
              <a:t>.</a:t>
            </a:r>
          </a:p>
        </p:txBody>
      </p:sp>
      <p:pic>
        <p:nvPicPr>
          <p:cNvPr id="89" name="Google Shape;170;p8"/>
          <p:cNvPicPr/>
          <p:nvPr/>
        </p:nvPicPr>
        <p:blipFill>
          <a:blip r:embed="rId3"/>
          <a:stretch/>
        </p:blipFill>
        <p:spPr>
          <a:xfrm>
            <a:off x="10909270" y="86527"/>
            <a:ext cx="1190434" cy="1088269"/>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149756" y="-132719"/>
            <a:ext cx="7267988" cy="1144800"/>
          </a:xfrm>
        </p:spPr>
        <p:txBody>
          <a:bodyPr/>
          <a:lstStyle/>
          <a:p>
            <a:r>
              <a:rPr lang="en-US" sz="3600" b="1" spc="-1" dirty="0">
                <a:latin typeface="Century Gothic" panose="020B0502020202020204" pitchFamily="34" charset="0"/>
              </a:rPr>
              <a:t>Questions</a:t>
            </a:r>
            <a:endParaRPr lang="en-GB" sz="3600" dirty="0"/>
          </a:p>
        </p:txBody>
      </p:sp>
      <p:sp>
        <p:nvSpPr>
          <p:cNvPr id="3" name="Rectangle 2">
            <a:extLst>
              <a:ext uri="{FF2B5EF4-FFF2-40B4-BE49-F238E27FC236}">
                <a16:creationId xmlns:a16="http://schemas.microsoft.com/office/drawing/2014/main" id="{BE346190-5134-4FB4-AF87-17C6A137E164}"/>
              </a:ext>
            </a:extLst>
          </p:cNvPr>
          <p:cNvSpPr/>
          <p:nvPr/>
        </p:nvSpPr>
        <p:spPr>
          <a:xfrm>
            <a:off x="74266" y="658359"/>
            <a:ext cx="1140768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Remember how to ask </a:t>
            </a:r>
            <a:r>
              <a:rPr kumimoji="0" lang="en-US" sz="2800" b="0" i="0" u="sng"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yes</a:t>
            </a:r>
            <a:r>
              <a:rPr kumimoji="0" lang="en-US"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r>
              <a:rPr kumimoji="0" lang="en-US" sz="2800" b="0" i="0" u="sng"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no</a:t>
            </a:r>
            <a:r>
              <a:rPr kumimoji="0" lang="en-US"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questions with </a:t>
            </a:r>
            <a:r>
              <a:rPr lang="en-US" sz="2800" b="1" spc="-1" dirty="0" err="1">
                <a:solidFill>
                  <a:srgbClr val="002060"/>
                </a:solidFill>
                <a:latin typeface="Century Gothic" panose="020B0502020202020204" pitchFamily="34" charset="0"/>
              </a:rPr>
              <a:t>wollen</a:t>
            </a:r>
            <a:r>
              <a:rPr kumimoji="0" lang="en-US"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1800" b="0" i="0" u="none" strike="noStrike" kern="1200" cap="none" spc="0" normalizeH="0" baseline="0" noProof="0" dirty="0">
              <a:ln>
                <a:noFill/>
              </a:ln>
              <a:solidFill>
                <a:srgbClr val="00206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A8134564-6136-4535-98BB-CCA1E96EB1FC}"/>
              </a:ext>
            </a:extLst>
          </p:cNvPr>
          <p:cNvSpPr/>
          <p:nvPr/>
        </p:nvSpPr>
        <p:spPr>
          <a:xfrm>
            <a:off x="74266" y="1454928"/>
            <a:ext cx="340107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Du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willst</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lesen</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4" name="Arrow: Right 33">
            <a:extLst>
              <a:ext uri="{FF2B5EF4-FFF2-40B4-BE49-F238E27FC236}">
                <a16:creationId xmlns:a16="http://schemas.microsoft.com/office/drawing/2014/main" id="{D17965B2-69AB-4256-B332-3624397C55C0}"/>
              </a:ext>
            </a:extLst>
          </p:cNvPr>
          <p:cNvSpPr/>
          <p:nvPr/>
        </p:nvSpPr>
        <p:spPr>
          <a:xfrm>
            <a:off x="5211953" y="1550679"/>
            <a:ext cx="844112" cy="35439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7" name="Rectangle 36">
            <a:extLst>
              <a:ext uri="{FF2B5EF4-FFF2-40B4-BE49-F238E27FC236}">
                <a16:creationId xmlns:a16="http://schemas.microsoft.com/office/drawing/2014/main" id="{17BBCF52-F783-4EA0-A7FE-879EE0654790}"/>
              </a:ext>
            </a:extLst>
          </p:cNvPr>
          <p:cNvSpPr/>
          <p:nvPr/>
        </p:nvSpPr>
        <p:spPr>
          <a:xfrm>
            <a:off x="6107869" y="1407195"/>
            <a:ext cx="408636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Willst</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du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lesen</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27" name="Picture 26" descr="A picture containing clipart&#10;&#10;Description automatically generated">
            <a:extLst>
              <a:ext uri="{FF2B5EF4-FFF2-40B4-BE49-F238E27FC236}">
                <a16:creationId xmlns:a16="http://schemas.microsoft.com/office/drawing/2014/main" id="{753F2757-4EB4-4D72-B87C-65E300DCEF7E}"/>
              </a:ext>
            </a:extLst>
          </p:cNvPr>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2880031" y="1385941"/>
            <a:ext cx="844113" cy="593291"/>
          </a:xfrm>
          <a:prstGeom prst="rect">
            <a:avLst/>
          </a:prstGeom>
        </p:spPr>
      </p:pic>
      <p:sp>
        <p:nvSpPr>
          <p:cNvPr id="60" name="TextBox 59">
            <a:extLst>
              <a:ext uri="{FF2B5EF4-FFF2-40B4-BE49-F238E27FC236}">
                <a16:creationId xmlns:a16="http://schemas.microsoft.com/office/drawing/2014/main" id="{DD2E1D33-FB70-4604-A3BE-11048B7DF5DD}"/>
              </a:ext>
            </a:extLst>
          </p:cNvPr>
          <p:cNvSpPr txBox="1"/>
          <p:nvPr/>
        </p:nvSpPr>
        <p:spPr>
          <a:xfrm>
            <a:off x="10563372" y="1278874"/>
            <a:ext cx="46768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6" name="Rectangle 65">
            <a:extLst>
              <a:ext uri="{FF2B5EF4-FFF2-40B4-BE49-F238E27FC236}">
                <a16:creationId xmlns:a16="http://schemas.microsoft.com/office/drawing/2014/main" id="{D8ED6D46-E6D4-463B-BD92-E132B324CDE5}"/>
              </a:ext>
            </a:extLst>
          </p:cNvPr>
          <p:cNvSpPr/>
          <p:nvPr/>
        </p:nvSpPr>
        <p:spPr>
          <a:xfrm>
            <a:off x="48103" y="2706482"/>
            <a:ext cx="1140768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Do the same swap with </a:t>
            </a:r>
            <a:r>
              <a:rPr kumimoji="0" lang="en-US" sz="2800" b="0" i="0" u="sng"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information</a:t>
            </a:r>
            <a:r>
              <a:rPr kumimoji="0" lang="en-US"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questions, too: </a:t>
            </a:r>
            <a:endParaRPr kumimoji="0" lang="en-GB" sz="1800" b="0" i="0" u="none" strike="noStrike" kern="1200" cap="none" spc="0" normalizeH="0" baseline="0" noProof="0" dirty="0">
              <a:ln>
                <a:noFill/>
              </a:ln>
              <a:solidFill>
                <a:srgbClr val="002060"/>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EC3EE33B-E5FB-42F1-B519-F4DC6F7FF41E}"/>
              </a:ext>
            </a:extLst>
          </p:cNvPr>
          <p:cNvSpPr/>
          <p:nvPr/>
        </p:nvSpPr>
        <p:spPr>
          <a:xfrm>
            <a:off x="74266" y="3506317"/>
            <a:ext cx="420675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Wo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willst</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du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lesen</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9" name="Rectangle 68">
            <a:extLst>
              <a:ext uri="{FF2B5EF4-FFF2-40B4-BE49-F238E27FC236}">
                <a16:creationId xmlns:a16="http://schemas.microsoft.com/office/drawing/2014/main" id="{139F5DB4-A5F8-4686-9E7C-61C38906C76A}"/>
              </a:ext>
            </a:extLst>
          </p:cNvPr>
          <p:cNvSpPr/>
          <p:nvPr/>
        </p:nvSpPr>
        <p:spPr>
          <a:xfrm>
            <a:off x="7117560" y="3489917"/>
            <a:ext cx="524271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Where </a:t>
            </a:r>
            <a:r>
              <a:rPr lang="en-GB" sz="2800" b="1" spc="-1" dirty="0">
                <a:solidFill>
                  <a:srgbClr val="002060"/>
                </a:solidFill>
                <a:latin typeface="Century Gothic" panose="020B0502020202020204" pitchFamily="34" charset="0"/>
                <a:ea typeface="Century Gothic"/>
              </a:rPr>
              <a:t>do </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you want to </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read?</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70" name="Picture 69" descr="A picture containing clipart&#10;&#10;Description automatically generated">
            <a:extLst>
              <a:ext uri="{FF2B5EF4-FFF2-40B4-BE49-F238E27FC236}">
                <a16:creationId xmlns:a16="http://schemas.microsoft.com/office/drawing/2014/main" id="{A64B735B-4808-4876-9423-90B77F9B2A10}"/>
              </a:ext>
            </a:extLst>
          </p:cNvPr>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997823" y="3414489"/>
            <a:ext cx="844113" cy="593291"/>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1A41555-3ECE-4545-BB81-923249E3D9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5496" y="3381961"/>
            <a:ext cx="681483" cy="579237"/>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9F7A26EA-492A-4265-9A46-9BC1E98153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7501" y="4373306"/>
            <a:ext cx="488900" cy="504925"/>
          </a:xfrm>
          <a:prstGeom prst="rect">
            <a:avLst/>
          </a:prstGeom>
        </p:spPr>
      </p:pic>
      <p:pic>
        <p:nvPicPr>
          <p:cNvPr id="10" name="Picture 9" descr="A picture containing qr code&#10;&#10;Description automatically generated">
            <a:extLst>
              <a:ext uri="{FF2B5EF4-FFF2-40B4-BE49-F238E27FC236}">
                <a16:creationId xmlns:a16="http://schemas.microsoft.com/office/drawing/2014/main" id="{BF1518EC-D317-4E99-8F10-5FD5E554B2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2026" y="5383199"/>
            <a:ext cx="619849" cy="443571"/>
          </a:xfrm>
          <a:prstGeom prst="rect">
            <a:avLst/>
          </a:prstGeom>
        </p:spPr>
      </p:pic>
      <p:pic>
        <p:nvPicPr>
          <p:cNvPr id="78" name="Picture 77" descr="A picture containing clipart&#10;&#10;Description automatically generated">
            <a:extLst>
              <a:ext uri="{FF2B5EF4-FFF2-40B4-BE49-F238E27FC236}">
                <a16:creationId xmlns:a16="http://schemas.microsoft.com/office/drawing/2014/main" id="{81C5CD60-0CAD-40E8-BACD-7D442D164DFF}"/>
              </a:ext>
            </a:extLst>
          </p:cNvPr>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013641" y="4329122"/>
            <a:ext cx="844113" cy="593291"/>
          </a:xfrm>
          <a:prstGeom prst="rect">
            <a:avLst/>
          </a:prstGeom>
        </p:spPr>
      </p:pic>
      <p:sp>
        <p:nvSpPr>
          <p:cNvPr id="81" name="Rectangle 80">
            <a:extLst>
              <a:ext uri="{FF2B5EF4-FFF2-40B4-BE49-F238E27FC236}">
                <a16:creationId xmlns:a16="http://schemas.microsoft.com/office/drawing/2014/main" id="{48274BC1-05C0-4E52-B2BD-F13F41A3F58E}"/>
              </a:ext>
            </a:extLst>
          </p:cNvPr>
          <p:cNvSpPr/>
          <p:nvPr/>
        </p:nvSpPr>
        <p:spPr>
          <a:xfrm>
            <a:off x="56843" y="4391484"/>
            <a:ext cx="420675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Was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willst</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du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lesen</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2" name="Rectangle 81">
            <a:extLst>
              <a:ext uri="{FF2B5EF4-FFF2-40B4-BE49-F238E27FC236}">
                <a16:creationId xmlns:a16="http://schemas.microsoft.com/office/drawing/2014/main" id="{58C6D352-4AA9-42B8-937C-F05476A589FD}"/>
              </a:ext>
            </a:extLst>
          </p:cNvPr>
          <p:cNvSpPr/>
          <p:nvPr/>
        </p:nvSpPr>
        <p:spPr>
          <a:xfrm>
            <a:off x="74266" y="5331382"/>
            <a:ext cx="476387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Wann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willst</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du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lesen</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83" name="Rectangle 82">
            <a:extLst>
              <a:ext uri="{FF2B5EF4-FFF2-40B4-BE49-F238E27FC236}">
                <a16:creationId xmlns:a16="http://schemas.microsoft.com/office/drawing/2014/main" id="{F32399E8-3965-4EFB-B51E-54DC902D0ABC}"/>
              </a:ext>
            </a:extLst>
          </p:cNvPr>
          <p:cNvSpPr/>
          <p:nvPr/>
        </p:nvSpPr>
        <p:spPr>
          <a:xfrm>
            <a:off x="74266" y="6182837"/>
            <a:ext cx="476387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Warum</a:t>
            </a:r>
            <a:r>
              <a:rPr kumimoji="0" lang="en-GB" sz="2800" b="1" i="0" u="none" strike="noStrike" kern="1200" cap="none" spc="-1" normalizeH="0" noProof="0" dirty="0">
                <a:ln>
                  <a:noFill/>
                </a:ln>
                <a:solidFill>
                  <a:srgbClr val="00206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willst</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du </a:t>
            </a:r>
            <a:r>
              <a:rPr lang="en-GB" sz="2800" spc="-1" dirty="0" err="1">
                <a:solidFill>
                  <a:srgbClr val="002060"/>
                </a:solidFill>
                <a:latin typeface="Century Gothic" panose="020B0502020202020204" pitchFamily="34" charset="0"/>
                <a:ea typeface="Century Gothic"/>
              </a:rPr>
              <a:t>lesen</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84" name="Google Shape;183;p8">
            <a:extLst>
              <a:ext uri="{FF2B5EF4-FFF2-40B4-BE49-F238E27FC236}">
                <a16:creationId xmlns:a16="http://schemas.microsoft.com/office/drawing/2014/main" id="{464841AF-73BC-42DC-B899-C9695DAD2F4F}"/>
              </a:ext>
            </a:extLst>
          </p:cNvPr>
          <p:cNvPicPr/>
          <p:nvPr/>
        </p:nvPicPr>
        <p:blipFill>
          <a:blip r:embed="rId8"/>
          <a:stretch/>
        </p:blipFill>
        <p:spPr>
          <a:xfrm>
            <a:off x="6589122" y="3466330"/>
            <a:ext cx="522720" cy="488972"/>
          </a:xfrm>
          <a:prstGeom prst="rect">
            <a:avLst/>
          </a:prstGeom>
          <a:ln>
            <a:noFill/>
          </a:ln>
        </p:spPr>
      </p:pic>
      <p:pic>
        <p:nvPicPr>
          <p:cNvPr id="85" name="Google Shape;183;p8">
            <a:extLst>
              <a:ext uri="{FF2B5EF4-FFF2-40B4-BE49-F238E27FC236}">
                <a16:creationId xmlns:a16="http://schemas.microsoft.com/office/drawing/2014/main" id="{B4FE4E5C-5D4F-4A3B-A34A-1D673623118F}"/>
              </a:ext>
            </a:extLst>
          </p:cNvPr>
          <p:cNvPicPr/>
          <p:nvPr/>
        </p:nvPicPr>
        <p:blipFill>
          <a:blip r:embed="rId8"/>
          <a:stretch/>
        </p:blipFill>
        <p:spPr>
          <a:xfrm>
            <a:off x="6543113" y="4359543"/>
            <a:ext cx="522720" cy="488972"/>
          </a:xfrm>
          <a:prstGeom prst="rect">
            <a:avLst/>
          </a:prstGeom>
          <a:ln>
            <a:noFill/>
          </a:ln>
        </p:spPr>
      </p:pic>
      <p:sp>
        <p:nvSpPr>
          <p:cNvPr id="86" name="Rectangle 85">
            <a:extLst>
              <a:ext uri="{FF2B5EF4-FFF2-40B4-BE49-F238E27FC236}">
                <a16:creationId xmlns:a16="http://schemas.microsoft.com/office/drawing/2014/main" id="{CD64BB3D-A394-4577-8E7E-8863E6FFE92A}"/>
              </a:ext>
            </a:extLst>
          </p:cNvPr>
          <p:cNvSpPr/>
          <p:nvPr/>
        </p:nvSpPr>
        <p:spPr>
          <a:xfrm>
            <a:off x="7076068" y="4372069"/>
            <a:ext cx="529444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What do you want to</a:t>
            </a:r>
            <a:r>
              <a:rPr kumimoji="0" lang="en-GB" sz="2800" b="1" i="0" u="none" strike="noStrike" kern="1200" cap="none" spc="-1" normalizeH="0" noProof="0" dirty="0">
                <a:ln>
                  <a:noFill/>
                </a:ln>
                <a:solidFill>
                  <a:srgbClr val="002060"/>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read?</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87" name="Picture 86" descr="A picture containing clipart&#10;&#10;Description automatically generated">
            <a:extLst>
              <a:ext uri="{FF2B5EF4-FFF2-40B4-BE49-F238E27FC236}">
                <a16:creationId xmlns:a16="http://schemas.microsoft.com/office/drawing/2014/main" id="{31CF0699-A1B2-4ABE-A07C-534667A2DDFD}"/>
              </a:ext>
            </a:extLst>
          </p:cNvPr>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067748" y="5252151"/>
            <a:ext cx="844113" cy="593291"/>
          </a:xfrm>
          <a:prstGeom prst="rect">
            <a:avLst/>
          </a:prstGeom>
        </p:spPr>
      </p:pic>
      <p:pic>
        <p:nvPicPr>
          <p:cNvPr id="91" name="Google Shape;183;p8">
            <a:extLst>
              <a:ext uri="{FF2B5EF4-FFF2-40B4-BE49-F238E27FC236}">
                <a16:creationId xmlns:a16="http://schemas.microsoft.com/office/drawing/2014/main" id="{B27ECD71-ECF9-4FC0-B599-0D3151875E83}"/>
              </a:ext>
            </a:extLst>
          </p:cNvPr>
          <p:cNvPicPr/>
          <p:nvPr/>
        </p:nvPicPr>
        <p:blipFill>
          <a:blip r:embed="rId8"/>
          <a:stretch/>
        </p:blipFill>
        <p:spPr>
          <a:xfrm>
            <a:off x="6560536" y="5319465"/>
            <a:ext cx="522720" cy="488972"/>
          </a:xfrm>
          <a:prstGeom prst="rect">
            <a:avLst/>
          </a:prstGeom>
          <a:ln>
            <a:noFill/>
          </a:ln>
        </p:spPr>
      </p:pic>
      <p:sp>
        <p:nvSpPr>
          <p:cNvPr id="92" name="Rectangle 91">
            <a:extLst>
              <a:ext uri="{FF2B5EF4-FFF2-40B4-BE49-F238E27FC236}">
                <a16:creationId xmlns:a16="http://schemas.microsoft.com/office/drawing/2014/main" id="{FE9FEFE1-0447-41CE-95ED-5C742F7A6BC6}"/>
              </a:ext>
            </a:extLst>
          </p:cNvPr>
          <p:cNvSpPr/>
          <p:nvPr/>
        </p:nvSpPr>
        <p:spPr>
          <a:xfrm>
            <a:off x="7065833" y="5301268"/>
            <a:ext cx="529444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When do you want to </a:t>
            </a:r>
            <a:r>
              <a:rPr kumimoji="0" lang="en-GB" sz="280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r</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ead?</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95" name="Google Shape;183;p8">
            <a:extLst>
              <a:ext uri="{FF2B5EF4-FFF2-40B4-BE49-F238E27FC236}">
                <a16:creationId xmlns:a16="http://schemas.microsoft.com/office/drawing/2014/main" id="{3CA6B37A-6159-4FF8-BC88-401F71D19530}"/>
              </a:ext>
            </a:extLst>
          </p:cNvPr>
          <p:cNvPicPr/>
          <p:nvPr/>
        </p:nvPicPr>
        <p:blipFill>
          <a:blip r:embed="rId8"/>
          <a:stretch/>
        </p:blipFill>
        <p:spPr>
          <a:xfrm>
            <a:off x="6489285" y="6207599"/>
            <a:ext cx="522720" cy="488972"/>
          </a:xfrm>
          <a:prstGeom prst="rect">
            <a:avLst/>
          </a:prstGeom>
          <a:ln>
            <a:noFill/>
          </a:ln>
        </p:spPr>
      </p:pic>
      <p:sp>
        <p:nvSpPr>
          <p:cNvPr id="96" name="Rectangle 95">
            <a:extLst>
              <a:ext uri="{FF2B5EF4-FFF2-40B4-BE49-F238E27FC236}">
                <a16:creationId xmlns:a16="http://schemas.microsoft.com/office/drawing/2014/main" id="{7E7C306B-021A-4551-A112-B4BFED2D073B}"/>
              </a:ext>
            </a:extLst>
          </p:cNvPr>
          <p:cNvSpPr/>
          <p:nvPr/>
        </p:nvSpPr>
        <p:spPr>
          <a:xfrm>
            <a:off x="7111842" y="6146033"/>
            <a:ext cx="487557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Why do you want to </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read?</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grpSp>
        <p:nvGrpSpPr>
          <p:cNvPr id="7" name="Group 6">
            <a:extLst>
              <a:ext uri="{FF2B5EF4-FFF2-40B4-BE49-F238E27FC236}">
                <a16:creationId xmlns:a16="http://schemas.microsoft.com/office/drawing/2014/main" id="{60B4A6C1-88B2-4555-B4BF-37D56BA5ECBD}"/>
              </a:ext>
            </a:extLst>
          </p:cNvPr>
          <p:cNvGrpSpPr/>
          <p:nvPr/>
        </p:nvGrpSpPr>
        <p:grpSpPr>
          <a:xfrm>
            <a:off x="3681929" y="1431036"/>
            <a:ext cx="1123021" cy="525127"/>
            <a:chOff x="3883774" y="1827684"/>
            <a:chExt cx="1123021" cy="525127"/>
          </a:xfrm>
        </p:grpSpPr>
        <p:pic>
          <p:nvPicPr>
            <p:cNvPr id="5" name="Picture 4" descr="A cartoon lizard reading a book&#10;&#10;Description automatically generated with medium confidence">
              <a:extLst>
                <a:ext uri="{FF2B5EF4-FFF2-40B4-BE49-F238E27FC236}">
                  <a16:creationId xmlns:a16="http://schemas.microsoft.com/office/drawing/2014/main" id="{100D3FDE-ED47-4D6D-A9C0-D6A0E56990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4449" y="1829591"/>
              <a:ext cx="542346" cy="523220"/>
            </a:xfrm>
            <a:prstGeom prst="rect">
              <a:avLst/>
            </a:prstGeom>
          </p:spPr>
        </p:pic>
        <p:pic>
          <p:nvPicPr>
            <p:cNvPr id="41" name="Picture 40" descr="A picture containing graphics, clipart, circle, font&#10;&#10;Description automatically generated">
              <a:extLst>
                <a:ext uri="{FF2B5EF4-FFF2-40B4-BE49-F238E27FC236}">
                  <a16:creationId xmlns:a16="http://schemas.microsoft.com/office/drawing/2014/main" id="{C93A0BA8-1491-4EC8-AEC1-F9EEA7BD4C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3774" y="1827684"/>
              <a:ext cx="546815" cy="523221"/>
            </a:xfrm>
            <a:prstGeom prst="rect">
              <a:avLst/>
            </a:prstGeom>
          </p:spPr>
        </p:pic>
      </p:grpSp>
      <p:pic>
        <p:nvPicPr>
          <p:cNvPr id="45" name="Picture 44" descr="A cartoon lizard reading a book&#10;&#10;Description automatically generated with medium confidence">
            <a:extLst>
              <a:ext uri="{FF2B5EF4-FFF2-40B4-BE49-F238E27FC236}">
                <a16:creationId xmlns:a16="http://schemas.microsoft.com/office/drawing/2014/main" id="{DCFB3514-4EF4-4891-9DED-951FF16FE1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19315" y="1363843"/>
            <a:ext cx="542346" cy="523220"/>
          </a:xfrm>
          <a:prstGeom prst="rect">
            <a:avLst/>
          </a:prstGeom>
        </p:spPr>
      </p:pic>
      <p:pic>
        <p:nvPicPr>
          <p:cNvPr id="46" name="Picture 45" descr="A picture containing graphics, clipart, circle, font&#10;&#10;Description automatically generated">
            <a:extLst>
              <a:ext uri="{FF2B5EF4-FFF2-40B4-BE49-F238E27FC236}">
                <a16:creationId xmlns:a16="http://schemas.microsoft.com/office/drawing/2014/main" id="{BB70649B-B0E0-4E0A-AD4E-256DCEE35B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67431" y="1373058"/>
            <a:ext cx="546815" cy="523221"/>
          </a:xfrm>
          <a:prstGeom prst="rect">
            <a:avLst/>
          </a:prstGeom>
        </p:spPr>
      </p:pic>
      <p:pic>
        <p:nvPicPr>
          <p:cNvPr id="47" name="Picture 46" descr="A picture containing clipart&#10;&#10;Description automatically generated">
            <a:extLst>
              <a:ext uri="{FF2B5EF4-FFF2-40B4-BE49-F238E27FC236}">
                <a16:creationId xmlns:a16="http://schemas.microsoft.com/office/drawing/2014/main" id="{DE225912-D363-46C7-BC26-38AC764B9288}"/>
              </a:ext>
            </a:extLst>
          </p:cNvPr>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376515" y="1334367"/>
            <a:ext cx="844113" cy="593291"/>
          </a:xfrm>
          <a:prstGeom prst="rect">
            <a:avLst/>
          </a:prstGeom>
        </p:spPr>
      </p:pic>
      <p:pic>
        <p:nvPicPr>
          <p:cNvPr id="48" name="Picture 47" descr="A cartoon lizard reading a book&#10;&#10;Description automatically generated with medium confidence">
            <a:extLst>
              <a:ext uri="{FF2B5EF4-FFF2-40B4-BE49-F238E27FC236}">
                <a16:creationId xmlns:a16="http://schemas.microsoft.com/office/drawing/2014/main" id="{4EC2E1E5-00D4-447E-B0AC-C1E1B54881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6291" y="3470994"/>
            <a:ext cx="542346" cy="523220"/>
          </a:xfrm>
          <a:prstGeom prst="rect">
            <a:avLst/>
          </a:prstGeom>
        </p:spPr>
      </p:pic>
      <p:pic>
        <p:nvPicPr>
          <p:cNvPr id="49" name="Picture 48" descr="A picture containing graphics, clipart, circle, font&#10;&#10;Description automatically generated">
            <a:extLst>
              <a:ext uri="{FF2B5EF4-FFF2-40B4-BE49-F238E27FC236}">
                <a16:creationId xmlns:a16="http://schemas.microsoft.com/office/drawing/2014/main" id="{00C473C7-3C38-427D-A870-1F33238335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8309" y="3480209"/>
            <a:ext cx="546815" cy="523221"/>
          </a:xfrm>
          <a:prstGeom prst="rect">
            <a:avLst/>
          </a:prstGeom>
        </p:spPr>
      </p:pic>
      <p:pic>
        <p:nvPicPr>
          <p:cNvPr id="50" name="Picture 49" descr="A cartoon lizard reading a book&#10;&#10;Description automatically generated with medium confidence">
            <a:extLst>
              <a:ext uri="{FF2B5EF4-FFF2-40B4-BE49-F238E27FC236}">
                <a16:creationId xmlns:a16="http://schemas.microsoft.com/office/drawing/2014/main" id="{113D70D7-F4BA-4C07-97B7-25ABF1897B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6141" y="4366461"/>
            <a:ext cx="542346" cy="523220"/>
          </a:xfrm>
          <a:prstGeom prst="rect">
            <a:avLst/>
          </a:prstGeom>
        </p:spPr>
      </p:pic>
      <p:pic>
        <p:nvPicPr>
          <p:cNvPr id="51" name="Picture 50" descr="A picture containing graphics, clipart, circle, font&#10;&#10;Description automatically generated">
            <a:extLst>
              <a:ext uri="{FF2B5EF4-FFF2-40B4-BE49-F238E27FC236}">
                <a16:creationId xmlns:a16="http://schemas.microsoft.com/office/drawing/2014/main" id="{19AB450C-A125-4544-A31B-E4CC99B89E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2818" y="4366180"/>
            <a:ext cx="546815" cy="523221"/>
          </a:xfrm>
          <a:prstGeom prst="rect">
            <a:avLst/>
          </a:prstGeom>
        </p:spPr>
      </p:pic>
      <p:pic>
        <p:nvPicPr>
          <p:cNvPr id="52" name="Picture 51" descr="A cartoon lizard reading a book&#10;&#10;Description automatically generated with medium confidence">
            <a:extLst>
              <a:ext uri="{FF2B5EF4-FFF2-40B4-BE49-F238E27FC236}">
                <a16:creationId xmlns:a16="http://schemas.microsoft.com/office/drawing/2014/main" id="{844FBE4A-CD0C-492E-A37E-5FD9AF52E1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8611" y="5303550"/>
            <a:ext cx="542346" cy="523220"/>
          </a:xfrm>
          <a:prstGeom prst="rect">
            <a:avLst/>
          </a:prstGeom>
        </p:spPr>
      </p:pic>
      <p:pic>
        <p:nvPicPr>
          <p:cNvPr id="53" name="Picture 52" descr="A picture containing graphics, clipart, circle, font&#10;&#10;Description automatically generated">
            <a:extLst>
              <a:ext uri="{FF2B5EF4-FFF2-40B4-BE49-F238E27FC236}">
                <a16:creationId xmlns:a16="http://schemas.microsoft.com/office/drawing/2014/main" id="{EE5F9082-475A-4650-ACEB-1D597FF7C5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38031" y="5299251"/>
            <a:ext cx="546815" cy="523221"/>
          </a:xfrm>
          <a:prstGeom prst="rect">
            <a:avLst/>
          </a:prstGeom>
        </p:spPr>
      </p:pic>
      <p:pic>
        <p:nvPicPr>
          <p:cNvPr id="54" name="Picture 53" descr="Cartoon a cartoon of a person shrugging&#10;&#10;Description automatically generated with medium confidence">
            <a:extLst>
              <a:ext uri="{FF2B5EF4-FFF2-40B4-BE49-F238E27FC236}">
                <a16:creationId xmlns:a16="http://schemas.microsoft.com/office/drawing/2014/main" id="{F6B78FB8-DF27-4423-ADB9-04FA7E455E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77501" y="6132222"/>
            <a:ext cx="580435" cy="499874"/>
          </a:xfrm>
          <a:prstGeom prst="rect">
            <a:avLst/>
          </a:prstGeom>
        </p:spPr>
      </p:pic>
      <p:pic>
        <p:nvPicPr>
          <p:cNvPr id="55" name="Picture 54" descr="A picture containing clipart&#10;&#10;Description automatically generated">
            <a:extLst>
              <a:ext uri="{FF2B5EF4-FFF2-40B4-BE49-F238E27FC236}">
                <a16:creationId xmlns:a16="http://schemas.microsoft.com/office/drawing/2014/main" id="{7974FF54-70F5-4E22-85C4-F202BB042BF6}"/>
              </a:ext>
            </a:extLst>
          </p:cNvPr>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091080" y="6075962"/>
            <a:ext cx="844113" cy="593291"/>
          </a:xfrm>
          <a:prstGeom prst="rect">
            <a:avLst/>
          </a:prstGeom>
        </p:spPr>
      </p:pic>
      <p:pic>
        <p:nvPicPr>
          <p:cNvPr id="56" name="Picture 55" descr="A cartoon lizard reading a book&#10;&#10;Description automatically generated with medium confidence">
            <a:extLst>
              <a:ext uri="{FF2B5EF4-FFF2-40B4-BE49-F238E27FC236}">
                <a16:creationId xmlns:a16="http://schemas.microsoft.com/office/drawing/2014/main" id="{E9C135E4-1376-4AC8-B930-0E64ED4E01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1943" y="6127361"/>
            <a:ext cx="542346" cy="523220"/>
          </a:xfrm>
          <a:prstGeom prst="rect">
            <a:avLst/>
          </a:prstGeom>
        </p:spPr>
      </p:pic>
      <p:pic>
        <p:nvPicPr>
          <p:cNvPr id="57" name="Picture 56" descr="A picture containing graphics, clipart, circle, font&#10;&#10;Description automatically generated">
            <a:extLst>
              <a:ext uri="{FF2B5EF4-FFF2-40B4-BE49-F238E27FC236}">
                <a16:creationId xmlns:a16="http://schemas.microsoft.com/office/drawing/2014/main" id="{559A7BBF-4545-422C-914C-734E078C2F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1363" y="6123062"/>
            <a:ext cx="546815" cy="523221"/>
          </a:xfrm>
          <a:prstGeom prst="rect">
            <a:avLst/>
          </a:prstGeom>
        </p:spPr>
      </p:pic>
    </p:spTree>
    <p:extLst>
      <p:ext uri="{BB962C8B-B14F-4D97-AF65-F5344CB8AC3E}">
        <p14:creationId xmlns:p14="http://schemas.microsoft.com/office/powerpoint/2010/main" val="205109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9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6" grpId="0"/>
      <p:bldP spid="34" grpId="0" animBg="1"/>
      <p:bldP spid="37" grpId="0"/>
      <p:bldP spid="60" grpId="0"/>
      <p:bldP spid="66" grpId="0"/>
      <p:bldP spid="67" grpId="0"/>
      <p:bldP spid="69" grpId="0"/>
      <p:bldP spid="81" grpId="0"/>
      <p:bldP spid="82" grpId="0"/>
      <p:bldP spid="83" grpId="0"/>
      <p:bldP spid="86" grpId="0"/>
      <p:bldP spid="92"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1591BA21-A922-B120-CC65-C78C1DE1A585}"/>
              </a:ext>
            </a:extLst>
          </p:cNvPr>
          <p:cNvSpPr txBox="1"/>
          <p:nvPr/>
        </p:nvSpPr>
        <p:spPr>
          <a:xfrm>
            <a:off x="428181" y="2987957"/>
            <a:ext cx="4456168" cy="2701725"/>
          </a:xfrm>
          <a:prstGeom prst="rect">
            <a:avLst/>
          </a:prstGeom>
          <a:noFill/>
          <a:ln>
            <a:solidFill>
              <a:srgbClr val="002060"/>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a:bodyPr>
          <a:lstStyle/>
          <a:p>
            <a:r>
              <a:rPr lang="es-AR" sz="3200" b="1" dirty="0">
                <a:solidFill>
                  <a:srgbClr val="002060"/>
                </a:solidFill>
                <a:latin typeface="Century Gothic" panose="020B0502020202020204" pitchFamily="34" charset="0"/>
                <a:cs typeface="Arial"/>
                <a:sym typeface="Arial"/>
              </a:rPr>
              <a:t>Follow up 5a</a:t>
            </a:r>
            <a:endParaRPr lang="en-GB" sz="3200" dirty="0"/>
          </a:p>
        </p:txBody>
      </p:sp>
      <p:sp>
        <p:nvSpPr>
          <p:cNvPr id="6" name="Rectangle 5">
            <a:extLst>
              <a:ext uri="{FF2B5EF4-FFF2-40B4-BE49-F238E27FC236}">
                <a16:creationId xmlns:a16="http://schemas.microsoft.com/office/drawing/2014/main" id="{67F195E3-B4A8-4B57-84B5-E286C7573A0E}"/>
              </a:ext>
            </a:extLst>
          </p:cNvPr>
          <p:cNvSpPr/>
          <p:nvPr/>
        </p:nvSpPr>
        <p:spPr>
          <a:xfrm>
            <a:off x="3314702" y="32868"/>
            <a:ext cx="770515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Warum</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32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willst</a:t>
            </a:r>
            <a:r>
              <a:rPr kumimoji="0" lang="es-AR" sz="32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du…?</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Speech Bubble: Rectangle with Corners Rounded 7">
            <a:extLst>
              <a:ext uri="{FF2B5EF4-FFF2-40B4-BE49-F238E27FC236}">
                <a16:creationId xmlns:a16="http://schemas.microsoft.com/office/drawing/2014/main" id="{59240F57-A22B-4D0E-8019-AC8D258BB600}"/>
              </a:ext>
            </a:extLst>
          </p:cNvPr>
          <p:cNvSpPr/>
          <p:nvPr/>
        </p:nvSpPr>
        <p:spPr>
          <a:xfrm>
            <a:off x="946221" y="677832"/>
            <a:ext cx="2932096" cy="518040"/>
          </a:xfrm>
          <a:prstGeom prst="wedgeRoundRectCallout">
            <a:avLst>
              <a:gd name="adj1" fmla="val -63450"/>
              <a:gd name="adj2" fmla="val -502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phic 8" descr="Teacher">
            <a:extLst>
              <a:ext uri="{FF2B5EF4-FFF2-40B4-BE49-F238E27FC236}">
                <a16:creationId xmlns:a16="http://schemas.microsoft.com/office/drawing/2014/main" id="{A33234D2-0669-40D3-968E-DC8E1F621A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54" y="463138"/>
            <a:ext cx="914400" cy="914400"/>
          </a:xfrm>
          <a:prstGeom prst="rect">
            <a:avLst/>
          </a:prstGeom>
        </p:spPr>
      </p:pic>
      <p:sp>
        <p:nvSpPr>
          <p:cNvPr id="10" name="Google Shape;108;p3">
            <a:extLst>
              <a:ext uri="{FF2B5EF4-FFF2-40B4-BE49-F238E27FC236}">
                <a16:creationId xmlns:a16="http://schemas.microsoft.com/office/drawing/2014/main" id="{58DE2B2C-7CEA-4E91-8562-FCECCF8D4011}"/>
              </a:ext>
            </a:extLst>
          </p:cNvPr>
          <p:cNvSpPr txBox="1"/>
          <p:nvPr/>
        </p:nvSpPr>
        <p:spPr>
          <a:xfrm>
            <a:off x="1089651" y="678232"/>
            <a:ext cx="262104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alibri"/>
                <a:cs typeface="Calibri"/>
                <a:sym typeface="Calibri"/>
              </a:rPr>
              <a:t>Partnerarbeit</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alibri"/>
                <a:cs typeface="Calibri"/>
                <a:sym typeface="Calibri"/>
              </a:rPr>
              <a:t>*!</a:t>
            </a:r>
            <a:endParaRPr kumimoji="0" sz="2400" b="1" i="0" u="none" strike="noStrike" kern="120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11" name="TextBox 10">
            <a:extLst>
              <a:ext uri="{FF2B5EF4-FFF2-40B4-BE49-F238E27FC236}">
                <a16:creationId xmlns:a16="http://schemas.microsoft.com/office/drawing/2014/main" id="{51503675-978F-4FC5-9EEB-67D96F9F21BC}"/>
              </a:ext>
            </a:extLst>
          </p:cNvPr>
          <p:cNvSpPr txBox="1"/>
          <p:nvPr/>
        </p:nvSpPr>
        <p:spPr>
          <a:xfrm>
            <a:off x="49886" y="1474403"/>
            <a:ext cx="411942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Ask your partner why they want to do each of the things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5" name="Picture 24" descr="A picture containing text, toy, doll, vector graphics&#10;&#10;Description automatically generated">
            <a:extLst>
              <a:ext uri="{FF2B5EF4-FFF2-40B4-BE49-F238E27FC236}">
                <a16:creationId xmlns:a16="http://schemas.microsoft.com/office/drawing/2014/main" id="{F101CE09-325C-467B-8DC1-F4D2E2074C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5644" y="1359975"/>
            <a:ext cx="1597684" cy="1547756"/>
          </a:xfrm>
          <a:prstGeom prst="ellipse">
            <a:avLst/>
          </a:prstGeom>
        </p:spPr>
      </p:pic>
      <p:pic>
        <p:nvPicPr>
          <p:cNvPr id="26" name="Picture 25" descr="A picture containing text&#10;&#10;Description automatically generated">
            <a:extLst>
              <a:ext uri="{FF2B5EF4-FFF2-40B4-BE49-F238E27FC236}">
                <a16:creationId xmlns:a16="http://schemas.microsoft.com/office/drawing/2014/main" id="{D1BBA909-4F9F-4CB0-940F-D29020522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61038" y="1561359"/>
            <a:ext cx="868143" cy="1346372"/>
          </a:xfrm>
          <a:prstGeom prst="ellipse">
            <a:avLst/>
          </a:prstGeom>
        </p:spPr>
      </p:pic>
      <p:sp>
        <p:nvSpPr>
          <p:cNvPr id="19" name="Google Shape;653;p27">
            <a:extLst>
              <a:ext uri="{FF2B5EF4-FFF2-40B4-BE49-F238E27FC236}">
                <a16:creationId xmlns:a16="http://schemas.microsoft.com/office/drawing/2014/main" id="{DE3A277D-7887-4672-9531-2DBF620A690B}"/>
              </a:ext>
            </a:extLst>
          </p:cNvPr>
          <p:cNvSpPr/>
          <p:nvPr/>
        </p:nvSpPr>
        <p:spPr>
          <a:xfrm>
            <a:off x="8119838" y="2168267"/>
            <a:ext cx="2775838" cy="781980"/>
          </a:xfrm>
          <a:prstGeom prst="wedgeRoundRectCallout">
            <a:avLst>
              <a:gd name="adj1" fmla="val 74824"/>
              <a:gd name="adj2" fmla="val -26242"/>
              <a:gd name="adj3" fmla="val 16667"/>
            </a:avLst>
          </a:prstGeom>
          <a:solidFill>
            <a:srgbClr val="002060"/>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Century Gothic" panose="020F0302020204030204"/>
              </a:rPr>
              <a:t>Es </a:t>
            </a:r>
            <a:r>
              <a:rPr lang="en-GB" sz="2000" dirty="0" err="1">
                <a:solidFill>
                  <a:srgbClr val="FFFFFF"/>
                </a:solidFill>
                <a:latin typeface="Century Gothic" panose="020F0302020204030204"/>
              </a:rPr>
              <a:t>macht</a:t>
            </a:r>
            <a:r>
              <a:rPr lang="en-GB" sz="2000" dirty="0">
                <a:solidFill>
                  <a:srgbClr val="FFFFFF"/>
                </a:solidFill>
                <a:latin typeface="Century Gothic" panose="020F0302020204030204"/>
              </a:rPr>
              <a:t> </a:t>
            </a:r>
            <a:r>
              <a:rPr lang="en-GB" sz="2000" dirty="0" err="1">
                <a:solidFill>
                  <a:srgbClr val="FFFFFF"/>
                </a:solidFill>
                <a:latin typeface="Century Gothic" panose="020F0302020204030204"/>
              </a:rPr>
              <a:t>Spaß</a:t>
            </a:r>
            <a:r>
              <a:rPr kumimoji="0" lang="en-GB" sz="2000" b="0" i="0" u="none" strike="noStrike" kern="1200" cap="none" spc="0" normalizeH="0" baseline="0" noProof="0" dirty="0">
                <a:ln>
                  <a:noFill/>
                </a:ln>
                <a:solidFill>
                  <a:srgbClr val="FFFFFF"/>
                </a:solidFill>
                <a:effectLst/>
                <a:uLnTx/>
                <a:uFillTx/>
                <a:latin typeface="Century Gothic" panose="020F0302020204030204"/>
                <a:ea typeface="+mn-ea"/>
                <a:cs typeface="+mn-cs"/>
              </a:rPr>
              <a:t>.</a:t>
            </a:r>
            <a:endParaRPr kumimoji="0" sz="20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7" name="Google Shape;653;p27">
            <a:extLst>
              <a:ext uri="{FF2B5EF4-FFF2-40B4-BE49-F238E27FC236}">
                <a16:creationId xmlns:a16="http://schemas.microsoft.com/office/drawing/2014/main" id="{637BF226-647B-4F30-A90B-10C7C5AEA210}"/>
              </a:ext>
            </a:extLst>
          </p:cNvPr>
          <p:cNvSpPr/>
          <p:nvPr/>
        </p:nvSpPr>
        <p:spPr>
          <a:xfrm>
            <a:off x="292994" y="5801275"/>
            <a:ext cx="4963340" cy="804855"/>
          </a:xfrm>
          <a:prstGeom prst="wedgeRoundRectCallout">
            <a:avLst>
              <a:gd name="adj1" fmla="val -27829"/>
              <a:gd name="adj2" fmla="val -77112"/>
              <a:gd name="adj3" fmla="val 16667"/>
            </a:avLst>
          </a:prstGeom>
          <a:solidFill>
            <a:srgbClr val="002060"/>
          </a:solidFill>
          <a:ln w="12700" cap="flat" cmpd="sng">
            <a:solidFill>
              <a:srgbClr val="FFD457"/>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Remember! the 2</a:t>
            </a:r>
            <a:r>
              <a:rPr kumimoji="0" lang="en-GB" sz="2000" b="0" i="0" u="none" strike="noStrike" kern="1200" cap="none" spc="0" normalizeH="0" baseline="30000" noProof="0" dirty="0">
                <a:ln>
                  <a:noFill/>
                </a:ln>
                <a:solidFill>
                  <a:prstClr val="white"/>
                </a:solidFill>
                <a:effectLst/>
                <a:uLnTx/>
                <a:uFillTx/>
                <a:latin typeface="Century Gothic"/>
                <a:ea typeface="Century Gothic"/>
                <a:cs typeface="Century Gothic"/>
                <a:sym typeface="Century Gothic"/>
              </a:rPr>
              <a:t>nd</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verb in German goes to the end. </a:t>
            </a:r>
            <a:r>
              <a:rPr kumimoji="0" lang="en-GB" sz="2000" b="1"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Willst</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is the 1</a:t>
            </a:r>
            <a:r>
              <a:rPr kumimoji="0" lang="en-GB" sz="2000" b="0" i="0" u="none" strike="noStrike" kern="1200" cap="none" spc="0" normalizeH="0" baseline="30000" noProof="0" dirty="0">
                <a:ln>
                  <a:noFill/>
                </a:ln>
                <a:solidFill>
                  <a:prstClr val="white"/>
                </a:solidFill>
                <a:effectLst/>
                <a:uLnTx/>
                <a:uFillTx/>
                <a:latin typeface="Century Gothic"/>
                <a:ea typeface="Century Gothic"/>
                <a:cs typeface="Century Gothic"/>
                <a:sym typeface="Century Gothic"/>
              </a:rPr>
              <a:t>st</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verb.</a:t>
            </a:r>
            <a:endParaRPr kumimoji="0"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3" name="Rounded Rectangle 2"/>
          <p:cNvSpPr/>
          <p:nvPr/>
        </p:nvSpPr>
        <p:spPr>
          <a:xfrm>
            <a:off x="3437912" y="715910"/>
            <a:ext cx="2351732" cy="43155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Partner work</a:t>
            </a:r>
          </a:p>
        </p:txBody>
      </p:sp>
      <p:sp>
        <p:nvSpPr>
          <p:cNvPr id="4" name="Google Shape;167;p2">
            <a:extLst>
              <a:ext uri="{FF2B5EF4-FFF2-40B4-BE49-F238E27FC236}">
                <a16:creationId xmlns:a16="http://schemas.microsoft.com/office/drawing/2014/main" id="{B3F3D600-492E-3783-B09D-2F777C837B69}"/>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8E1561CC-BA21-8D92-B244-C535090C1278}"/>
              </a:ext>
            </a:extLst>
          </p:cNvPr>
          <p:cNvSpPr txBox="1"/>
          <p:nvPr/>
        </p:nvSpPr>
        <p:spPr>
          <a:xfrm>
            <a:off x="6160217" y="3053462"/>
            <a:ext cx="4488634" cy="2625999"/>
          </a:xfrm>
          <a:prstGeom prst="rect">
            <a:avLst/>
          </a:prstGeom>
          <a:noFill/>
          <a:ln>
            <a:solidFill>
              <a:srgbClr val="002060"/>
            </a:solidFill>
          </a:ln>
        </p:spPr>
        <p:txBody>
          <a:bodyPr wrap="square" rtlCol="0">
            <a:spAutoFit/>
          </a:bodyPr>
          <a:lstStyle/>
          <a:p>
            <a:endParaRPr lang="en-GB" dirty="0"/>
          </a:p>
        </p:txBody>
      </p:sp>
      <p:pic>
        <p:nvPicPr>
          <p:cNvPr id="17" name="Picture 16" descr="A picture containing circle, graphics, clipart, cartoon&#10;&#10;Description automatically generated">
            <a:extLst>
              <a:ext uri="{FF2B5EF4-FFF2-40B4-BE49-F238E27FC236}">
                <a16:creationId xmlns:a16="http://schemas.microsoft.com/office/drawing/2014/main" id="{82BB269F-2AB3-6112-86C0-76D4C6CB12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4999" y="3918778"/>
            <a:ext cx="858971" cy="804171"/>
          </a:xfrm>
          <a:prstGeom prst="rect">
            <a:avLst/>
          </a:prstGeom>
        </p:spPr>
      </p:pic>
      <p:grpSp>
        <p:nvGrpSpPr>
          <p:cNvPr id="46" name="Group 45">
            <a:extLst>
              <a:ext uri="{FF2B5EF4-FFF2-40B4-BE49-F238E27FC236}">
                <a16:creationId xmlns:a16="http://schemas.microsoft.com/office/drawing/2014/main" id="{D3597EA3-6A78-F4F5-AFCC-D59E8572EFFA}"/>
              </a:ext>
            </a:extLst>
          </p:cNvPr>
          <p:cNvGrpSpPr/>
          <p:nvPr/>
        </p:nvGrpSpPr>
        <p:grpSpPr>
          <a:xfrm>
            <a:off x="713903" y="4513305"/>
            <a:ext cx="1073139" cy="1152471"/>
            <a:chOff x="1750415" y="4093533"/>
            <a:chExt cx="1073139" cy="1152471"/>
          </a:xfrm>
        </p:grpSpPr>
        <p:pic>
          <p:nvPicPr>
            <p:cNvPr id="39" name="Picture 38" descr="A picture containing text, circle, vehicle, design&#10;&#10;Description automatically generated">
              <a:extLst>
                <a:ext uri="{FF2B5EF4-FFF2-40B4-BE49-F238E27FC236}">
                  <a16:creationId xmlns:a16="http://schemas.microsoft.com/office/drawing/2014/main" id="{5A225A5E-C405-8166-313A-FB72787B18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43821" y="4093533"/>
              <a:ext cx="633424" cy="668861"/>
            </a:xfrm>
            <a:prstGeom prst="rect">
              <a:avLst/>
            </a:prstGeom>
          </p:spPr>
        </p:pic>
        <p:pic>
          <p:nvPicPr>
            <p:cNvPr id="45" name="Picture 44">
              <a:extLst>
                <a:ext uri="{FF2B5EF4-FFF2-40B4-BE49-F238E27FC236}">
                  <a16:creationId xmlns:a16="http://schemas.microsoft.com/office/drawing/2014/main" id="{B171C679-064A-7BF2-7000-4E7B5F10DC8D}"/>
                </a:ext>
              </a:extLst>
            </p:cNvPr>
            <p:cNvPicPr>
              <a:picLocks noChangeAspect="1"/>
            </p:cNvPicPr>
            <p:nvPr/>
          </p:nvPicPr>
          <p:blipFill>
            <a:blip r:embed="rId10"/>
            <a:stretch>
              <a:fillRect/>
            </a:stretch>
          </p:blipFill>
          <p:spPr>
            <a:xfrm>
              <a:off x="1750415" y="4441150"/>
              <a:ext cx="1073139" cy="804854"/>
            </a:xfrm>
            <a:prstGeom prst="rect">
              <a:avLst/>
            </a:prstGeom>
          </p:spPr>
        </p:pic>
      </p:grpSp>
      <p:sp>
        <p:nvSpPr>
          <p:cNvPr id="48" name="Google Shape;153;p2">
            <a:extLst>
              <a:ext uri="{FF2B5EF4-FFF2-40B4-BE49-F238E27FC236}">
                <a16:creationId xmlns:a16="http://schemas.microsoft.com/office/drawing/2014/main" id="{20CEF3A4-3481-21BB-DEC1-C98B51B54405}"/>
              </a:ext>
            </a:extLst>
          </p:cNvPr>
          <p:cNvSpPr txBox="1"/>
          <p:nvPr/>
        </p:nvSpPr>
        <p:spPr>
          <a:xfrm>
            <a:off x="313630" y="2518101"/>
            <a:ext cx="2639704"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Person A</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9" name="Google Shape;153;p2">
            <a:extLst>
              <a:ext uri="{FF2B5EF4-FFF2-40B4-BE49-F238E27FC236}">
                <a16:creationId xmlns:a16="http://schemas.microsoft.com/office/drawing/2014/main" id="{BD9BA0F2-BE83-955A-7584-F14ED6C98679}"/>
              </a:ext>
            </a:extLst>
          </p:cNvPr>
          <p:cNvSpPr txBox="1"/>
          <p:nvPr/>
        </p:nvSpPr>
        <p:spPr>
          <a:xfrm>
            <a:off x="6073949" y="2560111"/>
            <a:ext cx="2639704"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Person B</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51" name="Picture 50">
            <a:extLst>
              <a:ext uri="{FF2B5EF4-FFF2-40B4-BE49-F238E27FC236}">
                <a16:creationId xmlns:a16="http://schemas.microsoft.com/office/drawing/2014/main" id="{76E03A90-86EC-F60B-6EC3-198BC17CAF4B}"/>
              </a:ext>
            </a:extLst>
          </p:cNvPr>
          <p:cNvPicPr>
            <a:picLocks noChangeAspect="1"/>
          </p:cNvPicPr>
          <p:nvPr/>
        </p:nvPicPr>
        <p:blipFill>
          <a:blip r:embed="rId11"/>
          <a:stretch>
            <a:fillRect/>
          </a:stretch>
        </p:blipFill>
        <p:spPr>
          <a:xfrm>
            <a:off x="6746310" y="4422658"/>
            <a:ext cx="631815" cy="816709"/>
          </a:xfrm>
          <a:prstGeom prst="rect">
            <a:avLst/>
          </a:prstGeom>
        </p:spPr>
      </p:pic>
      <p:pic>
        <p:nvPicPr>
          <p:cNvPr id="59" name="Picture 58" descr="A picture containing font, graphics, typography, design&#10;&#10;Description automatically generated">
            <a:extLst>
              <a:ext uri="{FF2B5EF4-FFF2-40B4-BE49-F238E27FC236}">
                <a16:creationId xmlns:a16="http://schemas.microsoft.com/office/drawing/2014/main" id="{58450F67-579F-F7A4-FB9D-E99061F5E3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07252" y="3432175"/>
            <a:ext cx="1266518" cy="689370"/>
          </a:xfrm>
          <a:prstGeom prst="rect">
            <a:avLst/>
          </a:prstGeom>
        </p:spPr>
      </p:pic>
      <p:pic>
        <p:nvPicPr>
          <p:cNvPr id="60" name="Picture 59">
            <a:extLst>
              <a:ext uri="{FF2B5EF4-FFF2-40B4-BE49-F238E27FC236}">
                <a16:creationId xmlns:a16="http://schemas.microsoft.com/office/drawing/2014/main" id="{F2B73FED-C2DF-CAE9-8479-3DE7FB26B9CA}"/>
              </a:ext>
            </a:extLst>
          </p:cNvPr>
          <p:cNvPicPr>
            <a:picLocks noChangeAspect="1"/>
          </p:cNvPicPr>
          <p:nvPr/>
        </p:nvPicPr>
        <p:blipFill>
          <a:blip r:embed="rId13"/>
          <a:stretch>
            <a:fillRect/>
          </a:stretch>
        </p:blipFill>
        <p:spPr>
          <a:xfrm>
            <a:off x="7361288" y="3447208"/>
            <a:ext cx="1133580" cy="748635"/>
          </a:xfrm>
          <a:prstGeom prst="rect">
            <a:avLst/>
          </a:prstGeom>
        </p:spPr>
      </p:pic>
      <p:sp>
        <p:nvSpPr>
          <p:cNvPr id="62" name="Speech Bubble: Rectangle with Corners Rounded 61">
            <a:extLst>
              <a:ext uri="{FF2B5EF4-FFF2-40B4-BE49-F238E27FC236}">
                <a16:creationId xmlns:a16="http://schemas.microsoft.com/office/drawing/2014/main" id="{C84D99E0-5A13-05F8-FBC9-0F7AB35E8212}"/>
              </a:ext>
            </a:extLst>
          </p:cNvPr>
          <p:cNvSpPr/>
          <p:nvPr/>
        </p:nvSpPr>
        <p:spPr>
          <a:xfrm>
            <a:off x="7876266" y="5889712"/>
            <a:ext cx="3264179" cy="662385"/>
          </a:xfrm>
          <a:prstGeom prst="wedgeRoundRectCallout">
            <a:avLst>
              <a:gd name="adj1" fmla="val 17966"/>
              <a:gd name="adj2" fmla="val -112681"/>
              <a:gd name="adj3" fmla="val 16667"/>
            </a:avLst>
          </a:prstGeom>
          <a:solidFill>
            <a:srgbClr val="00206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prstClr val="white"/>
                </a:solidFill>
                <a:effectLst/>
                <a:uLnTx/>
                <a:uFillTx/>
                <a:latin typeface="Century Gothic"/>
              </a:rPr>
              <a:t>You can use a reason more than once!</a:t>
            </a:r>
          </a:p>
        </p:txBody>
      </p:sp>
      <p:pic>
        <p:nvPicPr>
          <p:cNvPr id="63" name="Picture 62">
            <a:extLst>
              <a:ext uri="{FF2B5EF4-FFF2-40B4-BE49-F238E27FC236}">
                <a16:creationId xmlns:a16="http://schemas.microsoft.com/office/drawing/2014/main" id="{E1578FC0-919F-18DD-4E2F-414AE68A6D4A}"/>
              </a:ext>
            </a:extLst>
          </p:cNvPr>
          <p:cNvPicPr>
            <a:picLocks noChangeAspect="1"/>
          </p:cNvPicPr>
          <p:nvPr/>
        </p:nvPicPr>
        <p:blipFill>
          <a:blip r:embed="rId14"/>
          <a:stretch>
            <a:fillRect/>
          </a:stretch>
        </p:blipFill>
        <p:spPr>
          <a:xfrm>
            <a:off x="8924862" y="4409056"/>
            <a:ext cx="1133581" cy="819484"/>
          </a:xfrm>
          <a:prstGeom prst="rect">
            <a:avLst/>
          </a:prstGeom>
        </p:spPr>
      </p:pic>
      <p:sp>
        <p:nvSpPr>
          <p:cNvPr id="1024" name="TextBox 1023">
            <a:extLst>
              <a:ext uri="{FF2B5EF4-FFF2-40B4-BE49-F238E27FC236}">
                <a16:creationId xmlns:a16="http://schemas.microsoft.com/office/drawing/2014/main" id="{4928E1B2-B741-0C9C-8196-F45BADD91524}"/>
              </a:ext>
            </a:extLst>
          </p:cNvPr>
          <p:cNvSpPr txBox="1"/>
          <p:nvPr/>
        </p:nvSpPr>
        <p:spPr>
          <a:xfrm>
            <a:off x="6848460" y="1462584"/>
            <a:ext cx="44886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why you want to do the things your partner asks you about. </a:t>
            </a:r>
          </a:p>
        </p:txBody>
      </p:sp>
      <p:pic>
        <p:nvPicPr>
          <p:cNvPr id="56" name="Picture 55">
            <a:extLst>
              <a:ext uri="{FF2B5EF4-FFF2-40B4-BE49-F238E27FC236}">
                <a16:creationId xmlns:a16="http://schemas.microsoft.com/office/drawing/2014/main" id="{6BC20E88-946B-D19F-CBD6-40EE9C452325}"/>
              </a:ext>
            </a:extLst>
          </p:cNvPr>
          <p:cNvPicPr>
            <a:picLocks noChangeAspect="1"/>
          </p:cNvPicPr>
          <p:nvPr/>
        </p:nvPicPr>
        <p:blipFill>
          <a:blip r:embed="rId15"/>
          <a:stretch>
            <a:fillRect/>
          </a:stretch>
        </p:blipFill>
        <p:spPr>
          <a:xfrm>
            <a:off x="9708317" y="4705706"/>
            <a:ext cx="704877" cy="685826"/>
          </a:xfrm>
          <a:prstGeom prst="rect">
            <a:avLst/>
          </a:prstGeom>
        </p:spPr>
      </p:pic>
      <p:pic>
        <p:nvPicPr>
          <p:cNvPr id="38" name="Picture 37" descr="A picture containing circle, graphics, cartoon, creativity&#10;&#10;Description automatically generated">
            <a:extLst>
              <a:ext uri="{FF2B5EF4-FFF2-40B4-BE49-F238E27FC236}">
                <a16:creationId xmlns:a16="http://schemas.microsoft.com/office/drawing/2014/main" id="{983193A5-6A44-41CB-94AC-074492DF551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50912" y="3053462"/>
            <a:ext cx="882077" cy="876071"/>
          </a:xfrm>
          <a:prstGeom prst="rect">
            <a:avLst/>
          </a:prstGeom>
        </p:spPr>
      </p:pic>
      <p:pic>
        <p:nvPicPr>
          <p:cNvPr id="40" name="Picture 39" descr="A picture containing silhouette&#10;&#10;Description automatically generated with medium confidence">
            <a:extLst>
              <a:ext uri="{FF2B5EF4-FFF2-40B4-BE49-F238E27FC236}">
                <a16:creationId xmlns:a16="http://schemas.microsoft.com/office/drawing/2014/main" id="{6C34398F-D8C7-400E-93A4-CCC5921F2B0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61899" y="3083521"/>
            <a:ext cx="863681" cy="853507"/>
          </a:xfrm>
          <a:prstGeom prst="rect">
            <a:avLst/>
          </a:prstGeom>
        </p:spPr>
      </p:pic>
      <p:pic>
        <p:nvPicPr>
          <p:cNvPr id="16" name="Picture 15" descr="A cartoon of a house&#10;&#10;Description automatically generated with medium confidence">
            <a:extLst>
              <a:ext uri="{FF2B5EF4-FFF2-40B4-BE49-F238E27FC236}">
                <a16:creationId xmlns:a16="http://schemas.microsoft.com/office/drawing/2014/main" id="{C3C07E8A-64FC-476D-912D-E12BD79DD6FA}"/>
              </a:ext>
            </a:extLst>
          </p:cNvPr>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2457" y="3053462"/>
            <a:ext cx="1044425" cy="687750"/>
          </a:xfrm>
          <a:prstGeom prst="rect">
            <a:avLst/>
          </a:prstGeom>
        </p:spPr>
      </p:pic>
      <p:pic>
        <p:nvPicPr>
          <p:cNvPr id="21" name="Picture 20" descr="A picture containing food, fast food, american food, bun&#10;&#10;Description automatically generated">
            <a:extLst>
              <a:ext uri="{FF2B5EF4-FFF2-40B4-BE49-F238E27FC236}">
                <a16:creationId xmlns:a16="http://schemas.microsoft.com/office/drawing/2014/main" id="{AAC40A89-F79C-4851-B675-2971CAA9F93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03266" y="4676659"/>
            <a:ext cx="917748" cy="911532"/>
          </a:xfrm>
          <a:prstGeom prst="rect">
            <a:avLst/>
          </a:prstGeom>
        </p:spPr>
      </p:pic>
      <p:sp>
        <p:nvSpPr>
          <p:cNvPr id="44" name="TextBox 43">
            <a:extLst>
              <a:ext uri="{FF2B5EF4-FFF2-40B4-BE49-F238E27FC236}">
                <a16:creationId xmlns:a16="http://schemas.microsoft.com/office/drawing/2014/main" id="{5D26831D-BEE2-4887-9F8E-01342534A068}"/>
              </a:ext>
            </a:extLst>
          </p:cNvPr>
          <p:cNvSpPr txBox="1"/>
          <p:nvPr/>
        </p:nvSpPr>
        <p:spPr>
          <a:xfrm>
            <a:off x="3803266" y="4322355"/>
            <a:ext cx="110807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etwas</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8" name="Oval 27">
            <a:extLst>
              <a:ext uri="{FF2B5EF4-FFF2-40B4-BE49-F238E27FC236}">
                <a16:creationId xmlns:a16="http://schemas.microsoft.com/office/drawing/2014/main" id="{83EEEDA1-9868-4214-8040-CEBCDDABB148}"/>
              </a:ext>
            </a:extLst>
          </p:cNvPr>
          <p:cNvSpPr/>
          <p:nvPr/>
        </p:nvSpPr>
        <p:spPr>
          <a:xfrm>
            <a:off x="3502812" y="2953003"/>
            <a:ext cx="1192525" cy="1028923"/>
          </a:xfrm>
          <a:prstGeom prst="ellipse">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C9F083E3-E19E-437A-8934-BA112DBF4AE1}"/>
              </a:ext>
            </a:extLst>
          </p:cNvPr>
          <p:cNvSpPr/>
          <p:nvPr/>
        </p:nvSpPr>
        <p:spPr>
          <a:xfrm>
            <a:off x="8912092" y="3207496"/>
            <a:ext cx="1192525" cy="1028923"/>
          </a:xfrm>
          <a:prstGeom prst="ellipse">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Google Shape;653;p27">
            <a:extLst>
              <a:ext uri="{FF2B5EF4-FFF2-40B4-BE49-F238E27FC236}">
                <a16:creationId xmlns:a16="http://schemas.microsoft.com/office/drawing/2014/main" id="{24DDAFD8-CF9D-4AB9-9630-45EF0827C12F}"/>
              </a:ext>
            </a:extLst>
          </p:cNvPr>
          <p:cNvSpPr/>
          <p:nvPr/>
        </p:nvSpPr>
        <p:spPr>
          <a:xfrm>
            <a:off x="4935914" y="1311570"/>
            <a:ext cx="1862483" cy="890590"/>
          </a:xfrm>
          <a:prstGeom prst="wedgeRoundRectCallout">
            <a:avLst>
              <a:gd name="adj1" fmla="val -46129"/>
              <a:gd name="adj2" fmla="val 87143"/>
              <a:gd name="adj3" fmla="val 16667"/>
            </a:avLst>
          </a:prstGeom>
          <a:solidFill>
            <a:srgbClr val="002060"/>
          </a:solidFill>
          <a:ln w="12700" cap="flat" cmpd="sng">
            <a:solidFill>
              <a:schemeClr val="bg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Warum</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a:t>
            </a:r>
            <a:r>
              <a:rPr kumimoji="0" lang="en-GB" sz="2000" b="1"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willst</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 du </a:t>
            </a:r>
            <a:r>
              <a:rPr kumimoji="0" lang="en-GB" sz="2000" b="1"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tanzen</a:t>
            </a:r>
            <a:r>
              <a:rPr kumimoji="0" lang="en-GB" sz="2000" b="0"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a:t>
            </a:r>
            <a:endParaRPr kumimoji="0"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54" name="TextBox 53">
            <a:extLst>
              <a:ext uri="{FF2B5EF4-FFF2-40B4-BE49-F238E27FC236}">
                <a16:creationId xmlns:a16="http://schemas.microsoft.com/office/drawing/2014/main" id="{3C25F909-9036-4934-A584-86D8F39756D3}"/>
              </a:ext>
            </a:extLst>
          </p:cNvPr>
          <p:cNvSpPr txBox="1"/>
          <p:nvPr/>
        </p:nvSpPr>
        <p:spPr>
          <a:xfrm>
            <a:off x="8159616" y="4313516"/>
            <a:ext cx="110807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mein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Zimmer</a:t>
            </a:r>
          </a:p>
        </p:txBody>
      </p:sp>
    </p:spTree>
    <p:extLst>
      <p:ext uri="{BB962C8B-B14F-4D97-AF65-F5344CB8AC3E}">
        <p14:creationId xmlns:p14="http://schemas.microsoft.com/office/powerpoint/2010/main" val="178350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62" grpId="0" animBg="1"/>
      <p:bldP spid="28" grpId="0" animBg="1"/>
      <p:bldP spid="53" grpId="0" animBg="1"/>
      <p:bldP spid="18"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2789</TotalTime>
  <Words>2653</Words>
  <Application>Microsoft Office PowerPoint</Application>
  <PresentationFormat>Widescreen</PresentationFormat>
  <Paragraphs>452</Paragraphs>
  <Slides>13</Slides>
  <Notes>13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1_Office Theme</vt:lpstr>
      <vt:lpstr>Office Theme</vt:lpstr>
      <vt:lpstr>2_Office Theme</vt:lpstr>
      <vt:lpstr>Experiences home and away </vt:lpstr>
      <vt:lpstr>aussprechen</vt:lpstr>
      <vt:lpstr>Follow up 1 </vt:lpstr>
      <vt:lpstr>Follow up 2 </vt:lpstr>
      <vt:lpstr>Follow up 2 </vt:lpstr>
      <vt:lpstr>Follow up 3</vt:lpstr>
      <vt:lpstr>Follow up 4: </vt:lpstr>
      <vt:lpstr>Questions</vt:lpstr>
      <vt:lpstr>Follow up 5a</vt:lpstr>
      <vt:lpstr>Follow up 5b</vt:lpstr>
      <vt:lpstr>Tschüss!</vt:lpstr>
      <vt:lpstr>Follow up 2 </vt:lpstr>
      <vt:lpstr>Follow up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Jasmin Silver</cp:lastModifiedBy>
  <cp:revision>72</cp:revision>
  <dcterms:created xsi:type="dcterms:W3CDTF">2021-06-12T06:20:35Z</dcterms:created>
  <dcterms:modified xsi:type="dcterms:W3CDTF">2024-01-22T10:15:05Z</dcterms:modified>
</cp:coreProperties>
</file>