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77" r:id="rId3"/>
    <p:sldId id="299" r:id="rId4"/>
    <p:sldId id="925" r:id="rId5"/>
    <p:sldId id="926" r:id="rId6"/>
    <p:sldId id="298" r:id="rId7"/>
    <p:sldId id="294" r:id="rId8"/>
    <p:sldId id="930" r:id="rId9"/>
    <p:sldId id="279" r:id="rId10"/>
    <p:sldId id="292" r:id="rId11"/>
    <p:sldId id="931" r:id="rId12"/>
    <p:sldId id="94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82090" autoAdjust="0"/>
  </p:normalViewPr>
  <p:slideViewPr>
    <p:cSldViewPr snapToGrid="0">
      <p:cViewPr varScale="1">
        <p:scale>
          <a:sx n="42" d="100"/>
          <a:sy n="42" d="100"/>
        </p:scale>
        <p:origin x="72"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solidFill>
                <a:srgbClr val="000000"/>
              </a:solidFill>
              <a:latin typeface="Arial"/>
              <a:ea typeface="Calibri"/>
            </a:endParaRPr>
          </a:p>
          <a:p>
            <a:pPr marL="216000" indent="-216000">
              <a:lnSpc>
                <a:spcPct val="100000"/>
              </a:lnSpc>
            </a:pPr>
            <a:endParaRPr lang="en-GB" sz="1200" b="0" strike="noStrike" spc="-1" dirty="0">
              <a:solidFill>
                <a:srgbClr val="000000"/>
              </a:solidFill>
              <a:latin typeface="Arial"/>
            </a:endParaRPr>
          </a:p>
          <a:p>
            <a:pPr marL="216000" indent="-216000">
              <a:lnSpc>
                <a:spcPct val="100000"/>
              </a:lnSpc>
            </a:pPr>
            <a:r>
              <a:rPr lang="en-GB" sz="1200" b="1" strike="noStrike" spc="-1" dirty="0">
                <a:solidFill>
                  <a:srgbClr val="000000"/>
                </a:solidFill>
                <a:latin typeface="Arial"/>
              </a:rPr>
              <a:t>Text source</a:t>
            </a:r>
            <a:r>
              <a:rPr lang="en-GB" sz="1200" b="0" strike="noStrike" spc="-1" dirty="0">
                <a:solidFill>
                  <a:srgbClr val="000000"/>
                </a:solidFill>
                <a:latin typeface="Arial"/>
              </a:rPr>
              <a:t>: the text is translated and adapted from an original Spanish source: Hombre sin cabeza, by Armando José </a:t>
            </a:r>
            <a:r>
              <a:rPr lang="en-GB" sz="1200" b="0" strike="noStrike" spc="-1" dirty="0" err="1">
                <a:solidFill>
                  <a:srgbClr val="000000"/>
                </a:solidFill>
                <a:latin typeface="Arial"/>
              </a:rPr>
              <a:t>Sequera</a:t>
            </a:r>
            <a:r>
              <a:rPr lang="en-GB" sz="1200" b="0" strike="noStrike" spc="-1" dirty="0">
                <a:solidFill>
                  <a:srgbClr val="000000"/>
                </a:solidFill>
                <a:latin typeface="Arial"/>
              </a:rPr>
              <a:t>.</a:t>
            </a:r>
            <a:br>
              <a:rPr lang="en-GB" sz="1200" b="0" strike="noStrike" spc="-1" dirty="0">
                <a:solidFill>
                  <a:srgbClr val="000000"/>
                </a:solidFill>
                <a:latin typeface="Arial"/>
              </a:rPr>
            </a:b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[pf] Kopf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t>
            </a:r>
            <a:r>
              <a:rPr lang="de-DE" sz="1200" b="1" strike="noStrike" spc="-1" dirty="0">
                <a:solidFill>
                  <a:srgbClr val="002060"/>
                </a:solidFill>
                <a:latin typeface="Century Gothic"/>
                <a:ea typeface="Century Gothic"/>
              </a:rPr>
              <a:t>Apfel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[kn] Knie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besuchen </a:t>
            </a:r>
            <a:r>
              <a:rPr lang="it-IT" sz="1200" b="0" strike="noStrike" spc="-1" dirty="0">
                <a:solidFill>
                  <a:srgbClr val="002060"/>
                </a:solidFill>
                <a:latin typeface="Century Gothic"/>
                <a:ea typeface="Century Gothic"/>
              </a:rPr>
              <a:t>[820] </a:t>
            </a:r>
            <a:r>
              <a:rPr lang="it-IT" sz="1200" b="1" strike="noStrike" spc="-1" dirty="0">
                <a:solidFill>
                  <a:srgbClr val="002060"/>
                </a:solidFill>
                <a:latin typeface="Century Gothic"/>
                <a:ea typeface="Century Gothic"/>
              </a:rPr>
              <a:t>lieben</a:t>
            </a:r>
            <a:r>
              <a:rPr lang="it-IT" sz="1200" b="0" strike="noStrike" spc="-1" dirty="0">
                <a:solidFill>
                  <a:srgbClr val="002060"/>
                </a:solidFill>
                <a:latin typeface="Century Gothic"/>
                <a:ea typeface="Century Gothic"/>
              </a:rPr>
              <a:t> [701] </a:t>
            </a:r>
            <a:r>
              <a:rPr lang="it-IT" sz="1200" b="1" strike="noStrike" spc="-1" dirty="0">
                <a:solidFill>
                  <a:srgbClr val="002060"/>
                </a:solidFill>
                <a:latin typeface="Century Gothic"/>
                <a:ea typeface="Century Gothic"/>
              </a:rPr>
              <a:t>Kopf</a:t>
            </a:r>
            <a:r>
              <a:rPr lang="it-IT" sz="1200" b="0" strike="noStrike" spc="-1" dirty="0">
                <a:solidFill>
                  <a:srgbClr val="002060"/>
                </a:solidFill>
                <a:latin typeface="Century Gothic"/>
                <a:ea typeface="Century Gothic"/>
              </a:rPr>
              <a:t> [279] (</a:t>
            </a:r>
            <a:r>
              <a:rPr lang="it-IT" sz="1200" b="1" strike="noStrike" spc="-1" dirty="0">
                <a:solidFill>
                  <a:srgbClr val="002060"/>
                </a:solidFill>
                <a:latin typeface="Century Gothic"/>
                <a:ea typeface="Century Gothic"/>
              </a:rPr>
              <a:t>essen</a:t>
            </a:r>
            <a:r>
              <a:rPr lang="it-IT" sz="1200" b="0" strike="noStrike" spc="-1" dirty="0">
                <a:solidFill>
                  <a:srgbClr val="002060"/>
                </a:solidFill>
                <a:latin typeface="Century Gothic"/>
                <a:ea typeface="Century Gothic"/>
              </a:rPr>
              <a:t> [323] </a:t>
            </a:r>
            <a:r>
              <a:rPr lang="it-IT" sz="1200" b="1" strike="noStrike" spc="-1" dirty="0">
                <a:solidFill>
                  <a:srgbClr val="002060"/>
                </a:solidFill>
                <a:latin typeface="Century Gothic"/>
                <a:ea typeface="Century Gothic"/>
              </a:rPr>
              <a:t>lesen</a:t>
            </a:r>
            <a:r>
              <a:rPr lang="it-IT" sz="1200" b="0" strike="noStrike" spc="-1" dirty="0">
                <a:solidFill>
                  <a:srgbClr val="002060"/>
                </a:solidFill>
                <a:latin typeface="Century Gothic"/>
                <a:ea typeface="Century Gothic"/>
              </a:rPr>
              <a:t> [305]</a:t>
            </a:r>
            <a:r>
              <a:rPr lang="it-IT" sz="1200" b="1" strike="noStrike" spc="-1" dirty="0">
                <a:solidFill>
                  <a:srgbClr val="002060"/>
                </a:solidFill>
                <a:latin typeface="Century Gothic"/>
                <a:ea typeface="Century Gothic"/>
              </a:rPr>
              <a:t> sehen </a:t>
            </a:r>
            <a:r>
              <a:rPr lang="it-IT" sz="1200" b="0" strike="noStrike" spc="-1" dirty="0">
                <a:solidFill>
                  <a:srgbClr val="002060"/>
                </a:solidFill>
                <a:latin typeface="Century Gothic"/>
                <a:ea typeface="Century Gothic"/>
              </a:rPr>
              <a:t>[79] introduced as infinitives only)</a:t>
            </a:r>
          </a:p>
          <a:p>
            <a:pPr marL="216000" indent="-216000">
              <a:lnSpc>
                <a:spcPct val="100000"/>
              </a:lnSpc>
            </a:pPr>
            <a:r>
              <a:rPr lang="it-IT" sz="1200" b="1" i="0" strike="noStrike" spc="-1" dirty="0">
                <a:solidFill>
                  <a:srgbClr val="002060"/>
                </a:solidFill>
                <a:latin typeface="Century Gothic"/>
                <a:ea typeface="Century Gothic"/>
              </a:rPr>
              <a:t>Revisit 1</a:t>
            </a:r>
            <a:r>
              <a:rPr lang="it-IT"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Bruder </a:t>
            </a:r>
            <a:r>
              <a:rPr lang="de-DE" sz="1200" b="0" i="0" strike="noStrike" spc="-1" dirty="0">
                <a:solidFill>
                  <a:srgbClr val="002060"/>
                </a:solidFill>
                <a:latin typeface="Century Gothic"/>
                <a:ea typeface="Century Gothic"/>
              </a:rPr>
              <a:t>[730] </a:t>
            </a:r>
            <a:r>
              <a:rPr lang="de-DE" sz="1200" b="1" i="0" strike="noStrike" spc="-1" dirty="0">
                <a:solidFill>
                  <a:srgbClr val="002060"/>
                </a:solidFill>
                <a:latin typeface="Century Gothic"/>
                <a:ea typeface="Century Gothic"/>
              </a:rPr>
              <a:t>Mutter </a:t>
            </a:r>
            <a:r>
              <a:rPr lang="de-DE" sz="1200" b="0" i="0" strike="noStrike" spc="-1" dirty="0">
                <a:solidFill>
                  <a:srgbClr val="002060"/>
                </a:solidFill>
                <a:latin typeface="Century Gothic"/>
                <a:ea typeface="Century Gothic"/>
              </a:rPr>
              <a:t>[218] </a:t>
            </a:r>
            <a:r>
              <a:rPr lang="de-DE" sz="1200" b="1" i="0" strike="noStrike" spc="-1" dirty="0">
                <a:solidFill>
                  <a:srgbClr val="002060"/>
                </a:solidFill>
                <a:latin typeface="Century Gothic"/>
                <a:ea typeface="Century Gothic"/>
              </a:rPr>
              <a:t>Schwester </a:t>
            </a:r>
            <a:r>
              <a:rPr lang="de-DE" sz="1200" b="0" i="0" strike="noStrike" spc="-1" dirty="0">
                <a:solidFill>
                  <a:srgbClr val="002060"/>
                </a:solidFill>
                <a:latin typeface="Century Gothic"/>
                <a:ea typeface="Century Gothic"/>
              </a:rPr>
              <a:t>[974] </a:t>
            </a:r>
            <a:r>
              <a:rPr lang="de-DE" sz="1200" b="1" i="0" strike="noStrike" spc="-1" dirty="0">
                <a:solidFill>
                  <a:srgbClr val="002060"/>
                </a:solidFill>
                <a:latin typeface="Century Gothic"/>
                <a:ea typeface="Century Gothic"/>
              </a:rPr>
              <a:t>Vater </a:t>
            </a:r>
            <a:r>
              <a:rPr lang="de-DE" sz="1200" b="0" i="0" strike="noStrike" spc="-1" dirty="0">
                <a:solidFill>
                  <a:srgbClr val="002060"/>
                </a:solidFill>
                <a:latin typeface="Century Gothic"/>
                <a:ea typeface="Century Gothic"/>
              </a:rPr>
              <a:t>[232] </a:t>
            </a:r>
            <a:r>
              <a:rPr lang="de-DE" sz="1200" b="1" i="0" strike="noStrike" spc="-1" dirty="0">
                <a:solidFill>
                  <a:srgbClr val="002060"/>
                </a:solidFill>
                <a:latin typeface="Century Gothic"/>
                <a:ea typeface="Century Gothic"/>
              </a:rPr>
              <a:t>freundlich </a:t>
            </a:r>
            <a:r>
              <a:rPr lang="de-DE" sz="1200" b="0" i="0" strike="noStrike" spc="-1" dirty="0">
                <a:solidFill>
                  <a:srgbClr val="002060"/>
                </a:solidFill>
                <a:latin typeface="Century Gothic"/>
                <a:ea typeface="Century Gothic"/>
              </a:rPr>
              <a:t>[1566] </a:t>
            </a:r>
            <a:r>
              <a:rPr lang="de-DE" sz="1200" b="1" i="0" strike="noStrike" spc="-1" dirty="0">
                <a:solidFill>
                  <a:srgbClr val="002060"/>
                </a:solidFill>
                <a:latin typeface="Century Gothic"/>
                <a:ea typeface="Century Gothic"/>
              </a:rPr>
              <a:t>ihr</a:t>
            </a:r>
            <a:r>
              <a:rPr lang="de-DE" sz="1200" b="1" i="0" strike="noStrike" spc="-1" baseline="30000" dirty="0">
                <a:solidFill>
                  <a:srgbClr val="002060"/>
                </a:solidFill>
                <a:latin typeface="Century Gothic"/>
                <a:ea typeface="Century Gothic"/>
              </a:rPr>
              <a:t>1</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[27] </a:t>
            </a:r>
            <a:r>
              <a:rPr lang="de-DE" sz="1200" b="1" i="0" strike="noStrike" spc="-1" dirty="0">
                <a:solidFill>
                  <a:srgbClr val="002060"/>
                </a:solidFill>
                <a:latin typeface="Century Gothic"/>
                <a:ea typeface="Century Gothic"/>
              </a:rPr>
              <a:t>nett </a:t>
            </a:r>
            <a:r>
              <a:rPr lang="de-DE" sz="1200" b="0" i="0" strike="noStrike" spc="-1" dirty="0">
                <a:solidFill>
                  <a:srgbClr val="002060"/>
                </a:solidFill>
                <a:latin typeface="Century Gothic"/>
                <a:ea typeface="Century Gothic"/>
              </a:rPr>
              <a:t>[1565] </a:t>
            </a:r>
            <a:r>
              <a:rPr lang="de-DE" sz="1200" b="1" i="0" strike="noStrike" spc="-1" dirty="0">
                <a:solidFill>
                  <a:srgbClr val="002060"/>
                </a:solidFill>
                <a:latin typeface="Century Gothic"/>
                <a:ea typeface="Century Gothic"/>
              </a:rPr>
              <a:t>sein</a:t>
            </a:r>
            <a:r>
              <a:rPr lang="de-DE" sz="1200" b="1" i="0" strike="noStrike" spc="-1" baseline="30000" dirty="0">
                <a:solidFill>
                  <a:srgbClr val="002060"/>
                </a:solidFill>
                <a:latin typeface="Century Gothic"/>
                <a:ea typeface="Century Gothic"/>
              </a:rPr>
              <a:t>2</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[30]</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sitzen </a:t>
            </a:r>
            <a:r>
              <a:rPr lang="de-DE" sz="1200" b="0" i="0" strike="noStrike" spc="-1" dirty="0">
                <a:solidFill>
                  <a:srgbClr val="002060"/>
                </a:solidFill>
                <a:latin typeface="Century Gothic"/>
                <a:ea typeface="Century Gothic"/>
              </a:rPr>
              <a:t>[231] </a:t>
            </a:r>
            <a:r>
              <a:rPr lang="de-DE" sz="1200" b="1" i="0" strike="noStrike" spc="-1" dirty="0">
                <a:solidFill>
                  <a:srgbClr val="002060"/>
                </a:solidFill>
                <a:latin typeface="Century Gothic"/>
                <a:ea typeface="Century Gothic"/>
              </a:rPr>
              <a:t>wiederholen </a:t>
            </a:r>
            <a:r>
              <a:rPr lang="de-DE" sz="1200" b="0" i="0" strike="noStrike" spc="-1" dirty="0">
                <a:solidFill>
                  <a:srgbClr val="002060"/>
                </a:solidFill>
                <a:latin typeface="Century Gothic"/>
                <a:ea typeface="Century Gothic"/>
              </a:rPr>
              <a:t>[988] </a:t>
            </a:r>
            <a:r>
              <a:rPr lang="de-DE" sz="1200" b="1" i="0" strike="noStrike" spc="-1" dirty="0">
                <a:solidFill>
                  <a:srgbClr val="002060"/>
                </a:solidFill>
                <a:latin typeface="Century Gothic"/>
                <a:ea typeface="Century Gothic"/>
              </a:rPr>
              <a:t>Antwort</a:t>
            </a:r>
            <a:r>
              <a:rPr lang="de-DE" sz="1200" b="0" i="0" strike="noStrike" spc="-1" dirty="0">
                <a:solidFill>
                  <a:srgbClr val="002060"/>
                </a:solidFill>
                <a:latin typeface="Century Gothic"/>
                <a:ea typeface="Century Gothic"/>
              </a:rPr>
              <a:t> [522] </a:t>
            </a:r>
            <a:r>
              <a:rPr lang="de-DE" sz="1200" b="1" i="0" strike="noStrike" spc="-1" dirty="0">
                <a:solidFill>
                  <a:srgbClr val="002060"/>
                </a:solidFill>
                <a:latin typeface="Century Gothic"/>
                <a:ea typeface="Century Gothic"/>
              </a:rPr>
              <a:t>Frage</a:t>
            </a:r>
            <a:r>
              <a:rPr lang="de-DE" sz="1200" b="0" i="0" strike="noStrike" spc="-1" dirty="0">
                <a:solidFill>
                  <a:srgbClr val="002060"/>
                </a:solidFill>
                <a:latin typeface="Century Gothic"/>
                <a:ea typeface="Century Gothic"/>
              </a:rPr>
              <a:t> [157] </a:t>
            </a:r>
            <a:r>
              <a:rPr lang="de-DE" sz="1200" b="1" i="0" strike="noStrike" spc="-1" dirty="0">
                <a:solidFill>
                  <a:srgbClr val="002060"/>
                </a:solidFill>
                <a:latin typeface="Century Gothic"/>
                <a:ea typeface="Century Gothic"/>
              </a:rPr>
              <a:t>Satz</a:t>
            </a:r>
            <a:r>
              <a:rPr lang="de-DE" sz="1200" b="0" i="0" strike="noStrike" spc="-1" dirty="0">
                <a:solidFill>
                  <a:srgbClr val="002060"/>
                </a:solidFill>
                <a:latin typeface="Century Gothic"/>
                <a:ea typeface="Century Gothic"/>
              </a:rPr>
              <a:t> [432] </a:t>
            </a:r>
            <a:r>
              <a:rPr lang="de-DE" sz="1200" b="1" i="0" strike="noStrike" spc="-1" dirty="0">
                <a:solidFill>
                  <a:srgbClr val="002060"/>
                </a:solidFill>
                <a:latin typeface="Century Gothic"/>
                <a:ea typeface="Century Gothic"/>
              </a:rPr>
              <a:t>neben </a:t>
            </a:r>
            <a:r>
              <a:rPr lang="de-DE" sz="1200" b="0" i="0" strike="noStrike" spc="-1" dirty="0">
                <a:solidFill>
                  <a:srgbClr val="002060"/>
                </a:solidFill>
                <a:latin typeface="Century Gothic"/>
                <a:ea typeface="Century Gothic"/>
              </a:rPr>
              <a:t>[266]</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a:t>
            </a:r>
            <a:r>
              <a:rPr lang="en-GB" dirty="0"/>
              <a:t>o provide</a:t>
            </a:r>
            <a:r>
              <a:rPr lang="en-GB" baseline="0" dirty="0"/>
              <a:t> a r</a:t>
            </a:r>
            <a:r>
              <a:rPr lang="en-GB" dirty="0"/>
              <a:t>eading and writing task based on a semi-authentic text.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a:t>
            </a:r>
            <a:r>
              <a:rPr lang="en-GB" baseline="0" dirty="0"/>
              <a:t> context of this poem allows us to focus on ‘can’ as physically and situationally able to do something. </a:t>
            </a:r>
            <a:br>
              <a:rPr lang="en-GB" baseline="0" dirty="0"/>
            </a:br>
            <a:endParaRPr lang="en-GB" b="1" baseline="0" dirty="0"/>
          </a:p>
          <a:p>
            <a:r>
              <a:rPr lang="en-GB" b="1" baseline="0" dirty="0"/>
              <a:t>Procedure:</a:t>
            </a:r>
          </a:p>
          <a:p>
            <a:r>
              <a:rPr lang="en-GB" dirty="0"/>
              <a:t>1.</a:t>
            </a:r>
            <a:r>
              <a:rPr lang="en-GB" baseline="0" dirty="0"/>
              <a:t> Click to show picture and elicit the meaning of the poem’s title from students.  Mann and Kopf have been explicitly taught as vocabulary, </a:t>
            </a:r>
            <a:r>
              <a:rPr lang="en-GB" baseline="0" dirty="0" err="1"/>
              <a:t>ohne</a:t>
            </a:r>
            <a:r>
              <a:rPr lang="en-GB" baseline="0" dirty="0"/>
              <a:t> is glossed.  Ensure the meaning of the title is clear to all students.</a:t>
            </a:r>
            <a:br>
              <a:rPr lang="en-GB" baseline="0" dirty="0"/>
            </a:br>
            <a:r>
              <a:rPr lang="en-GB" baseline="0" dirty="0"/>
              <a:t>2. Click to reveal the first line of the poem.  Teacher reads.  Proceed with the remaining lines, pausing for the gap where there is a missing verb, each time.</a:t>
            </a:r>
            <a:br>
              <a:rPr lang="en-GB" baseline="0" dirty="0"/>
            </a:br>
            <a:r>
              <a:rPr lang="en-GB" baseline="0" dirty="0"/>
              <a:t>3. Ask students in pairs, (or groups with a big piece of A1 sugar paper), to brainstorm the possible infinitives that could be at the end of each line of the poem.</a:t>
            </a:r>
            <a:br>
              <a:rPr lang="en-GB" baseline="0" dirty="0"/>
            </a:br>
            <a:r>
              <a:rPr lang="en-GB" baseline="0" dirty="0"/>
              <a:t>[If desired, add an element of competition with a points system - e.g., students could receive two points for a correct infinitive.]</a:t>
            </a:r>
          </a:p>
          <a:p>
            <a:pPr marL="228600" indent="-228600">
              <a:buAutoNum type="arabicPeriod" startAt="4"/>
            </a:pPr>
            <a:r>
              <a:rPr lang="en-GB" baseline="0" dirty="0"/>
              <a:t>After 8 minutes to work on their list, ask the class to listen to the audio and write down the seven missing infinitives.</a:t>
            </a:r>
          </a:p>
          <a:p>
            <a:pPr marL="228600" indent="-228600">
              <a:buAutoNum type="arabicPeriod" startAt="4"/>
            </a:pPr>
            <a:r>
              <a:rPr lang="en-GB" baseline="0" dirty="0"/>
              <a:t>Then reveal each infinitive, one by one, telling students to mark off any that they have in common with the poem, awarding themselves two points for any that they already had.</a:t>
            </a:r>
          </a:p>
          <a:p>
            <a:pPr marL="228600" indent="-228600">
              <a:buAutoNum type="arabicPeriod" startAt="4"/>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gar</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indent="0">
              <a:buNone/>
            </a:pPr>
            <a:endParaRPr lang="en-GB" baseline="0" dirty="0"/>
          </a:p>
          <a:p>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provide</a:t>
            </a:r>
            <a:r>
              <a:rPr lang="en-GB" baseline="0" dirty="0"/>
              <a:t> a r</a:t>
            </a:r>
            <a:r>
              <a:rPr lang="en-GB" dirty="0"/>
              <a:t>eading and writing task based on an authentic text.</a:t>
            </a:r>
            <a:br>
              <a:rPr lang="en-GB" b="0" baseline="0" dirty="0"/>
            </a:br>
            <a:endParaRPr lang="en-GB" b="0" baseline="0" dirty="0"/>
          </a:p>
          <a:p>
            <a:r>
              <a:rPr lang="en-GB" b="1" baseline="0" dirty="0"/>
              <a:t>Procedure:</a:t>
            </a:r>
          </a:p>
          <a:p>
            <a:r>
              <a:rPr lang="en-GB" baseline="0" dirty="0"/>
              <a:t>Give students one minute in pairs to translate the poem orally together into English.  Take feedback and clarify meanings, as necessary.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gar</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413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algn="l">
              <a:lnSpc>
                <a:spcPct val="100000"/>
              </a:lnSpc>
            </a:pPr>
            <a:r>
              <a:rPr lang="en-GB" sz="1800" b="0" i="0" u="none" strike="noStrike" kern="1200" spc="-1" dirty="0">
                <a:solidFill>
                  <a:srgbClr val="002060"/>
                </a:solidFill>
                <a:effectLst/>
                <a:latin typeface="Century gothic" panose="020B0502020202020204" pitchFamily="34" charset="0"/>
              </a:rPr>
              <a:t>1. </a:t>
            </a:r>
            <a:r>
              <a:rPr lang="en-GB" sz="1800" dirty="0">
                <a:solidFill>
                  <a:srgbClr val="002060"/>
                </a:solidFill>
              </a:rPr>
              <a:t>Ein Mann </a:t>
            </a:r>
            <a:r>
              <a:rPr lang="en-GB" sz="1800" dirty="0" err="1">
                <a:solidFill>
                  <a:srgbClr val="002060"/>
                </a:solidFill>
              </a:rPr>
              <a:t>ohne</a:t>
            </a:r>
            <a:r>
              <a:rPr lang="en-GB" sz="1800" dirty="0">
                <a:solidFill>
                  <a:srgbClr val="002060"/>
                </a:solidFill>
              </a:rPr>
              <a:t> Kopf </a:t>
            </a:r>
            <a:r>
              <a:rPr lang="en-GB" sz="1800" dirty="0" err="1">
                <a:solidFill>
                  <a:srgbClr val="002060"/>
                </a:solidFill>
              </a:rPr>
              <a:t>kann</a:t>
            </a:r>
            <a:r>
              <a:rPr lang="en-GB" sz="1800" dirty="0">
                <a:solidFill>
                  <a:srgbClr val="002060"/>
                </a:solidFill>
              </a:rPr>
              <a:t> </a:t>
            </a:r>
            <a:r>
              <a:rPr lang="en-GB" sz="1800" dirty="0" err="1">
                <a:solidFill>
                  <a:srgbClr val="002060"/>
                </a:solidFill>
              </a:rPr>
              <a:t>keine</a:t>
            </a:r>
            <a:r>
              <a:rPr lang="en-GB" sz="1800" dirty="0">
                <a:solidFill>
                  <a:srgbClr val="002060"/>
                </a:solidFill>
              </a:rPr>
              <a:t> </a:t>
            </a:r>
            <a:r>
              <a:rPr lang="en-GB" sz="1800" dirty="0" err="1">
                <a:solidFill>
                  <a:srgbClr val="002060"/>
                </a:solidFill>
              </a:rPr>
              <a:t>Pflanzen</a:t>
            </a:r>
            <a:r>
              <a:rPr lang="en-GB" sz="1800" dirty="0">
                <a:solidFill>
                  <a:srgbClr val="002060"/>
                </a:solidFill>
              </a:rPr>
              <a:t> </a:t>
            </a:r>
            <a:r>
              <a:rPr lang="en-GB" sz="1800" dirty="0" err="1">
                <a:solidFill>
                  <a:srgbClr val="002060"/>
                </a:solidFill>
              </a:rPr>
              <a:t>pflegen</a:t>
            </a:r>
            <a:r>
              <a:rPr lang="en-GB" sz="1800" dirty="0">
                <a:solidFill>
                  <a:srgbClr val="002060"/>
                </a:solidFill>
              </a:rPr>
              <a:t>.</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i="0" u="none" strike="noStrike" kern="1200" spc="-1" dirty="0">
                <a:solidFill>
                  <a:srgbClr val="002060"/>
                </a:solidFill>
                <a:effectLst/>
                <a:latin typeface="Century gothic" panose="020B0502020202020204" pitchFamily="34" charset="0"/>
              </a:rPr>
              <a:t>2. </a:t>
            </a:r>
            <a:r>
              <a:rPr lang="de-DE" sz="1800" b="0" strike="noStrike" spc="-1" dirty="0">
                <a:solidFill>
                  <a:srgbClr val="002060"/>
                </a:solidFill>
                <a:latin typeface="Century gothic"/>
              </a:rPr>
              <a:t>Ein Mann ohne Kopf kann keinen Kampf gewinnen.</a:t>
            </a:r>
          </a:p>
          <a:p>
            <a:pPr marL="0" marR="0" lvl="0" indent="0" algn="l" defTabSz="914400" rtl="0" eaLnBrk="1" fontAlgn="ctr" latinLnBrk="0" hangingPunct="1">
              <a:lnSpc>
                <a:spcPct val="100000"/>
              </a:lnSpc>
              <a:spcBef>
                <a:spcPts val="0"/>
              </a:spcBef>
              <a:spcAft>
                <a:spcPts val="0"/>
              </a:spcAft>
              <a:buClrTx/>
              <a:buSzTx/>
              <a:buFontTx/>
              <a:buNone/>
              <a:tabLst/>
              <a:defRPr/>
            </a:pPr>
            <a:r>
              <a:rPr lang="de-DE" sz="1800" b="0" strike="noStrike" spc="-1" dirty="0">
                <a:solidFill>
                  <a:srgbClr val="002060"/>
                </a:solidFill>
                <a:latin typeface="Century gothic"/>
              </a:rPr>
              <a:t>3. Ein Mann ohne Kopf kann keinen Pfefferminztee trinken.</a:t>
            </a:r>
          </a:p>
          <a:p>
            <a:pPr marL="0" marR="0" lvl="0" indent="0" algn="l" defTabSz="914400" rtl="0" eaLnBrk="1" fontAlgn="ctr" latinLnBrk="0" hangingPunct="1">
              <a:lnSpc>
                <a:spcPct val="100000"/>
              </a:lnSpc>
              <a:spcBef>
                <a:spcPts val="0"/>
              </a:spcBef>
              <a:spcAft>
                <a:spcPts val="0"/>
              </a:spcAft>
              <a:buClrTx/>
              <a:buSzTx/>
              <a:buFontTx/>
              <a:buNone/>
              <a:tabLst/>
              <a:defRPr/>
            </a:pPr>
            <a:r>
              <a:rPr lang="de-DE" sz="1800" b="0" strike="noStrike" spc="-1" dirty="0">
                <a:solidFill>
                  <a:srgbClr val="002060"/>
                </a:solidFill>
                <a:latin typeface="Century gothic"/>
              </a:rPr>
              <a:t>4. </a:t>
            </a:r>
            <a:r>
              <a:rPr lang="en-GB" sz="1800" b="0" strike="noStrike" spc="-1" dirty="0">
                <a:solidFill>
                  <a:srgbClr val="002060"/>
                </a:solidFill>
                <a:latin typeface="Century gothic"/>
              </a:rPr>
              <a:t>Ein Mann </a:t>
            </a:r>
            <a:r>
              <a:rPr lang="en-GB" sz="1800" b="0" strike="noStrike" spc="-1" dirty="0" err="1">
                <a:solidFill>
                  <a:srgbClr val="002060"/>
                </a:solidFill>
                <a:latin typeface="Century gothic"/>
              </a:rPr>
              <a:t>ohne</a:t>
            </a:r>
            <a:r>
              <a:rPr lang="en-GB" sz="1800" b="0" strike="noStrike" spc="-1" dirty="0">
                <a:solidFill>
                  <a:srgbClr val="002060"/>
                </a:solidFill>
                <a:latin typeface="Century gothic"/>
              </a:rPr>
              <a:t> Kopf </a:t>
            </a:r>
            <a:r>
              <a:rPr lang="en-GB" sz="1800" b="0" strike="noStrike" spc="-1" dirty="0" err="1">
                <a:solidFill>
                  <a:srgbClr val="002060"/>
                </a:solidFill>
                <a:latin typeface="Century gothic"/>
              </a:rPr>
              <a:t>kann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keinen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Knall</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hören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5. Ein Mann </a:t>
            </a:r>
            <a:r>
              <a:rPr lang="en-GB" sz="1800" b="0" strike="noStrike" spc="-1" dirty="0" err="1">
                <a:solidFill>
                  <a:srgbClr val="002060"/>
                </a:solidFill>
                <a:latin typeface="Century gothic"/>
              </a:rPr>
              <a:t>ohne</a:t>
            </a:r>
            <a:r>
              <a:rPr lang="en-GB" sz="1800" b="0" strike="noStrike" spc="-1" dirty="0">
                <a:solidFill>
                  <a:srgbClr val="002060"/>
                </a:solidFill>
                <a:latin typeface="Century gothic"/>
              </a:rPr>
              <a:t> Kopf </a:t>
            </a:r>
            <a:r>
              <a:rPr lang="en-GB" sz="1800" b="0" strike="noStrike" spc="-1" dirty="0" err="1">
                <a:solidFill>
                  <a:srgbClr val="002060"/>
                </a:solidFill>
                <a:latin typeface="Century gothic"/>
              </a:rPr>
              <a:t>kann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keine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Knöchel</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knacken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6. </a:t>
            </a:r>
            <a:r>
              <a:rPr lang="de-DE" sz="1800" b="0" strike="noStrike" spc="-1" dirty="0">
                <a:solidFill>
                  <a:srgbClr val="002060"/>
                </a:solidFill>
                <a:latin typeface="Century gothic"/>
              </a:rPr>
              <a:t>Ein Mann ohne Kopf kann keine Knoten knüpfen.</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[1842]</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Kampf</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[867]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Pfefferminz</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Tee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[2617]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Knall</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[4658]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Knöchel</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knacken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[4657]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Knoten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 infinitive verbs in preparation for the following activities. To recap three verbs and to learn five new verbs.</a:t>
            </a:r>
            <a:br>
              <a:rPr lang="en-GB" b="0" baseline="0" dirty="0"/>
            </a:br>
            <a:endParaRPr lang="en-GB" b="1" baseline="0" dirty="0"/>
          </a:p>
          <a:p>
            <a:r>
              <a:rPr lang="en-GB" b="1" baseline="0" dirty="0"/>
              <a:t>Procedure:</a:t>
            </a:r>
          </a:p>
          <a:p>
            <a:pPr marL="228600" indent="-228600">
              <a:buAutoNum type="arabicPeriod"/>
            </a:pPr>
            <a:r>
              <a:rPr lang="en-GB" b="0" baseline="0" dirty="0"/>
              <a:t>Click on each infinitive verb to hear a native speaker. Pupils repeat.</a:t>
            </a:r>
          </a:p>
          <a:p>
            <a:pPr marL="228600" indent="-228600">
              <a:buAutoNum type="arabicPeriod"/>
            </a:pPr>
            <a:r>
              <a:rPr lang="en-GB" b="0" baseline="0" dirty="0"/>
              <a:t>Click to reveal the English translation for each verb.</a:t>
            </a:r>
          </a:p>
          <a:p>
            <a:pPr marL="228600" indent="-228600">
              <a:buAutoNum type="arabicPeriod"/>
            </a:pPr>
            <a:r>
              <a:rPr lang="en-GB" b="0" baseline="0" dirty="0"/>
              <a:t>Click to hide the German, pupils try to remember the German translation for each English verb. Pupils have already come across </a:t>
            </a:r>
            <a:r>
              <a:rPr lang="en-GB" b="0" i="1" baseline="0" dirty="0" err="1"/>
              <a:t>tanzen</a:t>
            </a:r>
            <a:r>
              <a:rPr lang="en-GB" b="0" i="1" baseline="0" dirty="0"/>
              <a:t>, </a:t>
            </a:r>
            <a:r>
              <a:rPr lang="en-GB" b="0" i="1" baseline="0" dirty="0" err="1"/>
              <a:t>singen</a:t>
            </a:r>
            <a:r>
              <a:rPr lang="en-GB" b="0" i="1" baseline="0" dirty="0"/>
              <a:t>, </a:t>
            </a:r>
            <a:r>
              <a:rPr lang="en-GB" b="0" i="1" baseline="0" dirty="0" err="1"/>
              <a:t>denken</a:t>
            </a:r>
            <a:r>
              <a:rPr lang="en-GB" b="0" i="1" baseline="0" dirty="0"/>
              <a:t> </a:t>
            </a:r>
            <a:r>
              <a:rPr lang="en-GB" b="0" i="0" baseline="0" dirty="0"/>
              <a:t>and some pupils may be familiar with </a:t>
            </a:r>
            <a:r>
              <a:rPr lang="en-GB" b="0" i="1" baseline="0" dirty="0" err="1"/>
              <a:t>lesen</a:t>
            </a:r>
            <a:r>
              <a:rPr lang="en-GB" b="0" i="1" baseline="0" dirty="0"/>
              <a:t> </a:t>
            </a:r>
            <a:r>
              <a:rPr lang="en-GB" b="0" i="0" baseline="0" dirty="0"/>
              <a:t>from reading activities. The other verbs are likely to be new. Click to reveal the answers.</a:t>
            </a:r>
          </a:p>
          <a:p>
            <a:pPr marL="228600" indent="-228600">
              <a:buAutoNum type="arabicPeriod"/>
            </a:pPr>
            <a:r>
              <a:rPr lang="en-GB" b="0" i="0" baseline="0" dirty="0"/>
              <a:t>Click again to hide the English.</a:t>
            </a:r>
          </a:p>
          <a:p>
            <a:pPr marL="228600" indent="-228600">
              <a:buAutoNum type="arabicPeriod"/>
            </a:pPr>
            <a:r>
              <a:rPr lang="en-GB" b="0" baseline="0" dirty="0"/>
              <a:t>Pupils have one piece of A4 paper. They fold it (no need for numbers or drawing of lines) horizontally in half, then vertically in half and half again to create 8 rectangular box shapes. If this is the first time pupils have done this, teacher models carefully from the front.</a:t>
            </a:r>
          </a:p>
          <a:p>
            <a:pPr marL="228600" indent="-228600">
              <a:buAutoNum type="arabicPeriod"/>
            </a:pPr>
            <a:r>
              <a:rPr lang="en-GB" b="0" baseline="0" dirty="0"/>
              <a:t>Pupils write the verb in German within each box 1-8.</a:t>
            </a:r>
          </a:p>
          <a:p>
            <a:pPr marL="228600" indent="-228600">
              <a:buAutoNum type="arabicPeriod"/>
            </a:pPr>
            <a:r>
              <a:rPr lang="en-GB" b="0" baseline="0" dirty="0"/>
              <a:t>Above each verb they draw a very quick picture (5 seconds only allowed for drawing, count down 5-1) to indicate the meaning.  Alternatively, they can write the English word. </a:t>
            </a:r>
          </a:p>
          <a:p>
            <a:pPr marL="228600" indent="-228600">
              <a:buAutoNum type="arabicPeriod"/>
            </a:pPr>
            <a:r>
              <a:rPr lang="en-GB" b="0" baseline="0" dirty="0"/>
              <a:t>The </a:t>
            </a:r>
            <a:r>
              <a:rPr lang="en-GB" baseline="0" dirty="0"/>
              <a:t>next slide shows example pictures (for pupils to check their understanding).</a:t>
            </a:r>
          </a:p>
          <a:p>
            <a:br>
              <a:rPr lang="en-GB" baseline="0" dirty="0"/>
            </a:br>
            <a:endParaRPr lang="en-GB" baseline="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provide the a</a:t>
            </a:r>
            <a:r>
              <a:rPr lang="en-GB" b="0" baseline="0" dirty="0"/>
              <a:t>nswers to the activity on the previous slide.</a:t>
            </a:r>
            <a:br>
              <a:rPr lang="en-GB" b="0" baseline="0" dirty="0"/>
            </a:br>
            <a:endParaRPr lang="en-GB" b="1" baseline="0" dirty="0"/>
          </a:p>
          <a:p>
            <a:r>
              <a:rPr lang="en-GB" b="1" baseline="0" dirty="0"/>
              <a:t>Procedure:</a:t>
            </a:r>
          </a:p>
          <a:p>
            <a:r>
              <a:rPr lang="en-GB" baseline="0" dirty="0"/>
              <a:t>1. Pupils compare their drawings/ English answers with the drawings on slide.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96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3.png"/><Relationship Id="rId2" Type="http://schemas.openxmlformats.org/officeDocument/2006/relationships/audio" Target="../media/media1.wav"/><Relationship Id="rId16" Type="http://schemas.openxmlformats.org/officeDocument/2006/relationships/image" Target="../media/image2.jpeg"/><Relationship Id="rId1" Type="http://schemas.microsoft.com/office/2007/relationships/media" Target="../media/media1.wav"/><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8.wav"/><Relationship Id="rId10" Type="http://schemas.openxmlformats.org/officeDocument/2006/relationships/audio" Target="../media/audio34.wav"/><Relationship Id="rId4" Type="http://schemas.openxmlformats.org/officeDocument/2006/relationships/notesSlide" Target="../notesSlides/notesSlide10.xml"/><Relationship Id="rId9" Type="http://schemas.openxmlformats.org/officeDocument/2006/relationships/audio" Target="../media/audio33.wav"/><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png"/><Relationship Id="rId5" Type="http://schemas.openxmlformats.org/officeDocument/2006/relationships/audio" Target="../media/audio37.wav"/><Relationship Id="rId10"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audio" Target="../media/audio29.wav"/></Relationships>
</file>

<file path=ppt/slides/_rels/slide1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8.wav"/><Relationship Id="rId10"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9.wav"/><Relationship Id="rId21" Type="http://schemas.openxmlformats.org/officeDocument/2006/relationships/image" Target="../media/image22.png"/><Relationship Id="rId7" Type="http://schemas.openxmlformats.org/officeDocument/2006/relationships/audio" Target="../media/audio12.wav"/><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6.png"/><Relationship Id="rId24" Type="http://schemas.openxmlformats.org/officeDocument/2006/relationships/image" Target="../media/image23.png"/><Relationship Id="rId5" Type="http://schemas.openxmlformats.org/officeDocument/2006/relationships/audio" Target="../media/audio10.wav"/><Relationship Id="rId15" Type="http://schemas.openxmlformats.org/officeDocument/2006/relationships/image" Target="../media/image16.png"/><Relationship Id="rId23" Type="http://schemas.openxmlformats.org/officeDocument/2006/relationships/audio" Target="../media/audio15.wav"/><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audio" Target="../media/audio14.wav"/><Relationship Id="rId14" Type="http://schemas.openxmlformats.org/officeDocument/2006/relationships/image" Target="../media/image15.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audio" Target="../media/audio16.wav"/><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audio" Target="../media/audio22.wav"/><Relationship Id="rId5" Type="http://schemas.openxmlformats.org/officeDocument/2006/relationships/image" Target="../media/image23.png"/><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 Id="rId14"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1.wav"/><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audio" Target="../media/audio16.wav"/><Relationship Id="rId21"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audio" Target="../media/audio20.wav"/><Relationship Id="rId17" Type="http://schemas.openxmlformats.org/officeDocument/2006/relationships/audio" Target="../media/audio25.wav"/><Relationship Id="rId25"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audio" Target="../media/audio24.wav"/><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audio" Target="../media/audio19.wav"/><Relationship Id="rId24" Type="http://schemas.openxmlformats.org/officeDocument/2006/relationships/image" Target="../media/image34.png"/><Relationship Id="rId5" Type="http://schemas.openxmlformats.org/officeDocument/2006/relationships/image" Target="../media/image23.png"/><Relationship Id="rId15" Type="http://schemas.openxmlformats.org/officeDocument/2006/relationships/audio" Target="../media/audio23.wav"/><Relationship Id="rId23" Type="http://schemas.openxmlformats.org/officeDocument/2006/relationships/image" Target="../media/image33.png"/><Relationship Id="rId10" Type="http://schemas.openxmlformats.org/officeDocument/2006/relationships/audio" Target="../media/audio18.wav"/><Relationship Id="rId19" Type="http://schemas.openxmlformats.org/officeDocument/2006/relationships/image" Target="../media/image29.png"/><Relationship Id="rId4" Type="http://schemas.openxmlformats.org/officeDocument/2006/relationships/audio" Target="../media/audio26.wav"/><Relationship Id="rId9" Type="http://schemas.openxmlformats.org/officeDocument/2006/relationships/image" Target="../media/image27.png"/><Relationship Id="rId14" Type="http://schemas.openxmlformats.org/officeDocument/2006/relationships/audio" Target="../media/audio22.wav"/><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7.wav"/><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14.png"/><Relationship Id="rId4" Type="http://schemas.openxmlformats.org/officeDocument/2006/relationships/audio" Target="../media/audio28.wav"/><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0"/>
            <a:ext cx="4350240" cy="6866516"/>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21648" y="56033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können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[pf] [kn]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40668"/>
            <a:ext cx="4350240" cy="1144800"/>
          </a:xfrm>
        </p:spPr>
        <p:txBody>
          <a:bodyPr/>
          <a:lstStyle/>
          <a:p>
            <a:pPr algn="ctr"/>
            <a:r>
              <a:rPr lang="en-GB" sz="4000" b="1" spc="-1" dirty="0">
                <a:solidFill>
                  <a:schemeClr val="bg1"/>
                </a:solidFill>
                <a:latin typeface="Century Gothic" panose="020B0502020202020204" pitchFamily="34" charset="0"/>
                <a:ea typeface="Century Gothic"/>
              </a:rPr>
              <a:t>Mann </a:t>
            </a:r>
            <a:r>
              <a:rPr lang="en-GB" sz="4000" b="1" spc="-1" dirty="0" err="1">
                <a:solidFill>
                  <a:schemeClr val="bg1"/>
                </a:solidFill>
                <a:latin typeface="Century Gothic" panose="020B0502020202020204" pitchFamily="34" charset="0"/>
                <a:ea typeface="Century Gothic"/>
              </a:rPr>
              <a:t>ohne</a:t>
            </a:r>
            <a:r>
              <a:rPr lang="en-GB" sz="4000" b="1" spc="-1" dirty="0">
                <a:solidFill>
                  <a:schemeClr val="bg1"/>
                </a:solidFill>
                <a:latin typeface="Century Gothic" panose="020B0502020202020204" pitchFamily="34" charset="0"/>
                <a:ea typeface="Century Gothic"/>
              </a:rPr>
              <a:t> Kopf</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10" name="Rectangle: Rounded Corners 9">
            <a:extLst>
              <a:ext uri="{FF2B5EF4-FFF2-40B4-BE49-F238E27FC236}">
                <a16:creationId xmlns:a16="http://schemas.microsoft.com/office/drawing/2014/main" id="{86EE11F3-5A75-4C4F-ABDB-E6B2E42B5DEB}"/>
              </a:ext>
            </a:extLst>
          </p:cNvPr>
          <p:cNvSpPr/>
          <p:nvPr/>
        </p:nvSpPr>
        <p:spPr>
          <a:xfrm>
            <a:off x="780156" y="1728214"/>
            <a:ext cx="2968283" cy="3758022"/>
          </a:xfrm>
          <a:prstGeom prst="roundRect">
            <a:avLst/>
          </a:prstGeom>
          <a:solidFill>
            <a:schemeClr val="bg1"/>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C000"/>
                </a:solidFill>
              </a:ln>
            </a:endParaRPr>
          </a:p>
        </p:txBody>
      </p:sp>
      <p:pic>
        <p:nvPicPr>
          <p:cNvPr id="11" name="Picture 10" descr="Image result for headless clipart">
            <a:extLst>
              <a:ext uri="{FF2B5EF4-FFF2-40B4-BE49-F238E27FC236}">
                <a16:creationId xmlns:a16="http://schemas.microsoft.com/office/drawing/2014/main" id="{E91EDCA6-E020-41F8-AF89-96218F299772}"/>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013" y="2382929"/>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clker.com/cliparts/8/a/4/7/11949864331460157366tophat_benji_park_01.svg.hi.png">
            <a:extLst>
              <a:ext uri="{FF2B5EF4-FFF2-40B4-BE49-F238E27FC236}">
                <a16:creationId xmlns:a16="http://schemas.microsoft.com/office/drawing/2014/main" id="{7DA326E1-1C0D-4856-A8FC-550FD849EB3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303" y="1897046"/>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96F582-2DEE-47A0-A2FB-381CBE759096}"/>
              </a:ext>
            </a:extLst>
          </p:cNvPr>
          <p:cNvSpPr txBox="1"/>
          <p:nvPr/>
        </p:nvSpPr>
        <p:spPr>
          <a:xfrm>
            <a:off x="4371888" y="6220185"/>
            <a:ext cx="5644800" cy="584775"/>
          </a:xfrm>
          <a:prstGeom prst="rect">
            <a:avLst/>
          </a:prstGeom>
          <a:noFill/>
        </p:spPr>
        <p:txBody>
          <a:bodyPr wrap="square" rtlCol="0">
            <a:spAutoFit/>
          </a:bodyPr>
          <a:lstStyle/>
          <a:p>
            <a:r>
              <a:rPr lang="en-GB" sz="1600" dirty="0">
                <a:solidFill>
                  <a:srgbClr val="002060"/>
                </a:solidFill>
              </a:rPr>
              <a:t>Text translated and adapted from an original poem, Hombre sin cabeza, by Armando José </a:t>
            </a:r>
            <a:r>
              <a:rPr lang="en-GB" sz="1600" dirty="0" err="1">
                <a:solidFill>
                  <a:srgbClr val="002060"/>
                </a:solidFill>
              </a:rPr>
              <a:t>Sequera</a:t>
            </a:r>
            <a:r>
              <a:rPr lang="en-GB" sz="1600" dirty="0">
                <a:solidFill>
                  <a:srgbClr val="002060"/>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3" name="T3_W12_10.2.wav"/>
            </a:hlinkClick>
          </p:cNvPr>
          <p:cNvSpPr/>
          <p:nvPr/>
        </p:nvSpPr>
        <p:spPr>
          <a:xfrm>
            <a:off x="585792" y="475699"/>
            <a:ext cx="7024126" cy="7607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a:ea typeface="Century Gothic"/>
              </a:rPr>
              <a:t>Ein Mann </a:t>
            </a:r>
            <a:r>
              <a:rPr kumimoji="0" lang="en-GB" sz="4400" b="1" i="0" u="none" strike="noStrike" kern="1200" cap="none" spc="-1" normalizeH="0" baseline="0" noProof="0" dirty="0" err="1">
                <a:ln>
                  <a:noFill/>
                </a:ln>
                <a:solidFill>
                  <a:srgbClr val="002060"/>
                </a:solidFill>
                <a:effectLst/>
                <a:uLnTx/>
                <a:uFillTx/>
                <a:latin typeface="Century gothic"/>
                <a:ea typeface="Century Gothic"/>
              </a:rPr>
              <a:t>ohne</a:t>
            </a:r>
            <a:r>
              <a:rPr kumimoji="0" lang="en-GB" sz="4400" b="1" i="0" u="none" strike="noStrike" kern="1200" cap="none" spc="-1" normalizeH="0" baseline="0" noProof="0" dirty="0">
                <a:ln>
                  <a:noFill/>
                </a:ln>
                <a:solidFill>
                  <a:srgbClr val="002060"/>
                </a:solidFill>
                <a:effectLst/>
                <a:uLnTx/>
                <a:uFillTx/>
                <a:latin typeface="Century gothic"/>
                <a:ea typeface="Century Gothic"/>
              </a:rPr>
              <a:t>* Kopf</a:t>
            </a:r>
            <a:endParaRPr kumimoji="0" lang="en-GB" sz="4400" b="0" i="0" u="none" strike="noStrike" kern="1200" cap="none" spc="-1" normalizeH="0" baseline="0" noProof="0" dirty="0">
              <a:ln>
                <a:noFill/>
              </a:ln>
              <a:solidFill>
                <a:prstClr val="black"/>
              </a:solidFill>
              <a:effectLst/>
              <a:uLnTx/>
              <a:uFillTx/>
              <a:latin typeface="Century gothic"/>
            </a:endParaRPr>
          </a:p>
        </p:txBody>
      </p:sp>
      <p:sp>
        <p:nvSpPr>
          <p:cNvPr id="9" name="Title 2">
            <a:extLst>
              <a:ext uri="{FF2B5EF4-FFF2-40B4-BE49-F238E27FC236}">
                <a16:creationId xmlns:a16="http://schemas.microsoft.com/office/drawing/2014/main" id="{2F8ABA5B-2631-18A2-956C-C72CAA8CDBEB}"/>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6186E350-5090-5C07-B95F-E9A50C53F6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Content Placeholder 2">
            <a:hlinkClick r:id="" action="ppaction://noaction">
              <a:snd r:embed="rId15" name="T3_W12_10.3.wav"/>
            </a:hlinkClick>
            <a:extLst>
              <a:ext uri="{FF2B5EF4-FFF2-40B4-BE49-F238E27FC236}">
                <a16:creationId xmlns:a16="http://schemas.microsoft.com/office/drawing/2014/main" id="{5D36194D-F67C-FEAE-206F-CCC34362579F}"/>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Ein Mann </a:t>
            </a:r>
            <a:r>
              <a:rPr lang="en-GB" dirty="0" err="1"/>
              <a:t>ohne</a:t>
            </a:r>
            <a:r>
              <a:rPr lang="en-GB" dirty="0"/>
              <a:t> Kopf</a:t>
            </a:r>
          </a:p>
          <a:p>
            <a:pPr marL="0" indent="0">
              <a:buFont typeface="Arial" panose="020B0604020202020204" pitchFamily="34" charset="0"/>
              <a:buNone/>
            </a:pPr>
            <a:r>
              <a:rPr lang="en-GB" dirty="0"/>
              <a:t>hat </a:t>
            </a:r>
            <a:r>
              <a:rPr lang="en-GB" dirty="0" err="1"/>
              <a:t>viele</a:t>
            </a:r>
            <a:r>
              <a:rPr lang="en-GB" dirty="0"/>
              <a:t> </a:t>
            </a:r>
            <a:r>
              <a:rPr lang="en-GB" dirty="0" err="1"/>
              <a:t>Probleme</a:t>
            </a:r>
            <a:r>
              <a:rPr lang="en-GB" dirty="0"/>
              <a:t>:</a:t>
            </a:r>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denken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lesen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singen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essen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hören</a:t>
            </a:r>
            <a:endParaRPr lang="en-GB" dirty="0"/>
          </a:p>
          <a:p>
            <a:pPr marL="0" indent="0">
              <a:buFont typeface="Arial" panose="020B0604020202020204" pitchFamily="34" charset="0"/>
              <a:buNone/>
            </a:pPr>
            <a:r>
              <a:rPr lang="en-GB" dirty="0"/>
              <a:t>Und </a:t>
            </a:r>
            <a:r>
              <a:rPr lang="en-GB" dirty="0" err="1"/>
              <a:t>auch</a:t>
            </a:r>
            <a:r>
              <a:rPr lang="en-GB" dirty="0"/>
              <a:t> </a:t>
            </a:r>
            <a:r>
              <a:rPr lang="en-GB" dirty="0" err="1"/>
              <a:t>nicht</a:t>
            </a:r>
            <a:r>
              <a:rPr lang="en-GB" dirty="0"/>
              <a:t> verstehen, </a:t>
            </a:r>
          </a:p>
          <a:p>
            <a:pPr marL="0" indent="0">
              <a:buFont typeface="Arial" panose="020B0604020202020204" pitchFamily="34" charse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Font typeface="Arial" panose="020B0604020202020204" pitchFamily="34" charset="0"/>
              <a:buNone/>
            </a:pPr>
            <a:endParaRPr lang="en-GB" dirty="0"/>
          </a:p>
        </p:txBody>
      </p:sp>
      <p:pic>
        <p:nvPicPr>
          <p:cNvPr id="12" name="Picture 11" descr="Image result for headless clipart">
            <a:extLst>
              <a:ext uri="{FF2B5EF4-FFF2-40B4-BE49-F238E27FC236}">
                <a16:creationId xmlns:a16="http://schemas.microsoft.com/office/drawing/2014/main" id="{30A8F880-A0E1-FF42-BDF7-2700F601B2C3}"/>
              </a:ext>
            </a:extLst>
          </p:cNvPr>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0563" y="1999265"/>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8/a/4/7/11949864331460157366tophat_benji_park_01.svg.hi.png">
            <a:extLst>
              <a:ext uri="{FF2B5EF4-FFF2-40B4-BE49-F238E27FC236}">
                <a16:creationId xmlns:a16="http://schemas.microsoft.com/office/drawing/2014/main" id="{A5CE4F7D-90EA-5C08-7D18-322E3928A18E}"/>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81021" y="1456393"/>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5">
            <a:extLst>
              <a:ext uri="{FF2B5EF4-FFF2-40B4-BE49-F238E27FC236}">
                <a16:creationId xmlns:a16="http://schemas.microsoft.com/office/drawing/2014/main" id="{5457B5A0-D2B3-0AA8-357E-AC1D1F8F5242}"/>
              </a:ext>
            </a:extLst>
          </p:cNvPr>
          <p:cNvSpPr/>
          <p:nvPr/>
        </p:nvSpPr>
        <p:spPr>
          <a:xfrm>
            <a:off x="3219450" y="2724150"/>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5" name="Rounded Rectangle 6">
            <a:extLst>
              <a:ext uri="{FF2B5EF4-FFF2-40B4-BE49-F238E27FC236}">
                <a16:creationId xmlns:a16="http://schemas.microsoft.com/office/drawing/2014/main" id="{533F0FF3-15AF-16F9-9129-4E969B83DE04}"/>
              </a:ext>
            </a:extLst>
          </p:cNvPr>
          <p:cNvSpPr/>
          <p:nvPr/>
        </p:nvSpPr>
        <p:spPr>
          <a:xfrm>
            <a:off x="3219450" y="3187091"/>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6" name="Rounded Rectangle 7">
            <a:extLst>
              <a:ext uri="{FF2B5EF4-FFF2-40B4-BE49-F238E27FC236}">
                <a16:creationId xmlns:a16="http://schemas.microsoft.com/office/drawing/2014/main" id="{B0B97453-C466-DF9A-6ACA-04FB0B2443E3}"/>
              </a:ext>
            </a:extLst>
          </p:cNvPr>
          <p:cNvSpPr/>
          <p:nvPr/>
        </p:nvSpPr>
        <p:spPr>
          <a:xfrm>
            <a:off x="3219450" y="3716155"/>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7" name="Rounded Rectangle 8">
            <a:extLst>
              <a:ext uri="{FF2B5EF4-FFF2-40B4-BE49-F238E27FC236}">
                <a16:creationId xmlns:a16="http://schemas.microsoft.com/office/drawing/2014/main" id="{64BCD0EE-9E2A-92D9-91C7-117C717DA787}"/>
              </a:ext>
            </a:extLst>
          </p:cNvPr>
          <p:cNvSpPr/>
          <p:nvPr/>
        </p:nvSpPr>
        <p:spPr>
          <a:xfrm>
            <a:off x="3219450" y="4153910"/>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8" name="Rounded Rectangle 9">
            <a:extLst>
              <a:ext uri="{FF2B5EF4-FFF2-40B4-BE49-F238E27FC236}">
                <a16:creationId xmlns:a16="http://schemas.microsoft.com/office/drawing/2014/main" id="{1B3BD523-8C9C-0BCA-264E-48C46C667B23}"/>
              </a:ext>
            </a:extLst>
          </p:cNvPr>
          <p:cNvSpPr/>
          <p:nvPr/>
        </p:nvSpPr>
        <p:spPr>
          <a:xfrm>
            <a:off x="3226440" y="4587235"/>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9" name="Rounded Rectangle 10">
            <a:extLst>
              <a:ext uri="{FF2B5EF4-FFF2-40B4-BE49-F238E27FC236}">
                <a16:creationId xmlns:a16="http://schemas.microsoft.com/office/drawing/2014/main" id="{ACDE7CB7-879B-720D-6187-A1AED06B9299}"/>
              </a:ext>
            </a:extLst>
          </p:cNvPr>
          <p:cNvSpPr/>
          <p:nvPr/>
        </p:nvSpPr>
        <p:spPr>
          <a:xfrm>
            <a:off x="3683640" y="5061497"/>
            <a:ext cx="1802760" cy="45162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0" name="Rounded Rectangle 11">
            <a:extLst>
              <a:ext uri="{FF2B5EF4-FFF2-40B4-BE49-F238E27FC236}">
                <a16:creationId xmlns:a16="http://schemas.microsoft.com/office/drawing/2014/main" id="{084EB26B-8141-7934-8B3E-23F0161CBDDA}"/>
              </a:ext>
            </a:extLst>
          </p:cNvPr>
          <p:cNvSpPr/>
          <p:nvPr/>
        </p:nvSpPr>
        <p:spPr>
          <a:xfrm>
            <a:off x="6375050" y="5522261"/>
            <a:ext cx="1063439" cy="415248"/>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2" name="Speech Bubble: Oval 21">
            <a:extLst>
              <a:ext uri="{FF2B5EF4-FFF2-40B4-BE49-F238E27FC236}">
                <a16:creationId xmlns:a16="http://schemas.microsoft.com/office/drawing/2014/main" id="{D67845B6-A84C-B7B2-9A18-8DE1EA41F6C8}"/>
              </a:ext>
            </a:extLst>
          </p:cNvPr>
          <p:cNvSpPr/>
          <p:nvPr/>
        </p:nvSpPr>
        <p:spPr>
          <a:xfrm>
            <a:off x="9150464" y="2788252"/>
            <a:ext cx="2732900" cy="1837860"/>
          </a:xfrm>
          <a:prstGeom prst="wedgeEllipseCallout">
            <a:avLst>
              <a:gd name="adj1" fmla="val -73947"/>
              <a:gd name="adj2" fmla="val -74264"/>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 Ich </a:t>
            </a:r>
            <a:r>
              <a:rPr lang="en-GB" sz="2400" dirty="0" err="1">
                <a:solidFill>
                  <a:srgbClr val="002060"/>
                </a:solidFill>
              </a:rPr>
              <a:t>heiße</a:t>
            </a:r>
            <a:r>
              <a:rPr lang="en-GB" sz="2400" dirty="0">
                <a:solidFill>
                  <a:srgbClr val="002060"/>
                </a:solidFill>
              </a:rPr>
              <a:t> Klaus Knopf!</a:t>
            </a:r>
          </a:p>
        </p:txBody>
      </p:sp>
      <p:sp>
        <p:nvSpPr>
          <p:cNvPr id="23" name="Rectangle: Rounded Corners 22">
            <a:extLst>
              <a:ext uri="{FF2B5EF4-FFF2-40B4-BE49-F238E27FC236}">
                <a16:creationId xmlns:a16="http://schemas.microsoft.com/office/drawing/2014/main" id="{04A25EE6-9EFA-B7B6-F06F-7CFDB89CE3A8}"/>
              </a:ext>
            </a:extLst>
          </p:cNvPr>
          <p:cNvSpPr/>
          <p:nvPr/>
        </p:nvSpPr>
        <p:spPr>
          <a:xfrm>
            <a:off x="8138160" y="285920"/>
            <a:ext cx="2578608" cy="8103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err="1">
                <a:solidFill>
                  <a:srgbClr val="002060"/>
                </a:solidFill>
              </a:rPr>
              <a:t>ohne</a:t>
            </a:r>
            <a:r>
              <a:rPr lang="en-GB" sz="2400" dirty="0">
                <a:solidFill>
                  <a:srgbClr val="002060"/>
                </a:solidFill>
              </a:rPr>
              <a:t> – without</a:t>
            </a:r>
          </a:p>
          <a:p>
            <a:pPr algn="ctr"/>
            <a:r>
              <a:rPr lang="en-GB" sz="2400" dirty="0">
                <a:solidFill>
                  <a:srgbClr val="002060"/>
                </a:solidFill>
              </a:rPr>
              <a:t>gar – at all</a:t>
            </a:r>
          </a:p>
        </p:txBody>
      </p:sp>
      <p:pic>
        <p:nvPicPr>
          <p:cNvPr id="2" name="T3_W12_10.11">
            <a:hlinkClick r:id="" action="ppaction://media"/>
            <a:extLst>
              <a:ext uri="{FF2B5EF4-FFF2-40B4-BE49-F238E27FC236}">
                <a16:creationId xmlns:a16="http://schemas.microsoft.com/office/drawing/2014/main" id="{D602786B-5F20-1D11-880C-44E0C0EEBAD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888728" y="5508776"/>
            <a:ext cx="739343" cy="739343"/>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3_W12_10.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2000"/>
                                        <p:tgtEl>
                                          <p:spTgt spid="11">
                                            <p:txEl>
                                              <p:pRg st="2" end="2"/>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T3_W12_10.4.wav"/>
                                        </p:tgtEl>
                                      </p:cMediaNode>
                                    </p:audio>
                                  </p:sub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left)">
                                      <p:cBhvr>
                                        <p:cTn id="35" dur="2000"/>
                                        <p:tgtEl>
                                          <p:spTgt spid="11">
                                            <p:txEl>
                                              <p:pRg st="3" end="3"/>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T3_W12_10.5.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animEffect transition="in" filter="wipe(left)">
                                      <p:cBhvr>
                                        <p:cTn id="43" dur="2000"/>
                                        <p:tgtEl>
                                          <p:spTgt spid="11">
                                            <p:txEl>
                                              <p:pRg st="4" end="4"/>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8" name="T3_W12_10.6.wav"/>
                                        </p:tgtEl>
                                      </p:cMediaNode>
                                    </p:audio>
                                  </p:sub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wipe(left)">
                                      <p:cBhvr>
                                        <p:cTn id="51" dur="2000"/>
                                        <p:tgtEl>
                                          <p:spTgt spid="11">
                                            <p:txEl>
                                              <p:pRg st="5" end="5"/>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9" name="T3_W12_10.7.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animEffect transition="in" filter="wipe(left)">
                                      <p:cBhvr>
                                        <p:cTn id="59" dur="2000"/>
                                        <p:tgtEl>
                                          <p:spTgt spid="11">
                                            <p:txEl>
                                              <p:pRg st="6" end="6"/>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10" name="T3_W12_10.8.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Effect transition="in" filter="wipe(left)">
                                      <p:cBhvr>
                                        <p:cTn id="67" dur="2000"/>
                                        <p:tgtEl>
                                          <p:spTgt spid="11">
                                            <p:txEl>
                                              <p:pRg st="7" end="7"/>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11" name="T3_W12_10.9.wav"/>
                                        </p:tgtEl>
                                      </p:cMediaNode>
                                    </p:audio>
                                  </p:sub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Effect transition="in" filter="wipe(left)">
                                      <p:cBhvr>
                                        <p:cTn id="75" dur="2000"/>
                                        <p:tgtEl>
                                          <p:spTgt spid="11">
                                            <p:txEl>
                                              <p:pRg st="8" end="8"/>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12" name="T3_W12_10.10.wav"/>
                                        </p:tgtEl>
                                      </p:cMediaNode>
                                    </p:audio>
                                  </p:sub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3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3_W12_10.2.wav"/>
            </a:hlinkClick>
          </p:cNvPr>
          <p:cNvSpPr/>
          <p:nvPr/>
        </p:nvSpPr>
        <p:spPr>
          <a:xfrm>
            <a:off x="585792" y="475699"/>
            <a:ext cx="8125560" cy="9095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a:ea typeface="Century Gothic"/>
              </a:rPr>
              <a:t>Ein Mann </a:t>
            </a:r>
            <a:r>
              <a:rPr kumimoji="0" lang="en-GB" sz="4400" b="1" i="0" u="none" strike="noStrike" kern="1200" cap="none" spc="-1" normalizeH="0" baseline="0" noProof="0" dirty="0" err="1">
                <a:ln>
                  <a:noFill/>
                </a:ln>
                <a:solidFill>
                  <a:srgbClr val="002060"/>
                </a:solidFill>
                <a:effectLst/>
                <a:uLnTx/>
                <a:uFillTx/>
                <a:latin typeface="Century gothic"/>
                <a:ea typeface="Century Gothic"/>
              </a:rPr>
              <a:t>ohne</a:t>
            </a:r>
            <a:r>
              <a:rPr kumimoji="0" lang="en-GB" sz="4400" b="1" i="0" u="none" strike="noStrike" kern="1200" cap="none" spc="-1" normalizeH="0" baseline="0" noProof="0" dirty="0">
                <a:ln>
                  <a:noFill/>
                </a:ln>
                <a:solidFill>
                  <a:srgbClr val="002060"/>
                </a:solidFill>
                <a:effectLst/>
                <a:uLnTx/>
                <a:uFillTx/>
                <a:latin typeface="Century gothic"/>
                <a:ea typeface="Century Gothic"/>
              </a:rPr>
              <a:t>* Kopf</a:t>
            </a:r>
            <a:endParaRPr kumimoji="0" lang="en-GB" sz="4400" b="0" i="0" u="none" strike="noStrike" kern="1200" cap="none" spc="-1" normalizeH="0" baseline="0" noProof="0" dirty="0">
              <a:ln>
                <a:noFill/>
              </a:ln>
              <a:solidFill>
                <a:prstClr val="black"/>
              </a:solidFill>
              <a:effectLst/>
              <a:uLnTx/>
              <a:uFillTx/>
              <a:latin typeface="Century gothic"/>
            </a:endParaRPr>
          </a:p>
        </p:txBody>
      </p:sp>
      <p:sp>
        <p:nvSpPr>
          <p:cNvPr id="9" name="Title 2">
            <a:extLst>
              <a:ext uri="{FF2B5EF4-FFF2-40B4-BE49-F238E27FC236}">
                <a16:creationId xmlns:a16="http://schemas.microsoft.com/office/drawing/2014/main" id="{2F8ABA5B-2631-18A2-956C-C72CAA8CDBEB}"/>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6186E350-5090-5C07-B95F-E9A50C53F6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Content Placeholder 2">
            <a:extLst>
              <a:ext uri="{FF2B5EF4-FFF2-40B4-BE49-F238E27FC236}">
                <a16:creationId xmlns:a16="http://schemas.microsoft.com/office/drawing/2014/main" id="{5D36194D-F67C-FEAE-206F-CCC34362579F}"/>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Ein Mann </a:t>
            </a:r>
            <a:r>
              <a:rPr lang="en-GB" dirty="0" err="1"/>
              <a:t>ohne</a:t>
            </a:r>
            <a:r>
              <a:rPr lang="en-GB" dirty="0"/>
              <a:t> Kopf</a:t>
            </a:r>
          </a:p>
          <a:p>
            <a:pPr marL="0" indent="0">
              <a:buFont typeface="Arial" panose="020B0604020202020204" pitchFamily="34" charset="0"/>
              <a:buNone/>
            </a:pPr>
            <a:r>
              <a:rPr lang="en-GB" dirty="0"/>
              <a:t>hat </a:t>
            </a:r>
            <a:r>
              <a:rPr lang="en-GB" dirty="0" err="1"/>
              <a:t>viele</a:t>
            </a:r>
            <a:r>
              <a:rPr lang="en-GB" dirty="0"/>
              <a:t> </a:t>
            </a:r>
            <a:r>
              <a:rPr lang="en-GB" dirty="0" err="1"/>
              <a:t>Probleme</a:t>
            </a:r>
            <a:r>
              <a:rPr lang="en-GB" dirty="0"/>
              <a:t>:</a:t>
            </a:r>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denken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lesen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singen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essen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hören</a:t>
            </a:r>
            <a:endParaRPr lang="en-GB" dirty="0"/>
          </a:p>
          <a:p>
            <a:pPr marL="0" indent="0">
              <a:buFont typeface="Arial" panose="020B0604020202020204" pitchFamily="34" charset="0"/>
              <a:buNone/>
            </a:pPr>
            <a:r>
              <a:rPr lang="en-GB" dirty="0"/>
              <a:t>Und </a:t>
            </a:r>
            <a:r>
              <a:rPr lang="en-GB" dirty="0" err="1"/>
              <a:t>auch</a:t>
            </a:r>
            <a:r>
              <a:rPr lang="en-GB" dirty="0"/>
              <a:t> </a:t>
            </a:r>
            <a:r>
              <a:rPr lang="en-GB" dirty="0" err="1"/>
              <a:t>nicht</a:t>
            </a:r>
            <a:r>
              <a:rPr lang="en-GB" dirty="0"/>
              <a:t> verstehen, </a:t>
            </a:r>
          </a:p>
          <a:p>
            <a:pPr marL="0" indent="0">
              <a:buFont typeface="Arial" panose="020B0604020202020204" pitchFamily="34" charse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Font typeface="Arial" panose="020B0604020202020204" pitchFamily="34" charset="0"/>
              <a:buNone/>
            </a:pPr>
            <a:endParaRPr lang="en-GB" dirty="0"/>
          </a:p>
        </p:txBody>
      </p:sp>
      <p:pic>
        <p:nvPicPr>
          <p:cNvPr id="12" name="Picture 11" descr="Image result for headless clipart">
            <a:extLst>
              <a:ext uri="{FF2B5EF4-FFF2-40B4-BE49-F238E27FC236}">
                <a16:creationId xmlns:a16="http://schemas.microsoft.com/office/drawing/2014/main" id="{30A8F880-A0E1-FF42-BDF7-2700F601B2C3}"/>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0563" y="1999265"/>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8/a/4/7/11949864331460157366tophat_benji_park_01.svg.hi.png">
            <a:extLst>
              <a:ext uri="{FF2B5EF4-FFF2-40B4-BE49-F238E27FC236}">
                <a16:creationId xmlns:a16="http://schemas.microsoft.com/office/drawing/2014/main" id="{A5CE4F7D-90EA-5C08-7D18-322E3928A18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1021" y="1456393"/>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Oval 21">
            <a:hlinkClick r:id="" action="ppaction://noaction">
              <a:snd r:embed="rId9" name="T3_W12_10.1.wav"/>
            </a:hlinkClick>
            <a:extLst>
              <a:ext uri="{FF2B5EF4-FFF2-40B4-BE49-F238E27FC236}">
                <a16:creationId xmlns:a16="http://schemas.microsoft.com/office/drawing/2014/main" id="{D67845B6-A84C-B7B2-9A18-8DE1EA41F6C8}"/>
              </a:ext>
            </a:extLst>
          </p:cNvPr>
          <p:cNvSpPr/>
          <p:nvPr/>
        </p:nvSpPr>
        <p:spPr>
          <a:xfrm>
            <a:off x="9150464" y="2788252"/>
            <a:ext cx="2732900" cy="1837860"/>
          </a:xfrm>
          <a:prstGeom prst="wedgeEllipseCallout">
            <a:avLst>
              <a:gd name="adj1" fmla="val -73947"/>
              <a:gd name="adj2" fmla="val -74264"/>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 Ich </a:t>
            </a:r>
            <a:r>
              <a:rPr lang="en-GB" sz="2400" dirty="0" err="1">
                <a:solidFill>
                  <a:srgbClr val="002060"/>
                </a:solidFill>
              </a:rPr>
              <a:t>heiße</a:t>
            </a:r>
            <a:r>
              <a:rPr lang="en-GB" sz="2400" dirty="0">
                <a:solidFill>
                  <a:srgbClr val="002060"/>
                </a:solidFill>
              </a:rPr>
              <a:t> Klaus Knopf!</a:t>
            </a:r>
          </a:p>
        </p:txBody>
      </p:sp>
      <p:sp>
        <p:nvSpPr>
          <p:cNvPr id="2" name="Rectangle: Rounded Corners 1">
            <a:extLst>
              <a:ext uri="{FF2B5EF4-FFF2-40B4-BE49-F238E27FC236}">
                <a16:creationId xmlns:a16="http://schemas.microsoft.com/office/drawing/2014/main" id="{BB44969C-EDB4-C889-1916-79A3C6FD83A7}"/>
              </a:ext>
            </a:extLst>
          </p:cNvPr>
          <p:cNvSpPr/>
          <p:nvPr/>
        </p:nvSpPr>
        <p:spPr>
          <a:xfrm>
            <a:off x="8138160" y="285920"/>
            <a:ext cx="2578608" cy="8103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err="1">
                <a:solidFill>
                  <a:srgbClr val="002060"/>
                </a:solidFill>
              </a:rPr>
              <a:t>ohne</a:t>
            </a:r>
            <a:r>
              <a:rPr lang="en-GB" sz="2400" dirty="0">
                <a:solidFill>
                  <a:srgbClr val="002060"/>
                </a:solidFill>
              </a:rPr>
              <a:t> – without</a:t>
            </a:r>
          </a:p>
          <a:p>
            <a:pPr algn="ctr"/>
            <a:r>
              <a:rPr lang="en-GB" sz="2400" dirty="0">
                <a:solidFill>
                  <a:srgbClr val="002060"/>
                </a:solidFill>
              </a:rPr>
              <a:t>gar – at all</a:t>
            </a:r>
          </a:p>
        </p:txBody>
      </p:sp>
      <p:pic>
        <p:nvPicPr>
          <p:cNvPr id="3" name="T3_W12_10.11">
            <a:hlinkClick r:id="" action="ppaction://media"/>
            <a:extLst>
              <a:ext uri="{FF2B5EF4-FFF2-40B4-BE49-F238E27FC236}">
                <a16:creationId xmlns:a16="http://schemas.microsoft.com/office/drawing/2014/main" id="{8FEE3422-F446-DC2C-F2E5-38869D7688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88728" y="5508776"/>
            <a:ext cx="739343" cy="739343"/>
          </a:xfrm>
          <a:prstGeom prst="rect">
            <a:avLst/>
          </a:prstGeom>
        </p:spPr>
      </p:pic>
    </p:spTree>
    <p:extLst>
      <p:ext uri="{BB962C8B-B14F-4D97-AF65-F5344CB8AC3E}">
        <p14:creationId xmlns:p14="http://schemas.microsoft.com/office/powerpoint/2010/main" val="16986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Ko</a:t>
            </a:r>
            <a:r>
              <a:rPr lang="en-GB" sz="11500" dirty="0">
                <a:solidFill>
                  <a:srgbClr val="FF0066"/>
                </a:solidFill>
                <a:latin typeface="Century Gothic"/>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2_2.1.wav"/>
            </a:hlinkClick>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algn="ctr"/>
            <a:r>
              <a:rPr lang="en-GB" sz="5400" dirty="0" err="1">
                <a:solidFill>
                  <a:srgbClr val="FF0066"/>
                </a:solidFill>
              </a:rPr>
              <a:t>Pf</a:t>
            </a:r>
            <a:r>
              <a:rPr lang="en-GB" sz="5400" dirty="0" err="1">
                <a:solidFill>
                  <a:srgbClr val="002060"/>
                </a:solidFill>
              </a:rPr>
              <a:t>lanze</a:t>
            </a:r>
            <a:endParaRPr lang="en-GB" sz="5400" dirty="0">
              <a:solidFill>
                <a:srgbClr val="002060"/>
              </a:solidFill>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algn="ctr"/>
            <a:r>
              <a:rPr lang="en-GB" sz="5400" dirty="0" err="1">
                <a:solidFill>
                  <a:srgbClr val="002060"/>
                </a:solidFill>
              </a:rPr>
              <a:t>A</a:t>
            </a:r>
            <a:r>
              <a:rPr lang="en-GB" sz="5400" dirty="0" err="1">
                <a:solidFill>
                  <a:srgbClr val="FF0066"/>
                </a:solidFill>
              </a:rPr>
              <a:t>pf</a:t>
            </a:r>
            <a:r>
              <a:rPr lang="en-GB" sz="5400" dirty="0" err="1">
                <a:solidFill>
                  <a:srgbClr val="002060"/>
                </a:solidFill>
              </a:rPr>
              <a:t>el</a:t>
            </a:r>
            <a:endParaRPr lang="en-GB" sz="5400" dirty="0">
              <a:solidFill>
                <a:srgbClr val="002060"/>
              </a:solidFill>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a:solidFill>
                  <a:srgbClr val="002060"/>
                </a:solidFill>
                <a:latin typeface="Century Gothic" panose="020B0502020202020204" pitchFamily="34" charset="0"/>
                <a:ea typeface="Century Gothic"/>
              </a:rPr>
              <a:t>Ko</a:t>
            </a:r>
            <a:r>
              <a:rPr lang="en-GB" sz="9600" spc="-1" dirty="0">
                <a:solidFill>
                  <a:srgbClr val="FF0066"/>
                </a:solidFill>
                <a:latin typeface="Century Gothic" panose="020B0502020202020204" pitchFamily="34" charset="0"/>
                <a:ea typeface="Century Gothic"/>
              </a:rPr>
              <a:t>pf</a:t>
            </a:r>
            <a:endParaRPr lang="en-GB" sz="7200" b="1" spc="-1" dirty="0">
              <a:solidFill>
                <a:srgbClr val="FF0066"/>
              </a:solidFill>
              <a:latin typeface="Century Gothic" panose="020B0502020202020204" pitchFamily="34" charset="0"/>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2_4.1.wav"/>
            </a:hlinkClick>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English the </a:t>
            </a:r>
            <a:r>
              <a:rPr kumimoji="0" lang="en-GB" sz="2000" b="1" i="1"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mj-lt"/>
                <a:ea typeface="+mn-ea"/>
                <a:cs typeface="+mn-cs"/>
              </a:rPr>
              <a:t>kn</a:t>
            </a:r>
            <a:r>
              <a:rPr kumimoji="0" lang="en-GB" sz="2000" b="0" i="0" u="none" strike="noStrike" kern="0" cap="none" spc="0" normalizeH="0" baseline="0" noProof="0" dirty="0">
                <a:ln>
                  <a:noFill/>
                </a:ln>
                <a:solidFill>
                  <a:prstClr val="white"/>
                </a:solidFill>
                <a:effectLst/>
                <a:uLnTx/>
                <a:uFillTx/>
                <a:latin typeface="+mj-lt"/>
                <a:ea typeface="+mn-ea"/>
                <a:cs typeface="+mn-cs"/>
              </a:rPr>
              <a:t> (e.g. knee, knot) is silent.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German the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mj-lt"/>
                <a:ea typeface="+mn-ea"/>
                <a:cs typeface="+mn-cs"/>
              </a:rPr>
            </a:br>
            <a:r>
              <a:rPr kumimoji="0" lang="en-GB" sz="2000" b="0" i="0" u="none" strike="noStrike" kern="0" cap="none" spc="0" normalizeH="0" baseline="0" noProof="0" dirty="0">
                <a:ln>
                  <a:noFill/>
                </a:ln>
                <a:solidFill>
                  <a:prstClr val="white"/>
                </a:solidFill>
                <a:effectLst/>
                <a:uLnTx/>
                <a:uFillTx/>
                <a:latin typeface="+mj-lt"/>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a:t>
            </a:r>
            <a:r>
              <a:rPr kumimoji="0" lang="en-GB" sz="2000" b="0" i="0" u="none" strike="noStrike" kern="0" cap="none" spc="0" normalizeH="0" baseline="0" noProof="0" dirty="0" err="1">
                <a:ln>
                  <a:noFill/>
                </a:ln>
                <a:solidFill>
                  <a:prstClr val="white"/>
                </a:solidFill>
                <a:effectLst/>
                <a:uLnTx/>
                <a:uFillTx/>
                <a:latin typeface="+mj-lt"/>
                <a:ea typeface="+mn-ea"/>
                <a:cs typeface="+mn-cs"/>
              </a:rPr>
              <a:t>nie</a:t>
            </a:r>
            <a:r>
              <a:rPr lang="en-GB" sz="2000" kern="0" dirty="0">
                <a:solidFill>
                  <a:prstClr val="white"/>
                </a:solidFill>
                <a:latin typeface="+mj-lt"/>
              </a:rPr>
              <a:t>.</a:t>
            </a:r>
            <a:r>
              <a:rPr kumimoji="0" lang="en-GB" sz="2000" b="0" i="0" u="none" strike="noStrike" kern="0" cap="none" spc="0" normalizeH="0" baseline="0" noProof="0" dirty="0">
                <a:ln>
                  <a:noFill/>
                </a:ln>
                <a:solidFill>
                  <a:prstClr val="white"/>
                </a:solidFill>
                <a:effectLst/>
                <a:uLnTx/>
                <a:uFillTx/>
                <a:latin typeface="+mj-lt"/>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r>
              <a:rPr lang="en-GB" sz="11500" spc="-1" dirty="0" err="1">
                <a:solidFill>
                  <a:srgbClr val="FF0066"/>
                </a:solidFill>
                <a:latin typeface="Century Gothic" panose="020B0502020202020204" pitchFamily="34" charset="0"/>
                <a:ea typeface="Century Gothic"/>
              </a:rPr>
              <a:t>Kn</a:t>
            </a:r>
            <a:r>
              <a:rPr lang="en-GB" sz="11500" spc="-1" dirty="0" err="1">
                <a:solidFill>
                  <a:srgbClr val="002060"/>
                </a:solidFill>
                <a:latin typeface="Century Gothic" panose="020B0502020202020204" pitchFamily="34" charset="0"/>
                <a:ea typeface="Century Gothic"/>
              </a:rPr>
              <a:t>ie</a:t>
            </a:r>
            <a:endParaRPr lang="en-GB" sz="11500" dirty="0"/>
          </a:p>
        </p:txBody>
      </p:sp>
    </p:spTree>
    <p:extLst>
      <p:ext uri="{BB962C8B-B14F-4D97-AF65-F5344CB8AC3E}">
        <p14:creationId xmlns:p14="http://schemas.microsoft.com/office/powerpoint/2010/main" val="1772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err="1">
                <a:solidFill>
                  <a:srgbClr val="FF0066"/>
                </a:solidFill>
                <a:latin typeface="Century Gothic" panose="020B0502020202020204" pitchFamily="34" charset="0"/>
                <a:ea typeface="Century Gothic"/>
              </a:rPr>
              <a:t>Kn</a:t>
            </a:r>
            <a:r>
              <a:rPr lang="en-GB" sz="9600" spc="-1" dirty="0" err="1">
                <a:solidFill>
                  <a:srgbClr val="002060"/>
                </a:solidFill>
                <a:latin typeface="Century Gothic" panose="020B0502020202020204" pitchFamily="34" charset="0"/>
                <a:ea typeface="Century Gothic"/>
              </a:rPr>
              <a:t>ie</a:t>
            </a:r>
            <a:endParaRPr lang="en-GB" sz="7200" b="1" spc="-1" dirty="0">
              <a:solidFill>
                <a:srgbClr val="FF0066"/>
              </a:solidFill>
              <a:latin typeface="Century Gothic" panose="020B0502020202020204" pitchFamily="34" charset="0"/>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ochen</a:t>
            </a:r>
            <a:endParaRPr lang="en-GB" sz="5400" dirty="0">
              <a:solidFill>
                <a:srgbClr val="002060"/>
              </a:solidFill>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üpfen</a:t>
            </a:r>
            <a:endParaRPr lang="en-GB" sz="5400" dirty="0">
              <a:solidFill>
                <a:srgbClr val="002060"/>
              </a:solidFill>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518507970"/>
              </p:ext>
            </p:extLst>
          </p:nvPr>
        </p:nvGraphicFramePr>
        <p:xfrm>
          <a:off x="647676" y="1686011"/>
          <a:ext cx="10778340" cy="5029200"/>
        </p:xfrm>
        <a:graphic>
          <a:graphicData uri="http://schemas.openxmlformats.org/drawingml/2006/table">
            <a:tbl>
              <a:tblPr/>
              <a:tblGrid>
                <a:gridCol w="1140294">
                  <a:extLst>
                    <a:ext uri="{9D8B030D-6E8A-4147-A177-3AD203B41FA5}">
                      <a16:colId xmlns:a16="http://schemas.microsoft.com/office/drawing/2014/main" val="20000"/>
                    </a:ext>
                  </a:extLst>
                </a:gridCol>
                <a:gridCol w="7818131">
                  <a:extLst>
                    <a:ext uri="{9D8B030D-6E8A-4147-A177-3AD203B41FA5}">
                      <a16:colId xmlns:a16="http://schemas.microsoft.com/office/drawing/2014/main" val="20001"/>
                    </a:ext>
                  </a:extLst>
                </a:gridCol>
                <a:gridCol w="911248">
                  <a:extLst>
                    <a:ext uri="{9D8B030D-6E8A-4147-A177-3AD203B41FA5}">
                      <a16:colId xmlns:a16="http://schemas.microsoft.com/office/drawing/2014/main" val="482453037"/>
                    </a:ext>
                  </a:extLst>
                </a:gridCol>
                <a:gridCol w="908667">
                  <a:extLst>
                    <a:ext uri="{9D8B030D-6E8A-4147-A177-3AD203B41FA5}">
                      <a16:colId xmlns:a16="http://schemas.microsoft.com/office/drawing/2014/main" val="2877992749"/>
                    </a:ext>
                  </a:extLst>
                </a:gridCol>
              </a:tblGrid>
              <a:tr h="446098">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dirty="0">
                          <a:solidFill>
                            <a:srgbClr val="002060"/>
                          </a:solidFill>
                        </a:rPr>
                        <a:t>Ein Mann </a:t>
                      </a:r>
                      <a:r>
                        <a:rPr lang="en-GB" sz="2200" dirty="0" err="1">
                          <a:solidFill>
                            <a:srgbClr val="002060"/>
                          </a:solidFill>
                        </a:rPr>
                        <a:t>ohne</a:t>
                      </a:r>
                      <a:r>
                        <a:rPr lang="en-GB" sz="2200" dirty="0">
                          <a:solidFill>
                            <a:srgbClr val="002060"/>
                          </a:solidFill>
                        </a:rPr>
                        <a:t> Kopf </a:t>
                      </a:r>
                      <a:r>
                        <a:rPr lang="en-GB" sz="2200" dirty="0" err="1">
                          <a:solidFill>
                            <a:srgbClr val="002060"/>
                          </a:solidFill>
                        </a:rPr>
                        <a:t>kann</a:t>
                      </a:r>
                      <a:r>
                        <a:rPr lang="en-GB" sz="2200" dirty="0">
                          <a:solidFill>
                            <a:srgbClr val="002060"/>
                          </a:solidFill>
                        </a:rPr>
                        <a:t> </a:t>
                      </a:r>
                      <a:r>
                        <a:rPr lang="en-GB" sz="2200" dirty="0" err="1">
                          <a:solidFill>
                            <a:srgbClr val="002060"/>
                          </a:solidFill>
                        </a:rPr>
                        <a:t>keine</a:t>
                      </a:r>
                      <a:r>
                        <a:rPr lang="en-GB" sz="2200" dirty="0">
                          <a:solidFill>
                            <a:srgbClr val="002060"/>
                          </a:solidFill>
                        </a:rPr>
                        <a:t> </a:t>
                      </a:r>
                      <a:br>
                        <a:rPr lang="en-GB" sz="2200" dirty="0">
                          <a:solidFill>
                            <a:srgbClr val="002060"/>
                          </a:solidFill>
                        </a:rPr>
                      </a:br>
                      <a:r>
                        <a:rPr lang="en-GB" sz="2200" dirty="0" err="1">
                          <a:solidFill>
                            <a:srgbClr val="002060"/>
                          </a:solidFill>
                        </a:rPr>
                        <a:t>Pflanzen</a:t>
                      </a:r>
                      <a:r>
                        <a:rPr lang="en-GB" sz="2200" dirty="0">
                          <a:solidFill>
                            <a:srgbClr val="002060"/>
                          </a:solidFill>
                        </a:rPr>
                        <a:t> </a:t>
                      </a:r>
                      <a:r>
                        <a:rPr lang="en-GB" sz="2200" dirty="0" err="1">
                          <a:solidFill>
                            <a:srgbClr val="002060"/>
                          </a:solidFill>
                        </a:rPr>
                        <a:t>pflegen</a:t>
                      </a:r>
                      <a:r>
                        <a:rPr lang="en-GB" sz="2200" dirty="0">
                          <a:solidFill>
                            <a:srgbClr val="002060"/>
                          </a:solidFill>
                        </a:rPr>
                        <a:t>.</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keinen </a:t>
                      </a:r>
                      <a:br>
                        <a:rPr lang="de-DE" sz="2200" b="0" strike="noStrike" spc="-1" dirty="0">
                          <a:solidFill>
                            <a:srgbClr val="002060"/>
                          </a:solidFill>
                          <a:latin typeface="Century gothic"/>
                        </a:rPr>
                      </a:br>
                      <a:r>
                        <a:rPr lang="de-DE" sz="2200" b="0" strike="noStrike" spc="-1" dirty="0">
                          <a:solidFill>
                            <a:srgbClr val="002060"/>
                          </a:solidFill>
                          <a:latin typeface="Century gothic"/>
                        </a:rPr>
                        <a:t>Kampf gewinnen.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keinen </a:t>
                      </a:r>
                      <a:br>
                        <a:rPr lang="de-DE" sz="2200" b="0" strike="noStrike" spc="-1" dirty="0">
                          <a:solidFill>
                            <a:srgbClr val="002060"/>
                          </a:solidFill>
                          <a:latin typeface="Century gothic"/>
                        </a:rPr>
                      </a:br>
                      <a:r>
                        <a:rPr lang="de-DE" sz="2200" b="0" strike="noStrike" spc="-1" dirty="0">
                          <a:solidFill>
                            <a:srgbClr val="002060"/>
                          </a:solidFill>
                          <a:latin typeface="Century gothic"/>
                        </a:rPr>
                        <a:t>Pfefferminztee trinken.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Ein Mann </a:t>
                      </a:r>
                      <a:r>
                        <a:rPr lang="en-GB" sz="2200" b="0" strike="noStrike" spc="-1" dirty="0" err="1">
                          <a:solidFill>
                            <a:srgbClr val="002060"/>
                          </a:solidFill>
                          <a:latin typeface="Century gothic"/>
                        </a:rPr>
                        <a:t>ohne</a:t>
                      </a:r>
                      <a:r>
                        <a:rPr lang="en-GB" sz="2200" b="0" strike="noStrike" spc="-1" dirty="0">
                          <a:solidFill>
                            <a:srgbClr val="002060"/>
                          </a:solidFill>
                          <a:latin typeface="Century gothic"/>
                        </a:rPr>
                        <a:t> Kopf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keinen</a:t>
                      </a:r>
                      <a:r>
                        <a:rPr lang="en-GB" sz="2200" b="0" strike="noStrike" spc="-1" dirty="0">
                          <a:solidFill>
                            <a:srgbClr val="002060"/>
                          </a:solidFill>
                          <a:latin typeface="Century gothic"/>
                        </a:rPr>
                        <a:t> </a:t>
                      </a:r>
                      <a:br>
                        <a:rPr lang="en-GB" sz="2200" b="0" strike="noStrike" spc="-1" dirty="0">
                          <a:solidFill>
                            <a:srgbClr val="002060"/>
                          </a:solidFill>
                          <a:latin typeface="Century gothic"/>
                        </a:rPr>
                      </a:br>
                      <a:r>
                        <a:rPr lang="en-GB" sz="2200" b="0" strike="noStrike" spc="-1" dirty="0" err="1">
                          <a:solidFill>
                            <a:srgbClr val="002060"/>
                          </a:solidFill>
                          <a:latin typeface="Century gothic"/>
                        </a:rPr>
                        <a:t>Knall</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hören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Ein Mann </a:t>
                      </a:r>
                      <a:r>
                        <a:rPr lang="en-GB" sz="2200" b="0" strike="noStrike" spc="-1" dirty="0" err="1">
                          <a:solidFill>
                            <a:srgbClr val="002060"/>
                          </a:solidFill>
                          <a:latin typeface="Century gothic"/>
                        </a:rPr>
                        <a:t>ohne</a:t>
                      </a:r>
                      <a:r>
                        <a:rPr lang="en-GB" sz="2200" b="0" strike="noStrike" spc="-1" dirty="0">
                          <a:solidFill>
                            <a:srgbClr val="002060"/>
                          </a:solidFill>
                          <a:latin typeface="Century gothic"/>
                        </a:rPr>
                        <a:t> Kopf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keine</a:t>
                      </a:r>
                      <a:r>
                        <a:rPr lang="en-GB" sz="2200" b="0" strike="noStrike" spc="-1" dirty="0">
                          <a:solidFill>
                            <a:srgbClr val="002060"/>
                          </a:solidFill>
                          <a:latin typeface="Century gothic"/>
                        </a:rPr>
                        <a:t> </a:t>
                      </a:r>
                      <a:br>
                        <a:rPr lang="en-GB" sz="2200" b="0" strike="noStrike" spc="-1" dirty="0">
                          <a:solidFill>
                            <a:srgbClr val="002060"/>
                          </a:solidFill>
                          <a:latin typeface="Century gothic"/>
                        </a:rPr>
                      </a:br>
                      <a:r>
                        <a:rPr lang="en-GB" sz="2200" b="0" strike="noStrike" spc="-1" dirty="0" err="1">
                          <a:solidFill>
                            <a:srgbClr val="002060"/>
                          </a:solidFill>
                          <a:latin typeface="Century gothic"/>
                        </a:rPr>
                        <a:t>Knöchel</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knacken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 </a:t>
                      </a:r>
                      <a:br>
                        <a:rPr lang="de-DE" sz="2200" b="0" strike="noStrike" spc="-1" dirty="0">
                          <a:solidFill>
                            <a:srgbClr val="002060"/>
                          </a:solidFill>
                          <a:latin typeface="Century gothic"/>
                        </a:rPr>
                      </a:br>
                      <a:r>
                        <a:rPr lang="de-DE" sz="2200" b="0" strike="noStrike" spc="-1" dirty="0">
                          <a:solidFill>
                            <a:srgbClr val="002060"/>
                          </a:solidFill>
                          <a:latin typeface="Century gothic"/>
                        </a:rPr>
                        <a:t>Knoten knüpfen.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3" y="2222970"/>
            <a:ext cx="609653" cy="627942"/>
          </a:xfrm>
          <a:prstGeom prst="rect">
            <a:avLst/>
          </a:prstGeom>
        </p:spPr>
      </p:pic>
      <p:pic>
        <p:nvPicPr>
          <p:cNvPr id="18" name="Picture 17" descr="A picture containing text, clipart&#10;&#10;Description automatically generated">
            <a:hlinkClick r:id="" action="ppaction://noaction">
              <a:snd r:embed="rId5" name="T3_W1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2988426"/>
            <a:ext cx="609653" cy="627942"/>
          </a:xfrm>
          <a:prstGeom prst="rect">
            <a:avLst/>
          </a:prstGeom>
        </p:spPr>
      </p:pic>
      <p:pic>
        <p:nvPicPr>
          <p:cNvPr id="19" name="Picture 18" descr="A picture containing text, clipart&#10;&#10;Description automatically generated">
            <a:hlinkClick r:id="" action="ppaction://noaction">
              <a:snd r:embed="rId6" name="T3_W1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3753882"/>
            <a:ext cx="609653" cy="627942"/>
          </a:xfrm>
          <a:prstGeom prst="rect">
            <a:avLst/>
          </a:prstGeom>
        </p:spPr>
      </p:pic>
      <p:pic>
        <p:nvPicPr>
          <p:cNvPr id="20" name="Picture 19" descr="A picture containing text, clipart&#10;&#10;Description automatically generated">
            <a:hlinkClick r:id="" action="ppaction://noaction">
              <a:snd r:embed="rId7" name="T3_W1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4519338"/>
            <a:ext cx="609653" cy="627942"/>
          </a:xfrm>
          <a:prstGeom prst="rect">
            <a:avLst/>
          </a:prstGeom>
        </p:spPr>
      </p:pic>
      <p:pic>
        <p:nvPicPr>
          <p:cNvPr id="21" name="Picture 20" descr="A picture containing text, clipart&#10;&#10;Description automatically generated">
            <a:hlinkClick r:id="" action="ppaction://noaction">
              <a:snd r:embed="rId8" name="T3_W1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374" y="5284794"/>
            <a:ext cx="609653" cy="627942"/>
          </a:xfrm>
          <a:prstGeom prst="rect">
            <a:avLst/>
          </a:prstGeom>
        </p:spPr>
      </p:pic>
      <p:pic>
        <p:nvPicPr>
          <p:cNvPr id="22" name="Picture 21" descr="A picture containing text, clipart&#10;&#10;Description automatically generated">
            <a:hlinkClick r:id="" action="ppaction://noaction">
              <a:snd r:embed="rId9" name="T3_W1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373" y="6050248"/>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5C577B4F-EF09-3DBC-9900-5D7516FFFF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8729" y="2244700"/>
            <a:ext cx="490551" cy="582833"/>
          </a:xfrm>
          <a:prstGeom prst="rect">
            <a:avLst/>
          </a:prstGeom>
        </p:spPr>
      </p:pic>
      <p:pic>
        <p:nvPicPr>
          <p:cNvPr id="1026" name="Picture 2" descr="Free Watering Can vector and picture">
            <a:extLst>
              <a:ext uri="{FF2B5EF4-FFF2-40B4-BE49-F238E27FC236}">
                <a16:creationId xmlns:a16="http://schemas.microsoft.com/office/drawing/2014/main" id="{406ACDE4-B05C-977B-9518-731CAA0D42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7172" y="2222970"/>
            <a:ext cx="609653" cy="660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light&#10;&#10;Description automatically generated">
            <a:extLst>
              <a:ext uri="{FF2B5EF4-FFF2-40B4-BE49-F238E27FC236}">
                <a16:creationId xmlns:a16="http://schemas.microsoft.com/office/drawing/2014/main" id="{F7DA5DD1-93DC-BB8F-3A54-E3B59F4B2C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2" y="2257891"/>
            <a:ext cx="517545" cy="59023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0758385E-C767-4784-6C07-03F747C400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1" y="3023476"/>
            <a:ext cx="517545" cy="590233"/>
          </a:xfrm>
          <a:prstGeom prst="rect">
            <a:avLst/>
          </a:prstGeom>
        </p:spPr>
      </p:pic>
      <p:pic>
        <p:nvPicPr>
          <p:cNvPr id="1028" name="Picture 4" descr="Free Boxing Equipment vector and picture">
            <a:extLst>
              <a:ext uri="{FF2B5EF4-FFF2-40B4-BE49-F238E27FC236}">
                <a16:creationId xmlns:a16="http://schemas.microsoft.com/office/drawing/2014/main" id="{6975DF16-5DCE-FEBE-0D7E-56B79B536BD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2998"/>
          <a:stretch/>
        </p:blipFill>
        <p:spPr bwMode="auto">
          <a:xfrm>
            <a:off x="7534680" y="2953633"/>
            <a:ext cx="939248" cy="660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vector graphics&#10;&#10;Description automatically generated">
            <a:extLst>
              <a:ext uri="{FF2B5EF4-FFF2-40B4-BE49-F238E27FC236}">
                <a16:creationId xmlns:a16="http://schemas.microsoft.com/office/drawing/2014/main" id="{C2FFFB6D-06B2-EE53-8EB5-B93B7D529C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45924" y="2941036"/>
            <a:ext cx="694702" cy="673392"/>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E332B6C5-E3A0-7E4F-4CC4-A6E2AB5699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1" y="3782133"/>
            <a:ext cx="517545" cy="590233"/>
          </a:xfrm>
          <a:prstGeom prst="rect">
            <a:avLst/>
          </a:prstGeom>
        </p:spPr>
      </p:pic>
      <p:pic>
        <p:nvPicPr>
          <p:cNvPr id="1030" name="Picture 6" descr="Free Mint Leaf illustration and picture">
            <a:extLst>
              <a:ext uri="{FF2B5EF4-FFF2-40B4-BE49-F238E27FC236}">
                <a16:creationId xmlns:a16="http://schemas.microsoft.com/office/drawing/2014/main" id="{8F05D70F-CC98-26C1-BE9E-C25B794797C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677" t="13363" r="54363" b="48754"/>
          <a:stretch/>
        </p:blipFill>
        <p:spPr bwMode="auto">
          <a:xfrm>
            <a:off x="7392469" y="3705578"/>
            <a:ext cx="694703" cy="642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reen Green Tea vector and picture">
            <a:extLst>
              <a:ext uri="{FF2B5EF4-FFF2-40B4-BE49-F238E27FC236}">
                <a16:creationId xmlns:a16="http://schemas.microsoft.com/office/drawing/2014/main" id="{7946EA7F-C47D-8317-03DD-E298D01AC4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96634" y="3662162"/>
            <a:ext cx="609653" cy="731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10;&#10;Description automatically generated">
            <a:extLst>
              <a:ext uri="{FF2B5EF4-FFF2-40B4-BE49-F238E27FC236}">
                <a16:creationId xmlns:a16="http://schemas.microsoft.com/office/drawing/2014/main" id="{496C75A6-496D-3AA2-2985-814257FAC4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65681" y="4472120"/>
            <a:ext cx="674945" cy="668026"/>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8F139D05-234D-16F2-DBF5-8CDC76695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3919" y="4521920"/>
            <a:ext cx="517545" cy="590233"/>
          </a:xfrm>
          <a:prstGeom prst="rect">
            <a:avLst/>
          </a:prstGeom>
        </p:spPr>
      </p:pic>
      <p:pic>
        <p:nvPicPr>
          <p:cNvPr id="1034" name="Picture 10" descr="Free Explosion Detonation vector and picture">
            <a:extLst>
              <a:ext uri="{FF2B5EF4-FFF2-40B4-BE49-F238E27FC236}">
                <a16:creationId xmlns:a16="http://schemas.microsoft.com/office/drawing/2014/main" id="{5FBD0920-5B0E-1787-4EFD-3B6BDC0113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50269" y="4482305"/>
            <a:ext cx="939249" cy="7163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 Fingers vector and picture">
            <a:extLst>
              <a:ext uri="{FF2B5EF4-FFF2-40B4-BE49-F238E27FC236}">
                <a16:creationId xmlns:a16="http://schemas.microsoft.com/office/drawing/2014/main" id="{94318750-EBCF-1366-4A05-245451FDCE2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28046"/>
          <a:stretch/>
        </p:blipFill>
        <p:spPr bwMode="auto">
          <a:xfrm>
            <a:off x="7420201" y="5270739"/>
            <a:ext cx="734720" cy="6722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light&#10;&#10;Description automatically generated">
            <a:extLst>
              <a:ext uri="{FF2B5EF4-FFF2-40B4-BE49-F238E27FC236}">
                <a16:creationId xmlns:a16="http://schemas.microsoft.com/office/drawing/2014/main" id="{4CF23B44-0FE4-DD7B-02A6-360D42FA21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34263" y="5294472"/>
            <a:ext cx="517545" cy="590233"/>
          </a:xfrm>
          <a:prstGeom prst="rect">
            <a:avLst/>
          </a:prstGeom>
        </p:spPr>
      </p:pic>
      <p:grpSp>
        <p:nvGrpSpPr>
          <p:cNvPr id="32" name="Group 31">
            <a:extLst>
              <a:ext uri="{FF2B5EF4-FFF2-40B4-BE49-F238E27FC236}">
                <a16:creationId xmlns:a16="http://schemas.microsoft.com/office/drawing/2014/main" id="{C321B34B-D6B1-6182-DE67-2F8EFF9C83C7}"/>
              </a:ext>
            </a:extLst>
          </p:cNvPr>
          <p:cNvGrpSpPr/>
          <p:nvPr/>
        </p:nvGrpSpPr>
        <p:grpSpPr>
          <a:xfrm>
            <a:off x="8340099" y="5240511"/>
            <a:ext cx="856259" cy="672225"/>
            <a:chOff x="8437226" y="5214349"/>
            <a:chExt cx="856259" cy="672225"/>
          </a:xfrm>
        </p:grpSpPr>
        <p:pic>
          <p:nvPicPr>
            <p:cNvPr id="1040" name="Picture 16" descr="Free Black White vector and picture">
              <a:extLst>
                <a:ext uri="{FF2B5EF4-FFF2-40B4-BE49-F238E27FC236}">
                  <a16:creationId xmlns:a16="http://schemas.microsoft.com/office/drawing/2014/main" id="{57C04366-FF34-BE47-7900-CACFF2194F3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5457" t="5120" r="27147" b="10712"/>
            <a:stretch/>
          </p:blipFill>
          <p:spPr bwMode="auto">
            <a:xfrm>
              <a:off x="8437226" y="5214349"/>
              <a:ext cx="694703" cy="654757"/>
            </a:xfrm>
            <a:prstGeom prst="ellipse">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52817CB5-E5D0-512D-CB51-8AAB3E617EA6}"/>
                </a:ext>
              </a:extLst>
            </p:cNvPr>
            <p:cNvSpPr/>
            <p:nvPr/>
          </p:nvSpPr>
          <p:spPr>
            <a:xfrm>
              <a:off x="8437226" y="5226498"/>
              <a:ext cx="694703" cy="6600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EC446C5-923C-EA0D-D0C9-5FDA8C6633D7}"/>
                </a:ext>
              </a:extLst>
            </p:cNvPr>
            <p:cNvSpPr txBox="1"/>
            <p:nvPr/>
          </p:nvSpPr>
          <p:spPr>
            <a:xfrm>
              <a:off x="8450075" y="5555110"/>
              <a:ext cx="843410" cy="307777"/>
            </a:xfrm>
            <a:prstGeom prst="rect">
              <a:avLst/>
            </a:prstGeom>
            <a:noFill/>
          </p:spPr>
          <p:txBody>
            <a:bodyPr wrap="square" rtlCol="0">
              <a:spAutoFit/>
            </a:bodyPr>
            <a:lstStyle/>
            <a:p>
              <a:r>
                <a:rPr lang="en-GB" sz="1400" b="1" dirty="0"/>
                <a:t>crack</a:t>
              </a:r>
              <a:endParaRPr lang="en-GB" b="1" dirty="0"/>
            </a:p>
          </p:txBody>
        </p:sp>
      </p:grpSp>
      <p:pic>
        <p:nvPicPr>
          <p:cNvPr id="33" name="Picture 6" descr="Free Knot Seizing vector and picture">
            <a:extLst>
              <a:ext uri="{FF2B5EF4-FFF2-40B4-BE49-F238E27FC236}">
                <a16:creationId xmlns:a16="http://schemas.microsoft.com/office/drawing/2014/main" id="{9CA52AC8-7D3E-48D5-C061-92E4648250B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0746" t="23875" r="-2" b="9295"/>
          <a:stretch/>
        </p:blipFill>
        <p:spPr bwMode="auto">
          <a:xfrm rot="16200000">
            <a:off x="7484662" y="5840821"/>
            <a:ext cx="740058" cy="8838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light&#10;&#10;Description automatically generated">
            <a:extLst>
              <a:ext uri="{FF2B5EF4-FFF2-40B4-BE49-F238E27FC236}">
                <a16:creationId xmlns:a16="http://schemas.microsoft.com/office/drawing/2014/main" id="{1710BF53-1B71-6968-E7CC-FB5126B5C6F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4924" y="6038750"/>
            <a:ext cx="517545" cy="590233"/>
          </a:xfrm>
          <a:prstGeom prst="rect">
            <a:avLst/>
          </a:prstGeom>
        </p:spPr>
      </p:pic>
      <p:sp>
        <p:nvSpPr>
          <p:cNvPr id="35" name="Oval 34">
            <a:extLst>
              <a:ext uri="{FF2B5EF4-FFF2-40B4-BE49-F238E27FC236}">
                <a16:creationId xmlns:a16="http://schemas.microsoft.com/office/drawing/2014/main" id="{98BF38F0-357F-56B7-0645-3B78CED619CB}"/>
              </a:ext>
            </a:extLst>
          </p:cNvPr>
          <p:cNvSpPr/>
          <p:nvPr/>
        </p:nvSpPr>
        <p:spPr>
          <a:xfrm>
            <a:off x="8484949" y="6023077"/>
            <a:ext cx="658721" cy="631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6" descr="Free Knot Seizing vector and picture">
            <a:extLst>
              <a:ext uri="{FF2B5EF4-FFF2-40B4-BE49-F238E27FC236}">
                <a16:creationId xmlns:a16="http://schemas.microsoft.com/office/drawing/2014/main" id="{07308629-99C1-0F9B-D899-2482686F26C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0746" t="23875" r="-2" b="9295"/>
          <a:stretch/>
        </p:blipFill>
        <p:spPr bwMode="auto">
          <a:xfrm rot="16200000">
            <a:off x="8534536" y="6036623"/>
            <a:ext cx="510278" cy="60945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5A01B1B-D48A-33DF-C327-0193B4FCF855}"/>
              </a:ext>
            </a:extLst>
          </p:cNvPr>
          <p:cNvSpPr/>
          <p:nvPr/>
        </p:nvSpPr>
        <p:spPr>
          <a:xfrm>
            <a:off x="10614991" y="22578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8E85685-BDB6-155C-E7D7-92FD3FF84E4E}"/>
              </a:ext>
            </a:extLst>
          </p:cNvPr>
          <p:cNvSpPr/>
          <p:nvPr/>
        </p:nvSpPr>
        <p:spPr>
          <a:xfrm>
            <a:off x="1826031" y="2195970"/>
            <a:ext cx="7040018"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F460450-E8D0-C8E9-F648-DE5DC15698D1}"/>
              </a:ext>
            </a:extLst>
          </p:cNvPr>
          <p:cNvSpPr/>
          <p:nvPr/>
        </p:nvSpPr>
        <p:spPr>
          <a:xfrm>
            <a:off x="10614991" y="301641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87DB816-B437-D527-DE2E-DFA1B2D8E3A4}"/>
              </a:ext>
            </a:extLst>
          </p:cNvPr>
          <p:cNvSpPr/>
          <p:nvPr/>
        </p:nvSpPr>
        <p:spPr>
          <a:xfrm>
            <a:off x="1844234" y="2937733"/>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8891F53-432E-6933-455F-01A620EF4859}"/>
              </a:ext>
            </a:extLst>
          </p:cNvPr>
          <p:cNvSpPr/>
          <p:nvPr/>
        </p:nvSpPr>
        <p:spPr>
          <a:xfrm>
            <a:off x="10614991" y="37915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4484FB4-89CA-9714-CFB4-A2254B888848}"/>
              </a:ext>
            </a:extLst>
          </p:cNvPr>
          <p:cNvSpPr/>
          <p:nvPr/>
        </p:nvSpPr>
        <p:spPr>
          <a:xfrm>
            <a:off x="1817156" y="3695130"/>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B75358C-728A-BD3D-9AEA-7623D33FB49E}"/>
              </a:ext>
            </a:extLst>
          </p:cNvPr>
          <p:cNvSpPr/>
          <p:nvPr/>
        </p:nvSpPr>
        <p:spPr>
          <a:xfrm>
            <a:off x="10630890" y="4511016"/>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11B40E3-1890-B527-8435-D73E21ABB9E8}"/>
              </a:ext>
            </a:extLst>
          </p:cNvPr>
          <p:cNvSpPr/>
          <p:nvPr/>
        </p:nvSpPr>
        <p:spPr>
          <a:xfrm>
            <a:off x="9803125" y="455264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BE4A3E8-0F88-AC3F-2387-49BC34107D8E}"/>
              </a:ext>
            </a:extLst>
          </p:cNvPr>
          <p:cNvSpPr/>
          <p:nvPr/>
        </p:nvSpPr>
        <p:spPr>
          <a:xfrm>
            <a:off x="1852016" y="4468322"/>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F18234A-88DB-C6B3-58D0-9C3F75797C41}"/>
              </a:ext>
            </a:extLst>
          </p:cNvPr>
          <p:cNvSpPr/>
          <p:nvPr/>
        </p:nvSpPr>
        <p:spPr>
          <a:xfrm>
            <a:off x="10620283" y="5283309"/>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38FC917-8A0E-CB47-3277-646897E03F72}"/>
              </a:ext>
            </a:extLst>
          </p:cNvPr>
          <p:cNvSpPr/>
          <p:nvPr/>
        </p:nvSpPr>
        <p:spPr>
          <a:xfrm>
            <a:off x="9792518" y="53249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7493092-D50D-2F7E-E97E-C7382248F405}"/>
              </a:ext>
            </a:extLst>
          </p:cNvPr>
          <p:cNvSpPr/>
          <p:nvPr/>
        </p:nvSpPr>
        <p:spPr>
          <a:xfrm>
            <a:off x="1841409" y="5240615"/>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67715E9-0CF4-8B56-F507-7A5761E73D93}"/>
              </a:ext>
            </a:extLst>
          </p:cNvPr>
          <p:cNvSpPr/>
          <p:nvPr/>
        </p:nvSpPr>
        <p:spPr>
          <a:xfrm>
            <a:off x="10566645" y="6048076"/>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EF0DC14-4D82-7E10-3123-2E0FBB35A9F4}"/>
              </a:ext>
            </a:extLst>
          </p:cNvPr>
          <p:cNvSpPr/>
          <p:nvPr/>
        </p:nvSpPr>
        <p:spPr>
          <a:xfrm>
            <a:off x="9738880" y="608970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F1E113A-DC5A-EF57-BB19-1B7F5FB098E2}"/>
              </a:ext>
            </a:extLst>
          </p:cNvPr>
          <p:cNvSpPr/>
          <p:nvPr/>
        </p:nvSpPr>
        <p:spPr>
          <a:xfrm>
            <a:off x="1826031" y="5989993"/>
            <a:ext cx="7420854"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r>
              <a:rPr lang="en-GB" sz="2800" b="1" dirty="0">
                <a:solidFill>
                  <a:srgbClr val="002060"/>
                </a:solidFill>
              </a:rPr>
              <a:t>[pf] [</a:t>
            </a:r>
            <a:r>
              <a:rPr lang="en-GB" sz="2800" b="1" dirty="0" err="1">
                <a:solidFill>
                  <a:srgbClr val="002060"/>
                </a:solidFill>
              </a:rPr>
              <a:t>kn</a:t>
            </a:r>
            <a:r>
              <a:rPr lang="en-GB" sz="2800" b="1" dirty="0">
                <a:solidFill>
                  <a:srgbClr val="002060"/>
                </a:solidFill>
              </a:rPr>
              <a:t>]</a:t>
            </a:r>
          </a:p>
        </p:txBody>
      </p:sp>
      <p:sp>
        <p:nvSpPr>
          <p:cNvPr id="53" name="Speech Bubble: Rectangle with Corners Rounded 52">
            <a:hlinkClick r:id="" action="ppaction://noaction">
              <a:snd r:embed="rId23" name="T3_W12_6.1.wav"/>
            </a:hlinkClick>
            <a:extLst>
              <a:ext uri="{FF2B5EF4-FFF2-40B4-BE49-F238E27FC236}">
                <a16:creationId xmlns:a16="http://schemas.microsoft.com/office/drawing/2014/main" id="{20858A6C-509E-C95D-443F-9D7AC3F20DB9}"/>
              </a:ext>
            </a:extLst>
          </p:cNvPr>
          <p:cNvSpPr/>
          <p:nvPr/>
        </p:nvSpPr>
        <p:spPr>
          <a:xfrm>
            <a:off x="2317198" y="22429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Hör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zu</a:t>
            </a:r>
            <a:r>
              <a:rPr kumimoji="0" lang="en-GB" sz="2400" b="0" i="0" u="none" strike="noStrike" kern="1200" cap="none" spc="0" normalizeH="0" baseline="0" noProof="0" dirty="0">
                <a:ln>
                  <a:noFill/>
                </a:ln>
                <a:solidFill>
                  <a:prstClr val="white"/>
                </a:solidFill>
                <a:effectLst/>
                <a:uLnTx/>
                <a:uFillTx/>
                <a:latin typeface="+mj-lt"/>
              </a:rPr>
              <a:t>. Wie </a:t>
            </a:r>
            <a:r>
              <a:rPr kumimoji="0" lang="en-GB" sz="2400" b="0" i="0" u="none" strike="noStrike" kern="1200" cap="none" spc="0" normalizeH="0" baseline="0" noProof="0" dirty="0" err="1">
                <a:ln>
                  <a:noFill/>
                </a:ln>
                <a:solidFill>
                  <a:prstClr val="white"/>
                </a:solidFill>
                <a:effectLst/>
                <a:uLnTx/>
                <a:uFillTx/>
                <a:latin typeface="+mj-lt"/>
              </a:rPr>
              <a:t>viele</a:t>
            </a:r>
            <a:r>
              <a:rPr kumimoji="0" lang="en-GB" sz="2400" b="0" i="0" u="none" strike="noStrike" kern="1200" cap="none" spc="0" normalizeH="0" baseline="0" noProof="0" dirty="0">
                <a:ln>
                  <a:noFill/>
                </a:ln>
                <a:solidFill>
                  <a:prstClr val="white"/>
                </a:solidFill>
                <a:effectLst/>
                <a:uLnTx/>
                <a:uFillTx/>
                <a:latin typeface="+mj-lt"/>
              </a:rPr>
              <a:t> [pf] und [</a:t>
            </a:r>
            <a:r>
              <a:rPr kumimoji="0" lang="en-GB" sz="2400" b="0" i="0" u="none" strike="noStrike" kern="1200" cap="none" spc="0" normalizeH="0" baseline="0" noProof="0" dirty="0" err="1">
                <a:ln>
                  <a:noFill/>
                </a:ln>
                <a:solidFill>
                  <a:prstClr val="white"/>
                </a:solidFill>
                <a:effectLst/>
                <a:uLnTx/>
                <a:uFillTx/>
                <a:latin typeface="+mj-lt"/>
              </a:rPr>
              <a:t>kn</a:t>
            </a:r>
            <a:r>
              <a:rPr lang="en-GB" sz="2400" dirty="0">
                <a:solidFill>
                  <a:prstClr val="white"/>
                </a:solidFill>
                <a:latin typeface="+mj-lt"/>
              </a:rPr>
              <a:t>] </a:t>
            </a:r>
            <a:r>
              <a:rPr lang="en-GB" sz="2400" dirty="0" err="1">
                <a:solidFill>
                  <a:prstClr val="white"/>
                </a:solidFill>
                <a:latin typeface="+mj-lt"/>
              </a:rPr>
              <a:t>hörst</a:t>
            </a:r>
            <a:r>
              <a:rPr lang="en-GB" sz="2400" dirty="0">
                <a:solidFill>
                  <a:prstClr val="white"/>
                </a:solidFill>
                <a:latin typeface="+mj-lt"/>
              </a:rPr>
              <a:t> du?</a:t>
            </a:r>
            <a:endParaRPr kumimoji="0" lang="en-GB" sz="2400" b="0" i="0" u="none" strike="noStrike" kern="1200" cap="none" spc="0" normalizeH="0" baseline="0" noProof="0" dirty="0">
              <a:ln>
                <a:noFill/>
              </a:ln>
              <a:solidFill>
                <a:prstClr val="white"/>
              </a:solidFill>
              <a:effectLst/>
              <a:uLnTx/>
              <a:uFillTx/>
              <a:latin typeface="+mj-lt"/>
            </a:endParaRP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03131" y="9602"/>
            <a:ext cx="914400" cy="914400"/>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2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en-GB" sz="2800" b="1" spc="-1" dirty="0" err="1">
                <a:solidFill>
                  <a:srgbClr val="002060"/>
                </a:solidFill>
                <a:latin typeface="Century Gothic" panose="020B0502020202020204" pitchFamily="34" charset="0"/>
                <a:ea typeface="Century Gothic"/>
              </a:rPr>
              <a:t>Vokabeln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lernen</a:t>
            </a:r>
            <a:endParaRPr lang="en-GB" sz="2800" spc="-1"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12_7.2.wav"/>
            </a:hlinkClick>
            <a:extLst>
              <a:ext uri="{FF2B5EF4-FFF2-40B4-BE49-F238E27FC236}">
                <a16:creationId xmlns:a16="http://schemas.microsoft.com/office/drawing/2014/main" id="{C472ADB2-A29C-468A-AFDC-509DA251A035}"/>
              </a:ext>
            </a:extLst>
          </p:cNvPr>
          <p:cNvSpPr/>
          <p:nvPr/>
        </p:nvSpPr>
        <p:spPr>
          <a:xfrm>
            <a:off x="1028456" y="657343"/>
            <a:ext cx="352525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2_7.2.wav"/>
            </a:hlinkClick>
            <a:extLst>
              <a:ext uri="{FF2B5EF4-FFF2-40B4-BE49-F238E27FC236}">
                <a16:creationId xmlns:a16="http://schemas.microsoft.com/office/drawing/2014/main" id="{65FE47C1-828E-456E-B379-6234726CA4EB}"/>
              </a:ext>
            </a:extLst>
          </p:cNvPr>
          <p:cNvSpPr txBox="1"/>
          <p:nvPr/>
        </p:nvSpPr>
        <p:spPr>
          <a:xfrm>
            <a:off x="1060901" y="669013"/>
            <a:ext cx="349281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wiederhole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6" name="Table 5">
            <a:extLst>
              <a:ext uri="{FF2B5EF4-FFF2-40B4-BE49-F238E27FC236}">
                <a16:creationId xmlns:a16="http://schemas.microsoft.com/office/drawing/2014/main" id="{508E130E-3C68-8D6D-08EF-C8C9C521BFA9}"/>
              </a:ext>
            </a:extLst>
          </p:cNvPr>
          <p:cNvGraphicFramePr>
            <a:graphicFrameLocks noGrp="1"/>
          </p:cNvGraphicFramePr>
          <p:nvPr>
            <p:extLst>
              <p:ext uri="{D42A27DB-BD31-4B8C-83A1-F6EECF244321}">
                <p14:modId xmlns:p14="http://schemas.microsoft.com/office/powerpoint/2010/main" val="4187353491"/>
              </p:ext>
            </p:extLst>
          </p:nvPr>
        </p:nvGraphicFramePr>
        <p:xfrm>
          <a:off x="317616" y="1530625"/>
          <a:ext cx="10197984" cy="5181654"/>
        </p:xfrm>
        <a:graphic>
          <a:graphicData uri="http://schemas.openxmlformats.org/drawingml/2006/table">
            <a:tbl>
              <a:tblPr firstRow="1" bandRow="1">
                <a:tableStyleId>{5940675A-B579-460E-94D1-54222C63F5DA}</a:tableStyleId>
              </a:tblPr>
              <a:tblGrid>
                <a:gridCol w="2549496">
                  <a:extLst>
                    <a:ext uri="{9D8B030D-6E8A-4147-A177-3AD203B41FA5}">
                      <a16:colId xmlns:a16="http://schemas.microsoft.com/office/drawing/2014/main" val="20000"/>
                    </a:ext>
                  </a:extLst>
                </a:gridCol>
                <a:gridCol w="2549496">
                  <a:extLst>
                    <a:ext uri="{9D8B030D-6E8A-4147-A177-3AD203B41FA5}">
                      <a16:colId xmlns:a16="http://schemas.microsoft.com/office/drawing/2014/main" val="20001"/>
                    </a:ext>
                  </a:extLst>
                </a:gridCol>
                <a:gridCol w="2549496">
                  <a:extLst>
                    <a:ext uri="{9D8B030D-6E8A-4147-A177-3AD203B41FA5}">
                      <a16:colId xmlns:a16="http://schemas.microsoft.com/office/drawing/2014/main" val="20002"/>
                    </a:ext>
                  </a:extLst>
                </a:gridCol>
                <a:gridCol w="2549496">
                  <a:extLst>
                    <a:ext uri="{9D8B030D-6E8A-4147-A177-3AD203B41FA5}">
                      <a16:colId xmlns:a16="http://schemas.microsoft.com/office/drawing/2014/main" val="20003"/>
                    </a:ext>
                  </a:extLst>
                </a:gridCol>
              </a:tblGrid>
              <a:tr h="2590827">
                <a:tc>
                  <a:txBody>
                    <a:bodyPr/>
                    <a:lstStyle/>
                    <a:p>
                      <a:r>
                        <a:rPr lang="en-GB" sz="3200" dirty="0">
                          <a:solidFill>
                            <a:srgbClr val="115076"/>
                          </a:solidFill>
                          <a:latin typeface="Century Gothic" panose="020B0502020202020204" pitchFamily="34" charset="0"/>
                          <a:cs typeface="MV Boli" panose="02000500030200090000" pitchFamily="2"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0827">
                <a:tc>
                  <a:txBody>
                    <a:bodyPr/>
                    <a:lstStyle/>
                    <a:p>
                      <a:r>
                        <a:rPr lang="en-GB" sz="3200" dirty="0">
                          <a:solidFill>
                            <a:srgbClr val="115076"/>
                          </a:solidFill>
                          <a:latin typeface="Century Gothic" panose="020B0502020202020204" pitchFamily="34" charset="0"/>
                          <a:cs typeface="MV Boli" panose="02000500030200090000" pitchFamily="2"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extBox 7">
            <a:hlinkClick r:id="" action="ppaction://noaction">
              <a:snd r:embed="rId7" name="T3_W12_7.3.wav"/>
            </a:hlinkClick>
            <a:extLst>
              <a:ext uri="{FF2B5EF4-FFF2-40B4-BE49-F238E27FC236}">
                <a16:creationId xmlns:a16="http://schemas.microsoft.com/office/drawing/2014/main" id="{050F099A-6142-80D8-2DDC-8FB7F7BAD800}"/>
              </a:ext>
            </a:extLst>
          </p:cNvPr>
          <p:cNvSpPr txBox="1"/>
          <p:nvPr/>
        </p:nvSpPr>
        <p:spPr>
          <a:xfrm>
            <a:off x="292728" y="3583930"/>
            <a:ext cx="2418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tanzen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hlinkClick r:id="" action="ppaction://noaction">
              <a:snd r:embed="rId8" name="T3_W12_7.4.wav"/>
            </a:hlinkClick>
            <a:extLst>
              <a:ext uri="{FF2B5EF4-FFF2-40B4-BE49-F238E27FC236}">
                <a16:creationId xmlns:a16="http://schemas.microsoft.com/office/drawing/2014/main" id="{89502FAD-7743-95D1-FABE-19E3F2BD5E0C}"/>
              </a:ext>
            </a:extLst>
          </p:cNvPr>
          <p:cNvSpPr txBox="1"/>
          <p:nvPr/>
        </p:nvSpPr>
        <p:spPr>
          <a:xfrm>
            <a:off x="2710808"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hlinkClick r:id="" action="ppaction://noaction">
              <a:snd r:embed="rId9" name="T3_W12_7.5.wav"/>
            </a:hlinkClick>
            <a:extLst>
              <a:ext uri="{FF2B5EF4-FFF2-40B4-BE49-F238E27FC236}">
                <a16:creationId xmlns:a16="http://schemas.microsoft.com/office/drawing/2014/main" id="{3A2AF357-726D-CFFC-FF9B-E752AF9774CF}"/>
              </a:ext>
            </a:extLst>
          </p:cNvPr>
          <p:cNvSpPr txBox="1"/>
          <p:nvPr/>
        </p:nvSpPr>
        <p:spPr>
          <a:xfrm>
            <a:off x="5202900"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hlinkClick r:id="" action="ppaction://noaction">
              <a:snd r:embed="rId10" name="T3_W12_7.6.wav"/>
            </a:hlinkClick>
            <a:extLst>
              <a:ext uri="{FF2B5EF4-FFF2-40B4-BE49-F238E27FC236}">
                <a16:creationId xmlns:a16="http://schemas.microsoft.com/office/drawing/2014/main" id="{6B5E5FE0-90A9-EDD7-0F40-47ABB28BA65F}"/>
              </a:ext>
            </a:extLst>
          </p:cNvPr>
          <p:cNvSpPr txBox="1"/>
          <p:nvPr/>
        </p:nvSpPr>
        <p:spPr>
          <a:xfrm>
            <a:off x="7680329" y="3608903"/>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hlinkClick r:id="" action="ppaction://noaction">
              <a:snd r:embed="rId11" name="T3_W12_7.7.wav"/>
            </a:hlinkClick>
            <a:extLst>
              <a:ext uri="{FF2B5EF4-FFF2-40B4-BE49-F238E27FC236}">
                <a16:creationId xmlns:a16="http://schemas.microsoft.com/office/drawing/2014/main" id="{0B27AD2B-F4A8-A951-77E2-7D8DC023B8A7}"/>
              </a:ext>
            </a:extLst>
          </p:cNvPr>
          <p:cNvSpPr txBox="1"/>
          <p:nvPr/>
        </p:nvSpPr>
        <p:spPr>
          <a:xfrm>
            <a:off x="60385" y="6198082"/>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hlinkClick r:id="" action="ppaction://noaction">
              <a:snd r:embed="rId12" name="T3_W12_7.8.wav"/>
            </a:hlinkClick>
            <a:extLst>
              <a:ext uri="{FF2B5EF4-FFF2-40B4-BE49-F238E27FC236}">
                <a16:creationId xmlns:a16="http://schemas.microsoft.com/office/drawing/2014/main" id="{BF05A82B-F3DE-E269-8405-E288F738EECA}"/>
              </a:ext>
            </a:extLst>
          </p:cNvPr>
          <p:cNvSpPr txBox="1"/>
          <p:nvPr/>
        </p:nvSpPr>
        <p:spPr>
          <a:xfrm>
            <a:off x="2599228"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hlinkClick r:id="" action="ppaction://noaction">
              <a:snd r:embed="rId13" name="T3_W12_7.9.wav"/>
            </a:hlinkClick>
            <a:extLst>
              <a:ext uri="{FF2B5EF4-FFF2-40B4-BE49-F238E27FC236}">
                <a16:creationId xmlns:a16="http://schemas.microsoft.com/office/drawing/2014/main" id="{E745F060-59B0-860E-9DB8-BEECD33F7A22}"/>
              </a:ext>
            </a:extLst>
          </p:cNvPr>
          <p:cNvSpPr txBox="1"/>
          <p:nvPr/>
        </p:nvSpPr>
        <p:spPr>
          <a:xfrm>
            <a:off x="5135100" y="6197530"/>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C3A18D1B-9893-5F48-B3A2-571D436BCDF9}"/>
              </a:ext>
            </a:extLst>
          </p:cNvPr>
          <p:cNvSpPr txBox="1"/>
          <p:nvPr/>
        </p:nvSpPr>
        <p:spPr>
          <a:xfrm>
            <a:off x="256257" y="2463014"/>
            <a:ext cx="2418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 dance, dancing</a:t>
            </a:r>
          </a:p>
        </p:txBody>
      </p:sp>
      <p:sp>
        <p:nvSpPr>
          <p:cNvPr id="23" name="TextBox 22">
            <a:extLst>
              <a:ext uri="{FF2B5EF4-FFF2-40B4-BE49-F238E27FC236}">
                <a16:creationId xmlns:a16="http://schemas.microsoft.com/office/drawing/2014/main" id="{C8C6A688-23BB-9FC6-80A5-55E0069265F4}"/>
              </a:ext>
            </a:extLst>
          </p:cNvPr>
          <p:cNvSpPr txBox="1"/>
          <p:nvPr/>
        </p:nvSpPr>
        <p:spPr>
          <a:xfrm>
            <a:off x="2674337" y="2479516"/>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eat, eating</a:t>
            </a:r>
          </a:p>
        </p:txBody>
      </p:sp>
      <p:sp>
        <p:nvSpPr>
          <p:cNvPr id="24" name="TextBox 23">
            <a:extLst>
              <a:ext uri="{FF2B5EF4-FFF2-40B4-BE49-F238E27FC236}">
                <a16:creationId xmlns:a16="http://schemas.microsoft.com/office/drawing/2014/main" id="{BA3BD13B-4699-4584-3BD6-40C91E8EFD38}"/>
              </a:ext>
            </a:extLst>
          </p:cNvPr>
          <p:cNvSpPr txBox="1"/>
          <p:nvPr/>
        </p:nvSpPr>
        <p:spPr>
          <a:xfrm>
            <a:off x="5166429" y="2479516"/>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read, reading</a:t>
            </a:r>
          </a:p>
        </p:txBody>
      </p:sp>
      <p:sp>
        <p:nvSpPr>
          <p:cNvPr id="25" name="TextBox 24">
            <a:extLst>
              <a:ext uri="{FF2B5EF4-FFF2-40B4-BE49-F238E27FC236}">
                <a16:creationId xmlns:a16="http://schemas.microsoft.com/office/drawing/2014/main" id="{B62131B7-443A-E3EF-088B-A071ED1D94C9}"/>
              </a:ext>
            </a:extLst>
          </p:cNvPr>
          <p:cNvSpPr txBox="1"/>
          <p:nvPr/>
        </p:nvSpPr>
        <p:spPr>
          <a:xfrm>
            <a:off x="7755438" y="2487987"/>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love, loving</a:t>
            </a:r>
          </a:p>
        </p:txBody>
      </p:sp>
      <p:sp>
        <p:nvSpPr>
          <p:cNvPr id="26" name="TextBox 25">
            <a:extLst>
              <a:ext uri="{FF2B5EF4-FFF2-40B4-BE49-F238E27FC236}">
                <a16:creationId xmlns:a16="http://schemas.microsoft.com/office/drawing/2014/main" id="{1EDEE0AB-7A21-4113-5838-F09759E46D03}"/>
              </a:ext>
            </a:extLst>
          </p:cNvPr>
          <p:cNvSpPr txBox="1"/>
          <p:nvPr/>
        </p:nvSpPr>
        <p:spPr>
          <a:xfrm>
            <a:off x="262911" y="4881299"/>
            <a:ext cx="2418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 see, seeing</a:t>
            </a:r>
          </a:p>
        </p:txBody>
      </p:sp>
      <p:sp>
        <p:nvSpPr>
          <p:cNvPr id="27" name="TextBox 26">
            <a:extLst>
              <a:ext uri="{FF2B5EF4-FFF2-40B4-BE49-F238E27FC236}">
                <a16:creationId xmlns:a16="http://schemas.microsoft.com/office/drawing/2014/main" id="{EA647839-D642-3D0D-14C7-7E36C98FF17D}"/>
              </a:ext>
            </a:extLst>
          </p:cNvPr>
          <p:cNvSpPr txBox="1"/>
          <p:nvPr/>
        </p:nvSpPr>
        <p:spPr>
          <a:xfrm>
            <a:off x="2680991" y="4897801"/>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visit, visiting</a:t>
            </a:r>
          </a:p>
        </p:txBody>
      </p:sp>
      <p:sp>
        <p:nvSpPr>
          <p:cNvPr id="28" name="TextBox 27">
            <a:extLst>
              <a:ext uri="{FF2B5EF4-FFF2-40B4-BE49-F238E27FC236}">
                <a16:creationId xmlns:a16="http://schemas.microsoft.com/office/drawing/2014/main" id="{8EC36DF9-21E8-9C56-B22B-B9EEB7EAD4C9}"/>
              </a:ext>
            </a:extLst>
          </p:cNvPr>
          <p:cNvSpPr txBox="1"/>
          <p:nvPr/>
        </p:nvSpPr>
        <p:spPr>
          <a:xfrm>
            <a:off x="5173083" y="4897801"/>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sing, </a:t>
            </a:r>
            <a:b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singing</a:t>
            </a:r>
          </a:p>
        </p:txBody>
      </p:sp>
      <p:sp>
        <p:nvSpPr>
          <p:cNvPr id="29" name="TextBox 28">
            <a:extLst>
              <a:ext uri="{FF2B5EF4-FFF2-40B4-BE49-F238E27FC236}">
                <a16:creationId xmlns:a16="http://schemas.microsoft.com/office/drawing/2014/main" id="{35D07FAE-997F-CEF2-9C60-CB193D3A0EC8}"/>
              </a:ext>
            </a:extLst>
          </p:cNvPr>
          <p:cNvSpPr txBox="1"/>
          <p:nvPr/>
        </p:nvSpPr>
        <p:spPr>
          <a:xfrm>
            <a:off x="7762092" y="4906272"/>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think, thinking</a:t>
            </a:r>
          </a:p>
        </p:txBody>
      </p:sp>
      <p:sp>
        <p:nvSpPr>
          <p:cNvPr id="4" name="TextBox 3">
            <a:hlinkClick r:id="" action="ppaction://noaction">
              <a:snd r:embed="rId14" name="T3_W12_7.10.wav"/>
            </a:hlinkClick>
            <a:extLst>
              <a:ext uri="{FF2B5EF4-FFF2-40B4-BE49-F238E27FC236}">
                <a16:creationId xmlns:a16="http://schemas.microsoft.com/office/drawing/2014/main" id="{D5B3C853-686A-2EB3-840C-885A993FB7F5}"/>
              </a:ext>
            </a:extLst>
          </p:cNvPr>
          <p:cNvSpPr txBox="1"/>
          <p:nvPr/>
        </p:nvSpPr>
        <p:spPr>
          <a:xfrm>
            <a:off x="7609989"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denken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5"/>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6" grpId="0"/>
      <p:bldP spid="16" grpId="1"/>
      <p:bldP spid="17" grpId="0"/>
      <p:bldP spid="17" grpId="1"/>
      <p:bldP spid="18" grpId="0"/>
      <p:bldP spid="18" grpId="1"/>
      <p:bldP spid="19" grpId="0"/>
      <p:bldP spid="19" grpId="1"/>
      <p:bldP spid="20" grpId="0"/>
      <p:bldP spid="20"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2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12_7.11.wav"/>
            </a:hlinkClick>
            <a:extLst>
              <a:ext uri="{FF2B5EF4-FFF2-40B4-BE49-F238E27FC236}">
                <a16:creationId xmlns:a16="http://schemas.microsoft.com/office/drawing/2014/main" id="{C472ADB2-A29C-468A-AFDC-509DA251A035}"/>
              </a:ext>
            </a:extLst>
          </p:cNvPr>
          <p:cNvSpPr/>
          <p:nvPr/>
        </p:nvSpPr>
        <p:spPr>
          <a:xfrm>
            <a:off x="1045176" y="73338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109" y="518690"/>
            <a:ext cx="914400" cy="914400"/>
          </a:xfrm>
          <a:prstGeom prst="rect">
            <a:avLst/>
          </a:prstGeom>
        </p:spPr>
      </p:pic>
      <p:sp>
        <p:nvSpPr>
          <p:cNvPr id="15" name="Google Shape;108;p3">
            <a:hlinkClick r:id="" action="ppaction://noaction">
              <a:snd r:embed="rId4" name="T3_W12_7.11.wav"/>
            </a:hlinkClick>
            <a:extLst>
              <a:ext uri="{FF2B5EF4-FFF2-40B4-BE49-F238E27FC236}">
                <a16:creationId xmlns:a16="http://schemas.microsoft.com/office/drawing/2014/main" id="{65FE47C1-828E-456E-B379-6234726CA4EB}"/>
              </a:ext>
            </a:extLst>
          </p:cNvPr>
          <p:cNvSpPr txBox="1"/>
          <p:nvPr/>
        </p:nvSpPr>
        <p:spPr>
          <a:xfrm>
            <a:off x="1077620" y="745054"/>
            <a:ext cx="362522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dein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Bild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 name="Table 3">
            <a:extLst>
              <a:ext uri="{FF2B5EF4-FFF2-40B4-BE49-F238E27FC236}">
                <a16:creationId xmlns:a16="http://schemas.microsoft.com/office/drawing/2014/main" id="{CC4B249F-5584-703D-7544-942AA0D0C736}"/>
              </a:ext>
            </a:extLst>
          </p:cNvPr>
          <p:cNvGraphicFramePr>
            <a:graphicFrameLocks noGrp="1"/>
          </p:cNvGraphicFramePr>
          <p:nvPr>
            <p:extLst>
              <p:ext uri="{D42A27DB-BD31-4B8C-83A1-F6EECF244321}">
                <p14:modId xmlns:p14="http://schemas.microsoft.com/office/powerpoint/2010/main" val="496717808"/>
              </p:ext>
            </p:extLst>
          </p:nvPr>
        </p:nvGraphicFramePr>
        <p:xfrm>
          <a:off x="317616" y="1530625"/>
          <a:ext cx="10197984" cy="5181654"/>
        </p:xfrm>
        <a:graphic>
          <a:graphicData uri="http://schemas.openxmlformats.org/drawingml/2006/table">
            <a:tbl>
              <a:tblPr firstRow="1" bandRow="1">
                <a:tableStyleId>{5940675A-B579-460E-94D1-54222C63F5DA}</a:tableStyleId>
              </a:tblPr>
              <a:tblGrid>
                <a:gridCol w="2549496">
                  <a:extLst>
                    <a:ext uri="{9D8B030D-6E8A-4147-A177-3AD203B41FA5}">
                      <a16:colId xmlns:a16="http://schemas.microsoft.com/office/drawing/2014/main" val="20000"/>
                    </a:ext>
                  </a:extLst>
                </a:gridCol>
                <a:gridCol w="2549496">
                  <a:extLst>
                    <a:ext uri="{9D8B030D-6E8A-4147-A177-3AD203B41FA5}">
                      <a16:colId xmlns:a16="http://schemas.microsoft.com/office/drawing/2014/main" val="20001"/>
                    </a:ext>
                  </a:extLst>
                </a:gridCol>
                <a:gridCol w="2549496">
                  <a:extLst>
                    <a:ext uri="{9D8B030D-6E8A-4147-A177-3AD203B41FA5}">
                      <a16:colId xmlns:a16="http://schemas.microsoft.com/office/drawing/2014/main" val="20002"/>
                    </a:ext>
                  </a:extLst>
                </a:gridCol>
                <a:gridCol w="2549496">
                  <a:extLst>
                    <a:ext uri="{9D8B030D-6E8A-4147-A177-3AD203B41FA5}">
                      <a16:colId xmlns:a16="http://schemas.microsoft.com/office/drawing/2014/main" val="20003"/>
                    </a:ext>
                  </a:extLst>
                </a:gridCol>
              </a:tblGrid>
              <a:tr h="2590827">
                <a:tc>
                  <a:txBody>
                    <a:bodyPr/>
                    <a:lstStyle/>
                    <a:p>
                      <a:r>
                        <a:rPr lang="en-GB" sz="3200" dirty="0">
                          <a:solidFill>
                            <a:srgbClr val="115076"/>
                          </a:solidFill>
                          <a:latin typeface="Century Gothic" panose="020B0502020202020204" pitchFamily="34" charset="0"/>
                          <a:cs typeface="MV Boli" panose="02000500030200090000" pitchFamily="2"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0827">
                <a:tc>
                  <a:txBody>
                    <a:bodyPr/>
                    <a:lstStyle/>
                    <a:p>
                      <a:r>
                        <a:rPr lang="en-GB" sz="3200" dirty="0">
                          <a:solidFill>
                            <a:srgbClr val="115076"/>
                          </a:solidFill>
                          <a:latin typeface="Century Gothic" panose="020B0502020202020204" pitchFamily="34" charset="0"/>
                          <a:cs typeface="MV Boli" panose="02000500030200090000" pitchFamily="2"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6" name="Picture 5" descr="Image result for stick figure dancing">
            <a:extLst>
              <a:ext uri="{FF2B5EF4-FFF2-40B4-BE49-F238E27FC236}">
                <a16:creationId xmlns:a16="http://schemas.microsoft.com/office/drawing/2014/main" id="{10A87F22-489A-09E5-4648-A77A6F0453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559" y="1885661"/>
            <a:ext cx="1107537" cy="1504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641E71-3084-DB27-E96A-C11FB5B91E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0164" y="4360577"/>
            <a:ext cx="703315" cy="1776048"/>
          </a:xfrm>
          <a:prstGeom prst="rect">
            <a:avLst/>
          </a:prstGeom>
        </p:spPr>
      </p:pic>
      <p:pic>
        <p:nvPicPr>
          <p:cNvPr id="8" name="Picture 7">
            <a:extLst>
              <a:ext uri="{FF2B5EF4-FFF2-40B4-BE49-F238E27FC236}">
                <a16:creationId xmlns:a16="http://schemas.microsoft.com/office/drawing/2014/main" id="{8CCE7329-94E0-EAC7-9BDB-2B891A368EF5}"/>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22" y="4198337"/>
            <a:ext cx="2547634" cy="2547634"/>
          </a:xfrm>
          <a:prstGeom prst="rect">
            <a:avLst/>
          </a:prstGeom>
        </p:spPr>
      </p:pic>
      <p:sp>
        <p:nvSpPr>
          <p:cNvPr id="9" name="Cloud Callout 10">
            <a:extLst>
              <a:ext uri="{FF2B5EF4-FFF2-40B4-BE49-F238E27FC236}">
                <a16:creationId xmlns:a16="http://schemas.microsoft.com/office/drawing/2014/main" id="{BAEB23D8-1626-C4F2-3147-7CDAD9FEB515}"/>
              </a:ext>
            </a:extLst>
          </p:cNvPr>
          <p:cNvSpPr/>
          <p:nvPr/>
        </p:nvSpPr>
        <p:spPr>
          <a:xfrm flipH="1">
            <a:off x="8388144" y="4403413"/>
            <a:ext cx="788095" cy="638695"/>
          </a:xfrm>
          <a:prstGeom prst="cloudCallout">
            <a:avLst>
              <a:gd name="adj1" fmla="val -79303"/>
              <a:gd name="adj2" fmla="val -124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hlinkClick r:id="" action="ppaction://noaction">
              <a:snd r:embed="rId10" name="T3_W12_7.3.wav"/>
            </a:hlinkClick>
            <a:extLst>
              <a:ext uri="{FF2B5EF4-FFF2-40B4-BE49-F238E27FC236}">
                <a16:creationId xmlns:a16="http://schemas.microsoft.com/office/drawing/2014/main" id="{E1076479-D13A-F672-D8C5-C61309B9C9EB}"/>
              </a:ext>
            </a:extLst>
          </p:cNvPr>
          <p:cNvSpPr txBox="1"/>
          <p:nvPr/>
        </p:nvSpPr>
        <p:spPr>
          <a:xfrm>
            <a:off x="292728" y="3583930"/>
            <a:ext cx="2418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tanzen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hlinkClick r:id="" action="ppaction://noaction">
              <a:snd r:embed="rId11" name="T3_W12_7.4.wav"/>
            </a:hlinkClick>
            <a:extLst>
              <a:ext uri="{FF2B5EF4-FFF2-40B4-BE49-F238E27FC236}">
                <a16:creationId xmlns:a16="http://schemas.microsoft.com/office/drawing/2014/main" id="{35C2CFB2-206E-E157-F98B-869C933F5CEF}"/>
              </a:ext>
            </a:extLst>
          </p:cNvPr>
          <p:cNvSpPr txBox="1"/>
          <p:nvPr/>
        </p:nvSpPr>
        <p:spPr>
          <a:xfrm>
            <a:off x="2710808"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hlinkClick r:id="" action="ppaction://noaction">
              <a:snd r:embed="rId12" name="T3_W12_7.5.wav"/>
            </a:hlinkClick>
            <a:extLst>
              <a:ext uri="{FF2B5EF4-FFF2-40B4-BE49-F238E27FC236}">
                <a16:creationId xmlns:a16="http://schemas.microsoft.com/office/drawing/2014/main" id="{EBC5AD70-594D-2C8A-FC5B-FA9A42491BE0}"/>
              </a:ext>
            </a:extLst>
          </p:cNvPr>
          <p:cNvSpPr txBox="1"/>
          <p:nvPr/>
        </p:nvSpPr>
        <p:spPr>
          <a:xfrm>
            <a:off x="5202900"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hlinkClick r:id="" action="ppaction://noaction">
              <a:snd r:embed="rId13" name="T3_W12_7.6.wav"/>
            </a:hlinkClick>
            <a:extLst>
              <a:ext uri="{FF2B5EF4-FFF2-40B4-BE49-F238E27FC236}">
                <a16:creationId xmlns:a16="http://schemas.microsoft.com/office/drawing/2014/main" id="{1F8CCF39-3D43-78A5-C37B-40812058212F}"/>
              </a:ext>
            </a:extLst>
          </p:cNvPr>
          <p:cNvSpPr txBox="1"/>
          <p:nvPr/>
        </p:nvSpPr>
        <p:spPr>
          <a:xfrm>
            <a:off x="7680329" y="3608903"/>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hlinkClick r:id="" action="ppaction://noaction">
              <a:snd r:embed="rId14" name="T3_W12_7.7.wav"/>
            </a:hlinkClick>
            <a:extLst>
              <a:ext uri="{FF2B5EF4-FFF2-40B4-BE49-F238E27FC236}">
                <a16:creationId xmlns:a16="http://schemas.microsoft.com/office/drawing/2014/main" id="{A2C3B120-77D3-68AB-2359-0FD81B7388EB}"/>
              </a:ext>
            </a:extLst>
          </p:cNvPr>
          <p:cNvSpPr txBox="1"/>
          <p:nvPr/>
        </p:nvSpPr>
        <p:spPr>
          <a:xfrm>
            <a:off x="60385" y="6198082"/>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hlinkClick r:id="" action="ppaction://noaction">
              <a:snd r:embed="rId15" name="T3_W12_7.8.wav"/>
            </a:hlinkClick>
            <a:extLst>
              <a:ext uri="{FF2B5EF4-FFF2-40B4-BE49-F238E27FC236}">
                <a16:creationId xmlns:a16="http://schemas.microsoft.com/office/drawing/2014/main" id="{572B681E-9AA2-B396-A6FC-4967399DCF10}"/>
              </a:ext>
            </a:extLst>
          </p:cNvPr>
          <p:cNvSpPr txBox="1"/>
          <p:nvPr/>
        </p:nvSpPr>
        <p:spPr>
          <a:xfrm>
            <a:off x="2599228"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hlinkClick r:id="" action="ppaction://noaction">
              <a:snd r:embed="rId16" name="T3_W12_7.9.wav"/>
            </a:hlinkClick>
            <a:extLst>
              <a:ext uri="{FF2B5EF4-FFF2-40B4-BE49-F238E27FC236}">
                <a16:creationId xmlns:a16="http://schemas.microsoft.com/office/drawing/2014/main" id="{A4A9C474-FFB4-93B6-E4A8-9DD794D831D4}"/>
              </a:ext>
            </a:extLst>
          </p:cNvPr>
          <p:cNvSpPr txBox="1"/>
          <p:nvPr/>
        </p:nvSpPr>
        <p:spPr>
          <a:xfrm>
            <a:off x="5135100" y="6197530"/>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hlinkClick r:id="" action="ppaction://noaction">
              <a:snd r:embed="rId17" name="T3_W12_7.10.wav"/>
            </a:hlinkClick>
            <a:extLst>
              <a:ext uri="{FF2B5EF4-FFF2-40B4-BE49-F238E27FC236}">
                <a16:creationId xmlns:a16="http://schemas.microsoft.com/office/drawing/2014/main" id="{5A6BAEE4-0F84-34AA-BD43-3C3F14B2FE36}"/>
              </a:ext>
            </a:extLst>
          </p:cNvPr>
          <p:cNvSpPr txBox="1"/>
          <p:nvPr/>
        </p:nvSpPr>
        <p:spPr>
          <a:xfrm>
            <a:off x="7650512" y="6193295"/>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denken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026" name="Picture 2" descr="Free Flower Love vector and picture">
            <a:extLst>
              <a:ext uri="{FF2B5EF4-FFF2-40B4-BE49-F238E27FC236}">
                <a16:creationId xmlns:a16="http://schemas.microsoft.com/office/drawing/2014/main" id="{FCC1CA85-78C3-3B24-09E9-7B0D03D3D8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9238" y="1604401"/>
            <a:ext cx="1154001" cy="2021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rooner Melody vector and picture">
            <a:extLst>
              <a:ext uri="{FF2B5EF4-FFF2-40B4-BE49-F238E27FC236}">
                <a16:creationId xmlns:a16="http://schemas.microsoft.com/office/drawing/2014/main" id="{CAE79BC1-86A6-A5DD-B54C-61272F8F8B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58976" y="4384177"/>
            <a:ext cx="985470" cy="18334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Free Sitting Stretching vector and picture">
            <a:extLst>
              <a:ext uri="{FF2B5EF4-FFF2-40B4-BE49-F238E27FC236}">
                <a16:creationId xmlns:a16="http://schemas.microsoft.com/office/drawing/2014/main" id="{FF70E2B9-FB49-6541-9BB0-6114EB182B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56341" y="1669938"/>
            <a:ext cx="1823566" cy="19684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Walking Hiking vector and picture">
            <a:extLst>
              <a:ext uri="{FF2B5EF4-FFF2-40B4-BE49-F238E27FC236}">
                <a16:creationId xmlns:a16="http://schemas.microsoft.com/office/drawing/2014/main" id="{CD373A66-FC59-D16A-2D52-55AA736C95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30761" y="4629345"/>
            <a:ext cx="944279" cy="1396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Drink Toast vector and picture">
            <a:extLst>
              <a:ext uri="{FF2B5EF4-FFF2-40B4-BE49-F238E27FC236}">
                <a16:creationId xmlns:a16="http://schemas.microsoft.com/office/drawing/2014/main" id="{5EA359A1-F314-9954-41EC-90AD9B069BC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46996"/>
          <a:stretch/>
        </p:blipFill>
        <p:spPr bwMode="auto">
          <a:xfrm>
            <a:off x="3486878" y="1842022"/>
            <a:ext cx="1522443" cy="16139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343AB8E-A979-7247-A50B-0220EB27B263}"/>
              </a:ext>
            </a:extLst>
          </p:cNvPr>
          <p:cNvSpPr/>
          <p:nvPr/>
        </p:nvSpPr>
        <p:spPr>
          <a:xfrm rot="20823372">
            <a:off x="4511672" y="1915478"/>
            <a:ext cx="497649" cy="24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BAF37B3-927A-513C-BB8D-3B57D104AAA9}"/>
              </a:ext>
            </a:extLst>
          </p:cNvPr>
          <p:cNvSpPr/>
          <p:nvPr/>
        </p:nvSpPr>
        <p:spPr>
          <a:xfrm rot="20823372">
            <a:off x="4723547" y="2285547"/>
            <a:ext cx="497649" cy="24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descr="Free Apple Leaf vector and picture">
            <a:extLst>
              <a:ext uri="{FF2B5EF4-FFF2-40B4-BE49-F238E27FC236}">
                <a16:creationId xmlns:a16="http://schemas.microsoft.com/office/drawing/2014/main" id="{8BAC3977-23A7-6495-5A44-99D004BDA8D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66725" y="1665947"/>
            <a:ext cx="498933" cy="5784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Blank Book vector and picture">
            <a:extLst>
              <a:ext uri="{FF2B5EF4-FFF2-40B4-BE49-F238E27FC236}">
                <a16:creationId xmlns:a16="http://schemas.microsoft.com/office/drawing/2014/main" id="{B71D84CC-59F1-2C20-161F-DE1C062E2BD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18011" y="2521822"/>
            <a:ext cx="1011341" cy="6320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House Home vector and picture">
            <a:extLst>
              <a:ext uri="{FF2B5EF4-FFF2-40B4-BE49-F238E27FC236}">
                <a16:creationId xmlns:a16="http://schemas.microsoft.com/office/drawing/2014/main" id="{D5EAFA05-E58D-92E2-7408-A950F645B9B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0493" t="-3176" r="46583" b="-1191"/>
          <a:stretch/>
        </p:blipFill>
        <p:spPr bwMode="auto">
          <a:xfrm>
            <a:off x="4181106" y="4410664"/>
            <a:ext cx="1206028" cy="14422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Right Arrow vector and picture">
            <a:extLst>
              <a:ext uri="{FF2B5EF4-FFF2-40B4-BE49-F238E27FC236}">
                <a16:creationId xmlns:a16="http://schemas.microsoft.com/office/drawing/2014/main" id="{C342C088-0B7F-6ED2-E268-587215505AB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3065" y="5223345"/>
            <a:ext cx="567342" cy="20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7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As you know, to say ‘can’ with another verb, use </a:t>
            </a:r>
            <a:r>
              <a:rPr lang="en-GB" sz="2800" b="1"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plus an </a:t>
            </a:r>
            <a:r>
              <a:rPr lang="en-GB" sz="2800" b="1" spc="-1" dirty="0">
                <a:solidFill>
                  <a:srgbClr val="002060"/>
                </a:solidFill>
                <a:latin typeface="Century Gothic" panose="020B0502020202020204" pitchFamily="34" charset="0"/>
              </a:rPr>
              <a:t>infinitive</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verb</a:t>
            </a:r>
            <a:r>
              <a:rPr lang="en-GB" sz="2800" spc="-1" dirty="0">
                <a:solidFill>
                  <a:srgbClr val="002060"/>
                </a:solidFill>
                <a:latin typeface="Century Gothic" panose="020B0502020202020204" pitchFamily="34" charset="0"/>
              </a:rPr>
              <a:t>.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The second verb is at the end of the sentence:</a:t>
            </a:r>
          </a:p>
        </p:txBody>
      </p:sp>
      <p:sp>
        <p:nvSpPr>
          <p:cNvPr id="91" name="CustomShape 4"/>
          <p:cNvSpPr/>
          <p:nvPr/>
        </p:nvSpPr>
        <p:spPr>
          <a:xfrm>
            <a:off x="369796" y="2882894"/>
            <a:ext cx="3027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Sie</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r>
              <a:rPr lang="en-GB" sz="2800" b="1" spc="-1" dirty="0">
                <a:solidFill>
                  <a:srgbClr val="92D05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358234" y="2882894"/>
            <a:ext cx="34149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can</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rPr>
              <a:t> see.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5" name="CustomShape 8"/>
          <p:cNvSpPr/>
          <p:nvPr/>
        </p:nvSpPr>
        <p:spPr>
          <a:xfrm>
            <a:off x="369795" y="5464287"/>
            <a:ext cx="44725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ea typeface="Century Gothic"/>
              </a:rPr>
              <a:t>Sie</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r>
              <a:rPr lang="en-GB" sz="2800" b="1" spc="-1" dirty="0">
                <a:solidFill>
                  <a:srgbClr val="92D050"/>
                </a:solidFill>
                <a:latin typeface="Century Gothic" panose="020B0502020202020204" pitchFamily="34" charset="0"/>
                <a:ea typeface="Century Gothic"/>
              </a:rPr>
              <a:t>.</a:t>
            </a:r>
            <a:endParaRPr lang="en-GB" sz="2800" spc="-1" dirty="0">
              <a:solidFill>
                <a:prstClr val="black"/>
              </a:solidFill>
              <a:latin typeface="Century Gothic" panose="020B0502020202020204" pitchFamily="34" charset="0"/>
            </a:endParaRPr>
          </a:p>
        </p:txBody>
      </p:sp>
      <p:sp>
        <p:nvSpPr>
          <p:cNvPr id="96" name="CustomShape 9"/>
          <p:cNvSpPr/>
          <p:nvPr/>
        </p:nvSpPr>
        <p:spPr>
          <a:xfrm>
            <a:off x="4870915" y="546428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1F3864"/>
                </a:solidFill>
                <a:latin typeface="Century Gothic" panose="020B0502020202020204" pitchFamily="34" charset="0"/>
                <a:ea typeface="Century Gothic"/>
              </a:rPr>
              <a:t>She can’t see.</a:t>
            </a:r>
            <a:endParaRPr lang="en-GB" sz="2800" spc="-1" dirty="0">
              <a:solidFill>
                <a:prstClr val="black"/>
              </a:solidFill>
              <a:latin typeface="Century Gothic" panose="020B0502020202020204" pitchFamily="34" charset="0"/>
            </a:endParaRPr>
          </a:p>
        </p:txBody>
      </p:sp>
      <p:pic>
        <p:nvPicPr>
          <p:cNvPr id="101" name="Google Shape;182;p8"/>
          <p:cNvPicPr/>
          <p:nvPr/>
        </p:nvPicPr>
        <p:blipFill>
          <a:blip r:embed="rId6"/>
          <a:stretch/>
        </p:blipFill>
        <p:spPr>
          <a:xfrm>
            <a:off x="6879559" y="2712958"/>
            <a:ext cx="1295028" cy="897924"/>
          </a:xfrm>
          <a:prstGeom prst="rect">
            <a:avLst/>
          </a:prstGeom>
          <a:ln>
            <a:noFill/>
          </a:ln>
        </p:spPr>
      </p:pic>
      <p:pic>
        <p:nvPicPr>
          <p:cNvPr id="102" name="Google Shape;183;p8"/>
          <p:cNvPicPr/>
          <p:nvPr/>
        </p:nvPicPr>
        <p:blipFill>
          <a:blip r:embed="rId7"/>
          <a:stretch/>
        </p:blipFill>
        <p:spPr>
          <a:xfrm>
            <a:off x="3602995" y="2826400"/>
            <a:ext cx="633960" cy="671040"/>
          </a:xfrm>
          <a:prstGeom prst="rect">
            <a:avLst/>
          </a:prstGeom>
          <a:ln>
            <a:noFill/>
          </a:ln>
        </p:spPr>
      </p:pic>
      <p:pic>
        <p:nvPicPr>
          <p:cNvPr id="103" name="Google Shape;184;p8"/>
          <p:cNvPicPr/>
          <p:nvPr/>
        </p:nvPicPr>
        <p:blipFill>
          <a:blip r:embed="rId7"/>
          <a:stretch/>
        </p:blipFill>
        <p:spPr>
          <a:xfrm>
            <a:off x="4309978" y="542598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err="1">
                <a:latin typeface="Century Gothic" panose="020B0502020202020204" pitchFamily="34" charset="0"/>
                <a:ea typeface="Century Gothic"/>
              </a:rPr>
              <a:t>Können</a:t>
            </a:r>
            <a:endParaRPr lang="en-GB" sz="3600" dirty="0"/>
          </a:p>
        </p:txBody>
      </p:sp>
      <p:pic>
        <p:nvPicPr>
          <p:cNvPr id="4" name="Picture 3" descr="Logo&#10;&#10;Description automatically generated">
            <a:extLst>
              <a:ext uri="{FF2B5EF4-FFF2-40B4-BE49-F238E27FC236}">
                <a16:creationId xmlns:a16="http://schemas.microsoft.com/office/drawing/2014/main" id="{03C1B695-4DF8-99CC-5E14-1AAC1A018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3550" y="2651266"/>
            <a:ext cx="1355293" cy="1002137"/>
          </a:xfrm>
          <a:prstGeom prst="rect">
            <a:avLst/>
          </a:prstGeom>
        </p:spPr>
      </p:pic>
      <p:pic>
        <p:nvPicPr>
          <p:cNvPr id="5" name="Picture 4" descr="Icon&#10;&#10;Description automatically generated">
            <a:extLst>
              <a:ext uri="{FF2B5EF4-FFF2-40B4-BE49-F238E27FC236}">
                <a16:creationId xmlns:a16="http://schemas.microsoft.com/office/drawing/2014/main" id="{C49DB9C6-71C5-FDB2-4396-75DB411B3B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3222" y="2719984"/>
            <a:ext cx="998679" cy="998679"/>
          </a:xfrm>
          <a:prstGeom prst="rect">
            <a:avLst/>
          </a:prstGeom>
        </p:spPr>
      </p:pic>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And to say </a:t>
            </a:r>
            <a:r>
              <a:rPr lang="en-GB" sz="2800" i="1" spc="-1" dirty="0">
                <a:solidFill>
                  <a:srgbClr val="002060"/>
                </a:solidFill>
                <a:latin typeface="Century Gothic" panose="020B0502020202020204" pitchFamily="34" charset="0"/>
              </a:rPr>
              <a:t>cannot/can’t </a:t>
            </a:r>
            <a:r>
              <a:rPr lang="en-GB" sz="2800" spc="-1" dirty="0">
                <a:solidFill>
                  <a:srgbClr val="002060"/>
                </a:solidFill>
                <a:latin typeface="Century Gothic" panose="020B0502020202020204" pitchFamily="34" charset="0"/>
              </a:rPr>
              <a:t>with verbs, use </a:t>
            </a:r>
            <a:r>
              <a:rPr lang="en-GB" sz="2800" i="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the infinitive verb:</a:t>
            </a:r>
          </a:p>
        </p:txBody>
      </p:sp>
      <p:pic>
        <p:nvPicPr>
          <p:cNvPr id="7" name="Google Shape;182;p8">
            <a:extLst>
              <a:ext uri="{FF2B5EF4-FFF2-40B4-BE49-F238E27FC236}">
                <a16:creationId xmlns:a16="http://schemas.microsoft.com/office/drawing/2014/main" id="{84C5612C-F933-3064-5214-A488E141CA9F}"/>
              </a:ext>
            </a:extLst>
          </p:cNvPr>
          <p:cNvPicPr/>
          <p:nvPr/>
        </p:nvPicPr>
        <p:blipFill>
          <a:blip r:embed="rId6"/>
          <a:stretch/>
        </p:blipFill>
        <p:spPr>
          <a:xfrm>
            <a:off x="7516477" y="5297658"/>
            <a:ext cx="1295028" cy="897924"/>
          </a:xfrm>
          <a:prstGeom prst="rect">
            <a:avLst/>
          </a:prstGeom>
          <a:ln>
            <a:noFill/>
          </a:ln>
        </p:spPr>
      </p:pic>
      <p:pic>
        <p:nvPicPr>
          <p:cNvPr id="8" name="Picture 7" descr="Logo&#10;&#10;Description automatically generated">
            <a:extLst>
              <a:ext uri="{FF2B5EF4-FFF2-40B4-BE49-F238E27FC236}">
                <a16:creationId xmlns:a16="http://schemas.microsoft.com/office/drawing/2014/main" id="{C4F0D767-F99C-433A-EBB3-24D2A89E67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2519" y="5297431"/>
            <a:ext cx="1355293" cy="1002137"/>
          </a:xfrm>
          <a:prstGeom prst="rect">
            <a:avLst/>
          </a:prstGeom>
        </p:spPr>
      </p:pic>
      <p:pic>
        <p:nvPicPr>
          <p:cNvPr id="9" name="Picture 8" descr="Icon&#10;&#10;Description automatically generated">
            <a:extLst>
              <a:ext uri="{FF2B5EF4-FFF2-40B4-BE49-F238E27FC236}">
                <a16:creationId xmlns:a16="http://schemas.microsoft.com/office/drawing/2014/main" id="{B6D26343-333F-28C7-848C-A375CC3C13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3526" y="5233795"/>
            <a:ext cx="998679" cy="998679"/>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6954" y="5370684"/>
            <a:ext cx="750258" cy="855630"/>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12_9.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3_W12_9.2.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2389</Words>
  <Application>Microsoft Office PowerPoint</Application>
  <PresentationFormat>Widescreen</PresentationFormat>
  <Paragraphs>287</Paragraphs>
  <Slides>12</Slides>
  <Notes>12</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Arial</vt:lpstr>
      <vt:lpstr>Calibri</vt:lpstr>
      <vt:lpstr>Century gothic</vt:lpstr>
      <vt:lpstr>Century gothic</vt:lpstr>
      <vt:lpstr>Modern Love</vt:lpstr>
      <vt:lpstr>Symbol</vt:lpstr>
      <vt:lpstr>Tw Cen MT</vt:lpstr>
      <vt:lpstr>Wingdings</vt:lpstr>
      <vt:lpstr>1_Office Theme</vt:lpstr>
      <vt:lpstr>Mann ohne Kopf</vt:lpstr>
      <vt:lpstr>aussprechen</vt:lpstr>
      <vt:lpstr>aussprechen</vt:lpstr>
      <vt:lpstr>aussprechen</vt:lpstr>
      <vt:lpstr>aussprechen</vt:lpstr>
      <vt:lpstr>aussprechen</vt:lpstr>
      <vt:lpstr>Vokabeln</vt:lpstr>
      <vt:lpstr>Vokabeln</vt:lpstr>
      <vt:lpstr>Können</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57</cp:revision>
  <dcterms:created xsi:type="dcterms:W3CDTF">2021-07-02T19:27:01Z</dcterms:created>
  <dcterms:modified xsi:type="dcterms:W3CDTF">2023-07-20T09:03:54Z</dcterms:modified>
</cp:coreProperties>
</file>