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257" r:id="rId3"/>
    <p:sldId id="299" r:id="rId4"/>
    <p:sldId id="926" r:id="rId5"/>
    <p:sldId id="929" r:id="rId6"/>
    <p:sldId id="931" r:id="rId7"/>
    <p:sldId id="362" r:id="rId8"/>
    <p:sldId id="363" r:id="rId9"/>
    <p:sldId id="941" r:id="rId10"/>
    <p:sldId id="932" r:id="rId11"/>
    <p:sldId id="9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19"/>
    <a:srgbClr val="F9D8A3"/>
    <a:srgbClr val="5FADE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73A32-7243-4666-908D-A36ACB94F045}" v="2" dt="2024-01-30T14:50:48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1786" autoAdjust="0"/>
  </p:normalViewPr>
  <p:slideViewPr>
    <p:cSldViewPr snapToGrid="0">
      <p:cViewPr varScale="1">
        <p:scale>
          <a:sx n="83" d="100"/>
          <a:sy n="83" d="100"/>
        </p:scale>
        <p:origin x="4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432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AE047B8D-BEAF-4452-938D-18615447C0BD}"/>
    <pc:docChg chg="modSld">
      <pc:chgData name="Charlotte Moss" userId="17b589c9-cb67-41ed-a894-f82ca12b573d" providerId="ADAL" clId="{AE047B8D-BEAF-4452-938D-18615447C0BD}" dt="2023-08-14T16:10:08.504" v="1" actId="6549"/>
      <pc:docMkLst>
        <pc:docMk/>
      </pc:docMkLst>
      <pc:sldChg chg="modNotesTx">
        <pc:chgData name="Charlotte Moss" userId="17b589c9-cb67-41ed-a894-f82ca12b573d" providerId="ADAL" clId="{AE047B8D-BEAF-4452-938D-18615447C0BD}" dt="2023-08-14T16:10:08.504" v="1" actId="6549"/>
        <pc:sldMkLst>
          <pc:docMk/>
          <pc:sldMk cId="0" sldId="257"/>
        </pc:sldMkLst>
      </pc:sldChg>
    </pc:docChg>
  </pc:docChgLst>
  <pc:docChgLst>
    <pc:chgData name="Charlotte Moss" userId="17b589c9-cb67-41ed-a894-f82ca12b573d" providerId="ADAL" clId="{90373A32-7243-4666-908D-A36ACB94F045}"/>
    <pc:docChg chg="modSld">
      <pc:chgData name="Charlotte Moss" userId="17b589c9-cb67-41ed-a894-f82ca12b573d" providerId="ADAL" clId="{90373A32-7243-4666-908D-A36ACB94F045}" dt="2024-01-30T14:50:48.803" v="1" actId="20577"/>
      <pc:docMkLst>
        <pc:docMk/>
      </pc:docMkLst>
      <pc:sldChg chg="modSp">
        <pc:chgData name="Charlotte Moss" userId="17b589c9-cb67-41ed-a894-f82ca12b573d" providerId="ADAL" clId="{90373A32-7243-4666-908D-A36ACB94F045}" dt="2024-01-30T14:50:48.803" v="1" actId="20577"/>
        <pc:sldMkLst>
          <pc:docMk/>
          <pc:sldMk cId="63497493" sldId="926"/>
        </pc:sldMkLst>
        <pc:spChg chg="mod">
          <ac:chgData name="Charlotte Moss" userId="17b589c9-cb67-41ed-a894-f82ca12b573d" providerId="ADAL" clId="{90373A32-7243-4666-908D-A36ACB94F045}" dt="2024-01-30T14:50:48.803" v="1" actId="20577"/>
          <ac:spMkLst>
            <pc:docMk/>
            <pc:sldMk cId="63497493" sldId="926"/>
            <ac:spMk id="15" creationId="{8D0138F1-F248-F2C1-655A-F2F7A9EC08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and are available 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under a Creative 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[y] </a:t>
            </a: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typisch</a:t>
            </a: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[1109] </a:t>
            </a:r>
            <a:r>
              <a:rPr kumimoji="0" lang="en-GB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Rhythmus</a:t>
            </a: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[3823] </a:t>
            </a:r>
            <a:r>
              <a:rPr kumimoji="0" lang="en-GB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Physik</a:t>
            </a: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[1917]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</a:t>
            </a:r>
            <a:r>
              <a:rPr lang="de-DE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qu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</a:t>
            </a: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Quatsch</a:t>
            </a: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[1650] </a:t>
            </a:r>
            <a:r>
              <a:rPr kumimoji="0" lang="en-GB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bequem</a:t>
            </a: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[1657] </a:t>
            </a:r>
            <a:r>
              <a:rPr kumimoji="0" lang="en-GB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Aquarium 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[&gt;5000]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endParaRPr lang="en-GB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it-IT" sz="18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it-IT" sz="18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1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heißen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wohnen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[560]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Jahr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[53]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alt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[138]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jung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[199]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2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schwimmen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[1863]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tanzen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[1497]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SOW and in the resources that first 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Handout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6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[y].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typisch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typisch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baseline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Frequency: </a:t>
            </a:r>
            <a:b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1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typisch</a:t>
            </a: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[1109]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Rhythmus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[3823]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Physik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[1917]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1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qu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quatsch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quatsch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Frequency: </a:t>
            </a:r>
            <a:b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1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Quatsch</a:t>
            </a: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[1650]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bequem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[1657]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Aquarium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[&gt;5000]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62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(2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[</a:t>
            </a:r>
            <a:r>
              <a:rPr lang="en-GB" b="0" dirty="0" err="1"/>
              <a:t>qu</a:t>
            </a:r>
            <a:r>
              <a:rPr lang="en-GB" b="0" dirty="0"/>
              <a:t>] and [y] to unknown words. To provide inspiration for </a:t>
            </a:r>
            <a:r>
              <a:rPr lang="en-GB" b="0" i="1" dirty="0" err="1"/>
              <a:t>kein</a:t>
            </a:r>
            <a:r>
              <a:rPr lang="en-GB" b="0" i="1" dirty="0"/>
              <a:t> </a:t>
            </a:r>
            <a:r>
              <a:rPr lang="en-GB" b="0" i="0" dirty="0"/>
              <a:t>sentences for </a:t>
            </a:r>
            <a:r>
              <a:rPr lang="en-GB" b="0" dirty="0"/>
              <a:t>posters or performances.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work in pairs. Partner A reads the four sentences on this slide aloud to their partner. Partner B listens closely to Partner A pronounce the letters in bold ([</a:t>
            </a:r>
            <a:r>
              <a:rPr lang="en-GB" b="0" dirty="0" err="1"/>
              <a:t>qu</a:t>
            </a:r>
            <a:r>
              <a:rPr lang="en-GB" b="0" dirty="0"/>
              <a:t>] and [y]), and corrects if necessary. </a:t>
            </a:r>
            <a:r>
              <a:rPr lang="en-GB" b="1" dirty="0"/>
              <a:t>Note: </a:t>
            </a:r>
            <a:r>
              <a:rPr lang="en-GB" b="0" dirty="0"/>
              <a:t>some of the words containing these SSCs are cognates with English: pupils will need to be careful to pronounce the words the German way.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reveal the following slide. Partners swap roles.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Frequency: </a:t>
            </a:r>
            <a:b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Aquarium [&gt;5000]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Rhythmus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[3823] Symptom [3030] </a:t>
            </a:r>
            <a:r>
              <a:rPr lang="en-GB" baseline="0" dirty="0" err="1"/>
              <a:t>Qualle</a:t>
            </a:r>
            <a:r>
              <a:rPr lang="en-GB" baseline="0" dirty="0"/>
              <a:t> [&gt;5000]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Physik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[1917]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Quatsch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[1650] System [384]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Qualifikation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[3600]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88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[2/2]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10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0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0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45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svg"/><Relationship Id="rId1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8.png"/><Relationship Id="rId5" Type="http://schemas.openxmlformats.org/officeDocument/2006/relationships/image" Target="../media/image16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7" y="339079"/>
            <a:ext cx="4350983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Mann und Frau </a:t>
            </a:r>
            <a:r>
              <a:rPr lang="en-GB" sz="36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ohne</a:t>
            </a:r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Kopf</a:t>
            </a: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D1578-3FFC-4AF5-B5F6-707DDB77E88B}"/>
              </a:ext>
            </a:extLst>
          </p:cNvPr>
          <p:cNvSpPr txBox="1"/>
          <p:nvPr/>
        </p:nvSpPr>
        <p:spPr>
          <a:xfrm>
            <a:off x="4371888" y="6220185"/>
            <a:ext cx="56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Text translated and adapted from an original poem, Hombre sin cabeza, by Armando José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Sequera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7689BF-F64E-4739-9E22-B865D4478F72}"/>
              </a:ext>
            </a:extLst>
          </p:cNvPr>
          <p:cNvSpPr/>
          <p:nvPr/>
        </p:nvSpPr>
        <p:spPr>
          <a:xfrm>
            <a:off x="256478" y="1728214"/>
            <a:ext cx="3713356" cy="3758022"/>
          </a:xfrm>
          <a:prstGeom prst="roundRect">
            <a:avLst/>
          </a:prstGeom>
          <a:solidFill>
            <a:schemeClr val="bg1"/>
          </a:solidFill>
          <a:ln>
            <a:solidFill>
              <a:srgbClr val="FFD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solidFill>
                  <a:srgbClr val="FFC000"/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E32D4F-DADE-4D4F-8257-610B86DB7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78" y="2538563"/>
            <a:ext cx="2033616" cy="2583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484DEF-50E9-4510-A9B1-F6ED2AEEF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918" y="2372416"/>
            <a:ext cx="1249788" cy="2749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9929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learn, learning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dance, dancing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swim, swimming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think, thinking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bottle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exercise book, notebook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be called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live, living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sing, singing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year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instrument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mobile phone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photo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sentence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(female) friend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football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do, make, doing, making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understand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33118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125743" y="1765106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-50717"/>
            <a:ext cx="386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576A9-A78B-4D1E-918D-DA4441D305AC}"/>
              </a:ext>
            </a:extLst>
          </p:cNvPr>
          <p:cNvSpPr txBox="1"/>
          <p:nvPr/>
        </p:nvSpPr>
        <p:spPr>
          <a:xfrm>
            <a:off x="411200" y="4302229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Rh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thmus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C5853-BD59-4729-ABE1-52DBA76AB316}"/>
              </a:ext>
            </a:extLst>
          </p:cNvPr>
          <p:cNvSpPr txBox="1"/>
          <p:nvPr/>
        </p:nvSpPr>
        <p:spPr>
          <a:xfrm>
            <a:off x="8328101" y="4184509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sik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E34C3CF-6F32-B870-24C1-17FBFC2E14DC}"/>
              </a:ext>
            </a:extLst>
          </p:cNvPr>
          <p:cNvSpPr/>
          <p:nvPr/>
        </p:nvSpPr>
        <p:spPr>
          <a:xfrm>
            <a:off x="4403174" y="1594142"/>
            <a:ext cx="3982609" cy="36102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GB" sz="7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7200" dirty="0" err="1">
                <a:solidFill>
                  <a:srgbClr val="FF0066"/>
                </a:solidFill>
              </a:rPr>
              <a:t>y</a:t>
            </a:r>
            <a:r>
              <a:rPr lang="en-GB" sz="7200" dirty="0" err="1">
                <a:solidFill>
                  <a:srgbClr val="002060"/>
                </a:solidFill>
              </a:rPr>
              <a:t>pisch</a:t>
            </a:r>
            <a:endParaRPr lang="en-GB" sz="9600" dirty="0">
              <a:solidFill>
                <a:srgbClr val="002060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7523E41-4352-EA52-5833-BAE37AB97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45" y="1964064"/>
            <a:ext cx="2633962" cy="131698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D6A924D-3DB4-0F19-1AC8-AAA2A0A50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4188" y="2514600"/>
            <a:ext cx="1810093" cy="14636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3ACA87-873F-20D2-1E04-18BD2520779F}"/>
              </a:ext>
            </a:extLst>
          </p:cNvPr>
          <p:cNvGrpSpPr/>
          <p:nvPr/>
        </p:nvGrpSpPr>
        <p:grpSpPr>
          <a:xfrm>
            <a:off x="8952374" y="2759012"/>
            <a:ext cx="2888126" cy="1192561"/>
            <a:chOff x="1371132" y="1975293"/>
            <a:chExt cx="2428657" cy="10235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815349-D47B-0C3F-F9A7-25B1CC0EF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132" y="2062725"/>
              <a:ext cx="850575" cy="936144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CF28115D-9062-97DC-003D-E47A3C15E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32" y="1975293"/>
              <a:ext cx="1664257" cy="83212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94D1C2-9AC3-16F7-FC5C-9903D72DDDBF}"/>
              </a:ext>
            </a:extLst>
          </p:cNvPr>
          <p:cNvGrpSpPr/>
          <p:nvPr/>
        </p:nvGrpSpPr>
        <p:grpSpPr>
          <a:xfrm>
            <a:off x="370581" y="2800350"/>
            <a:ext cx="3493318" cy="1335711"/>
            <a:chOff x="8229615" y="1932223"/>
            <a:chExt cx="3393878" cy="12224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D880C0-86EB-80FF-1B92-7D52FA698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75"/>
            <a:stretch/>
          </p:blipFill>
          <p:spPr>
            <a:xfrm>
              <a:off x="8842364" y="1932223"/>
              <a:ext cx="461572" cy="6983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75EB39-2F45-A048-D44C-522C4233B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806" y="1947878"/>
              <a:ext cx="461572" cy="69835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18D2AD-0373-AE9E-8455-AA72146C3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75"/>
            <a:stretch/>
          </p:blipFill>
          <p:spPr>
            <a:xfrm>
              <a:off x="10590082" y="1983197"/>
              <a:ext cx="461572" cy="69836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044E308-DA89-FCB1-AB84-B7EEB36DC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879" y="1947878"/>
              <a:ext cx="461572" cy="69835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858FAD-2FC6-9C03-C7F9-6D9E6C6F17A8}"/>
                </a:ext>
              </a:extLst>
            </p:cNvPr>
            <p:cNvSpPr txBox="1"/>
            <p:nvPr/>
          </p:nvSpPr>
          <p:spPr>
            <a:xfrm>
              <a:off x="8229615" y="2508336"/>
              <a:ext cx="3393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Century Gothic" panose="020B0502020202020204" pitchFamily="34" charset="0"/>
                </a:rPr>
                <a:t>1 2&amp; 3&amp;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D6992D2D-AB97-B9B9-FB5B-B9B8410CAAE1}"/>
              </a:ext>
            </a:extLst>
          </p:cNvPr>
          <p:cNvSpPr/>
          <p:nvPr/>
        </p:nvSpPr>
        <p:spPr>
          <a:xfrm>
            <a:off x="4144767" y="2206891"/>
            <a:ext cx="3866886" cy="354551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GB" sz="5800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Qu</a:t>
            </a:r>
            <a:r>
              <a:rPr lang="en-GB" sz="5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atsch</a:t>
            </a:r>
            <a:r>
              <a:rPr lang="en-GB" sz="5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!</a:t>
            </a:r>
            <a:endParaRPr lang="en-GB" sz="5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4EF67-8E72-3C36-DF22-C5DA0CEF293E}"/>
              </a:ext>
            </a:extLst>
          </p:cNvPr>
          <p:cNvSpPr txBox="1"/>
          <p:nvPr/>
        </p:nvSpPr>
        <p:spPr>
          <a:xfrm>
            <a:off x="137686" y="4451858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138F1-F248-F2C1-655A-F2F7A9EC08A4}"/>
              </a:ext>
            </a:extLst>
          </p:cNvPr>
          <p:cNvSpPr txBox="1"/>
          <p:nvPr/>
        </p:nvSpPr>
        <p:spPr>
          <a:xfrm>
            <a:off x="8190415" y="4451858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en-GB" sz="540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</a:t>
            </a:r>
            <a:r>
              <a:rPr kumimoji="0" lang="en-GB" sz="5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arium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D7225-42C6-E4C4-3DE7-2B884CEAE732}"/>
              </a:ext>
            </a:extLst>
          </p:cNvPr>
          <p:cNvSpPr txBox="1"/>
          <p:nvPr/>
        </p:nvSpPr>
        <p:spPr>
          <a:xfrm>
            <a:off x="0" y="-67832"/>
            <a:ext cx="386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lang="en-GB" sz="8800" spc="-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pic>
        <p:nvPicPr>
          <p:cNvPr id="3" name="Picture 2" descr="A picture containing font, graphics, typography, design&#10;&#10;Description automatically generated">
            <a:extLst>
              <a:ext uri="{FF2B5EF4-FFF2-40B4-BE49-F238E27FC236}">
                <a16:creationId xmlns:a16="http://schemas.microsoft.com/office/drawing/2014/main" id="{723DADB5-76E4-FA77-2810-BA75CC85C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97" y="3316541"/>
            <a:ext cx="3638205" cy="879566"/>
          </a:xfrm>
          <a:prstGeom prst="rect">
            <a:avLst/>
          </a:prstGeom>
        </p:spPr>
      </p:pic>
      <p:pic>
        <p:nvPicPr>
          <p:cNvPr id="1026" name="Picture 2" descr="Free Sofa Armchair vector and picture">
            <a:extLst>
              <a:ext uri="{FF2B5EF4-FFF2-40B4-BE49-F238E27FC236}">
                <a16:creationId xmlns:a16="http://schemas.microsoft.com/office/drawing/2014/main" id="{C07E9842-AB61-5AE7-32AA-D8BFB6BD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2" y="1975987"/>
            <a:ext cx="2664958" cy="23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Undersea Sea vector and picture">
            <a:extLst>
              <a:ext uri="{FF2B5EF4-FFF2-40B4-BE49-F238E27FC236}">
                <a16:creationId xmlns:a16="http://schemas.microsoft.com/office/drawing/2014/main" id="{481A5902-4A6C-F7D4-7DCE-047F4292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42" y="1975987"/>
            <a:ext cx="2239736" cy="22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69D67A-44AF-42A4-BC49-A5F18F966D2E}"/>
              </a:ext>
            </a:extLst>
          </p:cNvPr>
          <p:cNvSpPr txBox="1"/>
          <p:nvPr/>
        </p:nvSpPr>
        <p:spPr>
          <a:xfrm>
            <a:off x="1194344" y="4251803"/>
            <a:ext cx="229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/>
              </a:rPr>
              <a:t>[comfortable]</a:t>
            </a:r>
          </a:p>
        </p:txBody>
      </p:sp>
    </p:spTree>
    <p:extLst>
      <p:ext uri="{BB962C8B-B14F-4D97-AF65-F5344CB8AC3E}">
        <p14:creationId xmlns:p14="http://schemas.microsoft.com/office/powerpoint/2010/main" val="634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151136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45" name="Speech Bubble: Rectangle with Corners Rounded 7">
            <a:extLst>
              <a:ext uri="{FF2B5EF4-FFF2-40B4-BE49-F238E27FC236}">
                <a16:creationId xmlns:a16="http://schemas.microsoft.com/office/drawing/2014/main" id="{12D93176-A5A0-58F6-FE27-44E07FD59A63}"/>
              </a:ext>
            </a:extLst>
          </p:cNvPr>
          <p:cNvSpPr/>
          <p:nvPr/>
        </p:nvSpPr>
        <p:spPr>
          <a:xfrm>
            <a:off x="946221" y="868904"/>
            <a:ext cx="4215983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 </a:t>
            </a:r>
            <a:r>
              <a:rPr lang="en-GB" sz="2400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sagt</a:t>
            </a: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 das </a:t>
            </a:r>
            <a:r>
              <a:rPr lang="en-GB" sz="2400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richtig</a:t>
            </a: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pic>
        <p:nvPicPr>
          <p:cNvPr id="46" name="Graphic 8" descr="Teacher">
            <a:extLst>
              <a:ext uri="{FF2B5EF4-FFF2-40B4-BE49-F238E27FC236}">
                <a16:creationId xmlns:a16="http://schemas.microsoft.com/office/drawing/2014/main" id="{663E55CB-99DB-8BF9-A6CA-76CD194E6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65421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FD799E-F5EB-E7D2-00D4-C5BFA99205BD}"/>
              </a:ext>
            </a:extLst>
          </p:cNvPr>
          <p:cNvSpPr txBox="1"/>
          <p:nvPr/>
        </p:nvSpPr>
        <p:spPr>
          <a:xfrm>
            <a:off x="748147" y="1834112"/>
            <a:ext cx="6667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Klaus Knopf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arium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besuchen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Klaus Knopf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Rh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thums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Klaus Knopf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mptom verstehen.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Klaus Knopf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alle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sehen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8B2FB70-D1D0-62A7-FF68-1EEB9B6C1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56" y="3712841"/>
            <a:ext cx="1271915" cy="116456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015A941-B2A6-E254-D2FE-8D99EF45DB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39" y="2605078"/>
            <a:ext cx="996328" cy="967343"/>
          </a:xfrm>
          <a:prstGeom prst="rect">
            <a:avLst/>
          </a:prstGeom>
        </p:spPr>
      </p:pic>
      <p:pic>
        <p:nvPicPr>
          <p:cNvPr id="12" name="Picture 4" descr="Free Undersea Sea vector and picture">
            <a:extLst>
              <a:ext uri="{FF2B5EF4-FFF2-40B4-BE49-F238E27FC236}">
                <a16:creationId xmlns:a16="http://schemas.microsoft.com/office/drawing/2014/main" id="{0865EC84-89B7-AC0B-B3A0-BA467FDA0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14" y="1568610"/>
            <a:ext cx="967343" cy="9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2A17F464-C64C-D135-6BF4-75A090F47D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22" y="1770005"/>
            <a:ext cx="517545" cy="5902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BF34949-E84F-157E-0410-D600BF0EAA04}"/>
              </a:ext>
            </a:extLst>
          </p:cNvPr>
          <p:cNvGrpSpPr/>
          <p:nvPr/>
        </p:nvGrpSpPr>
        <p:grpSpPr>
          <a:xfrm>
            <a:off x="7604577" y="2871908"/>
            <a:ext cx="2041933" cy="701564"/>
            <a:chOff x="8221565" y="1932223"/>
            <a:chExt cx="3393878" cy="12307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A7D956-8028-51BF-4F04-A46A73B5F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75"/>
            <a:stretch/>
          </p:blipFill>
          <p:spPr>
            <a:xfrm>
              <a:off x="8842364" y="1932223"/>
              <a:ext cx="461572" cy="69836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DBEB0B-CC62-772E-3F93-2424591D2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806" y="1947878"/>
              <a:ext cx="461572" cy="6983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A808C5-D3EE-5147-CC9D-5CBBA516C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75"/>
            <a:stretch/>
          </p:blipFill>
          <p:spPr>
            <a:xfrm>
              <a:off x="10590082" y="1983197"/>
              <a:ext cx="461572" cy="6983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7AD885-39E2-2FAF-BB94-FA25D9808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879" y="1947878"/>
              <a:ext cx="461572" cy="69835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CEEF76-3188-9FFB-707A-098DF612E708}"/>
                </a:ext>
              </a:extLst>
            </p:cNvPr>
            <p:cNvSpPr txBox="1"/>
            <p:nvPr/>
          </p:nvSpPr>
          <p:spPr>
            <a:xfrm>
              <a:off x="8221565" y="2545793"/>
              <a:ext cx="3393878" cy="61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1 2&amp; 3&amp; 4</a:t>
              </a:r>
            </a:p>
          </p:txBody>
        </p:sp>
      </p:grpSp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403F21FD-CC11-C035-B02B-977EA79A40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4" y="2926541"/>
            <a:ext cx="517545" cy="590233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74D746A8-6E66-7257-DDAE-65BEBC5490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76" y="3964060"/>
            <a:ext cx="517545" cy="590233"/>
          </a:xfrm>
          <a:prstGeom prst="rect">
            <a:avLst/>
          </a:prstGeom>
        </p:spPr>
      </p:pic>
      <p:pic>
        <p:nvPicPr>
          <p:cNvPr id="1026" name="Picture 2" descr="Free Clinical Thermometer Fever vector and picture">
            <a:extLst>
              <a:ext uri="{FF2B5EF4-FFF2-40B4-BE49-F238E27FC236}">
                <a16:creationId xmlns:a16="http://schemas.microsoft.com/office/drawing/2014/main" id="{B3030BAA-55B5-F507-AECB-E29DA66C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22">
            <a:off x="8188743" y="3839087"/>
            <a:ext cx="977620" cy="7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614ECFFD-028D-6C65-3BFC-EAF2B599C0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92" y="5057568"/>
            <a:ext cx="517545" cy="590233"/>
          </a:xfrm>
          <a:prstGeom prst="rect">
            <a:avLst/>
          </a:prstGeom>
        </p:spPr>
      </p:pic>
      <p:pic>
        <p:nvPicPr>
          <p:cNvPr id="1028" name="Picture 4" descr="Free Cartoon Jellyfish vector and picture">
            <a:extLst>
              <a:ext uri="{FF2B5EF4-FFF2-40B4-BE49-F238E27FC236}">
                <a16:creationId xmlns:a16="http://schemas.microsoft.com/office/drawing/2014/main" id="{6D1A3658-691F-77AF-3C5E-F9BA819A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825">
            <a:off x="7288704" y="4831158"/>
            <a:ext cx="980468" cy="10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A67EB-F93A-4AEA-9BC1-E5C11839F6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0910" y="1562266"/>
            <a:ext cx="1100979" cy="975019"/>
          </a:xfrm>
          <a:prstGeom prst="rect">
            <a:avLst/>
          </a:prstGeom>
        </p:spPr>
      </p:pic>
      <p:pic>
        <p:nvPicPr>
          <p:cNvPr id="6" name="Picture 5" descr="A green circle with two eyes&#10;&#10;Description automatically generated with low confidence">
            <a:extLst>
              <a:ext uri="{FF2B5EF4-FFF2-40B4-BE49-F238E27FC236}">
                <a16:creationId xmlns:a16="http://schemas.microsoft.com/office/drawing/2014/main" id="{51D125AA-3E2E-43B2-9A4A-7A02B249AA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28" y="4767341"/>
            <a:ext cx="932141" cy="894743"/>
          </a:xfrm>
          <a:prstGeom prst="rect">
            <a:avLst/>
          </a:prstGeom>
        </p:spPr>
      </p:pic>
      <p:pic>
        <p:nvPicPr>
          <p:cNvPr id="34" name="Picture 33" descr="Image result for headless clipart">
            <a:extLst>
              <a:ext uri="{FF2B5EF4-FFF2-40B4-BE49-F238E27FC236}">
                <a16:creationId xmlns:a16="http://schemas.microsoft.com/office/drawing/2014/main" id="{ECD5A637-2BC7-4011-98C1-EA422CB997C6}"/>
              </a:ext>
            </a:extLst>
          </p:cNvPr>
          <p:cNvPicPr/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393" y="4767341"/>
            <a:ext cx="2036545" cy="20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://www.clker.com/cliparts/8/a/4/7/11949864331460157366tophat_benji_park_01.svg.hi.png">
            <a:extLst>
              <a:ext uri="{FF2B5EF4-FFF2-40B4-BE49-F238E27FC236}">
                <a16:creationId xmlns:a16="http://schemas.microsoft.com/office/drawing/2014/main" id="{EA78969A-785A-4E48-9A67-3B3260F4ABF4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877" y="4260459"/>
            <a:ext cx="1134233" cy="88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1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45" name="Speech Bubble: Rectangle with Corners Rounded 7">
            <a:extLst>
              <a:ext uri="{FF2B5EF4-FFF2-40B4-BE49-F238E27FC236}">
                <a16:creationId xmlns:a16="http://schemas.microsoft.com/office/drawing/2014/main" id="{12D93176-A5A0-58F6-FE27-44E07FD59A63}"/>
              </a:ext>
            </a:extLst>
          </p:cNvPr>
          <p:cNvSpPr/>
          <p:nvPr/>
        </p:nvSpPr>
        <p:spPr>
          <a:xfrm>
            <a:off x="946222" y="868904"/>
            <a:ext cx="4091292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defRPr/>
            </a:pP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 </a:t>
            </a:r>
            <a:r>
              <a:rPr lang="en-GB" sz="2400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sagt</a:t>
            </a: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 das </a:t>
            </a:r>
            <a:r>
              <a:rPr lang="en-GB" sz="2400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richtig</a:t>
            </a: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pic>
        <p:nvPicPr>
          <p:cNvPr id="46" name="Graphic 8" descr="Teacher">
            <a:extLst>
              <a:ext uri="{FF2B5EF4-FFF2-40B4-BE49-F238E27FC236}">
                <a16:creationId xmlns:a16="http://schemas.microsoft.com/office/drawing/2014/main" id="{663E55CB-99DB-8BF9-A6CA-76CD194E6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65421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FD799E-F5EB-E7D2-00D4-C5BFA99205BD}"/>
              </a:ext>
            </a:extLst>
          </p:cNvPr>
          <p:cNvSpPr txBox="1"/>
          <p:nvPr/>
        </p:nvSpPr>
        <p:spPr>
          <a:xfrm>
            <a:off x="773084" y="1862051"/>
            <a:ext cx="70325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Karla Knoll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Ph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sik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Karla Knoll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atsch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verstehen.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Karla Knoll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stem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Karla Knoll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alifikation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B496EDE-B278-5A71-CCB2-EB0F78186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798" y="4927384"/>
            <a:ext cx="1120367" cy="104662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D96A57A-DB52-BA9A-A6DF-8C11529A8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78" y="1645483"/>
            <a:ext cx="1019713" cy="1023368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AF168D0-2DDE-9F2D-F9BB-2E82F7DAC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65" y="2668851"/>
            <a:ext cx="1281751" cy="1173572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E78C5FE-22D4-20E0-96E5-3A4F0DC5D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1" y="3839861"/>
            <a:ext cx="1019713" cy="1023368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7B785ECF-523B-E2E6-975A-D8197917AB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58" y="1862051"/>
            <a:ext cx="517545" cy="5902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76DE7A5-1168-819C-8C9C-8EADCE030F95}"/>
              </a:ext>
            </a:extLst>
          </p:cNvPr>
          <p:cNvGrpSpPr/>
          <p:nvPr/>
        </p:nvGrpSpPr>
        <p:grpSpPr>
          <a:xfrm>
            <a:off x="6726201" y="1784238"/>
            <a:ext cx="1800180" cy="651420"/>
            <a:chOff x="1371132" y="1975293"/>
            <a:chExt cx="2428657" cy="10235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A13424-07B0-B39C-BF80-6A117A6A0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132" y="2062725"/>
              <a:ext cx="850575" cy="936144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674867FF-93DA-599D-F6F2-91837F377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32" y="1975293"/>
              <a:ext cx="1664257" cy="832129"/>
            </a:xfrm>
            <a:prstGeom prst="rect">
              <a:avLst/>
            </a:prstGeom>
          </p:spPr>
        </p:pic>
      </p:grpSp>
      <p:pic>
        <p:nvPicPr>
          <p:cNvPr id="13" name="Picture 12" descr="A picture containing font, graphics, typography, design&#10;&#10;Description automatically generated">
            <a:extLst>
              <a:ext uri="{FF2B5EF4-FFF2-40B4-BE49-F238E27FC236}">
                <a16:creationId xmlns:a16="http://schemas.microsoft.com/office/drawing/2014/main" id="{4D99C748-4781-F7F4-5B15-C90937A0F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32" y="2968023"/>
            <a:ext cx="2190535" cy="529580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8E4905A0-989D-2070-1552-C39B37874B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06" y="2960520"/>
            <a:ext cx="517545" cy="590233"/>
          </a:xfrm>
          <a:prstGeom prst="rect">
            <a:avLst/>
          </a:prstGeom>
        </p:spPr>
      </p:pic>
      <p:pic>
        <p:nvPicPr>
          <p:cNvPr id="2050" name="Picture 2" descr="Free Gears Work vector and picture">
            <a:extLst>
              <a:ext uri="{FF2B5EF4-FFF2-40B4-BE49-F238E27FC236}">
                <a16:creationId xmlns:a16="http://schemas.microsoft.com/office/drawing/2014/main" id="{99B10C06-722B-45EB-8FE9-85F9E0CA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23" y="3919196"/>
            <a:ext cx="1080873" cy="8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57CCA654-D46F-07BE-BED6-5C4FAF6E24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3" y="4022242"/>
            <a:ext cx="517545" cy="590233"/>
          </a:xfrm>
          <a:prstGeom prst="rect">
            <a:avLst/>
          </a:prstGeom>
        </p:spPr>
      </p:pic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875007A1-6AF8-DC57-1983-BFBAEAC8B4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78" y="5155583"/>
            <a:ext cx="517545" cy="590233"/>
          </a:xfrm>
          <a:prstGeom prst="rect">
            <a:avLst/>
          </a:prstGeom>
        </p:spPr>
      </p:pic>
      <p:pic>
        <p:nvPicPr>
          <p:cNvPr id="2052" name="Picture 4" descr="Free Certificate Diploma vector and picture">
            <a:extLst>
              <a:ext uri="{FF2B5EF4-FFF2-40B4-BE49-F238E27FC236}">
                <a16:creationId xmlns:a16="http://schemas.microsoft.com/office/drawing/2014/main" id="{809A42FF-FA91-D222-3B36-7009CFF8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21" y="4971196"/>
            <a:ext cx="859109" cy="9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CA93F30-6727-43C0-8E4A-DC76707703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6939" y="3550753"/>
            <a:ext cx="1516087" cy="32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3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3546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das Heft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tanzen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lernen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schwimmen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denken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Jahr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heißen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alt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singen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jung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wohnen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endParaRPr lang="en-GB" sz="20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Instrument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verstehen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Handy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Haustier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Satz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279147" y="6238782"/>
            <a:ext cx="241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mobile phone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95313" y="618061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6189673"/>
            <a:ext cx="248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sentence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16097" y="5321170"/>
            <a:ext cx="25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instrument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5321170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understand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321170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football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6062" y="44559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photo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64609" y="4277904"/>
            <a:ext cx="304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do, make, </a:t>
            </a:r>
            <a:b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</a:b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doing, making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46232" y="4486052"/>
            <a:ext cx="2696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(female) friend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46061" y="3623148"/>
            <a:ext cx="244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sing, singing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3609236"/>
            <a:ext cx="244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live, living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year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be called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old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46060" y="1910605"/>
            <a:ext cx="284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learn, learning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1865086"/>
            <a:ext cx="304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swim, swimming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66976" y="1902849"/>
            <a:ext cx="2700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think, thinking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bottle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46847" y="885913"/>
            <a:ext cx="3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exercise book, notebook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014799"/>
            <a:ext cx="287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dance, dancing</a:t>
            </a:r>
          </a:p>
        </p:txBody>
      </p:sp>
    </p:spTree>
    <p:extLst>
      <p:ext uri="{BB962C8B-B14F-4D97-AF65-F5344CB8AC3E}">
        <p14:creationId xmlns:p14="http://schemas.microsoft.com/office/powerpoint/2010/main" val="27587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22307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learn, learning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dance, dancing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swim, swimming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think, thinking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bottle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exercise book, notebook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be called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live, living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old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sing, singing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year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instrument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mobile phone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photo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sentence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(female) friend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football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do, make, doing, making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understand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Fußball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71642" y="6270537"/>
            <a:ext cx="18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machen</a:t>
            </a:r>
            <a:endParaRPr lang="en-GB" sz="20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61896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verstehen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13280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Satz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5321170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Freundin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321170"/>
            <a:ext cx="248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Haustier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6062" y="4455927"/>
            <a:ext cx="240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Instrument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Handy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Foto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alt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singen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Jahr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heißen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271652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wohnen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jung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3279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denken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Flasche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42694" y="1971273"/>
            <a:ext cx="18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Heft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lernen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04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tanzen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schwimmen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2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26718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Heft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tanzen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lernen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schwimmen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denken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Jahr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heißen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singen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jung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wohnen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Instrument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verstehen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Handy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Haustier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Satz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8105785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Microsoft Office PowerPoint</Application>
  <PresentationFormat>Widescreen</PresentationFormat>
  <Paragraphs>289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Modern Love</vt:lpstr>
      <vt:lpstr>Symbol</vt:lpstr>
      <vt:lpstr>Wingdings</vt:lpstr>
      <vt:lpstr>1_Office Theme</vt:lpstr>
      <vt:lpstr>2_Office Theme</vt:lpstr>
      <vt:lpstr>Mann und Frau ohne Kopf</vt:lpstr>
      <vt:lpstr>aussprechen</vt:lpstr>
      <vt:lpstr>aussprechen</vt:lpstr>
      <vt:lpstr>Follow up 1</vt:lpstr>
      <vt:lpstr>Follow up 1</vt:lpstr>
      <vt:lpstr>Follow up 2: </vt:lpstr>
      <vt:lpstr>Follow up 2: </vt:lpstr>
      <vt:lpstr>Tschüss!</vt:lpstr>
      <vt:lpstr>Follow up 2: </vt:lpstr>
      <vt:lpstr>Follow up 2: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Charlotte Moss</cp:lastModifiedBy>
  <cp:revision>55</cp:revision>
  <dcterms:created xsi:type="dcterms:W3CDTF">2021-06-12T06:20:35Z</dcterms:created>
  <dcterms:modified xsi:type="dcterms:W3CDTF">2024-01-30T14:50:57Z</dcterms:modified>
</cp:coreProperties>
</file>