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299" r:id="rId4"/>
    <p:sldId id="926" r:id="rId5"/>
    <p:sldId id="929" r:id="rId6"/>
    <p:sldId id="931" r:id="rId7"/>
    <p:sldId id="362" r:id="rId8"/>
    <p:sldId id="363" r:id="rId9"/>
    <p:sldId id="941" r:id="rId10"/>
    <p:sldId id="932" r:id="rId11"/>
    <p:sldId id="9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ADAAB-3AE7-45F0-8C11-D21C63930281}" v="2" dt="2024-01-30T14:52:59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1786" autoAdjust="0"/>
  </p:normalViewPr>
  <p:slideViewPr>
    <p:cSldViewPr snapToGrid="0">
      <p:cViewPr varScale="1">
        <p:scale>
          <a:sx n="83" d="100"/>
          <a:sy n="83" d="100"/>
        </p:scale>
        <p:origin x="46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42ADAAB-3AE7-45F0-8C11-D21C63930281}"/>
    <pc:docChg chg="modSld">
      <pc:chgData name="Charlotte Moss" userId="17b589c9-cb67-41ed-a894-f82ca12b573d" providerId="ADAL" clId="{042ADAAB-3AE7-45F0-8C11-D21C63930281}" dt="2024-01-30T14:52:59.919" v="1" actId="20577"/>
      <pc:docMkLst>
        <pc:docMk/>
      </pc:docMkLst>
      <pc:sldChg chg="modSp">
        <pc:chgData name="Charlotte Moss" userId="17b589c9-cb67-41ed-a894-f82ca12b573d" providerId="ADAL" clId="{042ADAAB-3AE7-45F0-8C11-D21C63930281}" dt="2024-01-30T14:52:59.919" v="1" actId="20577"/>
        <pc:sldMkLst>
          <pc:docMk/>
          <pc:sldMk cId="63497493" sldId="926"/>
        </pc:sldMkLst>
        <pc:spChg chg="mod">
          <ac:chgData name="Charlotte Moss" userId="17b589c9-cb67-41ed-a894-f82ca12b573d" providerId="ADAL" clId="{042ADAAB-3AE7-45F0-8C11-D21C63930281}" dt="2024-01-30T14:52:59.919" v="1" actId="20577"/>
          <ac:spMkLst>
            <pc:docMk/>
            <pc:sldMk cId="63497493" sldId="926"/>
            <ac:spMk id="15" creationId="{8D0138F1-F248-F2C1-655A-F2F7A9EC08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[y]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qu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heißen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schwimmen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26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qu</a:t>
            </a:r>
            <a:r>
              <a:rPr lang="en-GB" b="0" dirty="0"/>
              <a:t>] and [y] to unknown words. To provide inspiration for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sentences for </a:t>
            </a:r>
            <a:r>
              <a:rPr lang="en-GB" b="0" dirty="0"/>
              <a:t>posters or performances.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Partner A reads the four sentences on this slide aloud to their partner. Partner B listens closely to Partner A pronounce the letters in bold ([</a:t>
            </a:r>
            <a:r>
              <a:rPr lang="en-GB" b="0" dirty="0" err="1"/>
              <a:t>qu</a:t>
            </a:r>
            <a:r>
              <a:rPr lang="en-GB" b="0" dirty="0"/>
              <a:t>] and [y]), and corrects if necessary. </a:t>
            </a:r>
            <a:r>
              <a:rPr lang="en-GB" b="1" dirty="0"/>
              <a:t>Note: </a:t>
            </a:r>
            <a:r>
              <a:rPr lang="en-GB" b="0" dirty="0"/>
              <a:t>some of the words containing these SSCs are cognates with English: pupils will need to be careful to pronounce the words the German 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following slide. Partners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[&gt;5000]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Symptom [3030] </a:t>
            </a:r>
            <a:r>
              <a:rPr lang="en-GB" baseline="0" dirty="0" err="1"/>
              <a:t>Qualle</a:t>
            </a:r>
            <a:r>
              <a:rPr lang="en-GB" baseline="0" dirty="0"/>
              <a:t> [&gt;5000]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[1917]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[1650] System [384]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Qualifikation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[3600]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88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[2/2]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10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0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456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4.png"/><Relationship Id="rId21" Type="http://schemas.openxmlformats.org/officeDocument/2006/relationships/audio" Target="../media/audio12.wav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png"/><Relationship Id="rId18" Type="http://schemas.openxmlformats.org/officeDocument/2006/relationships/audio" Target="../media/audio13.wav"/><Relationship Id="rId3" Type="http://schemas.openxmlformats.org/officeDocument/2006/relationships/image" Target="../media/image14.png"/><Relationship Id="rId21" Type="http://schemas.openxmlformats.org/officeDocument/2006/relationships/audio" Target="../media/audio16.wav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audio" Target="../media/audio14.wav"/><Relationship Id="rId4" Type="http://schemas.openxmlformats.org/officeDocument/2006/relationships/audio" Target="../media/audio9.wav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26" Type="http://schemas.openxmlformats.org/officeDocument/2006/relationships/audio" Target="../media/audio38.wav"/><Relationship Id="rId3" Type="http://schemas.openxmlformats.org/officeDocument/2006/relationships/audio" Target="../media/audio18.wav"/><Relationship Id="rId21" Type="http://schemas.openxmlformats.org/officeDocument/2006/relationships/audio" Target="../media/audio33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5" Type="http://schemas.openxmlformats.org/officeDocument/2006/relationships/audio" Target="../media/audio3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audio" Target="../media/audio23.wav"/><Relationship Id="rId24" Type="http://schemas.openxmlformats.org/officeDocument/2006/relationships/audio" Target="../media/audio36.wav"/><Relationship Id="rId5" Type="http://schemas.openxmlformats.org/officeDocument/2006/relationships/image" Target="../media/image32.png"/><Relationship Id="rId15" Type="http://schemas.openxmlformats.org/officeDocument/2006/relationships/audio" Target="../media/audio27.wav"/><Relationship Id="rId23" Type="http://schemas.openxmlformats.org/officeDocument/2006/relationships/audio" Target="../media/audio35.wav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4" Type="http://schemas.openxmlformats.org/officeDocument/2006/relationships/image" Target="../media/image31.png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audio" Target="../media/audio34.wav"/><Relationship Id="rId27" Type="http://schemas.openxmlformats.org/officeDocument/2006/relationships/audio" Target="../media/audio3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" y="339079"/>
            <a:ext cx="435098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Mann und Frau </a:t>
            </a:r>
            <a:r>
              <a:rPr lang="en-GB" sz="36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ohne</a:t>
            </a:r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Kopf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D1578-3FFC-4AF5-B5F6-707DDB77E88B}"/>
              </a:ext>
            </a:extLst>
          </p:cNvPr>
          <p:cNvSpPr txBox="1"/>
          <p:nvPr/>
        </p:nvSpPr>
        <p:spPr>
          <a:xfrm>
            <a:off x="4371888" y="6220185"/>
            <a:ext cx="56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Text translated and adapted from an original poem, Hombre sin cabeza, by Armando José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Sequera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7689BF-F64E-4739-9E22-B865D4478F72}"/>
              </a:ext>
            </a:extLst>
          </p:cNvPr>
          <p:cNvSpPr/>
          <p:nvPr/>
        </p:nvSpPr>
        <p:spPr>
          <a:xfrm>
            <a:off x="256478" y="1728214"/>
            <a:ext cx="3713356" cy="3758022"/>
          </a:xfrm>
          <a:prstGeom prst="roundRect">
            <a:avLst/>
          </a:prstGeom>
          <a:solidFill>
            <a:schemeClr val="bg1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C000"/>
                </a:solidFill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E32D4F-DADE-4D4F-8257-610B86DB7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8" y="2538563"/>
            <a:ext cx="2033616" cy="258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484DEF-50E9-4510-A9B1-F6ED2AEE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18" y="2372416"/>
            <a:ext cx="1249788" cy="27495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9929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think, thinking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exercise book, notebook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photo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(female)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football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3118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thmus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sik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7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7200" dirty="0" err="1">
                <a:solidFill>
                  <a:srgbClr val="FF0066"/>
                </a:solidFill>
              </a:rPr>
              <a:t>y</a:t>
            </a:r>
            <a:r>
              <a:rPr lang="en-GB" sz="7200" dirty="0" err="1">
                <a:solidFill>
                  <a:srgbClr val="002060"/>
                </a:solidFill>
              </a:rPr>
              <a:t>pisch</a:t>
            </a:r>
            <a:endParaRPr lang="en-GB" sz="96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523E41-4352-EA52-5833-BAE37AB97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5" y="1964064"/>
            <a:ext cx="2633962" cy="131698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D6A924D-3DB4-0F19-1AC8-AAA2A0A50B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4188" y="2514600"/>
            <a:ext cx="1810093" cy="14636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3ACA87-873F-20D2-1E04-18BD2520779F}"/>
              </a:ext>
            </a:extLst>
          </p:cNvPr>
          <p:cNvGrpSpPr/>
          <p:nvPr/>
        </p:nvGrpSpPr>
        <p:grpSpPr>
          <a:xfrm>
            <a:off x="8952374" y="2759012"/>
            <a:ext cx="2888126" cy="1192561"/>
            <a:chOff x="1371132" y="1975293"/>
            <a:chExt cx="2428657" cy="10235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15349-D47B-0C3F-F9A7-25B1CC0E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F28115D-9062-97DC-003D-E47A3C15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4D1C2-9AC3-16F7-FC5C-9903D72DDDBF}"/>
              </a:ext>
            </a:extLst>
          </p:cNvPr>
          <p:cNvGrpSpPr/>
          <p:nvPr/>
        </p:nvGrpSpPr>
        <p:grpSpPr>
          <a:xfrm>
            <a:off x="370581" y="2800350"/>
            <a:ext cx="3493318" cy="1335711"/>
            <a:chOff x="8229615" y="1932223"/>
            <a:chExt cx="3393878" cy="1222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D880C0-86EB-80FF-1B92-7D52FA69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75EB39-2F45-A048-D44C-522C4233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18D2AD-0373-AE9E-8455-AA72146C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44E308-DA89-FCB1-AB84-B7EEB36D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58FAD-2FC6-9C03-C7F9-6D9E6C6F17A8}"/>
                </a:ext>
              </a:extLst>
            </p:cNvPr>
            <p:cNvSpPr txBox="1"/>
            <p:nvPr/>
          </p:nvSpPr>
          <p:spPr>
            <a:xfrm>
              <a:off x="8229615" y="2508336"/>
              <a:ext cx="3393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5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5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atsch</a:t>
            </a:r>
            <a:r>
              <a:rPr lang="en-GB" sz="5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lang="en-GB" sz="58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arium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hlinkClick r:id="" action="ppaction://noaction">
              <a:snd r:embed="rId7" name="T3_W13_4.1.wav"/>
            </a:hlinkClick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3" name="Picture 2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723DADB5-76E4-FA77-2810-BA75CC85C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7" y="3316541"/>
            <a:ext cx="3638205" cy="879566"/>
          </a:xfrm>
          <a:prstGeom prst="rect">
            <a:avLst/>
          </a:prstGeom>
        </p:spPr>
      </p:pic>
      <p:pic>
        <p:nvPicPr>
          <p:cNvPr id="1026" name="Picture 2" descr="Free Sofa Armchair vector and picture">
            <a:extLst>
              <a:ext uri="{FF2B5EF4-FFF2-40B4-BE49-F238E27FC236}">
                <a16:creationId xmlns:a16="http://schemas.microsoft.com/office/drawing/2014/main" id="{C07E9842-AB61-5AE7-32AA-D8BFB6BD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02" y="1975987"/>
            <a:ext cx="2664958" cy="23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Undersea Sea vector and picture">
            <a:extLst>
              <a:ext uri="{FF2B5EF4-FFF2-40B4-BE49-F238E27FC236}">
                <a16:creationId xmlns:a16="http://schemas.microsoft.com/office/drawing/2014/main" id="{481A5902-4A6C-F7D4-7DCE-047F4292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42" y="1975987"/>
            <a:ext cx="2239736" cy="22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69D67A-44AF-42A4-BC49-A5F18F966D2E}"/>
              </a:ext>
            </a:extLst>
          </p:cNvPr>
          <p:cNvSpPr txBox="1"/>
          <p:nvPr/>
        </p:nvSpPr>
        <p:spPr>
          <a:xfrm>
            <a:off x="1194344" y="4251803"/>
            <a:ext cx="229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/>
              </a:rPr>
              <a:t>[comfortable]</a:t>
            </a:r>
          </a:p>
        </p:txBody>
      </p:sp>
    </p:spTree>
    <p:extLst>
      <p:ext uri="{BB962C8B-B14F-4D97-AF65-F5344CB8AC3E}">
        <p14:creationId xmlns:p14="http://schemas.microsoft.com/office/powerpoint/2010/main" val="63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151136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45" name="Speech Bubble: Rectangle with Corners Rounded 7">
            <a:hlinkClick r:id="" action="ppaction://noaction">
              <a:snd r:embed="rId4" name="T3_W13F_4.1.wav"/>
            </a:hlinkClick>
            <a:extLst>
              <a:ext uri="{FF2B5EF4-FFF2-40B4-BE49-F238E27FC236}">
                <a16:creationId xmlns:a16="http://schemas.microsoft.com/office/drawing/2014/main" id="{12D93176-A5A0-58F6-FE27-44E07FD59A63}"/>
              </a:ext>
            </a:extLst>
          </p:cNvPr>
          <p:cNvSpPr/>
          <p:nvPr/>
        </p:nvSpPr>
        <p:spPr>
          <a:xfrm>
            <a:off x="946221" y="868904"/>
            <a:ext cx="4215983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 das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46" name="Graphic 8" descr="Teacher">
            <a:extLst>
              <a:ext uri="{FF2B5EF4-FFF2-40B4-BE49-F238E27FC236}">
                <a16:creationId xmlns:a16="http://schemas.microsoft.com/office/drawing/2014/main" id="{663E55CB-99DB-8BF9-A6CA-76CD194E6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D799E-F5EB-E7D2-00D4-C5BFA99205BD}"/>
              </a:ext>
            </a:extLst>
          </p:cNvPr>
          <p:cNvSpPr txBox="1"/>
          <p:nvPr/>
        </p:nvSpPr>
        <p:spPr>
          <a:xfrm>
            <a:off x="748147" y="1834112"/>
            <a:ext cx="66675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Klaus Knopf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arium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Klaus Knopf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Rh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thums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Klaus Knopf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mptom verstehen.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Klaus Knopf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8B2FB70-D1D0-62A7-FF68-1EEB9B6C1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56" y="3712841"/>
            <a:ext cx="1271915" cy="116456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015A941-B2A6-E254-D2FE-8D99EF45D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39" y="2605078"/>
            <a:ext cx="996328" cy="967343"/>
          </a:xfrm>
          <a:prstGeom prst="rect">
            <a:avLst/>
          </a:prstGeom>
        </p:spPr>
      </p:pic>
      <p:pic>
        <p:nvPicPr>
          <p:cNvPr id="12" name="Picture 4" descr="Free Undersea Sea vector and picture">
            <a:extLst>
              <a:ext uri="{FF2B5EF4-FFF2-40B4-BE49-F238E27FC236}">
                <a16:creationId xmlns:a16="http://schemas.microsoft.com/office/drawing/2014/main" id="{0865EC84-89B7-AC0B-B3A0-BA467FDA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14" y="1568610"/>
            <a:ext cx="967343" cy="96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2A17F464-C64C-D135-6BF4-75A090F47D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22" y="1770005"/>
            <a:ext cx="517545" cy="5902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34949-E84F-157E-0410-D600BF0EAA04}"/>
              </a:ext>
            </a:extLst>
          </p:cNvPr>
          <p:cNvGrpSpPr/>
          <p:nvPr/>
        </p:nvGrpSpPr>
        <p:grpSpPr>
          <a:xfrm>
            <a:off x="7604577" y="2871908"/>
            <a:ext cx="2041933" cy="701564"/>
            <a:chOff x="8221565" y="1932223"/>
            <a:chExt cx="3393878" cy="1230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A7D956-8028-51BF-4F04-A46A73B5F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DBEB0B-CC62-772E-3F93-2424591D2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A808C5-D3EE-5147-CC9D-5CBBA516C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7AD885-39E2-2FAF-BB94-FA25D9808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CEEF76-3188-9FFB-707A-098DF612E708}"/>
                </a:ext>
              </a:extLst>
            </p:cNvPr>
            <p:cNvSpPr txBox="1"/>
            <p:nvPr/>
          </p:nvSpPr>
          <p:spPr>
            <a:xfrm>
              <a:off x="8221565" y="2545793"/>
              <a:ext cx="3393878" cy="61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03F21FD-CC11-C035-B02B-977EA79A40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04" y="2926541"/>
            <a:ext cx="517545" cy="590233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74D746A8-6E66-7257-DDAE-65BEBC5490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76" y="3964060"/>
            <a:ext cx="517545" cy="590233"/>
          </a:xfrm>
          <a:prstGeom prst="rect">
            <a:avLst/>
          </a:prstGeom>
        </p:spPr>
      </p:pic>
      <p:pic>
        <p:nvPicPr>
          <p:cNvPr id="1026" name="Picture 2" descr="Free Clinical Thermometer Fever vector and picture">
            <a:extLst>
              <a:ext uri="{FF2B5EF4-FFF2-40B4-BE49-F238E27FC236}">
                <a16:creationId xmlns:a16="http://schemas.microsoft.com/office/drawing/2014/main" id="{B3030BAA-55B5-F507-AECB-E29DA66C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22">
            <a:off x="8188743" y="3839087"/>
            <a:ext cx="977620" cy="7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light&#10;&#10;Description automatically generated">
            <a:extLst>
              <a:ext uri="{FF2B5EF4-FFF2-40B4-BE49-F238E27FC236}">
                <a16:creationId xmlns:a16="http://schemas.microsoft.com/office/drawing/2014/main" id="{614ECFFD-028D-6C65-3BFC-EAF2B599C0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92" y="5057568"/>
            <a:ext cx="517545" cy="590233"/>
          </a:xfrm>
          <a:prstGeom prst="rect">
            <a:avLst/>
          </a:prstGeom>
        </p:spPr>
      </p:pic>
      <p:pic>
        <p:nvPicPr>
          <p:cNvPr id="1028" name="Picture 4" descr="Free Cartoon Jellyfish vector and picture">
            <a:extLst>
              <a:ext uri="{FF2B5EF4-FFF2-40B4-BE49-F238E27FC236}">
                <a16:creationId xmlns:a16="http://schemas.microsoft.com/office/drawing/2014/main" id="{6D1A3658-691F-77AF-3C5E-F9BA819A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825">
            <a:off x="7288704" y="4831158"/>
            <a:ext cx="980468" cy="10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A67EB-F93A-4AEA-9BC1-E5C11839F6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70910" y="1562266"/>
            <a:ext cx="1100979" cy="975019"/>
          </a:xfrm>
          <a:prstGeom prst="rect">
            <a:avLst/>
          </a:prstGeom>
        </p:spPr>
      </p:pic>
      <p:pic>
        <p:nvPicPr>
          <p:cNvPr id="6" name="Picture 5" descr="A green circle with two eyes&#10;&#10;Description automatically generated with low confidence">
            <a:extLst>
              <a:ext uri="{FF2B5EF4-FFF2-40B4-BE49-F238E27FC236}">
                <a16:creationId xmlns:a16="http://schemas.microsoft.com/office/drawing/2014/main" id="{51D125AA-3E2E-43B2-9A4A-7A02B249AA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28" y="4767341"/>
            <a:ext cx="932141" cy="894743"/>
          </a:xfrm>
          <a:prstGeom prst="rect">
            <a:avLst/>
          </a:prstGeom>
        </p:spPr>
      </p:pic>
      <p:pic>
        <p:nvPicPr>
          <p:cNvPr id="34" name="Picture 33" descr="Image result for headless clipart">
            <a:extLst>
              <a:ext uri="{FF2B5EF4-FFF2-40B4-BE49-F238E27FC236}">
                <a16:creationId xmlns:a16="http://schemas.microsoft.com/office/drawing/2014/main" id="{ECD5A637-2BC7-4011-98C1-EA422CB997C6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93" y="4767341"/>
            <a:ext cx="2036545" cy="20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http://www.clker.com/cliparts/8/a/4/7/11949864331460157366tophat_benji_park_01.svg.hi.png">
            <a:extLst>
              <a:ext uri="{FF2B5EF4-FFF2-40B4-BE49-F238E27FC236}">
                <a16:creationId xmlns:a16="http://schemas.microsoft.com/office/drawing/2014/main" id="{EA78969A-785A-4E48-9A67-3B3260F4ABF4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877" y="4260459"/>
            <a:ext cx="1134233" cy="8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hlinkClick r:id="" action="ppaction://noaction">
              <a:snd r:embed="rId19" name="T3_W13F_4.3.wav"/>
            </a:hlinkClick>
            <a:extLst>
              <a:ext uri="{FF2B5EF4-FFF2-40B4-BE49-F238E27FC236}">
                <a16:creationId xmlns:a16="http://schemas.microsoft.com/office/drawing/2014/main" id="{7FC5341A-728B-382C-3C52-BBD9826047CF}"/>
              </a:ext>
            </a:extLst>
          </p:cNvPr>
          <p:cNvSpPr txBox="1"/>
          <p:nvPr/>
        </p:nvSpPr>
        <p:spPr>
          <a:xfrm>
            <a:off x="702971" y="2993804"/>
            <a:ext cx="6553589" cy="40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asellaDiTesto 9">
            <a:hlinkClick r:id="" action="ppaction://noaction">
              <a:snd r:embed="rId20" name="T3_W13F_4.4.wav"/>
            </a:hlinkClick>
            <a:extLst>
              <a:ext uri="{FF2B5EF4-FFF2-40B4-BE49-F238E27FC236}">
                <a16:creationId xmlns:a16="http://schemas.microsoft.com/office/drawing/2014/main" id="{DC6C799C-8600-F0E3-4FB4-27BE5994D41C}"/>
              </a:ext>
            </a:extLst>
          </p:cNvPr>
          <p:cNvSpPr txBox="1"/>
          <p:nvPr/>
        </p:nvSpPr>
        <p:spPr>
          <a:xfrm>
            <a:off x="748147" y="4066764"/>
            <a:ext cx="6553589" cy="40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asellaDiTesto 10">
            <a:hlinkClick r:id="" action="ppaction://noaction">
              <a:snd r:embed="rId21" name="T3_W13F_4.5.wav"/>
            </a:hlinkClick>
            <a:extLst>
              <a:ext uri="{FF2B5EF4-FFF2-40B4-BE49-F238E27FC236}">
                <a16:creationId xmlns:a16="http://schemas.microsoft.com/office/drawing/2014/main" id="{AF6DAE8D-C14A-FB61-A017-38AB2DC4C8E0}"/>
              </a:ext>
            </a:extLst>
          </p:cNvPr>
          <p:cNvSpPr txBox="1"/>
          <p:nvPr/>
        </p:nvSpPr>
        <p:spPr>
          <a:xfrm>
            <a:off x="745658" y="5150803"/>
            <a:ext cx="5807506" cy="40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5211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45" name="Speech Bubble: Rectangle with Corners Rounded 7">
            <a:hlinkClick r:id="" action="ppaction://noaction">
              <a:snd r:embed="rId4" name="T3_W13F_4.1.wav"/>
            </a:hlinkClick>
            <a:extLst>
              <a:ext uri="{FF2B5EF4-FFF2-40B4-BE49-F238E27FC236}">
                <a16:creationId xmlns:a16="http://schemas.microsoft.com/office/drawing/2014/main" id="{12D93176-A5A0-58F6-FE27-44E07FD59A63}"/>
              </a:ext>
            </a:extLst>
          </p:cNvPr>
          <p:cNvSpPr/>
          <p:nvPr/>
        </p:nvSpPr>
        <p:spPr>
          <a:xfrm>
            <a:off x="946222" y="868904"/>
            <a:ext cx="4091292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 das </a:t>
            </a:r>
            <a:r>
              <a:rPr lang="en-GB" sz="2400" kern="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lang="en-GB" sz="2400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pic>
        <p:nvPicPr>
          <p:cNvPr id="46" name="Graphic 8" descr="Teacher">
            <a:extLst>
              <a:ext uri="{FF2B5EF4-FFF2-40B4-BE49-F238E27FC236}">
                <a16:creationId xmlns:a16="http://schemas.microsoft.com/office/drawing/2014/main" id="{663E55CB-99DB-8BF9-A6CA-76CD194E6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D799E-F5EB-E7D2-00D4-C5BFA99205BD}"/>
              </a:ext>
            </a:extLst>
          </p:cNvPr>
          <p:cNvSpPr txBox="1"/>
          <p:nvPr/>
        </p:nvSpPr>
        <p:spPr>
          <a:xfrm>
            <a:off x="773084" y="1862051"/>
            <a:ext cx="70325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Karla Knoll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Ph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sik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Karla Knoll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atsch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verstehen.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Karla Knoll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stem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Karla Knoll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alifikation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5B496EDE-B278-5A71-CCB2-EB0F78186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98" y="4927384"/>
            <a:ext cx="1120367" cy="104662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D96A57A-DB52-BA9A-A6DF-8C11529A8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78" y="1645483"/>
            <a:ext cx="1019713" cy="102336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EAF168D0-2DDE-9F2D-F9BB-2E82F7DAC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65" y="2668851"/>
            <a:ext cx="1281751" cy="117357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E78C5FE-22D4-20E0-96E5-3A4F0DC5D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01" y="3839861"/>
            <a:ext cx="1019713" cy="1023368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7B785ECF-523B-E2E6-975A-D8197917AB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58" y="1862051"/>
            <a:ext cx="517545" cy="590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6DE7A5-1168-819C-8C9C-8EADCE030F95}"/>
              </a:ext>
            </a:extLst>
          </p:cNvPr>
          <p:cNvGrpSpPr/>
          <p:nvPr/>
        </p:nvGrpSpPr>
        <p:grpSpPr>
          <a:xfrm>
            <a:off x="6726201" y="1784238"/>
            <a:ext cx="1800180" cy="651420"/>
            <a:chOff x="1371132" y="1975293"/>
            <a:chExt cx="2428657" cy="10235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A13424-07B0-B39C-BF80-6A117A6A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674867FF-93DA-599D-F6F2-91837F37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pic>
        <p:nvPicPr>
          <p:cNvPr id="13" name="Picture 12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4D99C748-4781-F7F4-5B15-C90937A0F5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32" y="2968023"/>
            <a:ext cx="2190535" cy="529580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8E4905A0-989D-2070-1552-C39B37874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06" y="2960520"/>
            <a:ext cx="517545" cy="590233"/>
          </a:xfrm>
          <a:prstGeom prst="rect">
            <a:avLst/>
          </a:prstGeom>
        </p:spPr>
      </p:pic>
      <p:pic>
        <p:nvPicPr>
          <p:cNvPr id="2050" name="Picture 2" descr="Free Gears Work vector and picture">
            <a:extLst>
              <a:ext uri="{FF2B5EF4-FFF2-40B4-BE49-F238E27FC236}">
                <a16:creationId xmlns:a16="http://schemas.microsoft.com/office/drawing/2014/main" id="{99B10C06-722B-45EB-8FE9-85F9E0CA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23" y="3919196"/>
            <a:ext cx="1080873" cy="8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57CCA654-D46F-07BE-BED6-5C4FAF6E24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73" y="4022242"/>
            <a:ext cx="517545" cy="590233"/>
          </a:xfrm>
          <a:prstGeom prst="rect">
            <a:avLst/>
          </a:prstGeom>
        </p:spPr>
      </p:pic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875007A1-6AF8-DC57-1983-BFBAEAC8B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78" y="5155583"/>
            <a:ext cx="517545" cy="590233"/>
          </a:xfrm>
          <a:prstGeom prst="rect">
            <a:avLst/>
          </a:prstGeom>
        </p:spPr>
      </p:pic>
      <p:pic>
        <p:nvPicPr>
          <p:cNvPr id="2052" name="Picture 4" descr="Free Certificate Diploma vector and picture">
            <a:extLst>
              <a:ext uri="{FF2B5EF4-FFF2-40B4-BE49-F238E27FC236}">
                <a16:creationId xmlns:a16="http://schemas.microsoft.com/office/drawing/2014/main" id="{809A42FF-FA91-D222-3B36-7009CFF8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21" y="4971196"/>
            <a:ext cx="859109" cy="9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A93F30-6727-43C0-8E4A-DC76707703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06939" y="3550753"/>
            <a:ext cx="1516087" cy="3254041"/>
          </a:xfrm>
          <a:prstGeom prst="rect">
            <a:avLst/>
          </a:prstGeom>
        </p:spPr>
      </p:pic>
      <p:sp>
        <p:nvSpPr>
          <p:cNvPr id="4" name="CasellaDiTesto 3">
            <a:hlinkClick r:id="" action="ppaction://noaction">
              <a:snd r:embed="rId17" name="T3_W13F_4.4.wav"/>
            </a:hlinkClick>
            <a:extLst>
              <a:ext uri="{FF2B5EF4-FFF2-40B4-BE49-F238E27FC236}">
                <a16:creationId xmlns:a16="http://schemas.microsoft.com/office/drawing/2014/main" id="{B454AF89-8E34-05E3-D179-B746DE49E4AF}"/>
              </a:ext>
            </a:extLst>
          </p:cNvPr>
          <p:cNvSpPr txBox="1"/>
          <p:nvPr/>
        </p:nvSpPr>
        <p:spPr>
          <a:xfrm>
            <a:off x="748147" y="4066764"/>
            <a:ext cx="6553589" cy="40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7" name="CasellaDiTesto 16">
            <a:hlinkClick r:id="" action="ppaction://noaction">
              <a:snd r:embed="rId18" name="T3_W13F_4.6.wav"/>
            </a:hlinkClick>
            <a:extLst>
              <a:ext uri="{FF2B5EF4-FFF2-40B4-BE49-F238E27FC236}">
                <a16:creationId xmlns:a16="http://schemas.microsoft.com/office/drawing/2014/main" id="{D78A37D2-B265-28B4-08C1-9234BA5724F7}"/>
              </a:ext>
            </a:extLst>
          </p:cNvPr>
          <p:cNvSpPr txBox="1"/>
          <p:nvPr/>
        </p:nvSpPr>
        <p:spPr>
          <a:xfrm>
            <a:off x="722490" y="1900992"/>
            <a:ext cx="5282982" cy="41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8" name="CasellaDiTesto 17">
            <a:hlinkClick r:id="" action="ppaction://noaction">
              <a:snd r:embed="rId19" name="T3_W13F_4.7.wav"/>
            </a:hlinkClick>
            <a:extLst>
              <a:ext uri="{FF2B5EF4-FFF2-40B4-BE49-F238E27FC236}">
                <a16:creationId xmlns:a16="http://schemas.microsoft.com/office/drawing/2014/main" id="{B1A5CB14-F416-4D1B-D452-D1D48FB36C6B}"/>
              </a:ext>
            </a:extLst>
          </p:cNvPr>
          <p:cNvSpPr txBox="1"/>
          <p:nvPr/>
        </p:nvSpPr>
        <p:spPr>
          <a:xfrm>
            <a:off x="867517" y="2981209"/>
            <a:ext cx="6553589" cy="40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9" name="CasellaDiTesto 18">
            <a:hlinkClick r:id="" action="ppaction://noaction">
              <a:snd r:embed="rId20" name="T3_W13F_4.8.wav"/>
            </a:hlinkClick>
            <a:extLst>
              <a:ext uri="{FF2B5EF4-FFF2-40B4-BE49-F238E27FC236}">
                <a16:creationId xmlns:a16="http://schemas.microsoft.com/office/drawing/2014/main" id="{74DFE98C-ADD0-86E8-07AA-99E324537192}"/>
              </a:ext>
            </a:extLst>
          </p:cNvPr>
          <p:cNvSpPr txBox="1"/>
          <p:nvPr/>
        </p:nvSpPr>
        <p:spPr>
          <a:xfrm>
            <a:off x="886985" y="4100367"/>
            <a:ext cx="5261308" cy="41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0" name="CasellaDiTesto 19">
            <a:hlinkClick r:id="" action="ppaction://noaction">
              <a:snd r:embed="rId21" name="T3_W13F_4.9.wav"/>
            </a:hlinkClick>
            <a:extLst>
              <a:ext uri="{FF2B5EF4-FFF2-40B4-BE49-F238E27FC236}">
                <a16:creationId xmlns:a16="http://schemas.microsoft.com/office/drawing/2014/main" id="{42D376D5-C6C8-CA17-1252-7FDE88F6C1B8}"/>
              </a:ext>
            </a:extLst>
          </p:cNvPr>
          <p:cNvSpPr txBox="1"/>
          <p:nvPr/>
        </p:nvSpPr>
        <p:spPr>
          <a:xfrm>
            <a:off x="773084" y="5166516"/>
            <a:ext cx="6362024" cy="41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063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33546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Heft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denken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3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79147" y="6238782"/>
            <a:ext cx="241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mobile phone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pet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24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sentence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16097" y="5321170"/>
            <a:ext cx="257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instrument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understand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football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photo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4609" y="4277904"/>
            <a:ext cx="304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do, make, 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doing, making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46232" y="4486052"/>
            <a:ext cx="269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(female) friend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44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sing, singing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44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live, living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called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60" y="1910605"/>
            <a:ext cx="284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learn, learning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304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swim, swimming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902849"/>
            <a:ext cx="270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think, thinking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bottle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46847" y="885913"/>
            <a:ext cx="309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exercise book, notebook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dance, dancing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22307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think, thinking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exercise book, notebook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photo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(female)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football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13F_7.2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Fußball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13F_7.3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71642" y="6270537"/>
            <a:ext cx="189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machen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13F_7.4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verstehen</a:t>
            </a:r>
          </a:p>
        </p:txBody>
      </p:sp>
      <p:sp>
        <p:nvSpPr>
          <p:cNvPr id="58" name="TextBox 57">
            <a:hlinkClick r:id="" action="ppaction://noaction">
              <a:snd r:embed="rId10" name="T3_W13F_7.5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Satz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13F_7.6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13F_7.7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4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3_W13F_7.8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Instrument</a:t>
            </a:r>
          </a:p>
        </p:txBody>
      </p:sp>
      <p:sp>
        <p:nvSpPr>
          <p:cNvPr id="62" name="TextBox 61">
            <a:hlinkClick r:id="" action="ppaction://noaction">
              <a:snd r:embed="rId14" name="T3_W13F_7.9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Handy</a:t>
            </a:r>
          </a:p>
        </p:txBody>
      </p:sp>
      <p:sp>
        <p:nvSpPr>
          <p:cNvPr id="63" name="TextBox 62">
            <a:hlinkClick r:id="" action="ppaction://noaction">
              <a:snd r:embed="rId15" name="T3_W13F_7.10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13F_7.11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alt</a:t>
            </a:r>
          </a:p>
        </p:txBody>
      </p:sp>
      <p:sp>
        <p:nvSpPr>
          <p:cNvPr id="65" name="TextBox 64">
            <a:hlinkClick r:id="" action="ppaction://noaction">
              <a:snd r:embed="rId17" name="T3_W13F_7.12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3_W13F_7.13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3_W13F_7.14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heißen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13F_7.15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3_W13F_7.16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13F_7.17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denken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3_W13F_7.18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Flasche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3_W13F_7.19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42694" y="1971273"/>
            <a:ext cx="1899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Heft</a:t>
            </a:r>
          </a:p>
        </p:txBody>
      </p:sp>
      <p:sp>
        <p:nvSpPr>
          <p:cNvPr id="73" name="TextBox 72">
            <a:hlinkClick r:id="" action="ppaction://noaction">
              <a:snd r:embed="rId25" name="T3_W13F_7.20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lernen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3_W13F_7.21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tanzen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3_W13F_7.22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schwimmenv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2671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denken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8105785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1548</Words>
  <Application>Microsoft Office PowerPoint</Application>
  <PresentationFormat>Widescreen</PresentationFormat>
  <Paragraphs>290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Mann und Frau ohne Kopf</vt:lpstr>
      <vt:lpstr>aussprechen</vt:lpstr>
      <vt:lpstr>aussprechen</vt:lpstr>
      <vt:lpstr>Follow up 1</vt:lpstr>
      <vt:lpstr>Follow up 1</vt:lpstr>
      <vt:lpstr>Follow up 2: </vt:lpstr>
      <vt:lpstr>Follow up 2: </vt:lpstr>
      <vt:lpstr>Tschüss!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56</cp:revision>
  <dcterms:created xsi:type="dcterms:W3CDTF">2021-06-12T06:20:35Z</dcterms:created>
  <dcterms:modified xsi:type="dcterms:W3CDTF">2024-01-30T14:53:03Z</dcterms:modified>
</cp:coreProperties>
</file>