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5" r:id="rId2"/>
    <p:sldId id="277" r:id="rId3"/>
    <p:sldId id="299" r:id="rId4"/>
    <p:sldId id="925" r:id="rId5"/>
    <p:sldId id="926" r:id="rId6"/>
    <p:sldId id="298" r:id="rId7"/>
    <p:sldId id="930" r:id="rId8"/>
    <p:sldId id="929" r:id="rId9"/>
    <p:sldId id="413" r:id="rId10"/>
    <p:sldId id="928" r:id="rId11"/>
    <p:sldId id="94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82485-9BC1-433D-A661-492FE4904699}" v="2" dt="2024-01-30T14:52:46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88529" autoAdjust="0"/>
  </p:normalViewPr>
  <p:slideViewPr>
    <p:cSldViewPr snapToGrid="0">
      <p:cViewPr varScale="1">
        <p:scale>
          <a:sx n="87" d="100"/>
          <a:sy n="87" d="100"/>
        </p:scale>
        <p:origin x="35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0B082485-9BC1-433D-A661-492FE4904699}"/>
    <pc:docChg chg="modSld">
      <pc:chgData name="Charlotte Moss" userId="17b589c9-cb67-41ed-a894-f82ca12b573d" providerId="ADAL" clId="{0B082485-9BC1-433D-A661-492FE4904699}" dt="2024-01-30T14:52:46.035" v="1" actId="20577"/>
      <pc:docMkLst>
        <pc:docMk/>
      </pc:docMkLst>
      <pc:sldChg chg="modSp">
        <pc:chgData name="Charlotte Moss" userId="17b589c9-cb67-41ed-a894-f82ca12b573d" providerId="ADAL" clId="{0B082485-9BC1-433D-A661-492FE4904699}" dt="2024-01-30T14:52:46.035" v="1" actId="20577"/>
        <pc:sldMkLst>
          <pc:docMk/>
          <pc:sldMk cId="63497493" sldId="926"/>
        </pc:sldMkLst>
        <pc:spChg chg="mod">
          <ac:chgData name="Charlotte Moss" userId="17b589c9-cb67-41ed-a894-f82ca12b573d" providerId="ADAL" clId="{0B082485-9BC1-433D-A661-492FE4904699}" dt="2024-01-30T14:52:46.035" v="1" actId="20577"/>
          <ac:spMkLst>
            <pc:docMk/>
            <pc:sldMk cId="63497493" sldId="926"/>
            <ac:spMk id="15" creationId="{8D0138F1-F248-F2C1-655A-F2F7A9EC08A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B2D2F-80EA-45F3-B0E0-85D8D6A6886E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C7AB7-81D4-4669-9C3D-CD07521E9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44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[y] </a:t>
            </a: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Rhythmus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[3823]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Physik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[1917]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qu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bequem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[1657]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Aquarium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heißen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wohnen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[560]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Jahr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jung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[199]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schwimmen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[1863]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these pictures for inspiration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C7AB7-81D4-4669-9C3D-CD07521E96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926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[y].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[y]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Typisch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students saying the </a:t>
            </a:r>
            <a:r>
              <a:rPr lang="en-GB" sz="1200" b="1" dirty="0"/>
              <a:t>[y]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Typisch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dirty="0"/>
              <a:t>A</a:t>
            </a:r>
            <a:r>
              <a:rPr lang="en-GB" baseline="0" dirty="0"/>
              <a:t> possible gesture for this would be to mime drinking tea</a:t>
            </a:r>
          </a:p>
          <a:p>
            <a:pPr>
              <a:lnSpc>
                <a:spcPct val="100000"/>
              </a:lnSpc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[y].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typisch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typisch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Rhythmus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[3823]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Physik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[1917]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qu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qu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Quatsch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students saying the </a:t>
            </a:r>
            <a:r>
              <a:rPr lang="en-GB" sz="1200" b="1" dirty="0"/>
              <a:t>[</a:t>
            </a:r>
            <a:r>
              <a:rPr lang="en-GB" sz="1200" b="1" dirty="0" err="1"/>
              <a:t>qu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Quatsch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dirty="0"/>
              <a:t>A</a:t>
            </a:r>
            <a:r>
              <a:rPr lang="en-GB" baseline="0" dirty="0"/>
              <a:t> possible gesture for this would be to shrug your shoulders and hold your arms slightly out, palms of hands facing up.</a:t>
            </a:r>
          </a:p>
          <a:p>
            <a:pPr>
              <a:lnSpc>
                <a:spcPct val="100000"/>
              </a:lnSpc>
            </a:pPr>
            <a:endParaRPr lang="en-GB" sz="1200" b="0" strike="noStrike" spc="-1" baseline="0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28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quatsch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quatsch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bequem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[1657]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Aquarium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62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distinguish between German and English [y].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sound button, students transcribe word and tick whether they hear German or English [y].</a:t>
            </a:r>
          </a:p>
          <a:p>
            <a:r>
              <a:rPr lang="en-GB" dirty="0"/>
              <a:t>2. Click to reveal transcribed word and tick.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okay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symmetrisch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hey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Party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olympisch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Baby [2297] okay [629] </a:t>
            </a:r>
            <a:r>
              <a:rPr lang="en-GB" baseline="0" dirty="0" err="1"/>
              <a:t>symmetrisch</a:t>
            </a:r>
            <a:r>
              <a:rPr lang="en-GB" baseline="0" dirty="0"/>
              <a:t> [3226] System [384] hey [1142] Party [2809] </a:t>
            </a:r>
            <a:r>
              <a:rPr lang="en-GB" baseline="0" dirty="0" err="1"/>
              <a:t>olympisch</a:t>
            </a:r>
            <a:r>
              <a:rPr lang="en-GB" baseline="0" dirty="0"/>
              <a:t> [2469]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</a:t>
            </a:r>
            <a:r>
              <a:rPr lang="en-GB" b="0" dirty="0"/>
              <a:t>: </a:t>
            </a:r>
            <a:r>
              <a:rPr lang="en-GB" b="1" dirty="0"/>
              <a:t>5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differentiate between minimal pairs with [</a:t>
            </a:r>
            <a:r>
              <a:rPr lang="en-GB" b="0" dirty="0" err="1"/>
              <a:t>qu</a:t>
            </a:r>
            <a:r>
              <a:rPr lang="en-GB" b="0" dirty="0"/>
              <a:t>] and [w].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audio buttons to hear the two words.</a:t>
            </a:r>
          </a:p>
          <a:p>
            <a:r>
              <a:rPr lang="en-GB" dirty="0"/>
              <a:t>2. Students note down whether they hear [</a:t>
            </a:r>
            <a:r>
              <a:rPr lang="en-GB" dirty="0" err="1"/>
              <a:t>qu</a:t>
            </a:r>
            <a:r>
              <a:rPr lang="en-GB" dirty="0"/>
              <a:t>] or [w] for each gap.</a:t>
            </a:r>
          </a:p>
          <a:p>
            <a:r>
              <a:rPr lang="en-GB" dirty="0"/>
              <a:t>3. Click to reveal answers.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Quarte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Warte</a:t>
            </a:r>
            <a:b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Quelle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Welle</a:t>
            </a:r>
            <a:b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Wal / Qual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wallen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Quallen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1F4E79"/>
              </a:solidFill>
              <a:effectLst/>
              <a:highlight>
                <a:srgbClr val="00FF00"/>
              </a:highligh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Wal [&gt;5000] Qual [&gt;5000] Quelle [1108] </a:t>
            </a:r>
            <a:r>
              <a:rPr lang="en-GB" baseline="0" dirty="0" err="1"/>
              <a:t>Welle</a:t>
            </a:r>
            <a:r>
              <a:rPr lang="en-GB" baseline="0" dirty="0"/>
              <a:t> [1263] Quarte [&gt;5000] </a:t>
            </a:r>
            <a:r>
              <a:rPr lang="en-GB" baseline="0" dirty="0" err="1"/>
              <a:t>Warte</a:t>
            </a:r>
            <a:r>
              <a:rPr lang="en-GB" baseline="0" dirty="0"/>
              <a:t> [&gt;5000] </a:t>
            </a:r>
            <a:r>
              <a:rPr lang="en-GB" baseline="0" dirty="0" err="1"/>
              <a:t>wallen</a:t>
            </a:r>
            <a:r>
              <a:rPr lang="en-GB" baseline="0" dirty="0"/>
              <a:t> [&gt;5000] </a:t>
            </a:r>
            <a:r>
              <a:rPr lang="en-GB" baseline="0" dirty="0" err="1"/>
              <a:t>Quallen</a:t>
            </a:r>
            <a:r>
              <a:rPr lang="en-GB" baseline="0" dirty="0"/>
              <a:t> [&gt;5000]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08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</a:t>
            </a:r>
            <a:r>
              <a:rPr lang="en-GB" b="0" dirty="0"/>
              <a:t>: </a:t>
            </a:r>
            <a:r>
              <a:rPr lang="en-GB" b="1" dirty="0"/>
              <a:t>5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negative sentences using </a:t>
            </a:r>
            <a:r>
              <a:rPr lang="en-GB" b="0" i="1" dirty="0" err="1"/>
              <a:t>kein</a:t>
            </a:r>
            <a:r>
              <a:rPr lang="en-GB" b="0" i="0" dirty="0"/>
              <a:t> in preparation for pupils designing their own performance/ poster. To recap using </a:t>
            </a:r>
            <a:r>
              <a:rPr lang="en-GB" b="0" i="1" dirty="0" err="1"/>
              <a:t>keinen</a:t>
            </a:r>
            <a:r>
              <a:rPr lang="en-GB" b="0" i="1" dirty="0"/>
              <a:t>, </a:t>
            </a:r>
            <a:r>
              <a:rPr lang="en-GB" b="0" i="1" dirty="0" err="1"/>
              <a:t>keine</a:t>
            </a:r>
            <a:r>
              <a:rPr lang="en-GB" b="0" i="0" dirty="0"/>
              <a:t>, and </a:t>
            </a:r>
            <a:r>
              <a:rPr lang="en-GB" b="0" i="1" dirty="0" err="1"/>
              <a:t>kein</a:t>
            </a:r>
            <a:r>
              <a:rPr lang="en-GB" b="0" i="0" dirty="0"/>
              <a:t> after verbs. To recap various nouns that pupils could use in their own creations.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read the callout reminding them how to use </a:t>
            </a:r>
            <a:r>
              <a:rPr lang="en-GB" i="1" dirty="0" err="1"/>
              <a:t>kein</a:t>
            </a:r>
            <a:r>
              <a:rPr lang="en-GB" dirty="0"/>
              <a:t> after verbs.</a:t>
            </a:r>
          </a:p>
          <a:p>
            <a:r>
              <a:rPr lang="en-GB" dirty="0"/>
              <a:t>2. They then read the poem and decide which of the two options in each sentence Karla Knoll can’t do, based on the form of </a:t>
            </a:r>
            <a:r>
              <a:rPr lang="en-GB" i="1" dirty="0" err="1"/>
              <a:t>kein</a:t>
            </a:r>
            <a:r>
              <a:rPr lang="en-GB" i="1" dirty="0"/>
              <a:t> </a:t>
            </a:r>
            <a:r>
              <a:rPr lang="en-GB" i="0" dirty="0"/>
              <a:t>used and the gender of the nouns.</a:t>
            </a:r>
          </a:p>
          <a:p>
            <a:r>
              <a:rPr lang="en-GB" i="0" dirty="0"/>
              <a:t>3. Click to reveal answers.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C7AB7-81D4-4669-9C3D-CD07521E96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15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as required (there is also more time for this activity in the follow ups)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</a:t>
            </a:r>
            <a:r>
              <a:rPr lang="en-GB" dirty="0"/>
              <a:t>o practise</a:t>
            </a:r>
            <a:r>
              <a:rPr lang="en-GB" baseline="0" dirty="0"/>
              <a:t> productive use of </a:t>
            </a:r>
            <a:r>
              <a:rPr lang="en-GB" baseline="0" dirty="0" err="1"/>
              <a:t>können</a:t>
            </a:r>
            <a:r>
              <a:rPr lang="en-GB" baseline="0" dirty="0"/>
              <a:t> and the 2-verb rule. To produce a performance and/or a poster about Ein Mann or Eine Frau </a:t>
            </a:r>
            <a:r>
              <a:rPr lang="en-GB" baseline="0" dirty="0" err="1"/>
              <a:t>ohne</a:t>
            </a:r>
            <a:r>
              <a:rPr lang="en-GB" baseline="0" dirty="0"/>
              <a:t> Kopf.</a:t>
            </a:r>
          </a:p>
          <a:p>
            <a:endParaRPr lang="en-GB" b="1" baseline="0" dirty="0"/>
          </a:p>
          <a:p>
            <a:r>
              <a:rPr lang="en-GB" b="1" baseline="0" dirty="0"/>
              <a:t>Note: </a:t>
            </a:r>
            <a:r>
              <a:rPr lang="en-GB" baseline="0" dirty="0"/>
              <a:t>The theme of the poem should remain the same - i.e., the difficulties someone without a head might experience. Pupils can write about either Klaus Knopf or Karla Knoll, or they could create a new name, if they like. Bonus points for creating a name that uses this week’s or last week’s SSCs [pf] [</a:t>
            </a:r>
            <a:r>
              <a:rPr lang="en-GB" baseline="0" dirty="0" err="1"/>
              <a:t>kn</a:t>
            </a:r>
            <a:r>
              <a:rPr lang="en-GB" baseline="0" dirty="0"/>
              <a:t>] [</a:t>
            </a:r>
            <a:r>
              <a:rPr lang="en-GB" baseline="0" dirty="0" err="1"/>
              <a:t>qu</a:t>
            </a:r>
            <a:r>
              <a:rPr lang="en-GB" baseline="0" dirty="0"/>
              <a:t>] [y]!</a:t>
            </a:r>
            <a:br>
              <a:rPr lang="en-GB" baseline="0" dirty="0"/>
            </a:br>
            <a:endParaRPr lang="en-GB" b="1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baseline="0" dirty="0"/>
              <a:t>Pupils read each poem again for inspiration. Pupils will come up with their own lines for the poem in this activity. </a:t>
            </a:r>
          </a:p>
          <a:p>
            <a:pPr marL="228600" indent="-228600">
              <a:buAutoNum type="arabicPeriod"/>
            </a:pPr>
            <a:r>
              <a:rPr lang="en-GB" b="0" i="0" baseline="0" dirty="0"/>
              <a:t>They are encouraged to use a mixture of sentences with </a:t>
            </a:r>
            <a:r>
              <a:rPr lang="en-GB" b="0" i="1" baseline="0" dirty="0" err="1"/>
              <a:t>nicht</a:t>
            </a:r>
            <a:r>
              <a:rPr lang="en-GB" b="0" i="1" baseline="0" dirty="0"/>
              <a:t> </a:t>
            </a:r>
            <a:r>
              <a:rPr lang="en-GB" b="0" i="0" baseline="0" dirty="0"/>
              <a:t>and </a:t>
            </a:r>
            <a:r>
              <a:rPr lang="en-GB" b="0" i="1" baseline="0" dirty="0" err="1"/>
              <a:t>kein</a:t>
            </a:r>
            <a:r>
              <a:rPr lang="en-GB" b="0" i="1" baseline="0" dirty="0"/>
              <a:t> </a:t>
            </a:r>
            <a:r>
              <a:rPr lang="en-GB" b="0" i="0" baseline="0" dirty="0"/>
              <a:t>in their poems</a:t>
            </a:r>
            <a:r>
              <a:rPr lang="en-GB" b="0" i="1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baseline="0" dirty="0"/>
              <a:t>Pupils may use the verb and noun pictures on the following slide for inspiration, and could look up additional nouns in a dictionary should they wish.</a:t>
            </a:r>
          </a:p>
          <a:p>
            <a:pPr marL="228600" indent="-228600">
              <a:buAutoNum type="arabicPeriod"/>
            </a:pPr>
            <a:endParaRPr lang="en-GB" b="0" i="0" baseline="0" dirty="0"/>
          </a:p>
          <a:p>
            <a:pPr marL="0" indent="0">
              <a:buNone/>
            </a:pPr>
            <a:r>
              <a:rPr lang="en-GB" b="1" i="0" baseline="0" dirty="0"/>
              <a:t>For the performance: </a:t>
            </a:r>
            <a:r>
              <a:rPr lang="en-GB" b="0" i="0" baseline="0" dirty="0"/>
              <a:t>Pupils should work in pairs or small groups. Each team decides on (a) new line(s) for the poem, and a corresponding action to match their line(s). The whole class can then perform their lines and actions together as one poem, in class or for an assembly.</a:t>
            </a:r>
          </a:p>
          <a:p>
            <a:pPr marL="0" indent="0">
              <a:buNone/>
            </a:pPr>
            <a:endParaRPr lang="en-GB" b="0" i="0" baseline="0" dirty="0"/>
          </a:p>
          <a:p>
            <a:pPr marL="0" indent="0">
              <a:buNone/>
            </a:pPr>
            <a:r>
              <a:rPr lang="en-GB" b="1" i="0" baseline="0" dirty="0"/>
              <a:t>For the poster: </a:t>
            </a:r>
            <a:r>
              <a:rPr lang="en-GB" b="0" i="0" baseline="0" dirty="0"/>
              <a:t>Pupils should work in pairs or small groups. Each team creates a new poem with new lines and a corresponding picture for each line. They write their lines up and draw the corresponding pictures on a large piece of paper, which can then be displayed in the classroom.</a:t>
            </a:r>
            <a:br>
              <a:rPr lang="en-GB" baseline="0" dirty="0"/>
            </a:br>
            <a:br>
              <a:rPr lang="en-GB" baseline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03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23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70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689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631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39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81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04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23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10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390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64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09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0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90305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sv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0.png"/><Relationship Id="rId29" Type="http://schemas.openxmlformats.org/officeDocument/2006/relationships/image" Target="../media/image63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sv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sv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sv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20" Type="http://schemas.openxmlformats.org/officeDocument/2006/relationships/image" Target="../media/image54.pn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6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9.wav"/><Relationship Id="rId10" Type="http://schemas.openxmlformats.org/officeDocument/2006/relationships/image" Target="../media/image13.png"/><Relationship Id="rId4" Type="http://schemas.openxmlformats.org/officeDocument/2006/relationships/audio" Target="../media/audio8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7.png"/><Relationship Id="rId3" Type="http://schemas.openxmlformats.org/officeDocument/2006/relationships/audio" Target="../media/audio10.wav"/><Relationship Id="rId7" Type="http://schemas.openxmlformats.org/officeDocument/2006/relationships/audio" Target="../media/audio13.wav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15.png"/><Relationship Id="rId5" Type="http://schemas.openxmlformats.org/officeDocument/2006/relationships/audio" Target="../media/audio11.wav"/><Relationship Id="rId15" Type="http://schemas.openxmlformats.org/officeDocument/2006/relationships/image" Target="../media/image19.png"/><Relationship Id="rId10" Type="http://schemas.openxmlformats.org/officeDocument/2006/relationships/audio" Target="../media/audio16.wav"/><Relationship Id="rId4" Type="http://schemas.openxmlformats.org/officeDocument/2006/relationships/image" Target="../media/image14.png"/><Relationship Id="rId9" Type="http://schemas.openxmlformats.org/officeDocument/2006/relationships/audio" Target="../media/audio15.wav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audio" Target="../media/audio17.wav"/><Relationship Id="rId7" Type="http://schemas.openxmlformats.org/officeDocument/2006/relationships/audio" Target="../media/audio20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17.png"/><Relationship Id="rId5" Type="http://schemas.openxmlformats.org/officeDocument/2006/relationships/audio" Target="../media/audio18.wav"/><Relationship Id="rId15" Type="http://schemas.openxmlformats.org/officeDocument/2006/relationships/image" Target="../media/image25.png"/><Relationship Id="rId10" Type="http://schemas.openxmlformats.org/officeDocument/2006/relationships/image" Target="../media/image16.sv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2.wav"/><Relationship Id="rId12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png"/><Relationship Id="rId11" Type="http://schemas.openxmlformats.org/officeDocument/2006/relationships/image" Target="../media/image16.svg"/><Relationship Id="rId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2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media" Target="../media/media2.wav"/><Relationship Id="rId7" Type="http://schemas.openxmlformats.org/officeDocument/2006/relationships/image" Target="../media/image34.jpeg"/><Relationship Id="rId12" Type="http://schemas.openxmlformats.org/officeDocument/2006/relationships/image" Target="../media/image3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9.xml"/><Relationship Id="rId11" Type="http://schemas.openxmlformats.org/officeDocument/2006/relationships/audio" Target="../media/audio24.wav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6.svg"/><Relationship Id="rId4" Type="http://schemas.openxmlformats.org/officeDocument/2006/relationships/audio" Target="../media/media2.wav"/><Relationship Id="rId9" Type="http://schemas.openxmlformats.org/officeDocument/2006/relationships/image" Target="../media/image35.png"/><Relationship Id="rId14" Type="http://schemas.openxmlformats.org/officeDocument/2006/relationships/audio" Target="../media/audio2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0"/>
            <a:ext cx="4350240" cy="68665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21648" y="560330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können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SSC [y] [ü]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qu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668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Mann und Frau </a:t>
            </a:r>
            <a:r>
              <a:rPr lang="en-GB" sz="4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ohne</a:t>
            </a:r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Kopf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 3 Week 13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EE11F3-5A75-4C4F-ABDB-E6B2E42B5DEB}"/>
              </a:ext>
            </a:extLst>
          </p:cNvPr>
          <p:cNvSpPr/>
          <p:nvPr/>
        </p:nvSpPr>
        <p:spPr>
          <a:xfrm>
            <a:off x="256478" y="1728214"/>
            <a:ext cx="3713356" cy="3758022"/>
          </a:xfrm>
          <a:prstGeom prst="roundRect">
            <a:avLst/>
          </a:prstGeom>
          <a:solidFill>
            <a:schemeClr val="bg1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FFC000"/>
                </a:solidFill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B3F4D-0C7A-459A-B8FA-58A849DEA899}"/>
              </a:ext>
            </a:extLst>
          </p:cNvPr>
          <p:cNvSpPr txBox="1"/>
          <p:nvPr/>
        </p:nvSpPr>
        <p:spPr>
          <a:xfrm>
            <a:off x="4371888" y="6220185"/>
            <a:ext cx="56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Text translated and adapted from an original poem, Hombre sin cabeza, by Armando José </a:t>
            </a:r>
            <a:r>
              <a:rPr lang="en-GB" sz="1600" dirty="0" err="1">
                <a:solidFill>
                  <a:srgbClr val="002060"/>
                </a:solidFill>
              </a:rPr>
              <a:t>Sequera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E9054B-09D0-4E2F-AAE2-9D638BDE1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78" y="2538563"/>
            <a:ext cx="2033616" cy="25833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DD5CA-FEB4-479F-8B7C-38F8B562C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918" y="2372416"/>
            <a:ext cx="1249788" cy="27495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DD869DE-77CD-16F1-7343-83D11085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7" y="1033562"/>
            <a:ext cx="1279689" cy="1267144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69741A97-4930-C394-B631-FBE9B470F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13" y="1056143"/>
            <a:ext cx="1227525" cy="1221983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F3E648F-EE51-2E6A-031B-041857B7E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12" y="1090412"/>
            <a:ext cx="1189945" cy="1153444"/>
          </a:xfrm>
          <a:prstGeom prst="rect">
            <a:avLst/>
          </a:prstGeom>
        </p:spPr>
      </p:pic>
      <p:pic>
        <p:nvPicPr>
          <p:cNvPr id="7" name="Picture 6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D768D6BB-6D1D-81A3-C91B-CC895F8A9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27" y="3857159"/>
            <a:ext cx="1305111" cy="121921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1807F34-DFBE-8183-09AE-7EC04C37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12" y="3853827"/>
            <a:ext cx="1227525" cy="121494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B5BE403-6445-061F-C8D3-BFD4B05CEC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12" y="2467142"/>
            <a:ext cx="1198258" cy="116339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025AE52-4722-C110-EEB8-4E0B52C286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93" y="1071075"/>
            <a:ext cx="1187860" cy="119211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9CD8E7E-3643-F6AD-397F-DE697BBED5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93" y="2513624"/>
            <a:ext cx="1202040" cy="1193855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C62ED0B1-CF23-2EF8-D558-5232C2B40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90" y="2458037"/>
            <a:ext cx="1252648" cy="121921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086D446-4647-3A36-61E4-65BE9D48A2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51" y="5256282"/>
            <a:ext cx="1267287" cy="1290755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F5EF4E52-0E4D-5EF3-23D9-19AC60277D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7" y="2421422"/>
            <a:ext cx="1493107" cy="136709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71594F9-5F5A-AA3D-3A59-D1CF8E25AC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12" y="5292053"/>
            <a:ext cx="1217443" cy="121921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73E7E43-D5E2-34A8-4237-692DAA53D0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7" y="5256282"/>
            <a:ext cx="1227525" cy="129075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4D07432-AA24-7617-1CE7-8F0F14D789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7" y="3909228"/>
            <a:ext cx="1257986" cy="1226339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7CE52499-D522-7C15-9047-9E5D82CB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329" y="-28566"/>
            <a:ext cx="4389330" cy="1144800"/>
          </a:xfrm>
        </p:spPr>
        <p:txBody>
          <a:bodyPr/>
          <a:lstStyle/>
          <a:p>
            <a:r>
              <a:rPr lang="en-GB" sz="4800" dirty="0"/>
              <a:t>Verbs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372CC6CF-E6CF-8F06-5046-7AB4EC01C84D}"/>
              </a:ext>
            </a:extLst>
          </p:cNvPr>
          <p:cNvSpPr txBox="1">
            <a:spLocks/>
          </p:cNvSpPr>
          <p:nvPr/>
        </p:nvSpPr>
        <p:spPr>
          <a:xfrm>
            <a:off x="8223770" y="0"/>
            <a:ext cx="438933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/>
              <a:t>Nouns</a:t>
            </a:r>
          </a:p>
        </p:txBody>
      </p:sp>
      <p:pic>
        <p:nvPicPr>
          <p:cNvPr id="2052" name="Picture 4" descr="Free Pencil Sharp vector and picture">
            <a:extLst>
              <a:ext uri="{FF2B5EF4-FFF2-40B4-BE49-F238E27FC236}">
                <a16:creationId xmlns:a16="http://schemas.microsoft.com/office/drawing/2014/main" id="{E8A7E611-2BD8-D841-5A7C-99ED5B67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559348" y="2429146"/>
            <a:ext cx="932482" cy="46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Window Outdoor vector and picture">
            <a:extLst>
              <a:ext uri="{FF2B5EF4-FFF2-40B4-BE49-F238E27FC236}">
                <a16:creationId xmlns:a16="http://schemas.microsoft.com/office/drawing/2014/main" id="{BA5C33B4-2B64-20AC-8F9A-36B8C56B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157" y="1225495"/>
            <a:ext cx="783162" cy="84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Bottle Plastic vector and picture">
            <a:extLst>
              <a:ext uri="{FF2B5EF4-FFF2-40B4-BE49-F238E27FC236}">
                <a16:creationId xmlns:a16="http://schemas.microsoft.com/office/drawing/2014/main" id="{0E9DF008-EB47-3522-BEB0-6A21DA220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2019" y="1106105"/>
            <a:ext cx="558117" cy="111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Book Paper vector and picture">
            <a:extLst>
              <a:ext uri="{FF2B5EF4-FFF2-40B4-BE49-F238E27FC236}">
                <a16:creationId xmlns:a16="http://schemas.microsoft.com/office/drawing/2014/main" id="{7EB9BB28-CB51-779E-7D6A-CE9B2B9F6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82" y="3525887"/>
            <a:ext cx="973747" cy="53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phic 44" descr="Map with pin with solid fill">
            <a:extLst>
              <a:ext uri="{FF2B5EF4-FFF2-40B4-BE49-F238E27FC236}">
                <a16:creationId xmlns:a16="http://schemas.microsoft.com/office/drawing/2014/main" id="{BE399212-E029-7115-64ED-FBB17F2477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90623" y="5445900"/>
            <a:ext cx="949429" cy="991075"/>
          </a:xfrm>
          <a:prstGeom prst="rect">
            <a:avLst/>
          </a:prstGeom>
        </p:spPr>
      </p:pic>
      <p:pic>
        <p:nvPicPr>
          <p:cNvPr id="46" name="Picture 45" descr="A picture containing icon&#10;&#10;Description automatically generated">
            <a:extLst>
              <a:ext uri="{FF2B5EF4-FFF2-40B4-BE49-F238E27FC236}">
                <a16:creationId xmlns:a16="http://schemas.microsoft.com/office/drawing/2014/main" id="{5ED69AB2-FEBF-16EC-9A09-4EFE0B38D3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95" y="3421988"/>
            <a:ext cx="739173" cy="72192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AE21E6C-EA7A-E8B1-6E0D-F9716817D59F}"/>
              </a:ext>
            </a:extLst>
          </p:cNvPr>
          <p:cNvSpPr/>
          <p:nvPr/>
        </p:nvSpPr>
        <p:spPr>
          <a:xfrm>
            <a:off x="6352282" y="5687221"/>
            <a:ext cx="458946" cy="369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0991873-8B50-5E5E-5148-D83216077C55}"/>
              </a:ext>
            </a:extLst>
          </p:cNvPr>
          <p:cNvSpPr/>
          <p:nvPr/>
        </p:nvSpPr>
        <p:spPr>
          <a:xfrm>
            <a:off x="6875497" y="5638194"/>
            <a:ext cx="533128" cy="462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D7FB2527-ABD9-584B-59EA-C2B9A4C16EE3}"/>
              </a:ext>
            </a:extLst>
          </p:cNvPr>
          <p:cNvSpPr/>
          <p:nvPr/>
        </p:nvSpPr>
        <p:spPr>
          <a:xfrm>
            <a:off x="6621027" y="6083961"/>
            <a:ext cx="542202" cy="3235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Free Image Pictures vector and picture">
            <a:extLst>
              <a:ext uri="{FF2B5EF4-FFF2-40B4-BE49-F238E27FC236}">
                <a16:creationId xmlns:a16="http://schemas.microsoft.com/office/drawing/2014/main" id="{C19BCD13-28F8-6D6E-98C5-071B0560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27" y="2234073"/>
            <a:ext cx="933461" cy="83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ree Football Ball vector and picture">
            <a:extLst>
              <a:ext uri="{FF2B5EF4-FFF2-40B4-BE49-F238E27FC236}">
                <a16:creationId xmlns:a16="http://schemas.microsoft.com/office/drawing/2014/main" id="{DDA0D071-AD46-E895-77B7-73B27E0B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651" y="3383321"/>
            <a:ext cx="739173" cy="8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ree Backpack Bag vector and picture">
            <a:extLst>
              <a:ext uri="{FF2B5EF4-FFF2-40B4-BE49-F238E27FC236}">
                <a16:creationId xmlns:a16="http://schemas.microsoft.com/office/drawing/2014/main" id="{A500AFD1-3B4F-BB25-3D09-9C50636F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04" y="2389154"/>
            <a:ext cx="829316" cy="8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ree House Building vector and picture">
            <a:extLst>
              <a:ext uri="{FF2B5EF4-FFF2-40B4-BE49-F238E27FC236}">
                <a16:creationId xmlns:a16="http://schemas.microsoft.com/office/drawing/2014/main" id="{A8FEF984-A5B6-5566-9C19-24977981B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99" y="4502955"/>
            <a:ext cx="1034432" cy="89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ree Dog Hound vector and picture">
            <a:extLst>
              <a:ext uri="{FF2B5EF4-FFF2-40B4-BE49-F238E27FC236}">
                <a16:creationId xmlns:a16="http://schemas.microsoft.com/office/drawing/2014/main" id="{7A0DF044-C74E-3D47-BBA7-23A6135C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847" y="2229146"/>
            <a:ext cx="1206951" cy="86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ree School Building vector and picture">
            <a:extLst>
              <a:ext uri="{FF2B5EF4-FFF2-40B4-BE49-F238E27FC236}">
                <a16:creationId xmlns:a16="http://schemas.microsoft.com/office/drawing/2014/main" id="{AB9BE6CB-DA5F-F78B-5174-48A05760A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487" y="1350761"/>
            <a:ext cx="1234626" cy="63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Free Smartphone Apple vector and picture">
            <a:extLst>
              <a:ext uri="{FF2B5EF4-FFF2-40B4-BE49-F238E27FC236}">
                <a16:creationId xmlns:a16="http://schemas.microsoft.com/office/drawing/2014/main" id="{1CC7C471-7C1D-7C4B-C6F0-2E8273EC0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662" y="4340288"/>
            <a:ext cx="629186" cy="9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Free Camera Photo vector and picture">
            <a:extLst>
              <a:ext uri="{FF2B5EF4-FFF2-40B4-BE49-F238E27FC236}">
                <a16:creationId xmlns:a16="http://schemas.microsoft.com/office/drawing/2014/main" id="{6A7B8EBC-1632-D2D8-3DE4-0FF7C0D5D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53" y="5701429"/>
            <a:ext cx="829233" cy="65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572A633-74D8-5A87-EF98-EACDC53AB823}"/>
              </a:ext>
            </a:extLst>
          </p:cNvPr>
          <p:cNvGrpSpPr/>
          <p:nvPr/>
        </p:nvGrpSpPr>
        <p:grpSpPr>
          <a:xfrm>
            <a:off x="10711663" y="3118431"/>
            <a:ext cx="1111135" cy="1049557"/>
            <a:chOff x="4585379" y="4393396"/>
            <a:chExt cx="2018224" cy="156614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6D4EE2-A0C4-E93F-167D-D72D200CB5E6}"/>
                </a:ext>
              </a:extLst>
            </p:cNvPr>
            <p:cNvGrpSpPr/>
            <p:nvPr/>
          </p:nvGrpSpPr>
          <p:grpSpPr>
            <a:xfrm>
              <a:off x="4585379" y="4902729"/>
              <a:ext cx="2018224" cy="1056815"/>
              <a:chOff x="2434064" y="1534805"/>
              <a:chExt cx="2018224" cy="1056815"/>
            </a:xfrm>
            <a:solidFill>
              <a:srgbClr val="002060"/>
            </a:solidFill>
          </p:grpSpPr>
          <p:pic>
            <p:nvPicPr>
              <p:cNvPr id="54" name="Graphic 53" descr="Harp with solid fill">
                <a:extLst>
                  <a:ext uri="{FF2B5EF4-FFF2-40B4-BE49-F238E27FC236}">
                    <a16:creationId xmlns:a16="http://schemas.microsoft.com/office/drawing/2014/main" id="{9B9D1380-2CA4-063B-09E5-D6870BD0F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3080688" y="167722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5" name="Graphic 54" descr="Saxophone with solid fill">
                <a:extLst>
                  <a:ext uri="{FF2B5EF4-FFF2-40B4-BE49-F238E27FC236}">
                    <a16:creationId xmlns:a16="http://schemas.microsoft.com/office/drawing/2014/main" id="{EFD26884-7863-D2CC-3B4C-9033E3426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2434064" y="163164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6" name="Graphic 55" descr="Clarinet with solid fill">
                <a:extLst>
                  <a:ext uri="{FF2B5EF4-FFF2-40B4-BE49-F238E27FC236}">
                    <a16:creationId xmlns:a16="http://schemas.microsoft.com/office/drawing/2014/main" id="{3138CDBA-2757-B804-0BE3-A7094BBF0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 rot="20528664">
                <a:off x="3537888" y="1534805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53" name="Graphic 52" descr="Trumpet with solid fill">
              <a:extLst>
                <a:ext uri="{FF2B5EF4-FFF2-40B4-BE49-F238E27FC236}">
                  <a16:creationId xmlns:a16="http://schemas.microsoft.com/office/drawing/2014/main" id="{6C389DDF-0B8E-E005-C89F-B477D054C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5140373" y="4393396"/>
              <a:ext cx="914400" cy="914400"/>
            </a:xfrm>
            <a:prstGeom prst="rect">
              <a:avLst/>
            </a:prstGeom>
          </p:spPr>
        </p:pic>
      </p:grpSp>
      <p:pic>
        <p:nvPicPr>
          <p:cNvPr id="57" name="Picture 4" descr="Free Cupcake Muffin vector and picture">
            <a:extLst>
              <a:ext uri="{FF2B5EF4-FFF2-40B4-BE49-F238E27FC236}">
                <a16:creationId xmlns:a16="http://schemas.microsoft.com/office/drawing/2014/main" id="{3A7C30ED-10F1-5CE0-8A9E-269E3671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28" y="3357010"/>
            <a:ext cx="633802" cy="96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Free Tulips Flowers vector and picture">
            <a:extLst>
              <a:ext uri="{FF2B5EF4-FFF2-40B4-BE49-F238E27FC236}">
                <a16:creationId xmlns:a16="http://schemas.microsoft.com/office/drawing/2014/main" id="{6845475B-BCF0-AE0C-3E82-B40AC3767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73" y="1131238"/>
            <a:ext cx="581218" cy="110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Free Bow Box vector and picture">
            <a:extLst>
              <a:ext uri="{FF2B5EF4-FFF2-40B4-BE49-F238E27FC236}">
                <a16:creationId xmlns:a16="http://schemas.microsoft.com/office/drawing/2014/main" id="{C05E9684-3EEF-9504-8F6D-DB0E0252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504" y="4120438"/>
            <a:ext cx="1135836" cy="11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Free Controller Pad vector and picture">
            <a:extLst>
              <a:ext uri="{FF2B5EF4-FFF2-40B4-BE49-F238E27FC236}">
                <a16:creationId xmlns:a16="http://schemas.microsoft.com/office/drawing/2014/main" id="{0D7F4E79-858C-CA5A-0742-BD85A74B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03" y="2405796"/>
            <a:ext cx="1033650" cy="66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Free Camera Film vector and picture">
            <a:extLst>
              <a:ext uri="{FF2B5EF4-FFF2-40B4-BE49-F238E27FC236}">
                <a16:creationId xmlns:a16="http://schemas.microsoft.com/office/drawing/2014/main" id="{486F922C-D150-2660-21E0-3E75FAB4A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461" y="4340288"/>
            <a:ext cx="988778" cy="9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Free Silhouette Musical vector and picture">
            <a:extLst>
              <a:ext uri="{FF2B5EF4-FFF2-40B4-BE49-F238E27FC236}">
                <a16:creationId xmlns:a16="http://schemas.microsoft.com/office/drawing/2014/main" id="{1030AF99-FFF4-E01F-4D3D-D9443EB0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07" y="4413799"/>
            <a:ext cx="1162323" cy="7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Free Question Mark Question vector and picture">
            <a:extLst>
              <a:ext uri="{FF2B5EF4-FFF2-40B4-BE49-F238E27FC236}">
                <a16:creationId xmlns:a16="http://schemas.microsoft.com/office/drawing/2014/main" id="{DCF20455-81D8-E7F1-58B5-F55884712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8" y="1160121"/>
            <a:ext cx="641119" cy="9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A picture containing art, graphics, graphic design, circle&#10;&#10;Description automatically generated">
            <a:extLst>
              <a:ext uri="{FF2B5EF4-FFF2-40B4-BE49-F238E27FC236}">
                <a16:creationId xmlns:a16="http://schemas.microsoft.com/office/drawing/2014/main" id="{40B6C5DE-FDA4-A4AE-2317-D47C1BCEC37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132" y="5638194"/>
            <a:ext cx="862487" cy="7814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BC7BBB5-5B81-FDEA-2925-270949C01D4B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906879" y="5573025"/>
            <a:ext cx="863950" cy="863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C56C5E-E819-4EA8-B21E-F353E354E7B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479526" y="5346892"/>
            <a:ext cx="1383912" cy="1201016"/>
          </a:xfrm>
          <a:prstGeom prst="rect">
            <a:avLst/>
          </a:prstGeom>
        </p:spPr>
      </p:pic>
      <p:pic>
        <p:nvPicPr>
          <p:cNvPr id="60" name="Picture 59" descr="A red heart in a circle&#10;&#10;Description automatically generated">
            <a:extLst>
              <a:ext uri="{FF2B5EF4-FFF2-40B4-BE49-F238E27FC236}">
                <a16:creationId xmlns:a16="http://schemas.microsoft.com/office/drawing/2014/main" id="{45547D43-6214-4BB1-816B-1C8AE220DB23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61" y="3795189"/>
            <a:ext cx="1202586" cy="117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5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2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77322" y="417316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5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pisch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5" name="T3_W1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145599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51F2079-B3D8-4D98-2C82-33D893748A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09" y="1739900"/>
            <a:ext cx="3179792" cy="1589896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414F38D-D74C-4F28-7D84-480E896CD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8914" y="2241490"/>
            <a:ext cx="2114785" cy="171008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C4EC70B-F2A9-D8C4-A79B-80B0E82CE11C}"/>
              </a:ext>
            </a:extLst>
          </p:cNvPr>
          <p:cNvSpPr/>
          <p:nvPr/>
        </p:nvSpPr>
        <p:spPr>
          <a:xfrm>
            <a:off x="7495220" y="239437"/>
            <a:ext cx="2440715" cy="1133077"/>
          </a:xfrm>
          <a:prstGeom prst="wedgeRoundRectCallout">
            <a:avLst>
              <a:gd name="adj1" fmla="val -63958"/>
              <a:gd name="adj2" fmla="val 41617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[y] sounds the same as [ü]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i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3_W1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50717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576A9-A78B-4D1E-918D-DA4441D305AC}"/>
              </a:ext>
            </a:extLst>
          </p:cNvPr>
          <p:cNvSpPr txBox="1"/>
          <p:nvPr/>
        </p:nvSpPr>
        <p:spPr>
          <a:xfrm>
            <a:off x="411200" y="430222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Rh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thmus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C5853-BD59-4729-ABE1-52DBA76AB316}"/>
              </a:ext>
            </a:extLst>
          </p:cNvPr>
          <p:cNvSpPr txBox="1"/>
          <p:nvPr/>
        </p:nvSpPr>
        <p:spPr>
          <a:xfrm>
            <a:off x="8328101" y="418450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sik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E34C3CF-6F32-B870-24C1-17FBFC2E14DC}"/>
              </a:ext>
            </a:extLst>
          </p:cNvPr>
          <p:cNvSpPr/>
          <p:nvPr/>
        </p:nvSpPr>
        <p:spPr>
          <a:xfrm>
            <a:off x="4403174" y="1594142"/>
            <a:ext cx="3982609" cy="36102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7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7200" dirty="0" err="1">
                <a:solidFill>
                  <a:srgbClr val="FF0066"/>
                </a:solidFill>
              </a:rPr>
              <a:t>y</a:t>
            </a:r>
            <a:r>
              <a:rPr lang="en-GB" sz="7200" dirty="0" err="1">
                <a:solidFill>
                  <a:srgbClr val="002060"/>
                </a:solidFill>
              </a:rPr>
              <a:t>pisch</a:t>
            </a:r>
            <a:endParaRPr lang="en-GB" sz="9600" dirty="0">
              <a:solidFill>
                <a:srgbClr val="002060"/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7523E41-4352-EA52-5833-BAE37AB97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45" y="1964064"/>
            <a:ext cx="2633962" cy="1316981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D6A924D-3DB4-0F19-1AC8-AAA2A0A50B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4188" y="2514600"/>
            <a:ext cx="1810093" cy="14636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3ACA87-873F-20D2-1E04-18BD2520779F}"/>
              </a:ext>
            </a:extLst>
          </p:cNvPr>
          <p:cNvGrpSpPr/>
          <p:nvPr/>
        </p:nvGrpSpPr>
        <p:grpSpPr>
          <a:xfrm>
            <a:off x="8952374" y="2759012"/>
            <a:ext cx="2888126" cy="1192561"/>
            <a:chOff x="1371132" y="1975293"/>
            <a:chExt cx="2428657" cy="10235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815349-D47B-0C3F-F9A7-25B1CC0EF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132" y="2062725"/>
              <a:ext cx="850575" cy="936144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CF28115D-9062-97DC-003D-E47A3C15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532" y="1975293"/>
              <a:ext cx="1664257" cy="83212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94D1C2-9AC3-16F7-FC5C-9903D72DDDBF}"/>
              </a:ext>
            </a:extLst>
          </p:cNvPr>
          <p:cNvGrpSpPr/>
          <p:nvPr/>
        </p:nvGrpSpPr>
        <p:grpSpPr>
          <a:xfrm>
            <a:off x="370581" y="2800350"/>
            <a:ext cx="3493318" cy="1335711"/>
            <a:chOff x="8229615" y="1932223"/>
            <a:chExt cx="3393878" cy="12224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D880C0-86EB-80FF-1B92-7D52FA698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8842364" y="1932223"/>
              <a:ext cx="461572" cy="6983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75EB39-2F45-A048-D44C-522C4233B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806" y="1947878"/>
              <a:ext cx="461572" cy="6983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18D2AD-0373-AE9E-8455-AA72146C3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10590082" y="1983197"/>
              <a:ext cx="461572" cy="6983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44E308-DA89-FCB1-AB84-B7EEB36DC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879" y="1947878"/>
              <a:ext cx="461572" cy="69835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858FAD-2FC6-9C03-C7F9-6D9E6C6F17A8}"/>
                </a:ext>
              </a:extLst>
            </p:cNvPr>
            <p:cNvSpPr txBox="1"/>
            <p:nvPr/>
          </p:nvSpPr>
          <p:spPr>
            <a:xfrm>
              <a:off x="8229615" y="2508336"/>
              <a:ext cx="3393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Century Gothic" panose="020B0502020202020204" pitchFamily="34" charset="0"/>
                </a:rPr>
                <a:t>1 2&amp; 3&amp;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13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67832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CEEFA0-4EE2-88D7-644A-F95354CF74F7}"/>
              </a:ext>
            </a:extLst>
          </p:cNvPr>
          <p:cNvSpPr txBox="1"/>
          <p:nvPr/>
        </p:nvSpPr>
        <p:spPr>
          <a:xfrm>
            <a:off x="2752287" y="4543907"/>
            <a:ext cx="7772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5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Qu</a:t>
            </a:r>
            <a:r>
              <a:rPr lang="en-GB" sz="115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tsch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 descr="A picture containing font, graphics, typography, design&#10;&#10;Description automatically generated">
            <a:extLst>
              <a:ext uri="{FF2B5EF4-FFF2-40B4-BE49-F238E27FC236}">
                <a16:creationId xmlns:a16="http://schemas.microsoft.com/office/drawing/2014/main" id="{F8BB48FF-2AD8-A233-6287-18C02879E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87" y="2473484"/>
            <a:ext cx="6922773" cy="16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6992D2D-AB97-B9B9-FB5B-B9B8410CAAE1}"/>
              </a:ext>
            </a:extLst>
          </p:cNvPr>
          <p:cNvSpPr/>
          <p:nvPr/>
        </p:nvSpPr>
        <p:spPr>
          <a:xfrm>
            <a:off x="4144767" y="2206891"/>
            <a:ext cx="3866886" cy="35455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5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Qu</a:t>
            </a:r>
            <a:r>
              <a:rPr lang="en-GB" sz="5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atsch</a:t>
            </a:r>
            <a:r>
              <a:rPr lang="en-GB" sz="5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</a:t>
            </a:r>
            <a:endParaRPr lang="en-GB" sz="5800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4EF67-8E72-3C36-DF22-C5DA0CEF293E}"/>
              </a:ext>
            </a:extLst>
          </p:cNvPr>
          <p:cNvSpPr txBox="1"/>
          <p:nvPr/>
        </p:nvSpPr>
        <p:spPr>
          <a:xfrm>
            <a:off x="137686" y="449486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138F1-F248-F2C1-655A-F2F7A9EC08A4}"/>
              </a:ext>
            </a:extLst>
          </p:cNvPr>
          <p:cNvSpPr txBox="1"/>
          <p:nvPr/>
        </p:nvSpPr>
        <p:spPr>
          <a:xfrm>
            <a:off x="8190415" y="4451858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en-GB" sz="54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</a:t>
            </a:r>
            <a:r>
              <a:rPr kumimoji="0" lang="en-GB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arium</a:t>
            </a:r>
          </a:p>
        </p:txBody>
      </p:sp>
      <p:sp>
        <p:nvSpPr>
          <p:cNvPr id="2" name="TextBox 1">
            <a:hlinkClick r:id="" action="ppaction://noaction">
              <a:snd r:embed="rId7" name="T3_W13_4.1.wav"/>
            </a:hlinkClick>
            <a:extLst>
              <a:ext uri="{FF2B5EF4-FFF2-40B4-BE49-F238E27FC236}">
                <a16:creationId xmlns:a16="http://schemas.microsoft.com/office/drawing/2014/main" id="{783D7225-42C6-E4C4-3DE7-2B884CEAE732}"/>
              </a:ext>
            </a:extLst>
          </p:cNvPr>
          <p:cNvSpPr txBox="1"/>
          <p:nvPr/>
        </p:nvSpPr>
        <p:spPr>
          <a:xfrm>
            <a:off x="0" y="-67832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pic>
        <p:nvPicPr>
          <p:cNvPr id="3" name="Picture 2" descr="A picture containing font, graphics, typography, design&#10;&#10;Description automatically generated">
            <a:extLst>
              <a:ext uri="{FF2B5EF4-FFF2-40B4-BE49-F238E27FC236}">
                <a16:creationId xmlns:a16="http://schemas.microsoft.com/office/drawing/2014/main" id="{723DADB5-76E4-FA77-2810-BA75CC85C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97" y="3316541"/>
            <a:ext cx="3638205" cy="879566"/>
          </a:xfrm>
          <a:prstGeom prst="rect">
            <a:avLst/>
          </a:prstGeom>
        </p:spPr>
      </p:pic>
      <p:pic>
        <p:nvPicPr>
          <p:cNvPr id="1026" name="Picture 2" descr="Free Sofa Armchair vector and picture">
            <a:extLst>
              <a:ext uri="{FF2B5EF4-FFF2-40B4-BE49-F238E27FC236}">
                <a16:creationId xmlns:a16="http://schemas.microsoft.com/office/drawing/2014/main" id="{C07E9842-AB61-5AE7-32AA-D8BFB6BD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22" y="1978014"/>
            <a:ext cx="2664958" cy="23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Undersea Sea vector and picture">
            <a:extLst>
              <a:ext uri="{FF2B5EF4-FFF2-40B4-BE49-F238E27FC236}">
                <a16:creationId xmlns:a16="http://schemas.microsoft.com/office/drawing/2014/main" id="{481A5902-4A6C-F7D4-7DCE-047F4292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542" y="1978014"/>
            <a:ext cx="2239736" cy="22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BECAF8-D918-4578-9998-AA5294C076C3}"/>
              </a:ext>
            </a:extLst>
          </p:cNvPr>
          <p:cNvSpPr txBox="1"/>
          <p:nvPr/>
        </p:nvSpPr>
        <p:spPr>
          <a:xfrm>
            <a:off x="1202548" y="4215723"/>
            <a:ext cx="2297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[comfortable]</a:t>
            </a:r>
          </a:p>
        </p:txBody>
      </p:sp>
    </p:spTree>
    <p:extLst>
      <p:ext uri="{BB962C8B-B14F-4D97-AF65-F5344CB8AC3E}">
        <p14:creationId xmlns:p14="http://schemas.microsoft.com/office/powerpoint/2010/main" val="634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630974"/>
              </p:ext>
            </p:extLst>
          </p:nvPr>
        </p:nvGraphicFramePr>
        <p:xfrm>
          <a:off x="4400843" y="2059448"/>
          <a:ext cx="7059479" cy="4025868"/>
        </p:xfrm>
        <a:graphic>
          <a:graphicData uri="http://schemas.openxmlformats.org/drawingml/2006/table">
            <a:tbl>
              <a:tblPr/>
              <a:tblGrid>
                <a:gridCol w="1510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786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okay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symmetrisch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System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hey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Party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olympisch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91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[y] </a:t>
            </a: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3_W13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77" y="2615731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5" name="T3_W13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77" y="3172014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6" name="T3_W13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77" y="3802340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7" name="T3_W13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00" y="4356083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8" name="T3_W13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57" y="4910138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9" name="T3_W13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24" y="5497727"/>
            <a:ext cx="609653" cy="627942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0" name="T3_W13_6.1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966180" y="760570"/>
            <a:ext cx="59439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das Deutsch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oder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Englisch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113" y="545876"/>
            <a:ext cx="914400" cy="9144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955608" y="2681395"/>
            <a:ext cx="19149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5955608" y="3252356"/>
            <a:ext cx="19149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6009022" y="3815423"/>
            <a:ext cx="2109358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5955608" y="4404241"/>
            <a:ext cx="2109358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5948398" y="4975013"/>
            <a:ext cx="2109358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5933013" y="5538080"/>
            <a:ext cx="215859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 txBox="1">
            <a:spLocks/>
          </p:cNvSpPr>
          <p:nvPr/>
        </p:nvSpPr>
        <p:spPr>
          <a:xfrm>
            <a:off x="10898463" y="1175799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483669C-A978-0ABE-A1DB-66E0F6C2D9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17" y="2203288"/>
            <a:ext cx="688430" cy="344215"/>
          </a:xfrm>
          <a:prstGeom prst="rect">
            <a:avLst/>
          </a:prstGeom>
        </p:spPr>
      </p:pic>
      <p:pic>
        <p:nvPicPr>
          <p:cNvPr id="5" name="Picture 4" descr="Shape, background pattern&#10;&#10;Description automatically generated">
            <a:extLst>
              <a:ext uri="{FF2B5EF4-FFF2-40B4-BE49-F238E27FC236}">
                <a16:creationId xmlns:a16="http://schemas.microsoft.com/office/drawing/2014/main" id="{F8A6D479-318A-BEE3-6436-43E596721B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80" y="2194548"/>
            <a:ext cx="574944" cy="3449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9C5356E-715D-582C-5EEA-6D770E293E11}"/>
              </a:ext>
            </a:extLst>
          </p:cNvPr>
          <p:cNvSpPr/>
          <p:nvPr/>
        </p:nvSpPr>
        <p:spPr>
          <a:xfrm>
            <a:off x="223634" y="1938152"/>
            <a:ext cx="3654401" cy="4187517"/>
          </a:xfrm>
          <a:prstGeom prst="wedgeRoundRectCallout">
            <a:avLst>
              <a:gd name="adj1" fmla="val 61382"/>
              <a:gd name="adj2" fmla="val -12173"/>
              <a:gd name="adj3" fmla="val 16667"/>
            </a:avLst>
          </a:prstGeom>
          <a:solidFill>
            <a:srgbClr val="EFF9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is usually pronounced the same as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However, for words that come from English,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initial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is often pronounced as in English, e.g., das Bab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372139CF-BD3C-5D3A-E8E2-ED9BEB7667D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985" y="2756946"/>
            <a:ext cx="282522" cy="294294"/>
          </a:xfrm>
          <a:prstGeom prst="rect">
            <a:avLst/>
          </a:prstGeom>
        </p:spPr>
      </p:pic>
      <p:pic>
        <p:nvPicPr>
          <p:cNvPr id="12" name="Picture 11" descr="green checkmark">
            <a:extLst>
              <a:ext uri="{FF2B5EF4-FFF2-40B4-BE49-F238E27FC236}">
                <a16:creationId xmlns:a16="http://schemas.microsoft.com/office/drawing/2014/main" id="{A60EFC2A-7C15-7D92-1380-1F6B05F333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91" y="3343930"/>
            <a:ext cx="282522" cy="294294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E1CAD7B2-BC16-036A-AE74-71FD76AB34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91" y="3925235"/>
            <a:ext cx="282522" cy="294294"/>
          </a:xfrm>
          <a:prstGeom prst="rect">
            <a:avLst/>
          </a:prstGeom>
        </p:spPr>
      </p:pic>
      <p:pic>
        <p:nvPicPr>
          <p:cNvPr id="14" name="Picture 13" descr="green checkmark">
            <a:extLst>
              <a:ext uri="{FF2B5EF4-FFF2-40B4-BE49-F238E27FC236}">
                <a16:creationId xmlns:a16="http://schemas.microsoft.com/office/drawing/2014/main" id="{6571D6CA-2E79-5844-E020-8C10E530F1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7" y="4481581"/>
            <a:ext cx="282522" cy="294294"/>
          </a:xfrm>
          <a:prstGeom prst="rect">
            <a:avLst/>
          </a:prstGeom>
        </p:spPr>
      </p:pic>
      <p:pic>
        <p:nvPicPr>
          <p:cNvPr id="15" name="Picture 14" descr="green checkmark">
            <a:extLst>
              <a:ext uri="{FF2B5EF4-FFF2-40B4-BE49-F238E27FC236}">
                <a16:creationId xmlns:a16="http://schemas.microsoft.com/office/drawing/2014/main" id="{D4EEA9ED-39BD-C1C9-9B53-A9655E7E8C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7" y="5072002"/>
            <a:ext cx="282522" cy="294294"/>
          </a:xfrm>
          <a:prstGeom prst="rect">
            <a:avLst/>
          </a:prstGeom>
        </p:spPr>
      </p:pic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92251B3A-E287-996A-973C-016A978BDE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91" y="5661288"/>
            <a:ext cx="282522" cy="2942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92B312-A783-BC48-D687-4643963ADD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94" y="5549973"/>
            <a:ext cx="927958" cy="118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9190773"/>
              </p:ext>
            </p:extLst>
          </p:nvPr>
        </p:nvGraphicFramePr>
        <p:xfrm>
          <a:off x="737913" y="1832903"/>
          <a:ext cx="10258974" cy="4755676"/>
        </p:xfrm>
        <a:graphic>
          <a:graphicData uri="http://schemas.openxmlformats.org/drawingml/2006/table">
            <a:tbl>
              <a:tblPr/>
              <a:tblGrid>
                <a:gridCol w="5080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896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23778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Quarte        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Warte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Quelle        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Welle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8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Wal                      Qual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Wallen               </a:t>
                      </a:r>
                      <a:r>
                        <a:rPr lang="en-GB" sz="2400" b="0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Quallen</a:t>
                      </a:r>
                      <a:endParaRPr lang="en-GB" sz="2400" b="0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91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</a:t>
            </a:r>
            <a:r>
              <a:rPr lang="en-GB" sz="2800" b="1" dirty="0" err="1">
                <a:solidFill>
                  <a:srgbClr val="002060"/>
                </a:solidFill>
              </a:rPr>
              <a:t>qu</a:t>
            </a:r>
            <a:r>
              <a:rPr lang="en-GB" sz="2800" b="1" dirty="0">
                <a:solidFill>
                  <a:srgbClr val="002060"/>
                </a:solidFill>
              </a:rPr>
              <a:t>] </a:t>
            </a: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3_W13_7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3" y="1840072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5" name="T3_W13_7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71" y="1841067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6" name="T3_W13_7.5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71" y="4210741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7" name="T3_W13_7.4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3" y="4210741"/>
            <a:ext cx="609653" cy="627942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8" name="T3_W13_7.1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1697909" y="142668"/>
            <a:ext cx="482229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das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qu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oder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[w]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7913" y="-77539"/>
            <a:ext cx="914400" cy="914400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 txBox="1">
            <a:spLocks/>
          </p:cNvSpPr>
          <p:nvPr/>
        </p:nvSpPr>
        <p:spPr>
          <a:xfrm>
            <a:off x="10898463" y="1175799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6" descr="Print, Water, Waves">
            <a:extLst>
              <a:ext uri="{FF2B5EF4-FFF2-40B4-BE49-F238E27FC236}">
                <a16:creationId xmlns:a16="http://schemas.microsoft.com/office/drawing/2014/main" id="{FC2BB47C-FAA4-9429-7AF5-8514B81C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414" y="2139766"/>
            <a:ext cx="13428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Water, Source, Jet, Dancing Fountains, Park">
            <a:extLst>
              <a:ext uri="{FF2B5EF4-FFF2-40B4-BE49-F238E27FC236}">
                <a16:creationId xmlns:a16="http://schemas.microsoft.com/office/drawing/2014/main" id="{A524A6ED-A666-6A0B-BA2C-A2B6E00DD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07" y="2125565"/>
            <a:ext cx="2146189" cy="14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05958A-3DAC-E82F-48E0-5364C3A71975}"/>
              </a:ext>
            </a:extLst>
          </p:cNvPr>
          <p:cNvSpPr/>
          <p:nvPr/>
        </p:nvSpPr>
        <p:spPr>
          <a:xfrm>
            <a:off x="6610626" y="3788647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CF4DD4-56AB-0C27-DEA3-499AD6F239A0}"/>
              </a:ext>
            </a:extLst>
          </p:cNvPr>
          <p:cNvSpPr/>
          <p:nvPr/>
        </p:nvSpPr>
        <p:spPr>
          <a:xfrm>
            <a:off x="8906198" y="3824367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BE349D-8FF4-5C0A-7672-4C62CD9BC04E}"/>
              </a:ext>
            </a:extLst>
          </p:cNvPr>
          <p:cNvSpPr/>
          <p:nvPr/>
        </p:nvSpPr>
        <p:spPr>
          <a:xfrm>
            <a:off x="1372058" y="3764650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D2835E-0C60-B3B6-A0C5-6B22CF07B493}"/>
              </a:ext>
            </a:extLst>
          </p:cNvPr>
          <p:cNvSpPr/>
          <p:nvPr/>
        </p:nvSpPr>
        <p:spPr>
          <a:xfrm>
            <a:off x="3783097" y="3757400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pic>
        <p:nvPicPr>
          <p:cNvPr id="28" name="Picture 2" descr="Watchtower, Lake, Turquoise Blue Water, Watch Tower">
            <a:extLst>
              <a:ext uri="{FF2B5EF4-FFF2-40B4-BE49-F238E27FC236}">
                <a16:creationId xmlns:a16="http://schemas.microsoft.com/office/drawing/2014/main" id="{D7621B31-56B5-E24E-E5FD-5935C0988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24"/>
          <a:stretch/>
        </p:blipFill>
        <p:spPr bwMode="auto">
          <a:xfrm>
            <a:off x="3731706" y="2352719"/>
            <a:ext cx="1656492" cy="1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reble, Clef, Staff, Notation, Plain, Stave">
            <a:extLst>
              <a:ext uri="{FF2B5EF4-FFF2-40B4-BE49-F238E27FC236}">
                <a16:creationId xmlns:a16="http://schemas.microsoft.com/office/drawing/2014/main" id="{E369C6B4-DE3F-1A3F-F3BC-1965A151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17" y="2239126"/>
            <a:ext cx="1723860" cy="14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C09D5E5A-E9F2-EB3D-BF6F-A965B824F4E2}"/>
              </a:ext>
            </a:extLst>
          </p:cNvPr>
          <p:cNvSpPr/>
          <p:nvPr/>
        </p:nvSpPr>
        <p:spPr>
          <a:xfrm>
            <a:off x="2246650" y="3466922"/>
            <a:ext cx="387935" cy="2487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1FED53-7D33-2C26-1D59-6FCFBB405442}"/>
              </a:ext>
            </a:extLst>
          </p:cNvPr>
          <p:cNvSpPr/>
          <p:nvPr/>
        </p:nvSpPr>
        <p:spPr>
          <a:xfrm>
            <a:off x="2246649" y="3143401"/>
            <a:ext cx="387935" cy="2487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448E810-9FA9-E88A-0B95-4A4D350A48DC}"/>
              </a:ext>
            </a:extLst>
          </p:cNvPr>
          <p:cNvCxnSpPr/>
          <p:nvPr/>
        </p:nvCxnSpPr>
        <p:spPr>
          <a:xfrm>
            <a:off x="2141796" y="3591320"/>
            <a:ext cx="5820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Whale, Ocean, Sea, Animal, Mammal, Aquarium, Nature">
            <a:extLst>
              <a:ext uri="{FF2B5EF4-FFF2-40B4-BE49-F238E27FC236}">
                <a16:creationId xmlns:a16="http://schemas.microsoft.com/office/drawing/2014/main" id="{8E6CB2AB-160A-2E38-8E17-F1A1BF9AC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84" y="4672106"/>
            <a:ext cx="1916926" cy="136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tomach Pain, Stomachache, Abdominal Pain">
            <a:extLst>
              <a:ext uri="{FF2B5EF4-FFF2-40B4-BE49-F238E27FC236}">
                <a16:creationId xmlns:a16="http://schemas.microsoft.com/office/drawing/2014/main" id="{A6CEA2D3-1CE8-EFB0-FC4D-21AE170A7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14609" r="7347"/>
          <a:stretch/>
        </p:blipFill>
        <p:spPr bwMode="auto">
          <a:xfrm>
            <a:off x="3855884" y="4801366"/>
            <a:ext cx="1260612" cy="133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7917BB8-5196-94EC-44B5-5A787888E8C7}"/>
              </a:ext>
            </a:extLst>
          </p:cNvPr>
          <p:cNvSpPr/>
          <p:nvPr/>
        </p:nvSpPr>
        <p:spPr>
          <a:xfrm>
            <a:off x="1386472" y="6132602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A7AB395-F70C-653D-83E9-51D27634C1FF}"/>
              </a:ext>
            </a:extLst>
          </p:cNvPr>
          <p:cNvSpPr/>
          <p:nvPr/>
        </p:nvSpPr>
        <p:spPr>
          <a:xfrm>
            <a:off x="3938420" y="6155501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A539DC-BBF2-C154-267A-0815D322E345}"/>
              </a:ext>
            </a:extLst>
          </p:cNvPr>
          <p:cNvSpPr/>
          <p:nvPr/>
        </p:nvSpPr>
        <p:spPr>
          <a:xfrm>
            <a:off x="6358331" y="6177868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5CE2AD2-E77F-DF55-0B94-C5EB34249DC0}"/>
              </a:ext>
            </a:extLst>
          </p:cNvPr>
          <p:cNvSpPr/>
          <p:nvPr/>
        </p:nvSpPr>
        <p:spPr>
          <a:xfrm>
            <a:off x="8768052" y="6204672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pic>
        <p:nvPicPr>
          <p:cNvPr id="47" name="Picture 6" descr="Water Heater, Glass, Water, Blow, Gerärt, Hot, Cook">
            <a:extLst>
              <a:ext uri="{FF2B5EF4-FFF2-40B4-BE49-F238E27FC236}">
                <a16:creationId xmlns:a16="http://schemas.microsoft.com/office/drawing/2014/main" id="{87BE57AD-D971-76B0-A0F9-9E64091C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009" y="4519231"/>
            <a:ext cx="1219282" cy="15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Blue Cartoon vector and picture">
            <a:extLst>
              <a:ext uri="{FF2B5EF4-FFF2-40B4-BE49-F238E27FC236}">
                <a16:creationId xmlns:a16="http://schemas.microsoft.com/office/drawing/2014/main" id="{27D82B06-8AF9-7B3C-50DC-884110DF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12" y="4596732"/>
            <a:ext cx="1086190" cy="15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Free Blue Cartoon vector and picture">
            <a:extLst>
              <a:ext uri="{FF2B5EF4-FFF2-40B4-BE49-F238E27FC236}">
                <a16:creationId xmlns:a16="http://schemas.microsoft.com/office/drawing/2014/main" id="{71EFCEA0-4B82-7B06-55D4-7B276B61A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049" y="4605881"/>
            <a:ext cx="1086190" cy="15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8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6" grpId="0" animBg="1"/>
      <p:bldP spid="27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403C-8392-B017-4458-A453097C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" y="29722"/>
            <a:ext cx="10972440" cy="1144800"/>
          </a:xfrm>
        </p:spPr>
        <p:txBody>
          <a:bodyPr/>
          <a:lstStyle/>
          <a:p>
            <a:r>
              <a:rPr lang="en-GB" dirty="0"/>
              <a:t>Eine Frau </a:t>
            </a:r>
            <a:r>
              <a:rPr lang="en-GB" dirty="0" err="1"/>
              <a:t>ohne</a:t>
            </a:r>
            <a:r>
              <a:rPr lang="en-GB" dirty="0"/>
              <a:t> Kopf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5F3B5E-C0FE-9752-F112-47AA27340BD6}"/>
              </a:ext>
            </a:extLst>
          </p:cNvPr>
          <p:cNvGrpSpPr/>
          <p:nvPr/>
        </p:nvGrpSpPr>
        <p:grpSpPr>
          <a:xfrm>
            <a:off x="7264362" y="2409245"/>
            <a:ext cx="1657001" cy="3582222"/>
            <a:chOff x="9577348" y="1853293"/>
            <a:chExt cx="1779173" cy="3510642"/>
          </a:xfrm>
        </p:grpSpPr>
        <p:pic>
          <p:nvPicPr>
            <p:cNvPr id="3076" name="Picture 4" descr="Free Girl Hello vector and picture">
              <a:extLst>
                <a:ext uri="{FF2B5EF4-FFF2-40B4-BE49-F238E27FC236}">
                  <a16:creationId xmlns:a16="http://schemas.microsoft.com/office/drawing/2014/main" id="{05517707-D81C-77A3-AFBE-29487AC69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7348" y="2000249"/>
              <a:ext cx="1709874" cy="336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DC7B42B-D45B-D55E-E326-63F33A72E449}"/>
                </a:ext>
              </a:extLst>
            </p:cNvPr>
            <p:cNvSpPr/>
            <p:nvPr/>
          </p:nvSpPr>
          <p:spPr>
            <a:xfrm>
              <a:off x="9837964" y="1853293"/>
              <a:ext cx="1518557" cy="137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CA5C118-F235-A216-A7D9-C3F17022FC4B}"/>
                </a:ext>
              </a:extLst>
            </p:cNvPr>
            <p:cNvSpPr/>
            <p:nvPr/>
          </p:nvSpPr>
          <p:spPr>
            <a:xfrm>
              <a:off x="9817242" y="2653392"/>
              <a:ext cx="615043" cy="4544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7D0DA-5642-3172-E4DC-D24C1542B10E}"/>
                </a:ext>
              </a:extLst>
            </p:cNvPr>
            <p:cNvSpPr/>
            <p:nvPr/>
          </p:nvSpPr>
          <p:spPr>
            <a:xfrm>
              <a:off x="9803635" y="2768116"/>
              <a:ext cx="615043" cy="4544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785FC1F-44EB-7403-CD1A-12D2660F6D84}"/>
                </a:ext>
              </a:extLst>
            </p:cNvPr>
            <p:cNvSpPr/>
            <p:nvPr/>
          </p:nvSpPr>
          <p:spPr>
            <a:xfrm>
              <a:off x="10043529" y="2926079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550D03-4779-1A72-6138-A869C325B7F2}"/>
                </a:ext>
              </a:extLst>
            </p:cNvPr>
            <p:cNvSpPr/>
            <p:nvPr/>
          </p:nvSpPr>
          <p:spPr>
            <a:xfrm>
              <a:off x="10847936" y="3085200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7AD51F-695D-1A68-8495-BC6970F6F0EC}"/>
                </a:ext>
              </a:extLst>
            </p:cNvPr>
            <p:cNvSpPr/>
            <p:nvPr/>
          </p:nvSpPr>
          <p:spPr>
            <a:xfrm>
              <a:off x="10584259" y="2940919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http://www.clker.com/cliparts/8/a/4/7/11949864331460157366tophat_benji_park_01.svg.hi.png">
              <a:extLst>
                <a:ext uri="{FF2B5EF4-FFF2-40B4-BE49-F238E27FC236}">
                  <a16:creationId xmlns:a16="http://schemas.microsoft.com/office/drawing/2014/main" id="{D1750371-E411-50AE-1A7A-245D4715EF3B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9540">
              <a:off x="10038505" y="2433228"/>
              <a:ext cx="1091507" cy="82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peech Bubble: Oval 11">
            <a:hlinkClick r:id="" action="ppaction://noaction">
              <a:snd r:embed="rId7" name="T3_W13_8.3.wav"/>
            </a:hlinkClick>
            <a:extLst>
              <a:ext uri="{FF2B5EF4-FFF2-40B4-BE49-F238E27FC236}">
                <a16:creationId xmlns:a16="http://schemas.microsoft.com/office/drawing/2014/main" id="{1BFA3958-FD82-045A-66F7-0078D6A884C4}"/>
              </a:ext>
            </a:extLst>
          </p:cNvPr>
          <p:cNvSpPr/>
          <p:nvPr/>
        </p:nvSpPr>
        <p:spPr>
          <a:xfrm>
            <a:off x="9018679" y="4338218"/>
            <a:ext cx="2563241" cy="1837860"/>
          </a:xfrm>
          <a:prstGeom prst="wedgeEllipseCallout">
            <a:avLst>
              <a:gd name="adj1" fmla="val -73947"/>
              <a:gd name="adj2" fmla="val -74264"/>
            </a:avLst>
          </a:prstGeom>
          <a:solidFill>
            <a:srgbClr val="EFF9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Hallo! Ich </a:t>
            </a:r>
            <a:r>
              <a:rPr lang="en-GB" sz="2400" dirty="0" err="1">
                <a:solidFill>
                  <a:srgbClr val="002060"/>
                </a:solidFill>
              </a:rPr>
              <a:t>heiße</a:t>
            </a:r>
            <a:r>
              <a:rPr lang="en-GB" sz="2400" dirty="0">
                <a:solidFill>
                  <a:srgbClr val="002060"/>
                </a:solidFill>
              </a:rPr>
              <a:t> Karla Knoll!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A4755EB-D5F7-AD72-BE40-FF1BF9DD6959}"/>
              </a:ext>
            </a:extLst>
          </p:cNvPr>
          <p:cNvSpPr/>
          <p:nvPr/>
        </p:nvSpPr>
        <p:spPr>
          <a:xfrm>
            <a:off x="7264362" y="1364662"/>
            <a:ext cx="4776626" cy="1377087"/>
          </a:xfrm>
          <a:prstGeom prst="wedgeRoundRectCallout">
            <a:avLst>
              <a:gd name="adj1" fmla="val -47554"/>
              <a:gd name="adj2" fmla="val 16489"/>
              <a:gd name="adj3" fmla="val 16667"/>
            </a:avLst>
          </a:prstGeom>
          <a:solidFill>
            <a:srgbClr val="EFF9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after most verbs, masculine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2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becomes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2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0" i="0" dirty="0">
                <a:solidFill>
                  <a:srgbClr val="002060"/>
                </a:solidFill>
                <a:latin typeface="Century Gothic" panose="020B0502020202020204" pitchFamily="34" charset="0"/>
              </a:rPr>
              <a:t>For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 nouns use </a:t>
            </a:r>
            <a:r>
              <a:rPr lang="en-GB" sz="2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2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For neuter nouns use </a:t>
            </a:r>
            <a:r>
              <a:rPr lang="en-GB" sz="2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2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5F6101-2B95-C912-AB9D-BD16A30884EA}"/>
              </a:ext>
            </a:extLst>
          </p:cNvPr>
          <p:cNvSpPr txBox="1"/>
          <p:nvPr/>
        </p:nvSpPr>
        <p:spPr>
          <a:xfrm>
            <a:off x="447933" y="2857751"/>
            <a:ext cx="717509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Eine Frau </a:t>
            </a:r>
            <a:r>
              <a:rPr lang="en-GB" sz="2800" dirty="0" err="1">
                <a:solidFill>
                  <a:srgbClr val="002060"/>
                </a:solidFill>
              </a:rPr>
              <a:t>ohne</a:t>
            </a:r>
            <a:r>
              <a:rPr lang="en-GB" sz="2800" dirty="0">
                <a:solidFill>
                  <a:srgbClr val="002060"/>
                </a:solidFill>
              </a:rPr>
              <a:t> Kopf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hat </a:t>
            </a:r>
            <a:r>
              <a:rPr lang="en-GB" sz="2800" dirty="0" err="1">
                <a:solidFill>
                  <a:srgbClr val="002060"/>
                </a:solidFill>
              </a:rPr>
              <a:t>viele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Probleme</a:t>
            </a:r>
            <a:r>
              <a:rPr lang="en-GB" sz="2800" dirty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Sie </a:t>
            </a:r>
            <a:r>
              <a:rPr lang="en-GB" sz="2800" dirty="0" err="1">
                <a:solidFill>
                  <a:srgbClr val="002060"/>
                </a:solidFill>
              </a:rPr>
              <a:t>kann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keine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Ort|Schule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besuchen</a:t>
            </a: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Sie </a:t>
            </a:r>
            <a:r>
              <a:rPr lang="en-GB" sz="2800" dirty="0" err="1">
                <a:solidFill>
                  <a:srgbClr val="002060"/>
                </a:solidFill>
              </a:rPr>
              <a:t>kann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kein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Musik|Instrument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hören</a:t>
            </a: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Sie </a:t>
            </a:r>
            <a:r>
              <a:rPr lang="en-GB" sz="2800" dirty="0" err="1">
                <a:solidFill>
                  <a:srgbClr val="002060"/>
                </a:solidFill>
              </a:rPr>
              <a:t>kann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keinen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Satz|Frage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dirty="0">
                <a:solidFill>
                  <a:srgbClr val="002060"/>
                </a:solidFill>
              </a:rPr>
              <a:t>verstehen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Sie </a:t>
            </a:r>
            <a:r>
              <a:rPr lang="en-GB" sz="2800" dirty="0" err="1">
                <a:solidFill>
                  <a:srgbClr val="002060"/>
                </a:solidFill>
              </a:rPr>
              <a:t>kann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keine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Tasche|Buch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haben</a:t>
            </a: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Sie </a:t>
            </a:r>
            <a:r>
              <a:rPr lang="en-GB" sz="2800" dirty="0" err="1">
                <a:solidFill>
                  <a:srgbClr val="002060"/>
                </a:solidFill>
              </a:rPr>
              <a:t>kann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kein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Bleistift|Spiel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gewinnen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10052A60-5A79-03C1-ABEE-08B1B88C8E88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4854E53-0834-002C-DC59-CAB3102642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9" name="T3_W13_8.1.wav"/>
            </a:hlinkClick>
            <a:extLst>
              <a:ext uri="{FF2B5EF4-FFF2-40B4-BE49-F238E27FC236}">
                <a16:creationId xmlns:a16="http://schemas.microsoft.com/office/drawing/2014/main" id="{A8156A20-A2CA-D661-7077-E7F919B06076}"/>
              </a:ext>
            </a:extLst>
          </p:cNvPr>
          <p:cNvSpPr/>
          <p:nvPr/>
        </p:nvSpPr>
        <p:spPr>
          <a:xfrm>
            <a:off x="1127858" y="1221941"/>
            <a:ext cx="58564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kann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Karla Knoll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machen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?</a:t>
            </a: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4DE6ED92-C8DE-C6EA-0A69-42CCC3E31B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7863" y="1001734"/>
            <a:ext cx="914400" cy="914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5C780A7-B9AC-97CA-252A-2475A45C1FA4}"/>
              </a:ext>
            </a:extLst>
          </p:cNvPr>
          <p:cNvSpPr/>
          <p:nvPr/>
        </p:nvSpPr>
        <p:spPr>
          <a:xfrm>
            <a:off x="3030094" y="3783112"/>
            <a:ext cx="795130" cy="40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0857D5-130A-5BD1-FA74-9DD37285B51C}"/>
              </a:ext>
            </a:extLst>
          </p:cNvPr>
          <p:cNvSpPr/>
          <p:nvPr/>
        </p:nvSpPr>
        <p:spPr>
          <a:xfrm>
            <a:off x="2848538" y="4208409"/>
            <a:ext cx="1198675" cy="40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D18198-98A1-D398-D754-3952D9C42918}"/>
              </a:ext>
            </a:extLst>
          </p:cNvPr>
          <p:cNvSpPr/>
          <p:nvPr/>
        </p:nvSpPr>
        <p:spPr>
          <a:xfrm>
            <a:off x="4056074" y="4633706"/>
            <a:ext cx="1198675" cy="40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A7F1A6-DAE6-EA34-E570-6B9AC9A73B02}"/>
              </a:ext>
            </a:extLst>
          </p:cNvPr>
          <p:cNvSpPr/>
          <p:nvPr/>
        </p:nvSpPr>
        <p:spPr>
          <a:xfrm>
            <a:off x="4328301" y="5048882"/>
            <a:ext cx="1110391" cy="40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D3021F-B661-0724-53AF-E19ECC28C9AE}"/>
              </a:ext>
            </a:extLst>
          </p:cNvPr>
          <p:cNvSpPr/>
          <p:nvPr/>
        </p:nvSpPr>
        <p:spPr>
          <a:xfrm>
            <a:off x="2872463" y="5474292"/>
            <a:ext cx="1341728" cy="40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T3_W13_8.4">
            <a:hlinkClick r:id="" action="ppaction://media"/>
            <a:extLst>
              <a:ext uri="{FF2B5EF4-FFF2-40B4-BE49-F238E27FC236}">
                <a16:creationId xmlns:a16="http://schemas.microsoft.com/office/drawing/2014/main" id="{662CE168-B88C-2297-A543-922FFDA17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45010" y="5991467"/>
            <a:ext cx="546889" cy="5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39" y="58278"/>
            <a:ext cx="4694349" cy="1325563"/>
          </a:xfrm>
        </p:spPr>
        <p:txBody>
          <a:bodyPr>
            <a:normAutofit/>
          </a:bodyPr>
          <a:lstStyle/>
          <a:p>
            <a:r>
              <a:rPr lang="en-GB" sz="3600" dirty="0" err="1"/>
              <a:t>Ein</a:t>
            </a:r>
            <a:r>
              <a:rPr lang="en-GB" sz="3600" dirty="0"/>
              <a:t> Mann </a:t>
            </a:r>
            <a:r>
              <a:rPr lang="en-GB" sz="3600" dirty="0" err="1"/>
              <a:t>ohne</a:t>
            </a:r>
            <a:r>
              <a:rPr lang="en-GB" sz="3600" dirty="0"/>
              <a:t> Kopf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804" y="17707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err="1"/>
              <a:t>Ein</a:t>
            </a:r>
            <a:r>
              <a:rPr lang="en-GB" sz="2000" dirty="0"/>
              <a:t> Mann </a:t>
            </a:r>
            <a:r>
              <a:rPr lang="en-GB" sz="2000" dirty="0" err="1"/>
              <a:t>ohne</a:t>
            </a:r>
            <a:r>
              <a:rPr lang="en-GB" sz="2000" dirty="0"/>
              <a:t> Kopf</a:t>
            </a:r>
          </a:p>
          <a:p>
            <a:pPr marL="0" indent="0">
              <a:buNone/>
            </a:pPr>
            <a:r>
              <a:rPr lang="en-GB" sz="2000" dirty="0"/>
              <a:t>hat </a:t>
            </a:r>
            <a:r>
              <a:rPr lang="en-GB" sz="2000" dirty="0" err="1"/>
              <a:t>viele</a:t>
            </a:r>
            <a:r>
              <a:rPr lang="en-GB" sz="2000" dirty="0"/>
              <a:t> </a:t>
            </a:r>
            <a:r>
              <a:rPr lang="en-GB" sz="2000" dirty="0" err="1"/>
              <a:t>Probleme</a:t>
            </a:r>
            <a:r>
              <a:rPr lang="en-GB" sz="2000" dirty="0"/>
              <a:t>:</a:t>
            </a:r>
          </a:p>
          <a:p>
            <a:pPr marL="0" indent="0">
              <a:buNone/>
            </a:pPr>
            <a:r>
              <a:rPr lang="en-GB" sz="2000" dirty="0" err="1"/>
              <a:t>Er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denken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Er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lesen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Er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singen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Er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essen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Er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hören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Und </a:t>
            </a:r>
            <a:r>
              <a:rPr lang="en-GB" sz="2000" dirty="0" err="1"/>
              <a:t>auch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verstehen, </a:t>
            </a:r>
          </a:p>
          <a:p>
            <a:pPr marL="0" indent="0">
              <a:buNone/>
            </a:pPr>
            <a:r>
              <a:rPr lang="en-GB" sz="2000" dirty="0" err="1"/>
              <a:t>dass</a:t>
            </a:r>
            <a:r>
              <a:rPr lang="en-GB" sz="2000" dirty="0"/>
              <a:t> man </a:t>
            </a:r>
            <a:r>
              <a:rPr lang="en-GB" sz="2000" dirty="0" err="1"/>
              <a:t>ohne</a:t>
            </a:r>
            <a:r>
              <a:rPr lang="en-GB" sz="2000" dirty="0"/>
              <a:t> Kopf gar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lieben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4" name="Picture 3" descr="Image result for headless clipart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84" y="2594595"/>
            <a:ext cx="2350897" cy="22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lker.com/cliparts/8/a/4/7/11949864331460157366tophat_benji_park_01.svg.hi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154" y="2179096"/>
            <a:ext cx="1241165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02AFDAD8-EDBC-DE37-DB67-16D1DFE566F0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 descr="Blackboard">
            <a:extLst>
              <a:ext uri="{FF2B5EF4-FFF2-40B4-BE49-F238E27FC236}">
                <a16:creationId xmlns:a16="http://schemas.microsoft.com/office/drawing/2014/main" id="{B37272C8-3A0B-238E-618F-F8C0B0EABC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B6563F-41A1-E33A-6A39-CAFA0966D266}"/>
              </a:ext>
            </a:extLst>
          </p:cNvPr>
          <p:cNvSpPr txBox="1"/>
          <p:nvPr/>
        </p:nvSpPr>
        <p:spPr>
          <a:xfrm>
            <a:off x="5900236" y="2230997"/>
            <a:ext cx="7175095" cy="3265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Eine Frau </a:t>
            </a:r>
            <a:r>
              <a:rPr lang="en-GB" sz="2000" dirty="0" err="1">
                <a:solidFill>
                  <a:srgbClr val="002060"/>
                </a:solidFill>
              </a:rPr>
              <a:t>ohne</a:t>
            </a:r>
            <a:r>
              <a:rPr lang="en-GB" sz="2000" dirty="0">
                <a:solidFill>
                  <a:srgbClr val="002060"/>
                </a:solidFill>
              </a:rPr>
              <a:t> Kopf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hat </a:t>
            </a:r>
            <a:r>
              <a:rPr lang="en-GB" sz="2000" dirty="0" err="1">
                <a:solidFill>
                  <a:srgbClr val="002060"/>
                </a:solidFill>
              </a:rPr>
              <a:t>viele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Probleme</a:t>
            </a:r>
            <a:r>
              <a:rPr lang="en-GB" sz="2000" dirty="0">
                <a:solidFill>
                  <a:srgbClr val="002060"/>
                </a:solidFill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Sie </a:t>
            </a:r>
            <a:r>
              <a:rPr lang="en-GB" sz="2000" dirty="0" err="1">
                <a:solidFill>
                  <a:srgbClr val="002060"/>
                </a:solidFill>
              </a:rPr>
              <a:t>kann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keine</a:t>
            </a:r>
            <a:r>
              <a:rPr lang="en-GB" sz="2000" dirty="0">
                <a:solidFill>
                  <a:srgbClr val="002060"/>
                </a:solidFill>
              </a:rPr>
              <a:t> Schule </a:t>
            </a:r>
            <a:r>
              <a:rPr lang="en-GB" sz="2000" dirty="0" err="1">
                <a:solidFill>
                  <a:srgbClr val="002060"/>
                </a:solidFill>
              </a:rPr>
              <a:t>besuchen</a:t>
            </a: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Sie </a:t>
            </a:r>
            <a:r>
              <a:rPr lang="en-GB" sz="2000" dirty="0" err="1">
                <a:solidFill>
                  <a:srgbClr val="002060"/>
                </a:solidFill>
              </a:rPr>
              <a:t>kann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kein</a:t>
            </a:r>
            <a:r>
              <a:rPr lang="en-GB" sz="2000" dirty="0">
                <a:solidFill>
                  <a:srgbClr val="002060"/>
                </a:solidFill>
              </a:rPr>
              <a:t> Instrument </a:t>
            </a:r>
            <a:r>
              <a:rPr lang="en-GB" sz="2000" dirty="0" err="1">
                <a:solidFill>
                  <a:srgbClr val="002060"/>
                </a:solidFill>
              </a:rPr>
              <a:t>hören</a:t>
            </a: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Sie </a:t>
            </a:r>
            <a:r>
              <a:rPr lang="en-GB" sz="2000" dirty="0" err="1">
                <a:solidFill>
                  <a:srgbClr val="002060"/>
                </a:solidFill>
              </a:rPr>
              <a:t>kann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keinen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Satz</a:t>
            </a:r>
            <a:r>
              <a:rPr lang="en-GB" sz="2000" dirty="0">
                <a:solidFill>
                  <a:srgbClr val="002060"/>
                </a:solidFill>
              </a:rPr>
              <a:t> verstehen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Sie </a:t>
            </a:r>
            <a:r>
              <a:rPr lang="en-GB" sz="2000" dirty="0" err="1">
                <a:solidFill>
                  <a:srgbClr val="002060"/>
                </a:solidFill>
              </a:rPr>
              <a:t>kann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keine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Tasche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haben</a:t>
            </a: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Sie </a:t>
            </a:r>
            <a:r>
              <a:rPr lang="en-GB" sz="2000" dirty="0" err="1">
                <a:solidFill>
                  <a:srgbClr val="002060"/>
                </a:solidFill>
              </a:rPr>
              <a:t>kann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kein</a:t>
            </a:r>
            <a:r>
              <a:rPr lang="en-GB" sz="2000" dirty="0">
                <a:solidFill>
                  <a:srgbClr val="002060"/>
                </a:solidFill>
              </a:rPr>
              <a:t> Spiel </a:t>
            </a:r>
            <a:r>
              <a:rPr lang="en-GB" sz="2000" dirty="0" err="1">
                <a:solidFill>
                  <a:srgbClr val="002060"/>
                </a:solidFill>
              </a:rPr>
              <a:t>gewinnen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Title 1">
            <a:hlinkClick r:id="" action="ppaction://noaction">
              <a:snd r:embed="rId11" name="T3_W13_8.2.wav"/>
            </a:hlinkClick>
            <a:extLst>
              <a:ext uri="{FF2B5EF4-FFF2-40B4-BE49-F238E27FC236}">
                <a16:creationId xmlns:a16="http://schemas.microsoft.com/office/drawing/2014/main" id="{8C063794-838C-7811-D7FC-C7B77D942591}"/>
              </a:ext>
            </a:extLst>
          </p:cNvPr>
          <p:cNvSpPr txBox="1">
            <a:spLocks/>
          </p:cNvSpPr>
          <p:nvPr/>
        </p:nvSpPr>
        <p:spPr>
          <a:xfrm>
            <a:off x="5840154" y="58277"/>
            <a:ext cx="46943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3600" dirty="0"/>
              <a:t>Eine Frau </a:t>
            </a:r>
            <a:r>
              <a:rPr lang="en-GB" sz="3600" dirty="0" err="1"/>
              <a:t>ohne</a:t>
            </a:r>
            <a:r>
              <a:rPr lang="en-GB" sz="3600" dirty="0"/>
              <a:t> Kopf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111948-1CD7-F867-995B-7F36E2B5B8A6}"/>
              </a:ext>
            </a:extLst>
          </p:cNvPr>
          <p:cNvGrpSpPr/>
          <p:nvPr/>
        </p:nvGrpSpPr>
        <p:grpSpPr>
          <a:xfrm>
            <a:off x="10007560" y="1952818"/>
            <a:ext cx="1733843" cy="3582222"/>
            <a:chOff x="9577348" y="1853293"/>
            <a:chExt cx="1861681" cy="3510642"/>
          </a:xfrm>
        </p:grpSpPr>
        <p:pic>
          <p:nvPicPr>
            <p:cNvPr id="17" name="Picture 4" descr="Free Girl Hello vector and picture">
              <a:extLst>
                <a:ext uri="{FF2B5EF4-FFF2-40B4-BE49-F238E27FC236}">
                  <a16:creationId xmlns:a16="http://schemas.microsoft.com/office/drawing/2014/main" id="{F9ACD99E-48A0-8BD5-0E36-F9BC49139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7348" y="2000249"/>
              <a:ext cx="1709874" cy="336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BC2B55-C2F4-A7D9-8B14-97BD1056B32E}"/>
                </a:ext>
              </a:extLst>
            </p:cNvPr>
            <p:cNvSpPr/>
            <p:nvPr/>
          </p:nvSpPr>
          <p:spPr>
            <a:xfrm>
              <a:off x="9837964" y="1853293"/>
              <a:ext cx="1518557" cy="137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9494B8-ABC6-BC7D-02BA-399CAF146FFE}"/>
                </a:ext>
              </a:extLst>
            </p:cNvPr>
            <p:cNvSpPr/>
            <p:nvPr/>
          </p:nvSpPr>
          <p:spPr>
            <a:xfrm>
              <a:off x="9817242" y="2653392"/>
              <a:ext cx="615043" cy="4544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BF438E-8C4D-5321-6368-41724425CB84}"/>
                </a:ext>
              </a:extLst>
            </p:cNvPr>
            <p:cNvSpPr/>
            <p:nvPr/>
          </p:nvSpPr>
          <p:spPr>
            <a:xfrm>
              <a:off x="9803635" y="2768116"/>
              <a:ext cx="615043" cy="4544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01EEDD9-1C60-42C5-BCA8-CC14F4C462CD}"/>
                </a:ext>
              </a:extLst>
            </p:cNvPr>
            <p:cNvSpPr/>
            <p:nvPr/>
          </p:nvSpPr>
          <p:spPr>
            <a:xfrm>
              <a:off x="10043529" y="2926079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7E129CD-8751-9C10-D46D-F59CA0D79953}"/>
                </a:ext>
              </a:extLst>
            </p:cNvPr>
            <p:cNvSpPr/>
            <p:nvPr/>
          </p:nvSpPr>
          <p:spPr>
            <a:xfrm>
              <a:off x="10847936" y="3085200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9F8A629-8392-8648-4A25-561F5D901157}"/>
                </a:ext>
              </a:extLst>
            </p:cNvPr>
            <p:cNvSpPr/>
            <p:nvPr/>
          </p:nvSpPr>
          <p:spPr>
            <a:xfrm>
              <a:off x="10584259" y="2940919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 descr="http://www.clker.com/cliparts/8/a/4/7/11949864331460157366tophat_benji_park_01.svg.hi.png">
              <a:extLst>
                <a:ext uri="{FF2B5EF4-FFF2-40B4-BE49-F238E27FC236}">
                  <a16:creationId xmlns:a16="http://schemas.microsoft.com/office/drawing/2014/main" id="{D105A27C-FE25-EBB3-62F1-57604C79F230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9540">
              <a:off x="10347522" y="1964579"/>
              <a:ext cx="1091507" cy="82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8036B7-22CB-44AD-BD33-BC9409D39D9D}"/>
              </a:ext>
            </a:extLst>
          </p:cNvPr>
          <p:cNvSpPr/>
          <p:nvPr/>
        </p:nvSpPr>
        <p:spPr>
          <a:xfrm>
            <a:off x="128285" y="6216494"/>
            <a:ext cx="2327128" cy="5832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*</a:t>
            </a:r>
            <a:r>
              <a:rPr lang="en-GB" sz="2000" dirty="0" err="1">
                <a:solidFill>
                  <a:srgbClr val="002060"/>
                </a:solidFill>
              </a:rPr>
              <a:t>ohne</a:t>
            </a:r>
            <a:r>
              <a:rPr lang="en-GB" sz="2000" dirty="0">
                <a:solidFill>
                  <a:srgbClr val="002060"/>
                </a:solidFill>
              </a:rPr>
              <a:t> – without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</a:rPr>
              <a:t>gar – at all</a:t>
            </a:r>
          </a:p>
        </p:txBody>
      </p:sp>
      <p:pic>
        <p:nvPicPr>
          <p:cNvPr id="6" name="T3_W13_8.4">
            <a:hlinkClick r:id="" action="ppaction://media"/>
            <a:extLst>
              <a:ext uri="{FF2B5EF4-FFF2-40B4-BE49-F238E27FC236}">
                <a16:creationId xmlns:a16="http://schemas.microsoft.com/office/drawing/2014/main" id="{0AD25C7D-817B-B03D-12C6-B512D9F74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5010" y="5991467"/>
            <a:ext cx="546889" cy="546889"/>
          </a:xfrm>
          <a:prstGeom prst="rect">
            <a:avLst/>
          </a:prstGeom>
        </p:spPr>
      </p:pic>
      <p:pic>
        <p:nvPicPr>
          <p:cNvPr id="7" name="T3_W12_10.11">
            <a:hlinkClick r:id="" action="ppaction://media"/>
            <a:extLst>
              <a:ext uri="{FF2B5EF4-FFF2-40B4-BE49-F238E27FC236}">
                <a16:creationId xmlns:a16="http://schemas.microsoft.com/office/drawing/2014/main" id="{C04385C3-BDEA-38BD-627F-F93C46CF3D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60715" y="5848691"/>
            <a:ext cx="546889" cy="546889"/>
          </a:xfrm>
          <a:prstGeom prst="rect">
            <a:avLst/>
          </a:prstGeom>
        </p:spPr>
      </p:pic>
      <p:sp>
        <p:nvSpPr>
          <p:cNvPr id="8" name="CasellaDiTesto 7">
            <a:hlinkClick r:id="" action="ppaction://noaction">
              <a:snd r:embed="rId14" name="T3_W12_10.2.wav"/>
            </a:hlinkClick>
            <a:extLst>
              <a:ext uri="{FF2B5EF4-FFF2-40B4-BE49-F238E27FC236}">
                <a16:creationId xmlns:a16="http://schemas.microsoft.com/office/drawing/2014/main" id="{FAF479FF-6242-EDBB-B60A-BB4B0B801FC8}"/>
              </a:ext>
            </a:extLst>
          </p:cNvPr>
          <p:cNvSpPr txBox="1"/>
          <p:nvPr/>
        </p:nvSpPr>
        <p:spPr>
          <a:xfrm>
            <a:off x="89336" y="273424"/>
            <a:ext cx="4960715" cy="927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878360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2007</Words>
  <Application>Microsoft Office PowerPoint</Application>
  <PresentationFormat>Widescreen</PresentationFormat>
  <Paragraphs>215</Paragraphs>
  <Slides>11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Mann und Frau ohne Kopf</vt:lpstr>
      <vt:lpstr>aussprechen</vt:lpstr>
      <vt:lpstr>aussprechen</vt:lpstr>
      <vt:lpstr>aussprechen</vt:lpstr>
      <vt:lpstr>aussprechen</vt:lpstr>
      <vt:lpstr>PowerPoint Presentation</vt:lpstr>
      <vt:lpstr>PowerPoint Presentation</vt:lpstr>
      <vt:lpstr>Eine Frau ohne Kopf</vt:lpstr>
      <vt:lpstr>Ein Mann ohne Kopf</vt:lpstr>
      <vt:lpstr>Verbs</vt:lpstr>
      <vt:lpstr>Tschüss!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about activities and events</dc:title>
  <dc:creator>Charlotte Moss</dc:creator>
  <cp:lastModifiedBy>Charlotte Moss</cp:lastModifiedBy>
  <cp:revision>10</cp:revision>
  <dcterms:created xsi:type="dcterms:W3CDTF">2023-05-12T13:49:52Z</dcterms:created>
  <dcterms:modified xsi:type="dcterms:W3CDTF">2024-01-30T14:52:48Z</dcterms:modified>
</cp:coreProperties>
</file>