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3"/>
  </p:notesMasterIdLst>
  <p:sldIdLst>
    <p:sldId id="257" r:id="rId3"/>
    <p:sldId id="849" r:id="rId4"/>
    <p:sldId id="937" r:id="rId5"/>
    <p:sldId id="851" r:id="rId6"/>
    <p:sldId id="538" r:id="rId7"/>
    <p:sldId id="382" r:id="rId8"/>
    <p:sldId id="375" r:id="rId9"/>
    <p:sldId id="936" r:id="rId10"/>
    <p:sldId id="852" r:id="rId11"/>
    <p:sldId id="8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19"/>
    <a:srgbClr val="3B3838"/>
    <a:srgbClr val="F9D8A3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2591" autoAdjust="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B56AACE5-7260-4F79-B7EE-945F7313DF2D}"/>
    <pc:docChg chg="undo custSel modSld">
      <pc:chgData name="Charlotte Moss" userId="17b589c9-cb67-41ed-a894-f82ca12b573d" providerId="ADAL" clId="{B56AACE5-7260-4F79-B7EE-945F7313DF2D}" dt="2023-10-13T16:10:18.028" v="2" actId="12788"/>
      <pc:docMkLst>
        <pc:docMk/>
      </pc:docMkLst>
      <pc:sldChg chg="modSp mod">
        <pc:chgData name="Charlotte Moss" userId="17b589c9-cb67-41ed-a894-f82ca12b573d" providerId="ADAL" clId="{B56AACE5-7260-4F79-B7EE-945F7313DF2D}" dt="2023-10-13T16:10:18.028" v="2" actId="12788"/>
        <pc:sldMkLst>
          <pc:docMk/>
          <pc:sldMk cId="456155740" sldId="937"/>
        </pc:sldMkLst>
        <pc:picChg chg="mod">
          <ac:chgData name="Charlotte Moss" userId="17b589c9-cb67-41ed-a894-f82ca12b573d" providerId="ADAL" clId="{B56AACE5-7260-4F79-B7EE-945F7313DF2D}" dt="2023-10-13T16:10:07.837" v="1" actId="1076"/>
          <ac:picMkLst>
            <pc:docMk/>
            <pc:sldMk cId="456155740" sldId="937"/>
            <ac:picMk id="23" creationId="{01C2A15A-F5B0-C3CC-7FD8-528DE0D635B0}"/>
          </ac:picMkLst>
        </pc:picChg>
        <pc:picChg chg="mod">
          <ac:chgData name="Charlotte Moss" userId="17b589c9-cb67-41ed-a894-f82ca12b573d" providerId="ADAL" clId="{B56AACE5-7260-4F79-B7EE-945F7313DF2D}" dt="2023-10-13T16:10:18.028" v="2" actId="12788"/>
          <ac:picMkLst>
            <pc:docMk/>
            <pc:sldMk cId="456155740" sldId="937"/>
            <ac:picMk id="73" creationId="{FCC64806-45A8-4A77-A028-A245F9FDB239}"/>
          </ac:picMkLst>
        </pc:picChg>
        <pc:picChg chg="mod">
          <ac:chgData name="Charlotte Moss" userId="17b589c9-cb67-41ed-a894-f82ca12b573d" providerId="ADAL" clId="{B56AACE5-7260-4F79-B7EE-945F7313DF2D}" dt="2023-10-13T16:10:18.028" v="2" actId="12788"/>
          <ac:picMkLst>
            <pc:docMk/>
            <pc:sldMk cId="456155740" sldId="937"/>
            <ac:picMk id="76" creationId="{E9E5D916-2B2E-4D0D-9C7F-6DC889DE6EF3}"/>
          </ac:picMkLst>
        </pc:picChg>
        <pc:picChg chg="mod">
          <ac:chgData name="Charlotte Moss" userId="17b589c9-cb67-41ed-a894-f82ca12b573d" providerId="ADAL" clId="{B56AACE5-7260-4F79-B7EE-945F7313DF2D}" dt="2023-10-13T16:10:18.028" v="2" actId="12788"/>
          <ac:picMkLst>
            <pc:docMk/>
            <pc:sldMk cId="456155740" sldId="937"/>
            <ac:picMk id="85" creationId="{EB182353-147C-46C3-90F1-23124C835C74}"/>
          </ac:picMkLst>
        </pc:picChg>
        <pc:picChg chg="mod">
          <ac:chgData name="Charlotte Moss" userId="17b589c9-cb67-41ed-a894-f82ca12b573d" providerId="ADAL" clId="{B56AACE5-7260-4F79-B7EE-945F7313DF2D}" dt="2023-10-13T16:10:18.028" v="2" actId="12788"/>
          <ac:picMkLst>
            <pc:docMk/>
            <pc:sldMk cId="456155740" sldId="937"/>
            <ac:picMk id="94" creationId="{222C665A-7897-4376-94AE-19A9A182C9FC}"/>
          </ac:picMkLst>
        </pc:picChg>
        <pc:picChg chg="mod">
          <ac:chgData name="Charlotte Moss" userId="17b589c9-cb67-41ed-a894-f82ca12b573d" providerId="ADAL" clId="{B56AACE5-7260-4F79-B7EE-945F7313DF2D}" dt="2023-10-13T16:10:18.028" v="2" actId="12788"/>
          <ac:picMkLst>
            <pc:docMk/>
            <pc:sldMk cId="456155740" sldId="937"/>
            <ac:picMk id="102" creationId="{0DCB81FF-813E-49D8-BE38-DB725DF0A49C}"/>
          </ac:picMkLst>
        </pc:picChg>
        <pc:picChg chg="mod">
          <ac:chgData name="Charlotte Moss" userId="17b589c9-cb67-41ed-a894-f82ca12b573d" providerId="ADAL" clId="{B56AACE5-7260-4F79-B7EE-945F7313DF2D}" dt="2023-10-13T16:10:18.028" v="2" actId="12788"/>
          <ac:picMkLst>
            <pc:docMk/>
            <pc:sldMk cId="456155740" sldId="937"/>
            <ac:picMk id="155" creationId="{E08FA80F-B4E1-4BA8-A882-F256F9D346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[z] Zug [675] sitzen [231] Platz [326] Zimmer [665] zehn [333]</a:t>
            </a: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New words in </a:t>
            </a:r>
            <a:r>
              <a:rPr lang="it-IT" sz="18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Aufgabe [256] Karte [1474] Liste [1792]  Partner, Partnerin [1172] mein, meine [51] dein, deine [233]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</a:t>
            </a:r>
            <a:r>
              <a:rPr lang="it-IT" sz="18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1: </a:t>
            </a:r>
            <a:r>
              <a:rPr lang="de-DE" sz="18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Idee [451] Preis [334] Problem [210] einfach [131] gut [76]  schwer [257]  Auf Wiedersehen [n/a] tschüss [3766]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</a:t>
            </a:r>
            <a:r>
              <a:rPr lang="it-IT" sz="18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2: </a:t>
            </a:r>
            <a:r>
              <a:rPr lang="de-DE" sz="18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du [54] bist [4]</a:t>
            </a:r>
            <a:endParaRPr lang="de-DE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resources that first 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/>
              <a:t>HANDOUT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4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[z] to unknown words that are cognates in which English ‘c’ becomes German ‘z’ in a read aloud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 A secretly selects 5 words.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 B has 20 seconds to ‘find’ them all by saying them.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If s/he pronounces inaccurately, his/her partner can impose a 2-second penalty.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When time elapses, swap roles.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for several rounds of activity to build up familiarity and fluency in production.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Frequency of unknown words/cognates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Akzent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[2740] </a:t>
            </a:r>
            <a:r>
              <a:rPr lang="en-GB" sz="1200" b="1" dirty="0" err="1"/>
              <a:t>Dezember</a:t>
            </a:r>
            <a:r>
              <a:rPr lang="en-GB" sz="1200" dirty="0"/>
              <a:t> [1527] </a:t>
            </a:r>
            <a:r>
              <a:rPr lang="en-GB" sz="1200" b="1" dirty="0" err="1"/>
              <a:t>Distanz</a:t>
            </a:r>
            <a:r>
              <a:rPr lang="en-GB" sz="1200" dirty="0"/>
              <a:t> [2671]</a:t>
            </a:r>
            <a:r>
              <a:rPr lang="en-GB" sz="1200" b="1" dirty="0"/>
              <a:t> </a:t>
            </a:r>
            <a:r>
              <a:rPr lang="en-GB" sz="1200" b="1" dirty="0" err="1"/>
              <a:t>Konferenz</a:t>
            </a:r>
            <a:r>
              <a:rPr lang="en-GB" sz="1200" b="1" dirty="0"/>
              <a:t> </a:t>
            </a:r>
            <a:r>
              <a:rPr lang="en-GB" sz="1200" b="0" dirty="0"/>
              <a:t>[3918] </a:t>
            </a:r>
            <a:r>
              <a:rPr lang="en-GB" sz="1200" b="1" dirty="0" err="1"/>
              <a:t>Konzert</a:t>
            </a:r>
            <a:r>
              <a:rPr lang="en-GB" sz="1200" b="1" dirty="0"/>
              <a:t> </a:t>
            </a:r>
            <a:r>
              <a:rPr lang="en-GB" sz="1200" dirty="0"/>
              <a:t>[2350] </a:t>
            </a:r>
            <a:r>
              <a:rPr lang="en-GB" sz="1200" b="1" dirty="0" err="1"/>
              <a:t>Medizin</a:t>
            </a:r>
            <a:r>
              <a:rPr lang="en-GB" sz="1200" dirty="0"/>
              <a:t> [1960] </a:t>
            </a:r>
            <a:r>
              <a:rPr lang="en-GB" sz="1200" b="1" dirty="0" err="1"/>
              <a:t>Ozean</a:t>
            </a:r>
            <a:r>
              <a:rPr lang="en-GB" sz="1200" dirty="0"/>
              <a:t> [4042] </a:t>
            </a:r>
            <a:r>
              <a:rPr lang="en-GB" sz="1200" b="1" dirty="0"/>
              <a:t>Prinz</a:t>
            </a:r>
            <a:r>
              <a:rPr lang="en-GB" sz="1200" dirty="0"/>
              <a:t> [3671] </a:t>
            </a:r>
            <a:r>
              <a:rPr lang="en-GB" sz="1200" b="1" dirty="0" err="1"/>
              <a:t>Provinz</a:t>
            </a:r>
            <a:r>
              <a:rPr lang="en-GB" sz="1200" b="1" dirty="0"/>
              <a:t> </a:t>
            </a:r>
            <a:r>
              <a:rPr lang="en-GB" sz="1200" b="0" dirty="0"/>
              <a:t>[3567] </a:t>
            </a:r>
            <a:r>
              <a:rPr lang="en-GB" sz="1200" b="1" dirty="0" err="1"/>
              <a:t>Prozess</a:t>
            </a:r>
            <a:r>
              <a:rPr lang="en-GB" sz="1200" b="1" dirty="0"/>
              <a:t> </a:t>
            </a:r>
            <a:r>
              <a:rPr lang="en-GB" sz="1200" b="0" dirty="0"/>
              <a:t>[595] </a:t>
            </a:r>
            <a:r>
              <a:rPr lang="en-GB" sz="1200" b="1" dirty="0" err="1"/>
              <a:t>Spezialist</a:t>
            </a:r>
            <a:r>
              <a:rPr lang="en-GB" sz="1200" b="1" dirty="0"/>
              <a:t> </a:t>
            </a:r>
            <a:r>
              <a:rPr lang="en-GB" sz="1200" b="0" dirty="0"/>
              <a:t>[4750] </a:t>
            </a:r>
            <a:r>
              <a:rPr lang="en-GB" sz="1200" b="1" dirty="0" err="1"/>
              <a:t>Zirkus</a:t>
            </a:r>
            <a:r>
              <a:rPr lang="en-GB" sz="1200" b="1" dirty="0"/>
              <a:t> </a:t>
            </a:r>
            <a:r>
              <a:rPr lang="en-GB" sz="1200" b="0" dirty="0"/>
              <a:t>[&gt;5000]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97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vocabulary and to contrast </a:t>
            </a:r>
            <a:r>
              <a:rPr lang="en-GB" b="0" dirty="0" err="1"/>
              <a:t>mein</a:t>
            </a:r>
            <a:r>
              <a:rPr lang="en-GB" b="0" dirty="0"/>
              <a:t>(e) and </a:t>
            </a:r>
            <a:r>
              <a:rPr lang="en-GB" b="0" dirty="0" err="1"/>
              <a:t>dein</a:t>
            </a:r>
            <a:r>
              <a:rPr lang="en-GB" b="0" dirty="0"/>
              <a:t>(e).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Explain the task. Ronja is talking about her and Mariem’s things. If pupils hear </a:t>
            </a:r>
            <a:r>
              <a:rPr lang="en-GB" b="0" dirty="0" err="1"/>
              <a:t>mein</a:t>
            </a:r>
            <a:r>
              <a:rPr lang="en-GB" b="0" dirty="0"/>
              <a:t>(e), then Ronja is talking about her things. If they hear </a:t>
            </a:r>
            <a:r>
              <a:rPr lang="en-GB" b="0" dirty="0" err="1"/>
              <a:t>dein</a:t>
            </a:r>
            <a:r>
              <a:rPr lang="en-GB" b="0" dirty="0"/>
              <a:t>(e), then Ronja is talking about Mariem’s things.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Do [1] with the pupils. Click to listen. Pupils write either R for Ronja or M for Mariem.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Encourage pupils to also write the English translation. They can choose to either write the full sentence or just the noun.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Elicit answers and click to reveal them.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Continue with items 2-6.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endParaRPr lang="en-GB" dirty="0"/>
          </a:p>
          <a:p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Aufgabe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mein Blatt.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deine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dein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Preis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deine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47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the four determiners taught so far.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Explain that pupils need to read item 1 carefully, selecting a) which of the four determiners is used, and b) what object is mentioned.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answers, then click for the answer to a). Then click again for the answer to b).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on the blue audio buttons to listen to a recording of sentence 1, if required.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for items 2-6.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09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5 minutes 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</a:t>
            </a:r>
            <a:r>
              <a:rPr lang="en-GB" b="0" dirty="0" err="1"/>
              <a:t>mein</a:t>
            </a:r>
            <a:r>
              <a:rPr lang="en-GB" b="0" dirty="0"/>
              <a:t>(e), </a:t>
            </a:r>
            <a:r>
              <a:rPr lang="en-GB" b="0" dirty="0" err="1"/>
              <a:t>dein</a:t>
            </a:r>
            <a:r>
              <a:rPr lang="en-GB" b="0" dirty="0"/>
              <a:t>(e), </a:t>
            </a:r>
            <a:r>
              <a:rPr lang="en-GB" b="0" dirty="0" err="1"/>
              <a:t>ein</a:t>
            </a:r>
            <a:r>
              <a:rPr lang="en-GB" b="0" dirty="0"/>
              <a:t>(e), der, die das, and this week’s new and revisited nouns.</a:t>
            </a:r>
            <a:br>
              <a:rPr lang="en-GB" dirty="0"/>
            </a:b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‘roll’ the dice.</a:t>
            </a:r>
          </a:p>
          <a:p>
            <a:r>
              <a:rPr lang="en-GB" dirty="0"/>
              <a:t>2. Pupils translate the words </a:t>
            </a:r>
            <a:r>
              <a:rPr lang="en-GB" baseline="0" dirty="0"/>
              <a:t>whose numbers correspond to the respective dice to make a short sentence. They say the answer chorally. </a:t>
            </a:r>
            <a:endParaRPr lang="en-GB" dirty="0"/>
          </a:p>
          <a:p>
            <a:r>
              <a:rPr lang="en-GB" dirty="0"/>
              <a:t>3. Click</a:t>
            </a:r>
            <a:r>
              <a:rPr lang="en-GB" baseline="0" dirty="0"/>
              <a:t> to reveal the answer.</a:t>
            </a:r>
            <a:endParaRPr lang="en-GB" dirty="0"/>
          </a:p>
          <a:p>
            <a:r>
              <a:rPr lang="en-GB" dirty="0"/>
              <a:t>4. Repeat</a:t>
            </a:r>
            <a:r>
              <a:rPr lang="en-GB" baseline="0" dirty="0"/>
              <a:t> until all six combinations have been said.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29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39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7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0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7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8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2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5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2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21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72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0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9.sv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audio" Target="../media/audio7.wav"/><Relationship Id="rId5" Type="http://schemas.openxmlformats.org/officeDocument/2006/relationships/audio" Target="../media/audio2.wav"/><Relationship Id="rId15" Type="http://schemas.openxmlformats.org/officeDocument/2006/relationships/image" Target="../media/image21.gif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audio" Target="../media/audio6.wav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21.gif"/><Relationship Id="rId5" Type="http://schemas.openxmlformats.org/officeDocument/2006/relationships/image" Target="../media/image27.png"/><Relationship Id="rId10" Type="http://schemas.openxmlformats.org/officeDocument/2006/relationships/image" Target="../media/image20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D9F09DF2-C99C-4AE5-B878-10333DAF4102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3B3838"/>
                </a:solidFill>
                <a:latin typeface="Arial"/>
                <a:cs typeface="Arial"/>
                <a:sym typeface="Arial"/>
              </a:rPr>
            </a:br>
            <a:endParaRPr lang="en-GB" sz="3600" dirty="0">
              <a:solidFill>
                <a:srgbClr val="3B3838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10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22C24C22-B136-8C7A-9445-5A0438CB5138}"/>
              </a:ext>
            </a:extLst>
          </p:cNvPr>
          <p:cNvSpPr/>
          <p:nvPr/>
        </p:nvSpPr>
        <p:spPr>
          <a:xfrm>
            <a:off x="5649294" y="4911926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B2B948DE-92E1-7028-EA38-691E4353E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7" y="1635989"/>
            <a:ext cx="3118886" cy="2877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0ACAB-2B3E-6A02-6D40-25867E684F31}"/>
              </a:ext>
            </a:extLst>
          </p:cNvPr>
          <p:cNvSpPr txBox="1"/>
          <p:nvPr/>
        </p:nvSpPr>
        <p:spPr>
          <a:xfrm>
            <a:off x="145928" y="4476749"/>
            <a:ext cx="405838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Freundschaft</a:t>
            </a:r>
            <a:r>
              <a:rPr lang="en-GB" sz="2400" dirty="0">
                <a:solidFill>
                  <a:srgbClr val="002060"/>
                </a:solidFill>
              </a:rPr>
              <a:t> - friendship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84268"/>
              </p:ext>
            </p:extLst>
          </p:nvPr>
        </p:nvGraphicFramePr>
        <p:xfrm>
          <a:off x="626358" y="1339957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problem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good, well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difficult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task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easy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idea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 (m,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card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list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male partner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 (f)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 (f)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 (m,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female partner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prize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411980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die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baseline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51" name="Google Shape;132;p2">
            <a:extLst>
              <a:ext uri="{FF2B5EF4-FFF2-40B4-BE49-F238E27FC236}">
                <a16:creationId xmlns:a16="http://schemas.microsoft.com/office/drawing/2014/main" id="{66312AF6-C095-4CBD-929C-EE36BCE557A8}"/>
              </a:ext>
            </a:extLst>
          </p:cNvPr>
          <p:cNvSpPr txBox="1"/>
          <p:nvPr/>
        </p:nvSpPr>
        <p:spPr>
          <a:xfrm>
            <a:off x="216929" y="665797"/>
            <a:ext cx="856984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Secretly choose 5 of the words.  </a:t>
            </a:r>
            <a:br>
              <a:rPr lang="en-GB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partner will try to say them within 20 seconds. </a:t>
            </a:r>
            <a:br>
              <a:rPr lang="en-GB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s/he says [z] the English way, stop him/her for a 2-second penalty!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Rounded Rectangular Callout 24">
            <a:extLst>
              <a:ext uri="{FF2B5EF4-FFF2-40B4-BE49-F238E27FC236}">
                <a16:creationId xmlns:a16="http://schemas.microsoft.com/office/drawing/2014/main" id="{3C975974-DDCB-8040-D942-2A81BCCC62B8}"/>
              </a:ext>
            </a:extLst>
          </p:cNvPr>
          <p:cNvSpPr/>
          <p:nvPr/>
        </p:nvSpPr>
        <p:spPr>
          <a:xfrm>
            <a:off x="7356540" y="118457"/>
            <a:ext cx="2860456" cy="1068152"/>
          </a:xfrm>
          <a:prstGeom prst="wedgeRoundRectCallout">
            <a:avLst>
              <a:gd name="adj1" fmla="val 7424"/>
              <a:gd name="adj2" fmla="val 97488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auf Englisch ist oft ‘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auf Deutsch. 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87;p19">
            <a:extLst>
              <a:ext uri="{FF2B5EF4-FFF2-40B4-BE49-F238E27FC236}">
                <a16:creationId xmlns:a16="http://schemas.microsoft.com/office/drawing/2014/main" id="{51C0FF69-7104-15AA-D842-36027F4BD5F7}"/>
              </a:ext>
            </a:extLst>
          </p:cNvPr>
          <p:cNvSpPr/>
          <p:nvPr/>
        </p:nvSpPr>
        <p:spPr>
          <a:xfrm>
            <a:off x="10916260" y="4008663"/>
            <a:ext cx="502131" cy="190805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A7D831DA-2059-5DF7-2F1F-3BAE11B0DE59}"/>
              </a:ext>
            </a:extLst>
          </p:cNvPr>
          <p:cNvSpPr/>
          <p:nvPr/>
        </p:nvSpPr>
        <p:spPr>
          <a:xfrm>
            <a:off x="10915561" y="4016393"/>
            <a:ext cx="503528" cy="1908052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" name="Google Shape;389;p19">
            <a:extLst>
              <a:ext uri="{FF2B5EF4-FFF2-40B4-BE49-F238E27FC236}">
                <a16:creationId xmlns:a16="http://schemas.microsoft.com/office/drawing/2014/main" id="{3F9AB4B2-CD64-BD9F-14C3-9818EA3F0157}"/>
              </a:ext>
            </a:extLst>
          </p:cNvPr>
          <p:cNvCxnSpPr>
            <a:cxnSpLocks/>
          </p:cNvCxnSpPr>
          <p:nvPr/>
        </p:nvCxnSpPr>
        <p:spPr>
          <a:xfrm>
            <a:off x="11577023" y="4028537"/>
            <a:ext cx="22609" cy="1876752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CA8C2737-92D8-1A76-2A9B-4689A16A2DFC}"/>
              </a:ext>
            </a:extLst>
          </p:cNvPr>
          <p:cNvCxnSpPr>
            <a:cxnSpLocks/>
          </p:cNvCxnSpPr>
          <p:nvPr/>
        </p:nvCxnSpPr>
        <p:spPr>
          <a:xfrm>
            <a:off x="11566757" y="4024972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391;p19">
            <a:extLst>
              <a:ext uri="{FF2B5EF4-FFF2-40B4-BE49-F238E27FC236}">
                <a16:creationId xmlns:a16="http://schemas.microsoft.com/office/drawing/2014/main" id="{49D096CE-8FC5-899F-50D6-42C088B807B4}"/>
              </a:ext>
            </a:extLst>
          </p:cNvPr>
          <p:cNvCxnSpPr>
            <a:cxnSpLocks/>
          </p:cNvCxnSpPr>
          <p:nvPr/>
        </p:nvCxnSpPr>
        <p:spPr>
          <a:xfrm>
            <a:off x="11599633" y="59052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393;p19">
            <a:extLst>
              <a:ext uri="{FF2B5EF4-FFF2-40B4-BE49-F238E27FC236}">
                <a16:creationId xmlns:a16="http://schemas.microsoft.com/office/drawing/2014/main" id="{B3E966E7-6540-8574-BC6A-FFCC2F7948A4}"/>
              </a:ext>
            </a:extLst>
          </p:cNvPr>
          <p:cNvSpPr txBox="1"/>
          <p:nvPr/>
        </p:nvSpPr>
        <p:spPr>
          <a:xfrm>
            <a:off x="11791458" y="3920190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94;p19">
            <a:extLst>
              <a:ext uri="{FF2B5EF4-FFF2-40B4-BE49-F238E27FC236}">
                <a16:creationId xmlns:a16="http://schemas.microsoft.com/office/drawing/2014/main" id="{C15C9548-6C81-42F4-6874-0E980305D1CF}"/>
              </a:ext>
            </a:extLst>
          </p:cNvPr>
          <p:cNvSpPr txBox="1"/>
          <p:nvPr/>
        </p:nvSpPr>
        <p:spPr>
          <a:xfrm>
            <a:off x="11682597" y="5499019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95;p19">
            <a:extLst>
              <a:ext uri="{FF2B5EF4-FFF2-40B4-BE49-F238E27FC236}">
                <a16:creationId xmlns:a16="http://schemas.microsoft.com/office/drawing/2014/main" id="{33C5CCC5-37E0-AC3E-B444-483840273C87}"/>
              </a:ext>
            </a:extLst>
          </p:cNvPr>
          <p:cNvSpPr/>
          <p:nvPr/>
        </p:nvSpPr>
        <p:spPr>
          <a:xfrm>
            <a:off x="10773310" y="6135708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410;p19">
            <a:extLst>
              <a:ext uri="{FF2B5EF4-FFF2-40B4-BE49-F238E27FC236}">
                <a16:creationId xmlns:a16="http://schemas.microsoft.com/office/drawing/2014/main" id="{E54867C5-D2AE-B807-AE95-F83A0F5D3F39}"/>
              </a:ext>
            </a:extLst>
          </p:cNvPr>
          <p:cNvSpPr txBox="1"/>
          <p:nvPr/>
        </p:nvSpPr>
        <p:spPr>
          <a:xfrm>
            <a:off x="11558844" y="4775466"/>
            <a:ext cx="5368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CustomShape 2">
            <a:extLst>
              <a:ext uri="{FF2B5EF4-FFF2-40B4-BE49-F238E27FC236}">
                <a16:creationId xmlns:a16="http://schemas.microsoft.com/office/drawing/2014/main" id="{AE3DC79B-BBF3-746D-A34E-D1EBDEBB9BEC}"/>
              </a:ext>
            </a:extLst>
          </p:cNvPr>
          <p:cNvSpPr/>
          <p:nvPr/>
        </p:nvSpPr>
        <p:spPr>
          <a:xfrm rot="21390675">
            <a:off x="501565" y="4551003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Kon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z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ert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8" name="CustomShape 2">
            <a:extLst>
              <a:ext uri="{FF2B5EF4-FFF2-40B4-BE49-F238E27FC236}">
                <a16:creationId xmlns:a16="http://schemas.microsoft.com/office/drawing/2014/main" id="{431A6F33-8025-04CA-962E-5BAE66B1BB39}"/>
              </a:ext>
            </a:extLst>
          </p:cNvPr>
          <p:cNvSpPr/>
          <p:nvPr/>
        </p:nvSpPr>
        <p:spPr>
          <a:xfrm rot="179452">
            <a:off x="3058480" y="4447389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Prin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0" name="CustomShape 2">
            <a:extLst>
              <a:ext uri="{FF2B5EF4-FFF2-40B4-BE49-F238E27FC236}">
                <a16:creationId xmlns:a16="http://schemas.microsoft.com/office/drawing/2014/main" id="{A02CBB20-CD7E-CFB6-E433-83E7DCD3D643}"/>
              </a:ext>
            </a:extLst>
          </p:cNvPr>
          <p:cNvSpPr/>
          <p:nvPr/>
        </p:nvSpPr>
        <p:spPr>
          <a:xfrm rot="179452">
            <a:off x="8331736" y="4447389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Provin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1" name="CustomShape 2">
            <a:extLst>
              <a:ext uri="{FF2B5EF4-FFF2-40B4-BE49-F238E27FC236}">
                <a16:creationId xmlns:a16="http://schemas.microsoft.com/office/drawing/2014/main" id="{0F343A60-6ED1-839D-0970-74AB9081A836}"/>
              </a:ext>
            </a:extLst>
          </p:cNvPr>
          <p:cNvSpPr/>
          <p:nvPr/>
        </p:nvSpPr>
        <p:spPr>
          <a:xfrm rot="21390675">
            <a:off x="5825239" y="4551003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Distan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2" name="CustomShape 2">
            <a:extLst>
              <a:ext uri="{FF2B5EF4-FFF2-40B4-BE49-F238E27FC236}">
                <a16:creationId xmlns:a16="http://schemas.microsoft.com/office/drawing/2014/main" id="{9FE66AFE-0C07-D312-230F-61F6F045A372}"/>
              </a:ext>
            </a:extLst>
          </p:cNvPr>
          <p:cNvSpPr/>
          <p:nvPr/>
        </p:nvSpPr>
        <p:spPr>
          <a:xfrm rot="179452">
            <a:off x="474935" y="2855263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Medi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in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977F4134-9ED3-AD89-D359-EEB7A9342F81}"/>
              </a:ext>
            </a:extLst>
          </p:cNvPr>
          <p:cNvSpPr/>
          <p:nvPr/>
        </p:nvSpPr>
        <p:spPr>
          <a:xfrm rot="21390675">
            <a:off x="3063554" y="2907268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Spe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ialist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4" name="CustomShape 2">
            <a:extLst>
              <a:ext uri="{FF2B5EF4-FFF2-40B4-BE49-F238E27FC236}">
                <a16:creationId xmlns:a16="http://schemas.microsoft.com/office/drawing/2014/main" id="{C0703395-39EB-E42B-283D-EBFE19B90A42}"/>
              </a:ext>
            </a:extLst>
          </p:cNvPr>
          <p:cNvSpPr/>
          <p:nvPr/>
        </p:nvSpPr>
        <p:spPr>
          <a:xfrm rot="179452">
            <a:off x="5858510" y="2883390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Ak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ent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6" name="CustomShape 2">
            <a:extLst>
              <a:ext uri="{FF2B5EF4-FFF2-40B4-BE49-F238E27FC236}">
                <a16:creationId xmlns:a16="http://schemas.microsoft.com/office/drawing/2014/main" id="{B7EA2214-C27E-8DD4-7A46-8106357A8DA8}"/>
              </a:ext>
            </a:extLst>
          </p:cNvPr>
          <p:cNvSpPr/>
          <p:nvPr/>
        </p:nvSpPr>
        <p:spPr>
          <a:xfrm rot="21390675">
            <a:off x="8447129" y="2935395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O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ean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CustomShape 2">
            <a:extLst>
              <a:ext uri="{FF2B5EF4-FFF2-40B4-BE49-F238E27FC236}">
                <a16:creationId xmlns:a16="http://schemas.microsoft.com/office/drawing/2014/main" id="{42EF9381-AB0C-DF15-780D-57C99BA9424F}"/>
              </a:ext>
            </a:extLst>
          </p:cNvPr>
          <p:cNvSpPr/>
          <p:nvPr/>
        </p:nvSpPr>
        <p:spPr>
          <a:xfrm rot="179452">
            <a:off x="610185" y="6160926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irkus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CustomShape 2">
            <a:extLst>
              <a:ext uri="{FF2B5EF4-FFF2-40B4-BE49-F238E27FC236}">
                <a16:creationId xmlns:a16="http://schemas.microsoft.com/office/drawing/2014/main" id="{90618760-F016-828F-F6A2-A3D80D1F7A14}"/>
              </a:ext>
            </a:extLst>
          </p:cNvPr>
          <p:cNvSpPr/>
          <p:nvPr/>
        </p:nvSpPr>
        <p:spPr>
          <a:xfrm rot="21390675">
            <a:off x="3198804" y="6212931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Pro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ess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CustomShape 2">
            <a:extLst>
              <a:ext uri="{FF2B5EF4-FFF2-40B4-BE49-F238E27FC236}">
                <a16:creationId xmlns:a16="http://schemas.microsoft.com/office/drawing/2014/main" id="{286018FF-BCBA-40B8-A7C2-8FD6C98A64C8}"/>
              </a:ext>
            </a:extLst>
          </p:cNvPr>
          <p:cNvSpPr/>
          <p:nvPr/>
        </p:nvSpPr>
        <p:spPr>
          <a:xfrm rot="179452">
            <a:off x="5993666" y="6192668"/>
            <a:ext cx="1821032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De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r>
              <a:rPr kumimoji="0" lang="en-GB" sz="24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ember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4" name="CustomShape 2">
            <a:extLst>
              <a:ext uri="{FF2B5EF4-FFF2-40B4-BE49-F238E27FC236}">
                <a16:creationId xmlns:a16="http://schemas.microsoft.com/office/drawing/2014/main" id="{B44C1546-B200-B819-5988-3E04465299A0}"/>
              </a:ext>
            </a:extLst>
          </p:cNvPr>
          <p:cNvSpPr/>
          <p:nvPr/>
        </p:nvSpPr>
        <p:spPr>
          <a:xfrm rot="21390675">
            <a:off x="8582379" y="6241058"/>
            <a:ext cx="1682475" cy="42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Konferen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z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71" name="Picture 70" descr="Diagram&#10;&#10;Description automatically generated">
            <a:extLst>
              <a:ext uri="{FF2B5EF4-FFF2-40B4-BE49-F238E27FC236}">
                <a16:creationId xmlns:a16="http://schemas.microsoft.com/office/drawing/2014/main" id="{CF5DB757-ECC1-663E-1761-05B81F60E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9988">
            <a:off x="6639456" y="5198891"/>
            <a:ext cx="842015" cy="903503"/>
          </a:xfrm>
          <a:prstGeom prst="rect">
            <a:avLst/>
          </a:prstGeom>
        </p:spPr>
      </p:pic>
      <p:pic>
        <p:nvPicPr>
          <p:cNvPr id="72" name="Picture 71" descr="A picture containing marker&#10;&#10;Description automatically generated">
            <a:extLst>
              <a:ext uri="{FF2B5EF4-FFF2-40B4-BE49-F238E27FC236}">
                <a16:creationId xmlns:a16="http://schemas.microsoft.com/office/drawing/2014/main" id="{6EC357B0-6662-12B8-5AC9-ED10E455E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97" y="1847539"/>
            <a:ext cx="992250" cy="992250"/>
          </a:xfrm>
          <a:prstGeom prst="rect">
            <a:avLst/>
          </a:prstGeom>
        </p:spPr>
      </p:pic>
      <p:pic>
        <p:nvPicPr>
          <p:cNvPr id="73" name="Picture 72" descr="A picture containing icon&#10;&#10;Description automatically generated">
            <a:extLst>
              <a:ext uri="{FF2B5EF4-FFF2-40B4-BE49-F238E27FC236}">
                <a16:creationId xmlns:a16="http://schemas.microsoft.com/office/drawing/2014/main" id="{98E095F8-CE53-719D-A7B7-F5B2CAD3C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96" y="3528590"/>
            <a:ext cx="1143142" cy="920652"/>
          </a:xfrm>
          <a:prstGeom prst="rect">
            <a:avLst/>
          </a:prstGeom>
        </p:spPr>
      </p:pic>
      <p:pic>
        <p:nvPicPr>
          <p:cNvPr id="74" name="Picture 7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AB67035-C561-7593-04B0-EE30B67C1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056">
            <a:off x="3648130" y="3409375"/>
            <a:ext cx="854953" cy="1041566"/>
          </a:xfrm>
          <a:prstGeom prst="rect">
            <a:avLst/>
          </a:prstGeom>
        </p:spPr>
      </p:pic>
      <p:pic>
        <p:nvPicPr>
          <p:cNvPr id="75" name="Picture 74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9B648CD6-359C-5FF1-9E77-53CBF3C27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49720">
            <a:off x="8815243" y="1968296"/>
            <a:ext cx="1232043" cy="827779"/>
          </a:xfrm>
          <a:prstGeom prst="rect">
            <a:avLst/>
          </a:prstGeom>
        </p:spPr>
      </p:pic>
      <p:pic>
        <p:nvPicPr>
          <p:cNvPr id="1026" name="Picture 2" descr="Free circus tent big top vector">
            <a:extLst>
              <a:ext uri="{FF2B5EF4-FFF2-40B4-BE49-F238E27FC236}">
                <a16:creationId xmlns:a16="http://schemas.microsoft.com/office/drawing/2014/main" id="{3E75616B-A565-0464-C5A1-0AC1B897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7">
            <a:off x="720523" y="5107234"/>
            <a:ext cx="1551024" cy="10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doctor checkup clinic vector">
            <a:extLst>
              <a:ext uri="{FF2B5EF4-FFF2-40B4-BE49-F238E27FC236}">
                <a16:creationId xmlns:a16="http://schemas.microsoft.com/office/drawing/2014/main" id="{E579EF99-7250-CC2E-159C-027B7ECED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6" b="55988"/>
          <a:stretch/>
        </p:blipFill>
        <p:spPr bwMode="auto">
          <a:xfrm rot="21324018">
            <a:off x="3212206" y="1723920"/>
            <a:ext cx="1246331" cy="11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speech bubble talk talking vector">
            <a:extLst>
              <a:ext uri="{FF2B5EF4-FFF2-40B4-BE49-F238E27FC236}">
                <a16:creationId xmlns:a16="http://schemas.microsoft.com/office/drawing/2014/main" id="{D1F5F8BE-FED0-BBF0-A0F8-CB56EBEC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319">
            <a:off x="6233845" y="1777752"/>
            <a:ext cx="1396973" cy="12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binoculars looking for see illustration">
            <a:extLst>
              <a:ext uri="{FF2B5EF4-FFF2-40B4-BE49-F238E27FC236}">
                <a16:creationId xmlns:a16="http://schemas.microsoft.com/office/drawing/2014/main" id="{87D2219F-0953-D263-2408-DA9541791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t="7552" r="24675" b="7964"/>
          <a:stretch/>
        </p:blipFill>
        <p:spPr bwMode="auto">
          <a:xfrm rot="21320646">
            <a:off x="6244821" y="3385493"/>
            <a:ext cx="797811" cy="11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ree map italy region vector">
            <a:extLst>
              <a:ext uri="{FF2B5EF4-FFF2-40B4-BE49-F238E27FC236}">
                <a16:creationId xmlns:a16="http://schemas.microsoft.com/office/drawing/2014/main" id="{93586883-1D1E-C9D6-C1EB-F5651A49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21" y="3538640"/>
            <a:ext cx="1247489" cy="7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ree cycle phase change vector">
            <a:extLst>
              <a:ext uri="{FF2B5EF4-FFF2-40B4-BE49-F238E27FC236}">
                <a16:creationId xmlns:a16="http://schemas.microsoft.com/office/drawing/2014/main" id="{AEF30C18-2BE6-C0D7-1203-2B510314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51" y="4920988"/>
            <a:ext cx="1316782" cy="13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meeting conference people vector">
            <a:extLst>
              <a:ext uri="{FF2B5EF4-FFF2-40B4-BE49-F238E27FC236}">
                <a16:creationId xmlns:a16="http://schemas.microsoft.com/office/drawing/2014/main" id="{35F89B8B-84B7-1A17-7B73-7002D695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138">
            <a:off x="8632908" y="5112840"/>
            <a:ext cx="1406716" cy="103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582594-BADA-4D68-A4C5-D265999639B7}"/>
              </a:ext>
            </a:extLst>
          </p:cNvPr>
          <p:cNvGraphicFramePr>
            <a:graphicFrameLocks noGrp="1"/>
          </p:cNvGraphicFramePr>
          <p:nvPr/>
        </p:nvGraphicFramePr>
        <p:xfrm>
          <a:off x="7032521" y="2030386"/>
          <a:ext cx="5042263" cy="4514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2263">
                  <a:extLst>
                    <a:ext uri="{9D8B030D-6E8A-4147-A177-3AD203B41FA5}">
                      <a16:colId xmlns:a16="http://schemas.microsoft.com/office/drawing/2014/main" val="3745429010"/>
                    </a:ext>
                  </a:extLst>
                </a:gridCol>
              </a:tblGrid>
              <a:tr h="752487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175847"/>
                  </a:ext>
                </a:extLst>
              </a:tr>
              <a:tr h="752487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824553"/>
                  </a:ext>
                </a:extLst>
              </a:tr>
              <a:tr h="752487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919578"/>
                  </a:ext>
                </a:extLst>
              </a:tr>
              <a:tr h="752487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546495"/>
                  </a:ext>
                </a:extLst>
              </a:tr>
              <a:tr h="752487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7336014"/>
                  </a:ext>
                </a:extLst>
              </a:tr>
              <a:tr h="752487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23419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338;p8">
            <a:hlinkClick r:id="" action="ppaction://noaction">
              <a:snd r:embed="rId3" name="T1_W10F_3.2.wav"/>
            </a:hlinkClick>
            <a:extLst>
              <a:ext uri="{FF2B5EF4-FFF2-40B4-BE49-F238E27FC236}">
                <a16:creationId xmlns:a16="http://schemas.microsoft.com/office/drawing/2014/main" id="{E08FA80F-B4E1-4BA8-A882-F256F9D346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37" y="2193698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6" name="Google Shape;350;p8">
            <a:extLst>
              <a:ext uri="{FF2B5EF4-FFF2-40B4-BE49-F238E27FC236}">
                <a16:creationId xmlns:a16="http://schemas.microsoft.com/office/drawing/2014/main" id="{9EDB51A6-DD51-43A6-BB4E-AE3B890F3E8D}"/>
              </a:ext>
            </a:extLst>
          </p:cNvPr>
          <p:cNvSpPr txBox="1"/>
          <p:nvPr/>
        </p:nvSpPr>
        <p:spPr>
          <a:xfrm>
            <a:off x="200767" y="2219098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350;p8">
            <a:extLst>
              <a:ext uri="{FF2B5EF4-FFF2-40B4-BE49-F238E27FC236}">
                <a16:creationId xmlns:a16="http://schemas.microsoft.com/office/drawing/2014/main" id="{8E2B42CC-C8C2-41EA-AF9F-AEF7FE191ACE}"/>
              </a:ext>
            </a:extLst>
          </p:cNvPr>
          <p:cNvSpPr txBox="1"/>
          <p:nvPr/>
        </p:nvSpPr>
        <p:spPr>
          <a:xfrm>
            <a:off x="179056" y="2973735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2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350;p8">
            <a:extLst>
              <a:ext uri="{FF2B5EF4-FFF2-40B4-BE49-F238E27FC236}">
                <a16:creationId xmlns:a16="http://schemas.microsoft.com/office/drawing/2014/main" id="{FEB73842-3A42-41C5-A1B0-B2B1DF6D047A}"/>
              </a:ext>
            </a:extLst>
          </p:cNvPr>
          <p:cNvSpPr txBox="1"/>
          <p:nvPr/>
        </p:nvSpPr>
        <p:spPr>
          <a:xfrm>
            <a:off x="153184" y="3693594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350;p8">
            <a:extLst>
              <a:ext uri="{FF2B5EF4-FFF2-40B4-BE49-F238E27FC236}">
                <a16:creationId xmlns:a16="http://schemas.microsoft.com/office/drawing/2014/main" id="{DCFE0F37-670C-4FD5-B52C-4DAC8885C249}"/>
              </a:ext>
            </a:extLst>
          </p:cNvPr>
          <p:cNvSpPr txBox="1"/>
          <p:nvPr/>
        </p:nvSpPr>
        <p:spPr>
          <a:xfrm>
            <a:off x="204372" y="4487621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4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350;p8">
            <a:extLst>
              <a:ext uri="{FF2B5EF4-FFF2-40B4-BE49-F238E27FC236}">
                <a16:creationId xmlns:a16="http://schemas.microsoft.com/office/drawing/2014/main" id="{1151E009-15F4-408E-B1AC-02CDA1BB5605}"/>
              </a:ext>
            </a:extLst>
          </p:cNvPr>
          <p:cNvSpPr txBox="1"/>
          <p:nvPr/>
        </p:nvSpPr>
        <p:spPr>
          <a:xfrm>
            <a:off x="211154" y="5151316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5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350;p8">
            <a:extLst>
              <a:ext uri="{FF2B5EF4-FFF2-40B4-BE49-F238E27FC236}">
                <a16:creationId xmlns:a16="http://schemas.microsoft.com/office/drawing/2014/main" id="{0A279D45-5600-44E2-A0A6-6A33047823A3}"/>
              </a:ext>
            </a:extLst>
          </p:cNvPr>
          <p:cNvSpPr txBox="1"/>
          <p:nvPr/>
        </p:nvSpPr>
        <p:spPr>
          <a:xfrm>
            <a:off x="194205" y="5963526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6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338;p8">
            <a:hlinkClick r:id="" action="ppaction://noaction">
              <a:snd r:embed="rId5" name="T1_W10F_3.3.wav"/>
            </a:hlinkClick>
            <a:extLst>
              <a:ext uri="{FF2B5EF4-FFF2-40B4-BE49-F238E27FC236}">
                <a16:creationId xmlns:a16="http://schemas.microsoft.com/office/drawing/2014/main" id="{FCC64806-45A8-4A77-A028-A245F9FDB2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37" y="2942619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6" name="Google Shape;338;p8">
            <a:hlinkClick r:id="" action="ppaction://noaction">
              <a:snd r:embed="rId6" name="T1_W10F_3.4.wav"/>
            </a:hlinkClick>
            <a:extLst>
              <a:ext uri="{FF2B5EF4-FFF2-40B4-BE49-F238E27FC236}">
                <a16:creationId xmlns:a16="http://schemas.microsoft.com/office/drawing/2014/main" id="{E9E5D916-2B2E-4D0D-9C7F-6DC889DE6E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37" y="3710658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Google Shape;338;p8">
            <a:hlinkClick r:id="" action="ppaction://noaction">
              <a:snd r:embed="rId7" name="T1_W10F_3.5.wav"/>
            </a:hlinkClick>
            <a:extLst>
              <a:ext uri="{FF2B5EF4-FFF2-40B4-BE49-F238E27FC236}">
                <a16:creationId xmlns:a16="http://schemas.microsoft.com/office/drawing/2014/main" id="{EB182353-147C-46C3-90F1-23124C835C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37" y="4438023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4" name="Google Shape;338;p8">
            <a:hlinkClick r:id="" action="ppaction://noaction">
              <a:snd r:embed="rId8" name="T1_W10F_3.6.wav"/>
            </a:hlinkClick>
            <a:extLst>
              <a:ext uri="{FF2B5EF4-FFF2-40B4-BE49-F238E27FC236}">
                <a16:creationId xmlns:a16="http://schemas.microsoft.com/office/drawing/2014/main" id="{222C665A-7897-4376-94AE-19A9A182C9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37" y="5132762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" name="Google Shape;338;p8">
            <a:hlinkClick r:id="" action="ppaction://noaction">
              <a:snd r:embed="rId9" name="T1_W10F_3.7.wav"/>
            </a:hlinkClick>
            <a:extLst>
              <a:ext uri="{FF2B5EF4-FFF2-40B4-BE49-F238E27FC236}">
                <a16:creationId xmlns:a16="http://schemas.microsoft.com/office/drawing/2014/main" id="{0DCB81FF-813E-49D8-BE38-DB725DF0A4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937" y="5916926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C6581-FFE7-4C0F-86CB-EE8EF58B6272}"/>
              </a:ext>
            </a:extLst>
          </p:cNvPr>
          <p:cNvSpPr txBox="1"/>
          <p:nvPr/>
        </p:nvSpPr>
        <p:spPr>
          <a:xfrm>
            <a:off x="8358791" y="1557456"/>
            <a:ext cx="251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auf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95B000-5EAE-4E00-8195-7BC57A89D061}"/>
              </a:ext>
            </a:extLst>
          </p:cNvPr>
          <p:cNvSpPr txBox="1"/>
          <p:nvPr/>
        </p:nvSpPr>
        <p:spPr>
          <a:xfrm>
            <a:off x="7078060" y="2148730"/>
            <a:ext cx="50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is my task.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3F60AA-2003-4864-A5FB-EB4A8820C974}"/>
              </a:ext>
            </a:extLst>
          </p:cNvPr>
          <p:cNvSpPr txBox="1"/>
          <p:nvPr/>
        </p:nvSpPr>
        <p:spPr>
          <a:xfrm>
            <a:off x="6998548" y="2933917"/>
            <a:ext cx="50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is my sheet.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AD4787-C030-47C6-A75B-E3FB52225925}"/>
              </a:ext>
            </a:extLst>
          </p:cNvPr>
          <p:cNvSpPr txBox="1"/>
          <p:nvPr/>
        </p:nvSpPr>
        <p:spPr>
          <a:xfrm>
            <a:off x="7021649" y="3692815"/>
            <a:ext cx="50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that is your card.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F85D2E7-022C-4CD4-9120-60882D75CB7A}"/>
              </a:ext>
            </a:extLst>
          </p:cNvPr>
          <p:cNvSpPr txBox="1"/>
          <p:nvPr/>
        </p:nvSpPr>
        <p:spPr>
          <a:xfrm>
            <a:off x="6892940" y="4396852"/>
            <a:ext cx="50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is also your prize.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CDCA77-8F25-4946-BFDA-E10197044B85}"/>
              </a:ext>
            </a:extLst>
          </p:cNvPr>
          <p:cNvSpPr txBox="1"/>
          <p:nvPr/>
        </p:nvSpPr>
        <p:spPr>
          <a:xfrm>
            <a:off x="6955194" y="5164440"/>
            <a:ext cx="50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are my partner.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851AE4-9FC5-4991-BC02-D3D66681BC73}"/>
              </a:ext>
            </a:extLst>
          </p:cNvPr>
          <p:cNvSpPr txBox="1"/>
          <p:nvPr/>
        </p:nvSpPr>
        <p:spPr>
          <a:xfrm>
            <a:off x="6998548" y="5967875"/>
            <a:ext cx="50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is your list.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18FACE-E1B3-BF27-025B-97A20E5FBF11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170BB5-A362-5FDF-05EC-D69086098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4" name="Speech Bubble: Rectangle with Corners Rounded 13">
            <a:hlinkClick r:id="" action="ppaction://noaction">
              <a:snd r:embed="rId11" name="T1_W10F_3.1.wav"/>
            </a:hlinkClick>
            <a:extLst>
              <a:ext uri="{FF2B5EF4-FFF2-40B4-BE49-F238E27FC236}">
                <a16:creationId xmlns:a16="http://schemas.microsoft.com/office/drawing/2014/main" id="{80CD8907-2D8F-A7E4-6383-F81A650D848E}"/>
              </a:ext>
            </a:extLst>
          </p:cNvPr>
          <p:cNvSpPr/>
          <p:nvPr/>
        </p:nvSpPr>
        <p:spPr>
          <a:xfrm>
            <a:off x="3684893" y="112992"/>
            <a:ext cx="7116263" cy="458739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Hör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zu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das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Ronjas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oder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Mariems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)?</a:t>
            </a:r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6A794A4A-326A-F9F3-7BDA-DA57EF0D4C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32294" y="4042"/>
            <a:ext cx="792346" cy="6960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047CEE-7F1F-48BE-A769-F6CEB9C0C7F7}"/>
              </a:ext>
            </a:extLst>
          </p:cNvPr>
          <p:cNvSpPr txBox="1"/>
          <p:nvPr/>
        </p:nvSpPr>
        <p:spPr>
          <a:xfrm>
            <a:off x="61734" y="760325"/>
            <a:ext cx="1073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Ronja has gone to her friend Mariem’s house to work on the project. </a:t>
            </a:r>
            <a:b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Their things are everywhere! Ronja works out what belongs to each of them. </a:t>
            </a:r>
          </a:p>
        </p:txBody>
      </p:sp>
      <p:pic>
        <p:nvPicPr>
          <p:cNvPr id="21" name="Picture 20" descr="A cartoon of a person in a blue and white striped shirt&#10;&#10;Description automatically generated">
            <a:extLst>
              <a:ext uri="{FF2B5EF4-FFF2-40B4-BE49-F238E27FC236}">
                <a16:creationId xmlns:a16="http://schemas.microsoft.com/office/drawing/2014/main" id="{4532CE97-5A42-1D5A-3DC9-0FC82544B1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0" y="1740476"/>
            <a:ext cx="1754810" cy="5014956"/>
          </a:xfrm>
          <a:prstGeom prst="rect">
            <a:avLst/>
          </a:prstGeom>
        </p:spPr>
      </p:pic>
      <p:pic>
        <p:nvPicPr>
          <p:cNvPr id="23" name="Picture 22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01C2A15A-F5B0-C3CC-7FD8-528DE0D635B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/>
          <a:stretch/>
        </p:blipFill>
        <p:spPr>
          <a:xfrm>
            <a:off x="1477019" y="1797811"/>
            <a:ext cx="1821811" cy="5060189"/>
          </a:xfrm>
          <a:prstGeom prst="rect">
            <a:avLst/>
          </a:prstGeom>
        </p:spPr>
      </p:pic>
      <p:pic>
        <p:nvPicPr>
          <p:cNvPr id="24" name="Picture 23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4C033FFB-AC82-45EC-F189-9AAFA424118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-1" b="70319"/>
          <a:stretch/>
        </p:blipFill>
        <p:spPr>
          <a:xfrm>
            <a:off x="6179162" y="2009093"/>
            <a:ext cx="814696" cy="671670"/>
          </a:xfrm>
          <a:prstGeom prst="ellipse">
            <a:avLst/>
          </a:prstGeom>
        </p:spPr>
      </p:pic>
      <p:pic>
        <p:nvPicPr>
          <p:cNvPr id="25" name="Picture 24" descr="A cartoon of a person in a blue and white striped shirt&#10;&#10;Description automatically generated">
            <a:extLst>
              <a:ext uri="{FF2B5EF4-FFF2-40B4-BE49-F238E27FC236}">
                <a16:creationId xmlns:a16="http://schemas.microsoft.com/office/drawing/2014/main" id="{07CBAEC9-5A2F-C8C5-AC2A-C8FEB6C80C4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6"/>
          <a:stretch/>
        </p:blipFill>
        <p:spPr>
          <a:xfrm>
            <a:off x="6239679" y="3478512"/>
            <a:ext cx="838381" cy="769442"/>
          </a:xfrm>
          <a:prstGeom prst="ellipse">
            <a:avLst/>
          </a:prstGeom>
        </p:spPr>
      </p:pic>
      <p:pic>
        <p:nvPicPr>
          <p:cNvPr id="26" name="Picture 25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27B06FBA-30E4-667A-3F8A-BF7566FEC4A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-1" b="70319"/>
          <a:stretch/>
        </p:blipFill>
        <p:spPr>
          <a:xfrm>
            <a:off x="6179162" y="2740354"/>
            <a:ext cx="814696" cy="671670"/>
          </a:xfrm>
          <a:prstGeom prst="ellipse">
            <a:avLst/>
          </a:prstGeom>
        </p:spPr>
      </p:pic>
      <p:pic>
        <p:nvPicPr>
          <p:cNvPr id="27" name="Picture 26" descr="A cartoon of a person in a blue and white striped shirt&#10;&#10;Description automatically generated">
            <a:extLst>
              <a:ext uri="{FF2B5EF4-FFF2-40B4-BE49-F238E27FC236}">
                <a16:creationId xmlns:a16="http://schemas.microsoft.com/office/drawing/2014/main" id="{DED44E0B-B923-8300-8317-2C140A614BC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6"/>
          <a:stretch/>
        </p:blipFill>
        <p:spPr>
          <a:xfrm>
            <a:off x="6228050" y="4217775"/>
            <a:ext cx="838381" cy="769442"/>
          </a:xfrm>
          <a:prstGeom prst="ellipse">
            <a:avLst/>
          </a:prstGeom>
        </p:spPr>
      </p:pic>
      <p:pic>
        <p:nvPicPr>
          <p:cNvPr id="28" name="Picture 27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E6AE7556-128B-CF0B-0AC5-75759DF4158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-1" b="70319"/>
          <a:stretch/>
        </p:blipFill>
        <p:spPr>
          <a:xfrm>
            <a:off x="6140498" y="5053341"/>
            <a:ext cx="814696" cy="671670"/>
          </a:xfrm>
          <a:prstGeom prst="ellipse">
            <a:avLst/>
          </a:prstGeom>
        </p:spPr>
      </p:pic>
      <p:pic>
        <p:nvPicPr>
          <p:cNvPr id="29" name="Picture 28" descr="A cartoon of a person in a blue and white striped shirt&#10;&#10;Description automatically generated">
            <a:extLst>
              <a:ext uri="{FF2B5EF4-FFF2-40B4-BE49-F238E27FC236}">
                <a16:creationId xmlns:a16="http://schemas.microsoft.com/office/drawing/2014/main" id="{BD31FC87-EB5A-174D-9021-35201A1A27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6"/>
          <a:stretch/>
        </p:blipFill>
        <p:spPr>
          <a:xfrm>
            <a:off x="6239679" y="5741249"/>
            <a:ext cx="838381" cy="7694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61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  <p:bldP spid="74" grpId="0"/>
      <p:bldP spid="84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02585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Mariem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Ronjas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Partnerin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Ronja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texting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mum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about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project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B00EB52-A455-4E54-A2A8-0B89FA2AEB4F}"/>
              </a:ext>
            </a:extLst>
          </p:cNvPr>
          <p:cNvGraphicFramePr>
            <a:graphicFrameLocks noGrp="1"/>
          </p:cNvGraphicFramePr>
          <p:nvPr/>
        </p:nvGraphicFramePr>
        <p:xfrm>
          <a:off x="6183742" y="1732779"/>
          <a:ext cx="5879922" cy="48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151">
                  <a:extLst>
                    <a:ext uri="{9D8B030D-6E8A-4147-A177-3AD203B41FA5}">
                      <a16:colId xmlns:a16="http://schemas.microsoft.com/office/drawing/2014/main" val="453927558"/>
                    </a:ext>
                  </a:extLst>
                </a:gridCol>
                <a:gridCol w="3258355">
                  <a:extLst>
                    <a:ext uri="{9D8B030D-6E8A-4147-A177-3AD203B41FA5}">
                      <a16:colId xmlns:a16="http://schemas.microsoft.com/office/drawing/2014/main" val="4076751126"/>
                    </a:ext>
                  </a:extLst>
                </a:gridCol>
                <a:gridCol w="2095416">
                  <a:extLst>
                    <a:ext uri="{9D8B030D-6E8A-4147-A177-3AD203B41FA5}">
                      <a16:colId xmlns:a16="http://schemas.microsoft.com/office/drawing/2014/main" val="3465985841"/>
                    </a:ext>
                  </a:extLst>
                </a:gridCol>
              </a:tblGrid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70557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75159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696675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5203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7513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66490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A37F6-D484-48E4-9996-FD8F971BA6A5}"/>
              </a:ext>
            </a:extLst>
          </p:cNvPr>
          <p:cNvSpPr/>
          <p:nvPr/>
        </p:nvSpPr>
        <p:spPr>
          <a:xfrm>
            <a:off x="10050081" y="1897485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4ACF1A4-BA83-4AF4-9A76-8B4925F4D9E8}"/>
              </a:ext>
            </a:extLst>
          </p:cNvPr>
          <p:cNvSpPr/>
          <p:nvPr/>
        </p:nvSpPr>
        <p:spPr>
          <a:xfrm>
            <a:off x="6687019" y="1955227"/>
            <a:ext cx="7763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0CF3E1-56EF-550E-F7F2-A2F590559EF6}"/>
              </a:ext>
            </a:extLst>
          </p:cNvPr>
          <p:cNvSpPr/>
          <p:nvPr/>
        </p:nvSpPr>
        <p:spPr>
          <a:xfrm>
            <a:off x="7463399" y="2806667"/>
            <a:ext cx="573421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BCEFAC-9260-5F41-2443-D7ADCDEE4447}"/>
              </a:ext>
            </a:extLst>
          </p:cNvPr>
          <p:cNvSpPr/>
          <p:nvPr/>
        </p:nvSpPr>
        <p:spPr>
          <a:xfrm>
            <a:off x="10050081" y="2729858"/>
            <a:ext cx="1933992" cy="4717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problem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C3EE9A4-1722-3AD2-874E-D67E771F0E48}"/>
              </a:ext>
            </a:extLst>
          </p:cNvPr>
          <p:cNvSpPr/>
          <p:nvPr/>
        </p:nvSpPr>
        <p:spPr>
          <a:xfrm>
            <a:off x="8036820" y="3615744"/>
            <a:ext cx="830680" cy="33984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3ACEAD8-56A7-5DA1-5DDE-7616479CC75A}"/>
              </a:ext>
            </a:extLst>
          </p:cNvPr>
          <p:cNvSpPr/>
          <p:nvPr/>
        </p:nvSpPr>
        <p:spPr>
          <a:xfrm>
            <a:off x="10050081" y="3556585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8140E4-CC7A-B9BE-116B-5F38BC2F0EA0}"/>
              </a:ext>
            </a:extLst>
          </p:cNvPr>
          <p:cNvSpPr/>
          <p:nvPr/>
        </p:nvSpPr>
        <p:spPr>
          <a:xfrm>
            <a:off x="8884454" y="4381745"/>
            <a:ext cx="927455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C04C254-DFAB-2C5D-5F11-FEAD172B9886}"/>
              </a:ext>
            </a:extLst>
          </p:cNvPr>
          <p:cNvSpPr/>
          <p:nvPr/>
        </p:nvSpPr>
        <p:spPr>
          <a:xfrm>
            <a:off x="10050081" y="4312102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EFBB5A-810E-2CFB-1216-1CF223ADDC7C}"/>
              </a:ext>
            </a:extLst>
          </p:cNvPr>
          <p:cNvSpPr/>
          <p:nvPr/>
        </p:nvSpPr>
        <p:spPr>
          <a:xfrm>
            <a:off x="8053774" y="5198610"/>
            <a:ext cx="8306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089B2B8-9473-B5E8-04A3-0CEB74C2DC87}"/>
              </a:ext>
            </a:extLst>
          </p:cNvPr>
          <p:cNvSpPr/>
          <p:nvPr/>
        </p:nvSpPr>
        <p:spPr>
          <a:xfrm>
            <a:off x="10077140" y="5102895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710504C-6ADE-90DE-728F-5DA64AE484B3}"/>
              </a:ext>
            </a:extLst>
          </p:cNvPr>
          <p:cNvSpPr/>
          <p:nvPr/>
        </p:nvSpPr>
        <p:spPr>
          <a:xfrm>
            <a:off x="8876502" y="6041125"/>
            <a:ext cx="927455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5A62CBE-DD2B-24A5-7157-4A0944C5A8CA}"/>
              </a:ext>
            </a:extLst>
          </p:cNvPr>
          <p:cNvSpPr/>
          <p:nvPr/>
        </p:nvSpPr>
        <p:spPr>
          <a:xfrm>
            <a:off x="10072306" y="5935268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idea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1F6F6F16-9E0B-32B1-C660-7AEE73DCD7F4}"/>
              </a:ext>
            </a:extLst>
          </p:cNvPr>
          <p:cNvSpPr/>
          <p:nvPr/>
        </p:nvSpPr>
        <p:spPr>
          <a:xfrm>
            <a:off x="228205" y="1826947"/>
            <a:ext cx="2581866" cy="1229779"/>
          </a:xfrm>
          <a:prstGeom prst="wedgeRoundRectCallout">
            <a:avLst>
              <a:gd name="adj1" fmla="val 58849"/>
              <a:gd name="adj2" fmla="val -204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die Aufgabe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schwer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856FB7-064E-42D4-989D-FDB9297FB488}"/>
              </a:ext>
            </a:extLst>
          </p:cNvPr>
          <p:cNvSpPr/>
          <p:nvPr/>
        </p:nvSpPr>
        <p:spPr>
          <a:xfrm>
            <a:off x="72397" y="1563183"/>
            <a:ext cx="409612" cy="362460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527B2C98-84CC-26B6-9069-04D9C0BE7D46}"/>
              </a:ext>
            </a:extLst>
          </p:cNvPr>
          <p:cNvSpPr/>
          <p:nvPr/>
        </p:nvSpPr>
        <p:spPr>
          <a:xfrm>
            <a:off x="228205" y="3586160"/>
            <a:ext cx="2581866" cy="1229779"/>
          </a:xfrm>
          <a:prstGeom prst="wedgeRoundRectCallout">
            <a:avLst>
              <a:gd name="adj1" fmla="val -56947"/>
              <a:gd name="adj2" fmla="val -16614"/>
              <a:gd name="adj3" fmla="val 16667"/>
            </a:avLst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Ja,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kumimoji="0" lang="en-GB" sz="240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Problem.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755D82-9DE7-D136-EFDB-82D4D3AF679A}"/>
              </a:ext>
            </a:extLst>
          </p:cNvPr>
          <p:cNvSpPr/>
          <p:nvPr/>
        </p:nvSpPr>
        <p:spPr>
          <a:xfrm>
            <a:off x="72397" y="3322396"/>
            <a:ext cx="409612" cy="362460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1480E993-2F7E-9F26-55E9-F045D980E2AC}"/>
              </a:ext>
            </a:extLst>
          </p:cNvPr>
          <p:cNvSpPr/>
          <p:nvPr/>
        </p:nvSpPr>
        <p:spPr>
          <a:xfrm>
            <a:off x="228205" y="5320378"/>
            <a:ext cx="2581866" cy="1229779"/>
          </a:xfrm>
          <a:prstGeom prst="wedgeRoundRectCallout">
            <a:avLst>
              <a:gd name="adj1" fmla="val -56639"/>
              <a:gd name="adj2" fmla="val -17907"/>
              <a:gd name="adj3" fmla="val 16667"/>
            </a:avLst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  Aber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Partnerin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gut.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AC9841-4028-5A7E-8C92-8A3671DD8B69}"/>
              </a:ext>
            </a:extLst>
          </p:cNvPr>
          <p:cNvSpPr/>
          <p:nvPr/>
        </p:nvSpPr>
        <p:spPr>
          <a:xfrm>
            <a:off x="72397" y="5056614"/>
            <a:ext cx="409612" cy="362460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2B33E66D-D51F-7E4C-2FE5-BF1CB318FAD9}"/>
              </a:ext>
            </a:extLst>
          </p:cNvPr>
          <p:cNvSpPr/>
          <p:nvPr/>
        </p:nvSpPr>
        <p:spPr>
          <a:xfrm>
            <a:off x="3274881" y="1856531"/>
            <a:ext cx="2581866" cy="1229779"/>
          </a:xfrm>
          <a:prstGeom prst="wedgeRoundRectCallout">
            <a:avLst>
              <a:gd name="adj1" fmla="val 58849"/>
              <a:gd name="adj2" fmla="val -204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  </a:t>
            </a:r>
            <a:r>
              <a:rPr lang="en-GB" sz="2400" dirty="0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en-GB" sz="2400" dirty="0" err="1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GB" sz="2400" dirty="0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400" dirty="0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deine</a:t>
            </a:r>
            <a:r>
              <a:rPr lang="en-GB" sz="2400" dirty="0">
                <a:solidFill>
                  <a:srgbClr val="1F4E79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Karte?</a:t>
            </a:r>
            <a:endParaRPr lang="en-GB" sz="2800" dirty="0">
              <a:solidFill>
                <a:prstClr val="white"/>
              </a:solidFill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3EFF6C-3C13-C3B4-1388-0A95A5A2D6D9}"/>
              </a:ext>
            </a:extLst>
          </p:cNvPr>
          <p:cNvSpPr/>
          <p:nvPr/>
        </p:nvSpPr>
        <p:spPr>
          <a:xfrm>
            <a:off x="3119073" y="1592767"/>
            <a:ext cx="409612" cy="362460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A294B50E-2691-B3F0-D52B-3F2CA875E6A1}"/>
              </a:ext>
            </a:extLst>
          </p:cNvPr>
          <p:cNvSpPr/>
          <p:nvPr/>
        </p:nvSpPr>
        <p:spPr>
          <a:xfrm>
            <a:off x="3274881" y="3615744"/>
            <a:ext cx="2581866" cy="1229779"/>
          </a:xfrm>
          <a:prstGeom prst="wedgeRoundRectCallout">
            <a:avLst>
              <a:gd name="adj1" fmla="val -57871"/>
              <a:gd name="adj2" fmla="val -15967"/>
              <a:gd name="adj3" fmla="val 16667"/>
            </a:avLst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Karte</a:t>
            </a:r>
            <a:b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grün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44FAD8-0BFB-A0FD-5E62-9F6A4AE51EB0}"/>
              </a:ext>
            </a:extLst>
          </p:cNvPr>
          <p:cNvSpPr/>
          <p:nvPr/>
        </p:nvSpPr>
        <p:spPr>
          <a:xfrm>
            <a:off x="3119073" y="3351980"/>
            <a:ext cx="409612" cy="362460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E49319E-F32B-9928-D569-BF46D029E8D9}"/>
              </a:ext>
            </a:extLst>
          </p:cNvPr>
          <p:cNvSpPr/>
          <p:nvPr/>
        </p:nvSpPr>
        <p:spPr>
          <a:xfrm>
            <a:off x="3274881" y="5349962"/>
            <a:ext cx="2581866" cy="1229779"/>
          </a:xfrm>
          <a:prstGeom prst="wedgeRoundRectCallout">
            <a:avLst>
              <a:gd name="adj1" fmla="val 59465"/>
              <a:gd name="adj2" fmla="val -185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 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Deine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Idee </a:t>
            </a:r>
            <a:b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240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wunderbar.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6F5196C-87B0-37C9-02A3-FFD80CDD8BC9}"/>
              </a:ext>
            </a:extLst>
          </p:cNvPr>
          <p:cNvSpPr/>
          <p:nvPr/>
        </p:nvSpPr>
        <p:spPr>
          <a:xfrm>
            <a:off x="3119073" y="5086198"/>
            <a:ext cx="409612" cy="362460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pic>
        <p:nvPicPr>
          <p:cNvPr id="63" name="Picture 62" descr="A cartoon of a person in a blue and white striped shirt&#10;&#10;Description automatically generated">
            <a:extLst>
              <a:ext uri="{FF2B5EF4-FFF2-40B4-BE49-F238E27FC236}">
                <a16:creationId xmlns:a16="http://schemas.microsoft.com/office/drawing/2014/main" id="{02254892-57EF-DF73-D1CE-2C8687DB8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6"/>
          <a:stretch/>
        </p:blipFill>
        <p:spPr>
          <a:xfrm>
            <a:off x="8757024" y="28808"/>
            <a:ext cx="986946" cy="1054694"/>
          </a:xfrm>
          <a:prstGeom prst="rect">
            <a:avLst/>
          </a:prstGeom>
        </p:spPr>
      </p:pic>
      <p:pic>
        <p:nvPicPr>
          <p:cNvPr id="2048" name="Picture 2047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8DA2A09C-7F42-D683-1160-2E35AD025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b="62941"/>
          <a:stretch/>
        </p:blipFill>
        <p:spPr>
          <a:xfrm>
            <a:off x="7903307" y="54690"/>
            <a:ext cx="1024629" cy="1054694"/>
          </a:xfrm>
          <a:prstGeom prst="rect">
            <a:avLst/>
          </a:prstGeom>
        </p:spPr>
      </p:pic>
      <p:pic>
        <p:nvPicPr>
          <p:cNvPr id="2051" name="Picture 2050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2517AB8B-2E74-83FE-D504-5BE9F0055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36" y="28808"/>
            <a:ext cx="1072272" cy="1054694"/>
          </a:xfrm>
          <a:prstGeom prst="rect">
            <a:avLst/>
          </a:prstGeom>
        </p:spPr>
      </p:pic>
      <p:sp>
        <p:nvSpPr>
          <p:cNvPr id="2053" name="Oval 2052">
            <a:extLst>
              <a:ext uri="{FF2B5EF4-FFF2-40B4-BE49-F238E27FC236}">
                <a16:creationId xmlns:a16="http://schemas.microsoft.com/office/drawing/2014/main" id="{BA06788E-5B5B-5EE3-70D1-CEB59DA127B1}"/>
              </a:ext>
            </a:extLst>
          </p:cNvPr>
          <p:cNvSpPr/>
          <p:nvPr/>
        </p:nvSpPr>
        <p:spPr>
          <a:xfrm>
            <a:off x="326201" y="1948438"/>
            <a:ext cx="409612" cy="38598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5" name="Picture 2054" descr="A cartoon of a person with her arms crossed&#10;&#10;Description automatically generated">
            <a:extLst>
              <a:ext uri="{FF2B5EF4-FFF2-40B4-BE49-F238E27FC236}">
                <a16:creationId xmlns:a16="http://schemas.microsoft.com/office/drawing/2014/main" id="{39BC209F-F65C-768F-7AC3-7607FF6D2F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26201" y="1943045"/>
            <a:ext cx="421540" cy="389858"/>
          </a:xfrm>
          <a:prstGeom prst="ellipse">
            <a:avLst/>
          </a:prstGeom>
        </p:spPr>
      </p:pic>
      <p:sp>
        <p:nvSpPr>
          <p:cNvPr id="2057" name="Oval 2056">
            <a:extLst>
              <a:ext uri="{FF2B5EF4-FFF2-40B4-BE49-F238E27FC236}">
                <a16:creationId xmlns:a16="http://schemas.microsoft.com/office/drawing/2014/main" id="{AE572359-311C-B575-4269-20B487E902EC}"/>
              </a:ext>
            </a:extLst>
          </p:cNvPr>
          <p:cNvSpPr/>
          <p:nvPr/>
        </p:nvSpPr>
        <p:spPr>
          <a:xfrm>
            <a:off x="346966" y="3704661"/>
            <a:ext cx="409612" cy="38598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8" name="Picture 2057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A4A41064-552E-7838-AB65-E01EED0E4F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b="68735"/>
          <a:stretch/>
        </p:blipFill>
        <p:spPr>
          <a:xfrm>
            <a:off x="349696" y="3744976"/>
            <a:ext cx="398045" cy="345669"/>
          </a:xfrm>
          <a:prstGeom prst="ellipse">
            <a:avLst/>
          </a:prstGeom>
        </p:spPr>
      </p:pic>
      <p:sp>
        <p:nvSpPr>
          <p:cNvPr id="2059" name="Oval 2058">
            <a:extLst>
              <a:ext uri="{FF2B5EF4-FFF2-40B4-BE49-F238E27FC236}">
                <a16:creationId xmlns:a16="http://schemas.microsoft.com/office/drawing/2014/main" id="{DFFC6DE2-23B8-41AF-43AB-0B11A342F42C}"/>
              </a:ext>
            </a:extLst>
          </p:cNvPr>
          <p:cNvSpPr/>
          <p:nvPr/>
        </p:nvSpPr>
        <p:spPr>
          <a:xfrm>
            <a:off x="280256" y="5462356"/>
            <a:ext cx="409612" cy="38598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0" name="Picture 2059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602A24C1-AF5A-167C-885C-BC4E3D7710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b="68735"/>
          <a:stretch/>
        </p:blipFill>
        <p:spPr>
          <a:xfrm>
            <a:off x="282986" y="5502671"/>
            <a:ext cx="398045" cy="345669"/>
          </a:xfrm>
          <a:prstGeom prst="ellipse">
            <a:avLst/>
          </a:prstGeom>
        </p:spPr>
      </p:pic>
      <p:sp>
        <p:nvSpPr>
          <p:cNvPr id="2061" name="Oval 2060">
            <a:extLst>
              <a:ext uri="{FF2B5EF4-FFF2-40B4-BE49-F238E27FC236}">
                <a16:creationId xmlns:a16="http://schemas.microsoft.com/office/drawing/2014/main" id="{30F54A6D-EAC7-5917-1757-ED5E4438C70D}"/>
              </a:ext>
            </a:extLst>
          </p:cNvPr>
          <p:cNvSpPr/>
          <p:nvPr/>
        </p:nvSpPr>
        <p:spPr>
          <a:xfrm>
            <a:off x="3404339" y="3735775"/>
            <a:ext cx="409612" cy="38598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2" name="Picture 2061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6A166832-BBCF-56F0-A72D-1B4A1F8DEB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b="68735"/>
          <a:stretch/>
        </p:blipFill>
        <p:spPr>
          <a:xfrm>
            <a:off x="3407069" y="3776090"/>
            <a:ext cx="398045" cy="345669"/>
          </a:xfrm>
          <a:prstGeom prst="ellipse">
            <a:avLst/>
          </a:prstGeom>
        </p:spPr>
      </p:pic>
      <p:sp>
        <p:nvSpPr>
          <p:cNvPr id="2063" name="Oval 2062">
            <a:extLst>
              <a:ext uri="{FF2B5EF4-FFF2-40B4-BE49-F238E27FC236}">
                <a16:creationId xmlns:a16="http://schemas.microsoft.com/office/drawing/2014/main" id="{2EEC77E6-5131-DDB3-AD13-7E478BBE944E}"/>
              </a:ext>
            </a:extLst>
          </p:cNvPr>
          <p:cNvSpPr/>
          <p:nvPr/>
        </p:nvSpPr>
        <p:spPr>
          <a:xfrm>
            <a:off x="3402798" y="1983292"/>
            <a:ext cx="409612" cy="38598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4" name="Picture 2063" descr="A cartoon of a person with her arms crossed&#10;&#10;Description automatically generated">
            <a:extLst>
              <a:ext uri="{FF2B5EF4-FFF2-40B4-BE49-F238E27FC236}">
                <a16:creationId xmlns:a16="http://schemas.microsoft.com/office/drawing/2014/main" id="{A65F7E83-4D73-DAD9-0DAF-B244284105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402798" y="1977899"/>
            <a:ext cx="421540" cy="389858"/>
          </a:xfrm>
          <a:prstGeom prst="ellipse">
            <a:avLst/>
          </a:prstGeom>
        </p:spPr>
      </p:pic>
      <p:sp>
        <p:nvSpPr>
          <p:cNvPr id="2065" name="Oval 2064">
            <a:extLst>
              <a:ext uri="{FF2B5EF4-FFF2-40B4-BE49-F238E27FC236}">
                <a16:creationId xmlns:a16="http://schemas.microsoft.com/office/drawing/2014/main" id="{8CE09AC9-92D2-D932-0E44-6CEE35B12B59}"/>
              </a:ext>
            </a:extLst>
          </p:cNvPr>
          <p:cNvSpPr/>
          <p:nvPr/>
        </p:nvSpPr>
        <p:spPr>
          <a:xfrm>
            <a:off x="3383574" y="5498910"/>
            <a:ext cx="409612" cy="38598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6" name="Picture 2065" descr="A cartoon of a person with her arms crossed&#10;&#10;Description automatically generated">
            <a:extLst>
              <a:ext uri="{FF2B5EF4-FFF2-40B4-BE49-F238E27FC236}">
                <a16:creationId xmlns:a16="http://schemas.microsoft.com/office/drawing/2014/main" id="{2851352F-75CB-5A9C-C12F-96B3BCA9CD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383574" y="5493517"/>
            <a:ext cx="421540" cy="3898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636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3" name="Google Shape;167;p2">
            <a:extLst>
              <a:ext uri="{FF2B5EF4-FFF2-40B4-BE49-F238E27FC236}">
                <a16:creationId xmlns:a16="http://schemas.microsoft.com/office/drawing/2014/main" id="{F6EBF477-5B38-42D2-8306-ABF1F35CD57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3D5E4-0DE2-4A17-9062-0844809E1F02}"/>
              </a:ext>
            </a:extLst>
          </p:cNvPr>
          <p:cNvSpPr txBox="1"/>
          <p:nvPr/>
        </p:nvSpPr>
        <p:spPr>
          <a:xfrm>
            <a:off x="2876279" y="109229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C1CDBC-3328-4482-8397-2CC9959B3B3E}"/>
              </a:ext>
            </a:extLst>
          </p:cNvPr>
          <p:cNvSpPr/>
          <p:nvPr/>
        </p:nvSpPr>
        <p:spPr>
          <a:xfrm>
            <a:off x="432907" y="912106"/>
            <a:ext cx="5348096" cy="993394"/>
          </a:xfrm>
          <a:prstGeom prst="roundRect">
            <a:avLst/>
          </a:prstGeom>
          <a:solidFill>
            <a:srgbClr val="FFD31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1" name="Picture 14" descr="number 5 on dice - Clip Art Library">
            <a:extLst>
              <a:ext uri="{FF2B5EF4-FFF2-40B4-BE49-F238E27FC236}">
                <a16:creationId xmlns:a16="http://schemas.microsoft.com/office/drawing/2014/main" id="{F59C4759-C465-45DC-B6DD-9FD0504A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23" y="244832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dice clipart six - Clip Art Library">
            <a:extLst>
              <a:ext uri="{FF2B5EF4-FFF2-40B4-BE49-F238E27FC236}">
                <a16:creationId xmlns:a16="http://schemas.microsoft.com/office/drawing/2014/main" id="{FF7C43BA-D2D1-4148-91B4-B03A53A2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2030" y="2432159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C012EF13-9E31-40FE-8BCD-951D401B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19" y="2404053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30F3B355-5F65-4974-A632-42C8F107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0" y="243462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Dice Faces Png - Clip Art Library">
            <a:extLst>
              <a:ext uri="{FF2B5EF4-FFF2-40B4-BE49-F238E27FC236}">
                <a16:creationId xmlns:a16="http://schemas.microsoft.com/office/drawing/2014/main" id="{30090330-8058-48CB-9946-482EAF8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20" y="2404053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dice face 2 png - Clip Art Library">
            <a:extLst>
              <a:ext uri="{FF2B5EF4-FFF2-40B4-BE49-F238E27FC236}">
                <a16:creationId xmlns:a16="http://schemas.microsoft.com/office/drawing/2014/main" id="{B4453921-0EC2-4EC3-BD34-F49249F4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30" y="2407271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DEBF5792-367C-455E-BBD5-807A3F54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06" y="2417067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3D3F8B67-A2BB-468D-842E-DA68F5B68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64836"/>
              </p:ext>
            </p:extLst>
          </p:nvPr>
        </p:nvGraphicFramePr>
        <p:xfrm>
          <a:off x="1936736" y="2984696"/>
          <a:ext cx="3799989" cy="3873303"/>
        </p:xfrm>
        <a:graphic>
          <a:graphicData uri="http://schemas.openxmlformats.org/drawingml/2006/table">
            <a:tbl>
              <a:tblPr firstRow="1" bandRow="1"/>
              <a:tblGrid>
                <a:gridCol w="456552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3343437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my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your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a/ 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the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your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my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graphicFrame>
        <p:nvGraphicFramePr>
          <p:cNvPr id="32" name="Table 7">
            <a:extLst>
              <a:ext uri="{FF2B5EF4-FFF2-40B4-BE49-F238E27FC236}">
                <a16:creationId xmlns:a16="http://schemas.microsoft.com/office/drawing/2014/main" id="{C0B66C03-C9DF-4F54-B61B-1B37573E5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75290"/>
              </p:ext>
            </p:extLst>
          </p:nvPr>
        </p:nvGraphicFramePr>
        <p:xfrm>
          <a:off x="4271669" y="3029447"/>
          <a:ext cx="3998515" cy="3873303"/>
        </p:xfrm>
        <a:graphic>
          <a:graphicData uri="http://schemas.openxmlformats.org/drawingml/2006/table">
            <a:tbl>
              <a:tblPr firstRow="1" bandRow="1"/>
              <a:tblGrid>
                <a:gridCol w="674068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3324447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task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card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list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partner (female)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prize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553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</a:rPr>
                        <a:t>problem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pic>
        <p:nvPicPr>
          <p:cNvPr id="41" name="Picture 24" descr="Dice Faces Png - Clip Art Library">
            <a:extLst>
              <a:ext uri="{FF2B5EF4-FFF2-40B4-BE49-F238E27FC236}">
                <a16:creationId xmlns:a16="http://schemas.microsoft.com/office/drawing/2014/main" id="{DFAA88EA-1991-4CBC-8465-A2805C14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60" y="244147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50714CE-4DAA-459B-A32B-8D21BA15C669}"/>
              </a:ext>
            </a:extLst>
          </p:cNvPr>
          <p:cNvSpPr txBox="1"/>
          <p:nvPr/>
        </p:nvSpPr>
        <p:spPr>
          <a:xfrm>
            <a:off x="644541" y="1064548"/>
            <a:ext cx="561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Preis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pic>
        <p:nvPicPr>
          <p:cNvPr id="48" name="Picture 28" descr="dice face 2 png - Clip Art Library">
            <a:extLst>
              <a:ext uri="{FF2B5EF4-FFF2-40B4-BE49-F238E27FC236}">
                <a16:creationId xmlns:a16="http://schemas.microsoft.com/office/drawing/2014/main" id="{57847C8A-D2C9-42F0-858B-C4B976BF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0" y="246202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number 5 on dice - Clip Art Library">
            <a:extLst>
              <a:ext uri="{FF2B5EF4-FFF2-40B4-BE49-F238E27FC236}">
                <a16:creationId xmlns:a16="http://schemas.microsoft.com/office/drawing/2014/main" id="{902F01F7-638C-48F3-BFE3-D87A012F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86" y="2423998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5D5D0C68-65AD-43BE-A3E6-0A3FB937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84" y="2431408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ice clipart six - Clip Art Library">
            <a:extLst>
              <a:ext uri="{FF2B5EF4-FFF2-40B4-BE49-F238E27FC236}">
                <a16:creationId xmlns:a16="http://schemas.microsoft.com/office/drawing/2014/main" id="{23FD7948-2D2B-4AFA-B0F3-F55B9439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954" y="243608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36BE0F7-5EED-4E94-BF82-77B73346CAD8}"/>
              </a:ext>
            </a:extLst>
          </p:cNvPr>
          <p:cNvSpPr txBox="1"/>
          <p:nvPr/>
        </p:nvSpPr>
        <p:spPr>
          <a:xfrm>
            <a:off x="644541" y="1066340"/>
            <a:ext cx="63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die Aufgabe.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8906DE5-2273-4D16-8A41-80BAD59CB66B}"/>
              </a:ext>
            </a:extLst>
          </p:cNvPr>
          <p:cNvSpPr txBox="1"/>
          <p:nvPr/>
        </p:nvSpPr>
        <p:spPr>
          <a:xfrm>
            <a:off x="644541" y="1071238"/>
            <a:ext cx="636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meine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Liste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F24F059-715A-43DD-AF0C-C71CBE30A0BE}"/>
              </a:ext>
            </a:extLst>
          </p:cNvPr>
          <p:cNvSpPr txBox="1"/>
          <p:nvPr/>
        </p:nvSpPr>
        <p:spPr>
          <a:xfrm>
            <a:off x="644541" y="1061717"/>
            <a:ext cx="623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Karte.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E9EB44-5B9A-4DAC-B3FA-B6957A616570}"/>
              </a:ext>
            </a:extLst>
          </p:cNvPr>
          <p:cNvSpPr txBox="1"/>
          <p:nvPr/>
        </p:nvSpPr>
        <p:spPr>
          <a:xfrm>
            <a:off x="643204" y="1062272"/>
            <a:ext cx="63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Das 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ist</a:t>
            </a: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deine</a:t>
            </a: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Partnerin</a:t>
            </a: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DBDA95-AE84-4E06-963F-FFFF86BD971F}"/>
              </a:ext>
            </a:extLst>
          </p:cNvPr>
          <p:cNvSpPr txBox="1"/>
          <p:nvPr/>
        </p:nvSpPr>
        <p:spPr>
          <a:xfrm>
            <a:off x="635040" y="1056802"/>
            <a:ext cx="707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mein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Problem.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70B86-3BD0-33AB-6A93-A76C0B4682A1}"/>
              </a:ext>
            </a:extLst>
          </p:cNvPr>
          <p:cNvSpPr txBox="1"/>
          <p:nvPr/>
        </p:nvSpPr>
        <p:spPr>
          <a:xfrm>
            <a:off x="190831" y="4567929"/>
            <a:ext cx="157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C1ABA61-9730-DDDF-3107-52CBD586A163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2651AD2-DF6D-5565-0CB6-4C0CFF88C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pic>
        <p:nvPicPr>
          <p:cNvPr id="15" name="Picture 14" descr="A cartoon of a person in a blue and white striped shirt&#10;&#10;Description automatically generated">
            <a:extLst>
              <a:ext uri="{FF2B5EF4-FFF2-40B4-BE49-F238E27FC236}">
                <a16:creationId xmlns:a16="http://schemas.microsoft.com/office/drawing/2014/main" id="{07A37532-4A2B-FD9C-0069-52B60F9A5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69" y="1641577"/>
            <a:ext cx="1734753" cy="4957638"/>
          </a:xfrm>
          <a:prstGeom prst="rect">
            <a:avLst/>
          </a:prstGeom>
        </p:spPr>
      </p:pic>
      <p:pic>
        <p:nvPicPr>
          <p:cNvPr id="16" name="Picture 15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4190979C-D78A-7CBA-C5D2-ECE5182772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/>
          <a:stretch/>
        </p:blipFill>
        <p:spPr>
          <a:xfrm>
            <a:off x="8304932" y="1649323"/>
            <a:ext cx="1821811" cy="50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/>
      <p:bldP spid="42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1203"/>
              </p:ext>
            </p:extLst>
          </p:nvPr>
        </p:nvGraphicFramePr>
        <p:xfrm>
          <a:off x="665818" y="1336546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Auf Wiedersehen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das Problem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gut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schwer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Idee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Preis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einfach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Aufgabe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Partner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Partnerin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Karte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Liste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DA2650-FEF6-47CD-9776-24BC84079B55}"/>
              </a:ext>
            </a:extLst>
          </p:cNvPr>
          <p:cNvSpPr txBox="1"/>
          <p:nvPr/>
        </p:nvSpPr>
        <p:spPr>
          <a:xfrm>
            <a:off x="2484538" y="6018067"/>
            <a:ext cx="22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card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82D74-805D-4B19-B448-8AA3F5A30C0F}"/>
              </a:ext>
            </a:extLst>
          </p:cNvPr>
          <p:cNvSpPr txBox="1"/>
          <p:nvPr/>
        </p:nvSpPr>
        <p:spPr>
          <a:xfrm>
            <a:off x="5062509" y="601759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list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C27D1C-6918-4984-8CFD-77754FBF3100}"/>
              </a:ext>
            </a:extLst>
          </p:cNvPr>
          <p:cNvSpPr txBox="1"/>
          <p:nvPr/>
        </p:nvSpPr>
        <p:spPr>
          <a:xfrm>
            <a:off x="8159283" y="60180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my (m,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811D3-95BF-455D-A868-EA7EA58C63C4}"/>
              </a:ext>
            </a:extLst>
          </p:cNvPr>
          <p:cNvSpPr txBox="1"/>
          <p:nvPr/>
        </p:nvSpPr>
        <p:spPr>
          <a:xfrm>
            <a:off x="2403080" y="5151820"/>
            <a:ext cx="22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task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F08730-51AE-4825-AFB2-CD63172E5FAC}"/>
              </a:ext>
            </a:extLst>
          </p:cNvPr>
          <p:cNvSpPr txBox="1"/>
          <p:nvPr/>
        </p:nvSpPr>
        <p:spPr>
          <a:xfrm>
            <a:off x="5068605" y="5154202"/>
            <a:ext cx="310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male partner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2120EC-0500-4645-A4A6-DAB1388DB431}"/>
              </a:ext>
            </a:extLst>
          </p:cNvPr>
          <p:cNvSpPr txBox="1"/>
          <p:nvPr/>
        </p:nvSpPr>
        <p:spPr>
          <a:xfrm>
            <a:off x="8070143" y="5207684"/>
            <a:ext cx="330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female partner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0ECA54-31CA-4E6B-9AE9-D40923B98387}"/>
              </a:ext>
            </a:extLst>
          </p:cNvPr>
          <p:cNvSpPr txBox="1"/>
          <p:nvPr/>
        </p:nvSpPr>
        <p:spPr>
          <a:xfrm>
            <a:off x="2339247" y="42445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your (m,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1D7698-791A-4991-9678-6379008494E0}"/>
              </a:ext>
            </a:extLst>
          </p:cNvPr>
          <p:cNvSpPr txBox="1"/>
          <p:nvPr/>
        </p:nvSpPr>
        <p:spPr>
          <a:xfrm>
            <a:off x="5021882" y="432436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prize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789CDA-6D8B-44FE-86C1-775DBEB7CBDA}"/>
              </a:ext>
            </a:extLst>
          </p:cNvPr>
          <p:cNvSpPr txBox="1"/>
          <p:nvPr/>
        </p:nvSpPr>
        <p:spPr>
          <a:xfrm>
            <a:off x="8147525" y="4302666"/>
            <a:ext cx="268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asy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easily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692E39-5CD8-495C-B6E5-2A4B0A720028}"/>
              </a:ext>
            </a:extLst>
          </p:cNvPr>
          <p:cNvSpPr txBox="1"/>
          <p:nvPr/>
        </p:nvSpPr>
        <p:spPr>
          <a:xfrm>
            <a:off x="2367599" y="3420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my (f)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41F923-DABD-48BC-A923-34DED2A0A299}"/>
              </a:ext>
            </a:extLst>
          </p:cNvPr>
          <p:cNvSpPr txBox="1"/>
          <p:nvPr/>
        </p:nvSpPr>
        <p:spPr>
          <a:xfrm>
            <a:off x="5021881" y="342900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idea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26F614-9E69-48B8-A2BD-7CD03EF20806}"/>
              </a:ext>
            </a:extLst>
          </p:cNvPr>
          <p:cNvSpPr txBox="1"/>
          <p:nvPr/>
        </p:nvSpPr>
        <p:spPr>
          <a:xfrm>
            <a:off x="8170212" y="3463153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your (f)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842314-B9AD-4054-ADEB-95CF9E4C4254}"/>
              </a:ext>
            </a:extLst>
          </p:cNvPr>
          <p:cNvSpPr txBox="1"/>
          <p:nvPr/>
        </p:nvSpPr>
        <p:spPr>
          <a:xfrm>
            <a:off x="2414063" y="2608009"/>
            <a:ext cx="261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good, well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6E8811-7D76-41E1-A038-03E6237232F4}"/>
              </a:ext>
            </a:extLst>
          </p:cNvPr>
          <p:cNvSpPr txBox="1"/>
          <p:nvPr/>
        </p:nvSpPr>
        <p:spPr>
          <a:xfrm>
            <a:off x="5039716" y="2619711"/>
            <a:ext cx="310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difficult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E1EA1C-C1CC-4E36-A413-14DFF38FDB76}"/>
              </a:ext>
            </a:extLst>
          </p:cNvPr>
          <p:cNvSpPr txBox="1"/>
          <p:nvPr/>
        </p:nvSpPr>
        <p:spPr>
          <a:xfrm>
            <a:off x="8155297" y="260800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bye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7E4925-4B29-4A0B-9E7A-0F937A124D0C}"/>
              </a:ext>
            </a:extLst>
          </p:cNvPr>
          <p:cNvSpPr txBox="1"/>
          <p:nvPr/>
        </p:nvSpPr>
        <p:spPr>
          <a:xfrm>
            <a:off x="2395633" y="1721200"/>
            <a:ext cx="272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 are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9703AE-F40F-4339-A222-ECB0E5062BD5}"/>
              </a:ext>
            </a:extLst>
          </p:cNvPr>
          <p:cNvSpPr txBox="1"/>
          <p:nvPr/>
        </p:nvSpPr>
        <p:spPr>
          <a:xfrm>
            <a:off x="5076898" y="173827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goodbye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0C455D2-B13A-4CA8-BA7A-429FD5CF5EB4}"/>
              </a:ext>
            </a:extLst>
          </p:cNvPr>
          <p:cNvSpPr txBox="1"/>
          <p:nvPr/>
        </p:nvSpPr>
        <p:spPr>
          <a:xfrm>
            <a:off x="8064772" y="1783912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problem</a:t>
            </a:r>
          </a:p>
        </p:txBody>
      </p:sp>
    </p:spTree>
    <p:extLst>
      <p:ext uri="{BB962C8B-B14F-4D97-AF65-F5344CB8AC3E}">
        <p14:creationId xmlns:p14="http://schemas.microsoft.com/office/powerpoint/2010/main" val="22814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82278"/>
              </p:ext>
            </p:extLst>
          </p:nvPr>
        </p:nvGraphicFramePr>
        <p:xfrm>
          <a:off x="626358" y="1339957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you are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the) problem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good, well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difficult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task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easy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idea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my (m,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card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list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male partner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my (f)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your (f)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your (m,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female partner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prize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DA2650-FEF6-47CD-9776-24BC84079B55}"/>
              </a:ext>
            </a:extLst>
          </p:cNvPr>
          <p:cNvSpPr txBox="1"/>
          <p:nvPr/>
        </p:nvSpPr>
        <p:spPr>
          <a:xfrm>
            <a:off x="2367599" y="604746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82D74-805D-4B19-B448-8AA3F5A30C0F}"/>
              </a:ext>
            </a:extLst>
          </p:cNvPr>
          <p:cNvSpPr txBox="1"/>
          <p:nvPr/>
        </p:nvSpPr>
        <p:spPr>
          <a:xfrm>
            <a:off x="5000862" y="6050056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Partnerin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C27D1C-6918-4984-8CFD-77754FBF3100}"/>
              </a:ext>
            </a:extLst>
          </p:cNvPr>
          <p:cNvSpPr txBox="1"/>
          <p:nvPr/>
        </p:nvSpPr>
        <p:spPr>
          <a:xfrm>
            <a:off x="8086131" y="604746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Preis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811D3-95BF-455D-A868-EA7EA58C63C4}"/>
              </a:ext>
            </a:extLst>
          </p:cNvPr>
          <p:cNvSpPr txBox="1"/>
          <p:nvPr/>
        </p:nvSpPr>
        <p:spPr>
          <a:xfrm>
            <a:off x="2348557" y="518882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er Partner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F08730-51AE-4825-AFB2-CD63172E5FAC}"/>
              </a:ext>
            </a:extLst>
          </p:cNvPr>
          <p:cNvSpPr txBox="1"/>
          <p:nvPr/>
        </p:nvSpPr>
        <p:spPr>
          <a:xfrm>
            <a:off x="4996364" y="518417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meine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2120EC-0500-4645-A4A6-DAB1388DB431}"/>
              </a:ext>
            </a:extLst>
          </p:cNvPr>
          <p:cNvSpPr txBox="1"/>
          <p:nvPr/>
        </p:nvSpPr>
        <p:spPr>
          <a:xfrm>
            <a:off x="8100110" y="5174776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0ECA54-31CA-4E6B-9AE9-D40923B98387}"/>
              </a:ext>
            </a:extLst>
          </p:cNvPr>
          <p:cNvSpPr txBox="1"/>
          <p:nvPr/>
        </p:nvSpPr>
        <p:spPr>
          <a:xfrm>
            <a:off x="2359795" y="432676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mein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1D7698-791A-4991-9678-6379008494E0}"/>
              </a:ext>
            </a:extLst>
          </p:cNvPr>
          <p:cNvSpPr txBox="1"/>
          <p:nvPr/>
        </p:nvSpPr>
        <p:spPr>
          <a:xfrm>
            <a:off x="5001334" y="432436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Karte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789CDA-6D8B-44FE-86C1-775DBEB7CBDA}"/>
              </a:ext>
            </a:extLst>
          </p:cNvPr>
          <p:cNvSpPr txBox="1"/>
          <p:nvPr/>
        </p:nvSpPr>
        <p:spPr>
          <a:xfrm>
            <a:off x="8096155" y="431294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Liste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692E39-5CD8-495C-B6E5-2A4B0A720028}"/>
              </a:ext>
            </a:extLst>
          </p:cNvPr>
          <p:cNvSpPr txBox="1"/>
          <p:nvPr/>
        </p:nvSpPr>
        <p:spPr>
          <a:xfrm>
            <a:off x="2367599" y="3461835"/>
            <a:ext cx="210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Aufgabe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41F923-DABD-48BC-A923-34DED2A0A299}"/>
              </a:ext>
            </a:extLst>
          </p:cNvPr>
          <p:cNvSpPr txBox="1"/>
          <p:nvPr/>
        </p:nvSpPr>
        <p:spPr>
          <a:xfrm>
            <a:off x="5001333" y="345982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einfach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26F614-9E69-48B8-A2BD-7CD03EF20806}"/>
              </a:ext>
            </a:extLst>
          </p:cNvPr>
          <p:cNvSpPr txBox="1"/>
          <p:nvPr/>
        </p:nvSpPr>
        <p:spPr>
          <a:xfrm>
            <a:off x="8098294" y="3463153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Idee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842314-B9AD-4054-ADEB-95CF9E4C4254}"/>
              </a:ext>
            </a:extLst>
          </p:cNvPr>
          <p:cNvSpPr txBox="1"/>
          <p:nvPr/>
        </p:nvSpPr>
        <p:spPr>
          <a:xfrm>
            <a:off x="2374636" y="2604770"/>
            <a:ext cx="261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Proble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6E8811-7D76-41E1-A038-03E6237232F4}"/>
              </a:ext>
            </a:extLst>
          </p:cNvPr>
          <p:cNvSpPr txBox="1"/>
          <p:nvPr/>
        </p:nvSpPr>
        <p:spPr>
          <a:xfrm>
            <a:off x="4995424" y="259772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E1EA1C-C1CC-4E36-A413-14DFF38FDB76}"/>
              </a:ext>
            </a:extLst>
          </p:cNvPr>
          <p:cNvSpPr txBox="1"/>
          <p:nvPr/>
        </p:nvSpPr>
        <p:spPr>
          <a:xfrm>
            <a:off x="8089953" y="260141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schwer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7E4925-4B29-4A0B-9E7A-0F937A124D0C}"/>
              </a:ext>
            </a:extLst>
          </p:cNvPr>
          <p:cNvSpPr txBox="1"/>
          <p:nvPr/>
        </p:nvSpPr>
        <p:spPr>
          <a:xfrm>
            <a:off x="2333989" y="1721200"/>
            <a:ext cx="272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Auf Wiedersehen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9703AE-F40F-4339-A222-ECB0E5062BD5}"/>
              </a:ext>
            </a:extLst>
          </p:cNvPr>
          <p:cNvSpPr txBox="1"/>
          <p:nvPr/>
        </p:nvSpPr>
        <p:spPr>
          <a:xfrm>
            <a:off x="5004980" y="173827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schüss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0C455D2-B13A-4CA8-BA7A-429FD5CF5EB4}"/>
              </a:ext>
            </a:extLst>
          </p:cNvPr>
          <p:cNvSpPr txBox="1"/>
          <p:nvPr/>
        </p:nvSpPr>
        <p:spPr>
          <a:xfrm>
            <a:off x="8064772" y="1783912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bist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5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7AEA9783-5FAF-4A73-9C1C-3283B12CA41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F2140E-EB89-8FF0-8D1A-65C5245044AA}"/>
              </a:ext>
            </a:extLst>
          </p:cNvPr>
          <p:cNvSpPr txBox="1">
            <a:spLocks/>
          </p:cNvSpPr>
          <p:nvPr/>
        </p:nvSpPr>
        <p:spPr>
          <a:xfrm rot="20294405">
            <a:off x="238991" y="2856240"/>
            <a:ext cx="4216910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err="1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010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35383"/>
              </p:ext>
            </p:extLst>
          </p:nvPr>
        </p:nvGraphicFramePr>
        <p:xfrm>
          <a:off x="665818" y="1336546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Wiedersehen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Problem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Idee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Preis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einfach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Aufgabe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Partner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Partnerin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Karte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Liste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5180884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1870</Words>
  <Application>Microsoft Office PowerPoint</Application>
  <PresentationFormat>Widescreen</PresentationFormat>
  <Paragraphs>349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Modern Love</vt:lpstr>
      <vt:lpstr>1_Office Theme</vt:lpstr>
      <vt:lpstr>3_Office Theme</vt:lpstr>
      <vt:lpstr>Describing me and others </vt:lpstr>
      <vt:lpstr>Follow up 1: Sag die Wörter.</vt:lpstr>
      <vt:lpstr>Follow up 2 </vt:lpstr>
      <vt:lpstr>Follow up 3</vt:lpstr>
      <vt:lpstr>Follow up 4 </vt:lpstr>
      <vt:lpstr>Follow up 5: </vt:lpstr>
      <vt:lpstr>Follow up 5: </vt:lpstr>
      <vt:lpstr>Presentazione standard di PowerPoint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Ginevra Festanti</cp:lastModifiedBy>
  <cp:revision>48</cp:revision>
  <dcterms:created xsi:type="dcterms:W3CDTF">2021-06-12T06:20:35Z</dcterms:created>
  <dcterms:modified xsi:type="dcterms:W3CDTF">2023-10-17T15:46:26Z</dcterms:modified>
</cp:coreProperties>
</file>