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7" r:id="rId2"/>
  </p:sldMasterIdLst>
  <p:notesMasterIdLst>
    <p:notesMasterId r:id="rId13"/>
  </p:notesMasterIdLst>
  <p:sldIdLst>
    <p:sldId id="257" r:id="rId3"/>
    <p:sldId id="849" r:id="rId4"/>
    <p:sldId id="848" r:id="rId5"/>
    <p:sldId id="851" r:id="rId6"/>
    <p:sldId id="538" r:id="rId7"/>
    <p:sldId id="382" r:id="rId8"/>
    <p:sldId id="375" r:id="rId9"/>
    <p:sldId id="936" r:id="rId10"/>
    <p:sldId id="852" r:id="rId11"/>
    <p:sldId id="853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D319"/>
    <a:srgbClr val="3B3838"/>
    <a:srgbClr val="F9D8A3"/>
    <a:srgbClr val="5FADE4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15" autoAdjust="0"/>
    <p:restoredTop sz="65719" autoAdjust="0"/>
  </p:normalViewPr>
  <p:slideViewPr>
    <p:cSldViewPr snapToGrid="0">
      <p:cViewPr varScale="1">
        <p:scale>
          <a:sx n="67" d="100"/>
          <a:sy n="67" d="100"/>
        </p:scale>
        <p:origin x="1080" y="4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-4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notesMaster" Target="notesMasters/notesMaster1.xml"/><Relationship Id="rId18" Type="http://schemas.microsoft.com/office/2016/11/relationships/changesInfo" Target="changesInfos/changesInfo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viewProps" Target="view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harlotte Moss" userId="17b589c9-cb67-41ed-a894-f82ca12b573d" providerId="ADAL" clId="{4DA3E4E5-DDB9-479D-99ED-7097C1FF570E}"/>
    <pc:docChg chg="modSld">
      <pc:chgData name="Charlotte Moss" userId="17b589c9-cb67-41ed-a894-f82ca12b573d" providerId="ADAL" clId="{4DA3E4E5-DDB9-479D-99ED-7097C1FF570E}" dt="2023-10-13T16:09:47.487" v="1" actId="12788"/>
      <pc:docMkLst>
        <pc:docMk/>
      </pc:docMkLst>
      <pc:sldChg chg="modSp mod">
        <pc:chgData name="Charlotte Moss" userId="17b589c9-cb67-41ed-a894-f82ca12b573d" providerId="ADAL" clId="{4DA3E4E5-DDB9-479D-99ED-7097C1FF570E}" dt="2023-10-13T16:09:47.487" v="1" actId="12788"/>
        <pc:sldMkLst>
          <pc:docMk/>
          <pc:sldMk cId="1355745961" sldId="848"/>
        </pc:sldMkLst>
        <pc:picChg chg="mod">
          <ac:chgData name="Charlotte Moss" userId="17b589c9-cb67-41ed-a894-f82ca12b573d" providerId="ADAL" clId="{4DA3E4E5-DDB9-479D-99ED-7097C1FF570E}" dt="2023-10-13T16:09:47.487" v="1" actId="12788"/>
          <ac:picMkLst>
            <pc:docMk/>
            <pc:sldMk cId="1355745961" sldId="848"/>
            <ac:picMk id="73" creationId="{FCC64806-45A8-4A77-A028-A245F9FDB239}"/>
          </ac:picMkLst>
        </pc:picChg>
        <pc:picChg chg="mod">
          <ac:chgData name="Charlotte Moss" userId="17b589c9-cb67-41ed-a894-f82ca12b573d" providerId="ADAL" clId="{4DA3E4E5-DDB9-479D-99ED-7097C1FF570E}" dt="2023-10-13T16:09:47.487" v="1" actId="12788"/>
          <ac:picMkLst>
            <pc:docMk/>
            <pc:sldMk cId="1355745961" sldId="848"/>
            <ac:picMk id="76" creationId="{E9E5D916-2B2E-4D0D-9C7F-6DC889DE6EF3}"/>
          </ac:picMkLst>
        </pc:picChg>
        <pc:picChg chg="mod">
          <ac:chgData name="Charlotte Moss" userId="17b589c9-cb67-41ed-a894-f82ca12b573d" providerId="ADAL" clId="{4DA3E4E5-DDB9-479D-99ED-7097C1FF570E}" dt="2023-10-13T16:09:47.487" v="1" actId="12788"/>
          <ac:picMkLst>
            <pc:docMk/>
            <pc:sldMk cId="1355745961" sldId="848"/>
            <ac:picMk id="85" creationId="{EB182353-147C-46C3-90F1-23124C835C74}"/>
          </ac:picMkLst>
        </pc:picChg>
        <pc:picChg chg="mod">
          <ac:chgData name="Charlotte Moss" userId="17b589c9-cb67-41ed-a894-f82ca12b573d" providerId="ADAL" clId="{4DA3E4E5-DDB9-479D-99ED-7097C1FF570E}" dt="2023-10-13T16:09:47.487" v="1" actId="12788"/>
          <ac:picMkLst>
            <pc:docMk/>
            <pc:sldMk cId="1355745961" sldId="848"/>
            <ac:picMk id="94" creationId="{222C665A-7897-4376-94AE-19A9A182C9FC}"/>
          </ac:picMkLst>
        </pc:picChg>
        <pc:picChg chg="mod">
          <ac:chgData name="Charlotte Moss" userId="17b589c9-cb67-41ed-a894-f82ca12b573d" providerId="ADAL" clId="{4DA3E4E5-DDB9-479D-99ED-7097C1FF570E}" dt="2023-10-13T16:09:47.487" v="1" actId="12788"/>
          <ac:picMkLst>
            <pc:docMk/>
            <pc:sldMk cId="1355745961" sldId="848"/>
            <ac:picMk id="102" creationId="{0DCB81FF-813E-49D8-BE38-DB725DF0A49C}"/>
          </ac:picMkLst>
        </pc:picChg>
        <pc:picChg chg="mod">
          <ac:chgData name="Charlotte Moss" userId="17b589c9-cb67-41ed-a894-f82ca12b573d" providerId="ADAL" clId="{4DA3E4E5-DDB9-479D-99ED-7097C1FF570E}" dt="2023-10-13T16:09:47.487" v="1" actId="12788"/>
          <ac:picMkLst>
            <pc:docMk/>
            <pc:sldMk cId="1355745961" sldId="848"/>
            <ac:picMk id="155" creationId="{E08FA80F-B4E1-4BA8-A882-F256F9D34675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125C53-773C-49EE-98CA-2C16F81F252F}" type="datetimeFigureOut">
              <a:rPr lang="en-GB" smtClean="0"/>
              <a:t>13/10/2023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2D0CC9-DEA3-4A63-A921-D94C06607CC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27040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5" name="Google Shape;95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16000" indent="-216000">
              <a:lnSpc>
                <a:spcPct val="100000"/>
              </a:lnSpc>
            </a:pPr>
            <a:r>
              <a:rPr lang="en-GB" sz="18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Artwork by Steve Clarke. Pronoun pictures from NCELP (www.ncelp.org). All additional pictures selected from </a:t>
            </a:r>
            <a:r>
              <a:rPr lang="en-GB" sz="18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Pixabay</a:t>
            </a:r>
            <a:r>
              <a:rPr lang="en-GB" sz="18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and are available under a Creative</a:t>
            </a:r>
          </a:p>
          <a:p>
            <a:pPr marL="216000" indent="-216000">
              <a:lnSpc>
                <a:spcPct val="100000"/>
              </a:lnSpc>
            </a:pPr>
            <a:r>
              <a:rPr lang="en-GB" sz="18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Commons license, no attribution required.</a:t>
            </a:r>
            <a:endParaRPr lang="en-GB" sz="18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8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8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Phonics:  </a:t>
            </a:r>
          </a:p>
          <a:p>
            <a:pPr marL="216000" indent="-216000">
              <a:lnSpc>
                <a:spcPct val="100000"/>
              </a:lnSpc>
            </a:pPr>
            <a:r>
              <a:rPr lang="de-DE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[z] Zug [675] sitzen [231] Platz [326] Zimmer [665] zehn [333]</a:t>
            </a:r>
          </a:p>
          <a:p>
            <a:pPr marL="216000" indent="-216000">
              <a:lnSpc>
                <a:spcPct val="100000"/>
              </a:lnSpc>
            </a:pPr>
            <a:endParaRPr lang="en-GB" sz="1800" b="1" i="0" strike="noStrike" spc="-1" dirty="0">
              <a:solidFill>
                <a:srgbClr val="002060"/>
              </a:solidFill>
              <a:latin typeface="Century Gothic"/>
              <a:ea typeface="Century Gothic"/>
            </a:endParaRPr>
          </a:p>
          <a:p>
            <a:pPr marL="216000" indent="-216000">
              <a:lnSpc>
                <a:spcPct val="100000"/>
              </a:lnSpc>
            </a:pPr>
            <a:r>
              <a:rPr lang="it-IT" sz="1800" b="1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Vocabulary</a:t>
            </a:r>
            <a:r>
              <a:rPr lang="it-IT" sz="18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: </a:t>
            </a:r>
          </a:p>
          <a:p>
            <a:pPr marL="216000" indent="-216000">
              <a:lnSpc>
                <a:spcPct val="100000"/>
              </a:lnSpc>
            </a:pPr>
            <a:r>
              <a:rPr lang="it-IT" sz="18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New words in </a:t>
            </a:r>
            <a:r>
              <a:rPr lang="it-IT" sz="1800" b="0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bold</a:t>
            </a:r>
            <a:r>
              <a:rPr lang="it-IT" sz="18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: </a:t>
            </a:r>
            <a:r>
              <a:rPr lang="de-DE" sz="18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Aufgabe [256] Karte [1474] Liste [1792]  Partner, Partnerin [1172] mein, meine [51] dein, deine [233] </a:t>
            </a:r>
          </a:p>
          <a:p>
            <a:pPr marL="216000" indent="-216000">
              <a:lnSpc>
                <a:spcPct val="100000"/>
              </a:lnSpc>
            </a:pPr>
            <a:r>
              <a:rPr lang="it-IT" sz="1800" b="0" strike="noStrike" spc="-1" dirty="0" err="1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Revisit</a:t>
            </a:r>
            <a:r>
              <a:rPr lang="it-IT" sz="1800" b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 1: </a:t>
            </a:r>
            <a:r>
              <a:rPr lang="de-DE" sz="1800" b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Idee [451] Preis [334] Problem [210] einfach [131] gut [76]  schwer [257]  Auf Wiedersehen [n/a] tschüss [3766]</a:t>
            </a:r>
          </a:p>
          <a:p>
            <a:pPr marL="216000" indent="-216000">
              <a:lnSpc>
                <a:spcPct val="100000"/>
              </a:lnSpc>
            </a:pPr>
            <a:r>
              <a:rPr lang="it-IT" sz="1800" b="0" strike="noStrike" spc="-1" dirty="0" err="1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Revisit</a:t>
            </a:r>
            <a:r>
              <a:rPr lang="it-IT" sz="1800" b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 2: </a:t>
            </a:r>
            <a:r>
              <a:rPr lang="de-DE" sz="1800" b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du [54] bist [4]</a:t>
            </a:r>
            <a:endParaRPr lang="de-DE" sz="1800" b="0" strike="noStrike" spc="-1" dirty="0">
              <a:solidFill>
                <a:srgbClr val="002060"/>
              </a:solidFill>
              <a:latin typeface="Century Gothic"/>
              <a:ea typeface="Century Gothic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6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Jones, R.L &amp; </a:t>
            </a:r>
            <a:r>
              <a:rPr lang="en-GB" sz="1600" dirty="0" err="1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Tschirner</a:t>
            </a:r>
            <a:r>
              <a:rPr lang="en-GB" sz="16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, E. (2019). A frequency dictionary of German: Core vocabulary for learners. London: Routledge.</a:t>
            </a:r>
            <a:endParaRPr lang="en-GB" sz="1600" baseline="0" dirty="0">
              <a:solidFill>
                <a:sysClr val="windowText" lastClr="000000"/>
              </a:solidFill>
            </a:endParaRPr>
          </a:p>
          <a:p>
            <a:pPr marL="216000" indent="-216000">
              <a:lnSpc>
                <a:spcPct val="100000"/>
              </a:lnSpc>
            </a:pPr>
            <a:endParaRPr lang="en-GB" sz="16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6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The frequency rankings for words that occur in this PowerPoint which have been</a:t>
            </a:r>
            <a:r>
              <a:rPr lang="en-GB" sz="1600" b="0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 previously</a:t>
            </a:r>
            <a:r>
              <a:rPr lang="en-GB" sz="16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 introduced in these resources are given in the SOW and in the</a:t>
            </a:r>
          </a:p>
          <a:p>
            <a:pPr marL="216000" indent="-216000">
              <a:lnSpc>
                <a:spcPct val="100000"/>
              </a:lnSpc>
            </a:pPr>
            <a:r>
              <a:rPr lang="en-GB" sz="16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resources that first introduced and formally re-visited those words. </a:t>
            </a:r>
            <a:endParaRPr lang="en-GB" sz="16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8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For any </a:t>
            </a:r>
            <a:r>
              <a:rPr lang="en-GB" sz="1800" b="0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other </a:t>
            </a:r>
            <a:r>
              <a:rPr lang="en-GB" sz="18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words that occur incidentally in this PowerPoint, frequency rankings will be provided in the notes field wherever possible.</a:t>
            </a:r>
            <a:endParaRPr lang="en-GB" sz="18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8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8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Note that the first three lessons of the year teach language that can be continuously recycled as lesson routine every lesson in Y3/4.</a:t>
            </a:r>
          </a:p>
          <a:p>
            <a:pPr marL="216000" indent="-216000">
              <a:lnSpc>
                <a:spcPct val="100000"/>
              </a:lnSpc>
            </a:pPr>
            <a:r>
              <a:rPr lang="en-GB" sz="18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The idea would be that the class teacher (whether or not s/he teaches the class German can re-use the language as part of the daily routine with the class.</a:t>
            </a:r>
            <a:endParaRPr lang="en-GB" sz="18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8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8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800" b="0" strike="noStrike" spc="-1" dirty="0">
              <a:latin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lang="en-GB" sz="1800" b="0" strike="noStrike" spc="-1" dirty="0">
              <a:latin typeface="Arial"/>
            </a:endParaRPr>
          </a:p>
        </p:txBody>
      </p:sp>
      <p:sp>
        <p:nvSpPr>
          <p:cNvPr id="96" name="Google Shape;96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1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/>
              <a:t>HANDOUT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2D0CC9-DEA3-4A63-A921-D94C06607CC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33412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3 minutes</a:t>
            </a: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applying knowledge of [z] to unknown words that are cognates in which English ‘c’ becomes German ‘z’ in a read aloud task.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Pupil A secretly selects 5 words.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Pupil B has 20 seconds to ‘find’ them all by saying them.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If s/he pronounces inaccurately, his/her partner can impose a 2-second penalty.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When time elapses, swap roles.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Continue for several rounds of activity to build up familiarity and fluency in production.</a:t>
            </a:r>
          </a:p>
          <a:p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Frequency of unknown words/cognates</a:t>
            </a:r>
            <a:r>
              <a:rPr lang="en-GB" sz="12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:</a:t>
            </a:r>
            <a:br>
              <a:rPr lang="en-GB" sz="12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GB" sz="1200" b="1" dirty="0" err="1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Akzent</a:t>
            </a:r>
            <a:r>
              <a:rPr lang="en-GB" sz="1200" b="1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[2740] </a:t>
            </a:r>
            <a:r>
              <a:rPr lang="en-GB" sz="1200" b="1" dirty="0" err="1"/>
              <a:t>Dezember</a:t>
            </a:r>
            <a:r>
              <a:rPr lang="en-GB" sz="1200" dirty="0"/>
              <a:t> [1527] </a:t>
            </a:r>
            <a:r>
              <a:rPr lang="en-GB" sz="1200" b="1" dirty="0" err="1"/>
              <a:t>Distanz</a:t>
            </a:r>
            <a:r>
              <a:rPr lang="en-GB" sz="1200" dirty="0"/>
              <a:t> [2671]</a:t>
            </a:r>
            <a:r>
              <a:rPr lang="en-GB" sz="1200" b="1" dirty="0"/>
              <a:t> </a:t>
            </a:r>
            <a:r>
              <a:rPr lang="en-GB" sz="1200" b="1" dirty="0" err="1"/>
              <a:t>Konferenz</a:t>
            </a:r>
            <a:r>
              <a:rPr lang="en-GB" sz="1200" b="1" dirty="0"/>
              <a:t> </a:t>
            </a:r>
            <a:r>
              <a:rPr lang="en-GB" sz="1200" b="0" dirty="0"/>
              <a:t>[3918] </a:t>
            </a:r>
            <a:r>
              <a:rPr lang="en-GB" sz="1200" b="1" dirty="0" err="1"/>
              <a:t>Konzert</a:t>
            </a:r>
            <a:r>
              <a:rPr lang="en-GB" sz="1200" b="1" dirty="0"/>
              <a:t> </a:t>
            </a:r>
            <a:r>
              <a:rPr lang="en-GB" sz="1200" dirty="0"/>
              <a:t>[2350] </a:t>
            </a:r>
            <a:r>
              <a:rPr lang="en-GB" sz="1200" b="1" dirty="0" err="1"/>
              <a:t>Medizin</a:t>
            </a:r>
            <a:r>
              <a:rPr lang="en-GB" sz="1200" dirty="0"/>
              <a:t> [1960] </a:t>
            </a:r>
            <a:r>
              <a:rPr lang="en-GB" sz="1200" b="1" dirty="0" err="1"/>
              <a:t>Ozean</a:t>
            </a:r>
            <a:r>
              <a:rPr lang="en-GB" sz="1200" dirty="0"/>
              <a:t> [4042] </a:t>
            </a:r>
            <a:r>
              <a:rPr lang="en-GB" sz="1200" b="1" dirty="0"/>
              <a:t>Prinz</a:t>
            </a:r>
            <a:r>
              <a:rPr lang="en-GB" sz="1200" dirty="0"/>
              <a:t> [3671] </a:t>
            </a:r>
            <a:r>
              <a:rPr lang="en-GB" sz="1200" b="1" dirty="0" err="1"/>
              <a:t>Provinz</a:t>
            </a:r>
            <a:r>
              <a:rPr lang="en-GB" sz="1200" b="1" dirty="0"/>
              <a:t> </a:t>
            </a:r>
            <a:r>
              <a:rPr lang="en-GB" sz="1200" b="0" dirty="0"/>
              <a:t>[3567] </a:t>
            </a:r>
            <a:r>
              <a:rPr lang="en-GB" sz="1200" b="1" dirty="0" err="1"/>
              <a:t>Prozess</a:t>
            </a:r>
            <a:r>
              <a:rPr lang="en-GB" sz="1200" b="1" dirty="0"/>
              <a:t> </a:t>
            </a:r>
            <a:r>
              <a:rPr lang="en-GB" sz="1200" b="0" dirty="0"/>
              <a:t>[595] </a:t>
            </a:r>
            <a:r>
              <a:rPr lang="en-GB" sz="1200" b="1" dirty="0" err="1"/>
              <a:t>Spezialist</a:t>
            </a:r>
            <a:r>
              <a:rPr lang="en-GB" sz="1200" b="1" dirty="0"/>
              <a:t> </a:t>
            </a:r>
            <a:r>
              <a:rPr lang="en-GB" sz="1200" b="0" dirty="0"/>
              <a:t>[4750] </a:t>
            </a:r>
            <a:r>
              <a:rPr lang="en-GB" sz="1200" b="1" dirty="0" err="1"/>
              <a:t>Zirkus</a:t>
            </a:r>
            <a:r>
              <a:rPr lang="en-GB" sz="1200" b="1" dirty="0"/>
              <a:t> </a:t>
            </a:r>
            <a:r>
              <a:rPr lang="en-GB" sz="1200" b="0" dirty="0"/>
              <a:t>[&gt;5000]</a:t>
            </a:r>
            <a:endParaRPr lang="en-GB" sz="12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Jones, R.L &amp; </a:t>
            </a:r>
            <a:r>
              <a:rPr lang="en-GB" sz="1200" dirty="0" err="1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Tschirner</a:t>
            </a:r>
            <a:r>
              <a:rPr lang="en-GB" sz="12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, E. (2019). A frequency dictionary of German: Core vocabulary for learners. London: Routledge.</a:t>
            </a:r>
            <a:endParaRPr lang="en-GB" sz="1200" baseline="0" dirty="0">
              <a:solidFill>
                <a:sysClr val="windowText" lastClr="000000"/>
              </a:solidFill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589794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4" name="Google Shape;334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5 minutes</a:t>
            </a:r>
            <a:br>
              <a:rPr lang="en-GB" b="0" dirty="0"/>
            </a:b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aural comprehension of this week’s vocabulary and to contrast </a:t>
            </a:r>
            <a:r>
              <a:rPr lang="en-GB" b="0" dirty="0" err="1"/>
              <a:t>mein</a:t>
            </a:r>
            <a:r>
              <a:rPr lang="en-GB" b="0" dirty="0"/>
              <a:t>(e) and </a:t>
            </a:r>
            <a:r>
              <a:rPr lang="en-GB" b="0" dirty="0" err="1"/>
              <a:t>dein</a:t>
            </a:r>
            <a:r>
              <a:rPr lang="en-GB" b="0" dirty="0"/>
              <a:t>(e).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dirty="0"/>
              <a:t>Explain the task. Ronja is talking about her and Mariem’s things. If pupils hear </a:t>
            </a:r>
            <a:r>
              <a:rPr lang="en-GB" b="0" dirty="0" err="1"/>
              <a:t>mein</a:t>
            </a:r>
            <a:r>
              <a:rPr lang="en-GB" b="0" dirty="0"/>
              <a:t>(e), then Ronja is talking about her things. If they hear </a:t>
            </a:r>
            <a:r>
              <a:rPr lang="en-GB" b="0" dirty="0" err="1"/>
              <a:t>dein</a:t>
            </a:r>
            <a:r>
              <a:rPr lang="en-GB" b="0" dirty="0"/>
              <a:t>(e), then Ronja is talking about Mariem’s things.</a:t>
            </a:r>
            <a:endParaRPr lang="en-GB" dirty="0"/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Do [1] with the pupils. Click to listen. Pupils write either R for Ronja or M for Mariem. 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Encourage pupils to also write the English translation. They can choose to either write the full sentence or just the noun.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Elicit answers and click to reveal them.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Continue with items 2-6.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endParaRPr lang="en-GB" b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Transcript:</a:t>
            </a:r>
            <a:endParaRPr lang="en-GB" dirty="0"/>
          </a:p>
          <a:p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Das </a:t>
            </a: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ist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meine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Aufgabe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b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Das </a:t>
            </a: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ist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mein Blatt.</a:t>
            </a:r>
            <a:endParaRPr lang="en-GB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Aber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das </a:t>
            </a: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ist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deine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Karte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b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Das </a:t>
            </a: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ist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auch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dein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Preis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b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Du </a:t>
            </a: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bist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meine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Partnerin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b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Das </a:t>
            </a: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ist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deine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Liste.</a:t>
            </a:r>
            <a:endParaRPr lang="en-GB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rgbClr val="00206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35" name="Google Shape;335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694778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5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written comprehension of the four determiners taught so far.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Explain that pupils need to read item 1 carefully, selecting a) which of the four determiners is used, and b) what object is mentioned.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Elicit answers, then click for the answer to a). Then click again for the answer to b).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Click on the blue audio buttons to listen to a recording of sentence 1, if required.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200"/>
              <a:buFont typeface="Calibri"/>
              <a:buAutoNum type="arabicPeriod"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Continue for items 2-6.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190969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b="1" dirty="0">
                <a:solidFill>
                  <a:schemeClr val="accent5">
                    <a:lumMod val="50000"/>
                  </a:schemeClr>
                </a:solidFill>
              </a:rPr>
              <a:t>Timing:</a:t>
            </a:r>
            <a:r>
              <a:rPr lang="en-GB" sz="1200" b="1" baseline="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1200" b="0" baseline="0" dirty="0">
                <a:solidFill>
                  <a:schemeClr val="accent5">
                    <a:lumMod val="50000"/>
                  </a:schemeClr>
                </a:solidFill>
              </a:rPr>
              <a:t>5 minutes </a:t>
            </a:r>
          </a:p>
          <a:p>
            <a:br>
              <a:rPr lang="en-GB" b="1" dirty="0"/>
            </a:br>
            <a:r>
              <a:rPr lang="en-GB" b="1" dirty="0"/>
              <a:t>Aim: </a:t>
            </a:r>
            <a:r>
              <a:rPr lang="en-GB" b="0" dirty="0"/>
              <a:t>to practise oral production of </a:t>
            </a:r>
            <a:r>
              <a:rPr lang="en-GB" b="0" dirty="0" err="1"/>
              <a:t>mein</a:t>
            </a:r>
            <a:r>
              <a:rPr lang="en-GB" b="0" dirty="0"/>
              <a:t>(e), </a:t>
            </a:r>
            <a:r>
              <a:rPr lang="en-GB" b="0" dirty="0" err="1"/>
              <a:t>dein</a:t>
            </a:r>
            <a:r>
              <a:rPr lang="en-GB" b="0" dirty="0"/>
              <a:t>(e), </a:t>
            </a:r>
            <a:r>
              <a:rPr lang="en-GB" b="0" dirty="0" err="1"/>
              <a:t>ein</a:t>
            </a:r>
            <a:r>
              <a:rPr lang="en-GB" b="0" dirty="0"/>
              <a:t>(e), der, die das, and this week’s new and revisited nouns.</a:t>
            </a:r>
            <a:br>
              <a:rPr lang="en-GB" dirty="0"/>
            </a:b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Procedure:</a:t>
            </a:r>
            <a:br>
              <a:rPr lang="en-GB" dirty="0"/>
            </a:br>
            <a:r>
              <a:rPr lang="en-GB" dirty="0"/>
              <a:t>1. Click to ‘roll’ the dice.</a:t>
            </a:r>
          </a:p>
          <a:p>
            <a:r>
              <a:rPr lang="en-GB" dirty="0"/>
              <a:t>2. Pupils translate the words </a:t>
            </a:r>
            <a:r>
              <a:rPr lang="en-GB" baseline="0" dirty="0"/>
              <a:t>whose numbers correspond to the respective dice to make a short sentence. They say the answer chorally. </a:t>
            </a:r>
            <a:endParaRPr lang="en-GB" dirty="0"/>
          </a:p>
          <a:p>
            <a:r>
              <a:rPr lang="en-GB" dirty="0"/>
              <a:t>3. Click</a:t>
            </a:r>
            <a:r>
              <a:rPr lang="en-GB" baseline="0" dirty="0"/>
              <a:t> to reveal the answer.</a:t>
            </a:r>
            <a:endParaRPr lang="en-GB" dirty="0"/>
          </a:p>
          <a:p>
            <a:r>
              <a:rPr lang="en-GB" dirty="0"/>
              <a:t>4. Repeat</a:t>
            </a:r>
            <a:r>
              <a:rPr lang="en-GB" baseline="0" dirty="0"/>
              <a:t> until all six combinations have been said.</a:t>
            </a: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5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352942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5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written production of vocabulary from this and revisited weeks.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br>
              <a:rPr lang="en-GB" b="1" dirty="0"/>
            </a:br>
            <a:r>
              <a:rPr lang="en-GB" b="0" dirty="0"/>
              <a:t>1. Give pupils a blank grid.  They fill in the </a:t>
            </a:r>
            <a:r>
              <a:rPr lang="en-GB" b="1" dirty="0"/>
              <a:t>English </a:t>
            </a:r>
            <a:r>
              <a:rPr lang="en-GB" b="0" dirty="0"/>
              <a:t>meanings of any of the words they know, trying to reach 15 points in total.</a:t>
            </a:r>
            <a:br>
              <a:rPr lang="en-GB" b="0" dirty="0"/>
            </a:br>
            <a:r>
              <a:rPr lang="en-GB" b="0" dirty="0"/>
              <a:t>2. Remind pupils that adjectives can refer to male or female persons and they should note this in their translations. E.g. pleased (f), short (m).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1" dirty="0"/>
              <a:t>Note:</a:t>
            </a:r>
            <a:br>
              <a:rPr lang="en-GB" dirty="0"/>
            </a:br>
            <a:r>
              <a:rPr lang="en-GB" dirty="0"/>
              <a:t>The most recently learnt and practised words are </a:t>
            </a:r>
            <a:r>
              <a:rPr lang="en-GB" dirty="0">
                <a:solidFill>
                  <a:srgbClr val="FF0066"/>
                </a:solidFill>
              </a:rPr>
              <a:t>pink</a:t>
            </a:r>
            <a:r>
              <a:rPr lang="en-GB" dirty="0"/>
              <a:t>, words from the previous week are green and those from week 1 are blue, thus more points are awarded for them, to recognise that memories fade and more effort (heavy lifting!) is needed to retrieve them.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2D0CC9-DEA3-4A63-A921-D94C06607CC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8226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5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written production of vocabulary from this and revisited weeks.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br>
              <a:rPr lang="en-GB" b="1" dirty="0"/>
            </a:br>
            <a:r>
              <a:rPr lang="en-GB" b="0" dirty="0"/>
              <a:t>1. Give pupils a blank grid.  They fill in the </a:t>
            </a:r>
            <a:r>
              <a:rPr lang="en-GB" b="1" dirty="0"/>
              <a:t>German </a:t>
            </a:r>
            <a:r>
              <a:rPr lang="en-GB" b="0" dirty="0"/>
              <a:t>meanings of any of the words they know, trying to reach 15 points in total.</a:t>
            </a:r>
            <a:br>
              <a:rPr lang="en-GB" b="0" dirty="0"/>
            </a:br>
            <a:r>
              <a:rPr lang="en-GB" b="0" dirty="0"/>
              <a:t>2. Remind pupils that adjectives can refer to male or female persons and they should note this in their translations. E.g. pleased (f), short (m).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1" dirty="0"/>
              <a:t>Note:</a:t>
            </a:r>
            <a:br>
              <a:rPr lang="en-GB" dirty="0"/>
            </a:br>
            <a:r>
              <a:rPr lang="en-GB" dirty="0"/>
              <a:t>The most recently learnt and practised words are </a:t>
            </a:r>
            <a:r>
              <a:rPr lang="en-GB" dirty="0">
                <a:solidFill>
                  <a:srgbClr val="FF0066"/>
                </a:solidFill>
              </a:rPr>
              <a:t>pink</a:t>
            </a:r>
            <a:r>
              <a:rPr lang="en-GB" dirty="0"/>
              <a:t>, words from the previous week are green and those from week 1 are blue, thus more points are awarded for them, to recognise that memories fade and more effort (heavy lifting!) is needed to retrieve them.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2D0CC9-DEA3-4A63-A921-D94C06607CC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53981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21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22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A66831-990D-4F2F-9C07-338AF4E9D4C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300235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HANDOUT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2D0CC9-DEA3-4A63-A921-D94C06607CC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55567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3"/>
          <p:cNvSpPr txBox="1"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2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088587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056825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3"/>
          <p:cNvSpPr txBox="1">
            <a:spLocks noGrp="1"/>
          </p:cNvSpPr>
          <p:nvPr>
            <p:ph type="title"/>
          </p:nvPr>
        </p:nvSpPr>
        <p:spPr>
          <a:xfrm rot="5400000">
            <a:off x="7133432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3"/>
          <p:cNvSpPr txBox="1">
            <a:spLocks noGrp="1"/>
          </p:cNvSpPr>
          <p:nvPr>
            <p:ph type="body" idx="1"/>
          </p:nvPr>
        </p:nvSpPr>
        <p:spPr>
          <a:xfrm rot="5400000">
            <a:off x="1799432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880905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425873-1C7A-4874-8585-FB168BC259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3F71520-615A-4584-A27A-0132E90682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FA55A5-88DD-4CD2-8F13-9AD781BDE5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4927A-49B9-4694-BD14-82D15461011D}" type="datetimeFigureOut">
              <a:rPr lang="en-GB" smtClean="0"/>
              <a:t>13/10/2023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72641F-7D5A-4DF0-8152-30972164EF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A52A69-F2CB-4AF2-877B-120B0F8F7C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EF717-3A49-4250-BB88-67D01E73A6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48784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94E941-6ECB-47EC-B32B-FA28621523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A90FD5-59CF-4EA4-B510-74AD3E48ED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33938B-1CBB-4077-BF81-E87F3B3678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4927A-49B9-4694-BD14-82D15461011D}" type="datetimeFigureOut">
              <a:rPr lang="en-GB" smtClean="0"/>
              <a:t>13/10/2023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56B275-C6E9-4AF9-B880-590FD239E7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A104CD-126C-4F69-952E-D865F380E0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EF717-3A49-4250-BB88-67D01E73A6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49585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2983FB-FC60-4622-A36E-209AF98C6F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07AB74-6CC8-44CF-8098-D54C8290E3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6FCFF2-B366-4605-BD2E-A0399C2C86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4927A-49B9-4694-BD14-82D15461011D}" type="datetimeFigureOut">
              <a:rPr lang="en-GB" smtClean="0"/>
              <a:t>13/10/2023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8D4504-350F-4D6A-BB1C-AB50F98735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4C6CA3-B8AA-4D92-934C-EA99A6882A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EF717-3A49-4250-BB88-67D01E73A6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79058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B04B29-058F-4584-B088-EBEF6C7564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CB10D0-CC3D-4416-8D01-272499F8F31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301AD0-7DEC-4BEF-8853-E7B680F561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66F4507-9EAD-40CC-B0F9-C69E46D80E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4927A-49B9-4694-BD14-82D15461011D}" type="datetimeFigureOut">
              <a:rPr lang="en-GB" smtClean="0"/>
              <a:t>13/10/2023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A611785-B63A-46FD-9AD1-000A59D11A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CB26ADB-A2DE-47D4-AAF0-5AFA09A98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EF717-3A49-4250-BB88-67D01E73A6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29701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15D2F3-D9EE-441B-9838-6B7C29C932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9E6DC4-AAFE-42F1-82D3-0105B11802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16824F6-B546-4108-A2D2-975600D3C0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B6F8CF9-F8F5-43CC-A668-C0D63C26A1B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D0162B4-4F55-4B29-9311-E46323EE20E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0F97C3D-FD99-4898-B3EE-71637FBDDE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4927A-49B9-4694-BD14-82D15461011D}" type="datetimeFigureOut">
              <a:rPr lang="en-GB" smtClean="0"/>
              <a:t>13/10/2023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9CA6BD2-69E1-4535-87FC-C5B0060CA3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C2809E5-B199-46AB-9842-EF402F667E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EF717-3A49-4250-BB88-67D01E73A6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010849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E4F3FB-545C-4F7D-8569-3A398E773E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B13F22D-3FA0-4F9C-B686-EBB45C0603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4927A-49B9-4694-BD14-82D15461011D}" type="datetimeFigureOut">
              <a:rPr lang="en-GB" smtClean="0"/>
              <a:t>13/10/2023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990ABC8-6BAC-470D-887B-1003816311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3C8DB67-CBFB-4783-8B2E-059E06EFE2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EF717-3A49-4250-BB88-67D01E73A6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312885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AD9C9A8-3F58-4BDB-9FE4-D02E494374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4927A-49B9-4694-BD14-82D15461011D}" type="datetimeFigureOut">
              <a:rPr lang="en-GB" smtClean="0"/>
              <a:t>13/10/2023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013BE7D-2E0B-4AEC-B70D-3ED1385ED3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3296AC-0186-49F7-B116-0D6B813FDF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EF717-3A49-4250-BB88-67D01E73A6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675821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C56906-2AC9-4311-8D95-2D01A5B66F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54D86F-EBB9-4F59-9CBF-3B624D5DE2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C9B732D-7E89-494B-9ED5-34124E2C1E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5A9ED4-9103-445A-B62F-E40A4D3B62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4927A-49B9-4694-BD14-82D15461011D}" type="datetimeFigureOut">
              <a:rPr lang="en-GB" smtClean="0"/>
              <a:t>13/10/2023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F3ED427-E8CF-4FA5-800D-9D3D0ABB24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A52FE80-10B0-44EC-AA61-D22BFAACA5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EF717-3A49-4250-BB88-67D01E73A6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11230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4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24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4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4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4567063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B9F3AC-1EF9-4A04-9357-F163A5138B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3A52682-1081-4A3C-9AE7-8B612E2CAC0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96C91EC-7F70-4D4D-B09E-FFE0C5872B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4863DF9-5F6B-49EC-A94B-139B274B5A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4927A-49B9-4694-BD14-82D15461011D}" type="datetimeFigureOut">
              <a:rPr lang="en-GB" smtClean="0"/>
              <a:t>13/10/2023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F78016-298F-48F8-AA16-6DA387A160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A1617A-4F90-415C-84CE-3772CA290B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EF717-3A49-4250-BB88-67D01E73A6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942119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84A842-4E09-4F44-8338-4C937BC093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A54F7D1-5F00-40DA-ABD4-0A5A00F45B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4E30A0-6865-442F-8366-E6FA2E6A98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4927A-49B9-4694-BD14-82D15461011D}" type="datetimeFigureOut">
              <a:rPr lang="en-GB" smtClean="0"/>
              <a:t>13/10/2023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88077C-3DA4-4F24-A44B-36D8B4718B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675124-2FEF-488D-A6DE-647F59650A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EF717-3A49-4250-BB88-67D01E73A6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047258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52A0015-F4B4-4672-B212-B122807D82E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3A36510-44F5-4CAA-8DBC-DC442C02C2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4449DE-DC29-4EB1-B57F-8A8395E8B7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4927A-49B9-4694-BD14-82D15461011D}" type="datetimeFigureOut">
              <a:rPr lang="en-GB" smtClean="0"/>
              <a:t>13/10/2023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772CC8-9AA4-4D90-B114-03D8B231E7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716F8A-55D9-4D1A-8CCD-23B1CD4145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EF717-3A49-4250-BB88-67D01E73A6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035040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5"/>
          <p:cNvSpPr txBox="1"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5"/>
          <p:cNvSpPr txBox="1"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25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5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5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978878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6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2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26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6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6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808974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7"/>
          <p:cNvSpPr txBox="1"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7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27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27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27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27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7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073314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8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8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8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330876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9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9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87540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0"/>
          <p:cNvSpPr txBox="1">
            <a:spLocks noGrp="1"/>
          </p:cNvSpPr>
          <p:nvPr>
            <p:ph type="body" idx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3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30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0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835977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1"/>
          <p:cNvSpPr>
            <a:spLocks noGrp="1"/>
          </p:cNvSpPr>
          <p:nvPr>
            <p:ph type="pic" idx="2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3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31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1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393672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2364057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08A066B-5312-4EFD-A9D9-B25C75B095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1661DB-1CD9-445B-8DC2-2D8CA82336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9B2774-F976-48CE-A7E3-25E9CD65628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94927A-49B9-4694-BD14-82D15461011D}" type="datetimeFigureOut">
              <a:rPr lang="en-GB" smtClean="0"/>
              <a:t>13/10/2023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6E0079-9EE2-4463-95EC-56643375182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FB3B9C-5BBA-45DF-A188-6F95B427AF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8EF717-3A49-4250-BB88-67D01E73A6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44093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openxmlformats.org/officeDocument/2006/relationships/audio" Target="../media/audio10.wav"/><Relationship Id="rId18" Type="http://schemas.openxmlformats.org/officeDocument/2006/relationships/image" Target="../media/image5.png"/><Relationship Id="rId26" Type="http://schemas.openxmlformats.org/officeDocument/2006/relationships/image" Target="../media/image13.png"/><Relationship Id="rId3" Type="http://schemas.openxmlformats.org/officeDocument/2006/relationships/audio" Target="../media/audio1.wav"/><Relationship Id="rId21" Type="http://schemas.openxmlformats.org/officeDocument/2006/relationships/image" Target="../media/image8.png"/><Relationship Id="rId7" Type="http://schemas.openxmlformats.org/officeDocument/2006/relationships/audio" Target="../media/audio4.wav"/><Relationship Id="rId12" Type="http://schemas.openxmlformats.org/officeDocument/2006/relationships/audio" Target="../media/audio9.wav"/><Relationship Id="rId17" Type="http://schemas.openxmlformats.org/officeDocument/2006/relationships/image" Target="../media/image4.png"/><Relationship Id="rId25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6" Type="http://schemas.openxmlformats.org/officeDocument/2006/relationships/audio" Target="../media/audio13.wav"/><Relationship Id="rId20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3.wav"/><Relationship Id="rId11" Type="http://schemas.openxmlformats.org/officeDocument/2006/relationships/audio" Target="../media/audio8.wav"/><Relationship Id="rId24" Type="http://schemas.openxmlformats.org/officeDocument/2006/relationships/image" Target="../media/image11.png"/><Relationship Id="rId5" Type="http://schemas.openxmlformats.org/officeDocument/2006/relationships/audio" Target="../media/audio2.wav"/><Relationship Id="rId15" Type="http://schemas.openxmlformats.org/officeDocument/2006/relationships/audio" Target="../media/audio12.wav"/><Relationship Id="rId23" Type="http://schemas.openxmlformats.org/officeDocument/2006/relationships/image" Target="../media/image10.png"/><Relationship Id="rId28" Type="http://schemas.openxmlformats.org/officeDocument/2006/relationships/image" Target="../media/image15.png"/><Relationship Id="rId10" Type="http://schemas.openxmlformats.org/officeDocument/2006/relationships/audio" Target="../media/audio7.wav"/><Relationship Id="rId19" Type="http://schemas.openxmlformats.org/officeDocument/2006/relationships/image" Target="../media/image6.png"/><Relationship Id="rId4" Type="http://schemas.openxmlformats.org/officeDocument/2006/relationships/image" Target="../media/image3.png"/><Relationship Id="rId9" Type="http://schemas.openxmlformats.org/officeDocument/2006/relationships/audio" Target="../media/audio6.wav"/><Relationship Id="rId14" Type="http://schemas.openxmlformats.org/officeDocument/2006/relationships/audio" Target="../media/audio11.wav"/><Relationship Id="rId22" Type="http://schemas.openxmlformats.org/officeDocument/2006/relationships/image" Target="../media/image9.png"/><Relationship Id="rId27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18.wav"/><Relationship Id="rId13" Type="http://schemas.openxmlformats.org/officeDocument/2006/relationships/image" Target="../media/image19.svg"/><Relationship Id="rId3" Type="http://schemas.openxmlformats.org/officeDocument/2006/relationships/audio" Target="../media/audio14.wav"/><Relationship Id="rId7" Type="http://schemas.openxmlformats.org/officeDocument/2006/relationships/audio" Target="../media/audio17.wav"/><Relationship Id="rId12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Relationship Id="rId6" Type="http://schemas.openxmlformats.org/officeDocument/2006/relationships/audio" Target="../media/audio16.wav"/><Relationship Id="rId11" Type="http://schemas.openxmlformats.org/officeDocument/2006/relationships/audio" Target="../media/audio20.wav"/><Relationship Id="rId5" Type="http://schemas.openxmlformats.org/officeDocument/2006/relationships/audio" Target="../media/audio15.wav"/><Relationship Id="rId15" Type="http://schemas.openxmlformats.org/officeDocument/2006/relationships/image" Target="../media/image21.gif"/><Relationship Id="rId10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audio" Target="../media/audio19.wav"/><Relationship Id="rId14" Type="http://schemas.openxmlformats.org/officeDocument/2006/relationships/image" Target="../media/image20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25.wav"/><Relationship Id="rId13" Type="http://schemas.openxmlformats.org/officeDocument/2006/relationships/image" Target="../media/image23.gif"/><Relationship Id="rId3" Type="http://schemas.openxmlformats.org/officeDocument/2006/relationships/audio" Target="../media/audio21.wav"/><Relationship Id="rId7" Type="http://schemas.openxmlformats.org/officeDocument/2006/relationships/audio" Target="../media/audio24.wav"/><Relationship Id="rId12" Type="http://schemas.openxmlformats.org/officeDocument/2006/relationships/image" Target="../media/image21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23.wav"/><Relationship Id="rId11" Type="http://schemas.openxmlformats.org/officeDocument/2006/relationships/image" Target="../media/image20.gif"/><Relationship Id="rId5" Type="http://schemas.openxmlformats.org/officeDocument/2006/relationships/audio" Target="../media/audio22.wav"/><Relationship Id="rId10" Type="http://schemas.openxmlformats.org/officeDocument/2006/relationships/audio" Target="../media/audio27.wav"/><Relationship Id="rId4" Type="http://schemas.openxmlformats.org/officeDocument/2006/relationships/image" Target="../media/image22.png"/><Relationship Id="rId9" Type="http://schemas.openxmlformats.org/officeDocument/2006/relationships/audio" Target="../media/audio26.wav"/><Relationship Id="rId14" Type="http://schemas.openxmlformats.org/officeDocument/2006/relationships/image" Target="../media/image24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33.wav"/><Relationship Id="rId13" Type="http://schemas.openxmlformats.org/officeDocument/2006/relationships/image" Target="../media/image28.png"/><Relationship Id="rId18" Type="http://schemas.openxmlformats.org/officeDocument/2006/relationships/image" Target="../media/image21.gif"/><Relationship Id="rId3" Type="http://schemas.openxmlformats.org/officeDocument/2006/relationships/audio" Target="../media/audio28.wav"/><Relationship Id="rId7" Type="http://schemas.openxmlformats.org/officeDocument/2006/relationships/audio" Target="../media/audio32.wav"/><Relationship Id="rId12" Type="http://schemas.openxmlformats.org/officeDocument/2006/relationships/image" Target="../media/image27.png"/><Relationship Id="rId17" Type="http://schemas.openxmlformats.org/officeDocument/2006/relationships/image" Target="../media/image20.gif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31.png"/><Relationship Id="rId1" Type="http://schemas.openxmlformats.org/officeDocument/2006/relationships/slideLayout" Target="../slideLayouts/slideLayout17.xml"/><Relationship Id="rId6" Type="http://schemas.openxmlformats.org/officeDocument/2006/relationships/audio" Target="../media/audio31.wav"/><Relationship Id="rId11" Type="http://schemas.openxmlformats.org/officeDocument/2006/relationships/image" Target="../media/image26.png"/><Relationship Id="rId5" Type="http://schemas.openxmlformats.org/officeDocument/2006/relationships/audio" Target="../media/audio30.wav"/><Relationship Id="rId15" Type="http://schemas.openxmlformats.org/officeDocument/2006/relationships/image" Target="../media/image30.png"/><Relationship Id="rId10" Type="http://schemas.openxmlformats.org/officeDocument/2006/relationships/image" Target="../media/image25.png"/><Relationship Id="rId4" Type="http://schemas.openxmlformats.org/officeDocument/2006/relationships/audio" Target="../media/audio29.wav"/><Relationship Id="rId9" Type="http://schemas.openxmlformats.org/officeDocument/2006/relationships/audio" Target="../media/audio34.wav"/><Relationship Id="rId14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35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38.wav"/><Relationship Id="rId13" Type="http://schemas.openxmlformats.org/officeDocument/2006/relationships/audio" Target="../media/audio43.wav"/><Relationship Id="rId18" Type="http://schemas.openxmlformats.org/officeDocument/2006/relationships/audio" Target="../media/audio48.wav"/><Relationship Id="rId3" Type="http://schemas.openxmlformats.org/officeDocument/2006/relationships/audio" Target="../media/audio36.wav"/><Relationship Id="rId21" Type="http://schemas.openxmlformats.org/officeDocument/2006/relationships/audio" Target="../media/audio51.wav"/><Relationship Id="rId7" Type="http://schemas.openxmlformats.org/officeDocument/2006/relationships/audio" Target="../media/audio37.wav"/><Relationship Id="rId12" Type="http://schemas.openxmlformats.org/officeDocument/2006/relationships/audio" Target="../media/audio42.wav"/><Relationship Id="rId17" Type="http://schemas.openxmlformats.org/officeDocument/2006/relationships/audio" Target="../media/audio47.wav"/><Relationship Id="rId2" Type="http://schemas.openxmlformats.org/officeDocument/2006/relationships/notesSlide" Target="../notesSlides/notesSlide7.xml"/><Relationship Id="rId16" Type="http://schemas.openxmlformats.org/officeDocument/2006/relationships/audio" Target="../media/audio46.wav"/><Relationship Id="rId20" Type="http://schemas.openxmlformats.org/officeDocument/2006/relationships/audio" Target="../media/audio50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4.png"/><Relationship Id="rId11" Type="http://schemas.openxmlformats.org/officeDocument/2006/relationships/audio" Target="../media/audio41.wav"/><Relationship Id="rId24" Type="http://schemas.openxmlformats.org/officeDocument/2006/relationships/audio" Target="../media/audio54.wav"/><Relationship Id="rId5" Type="http://schemas.openxmlformats.org/officeDocument/2006/relationships/image" Target="../media/image33.png"/><Relationship Id="rId15" Type="http://schemas.openxmlformats.org/officeDocument/2006/relationships/audio" Target="../media/audio45.wav"/><Relationship Id="rId23" Type="http://schemas.openxmlformats.org/officeDocument/2006/relationships/audio" Target="../media/audio53.wav"/><Relationship Id="rId10" Type="http://schemas.openxmlformats.org/officeDocument/2006/relationships/audio" Target="../media/audio40.wav"/><Relationship Id="rId19" Type="http://schemas.openxmlformats.org/officeDocument/2006/relationships/audio" Target="../media/audio49.wav"/><Relationship Id="rId4" Type="http://schemas.openxmlformats.org/officeDocument/2006/relationships/image" Target="../media/image32.png"/><Relationship Id="rId9" Type="http://schemas.openxmlformats.org/officeDocument/2006/relationships/audio" Target="../media/audio39.wav"/><Relationship Id="rId14" Type="http://schemas.openxmlformats.org/officeDocument/2006/relationships/audio" Target="../media/audio44.wav"/><Relationship Id="rId22" Type="http://schemas.openxmlformats.org/officeDocument/2006/relationships/audio" Target="../media/audio52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audio" Target="../media/audio55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ustomShape 1">
            <a:extLst>
              <a:ext uri="{FF2B5EF4-FFF2-40B4-BE49-F238E27FC236}">
                <a16:creationId xmlns:a16="http://schemas.microsoft.com/office/drawing/2014/main" id="{D9F09DF2-C99C-4AE5-B878-10333DAF4102}"/>
              </a:ext>
            </a:extLst>
          </p:cNvPr>
          <p:cNvSpPr/>
          <p:nvPr/>
        </p:nvSpPr>
        <p:spPr>
          <a:xfrm>
            <a:off x="0" y="9236"/>
            <a:ext cx="4350240" cy="6857280"/>
          </a:xfrm>
          <a:prstGeom prst="rect">
            <a:avLst/>
          </a:prstGeom>
          <a:solidFill>
            <a:srgbClr val="FADD2E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s-MX"/>
          </a:p>
        </p:txBody>
      </p:sp>
      <p:sp>
        <p:nvSpPr>
          <p:cNvPr id="101" name="Google Shape;101;p2"/>
          <p:cNvSpPr txBox="1"/>
          <p:nvPr/>
        </p:nvSpPr>
        <p:spPr>
          <a:xfrm>
            <a:off x="0" y="6334820"/>
            <a:ext cx="4350984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Follow ups 1-5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3B383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E28BE7-8949-4E49-A98F-68B6A8E0DD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163664"/>
            <a:ext cx="3588984" cy="1325563"/>
          </a:xfrm>
        </p:spPr>
        <p:txBody>
          <a:bodyPr>
            <a:noAutofit/>
          </a:bodyPr>
          <a:lstStyle/>
          <a:p>
            <a:pPr algn="ctr"/>
            <a:r>
              <a:rPr lang="en-GB" sz="3600" b="1" dirty="0">
                <a:solidFill>
                  <a:srgbClr val="3B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Describing me and others</a:t>
            </a:r>
            <a:br>
              <a:rPr lang="en-GB" sz="3600" dirty="0">
                <a:solidFill>
                  <a:srgbClr val="3B3838"/>
                </a:solidFill>
                <a:latin typeface="Arial"/>
                <a:cs typeface="Arial"/>
                <a:sym typeface="Arial"/>
              </a:rPr>
            </a:br>
            <a:endParaRPr lang="en-GB" sz="3600" dirty="0">
              <a:solidFill>
                <a:srgbClr val="3B3838"/>
              </a:solidFill>
            </a:endParaRPr>
          </a:p>
        </p:txBody>
      </p:sp>
      <p:pic>
        <p:nvPicPr>
          <p:cNvPr id="8" name="Picture 7" descr="Map&#10;&#10;Description automatically generated">
            <a:extLst>
              <a:ext uri="{FF2B5EF4-FFF2-40B4-BE49-F238E27FC236}">
                <a16:creationId xmlns:a16="http://schemas.microsoft.com/office/drawing/2014/main" id="{7E2E925F-F542-435B-8CEB-05FEDBBEED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866" y="240668"/>
            <a:ext cx="3811412" cy="488128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9A0E710-98FE-45EC-A32A-7523767395BD}"/>
              </a:ext>
            </a:extLst>
          </p:cNvPr>
          <p:cNvSpPr txBox="1"/>
          <p:nvPr/>
        </p:nvSpPr>
        <p:spPr>
          <a:xfrm>
            <a:off x="8182900" y="6466406"/>
            <a:ext cx="39874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Term 1 Week 10</a:t>
            </a:r>
          </a:p>
        </p:txBody>
      </p:sp>
      <p:sp>
        <p:nvSpPr>
          <p:cNvPr id="3" name="CustomShape 2">
            <a:extLst>
              <a:ext uri="{FF2B5EF4-FFF2-40B4-BE49-F238E27FC236}">
                <a16:creationId xmlns:a16="http://schemas.microsoft.com/office/drawing/2014/main" id="{22C24C22-B136-8C7A-9445-5A0438CB5138}"/>
              </a:ext>
            </a:extLst>
          </p:cNvPr>
          <p:cNvSpPr/>
          <p:nvPr/>
        </p:nvSpPr>
        <p:spPr>
          <a:xfrm>
            <a:off x="5649294" y="4911926"/>
            <a:ext cx="5644800" cy="1554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Tx/>
              <a:buNone/>
              <a:tabLst/>
              <a:defRPr/>
            </a:pPr>
            <a:r>
              <a:rPr kumimoji="0" lang="en-GB" sz="9600" b="1" i="0" u="none" strike="noStrike" kern="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Modern Love" panose="04090805081005020601" pitchFamily="82" charset="0"/>
                <a:cs typeface="Arial"/>
                <a:sym typeface="Arial"/>
              </a:rPr>
              <a:t>gelb</a:t>
            </a: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Modern Love" panose="04090805081005020601" pitchFamily="82" charset="0"/>
              <a:cs typeface="Arial"/>
              <a:sym typeface="Arial"/>
            </a:endParaRPr>
          </a:p>
        </p:txBody>
      </p:sp>
      <p:pic>
        <p:nvPicPr>
          <p:cNvPr id="6" name="Picture 5" descr="Shape, circle&#10;&#10;Description automatically generated">
            <a:extLst>
              <a:ext uri="{FF2B5EF4-FFF2-40B4-BE49-F238E27FC236}">
                <a16:creationId xmlns:a16="http://schemas.microsoft.com/office/drawing/2014/main" id="{B2B948DE-92E1-7028-EA38-691E4353E9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77" y="1635989"/>
            <a:ext cx="3118886" cy="287748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110ACAB-2B3E-6A02-6D40-25867E684F31}"/>
              </a:ext>
            </a:extLst>
          </p:cNvPr>
          <p:cNvSpPr txBox="1"/>
          <p:nvPr/>
        </p:nvSpPr>
        <p:spPr>
          <a:xfrm>
            <a:off x="145928" y="4476749"/>
            <a:ext cx="4058383" cy="461665"/>
          </a:xfrm>
          <a:prstGeom prst="rect">
            <a:avLst/>
          </a:prstGeom>
          <a:solidFill>
            <a:schemeClr val="bg1"/>
          </a:solidFill>
          <a:ln w="28575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400" dirty="0" err="1">
                <a:solidFill>
                  <a:srgbClr val="002060"/>
                </a:solidFill>
              </a:rPr>
              <a:t>Freundschaft</a:t>
            </a:r>
            <a:r>
              <a:rPr lang="en-GB" sz="2400" dirty="0">
                <a:solidFill>
                  <a:srgbClr val="002060"/>
                </a:solidFill>
              </a:rPr>
              <a:t> - friendship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0" name="Table 4">
            <a:extLst>
              <a:ext uri="{FF2B5EF4-FFF2-40B4-BE49-F238E27FC236}">
                <a16:creationId xmlns:a16="http://schemas.microsoft.com/office/drawing/2014/main" id="{CEECA8C1-23AA-47D2-A97A-CCDB84286EB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39584268"/>
              </p:ext>
            </p:extLst>
          </p:nvPr>
        </p:nvGraphicFramePr>
        <p:xfrm>
          <a:off x="626358" y="1339957"/>
          <a:ext cx="10163667" cy="5178019"/>
        </p:xfrm>
        <a:graphic>
          <a:graphicData uri="http://schemas.openxmlformats.org/drawingml/2006/table">
            <a:tbl>
              <a:tblPr firstRow="1" bandRow="1"/>
              <a:tblGrid>
                <a:gridCol w="1730433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635938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3090672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2706624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61398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goodbye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bye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you are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871029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the) problem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good, well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difficult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861398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task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easy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idea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my (m, 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nt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)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card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list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861398">
                <a:tc rowSpan="2"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male partner</a:t>
                      </a:r>
                    </a:p>
                  </a:txBody>
                  <a:tcPr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my (f)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your (f) 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your (m, 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nt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)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</a:t>
                      </a:r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the) female partner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prize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id="{207C148F-45EB-4409-B006-B3FFBC980597}"/>
              </a:ext>
            </a:extLst>
          </p:cNvPr>
          <p:cNvSpPr txBox="1"/>
          <p:nvPr/>
        </p:nvSpPr>
        <p:spPr>
          <a:xfrm>
            <a:off x="3403907" y="84056"/>
            <a:ext cx="32359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Schreib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auf Deutsch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2CC666C-55A4-4003-95BE-AD110CE2F7C9}"/>
              </a:ext>
            </a:extLst>
          </p:cNvPr>
          <p:cNvSpPr txBox="1"/>
          <p:nvPr/>
        </p:nvSpPr>
        <p:spPr>
          <a:xfrm>
            <a:off x="6692624" y="128500"/>
            <a:ext cx="40511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Can you get at least 15 points?</a:t>
            </a:r>
          </a:p>
        </p:txBody>
      </p:sp>
      <p:sp>
        <p:nvSpPr>
          <p:cNvPr id="27" name="Google Shape;119;p1">
            <a:extLst>
              <a:ext uri="{FF2B5EF4-FFF2-40B4-BE49-F238E27FC236}">
                <a16:creationId xmlns:a16="http://schemas.microsoft.com/office/drawing/2014/main" id="{F89165F8-F1D5-4085-81F8-059C6C59505B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1" y="87041"/>
            <a:ext cx="2237996" cy="582075"/>
          </a:xfrm>
        </p:spPr>
        <p:txBody>
          <a:bodyPr>
            <a:norm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Follow up 5: </a:t>
            </a:r>
            <a:endParaRPr lang="en-GB" sz="2800" dirty="0">
              <a:latin typeface="Century Gothic" panose="020B0502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8D0F3FD-6674-482F-AD86-CC59DF404CE2}"/>
              </a:ext>
            </a:extLst>
          </p:cNvPr>
          <p:cNvSpPr txBox="1"/>
          <p:nvPr/>
        </p:nvSpPr>
        <p:spPr>
          <a:xfrm>
            <a:off x="2665825" y="-307644"/>
            <a:ext cx="10820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</a:t>
            </a:r>
            <a:endParaRPr kumimoji="0" lang="en-GB" sz="60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2" name="Title 2">
            <a:extLst>
              <a:ext uri="{FF2B5EF4-FFF2-40B4-BE49-F238E27FC236}">
                <a16:creationId xmlns:a16="http://schemas.microsoft.com/office/drawing/2014/main" id="{B4C63B0B-0C7C-4A09-8597-57CFFDBCB5BE}"/>
              </a:ext>
            </a:extLst>
          </p:cNvPr>
          <p:cNvSpPr txBox="1">
            <a:spLocks/>
          </p:cNvSpPr>
          <p:nvPr/>
        </p:nvSpPr>
        <p:spPr>
          <a:xfrm>
            <a:off x="10634549" y="1229428"/>
            <a:ext cx="1557451" cy="37497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Vokabeln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5C014ABF-BD94-46CE-B172-C0D58B8966CA}"/>
              </a:ext>
            </a:extLst>
          </p:cNvPr>
          <p:cNvGrpSpPr/>
          <p:nvPr/>
        </p:nvGrpSpPr>
        <p:grpSpPr>
          <a:xfrm>
            <a:off x="10850272" y="161306"/>
            <a:ext cx="1240568" cy="1008631"/>
            <a:chOff x="10818487" y="2376307"/>
            <a:chExt cx="1240568" cy="1008631"/>
          </a:xfrm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42DC53ED-BBF8-4131-B281-2BE74F046548}"/>
                </a:ext>
              </a:extLst>
            </p:cNvPr>
            <p:cNvSpPr/>
            <p:nvPr/>
          </p:nvSpPr>
          <p:spPr>
            <a:xfrm>
              <a:off x="10951620" y="2411979"/>
              <a:ext cx="963627" cy="933659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" name="Explosion: 8 Points 44">
              <a:extLst>
                <a:ext uri="{FF2B5EF4-FFF2-40B4-BE49-F238E27FC236}">
                  <a16:creationId xmlns:a16="http://schemas.microsoft.com/office/drawing/2014/main" id="{FB7D93C4-4793-4034-B3F3-86B2575383C1}"/>
                </a:ext>
              </a:extLst>
            </p:cNvPr>
            <p:cNvSpPr/>
            <p:nvPr/>
          </p:nvSpPr>
          <p:spPr>
            <a:xfrm rot="20101036">
              <a:off x="10818487" y="2376307"/>
              <a:ext cx="1240568" cy="1008631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 w="7620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Explosion: 8 Points 45">
              <a:extLst>
                <a:ext uri="{FF2B5EF4-FFF2-40B4-BE49-F238E27FC236}">
                  <a16:creationId xmlns:a16="http://schemas.microsoft.com/office/drawing/2014/main" id="{1E2F442E-189F-4B26-A368-BF36774FC885}"/>
                </a:ext>
              </a:extLst>
            </p:cNvPr>
            <p:cNvSpPr/>
            <p:nvPr/>
          </p:nvSpPr>
          <p:spPr>
            <a:xfrm rot="20101036">
              <a:off x="10840538" y="2405739"/>
              <a:ext cx="1210924" cy="933778"/>
            </a:xfrm>
            <a:prstGeom prst="irregularSeal1">
              <a:avLst/>
            </a:prstGeom>
            <a:solidFill>
              <a:srgbClr val="FFD10D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D0B0FCEF-495F-4BB8-8B0E-B837FAF541D5}"/>
                </a:ext>
              </a:extLst>
            </p:cNvPr>
            <p:cNvSpPr txBox="1"/>
            <p:nvPr/>
          </p:nvSpPr>
          <p:spPr>
            <a:xfrm rot="20326871">
              <a:off x="10872111" y="2644457"/>
              <a:ext cx="11226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>
                      <a:lumMod val="95000"/>
                      <a:lumOff val="5000"/>
                    </a:srgbClr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Wörter</a:t>
              </a:r>
              <a:endPara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76" name="Picture 75">
            <a:extLst>
              <a:ext uri="{FF2B5EF4-FFF2-40B4-BE49-F238E27FC236}">
                <a16:creationId xmlns:a16="http://schemas.microsoft.com/office/drawing/2014/main" id="{0835FAF0-2663-412D-9978-EE4A908E40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440" y="3297099"/>
            <a:ext cx="1186070" cy="1080360"/>
          </a:xfrm>
          <a:prstGeom prst="rect">
            <a:avLst/>
          </a:prstGeom>
        </p:spPr>
      </p:pic>
      <p:pic>
        <p:nvPicPr>
          <p:cNvPr id="77" name="Picture 76" descr="Icon&#10;&#10;Description automatically generated">
            <a:extLst>
              <a:ext uri="{FF2B5EF4-FFF2-40B4-BE49-F238E27FC236}">
                <a16:creationId xmlns:a16="http://schemas.microsoft.com/office/drawing/2014/main" id="{DB9F148E-B1F7-495B-97E4-7EA3AF730A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440" y="1591119"/>
            <a:ext cx="1186070" cy="1186070"/>
          </a:xfrm>
          <a:prstGeom prst="rect">
            <a:avLst/>
          </a:prstGeom>
        </p:spPr>
      </p:pic>
      <p:pic>
        <p:nvPicPr>
          <p:cNvPr id="78" name="Picture 77">
            <a:extLst>
              <a:ext uri="{FF2B5EF4-FFF2-40B4-BE49-F238E27FC236}">
                <a16:creationId xmlns:a16="http://schemas.microsoft.com/office/drawing/2014/main" id="{9988D0B1-74D6-4E4E-8EE3-61276743F3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0168" y="4981932"/>
            <a:ext cx="1162417" cy="1101237"/>
          </a:xfrm>
          <a:prstGeom prst="rect">
            <a:avLst/>
          </a:prstGeom>
        </p:spPr>
      </p:pic>
      <p:sp>
        <p:nvSpPr>
          <p:cNvPr id="79" name="TextBox 78">
            <a:extLst>
              <a:ext uri="{FF2B5EF4-FFF2-40B4-BE49-F238E27FC236}">
                <a16:creationId xmlns:a16="http://schemas.microsoft.com/office/drawing/2014/main" id="{0DC9D669-CF83-4434-BE29-49D6A36F742D}"/>
              </a:ext>
            </a:extLst>
          </p:cNvPr>
          <p:cNvSpPr txBox="1"/>
          <p:nvPr/>
        </p:nvSpPr>
        <p:spPr>
          <a:xfrm>
            <a:off x="1792646" y="5889179"/>
            <a:ext cx="6830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x1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D550756D-7516-4299-8FDB-AC5B38086B19}"/>
              </a:ext>
            </a:extLst>
          </p:cNvPr>
          <p:cNvSpPr txBox="1"/>
          <p:nvPr/>
        </p:nvSpPr>
        <p:spPr>
          <a:xfrm>
            <a:off x="1810662" y="3992318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x2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44A4225D-ADE5-44F4-9A13-6345C352927E}"/>
              </a:ext>
            </a:extLst>
          </p:cNvPr>
          <p:cNvSpPr txBox="1"/>
          <p:nvPr/>
        </p:nvSpPr>
        <p:spPr>
          <a:xfrm>
            <a:off x="1797005" y="2285180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x3</a:t>
            </a:r>
          </a:p>
        </p:txBody>
      </p:sp>
    </p:spTree>
    <p:extLst>
      <p:ext uri="{BB962C8B-B14F-4D97-AF65-F5344CB8AC3E}">
        <p14:creationId xmlns:p14="http://schemas.microsoft.com/office/powerpoint/2010/main" val="41198015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0B11332-DD10-4B5A-ADB8-BD6294827F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529" y="143642"/>
            <a:ext cx="6409071" cy="508891"/>
          </a:xfrm>
        </p:spPr>
        <p:txBody>
          <a:bodyPr>
            <a:normAutofit fontScale="90000"/>
          </a:bodyPr>
          <a:lstStyle/>
          <a:p>
            <a:r>
              <a:rPr lang="es-AR" sz="3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</a:t>
            </a:r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up 1: </a:t>
            </a:r>
            <a:r>
              <a:rPr lang="es-AR" sz="3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Sag</a:t>
            </a:r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die</a:t>
            </a:r>
            <a:r>
              <a:rPr lang="es-AR" sz="3200" b="1" baseline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s-AR" sz="3200" b="1" baseline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Wörter</a:t>
            </a:r>
            <a:r>
              <a:rPr lang="es-AR" sz="3200" b="1" baseline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.</a:t>
            </a:r>
            <a:endParaRPr lang="en-GB" sz="3200" dirty="0"/>
          </a:p>
        </p:txBody>
      </p:sp>
      <p:sp>
        <p:nvSpPr>
          <p:cNvPr id="50" name="Google Shape;119;p1">
            <a:extLst>
              <a:ext uri="{FF2B5EF4-FFF2-40B4-BE49-F238E27FC236}">
                <a16:creationId xmlns:a16="http://schemas.microsoft.com/office/drawing/2014/main" id="{A71ACA46-CE7F-4525-A190-BB7A5355194B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" name="CustomShape 3">
            <a:extLst>
              <a:ext uri="{FF2B5EF4-FFF2-40B4-BE49-F238E27FC236}">
                <a16:creationId xmlns:a16="http://schemas.microsoft.com/office/drawing/2014/main" id="{09131A14-3E76-498A-9F9D-3DE465B168BE}"/>
              </a:ext>
            </a:extLst>
          </p:cNvPr>
          <p:cNvSpPr/>
          <p:nvPr/>
        </p:nvSpPr>
        <p:spPr>
          <a:xfrm>
            <a:off x="10396437" y="1197782"/>
            <a:ext cx="1800180" cy="3963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8" name="Title 4">
            <a:extLst>
              <a:ext uri="{FF2B5EF4-FFF2-40B4-BE49-F238E27FC236}">
                <a16:creationId xmlns:a16="http://schemas.microsoft.com/office/drawing/2014/main" id="{0ABFB058-DBD6-47AC-86A9-CE2815BC126F}"/>
              </a:ext>
            </a:extLst>
          </p:cNvPr>
          <p:cNvSpPr txBox="1">
            <a:spLocks/>
          </p:cNvSpPr>
          <p:nvPr/>
        </p:nvSpPr>
        <p:spPr>
          <a:xfrm>
            <a:off x="10405198" y="1165602"/>
            <a:ext cx="1800180" cy="494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aussprechen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pic>
        <p:nvPicPr>
          <p:cNvPr id="59" name="Picture 58" descr="Icon&#10;&#10;Description automatically generated">
            <a:extLst>
              <a:ext uri="{FF2B5EF4-FFF2-40B4-BE49-F238E27FC236}">
                <a16:creationId xmlns:a16="http://schemas.microsoft.com/office/drawing/2014/main" id="{C40F37C5-3B61-4FD1-B88D-B22874952E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6937" y="149524"/>
            <a:ext cx="1579001" cy="963251"/>
          </a:xfrm>
          <a:prstGeom prst="rect">
            <a:avLst/>
          </a:prstGeom>
        </p:spPr>
      </p:pic>
      <p:sp>
        <p:nvSpPr>
          <p:cNvPr id="51" name="Google Shape;132;p2">
            <a:extLst>
              <a:ext uri="{FF2B5EF4-FFF2-40B4-BE49-F238E27FC236}">
                <a16:creationId xmlns:a16="http://schemas.microsoft.com/office/drawing/2014/main" id="{66312AF6-C095-4CBD-929C-EE36BCE557A8}"/>
              </a:ext>
            </a:extLst>
          </p:cNvPr>
          <p:cNvSpPr txBox="1"/>
          <p:nvPr/>
        </p:nvSpPr>
        <p:spPr>
          <a:xfrm>
            <a:off x="216929" y="665797"/>
            <a:ext cx="8569840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Clr>
                <a:srgbClr val="000000"/>
              </a:buClr>
              <a:defRPr/>
            </a:pPr>
            <a:r>
              <a:rPr lang="en-GB" sz="2000" kern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Secretly choose 5 of the words.  </a:t>
            </a:r>
            <a:br>
              <a:rPr lang="en-GB" sz="2000" kern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lang="en-GB" sz="2000" kern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Your partner will try to say them within 20 seconds. </a:t>
            </a:r>
            <a:br>
              <a:rPr lang="en-GB" sz="2000" kern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lang="en-GB" sz="2000" kern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If s/he says [z] the English way, stop him/her for a 2-second penalty!</a:t>
            </a: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5" name="Rounded Rectangular Callout 24">
            <a:extLst>
              <a:ext uri="{FF2B5EF4-FFF2-40B4-BE49-F238E27FC236}">
                <a16:creationId xmlns:a16="http://schemas.microsoft.com/office/drawing/2014/main" id="{3C975974-DDCB-8040-D942-2A81BCCC62B8}"/>
              </a:ext>
            </a:extLst>
          </p:cNvPr>
          <p:cNvSpPr/>
          <p:nvPr/>
        </p:nvSpPr>
        <p:spPr>
          <a:xfrm>
            <a:off x="7356540" y="118457"/>
            <a:ext cx="2860456" cy="1068152"/>
          </a:xfrm>
          <a:prstGeom prst="wedgeRoundRectCallout">
            <a:avLst>
              <a:gd name="adj1" fmla="val 7424"/>
              <a:gd name="adj2" fmla="val 97488"/>
              <a:gd name="adj3" fmla="val 16667"/>
            </a:avLst>
          </a:prstGeom>
          <a:solidFill>
            <a:srgbClr val="00206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de-DE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‘</a:t>
            </a:r>
            <a:r>
              <a:rPr kumimoji="0" lang="de-DE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C</a:t>
            </a:r>
            <a:r>
              <a:rPr kumimoji="0" lang="de-DE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’ auf Englisch ist oft ‘</a:t>
            </a:r>
            <a:r>
              <a:rPr kumimoji="0" lang="de-DE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Z</a:t>
            </a:r>
            <a:r>
              <a:rPr kumimoji="0" lang="de-DE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’ auf Deutsch. </a:t>
            </a:r>
            <a:endParaRPr kumimoji="0" lang="de-DE" sz="1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" name="Google Shape;387;p19">
            <a:extLst>
              <a:ext uri="{FF2B5EF4-FFF2-40B4-BE49-F238E27FC236}">
                <a16:creationId xmlns:a16="http://schemas.microsoft.com/office/drawing/2014/main" id="{51C0FF69-7104-15AA-D842-36027F4BD5F7}"/>
              </a:ext>
            </a:extLst>
          </p:cNvPr>
          <p:cNvSpPr/>
          <p:nvPr/>
        </p:nvSpPr>
        <p:spPr>
          <a:xfrm>
            <a:off x="10916260" y="4008663"/>
            <a:ext cx="502131" cy="1908052"/>
          </a:xfrm>
          <a:prstGeom prst="rect">
            <a:avLst/>
          </a:prstGeom>
          <a:solidFill>
            <a:srgbClr val="FF0000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1" name="Google Shape;388;p19">
            <a:extLst>
              <a:ext uri="{FF2B5EF4-FFF2-40B4-BE49-F238E27FC236}">
                <a16:creationId xmlns:a16="http://schemas.microsoft.com/office/drawing/2014/main" id="{A7D831DA-2059-5DF7-2F1F-3BAE11B0DE59}"/>
              </a:ext>
            </a:extLst>
          </p:cNvPr>
          <p:cNvSpPr/>
          <p:nvPr/>
        </p:nvSpPr>
        <p:spPr>
          <a:xfrm>
            <a:off x="10915561" y="4016393"/>
            <a:ext cx="503528" cy="1908052"/>
          </a:xfrm>
          <a:prstGeom prst="rect">
            <a:avLst/>
          </a:prstGeom>
          <a:solidFill>
            <a:srgbClr val="FFD319"/>
          </a:solidFill>
          <a:ln w="9525" cap="flat" cmpd="sng">
            <a:solidFill>
              <a:srgbClr val="02456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ctr" rotWithShape="0">
              <a:srgbClr val="FFFFFF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13" name="Google Shape;389;p19">
            <a:extLst>
              <a:ext uri="{FF2B5EF4-FFF2-40B4-BE49-F238E27FC236}">
                <a16:creationId xmlns:a16="http://schemas.microsoft.com/office/drawing/2014/main" id="{3F9AB4B2-CD64-BD9F-14C3-9818EA3F0157}"/>
              </a:ext>
            </a:extLst>
          </p:cNvPr>
          <p:cNvCxnSpPr>
            <a:cxnSpLocks/>
          </p:cNvCxnSpPr>
          <p:nvPr/>
        </p:nvCxnSpPr>
        <p:spPr>
          <a:xfrm>
            <a:off x="11577023" y="4028537"/>
            <a:ext cx="22609" cy="1876752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5" name="Google Shape;390;p19">
            <a:extLst>
              <a:ext uri="{FF2B5EF4-FFF2-40B4-BE49-F238E27FC236}">
                <a16:creationId xmlns:a16="http://schemas.microsoft.com/office/drawing/2014/main" id="{CA8C2737-92D8-1A76-2A9B-4689A16A2DFC}"/>
              </a:ext>
            </a:extLst>
          </p:cNvPr>
          <p:cNvCxnSpPr>
            <a:cxnSpLocks/>
          </p:cNvCxnSpPr>
          <p:nvPr/>
        </p:nvCxnSpPr>
        <p:spPr>
          <a:xfrm>
            <a:off x="11566757" y="4024972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7" name="Google Shape;391;p19">
            <a:extLst>
              <a:ext uri="{FF2B5EF4-FFF2-40B4-BE49-F238E27FC236}">
                <a16:creationId xmlns:a16="http://schemas.microsoft.com/office/drawing/2014/main" id="{49D096CE-8FC5-899F-50D6-42C088B807B4}"/>
              </a:ext>
            </a:extLst>
          </p:cNvPr>
          <p:cNvCxnSpPr>
            <a:cxnSpLocks/>
          </p:cNvCxnSpPr>
          <p:nvPr/>
        </p:nvCxnSpPr>
        <p:spPr>
          <a:xfrm>
            <a:off x="11599633" y="5905288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9" name="Google Shape;393;p19">
            <a:extLst>
              <a:ext uri="{FF2B5EF4-FFF2-40B4-BE49-F238E27FC236}">
                <a16:creationId xmlns:a16="http://schemas.microsoft.com/office/drawing/2014/main" id="{B3E966E7-6540-8574-BC6A-FFCC2F7948A4}"/>
              </a:ext>
            </a:extLst>
          </p:cNvPr>
          <p:cNvSpPr txBox="1"/>
          <p:nvPr/>
        </p:nvSpPr>
        <p:spPr>
          <a:xfrm>
            <a:off x="11791458" y="3920190"/>
            <a:ext cx="95738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20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0" name="Google Shape;394;p19">
            <a:extLst>
              <a:ext uri="{FF2B5EF4-FFF2-40B4-BE49-F238E27FC236}">
                <a16:creationId xmlns:a16="http://schemas.microsoft.com/office/drawing/2014/main" id="{C15C9548-6C81-42F4-6874-0E980305D1CF}"/>
              </a:ext>
            </a:extLst>
          </p:cNvPr>
          <p:cNvSpPr txBox="1"/>
          <p:nvPr/>
        </p:nvSpPr>
        <p:spPr>
          <a:xfrm>
            <a:off x="11682597" y="5499019"/>
            <a:ext cx="87261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0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2" name="Google Shape;395;p19">
            <a:extLst>
              <a:ext uri="{FF2B5EF4-FFF2-40B4-BE49-F238E27FC236}">
                <a16:creationId xmlns:a16="http://schemas.microsoft.com/office/drawing/2014/main" id="{33C5CCC5-37E0-AC3E-B444-483840273C87}"/>
              </a:ext>
            </a:extLst>
          </p:cNvPr>
          <p:cNvSpPr/>
          <p:nvPr/>
        </p:nvSpPr>
        <p:spPr>
          <a:xfrm>
            <a:off x="10773310" y="6135708"/>
            <a:ext cx="1058732" cy="38208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1F4E79"/>
          </a:soli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START</a:t>
            </a: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4" name="Google Shape;410;p19">
            <a:extLst>
              <a:ext uri="{FF2B5EF4-FFF2-40B4-BE49-F238E27FC236}">
                <a16:creationId xmlns:a16="http://schemas.microsoft.com/office/drawing/2014/main" id="{E54867C5-D2AE-B807-AE95-F83A0F5D3F39}"/>
              </a:ext>
            </a:extLst>
          </p:cNvPr>
          <p:cNvSpPr txBox="1"/>
          <p:nvPr/>
        </p:nvSpPr>
        <p:spPr>
          <a:xfrm>
            <a:off x="11558844" y="4775466"/>
            <a:ext cx="53685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</a:t>
            </a:r>
            <a:endParaRPr kumimoji="0" sz="1800" b="1" i="0" u="none" strike="noStrike" kern="0" cap="none" spc="0" normalizeH="0" baseline="0" noProof="0" dirty="0">
              <a:ln>
                <a:noFill/>
              </a:ln>
              <a:solidFill>
                <a:srgbClr val="1E4E79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6" name="CustomShape 2">
            <a:hlinkClick r:id="" action="ppaction://noaction">
              <a:snd r:embed="rId5" name="T1_W10F_2.7.wav"/>
            </a:hlinkClick>
            <a:extLst>
              <a:ext uri="{FF2B5EF4-FFF2-40B4-BE49-F238E27FC236}">
                <a16:creationId xmlns:a16="http://schemas.microsoft.com/office/drawing/2014/main" id="{AE3DC79B-BBF3-746D-A34E-D1EBDEBB9BEC}"/>
              </a:ext>
            </a:extLst>
          </p:cNvPr>
          <p:cNvSpPr/>
          <p:nvPr/>
        </p:nvSpPr>
        <p:spPr>
          <a:xfrm rot="21390675">
            <a:off x="501565" y="4551003"/>
            <a:ext cx="1682475" cy="42999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spc="-1" dirty="0" err="1">
                <a:solidFill>
                  <a:srgbClr val="002060"/>
                </a:solidFill>
                <a:latin typeface="Century Gothic" panose="020B0502020202020204" pitchFamily="34" charset="0"/>
                <a:sym typeface="Arial"/>
              </a:rPr>
              <a:t>Kon</a:t>
            </a:r>
            <a:r>
              <a:rPr lang="en-GB" sz="2400" b="1" spc="-1" dirty="0" err="1">
                <a:solidFill>
                  <a:srgbClr val="002060"/>
                </a:solidFill>
                <a:latin typeface="Century Gothic" panose="020B0502020202020204" pitchFamily="34" charset="0"/>
                <a:sym typeface="Arial"/>
              </a:rPr>
              <a:t>z</a:t>
            </a:r>
            <a:r>
              <a:rPr lang="en-GB" sz="2400" spc="-1" dirty="0" err="1">
                <a:solidFill>
                  <a:srgbClr val="002060"/>
                </a:solidFill>
                <a:latin typeface="Century Gothic" panose="020B0502020202020204" pitchFamily="34" charset="0"/>
                <a:sym typeface="Arial"/>
              </a:rPr>
              <a:t>ert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28" name="CustomShape 2">
            <a:hlinkClick r:id="" action="ppaction://noaction">
              <a:snd r:embed="rId6" name="T1_W10F_2.10.wav"/>
            </a:hlinkClick>
            <a:extLst>
              <a:ext uri="{FF2B5EF4-FFF2-40B4-BE49-F238E27FC236}">
                <a16:creationId xmlns:a16="http://schemas.microsoft.com/office/drawing/2014/main" id="{431A6F33-8025-04CA-962E-5BAE66B1BB39}"/>
              </a:ext>
            </a:extLst>
          </p:cNvPr>
          <p:cNvSpPr/>
          <p:nvPr/>
        </p:nvSpPr>
        <p:spPr>
          <a:xfrm rot="179452">
            <a:off x="3058480" y="4447389"/>
            <a:ext cx="1682475" cy="42999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  <a:sym typeface="Arial"/>
              </a:rPr>
              <a:t>Prin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  <a:sym typeface="Arial"/>
              </a:rPr>
              <a:t>z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30" name="CustomShape 2">
            <a:hlinkClick r:id="" action="ppaction://noaction">
              <a:snd r:embed="rId7" name="T1_W10F_2.11.wav"/>
            </a:hlinkClick>
            <a:extLst>
              <a:ext uri="{FF2B5EF4-FFF2-40B4-BE49-F238E27FC236}">
                <a16:creationId xmlns:a16="http://schemas.microsoft.com/office/drawing/2014/main" id="{A02CBB20-CD7E-CFB6-E433-83E7DCD3D643}"/>
              </a:ext>
            </a:extLst>
          </p:cNvPr>
          <p:cNvSpPr/>
          <p:nvPr/>
        </p:nvSpPr>
        <p:spPr>
          <a:xfrm rot="179452">
            <a:off x="8331736" y="4447389"/>
            <a:ext cx="1682475" cy="42999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  <a:sym typeface="Arial"/>
              </a:rPr>
              <a:t>Provin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  <a:sym typeface="Arial"/>
              </a:rPr>
              <a:t>z</a:t>
            </a:r>
            <a:endParaRPr kumimoji="0" lang="en-GB" sz="2400" b="1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31" name="CustomShape 2">
            <a:hlinkClick r:id="" action="ppaction://noaction">
              <a:snd r:embed="rId8" name="T1_W10F_2.5.wav"/>
            </a:hlinkClick>
            <a:extLst>
              <a:ext uri="{FF2B5EF4-FFF2-40B4-BE49-F238E27FC236}">
                <a16:creationId xmlns:a16="http://schemas.microsoft.com/office/drawing/2014/main" id="{0F343A60-6ED1-839D-0970-74AB9081A836}"/>
              </a:ext>
            </a:extLst>
          </p:cNvPr>
          <p:cNvSpPr/>
          <p:nvPr/>
        </p:nvSpPr>
        <p:spPr>
          <a:xfrm rot="21390675">
            <a:off x="5825239" y="4551003"/>
            <a:ext cx="1682475" cy="42999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  <a:sym typeface="Arial"/>
              </a:rPr>
              <a:t>Distan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  <a:sym typeface="Arial"/>
              </a:rPr>
              <a:t>z</a:t>
            </a:r>
            <a:endParaRPr kumimoji="0" lang="en-GB" sz="2400" b="1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32" name="CustomShape 2">
            <a:hlinkClick r:id="" action="ppaction://noaction">
              <a:snd r:embed="rId9" name="T1_W10F_2.8.wav"/>
            </a:hlinkClick>
            <a:extLst>
              <a:ext uri="{FF2B5EF4-FFF2-40B4-BE49-F238E27FC236}">
                <a16:creationId xmlns:a16="http://schemas.microsoft.com/office/drawing/2014/main" id="{9FE66AFE-0C07-D312-230F-61F6F045A372}"/>
              </a:ext>
            </a:extLst>
          </p:cNvPr>
          <p:cNvSpPr/>
          <p:nvPr/>
        </p:nvSpPr>
        <p:spPr>
          <a:xfrm rot="179452">
            <a:off x="474935" y="2855263"/>
            <a:ext cx="1682475" cy="42999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  <a:sym typeface="Arial"/>
              </a:rPr>
              <a:t>Medi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  <a:sym typeface="Arial"/>
              </a:rPr>
              <a:t>z</a:t>
            </a:r>
            <a:r>
              <a:rPr kumimoji="0" lang="en-GB" sz="240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  <a:sym typeface="Arial"/>
              </a:rPr>
              <a:t>in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33" name="CustomShape 2">
            <a:hlinkClick r:id="" action="ppaction://noaction">
              <a:snd r:embed="rId10" name="T1_W10F_2.13.wav"/>
            </a:hlinkClick>
            <a:extLst>
              <a:ext uri="{FF2B5EF4-FFF2-40B4-BE49-F238E27FC236}">
                <a16:creationId xmlns:a16="http://schemas.microsoft.com/office/drawing/2014/main" id="{977F4134-9ED3-AD89-D359-EEB7A9342F81}"/>
              </a:ext>
            </a:extLst>
          </p:cNvPr>
          <p:cNvSpPr/>
          <p:nvPr/>
        </p:nvSpPr>
        <p:spPr>
          <a:xfrm rot="21390675">
            <a:off x="3063554" y="2907268"/>
            <a:ext cx="1682475" cy="42999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  <a:sym typeface="Arial"/>
              </a:rPr>
              <a:t>Spe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  <a:sym typeface="Arial"/>
              </a:rPr>
              <a:t>z</a:t>
            </a:r>
            <a:r>
              <a:rPr kumimoji="0" lang="en-GB" sz="24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  <a:sym typeface="Arial"/>
              </a:rPr>
              <a:t>ialist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34" name="CustomShape 2">
            <a:hlinkClick r:id="" action="ppaction://noaction">
              <a:snd r:embed="rId11" name="T1_W10F_2.3.wav"/>
            </a:hlinkClick>
            <a:extLst>
              <a:ext uri="{FF2B5EF4-FFF2-40B4-BE49-F238E27FC236}">
                <a16:creationId xmlns:a16="http://schemas.microsoft.com/office/drawing/2014/main" id="{C0703395-39EB-E42B-283D-EBFE19B90A42}"/>
              </a:ext>
            </a:extLst>
          </p:cNvPr>
          <p:cNvSpPr/>
          <p:nvPr/>
        </p:nvSpPr>
        <p:spPr>
          <a:xfrm rot="179452">
            <a:off x="5858510" y="2883390"/>
            <a:ext cx="1682475" cy="42999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  <a:sym typeface="Arial"/>
              </a:rPr>
              <a:t>Ak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  <a:sym typeface="Arial"/>
              </a:rPr>
              <a:t>z</a:t>
            </a:r>
            <a:r>
              <a:rPr kumimoji="0" lang="en-GB" sz="24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  <a:sym typeface="Arial"/>
              </a:rPr>
              <a:t>ent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36" name="CustomShape 2">
            <a:hlinkClick r:id="" action="ppaction://noaction">
              <a:snd r:embed="rId12" name="T1_W10F_2.9.wav"/>
            </a:hlinkClick>
            <a:extLst>
              <a:ext uri="{FF2B5EF4-FFF2-40B4-BE49-F238E27FC236}">
                <a16:creationId xmlns:a16="http://schemas.microsoft.com/office/drawing/2014/main" id="{B7EA2214-C27E-8DD4-7A46-8106357A8DA8}"/>
              </a:ext>
            </a:extLst>
          </p:cNvPr>
          <p:cNvSpPr/>
          <p:nvPr/>
        </p:nvSpPr>
        <p:spPr>
          <a:xfrm rot="21390675">
            <a:off x="8447129" y="2935395"/>
            <a:ext cx="1682475" cy="42999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  <a:sym typeface="Arial"/>
              </a:rPr>
              <a:t>O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  <a:sym typeface="Arial"/>
              </a:rPr>
              <a:t>z</a:t>
            </a:r>
            <a:r>
              <a:rPr kumimoji="0" lang="en-GB" sz="240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  <a:sym typeface="Arial"/>
              </a:rPr>
              <a:t>ean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37" name="CustomShape 2">
            <a:hlinkClick r:id="" action="ppaction://noaction">
              <a:snd r:embed="rId13" name="T1_W10F_2.14.wav"/>
            </a:hlinkClick>
            <a:extLst>
              <a:ext uri="{FF2B5EF4-FFF2-40B4-BE49-F238E27FC236}">
                <a16:creationId xmlns:a16="http://schemas.microsoft.com/office/drawing/2014/main" id="{42EF9381-AB0C-DF15-780D-57C99BA9424F}"/>
              </a:ext>
            </a:extLst>
          </p:cNvPr>
          <p:cNvSpPr/>
          <p:nvPr/>
        </p:nvSpPr>
        <p:spPr>
          <a:xfrm rot="179452">
            <a:off x="610185" y="6160926"/>
            <a:ext cx="1682475" cy="42999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  <a:sym typeface="Arial"/>
              </a:rPr>
              <a:t>Z</a:t>
            </a:r>
            <a:r>
              <a:rPr kumimoji="0" lang="en-GB" sz="24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  <a:sym typeface="Arial"/>
              </a:rPr>
              <a:t>irkus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40" name="CustomShape 2">
            <a:hlinkClick r:id="" action="ppaction://noaction">
              <a:snd r:embed="rId14" name="T1_W10F_2.12.wav"/>
            </a:hlinkClick>
            <a:extLst>
              <a:ext uri="{FF2B5EF4-FFF2-40B4-BE49-F238E27FC236}">
                <a16:creationId xmlns:a16="http://schemas.microsoft.com/office/drawing/2014/main" id="{90618760-F016-828F-F6A2-A3D80D1F7A14}"/>
              </a:ext>
            </a:extLst>
          </p:cNvPr>
          <p:cNvSpPr/>
          <p:nvPr/>
        </p:nvSpPr>
        <p:spPr>
          <a:xfrm rot="21390675">
            <a:off x="3198804" y="6212931"/>
            <a:ext cx="1682475" cy="42999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  <a:sym typeface="Arial"/>
              </a:rPr>
              <a:t>Pro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  <a:sym typeface="Arial"/>
              </a:rPr>
              <a:t>z</a:t>
            </a:r>
            <a:r>
              <a:rPr kumimoji="0" lang="en-GB" sz="24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  <a:sym typeface="Arial"/>
              </a:rPr>
              <a:t>ess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62" name="CustomShape 2">
            <a:hlinkClick r:id="" action="ppaction://noaction">
              <a:snd r:embed="rId15" name="T1_W10F_2.4.wav"/>
            </a:hlinkClick>
            <a:extLst>
              <a:ext uri="{FF2B5EF4-FFF2-40B4-BE49-F238E27FC236}">
                <a16:creationId xmlns:a16="http://schemas.microsoft.com/office/drawing/2014/main" id="{286018FF-BCBA-40B8-A7C2-8FD6C98A64C8}"/>
              </a:ext>
            </a:extLst>
          </p:cNvPr>
          <p:cNvSpPr/>
          <p:nvPr/>
        </p:nvSpPr>
        <p:spPr>
          <a:xfrm rot="179452">
            <a:off x="5993666" y="6192668"/>
            <a:ext cx="1821032" cy="42999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  <a:sym typeface="Arial"/>
              </a:rPr>
              <a:t>De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  <a:sym typeface="Arial"/>
              </a:rPr>
              <a:t>z</a:t>
            </a:r>
            <a:r>
              <a:rPr kumimoji="0" lang="en-GB" sz="240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  <a:sym typeface="Arial"/>
              </a:rPr>
              <a:t>ember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64" name="CustomShape 2">
            <a:hlinkClick r:id="" action="ppaction://noaction">
              <a:snd r:embed="rId16" name="T1_W10F_2.6.wav"/>
            </a:hlinkClick>
            <a:extLst>
              <a:ext uri="{FF2B5EF4-FFF2-40B4-BE49-F238E27FC236}">
                <a16:creationId xmlns:a16="http://schemas.microsoft.com/office/drawing/2014/main" id="{B44C1546-B200-B819-5988-3E04465299A0}"/>
              </a:ext>
            </a:extLst>
          </p:cNvPr>
          <p:cNvSpPr/>
          <p:nvPr/>
        </p:nvSpPr>
        <p:spPr>
          <a:xfrm rot="21390675">
            <a:off x="8582379" y="6241058"/>
            <a:ext cx="1682475" cy="42999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  <a:sym typeface="Arial"/>
              </a:rPr>
              <a:t>Konferen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  <a:sym typeface="Arial"/>
              </a:rPr>
              <a:t>z</a:t>
            </a:r>
            <a:endParaRPr kumimoji="0" lang="en-GB" sz="2400" b="1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Arial"/>
            </a:endParaRPr>
          </a:p>
        </p:txBody>
      </p:sp>
      <p:pic>
        <p:nvPicPr>
          <p:cNvPr id="71" name="Picture 70" descr="Diagram&#10;&#10;Description automatically generated">
            <a:extLst>
              <a:ext uri="{FF2B5EF4-FFF2-40B4-BE49-F238E27FC236}">
                <a16:creationId xmlns:a16="http://schemas.microsoft.com/office/drawing/2014/main" id="{CF5DB757-ECC1-663E-1761-05B81F60EB45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rot="299988">
            <a:off x="6639456" y="5198891"/>
            <a:ext cx="842015" cy="903503"/>
          </a:xfrm>
          <a:prstGeom prst="rect">
            <a:avLst/>
          </a:prstGeom>
        </p:spPr>
      </p:pic>
      <p:pic>
        <p:nvPicPr>
          <p:cNvPr id="72" name="Picture 71" descr="A picture containing marker&#10;&#10;Description automatically generated">
            <a:extLst>
              <a:ext uri="{FF2B5EF4-FFF2-40B4-BE49-F238E27FC236}">
                <a16:creationId xmlns:a16="http://schemas.microsoft.com/office/drawing/2014/main" id="{6EC357B0-6662-12B8-5AC9-ED10E455EEBA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55297" y="1847539"/>
            <a:ext cx="992250" cy="992250"/>
          </a:xfrm>
          <a:prstGeom prst="rect">
            <a:avLst/>
          </a:prstGeom>
        </p:spPr>
      </p:pic>
      <p:pic>
        <p:nvPicPr>
          <p:cNvPr id="73" name="Picture 72" descr="A picture containing icon&#10;&#10;Description automatically generated">
            <a:extLst>
              <a:ext uri="{FF2B5EF4-FFF2-40B4-BE49-F238E27FC236}">
                <a16:creationId xmlns:a16="http://schemas.microsoft.com/office/drawing/2014/main" id="{98E095F8-CE53-719D-A7B7-F5B2CAD3CA48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31296" y="3528590"/>
            <a:ext cx="1143142" cy="920652"/>
          </a:xfrm>
          <a:prstGeom prst="rect">
            <a:avLst/>
          </a:prstGeom>
        </p:spPr>
      </p:pic>
      <p:pic>
        <p:nvPicPr>
          <p:cNvPr id="74" name="Picture 73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DAB67035-C561-7593-04B0-EE30B67C1CDD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 rot="177056">
            <a:off x="3648130" y="3409375"/>
            <a:ext cx="854953" cy="1041566"/>
          </a:xfrm>
          <a:prstGeom prst="rect">
            <a:avLst/>
          </a:prstGeom>
        </p:spPr>
      </p:pic>
      <p:pic>
        <p:nvPicPr>
          <p:cNvPr id="75" name="Picture 74" descr="A map of the world&#10;&#10;Description automatically generated with low confidence">
            <a:extLst>
              <a:ext uri="{FF2B5EF4-FFF2-40B4-BE49-F238E27FC236}">
                <a16:creationId xmlns:a16="http://schemas.microsoft.com/office/drawing/2014/main" id="{9B648CD6-359C-5FF1-9E77-53CBF3C27D91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 rot="21349720">
            <a:off x="8815243" y="1968296"/>
            <a:ext cx="1232043" cy="827779"/>
          </a:xfrm>
          <a:prstGeom prst="rect">
            <a:avLst/>
          </a:prstGeom>
        </p:spPr>
      </p:pic>
      <p:pic>
        <p:nvPicPr>
          <p:cNvPr id="1026" name="Picture 2" descr="Free circus tent big top vector">
            <a:extLst>
              <a:ext uri="{FF2B5EF4-FFF2-40B4-BE49-F238E27FC236}">
                <a16:creationId xmlns:a16="http://schemas.microsoft.com/office/drawing/2014/main" id="{3E75616B-A565-0464-C5A1-0AC1B89736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367">
            <a:off x="720523" y="5107234"/>
            <a:ext cx="1551024" cy="1086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Free doctor checkup clinic vector">
            <a:extLst>
              <a:ext uri="{FF2B5EF4-FFF2-40B4-BE49-F238E27FC236}">
                <a16:creationId xmlns:a16="http://schemas.microsoft.com/office/drawing/2014/main" id="{E579EF99-7250-CC2E-159C-027B7ECED5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466" b="55988"/>
          <a:stretch/>
        </p:blipFill>
        <p:spPr bwMode="auto">
          <a:xfrm rot="21324018">
            <a:off x="3212206" y="1723920"/>
            <a:ext cx="1246331" cy="1130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Free speech bubble talk talking vector">
            <a:extLst>
              <a:ext uri="{FF2B5EF4-FFF2-40B4-BE49-F238E27FC236}">
                <a16:creationId xmlns:a16="http://schemas.microsoft.com/office/drawing/2014/main" id="{D1F5F8BE-FED0-BBF0-A0F8-CB56EBECF2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11319">
            <a:off x="6233845" y="1777752"/>
            <a:ext cx="1396973" cy="1213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Free binoculars looking for see illustration">
            <a:extLst>
              <a:ext uri="{FF2B5EF4-FFF2-40B4-BE49-F238E27FC236}">
                <a16:creationId xmlns:a16="http://schemas.microsoft.com/office/drawing/2014/main" id="{87D2219F-0953-D263-2408-DA95417916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16" t="7552" r="24675" b="7964"/>
          <a:stretch/>
        </p:blipFill>
        <p:spPr bwMode="auto">
          <a:xfrm rot="21320646">
            <a:off x="6244821" y="3385493"/>
            <a:ext cx="797811" cy="1115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 descr="Free map italy region vector">
            <a:extLst>
              <a:ext uri="{FF2B5EF4-FFF2-40B4-BE49-F238E27FC236}">
                <a16:creationId xmlns:a16="http://schemas.microsoft.com/office/drawing/2014/main" id="{93586883-1D1E-C9D6-C1EB-F5651A49CA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4621" y="3538640"/>
            <a:ext cx="1247489" cy="740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 descr="Free cycle phase change vector">
            <a:extLst>
              <a:ext uri="{FF2B5EF4-FFF2-40B4-BE49-F238E27FC236}">
                <a16:creationId xmlns:a16="http://schemas.microsoft.com/office/drawing/2014/main" id="{AEF30C18-2BE6-C0D7-1203-2B510314FA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8251" y="4920988"/>
            <a:ext cx="1316782" cy="1322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Free meeting conference people vector">
            <a:extLst>
              <a:ext uri="{FF2B5EF4-FFF2-40B4-BE49-F238E27FC236}">
                <a16:creationId xmlns:a16="http://schemas.microsoft.com/office/drawing/2014/main" id="{35F89B8B-84B7-1A17-7B73-7002D695A9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47138">
            <a:off x="8632908" y="5112840"/>
            <a:ext cx="1406716" cy="1035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4227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1_W10F_2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xit" presetSubtype="4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20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2" dur="20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65" grpId="0" animBg="1"/>
      <p:bldP spid="1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3D582594-BADA-4D68-A4C5-D265999639B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27621035"/>
              </p:ext>
            </p:extLst>
          </p:nvPr>
        </p:nvGraphicFramePr>
        <p:xfrm>
          <a:off x="7032521" y="2030386"/>
          <a:ext cx="5042263" cy="451492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042263">
                  <a:extLst>
                    <a:ext uri="{9D8B030D-6E8A-4147-A177-3AD203B41FA5}">
                      <a16:colId xmlns:a16="http://schemas.microsoft.com/office/drawing/2014/main" val="3745429010"/>
                    </a:ext>
                  </a:extLst>
                </a:gridCol>
              </a:tblGrid>
              <a:tr h="752487">
                <a:tc>
                  <a:txBody>
                    <a:bodyPr/>
                    <a:lstStyle/>
                    <a:p>
                      <a:pPr algn="l"/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15175847"/>
                  </a:ext>
                </a:extLst>
              </a:tr>
              <a:tr h="752487">
                <a:tc>
                  <a:txBody>
                    <a:bodyPr/>
                    <a:lstStyle/>
                    <a:p>
                      <a:pPr algn="l"/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904824553"/>
                  </a:ext>
                </a:extLst>
              </a:tr>
              <a:tr h="752487">
                <a:tc>
                  <a:txBody>
                    <a:bodyPr/>
                    <a:lstStyle/>
                    <a:p>
                      <a:pPr algn="l"/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35919578"/>
                  </a:ext>
                </a:extLst>
              </a:tr>
              <a:tr h="752487">
                <a:tc>
                  <a:txBody>
                    <a:bodyPr/>
                    <a:lstStyle/>
                    <a:p>
                      <a:pPr algn="l"/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655546495"/>
                  </a:ext>
                </a:extLst>
              </a:tr>
              <a:tr h="752487">
                <a:tc>
                  <a:txBody>
                    <a:bodyPr/>
                    <a:lstStyle/>
                    <a:p>
                      <a:pPr algn="l"/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807336014"/>
                  </a:ext>
                </a:extLst>
              </a:tr>
              <a:tr h="752487">
                <a:tc>
                  <a:txBody>
                    <a:bodyPr/>
                    <a:lstStyle/>
                    <a:p>
                      <a:pPr algn="l"/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612341904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94C6BAEF-8EAF-4934-944C-3F1767C20A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8945" y="96564"/>
            <a:ext cx="2506012" cy="563783"/>
          </a:xfrm>
        </p:spPr>
        <p:txBody>
          <a:bodyPr/>
          <a:lstStyle/>
          <a:p>
            <a:pPr lvl="0">
              <a:lnSpc>
                <a:spcPct val="100000"/>
              </a:lnSpc>
              <a:defRPr/>
            </a:pPr>
            <a:r>
              <a:rPr lang="en-GB" sz="28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 up 2 </a:t>
            </a:r>
            <a:endParaRPr lang="en-GB" dirty="0"/>
          </a:p>
        </p:txBody>
      </p:sp>
      <p:sp>
        <p:nvSpPr>
          <p:cNvPr id="56" name="Google Shape;390;p8">
            <a:extLst>
              <a:ext uri="{FF2B5EF4-FFF2-40B4-BE49-F238E27FC236}">
                <a16:creationId xmlns:a16="http://schemas.microsoft.com/office/drawing/2014/main" id="{278FB546-801B-4FC4-BA26-4F43642401DB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5" name="Google Shape;338;p8">
            <a:hlinkClick r:id="" action="ppaction://noaction">
              <a:snd r:embed="rId3" name="T1_W10F_3.2.wav"/>
            </a:hlinkClick>
            <a:extLst>
              <a:ext uri="{FF2B5EF4-FFF2-40B4-BE49-F238E27FC236}">
                <a16:creationId xmlns:a16="http://schemas.microsoft.com/office/drawing/2014/main" id="{E08FA80F-B4E1-4BA8-A882-F256F9D34675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45887" y="2193698"/>
            <a:ext cx="534978" cy="523220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56" name="Google Shape;350;p8">
            <a:extLst>
              <a:ext uri="{FF2B5EF4-FFF2-40B4-BE49-F238E27FC236}">
                <a16:creationId xmlns:a16="http://schemas.microsoft.com/office/drawing/2014/main" id="{9EDB51A6-DD51-43A6-BB4E-AE3B890F3E8D}"/>
              </a:ext>
            </a:extLst>
          </p:cNvPr>
          <p:cNvSpPr txBox="1"/>
          <p:nvPr/>
        </p:nvSpPr>
        <p:spPr>
          <a:xfrm>
            <a:off x="200767" y="2219098"/>
            <a:ext cx="358402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1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160" name="Google Shape;350;p8">
            <a:extLst>
              <a:ext uri="{FF2B5EF4-FFF2-40B4-BE49-F238E27FC236}">
                <a16:creationId xmlns:a16="http://schemas.microsoft.com/office/drawing/2014/main" id="{8E2B42CC-C8C2-41EA-AF9F-AEF7FE191ACE}"/>
              </a:ext>
            </a:extLst>
          </p:cNvPr>
          <p:cNvSpPr txBox="1"/>
          <p:nvPr/>
        </p:nvSpPr>
        <p:spPr>
          <a:xfrm>
            <a:off x="179056" y="2973735"/>
            <a:ext cx="358402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entury Gothic"/>
              </a:rPr>
              <a:t>2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162" name="Google Shape;350;p8">
            <a:extLst>
              <a:ext uri="{FF2B5EF4-FFF2-40B4-BE49-F238E27FC236}">
                <a16:creationId xmlns:a16="http://schemas.microsoft.com/office/drawing/2014/main" id="{FEB73842-3A42-41C5-A1B0-B2B1DF6D047A}"/>
              </a:ext>
            </a:extLst>
          </p:cNvPr>
          <p:cNvSpPr txBox="1"/>
          <p:nvPr/>
        </p:nvSpPr>
        <p:spPr>
          <a:xfrm>
            <a:off x="153184" y="3693594"/>
            <a:ext cx="358402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entury Gothic"/>
              </a:rPr>
              <a:t>3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164" name="Google Shape;350;p8">
            <a:extLst>
              <a:ext uri="{FF2B5EF4-FFF2-40B4-BE49-F238E27FC236}">
                <a16:creationId xmlns:a16="http://schemas.microsoft.com/office/drawing/2014/main" id="{DCFE0F37-670C-4FD5-B52C-4DAC8885C249}"/>
              </a:ext>
            </a:extLst>
          </p:cNvPr>
          <p:cNvSpPr txBox="1"/>
          <p:nvPr/>
        </p:nvSpPr>
        <p:spPr>
          <a:xfrm>
            <a:off x="204372" y="4487621"/>
            <a:ext cx="358402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entury Gothic"/>
              </a:rPr>
              <a:t>4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166" name="Google Shape;350;p8">
            <a:extLst>
              <a:ext uri="{FF2B5EF4-FFF2-40B4-BE49-F238E27FC236}">
                <a16:creationId xmlns:a16="http://schemas.microsoft.com/office/drawing/2014/main" id="{1151E009-15F4-408E-B1AC-02CDA1BB5605}"/>
              </a:ext>
            </a:extLst>
          </p:cNvPr>
          <p:cNvSpPr txBox="1"/>
          <p:nvPr/>
        </p:nvSpPr>
        <p:spPr>
          <a:xfrm>
            <a:off x="211154" y="5151316"/>
            <a:ext cx="358402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entury Gothic"/>
              </a:rPr>
              <a:t>5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168" name="Google Shape;350;p8">
            <a:extLst>
              <a:ext uri="{FF2B5EF4-FFF2-40B4-BE49-F238E27FC236}">
                <a16:creationId xmlns:a16="http://schemas.microsoft.com/office/drawing/2014/main" id="{0A279D45-5600-44E2-A0A6-6A33047823A3}"/>
              </a:ext>
            </a:extLst>
          </p:cNvPr>
          <p:cNvSpPr txBox="1"/>
          <p:nvPr/>
        </p:nvSpPr>
        <p:spPr>
          <a:xfrm>
            <a:off x="194205" y="5963526"/>
            <a:ext cx="358402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entury Gothic"/>
              </a:rPr>
              <a:t>6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pic>
        <p:nvPicPr>
          <p:cNvPr id="73" name="Google Shape;338;p8">
            <a:hlinkClick r:id="" action="ppaction://noaction">
              <a:snd r:embed="rId5" name="T1_W10F_3.3.wav"/>
            </a:hlinkClick>
            <a:extLst>
              <a:ext uri="{FF2B5EF4-FFF2-40B4-BE49-F238E27FC236}">
                <a16:creationId xmlns:a16="http://schemas.microsoft.com/office/drawing/2014/main" id="{FCC64806-45A8-4A77-A028-A245F9FDB239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45887" y="2942619"/>
            <a:ext cx="534978" cy="523220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76" name="Google Shape;338;p8">
            <a:hlinkClick r:id="" action="ppaction://noaction">
              <a:snd r:embed="rId6" name="T1_W10F_3.4.wav"/>
            </a:hlinkClick>
            <a:extLst>
              <a:ext uri="{FF2B5EF4-FFF2-40B4-BE49-F238E27FC236}">
                <a16:creationId xmlns:a16="http://schemas.microsoft.com/office/drawing/2014/main" id="{E9E5D916-2B2E-4D0D-9C7F-6DC889DE6EF3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45887" y="3712732"/>
            <a:ext cx="534978" cy="523220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85" name="Google Shape;338;p8">
            <a:hlinkClick r:id="" action="ppaction://noaction">
              <a:snd r:embed="rId7" name="T1_W10F_3.5.wav"/>
            </a:hlinkClick>
            <a:extLst>
              <a:ext uri="{FF2B5EF4-FFF2-40B4-BE49-F238E27FC236}">
                <a16:creationId xmlns:a16="http://schemas.microsoft.com/office/drawing/2014/main" id="{EB182353-147C-46C3-90F1-23124C835C74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45887" y="4438023"/>
            <a:ext cx="534978" cy="523220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94" name="Google Shape;338;p8">
            <a:hlinkClick r:id="" action="ppaction://noaction">
              <a:snd r:embed="rId8" name="T1_W10F_3.6.wav"/>
            </a:hlinkClick>
            <a:extLst>
              <a:ext uri="{FF2B5EF4-FFF2-40B4-BE49-F238E27FC236}">
                <a16:creationId xmlns:a16="http://schemas.microsoft.com/office/drawing/2014/main" id="{222C665A-7897-4376-94AE-19A9A182C9FC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45887" y="5132762"/>
            <a:ext cx="534978" cy="523220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02" name="Google Shape;338;p8">
            <a:hlinkClick r:id="" action="ppaction://noaction">
              <a:snd r:embed="rId9" name="T1_W10F_3.7.wav"/>
            </a:hlinkClick>
            <a:extLst>
              <a:ext uri="{FF2B5EF4-FFF2-40B4-BE49-F238E27FC236}">
                <a16:creationId xmlns:a16="http://schemas.microsoft.com/office/drawing/2014/main" id="{0DCB81FF-813E-49D8-BE38-DB725DF0A49C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45887" y="5916926"/>
            <a:ext cx="534978" cy="523220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93C6581-FFE7-4C0F-86CB-EE8EF58B6272}"/>
              </a:ext>
            </a:extLst>
          </p:cNvPr>
          <p:cNvSpPr txBox="1"/>
          <p:nvPr/>
        </p:nvSpPr>
        <p:spPr>
          <a:xfrm>
            <a:off x="8358791" y="1557456"/>
            <a:ext cx="25111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auf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Englisch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DA95B000-5EAE-4E00-8195-7BC57A89D061}"/>
              </a:ext>
            </a:extLst>
          </p:cNvPr>
          <p:cNvSpPr txBox="1"/>
          <p:nvPr/>
        </p:nvSpPr>
        <p:spPr>
          <a:xfrm>
            <a:off x="7078060" y="2148730"/>
            <a:ext cx="50726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That is my task.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F13F60AA-2003-4864-A5FB-EB4A8820C974}"/>
              </a:ext>
            </a:extLst>
          </p:cNvPr>
          <p:cNvSpPr txBox="1"/>
          <p:nvPr/>
        </p:nvSpPr>
        <p:spPr>
          <a:xfrm>
            <a:off x="6998548" y="2933917"/>
            <a:ext cx="50726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That is my sheet.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6EAD4787-C030-47C6-A75B-E3FB52225925}"/>
              </a:ext>
            </a:extLst>
          </p:cNvPr>
          <p:cNvSpPr txBox="1"/>
          <p:nvPr/>
        </p:nvSpPr>
        <p:spPr>
          <a:xfrm>
            <a:off x="7021649" y="3692815"/>
            <a:ext cx="50726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But that is your card.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7F85D2E7-022C-4CD4-9120-60882D75CB7A}"/>
              </a:ext>
            </a:extLst>
          </p:cNvPr>
          <p:cNvSpPr txBox="1"/>
          <p:nvPr/>
        </p:nvSpPr>
        <p:spPr>
          <a:xfrm>
            <a:off x="6892940" y="4396852"/>
            <a:ext cx="50726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That is also your prize.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D4CDCA77-8F25-4946-BFDA-E10197044B85}"/>
              </a:ext>
            </a:extLst>
          </p:cNvPr>
          <p:cNvSpPr txBox="1"/>
          <p:nvPr/>
        </p:nvSpPr>
        <p:spPr>
          <a:xfrm>
            <a:off x="6955194" y="5164440"/>
            <a:ext cx="50726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You are my partner.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D6851AE4-9FC5-4991-BC02-D3D66681BC73}"/>
              </a:ext>
            </a:extLst>
          </p:cNvPr>
          <p:cNvSpPr txBox="1"/>
          <p:nvPr/>
        </p:nvSpPr>
        <p:spPr>
          <a:xfrm>
            <a:off x="6998548" y="5967875"/>
            <a:ext cx="50726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That is your list.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FA18FACE-E1B3-BF27-025B-97A20E5FBF11}"/>
              </a:ext>
            </a:extLst>
          </p:cNvPr>
          <p:cNvSpPr txBox="1">
            <a:spLocks/>
          </p:cNvSpPr>
          <p:nvPr/>
        </p:nvSpPr>
        <p:spPr>
          <a:xfrm>
            <a:off x="10950576" y="1239720"/>
            <a:ext cx="1241424" cy="42481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hören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pic>
        <p:nvPicPr>
          <p:cNvPr id="13" name="Picture 1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FB170BB5-A362-5FDF-05EC-D69086098FA2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625" y="0"/>
            <a:ext cx="1097375" cy="1402202"/>
          </a:xfrm>
          <a:prstGeom prst="rect">
            <a:avLst/>
          </a:prstGeom>
        </p:spPr>
      </p:pic>
      <p:sp>
        <p:nvSpPr>
          <p:cNvPr id="14" name="Speech Bubble: Rectangle with Corners Rounded 13">
            <a:hlinkClick r:id="" action="ppaction://noaction">
              <a:snd r:embed="rId11" name="T1_W10F_3.1.wav"/>
            </a:hlinkClick>
            <a:extLst>
              <a:ext uri="{FF2B5EF4-FFF2-40B4-BE49-F238E27FC236}">
                <a16:creationId xmlns:a16="http://schemas.microsoft.com/office/drawing/2014/main" id="{80CD8907-2D8F-A7E4-6383-F81A650D848E}"/>
              </a:ext>
            </a:extLst>
          </p:cNvPr>
          <p:cNvSpPr/>
          <p:nvPr/>
        </p:nvSpPr>
        <p:spPr>
          <a:xfrm>
            <a:off x="3684893" y="112992"/>
            <a:ext cx="7116263" cy="458739"/>
          </a:xfrm>
          <a:prstGeom prst="wedgeRoundRectCallout">
            <a:avLst>
              <a:gd name="adj1" fmla="val -54991"/>
              <a:gd name="adj2" fmla="val -7585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Hör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zu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. </a:t>
            </a: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Ist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 das </a:t>
            </a: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Ronjas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 (</a:t>
            </a: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mein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) </a:t>
            </a: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oder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Mariems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 (</a:t>
            </a: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dein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)?</a:t>
            </a:r>
          </a:p>
        </p:txBody>
      </p:sp>
      <p:pic>
        <p:nvPicPr>
          <p:cNvPr id="16" name="Graphic 15" descr="Teacher">
            <a:extLst>
              <a:ext uri="{FF2B5EF4-FFF2-40B4-BE49-F238E27FC236}">
                <a16:creationId xmlns:a16="http://schemas.microsoft.com/office/drawing/2014/main" id="{6A794A4A-326A-F9F3-7BDA-DA57EF0D4C0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2832294" y="4042"/>
            <a:ext cx="792346" cy="696061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FA047CEE-7F1F-48BE-A769-F6CEB9C0C7F7}"/>
              </a:ext>
            </a:extLst>
          </p:cNvPr>
          <p:cNvSpPr txBox="1"/>
          <p:nvPr/>
        </p:nvSpPr>
        <p:spPr>
          <a:xfrm>
            <a:off x="61734" y="760325"/>
            <a:ext cx="1073942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dirty="0">
                <a:solidFill>
                  <a:srgbClr val="002060"/>
                </a:solidFill>
                <a:latin typeface="Century Gothic" panose="020B0502020202020204" pitchFamily="34" charset="0"/>
              </a:rPr>
              <a:t>Ronja has gone to her friend Mariem’s house to work on the project. </a:t>
            </a:r>
            <a:br>
              <a:rPr lang="en-GB" sz="2200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en-GB" sz="2200" dirty="0">
                <a:solidFill>
                  <a:srgbClr val="002060"/>
                </a:solidFill>
                <a:latin typeface="Century Gothic" panose="020B0502020202020204" pitchFamily="34" charset="0"/>
              </a:rPr>
              <a:t>Their things are everywhere! Ronja works out what belongs to each of them. </a:t>
            </a:r>
          </a:p>
        </p:txBody>
      </p:sp>
      <p:pic>
        <p:nvPicPr>
          <p:cNvPr id="21" name="Picture 20" descr="A cartoon of a person in a blue and white striped shirt&#10;&#10;Description automatically generated">
            <a:extLst>
              <a:ext uri="{FF2B5EF4-FFF2-40B4-BE49-F238E27FC236}">
                <a16:creationId xmlns:a16="http://schemas.microsoft.com/office/drawing/2014/main" id="{4532CE97-5A42-1D5A-3DC9-0FC82544B13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4640" y="1740476"/>
            <a:ext cx="1754810" cy="5014956"/>
          </a:xfrm>
          <a:prstGeom prst="rect">
            <a:avLst/>
          </a:prstGeom>
        </p:spPr>
      </p:pic>
      <p:pic>
        <p:nvPicPr>
          <p:cNvPr id="23" name="Picture 22" descr="A cartoon of a person with her hands in her pockets&#10;&#10;Description automatically generated">
            <a:extLst>
              <a:ext uri="{FF2B5EF4-FFF2-40B4-BE49-F238E27FC236}">
                <a16:creationId xmlns:a16="http://schemas.microsoft.com/office/drawing/2014/main" id="{01C2A15A-F5B0-C3CC-7FD8-528DE0D635B0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6"/>
          <a:stretch/>
        </p:blipFill>
        <p:spPr>
          <a:xfrm>
            <a:off x="1477019" y="1797811"/>
            <a:ext cx="1821811" cy="5060189"/>
          </a:xfrm>
          <a:prstGeom prst="rect">
            <a:avLst/>
          </a:prstGeom>
        </p:spPr>
      </p:pic>
      <p:pic>
        <p:nvPicPr>
          <p:cNvPr id="24" name="Picture 23" descr="A cartoon of a person with her hands in her pockets&#10;&#10;Description automatically generated">
            <a:extLst>
              <a:ext uri="{FF2B5EF4-FFF2-40B4-BE49-F238E27FC236}">
                <a16:creationId xmlns:a16="http://schemas.microsoft.com/office/drawing/2014/main" id="{4C033FFB-AC82-45EC-F189-9AAFA4241189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6" t="-1" b="70319"/>
          <a:stretch/>
        </p:blipFill>
        <p:spPr>
          <a:xfrm>
            <a:off x="6179162" y="2009093"/>
            <a:ext cx="814696" cy="671670"/>
          </a:xfrm>
          <a:prstGeom prst="ellipse">
            <a:avLst/>
          </a:prstGeom>
        </p:spPr>
      </p:pic>
      <p:pic>
        <p:nvPicPr>
          <p:cNvPr id="25" name="Picture 24" descr="A cartoon of a person in a blue and white striped shirt&#10;&#10;Description automatically generated">
            <a:extLst>
              <a:ext uri="{FF2B5EF4-FFF2-40B4-BE49-F238E27FC236}">
                <a16:creationId xmlns:a16="http://schemas.microsoft.com/office/drawing/2014/main" id="{07CBAEC9-5A2F-C8C5-AC2A-C8FEB6C80C4A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886"/>
          <a:stretch/>
        </p:blipFill>
        <p:spPr>
          <a:xfrm>
            <a:off x="6239679" y="3478512"/>
            <a:ext cx="838381" cy="769442"/>
          </a:xfrm>
          <a:prstGeom prst="ellipse">
            <a:avLst/>
          </a:prstGeom>
        </p:spPr>
      </p:pic>
      <p:pic>
        <p:nvPicPr>
          <p:cNvPr id="26" name="Picture 25" descr="A cartoon of a person with her hands in her pockets&#10;&#10;Description automatically generated">
            <a:extLst>
              <a:ext uri="{FF2B5EF4-FFF2-40B4-BE49-F238E27FC236}">
                <a16:creationId xmlns:a16="http://schemas.microsoft.com/office/drawing/2014/main" id="{27B06FBA-30E4-667A-3F8A-BF7566FEC4A0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6" t="-1" b="70319"/>
          <a:stretch/>
        </p:blipFill>
        <p:spPr>
          <a:xfrm>
            <a:off x="6179162" y="2740354"/>
            <a:ext cx="814696" cy="671670"/>
          </a:xfrm>
          <a:prstGeom prst="ellipse">
            <a:avLst/>
          </a:prstGeom>
        </p:spPr>
      </p:pic>
      <p:pic>
        <p:nvPicPr>
          <p:cNvPr id="27" name="Picture 26" descr="A cartoon of a person in a blue and white striped shirt&#10;&#10;Description automatically generated">
            <a:extLst>
              <a:ext uri="{FF2B5EF4-FFF2-40B4-BE49-F238E27FC236}">
                <a16:creationId xmlns:a16="http://schemas.microsoft.com/office/drawing/2014/main" id="{DED44E0B-B923-8300-8317-2C140A614BC2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886"/>
          <a:stretch/>
        </p:blipFill>
        <p:spPr>
          <a:xfrm>
            <a:off x="6228050" y="4217775"/>
            <a:ext cx="838381" cy="769442"/>
          </a:xfrm>
          <a:prstGeom prst="ellipse">
            <a:avLst/>
          </a:prstGeom>
        </p:spPr>
      </p:pic>
      <p:pic>
        <p:nvPicPr>
          <p:cNvPr id="28" name="Picture 27" descr="A cartoon of a person with her hands in her pockets&#10;&#10;Description automatically generated">
            <a:extLst>
              <a:ext uri="{FF2B5EF4-FFF2-40B4-BE49-F238E27FC236}">
                <a16:creationId xmlns:a16="http://schemas.microsoft.com/office/drawing/2014/main" id="{E6AE7556-128B-CF0B-0AC5-75759DF41581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6" t="-1" b="70319"/>
          <a:stretch/>
        </p:blipFill>
        <p:spPr>
          <a:xfrm>
            <a:off x="6140498" y="5053341"/>
            <a:ext cx="814696" cy="671670"/>
          </a:xfrm>
          <a:prstGeom prst="ellipse">
            <a:avLst/>
          </a:prstGeom>
        </p:spPr>
      </p:pic>
      <p:pic>
        <p:nvPicPr>
          <p:cNvPr id="29" name="Picture 28" descr="A cartoon of a person in a blue and white striped shirt&#10;&#10;Description automatically generated">
            <a:extLst>
              <a:ext uri="{FF2B5EF4-FFF2-40B4-BE49-F238E27FC236}">
                <a16:creationId xmlns:a16="http://schemas.microsoft.com/office/drawing/2014/main" id="{BD31FC87-EB5A-174D-9021-35201A1A27A2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886"/>
          <a:stretch/>
        </p:blipFill>
        <p:spPr>
          <a:xfrm>
            <a:off x="6239679" y="5741249"/>
            <a:ext cx="838381" cy="76944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355745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/>
      <p:bldP spid="68" grpId="0"/>
      <p:bldP spid="74" grpId="0"/>
      <p:bldP spid="84" grpId="0"/>
      <p:bldP spid="91" grpId="0"/>
      <p:bldP spid="9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hlinkClick r:id="" action="ppaction://noaction">
              <a:snd r:embed="rId3" name="T1_W10F_4.1.wav"/>
            </a:hlinkClick>
            <a:extLst>
              <a:ext uri="{FF2B5EF4-FFF2-40B4-BE49-F238E27FC236}">
                <a16:creationId xmlns:a16="http://schemas.microsoft.com/office/drawing/2014/main" id="{7D58E920-5769-461D-BF6A-E26F610CFC7C}"/>
              </a:ext>
            </a:extLst>
          </p:cNvPr>
          <p:cNvSpPr txBox="1"/>
          <p:nvPr/>
        </p:nvSpPr>
        <p:spPr>
          <a:xfrm>
            <a:off x="3025858" y="128500"/>
            <a:ext cx="70908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Mariem </a:t>
            </a:r>
            <a:r>
              <a:rPr kumimoji="0" lang="es-AR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ist</a:t>
            </a:r>
            <a:r>
              <a:rPr kumimoji="0" lang="es-AR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s-AR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Ronjas</a:t>
            </a:r>
            <a:r>
              <a:rPr kumimoji="0" lang="es-AR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s-AR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Partnerin</a:t>
            </a:r>
            <a:endParaRPr kumimoji="0" lang="es-AR" sz="2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5BF5E2C-60B3-497E-BC09-E0A27713E5AE}"/>
              </a:ext>
            </a:extLst>
          </p:cNvPr>
          <p:cNvSpPr txBox="1"/>
          <p:nvPr/>
        </p:nvSpPr>
        <p:spPr>
          <a:xfrm>
            <a:off x="123171" y="651720"/>
            <a:ext cx="977450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Ronja</a:t>
            </a:r>
            <a:r>
              <a:rPr kumimoji="0" lang="es-AR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s-AR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is</a:t>
            </a:r>
            <a:r>
              <a:rPr kumimoji="0" lang="es-AR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s-AR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texting</a:t>
            </a:r>
            <a:r>
              <a:rPr kumimoji="0" lang="es-AR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s-AR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her</a:t>
            </a:r>
            <a:r>
              <a:rPr kumimoji="0" lang="es-AR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s-AR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mum</a:t>
            </a:r>
            <a:r>
              <a:rPr kumimoji="0" lang="es-AR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s-AR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about</a:t>
            </a:r>
            <a:r>
              <a:rPr kumimoji="0" lang="es-AR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s-AR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the</a:t>
            </a:r>
            <a:r>
              <a:rPr kumimoji="0" lang="es-AR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s-AR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project</a:t>
            </a:r>
            <a:r>
              <a:rPr kumimoji="0" lang="es-AR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.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E031832-ABD9-475E-93D8-98F704ADE5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725" y="144150"/>
            <a:ext cx="2869907" cy="523220"/>
          </a:xfrm>
        </p:spPr>
        <p:txBody>
          <a:bodyPr>
            <a:noAutofit/>
          </a:bodyPr>
          <a:lstStyle/>
          <a:p>
            <a:r>
              <a:rPr lang="es-AR" sz="3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</a:t>
            </a:r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up 3</a:t>
            </a:r>
            <a:endParaRPr lang="en-GB" sz="3200" dirty="0"/>
          </a:p>
        </p:txBody>
      </p:sp>
      <p:sp>
        <p:nvSpPr>
          <p:cNvPr id="30" name="Google Shape;119;p1">
            <a:extLst>
              <a:ext uri="{FF2B5EF4-FFF2-40B4-BE49-F238E27FC236}">
                <a16:creationId xmlns:a16="http://schemas.microsoft.com/office/drawing/2014/main" id="{32B2FA15-5DA8-4C4C-AE80-A88014C07B0D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Title 2">
            <a:extLst>
              <a:ext uri="{FF2B5EF4-FFF2-40B4-BE49-F238E27FC236}">
                <a16:creationId xmlns:a16="http://schemas.microsoft.com/office/drawing/2014/main" id="{BF54BBE6-9901-4675-B711-7113C449F316}"/>
              </a:ext>
            </a:extLst>
          </p:cNvPr>
          <p:cNvSpPr txBox="1">
            <a:spLocks/>
          </p:cNvSpPr>
          <p:nvPr/>
        </p:nvSpPr>
        <p:spPr>
          <a:xfrm>
            <a:off x="11245010" y="899844"/>
            <a:ext cx="766122" cy="374973"/>
          </a:xfrm>
          <a:prstGeom prst="rect">
            <a:avLst/>
          </a:prstGeom>
          <a:solidFill>
            <a:srgbClr val="2E94AF"/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lesen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3DEB290D-C7BE-4CFF-AEFC-F66F3EE31C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4142" y="61136"/>
            <a:ext cx="1127858" cy="829128"/>
          </a:xfrm>
          <a:prstGeom prst="rect">
            <a:avLst/>
          </a:prstGeom>
        </p:spPr>
      </p:pic>
      <p:graphicFrame>
        <p:nvGraphicFramePr>
          <p:cNvPr id="3" name="Table 5">
            <a:extLst>
              <a:ext uri="{FF2B5EF4-FFF2-40B4-BE49-F238E27FC236}">
                <a16:creationId xmlns:a16="http://schemas.microsoft.com/office/drawing/2014/main" id="{0B00EB52-A455-4E54-A2A8-0B89FA2AEB4F}"/>
              </a:ext>
            </a:extLst>
          </p:cNvPr>
          <p:cNvGraphicFramePr>
            <a:graphicFrameLocks noGrp="1"/>
          </p:cNvGraphicFramePr>
          <p:nvPr/>
        </p:nvGraphicFramePr>
        <p:xfrm>
          <a:off x="6183742" y="1732779"/>
          <a:ext cx="5879922" cy="484706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26151">
                  <a:extLst>
                    <a:ext uri="{9D8B030D-6E8A-4147-A177-3AD203B41FA5}">
                      <a16:colId xmlns:a16="http://schemas.microsoft.com/office/drawing/2014/main" val="453927558"/>
                    </a:ext>
                  </a:extLst>
                </a:gridCol>
                <a:gridCol w="3258355">
                  <a:extLst>
                    <a:ext uri="{9D8B030D-6E8A-4147-A177-3AD203B41FA5}">
                      <a16:colId xmlns:a16="http://schemas.microsoft.com/office/drawing/2014/main" val="4076751126"/>
                    </a:ext>
                  </a:extLst>
                </a:gridCol>
                <a:gridCol w="2095416">
                  <a:extLst>
                    <a:ext uri="{9D8B030D-6E8A-4147-A177-3AD203B41FA5}">
                      <a16:colId xmlns:a16="http://schemas.microsoft.com/office/drawing/2014/main" val="3465985841"/>
                    </a:ext>
                  </a:extLst>
                </a:gridCol>
              </a:tblGrid>
              <a:tr h="807844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the </a:t>
                      </a: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| 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 </a:t>
                      </a: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| 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my</a:t>
                      </a: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| 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your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?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898705571"/>
                  </a:ext>
                </a:extLst>
              </a:tr>
              <a:tr h="807844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the </a:t>
                      </a: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| 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 </a:t>
                      </a: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| 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my</a:t>
                      </a: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| 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your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?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64751592"/>
                  </a:ext>
                </a:extLst>
              </a:tr>
              <a:tr h="807844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the </a:t>
                      </a: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| 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 </a:t>
                      </a: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| 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my</a:t>
                      </a: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| 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your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?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472696675"/>
                  </a:ext>
                </a:extLst>
              </a:tr>
              <a:tr h="807844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the </a:t>
                      </a: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| 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 </a:t>
                      </a: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| 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my</a:t>
                      </a: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| 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your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?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71152032"/>
                  </a:ext>
                </a:extLst>
              </a:tr>
              <a:tr h="807844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5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the </a:t>
                      </a: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| 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 </a:t>
                      </a: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| 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my</a:t>
                      </a: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| 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your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?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2575131"/>
                  </a:ext>
                </a:extLst>
              </a:tr>
              <a:tr h="807844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6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the </a:t>
                      </a: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| 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 </a:t>
                      </a: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| 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my</a:t>
                      </a: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| 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your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?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631664901"/>
                  </a:ext>
                </a:extLst>
              </a:tr>
            </a:tbl>
          </a:graphicData>
        </a:graphic>
      </p:graphicFrame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68A37F6-D484-48E4-9996-FD8F971BA6A5}"/>
              </a:ext>
            </a:extLst>
          </p:cNvPr>
          <p:cNvSpPr/>
          <p:nvPr/>
        </p:nvSpPr>
        <p:spPr>
          <a:xfrm>
            <a:off x="10050081" y="1897485"/>
            <a:ext cx="1933992" cy="488881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task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54ACF1A4-BA83-4AF4-9A76-8B4925F4D9E8}"/>
              </a:ext>
            </a:extLst>
          </p:cNvPr>
          <p:cNvSpPr/>
          <p:nvPr/>
        </p:nvSpPr>
        <p:spPr>
          <a:xfrm>
            <a:off x="6687019" y="1955227"/>
            <a:ext cx="776380" cy="365495"/>
          </a:xfrm>
          <a:prstGeom prst="roundRect">
            <a:avLst/>
          </a:prstGeom>
          <a:solidFill>
            <a:srgbClr val="92D050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430CF3E1-56EF-550E-F7F2-A2F590559EF6}"/>
              </a:ext>
            </a:extLst>
          </p:cNvPr>
          <p:cNvSpPr/>
          <p:nvPr/>
        </p:nvSpPr>
        <p:spPr>
          <a:xfrm>
            <a:off x="7463399" y="2806667"/>
            <a:ext cx="573421" cy="365495"/>
          </a:xfrm>
          <a:prstGeom prst="roundRect">
            <a:avLst/>
          </a:prstGeom>
          <a:solidFill>
            <a:srgbClr val="92D050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54BCEFAC-9260-5F41-2443-D7ADCDEE4447}"/>
              </a:ext>
            </a:extLst>
          </p:cNvPr>
          <p:cNvSpPr/>
          <p:nvPr/>
        </p:nvSpPr>
        <p:spPr>
          <a:xfrm>
            <a:off x="10050081" y="2729858"/>
            <a:ext cx="1933992" cy="47178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problem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0C3EE9A4-1722-3AD2-874E-D67E771F0E48}"/>
              </a:ext>
            </a:extLst>
          </p:cNvPr>
          <p:cNvSpPr/>
          <p:nvPr/>
        </p:nvSpPr>
        <p:spPr>
          <a:xfrm>
            <a:off x="8036820" y="3615744"/>
            <a:ext cx="830680" cy="339841"/>
          </a:xfrm>
          <a:prstGeom prst="roundRect">
            <a:avLst/>
          </a:prstGeom>
          <a:solidFill>
            <a:srgbClr val="92D050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53ACEAD8-56A7-5DA1-5DDE-7616479CC75A}"/>
              </a:ext>
            </a:extLst>
          </p:cNvPr>
          <p:cNvSpPr/>
          <p:nvPr/>
        </p:nvSpPr>
        <p:spPr>
          <a:xfrm>
            <a:off x="10050081" y="3556585"/>
            <a:ext cx="1933992" cy="488881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partner</a:t>
            </a: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8E8140E4-CC7A-B9BE-116B-5F38BC2F0EA0}"/>
              </a:ext>
            </a:extLst>
          </p:cNvPr>
          <p:cNvSpPr/>
          <p:nvPr/>
        </p:nvSpPr>
        <p:spPr>
          <a:xfrm>
            <a:off x="8884454" y="4381745"/>
            <a:ext cx="927455" cy="365495"/>
          </a:xfrm>
          <a:prstGeom prst="roundRect">
            <a:avLst/>
          </a:prstGeom>
          <a:solidFill>
            <a:srgbClr val="92D050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0C04C254-DFAB-2C5D-5F11-FEAD172B9886}"/>
              </a:ext>
            </a:extLst>
          </p:cNvPr>
          <p:cNvSpPr/>
          <p:nvPr/>
        </p:nvSpPr>
        <p:spPr>
          <a:xfrm>
            <a:off x="10050081" y="4312102"/>
            <a:ext cx="1933992" cy="488881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card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FEEFBB5A-810E-2CFB-1216-1CF223ADDC7C}"/>
              </a:ext>
            </a:extLst>
          </p:cNvPr>
          <p:cNvSpPr/>
          <p:nvPr/>
        </p:nvSpPr>
        <p:spPr>
          <a:xfrm>
            <a:off x="8053774" y="5198610"/>
            <a:ext cx="830680" cy="365495"/>
          </a:xfrm>
          <a:prstGeom prst="roundRect">
            <a:avLst/>
          </a:prstGeom>
          <a:solidFill>
            <a:srgbClr val="92D050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A089B2B8-9473-B5E8-04A3-0CEB74C2DC87}"/>
              </a:ext>
            </a:extLst>
          </p:cNvPr>
          <p:cNvSpPr/>
          <p:nvPr/>
        </p:nvSpPr>
        <p:spPr>
          <a:xfrm>
            <a:off x="10077140" y="5102895"/>
            <a:ext cx="1933992" cy="488881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card</a:t>
            </a:r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7710504C-6ADE-90DE-728F-5DA64AE484B3}"/>
              </a:ext>
            </a:extLst>
          </p:cNvPr>
          <p:cNvSpPr/>
          <p:nvPr/>
        </p:nvSpPr>
        <p:spPr>
          <a:xfrm>
            <a:off x="8876502" y="6041125"/>
            <a:ext cx="927455" cy="365495"/>
          </a:xfrm>
          <a:prstGeom prst="roundRect">
            <a:avLst/>
          </a:prstGeom>
          <a:solidFill>
            <a:srgbClr val="92D050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F5A62CBE-DD2B-24A5-7157-4A0944C5A8CA}"/>
              </a:ext>
            </a:extLst>
          </p:cNvPr>
          <p:cNvSpPr/>
          <p:nvPr/>
        </p:nvSpPr>
        <p:spPr>
          <a:xfrm>
            <a:off x="10072306" y="5935268"/>
            <a:ext cx="1933992" cy="488881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idea</a:t>
            </a:r>
          </a:p>
        </p:txBody>
      </p:sp>
      <p:sp>
        <p:nvSpPr>
          <p:cNvPr id="46" name="Speech Bubble: Rectangle with Corners Rounded 45">
            <a:extLst>
              <a:ext uri="{FF2B5EF4-FFF2-40B4-BE49-F238E27FC236}">
                <a16:creationId xmlns:a16="http://schemas.microsoft.com/office/drawing/2014/main" id="{1F6F6F16-9E0B-32B1-C660-7AEE73DCD7F4}"/>
              </a:ext>
            </a:extLst>
          </p:cNvPr>
          <p:cNvSpPr/>
          <p:nvPr/>
        </p:nvSpPr>
        <p:spPr>
          <a:xfrm>
            <a:off x="228205" y="1826947"/>
            <a:ext cx="2581866" cy="1229779"/>
          </a:xfrm>
          <a:prstGeom prst="wedgeRoundRectCallout">
            <a:avLst>
              <a:gd name="adj1" fmla="val 58849"/>
              <a:gd name="adj2" fmla="val -20493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F0302020204030204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kumimoji="0" lang="en-GB" sz="240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F0302020204030204"/>
                <a:ea typeface="Calibri" panose="020F0502020204030204" pitchFamily="34" charset="0"/>
                <a:cs typeface="Times New Roman" panose="02020603050405020304" pitchFamily="18" charset="0"/>
              </a:rPr>
              <a:t>Ist</a:t>
            </a: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F0302020204030204"/>
                <a:ea typeface="Calibri" panose="020F0502020204030204" pitchFamily="34" charset="0"/>
                <a:cs typeface="Times New Roman" panose="02020603050405020304" pitchFamily="18" charset="0"/>
              </a:rPr>
              <a:t> die Aufgabe </a:t>
            </a:r>
            <a:r>
              <a:rPr kumimoji="0" lang="en-GB" sz="240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F0302020204030204"/>
                <a:ea typeface="Calibri" panose="020F0502020204030204" pitchFamily="34" charset="0"/>
                <a:cs typeface="Times New Roman" panose="02020603050405020304" pitchFamily="18" charset="0"/>
              </a:rPr>
              <a:t>schwer</a:t>
            </a: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F0302020204030204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kumimoji="0" lang="en-GB" sz="280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>
            <a:hlinkClick r:id="" action="ppaction://noaction">
              <a:snd r:embed="rId5" name="T1_W10F_4.2.wav"/>
            </a:hlinkClick>
            <a:extLst>
              <a:ext uri="{FF2B5EF4-FFF2-40B4-BE49-F238E27FC236}">
                <a16:creationId xmlns:a16="http://schemas.microsoft.com/office/drawing/2014/main" id="{0F856FB7-064E-42D4-989D-FDB9297FB488}"/>
              </a:ext>
            </a:extLst>
          </p:cNvPr>
          <p:cNvSpPr/>
          <p:nvPr/>
        </p:nvSpPr>
        <p:spPr>
          <a:xfrm>
            <a:off x="72397" y="1563183"/>
            <a:ext cx="409612" cy="362460"/>
          </a:xfrm>
          <a:prstGeom prst="rect">
            <a:avLst/>
          </a:prstGeom>
          <a:solidFill>
            <a:srgbClr val="2E94AF"/>
          </a:solidFill>
          <a:ln>
            <a:solidFill>
              <a:srgbClr val="2E94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</a:t>
            </a:r>
          </a:p>
        </p:txBody>
      </p:sp>
      <p:sp>
        <p:nvSpPr>
          <p:cNvPr id="51" name="Speech Bubble: Rectangle with Corners Rounded 50">
            <a:extLst>
              <a:ext uri="{FF2B5EF4-FFF2-40B4-BE49-F238E27FC236}">
                <a16:creationId xmlns:a16="http://schemas.microsoft.com/office/drawing/2014/main" id="{527B2C98-84CC-26B6-9069-04D9C0BE7D46}"/>
              </a:ext>
            </a:extLst>
          </p:cNvPr>
          <p:cNvSpPr/>
          <p:nvPr/>
        </p:nvSpPr>
        <p:spPr>
          <a:xfrm>
            <a:off x="228205" y="3586160"/>
            <a:ext cx="2581866" cy="1229779"/>
          </a:xfrm>
          <a:prstGeom prst="wedgeRoundRectCallout">
            <a:avLst>
              <a:gd name="adj1" fmla="val -56947"/>
              <a:gd name="adj2" fmla="val -16614"/>
              <a:gd name="adj3" fmla="val 16667"/>
            </a:avLst>
          </a:prstGeom>
          <a:solidFill>
            <a:schemeClr val="tx2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F0302020204030204"/>
                <a:ea typeface="Calibri" panose="020F0502020204030204" pitchFamily="34" charset="0"/>
                <a:cs typeface="Times New Roman" panose="02020603050405020304" pitchFamily="18" charset="0"/>
              </a:rPr>
              <a:t>Ja,</a:t>
            </a:r>
            <a:r>
              <a:rPr kumimoji="0" lang="en-GB" sz="2400" i="0" u="none" strike="noStrike" kern="1200" cap="none" spc="0" normalizeH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F03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br>
              <a:rPr kumimoji="0" lang="en-GB" sz="2400" i="0" u="none" strike="noStrike" kern="1200" cap="none" spc="0" normalizeH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F0302020204030204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kumimoji="0" lang="en-GB" sz="2400" i="0" u="none" strike="noStrike" kern="1200" cap="none" spc="0" normalizeH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F0302020204030204"/>
                <a:ea typeface="Calibri" panose="020F0502020204030204" pitchFamily="34" charset="0"/>
                <a:cs typeface="Times New Roman" panose="02020603050405020304" pitchFamily="18" charset="0"/>
              </a:rPr>
              <a:t>das </a:t>
            </a:r>
            <a:r>
              <a:rPr kumimoji="0" lang="en-GB" sz="2400" i="0" u="none" strike="noStrike" kern="1200" cap="none" spc="0" normalizeH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F0302020204030204"/>
                <a:ea typeface="Calibri" panose="020F0502020204030204" pitchFamily="34" charset="0"/>
                <a:cs typeface="Times New Roman" panose="02020603050405020304" pitchFamily="18" charset="0"/>
              </a:rPr>
              <a:t>ist</a:t>
            </a:r>
            <a:r>
              <a:rPr kumimoji="0" lang="en-GB" sz="2400" i="0" u="none" strike="noStrike" kern="1200" cap="none" spc="0" normalizeH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F03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GB" sz="240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F0302020204030204"/>
                <a:ea typeface="Calibri" panose="020F0502020204030204" pitchFamily="34" charset="0"/>
                <a:cs typeface="Times New Roman" panose="02020603050405020304" pitchFamily="18" charset="0"/>
              </a:rPr>
              <a:t>ein</a:t>
            </a: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F0302020204030204"/>
                <a:ea typeface="Calibri" panose="020F0502020204030204" pitchFamily="34" charset="0"/>
                <a:cs typeface="Times New Roman" panose="02020603050405020304" pitchFamily="18" charset="0"/>
              </a:rPr>
              <a:t> Problem.</a:t>
            </a:r>
            <a:endParaRPr kumimoji="0" lang="en-GB" sz="280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2" name="Rectangle 51">
            <a:hlinkClick r:id="" action="ppaction://noaction">
              <a:snd r:embed="rId6" name="T1_W10F_4.3.wav"/>
            </a:hlinkClick>
            <a:extLst>
              <a:ext uri="{FF2B5EF4-FFF2-40B4-BE49-F238E27FC236}">
                <a16:creationId xmlns:a16="http://schemas.microsoft.com/office/drawing/2014/main" id="{D7755D82-9DE7-D136-EFDB-82D4D3AF679A}"/>
              </a:ext>
            </a:extLst>
          </p:cNvPr>
          <p:cNvSpPr/>
          <p:nvPr/>
        </p:nvSpPr>
        <p:spPr>
          <a:xfrm>
            <a:off x="72397" y="3322396"/>
            <a:ext cx="409612" cy="362460"/>
          </a:xfrm>
          <a:prstGeom prst="rect">
            <a:avLst/>
          </a:prstGeom>
          <a:solidFill>
            <a:srgbClr val="2E94AF"/>
          </a:solidFill>
          <a:ln>
            <a:solidFill>
              <a:srgbClr val="2E94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dirty="0">
                <a:solidFill>
                  <a:srgbClr val="FFFFFF"/>
                </a:solidFill>
                <a:latin typeface="Arial"/>
              </a:rPr>
              <a:t>2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Speech Bubble: Rectangle with Corners Rounded 52">
            <a:extLst>
              <a:ext uri="{FF2B5EF4-FFF2-40B4-BE49-F238E27FC236}">
                <a16:creationId xmlns:a16="http://schemas.microsoft.com/office/drawing/2014/main" id="{1480E993-2F7E-9F26-55E9-F045D980E2AC}"/>
              </a:ext>
            </a:extLst>
          </p:cNvPr>
          <p:cNvSpPr/>
          <p:nvPr/>
        </p:nvSpPr>
        <p:spPr>
          <a:xfrm>
            <a:off x="228205" y="5320378"/>
            <a:ext cx="2581866" cy="1229779"/>
          </a:xfrm>
          <a:prstGeom prst="wedgeRoundRectCallout">
            <a:avLst>
              <a:gd name="adj1" fmla="val -56639"/>
              <a:gd name="adj2" fmla="val -17907"/>
              <a:gd name="adj3" fmla="val 16667"/>
            </a:avLst>
          </a:prstGeom>
          <a:solidFill>
            <a:schemeClr val="tx2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F0302020204030204"/>
                <a:ea typeface="Calibri" panose="020F0502020204030204" pitchFamily="34" charset="0"/>
                <a:cs typeface="Times New Roman" panose="02020603050405020304" pitchFamily="18" charset="0"/>
              </a:rPr>
              <a:t>   Aber </a:t>
            </a:r>
            <a:r>
              <a:rPr kumimoji="0" lang="en-GB" sz="240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F0302020204030204"/>
                <a:ea typeface="Calibri" panose="020F0502020204030204" pitchFamily="34" charset="0"/>
                <a:cs typeface="Times New Roman" panose="02020603050405020304" pitchFamily="18" charset="0"/>
              </a:rPr>
              <a:t>meine</a:t>
            </a: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F03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GB" sz="240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F0302020204030204"/>
                <a:ea typeface="Calibri" panose="020F0502020204030204" pitchFamily="34" charset="0"/>
                <a:cs typeface="Times New Roman" panose="02020603050405020304" pitchFamily="18" charset="0"/>
              </a:rPr>
              <a:t>Partnerin</a:t>
            </a: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F03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GB" sz="240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F0302020204030204"/>
                <a:ea typeface="Calibri" panose="020F0502020204030204" pitchFamily="34" charset="0"/>
                <a:cs typeface="Times New Roman" panose="02020603050405020304" pitchFamily="18" charset="0"/>
              </a:rPr>
              <a:t>ist</a:t>
            </a: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F0302020204030204"/>
                <a:ea typeface="Calibri" panose="020F0502020204030204" pitchFamily="34" charset="0"/>
                <a:cs typeface="Times New Roman" panose="02020603050405020304" pitchFamily="18" charset="0"/>
              </a:rPr>
              <a:t> gut.</a:t>
            </a:r>
            <a:endParaRPr kumimoji="0" lang="en-GB" sz="280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4" name="Rectangle 53">
            <a:hlinkClick r:id="" action="ppaction://noaction">
              <a:snd r:embed="rId7" name="T1_W10F_4.4.wav"/>
            </a:hlinkClick>
            <a:extLst>
              <a:ext uri="{FF2B5EF4-FFF2-40B4-BE49-F238E27FC236}">
                <a16:creationId xmlns:a16="http://schemas.microsoft.com/office/drawing/2014/main" id="{BBAC9841-4028-5A7E-8C92-8A3671DD8B69}"/>
              </a:ext>
            </a:extLst>
          </p:cNvPr>
          <p:cNvSpPr/>
          <p:nvPr/>
        </p:nvSpPr>
        <p:spPr>
          <a:xfrm>
            <a:off x="72397" y="5056614"/>
            <a:ext cx="409612" cy="362460"/>
          </a:xfrm>
          <a:prstGeom prst="rect">
            <a:avLst/>
          </a:prstGeom>
          <a:solidFill>
            <a:srgbClr val="2E94AF"/>
          </a:solidFill>
          <a:ln>
            <a:solidFill>
              <a:srgbClr val="2E94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dirty="0">
                <a:solidFill>
                  <a:srgbClr val="FFFFFF"/>
                </a:solidFill>
                <a:latin typeface="Arial"/>
              </a:rPr>
              <a:t>3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Speech Bubble: Rectangle with Corners Rounded 56">
            <a:extLst>
              <a:ext uri="{FF2B5EF4-FFF2-40B4-BE49-F238E27FC236}">
                <a16:creationId xmlns:a16="http://schemas.microsoft.com/office/drawing/2014/main" id="{2B33E66D-D51F-7E4C-2FE5-BF1CB318FAD9}"/>
              </a:ext>
            </a:extLst>
          </p:cNvPr>
          <p:cNvSpPr/>
          <p:nvPr/>
        </p:nvSpPr>
        <p:spPr>
          <a:xfrm>
            <a:off x="3274881" y="1856531"/>
            <a:ext cx="2581866" cy="1229779"/>
          </a:xfrm>
          <a:prstGeom prst="wedgeRoundRectCallout">
            <a:avLst>
              <a:gd name="adj1" fmla="val 58849"/>
              <a:gd name="adj2" fmla="val -20493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  <a:defRPr/>
            </a:pP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F0302020204030204"/>
                <a:ea typeface="Calibri" panose="020F0502020204030204" pitchFamily="34" charset="0"/>
                <a:cs typeface="Times New Roman" panose="02020603050405020304" pitchFamily="18" charset="0"/>
              </a:rPr>
              <a:t>   </a:t>
            </a:r>
            <a:r>
              <a:rPr lang="en-GB" sz="2400" dirty="0">
                <a:solidFill>
                  <a:srgbClr val="1F4E79"/>
                </a:solidFill>
                <a:latin typeface="Century Gothic" panose="020F0302020204030204"/>
                <a:ea typeface="Calibri" panose="020F0502020204030204" pitchFamily="34" charset="0"/>
                <a:cs typeface="Times New Roman" panose="02020603050405020304" pitchFamily="18" charset="0"/>
              </a:rPr>
              <a:t>Und </a:t>
            </a:r>
            <a:r>
              <a:rPr lang="en-GB" sz="2400" dirty="0" err="1">
                <a:solidFill>
                  <a:srgbClr val="1F4E79"/>
                </a:solidFill>
                <a:latin typeface="Century Gothic" panose="020F0302020204030204"/>
                <a:ea typeface="Calibri" panose="020F0502020204030204" pitchFamily="34" charset="0"/>
                <a:cs typeface="Times New Roman" panose="02020603050405020304" pitchFamily="18" charset="0"/>
              </a:rPr>
              <a:t>wie</a:t>
            </a:r>
            <a:r>
              <a:rPr lang="en-GB" sz="2400" dirty="0">
                <a:solidFill>
                  <a:srgbClr val="1F4E79"/>
                </a:solidFill>
                <a:latin typeface="Century Gothic" panose="020F03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rgbClr val="1F4E79"/>
                </a:solidFill>
                <a:latin typeface="Century Gothic" panose="020F0302020204030204"/>
                <a:ea typeface="Calibri" panose="020F0502020204030204" pitchFamily="34" charset="0"/>
                <a:cs typeface="Times New Roman" panose="02020603050405020304" pitchFamily="18" charset="0"/>
              </a:rPr>
              <a:t>ist</a:t>
            </a:r>
            <a:r>
              <a:rPr lang="en-GB" sz="2400" dirty="0">
                <a:solidFill>
                  <a:srgbClr val="1F4E79"/>
                </a:solidFill>
                <a:latin typeface="Century Gothic" panose="020F03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rgbClr val="1F4E79"/>
                </a:solidFill>
                <a:latin typeface="Century Gothic" panose="020F0302020204030204"/>
                <a:ea typeface="Calibri" panose="020F0502020204030204" pitchFamily="34" charset="0"/>
                <a:cs typeface="Times New Roman" panose="02020603050405020304" pitchFamily="18" charset="0"/>
              </a:rPr>
              <a:t>deine</a:t>
            </a:r>
            <a:r>
              <a:rPr lang="en-GB" sz="2400" dirty="0">
                <a:solidFill>
                  <a:srgbClr val="1F4E79"/>
                </a:solidFill>
                <a:latin typeface="Century Gothic" panose="020F0302020204030204"/>
                <a:ea typeface="Calibri" panose="020F0502020204030204" pitchFamily="34" charset="0"/>
                <a:cs typeface="Times New Roman" panose="02020603050405020304" pitchFamily="18" charset="0"/>
              </a:rPr>
              <a:t> Karte?</a:t>
            </a:r>
            <a:endParaRPr lang="en-GB" sz="2800" dirty="0">
              <a:solidFill>
                <a:prstClr val="white"/>
              </a:solidFill>
              <a:latin typeface="Century Gothic" panose="020F03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8" name="Rectangle 57">
            <a:hlinkClick r:id="" action="ppaction://noaction">
              <a:snd r:embed="rId8" name="T1_W10F_4.5.wav"/>
            </a:hlinkClick>
            <a:extLst>
              <a:ext uri="{FF2B5EF4-FFF2-40B4-BE49-F238E27FC236}">
                <a16:creationId xmlns:a16="http://schemas.microsoft.com/office/drawing/2014/main" id="{AB3EFF6C-3C13-C3B4-1388-0A95A5A2D6D9}"/>
              </a:ext>
            </a:extLst>
          </p:cNvPr>
          <p:cNvSpPr/>
          <p:nvPr/>
        </p:nvSpPr>
        <p:spPr>
          <a:xfrm>
            <a:off x="3119073" y="1592767"/>
            <a:ext cx="409612" cy="362460"/>
          </a:xfrm>
          <a:prstGeom prst="rect">
            <a:avLst/>
          </a:prstGeom>
          <a:solidFill>
            <a:srgbClr val="2E94AF"/>
          </a:solidFill>
          <a:ln>
            <a:solidFill>
              <a:srgbClr val="2E94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dirty="0">
                <a:solidFill>
                  <a:srgbClr val="FFFFFF"/>
                </a:solidFill>
                <a:latin typeface="Arial"/>
              </a:rPr>
              <a:t>4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Speech Bubble: Rectangle with Corners Rounded 58">
            <a:extLst>
              <a:ext uri="{FF2B5EF4-FFF2-40B4-BE49-F238E27FC236}">
                <a16:creationId xmlns:a16="http://schemas.microsoft.com/office/drawing/2014/main" id="{A294B50E-2691-B3F0-D52B-3F2CA875E6A1}"/>
              </a:ext>
            </a:extLst>
          </p:cNvPr>
          <p:cNvSpPr/>
          <p:nvPr/>
        </p:nvSpPr>
        <p:spPr>
          <a:xfrm>
            <a:off x="3274881" y="3615744"/>
            <a:ext cx="2581866" cy="1229779"/>
          </a:xfrm>
          <a:prstGeom prst="wedgeRoundRectCallout">
            <a:avLst>
              <a:gd name="adj1" fmla="val -57871"/>
              <a:gd name="adj2" fmla="val -15967"/>
              <a:gd name="adj3" fmla="val 16667"/>
            </a:avLst>
          </a:prstGeom>
          <a:solidFill>
            <a:schemeClr val="tx2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F0302020204030204"/>
                <a:ea typeface="Calibri" panose="020F0502020204030204" pitchFamily="34" charset="0"/>
                <a:cs typeface="Times New Roman" panose="02020603050405020304" pitchFamily="18" charset="0"/>
              </a:rPr>
              <a:t>     </a:t>
            </a:r>
            <a:r>
              <a:rPr kumimoji="0" lang="en-GB" sz="240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F0302020204030204"/>
                <a:ea typeface="Calibri" panose="020F0502020204030204" pitchFamily="34" charset="0"/>
                <a:cs typeface="Times New Roman" panose="02020603050405020304" pitchFamily="18" charset="0"/>
              </a:rPr>
              <a:t>Meine</a:t>
            </a: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F0302020204030204"/>
                <a:ea typeface="Calibri" panose="020F0502020204030204" pitchFamily="34" charset="0"/>
                <a:cs typeface="Times New Roman" panose="02020603050405020304" pitchFamily="18" charset="0"/>
              </a:rPr>
              <a:t> Karte</a:t>
            </a:r>
            <a:b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F0302020204030204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kumimoji="0" lang="en-GB" sz="240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F0302020204030204"/>
                <a:ea typeface="Calibri" panose="020F0502020204030204" pitchFamily="34" charset="0"/>
                <a:cs typeface="Times New Roman" panose="02020603050405020304" pitchFamily="18" charset="0"/>
              </a:rPr>
              <a:t>ist</a:t>
            </a: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F03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GB" sz="240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F0302020204030204"/>
                <a:ea typeface="Calibri" panose="020F0502020204030204" pitchFamily="34" charset="0"/>
                <a:cs typeface="Times New Roman" panose="02020603050405020304" pitchFamily="18" charset="0"/>
              </a:rPr>
              <a:t>grün</a:t>
            </a: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F0302020204030204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kumimoji="0" lang="en-GB" sz="280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0" name="Rectangle 59">
            <a:hlinkClick r:id="" action="ppaction://noaction">
              <a:snd r:embed="rId9" name="T1_W10F_4.6.wav"/>
            </a:hlinkClick>
            <a:extLst>
              <a:ext uri="{FF2B5EF4-FFF2-40B4-BE49-F238E27FC236}">
                <a16:creationId xmlns:a16="http://schemas.microsoft.com/office/drawing/2014/main" id="{1144FAD8-0BFB-A0FD-5E62-9F6A4AE51EB0}"/>
              </a:ext>
            </a:extLst>
          </p:cNvPr>
          <p:cNvSpPr/>
          <p:nvPr/>
        </p:nvSpPr>
        <p:spPr>
          <a:xfrm>
            <a:off x="3119073" y="3351980"/>
            <a:ext cx="409612" cy="362460"/>
          </a:xfrm>
          <a:prstGeom prst="rect">
            <a:avLst/>
          </a:prstGeom>
          <a:solidFill>
            <a:srgbClr val="2E94AF"/>
          </a:solidFill>
          <a:ln>
            <a:solidFill>
              <a:srgbClr val="2E94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dirty="0">
                <a:solidFill>
                  <a:srgbClr val="FFFFFF"/>
                </a:solidFill>
                <a:latin typeface="Arial"/>
              </a:rPr>
              <a:t>5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Speech Bubble: Rectangle with Corners Rounded 60">
            <a:extLst>
              <a:ext uri="{FF2B5EF4-FFF2-40B4-BE49-F238E27FC236}">
                <a16:creationId xmlns:a16="http://schemas.microsoft.com/office/drawing/2014/main" id="{8E49319E-F32B-9928-D569-BF46D029E8D9}"/>
              </a:ext>
            </a:extLst>
          </p:cNvPr>
          <p:cNvSpPr/>
          <p:nvPr/>
        </p:nvSpPr>
        <p:spPr>
          <a:xfrm>
            <a:off x="3274881" y="5349962"/>
            <a:ext cx="2581866" cy="1229779"/>
          </a:xfrm>
          <a:prstGeom prst="wedgeRoundRectCallout">
            <a:avLst>
              <a:gd name="adj1" fmla="val 59465"/>
              <a:gd name="adj2" fmla="val -18553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F0302020204030204"/>
                <a:ea typeface="Calibri" panose="020F0502020204030204" pitchFamily="34" charset="0"/>
                <a:cs typeface="Times New Roman" panose="02020603050405020304" pitchFamily="18" charset="0"/>
              </a:rPr>
              <a:t>   </a:t>
            </a:r>
            <a:r>
              <a:rPr kumimoji="0" lang="en-GB" sz="240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F0302020204030204"/>
                <a:ea typeface="Calibri" panose="020F0502020204030204" pitchFamily="34" charset="0"/>
                <a:cs typeface="Times New Roman" panose="02020603050405020304" pitchFamily="18" charset="0"/>
              </a:rPr>
              <a:t>Deine</a:t>
            </a:r>
            <a:r>
              <a:rPr kumimoji="0" lang="en-GB" sz="2400" i="0" u="none" strike="noStrike" kern="1200" cap="none" spc="0" normalizeH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F0302020204030204"/>
                <a:ea typeface="Calibri" panose="020F0502020204030204" pitchFamily="34" charset="0"/>
                <a:cs typeface="Times New Roman" panose="02020603050405020304" pitchFamily="18" charset="0"/>
              </a:rPr>
              <a:t> Idee </a:t>
            </a:r>
            <a:br>
              <a:rPr kumimoji="0" lang="en-GB" sz="2400" i="0" u="none" strike="noStrike" kern="1200" cap="none" spc="0" normalizeH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F0302020204030204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kumimoji="0" lang="en-GB" sz="2400" i="0" u="none" strike="noStrike" kern="1200" cap="none" spc="0" normalizeH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F0302020204030204"/>
                <a:ea typeface="Calibri" panose="020F0502020204030204" pitchFamily="34" charset="0"/>
                <a:cs typeface="Times New Roman" panose="02020603050405020304" pitchFamily="18" charset="0"/>
              </a:rPr>
              <a:t>ist</a:t>
            </a:r>
            <a:r>
              <a:rPr kumimoji="0" lang="en-GB" sz="2400" i="0" u="none" strike="noStrike" kern="1200" cap="none" spc="0" normalizeH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F0302020204030204"/>
                <a:ea typeface="Calibri" panose="020F0502020204030204" pitchFamily="34" charset="0"/>
                <a:cs typeface="Times New Roman" panose="02020603050405020304" pitchFamily="18" charset="0"/>
              </a:rPr>
              <a:t> wunderbar.</a:t>
            </a:r>
            <a:endParaRPr kumimoji="0" lang="en-GB" sz="280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2" name="Rectangle 61">
            <a:hlinkClick r:id="" action="ppaction://noaction">
              <a:snd r:embed="rId10" name="T1_W10F_4.7.wav"/>
            </a:hlinkClick>
            <a:extLst>
              <a:ext uri="{FF2B5EF4-FFF2-40B4-BE49-F238E27FC236}">
                <a16:creationId xmlns:a16="http://schemas.microsoft.com/office/drawing/2014/main" id="{76F5196C-87B0-37C9-02A3-FFD80CDD8BC9}"/>
              </a:ext>
            </a:extLst>
          </p:cNvPr>
          <p:cNvSpPr/>
          <p:nvPr/>
        </p:nvSpPr>
        <p:spPr>
          <a:xfrm>
            <a:off x="3119073" y="5086198"/>
            <a:ext cx="409612" cy="362460"/>
          </a:xfrm>
          <a:prstGeom prst="rect">
            <a:avLst/>
          </a:prstGeom>
          <a:solidFill>
            <a:srgbClr val="2E94AF"/>
          </a:solidFill>
          <a:ln>
            <a:solidFill>
              <a:srgbClr val="2E94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6</a:t>
            </a:r>
          </a:p>
        </p:txBody>
      </p:sp>
      <p:pic>
        <p:nvPicPr>
          <p:cNvPr id="63" name="Picture 62" descr="A cartoon of a person in a blue and white striped shirt&#10;&#10;Description automatically generated">
            <a:extLst>
              <a:ext uri="{FF2B5EF4-FFF2-40B4-BE49-F238E27FC236}">
                <a16:creationId xmlns:a16="http://schemas.microsoft.com/office/drawing/2014/main" id="{02254892-57EF-DF73-D1CE-2C8687DB8C15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606"/>
          <a:stretch/>
        </p:blipFill>
        <p:spPr>
          <a:xfrm>
            <a:off x="8757024" y="28808"/>
            <a:ext cx="986946" cy="1054694"/>
          </a:xfrm>
          <a:prstGeom prst="rect">
            <a:avLst/>
          </a:prstGeom>
        </p:spPr>
      </p:pic>
      <p:pic>
        <p:nvPicPr>
          <p:cNvPr id="2048" name="Picture 2047" descr="A cartoon of a person with her hands in her pockets&#10;&#10;Description automatically generated">
            <a:extLst>
              <a:ext uri="{FF2B5EF4-FFF2-40B4-BE49-F238E27FC236}">
                <a16:creationId xmlns:a16="http://schemas.microsoft.com/office/drawing/2014/main" id="{8DA2A09C-7F42-D683-1160-2E35AD02566B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6" b="62941"/>
          <a:stretch/>
        </p:blipFill>
        <p:spPr>
          <a:xfrm>
            <a:off x="7903307" y="54690"/>
            <a:ext cx="1024629" cy="1054694"/>
          </a:xfrm>
          <a:prstGeom prst="rect">
            <a:avLst/>
          </a:prstGeom>
        </p:spPr>
      </p:pic>
      <p:pic>
        <p:nvPicPr>
          <p:cNvPr id="2051" name="Picture 2050" descr="A cartoon of a person holding a phone&#10;&#10;Description automatically generated">
            <a:extLst>
              <a:ext uri="{FF2B5EF4-FFF2-40B4-BE49-F238E27FC236}">
                <a16:creationId xmlns:a16="http://schemas.microsoft.com/office/drawing/2014/main" id="{2517AB8B-2E74-83FE-D504-5BE9F005514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9036" y="28808"/>
            <a:ext cx="1072272" cy="1054694"/>
          </a:xfrm>
          <a:prstGeom prst="rect">
            <a:avLst/>
          </a:prstGeom>
        </p:spPr>
      </p:pic>
      <p:sp>
        <p:nvSpPr>
          <p:cNvPr id="2053" name="Oval 2052">
            <a:extLst>
              <a:ext uri="{FF2B5EF4-FFF2-40B4-BE49-F238E27FC236}">
                <a16:creationId xmlns:a16="http://schemas.microsoft.com/office/drawing/2014/main" id="{BA06788E-5B5B-5EE3-70D1-CEB59DA127B1}"/>
              </a:ext>
            </a:extLst>
          </p:cNvPr>
          <p:cNvSpPr/>
          <p:nvPr/>
        </p:nvSpPr>
        <p:spPr>
          <a:xfrm>
            <a:off x="326201" y="1948438"/>
            <a:ext cx="409612" cy="385984"/>
          </a:xfrm>
          <a:prstGeom prst="ellipse">
            <a:avLst/>
          </a:prstGeom>
          <a:solidFill>
            <a:schemeClr val="bg1"/>
          </a:solidFill>
          <a:ln w="31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055" name="Picture 2054" descr="A cartoon of a person with her arms crossed&#10;&#10;Description automatically generated">
            <a:extLst>
              <a:ext uri="{FF2B5EF4-FFF2-40B4-BE49-F238E27FC236}">
                <a16:creationId xmlns:a16="http://schemas.microsoft.com/office/drawing/2014/main" id="{39BC209F-F65C-768F-7AC3-7607FF6D2F1A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>
            <a:off x="326201" y="1943045"/>
            <a:ext cx="421540" cy="389858"/>
          </a:xfrm>
          <a:prstGeom prst="ellipse">
            <a:avLst/>
          </a:prstGeom>
        </p:spPr>
      </p:pic>
      <p:sp>
        <p:nvSpPr>
          <p:cNvPr id="2057" name="Oval 2056">
            <a:extLst>
              <a:ext uri="{FF2B5EF4-FFF2-40B4-BE49-F238E27FC236}">
                <a16:creationId xmlns:a16="http://schemas.microsoft.com/office/drawing/2014/main" id="{AE572359-311C-B575-4269-20B487E902EC}"/>
              </a:ext>
            </a:extLst>
          </p:cNvPr>
          <p:cNvSpPr/>
          <p:nvPr/>
        </p:nvSpPr>
        <p:spPr>
          <a:xfrm>
            <a:off x="346966" y="3704661"/>
            <a:ext cx="409612" cy="385984"/>
          </a:xfrm>
          <a:prstGeom prst="ellipse">
            <a:avLst/>
          </a:prstGeom>
          <a:solidFill>
            <a:schemeClr val="bg1"/>
          </a:solidFill>
          <a:ln w="31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058" name="Picture 2057" descr="A cartoon of a person with her hands in her pockets&#10;&#10;Description automatically generated">
            <a:extLst>
              <a:ext uri="{FF2B5EF4-FFF2-40B4-BE49-F238E27FC236}">
                <a16:creationId xmlns:a16="http://schemas.microsoft.com/office/drawing/2014/main" id="{A4A41064-552E-7838-AB65-E01EED0E4FCF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6" b="68735"/>
          <a:stretch/>
        </p:blipFill>
        <p:spPr>
          <a:xfrm>
            <a:off x="349696" y="3744976"/>
            <a:ext cx="398045" cy="345669"/>
          </a:xfrm>
          <a:prstGeom prst="ellipse">
            <a:avLst/>
          </a:prstGeom>
        </p:spPr>
      </p:pic>
      <p:sp>
        <p:nvSpPr>
          <p:cNvPr id="2059" name="Oval 2058">
            <a:extLst>
              <a:ext uri="{FF2B5EF4-FFF2-40B4-BE49-F238E27FC236}">
                <a16:creationId xmlns:a16="http://schemas.microsoft.com/office/drawing/2014/main" id="{DFFC6DE2-23B8-41AF-43AB-0B11A342F42C}"/>
              </a:ext>
            </a:extLst>
          </p:cNvPr>
          <p:cNvSpPr/>
          <p:nvPr/>
        </p:nvSpPr>
        <p:spPr>
          <a:xfrm>
            <a:off x="280256" y="5462356"/>
            <a:ext cx="409612" cy="385984"/>
          </a:xfrm>
          <a:prstGeom prst="ellipse">
            <a:avLst/>
          </a:prstGeom>
          <a:solidFill>
            <a:schemeClr val="bg1"/>
          </a:solidFill>
          <a:ln w="31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060" name="Picture 2059" descr="A cartoon of a person with her hands in her pockets&#10;&#10;Description automatically generated">
            <a:extLst>
              <a:ext uri="{FF2B5EF4-FFF2-40B4-BE49-F238E27FC236}">
                <a16:creationId xmlns:a16="http://schemas.microsoft.com/office/drawing/2014/main" id="{602A24C1-AF5A-167C-885C-BC4E3D7710C0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6" b="68735"/>
          <a:stretch/>
        </p:blipFill>
        <p:spPr>
          <a:xfrm>
            <a:off x="282986" y="5502671"/>
            <a:ext cx="398045" cy="345669"/>
          </a:xfrm>
          <a:prstGeom prst="ellipse">
            <a:avLst/>
          </a:prstGeom>
        </p:spPr>
      </p:pic>
      <p:sp>
        <p:nvSpPr>
          <p:cNvPr id="2061" name="Oval 2060">
            <a:extLst>
              <a:ext uri="{FF2B5EF4-FFF2-40B4-BE49-F238E27FC236}">
                <a16:creationId xmlns:a16="http://schemas.microsoft.com/office/drawing/2014/main" id="{30F54A6D-EAC7-5917-1757-ED5E4438C70D}"/>
              </a:ext>
            </a:extLst>
          </p:cNvPr>
          <p:cNvSpPr/>
          <p:nvPr/>
        </p:nvSpPr>
        <p:spPr>
          <a:xfrm>
            <a:off x="3404339" y="3735775"/>
            <a:ext cx="409612" cy="385984"/>
          </a:xfrm>
          <a:prstGeom prst="ellipse">
            <a:avLst/>
          </a:prstGeom>
          <a:solidFill>
            <a:schemeClr val="bg1"/>
          </a:solidFill>
          <a:ln w="31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062" name="Picture 2061" descr="A cartoon of a person with her hands in her pockets&#10;&#10;Description automatically generated">
            <a:extLst>
              <a:ext uri="{FF2B5EF4-FFF2-40B4-BE49-F238E27FC236}">
                <a16:creationId xmlns:a16="http://schemas.microsoft.com/office/drawing/2014/main" id="{6A166832-BBCF-56F0-A72D-1B4A1F8DEB75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6" b="68735"/>
          <a:stretch/>
        </p:blipFill>
        <p:spPr>
          <a:xfrm>
            <a:off x="3407069" y="3776090"/>
            <a:ext cx="398045" cy="345669"/>
          </a:xfrm>
          <a:prstGeom prst="ellipse">
            <a:avLst/>
          </a:prstGeom>
        </p:spPr>
      </p:pic>
      <p:sp>
        <p:nvSpPr>
          <p:cNvPr id="2063" name="Oval 2062">
            <a:extLst>
              <a:ext uri="{FF2B5EF4-FFF2-40B4-BE49-F238E27FC236}">
                <a16:creationId xmlns:a16="http://schemas.microsoft.com/office/drawing/2014/main" id="{2EEC77E6-5131-DDB3-AD13-7E478BBE944E}"/>
              </a:ext>
            </a:extLst>
          </p:cNvPr>
          <p:cNvSpPr/>
          <p:nvPr/>
        </p:nvSpPr>
        <p:spPr>
          <a:xfrm>
            <a:off x="3402798" y="1983292"/>
            <a:ext cx="409612" cy="385984"/>
          </a:xfrm>
          <a:prstGeom prst="ellipse">
            <a:avLst/>
          </a:prstGeom>
          <a:solidFill>
            <a:schemeClr val="bg1"/>
          </a:solidFill>
          <a:ln w="31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064" name="Picture 2063" descr="A cartoon of a person with her arms crossed&#10;&#10;Description automatically generated">
            <a:extLst>
              <a:ext uri="{FF2B5EF4-FFF2-40B4-BE49-F238E27FC236}">
                <a16:creationId xmlns:a16="http://schemas.microsoft.com/office/drawing/2014/main" id="{A65F7E83-4D73-DAD9-0DAF-B244284105A9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>
            <a:off x="3402798" y="1977899"/>
            <a:ext cx="421540" cy="389858"/>
          </a:xfrm>
          <a:prstGeom prst="ellipse">
            <a:avLst/>
          </a:prstGeom>
        </p:spPr>
      </p:pic>
      <p:sp>
        <p:nvSpPr>
          <p:cNvPr id="2065" name="Oval 2064">
            <a:extLst>
              <a:ext uri="{FF2B5EF4-FFF2-40B4-BE49-F238E27FC236}">
                <a16:creationId xmlns:a16="http://schemas.microsoft.com/office/drawing/2014/main" id="{8CE09AC9-92D2-D932-0E44-6CEE35B12B59}"/>
              </a:ext>
            </a:extLst>
          </p:cNvPr>
          <p:cNvSpPr/>
          <p:nvPr/>
        </p:nvSpPr>
        <p:spPr>
          <a:xfrm>
            <a:off x="3383574" y="5498910"/>
            <a:ext cx="409612" cy="385984"/>
          </a:xfrm>
          <a:prstGeom prst="ellipse">
            <a:avLst/>
          </a:prstGeom>
          <a:solidFill>
            <a:schemeClr val="bg1"/>
          </a:solidFill>
          <a:ln w="31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066" name="Picture 2065" descr="A cartoon of a person with her arms crossed&#10;&#10;Description automatically generated">
            <a:extLst>
              <a:ext uri="{FF2B5EF4-FFF2-40B4-BE49-F238E27FC236}">
                <a16:creationId xmlns:a16="http://schemas.microsoft.com/office/drawing/2014/main" id="{2851352F-75CB-5A9C-C12F-96B3BCA9CD45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>
            <a:off x="3383574" y="5493517"/>
            <a:ext cx="421540" cy="389858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963637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2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1" y="87041"/>
            <a:ext cx="2237996" cy="582075"/>
          </a:xfrm>
        </p:spPr>
        <p:txBody>
          <a:bodyPr>
            <a:norm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Follow up 4 </a:t>
            </a:r>
            <a:endParaRPr lang="en-GB" sz="2800" dirty="0">
              <a:latin typeface="Century Gothic" panose="020B0502020202020204" pitchFamily="34" charset="0"/>
            </a:endParaRPr>
          </a:p>
        </p:txBody>
      </p:sp>
      <p:sp>
        <p:nvSpPr>
          <p:cNvPr id="33" name="Google Shape;167;p2">
            <a:extLst>
              <a:ext uri="{FF2B5EF4-FFF2-40B4-BE49-F238E27FC236}">
                <a16:creationId xmlns:a16="http://schemas.microsoft.com/office/drawing/2014/main" id="{F6EBF477-5B38-42D2-8306-ABF1F35CD572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" name="TextBox 17">
            <a:hlinkClick r:id="" action="ppaction://noaction">
              <a:snd r:embed="rId9" name="T1_W10F_5.1.wav"/>
            </a:hlinkClick>
            <a:extLst>
              <a:ext uri="{FF2B5EF4-FFF2-40B4-BE49-F238E27FC236}">
                <a16:creationId xmlns:a16="http://schemas.microsoft.com/office/drawing/2014/main" id="{7E03D5E4-0DE2-4A17-9062-0844809E1F02}"/>
              </a:ext>
            </a:extLst>
          </p:cNvPr>
          <p:cNvSpPr txBox="1"/>
          <p:nvPr/>
        </p:nvSpPr>
        <p:spPr>
          <a:xfrm>
            <a:off x="2876279" y="109229"/>
            <a:ext cx="22878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Was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ist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das?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19C1CDBC-3328-4482-8397-2CC9959B3B3E}"/>
              </a:ext>
            </a:extLst>
          </p:cNvPr>
          <p:cNvSpPr/>
          <p:nvPr/>
        </p:nvSpPr>
        <p:spPr>
          <a:xfrm>
            <a:off x="432907" y="912106"/>
            <a:ext cx="5348096" cy="993394"/>
          </a:xfrm>
          <a:prstGeom prst="roundRect">
            <a:avLst/>
          </a:prstGeom>
          <a:solidFill>
            <a:srgbClr val="FFD319"/>
          </a:solidFill>
          <a:ln w="12700" cap="flat" cmpd="sng" algn="ctr">
            <a:solidFill>
              <a:srgbClr val="00206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pic>
        <p:nvPicPr>
          <p:cNvPr id="21" name="Picture 14" descr="number 5 on dice - Clip Art Library">
            <a:extLst>
              <a:ext uri="{FF2B5EF4-FFF2-40B4-BE49-F238E27FC236}">
                <a16:creationId xmlns:a16="http://schemas.microsoft.com/office/drawing/2014/main" id="{F59C4759-C465-45DC-B6DD-9FD0504A32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5023" y="2448325"/>
            <a:ext cx="993395" cy="993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8" descr="dice clipart six - Clip Art Library">
            <a:extLst>
              <a:ext uri="{FF2B5EF4-FFF2-40B4-BE49-F238E27FC236}">
                <a16:creationId xmlns:a16="http://schemas.microsoft.com/office/drawing/2014/main" id="{FF7C43BA-D2D1-4148-91B4-B03A53A242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842030" y="2432159"/>
            <a:ext cx="993395" cy="993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6" descr="Free Dice Faces, Download Free Clip Art, Free Clip Art on Clipart ...">
            <a:extLst>
              <a:ext uri="{FF2B5EF4-FFF2-40B4-BE49-F238E27FC236}">
                <a16:creationId xmlns:a16="http://schemas.microsoft.com/office/drawing/2014/main" id="{C012EF13-9E31-40FE-8BCD-951D401B4D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1419" y="2404053"/>
            <a:ext cx="993395" cy="993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6" descr="Free Dice Faces, Download Free Clip Art, Free Clip Art on Clipart ...">
            <a:extLst>
              <a:ext uri="{FF2B5EF4-FFF2-40B4-BE49-F238E27FC236}">
                <a16:creationId xmlns:a16="http://schemas.microsoft.com/office/drawing/2014/main" id="{30F3B355-5F65-4974-A632-42C8F10757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9370" y="2434625"/>
            <a:ext cx="993395" cy="993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4" descr="Dice Faces Png - Clip Art Library">
            <a:extLst>
              <a:ext uri="{FF2B5EF4-FFF2-40B4-BE49-F238E27FC236}">
                <a16:creationId xmlns:a16="http://schemas.microsoft.com/office/drawing/2014/main" id="{30090330-8058-48CB-9946-482EAF853F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1420" y="2404053"/>
            <a:ext cx="993395" cy="993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8" descr="dice face 2 png - Clip Art Library">
            <a:extLst>
              <a:ext uri="{FF2B5EF4-FFF2-40B4-BE49-F238E27FC236}">
                <a16:creationId xmlns:a16="http://schemas.microsoft.com/office/drawing/2014/main" id="{B4453921-0EC2-4EC3-BD34-F49249F47F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2030" y="2407271"/>
            <a:ext cx="993395" cy="993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6" descr="Free Dice Face, Download Free Clip Art, Free Clip Art on Clipart ...">
            <a:extLst>
              <a:ext uri="{FF2B5EF4-FFF2-40B4-BE49-F238E27FC236}">
                <a16:creationId xmlns:a16="http://schemas.microsoft.com/office/drawing/2014/main" id="{DEBF5792-367C-455E-BBD5-807A3F5484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7506" y="2417067"/>
            <a:ext cx="993395" cy="993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1" name="Table 7">
            <a:extLst>
              <a:ext uri="{FF2B5EF4-FFF2-40B4-BE49-F238E27FC236}">
                <a16:creationId xmlns:a16="http://schemas.microsoft.com/office/drawing/2014/main" id="{3D3F8B67-A2BB-468D-842E-DA68F5B68D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27664836"/>
              </p:ext>
            </p:extLst>
          </p:nvPr>
        </p:nvGraphicFramePr>
        <p:xfrm>
          <a:off x="1936736" y="2984696"/>
          <a:ext cx="3799989" cy="3873303"/>
        </p:xfrm>
        <a:graphic>
          <a:graphicData uri="http://schemas.openxmlformats.org/drawingml/2006/table">
            <a:tbl>
              <a:tblPr firstRow="1" bandRow="1"/>
              <a:tblGrid>
                <a:gridCol w="456552">
                  <a:extLst>
                    <a:ext uri="{9D8B030D-6E8A-4147-A177-3AD203B41FA5}">
                      <a16:colId xmlns:a16="http://schemas.microsoft.com/office/drawing/2014/main" val="431552140"/>
                    </a:ext>
                  </a:extLst>
                </a:gridCol>
                <a:gridCol w="3343437">
                  <a:extLst>
                    <a:ext uri="{9D8B030D-6E8A-4147-A177-3AD203B41FA5}">
                      <a16:colId xmlns:a16="http://schemas.microsoft.com/office/drawing/2014/main" val="2285210175"/>
                    </a:ext>
                  </a:extLst>
                </a:gridCol>
              </a:tblGrid>
              <a:tr h="55332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115076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115076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75375014"/>
                  </a:ext>
                </a:extLst>
              </a:tr>
              <a:tr h="55332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r>
                        <a:rPr lang="en-GB" sz="2400" dirty="0">
                          <a:solidFill>
                            <a:srgbClr val="002060"/>
                          </a:solidFill>
                        </a:rPr>
                        <a:t>1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r>
                        <a:rPr lang="en-GB" sz="2400" dirty="0">
                          <a:solidFill>
                            <a:srgbClr val="002060"/>
                          </a:solidFill>
                        </a:rPr>
                        <a:t>my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94444728"/>
                  </a:ext>
                </a:extLst>
              </a:tr>
              <a:tr h="55332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r>
                        <a:rPr lang="en-GB" sz="2400" dirty="0">
                          <a:solidFill>
                            <a:srgbClr val="002060"/>
                          </a:solidFill>
                        </a:rPr>
                        <a:t>2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r>
                        <a:rPr lang="en-GB" sz="2400" dirty="0">
                          <a:solidFill>
                            <a:srgbClr val="002060"/>
                          </a:solidFill>
                        </a:rPr>
                        <a:t>your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28633801"/>
                  </a:ext>
                </a:extLst>
              </a:tr>
              <a:tr h="55332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r>
                        <a:rPr lang="en-GB" sz="2400" dirty="0">
                          <a:solidFill>
                            <a:srgbClr val="002060"/>
                          </a:solidFill>
                        </a:rPr>
                        <a:t>3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r>
                        <a:rPr lang="en-GB" sz="2400" dirty="0">
                          <a:solidFill>
                            <a:srgbClr val="002060"/>
                          </a:solidFill>
                        </a:rPr>
                        <a:t>a/ an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39136716"/>
                  </a:ext>
                </a:extLst>
              </a:tr>
              <a:tr h="55332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r>
                        <a:rPr lang="en-GB" sz="2400" dirty="0">
                          <a:solidFill>
                            <a:srgbClr val="002060"/>
                          </a:solidFill>
                        </a:rPr>
                        <a:t>4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r>
                        <a:rPr lang="en-GB" sz="2400" dirty="0">
                          <a:solidFill>
                            <a:srgbClr val="002060"/>
                          </a:solidFill>
                        </a:rPr>
                        <a:t>the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56230005"/>
                  </a:ext>
                </a:extLst>
              </a:tr>
              <a:tr h="55332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r>
                        <a:rPr lang="en-GB" sz="2400" dirty="0">
                          <a:solidFill>
                            <a:srgbClr val="002060"/>
                          </a:solidFill>
                        </a:rPr>
                        <a:t>5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r>
                        <a:rPr lang="en-GB" sz="2400" dirty="0">
                          <a:solidFill>
                            <a:srgbClr val="002060"/>
                          </a:solidFill>
                        </a:rPr>
                        <a:t>your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15135670"/>
                  </a:ext>
                </a:extLst>
              </a:tr>
              <a:tr h="55332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r>
                        <a:rPr lang="en-GB" sz="2400" dirty="0">
                          <a:solidFill>
                            <a:srgbClr val="002060"/>
                          </a:solidFill>
                        </a:rPr>
                        <a:t>6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dirty="0">
                          <a:solidFill>
                            <a:srgbClr val="002060"/>
                          </a:solidFill>
                        </a:rPr>
                        <a:t>my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30048799"/>
                  </a:ext>
                </a:extLst>
              </a:tr>
            </a:tbl>
          </a:graphicData>
        </a:graphic>
      </p:graphicFrame>
      <p:graphicFrame>
        <p:nvGraphicFramePr>
          <p:cNvPr id="32" name="Table 7">
            <a:extLst>
              <a:ext uri="{FF2B5EF4-FFF2-40B4-BE49-F238E27FC236}">
                <a16:creationId xmlns:a16="http://schemas.microsoft.com/office/drawing/2014/main" id="{C0B66C03-C9DF-4F54-B61B-1B37573E5DB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84275290"/>
              </p:ext>
            </p:extLst>
          </p:nvPr>
        </p:nvGraphicFramePr>
        <p:xfrm>
          <a:off x="4271669" y="3029447"/>
          <a:ext cx="3998515" cy="3873303"/>
        </p:xfrm>
        <a:graphic>
          <a:graphicData uri="http://schemas.openxmlformats.org/drawingml/2006/table">
            <a:tbl>
              <a:tblPr firstRow="1" bandRow="1"/>
              <a:tblGrid>
                <a:gridCol w="674068">
                  <a:extLst>
                    <a:ext uri="{9D8B030D-6E8A-4147-A177-3AD203B41FA5}">
                      <a16:colId xmlns:a16="http://schemas.microsoft.com/office/drawing/2014/main" val="431552140"/>
                    </a:ext>
                  </a:extLst>
                </a:gridCol>
                <a:gridCol w="3324447">
                  <a:extLst>
                    <a:ext uri="{9D8B030D-6E8A-4147-A177-3AD203B41FA5}">
                      <a16:colId xmlns:a16="http://schemas.microsoft.com/office/drawing/2014/main" val="2285210175"/>
                    </a:ext>
                  </a:extLst>
                </a:gridCol>
              </a:tblGrid>
              <a:tr h="55332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115076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115076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75375014"/>
                  </a:ext>
                </a:extLst>
              </a:tr>
              <a:tr h="55332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r>
                        <a:rPr lang="en-GB" sz="2400" dirty="0">
                          <a:solidFill>
                            <a:srgbClr val="002060"/>
                          </a:solidFill>
                        </a:rPr>
                        <a:t>1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r>
                        <a:rPr lang="en-GB" sz="2400" dirty="0">
                          <a:solidFill>
                            <a:srgbClr val="002060"/>
                          </a:solidFill>
                        </a:rPr>
                        <a:t>task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94444728"/>
                  </a:ext>
                </a:extLst>
              </a:tr>
              <a:tr h="55332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r>
                        <a:rPr lang="en-GB" sz="2400" dirty="0">
                          <a:solidFill>
                            <a:srgbClr val="002060"/>
                          </a:solidFill>
                        </a:rPr>
                        <a:t>2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r>
                        <a:rPr lang="en-GB" sz="2400" dirty="0">
                          <a:solidFill>
                            <a:srgbClr val="002060"/>
                          </a:solidFill>
                        </a:rPr>
                        <a:t>card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28633801"/>
                  </a:ext>
                </a:extLst>
              </a:tr>
              <a:tr h="55332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r>
                        <a:rPr lang="en-GB" sz="2400" dirty="0">
                          <a:solidFill>
                            <a:srgbClr val="002060"/>
                          </a:solidFill>
                        </a:rPr>
                        <a:t>3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r>
                        <a:rPr lang="en-GB" sz="2400" dirty="0">
                          <a:solidFill>
                            <a:srgbClr val="002060"/>
                          </a:solidFill>
                        </a:rPr>
                        <a:t>list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39136716"/>
                  </a:ext>
                </a:extLst>
              </a:tr>
              <a:tr h="55332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r>
                        <a:rPr lang="en-GB" sz="2400" dirty="0">
                          <a:solidFill>
                            <a:srgbClr val="002060"/>
                          </a:solidFill>
                        </a:rPr>
                        <a:t>4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r>
                        <a:rPr lang="en-GB" sz="2400" dirty="0">
                          <a:solidFill>
                            <a:srgbClr val="002060"/>
                          </a:solidFill>
                        </a:rPr>
                        <a:t>partner (female)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56230005"/>
                  </a:ext>
                </a:extLst>
              </a:tr>
              <a:tr h="55332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r>
                        <a:rPr lang="en-GB" sz="2400" dirty="0">
                          <a:solidFill>
                            <a:srgbClr val="002060"/>
                          </a:solidFill>
                        </a:rPr>
                        <a:t>5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r>
                        <a:rPr lang="en-GB" sz="2400" dirty="0">
                          <a:solidFill>
                            <a:srgbClr val="002060"/>
                          </a:solidFill>
                        </a:rPr>
                        <a:t>prize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15135670"/>
                  </a:ext>
                </a:extLst>
              </a:tr>
              <a:tr h="55332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r>
                        <a:rPr lang="en-GB" sz="2400" dirty="0">
                          <a:solidFill>
                            <a:srgbClr val="002060"/>
                          </a:solidFill>
                        </a:rPr>
                        <a:t>6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dirty="0">
                          <a:solidFill>
                            <a:srgbClr val="002060"/>
                          </a:solidFill>
                        </a:rPr>
                        <a:t>problem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30048799"/>
                  </a:ext>
                </a:extLst>
              </a:tr>
            </a:tbl>
          </a:graphicData>
        </a:graphic>
      </p:graphicFrame>
      <p:pic>
        <p:nvPicPr>
          <p:cNvPr id="41" name="Picture 24" descr="Dice Faces Png - Clip Art Library">
            <a:extLst>
              <a:ext uri="{FF2B5EF4-FFF2-40B4-BE49-F238E27FC236}">
                <a16:creationId xmlns:a16="http://schemas.microsoft.com/office/drawing/2014/main" id="{DFAA88EA-1991-4CBC-8465-A2805C143D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6860" y="2441475"/>
            <a:ext cx="993395" cy="993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A50714CE-4DAA-459B-A32B-8D21BA15C669}"/>
              </a:ext>
            </a:extLst>
          </p:cNvPr>
          <p:cNvSpPr txBox="1"/>
          <p:nvPr/>
        </p:nvSpPr>
        <p:spPr>
          <a:xfrm>
            <a:off x="644541" y="1064548"/>
            <a:ext cx="56151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Das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ist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ein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Preis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.</a:t>
            </a:r>
          </a:p>
        </p:txBody>
      </p:sp>
      <p:pic>
        <p:nvPicPr>
          <p:cNvPr id="48" name="Picture 28" descr="dice face 2 png - Clip Art Library">
            <a:extLst>
              <a:ext uri="{FF2B5EF4-FFF2-40B4-BE49-F238E27FC236}">
                <a16:creationId xmlns:a16="http://schemas.microsoft.com/office/drawing/2014/main" id="{57847C8A-D2C9-42F0-858B-C4B976BF7F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9370" y="2462025"/>
            <a:ext cx="993395" cy="993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14" descr="number 5 on dice - Clip Art Library">
            <a:extLst>
              <a:ext uri="{FF2B5EF4-FFF2-40B4-BE49-F238E27FC236}">
                <a16:creationId xmlns:a16="http://schemas.microsoft.com/office/drawing/2014/main" id="{902F01F7-638C-48F3-BFE3-D87A012FCA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2386" y="2423998"/>
            <a:ext cx="993395" cy="993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16" descr="Free Dice Face, Download Free Clip Art, Free Clip Art on Clipart ...">
            <a:extLst>
              <a:ext uri="{FF2B5EF4-FFF2-40B4-BE49-F238E27FC236}">
                <a16:creationId xmlns:a16="http://schemas.microsoft.com/office/drawing/2014/main" id="{5D5D0C68-65AD-43BE-A3E6-0A3FB937CF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1384" y="2431408"/>
            <a:ext cx="993395" cy="993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18" descr="dice clipart six - Clip Art Library">
            <a:extLst>
              <a:ext uri="{FF2B5EF4-FFF2-40B4-BE49-F238E27FC236}">
                <a16:creationId xmlns:a16="http://schemas.microsoft.com/office/drawing/2014/main" id="{23FD7948-2D2B-4AFA-B0F3-F55B943948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652954" y="2436085"/>
            <a:ext cx="993395" cy="993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" name="TextBox 70">
            <a:extLst>
              <a:ext uri="{FF2B5EF4-FFF2-40B4-BE49-F238E27FC236}">
                <a16:creationId xmlns:a16="http://schemas.microsoft.com/office/drawing/2014/main" id="{E36BE0F7-5EED-4E94-BF82-77B73346CAD8}"/>
              </a:ext>
            </a:extLst>
          </p:cNvPr>
          <p:cNvSpPr txBox="1"/>
          <p:nvPr/>
        </p:nvSpPr>
        <p:spPr>
          <a:xfrm>
            <a:off x="644541" y="1066340"/>
            <a:ext cx="63185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Das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ist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die Aufgabe.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08906DE5-2273-4D16-8A41-80BAD59CB66B}"/>
              </a:ext>
            </a:extLst>
          </p:cNvPr>
          <p:cNvSpPr txBox="1"/>
          <p:nvPr/>
        </p:nvSpPr>
        <p:spPr>
          <a:xfrm>
            <a:off x="644541" y="1071238"/>
            <a:ext cx="63666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Das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ist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meine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Liste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.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7F24F059-715A-43DD-AF0C-C71CBE30A0BE}"/>
              </a:ext>
            </a:extLst>
          </p:cNvPr>
          <p:cNvSpPr txBox="1"/>
          <p:nvPr/>
        </p:nvSpPr>
        <p:spPr>
          <a:xfrm>
            <a:off x="644541" y="1061717"/>
            <a:ext cx="62363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Das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ist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deine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Karte.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FBE9EB44-5B9A-4DAC-B3FA-B6957A616570}"/>
              </a:ext>
            </a:extLst>
          </p:cNvPr>
          <p:cNvSpPr txBox="1"/>
          <p:nvPr/>
        </p:nvSpPr>
        <p:spPr>
          <a:xfrm>
            <a:off x="643204" y="1062272"/>
            <a:ext cx="63844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b="1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Das </a:t>
            </a:r>
            <a:r>
              <a:rPr lang="en-GB" sz="3200" b="1" dirty="0" err="1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ist</a:t>
            </a:r>
            <a:r>
              <a:rPr lang="en-GB" sz="3200" b="1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 </a:t>
            </a:r>
            <a:r>
              <a:rPr lang="en-GB" sz="3200" b="1" dirty="0" err="1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deine</a:t>
            </a:r>
            <a:r>
              <a:rPr lang="en-GB" sz="3200" b="1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 </a:t>
            </a:r>
            <a:r>
              <a:rPr lang="en-GB" sz="3200" b="1" dirty="0" err="1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Partnerin</a:t>
            </a:r>
            <a:r>
              <a:rPr lang="en-GB" sz="3200" b="1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.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0EDBDA95-AE84-4E06-963F-FFFF86BD971F}"/>
              </a:ext>
            </a:extLst>
          </p:cNvPr>
          <p:cNvSpPr txBox="1"/>
          <p:nvPr/>
        </p:nvSpPr>
        <p:spPr>
          <a:xfrm>
            <a:off x="635040" y="1056802"/>
            <a:ext cx="70767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Das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ist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mein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Problem.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BB70B86-3BD0-33AB-6A93-A76C0B4682A1}"/>
              </a:ext>
            </a:extLst>
          </p:cNvPr>
          <p:cNvSpPr txBox="1"/>
          <p:nvPr/>
        </p:nvSpPr>
        <p:spPr>
          <a:xfrm>
            <a:off x="190831" y="4567929"/>
            <a:ext cx="15709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Das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ist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…</a:t>
            </a:r>
          </a:p>
        </p:txBody>
      </p:sp>
      <p:sp>
        <p:nvSpPr>
          <p:cNvPr id="10" name="Title 2">
            <a:extLst>
              <a:ext uri="{FF2B5EF4-FFF2-40B4-BE49-F238E27FC236}">
                <a16:creationId xmlns:a16="http://schemas.microsoft.com/office/drawing/2014/main" id="{FC1ABA61-9730-DDDF-3107-52CBD586A163}"/>
              </a:ext>
            </a:extLst>
          </p:cNvPr>
          <p:cNvSpPr txBox="1">
            <a:spLocks/>
          </p:cNvSpPr>
          <p:nvPr/>
        </p:nvSpPr>
        <p:spPr>
          <a:xfrm>
            <a:off x="10717846" y="1024626"/>
            <a:ext cx="1442000" cy="459765"/>
          </a:xfrm>
          <a:prstGeom prst="rect">
            <a:avLst/>
          </a:prstGeom>
          <a:solidFill>
            <a:srgbClr val="FFD10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rgbClr val="44546A">
                    <a:lumMod val="1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sprechen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44546A">
                  <a:lumMod val="1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52651AD2-DF6D-5565-0CB6-4C0CFF88C0E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846" y="65350"/>
            <a:ext cx="1585097" cy="1066892"/>
          </a:xfrm>
          <a:prstGeom prst="rect">
            <a:avLst/>
          </a:prstGeom>
        </p:spPr>
      </p:pic>
      <p:pic>
        <p:nvPicPr>
          <p:cNvPr id="15" name="Picture 14" descr="A cartoon of a person in a blue and white striped shirt&#10;&#10;Description automatically generated">
            <a:extLst>
              <a:ext uri="{FF2B5EF4-FFF2-40B4-BE49-F238E27FC236}">
                <a16:creationId xmlns:a16="http://schemas.microsoft.com/office/drawing/2014/main" id="{07A37532-4A2B-FD9C-0069-52B60F9A5FFC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0469" y="1641577"/>
            <a:ext cx="1734753" cy="4957638"/>
          </a:xfrm>
          <a:prstGeom prst="rect">
            <a:avLst/>
          </a:prstGeom>
        </p:spPr>
      </p:pic>
      <p:pic>
        <p:nvPicPr>
          <p:cNvPr id="16" name="Picture 15" descr="A cartoon of a person with her hands in her pockets&#10;&#10;Description automatically generated">
            <a:extLst>
              <a:ext uri="{FF2B5EF4-FFF2-40B4-BE49-F238E27FC236}">
                <a16:creationId xmlns:a16="http://schemas.microsoft.com/office/drawing/2014/main" id="{4190979C-D78A-7CBA-C5D2-ECE518277236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6"/>
          <a:stretch/>
        </p:blipFill>
        <p:spPr>
          <a:xfrm>
            <a:off x="8304932" y="1649323"/>
            <a:ext cx="1821811" cy="5060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002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1_W10F_5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1_W10F_5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1_W10F_5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8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1_W10F_5.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3" fill="hold">
                      <p:stCondLst>
                        <p:cond delay="indefinite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1_W10F_5.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7" fill="hold">
                      <p:stCondLst>
                        <p:cond delay="indefinite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5" fill="hold">
                      <p:stCondLst>
                        <p:cond delay="indefinite"/>
                      </p:stCondLst>
                      <p:childTnLst>
                        <p:par>
                          <p:cTn id="246" fill="hold">
                            <p:stCondLst>
                              <p:cond delay="0"/>
                            </p:stCondLst>
                            <p:childTnLst>
                              <p:par>
                                <p:cTn id="24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3" fill="hold">
                      <p:stCondLst>
                        <p:cond delay="indefinite"/>
                      </p:stCondLst>
                      <p:childTnLst>
                        <p:par>
                          <p:cTn id="264" fill="hold">
                            <p:stCondLst>
                              <p:cond delay="0"/>
                            </p:stCondLst>
                            <p:childTnLst>
                              <p:par>
                                <p:cTn id="26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1" fill="hold">
                      <p:stCondLst>
                        <p:cond delay="indefinite"/>
                      </p:stCondLst>
                      <p:childTnLst>
                        <p:par>
                          <p:cTn id="282" fill="hold">
                            <p:stCondLst>
                              <p:cond delay="0"/>
                            </p:stCondLst>
                            <p:childTnLst>
                              <p:par>
                                <p:cTn id="2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1_W10F_5.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42" grpId="0"/>
      <p:bldP spid="42" grpId="1"/>
      <p:bldP spid="71" grpId="0"/>
      <p:bldP spid="71" grpId="1"/>
      <p:bldP spid="72" grpId="0"/>
      <p:bldP spid="72" grpId="1"/>
      <p:bldP spid="73" grpId="0"/>
      <p:bldP spid="73" grpId="1"/>
      <p:bldP spid="74" grpId="0"/>
      <p:bldP spid="74" grpId="1"/>
      <p:bldP spid="7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0" name="Table 4">
            <a:extLst>
              <a:ext uri="{FF2B5EF4-FFF2-40B4-BE49-F238E27FC236}">
                <a16:creationId xmlns:a16="http://schemas.microsoft.com/office/drawing/2014/main" id="{CEECA8C1-23AA-47D2-A97A-CCDB84286EB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2721203"/>
              </p:ext>
            </p:extLst>
          </p:nvPr>
        </p:nvGraphicFramePr>
        <p:xfrm>
          <a:off x="665818" y="1336546"/>
          <a:ext cx="10163667" cy="5178019"/>
        </p:xfrm>
        <a:graphic>
          <a:graphicData uri="http://schemas.openxmlformats.org/drawingml/2006/table">
            <a:tbl>
              <a:tblPr firstRow="1" bandRow="1"/>
              <a:tblGrid>
                <a:gridCol w="1730433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635938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3090672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2706624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61398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d</a:t>
                      </a:r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u </a:t>
                      </a:r>
                      <a:r>
                        <a:rPr lang="en-GB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bist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Auf Wiedersehen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das Problem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871029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gut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schwer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tschüss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861398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meine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die Idee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d</a:t>
                      </a:r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eine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dein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der </a:t>
                      </a:r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Preis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einfach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861398">
                <a:tc rowSpan="2"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die Aufgabe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der Partner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die </a:t>
                      </a:r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Partnerin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die Karte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die </a:t>
                      </a:r>
                      <a:r>
                        <a:rPr lang="en-US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Liste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mein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  <p:sp>
        <p:nvSpPr>
          <p:cNvPr id="20" name="TextBox 19">
            <a:hlinkClick r:id="" action="ppaction://noaction">
              <a:snd r:embed="rId3" name="T1_W10F_7.1.wav"/>
            </a:hlinkClick>
            <a:extLst>
              <a:ext uri="{FF2B5EF4-FFF2-40B4-BE49-F238E27FC236}">
                <a16:creationId xmlns:a16="http://schemas.microsoft.com/office/drawing/2014/main" id="{207C148F-45EB-4409-B006-B3FFBC980597}"/>
              </a:ext>
            </a:extLst>
          </p:cNvPr>
          <p:cNvSpPr txBox="1"/>
          <p:nvPr/>
        </p:nvSpPr>
        <p:spPr>
          <a:xfrm>
            <a:off x="3403907" y="84056"/>
            <a:ext cx="32422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Schreib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auf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Englisch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2CC666C-55A4-4003-95BE-AD110CE2F7C9}"/>
              </a:ext>
            </a:extLst>
          </p:cNvPr>
          <p:cNvSpPr txBox="1"/>
          <p:nvPr/>
        </p:nvSpPr>
        <p:spPr>
          <a:xfrm>
            <a:off x="6692624" y="128500"/>
            <a:ext cx="40511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Can you get at least 15 points?</a:t>
            </a:r>
          </a:p>
        </p:txBody>
      </p:sp>
      <p:sp>
        <p:nvSpPr>
          <p:cNvPr id="27" name="Google Shape;119;p1">
            <a:extLst>
              <a:ext uri="{FF2B5EF4-FFF2-40B4-BE49-F238E27FC236}">
                <a16:creationId xmlns:a16="http://schemas.microsoft.com/office/drawing/2014/main" id="{F89165F8-F1D5-4085-81F8-059C6C59505B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1" y="87041"/>
            <a:ext cx="2237996" cy="582075"/>
          </a:xfrm>
        </p:spPr>
        <p:txBody>
          <a:bodyPr>
            <a:norm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Follow up 5: </a:t>
            </a:r>
            <a:endParaRPr lang="en-GB" sz="2800" dirty="0">
              <a:latin typeface="Century Gothic" panose="020B0502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8D0F3FD-6674-482F-AD86-CC59DF404CE2}"/>
              </a:ext>
            </a:extLst>
          </p:cNvPr>
          <p:cNvSpPr txBox="1"/>
          <p:nvPr/>
        </p:nvSpPr>
        <p:spPr>
          <a:xfrm>
            <a:off x="2665825" y="-307644"/>
            <a:ext cx="10820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</a:t>
            </a:r>
            <a:endParaRPr kumimoji="0" lang="en-GB" sz="60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2" name="Title 2">
            <a:extLst>
              <a:ext uri="{FF2B5EF4-FFF2-40B4-BE49-F238E27FC236}">
                <a16:creationId xmlns:a16="http://schemas.microsoft.com/office/drawing/2014/main" id="{B4C63B0B-0C7C-4A09-8597-57CFFDBCB5BE}"/>
              </a:ext>
            </a:extLst>
          </p:cNvPr>
          <p:cNvSpPr txBox="1">
            <a:spLocks/>
          </p:cNvSpPr>
          <p:nvPr/>
        </p:nvSpPr>
        <p:spPr>
          <a:xfrm>
            <a:off x="10634549" y="1229428"/>
            <a:ext cx="1557451" cy="37497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Vokabeln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5C014ABF-BD94-46CE-B172-C0D58B8966CA}"/>
              </a:ext>
            </a:extLst>
          </p:cNvPr>
          <p:cNvGrpSpPr/>
          <p:nvPr/>
        </p:nvGrpSpPr>
        <p:grpSpPr>
          <a:xfrm>
            <a:off x="10850272" y="161306"/>
            <a:ext cx="1240568" cy="1008631"/>
            <a:chOff x="10818487" y="2376307"/>
            <a:chExt cx="1240568" cy="1008631"/>
          </a:xfrm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42DC53ED-BBF8-4131-B281-2BE74F046548}"/>
                </a:ext>
              </a:extLst>
            </p:cNvPr>
            <p:cNvSpPr/>
            <p:nvPr/>
          </p:nvSpPr>
          <p:spPr>
            <a:xfrm>
              <a:off x="10951620" y="2411979"/>
              <a:ext cx="963627" cy="933659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" name="Explosion: 8 Points 44">
              <a:extLst>
                <a:ext uri="{FF2B5EF4-FFF2-40B4-BE49-F238E27FC236}">
                  <a16:creationId xmlns:a16="http://schemas.microsoft.com/office/drawing/2014/main" id="{FB7D93C4-4793-4034-B3F3-86B2575383C1}"/>
                </a:ext>
              </a:extLst>
            </p:cNvPr>
            <p:cNvSpPr/>
            <p:nvPr/>
          </p:nvSpPr>
          <p:spPr>
            <a:xfrm rot="20101036">
              <a:off x="10818487" y="2376307"/>
              <a:ext cx="1240568" cy="1008631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 w="7620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Explosion: 8 Points 45">
              <a:extLst>
                <a:ext uri="{FF2B5EF4-FFF2-40B4-BE49-F238E27FC236}">
                  <a16:creationId xmlns:a16="http://schemas.microsoft.com/office/drawing/2014/main" id="{1E2F442E-189F-4B26-A368-BF36774FC885}"/>
                </a:ext>
              </a:extLst>
            </p:cNvPr>
            <p:cNvSpPr/>
            <p:nvPr/>
          </p:nvSpPr>
          <p:spPr>
            <a:xfrm rot="20101036">
              <a:off x="10840538" y="2405739"/>
              <a:ext cx="1210924" cy="933778"/>
            </a:xfrm>
            <a:prstGeom prst="irregularSeal1">
              <a:avLst/>
            </a:prstGeom>
            <a:solidFill>
              <a:srgbClr val="FFD10D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D0B0FCEF-495F-4BB8-8B0E-B837FAF541D5}"/>
                </a:ext>
              </a:extLst>
            </p:cNvPr>
            <p:cNvSpPr txBox="1"/>
            <p:nvPr/>
          </p:nvSpPr>
          <p:spPr>
            <a:xfrm rot="20326871">
              <a:off x="10872111" y="2644457"/>
              <a:ext cx="11226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>
                      <a:lumMod val="95000"/>
                      <a:lumOff val="5000"/>
                    </a:srgbClr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Wörter</a:t>
              </a:r>
              <a:endPara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76" name="Picture 75">
            <a:extLst>
              <a:ext uri="{FF2B5EF4-FFF2-40B4-BE49-F238E27FC236}">
                <a16:creationId xmlns:a16="http://schemas.microsoft.com/office/drawing/2014/main" id="{0835FAF0-2663-412D-9978-EE4A908E40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9440" y="3297099"/>
            <a:ext cx="1186070" cy="1080360"/>
          </a:xfrm>
          <a:prstGeom prst="rect">
            <a:avLst/>
          </a:prstGeom>
        </p:spPr>
      </p:pic>
      <p:pic>
        <p:nvPicPr>
          <p:cNvPr id="77" name="Picture 76" descr="Icon&#10;&#10;Description automatically generated">
            <a:extLst>
              <a:ext uri="{FF2B5EF4-FFF2-40B4-BE49-F238E27FC236}">
                <a16:creationId xmlns:a16="http://schemas.microsoft.com/office/drawing/2014/main" id="{DB9F148E-B1F7-495B-97E4-7EA3AF730A2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440" y="1591119"/>
            <a:ext cx="1186070" cy="1186070"/>
          </a:xfrm>
          <a:prstGeom prst="rect">
            <a:avLst/>
          </a:prstGeom>
        </p:spPr>
      </p:pic>
      <p:pic>
        <p:nvPicPr>
          <p:cNvPr id="78" name="Picture 77">
            <a:extLst>
              <a:ext uri="{FF2B5EF4-FFF2-40B4-BE49-F238E27FC236}">
                <a16:creationId xmlns:a16="http://schemas.microsoft.com/office/drawing/2014/main" id="{9988D0B1-74D6-4E4E-8EE3-61276743F3E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0168" y="4981932"/>
            <a:ext cx="1162417" cy="1101237"/>
          </a:xfrm>
          <a:prstGeom prst="rect">
            <a:avLst/>
          </a:prstGeom>
        </p:spPr>
      </p:pic>
      <p:sp>
        <p:nvSpPr>
          <p:cNvPr id="79" name="TextBox 78">
            <a:extLst>
              <a:ext uri="{FF2B5EF4-FFF2-40B4-BE49-F238E27FC236}">
                <a16:creationId xmlns:a16="http://schemas.microsoft.com/office/drawing/2014/main" id="{0DC9D669-CF83-4434-BE29-49D6A36F742D}"/>
              </a:ext>
            </a:extLst>
          </p:cNvPr>
          <p:cNvSpPr txBox="1"/>
          <p:nvPr/>
        </p:nvSpPr>
        <p:spPr>
          <a:xfrm>
            <a:off x="1792646" y="5889179"/>
            <a:ext cx="6830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x1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D550756D-7516-4299-8FDB-AC5B38086B19}"/>
              </a:ext>
            </a:extLst>
          </p:cNvPr>
          <p:cNvSpPr txBox="1"/>
          <p:nvPr/>
        </p:nvSpPr>
        <p:spPr>
          <a:xfrm>
            <a:off x="1810662" y="3992318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x2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44A4225D-ADE5-44F4-9A13-6345C352927E}"/>
              </a:ext>
            </a:extLst>
          </p:cNvPr>
          <p:cNvSpPr txBox="1"/>
          <p:nvPr/>
        </p:nvSpPr>
        <p:spPr>
          <a:xfrm>
            <a:off x="1797005" y="2285180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x3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B0DA2650-FEF6-47CD-9776-24BC84079B55}"/>
              </a:ext>
            </a:extLst>
          </p:cNvPr>
          <p:cNvSpPr txBox="1"/>
          <p:nvPr/>
        </p:nvSpPr>
        <p:spPr>
          <a:xfrm>
            <a:off x="2484538" y="6018067"/>
            <a:ext cx="22850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(the) card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80482D74-805D-4B19-B448-8AA3F5A30C0F}"/>
              </a:ext>
            </a:extLst>
          </p:cNvPr>
          <p:cNvSpPr txBox="1"/>
          <p:nvPr/>
        </p:nvSpPr>
        <p:spPr>
          <a:xfrm>
            <a:off x="5062509" y="6017598"/>
            <a:ext cx="24146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(the) list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67C27D1C-6918-4984-8CFD-77754FBF3100}"/>
              </a:ext>
            </a:extLst>
          </p:cNvPr>
          <p:cNvSpPr txBox="1"/>
          <p:nvPr/>
        </p:nvSpPr>
        <p:spPr>
          <a:xfrm>
            <a:off x="8159283" y="6018068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my (m, </a:t>
            </a: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nt</a:t>
            </a: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)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032811D3-95BF-455D-A868-EA7EA58C63C4}"/>
              </a:ext>
            </a:extLst>
          </p:cNvPr>
          <p:cNvSpPr txBox="1"/>
          <p:nvPr/>
        </p:nvSpPr>
        <p:spPr>
          <a:xfrm>
            <a:off x="2403080" y="5151820"/>
            <a:ext cx="22850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(the) task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ADF08730-51AE-4825-AFB2-CD63172E5FAC}"/>
              </a:ext>
            </a:extLst>
          </p:cNvPr>
          <p:cNvSpPr txBox="1"/>
          <p:nvPr/>
        </p:nvSpPr>
        <p:spPr>
          <a:xfrm>
            <a:off x="5068605" y="5154202"/>
            <a:ext cx="31016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(the) male partner 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9C2120EC-0500-4645-A4A6-DAB1388DB431}"/>
              </a:ext>
            </a:extLst>
          </p:cNvPr>
          <p:cNvSpPr txBox="1"/>
          <p:nvPr/>
        </p:nvSpPr>
        <p:spPr>
          <a:xfrm>
            <a:off x="8070143" y="5207684"/>
            <a:ext cx="33027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(the) female partner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F20ECA54-31CA-4E6B-9AE9-D40923B98387}"/>
              </a:ext>
            </a:extLst>
          </p:cNvPr>
          <p:cNvSpPr txBox="1"/>
          <p:nvPr/>
        </p:nvSpPr>
        <p:spPr>
          <a:xfrm>
            <a:off x="2339247" y="4244573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your (m,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nt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)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0F1D7698-791A-4991-9678-6379008494E0}"/>
              </a:ext>
            </a:extLst>
          </p:cNvPr>
          <p:cNvSpPr txBox="1"/>
          <p:nvPr/>
        </p:nvSpPr>
        <p:spPr>
          <a:xfrm>
            <a:off x="5021882" y="4324360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(the) prize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6F789CDA-6D8B-44FE-86C1-775DBEB7CBDA}"/>
              </a:ext>
            </a:extLst>
          </p:cNvPr>
          <p:cNvSpPr txBox="1"/>
          <p:nvPr/>
        </p:nvSpPr>
        <p:spPr>
          <a:xfrm>
            <a:off x="8147525" y="4302666"/>
            <a:ext cx="26819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e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asy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, easily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DD692E39-5CD8-495C-B6E5-2A4B0A720028}"/>
              </a:ext>
            </a:extLst>
          </p:cNvPr>
          <p:cNvSpPr txBox="1"/>
          <p:nvPr/>
        </p:nvSpPr>
        <p:spPr>
          <a:xfrm>
            <a:off x="2367599" y="3420739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my (f)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F341F923-DABD-48BC-A923-34DED2A0A299}"/>
              </a:ext>
            </a:extLst>
          </p:cNvPr>
          <p:cNvSpPr txBox="1"/>
          <p:nvPr/>
        </p:nvSpPr>
        <p:spPr>
          <a:xfrm>
            <a:off x="5021881" y="3429000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(the) idea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5226F614-9E69-48B8-A2BD-7CD03EF20806}"/>
              </a:ext>
            </a:extLst>
          </p:cNvPr>
          <p:cNvSpPr txBox="1"/>
          <p:nvPr/>
        </p:nvSpPr>
        <p:spPr>
          <a:xfrm>
            <a:off x="8170212" y="3463153"/>
            <a:ext cx="24890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your (f)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A5842314-B9AD-4054-ADEB-95CF9E4C4254}"/>
              </a:ext>
            </a:extLst>
          </p:cNvPr>
          <p:cNvSpPr txBox="1"/>
          <p:nvPr/>
        </p:nvSpPr>
        <p:spPr>
          <a:xfrm>
            <a:off x="2414063" y="2608009"/>
            <a:ext cx="26154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good, well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E46E8811-7D76-41E1-A038-03E6237232F4}"/>
              </a:ext>
            </a:extLst>
          </p:cNvPr>
          <p:cNvSpPr txBox="1"/>
          <p:nvPr/>
        </p:nvSpPr>
        <p:spPr>
          <a:xfrm>
            <a:off x="5039716" y="2619711"/>
            <a:ext cx="31016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difficult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18E1EA1C-C1CC-4E36-A413-14DFF38FDB76}"/>
              </a:ext>
            </a:extLst>
          </p:cNvPr>
          <p:cNvSpPr txBox="1"/>
          <p:nvPr/>
        </p:nvSpPr>
        <p:spPr>
          <a:xfrm>
            <a:off x="8155297" y="2608009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bye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F07E4925-4B29-4A0B-9E7A-0F937A124D0C}"/>
              </a:ext>
            </a:extLst>
          </p:cNvPr>
          <p:cNvSpPr txBox="1"/>
          <p:nvPr/>
        </p:nvSpPr>
        <p:spPr>
          <a:xfrm>
            <a:off x="2395633" y="1721200"/>
            <a:ext cx="27285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you are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889703AE-F40F-4339-A222-ECB0E5062BD5}"/>
              </a:ext>
            </a:extLst>
          </p:cNvPr>
          <p:cNvSpPr txBox="1"/>
          <p:nvPr/>
        </p:nvSpPr>
        <p:spPr>
          <a:xfrm>
            <a:off x="5076898" y="1738277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goodbye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F0C455D2-B13A-4CA8-BA7A-429FD5CF5EB4}"/>
              </a:ext>
            </a:extLst>
          </p:cNvPr>
          <p:cNvSpPr txBox="1"/>
          <p:nvPr/>
        </p:nvSpPr>
        <p:spPr>
          <a:xfrm>
            <a:off x="8064772" y="1783912"/>
            <a:ext cx="2873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(the) problem</a:t>
            </a:r>
          </a:p>
        </p:txBody>
      </p:sp>
    </p:spTree>
    <p:extLst>
      <p:ext uri="{BB962C8B-B14F-4D97-AF65-F5344CB8AC3E}">
        <p14:creationId xmlns:p14="http://schemas.microsoft.com/office/powerpoint/2010/main" val="2281490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" grpId="0"/>
      <p:bldP spid="83" grpId="0"/>
      <p:bldP spid="84" grpId="0"/>
      <p:bldP spid="85" grpId="0"/>
      <p:bldP spid="86" grpId="0"/>
      <p:bldP spid="87" grpId="0"/>
      <p:bldP spid="88" grpId="0"/>
      <p:bldP spid="89" grpId="0"/>
      <p:bldP spid="90" grpId="0"/>
      <p:bldP spid="91" grpId="0"/>
      <p:bldP spid="92" grpId="0"/>
      <p:bldP spid="93" grpId="0"/>
      <p:bldP spid="94" grpId="0"/>
      <p:bldP spid="95" grpId="0"/>
      <p:bldP spid="96" grpId="0"/>
      <p:bldP spid="97" grpId="0"/>
      <p:bldP spid="98" grpId="0"/>
      <p:bldP spid="9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0" name="Table 4">
            <a:extLst>
              <a:ext uri="{FF2B5EF4-FFF2-40B4-BE49-F238E27FC236}">
                <a16:creationId xmlns:a16="http://schemas.microsoft.com/office/drawing/2014/main" id="{CEECA8C1-23AA-47D2-A97A-CCDB84286EB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2279764"/>
              </p:ext>
            </p:extLst>
          </p:nvPr>
        </p:nvGraphicFramePr>
        <p:xfrm>
          <a:off x="626358" y="1339957"/>
          <a:ext cx="10163667" cy="5178019"/>
        </p:xfrm>
        <a:graphic>
          <a:graphicData uri="http://schemas.openxmlformats.org/drawingml/2006/table">
            <a:tbl>
              <a:tblPr firstRow="1" bandRow="1"/>
              <a:tblGrid>
                <a:gridCol w="1730433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635938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3090672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2706624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61398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goodbye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bye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you are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871029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(</a:t>
                      </a:r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the) problem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good, well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difficult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861398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(the) task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easy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(the) idea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my (m, </a:t>
                      </a:r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nt</a:t>
                      </a:r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)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(the) card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(the) list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861398">
                <a:tc rowSpan="2"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0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(the) male partner</a:t>
                      </a:r>
                    </a:p>
                  </a:txBody>
                  <a:tcPr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my (f)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your (f) 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your (m, </a:t>
                      </a:r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nt</a:t>
                      </a:r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)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0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(</a:t>
                      </a:r>
                      <a:r>
                        <a:rPr lang="en-GB" sz="20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the) female partner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(the) prize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  <p:sp>
        <p:nvSpPr>
          <p:cNvPr id="20" name="TextBox 19">
            <a:hlinkClick r:id="" action="ppaction://noaction">
              <a:snd r:embed="rId3" name="T1_W10F_7.2.wav"/>
            </a:hlinkClick>
            <a:extLst>
              <a:ext uri="{FF2B5EF4-FFF2-40B4-BE49-F238E27FC236}">
                <a16:creationId xmlns:a16="http://schemas.microsoft.com/office/drawing/2014/main" id="{207C148F-45EB-4409-B006-B3FFBC980597}"/>
              </a:ext>
            </a:extLst>
          </p:cNvPr>
          <p:cNvSpPr txBox="1"/>
          <p:nvPr/>
        </p:nvSpPr>
        <p:spPr>
          <a:xfrm>
            <a:off x="3403907" y="84056"/>
            <a:ext cx="32359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Schreib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auf Deutsch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2CC666C-55A4-4003-95BE-AD110CE2F7C9}"/>
              </a:ext>
            </a:extLst>
          </p:cNvPr>
          <p:cNvSpPr txBox="1"/>
          <p:nvPr/>
        </p:nvSpPr>
        <p:spPr>
          <a:xfrm>
            <a:off x="6692624" y="128500"/>
            <a:ext cx="40511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Can you get at least 15 points?</a:t>
            </a:r>
          </a:p>
        </p:txBody>
      </p:sp>
      <p:sp>
        <p:nvSpPr>
          <p:cNvPr id="27" name="Google Shape;119;p1">
            <a:extLst>
              <a:ext uri="{FF2B5EF4-FFF2-40B4-BE49-F238E27FC236}">
                <a16:creationId xmlns:a16="http://schemas.microsoft.com/office/drawing/2014/main" id="{F89165F8-F1D5-4085-81F8-059C6C59505B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1" y="87041"/>
            <a:ext cx="2237996" cy="582075"/>
          </a:xfrm>
        </p:spPr>
        <p:txBody>
          <a:bodyPr>
            <a:norm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Follow up 5: </a:t>
            </a:r>
            <a:endParaRPr lang="en-GB" sz="2800" dirty="0">
              <a:latin typeface="Century Gothic" panose="020B0502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8D0F3FD-6674-482F-AD86-CC59DF404CE2}"/>
              </a:ext>
            </a:extLst>
          </p:cNvPr>
          <p:cNvSpPr txBox="1"/>
          <p:nvPr/>
        </p:nvSpPr>
        <p:spPr>
          <a:xfrm>
            <a:off x="2665825" y="-307644"/>
            <a:ext cx="10820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</a:t>
            </a:r>
            <a:endParaRPr kumimoji="0" lang="en-GB" sz="60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2" name="Title 2">
            <a:extLst>
              <a:ext uri="{FF2B5EF4-FFF2-40B4-BE49-F238E27FC236}">
                <a16:creationId xmlns:a16="http://schemas.microsoft.com/office/drawing/2014/main" id="{B4C63B0B-0C7C-4A09-8597-57CFFDBCB5BE}"/>
              </a:ext>
            </a:extLst>
          </p:cNvPr>
          <p:cNvSpPr txBox="1">
            <a:spLocks/>
          </p:cNvSpPr>
          <p:nvPr/>
        </p:nvSpPr>
        <p:spPr>
          <a:xfrm>
            <a:off x="10634549" y="1229428"/>
            <a:ext cx="1557451" cy="37497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Vokabeln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5C014ABF-BD94-46CE-B172-C0D58B8966CA}"/>
              </a:ext>
            </a:extLst>
          </p:cNvPr>
          <p:cNvGrpSpPr/>
          <p:nvPr/>
        </p:nvGrpSpPr>
        <p:grpSpPr>
          <a:xfrm>
            <a:off x="10850272" y="161306"/>
            <a:ext cx="1240568" cy="1008631"/>
            <a:chOff x="10818487" y="2376307"/>
            <a:chExt cx="1240568" cy="1008631"/>
          </a:xfrm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42DC53ED-BBF8-4131-B281-2BE74F046548}"/>
                </a:ext>
              </a:extLst>
            </p:cNvPr>
            <p:cNvSpPr/>
            <p:nvPr/>
          </p:nvSpPr>
          <p:spPr>
            <a:xfrm>
              <a:off x="10951620" y="2411979"/>
              <a:ext cx="963627" cy="933659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" name="Explosion: 8 Points 44">
              <a:extLst>
                <a:ext uri="{FF2B5EF4-FFF2-40B4-BE49-F238E27FC236}">
                  <a16:creationId xmlns:a16="http://schemas.microsoft.com/office/drawing/2014/main" id="{FB7D93C4-4793-4034-B3F3-86B2575383C1}"/>
                </a:ext>
              </a:extLst>
            </p:cNvPr>
            <p:cNvSpPr/>
            <p:nvPr/>
          </p:nvSpPr>
          <p:spPr>
            <a:xfrm rot="20101036">
              <a:off x="10818487" y="2376307"/>
              <a:ext cx="1240568" cy="1008631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 w="7620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Explosion: 8 Points 45">
              <a:extLst>
                <a:ext uri="{FF2B5EF4-FFF2-40B4-BE49-F238E27FC236}">
                  <a16:creationId xmlns:a16="http://schemas.microsoft.com/office/drawing/2014/main" id="{1E2F442E-189F-4B26-A368-BF36774FC885}"/>
                </a:ext>
              </a:extLst>
            </p:cNvPr>
            <p:cNvSpPr/>
            <p:nvPr/>
          </p:nvSpPr>
          <p:spPr>
            <a:xfrm rot="20101036">
              <a:off x="10840538" y="2405739"/>
              <a:ext cx="1210924" cy="933778"/>
            </a:xfrm>
            <a:prstGeom prst="irregularSeal1">
              <a:avLst/>
            </a:prstGeom>
            <a:solidFill>
              <a:srgbClr val="FFD10D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D0B0FCEF-495F-4BB8-8B0E-B837FAF541D5}"/>
                </a:ext>
              </a:extLst>
            </p:cNvPr>
            <p:cNvSpPr txBox="1"/>
            <p:nvPr/>
          </p:nvSpPr>
          <p:spPr>
            <a:xfrm rot="20326871">
              <a:off x="10872111" y="2644457"/>
              <a:ext cx="11226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>
                      <a:lumMod val="95000"/>
                      <a:lumOff val="5000"/>
                    </a:srgbClr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Wörter</a:t>
              </a:r>
              <a:endPara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76" name="Picture 75">
            <a:extLst>
              <a:ext uri="{FF2B5EF4-FFF2-40B4-BE49-F238E27FC236}">
                <a16:creationId xmlns:a16="http://schemas.microsoft.com/office/drawing/2014/main" id="{0835FAF0-2663-412D-9978-EE4A908E40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9440" y="3297099"/>
            <a:ext cx="1186070" cy="1080360"/>
          </a:xfrm>
          <a:prstGeom prst="rect">
            <a:avLst/>
          </a:prstGeom>
        </p:spPr>
      </p:pic>
      <p:pic>
        <p:nvPicPr>
          <p:cNvPr id="77" name="Picture 76" descr="Icon&#10;&#10;Description automatically generated">
            <a:extLst>
              <a:ext uri="{FF2B5EF4-FFF2-40B4-BE49-F238E27FC236}">
                <a16:creationId xmlns:a16="http://schemas.microsoft.com/office/drawing/2014/main" id="{DB9F148E-B1F7-495B-97E4-7EA3AF730A2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440" y="1591119"/>
            <a:ext cx="1186070" cy="1186070"/>
          </a:xfrm>
          <a:prstGeom prst="rect">
            <a:avLst/>
          </a:prstGeom>
        </p:spPr>
      </p:pic>
      <p:pic>
        <p:nvPicPr>
          <p:cNvPr id="78" name="Picture 77">
            <a:extLst>
              <a:ext uri="{FF2B5EF4-FFF2-40B4-BE49-F238E27FC236}">
                <a16:creationId xmlns:a16="http://schemas.microsoft.com/office/drawing/2014/main" id="{9988D0B1-74D6-4E4E-8EE3-61276743F3E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0168" y="4981932"/>
            <a:ext cx="1162417" cy="1101237"/>
          </a:xfrm>
          <a:prstGeom prst="rect">
            <a:avLst/>
          </a:prstGeom>
        </p:spPr>
      </p:pic>
      <p:sp>
        <p:nvSpPr>
          <p:cNvPr id="79" name="TextBox 78">
            <a:extLst>
              <a:ext uri="{FF2B5EF4-FFF2-40B4-BE49-F238E27FC236}">
                <a16:creationId xmlns:a16="http://schemas.microsoft.com/office/drawing/2014/main" id="{0DC9D669-CF83-4434-BE29-49D6A36F742D}"/>
              </a:ext>
            </a:extLst>
          </p:cNvPr>
          <p:cNvSpPr txBox="1"/>
          <p:nvPr/>
        </p:nvSpPr>
        <p:spPr>
          <a:xfrm>
            <a:off x="1792646" y="5889179"/>
            <a:ext cx="6830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x1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D550756D-7516-4299-8FDB-AC5B38086B19}"/>
              </a:ext>
            </a:extLst>
          </p:cNvPr>
          <p:cNvSpPr txBox="1"/>
          <p:nvPr/>
        </p:nvSpPr>
        <p:spPr>
          <a:xfrm>
            <a:off x="1810662" y="3992318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x2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44A4225D-ADE5-44F4-9A13-6345C352927E}"/>
              </a:ext>
            </a:extLst>
          </p:cNvPr>
          <p:cNvSpPr txBox="1"/>
          <p:nvPr/>
        </p:nvSpPr>
        <p:spPr>
          <a:xfrm>
            <a:off x="1797005" y="2285180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x3</a:t>
            </a:r>
          </a:p>
        </p:txBody>
      </p:sp>
      <p:sp>
        <p:nvSpPr>
          <p:cNvPr id="82" name="TextBox 81">
            <a:hlinkClick r:id="" action="ppaction://noaction">
              <a:snd r:embed="rId7" name="T1_W10F_7.3.wav"/>
            </a:hlinkClick>
            <a:extLst>
              <a:ext uri="{FF2B5EF4-FFF2-40B4-BE49-F238E27FC236}">
                <a16:creationId xmlns:a16="http://schemas.microsoft.com/office/drawing/2014/main" id="{B0DA2650-FEF6-47CD-9776-24BC84079B55}"/>
              </a:ext>
            </a:extLst>
          </p:cNvPr>
          <p:cNvSpPr txBox="1"/>
          <p:nvPr/>
        </p:nvSpPr>
        <p:spPr>
          <a:xfrm>
            <a:off x="2367599" y="6047469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dein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83" name="TextBox 82">
            <a:hlinkClick r:id="" action="ppaction://noaction">
              <a:snd r:embed="rId8" name="T1_W10F_7.4.wav"/>
            </a:hlinkClick>
            <a:extLst>
              <a:ext uri="{FF2B5EF4-FFF2-40B4-BE49-F238E27FC236}">
                <a16:creationId xmlns:a16="http://schemas.microsoft.com/office/drawing/2014/main" id="{80482D74-805D-4B19-B448-8AA3F5A30C0F}"/>
              </a:ext>
            </a:extLst>
          </p:cNvPr>
          <p:cNvSpPr txBox="1"/>
          <p:nvPr/>
        </p:nvSpPr>
        <p:spPr>
          <a:xfrm>
            <a:off x="5000862" y="6050056"/>
            <a:ext cx="24146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die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Partnerin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84" name="TextBox 83">
            <a:hlinkClick r:id="" action="ppaction://noaction">
              <a:snd r:embed="rId9" name="T1_W10F_7.5.wav"/>
            </a:hlinkClick>
            <a:extLst>
              <a:ext uri="{FF2B5EF4-FFF2-40B4-BE49-F238E27FC236}">
                <a16:creationId xmlns:a16="http://schemas.microsoft.com/office/drawing/2014/main" id="{67C27D1C-6918-4984-8CFD-77754FBF3100}"/>
              </a:ext>
            </a:extLst>
          </p:cNvPr>
          <p:cNvSpPr txBox="1"/>
          <p:nvPr/>
        </p:nvSpPr>
        <p:spPr>
          <a:xfrm>
            <a:off x="8086131" y="6047469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d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er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Preis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85" name="TextBox 84">
            <a:hlinkClick r:id="" action="ppaction://noaction">
              <a:snd r:embed="rId10" name="T1_W10F_7.6.wav"/>
            </a:hlinkClick>
            <a:extLst>
              <a:ext uri="{FF2B5EF4-FFF2-40B4-BE49-F238E27FC236}">
                <a16:creationId xmlns:a16="http://schemas.microsoft.com/office/drawing/2014/main" id="{032811D3-95BF-455D-A868-EA7EA58C63C4}"/>
              </a:ext>
            </a:extLst>
          </p:cNvPr>
          <p:cNvSpPr txBox="1"/>
          <p:nvPr/>
        </p:nvSpPr>
        <p:spPr>
          <a:xfrm>
            <a:off x="2348557" y="5188824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d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er Partner</a:t>
            </a:r>
          </a:p>
        </p:txBody>
      </p:sp>
      <p:sp>
        <p:nvSpPr>
          <p:cNvPr id="86" name="TextBox 85">
            <a:hlinkClick r:id="" action="ppaction://noaction">
              <a:snd r:embed="rId11" name="T1_W10F_7.7.wav"/>
            </a:hlinkClick>
            <a:extLst>
              <a:ext uri="{FF2B5EF4-FFF2-40B4-BE49-F238E27FC236}">
                <a16:creationId xmlns:a16="http://schemas.microsoft.com/office/drawing/2014/main" id="{ADF08730-51AE-4825-AFB2-CD63172E5FAC}"/>
              </a:ext>
            </a:extLst>
          </p:cNvPr>
          <p:cNvSpPr txBox="1"/>
          <p:nvPr/>
        </p:nvSpPr>
        <p:spPr>
          <a:xfrm>
            <a:off x="4996364" y="5184179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meine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87" name="TextBox 86">
            <a:hlinkClick r:id="" action="ppaction://noaction">
              <a:snd r:embed="rId12" name="T1_W10F_7.8.wav"/>
            </a:hlinkClick>
            <a:extLst>
              <a:ext uri="{FF2B5EF4-FFF2-40B4-BE49-F238E27FC236}">
                <a16:creationId xmlns:a16="http://schemas.microsoft.com/office/drawing/2014/main" id="{9C2120EC-0500-4645-A4A6-DAB1388DB431}"/>
              </a:ext>
            </a:extLst>
          </p:cNvPr>
          <p:cNvSpPr txBox="1"/>
          <p:nvPr/>
        </p:nvSpPr>
        <p:spPr>
          <a:xfrm>
            <a:off x="8100110" y="5174776"/>
            <a:ext cx="21617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deine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88" name="TextBox 87">
            <a:hlinkClick r:id="" action="ppaction://noaction">
              <a:snd r:embed="rId13" name="T1_W10F_7.9.wav"/>
            </a:hlinkClick>
            <a:extLst>
              <a:ext uri="{FF2B5EF4-FFF2-40B4-BE49-F238E27FC236}">
                <a16:creationId xmlns:a16="http://schemas.microsoft.com/office/drawing/2014/main" id="{F20ECA54-31CA-4E6B-9AE9-D40923B98387}"/>
              </a:ext>
            </a:extLst>
          </p:cNvPr>
          <p:cNvSpPr txBox="1"/>
          <p:nvPr/>
        </p:nvSpPr>
        <p:spPr>
          <a:xfrm>
            <a:off x="2359795" y="4326765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mein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89" name="TextBox 88">
            <a:hlinkClick r:id="" action="ppaction://noaction">
              <a:snd r:embed="rId14" name="T1_W10F_7.10.wav"/>
            </a:hlinkClick>
            <a:extLst>
              <a:ext uri="{FF2B5EF4-FFF2-40B4-BE49-F238E27FC236}">
                <a16:creationId xmlns:a16="http://schemas.microsoft.com/office/drawing/2014/main" id="{0F1D7698-791A-4991-9678-6379008494E0}"/>
              </a:ext>
            </a:extLst>
          </p:cNvPr>
          <p:cNvSpPr txBox="1"/>
          <p:nvPr/>
        </p:nvSpPr>
        <p:spPr>
          <a:xfrm>
            <a:off x="5001334" y="4324360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d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ie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Karte</a:t>
            </a:r>
          </a:p>
        </p:txBody>
      </p:sp>
      <p:sp>
        <p:nvSpPr>
          <p:cNvPr id="90" name="TextBox 89">
            <a:hlinkClick r:id="" action="ppaction://noaction">
              <a:snd r:embed="rId15" name="T1_W10F_7.11.wav"/>
            </a:hlinkClick>
            <a:extLst>
              <a:ext uri="{FF2B5EF4-FFF2-40B4-BE49-F238E27FC236}">
                <a16:creationId xmlns:a16="http://schemas.microsoft.com/office/drawing/2014/main" id="{6F789CDA-6D8B-44FE-86C1-775DBEB7CBDA}"/>
              </a:ext>
            </a:extLst>
          </p:cNvPr>
          <p:cNvSpPr txBox="1"/>
          <p:nvPr/>
        </p:nvSpPr>
        <p:spPr>
          <a:xfrm>
            <a:off x="8096155" y="4312940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d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ie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Liste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91" name="TextBox 90">
            <a:hlinkClick r:id="" action="ppaction://noaction">
              <a:snd r:embed="rId16" name="T1_W10F_7.12.wav"/>
            </a:hlinkClick>
            <a:extLst>
              <a:ext uri="{FF2B5EF4-FFF2-40B4-BE49-F238E27FC236}">
                <a16:creationId xmlns:a16="http://schemas.microsoft.com/office/drawing/2014/main" id="{DD692E39-5CD8-495C-B6E5-2A4B0A720028}"/>
              </a:ext>
            </a:extLst>
          </p:cNvPr>
          <p:cNvSpPr txBox="1"/>
          <p:nvPr/>
        </p:nvSpPr>
        <p:spPr>
          <a:xfrm>
            <a:off x="2367599" y="3461835"/>
            <a:ext cx="21090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d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ie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Aufgabe</a:t>
            </a:r>
          </a:p>
        </p:txBody>
      </p:sp>
      <p:sp>
        <p:nvSpPr>
          <p:cNvPr id="92" name="TextBox 91">
            <a:hlinkClick r:id="" action="ppaction://noaction">
              <a:snd r:embed="rId17" name="T1_W10F_7.13.wav"/>
            </a:hlinkClick>
            <a:extLst>
              <a:ext uri="{FF2B5EF4-FFF2-40B4-BE49-F238E27FC236}">
                <a16:creationId xmlns:a16="http://schemas.microsoft.com/office/drawing/2014/main" id="{F341F923-DABD-48BC-A923-34DED2A0A299}"/>
              </a:ext>
            </a:extLst>
          </p:cNvPr>
          <p:cNvSpPr txBox="1"/>
          <p:nvPr/>
        </p:nvSpPr>
        <p:spPr>
          <a:xfrm>
            <a:off x="5001333" y="3459822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einfach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93" name="TextBox 92">
            <a:hlinkClick r:id="" action="ppaction://noaction">
              <a:snd r:embed="rId18" name="T1_W10F_7.14.wav"/>
            </a:hlinkClick>
            <a:extLst>
              <a:ext uri="{FF2B5EF4-FFF2-40B4-BE49-F238E27FC236}">
                <a16:creationId xmlns:a16="http://schemas.microsoft.com/office/drawing/2014/main" id="{5226F614-9E69-48B8-A2BD-7CD03EF20806}"/>
              </a:ext>
            </a:extLst>
          </p:cNvPr>
          <p:cNvSpPr txBox="1"/>
          <p:nvPr/>
        </p:nvSpPr>
        <p:spPr>
          <a:xfrm>
            <a:off x="8098294" y="3463153"/>
            <a:ext cx="24890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d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ie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Idee</a:t>
            </a:r>
          </a:p>
        </p:txBody>
      </p:sp>
      <p:sp>
        <p:nvSpPr>
          <p:cNvPr id="94" name="TextBox 93">
            <a:hlinkClick r:id="" action="ppaction://noaction">
              <a:snd r:embed="rId19" name="T1_W10F_7.15.wav"/>
            </a:hlinkClick>
            <a:extLst>
              <a:ext uri="{FF2B5EF4-FFF2-40B4-BE49-F238E27FC236}">
                <a16:creationId xmlns:a16="http://schemas.microsoft.com/office/drawing/2014/main" id="{A5842314-B9AD-4054-ADEB-95CF9E4C4254}"/>
              </a:ext>
            </a:extLst>
          </p:cNvPr>
          <p:cNvSpPr txBox="1"/>
          <p:nvPr/>
        </p:nvSpPr>
        <p:spPr>
          <a:xfrm>
            <a:off x="2374636" y="2604770"/>
            <a:ext cx="26154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d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as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Proble</a:t>
            </a: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m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95" name="TextBox 94">
            <a:hlinkClick r:id="" action="ppaction://noaction">
              <a:snd r:embed="rId20" name="T1_W10F_7.16.wav"/>
            </a:hlinkClick>
            <a:extLst>
              <a:ext uri="{FF2B5EF4-FFF2-40B4-BE49-F238E27FC236}">
                <a16:creationId xmlns:a16="http://schemas.microsoft.com/office/drawing/2014/main" id="{E46E8811-7D76-41E1-A038-03E6237232F4}"/>
              </a:ext>
            </a:extLst>
          </p:cNvPr>
          <p:cNvSpPr txBox="1"/>
          <p:nvPr/>
        </p:nvSpPr>
        <p:spPr>
          <a:xfrm>
            <a:off x="4995424" y="2597726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gut</a:t>
            </a:r>
          </a:p>
        </p:txBody>
      </p:sp>
      <p:sp>
        <p:nvSpPr>
          <p:cNvPr id="96" name="TextBox 95">
            <a:hlinkClick r:id="" action="ppaction://noaction">
              <a:snd r:embed="rId21" name="T1_W10F_7.17.wav"/>
            </a:hlinkClick>
            <a:extLst>
              <a:ext uri="{FF2B5EF4-FFF2-40B4-BE49-F238E27FC236}">
                <a16:creationId xmlns:a16="http://schemas.microsoft.com/office/drawing/2014/main" id="{18E1EA1C-C1CC-4E36-A413-14DFF38FDB76}"/>
              </a:ext>
            </a:extLst>
          </p:cNvPr>
          <p:cNvSpPr txBox="1"/>
          <p:nvPr/>
        </p:nvSpPr>
        <p:spPr>
          <a:xfrm>
            <a:off x="8089953" y="2601418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schwer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97" name="TextBox 96">
            <a:hlinkClick r:id="" action="ppaction://noaction">
              <a:snd r:embed="rId22" name="T1_W10F_7.18.wav"/>
            </a:hlinkClick>
            <a:extLst>
              <a:ext uri="{FF2B5EF4-FFF2-40B4-BE49-F238E27FC236}">
                <a16:creationId xmlns:a16="http://schemas.microsoft.com/office/drawing/2014/main" id="{F07E4925-4B29-4A0B-9E7A-0F937A124D0C}"/>
              </a:ext>
            </a:extLst>
          </p:cNvPr>
          <p:cNvSpPr txBox="1"/>
          <p:nvPr/>
        </p:nvSpPr>
        <p:spPr>
          <a:xfrm>
            <a:off x="2333989" y="1721200"/>
            <a:ext cx="27285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Auf Wiedersehen</a:t>
            </a:r>
          </a:p>
        </p:txBody>
      </p:sp>
      <p:sp>
        <p:nvSpPr>
          <p:cNvPr id="98" name="TextBox 97">
            <a:hlinkClick r:id="" action="ppaction://noaction">
              <a:snd r:embed="rId23" name="T1_W10F_7.19.wav"/>
            </a:hlinkClick>
            <a:extLst>
              <a:ext uri="{FF2B5EF4-FFF2-40B4-BE49-F238E27FC236}">
                <a16:creationId xmlns:a16="http://schemas.microsoft.com/office/drawing/2014/main" id="{889703AE-F40F-4339-A222-ECB0E5062BD5}"/>
              </a:ext>
            </a:extLst>
          </p:cNvPr>
          <p:cNvSpPr txBox="1"/>
          <p:nvPr/>
        </p:nvSpPr>
        <p:spPr>
          <a:xfrm>
            <a:off x="5004980" y="1738277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t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schüss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99" name="TextBox 98">
            <a:hlinkClick r:id="" action="ppaction://noaction">
              <a:snd r:embed="rId24" name="T1_W10F_7.20.wav"/>
            </a:hlinkClick>
            <a:extLst>
              <a:ext uri="{FF2B5EF4-FFF2-40B4-BE49-F238E27FC236}">
                <a16:creationId xmlns:a16="http://schemas.microsoft.com/office/drawing/2014/main" id="{F0C455D2-B13A-4CA8-BA7A-429FD5CF5EB4}"/>
              </a:ext>
            </a:extLst>
          </p:cNvPr>
          <p:cNvSpPr txBox="1"/>
          <p:nvPr/>
        </p:nvSpPr>
        <p:spPr>
          <a:xfrm>
            <a:off x="8064772" y="1783912"/>
            <a:ext cx="2873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d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u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bist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82541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" grpId="0"/>
      <p:bldP spid="83" grpId="0"/>
      <p:bldP spid="84" grpId="0"/>
      <p:bldP spid="85" grpId="0"/>
      <p:bldP spid="86" grpId="0"/>
      <p:bldP spid="87" grpId="0"/>
      <p:bldP spid="88" grpId="0"/>
      <p:bldP spid="89" grpId="0"/>
      <p:bldP spid="90" grpId="0"/>
      <p:bldP spid="91" grpId="0"/>
      <p:bldP spid="92" grpId="0"/>
      <p:bldP spid="93" grpId="0"/>
      <p:bldP spid="94" grpId="0"/>
      <p:bldP spid="95" grpId="0"/>
      <p:bldP spid="96" grpId="0"/>
      <p:bldP spid="97" grpId="0"/>
      <p:bldP spid="98" grpId="0"/>
      <p:bldP spid="9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stomShape 1">
            <a:extLst>
              <a:ext uri="{FF2B5EF4-FFF2-40B4-BE49-F238E27FC236}">
                <a16:creationId xmlns:a16="http://schemas.microsoft.com/office/drawing/2014/main" id="{7AEA9783-5FAF-4A73-9C1C-3283B12CA41B}"/>
              </a:ext>
            </a:extLst>
          </p:cNvPr>
          <p:cNvSpPr/>
          <p:nvPr/>
        </p:nvSpPr>
        <p:spPr>
          <a:xfrm>
            <a:off x="-24707" y="0"/>
            <a:ext cx="4350240" cy="6857280"/>
          </a:xfrm>
          <a:prstGeom prst="rect">
            <a:avLst/>
          </a:prstGeom>
          <a:solidFill>
            <a:srgbClr val="FADD2E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s-MX"/>
          </a:p>
        </p:txBody>
      </p:sp>
      <p:sp>
        <p:nvSpPr>
          <p:cNvPr id="11" name="CustomShape 2">
            <a:extLst>
              <a:ext uri="{FF2B5EF4-FFF2-40B4-BE49-F238E27FC236}">
                <a16:creationId xmlns:a16="http://schemas.microsoft.com/office/drawing/2014/main" id="{F3560F50-441E-4149-9EAE-DE5F5533F96A}"/>
              </a:ext>
            </a:extLst>
          </p:cNvPr>
          <p:cNvSpPr/>
          <p:nvPr/>
        </p:nvSpPr>
        <p:spPr>
          <a:xfrm>
            <a:off x="5564172" y="4843962"/>
            <a:ext cx="5644800" cy="1554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Tx/>
              <a:buNone/>
              <a:tabLst/>
              <a:defRPr/>
            </a:pPr>
            <a:r>
              <a:rPr kumimoji="0" lang="en-GB" sz="9600" b="1" i="0" u="none" strike="noStrike" kern="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Modern Love" panose="04090805081005020601" pitchFamily="82" charset="0"/>
                <a:cs typeface="Arial"/>
                <a:sym typeface="Arial"/>
              </a:rPr>
              <a:t>gelb</a:t>
            </a: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Modern Love" panose="04090805081005020601" pitchFamily="82" charset="0"/>
              <a:cs typeface="Arial"/>
              <a:sym typeface="Arial"/>
            </a:endParaRPr>
          </a:p>
        </p:txBody>
      </p:sp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D5603E69-6D57-4DBC-9FBE-288A6A1DBE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866" y="240668"/>
            <a:ext cx="3811412" cy="4881282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77F2140E-EB89-8FF0-8D1A-65C5245044AA}"/>
              </a:ext>
            </a:extLst>
          </p:cNvPr>
          <p:cNvSpPr txBox="1">
            <a:spLocks/>
          </p:cNvSpPr>
          <p:nvPr/>
        </p:nvSpPr>
        <p:spPr>
          <a:xfrm rot="20294405">
            <a:off x="238991" y="2856240"/>
            <a:ext cx="4216910" cy="1144800"/>
          </a:xfrm>
          <a:prstGeom prst="rect">
            <a:avLst/>
          </a:prstGeom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6000" b="1" dirty="0" err="1">
                <a:solidFill>
                  <a:srgbClr val="3B3838"/>
                </a:solidFill>
                <a:latin typeface="Century Gothic" panose="020B0502020202020204" pitchFamily="34" charset="0"/>
                <a:hlinkClick r:id="" action="ppaction://noaction">
                  <a:snd r:embed="rId4" name="tschuess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Tschüss</a:t>
            </a:r>
            <a:r>
              <a:rPr lang="en-GB" sz="6000" b="1" dirty="0">
                <a:solidFill>
                  <a:srgbClr val="3B3838"/>
                </a:solidFill>
                <a:latin typeface="Century Gothic" panose="020B0502020202020204" pitchFamily="34" charset="0"/>
                <a:hlinkClick r:id="" action="ppaction://noaction">
                  <a:snd r:embed="rId4" name="tschuess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791010773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0" name="Table 4">
            <a:extLst>
              <a:ext uri="{FF2B5EF4-FFF2-40B4-BE49-F238E27FC236}">
                <a16:creationId xmlns:a16="http://schemas.microsoft.com/office/drawing/2014/main" id="{CEECA8C1-23AA-47D2-A97A-CCDB84286EB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85635383"/>
              </p:ext>
            </p:extLst>
          </p:nvPr>
        </p:nvGraphicFramePr>
        <p:xfrm>
          <a:off x="665818" y="1336546"/>
          <a:ext cx="10163667" cy="5178019"/>
        </p:xfrm>
        <a:graphic>
          <a:graphicData uri="http://schemas.openxmlformats.org/drawingml/2006/table">
            <a:tbl>
              <a:tblPr firstRow="1" bandRow="1"/>
              <a:tblGrid>
                <a:gridCol w="1730433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635938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3090672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2706624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61398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 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bist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Auf Wiedersehen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das Problem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871029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gut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schwer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tschüss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861398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meine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die Idee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eine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dein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der 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Preis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einfach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861398">
                <a:tc rowSpan="2"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die Aufgabe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der Partner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die 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Partnerin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die Karte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die </a:t>
                      </a:r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Liste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mein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id="{207C148F-45EB-4409-B006-B3FFBC980597}"/>
              </a:ext>
            </a:extLst>
          </p:cNvPr>
          <p:cNvSpPr txBox="1"/>
          <p:nvPr/>
        </p:nvSpPr>
        <p:spPr>
          <a:xfrm>
            <a:off x="3403907" y="84056"/>
            <a:ext cx="32422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Schreib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auf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Englisch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2CC666C-55A4-4003-95BE-AD110CE2F7C9}"/>
              </a:ext>
            </a:extLst>
          </p:cNvPr>
          <p:cNvSpPr txBox="1"/>
          <p:nvPr/>
        </p:nvSpPr>
        <p:spPr>
          <a:xfrm>
            <a:off x="6692624" y="128500"/>
            <a:ext cx="40511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Can you get at least 15 points?</a:t>
            </a:r>
          </a:p>
        </p:txBody>
      </p:sp>
      <p:sp>
        <p:nvSpPr>
          <p:cNvPr id="27" name="Google Shape;119;p1">
            <a:extLst>
              <a:ext uri="{FF2B5EF4-FFF2-40B4-BE49-F238E27FC236}">
                <a16:creationId xmlns:a16="http://schemas.microsoft.com/office/drawing/2014/main" id="{F89165F8-F1D5-4085-81F8-059C6C59505B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1" y="87041"/>
            <a:ext cx="2237996" cy="582075"/>
          </a:xfrm>
        </p:spPr>
        <p:txBody>
          <a:bodyPr>
            <a:norm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Follow up 5: </a:t>
            </a:r>
            <a:endParaRPr lang="en-GB" sz="2800" dirty="0">
              <a:latin typeface="Century Gothic" panose="020B0502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8D0F3FD-6674-482F-AD86-CC59DF404CE2}"/>
              </a:ext>
            </a:extLst>
          </p:cNvPr>
          <p:cNvSpPr txBox="1"/>
          <p:nvPr/>
        </p:nvSpPr>
        <p:spPr>
          <a:xfrm>
            <a:off x="2665825" y="-307644"/>
            <a:ext cx="10820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</a:t>
            </a:r>
            <a:endParaRPr kumimoji="0" lang="en-GB" sz="60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2" name="Title 2">
            <a:extLst>
              <a:ext uri="{FF2B5EF4-FFF2-40B4-BE49-F238E27FC236}">
                <a16:creationId xmlns:a16="http://schemas.microsoft.com/office/drawing/2014/main" id="{B4C63B0B-0C7C-4A09-8597-57CFFDBCB5BE}"/>
              </a:ext>
            </a:extLst>
          </p:cNvPr>
          <p:cNvSpPr txBox="1">
            <a:spLocks/>
          </p:cNvSpPr>
          <p:nvPr/>
        </p:nvSpPr>
        <p:spPr>
          <a:xfrm>
            <a:off x="10634549" y="1229428"/>
            <a:ext cx="1557451" cy="37497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Vokabeln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5C014ABF-BD94-46CE-B172-C0D58B8966CA}"/>
              </a:ext>
            </a:extLst>
          </p:cNvPr>
          <p:cNvGrpSpPr/>
          <p:nvPr/>
        </p:nvGrpSpPr>
        <p:grpSpPr>
          <a:xfrm>
            <a:off x="10850272" y="161306"/>
            <a:ext cx="1240568" cy="1008631"/>
            <a:chOff x="10818487" y="2376307"/>
            <a:chExt cx="1240568" cy="1008631"/>
          </a:xfrm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42DC53ED-BBF8-4131-B281-2BE74F046548}"/>
                </a:ext>
              </a:extLst>
            </p:cNvPr>
            <p:cNvSpPr/>
            <p:nvPr/>
          </p:nvSpPr>
          <p:spPr>
            <a:xfrm>
              <a:off x="10951620" y="2411979"/>
              <a:ext cx="963627" cy="933659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" name="Explosion: 8 Points 44">
              <a:extLst>
                <a:ext uri="{FF2B5EF4-FFF2-40B4-BE49-F238E27FC236}">
                  <a16:creationId xmlns:a16="http://schemas.microsoft.com/office/drawing/2014/main" id="{FB7D93C4-4793-4034-B3F3-86B2575383C1}"/>
                </a:ext>
              </a:extLst>
            </p:cNvPr>
            <p:cNvSpPr/>
            <p:nvPr/>
          </p:nvSpPr>
          <p:spPr>
            <a:xfrm rot="20101036">
              <a:off x="10818487" y="2376307"/>
              <a:ext cx="1240568" cy="1008631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 w="7620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Explosion: 8 Points 45">
              <a:extLst>
                <a:ext uri="{FF2B5EF4-FFF2-40B4-BE49-F238E27FC236}">
                  <a16:creationId xmlns:a16="http://schemas.microsoft.com/office/drawing/2014/main" id="{1E2F442E-189F-4B26-A368-BF36774FC885}"/>
                </a:ext>
              </a:extLst>
            </p:cNvPr>
            <p:cNvSpPr/>
            <p:nvPr/>
          </p:nvSpPr>
          <p:spPr>
            <a:xfrm rot="20101036">
              <a:off x="10840538" y="2405739"/>
              <a:ext cx="1210924" cy="933778"/>
            </a:xfrm>
            <a:prstGeom prst="irregularSeal1">
              <a:avLst/>
            </a:prstGeom>
            <a:solidFill>
              <a:srgbClr val="FFD10D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D0B0FCEF-495F-4BB8-8B0E-B837FAF541D5}"/>
                </a:ext>
              </a:extLst>
            </p:cNvPr>
            <p:cNvSpPr txBox="1"/>
            <p:nvPr/>
          </p:nvSpPr>
          <p:spPr>
            <a:xfrm rot="20326871">
              <a:off x="10872111" y="2644457"/>
              <a:ext cx="11226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>
                      <a:lumMod val="95000"/>
                      <a:lumOff val="5000"/>
                    </a:srgbClr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Wörter</a:t>
              </a:r>
              <a:endPara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76" name="Picture 75">
            <a:extLst>
              <a:ext uri="{FF2B5EF4-FFF2-40B4-BE49-F238E27FC236}">
                <a16:creationId xmlns:a16="http://schemas.microsoft.com/office/drawing/2014/main" id="{0835FAF0-2663-412D-9978-EE4A908E40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440" y="3297099"/>
            <a:ext cx="1186070" cy="1080360"/>
          </a:xfrm>
          <a:prstGeom prst="rect">
            <a:avLst/>
          </a:prstGeom>
        </p:spPr>
      </p:pic>
      <p:pic>
        <p:nvPicPr>
          <p:cNvPr id="77" name="Picture 76" descr="Icon&#10;&#10;Description automatically generated">
            <a:extLst>
              <a:ext uri="{FF2B5EF4-FFF2-40B4-BE49-F238E27FC236}">
                <a16:creationId xmlns:a16="http://schemas.microsoft.com/office/drawing/2014/main" id="{DB9F148E-B1F7-495B-97E4-7EA3AF730A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440" y="1591119"/>
            <a:ext cx="1186070" cy="1186070"/>
          </a:xfrm>
          <a:prstGeom prst="rect">
            <a:avLst/>
          </a:prstGeom>
        </p:spPr>
      </p:pic>
      <p:pic>
        <p:nvPicPr>
          <p:cNvPr id="78" name="Picture 77">
            <a:extLst>
              <a:ext uri="{FF2B5EF4-FFF2-40B4-BE49-F238E27FC236}">
                <a16:creationId xmlns:a16="http://schemas.microsoft.com/office/drawing/2014/main" id="{9988D0B1-74D6-4E4E-8EE3-61276743F3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0168" y="4981932"/>
            <a:ext cx="1162417" cy="1101237"/>
          </a:xfrm>
          <a:prstGeom prst="rect">
            <a:avLst/>
          </a:prstGeom>
        </p:spPr>
      </p:pic>
      <p:sp>
        <p:nvSpPr>
          <p:cNvPr id="79" name="TextBox 78">
            <a:extLst>
              <a:ext uri="{FF2B5EF4-FFF2-40B4-BE49-F238E27FC236}">
                <a16:creationId xmlns:a16="http://schemas.microsoft.com/office/drawing/2014/main" id="{0DC9D669-CF83-4434-BE29-49D6A36F742D}"/>
              </a:ext>
            </a:extLst>
          </p:cNvPr>
          <p:cNvSpPr txBox="1"/>
          <p:nvPr/>
        </p:nvSpPr>
        <p:spPr>
          <a:xfrm>
            <a:off x="1792646" y="5889179"/>
            <a:ext cx="6830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x1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D550756D-7516-4299-8FDB-AC5B38086B19}"/>
              </a:ext>
            </a:extLst>
          </p:cNvPr>
          <p:cNvSpPr txBox="1"/>
          <p:nvPr/>
        </p:nvSpPr>
        <p:spPr>
          <a:xfrm>
            <a:off x="1810662" y="3992318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x2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44A4225D-ADE5-44F4-9A13-6345C352927E}"/>
              </a:ext>
            </a:extLst>
          </p:cNvPr>
          <p:cNvSpPr txBox="1"/>
          <p:nvPr/>
        </p:nvSpPr>
        <p:spPr>
          <a:xfrm>
            <a:off x="1797005" y="2285180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x3</a:t>
            </a:r>
          </a:p>
        </p:txBody>
      </p:sp>
    </p:spTree>
    <p:extLst>
      <p:ext uri="{BB962C8B-B14F-4D97-AF65-F5344CB8AC3E}">
        <p14:creationId xmlns:p14="http://schemas.microsoft.com/office/powerpoint/2010/main" val="2518088432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1870</Words>
  <Application>Microsoft Office PowerPoint</Application>
  <PresentationFormat>Widescreen</PresentationFormat>
  <Paragraphs>349</Paragraphs>
  <Slides>10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10</vt:i4>
      </vt:variant>
    </vt:vector>
  </HeadingPairs>
  <TitlesOfParts>
    <vt:vector size="17" baseType="lpstr">
      <vt:lpstr>Arial</vt:lpstr>
      <vt:lpstr>Calibri</vt:lpstr>
      <vt:lpstr>Calibri Light</vt:lpstr>
      <vt:lpstr>Century Gothic</vt:lpstr>
      <vt:lpstr>Modern Love</vt:lpstr>
      <vt:lpstr>1_Office Theme</vt:lpstr>
      <vt:lpstr>3_Office Theme</vt:lpstr>
      <vt:lpstr>Describing me and others </vt:lpstr>
      <vt:lpstr>Follow up 1: Sag die Wörter.</vt:lpstr>
      <vt:lpstr>Follow up 2 </vt:lpstr>
      <vt:lpstr>Follow up 3</vt:lpstr>
      <vt:lpstr>Follow up 4 </vt:lpstr>
      <vt:lpstr>Follow up 5: </vt:lpstr>
      <vt:lpstr>Follow up 5: </vt:lpstr>
      <vt:lpstr>PowerPoint Presentation</vt:lpstr>
      <vt:lpstr>Follow up 5: </vt:lpstr>
      <vt:lpstr>Follow up 5: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Rachel Hawkes</dc:creator>
  <cp:lastModifiedBy>Charlotte Moss</cp:lastModifiedBy>
  <cp:revision>47</cp:revision>
  <dcterms:created xsi:type="dcterms:W3CDTF">2021-06-12T06:20:35Z</dcterms:created>
  <dcterms:modified xsi:type="dcterms:W3CDTF">2023-10-13T16:09:58Z</dcterms:modified>
</cp:coreProperties>
</file>