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940" r:id="rId3"/>
    <p:sldId id="941" r:id="rId4"/>
    <p:sldId id="942" r:id="rId5"/>
    <p:sldId id="943" r:id="rId6"/>
    <p:sldId id="400" r:id="rId7"/>
    <p:sldId id="401" r:id="rId8"/>
    <p:sldId id="402" r:id="rId9"/>
    <p:sldId id="949" r:id="rId10"/>
    <p:sldId id="950" r:id="rId11"/>
    <p:sldId id="944" r:id="rId12"/>
    <p:sldId id="405" r:id="rId13"/>
    <p:sldId id="281" r:id="rId14"/>
    <p:sldId id="951" r:id="rId15"/>
    <p:sldId id="9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3B3838"/>
    <a:srgbClr val="FADD2E"/>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0" autoAdjust="0"/>
    <p:restoredTop sz="74067" autoAdjust="0"/>
  </p:normalViewPr>
  <p:slideViewPr>
    <p:cSldViewPr snapToGrid="0">
      <p:cViewPr varScale="1">
        <p:scale>
          <a:sx n="49" d="100"/>
          <a:sy n="49" d="100"/>
        </p:scale>
        <p:origin x="125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88250DE5-D7B0-41F5-8AE8-C5335B33DBB3}"/>
    <pc:docChg chg="modSld">
      <pc:chgData name="Charlotte Moss" userId="17b589c9-cb67-41ed-a894-f82ca12b573d" providerId="ADAL" clId="{88250DE5-D7B0-41F5-8AE8-C5335B33DBB3}" dt="2023-10-13T16:01:22.339" v="0"/>
      <pc:docMkLst>
        <pc:docMk/>
      </pc:docMkLst>
      <pc:sldChg chg="modSp mod">
        <pc:chgData name="Charlotte Moss" userId="17b589c9-cb67-41ed-a894-f82ca12b573d" providerId="ADAL" clId="{88250DE5-D7B0-41F5-8AE8-C5335B33DBB3}" dt="2023-10-13T16:01:22.339" v="0"/>
        <pc:sldMkLst>
          <pc:docMk/>
          <pc:sldMk cId="2196908105" sldId="951"/>
        </pc:sldMkLst>
        <pc:spChg chg="mod">
          <ac:chgData name="Charlotte Moss" userId="17b589c9-cb67-41ed-a894-f82ca12b573d" providerId="ADAL" clId="{88250DE5-D7B0-41F5-8AE8-C5335B33DBB3}" dt="2023-10-13T16:01:22.339" v="0"/>
          <ac:spMkLst>
            <pc:docMk/>
            <pc:sldMk cId="2196908105" sldId="951"/>
            <ac:spMk id="13" creationId="{D61BF50F-5CB7-4021-9F5B-9A2BB38F70D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[z] Zug [675] sitzen [231] Platz [326] Zimmer [665] zehn [333]</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0" strike="noStrike" spc="-1" dirty="0">
                <a:solidFill>
                  <a:srgbClr val="002060"/>
                </a:solidFill>
                <a:latin typeface="Century Gothic"/>
                <a:ea typeface="Century Gothic"/>
              </a:rPr>
              <a:t>New words in </a:t>
            </a:r>
            <a:r>
              <a:rPr lang="it-IT" sz="1200" b="0" strike="noStrike" spc="-1" dirty="0" err="1">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Aufgabe [256] Karte [1474] Liste [1792]  Partner, Partnerin [1172] mein, meine [51] dein, deine [233] </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1: </a:t>
            </a:r>
            <a:r>
              <a:rPr lang="de-DE" sz="1200" b="0" strike="noStrike" spc="-1" dirty="0">
                <a:solidFill>
                  <a:srgbClr val="002060"/>
                </a:solidFill>
                <a:effectLst/>
                <a:latin typeface="Century Gothic"/>
                <a:ea typeface="+mn-ea"/>
                <a:cs typeface="+mn-cs"/>
              </a:rPr>
              <a:t>Idee [451] Preis [334] Problem [210] einfach [131] gut [76]  schwer [257]  Auf Wiedersehen [n/a] tschüss [3766]</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2: </a:t>
            </a:r>
            <a:r>
              <a:rPr lang="de-DE" sz="1200" b="0" strike="noStrike" spc="-1" dirty="0">
                <a:solidFill>
                  <a:srgbClr val="002060"/>
                </a:solidFill>
                <a:effectLst/>
                <a:latin typeface="Century Gothic"/>
                <a:ea typeface="+mn-ea"/>
                <a:cs typeface="+mn-cs"/>
              </a:rPr>
              <a:t>du [54] bist [4]</a:t>
            </a:r>
            <a:endParaRPr lang="de-DE"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100" b="0" strike="noStrike" spc="-1" dirty="0">
                <a:solidFill>
                  <a:srgbClr val="000000"/>
                </a:solidFill>
                <a:latin typeface="Calibri"/>
                <a:ea typeface="Calibri"/>
              </a:rPr>
              <a:t>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0" strike="noStrike" spc="-1" dirty="0">
                <a:latin typeface="Arial"/>
              </a:rPr>
              <a:t>[3/3]</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435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possessive adjectives ‘</a:t>
            </a:r>
            <a:r>
              <a:rPr lang="en-GB" sz="1200" b="0" strike="noStrike" spc="-1" dirty="0" err="1">
                <a:latin typeface="Arial"/>
              </a:rPr>
              <a:t>mein</a:t>
            </a:r>
            <a:r>
              <a:rPr lang="en-GB" sz="1200" b="0" strike="noStrike" spc="-1" dirty="0">
                <a:latin typeface="Arial"/>
              </a:rPr>
              <a:t>’ and ‘</a:t>
            </a:r>
            <a:r>
              <a:rPr lang="en-GB" sz="1200" b="0" strike="noStrike" spc="-1" dirty="0" err="1">
                <a:latin typeface="Arial"/>
              </a:rPr>
              <a:t>dein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 and relate them to the gender of previously taught nouns and nouns taught this lesson.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scenario.</a:t>
            </a:r>
          </a:p>
          <a:p>
            <a:pPr marL="228600" indent="-228600">
              <a:lnSpc>
                <a:spcPct val="100000"/>
              </a:lnSpc>
              <a:buAutoNum type="arabicPeriod"/>
            </a:pPr>
            <a:r>
              <a:rPr lang="en-GB" sz="1200" b="0" strike="noStrike" spc="-1" dirty="0">
                <a:solidFill>
                  <a:srgbClr val="000000"/>
                </a:solidFill>
                <a:latin typeface="Calibri"/>
              </a:rPr>
              <a:t>Explain that pupils need to listen out for </a:t>
            </a:r>
            <a:r>
              <a:rPr lang="en-GB" sz="1200" b="1" strike="noStrike" spc="-1" dirty="0" err="1">
                <a:solidFill>
                  <a:srgbClr val="000000"/>
                </a:solidFill>
                <a:latin typeface="Calibri"/>
              </a:rPr>
              <a:t>dein</a:t>
            </a:r>
            <a:r>
              <a:rPr lang="en-GB" sz="1200" b="0" strike="noStrike" spc="-1" dirty="0">
                <a:solidFill>
                  <a:srgbClr val="000000"/>
                </a:solidFill>
                <a:latin typeface="Calibri"/>
              </a:rPr>
              <a:t> or </a:t>
            </a:r>
            <a:r>
              <a:rPr lang="en-GB" sz="1200" b="1" strike="noStrike" spc="-1" dirty="0" err="1">
                <a:solidFill>
                  <a:srgbClr val="000000"/>
                </a:solidFill>
                <a:latin typeface="Calibri"/>
              </a:rPr>
              <a:t>deine</a:t>
            </a:r>
            <a:r>
              <a:rPr lang="en-GB" sz="1200" b="0" strike="noStrike" spc="-1" dirty="0">
                <a:solidFill>
                  <a:srgbClr val="000000"/>
                </a:solidFill>
                <a:latin typeface="Calibri"/>
              </a:rPr>
              <a:t> and decide which thing </a:t>
            </a:r>
            <a:r>
              <a:rPr lang="en-GB" sz="1200" b="0" strike="noStrike" spc="-1" dirty="0" err="1">
                <a:solidFill>
                  <a:srgbClr val="000000"/>
                </a:solidFill>
                <a:latin typeface="Calibri"/>
              </a:rPr>
              <a:t>Lias</a:t>
            </a:r>
            <a:r>
              <a:rPr lang="en-GB" sz="1200" b="0" strike="noStrike" spc="-1" dirty="0">
                <a:solidFill>
                  <a:srgbClr val="000000"/>
                </a:solidFill>
                <a:latin typeface="Calibri"/>
              </a:rPr>
              <a:t> is talking about.</a:t>
            </a:r>
          </a:p>
          <a:p>
            <a:pPr marL="228600" indent="-228600">
              <a:lnSpc>
                <a:spcPct val="100000"/>
              </a:lnSpc>
              <a:buAutoNum type="arabicPeriod"/>
            </a:pPr>
            <a:r>
              <a:rPr lang="en-GB" sz="1200" b="0" strike="noStrike" spc="-1" dirty="0">
                <a:solidFill>
                  <a:srgbClr val="000000"/>
                </a:solidFill>
                <a:latin typeface="Calibri"/>
              </a:rPr>
              <a:t>Complete the listening task. Teachers click to correct.</a:t>
            </a:r>
          </a:p>
          <a:p>
            <a:pPr marL="228600" indent="-228600">
              <a:lnSpc>
                <a:spcPct val="100000"/>
              </a:lnSpc>
              <a:buAutoNum type="arabicPeriod"/>
            </a:pPr>
            <a:r>
              <a:rPr lang="en-GB" sz="1200" b="0" strike="noStrike" spc="-1" dirty="0">
                <a:solidFill>
                  <a:srgbClr val="000000"/>
                </a:solidFill>
                <a:latin typeface="Calibri"/>
              </a:rPr>
              <a:t>To hear full sentences, click on the answer ticks.</a:t>
            </a: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gn="l">
              <a:lnSpc>
                <a:spcPct val="100000"/>
              </a:lnSpc>
            </a:pPr>
            <a:r>
              <a:rPr lang="en-GB" sz="1200" b="0" strike="noStrike" spc="-1" dirty="0">
                <a:solidFill>
                  <a:srgbClr val="000000"/>
                </a:solidFill>
                <a:latin typeface="Calibri"/>
              </a:rPr>
              <a:t>e.g.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a:t>
            </a:r>
          </a:p>
          <a:p>
            <a:pPr algn="l"/>
            <a:r>
              <a:rPr lang="en-GB" dirty="0"/>
              <a:t>1. Ich bin </a:t>
            </a:r>
            <a:r>
              <a:rPr lang="en-GB" dirty="0" err="1"/>
              <a:t>dein</a:t>
            </a:r>
            <a:r>
              <a:rPr lang="en-GB" dirty="0"/>
              <a:t> [Partner].</a:t>
            </a:r>
          </a:p>
          <a:p>
            <a:pPr algn="l"/>
            <a:r>
              <a:rPr lang="en-GB" dirty="0"/>
              <a:t>2. Was </a:t>
            </a:r>
            <a:r>
              <a:rPr lang="en-GB" dirty="0" err="1"/>
              <a:t>ist</a:t>
            </a:r>
            <a:r>
              <a:rPr lang="en-GB" dirty="0"/>
              <a:t> </a:t>
            </a:r>
            <a:r>
              <a:rPr lang="en-GB" dirty="0" err="1"/>
              <a:t>deine</a:t>
            </a:r>
            <a:r>
              <a:rPr lang="en-GB" dirty="0"/>
              <a:t> [Idee]?</a:t>
            </a:r>
          </a:p>
          <a:p>
            <a:pPr algn="l"/>
            <a:r>
              <a:rPr lang="en-GB" dirty="0"/>
              <a:t>3. Das </a:t>
            </a:r>
            <a:r>
              <a:rPr lang="en-GB" dirty="0" err="1"/>
              <a:t>ist</a:t>
            </a:r>
            <a:r>
              <a:rPr lang="en-GB" dirty="0"/>
              <a:t> </a:t>
            </a:r>
            <a:r>
              <a:rPr lang="en-GB" dirty="0" err="1"/>
              <a:t>deine</a:t>
            </a:r>
            <a:r>
              <a:rPr lang="en-GB" dirty="0"/>
              <a:t> [Aufgabe].</a:t>
            </a:r>
          </a:p>
          <a:p>
            <a:pPr algn="l"/>
            <a:r>
              <a:rPr lang="en-GB" dirty="0"/>
              <a:t>4. Das </a:t>
            </a:r>
            <a:r>
              <a:rPr lang="en-GB" dirty="0" err="1"/>
              <a:t>ist</a:t>
            </a:r>
            <a:r>
              <a:rPr lang="en-GB" dirty="0"/>
              <a:t> </a:t>
            </a:r>
            <a:r>
              <a:rPr lang="en-GB" dirty="0" err="1"/>
              <a:t>dein</a:t>
            </a:r>
            <a:r>
              <a:rPr lang="en-GB" dirty="0"/>
              <a:t> [Problem].</a:t>
            </a:r>
          </a:p>
          <a:p>
            <a:pPr algn="l"/>
            <a:r>
              <a:rPr lang="en-GB" dirty="0"/>
              <a:t>5. Das </a:t>
            </a:r>
            <a:r>
              <a:rPr lang="en-GB" dirty="0" err="1"/>
              <a:t>ist</a:t>
            </a:r>
            <a:r>
              <a:rPr lang="en-GB" dirty="0"/>
              <a:t> </a:t>
            </a:r>
            <a:r>
              <a:rPr lang="en-GB" dirty="0" err="1"/>
              <a:t>deine</a:t>
            </a:r>
            <a:r>
              <a:rPr lang="en-GB" dirty="0"/>
              <a:t> [</a:t>
            </a:r>
            <a:r>
              <a:rPr lang="en-GB" dirty="0" err="1"/>
              <a:t>Liste</a:t>
            </a:r>
            <a:r>
              <a:rPr lang="en-GB" dirty="0"/>
              <a:t>].</a:t>
            </a:r>
          </a:p>
          <a:p>
            <a:pPr algn="l"/>
            <a:r>
              <a:rPr lang="en-GB" dirty="0"/>
              <a:t>6. Wie </a:t>
            </a:r>
            <a:r>
              <a:rPr lang="en-GB" dirty="0" err="1"/>
              <a:t>ist</a:t>
            </a:r>
            <a:r>
              <a:rPr lang="en-GB" dirty="0"/>
              <a:t> </a:t>
            </a:r>
            <a:r>
              <a:rPr lang="en-GB" dirty="0" err="1"/>
              <a:t>deine</a:t>
            </a:r>
            <a:r>
              <a:rPr lang="en-GB" dirty="0"/>
              <a:t> [Karte]?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using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A less challenging version of this activity can be found on the following slide.</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the dialogue between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Gabriel. They decide whether the numbered gaps cover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using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A more challenging version of this activity can be found on the following slide.</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the dialogue between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Gabriel. They decide whether to use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/e or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/e for each option, based on meaning.</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3284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an audio button to hear I-C-E pronounced.  This is how these letters are pronounced in the German alphabet.</a:t>
            </a:r>
            <a:br>
              <a:rPr lang="en-GB" sz="1200" b="0" strike="noStrike" spc="-1" dirty="0">
                <a:solidFill>
                  <a:srgbClr val="000000"/>
                </a:solidFill>
                <a:latin typeface="Calibri"/>
              </a:rPr>
            </a:br>
            <a:r>
              <a:rPr lang="en-GB" sz="1200" b="0" strike="noStrike" spc="-1" dirty="0">
                <a:solidFill>
                  <a:srgbClr val="000000"/>
                </a:solidFill>
                <a:latin typeface="Calibri"/>
              </a:rPr>
              <a:t>We are not learning this here, but click to bring up a callout to raise awareness that the alphabet letters ‘C’ and ‘Z’ have the same starting sound.</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places in Biel.</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reading out the places.</a:t>
            </a:r>
          </a:p>
          <a:p>
            <a:r>
              <a:rPr lang="en-GB" dirty="0"/>
              <a:t>2. Change roles. </a:t>
            </a:r>
          </a:p>
          <a:p>
            <a:r>
              <a:rPr lang="en-GB" dirty="0"/>
              <a:t>3. Click to make </a:t>
            </a:r>
            <a:r>
              <a:rPr lang="en-GB" dirty="0" err="1"/>
              <a:t>Lias</a:t>
            </a:r>
            <a:r>
              <a:rPr lang="en-GB" dirty="0"/>
              <a:t> and Gabriel appear next to each of the places. Pupils chorally say where they are.</a:t>
            </a:r>
          </a:p>
          <a:p>
            <a:endParaRPr lang="en-GB" dirty="0"/>
          </a:p>
          <a:p>
            <a:r>
              <a:rPr lang="en-GB" b="1" dirty="0"/>
              <a:t>Image attribution:</a:t>
            </a:r>
          </a:p>
          <a:p>
            <a:r>
              <a:rPr lang="en-GB" dirty="0"/>
              <a:t>Biel square: Von Roland </a:t>
            </a:r>
            <a:r>
              <a:rPr lang="en-GB" dirty="0" err="1"/>
              <a:t>Zumbühl</a:t>
            </a:r>
            <a:r>
              <a:rPr lang="en-GB" dirty="0"/>
              <a:t> (</a:t>
            </a:r>
            <a:r>
              <a:rPr lang="en-GB" dirty="0" err="1"/>
              <a:t>Picswiss</a:t>
            </a:r>
            <a:r>
              <a:rPr lang="en-GB" dirty="0"/>
              <a:t>), </a:t>
            </a:r>
            <a:r>
              <a:rPr lang="en-GB" dirty="0" err="1"/>
              <a:t>Arlesheim</a:t>
            </a:r>
            <a:r>
              <a:rPr lang="en-GB" dirty="0"/>
              <a:t> (</a:t>
            </a:r>
            <a:r>
              <a:rPr lang="en-GB" dirty="0" err="1"/>
              <a:t>Commons:Picswiss</a:t>
            </a:r>
            <a:r>
              <a:rPr lang="en-GB" dirty="0"/>
              <a:t> project) - http://www.picswiss.ch/09-BE/s-BE-90/sBE-98-20.html, CC BY-SA 3.0, https://commons.wikimedia.org/w/index.php?curid=2608634</a:t>
            </a:r>
          </a:p>
          <a:p>
            <a:r>
              <a:rPr lang="de-DE" dirty="0"/>
              <a:t>Biel </a:t>
            </a:r>
            <a:r>
              <a:rPr lang="de-DE" dirty="0" err="1"/>
              <a:t>centre</a:t>
            </a:r>
            <a:r>
              <a:rPr lang="de-DE" dirty="0"/>
              <a:t>: Von Roland </a:t>
            </a:r>
            <a:r>
              <a:rPr lang="de-DE" dirty="0" err="1"/>
              <a:t>Zumbuehl</a:t>
            </a:r>
            <a:r>
              <a:rPr lang="de-DE" dirty="0"/>
              <a:t> - Eigenes Werk, CC BY-SA 4.0, https://commons.wikimedia.org/w/index.php?curid=60465448</a:t>
            </a:r>
          </a:p>
          <a:p>
            <a:r>
              <a:rPr lang="de-DE" dirty="0"/>
              <a:t>Bözingen: Von Jürg </a:t>
            </a:r>
            <a:r>
              <a:rPr lang="de-DE" dirty="0" err="1"/>
              <a:t>Bolligerderivative</a:t>
            </a:r>
            <a:r>
              <a:rPr lang="de-DE" dirty="0"/>
              <a:t> </a:t>
            </a:r>
            <a:r>
              <a:rPr lang="de-DE" dirty="0" err="1"/>
              <a:t>work</a:t>
            </a:r>
            <a:r>
              <a:rPr lang="de-DE" dirty="0"/>
              <a:t>: </a:t>
            </a:r>
            <a:r>
              <a:rPr lang="de-DE" dirty="0" err="1"/>
              <a:t>MagentaGreen</a:t>
            </a:r>
            <a:r>
              <a:rPr lang="de-DE" dirty="0"/>
              <a:t> - Boezingen01.png, CC BY-SA 3.0, https://commons.wikimedia.org/w/index.php?curid=32397959</a:t>
            </a:r>
          </a:p>
          <a:p>
            <a:r>
              <a:rPr lang="de-DE" dirty="0"/>
              <a:t>Kongresshaus: Von </a:t>
            </a:r>
            <a:r>
              <a:rPr lang="de-DE" dirty="0" err="1"/>
              <a:t>Tschubby</a:t>
            </a:r>
            <a:r>
              <a:rPr lang="de-DE" dirty="0"/>
              <a:t> - Eigenes Werk, CC BY-SA 3.0, https://commons.wikimedia.org/w/index.php?curid=116468892</a:t>
            </a:r>
          </a:p>
          <a:p>
            <a:r>
              <a:rPr lang="de-DE" dirty="0"/>
              <a:t>Police: </a:t>
            </a:r>
            <a:r>
              <a:rPr lang="pl-PL" dirty="0"/>
              <a:t>By </a:t>
            </a:r>
            <a:r>
              <a:rPr lang="pl-PL" dirty="0" err="1"/>
              <a:t>Dontom</a:t>
            </a:r>
            <a:r>
              <a:rPr lang="pl-PL" dirty="0"/>
              <a:t>, CC BY-SA 3.0, https://commons.wikimedia.org/w/index.php?curid=1045887</a:t>
            </a:r>
            <a:endParaRPr lang="de-DE"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Frequency of unknown words/cognates</a:t>
            </a:r>
            <a:r>
              <a:rPr lang="en-GB" sz="1200" dirty="0">
                <a:solidFill>
                  <a:sysClr val="windowText" lastClr="000000"/>
                </a:solidFill>
                <a:effectLst/>
                <a:latin typeface="+mn-lt"/>
                <a:ea typeface="+mn-ea"/>
                <a:cs typeface="+mn-cs"/>
              </a:rPr>
              <a:t>:</a:t>
            </a:r>
            <a:br>
              <a:rPr lang="en-GB" sz="1200" dirty="0">
                <a:solidFill>
                  <a:sysClr val="windowText" lastClr="000000"/>
                </a:solidFill>
                <a:effectLst/>
                <a:latin typeface="+mn-lt"/>
                <a:ea typeface="+mn-ea"/>
                <a:cs typeface="+mn-cs"/>
              </a:rPr>
            </a:br>
            <a:r>
              <a:rPr lang="en-GB" sz="1200" b="1" dirty="0" err="1"/>
              <a:t>Arzt</a:t>
            </a:r>
            <a:r>
              <a:rPr lang="en-GB" sz="1200" dirty="0"/>
              <a:t> [622] </a:t>
            </a:r>
            <a:r>
              <a:rPr lang="en-GB" sz="1200" b="1" dirty="0" err="1"/>
              <a:t>Kreuzung</a:t>
            </a:r>
            <a:r>
              <a:rPr lang="en-GB" sz="1200" dirty="0"/>
              <a:t> [4990] </a:t>
            </a:r>
            <a:r>
              <a:rPr lang="en-GB" sz="1200" b="1" dirty="0" err="1"/>
              <a:t>Polizei</a:t>
            </a:r>
            <a:r>
              <a:rPr lang="en-GB" sz="1200" dirty="0"/>
              <a:t> [550]</a:t>
            </a:r>
            <a:r>
              <a:rPr lang="en-GB" sz="1200" b="1" dirty="0"/>
              <a:t> Platz </a:t>
            </a:r>
            <a:r>
              <a:rPr lang="en-GB" sz="1200" dirty="0"/>
              <a:t>[326] </a:t>
            </a:r>
            <a:r>
              <a:rPr lang="en-GB" sz="1200" b="1" dirty="0" err="1"/>
              <a:t>Zentrum</a:t>
            </a:r>
            <a:r>
              <a:rPr lang="en-GB" sz="1200" dirty="0"/>
              <a:t> [1145]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 some previously-taught language from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‘Wie </a:t>
            </a:r>
            <a:r>
              <a:rPr lang="en-GB" sz="1200" b="0" strike="noStrike" spc="-1" dirty="0" err="1">
                <a:solidFill>
                  <a:srgbClr val="000000"/>
                </a:solidFill>
                <a:latin typeface="Calibri"/>
                <a:ea typeface="Calibri"/>
              </a:rPr>
              <a:t>geht’s</a:t>
            </a:r>
            <a:r>
              <a:rPr lang="en-GB" sz="1200" b="0" strike="noStrike" spc="-1" dirty="0">
                <a:solidFill>
                  <a:srgbClr val="000000"/>
                </a:solidFill>
                <a:latin typeface="Calibri"/>
                <a:ea typeface="Calibri"/>
              </a:rPr>
              <a:t>’ and how to reply.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Click to bring up animations and elicit English and then German as appropriate to the sequence.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644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1. Click to bring up animations and elicit the German for each prompt.</a:t>
            </a:r>
          </a:p>
          <a:p>
            <a:pPr marL="216000" indent="-215280">
              <a:lnSpc>
                <a:spcPct val="100000"/>
              </a:lnSpc>
            </a:pPr>
            <a:r>
              <a:rPr lang="en-GB" sz="1200" b="0" strike="noStrike" spc="-1" dirty="0">
                <a:latin typeface="Arial"/>
              </a:rPr>
              <a:t>2. Ensure meanings are clear.</a:t>
            </a:r>
          </a:p>
          <a:p>
            <a:pPr marL="216000" indent="-215280">
              <a:lnSpc>
                <a:spcPct val="100000"/>
              </a:lnSpc>
            </a:pPr>
            <a:r>
              <a:rPr lang="en-GB" sz="1200" b="0" strike="noStrike" spc="-1" dirty="0">
                <a:latin typeface="Arial"/>
              </a:rPr>
              <a:t>3. Give pupils 30 seconds to turn to others around them and ask ‘how’s it going’ and reply.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1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for a German word. Elicit pronunciation from pupils.</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for the English meaning and picture prompt. Elicit the German word again.</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Present all six words like this, in order top left to bottom right.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for the next slide. Click for one English meaning to disappear in random order.  Elicit the English meaning from pupils. Continue with the remaining items.</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 Click for the next slide. Click for the German word to disappear in random order.  Elicit the German from pupils. Continue with the remaining items.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942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0" strike="noStrike" spc="-1" dirty="0">
                <a:latin typeface="Arial"/>
              </a:rPr>
              <a:t>[2/3]</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5023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audio" Target="../media/audio31.wav"/><Relationship Id="rId7" Type="http://schemas.openxmlformats.org/officeDocument/2006/relationships/audio" Target="../media/audio30.wav"/><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4.svg"/><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30.jpeg"/><Relationship Id="rId5" Type="http://schemas.openxmlformats.org/officeDocument/2006/relationships/audio" Target="../media/audio33.wav"/><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audio" Target="../media/audio29.wav"/><Relationship Id="rId9" Type="http://schemas.openxmlformats.org/officeDocument/2006/relationships/image" Target="../media/image28.png"/><Relationship Id="rId14" Type="http://schemas.openxmlformats.org/officeDocument/2006/relationships/audio" Target="../media/audio34.wav"/></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audio" Target="../media/audio41.wav"/><Relationship Id="rId5" Type="http://schemas.openxmlformats.org/officeDocument/2006/relationships/audio" Target="../media/audio37.wav"/><Relationship Id="rId10" Type="http://schemas.openxmlformats.org/officeDocument/2006/relationships/image" Target="../media/image36.png"/><Relationship Id="rId4" Type="http://schemas.openxmlformats.org/officeDocument/2006/relationships/audio" Target="../media/audio36.wav"/><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image" Target="../media/image37.png"/><Relationship Id="rId26" Type="http://schemas.openxmlformats.org/officeDocument/2006/relationships/audio" Target="../media/audio63.wav"/><Relationship Id="rId3" Type="http://schemas.openxmlformats.org/officeDocument/2006/relationships/audio" Target="../media/audio42.wav"/><Relationship Id="rId21" Type="http://schemas.openxmlformats.org/officeDocument/2006/relationships/audio" Target="../media/audio58.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audio" Target="../media/audio62.wav"/><Relationship Id="rId2" Type="http://schemas.openxmlformats.org/officeDocument/2006/relationships/notesSlide" Target="../notesSlides/notesSlide12.xml"/><Relationship Id="rId16" Type="http://schemas.openxmlformats.org/officeDocument/2006/relationships/audio" Target="../media/audio55.wav"/><Relationship Id="rId20" Type="http://schemas.openxmlformats.org/officeDocument/2006/relationships/image" Target="../media/image38.png"/><Relationship Id="rId29" Type="http://schemas.openxmlformats.org/officeDocument/2006/relationships/image" Target="../media/image34.svg"/><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audio" Target="../media/audio61.wav"/><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audio" Target="../media/audio60.wav"/><Relationship Id="rId28" Type="http://schemas.openxmlformats.org/officeDocument/2006/relationships/image" Target="../media/image33.png"/><Relationship Id="rId10" Type="http://schemas.openxmlformats.org/officeDocument/2006/relationships/audio" Target="../media/audio49.wav"/><Relationship Id="rId19" Type="http://schemas.openxmlformats.org/officeDocument/2006/relationships/audio" Target="../media/audio57.wav"/><Relationship Id="rId31" Type="http://schemas.openxmlformats.org/officeDocument/2006/relationships/image" Target="../media/image18.gif"/><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audio" Target="../media/audio59.wav"/><Relationship Id="rId27" Type="http://schemas.openxmlformats.org/officeDocument/2006/relationships/audio" Target="../media/audio64.wav"/><Relationship Id="rId30" Type="http://schemas.openxmlformats.org/officeDocument/2006/relationships/image" Target="../media/image17.gif"/></Relationships>
</file>

<file path=ppt/slides/_rels/slide13.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34.svg"/><Relationship Id="rId3" Type="http://schemas.openxmlformats.org/officeDocument/2006/relationships/audio" Target="../media/audio65.wav"/><Relationship Id="rId7" Type="http://schemas.openxmlformats.org/officeDocument/2006/relationships/audio" Target="../media/audio69.wav"/><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68.wav"/><Relationship Id="rId11" Type="http://schemas.openxmlformats.org/officeDocument/2006/relationships/audio" Target="../media/audio72.wav"/><Relationship Id="rId5" Type="http://schemas.openxmlformats.org/officeDocument/2006/relationships/audio" Target="../media/audio67.wav"/><Relationship Id="rId15" Type="http://schemas.openxmlformats.org/officeDocument/2006/relationships/image" Target="../media/image18.gif"/><Relationship Id="rId10" Type="http://schemas.openxmlformats.org/officeDocument/2006/relationships/image" Target="../media/image39.pn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17.gif"/></Relationships>
</file>

<file path=ppt/slides/_rels/slide14.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34.svg"/><Relationship Id="rId3" Type="http://schemas.openxmlformats.org/officeDocument/2006/relationships/audio" Target="../media/audio65.wav"/><Relationship Id="rId7" Type="http://schemas.openxmlformats.org/officeDocument/2006/relationships/audio" Target="../media/audio69.wav"/><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68.wav"/><Relationship Id="rId11" Type="http://schemas.openxmlformats.org/officeDocument/2006/relationships/audio" Target="../media/audio72.wav"/><Relationship Id="rId5" Type="http://schemas.openxmlformats.org/officeDocument/2006/relationships/audio" Target="../media/audio67.wav"/><Relationship Id="rId15" Type="http://schemas.openxmlformats.org/officeDocument/2006/relationships/image" Target="../media/image18.gif"/><Relationship Id="rId10" Type="http://schemas.openxmlformats.org/officeDocument/2006/relationships/image" Target="../media/image39.pn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audio" Target="../media/audio73.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audio" Target="../media/audio8.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image" Target="../media/image4.png"/><Relationship Id="rId4" Type="http://schemas.openxmlformats.org/officeDocument/2006/relationships/audio" Target="../media/audio5.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audio" Target="../media/audio12.wav"/><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notesSlide" Target="../notesSlides/notesSlide4.xml"/><Relationship Id="rId16" Type="http://schemas.microsoft.com/office/2007/relationships/hdphoto" Target="../media/hdphoto1.wdp"/><Relationship Id="rId20"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5" Type="http://schemas.openxmlformats.org/officeDocument/2006/relationships/image" Target="../media/image14.png"/><Relationship Id="rId10" Type="http://schemas.openxmlformats.org/officeDocument/2006/relationships/audio" Target="../media/audio15.wav"/><Relationship Id="rId19" Type="http://schemas.openxmlformats.org/officeDocument/2006/relationships/image" Target="../media/image17.gif"/><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1.wav"/><Relationship Id="rId5" Type="http://schemas.openxmlformats.org/officeDocument/2006/relationships/audio" Target="../media/audio18.wav"/><Relationship Id="rId15" Type="http://schemas.openxmlformats.org/officeDocument/2006/relationships/image" Target="../media/image21.png"/><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22.png"/><Relationship Id="rId4"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6.wav"/><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34.svg"/><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30.jpeg"/><Relationship Id="rId5" Type="http://schemas.openxmlformats.org/officeDocument/2006/relationships/audio" Target="../media/audio31.wav"/><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audio" Target="../media/audio30.wav"/><Relationship Id="rId9" Type="http://schemas.openxmlformats.org/officeDocument/2006/relationships/image" Target="../media/image28.png"/><Relationship Id="rId14" Type="http://schemas.openxmlformats.org/officeDocument/2006/relationships/audio" Target="../media/audio34.wav"/></Relationships>
</file>

<file path=ppt/slides/_rels/slide9.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audio" Target="../media/audio33.wav"/><Relationship Id="rId12"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34.svg"/><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30.jpeg"/><Relationship Id="rId5" Type="http://schemas.openxmlformats.org/officeDocument/2006/relationships/audio" Target="../media/audio30.wav"/><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audio" Target="../media/audio29.wav"/><Relationship Id="rId9" Type="http://schemas.openxmlformats.org/officeDocument/2006/relationships/image" Target="../media/image28.png"/><Relationship Id="rId14" Type="http://schemas.openxmlformats.org/officeDocument/2006/relationships/audio" Target="../media/audio3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47" name="CustomShape 3"/>
          <p:cNvSpPr/>
          <p:nvPr/>
        </p:nvSpPr>
        <p:spPr>
          <a:xfrm>
            <a:off x="43047" y="505040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Possessive adjectives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mein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meine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b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dein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deine</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Describing me and others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descr="Shape, circle&#10;&#10;Description automatically generated">
            <a:extLst>
              <a:ext uri="{FF2B5EF4-FFF2-40B4-BE49-F238E27FC236}">
                <a16:creationId xmlns:a16="http://schemas.microsoft.com/office/drawing/2014/main" id="{2A05C8E2-B216-D58A-491C-2311EE7E1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77" y="1497445"/>
            <a:ext cx="3118886" cy="2877486"/>
          </a:xfrm>
          <a:prstGeom prst="rect">
            <a:avLst/>
          </a:prstGeom>
        </p:spPr>
      </p:pic>
      <p:sp>
        <p:nvSpPr>
          <p:cNvPr id="4" name="TextBox 3">
            <a:hlinkClick r:id="" action="ppaction://noaction">
              <a:snd r:embed="rId5" name="T1_W10_1.1.wav"/>
            </a:hlinkClick>
            <a:extLst>
              <a:ext uri="{FF2B5EF4-FFF2-40B4-BE49-F238E27FC236}">
                <a16:creationId xmlns:a16="http://schemas.microsoft.com/office/drawing/2014/main" id="{3A035E2F-4135-22DB-04B1-805C58F19110}"/>
              </a:ext>
            </a:extLst>
          </p:cNvPr>
          <p:cNvSpPr txBox="1"/>
          <p:nvPr/>
        </p:nvSpPr>
        <p:spPr>
          <a:xfrm>
            <a:off x="145928" y="4304343"/>
            <a:ext cx="4058383"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rPr>
              <a:t>Freundschaft</a:t>
            </a:r>
            <a:r>
              <a:rPr lang="en-GB" sz="2400" dirty="0">
                <a:solidFill>
                  <a:srgbClr val="002060"/>
                </a:solidFill>
              </a:rPr>
              <a:t> - friendship</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8">
            <a:extLst>
              <a:ext uri="{28A0092B-C50C-407E-A947-70E740481C1C}">
                <a14:useLocalDpi xmlns:a14="http://schemas.microsoft.com/office/drawing/2010/main" val="0"/>
              </a:ext>
            </a:extLst>
          </a:blip>
          <a:srcRect t="14861" r="57718" b="9009"/>
          <a:stretch/>
        </p:blipFill>
        <p:spPr>
          <a:xfrm>
            <a:off x="5213708" y="736348"/>
            <a:ext cx="1476227" cy="157403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8">
            <a:extLst>
              <a:ext uri="{28A0092B-C50C-407E-A947-70E740481C1C}">
                <a14:useLocalDpi xmlns:a14="http://schemas.microsoft.com/office/drawing/2010/main" val="0"/>
              </a:ext>
            </a:extLst>
          </a:blip>
          <a:srcRect l="44476" t="-3533" r="-4643" b="9008"/>
          <a:stretch/>
        </p:blipFill>
        <p:spPr>
          <a:xfrm>
            <a:off x="8613738" y="613869"/>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16065" y="2757242"/>
            <a:ext cx="2279054"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noProof="0" dirty="0">
                <a:ln>
                  <a:noFill/>
                </a:ln>
                <a:solidFill>
                  <a:prstClr val="white"/>
                </a:solidFill>
                <a:effectLst/>
                <a:uLnTx/>
                <a:uFillTx/>
                <a:latin typeface="Century Gothic"/>
              </a:rPr>
              <a:t> Aufgabe</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7" y="2757242"/>
            <a:ext cx="190556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der Partner</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2985410" y="6267531"/>
            <a:ext cx="177613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baseline="0" noProof="0" dirty="0">
                <a:ln>
                  <a:noFill/>
                </a:ln>
                <a:solidFill>
                  <a:prstClr val="white"/>
                </a:solidFill>
                <a:effectLst/>
                <a:uLnTx/>
                <a:uFillTx/>
                <a:latin typeface="Century Gothic"/>
              </a:rPr>
              <a:t> Karte</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6995915" y="6267531"/>
            <a:ext cx="1776136"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Liste</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46533" y="2757242"/>
            <a:ext cx="2116469"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Partnerin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50" name="Picture 2" descr="Free checklist task to do vector">
            <a:extLst>
              <a:ext uri="{FF2B5EF4-FFF2-40B4-BE49-F238E27FC236}">
                <a16:creationId xmlns:a16="http://schemas.microsoft.com/office/drawing/2014/main" id="{F11A99F0-2AC9-354D-F3B7-91FDAA79BF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1685" y="3827801"/>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hands holding letters illustration">
            <a:extLst>
              <a:ext uri="{FF2B5EF4-FFF2-40B4-BE49-F238E27FC236}">
                <a16:creationId xmlns:a16="http://schemas.microsoft.com/office/drawing/2014/main" id="{F0682E0F-6486-E109-50BE-B1CEDB267F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299" y="545133"/>
            <a:ext cx="1950926" cy="19509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255274-48E4-66D9-7A19-11700538AFAE}"/>
              </a:ext>
            </a:extLst>
          </p:cNvPr>
          <p:cNvGrpSpPr/>
          <p:nvPr/>
        </p:nvGrpSpPr>
        <p:grpSpPr>
          <a:xfrm>
            <a:off x="2407269" y="3620531"/>
            <a:ext cx="2900564" cy="2120052"/>
            <a:chOff x="2726866" y="3620531"/>
            <a:chExt cx="2900564" cy="2120052"/>
          </a:xfrm>
        </p:grpSpPr>
        <p:pic>
          <p:nvPicPr>
            <p:cNvPr id="2054" name="Picture 6" descr="Free christmas card christmas card illustration">
              <a:extLst>
                <a:ext uri="{FF2B5EF4-FFF2-40B4-BE49-F238E27FC236}">
                  <a16:creationId xmlns:a16="http://schemas.microsoft.com/office/drawing/2014/main" id="{6AE95B72-59DA-7C33-CAA5-67A19F66EF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rd cele celebration vector">
              <a:extLst>
                <a:ext uri="{FF2B5EF4-FFF2-40B4-BE49-F238E27FC236}">
                  <a16:creationId xmlns:a16="http://schemas.microsoft.com/office/drawing/2014/main" id="{0F651969-36C6-3248-149B-99736CAC64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ather's day card happy father's day card illustration">
              <a:extLst>
                <a:ext uri="{FF2B5EF4-FFF2-40B4-BE49-F238E27FC236}">
                  <a16:creationId xmlns:a16="http://schemas.microsoft.com/office/drawing/2014/main" id="{A8E6FB46-8172-E19E-FA2B-774E55C694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35D8C04-E3F9-FD86-D773-7E2DCA8CBCF6}"/>
              </a:ext>
            </a:extLst>
          </p:cNvPr>
          <p:cNvSpPr txBox="1"/>
          <p:nvPr/>
        </p:nvSpPr>
        <p:spPr>
          <a:xfrm>
            <a:off x="1654914" y="2310197"/>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task</a:t>
            </a:r>
          </a:p>
        </p:txBody>
      </p:sp>
      <p:sp>
        <p:nvSpPr>
          <p:cNvPr id="15" name="TextBox 14">
            <a:extLst>
              <a:ext uri="{FF2B5EF4-FFF2-40B4-BE49-F238E27FC236}">
                <a16:creationId xmlns:a16="http://schemas.microsoft.com/office/drawing/2014/main" id="{027A3BC2-CE0B-0DC8-0443-78561C0A8BDD}"/>
              </a:ext>
            </a:extLst>
          </p:cNvPr>
          <p:cNvSpPr txBox="1"/>
          <p:nvPr/>
        </p:nvSpPr>
        <p:spPr>
          <a:xfrm>
            <a:off x="4898063" y="2310249"/>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a:t>
            </a:r>
          </a:p>
        </p:txBody>
      </p:sp>
      <p:sp>
        <p:nvSpPr>
          <p:cNvPr id="16" name="TextBox 15">
            <a:extLst>
              <a:ext uri="{FF2B5EF4-FFF2-40B4-BE49-F238E27FC236}">
                <a16:creationId xmlns:a16="http://schemas.microsoft.com/office/drawing/2014/main" id="{8E68729C-D18A-E371-FF12-15E5FB07E17C}"/>
              </a:ext>
            </a:extLst>
          </p:cNvPr>
          <p:cNvSpPr txBox="1"/>
          <p:nvPr/>
        </p:nvSpPr>
        <p:spPr>
          <a:xfrm>
            <a:off x="8717801" y="2310197"/>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(f)</a:t>
            </a:r>
          </a:p>
        </p:txBody>
      </p:sp>
      <p:sp>
        <p:nvSpPr>
          <p:cNvPr id="18" name="TextBox 17">
            <a:extLst>
              <a:ext uri="{FF2B5EF4-FFF2-40B4-BE49-F238E27FC236}">
                <a16:creationId xmlns:a16="http://schemas.microsoft.com/office/drawing/2014/main" id="{34FC5D94-0B7C-173B-5202-E760CE338769}"/>
              </a:ext>
            </a:extLst>
          </p:cNvPr>
          <p:cNvSpPr txBox="1"/>
          <p:nvPr/>
        </p:nvSpPr>
        <p:spPr>
          <a:xfrm>
            <a:off x="3434679"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card</a:t>
            </a:r>
          </a:p>
        </p:txBody>
      </p:sp>
      <p:sp>
        <p:nvSpPr>
          <p:cNvPr id="19" name="TextBox 18">
            <a:extLst>
              <a:ext uri="{FF2B5EF4-FFF2-40B4-BE49-F238E27FC236}">
                <a16:creationId xmlns:a16="http://schemas.microsoft.com/office/drawing/2014/main" id="{CF510AE9-AC52-89ED-507C-69CD4A6E8CFC}"/>
              </a:ext>
            </a:extLst>
          </p:cNvPr>
          <p:cNvSpPr txBox="1"/>
          <p:nvPr/>
        </p:nvSpPr>
        <p:spPr>
          <a:xfrm>
            <a:off x="7635757"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list</a:t>
            </a:r>
          </a:p>
        </p:txBody>
      </p:sp>
      <p:sp>
        <p:nvSpPr>
          <p:cNvPr id="20" name="Speech Bubble: Rectangle with Corners Rounded 19">
            <a:hlinkClick r:id="" action="ppaction://noaction">
              <a:snd r:embed="rId14" name="T1_W10_8.1.wav"/>
            </a:hlinkClick>
            <a:extLst>
              <a:ext uri="{FF2B5EF4-FFF2-40B4-BE49-F238E27FC236}">
                <a16:creationId xmlns:a16="http://schemas.microsoft.com/office/drawing/2014/main" id="{B926B19D-F51A-21D7-4EEA-5BBB69BA64C5}"/>
              </a:ext>
            </a:extLst>
          </p:cNvPr>
          <p:cNvSpPr/>
          <p:nvPr/>
        </p:nvSpPr>
        <p:spPr>
          <a:xfrm>
            <a:off x="1003122" y="124175"/>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8C41D6B0-1245-568B-56F2-1FFD83C7F55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401" y="-46010"/>
            <a:ext cx="914400" cy="914400"/>
          </a:xfrm>
          <a:prstGeom prst="rect">
            <a:avLst/>
          </a:prstGeom>
        </p:spPr>
      </p:pic>
      <p:sp>
        <p:nvSpPr>
          <p:cNvPr id="30" name="TextBox 29">
            <a:hlinkClick r:id="" action="ppaction://noaction">
              <a:snd r:embed="rId14" name="T1_W10_8.1.wav"/>
            </a:hlinkClick>
            <a:extLst>
              <a:ext uri="{FF2B5EF4-FFF2-40B4-BE49-F238E27FC236}">
                <a16:creationId xmlns:a16="http://schemas.microsoft.com/office/drawing/2014/main" id="{3F19BE67-41DE-B201-CA28-F8CF17192B0A}"/>
              </a:ext>
            </a:extLst>
          </p:cNvPr>
          <p:cNvSpPr txBox="1"/>
          <p:nvPr/>
        </p:nvSpPr>
        <p:spPr>
          <a:xfrm>
            <a:off x="1084535" y="152362"/>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83452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7"/>
                                        </p:tgtEl>
                                      </p:cBhvr>
                                    </p:animEffect>
                                    <p:set>
                                      <p:cBhvr>
                                        <p:cTn id="7" dur="1" fill="hold">
                                          <p:stCondLst>
                                            <p:cond delay="19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1_W10_8.4.wav"/>
                                        </p:tgtEl>
                                      </p:cMediaNode>
                                    </p:audio>
                                  </p:sub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3"/>
                                        </p:tgtEl>
                                      </p:cBhvr>
                                    </p:animEffect>
                                    <p:set>
                                      <p:cBhvr>
                                        <p:cTn id="16" dur="1" fill="hold">
                                          <p:stCondLst>
                                            <p:cond delay="19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1_W10_8.2.wav"/>
                                        </p:tgtEl>
                                      </p:cMediaNode>
                                    </p:audio>
                                  </p:sub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26"/>
                                        </p:tgtEl>
                                      </p:cBhvr>
                                    </p:animEffect>
                                    <p:set>
                                      <p:cBhvr>
                                        <p:cTn id="25" dur="1" fill="hold">
                                          <p:stCondLst>
                                            <p:cond delay="1999"/>
                                          </p:stCondLst>
                                        </p:cTn>
                                        <p:tgtEl>
                                          <p:spTgt spid="2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T1_W10_8.6.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25"/>
                                        </p:tgtEl>
                                      </p:cBhvr>
                                    </p:animEffect>
                                    <p:set>
                                      <p:cBhvr>
                                        <p:cTn id="34" dur="1" fill="hold">
                                          <p:stCondLst>
                                            <p:cond delay="19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1_W10_8.5.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24"/>
                                        </p:tgtEl>
                                      </p:cBhvr>
                                    </p:animEffect>
                                    <p:set>
                                      <p:cBhvr>
                                        <p:cTn id="43" dur="1" fill="hold">
                                          <p:stCondLst>
                                            <p:cond delay="19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T1_W10_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80166" y="85327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‘my’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300668"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10"/>
          <a:stretch/>
        </p:blipFill>
        <p:spPr>
          <a:xfrm>
            <a:off x="666708" y="282020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60773"/>
            <a:ext cx="8799066" cy="668717"/>
          </a:xfrm>
        </p:spPr>
        <p:txBody>
          <a:bodyPr/>
          <a:lstStyle/>
          <a:p>
            <a:r>
              <a:rPr lang="en-GB" sz="3600" b="1" spc="-1" dirty="0" err="1">
                <a:latin typeface="Century Gothic" panose="020B0502020202020204" pitchFamily="34" charset="0"/>
                <a:ea typeface="Century Gothic"/>
              </a:rPr>
              <a:t>mein</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dein</a:t>
            </a:r>
            <a:r>
              <a:rPr lang="en-GB" sz="3600" b="1" spc="-1" dirty="0">
                <a:latin typeface="Century Gothic" panose="020B0502020202020204" pitchFamily="34" charset="0"/>
                <a:ea typeface="Century Gothic"/>
              </a:rPr>
              <a:t> (possessive adjectives)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1693392" y="1566210"/>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5292377" y="1591441"/>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27" name="Rectangle: Rounded Corners 26">
            <a:extLst>
              <a:ext uri="{FF2B5EF4-FFF2-40B4-BE49-F238E27FC236}">
                <a16:creationId xmlns:a16="http://schemas.microsoft.com/office/drawing/2014/main" id="{D883DB97-D66C-485B-B516-1713BA2FB831}"/>
              </a:ext>
            </a:extLst>
          </p:cNvPr>
          <p:cNvSpPr/>
          <p:nvPr/>
        </p:nvSpPr>
        <p:spPr>
          <a:xfrm>
            <a:off x="8891362" y="1571450"/>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1300668"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5117096" y="2330678"/>
            <a:ext cx="309492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2800" spc="-1" dirty="0">
                <a:solidFill>
                  <a:srgbClr val="1F3864"/>
                </a:solidFill>
                <a:latin typeface="Century Gothic" panose="020B0502020202020204" pitchFamily="34" charset="0"/>
                <a:ea typeface="Century Gothic"/>
              </a:rPr>
              <a:t>Aufgabe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10"/>
          <a:stretch/>
        </p:blipFill>
        <p:spPr>
          <a:xfrm>
            <a:off x="4483136" y="2820203"/>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5117096"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task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9064331"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10"/>
          <a:stretch/>
        </p:blipFill>
        <p:spPr>
          <a:xfrm>
            <a:off x="8430371" y="2820203"/>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9064331"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3">
            <a:extLst>
              <a:ext uri="{FF2B5EF4-FFF2-40B4-BE49-F238E27FC236}">
                <a16:creationId xmlns:a16="http://schemas.microsoft.com/office/drawing/2014/main" id="{19FD4E1A-4443-4CAB-9E56-ABF0C60ADABB}"/>
              </a:ext>
            </a:extLst>
          </p:cNvPr>
          <p:cNvSpPr/>
          <p:nvPr/>
        </p:nvSpPr>
        <p:spPr>
          <a:xfrm>
            <a:off x="280166" y="4038587"/>
            <a:ext cx="60931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‘your’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Rounded Rectangular Callout 24">
            <a:extLst>
              <a:ext uri="{FF2B5EF4-FFF2-40B4-BE49-F238E27FC236}">
                <a16:creationId xmlns:a16="http://schemas.microsoft.com/office/drawing/2014/main" id="{9E78B14F-BF50-4E51-B2C1-7DF18A61EC40}"/>
              </a:ext>
            </a:extLst>
          </p:cNvPr>
          <p:cNvSpPr/>
          <p:nvPr/>
        </p:nvSpPr>
        <p:spPr>
          <a:xfrm>
            <a:off x="7162798" y="3579431"/>
            <a:ext cx="4749036" cy="1088269"/>
          </a:xfrm>
          <a:prstGeom prst="wedgeRoundRectCallout">
            <a:avLst>
              <a:gd name="adj1" fmla="val -69311"/>
              <a:gd name="adj2" fmla="val -123294"/>
              <a:gd name="adj3" fmla="val 16667"/>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The word ‘</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mein</a:t>
            </a:r>
            <a:r>
              <a:rPr kumimoji="0" lang="en-GB" sz="2000" b="0" i="0" u="none" strike="noStrike" kern="0" cap="none" spc="0" normalizeH="0" baseline="0" noProof="0" dirty="0">
                <a:ln>
                  <a:noFill/>
                </a:ln>
                <a:solidFill>
                  <a:prstClr val="white"/>
                </a:solidFill>
                <a:effectLst/>
                <a:uLnTx/>
                <a:uFillTx/>
                <a:latin typeface="Century Gothic"/>
                <a:ea typeface="+mn-ea"/>
                <a:cs typeface="+mn-cs"/>
              </a:rPr>
              <a:t>’ must agree with the gender of the noun that follows. The feminine form is ‘</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mein</a:t>
            </a:r>
            <a:r>
              <a:rPr kumimoji="0" lang="en-GB" sz="2000" b="1" i="0" u="none" strike="noStrike" kern="0" cap="none" spc="0" normalizeH="0" baseline="0" noProof="0" dirty="0" err="1">
                <a:ln>
                  <a:noFill/>
                </a:ln>
                <a:solidFill>
                  <a:prstClr val="white"/>
                </a:solidFill>
                <a:effectLst/>
                <a:uLnTx/>
                <a:uFillTx/>
                <a:latin typeface="Century Gothic"/>
                <a:ea typeface="+mn-ea"/>
                <a:cs typeface="+mn-cs"/>
              </a:rPr>
              <a:t>e</a:t>
            </a:r>
            <a:r>
              <a:rPr kumimoji="0" lang="en-GB" sz="2000" b="0" i="0" u="none" strike="noStrike" kern="0" cap="none" spc="0" normalizeH="0" baseline="0" noProof="0" dirty="0">
                <a:ln>
                  <a:noFill/>
                </a:ln>
                <a:solidFill>
                  <a:prstClr val="white"/>
                </a:solidFill>
                <a:effectLst/>
                <a:uLnTx/>
                <a:uFillTx/>
                <a:latin typeface="Century Gothic"/>
                <a:ea typeface="+mn-ea"/>
                <a:cs typeface="+mn-cs"/>
              </a:rPr>
              <a:t>’.</a:t>
            </a:r>
          </a:p>
        </p:txBody>
      </p:sp>
      <p:sp>
        <p:nvSpPr>
          <p:cNvPr id="39" name="TextBox 38">
            <a:extLst>
              <a:ext uri="{FF2B5EF4-FFF2-40B4-BE49-F238E27FC236}">
                <a16:creationId xmlns:a16="http://schemas.microsoft.com/office/drawing/2014/main" id="{2DE6D245-6706-480A-BFBA-751708B87B33}"/>
              </a:ext>
            </a:extLst>
          </p:cNvPr>
          <p:cNvSpPr txBox="1"/>
          <p:nvPr/>
        </p:nvSpPr>
        <p:spPr>
          <a:xfrm>
            <a:off x="5974708" y="2333500"/>
            <a:ext cx="398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kumimoji="0" lang="en-GB" sz="1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0" name="CustomShape 5">
            <a:extLst>
              <a:ext uri="{FF2B5EF4-FFF2-40B4-BE49-F238E27FC236}">
                <a16:creationId xmlns:a16="http://schemas.microsoft.com/office/drawing/2014/main" id="{F1B464FB-30A3-4F2E-95DA-0A80F273A7E8}"/>
              </a:ext>
            </a:extLst>
          </p:cNvPr>
          <p:cNvSpPr/>
          <p:nvPr/>
        </p:nvSpPr>
        <p:spPr>
          <a:xfrm>
            <a:off x="1300668"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2800" spc="-1" dirty="0">
                <a:solidFill>
                  <a:srgbClr val="1F3864"/>
                </a:solidFill>
                <a:latin typeface="Century Gothic" panose="020B0502020202020204" pitchFamily="34" charset="0"/>
                <a:ea typeface="Century Gothic"/>
              </a:rPr>
              <a:t>P</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1" name="Google Shape;183;p8">
            <a:extLst>
              <a:ext uri="{FF2B5EF4-FFF2-40B4-BE49-F238E27FC236}">
                <a16:creationId xmlns:a16="http://schemas.microsoft.com/office/drawing/2014/main" id="{5F53CF60-16D5-44FB-AD29-AB68560DAD84}"/>
              </a:ext>
            </a:extLst>
          </p:cNvPr>
          <p:cNvPicPr/>
          <p:nvPr/>
        </p:nvPicPr>
        <p:blipFill>
          <a:blip r:embed="rId10"/>
          <a:stretch/>
        </p:blipFill>
        <p:spPr>
          <a:xfrm>
            <a:off x="666708" y="5554362"/>
            <a:ext cx="633960" cy="671040"/>
          </a:xfrm>
          <a:prstGeom prst="rect">
            <a:avLst/>
          </a:prstGeom>
          <a:ln>
            <a:noFill/>
          </a:ln>
        </p:spPr>
      </p:pic>
      <p:sp>
        <p:nvSpPr>
          <p:cNvPr id="42" name="CustomShape 5">
            <a:extLst>
              <a:ext uri="{FF2B5EF4-FFF2-40B4-BE49-F238E27FC236}">
                <a16:creationId xmlns:a16="http://schemas.microsoft.com/office/drawing/2014/main" id="{C8A1B176-619C-4B01-8369-7256A48995B4}"/>
              </a:ext>
            </a:extLst>
          </p:cNvPr>
          <p:cNvSpPr/>
          <p:nvPr/>
        </p:nvSpPr>
        <p:spPr>
          <a:xfrm>
            <a:off x="1300668"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partner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5">
            <a:extLst>
              <a:ext uri="{FF2B5EF4-FFF2-40B4-BE49-F238E27FC236}">
                <a16:creationId xmlns:a16="http://schemas.microsoft.com/office/drawing/2014/main" id="{4BFE6055-BADF-432E-AEC2-30E7485E2ABF}"/>
              </a:ext>
            </a:extLst>
          </p:cNvPr>
          <p:cNvSpPr/>
          <p:nvPr/>
        </p:nvSpPr>
        <p:spPr>
          <a:xfrm>
            <a:off x="5117096" y="5064837"/>
            <a:ext cx="290831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Aufgabe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39CBE7B-EC94-42FB-AD46-A35AFC0D457F}"/>
              </a:ext>
            </a:extLst>
          </p:cNvPr>
          <p:cNvPicPr/>
          <p:nvPr/>
        </p:nvPicPr>
        <p:blipFill>
          <a:blip r:embed="rId10"/>
          <a:stretch/>
        </p:blipFill>
        <p:spPr>
          <a:xfrm>
            <a:off x="4483136" y="5554362"/>
            <a:ext cx="633960" cy="671040"/>
          </a:xfrm>
          <a:prstGeom prst="rect">
            <a:avLst/>
          </a:prstGeom>
          <a:ln>
            <a:noFill/>
          </a:ln>
        </p:spPr>
      </p:pic>
      <p:sp>
        <p:nvSpPr>
          <p:cNvPr id="45" name="CustomShape 5">
            <a:extLst>
              <a:ext uri="{FF2B5EF4-FFF2-40B4-BE49-F238E27FC236}">
                <a16:creationId xmlns:a16="http://schemas.microsoft.com/office/drawing/2014/main" id="{52991B35-1762-40DA-A663-511381565999}"/>
              </a:ext>
            </a:extLst>
          </p:cNvPr>
          <p:cNvSpPr/>
          <p:nvPr/>
        </p:nvSpPr>
        <p:spPr>
          <a:xfrm>
            <a:off x="5117096"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task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CustomShape 5">
            <a:extLst>
              <a:ext uri="{FF2B5EF4-FFF2-40B4-BE49-F238E27FC236}">
                <a16:creationId xmlns:a16="http://schemas.microsoft.com/office/drawing/2014/main" id="{29779BCB-4F48-422E-B63A-208A9AB007E9}"/>
              </a:ext>
            </a:extLst>
          </p:cNvPr>
          <p:cNvSpPr/>
          <p:nvPr/>
        </p:nvSpPr>
        <p:spPr>
          <a:xfrm>
            <a:off x="9064331"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F005E1F7-FFED-4CF5-90C5-29689490913C}"/>
              </a:ext>
            </a:extLst>
          </p:cNvPr>
          <p:cNvPicPr/>
          <p:nvPr/>
        </p:nvPicPr>
        <p:blipFill>
          <a:blip r:embed="rId10"/>
          <a:stretch/>
        </p:blipFill>
        <p:spPr>
          <a:xfrm>
            <a:off x="8430371" y="5554362"/>
            <a:ext cx="633960" cy="671040"/>
          </a:xfrm>
          <a:prstGeom prst="rect">
            <a:avLst/>
          </a:prstGeom>
          <a:ln>
            <a:noFill/>
          </a:ln>
        </p:spPr>
      </p:pic>
      <p:sp>
        <p:nvSpPr>
          <p:cNvPr id="48" name="CustomShape 5">
            <a:extLst>
              <a:ext uri="{FF2B5EF4-FFF2-40B4-BE49-F238E27FC236}">
                <a16:creationId xmlns:a16="http://schemas.microsoft.com/office/drawing/2014/main" id="{392764EB-36C3-4EB1-A6DF-D996994B17CB}"/>
              </a:ext>
            </a:extLst>
          </p:cNvPr>
          <p:cNvSpPr/>
          <p:nvPr/>
        </p:nvSpPr>
        <p:spPr>
          <a:xfrm>
            <a:off x="9064331"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problem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8FC6EE23-16C1-42B9-88AF-17D39358BA29}"/>
              </a:ext>
            </a:extLst>
          </p:cNvPr>
          <p:cNvSpPr txBox="1"/>
          <p:nvPr/>
        </p:nvSpPr>
        <p:spPr>
          <a:xfrm>
            <a:off x="5875009" y="5067716"/>
            <a:ext cx="398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kumimoji="0" lang="en-GB" sz="1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5" name="CasellaDiTesto 4">
            <a:hlinkClick r:id="" action="ppaction://noaction">
              <a:snd r:embed="rId11" name="T1_W10_11.1.wav"/>
            </a:hlinkClick>
            <a:extLst>
              <a:ext uri="{FF2B5EF4-FFF2-40B4-BE49-F238E27FC236}">
                <a16:creationId xmlns:a16="http://schemas.microsoft.com/office/drawing/2014/main" id="{C72C385B-9FF0-C1B8-FC0F-250FDE646B83}"/>
              </a:ext>
            </a:extLst>
          </p:cNvPr>
          <p:cNvSpPr txBox="1"/>
          <p:nvPr/>
        </p:nvSpPr>
        <p:spPr>
          <a:xfrm>
            <a:off x="0" y="214122"/>
            <a:ext cx="2812774" cy="518040"/>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18931720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1_W10_1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1_W10_11.3.wav"/>
                                        </p:tgtEl>
                                      </p:cMediaNode>
                                    </p:audio>
                                  </p:sub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1_W10_11.4.wav"/>
                                        </p:tgtEl>
                                      </p:cMediaNode>
                                    </p:audio>
                                  </p:sub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repl">
                                        <p:cTn id="61" dur="500"/>
                                        <p:tgtEl>
                                          <p:spTgt spid="3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T1_W10_11.5.wav"/>
                                        </p:tgtEl>
                                      </p:cMediaNode>
                                    </p:audio>
                                  </p:subTnLst>
                                </p:cTn>
                              </p:par>
                              <p:par>
                                <p:cTn id="66" presetID="1"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T1_W10_11.6.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8" name="T1_W10_11.7.wav"/>
                                        </p:tgtEl>
                                      </p:cMediaNode>
                                    </p:audio>
                                  </p:subTnLst>
                                </p:cTn>
                              </p:par>
                              <p:par>
                                <p:cTn id="90" presetID="1" presetClass="entr" presetSubtype="0"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animBg="1"/>
      <p:bldP spid="26" grpId="0" animBg="1"/>
      <p:bldP spid="27" grpId="0" animBg="1"/>
      <p:bldP spid="37" grpId="0" animBg="1"/>
      <p:bldP spid="39"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3101425533"/>
              </p:ext>
            </p:extLst>
          </p:nvPr>
        </p:nvGraphicFramePr>
        <p:xfrm>
          <a:off x="1032385" y="2107929"/>
          <a:ext cx="5696661" cy="4344480"/>
        </p:xfrm>
        <a:graphic>
          <a:graphicData uri="http://schemas.openxmlformats.org/drawingml/2006/table">
            <a:tbl>
              <a:tblPr/>
              <a:tblGrid>
                <a:gridCol w="2747457">
                  <a:extLst>
                    <a:ext uri="{9D8B030D-6E8A-4147-A177-3AD203B41FA5}">
                      <a16:colId xmlns:a16="http://schemas.microsoft.com/office/drawing/2014/main" val="20000"/>
                    </a:ext>
                  </a:extLst>
                </a:gridCol>
                <a:gridCol w="2949204">
                  <a:extLst>
                    <a:ext uri="{9D8B030D-6E8A-4147-A177-3AD203B41FA5}">
                      <a16:colId xmlns:a16="http://schemas.microsoft.com/office/drawing/2014/main" val="20001"/>
                    </a:ext>
                  </a:extLst>
                </a:gridCol>
              </a:tblGrid>
              <a:tr h="961200">
                <a:tc>
                  <a:txBody>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dirty="0" err="1">
                          <a:solidFill>
                            <a:srgbClr val="002060"/>
                          </a:solidFill>
                        </a:rPr>
                        <a:t>Preis</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Farbe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dirty="0">
                          <a:solidFill>
                            <a:srgbClr val="002060"/>
                          </a:solidFill>
                        </a:rPr>
                        <a:t>Partner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Partnerin</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dirty="0">
                          <a:solidFill>
                            <a:srgbClr val="002060"/>
                          </a:solidFill>
                        </a:rPr>
                        <a:t>Problem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Idee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dirty="0">
                          <a:solidFill>
                            <a:srgbClr val="002060"/>
                          </a:solidFill>
                        </a:rPr>
                        <a:t>Blatt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Aufgabe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dirty="0">
                          <a:solidFill>
                            <a:srgbClr val="002060"/>
                          </a:solidFill>
                        </a:rPr>
                        <a:t>Problem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Karte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dirty="0">
                          <a:solidFill>
                            <a:srgbClr val="002060"/>
                          </a:solidFill>
                        </a:rPr>
                        <a:t>Ding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rPr>
                        <a:t>Liste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dirty="0" err="1">
                          <a:solidFill>
                            <a:srgbClr val="002060"/>
                          </a:solidFill>
                        </a:rPr>
                        <a:t>Preis</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Karte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1_W10_12.3.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Ex</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1_W10_12.4.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1_W10_12.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1_W10_12.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1_W10_12.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1_W10_12.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1_W10_12.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7" name="T1_W10_12.1.wav"/>
            </a:hlinkClick>
            <a:extLst>
              <a:ext uri="{FF2B5EF4-FFF2-40B4-BE49-F238E27FC236}">
                <a16:creationId xmlns:a16="http://schemas.microsoft.com/office/drawing/2014/main" id="{85BDA598-D8FC-421B-AEDB-34FBDED665F3}"/>
              </a:ext>
            </a:extLst>
          </p:cNvPr>
          <p:cNvSpPr/>
          <p:nvPr/>
        </p:nvSpPr>
        <p:spPr>
          <a:xfrm>
            <a:off x="114389" y="0"/>
            <a:ext cx="43666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Gabriels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Partner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4481066" y="57662"/>
            <a:ext cx="606606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Gabriel has come home with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to work on a school project.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hlinkClick r:id="" action="ppaction://noaction">
              <a:snd r:embed="rId19" name="T1_W10_12.10.wav"/>
            </a:hlinkClick>
            <a:extLst>
              <a:ext uri="{FF2B5EF4-FFF2-40B4-BE49-F238E27FC236}">
                <a16:creationId xmlns:a16="http://schemas.microsoft.com/office/drawing/2014/main" id="{38D73F0C-2FDA-4386-9298-50EF1D54097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022061" y="3046983"/>
            <a:ext cx="517321" cy="517320"/>
          </a:xfrm>
          <a:prstGeom prst="rect">
            <a:avLst/>
          </a:prstGeom>
        </p:spPr>
      </p:pic>
      <p:pic>
        <p:nvPicPr>
          <p:cNvPr id="28" name="Picture 27" descr="Icon&#10;&#10;Description automatically generated">
            <a:hlinkClick r:id="" action="ppaction://noaction">
              <a:snd r:embed="rId21" name="T1_W10_12.11.wav"/>
            </a:hlinkClick>
            <a:extLst>
              <a:ext uri="{FF2B5EF4-FFF2-40B4-BE49-F238E27FC236}">
                <a16:creationId xmlns:a16="http://schemas.microsoft.com/office/drawing/2014/main" id="{794BAFBC-62E0-448C-9EFA-AA88D4866E4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079924" y="3563687"/>
            <a:ext cx="517321" cy="517320"/>
          </a:xfrm>
          <a:prstGeom prst="rect">
            <a:avLst/>
          </a:prstGeom>
        </p:spPr>
      </p:pic>
      <p:pic>
        <p:nvPicPr>
          <p:cNvPr id="30" name="Picture 29" descr="Icon&#10;&#10;Description automatically generated">
            <a:hlinkClick r:id="" action="ppaction://noaction">
              <a:snd r:embed="rId22" name="T1_W10_12.12.wav"/>
            </a:hlinkClick>
            <a:extLst>
              <a:ext uri="{FF2B5EF4-FFF2-40B4-BE49-F238E27FC236}">
                <a16:creationId xmlns:a16="http://schemas.microsoft.com/office/drawing/2014/main" id="{C4091622-CEDE-4FD1-A2B1-528D8314E8DA}"/>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9" y="4018674"/>
            <a:ext cx="517321" cy="517320"/>
          </a:xfrm>
          <a:prstGeom prst="rect">
            <a:avLst/>
          </a:prstGeom>
        </p:spPr>
      </p:pic>
      <p:pic>
        <p:nvPicPr>
          <p:cNvPr id="31" name="Picture 30" descr="Icon&#10;&#10;Description automatically generated">
            <a:hlinkClick r:id="" action="ppaction://noaction">
              <a:snd r:embed="rId23" name="T1_W10_12.13.wav"/>
            </a:hlinkClick>
            <a:extLst>
              <a:ext uri="{FF2B5EF4-FFF2-40B4-BE49-F238E27FC236}">
                <a16:creationId xmlns:a16="http://schemas.microsoft.com/office/drawing/2014/main" id="{162C8841-36C2-469E-9148-5DAF52DB3B0B}"/>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8" y="4480519"/>
            <a:ext cx="517321" cy="517320"/>
          </a:xfrm>
          <a:prstGeom prst="rect">
            <a:avLst/>
          </a:prstGeom>
        </p:spPr>
      </p:pic>
      <p:pic>
        <p:nvPicPr>
          <p:cNvPr id="32" name="Picture 31" descr="Icon&#10;&#10;Description automatically generated">
            <a:hlinkClick r:id="" action="ppaction://noaction">
              <a:snd r:embed="rId24" name="T1_W10_12.14.wav"/>
            </a:hlinkClick>
            <a:extLst>
              <a:ext uri="{FF2B5EF4-FFF2-40B4-BE49-F238E27FC236}">
                <a16:creationId xmlns:a16="http://schemas.microsoft.com/office/drawing/2014/main" id="{1619A7D9-4206-4556-9FDF-0829B9F08837}"/>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3073298" y="4947079"/>
            <a:ext cx="517321" cy="517320"/>
          </a:xfrm>
          <a:prstGeom prst="rect">
            <a:avLst/>
          </a:prstGeom>
        </p:spPr>
      </p:pic>
      <p:pic>
        <p:nvPicPr>
          <p:cNvPr id="33" name="Picture 32" descr="Icon&#10;&#10;Description automatically generated">
            <a:hlinkClick r:id="" action="ppaction://noaction">
              <a:snd r:embed="rId25" name="T1_W10_12.15.wav"/>
            </a:hlinkClick>
            <a:extLst>
              <a:ext uri="{FF2B5EF4-FFF2-40B4-BE49-F238E27FC236}">
                <a16:creationId xmlns:a16="http://schemas.microsoft.com/office/drawing/2014/main" id="{54B0EBDA-D46E-452C-A902-6F0134A259A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8" y="5447962"/>
            <a:ext cx="517321" cy="517320"/>
          </a:xfrm>
          <a:prstGeom prst="rect">
            <a:avLst/>
          </a:prstGeom>
        </p:spPr>
      </p:pic>
      <p:pic>
        <p:nvPicPr>
          <p:cNvPr id="34" name="Picture 33" descr="Icon&#10;&#10;Description automatically generated">
            <a:hlinkClick r:id="" action="ppaction://noaction">
              <a:snd r:embed="rId26" name="T1_W10_12.16.wav"/>
            </a:hlinkClick>
            <a:extLst>
              <a:ext uri="{FF2B5EF4-FFF2-40B4-BE49-F238E27FC236}">
                <a16:creationId xmlns:a16="http://schemas.microsoft.com/office/drawing/2014/main" id="{E659ACCA-F812-4AAD-B1C7-74EC974877E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095997" y="5919993"/>
            <a:ext cx="517321" cy="517320"/>
          </a:xfrm>
          <a:prstGeom prst="rect">
            <a:avLst/>
          </a:prstGeom>
        </p:spPr>
      </p:pic>
      <p:sp>
        <p:nvSpPr>
          <p:cNvPr id="8" name="Speech Bubble: Rectangle with Corners Rounded 7">
            <a:hlinkClick r:id="" action="ppaction://noaction">
              <a:snd r:embed="rId27" name="T1_W10_12.2.wav"/>
            </a:hlinkClick>
            <a:extLst>
              <a:ext uri="{FF2B5EF4-FFF2-40B4-BE49-F238E27FC236}">
                <a16:creationId xmlns:a16="http://schemas.microsoft.com/office/drawing/2014/main" id="{9262B981-555C-8C2F-ADE2-470FA63D3186}"/>
              </a:ext>
            </a:extLst>
          </p:cNvPr>
          <p:cNvSpPr/>
          <p:nvPr/>
        </p:nvSpPr>
        <p:spPr>
          <a:xfrm>
            <a:off x="1057110" y="663162"/>
            <a:ext cx="32764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D6045352-CE1B-BB1C-BFE3-C6356E4896D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4389" y="492977"/>
            <a:ext cx="914400" cy="914400"/>
          </a:xfrm>
          <a:prstGeom prst="rect">
            <a:avLst/>
          </a:prstGeom>
        </p:spPr>
      </p:pic>
      <p:sp>
        <p:nvSpPr>
          <p:cNvPr id="13" name="TextBox 12">
            <a:hlinkClick r:id="" action="ppaction://noaction">
              <a:snd r:embed="rId27" name="T1_W10_12.2.wav"/>
            </a:hlinkClick>
            <a:extLst>
              <a:ext uri="{FF2B5EF4-FFF2-40B4-BE49-F238E27FC236}">
                <a16:creationId xmlns:a16="http://schemas.microsoft.com/office/drawing/2014/main" id="{3C877093-AB6B-2AE1-248C-6D913EF45392}"/>
              </a:ext>
            </a:extLst>
          </p:cNvPr>
          <p:cNvSpPr txBox="1"/>
          <p:nvPr/>
        </p:nvSpPr>
        <p:spPr>
          <a:xfrm>
            <a:off x="1138523" y="691349"/>
            <a:ext cx="3195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Hör zu.  Was ist das?</a:t>
            </a:r>
          </a:p>
        </p:txBody>
      </p:sp>
      <p:pic>
        <p:nvPicPr>
          <p:cNvPr id="39" name="Picture 38" descr="A cartoon of a person with his hands in his pockets&#10;&#10;Description automatically generated">
            <a:extLst>
              <a:ext uri="{FF2B5EF4-FFF2-40B4-BE49-F238E27FC236}">
                <a16:creationId xmlns:a16="http://schemas.microsoft.com/office/drawing/2014/main" id="{5B417A6E-A107-144A-39C9-F886F8E9BEE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835437" y="1678769"/>
            <a:ext cx="1869044" cy="4837180"/>
          </a:xfrm>
          <a:prstGeom prst="rect">
            <a:avLst/>
          </a:prstGeom>
        </p:spPr>
      </p:pic>
      <p:pic>
        <p:nvPicPr>
          <p:cNvPr id="40" name="Picture 39" descr="A cartoon of a person&#10;&#10;Description automatically generated">
            <a:extLst>
              <a:ext uri="{FF2B5EF4-FFF2-40B4-BE49-F238E27FC236}">
                <a16:creationId xmlns:a16="http://schemas.microsoft.com/office/drawing/2014/main" id="{50A8BE75-1840-A146-99C7-15D1A28A357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58405" y="1792602"/>
            <a:ext cx="1236220" cy="4710100"/>
          </a:xfrm>
          <a:prstGeom prst="rect">
            <a:avLst/>
          </a:prstGeom>
        </p:spPr>
      </p:pic>
    </p:spTree>
    <p:extLst>
      <p:ext uri="{BB962C8B-B14F-4D97-AF65-F5344CB8AC3E}">
        <p14:creationId xmlns:p14="http://schemas.microsoft.com/office/powerpoint/2010/main" val="5458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1_W10_12.10.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1_W10_12.11.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1_W10_12.12.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T1_W10_12.1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1_W10_12.1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T1_W10_12.1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9" name="T1_W10_12.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1_W10_13.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bist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mein</a:t>
            </a:r>
            <a:r>
              <a:rPr kumimoji="0" lang="en-GB" sz="2800" b="1" i="0" u="none" strike="noStrike" kern="1200" cap="none" spc="-1" normalizeH="0" baseline="0" noProof="0" dirty="0">
                <a:ln>
                  <a:noFill/>
                </a:ln>
                <a:solidFill>
                  <a:srgbClr val="002060"/>
                </a:solidFill>
                <a:effectLst/>
                <a:uLnTx/>
                <a:uFillTx/>
                <a:latin typeface="Century gothic"/>
                <a:ea typeface="Century Gothic"/>
              </a:rPr>
              <a:t> Partner</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11" name="T1_W10_13.2.wav"/>
            </a:hlinkClick>
            <a:extLst>
              <a:ext uri="{FF2B5EF4-FFF2-40B4-BE49-F238E27FC236}">
                <a16:creationId xmlns:a16="http://schemas.microsoft.com/office/drawing/2014/main" id="{D61BF50F-5CB7-4021-9F5B-9A2BB38F70D9}"/>
              </a:ext>
            </a:extLst>
          </p:cNvPr>
          <p:cNvSpPr/>
          <p:nvPr/>
        </p:nvSpPr>
        <p:spPr>
          <a:xfrm>
            <a:off x="914067" y="540014"/>
            <a:ext cx="61725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mj-lt"/>
              </a:rPr>
              <a:t>Ist</a:t>
            </a:r>
            <a:r>
              <a:rPr kumimoji="0" lang="en-GB" sz="2400" b="1" i="0" u="none" strike="noStrike" kern="1200" cap="none" spc="0" normalizeH="0" baseline="0" noProof="0" dirty="0">
                <a:ln>
                  <a:noFill/>
                </a:ln>
                <a:solidFill>
                  <a:schemeClr val="bg1"/>
                </a:solidFill>
                <a:effectLst/>
                <a:uLnTx/>
                <a:uFillTx/>
                <a:latin typeface="+mj-lt"/>
              </a:rPr>
              <a:t> das </a:t>
            </a:r>
            <a:r>
              <a:rPr kumimoji="0" lang="en-GB" sz="2400" b="1" i="0" u="none" strike="noStrike" kern="1200" cap="none" spc="0" normalizeH="0" baseline="0" noProof="0" dirty="0" err="1">
                <a:ln>
                  <a:noFill/>
                </a:ln>
                <a:solidFill>
                  <a:schemeClr val="bg1"/>
                </a:solidFill>
                <a:effectLst/>
                <a:uLnTx/>
                <a:uFillTx/>
                <a:latin typeface="+mj-lt"/>
              </a:rPr>
              <a:t>mein</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meine</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oder</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deine</a:t>
            </a:r>
            <a:r>
              <a:rPr kumimoji="0" lang="en-GB" sz="2400" b="1" i="0" u="none" strike="noStrike" kern="1200" cap="none" spc="0" normalizeH="0" baseline="0" noProof="0" dirty="0">
                <a:ln>
                  <a:noFill/>
                </a:ln>
                <a:solidFill>
                  <a:schemeClr val="bg1"/>
                </a:solidFill>
                <a:effectLst/>
                <a:uLnTx/>
                <a:uFillTx/>
                <a:latin typeface="+mj-lt"/>
              </a:rPr>
              <a:t>?</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325320"/>
            <a:ext cx="914400" cy="914400"/>
          </a:xfrm>
          <a:prstGeom prst="rect">
            <a:avLst/>
          </a:prstGeom>
        </p:spPr>
      </p:pic>
      <p:pic>
        <p:nvPicPr>
          <p:cNvPr id="2" name="Picture 1" descr="A cartoon of a person with his hands in his pockets&#10;&#10;Description automatically generated">
            <a:extLst>
              <a:ext uri="{FF2B5EF4-FFF2-40B4-BE49-F238E27FC236}">
                <a16:creationId xmlns:a16="http://schemas.microsoft.com/office/drawing/2014/main" id="{AAA768CA-EB89-5D46-FB44-F130A0F52B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9620" y="1447937"/>
            <a:ext cx="2017676" cy="5221847"/>
          </a:xfrm>
          <a:prstGeom prst="rect">
            <a:avLst/>
          </a:prstGeom>
        </p:spPr>
      </p:pic>
      <p:pic>
        <p:nvPicPr>
          <p:cNvPr id="4" name="Picture 3" descr="A cartoon of a person&#10;&#10;Description automatically generated">
            <a:extLst>
              <a:ext uri="{FF2B5EF4-FFF2-40B4-BE49-F238E27FC236}">
                <a16:creationId xmlns:a16="http://schemas.microsoft.com/office/drawing/2014/main" id="{76DB79C7-E15D-9D10-6533-9D38417043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8205" y="1585122"/>
            <a:ext cx="1334528" cy="5084662"/>
          </a:xfrm>
          <a:prstGeom prst="rect">
            <a:avLst/>
          </a:prstGeom>
        </p:spPr>
      </p:pic>
      <p:sp>
        <p:nvSpPr>
          <p:cNvPr id="6" name="Speech Bubble: Rectangle with Corners Rounded 5">
            <a:extLst>
              <a:ext uri="{FF2B5EF4-FFF2-40B4-BE49-F238E27FC236}">
                <a16:creationId xmlns:a16="http://schemas.microsoft.com/office/drawing/2014/main" id="{3AA9DB74-AA40-9233-FC31-8D9DA9C948BC}"/>
              </a:ext>
            </a:extLst>
          </p:cNvPr>
          <p:cNvSpPr/>
          <p:nvPr/>
        </p:nvSpPr>
        <p:spPr>
          <a:xfrm>
            <a:off x="2889924" y="1754154"/>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Wie </a:t>
            </a:r>
            <a:r>
              <a:rPr lang="en-GB" sz="2400" dirty="0" err="1">
                <a:solidFill>
                  <a:schemeClr val="tx1"/>
                </a:solidFill>
              </a:rPr>
              <a:t>ist</a:t>
            </a:r>
            <a:r>
              <a:rPr lang="en-GB" sz="2400" dirty="0">
                <a:solidFill>
                  <a:schemeClr val="tx1"/>
                </a:solidFill>
              </a:rPr>
              <a:t> </a:t>
            </a:r>
            <a:r>
              <a:rPr lang="en-GB" sz="2400" b="1" dirty="0" err="1">
                <a:solidFill>
                  <a:schemeClr val="tx1"/>
                </a:solidFill>
              </a:rPr>
              <a:t>deine</a:t>
            </a:r>
            <a:r>
              <a:rPr lang="en-GB" sz="2400" dirty="0">
                <a:solidFill>
                  <a:schemeClr val="tx1"/>
                </a:solidFill>
              </a:rPr>
              <a:t> Aufgabe, Gabriel?</a:t>
            </a:r>
          </a:p>
        </p:txBody>
      </p:sp>
      <p:sp>
        <p:nvSpPr>
          <p:cNvPr id="7" name="Speech Bubble: Rectangle with Corners Rounded 6">
            <a:extLst>
              <a:ext uri="{FF2B5EF4-FFF2-40B4-BE49-F238E27FC236}">
                <a16:creationId xmlns:a16="http://schemas.microsoft.com/office/drawing/2014/main" id="{2D7464A3-78B2-3503-AB1F-FE74465E427D}"/>
              </a:ext>
            </a:extLst>
          </p:cNvPr>
          <p:cNvSpPr/>
          <p:nvPr/>
        </p:nvSpPr>
        <p:spPr>
          <a:xfrm>
            <a:off x="2889924" y="2474730"/>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a:t>
            </a:r>
            <a:r>
              <a:rPr lang="en-GB" sz="2400" dirty="0">
                <a:solidFill>
                  <a:schemeClr val="tx1"/>
                </a:solidFill>
              </a:rPr>
              <a:t>  Blatt.</a:t>
            </a:r>
          </a:p>
        </p:txBody>
      </p:sp>
      <p:sp>
        <p:nvSpPr>
          <p:cNvPr id="10" name="Speech Bubble: Rectangle with Corners Rounded 9">
            <a:extLst>
              <a:ext uri="{FF2B5EF4-FFF2-40B4-BE49-F238E27FC236}">
                <a16:creationId xmlns:a16="http://schemas.microsoft.com/office/drawing/2014/main" id="{FA1984A3-8A31-F390-187F-1716D5540B13}"/>
              </a:ext>
            </a:extLst>
          </p:cNvPr>
          <p:cNvSpPr/>
          <p:nvPr/>
        </p:nvSpPr>
        <p:spPr>
          <a:xfrm>
            <a:off x="2889924" y="3195306"/>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 </a:t>
            </a: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meine</a:t>
            </a:r>
            <a:r>
              <a:rPr lang="en-GB" sz="2400" dirty="0">
                <a:solidFill>
                  <a:schemeClr val="tx1"/>
                </a:solidFill>
              </a:rPr>
              <a:t> Karte.</a:t>
            </a:r>
          </a:p>
        </p:txBody>
      </p:sp>
      <p:sp>
        <p:nvSpPr>
          <p:cNvPr id="11" name="Speech Bubble: Rectangle with Corners Rounded 10">
            <a:extLst>
              <a:ext uri="{FF2B5EF4-FFF2-40B4-BE49-F238E27FC236}">
                <a16:creationId xmlns:a16="http://schemas.microsoft.com/office/drawing/2014/main" id="{312068B8-8AE8-DEB5-A640-D0D8F2A9F0F9}"/>
              </a:ext>
            </a:extLst>
          </p:cNvPr>
          <p:cNvSpPr/>
          <p:nvPr/>
        </p:nvSpPr>
        <p:spPr>
          <a:xfrm>
            <a:off x="2889924" y="3915882"/>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Deine</a:t>
            </a:r>
            <a:r>
              <a:rPr lang="en-GB" sz="2400" dirty="0">
                <a:solidFill>
                  <a:schemeClr val="tx1"/>
                </a:solidFill>
              </a:rPr>
              <a:t> Karte </a:t>
            </a:r>
            <a:r>
              <a:rPr lang="en-GB" sz="2400" dirty="0" err="1">
                <a:solidFill>
                  <a:schemeClr val="tx1"/>
                </a:solidFill>
              </a:rPr>
              <a:t>ist</a:t>
            </a:r>
            <a:r>
              <a:rPr lang="en-GB" sz="2400" dirty="0">
                <a:solidFill>
                  <a:schemeClr val="tx1"/>
                </a:solidFill>
              </a:rPr>
              <a:t> wunderbar.</a:t>
            </a:r>
          </a:p>
        </p:txBody>
      </p:sp>
      <p:sp>
        <p:nvSpPr>
          <p:cNvPr id="12" name="Speech Bubble: Rectangle with Corners Rounded 11">
            <a:extLst>
              <a:ext uri="{FF2B5EF4-FFF2-40B4-BE49-F238E27FC236}">
                <a16:creationId xmlns:a16="http://schemas.microsoft.com/office/drawing/2014/main" id="{E3D16FB0-2AE8-0999-92BC-BE73422DDA97}"/>
              </a:ext>
            </a:extLst>
          </p:cNvPr>
          <p:cNvSpPr/>
          <p:nvPr/>
        </p:nvSpPr>
        <p:spPr>
          <a:xfrm>
            <a:off x="2889924" y="4636458"/>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Ist</a:t>
            </a:r>
            <a:r>
              <a:rPr lang="en-GB" sz="2400" dirty="0">
                <a:solidFill>
                  <a:schemeClr val="tx1"/>
                </a:solidFill>
              </a:rPr>
              <a:t> das </a:t>
            </a:r>
            <a:r>
              <a:rPr lang="en-GB" sz="2400" b="1" dirty="0" err="1">
                <a:solidFill>
                  <a:schemeClr val="tx1"/>
                </a:solidFill>
              </a:rPr>
              <a:t>deine</a:t>
            </a:r>
            <a:r>
              <a:rPr lang="en-GB" sz="2400" dirty="0">
                <a:solidFill>
                  <a:schemeClr val="tx1"/>
                </a:solidFill>
              </a:rPr>
              <a:t> </a:t>
            </a:r>
            <a:r>
              <a:rPr lang="en-GB" sz="2400" dirty="0" err="1">
                <a:solidFill>
                  <a:schemeClr val="tx1"/>
                </a:solidFill>
              </a:rPr>
              <a:t>Jacke</a:t>
            </a:r>
            <a:r>
              <a:rPr lang="en-GB" sz="2400" dirty="0">
                <a:solidFill>
                  <a:schemeClr val="tx1"/>
                </a:solidFill>
              </a:rPr>
              <a:t>, Gabriel?</a:t>
            </a:r>
          </a:p>
        </p:txBody>
      </p:sp>
      <p:sp>
        <p:nvSpPr>
          <p:cNvPr id="19" name="Speech Bubble: Rectangle with Corners Rounded 18">
            <a:extLst>
              <a:ext uri="{FF2B5EF4-FFF2-40B4-BE49-F238E27FC236}">
                <a16:creationId xmlns:a16="http://schemas.microsoft.com/office/drawing/2014/main" id="{A3806502-9E1D-804E-410A-8433B5A28E45}"/>
              </a:ext>
            </a:extLst>
          </p:cNvPr>
          <p:cNvSpPr/>
          <p:nvPr/>
        </p:nvSpPr>
        <p:spPr>
          <a:xfrm>
            <a:off x="2889924" y="5357034"/>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Ja, das </a:t>
            </a:r>
            <a:r>
              <a:rPr lang="en-GB" sz="2400" dirty="0" err="1">
                <a:solidFill>
                  <a:schemeClr val="tx1"/>
                </a:solidFill>
              </a:rPr>
              <a:t>ist</a:t>
            </a:r>
            <a:r>
              <a:rPr lang="en-GB" sz="2400" dirty="0">
                <a:solidFill>
                  <a:schemeClr val="tx1"/>
                </a:solidFill>
              </a:rPr>
              <a:t> </a:t>
            </a:r>
            <a:r>
              <a:rPr lang="en-GB" sz="2400" b="1" dirty="0" err="1">
                <a:solidFill>
                  <a:schemeClr val="tx1"/>
                </a:solidFill>
              </a:rPr>
              <a:t>meine</a:t>
            </a:r>
            <a:r>
              <a:rPr lang="en-GB" sz="2400" dirty="0">
                <a:solidFill>
                  <a:schemeClr val="tx1"/>
                </a:solidFill>
              </a:rPr>
              <a:t> </a:t>
            </a:r>
            <a:r>
              <a:rPr lang="en-GB" sz="2400" dirty="0" err="1">
                <a:solidFill>
                  <a:schemeClr val="tx1"/>
                </a:solidFill>
              </a:rPr>
              <a:t>Jacke</a:t>
            </a:r>
            <a:r>
              <a:rPr lang="en-GB" sz="2400" dirty="0">
                <a:solidFill>
                  <a:schemeClr val="tx1"/>
                </a:solidFill>
              </a:rPr>
              <a:t>.</a:t>
            </a:r>
          </a:p>
        </p:txBody>
      </p:sp>
      <p:sp>
        <p:nvSpPr>
          <p:cNvPr id="23" name="Rectangle 22">
            <a:extLst>
              <a:ext uri="{FF2B5EF4-FFF2-40B4-BE49-F238E27FC236}">
                <a16:creationId xmlns:a16="http://schemas.microsoft.com/office/drawing/2014/main" id="{C0D88BBD-0428-7A98-F7B7-F9CB0A63974D}"/>
              </a:ext>
            </a:extLst>
          </p:cNvPr>
          <p:cNvSpPr/>
          <p:nvPr/>
        </p:nvSpPr>
        <p:spPr>
          <a:xfrm>
            <a:off x="4555109" y="1804854"/>
            <a:ext cx="846626" cy="277946"/>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__1__</a:t>
            </a:r>
          </a:p>
        </p:txBody>
      </p:sp>
      <p:sp>
        <p:nvSpPr>
          <p:cNvPr id="24" name="Rectangle 23">
            <a:extLst>
              <a:ext uri="{FF2B5EF4-FFF2-40B4-BE49-F238E27FC236}">
                <a16:creationId xmlns:a16="http://schemas.microsoft.com/office/drawing/2014/main" id="{5B683575-8302-B80D-6DC5-A388CB8B0567}"/>
              </a:ext>
            </a:extLst>
          </p:cNvPr>
          <p:cNvSpPr/>
          <p:nvPr/>
        </p:nvSpPr>
        <p:spPr>
          <a:xfrm>
            <a:off x="5591979" y="2520868"/>
            <a:ext cx="868087"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__2__</a:t>
            </a:r>
          </a:p>
        </p:txBody>
      </p:sp>
      <p:sp>
        <p:nvSpPr>
          <p:cNvPr id="31" name="Rectangle 30">
            <a:extLst>
              <a:ext uri="{FF2B5EF4-FFF2-40B4-BE49-F238E27FC236}">
                <a16:creationId xmlns:a16="http://schemas.microsoft.com/office/drawing/2014/main" id="{DC5BC6CD-B051-5AA0-F072-CFA3A91D78F0}"/>
              </a:ext>
            </a:extLst>
          </p:cNvPr>
          <p:cNvSpPr/>
          <p:nvPr/>
        </p:nvSpPr>
        <p:spPr>
          <a:xfrm>
            <a:off x="5763558" y="3227385"/>
            <a:ext cx="102671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__3__</a:t>
            </a:r>
          </a:p>
        </p:txBody>
      </p:sp>
      <p:sp>
        <p:nvSpPr>
          <p:cNvPr id="32" name="Rectangle 31">
            <a:extLst>
              <a:ext uri="{FF2B5EF4-FFF2-40B4-BE49-F238E27FC236}">
                <a16:creationId xmlns:a16="http://schemas.microsoft.com/office/drawing/2014/main" id="{99536E5A-FDBC-8D63-9A2D-715D7A0D477D}"/>
              </a:ext>
            </a:extLst>
          </p:cNvPr>
          <p:cNvSpPr/>
          <p:nvPr/>
        </p:nvSpPr>
        <p:spPr>
          <a:xfrm>
            <a:off x="3920108" y="3982439"/>
            <a:ext cx="982093" cy="267828"/>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__4__</a:t>
            </a:r>
          </a:p>
        </p:txBody>
      </p:sp>
      <p:sp>
        <p:nvSpPr>
          <p:cNvPr id="33" name="Rectangle 32">
            <a:extLst>
              <a:ext uri="{FF2B5EF4-FFF2-40B4-BE49-F238E27FC236}">
                <a16:creationId xmlns:a16="http://schemas.microsoft.com/office/drawing/2014/main" id="{B68C36D6-3172-E105-4543-04C11FF301F1}"/>
              </a:ext>
            </a:extLst>
          </p:cNvPr>
          <p:cNvSpPr/>
          <p:nvPr/>
        </p:nvSpPr>
        <p:spPr>
          <a:xfrm>
            <a:off x="4708615" y="4708074"/>
            <a:ext cx="982093" cy="267828"/>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__5__</a:t>
            </a:r>
          </a:p>
        </p:txBody>
      </p:sp>
      <p:sp>
        <p:nvSpPr>
          <p:cNvPr id="34" name="Rectangle 33">
            <a:extLst>
              <a:ext uri="{FF2B5EF4-FFF2-40B4-BE49-F238E27FC236}">
                <a16:creationId xmlns:a16="http://schemas.microsoft.com/office/drawing/2014/main" id="{B0E03473-7B1C-F8A6-E0ED-30A657124CEE}"/>
              </a:ext>
            </a:extLst>
          </p:cNvPr>
          <p:cNvSpPr/>
          <p:nvPr/>
        </p:nvSpPr>
        <p:spPr>
          <a:xfrm>
            <a:off x="5590269" y="5392341"/>
            <a:ext cx="102671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__4__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1_W10_1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1_W10_1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1_W10_13.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1_W10_13.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1_W10_13.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1_W10_13.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1_W10_13.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bist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mein</a:t>
            </a:r>
            <a:r>
              <a:rPr kumimoji="0" lang="en-GB" sz="2800" b="1" i="0" u="none" strike="noStrike" kern="1200" cap="none" spc="-1" normalizeH="0" baseline="0" noProof="0" dirty="0">
                <a:ln>
                  <a:noFill/>
                </a:ln>
                <a:solidFill>
                  <a:srgbClr val="002060"/>
                </a:solidFill>
                <a:effectLst/>
                <a:uLnTx/>
                <a:uFillTx/>
                <a:latin typeface="Century gothic"/>
                <a:ea typeface="Century Gothic"/>
              </a:rPr>
              <a:t> Partner</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11" name="T1_W10_13.2.wav"/>
            </a:hlinkClick>
            <a:extLst>
              <a:ext uri="{FF2B5EF4-FFF2-40B4-BE49-F238E27FC236}">
                <a16:creationId xmlns:a16="http://schemas.microsoft.com/office/drawing/2014/main" id="{D61BF50F-5CB7-4021-9F5B-9A2BB38F70D9}"/>
              </a:ext>
            </a:extLst>
          </p:cNvPr>
          <p:cNvSpPr/>
          <p:nvPr/>
        </p:nvSpPr>
        <p:spPr>
          <a:xfrm>
            <a:off x="914067" y="540014"/>
            <a:ext cx="6832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mj-lt"/>
              </a:rPr>
              <a:t>Ist</a:t>
            </a:r>
            <a:r>
              <a:rPr kumimoji="0" lang="en-GB" sz="2400" b="1" i="0" u="none" strike="noStrike" kern="1200" cap="none" spc="0" normalizeH="0" baseline="0" noProof="0" dirty="0">
                <a:ln>
                  <a:noFill/>
                </a:ln>
                <a:solidFill>
                  <a:schemeClr val="bg1"/>
                </a:solidFill>
                <a:effectLst/>
                <a:uLnTx/>
                <a:uFillTx/>
                <a:latin typeface="+mj-lt"/>
              </a:rPr>
              <a:t> das </a:t>
            </a:r>
            <a:r>
              <a:rPr kumimoji="0" lang="en-GB" sz="2400" b="1" i="0" u="none" strike="noStrike" kern="1200" cap="none" spc="0" normalizeH="0" baseline="0" noProof="0" dirty="0" err="1">
                <a:ln>
                  <a:noFill/>
                </a:ln>
                <a:solidFill>
                  <a:schemeClr val="bg1"/>
                </a:solidFill>
                <a:effectLst/>
                <a:uLnTx/>
                <a:uFillTx/>
                <a:latin typeface="+mj-lt"/>
              </a:rPr>
              <a:t>mein</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meine</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oder</a:t>
            </a:r>
            <a:r>
              <a:rPr kumimoji="0" lang="en-GB" sz="2400" b="1" i="0" u="none" strike="noStrike" kern="1200" cap="none" spc="0" normalizeH="0" baseline="0" noProof="0" dirty="0">
                <a:ln>
                  <a:noFill/>
                </a:ln>
                <a:solidFill>
                  <a:schemeClr val="bg1"/>
                </a:solidFill>
                <a:effectLst/>
                <a:uLnTx/>
                <a:uFillTx/>
                <a:latin typeface="+mj-lt"/>
              </a:rPr>
              <a:t> </a:t>
            </a:r>
            <a:r>
              <a:rPr kumimoji="0" lang="en-GB" sz="2400" b="1" i="0" u="none" strike="noStrike" kern="1200" cap="none" spc="0" normalizeH="0" baseline="0" noProof="0" dirty="0" err="1">
                <a:ln>
                  <a:noFill/>
                </a:ln>
                <a:solidFill>
                  <a:schemeClr val="bg1"/>
                </a:solidFill>
                <a:effectLst/>
                <a:uLnTx/>
                <a:uFillTx/>
                <a:latin typeface="+mj-lt"/>
              </a:rPr>
              <a:t>deine</a:t>
            </a:r>
            <a:r>
              <a:rPr kumimoji="0" lang="en-GB" sz="2400" b="1" i="0" u="none" strike="noStrike" kern="1200" cap="none" spc="0" normalizeH="0" baseline="0" noProof="0">
                <a:ln>
                  <a:noFill/>
                </a:ln>
                <a:solidFill>
                  <a:schemeClr val="bg1"/>
                </a:solidFill>
                <a:effectLst/>
                <a:uLnTx/>
                <a:uFillTx/>
                <a:latin typeface="+mj-lt"/>
              </a:rPr>
              <a:t>?</a:t>
            </a:r>
            <a:endParaRPr kumimoji="0" lang="en-GB" sz="2400" b="1" i="0" u="none" strike="noStrike" kern="1200" cap="none" spc="0" normalizeH="0" baseline="0" noProof="0" dirty="0">
              <a:ln>
                <a:noFill/>
              </a:ln>
              <a:solidFill>
                <a:schemeClr val="bg1"/>
              </a:solidFill>
              <a:effectLst/>
              <a:uLnTx/>
              <a:uFillTx/>
              <a:latin typeface="+mj-lt"/>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325320"/>
            <a:ext cx="914400" cy="914400"/>
          </a:xfrm>
          <a:prstGeom prst="rect">
            <a:avLst/>
          </a:prstGeom>
        </p:spPr>
      </p:pic>
      <p:pic>
        <p:nvPicPr>
          <p:cNvPr id="2" name="Picture 1" descr="A cartoon of a person with his hands in his pockets&#10;&#10;Description automatically generated">
            <a:extLst>
              <a:ext uri="{FF2B5EF4-FFF2-40B4-BE49-F238E27FC236}">
                <a16:creationId xmlns:a16="http://schemas.microsoft.com/office/drawing/2014/main" id="{AAA768CA-EB89-5D46-FB44-F130A0F52B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9620" y="1447937"/>
            <a:ext cx="2017676" cy="5221847"/>
          </a:xfrm>
          <a:prstGeom prst="rect">
            <a:avLst/>
          </a:prstGeom>
        </p:spPr>
      </p:pic>
      <p:pic>
        <p:nvPicPr>
          <p:cNvPr id="4" name="Picture 3" descr="A cartoon of a person&#10;&#10;Description automatically generated">
            <a:extLst>
              <a:ext uri="{FF2B5EF4-FFF2-40B4-BE49-F238E27FC236}">
                <a16:creationId xmlns:a16="http://schemas.microsoft.com/office/drawing/2014/main" id="{76DB79C7-E15D-9D10-6533-9D38417043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8205" y="1585122"/>
            <a:ext cx="1334528" cy="5084662"/>
          </a:xfrm>
          <a:prstGeom prst="rect">
            <a:avLst/>
          </a:prstGeom>
        </p:spPr>
      </p:pic>
      <p:sp>
        <p:nvSpPr>
          <p:cNvPr id="6" name="Speech Bubble: Rectangle with Corners Rounded 5">
            <a:extLst>
              <a:ext uri="{FF2B5EF4-FFF2-40B4-BE49-F238E27FC236}">
                <a16:creationId xmlns:a16="http://schemas.microsoft.com/office/drawing/2014/main" id="{3AA9DB74-AA40-9233-FC31-8D9DA9C948BC}"/>
              </a:ext>
            </a:extLst>
          </p:cNvPr>
          <p:cNvSpPr/>
          <p:nvPr/>
        </p:nvSpPr>
        <p:spPr>
          <a:xfrm>
            <a:off x="2785533" y="1754154"/>
            <a:ext cx="6637867"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Wie </a:t>
            </a:r>
            <a:r>
              <a:rPr lang="en-GB" sz="2400" dirty="0" err="1">
                <a:solidFill>
                  <a:schemeClr val="tx1"/>
                </a:solidFill>
              </a:rPr>
              <a:t>ist</a:t>
            </a:r>
            <a:r>
              <a:rPr lang="en-GB" sz="2400" dirty="0">
                <a:solidFill>
                  <a:schemeClr val="tx1"/>
                </a:solidFill>
              </a:rPr>
              <a:t> </a:t>
            </a:r>
            <a:r>
              <a:rPr lang="en-GB" sz="2400" b="1" dirty="0" err="1">
                <a:solidFill>
                  <a:schemeClr val="tx1"/>
                </a:solidFill>
              </a:rPr>
              <a:t>meine|deine</a:t>
            </a:r>
            <a:r>
              <a:rPr lang="en-GB" sz="2400" dirty="0">
                <a:solidFill>
                  <a:schemeClr val="tx1"/>
                </a:solidFill>
              </a:rPr>
              <a:t> Aufgabe, Gabriel?</a:t>
            </a:r>
          </a:p>
        </p:txBody>
      </p:sp>
      <p:sp>
        <p:nvSpPr>
          <p:cNvPr id="7" name="Speech Bubble: Rectangle with Corners Rounded 6">
            <a:extLst>
              <a:ext uri="{FF2B5EF4-FFF2-40B4-BE49-F238E27FC236}">
                <a16:creationId xmlns:a16="http://schemas.microsoft.com/office/drawing/2014/main" id="{2D7464A3-78B2-3503-AB1F-FE74465E427D}"/>
              </a:ext>
            </a:extLst>
          </p:cNvPr>
          <p:cNvSpPr/>
          <p:nvPr/>
        </p:nvSpPr>
        <p:spPr>
          <a:xfrm>
            <a:off x="2785533" y="2474730"/>
            <a:ext cx="6637867"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mein|dein</a:t>
            </a:r>
            <a:r>
              <a:rPr lang="en-GB" sz="2400" dirty="0">
                <a:solidFill>
                  <a:schemeClr val="tx1"/>
                </a:solidFill>
              </a:rPr>
              <a:t> Blatt.</a:t>
            </a:r>
          </a:p>
        </p:txBody>
      </p:sp>
      <p:sp>
        <p:nvSpPr>
          <p:cNvPr id="10" name="Speech Bubble: Rectangle with Corners Rounded 9">
            <a:extLst>
              <a:ext uri="{FF2B5EF4-FFF2-40B4-BE49-F238E27FC236}">
                <a16:creationId xmlns:a16="http://schemas.microsoft.com/office/drawing/2014/main" id="{FA1984A3-8A31-F390-187F-1716D5540B13}"/>
              </a:ext>
            </a:extLst>
          </p:cNvPr>
          <p:cNvSpPr/>
          <p:nvPr/>
        </p:nvSpPr>
        <p:spPr>
          <a:xfrm>
            <a:off x="2785533" y="3195306"/>
            <a:ext cx="6637867"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 </a:t>
            </a: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meine|deine</a:t>
            </a:r>
            <a:r>
              <a:rPr lang="en-GB" sz="2400" dirty="0">
                <a:solidFill>
                  <a:schemeClr val="tx1"/>
                </a:solidFill>
              </a:rPr>
              <a:t> Karte.</a:t>
            </a:r>
          </a:p>
        </p:txBody>
      </p:sp>
      <p:sp>
        <p:nvSpPr>
          <p:cNvPr id="11" name="Speech Bubble: Rectangle with Corners Rounded 10">
            <a:extLst>
              <a:ext uri="{FF2B5EF4-FFF2-40B4-BE49-F238E27FC236}">
                <a16:creationId xmlns:a16="http://schemas.microsoft.com/office/drawing/2014/main" id="{312068B8-8AE8-DEB5-A640-D0D8F2A9F0F9}"/>
              </a:ext>
            </a:extLst>
          </p:cNvPr>
          <p:cNvSpPr/>
          <p:nvPr/>
        </p:nvSpPr>
        <p:spPr>
          <a:xfrm>
            <a:off x="2785533" y="3915882"/>
            <a:ext cx="6637867"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Meine|Deine</a:t>
            </a:r>
            <a:r>
              <a:rPr lang="en-GB" sz="2400" dirty="0">
                <a:solidFill>
                  <a:schemeClr val="tx1"/>
                </a:solidFill>
              </a:rPr>
              <a:t> Karte </a:t>
            </a:r>
            <a:r>
              <a:rPr lang="en-GB" sz="2400" dirty="0" err="1">
                <a:solidFill>
                  <a:schemeClr val="tx1"/>
                </a:solidFill>
              </a:rPr>
              <a:t>ist</a:t>
            </a:r>
            <a:r>
              <a:rPr lang="en-GB" sz="2400" dirty="0">
                <a:solidFill>
                  <a:schemeClr val="tx1"/>
                </a:solidFill>
              </a:rPr>
              <a:t> wunderbar.</a:t>
            </a:r>
          </a:p>
        </p:txBody>
      </p:sp>
      <p:sp>
        <p:nvSpPr>
          <p:cNvPr id="12" name="Speech Bubble: Rectangle with Corners Rounded 11">
            <a:extLst>
              <a:ext uri="{FF2B5EF4-FFF2-40B4-BE49-F238E27FC236}">
                <a16:creationId xmlns:a16="http://schemas.microsoft.com/office/drawing/2014/main" id="{E3D16FB0-2AE8-0999-92BC-BE73422DDA97}"/>
              </a:ext>
            </a:extLst>
          </p:cNvPr>
          <p:cNvSpPr/>
          <p:nvPr/>
        </p:nvSpPr>
        <p:spPr>
          <a:xfrm>
            <a:off x="2785533" y="4636458"/>
            <a:ext cx="6637867"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Ist</a:t>
            </a:r>
            <a:r>
              <a:rPr lang="en-GB" sz="2400" dirty="0">
                <a:solidFill>
                  <a:schemeClr val="tx1"/>
                </a:solidFill>
              </a:rPr>
              <a:t> das </a:t>
            </a:r>
            <a:r>
              <a:rPr lang="en-GB" sz="2400" b="1" dirty="0" err="1">
                <a:solidFill>
                  <a:schemeClr val="tx1"/>
                </a:solidFill>
              </a:rPr>
              <a:t>meine|deine</a:t>
            </a:r>
            <a:r>
              <a:rPr lang="en-GB" sz="2400" dirty="0">
                <a:solidFill>
                  <a:schemeClr val="tx1"/>
                </a:solidFill>
              </a:rPr>
              <a:t> </a:t>
            </a:r>
            <a:r>
              <a:rPr lang="en-GB" sz="2400" dirty="0" err="1">
                <a:solidFill>
                  <a:schemeClr val="tx1"/>
                </a:solidFill>
              </a:rPr>
              <a:t>Jacke</a:t>
            </a:r>
            <a:r>
              <a:rPr lang="en-GB" sz="2400" dirty="0">
                <a:solidFill>
                  <a:schemeClr val="tx1"/>
                </a:solidFill>
              </a:rPr>
              <a:t>, Gabriel?</a:t>
            </a:r>
          </a:p>
        </p:txBody>
      </p:sp>
      <p:sp>
        <p:nvSpPr>
          <p:cNvPr id="19" name="Speech Bubble: Rectangle with Corners Rounded 18">
            <a:extLst>
              <a:ext uri="{FF2B5EF4-FFF2-40B4-BE49-F238E27FC236}">
                <a16:creationId xmlns:a16="http://schemas.microsoft.com/office/drawing/2014/main" id="{A3806502-9E1D-804E-410A-8433B5A28E45}"/>
              </a:ext>
            </a:extLst>
          </p:cNvPr>
          <p:cNvSpPr/>
          <p:nvPr/>
        </p:nvSpPr>
        <p:spPr>
          <a:xfrm>
            <a:off x="2785533" y="5357034"/>
            <a:ext cx="6637867"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Ja, das </a:t>
            </a:r>
            <a:r>
              <a:rPr lang="en-GB" sz="2400" dirty="0" err="1">
                <a:solidFill>
                  <a:schemeClr val="tx1"/>
                </a:solidFill>
              </a:rPr>
              <a:t>ist</a:t>
            </a:r>
            <a:r>
              <a:rPr lang="en-GB" sz="2400" dirty="0">
                <a:solidFill>
                  <a:schemeClr val="tx1"/>
                </a:solidFill>
              </a:rPr>
              <a:t> </a:t>
            </a:r>
            <a:r>
              <a:rPr lang="en-GB" sz="2400" b="1" dirty="0" err="1">
                <a:solidFill>
                  <a:schemeClr val="tx1"/>
                </a:solidFill>
              </a:rPr>
              <a:t>meine|deine</a:t>
            </a:r>
            <a:r>
              <a:rPr lang="en-GB" sz="2400" dirty="0">
                <a:solidFill>
                  <a:schemeClr val="tx1"/>
                </a:solidFill>
              </a:rPr>
              <a:t> </a:t>
            </a:r>
            <a:r>
              <a:rPr lang="en-GB" sz="2400" dirty="0" err="1">
                <a:solidFill>
                  <a:schemeClr val="tx1"/>
                </a:solidFill>
              </a:rPr>
              <a:t>Jacke</a:t>
            </a:r>
            <a:r>
              <a:rPr lang="en-GB" sz="2400" dirty="0">
                <a:solidFill>
                  <a:schemeClr val="tx1"/>
                </a:solidFill>
              </a:rPr>
              <a:t>.</a:t>
            </a:r>
          </a:p>
        </p:txBody>
      </p:sp>
      <p:sp>
        <p:nvSpPr>
          <p:cNvPr id="23" name="Rectangle 22">
            <a:extLst>
              <a:ext uri="{FF2B5EF4-FFF2-40B4-BE49-F238E27FC236}">
                <a16:creationId xmlns:a16="http://schemas.microsoft.com/office/drawing/2014/main" id="{C0D88BBD-0428-7A98-F7B7-F9CB0A63974D}"/>
              </a:ext>
            </a:extLst>
          </p:cNvPr>
          <p:cNvSpPr/>
          <p:nvPr/>
        </p:nvSpPr>
        <p:spPr>
          <a:xfrm>
            <a:off x="4163940" y="1795309"/>
            <a:ext cx="1144660" cy="344503"/>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24" name="Rectangle 23">
            <a:extLst>
              <a:ext uri="{FF2B5EF4-FFF2-40B4-BE49-F238E27FC236}">
                <a16:creationId xmlns:a16="http://schemas.microsoft.com/office/drawing/2014/main" id="{5B683575-8302-B80D-6DC5-A388CB8B0567}"/>
              </a:ext>
            </a:extLst>
          </p:cNvPr>
          <p:cNvSpPr/>
          <p:nvPr/>
        </p:nvSpPr>
        <p:spPr>
          <a:xfrm>
            <a:off x="6201580" y="2520869"/>
            <a:ext cx="868087"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5" name="Rectangle 4">
            <a:extLst>
              <a:ext uri="{FF2B5EF4-FFF2-40B4-BE49-F238E27FC236}">
                <a16:creationId xmlns:a16="http://schemas.microsoft.com/office/drawing/2014/main" id="{77C72F1D-7FB0-E9B5-2AEC-21ED0CC9B985}"/>
              </a:ext>
            </a:extLst>
          </p:cNvPr>
          <p:cNvSpPr/>
          <p:nvPr/>
        </p:nvSpPr>
        <p:spPr>
          <a:xfrm>
            <a:off x="6489446" y="3239179"/>
            <a:ext cx="98662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9" name="Rectangle 8">
            <a:extLst>
              <a:ext uri="{FF2B5EF4-FFF2-40B4-BE49-F238E27FC236}">
                <a16:creationId xmlns:a16="http://schemas.microsoft.com/office/drawing/2014/main" id="{75E06079-6E49-A138-B1BE-14B47FC8ABB8}"/>
              </a:ext>
            </a:extLst>
          </p:cNvPr>
          <p:cNvSpPr/>
          <p:nvPr/>
        </p:nvSpPr>
        <p:spPr>
          <a:xfrm>
            <a:off x="3553255" y="3953954"/>
            <a:ext cx="1144660" cy="344503"/>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15" name="Rectangle 14">
            <a:extLst>
              <a:ext uri="{FF2B5EF4-FFF2-40B4-BE49-F238E27FC236}">
                <a16:creationId xmlns:a16="http://schemas.microsoft.com/office/drawing/2014/main" id="{EAF2CCD9-1074-BAD8-2126-EEFD6F699996}"/>
              </a:ext>
            </a:extLst>
          </p:cNvPr>
          <p:cNvSpPr/>
          <p:nvPr/>
        </p:nvSpPr>
        <p:spPr>
          <a:xfrm>
            <a:off x="4334186" y="4677055"/>
            <a:ext cx="1144660" cy="344503"/>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
        <p:nvSpPr>
          <p:cNvPr id="16" name="Rectangle 15">
            <a:extLst>
              <a:ext uri="{FF2B5EF4-FFF2-40B4-BE49-F238E27FC236}">
                <a16:creationId xmlns:a16="http://schemas.microsoft.com/office/drawing/2014/main" id="{9EA1179E-4AD6-2F56-16F7-039C835361B9}"/>
              </a:ext>
            </a:extLst>
          </p:cNvPr>
          <p:cNvSpPr/>
          <p:nvPr/>
        </p:nvSpPr>
        <p:spPr>
          <a:xfrm>
            <a:off x="6345513" y="5392341"/>
            <a:ext cx="986621" cy="340445"/>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endParaRPr>
          </a:p>
        </p:txBody>
      </p:sp>
    </p:spTree>
    <p:extLst>
      <p:ext uri="{BB962C8B-B14F-4D97-AF65-F5344CB8AC3E}">
        <p14:creationId xmlns:p14="http://schemas.microsoft.com/office/powerpoint/2010/main" val="219690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1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0_1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10_13.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10_13.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10_13.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10_13.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 grpId="0" animBg="1"/>
      <p:bldP spid="9"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727018" y="270135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10_2.1.wav"/>
            </a:hlinkClick>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563" y="1197782"/>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Sound 1">
            <a:hlinkClick r:id="" action="ppaction://noaction" highlightClick="1">
              <a:snd r:embed="rId7" name="T1_W10_2.2.wav"/>
            </a:hlinkClick>
            <a:extLst>
              <a:ext uri="{FF2B5EF4-FFF2-40B4-BE49-F238E27FC236}">
                <a16:creationId xmlns:a16="http://schemas.microsoft.com/office/drawing/2014/main" id="{62B2C0EF-D1CA-4273-B816-B99BA48A8FF6}"/>
              </a:ext>
            </a:extLst>
          </p:cNvPr>
          <p:cNvSpPr/>
          <p:nvPr/>
        </p:nvSpPr>
        <p:spPr>
          <a:xfrm>
            <a:off x="245425" y="5884118"/>
            <a:ext cx="464039" cy="396360"/>
          </a:xfrm>
          <a:prstGeom prst="actionButtonSound">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C7CC33B5-6F61-4299-906D-5B26A1EB30FC}"/>
              </a:ext>
            </a:extLst>
          </p:cNvPr>
          <p:cNvSpPr txBox="1"/>
          <p:nvPr/>
        </p:nvSpPr>
        <p:spPr>
          <a:xfrm>
            <a:off x="800100" y="5820688"/>
            <a:ext cx="880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ICE</a:t>
            </a:r>
          </a:p>
        </p:txBody>
      </p:sp>
      <p:sp>
        <p:nvSpPr>
          <p:cNvPr id="18" name="Rounded Rectangular Callout 24">
            <a:extLst>
              <a:ext uri="{FF2B5EF4-FFF2-40B4-BE49-F238E27FC236}">
                <a16:creationId xmlns:a16="http://schemas.microsoft.com/office/drawing/2014/main" id="{957590FA-61DE-08A3-DBAD-2269074A5436}"/>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 German high-speed train called ICE, which stands for </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nter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ity </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xpress.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ular Callout 24">
            <a:extLst>
              <a:ext uri="{FF2B5EF4-FFF2-40B4-BE49-F238E27FC236}">
                <a16:creationId xmlns:a16="http://schemas.microsoft.com/office/drawing/2014/main" id="{B211D3C3-4DAF-A7DD-2257-5E4CBDBA36EF}"/>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Notice that alphabet letters sound different in German.</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sounds similar to ‘Z’!</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1_W10_2.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666986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0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0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10_2.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10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extLst>
              <a:ext uri="{FF2B5EF4-FFF2-40B4-BE49-F238E27FC236}">
                <a16:creationId xmlns:a16="http://schemas.microsoft.com/office/drawing/2014/main" id="{76EA0DC1-EFD3-4A65-8DC5-2DAE9E183631}"/>
              </a:ext>
            </a:extLst>
          </p:cNvPr>
          <p:cNvSpPr/>
          <p:nvPr/>
        </p:nvSpPr>
        <p:spPr>
          <a:xfrm>
            <a:off x="628676" y="0"/>
            <a:ext cx="101031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Lias</a:t>
            </a:r>
            <a:r>
              <a:rPr lang="en-GB" sz="2800" b="1" spc="-1" dirty="0">
                <a:solidFill>
                  <a:srgbClr val="002060"/>
                </a:solidFill>
                <a:latin typeface="Century Gothic" panose="020B0502020202020204" pitchFamily="34" charset="0"/>
              </a:rPr>
              <a:t> and Gabriel are walking home from school. </a:t>
            </a:r>
            <a:br>
              <a:rPr lang="en-GB" sz="2800" b="1" spc="-1" dirty="0">
                <a:solidFill>
                  <a:srgbClr val="002060"/>
                </a:solidFill>
                <a:latin typeface="Century Gothic" panose="020B0502020202020204" pitchFamily="34" charset="0"/>
              </a:rPr>
            </a:br>
            <a:r>
              <a:rPr lang="en-GB" sz="2800" b="1" spc="-1" dirty="0">
                <a:solidFill>
                  <a:srgbClr val="002060"/>
                </a:solidFill>
                <a:latin typeface="Century Gothic" panose="020B0502020202020204" pitchFamily="34" charset="0"/>
              </a:rPr>
              <a:t>Where are they?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6" name="Rectangle: Rounded Corners 5">
            <a:hlinkClick r:id="" action="ppaction://noaction">
              <a:snd r:embed="rId4" name="T1_W10_4.4.wav"/>
            </a:hlinkClick>
            <a:extLst>
              <a:ext uri="{FF2B5EF4-FFF2-40B4-BE49-F238E27FC236}">
                <a16:creationId xmlns:a16="http://schemas.microsoft.com/office/drawing/2014/main" id="{0C9BECA7-8195-AFD4-852D-CD10596DCD59}"/>
              </a:ext>
            </a:extLst>
          </p:cNvPr>
          <p:cNvSpPr/>
          <p:nvPr/>
        </p:nvSpPr>
        <p:spPr>
          <a:xfrm>
            <a:off x="1026536" y="6050054"/>
            <a:ext cx="111236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Platz</a:t>
            </a:r>
          </a:p>
        </p:txBody>
      </p:sp>
      <p:sp>
        <p:nvSpPr>
          <p:cNvPr id="7" name="Rectangle: Rounded Corners 6">
            <a:hlinkClick r:id="" action="ppaction://noaction">
              <a:snd r:embed="rId5" name="T1_W10_4.1.wav"/>
            </a:hlinkClick>
            <a:extLst>
              <a:ext uri="{FF2B5EF4-FFF2-40B4-BE49-F238E27FC236}">
                <a16:creationId xmlns:a16="http://schemas.microsoft.com/office/drawing/2014/main" id="{10DE28E1-88BB-8A24-8B49-58D85574C5F4}"/>
              </a:ext>
            </a:extLst>
          </p:cNvPr>
          <p:cNvSpPr/>
          <p:nvPr/>
        </p:nvSpPr>
        <p:spPr>
          <a:xfrm>
            <a:off x="3353405" y="3361718"/>
            <a:ext cx="111236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Arzt</a:t>
            </a:r>
            <a:endParaRPr lang="en-GB" sz="2400" dirty="0">
              <a:solidFill>
                <a:srgbClr val="002060"/>
              </a:solidFill>
            </a:endParaRPr>
          </a:p>
        </p:txBody>
      </p:sp>
      <p:sp>
        <p:nvSpPr>
          <p:cNvPr id="8" name="Rectangle: Rounded Corners 7">
            <a:hlinkClick r:id="" action="ppaction://noaction">
              <a:snd r:embed="rId6" name="T1_W10_4.2.wav"/>
            </a:hlinkClick>
            <a:extLst>
              <a:ext uri="{FF2B5EF4-FFF2-40B4-BE49-F238E27FC236}">
                <a16:creationId xmlns:a16="http://schemas.microsoft.com/office/drawing/2014/main" id="{1FB6985F-82A9-D4CE-DF59-0E4ADEE5286C}"/>
              </a:ext>
            </a:extLst>
          </p:cNvPr>
          <p:cNvSpPr/>
          <p:nvPr/>
        </p:nvSpPr>
        <p:spPr>
          <a:xfrm>
            <a:off x="5680274" y="3361718"/>
            <a:ext cx="180173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Kreuzung</a:t>
            </a:r>
            <a:endParaRPr lang="en-GB" sz="2400" dirty="0">
              <a:solidFill>
                <a:srgbClr val="002060"/>
              </a:solidFill>
            </a:endParaRPr>
          </a:p>
        </p:txBody>
      </p:sp>
      <p:sp>
        <p:nvSpPr>
          <p:cNvPr id="9" name="Rectangle: Rounded Corners 8">
            <a:hlinkClick r:id="" action="ppaction://noaction">
              <a:snd r:embed="rId7" name="T1_W10_4.3.wav"/>
            </a:hlinkClick>
            <a:extLst>
              <a:ext uri="{FF2B5EF4-FFF2-40B4-BE49-F238E27FC236}">
                <a16:creationId xmlns:a16="http://schemas.microsoft.com/office/drawing/2014/main" id="{B67607B7-4474-643B-D212-5A4D4B803A58}"/>
              </a:ext>
            </a:extLst>
          </p:cNvPr>
          <p:cNvSpPr/>
          <p:nvPr/>
        </p:nvSpPr>
        <p:spPr>
          <a:xfrm>
            <a:off x="8696509" y="3361718"/>
            <a:ext cx="1276779"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Polizei</a:t>
            </a:r>
            <a:endParaRPr lang="en-GB" sz="2400" dirty="0">
              <a:solidFill>
                <a:srgbClr val="002060"/>
              </a:solidFill>
            </a:endParaRPr>
          </a:p>
        </p:txBody>
      </p:sp>
      <p:sp>
        <p:nvSpPr>
          <p:cNvPr id="2" name="Rectangle: Rounded Corners 1">
            <a:hlinkClick r:id="" action="ppaction://noaction">
              <a:snd r:embed="rId8" name="T1_W10_4.5.wav"/>
            </a:hlinkClick>
            <a:extLst>
              <a:ext uri="{FF2B5EF4-FFF2-40B4-BE49-F238E27FC236}">
                <a16:creationId xmlns:a16="http://schemas.microsoft.com/office/drawing/2014/main" id="{9B7D295B-68C8-0FD8-9D86-BFDF05FE5C0C}"/>
              </a:ext>
            </a:extLst>
          </p:cNvPr>
          <p:cNvSpPr/>
          <p:nvPr/>
        </p:nvSpPr>
        <p:spPr>
          <a:xfrm>
            <a:off x="3330824" y="6037874"/>
            <a:ext cx="1429179"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Zentrum</a:t>
            </a:r>
            <a:endParaRPr lang="en-GB" sz="2400" dirty="0">
              <a:solidFill>
                <a:srgbClr val="002060"/>
              </a:solidFill>
            </a:endParaRPr>
          </a:p>
        </p:txBody>
      </p:sp>
      <p:sp>
        <p:nvSpPr>
          <p:cNvPr id="4" name="Rectangle: Rounded Corners 3">
            <a:hlinkClick r:id="" action="ppaction://noaction">
              <a:snd r:embed="rId9" name="T1_W10_4.6.wav"/>
            </a:hlinkClick>
            <a:extLst>
              <a:ext uri="{FF2B5EF4-FFF2-40B4-BE49-F238E27FC236}">
                <a16:creationId xmlns:a16="http://schemas.microsoft.com/office/drawing/2014/main" id="{7211B620-1550-9CCA-DAB8-AFC4362F9920}"/>
              </a:ext>
            </a:extLst>
          </p:cNvPr>
          <p:cNvSpPr/>
          <p:nvPr/>
        </p:nvSpPr>
        <p:spPr>
          <a:xfrm>
            <a:off x="5501082" y="6037873"/>
            <a:ext cx="225130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Zentralstrasse</a:t>
            </a:r>
            <a:endParaRPr lang="en-GB" sz="2400" dirty="0">
              <a:solidFill>
                <a:srgbClr val="002060"/>
              </a:solidFill>
            </a:endParaRPr>
          </a:p>
        </p:txBody>
      </p:sp>
      <p:sp>
        <p:nvSpPr>
          <p:cNvPr id="11" name="Rectangle: Rounded Corners 10">
            <a:hlinkClick r:id="" action="ppaction://noaction">
              <a:snd r:embed="rId10" name="T1_W10_4.7.wav"/>
            </a:hlinkClick>
            <a:extLst>
              <a:ext uri="{FF2B5EF4-FFF2-40B4-BE49-F238E27FC236}">
                <a16:creationId xmlns:a16="http://schemas.microsoft.com/office/drawing/2014/main" id="{8CA9BCFF-B573-9A15-6FD0-13FE0F1DDD59}"/>
              </a:ext>
            </a:extLst>
          </p:cNvPr>
          <p:cNvSpPr/>
          <p:nvPr/>
        </p:nvSpPr>
        <p:spPr>
          <a:xfrm>
            <a:off x="8610961" y="6037872"/>
            <a:ext cx="180173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Bözingen</a:t>
            </a:r>
            <a:endParaRPr lang="en-GB" sz="2400" dirty="0">
              <a:solidFill>
                <a:srgbClr val="002060"/>
              </a:solidFill>
            </a:endParaRPr>
          </a:p>
        </p:txBody>
      </p:sp>
      <p:pic>
        <p:nvPicPr>
          <p:cNvPr id="14" name="Picture 13">
            <a:extLst>
              <a:ext uri="{FF2B5EF4-FFF2-40B4-BE49-F238E27FC236}">
                <a16:creationId xmlns:a16="http://schemas.microsoft.com/office/drawing/2014/main" id="{EF81C231-89E1-2F7A-63F9-AE04645725F6}"/>
              </a:ext>
            </a:extLst>
          </p:cNvPr>
          <p:cNvPicPr>
            <a:picLocks noChangeAspect="1"/>
          </p:cNvPicPr>
          <p:nvPr/>
        </p:nvPicPr>
        <p:blipFill>
          <a:blip r:embed="rId11"/>
          <a:stretch>
            <a:fillRect/>
          </a:stretch>
        </p:blipFill>
        <p:spPr>
          <a:xfrm>
            <a:off x="956734" y="4015558"/>
            <a:ext cx="1251966" cy="1877949"/>
          </a:xfrm>
          <a:prstGeom prst="rect">
            <a:avLst/>
          </a:prstGeom>
        </p:spPr>
      </p:pic>
      <p:pic>
        <p:nvPicPr>
          <p:cNvPr id="24" name="Picture 23">
            <a:extLst>
              <a:ext uri="{FF2B5EF4-FFF2-40B4-BE49-F238E27FC236}">
                <a16:creationId xmlns:a16="http://schemas.microsoft.com/office/drawing/2014/main" id="{EF9DF902-55AB-B37A-E5F9-D689796776DC}"/>
              </a:ext>
            </a:extLst>
          </p:cNvPr>
          <p:cNvPicPr>
            <a:picLocks noChangeAspect="1"/>
          </p:cNvPicPr>
          <p:nvPr/>
        </p:nvPicPr>
        <p:blipFill>
          <a:blip r:embed="rId12"/>
          <a:stretch>
            <a:fillRect/>
          </a:stretch>
        </p:blipFill>
        <p:spPr>
          <a:xfrm>
            <a:off x="2850340" y="4315968"/>
            <a:ext cx="2390145" cy="1594675"/>
          </a:xfrm>
          <a:prstGeom prst="rect">
            <a:avLst/>
          </a:prstGeom>
        </p:spPr>
      </p:pic>
      <p:pic>
        <p:nvPicPr>
          <p:cNvPr id="28" name="Picture 27">
            <a:extLst>
              <a:ext uri="{FF2B5EF4-FFF2-40B4-BE49-F238E27FC236}">
                <a16:creationId xmlns:a16="http://schemas.microsoft.com/office/drawing/2014/main" id="{02571186-E185-B7C1-66BE-FE97EF552E13}"/>
              </a:ext>
            </a:extLst>
          </p:cNvPr>
          <p:cNvPicPr>
            <a:picLocks noChangeAspect="1"/>
          </p:cNvPicPr>
          <p:nvPr/>
        </p:nvPicPr>
        <p:blipFill>
          <a:blip r:embed="rId13"/>
          <a:stretch>
            <a:fillRect/>
          </a:stretch>
        </p:blipFill>
        <p:spPr>
          <a:xfrm>
            <a:off x="8403312" y="4254231"/>
            <a:ext cx="2208550" cy="1656412"/>
          </a:xfrm>
          <a:prstGeom prst="rect">
            <a:avLst/>
          </a:prstGeom>
        </p:spPr>
      </p:pic>
      <p:pic>
        <p:nvPicPr>
          <p:cNvPr id="30" name="Picture 29">
            <a:extLst>
              <a:ext uri="{FF2B5EF4-FFF2-40B4-BE49-F238E27FC236}">
                <a16:creationId xmlns:a16="http://schemas.microsoft.com/office/drawing/2014/main" id="{2C7C25D2-775A-EDD6-6E54-991AE4DC1B07}"/>
              </a:ext>
            </a:extLst>
          </p:cNvPr>
          <p:cNvPicPr>
            <a:picLocks noChangeAspect="1"/>
          </p:cNvPicPr>
          <p:nvPr/>
        </p:nvPicPr>
        <p:blipFill>
          <a:blip r:embed="rId14"/>
          <a:stretch>
            <a:fillRect/>
          </a:stretch>
        </p:blipFill>
        <p:spPr>
          <a:xfrm>
            <a:off x="6017184" y="4254231"/>
            <a:ext cx="1328580" cy="1656412"/>
          </a:xfrm>
          <a:prstGeom prst="rect">
            <a:avLst/>
          </a:prstGeom>
        </p:spPr>
      </p:pic>
      <p:pic>
        <p:nvPicPr>
          <p:cNvPr id="1028" name="Picture 4" descr="Free crossroad non-priority road illustration">
            <a:extLst>
              <a:ext uri="{FF2B5EF4-FFF2-40B4-BE49-F238E27FC236}">
                <a16:creationId xmlns:a16="http://schemas.microsoft.com/office/drawing/2014/main" id="{70105C07-A5A6-7426-4C58-509299427B1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98606" y="1250677"/>
            <a:ext cx="3216895" cy="2111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frican boy cartoon vector">
            <a:extLst>
              <a:ext uri="{FF2B5EF4-FFF2-40B4-BE49-F238E27FC236}">
                <a16:creationId xmlns:a16="http://schemas.microsoft.com/office/drawing/2014/main" id="{AB0F649A-43AD-FEB9-445D-C596985E21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59220" y="1250677"/>
            <a:ext cx="974031" cy="19480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96B4790-F35D-DF7E-6107-1873F12E6200}"/>
              </a:ext>
            </a:extLst>
          </p:cNvPr>
          <p:cNvPicPr>
            <a:picLocks noChangeAspect="1"/>
          </p:cNvPicPr>
          <p:nvPr/>
        </p:nvPicPr>
        <p:blipFill>
          <a:blip r:embed="rId18"/>
          <a:stretch>
            <a:fillRect/>
          </a:stretch>
        </p:blipFill>
        <p:spPr>
          <a:xfrm>
            <a:off x="8174595" y="1755379"/>
            <a:ext cx="2401497" cy="1339585"/>
          </a:xfrm>
          <a:prstGeom prst="rect">
            <a:avLst/>
          </a:prstGeom>
        </p:spPr>
      </p:pic>
      <p:pic>
        <p:nvPicPr>
          <p:cNvPr id="36" name="Picture 35" descr="A cartoon of a person with his hands in his pockets&#10;&#10;Description automatically generated">
            <a:extLst>
              <a:ext uri="{FF2B5EF4-FFF2-40B4-BE49-F238E27FC236}">
                <a16:creationId xmlns:a16="http://schemas.microsoft.com/office/drawing/2014/main" id="{7FFD11F1-22D4-2B9D-BD8F-30A27729D7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53127" y="957407"/>
            <a:ext cx="1094345" cy="2832220"/>
          </a:xfrm>
          <a:prstGeom prst="rect">
            <a:avLst/>
          </a:prstGeom>
        </p:spPr>
      </p:pic>
      <p:pic>
        <p:nvPicPr>
          <p:cNvPr id="38" name="Picture 37" descr="A cartoon of a person&#10;&#10;Description automatically generated">
            <a:extLst>
              <a:ext uri="{FF2B5EF4-FFF2-40B4-BE49-F238E27FC236}">
                <a16:creationId xmlns:a16="http://schemas.microsoft.com/office/drawing/2014/main" id="{B8EF7A1A-6C00-8C89-0432-0C4C9A8629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6435" y="1022899"/>
            <a:ext cx="723820" cy="2757814"/>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23573F5D-6401-8041-B343-B263D7FEE96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1358" y="1514115"/>
            <a:ext cx="705354" cy="1825492"/>
          </a:xfrm>
          <a:prstGeom prst="rect">
            <a:avLst/>
          </a:prstGeom>
        </p:spPr>
      </p:pic>
      <p:pic>
        <p:nvPicPr>
          <p:cNvPr id="13" name="Picture 12" descr="A cartoon of a person&#10;&#10;Description automatically generated">
            <a:extLst>
              <a:ext uri="{FF2B5EF4-FFF2-40B4-BE49-F238E27FC236}">
                <a16:creationId xmlns:a16="http://schemas.microsoft.com/office/drawing/2014/main" id="{1E8D7EAE-DA71-F9E3-4412-9C5ABDE7EF0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70374" y="1562074"/>
            <a:ext cx="466534" cy="1777533"/>
          </a:xfrm>
          <a:prstGeom prst="rect">
            <a:avLst/>
          </a:prstGeom>
        </p:spPr>
      </p:pic>
      <p:pic>
        <p:nvPicPr>
          <p:cNvPr id="16" name="Picture 15" descr="A cartoon of a person with his hands in his pockets&#10;&#10;Description automatically generated">
            <a:extLst>
              <a:ext uri="{FF2B5EF4-FFF2-40B4-BE49-F238E27FC236}">
                <a16:creationId xmlns:a16="http://schemas.microsoft.com/office/drawing/2014/main" id="{A92F2A01-9CC6-B993-26A0-C9C3B624BC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74419" y="4176901"/>
            <a:ext cx="705354" cy="1825492"/>
          </a:xfrm>
          <a:prstGeom prst="rect">
            <a:avLst/>
          </a:prstGeom>
        </p:spPr>
      </p:pic>
      <p:pic>
        <p:nvPicPr>
          <p:cNvPr id="27" name="Picture 26" descr="A cartoon of a person&#10;&#10;Description automatically generated">
            <a:extLst>
              <a:ext uri="{FF2B5EF4-FFF2-40B4-BE49-F238E27FC236}">
                <a16:creationId xmlns:a16="http://schemas.microsoft.com/office/drawing/2014/main" id="{0130FE55-FB0F-702B-FD2F-F8D7C92919B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13435" y="4224860"/>
            <a:ext cx="466534" cy="1777533"/>
          </a:xfrm>
          <a:prstGeom prst="rect">
            <a:avLst/>
          </a:prstGeom>
        </p:spPr>
      </p:pic>
      <p:pic>
        <p:nvPicPr>
          <p:cNvPr id="29" name="Picture 28" descr="A cartoon of a person with his hands in his pockets&#10;&#10;Description automatically generated">
            <a:extLst>
              <a:ext uri="{FF2B5EF4-FFF2-40B4-BE49-F238E27FC236}">
                <a16:creationId xmlns:a16="http://schemas.microsoft.com/office/drawing/2014/main" id="{11426EFC-7F51-BDB7-D73C-709D560986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19428" y="1458344"/>
            <a:ext cx="705354" cy="1825492"/>
          </a:xfrm>
          <a:prstGeom prst="rect">
            <a:avLst/>
          </a:prstGeom>
        </p:spPr>
      </p:pic>
      <p:pic>
        <p:nvPicPr>
          <p:cNvPr id="31" name="Picture 30" descr="A cartoon of a person&#10;&#10;Description automatically generated">
            <a:extLst>
              <a:ext uri="{FF2B5EF4-FFF2-40B4-BE49-F238E27FC236}">
                <a16:creationId xmlns:a16="http://schemas.microsoft.com/office/drawing/2014/main" id="{0713A39A-5E7B-DCB4-F556-043571F6CF1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8444" y="1506303"/>
            <a:ext cx="466534" cy="1777533"/>
          </a:xfrm>
          <a:prstGeom prst="rect">
            <a:avLst/>
          </a:prstGeom>
        </p:spPr>
      </p:pic>
      <p:pic>
        <p:nvPicPr>
          <p:cNvPr id="32" name="Picture 31" descr="A cartoon of a person with his hands in his pockets&#10;&#10;Description automatically generated">
            <a:extLst>
              <a:ext uri="{FF2B5EF4-FFF2-40B4-BE49-F238E27FC236}">
                <a16:creationId xmlns:a16="http://schemas.microsoft.com/office/drawing/2014/main" id="{59A86F75-DD9D-0CA2-E13E-FD0D65FF6B5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8284" y="4148766"/>
            <a:ext cx="705354" cy="1825492"/>
          </a:xfrm>
          <a:prstGeom prst="rect">
            <a:avLst/>
          </a:prstGeom>
        </p:spPr>
      </p:pic>
      <p:pic>
        <p:nvPicPr>
          <p:cNvPr id="33" name="Picture 32" descr="A cartoon of a person&#10;&#10;Description automatically generated">
            <a:extLst>
              <a:ext uri="{FF2B5EF4-FFF2-40B4-BE49-F238E27FC236}">
                <a16:creationId xmlns:a16="http://schemas.microsoft.com/office/drawing/2014/main" id="{8779D79F-DE73-A268-3E4F-F75002296F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97300" y="4196725"/>
            <a:ext cx="466534" cy="1777533"/>
          </a:xfrm>
          <a:prstGeom prst="rect">
            <a:avLst/>
          </a:prstGeom>
        </p:spPr>
      </p:pic>
      <p:pic>
        <p:nvPicPr>
          <p:cNvPr id="35" name="Picture 34" descr="A cartoon of a person with his hands in his pockets&#10;&#10;Description automatically generated">
            <a:extLst>
              <a:ext uri="{FF2B5EF4-FFF2-40B4-BE49-F238E27FC236}">
                <a16:creationId xmlns:a16="http://schemas.microsoft.com/office/drawing/2014/main" id="{B93A3E21-66CA-AC2C-E45F-17AECC8947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00221" y="4139524"/>
            <a:ext cx="705354" cy="1825492"/>
          </a:xfrm>
          <a:prstGeom prst="rect">
            <a:avLst/>
          </a:prstGeom>
        </p:spPr>
      </p:pic>
      <p:pic>
        <p:nvPicPr>
          <p:cNvPr id="37" name="Picture 36" descr="A cartoon of a person&#10;&#10;Description automatically generated">
            <a:extLst>
              <a:ext uri="{FF2B5EF4-FFF2-40B4-BE49-F238E27FC236}">
                <a16:creationId xmlns:a16="http://schemas.microsoft.com/office/drawing/2014/main" id="{4F4DECAC-A068-A916-CAF2-FE3DC8BB65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39237" y="4187483"/>
            <a:ext cx="466534" cy="1777533"/>
          </a:xfrm>
          <a:prstGeom prst="rect">
            <a:avLst/>
          </a:prstGeom>
        </p:spPr>
      </p:pic>
      <p:pic>
        <p:nvPicPr>
          <p:cNvPr id="39" name="Picture 38" descr="A cartoon of a person with his hands in his pockets&#10;&#10;Description automatically generated">
            <a:extLst>
              <a:ext uri="{FF2B5EF4-FFF2-40B4-BE49-F238E27FC236}">
                <a16:creationId xmlns:a16="http://schemas.microsoft.com/office/drawing/2014/main" id="{0940E5DE-68F2-BB1E-EBF7-94B59207605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85055" y="1479565"/>
            <a:ext cx="705354" cy="1825492"/>
          </a:xfrm>
          <a:prstGeom prst="rect">
            <a:avLst/>
          </a:prstGeom>
        </p:spPr>
      </p:pic>
      <p:pic>
        <p:nvPicPr>
          <p:cNvPr id="40" name="Picture 39" descr="A cartoon of a person&#10;&#10;Description automatically generated">
            <a:extLst>
              <a:ext uri="{FF2B5EF4-FFF2-40B4-BE49-F238E27FC236}">
                <a16:creationId xmlns:a16="http://schemas.microsoft.com/office/drawing/2014/main" id="{C154DCD2-7D9D-5CCC-DE46-F0E33D5ED8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24071" y="1527524"/>
            <a:ext cx="466534" cy="1777533"/>
          </a:xfrm>
          <a:prstGeom prst="rect">
            <a:avLst/>
          </a:prstGeom>
        </p:spPr>
      </p:pic>
      <p:pic>
        <p:nvPicPr>
          <p:cNvPr id="41" name="Picture 40" descr="A cartoon of a person with his hands in his pockets&#10;&#10;Description automatically generated">
            <a:extLst>
              <a:ext uri="{FF2B5EF4-FFF2-40B4-BE49-F238E27FC236}">
                <a16:creationId xmlns:a16="http://schemas.microsoft.com/office/drawing/2014/main" id="{A34C8920-0B24-6F5E-55E4-C7233A87A01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7340" y="4138286"/>
            <a:ext cx="705354" cy="1825492"/>
          </a:xfrm>
          <a:prstGeom prst="rect">
            <a:avLst/>
          </a:prstGeom>
        </p:spPr>
      </p:pic>
      <p:pic>
        <p:nvPicPr>
          <p:cNvPr id="42" name="Picture 41" descr="A cartoon of a person&#10;&#10;Description automatically generated">
            <a:extLst>
              <a:ext uri="{FF2B5EF4-FFF2-40B4-BE49-F238E27FC236}">
                <a16:creationId xmlns:a16="http://schemas.microsoft.com/office/drawing/2014/main" id="{14CC4B61-D6BE-CD9B-2348-E1598C0F78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356" y="4186245"/>
            <a:ext cx="466534" cy="1777533"/>
          </a:xfrm>
          <a:prstGeom prst="rect">
            <a:avLst/>
          </a:prstGeom>
        </p:spPr>
      </p:pic>
    </p:spTree>
    <p:extLst>
      <p:ext uri="{BB962C8B-B14F-4D97-AF65-F5344CB8AC3E}">
        <p14:creationId xmlns:p14="http://schemas.microsoft.com/office/powerpoint/2010/main" val="20831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5"/>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1_W10_1.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594658"/>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That’s good!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That’s wonderful!</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5120879"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wonderful!</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573909"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super!</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810252" y="52652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29405" y="1965232"/>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Morgen!</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8359" y="1880613"/>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65664"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37910" y="526525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gut!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17990" y="5258606"/>
            <a:ext cx="203344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wunderbar!</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5100406" y="5253472"/>
            <a:ext cx="203344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wunderbar!</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583598" y="526525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super!</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819941" y="526525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218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1_W10_5.1.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1_W10_5.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10_5.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1_W10_5.4.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1_W10_5.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1_W10_5.6.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T1_W10_5.7.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0" name="T1_W10_5.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Picture 2" descr="http://www.clker.com/cliparts/w/d/u/B/w/V/stamp1-md.png">
            <a:extLst>
              <a:ext uri="{FF2B5EF4-FFF2-40B4-BE49-F238E27FC236}">
                <a16:creationId xmlns:a16="http://schemas.microsoft.com/office/drawing/2014/main" id="{BAF1D9C8-839B-4570-9A01-6780A9E9F11A}"/>
              </a:ext>
            </a:extLst>
          </p:cNvPr>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79192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825B9D-2D98-4009-B672-A55D0A40591F}"/>
              </a:ext>
            </a:extLst>
          </p:cNvPr>
          <p:cNvSpPr txBox="1"/>
          <p:nvPr/>
        </p:nvSpPr>
        <p:spPr>
          <a:xfrm rot="21349562">
            <a:off x="5158962" y="3366104"/>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a:ea typeface="+mn-ea"/>
                <a:cs typeface="Calibri" panose="020F0502020204030204" pitchFamily="34" charset="0"/>
              </a:rPr>
              <a:t>how?</a:t>
            </a:r>
          </a:p>
        </p:txBody>
      </p:sp>
      <p:sp>
        <p:nvSpPr>
          <p:cNvPr id="21" name="TextBox 20">
            <a:extLst>
              <a:ext uri="{FF2B5EF4-FFF2-40B4-BE49-F238E27FC236}">
                <a16:creationId xmlns:a16="http://schemas.microsoft.com/office/drawing/2014/main" id="{67993399-6B5D-4E4B-93BF-638C5210A261}"/>
              </a:ext>
            </a:extLst>
          </p:cNvPr>
          <p:cNvSpPr txBox="1"/>
          <p:nvPr/>
        </p:nvSpPr>
        <p:spPr>
          <a:xfrm>
            <a:off x="104707" y="932504"/>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0" cap="none" spc="0" normalizeH="0" baseline="0" noProof="0" dirty="0" err="1">
                <a:ln>
                  <a:noFill/>
                </a:ln>
                <a:solidFill>
                  <a:srgbClr val="5B9BD5">
                    <a:lumMod val="50000"/>
                  </a:srgbClr>
                </a:solidFill>
                <a:effectLst/>
                <a:uLnTx/>
                <a:uFillTx/>
                <a:latin typeface="Century Gothic"/>
                <a:ea typeface="+mn-ea"/>
                <a:cs typeface="+mn-cs"/>
              </a:rPr>
              <a:t>wie</a:t>
            </a:r>
            <a:r>
              <a:rPr kumimoji="0" lang="en-GB" sz="13800" b="1"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sp>
        <p:nvSpPr>
          <p:cNvPr id="22" name="Action Button: Help 21">
            <a:hlinkClick r:id="" action="ppaction://noaction" highlightClick="1"/>
            <a:extLst>
              <a:ext uri="{FF2B5EF4-FFF2-40B4-BE49-F238E27FC236}">
                <a16:creationId xmlns:a16="http://schemas.microsoft.com/office/drawing/2014/main" id="{E1CBD819-944E-44DA-A371-552431FD1EE0}"/>
              </a:ext>
            </a:extLst>
          </p:cNvPr>
          <p:cNvSpPr/>
          <p:nvPr/>
        </p:nvSpPr>
        <p:spPr>
          <a:xfrm>
            <a:off x="2131696" y="4734747"/>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A56BABA-0D69-4E58-88CB-81FB6CA6613D}"/>
              </a:ext>
            </a:extLst>
          </p:cNvPr>
          <p:cNvSpPr txBox="1"/>
          <p:nvPr/>
        </p:nvSpPr>
        <p:spPr>
          <a:xfrm>
            <a:off x="0" y="4628573"/>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 ____ </a:t>
            </a:r>
            <a:r>
              <a:rPr kumimoji="0" lang="es-ES" sz="5400" b="0" i="0" u="none" strike="noStrike" kern="1200" cap="none" spc="0" normalizeH="0" baseline="0" noProof="0" dirty="0" err="1">
                <a:ln>
                  <a:noFill/>
                </a:ln>
                <a:solidFill>
                  <a:srgbClr val="5B9BD5">
                    <a:lumMod val="50000"/>
                  </a:srgbClr>
                </a:solidFill>
                <a:effectLst/>
                <a:uLnTx/>
                <a:uFillTx/>
                <a:latin typeface="Century Gothic"/>
                <a:ea typeface="+mn-ea"/>
                <a:cs typeface="Calibri" panose="020F0502020204030204" pitchFamily="34" charset="0"/>
              </a:rPr>
              <a:t>geht’s</a:t>
            </a:r>
            <a:r>
              <a:rPr kumimoji="0" lang="es-ES" sz="5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rPr>
              <a:t>?</a:t>
            </a:r>
            <a:endParaRPr kumimoji="0" lang="fr-FR" sz="5400" b="0" i="0" u="none" strike="noStrike" kern="1200" cap="none" spc="0" normalizeH="0" baseline="0" noProof="0" dirty="0">
              <a:ln>
                <a:noFill/>
              </a:ln>
              <a:solidFill>
                <a:srgbClr val="5B9BD5">
                  <a:lumMod val="50000"/>
                </a:srgbClr>
              </a:solidFill>
              <a:effectLst/>
              <a:uLnTx/>
              <a:uFillTx/>
              <a:latin typeface="Century Gothic"/>
              <a:ea typeface="+mn-ea"/>
              <a:cs typeface="Calibri" panose="020F0502020204030204" pitchFamily="34" charset="0"/>
            </a:endParaRPr>
          </a:p>
        </p:txBody>
      </p:sp>
      <p:sp>
        <p:nvSpPr>
          <p:cNvPr id="24" name="TextBox 23">
            <a:extLst>
              <a:ext uri="{FF2B5EF4-FFF2-40B4-BE49-F238E27FC236}">
                <a16:creationId xmlns:a16="http://schemas.microsoft.com/office/drawing/2014/main" id="{F50A8A67-BA15-47C1-BBF1-798592725353}"/>
              </a:ext>
            </a:extLst>
          </p:cNvPr>
          <p:cNvSpPr txBox="1"/>
          <p:nvPr/>
        </p:nvSpPr>
        <p:spPr>
          <a:xfrm>
            <a:off x="0" y="5535153"/>
            <a:ext cx="12192000" cy="584775"/>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mn-ea"/>
                <a:cs typeface="+mn-cs"/>
              </a:rPr>
              <a:t>[</a:t>
            </a:r>
            <a:r>
              <a:rPr kumimoji="0" lang="en-HK" sz="3200" b="1" i="0" u="none" strike="noStrike" kern="0" cap="none" spc="0" normalizeH="0" baseline="0" noProof="0" dirty="0">
                <a:ln>
                  <a:noFill/>
                </a:ln>
                <a:solidFill>
                  <a:srgbClr val="EA5F00"/>
                </a:solidFill>
                <a:effectLst/>
                <a:uLnTx/>
                <a:uFillTx/>
                <a:latin typeface="Century Gothic"/>
                <a:ea typeface="+mn-ea"/>
                <a:cs typeface="Calibri" panose="020F0502020204030204" pitchFamily="34" charset="0"/>
              </a:rPr>
              <a:t>How’</a:t>
            </a:r>
            <a:r>
              <a:rPr kumimoji="0" lang="en-HK" sz="3200" b="0" i="0" u="none" strike="noStrike" kern="0" cap="none" spc="0" normalizeH="0" baseline="0" noProof="0" dirty="0">
                <a:ln>
                  <a:noFill/>
                </a:ln>
                <a:solidFill>
                  <a:srgbClr val="5B9BD5">
                    <a:lumMod val="50000"/>
                  </a:srgbClr>
                </a:solidFill>
                <a:effectLst/>
                <a:uLnTx/>
                <a:uFillTx/>
                <a:latin typeface="Century Gothic"/>
                <a:ea typeface="+mn-ea"/>
                <a:cs typeface="+mn-cs"/>
              </a:rPr>
              <a:t>s it going?</a:t>
            </a:r>
            <a:r>
              <a:rPr kumimoji="0" lang="en-GB" sz="32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sp>
        <p:nvSpPr>
          <p:cNvPr id="25" name="Rectangle 24">
            <a:extLst>
              <a:ext uri="{FF2B5EF4-FFF2-40B4-BE49-F238E27FC236}">
                <a16:creationId xmlns:a16="http://schemas.microsoft.com/office/drawing/2014/main" id="{460853C3-0F06-4435-A630-B46913E74B97}"/>
              </a:ext>
            </a:extLst>
          </p:cNvPr>
          <p:cNvSpPr/>
          <p:nvPr/>
        </p:nvSpPr>
        <p:spPr>
          <a:xfrm>
            <a:off x="4098363" y="4549558"/>
            <a:ext cx="1612942"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0" cap="none" spc="0" normalizeH="0" baseline="0" noProof="0" dirty="0" err="1">
                <a:ln>
                  <a:noFill/>
                </a:ln>
                <a:solidFill>
                  <a:srgbClr val="EA5F00"/>
                </a:solidFill>
                <a:effectLst/>
                <a:uLnTx/>
                <a:uFillTx/>
                <a:latin typeface="Century Gothic"/>
                <a:ea typeface="+mn-ea"/>
                <a:cs typeface="Calibri" panose="020F0502020204030204" pitchFamily="34" charset="0"/>
              </a:rPr>
              <a:t>Wie</a:t>
            </a:r>
            <a:r>
              <a:rPr kumimoji="0" lang="es-ES" sz="5400" b="1" i="0" u="none" strike="noStrike" kern="0" cap="none" spc="0" normalizeH="0" baseline="0" noProof="0" dirty="0">
                <a:ln>
                  <a:noFill/>
                </a:ln>
                <a:solidFill>
                  <a:srgbClr val="EA5F00"/>
                </a:solidFill>
                <a:effectLst/>
                <a:uLnTx/>
                <a:uFillTx/>
                <a:latin typeface="Century Gothic"/>
                <a:ea typeface="+mn-ea"/>
                <a:cs typeface="Calibri" panose="020F0502020204030204" pitchFamily="34" charset="0"/>
              </a:rPr>
              <a:t> </a:t>
            </a:r>
            <a:endParaRPr kumimoji="0" lang="en-GB" sz="18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26" name="Action Button: Help 25">
            <a:hlinkClick r:id="" action="ppaction://noaction" highlightClick="1"/>
            <a:extLst>
              <a:ext uri="{FF2B5EF4-FFF2-40B4-BE49-F238E27FC236}">
                <a16:creationId xmlns:a16="http://schemas.microsoft.com/office/drawing/2014/main" id="{4E9761DE-7468-401D-9EC4-0BEFBF4BB095}"/>
              </a:ext>
            </a:extLst>
          </p:cNvPr>
          <p:cNvSpPr/>
          <p:nvPr/>
        </p:nvSpPr>
        <p:spPr>
          <a:xfrm>
            <a:off x="2121266" y="5614168"/>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A9AE7A58-927A-4A20-BDB9-94680FC0640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360791"/>
            <a:ext cx="2167128" cy="2068082"/>
          </a:xfrm>
          <a:prstGeom prst="rect">
            <a:avLst/>
          </a:prstGeom>
        </p:spPr>
      </p:pic>
      <p:sp>
        <p:nvSpPr>
          <p:cNvPr id="17" name="Action Button: Help 16">
            <a:hlinkClick r:id="" action="ppaction://noaction" highlightClick="1"/>
            <a:extLst>
              <a:ext uri="{FF2B5EF4-FFF2-40B4-BE49-F238E27FC236}">
                <a16:creationId xmlns:a16="http://schemas.microsoft.com/office/drawing/2014/main" id="{21D24867-3589-454F-B02C-2113E12F6880}"/>
              </a:ext>
            </a:extLst>
          </p:cNvPr>
          <p:cNvSpPr/>
          <p:nvPr/>
        </p:nvSpPr>
        <p:spPr>
          <a:xfrm>
            <a:off x="4095862" y="3505911"/>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324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6.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1_W10_6.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P spid="24" grpId="0" animBg="1"/>
      <p:bldP spid="25" grpId="0"/>
      <p:bldP spid="2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a:extLst>
              <a:ext uri="{FF2B5EF4-FFF2-40B4-BE49-F238E27FC236}">
                <a16:creationId xmlns:a16="http://schemas.microsoft.com/office/drawing/2014/main" id="{E911BFC1-83DC-402D-83FE-473F83B08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5958" y="319491"/>
            <a:ext cx="2280355" cy="1097423"/>
          </a:xfrm>
          <a:prstGeom prst="rect">
            <a:avLst/>
          </a:prstGeom>
        </p:spPr>
      </p:pic>
      <p:pic>
        <p:nvPicPr>
          <p:cNvPr id="18" name="Picture 17">
            <a:extLst>
              <a:ext uri="{FF2B5EF4-FFF2-40B4-BE49-F238E27FC236}">
                <a16:creationId xmlns:a16="http://schemas.microsoft.com/office/drawing/2014/main" id="{DF6419AB-2AF0-4DE4-BCD3-B89BDF63B1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095" y="1165513"/>
            <a:ext cx="1198277" cy="1211524"/>
          </a:xfrm>
          <a:prstGeom prst="rect">
            <a:avLst/>
          </a:prstGeom>
        </p:spPr>
      </p:pic>
      <p:sp>
        <p:nvSpPr>
          <p:cNvPr id="28" name="TextBox 27">
            <a:extLst>
              <a:ext uri="{FF2B5EF4-FFF2-40B4-BE49-F238E27FC236}">
                <a16:creationId xmlns:a16="http://schemas.microsoft.com/office/drawing/2014/main" id="{AEBAF945-3126-4927-915D-89964FBC35C2}"/>
              </a:ext>
            </a:extLst>
          </p:cNvPr>
          <p:cNvSpPr txBox="1">
            <a:spLocks noChangeAspect="1"/>
          </p:cNvSpPr>
          <p:nvPr/>
        </p:nvSpPr>
        <p:spPr>
          <a:xfrm>
            <a:off x="3015056" y="1196310"/>
            <a:ext cx="3511790" cy="8402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1F4E79"/>
                </a:solidFill>
                <a:effectLst/>
                <a:uLnTx/>
                <a:uFillTx/>
                <a:latin typeface="Century Gothic"/>
                <a:ea typeface="+mn-ea"/>
                <a:cs typeface="+mn-cs"/>
              </a:rPr>
              <a:t>gut</a:t>
            </a:r>
          </a:p>
        </p:txBody>
      </p:sp>
      <p:pic>
        <p:nvPicPr>
          <p:cNvPr id="29" name="Picture 28">
            <a:extLst>
              <a:ext uri="{FF2B5EF4-FFF2-40B4-BE49-F238E27FC236}">
                <a16:creationId xmlns:a16="http://schemas.microsoft.com/office/drawing/2014/main" id="{96CA4603-A21E-464A-A438-A18310DAAB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655" y="5127239"/>
            <a:ext cx="1248289" cy="1197581"/>
          </a:xfrm>
          <a:prstGeom prst="rect">
            <a:avLst/>
          </a:prstGeom>
        </p:spPr>
      </p:pic>
      <p:sp>
        <p:nvSpPr>
          <p:cNvPr id="30" name="TextBox 29">
            <a:extLst>
              <a:ext uri="{FF2B5EF4-FFF2-40B4-BE49-F238E27FC236}">
                <a16:creationId xmlns:a16="http://schemas.microsoft.com/office/drawing/2014/main" id="{100BE1E1-7B95-4979-9370-4132A8510445}"/>
              </a:ext>
            </a:extLst>
          </p:cNvPr>
          <p:cNvSpPr txBox="1">
            <a:spLocks noChangeAspect="1"/>
          </p:cNvSpPr>
          <p:nvPr/>
        </p:nvSpPr>
        <p:spPr>
          <a:xfrm>
            <a:off x="3015054" y="5078236"/>
            <a:ext cx="59338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latin typeface="Century Gothic"/>
                <a:ea typeface="+mn-ea"/>
                <a:cs typeface="+mn-cs"/>
              </a:rPr>
              <a:t>schlecht</a:t>
            </a:r>
            <a:endParaRPr kumimoji="0" lang="en-GB" sz="7200" b="1" i="0" u="none" strike="noStrike" kern="0" cap="none" spc="0" normalizeH="0" baseline="0" noProof="0" dirty="0">
              <a:ln>
                <a:noFill/>
              </a:ln>
              <a:solidFill>
                <a:srgbClr val="1F4E79"/>
              </a:solidFill>
              <a:effectLst/>
              <a:uLnTx/>
              <a:uFillTx/>
              <a:latin typeface="Century Gothic"/>
              <a:ea typeface="+mn-ea"/>
              <a:cs typeface="+mn-cs"/>
            </a:endParaRPr>
          </a:p>
        </p:txBody>
      </p:sp>
      <p:pic>
        <p:nvPicPr>
          <p:cNvPr id="31" name="Picture 30">
            <a:extLst>
              <a:ext uri="{FF2B5EF4-FFF2-40B4-BE49-F238E27FC236}">
                <a16:creationId xmlns:a16="http://schemas.microsoft.com/office/drawing/2014/main" id="{0B517317-CFAC-40A4-9461-86291CF3A2B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5" y="2827269"/>
            <a:ext cx="1610291" cy="1610291"/>
          </a:xfrm>
          <a:prstGeom prst="rect">
            <a:avLst/>
          </a:prstGeom>
        </p:spPr>
      </p:pic>
      <p:sp>
        <p:nvSpPr>
          <p:cNvPr id="32" name="TextBox 31">
            <a:extLst>
              <a:ext uri="{FF2B5EF4-FFF2-40B4-BE49-F238E27FC236}">
                <a16:creationId xmlns:a16="http://schemas.microsoft.com/office/drawing/2014/main" id="{5C54586C-A6B1-4055-8974-CFFE0BFF9458}"/>
              </a:ext>
            </a:extLst>
          </p:cNvPr>
          <p:cNvSpPr txBox="1">
            <a:spLocks noChangeAspect="1"/>
          </p:cNvSpPr>
          <p:nvPr/>
        </p:nvSpPr>
        <p:spPr>
          <a:xfrm>
            <a:off x="3015055" y="3152617"/>
            <a:ext cx="59338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latin typeface="Century Gothic"/>
                <a:ea typeface="+mn-ea"/>
                <a:cs typeface="+mn-cs"/>
              </a:rPr>
              <a:t>Ja</a:t>
            </a:r>
            <a:r>
              <a:rPr kumimoji="0" lang="en-GB" sz="7200" b="1" i="0" u="none" strike="noStrike" kern="0" cap="none" spc="0" normalizeH="0" baseline="0" noProof="0" dirty="0">
                <a:ln>
                  <a:noFill/>
                </a:ln>
                <a:solidFill>
                  <a:srgbClr val="1F4E79"/>
                </a:solidFill>
                <a:effectLst/>
                <a:uLnTx/>
                <a:uFillTx/>
                <a:latin typeface="Century Gothic"/>
                <a:ea typeface="+mn-ea"/>
                <a:cs typeface="+mn-cs"/>
              </a:rPr>
              <a:t>, es </a:t>
            </a:r>
            <a:r>
              <a:rPr kumimoji="0" lang="en-GB" sz="7200" b="1" i="0" u="none" strike="noStrike" kern="0" cap="none" spc="0" normalizeH="0" baseline="0" noProof="0" dirty="0" err="1">
                <a:ln>
                  <a:noFill/>
                </a:ln>
                <a:solidFill>
                  <a:srgbClr val="1F4E79"/>
                </a:solidFill>
                <a:effectLst/>
                <a:uLnTx/>
                <a:uFillTx/>
                <a:latin typeface="Century Gothic"/>
                <a:ea typeface="+mn-ea"/>
                <a:cs typeface="+mn-cs"/>
              </a:rPr>
              <a:t>geht</a:t>
            </a:r>
            <a:r>
              <a:rPr kumimoji="0" lang="en-GB" sz="7200" b="1" i="0" u="none" strike="noStrike" kern="0" cap="none" spc="0" normalizeH="0" baseline="0" noProof="0" dirty="0">
                <a:ln>
                  <a:noFill/>
                </a:ln>
                <a:solidFill>
                  <a:srgbClr val="1F4E79"/>
                </a:solidFill>
                <a:effectLst/>
                <a:uLnTx/>
                <a:uFillTx/>
                <a:latin typeface="Century Gothic"/>
                <a:ea typeface="+mn-ea"/>
                <a:cs typeface="+mn-cs"/>
              </a:rPr>
              <a:t>.</a:t>
            </a:r>
          </a:p>
        </p:txBody>
      </p:sp>
    </p:spTree>
    <p:extLst>
      <p:ext uri="{BB962C8B-B14F-4D97-AF65-F5344CB8AC3E}">
        <p14:creationId xmlns:p14="http://schemas.microsoft.com/office/powerpoint/2010/main" val="367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10_6.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4" name="T1_W10_6.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subTnLst>
                                    <p:audio>
                                      <p:cMediaNode>
                                        <p:cTn display="0" masterRel="sameClick">
                                          <p:stCondLst>
                                            <p:cond evt="begin" delay="0">
                                              <p:tn val="30"/>
                                            </p:cond>
                                          </p:stCondLst>
                                          <p:endCondLst>
                                            <p:cond evt="onStopAudio" delay="0">
                                              <p:tgtEl>
                                                <p:sldTgt/>
                                              </p:tgtEl>
                                            </p:cond>
                                          </p:endCondLst>
                                        </p:cTn>
                                        <p:tgtEl>
                                          <p:sndTgt r:embed="rId5" name="T1_W10_6.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8">
            <a:extLst>
              <a:ext uri="{28A0092B-C50C-407E-A947-70E740481C1C}">
                <a14:useLocalDpi xmlns:a14="http://schemas.microsoft.com/office/drawing/2010/main" val="0"/>
              </a:ext>
            </a:extLst>
          </a:blip>
          <a:srcRect t="14861" r="57718" b="9009"/>
          <a:stretch/>
        </p:blipFill>
        <p:spPr>
          <a:xfrm>
            <a:off x="5213708" y="736348"/>
            <a:ext cx="1476227" cy="157403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8">
            <a:extLst>
              <a:ext uri="{28A0092B-C50C-407E-A947-70E740481C1C}">
                <a14:useLocalDpi xmlns:a14="http://schemas.microsoft.com/office/drawing/2010/main" val="0"/>
              </a:ext>
            </a:extLst>
          </a:blip>
          <a:srcRect l="44476" t="-3533" r="-4643" b="9008"/>
          <a:stretch/>
        </p:blipFill>
        <p:spPr>
          <a:xfrm>
            <a:off x="8613738" y="613869"/>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16065" y="2757242"/>
            <a:ext cx="2279054"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noProof="0" dirty="0">
                <a:ln>
                  <a:noFill/>
                </a:ln>
                <a:solidFill>
                  <a:prstClr val="white"/>
                </a:solidFill>
                <a:effectLst/>
                <a:uLnTx/>
                <a:uFillTx/>
                <a:latin typeface="Century Gothic"/>
              </a:rPr>
              <a:t> Aufgabe</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7" y="2757242"/>
            <a:ext cx="190556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der Partner</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2985410" y="6267531"/>
            <a:ext cx="177613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baseline="0" noProof="0" dirty="0">
                <a:ln>
                  <a:noFill/>
                </a:ln>
                <a:solidFill>
                  <a:prstClr val="white"/>
                </a:solidFill>
                <a:effectLst/>
                <a:uLnTx/>
                <a:uFillTx/>
                <a:latin typeface="Century Gothic"/>
              </a:rPr>
              <a:t> Karte</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6995915" y="6267531"/>
            <a:ext cx="1776136"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Liste</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46533" y="2757242"/>
            <a:ext cx="2116469"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Partnerin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50" name="Picture 2" descr="Free checklist task to do vector">
            <a:extLst>
              <a:ext uri="{FF2B5EF4-FFF2-40B4-BE49-F238E27FC236}">
                <a16:creationId xmlns:a16="http://schemas.microsoft.com/office/drawing/2014/main" id="{F11A99F0-2AC9-354D-F3B7-91FDAA79BF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1685" y="3827801"/>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hands holding letters illustration">
            <a:extLst>
              <a:ext uri="{FF2B5EF4-FFF2-40B4-BE49-F238E27FC236}">
                <a16:creationId xmlns:a16="http://schemas.microsoft.com/office/drawing/2014/main" id="{F0682E0F-6486-E109-50BE-B1CEDB267F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299" y="545133"/>
            <a:ext cx="1950926" cy="19509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255274-48E4-66D9-7A19-11700538AFAE}"/>
              </a:ext>
            </a:extLst>
          </p:cNvPr>
          <p:cNvGrpSpPr/>
          <p:nvPr/>
        </p:nvGrpSpPr>
        <p:grpSpPr>
          <a:xfrm>
            <a:off x="2407269" y="3620531"/>
            <a:ext cx="2900564" cy="2120052"/>
            <a:chOff x="2726866" y="3620531"/>
            <a:chExt cx="2900564" cy="2120052"/>
          </a:xfrm>
        </p:grpSpPr>
        <p:pic>
          <p:nvPicPr>
            <p:cNvPr id="2054" name="Picture 6" descr="Free christmas card christmas card illustration">
              <a:extLst>
                <a:ext uri="{FF2B5EF4-FFF2-40B4-BE49-F238E27FC236}">
                  <a16:creationId xmlns:a16="http://schemas.microsoft.com/office/drawing/2014/main" id="{6AE95B72-59DA-7C33-CAA5-67A19F66EF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rd cele celebration vector">
              <a:extLst>
                <a:ext uri="{FF2B5EF4-FFF2-40B4-BE49-F238E27FC236}">
                  <a16:creationId xmlns:a16="http://schemas.microsoft.com/office/drawing/2014/main" id="{0F651969-36C6-3248-149B-99736CAC64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ather's day card happy father's day card illustration">
              <a:extLst>
                <a:ext uri="{FF2B5EF4-FFF2-40B4-BE49-F238E27FC236}">
                  <a16:creationId xmlns:a16="http://schemas.microsoft.com/office/drawing/2014/main" id="{A8E6FB46-8172-E19E-FA2B-774E55C694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35D8C04-E3F9-FD86-D773-7E2DCA8CBCF6}"/>
              </a:ext>
            </a:extLst>
          </p:cNvPr>
          <p:cNvSpPr txBox="1"/>
          <p:nvPr/>
        </p:nvSpPr>
        <p:spPr>
          <a:xfrm>
            <a:off x="1654914" y="2310197"/>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task</a:t>
            </a:r>
          </a:p>
        </p:txBody>
      </p:sp>
      <p:sp>
        <p:nvSpPr>
          <p:cNvPr id="15" name="TextBox 14">
            <a:extLst>
              <a:ext uri="{FF2B5EF4-FFF2-40B4-BE49-F238E27FC236}">
                <a16:creationId xmlns:a16="http://schemas.microsoft.com/office/drawing/2014/main" id="{027A3BC2-CE0B-0DC8-0443-78561C0A8BDD}"/>
              </a:ext>
            </a:extLst>
          </p:cNvPr>
          <p:cNvSpPr txBox="1"/>
          <p:nvPr/>
        </p:nvSpPr>
        <p:spPr>
          <a:xfrm>
            <a:off x="4898063" y="2310249"/>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a:t>
            </a:r>
          </a:p>
        </p:txBody>
      </p:sp>
      <p:sp>
        <p:nvSpPr>
          <p:cNvPr id="16" name="TextBox 15">
            <a:extLst>
              <a:ext uri="{FF2B5EF4-FFF2-40B4-BE49-F238E27FC236}">
                <a16:creationId xmlns:a16="http://schemas.microsoft.com/office/drawing/2014/main" id="{8E68729C-D18A-E371-FF12-15E5FB07E17C}"/>
              </a:ext>
            </a:extLst>
          </p:cNvPr>
          <p:cNvSpPr txBox="1"/>
          <p:nvPr/>
        </p:nvSpPr>
        <p:spPr>
          <a:xfrm>
            <a:off x="8717801" y="2310197"/>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(f)</a:t>
            </a:r>
          </a:p>
        </p:txBody>
      </p:sp>
      <p:sp>
        <p:nvSpPr>
          <p:cNvPr id="18" name="TextBox 17">
            <a:extLst>
              <a:ext uri="{FF2B5EF4-FFF2-40B4-BE49-F238E27FC236}">
                <a16:creationId xmlns:a16="http://schemas.microsoft.com/office/drawing/2014/main" id="{34FC5D94-0B7C-173B-5202-E760CE338769}"/>
              </a:ext>
            </a:extLst>
          </p:cNvPr>
          <p:cNvSpPr txBox="1"/>
          <p:nvPr/>
        </p:nvSpPr>
        <p:spPr>
          <a:xfrm>
            <a:off x="3434679"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card</a:t>
            </a:r>
          </a:p>
        </p:txBody>
      </p:sp>
      <p:sp>
        <p:nvSpPr>
          <p:cNvPr id="19" name="TextBox 18">
            <a:extLst>
              <a:ext uri="{FF2B5EF4-FFF2-40B4-BE49-F238E27FC236}">
                <a16:creationId xmlns:a16="http://schemas.microsoft.com/office/drawing/2014/main" id="{CF510AE9-AC52-89ED-507C-69CD4A6E8CFC}"/>
              </a:ext>
            </a:extLst>
          </p:cNvPr>
          <p:cNvSpPr txBox="1"/>
          <p:nvPr/>
        </p:nvSpPr>
        <p:spPr>
          <a:xfrm>
            <a:off x="7635757"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list</a:t>
            </a:r>
          </a:p>
        </p:txBody>
      </p:sp>
      <p:sp>
        <p:nvSpPr>
          <p:cNvPr id="20" name="Speech Bubble: Rectangle with Corners Rounded 19">
            <a:hlinkClick r:id="" action="ppaction://noaction">
              <a:snd r:embed="rId14" name="T1_W10_8.1.wav"/>
            </a:hlinkClick>
            <a:extLst>
              <a:ext uri="{FF2B5EF4-FFF2-40B4-BE49-F238E27FC236}">
                <a16:creationId xmlns:a16="http://schemas.microsoft.com/office/drawing/2014/main" id="{B926B19D-F51A-21D7-4EEA-5BBB69BA64C5}"/>
              </a:ext>
            </a:extLst>
          </p:cNvPr>
          <p:cNvSpPr/>
          <p:nvPr/>
        </p:nvSpPr>
        <p:spPr>
          <a:xfrm>
            <a:off x="1003122" y="124175"/>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8C41D6B0-1245-568B-56F2-1FFD83C7F55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401" y="-46010"/>
            <a:ext cx="914400" cy="914400"/>
          </a:xfrm>
          <a:prstGeom prst="rect">
            <a:avLst/>
          </a:prstGeom>
        </p:spPr>
      </p:pic>
      <p:sp>
        <p:nvSpPr>
          <p:cNvPr id="30" name="TextBox 29">
            <a:hlinkClick r:id="" action="ppaction://noaction">
              <a:snd r:embed="rId14" name="T1_W10_8.1.wav"/>
            </a:hlinkClick>
            <a:extLst>
              <a:ext uri="{FF2B5EF4-FFF2-40B4-BE49-F238E27FC236}">
                <a16:creationId xmlns:a16="http://schemas.microsoft.com/office/drawing/2014/main" id="{3F19BE67-41DE-B201-CA28-F8CF17192B0A}"/>
              </a:ext>
            </a:extLst>
          </p:cNvPr>
          <p:cNvSpPr txBox="1"/>
          <p:nvPr/>
        </p:nvSpPr>
        <p:spPr>
          <a:xfrm>
            <a:off x="1084535" y="152362"/>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00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10_8.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0_8.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1_W10_8.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1_W10_8.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14" grpId="0"/>
      <p:bldP spid="15" grpId="0"/>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3">
            <a:extLst>
              <a:ext uri="{28A0092B-C50C-407E-A947-70E740481C1C}">
                <a14:useLocalDpi xmlns:a14="http://schemas.microsoft.com/office/drawing/2010/main" val="0"/>
              </a:ext>
            </a:extLst>
          </a:blip>
          <a:srcRect t="14861" r="57718" b="9009"/>
          <a:stretch/>
        </p:blipFill>
        <p:spPr>
          <a:xfrm>
            <a:off x="5213708" y="736348"/>
            <a:ext cx="1476227" cy="157403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3">
            <a:extLst>
              <a:ext uri="{28A0092B-C50C-407E-A947-70E740481C1C}">
                <a14:useLocalDpi xmlns:a14="http://schemas.microsoft.com/office/drawing/2010/main" val="0"/>
              </a:ext>
            </a:extLst>
          </a:blip>
          <a:srcRect l="44476" t="-3533" r="-4643" b="9008"/>
          <a:stretch/>
        </p:blipFill>
        <p:spPr>
          <a:xfrm>
            <a:off x="8613738" y="613869"/>
            <a:ext cx="1823317" cy="1696328"/>
          </a:xfrm>
          <a:prstGeom prst="rect">
            <a:avLst/>
          </a:prstGeom>
        </p:spPr>
      </p:pic>
      <p:sp>
        <p:nvSpPr>
          <p:cNvPr id="23" name="Rectangle: Rounded Corners 22">
            <a:hlinkClick r:id="" action="ppaction://noaction">
              <a:snd r:embed="rId4" name="T1_W10_8.2.wav"/>
            </a:hlinkClick>
            <a:extLst>
              <a:ext uri="{FF2B5EF4-FFF2-40B4-BE49-F238E27FC236}">
                <a16:creationId xmlns:a16="http://schemas.microsoft.com/office/drawing/2014/main" id="{7B6B752F-A7E9-4391-BD5F-55685ECEB2F1}"/>
              </a:ext>
            </a:extLst>
          </p:cNvPr>
          <p:cNvSpPr/>
          <p:nvPr/>
        </p:nvSpPr>
        <p:spPr>
          <a:xfrm>
            <a:off x="916065" y="2757242"/>
            <a:ext cx="2279054"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noProof="0" dirty="0">
                <a:ln>
                  <a:noFill/>
                </a:ln>
                <a:solidFill>
                  <a:prstClr val="white"/>
                </a:solidFill>
                <a:effectLst/>
                <a:uLnTx/>
                <a:uFillTx/>
                <a:latin typeface="Century Gothic"/>
              </a:rPr>
              <a:t> Aufgabe</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24" name="Rectangle: Rounded Corners 23">
            <a:hlinkClick r:id="" action="ppaction://noaction">
              <a:snd r:embed="rId5" name="T1_W10_8.3.wav"/>
            </a:hlinkClick>
            <a:extLst>
              <a:ext uri="{FF2B5EF4-FFF2-40B4-BE49-F238E27FC236}">
                <a16:creationId xmlns:a16="http://schemas.microsoft.com/office/drawing/2014/main" id="{57DFD9AC-9893-48F2-8C45-34131FA24030}"/>
              </a:ext>
            </a:extLst>
          </p:cNvPr>
          <p:cNvSpPr/>
          <p:nvPr/>
        </p:nvSpPr>
        <p:spPr>
          <a:xfrm>
            <a:off x="4826187" y="2757242"/>
            <a:ext cx="190556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der Partner</a:t>
            </a:r>
          </a:p>
        </p:txBody>
      </p:sp>
      <p:sp>
        <p:nvSpPr>
          <p:cNvPr id="25" name="Rectangle: Rounded Corners 24">
            <a:hlinkClick r:id="" action="ppaction://noaction">
              <a:snd r:embed="rId6" name="T1_W10_8.5.wav"/>
            </a:hlinkClick>
            <a:extLst>
              <a:ext uri="{FF2B5EF4-FFF2-40B4-BE49-F238E27FC236}">
                <a16:creationId xmlns:a16="http://schemas.microsoft.com/office/drawing/2014/main" id="{1B0C650D-B928-495B-885C-5EF196ED5814}"/>
              </a:ext>
            </a:extLst>
          </p:cNvPr>
          <p:cNvSpPr/>
          <p:nvPr/>
        </p:nvSpPr>
        <p:spPr>
          <a:xfrm>
            <a:off x="2985410" y="6267531"/>
            <a:ext cx="1776135"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d</a:t>
            </a:r>
            <a:r>
              <a:rPr kumimoji="0" lang="en-GB" sz="2400" b="1" i="0" u="none" strike="noStrike" kern="1200" cap="none" spc="0" normalizeH="0" baseline="0" noProof="0" dirty="0" err="1">
                <a:ln>
                  <a:noFill/>
                </a:ln>
                <a:solidFill>
                  <a:prstClr val="white"/>
                </a:solidFill>
                <a:effectLst/>
                <a:uLnTx/>
                <a:uFillTx/>
                <a:latin typeface="Century Gothic"/>
              </a:rPr>
              <a:t>ie</a:t>
            </a:r>
            <a:r>
              <a:rPr kumimoji="0" lang="en-GB" sz="2400" b="1" i="0" u="none" strike="noStrike" kern="1200" cap="none" spc="0" normalizeH="0" baseline="0" noProof="0" dirty="0">
                <a:ln>
                  <a:noFill/>
                </a:ln>
                <a:solidFill>
                  <a:prstClr val="white"/>
                </a:solidFill>
                <a:effectLst/>
                <a:uLnTx/>
                <a:uFillTx/>
                <a:latin typeface="Century Gothic"/>
              </a:rPr>
              <a:t> Karte</a:t>
            </a:r>
          </a:p>
        </p:txBody>
      </p:sp>
      <p:sp>
        <p:nvSpPr>
          <p:cNvPr id="26" name="Rectangle: Rounded Corners 25">
            <a:hlinkClick r:id="" action="ppaction://noaction">
              <a:snd r:embed="rId7" name="T1_W10_8.6.wav"/>
            </a:hlinkClick>
            <a:extLst>
              <a:ext uri="{FF2B5EF4-FFF2-40B4-BE49-F238E27FC236}">
                <a16:creationId xmlns:a16="http://schemas.microsoft.com/office/drawing/2014/main" id="{A8B56FE1-8ED9-4606-BFA0-1E74B1B6E230}"/>
              </a:ext>
            </a:extLst>
          </p:cNvPr>
          <p:cNvSpPr/>
          <p:nvPr/>
        </p:nvSpPr>
        <p:spPr>
          <a:xfrm>
            <a:off x="6995915" y="6267531"/>
            <a:ext cx="1776136"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Liste</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hlinkClick r:id="" action="ppaction://noaction">
              <a:snd r:embed="rId8" name="T1_W10_8.4.wav"/>
            </a:hlinkClick>
            <a:extLst>
              <a:ext uri="{FF2B5EF4-FFF2-40B4-BE49-F238E27FC236}">
                <a16:creationId xmlns:a16="http://schemas.microsoft.com/office/drawing/2014/main" id="{6D63D76D-B2F8-44D3-9673-72D0ACFF6200}"/>
              </a:ext>
            </a:extLst>
          </p:cNvPr>
          <p:cNvSpPr/>
          <p:nvPr/>
        </p:nvSpPr>
        <p:spPr>
          <a:xfrm>
            <a:off x="8446533" y="2757242"/>
            <a:ext cx="2116469" cy="480227"/>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Partnerin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50" name="Picture 2" descr="Free checklist task to do vector">
            <a:extLst>
              <a:ext uri="{FF2B5EF4-FFF2-40B4-BE49-F238E27FC236}">
                <a16:creationId xmlns:a16="http://schemas.microsoft.com/office/drawing/2014/main" id="{F11A99F0-2AC9-354D-F3B7-91FDAA79BF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1685" y="3827801"/>
            <a:ext cx="1790132" cy="1928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hands holding letters illustration">
            <a:extLst>
              <a:ext uri="{FF2B5EF4-FFF2-40B4-BE49-F238E27FC236}">
                <a16:creationId xmlns:a16="http://schemas.microsoft.com/office/drawing/2014/main" id="{F0682E0F-6486-E109-50BE-B1CEDB267F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299" y="545133"/>
            <a:ext cx="1950926" cy="19509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255274-48E4-66D9-7A19-11700538AFAE}"/>
              </a:ext>
            </a:extLst>
          </p:cNvPr>
          <p:cNvGrpSpPr/>
          <p:nvPr/>
        </p:nvGrpSpPr>
        <p:grpSpPr>
          <a:xfrm>
            <a:off x="2407269" y="3620531"/>
            <a:ext cx="2900564" cy="2120052"/>
            <a:chOff x="2726866" y="3620531"/>
            <a:chExt cx="2900564" cy="2120052"/>
          </a:xfrm>
        </p:grpSpPr>
        <p:pic>
          <p:nvPicPr>
            <p:cNvPr id="2054" name="Picture 6" descr="Free christmas card christmas card illustration">
              <a:extLst>
                <a:ext uri="{FF2B5EF4-FFF2-40B4-BE49-F238E27FC236}">
                  <a16:creationId xmlns:a16="http://schemas.microsoft.com/office/drawing/2014/main" id="{6AE95B72-59DA-7C33-CAA5-67A19F66EF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rd cele celebration vector">
              <a:extLst>
                <a:ext uri="{FF2B5EF4-FFF2-40B4-BE49-F238E27FC236}">
                  <a16:creationId xmlns:a16="http://schemas.microsoft.com/office/drawing/2014/main" id="{0F651969-36C6-3248-149B-99736CAC64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ather's day card happy father's day card illustration">
              <a:extLst>
                <a:ext uri="{FF2B5EF4-FFF2-40B4-BE49-F238E27FC236}">
                  <a16:creationId xmlns:a16="http://schemas.microsoft.com/office/drawing/2014/main" id="{A8E6FB46-8172-E19E-FA2B-774E55C694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35D8C04-E3F9-FD86-D773-7E2DCA8CBCF6}"/>
              </a:ext>
            </a:extLst>
          </p:cNvPr>
          <p:cNvSpPr txBox="1"/>
          <p:nvPr/>
        </p:nvSpPr>
        <p:spPr>
          <a:xfrm>
            <a:off x="1654914" y="2310197"/>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task</a:t>
            </a:r>
          </a:p>
        </p:txBody>
      </p:sp>
      <p:sp>
        <p:nvSpPr>
          <p:cNvPr id="15" name="TextBox 14">
            <a:extLst>
              <a:ext uri="{FF2B5EF4-FFF2-40B4-BE49-F238E27FC236}">
                <a16:creationId xmlns:a16="http://schemas.microsoft.com/office/drawing/2014/main" id="{027A3BC2-CE0B-0DC8-0443-78561C0A8BDD}"/>
              </a:ext>
            </a:extLst>
          </p:cNvPr>
          <p:cNvSpPr txBox="1"/>
          <p:nvPr/>
        </p:nvSpPr>
        <p:spPr>
          <a:xfrm>
            <a:off x="4898063" y="2310249"/>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a:t>
            </a:r>
          </a:p>
        </p:txBody>
      </p:sp>
      <p:sp>
        <p:nvSpPr>
          <p:cNvPr id="16" name="TextBox 15">
            <a:extLst>
              <a:ext uri="{FF2B5EF4-FFF2-40B4-BE49-F238E27FC236}">
                <a16:creationId xmlns:a16="http://schemas.microsoft.com/office/drawing/2014/main" id="{8E68729C-D18A-E371-FF12-15E5FB07E17C}"/>
              </a:ext>
            </a:extLst>
          </p:cNvPr>
          <p:cNvSpPr txBox="1"/>
          <p:nvPr/>
        </p:nvSpPr>
        <p:spPr>
          <a:xfrm>
            <a:off x="8717801" y="2310197"/>
            <a:ext cx="195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artner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(f)</a:t>
            </a:r>
          </a:p>
        </p:txBody>
      </p:sp>
      <p:sp>
        <p:nvSpPr>
          <p:cNvPr id="18" name="TextBox 17">
            <a:extLst>
              <a:ext uri="{FF2B5EF4-FFF2-40B4-BE49-F238E27FC236}">
                <a16:creationId xmlns:a16="http://schemas.microsoft.com/office/drawing/2014/main" id="{34FC5D94-0B7C-173B-5202-E760CE338769}"/>
              </a:ext>
            </a:extLst>
          </p:cNvPr>
          <p:cNvSpPr txBox="1"/>
          <p:nvPr/>
        </p:nvSpPr>
        <p:spPr>
          <a:xfrm>
            <a:off x="3434679"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card</a:t>
            </a:r>
          </a:p>
        </p:txBody>
      </p:sp>
      <p:sp>
        <p:nvSpPr>
          <p:cNvPr id="19" name="TextBox 18">
            <a:extLst>
              <a:ext uri="{FF2B5EF4-FFF2-40B4-BE49-F238E27FC236}">
                <a16:creationId xmlns:a16="http://schemas.microsoft.com/office/drawing/2014/main" id="{CF510AE9-AC52-89ED-507C-69CD4A6E8CFC}"/>
              </a:ext>
            </a:extLst>
          </p:cNvPr>
          <p:cNvSpPr txBox="1"/>
          <p:nvPr/>
        </p:nvSpPr>
        <p:spPr>
          <a:xfrm>
            <a:off x="7635757" y="5808736"/>
            <a:ext cx="1264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list</a:t>
            </a:r>
          </a:p>
        </p:txBody>
      </p:sp>
      <p:sp>
        <p:nvSpPr>
          <p:cNvPr id="20" name="Speech Bubble: Rectangle with Corners Rounded 19">
            <a:hlinkClick r:id="" action="ppaction://noaction">
              <a:snd r:embed="rId14" name="T1_W10_8.1.wav"/>
            </a:hlinkClick>
            <a:extLst>
              <a:ext uri="{FF2B5EF4-FFF2-40B4-BE49-F238E27FC236}">
                <a16:creationId xmlns:a16="http://schemas.microsoft.com/office/drawing/2014/main" id="{B926B19D-F51A-21D7-4EEA-5BBB69BA64C5}"/>
              </a:ext>
            </a:extLst>
          </p:cNvPr>
          <p:cNvSpPr/>
          <p:nvPr/>
        </p:nvSpPr>
        <p:spPr>
          <a:xfrm>
            <a:off x="1003122" y="124175"/>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8C41D6B0-1245-568B-56F2-1FFD83C7F55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401" y="-46010"/>
            <a:ext cx="914400" cy="914400"/>
          </a:xfrm>
          <a:prstGeom prst="rect">
            <a:avLst/>
          </a:prstGeom>
        </p:spPr>
      </p:pic>
      <p:sp>
        <p:nvSpPr>
          <p:cNvPr id="30" name="TextBox 29">
            <a:hlinkClick r:id="" action="ppaction://noaction">
              <a:snd r:embed="rId14" name="T1_W10_8.1.wav"/>
            </a:hlinkClick>
            <a:extLst>
              <a:ext uri="{FF2B5EF4-FFF2-40B4-BE49-F238E27FC236}">
                <a16:creationId xmlns:a16="http://schemas.microsoft.com/office/drawing/2014/main" id="{3F19BE67-41DE-B201-CA28-F8CF17192B0A}"/>
              </a:ext>
            </a:extLst>
          </p:cNvPr>
          <p:cNvSpPr txBox="1"/>
          <p:nvPr/>
        </p:nvSpPr>
        <p:spPr>
          <a:xfrm>
            <a:off x="1084535" y="152362"/>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0432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18"/>
                                        </p:tgtEl>
                                      </p:cBhvr>
                                    </p:animEffect>
                                    <p:set>
                                      <p:cBhvr>
                                        <p:cTn id="10" dur="1" fill="hold">
                                          <p:stCondLst>
                                            <p:cond delay="19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17"/>
                                        </p:tgtEl>
                                      </p:cBhvr>
                                    </p:animEffect>
                                    <p:set>
                                      <p:cBhvr>
                                        <p:cTn id="21" dur="1" fill="hold">
                                          <p:stCondLst>
                                            <p:cond delay="1999"/>
                                          </p:stCondLst>
                                        </p:cTn>
                                        <p:tgtEl>
                                          <p:spTgt spid="17"/>
                                        </p:tgtEl>
                                        <p:attrNameLst>
                                          <p:attrName>style.visibility</p:attrName>
                                        </p:attrNameLst>
                                      </p:cBhvr>
                                      <p:to>
                                        <p:strVal val="hidden"/>
                                      </p:to>
                                    </p:set>
                                  </p:childTnLst>
                                </p:cTn>
                              </p:par>
                              <p:par>
                                <p:cTn id="22" presetID="6" presetClass="exit" presetSubtype="32" fill="hold" grpId="0" nodeType="withEffect">
                                  <p:stCondLst>
                                    <p:cond delay="0"/>
                                  </p:stCondLst>
                                  <p:childTnLst>
                                    <p:animEffect transition="out" filter="circle(out)">
                                      <p:cBhvr>
                                        <p:cTn id="23" dur="2000"/>
                                        <p:tgtEl>
                                          <p:spTgt spid="15"/>
                                        </p:tgtEl>
                                      </p:cBhvr>
                                    </p:animEffect>
                                    <p:set>
                                      <p:cBhvr>
                                        <p:cTn id="24" dur="1" fill="hold">
                                          <p:stCondLst>
                                            <p:cond delay="19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nodeType="clickEffect">
                                  <p:stCondLst>
                                    <p:cond delay="0"/>
                                  </p:stCondLst>
                                  <p:childTnLst>
                                    <p:animEffect transition="out" filter="circle(out)">
                                      <p:cBhvr>
                                        <p:cTn id="34" dur="2000"/>
                                        <p:tgtEl>
                                          <p:spTgt spid="22"/>
                                        </p:tgtEl>
                                      </p:cBhvr>
                                    </p:animEffect>
                                    <p:set>
                                      <p:cBhvr>
                                        <p:cTn id="35" dur="1" fill="hold">
                                          <p:stCondLst>
                                            <p:cond delay="1999"/>
                                          </p:stCondLst>
                                        </p:cTn>
                                        <p:tgtEl>
                                          <p:spTgt spid="22"/>
                                        </p:tgtEl>
                                        <p:attrNameLst>
                                          <p:attrName>style.visibility</p:attrName>
                                        </p:attrNameLst>
                                      </p:cBhvr>
                                      <p:to>
                                        <p:strVal val="hidden"/>
                                      </p:to>
                                    </p:set>
                                  </p:childTnLst>
                                </p:cTn>
                              </p:par>
                              <p:par>
                                <p:cTn id="36" presetID="6" presetClass="exit" presetSubtype="32" fill="hold" grpId="0" nodeType="withEffect">
                                  <p:stCondLst>
                                    <p:cond delay="0"/>
                                  </p:stCondLst>
                                  <p:childTnLst>
                                    <p:animEffect transition="out" filter="circle(out)">
                                      <p:cBhvr>
                                        <p:cTn id="37" dur="2000"/>
                                        <p:tgtEl>
                                          <p:spTgt spid="16"/>
                                        </p:tgtEl>
                                      </p:cBhvr>
                                    </p:animEffect>
                                    <p:set>
                                      <p:cBhvr>
                                        <p:cTn id="38" dur="1" fill="hold">
                                          <p:stCondLst>
                                            <p:cond delay="19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2050"/>
                                        </p:tgtEl>
                                      </p:cBhvr>
                                    </p:animEffect>
                                    <p:set>
                                      <p:cBhvr>
                                        <p:cTn id="49" dur="1" fill="hold">
                                          <p:stCondLst>
                                            <p:cond delay="1999"/>
                                          </p:stCondLst>
                                        </p:cTn>
                                        <p:tgtEl>
                                          <p:spTgt spid="2050"/>
                                        </p:tgtEl>
                                        <p:attrNameLst>
                                          <p:attrName>style.visibility</p:attrName>
                                        </p:attrNameLst>
                                      </p:cBhvr>
                                      <p:to>
                                        <p:strVal val="hidden"/>
                                      </p:to>
                                    </p:set>
                                  </p:childTnLst>
                                </p:cTn>
                              </p:par>
                              <p:par>
                                <p:cTn id="50" presetID="6" presetClass="exit" presetSubtype="32" fill="hold" grpId="0" nodeType="withEffect">
                                  <p:stCondLst>
                                    <p:cond delay="0"/>
                                  </p:stCondLst>
                                  <p:childTnLst>
                                    <p:animEffect transition="out" filter="circle(out)">
                                      <p:cBhvr>
                                        <p:cTn id="51" dur="2000"/>
                                        <p:tgtEl>
                                          <p:spTgt spid="19"/>
                                        </p:tgtEl>
                                      </p:cBhvr>
                                    </p:animEffect>
                                    <p:set>
                                      <p:cBhvr>
                                        <p:cTn id="52" dur="1" fill="hold">
                                          <p:stCondLst>
                                            <p:cond delay="19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grpId="0" nodeType="clickEffect">
                                  <p:stCondLst>
                                    <p:cond delay="0"/>
                                  </p:stCondLst>
                                  <p:childTnLst>
                                    <p:animEffect transition="out" filter="circle(out)">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6" presetClass="exit" presetSubtype="32" fill="hold" nodeType="withEffect">
                                  <p:stCondLst>
                                    <p:cond delay="0"/>
                                  </p:stCondLst>
                                  <p:childTnLst>
                                    <p:animEffect transition="out" filter="circle(out)">
                                      <p:cBhvr>
                                        <p:cTn id="65" dur="2000"/>
                                        <p:tgtEl>
                                          <p:spTgt spid="2052"/>
                                        </p:tgtEl>
                                      </p:cBhvr>
                                    </p:animEffect>
                                    <p:set>
                                      <p:cBhvr>
                                        <p:cTn id="66" dur="1" fill="hold">
                                          <p:stCondLst>
                                            <p:cond delay="1999"/>
                                          </p:stCondLst>
                                        </p:cTn>
                                        <p:tgtEl>
                                          <p:spTgt spid="20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8" grpId="0"/>
      <p:bldP spid="18" grpId="1"/>
      <p:bldP spid="19" grpId="0"/>
      <p:bldP spid="19"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2252</Words>
  <Application>Microsoft Office PowerPoint</Application>
  <PresentationFormat>Widescreen</PresentationFormat>
  <Paragraphs>334</Paragraphs>
  <Slides>15</Slides>
  <Notes>15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Describing me and others</vt:lpstr>
      <vt:lpstr>aussprechen</vt:lpstr>
      <vt:lpstr>aussprechen</vt:lpstr>
      <vt:lpstr>aussprechen</vt:lpstr>
      <vt:lpstr>Presentazione standard di PowerPoint</vt:lpstr>
      <vt:lpstr>Vokabeln</vt:lpstr>
      <vt:lpstr>Vokabeln</vt:lpstr>
      <vt:lpstr>Vokabeln</vt:lpstr>
      <vt:lpstr>Vokabeln</vt:lpstr>
      <vt:lpstr>Vokabeln</vt:lpstr>
      <vt:lpstr>mein | dein (possessive adjectives)</vt:lpstr>
      <vt:lpstr>hören</vt:lpstr>
      <vt:lpstr>lesen</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42</cp:revision>
  <dcterms:created xsi:type="dcterms:W3CDTF">2021-07-02T19:27:01Z</dcterms:created>
  <dcterms:modified xsi:type="dcterms:W3CDTF">2023-10-17T15:50:14Z</dcterms:modified>
</cp:coreProperties>
</file>