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4"/>
  </p:notesMasterIdLst>
  <p:sldIdLst>
    <p:sldId id="275" r:id="rId2"/>
    <p:sldId id="926" r:id="rId3"/>
    <p:sldId id="927" r:id="rId4"/>
    <p:sldId id="930" r:id="rId5"/>
    <p:sldId id="937" r:id="rId6"/>
    <p:sldId id="936" r:id="rId7"/>
    <p:sldId id="932" r:id="rId8"/>
    <p:sldId id="933" r:id="rId9"/>
    <p:sldId id="925" r:id="rId10"/>
    <p:sldId id="959" r:id="rId11"/>
    <p:sldId id="931" r:id="rId12"/>
    <p:sldId id="958"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F9FB"/>
    <a:srgbClr val="5FADE4"/>
    <a:srgbClr val="0070C0"/>
    <a:srgbClr val="FFFFCC"/>
    <a:srgbClr val="FFD10D"/>
    <a:srgbClr val="2E94AF"/>
    <a:srgbClr val="29C1FA"/>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508"/>
    <p:restoredTop sz="66457" autoAdjust="0"/>
  </p:normalViewPr>
  <p:slideViewPr>
    <p:cSldViewPr snapToGrid="0">
      <p:cViewPr varScale="1">
        <p:scale>
          <a:sx n="67" d="100"/>
          <a:sy n="67" d="100"/>
        </p:scale>
        <p:origin x="876" y="80"/>
      </p:cViewPr>
      <p:guideLst/>
    </p:cSldViewPr>
  </p:slideViewPr>
  <p:notesTextViewPr>
    <p:cViewPr>
      <p:scale>
        <a:sx n="1" d="1"/>
        <a:sy n="1" d="1"/>
      </p:scale>
      <p:origin x="0" y="-864"/>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rlotte Moss" userId="17b589c9-cb67-41ed-a894-f82ca12b573d" providerId="ADAL" clId="{E94C5003-F380-494E-BB0C-340C322D7415}"/>
    <pc:docChg chg="modSld">
      <pc:chgData name="Charlotte Moss" userId="17b589c9-cb67-41ed-a894-f82ca12b573d" providerId="ADAL" clId="{E94C5003-F380-494E-BB0C-340C322D7415}" dt="2023-10-10T12:08:23.339" v="3" actId="20577"/>
      <pc:docMkLst>
        <pc:docMk/>
      </pc:docMkLst>
      <pc:sldChg chg="modSp mod">
        <pc:chgData name="Charlotte Moss" userId="17b589c9-cb67-41ed-a894-f82ca12b573d" providerId="ADAL" clId="{E94C5003-F380-494E-BB0C-340C322D7415}" dt="2023-10-10T12:08:23.339" v="3" actId="20577"/>
        <pc:sldMkLst>
          <pc:docMk/>
          <pc:sldMk cId="1651745261" sldId="931"/>
        </pc:sldMkLst>
        <pc:spChg chg="mod">
          <ac:chgData name="Charlotte Moss" userId="17b589c9-cb67-41ed-a894-f82ca12b573d" providerId="ADAL" clId="{E94C5003-F380-494E-BB0C-340C322D7415}" dt="2023-10-10T12:08:23.339" v="3" actId="20577"/>
          <ac:spMkLst>
            <pc:docMk/>
            <pc:sldMk cId="1651745261" sldId="931"/>
            <ac:spMk id="112" creationId="{00000000-0000-0000-0000-000000000000}"/>
          </ac:spMkLst>
        </pc:spChg>
      </pc:sldChg>
      <pc:sldChg chg="modSp mod modNotesTx">
        <pc:chgData name="Charlotte Moss" userId="17b589c9-cb67-41ed-a894-f82ca12b573d" providerId="ADAL" clId="{E94C5003-F380-494E-BB0C-340C322D7415}" dt="2023-10-10T12:04:29.559" v="2" actId="20577"/>
        <pc:sldMkLst>
          <pc:docMk/>
          <pc:sldMk cId="3157577203" sldId="959"/>
        </pc:sldMkLst>
        <pc:spChg chg="mod">
          <ac:chgData name="Charlotte Moss" userId="17b589c9-cb67-41ed-a894-f82ca12b573d" providerId="ADAL" clId="{E94C5003-F380-494E-BB0C-340C322D7415}" dt="2023-10-10T12:04:16.361" v="0" actId="20577"/>
          <ac:spMkLst>
            <pc:docMk/>
            <pc:sldMk cId="3157577203" sldId="959"/>
            <ac:spMk id="26" creationId="{CDE017ED-8249-468A-9710-339DEB7176CF}"/>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A2C99A-C469-487C-B7F3-BEA3E06E0D84}" type="datetimeFigureOut">
              <a:rPr lang="en-GB" smtClean="0"/>
              <a:t>10/10/2023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88A7DB-3951-47CF-8E53-B42241E86674}" type="slidenum">
              <a:rPr lang="en-GB" smtClean="0"/>
              <a:t>‹#›</a:t>
            </a:fld>
            <a:endParaRPr lang="en-GB"/>
          </a:p>
        </p:txBody>
      </p:sp>
    </p:spTree>
    <p:extLst>
      <p:ext uri="{BB962C8B-B14F-4D97-AF65-F5344CB8AC3E}">
        <p14:creationId xmlns:p14="http://schemas.microsoft.com/office/powerpoint/2010/main" val="1767359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 available under a Creative Commons license, no</a:t>
            </a:r>
          </a:p>
          <a:p>
            <a:pPr marL="216000" indent="-216000">
              <a:lnSpc>
                <a:spcPct val="100000"/>
              </a:lnSpc>
            </a:pPr>
            <a:r>
              <a:rPr lang="en-GB" sz="1200" b="0" strike="noStrike" spc="-1" dirty="0">
                <a:solidFill>
                  <a:srgbClr val="000000"/>
                </a:solidFill>
                <a:latin typeface="Calibri"/>
                <a:ea typeface="Calibri"/>
              </a:rPr>
              <a:t>attribution required.</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marR="0" lvl="0" indent="-216000" algn="l" defTabSz="914400" rtl="0" eaLnBrk="1" fontAlgn="auto" latinLnBrk="0" hangingPunct="1">
              <a:lnSpc>
                <a:spcPct val="100000"/>
              </a:lnSpc>
              <a:spcBef>
                <a:spcPts val="0"/>
              </a:spcBef>
              <a:spcAft>
                <a:spcPts val="0"/>
              </a:spcAft>
              <a:buClrTx/>
              <a:buSzTx/>
              <a:buFontTx/>
              <a:buNone/>
              <a:tabLst/>
              <a:defRPr/>
            </a:pPr>
            <a:r>
              <a:rPr lang="en-GB" sz="1200" b="1" strike="noStrike" spc="-1" dirty="0">
                <a:solidFill>
                  <a:srgbClr val="002060"/>
                </a:solidFill>
                <a:latin typeface="Century Gothic"/>
                <a:ea typeface="Century Gothic"/>
              </a:rPr>
              <a:t>Phonics: </a:t>
            </a:r>
            <a:r>
              <a:rPr lang="de-DE" sz="1200" b="0" strike="noStrike" spc="-1" dirty="0">
                <a:solidFill>
                  <a:srgbClr val="002060"/>
                </a:solidFill>
                <a:latin typeface="Century Gothic"/>
                <a:ea typeface="Century Gothic"/>
              </a:rPr>
              <a:t>[</a:t>
            </a:r>
            <a:r>
              <a:rPr lang="de-DE" sz="1200" b="0" strike="noStrike" spc="-1" dirty="0" err="1">
                <a:solidFill>
                  <a:srgbClr val="002060"/>
                </a:solidFill>
                <a:latin typeface="Century Gothic"/>
                <a:ea typeface="Century Gothic"/>
              </a:rPr>
              <a:t>z</a:t>
            </a:r>
            <a:r>
              <a:rPr lang="de-DE" sz="1200" b="0" strike="noStrike" spc="-1" dirty="0">
                <a:solidFill>
                  <a:srgbClr val="002060"/>
                </a:solidFill>
                <a:latin typeface="Century Gothic"/>
                <a:ea typeface="Century Gothic"/>
              </a:rPr>
              <a:t>] Zug [675] sitzen [231] Platz [326] Zimmer [665] zehn [333]</a:t>
            </a:r>
            <a:endParaRPr lang="en-GB" sz="1200" b="0" strike="noStrike" spc="-1" dirty="0">
              <a:solidFill>
                <a:srgbClr val="002060"/>
              </a:solidFill>
              <a:latin typeface="Century Gothic"/>
              <a:ea typeface="Century Gothic"/>
            </a:endParaRPr>
          </a:p>
          <a:p>
            <a:pPr marL="216000" indent="-216000">
              <a:lnSpc>
                <a:spcPct val="100000"/>
              </a:lnSpc>
            </a:pPr>
            <a:endParaRPr lang="en-GB" sz="1200" b="1" i="0" strike="noStrike" spc="-1" dirty="0">
              <a:solidFill>
                <a:srgbClr val="002060"/>
              </a:solidFill>
              <a:latin typeface="Century Gothic"/>
              <a:ea typeface="Century Gothic"/>
            </a:endParaRPr>
          </a:p>
          <a:p>
            <a:pPr marL="216000" indent="-216000">
              <a:lnSpc>
                <a:spcPct val="100000"/>
              </a:lnSpc>
            </a:pPr>
            <a:r>
              <a:rPr lang="it-IT" sz="1200" b="1" strike="noStrike" spc="-1" dirty="0">
                <a:solidFill>
                  <a:srgbClr val="002060"/>
                </a:solidFill>
                <a:latin typeface="Century Gothic"/>
                <a:ea typeface="Century Gothic"/>
              </a:rPr>
              <a:t>Vocabulary</a:t>
            </a:r>
            <a:r>
              <a:rPr lang="it-IT" sz="1200" b="0" strike="noStrike" spc="-1" dirty="0">
                <a:solidFill>
                  <a:srgbClr val="002060"/>
                </a:solidFill>
                <a:latin typeface="Century Gothic"/>
                <a:ea typeface="Century Gothic"/>
              </a:rPr>
              <a:t>: </a:t>
            </a:r>
            <a:r>
              <a:rPr lang="de-DE" sz="1200" b="0" i="0" strike="noStrike" spc="-1" dirty="0">
                <a:solidFill>
                  <a:srgbClr val="002060"/>
                </a:solidFill>
                <a:latin typeface="Century Gothic"/>
                <a:ea typeface="Century Gothic"/>
              </a:rPr>
              <a:t>helfen [338] </a:t>
            </a:r>
            <a:r>
              <a:rPr lang="de-DE" sz="1200" b="1" i="0" strike="noStrike" spc="-1" dirty="0">
                <a:solidFill>
                  <a:srgbClr val="002060"/>
                </a:solidFill>
                <a:latin typeface="Century Gothic"/>
                <a:ea typeface="Century Gothic"/>
              </a:rPr>
              <a:t>mitnehmen </a:t>
            </a:r>
            <a:r>
              <a:rPr lang="de-DE" sz="1200" b="0" i="0" strike="noStrike" spc="-1" dirty="0">
                <a:solidFill>
                  <a:srgbClr val="002060"/>
                </a:solidFill>
                <a:latin typeface="Century Gothic"/>
                <a:ea typeface="Century Gothic"/>
              </a:rPr>
              <a:t>[1459] nehmen [142] </a:t>
            </a:r>
            <a:r>
              <a:rPr lang="de-DE" sz="1200" b="1" i="0" strike="noStrike" spc="-1" dirty="0">
                <a:solidFill>
                  <a:srgbClr val="002060"/>
                </a:solidFill>
                <a:latin typeface="Century Gothic"/>
                <a:ea typeface="Century Gothic"/>
              </a:rPr>
              <a:t>sehen </a:t>
            </a:r>
            <a:r>
              <a:rPr lang="de-DE" sz="1200" b="0" i="0" strike="noStrike" spc="-1" dirty="0">
                <a:solidFill>
                  <a:srgbClr val="002060"/>
                </a:solidFill>
                <a:latin typeface="Century Gothic"/>
                <a:ea typeface="Century Gothic"/>
              </a:rPr>
              <a:t>[79] </a:t>
            </a:r>
            <a:r>
              <a:rPr lang="de-DE" sz="1200" b="1" i="0" strike="noStrike" spc="-1" dirty="0">
                <a:solidFill>
                  <a:srgbClr val="002060"/>
                </a:solidFill>
                <a:latin typeface="Century Gothic"/>
                <a:ea typeface="Century Gothic"/>
              </a:rPr>
              <a:t>Bus </a:t>
            </a:r>
            <a:r>
              <a:rPr lang="de-DE" sz="1200" b="0" i="0" strike="noStrike" spc="-1" dirty="0">
                <a:solidFill>
                  <a:srgbClr val="002060"/>
                </a:solidFill>
                <a:latin typeface="Century Gothic"/>
                <a:ea typeface="Century Gothic"/>
              </a:rPr>
              <a:t>[1562] Film [505] Freund [273] Geld [235] Hausaufgabe</a:t>
            </a:r>
            <a:r>
              <a:rPr lang="de-DE" sz="1200" b="1" i="0" strike="noStrike" spc="-1" dirty="0">
                <a:solidFill>
                  <a:srgbClr val="002060"/>
                </a:solidFill>
                <a:latin typeface="Century Gothic"/>
                <a:ea typeface="Century Gothic"/>
              </a:rPr>
              <a:t> </a:t>
            </a:r>
            <a:r>
              <a:rPr lang="de-DE" sz="1200" b="0" i="0" strike="noStrike" spc="-1" dirty="0">
                <a:solidFill>
                  <a:srgbClr val="002060"/>
                </a:solidFill>
                <a:latin typeface="Century Gothic"/>
                <a:ea typeface="Century Gothic"/>
              </a:rPr>
              <a:t>[</a:t>
            </a:r>
            <a:r>
              <a:rPr lang="de-DE" sz="1200" b="0" i="0" strike="noStrike" spc="-1" dirty="0" err="1">
                <a:solidFill>
                  <a:srgbClr val="002060"/>
                </a:solidFill>
                <a:latin typeface="Century Gothic"/>
                <a:ea typeface="Century Gothic"/>
              </a:rPr>
              <a:t>n</a:t>
            </a:r>
            <a:r>
              <a:rPr lang="de-DE" sz="1200" b="0" i="0" strike="noStrike" spc="-1" dirty="0">
                <a:solidFill>
                  <a:srgbClr val="002060"/>
                </a:solidFill>
                <a:latin typeface="Century Gothic"/>
                <a:ea typeface="Century Gothic"/>
              </a:rPr>
              <a:t>/a] </a:t>
            </a:r>
            <a:r>
              <a:rPr lang="de-DE" sz="1200" b="1" i="0" strike="noStrike" spc="-1" dirty="0">
                <a:solidFill>
                  <a:srgbClr val="002060"/>
                </a:solidFill>
                <a:latin typeface="Century Gothic"/>
                <a:ea typeface="Century Gothic"/>
              </a:rPr>
              <a:t>Sachen </a:t>
            </a:r>
            <a:r>
              <a:rPr lang="de-DE" sz="1200" b="0" i="0" strike="noStrike" spc="-1" dirty="0">
                <a:solidFill>
                  <a:srgbClr val="002060"/>
                </a:solidFill>
                <a:latin typeface="Century Gothic"/>
                <a:ea typeface="Century Gothic"/>
              </a:rPr>
              <a:t>[318] Zug [675] </a:t>
            </a:r>
            <a:r>
              <a:rPr lang="de-DE" sz="1200" b="1" i="0" strike="noStrike" spc="-1" dirty="0">
                <a:solidFill>
                  <a:srgbClr val="002060"/>
                </a:solidFill>
                <a:latin typeface="Century Gothic"/>
                <a:ea typeface="Century Gothic"/>
              </a:rPr>
              <a:t>normalerweise </a:t>
            </a:r>
            <a:r>
              <a:rPr lang="de-DE" sz="1200" b="0" i="0" strike="noStrike" spc="-1" dirty="0">
                <a:solidFill>
                  <a:srgbClr val="002060"/>
                </a:solidFill>
                <a:latin typeface="Century Gothic"/>
                <a:ea typeface="Century Gothic"/>
              </a:rPr>
              <a:t>[2062]</a:t>
            </a:r>
          </a:p>
          <a:p>
            <a:pPr marL="216000" indent="-216000">
              <a:lnSpc>
                <a:spcPct val="100000"/>
              </a:lnSpc>
            </a:pPr>
            <a:r>
              <a:rPr lang="de-DE" sz="1200" b="1" i="0" strike="noStrike" spc="-1" dirty="0" err="1">
                <a:solidFill>
                  <a:srgbClr val="002060"/>
                </a:solidFill>
                <a:effectLst/>
                <a:latin typeface="Century Gothic"/>
                <a:ea typeface="+mn-ea"/>
                <a:cs typeface="+mn-cs"/>
              </a:rPr>
              <a:t>Revisit</a:t>
            </a:r>
            <a:r>
              <a:rPr lang="de-DE" sz="1200" b="1" i="0" strike="noStrike" spc="-1" dirty="0">
                <a:solidFill>
                  <a:srgbClr val="002060"/>
                </a:solidFill>
                <a:effectLst/>
                <a:latin typeface="Century Gothic"/>
                <a:ea typeface="+mn-ea"/>
                <a:cs typeface="+mn-cs"/>
              </a:rPr>
              <a:t> 1:  </a:t>
            </a:r>
            <a:r>
              <a:rPr lang="de-DE" sz="1200" b="0" i="0" strike="noStrike" spc="-1" dirty="0">
                <a:solidFill>
                  <a:srgbClr val="002060"/>
                </a:solidFill>
                <a:effectLst/>
                <a:latin typeface="Century Gothic"/>
                <a:ea typeface="+mn-ea"/>
                <a:cs typeface="+mn-cs"/>
              </a:rPr>
              <a:t>Antwort [522] Baum [1013] Dorf [959] Fahrrad [2138] Farbe [1079] Form [307] Fußballspieler [</a:t>
            </a:r>
            <a:r>
              <a:rPr lang="de-DE" sz="1200" b="0" i="0" strike="noStrike" spc="-1" dirty="0" err="1">
                <a:solidFill>
                  <a:srgbClr val="002060"/>
                </a:solidFill>
                <a:effectLst/>
                <a:latin typeface="Century Gothic"/>
                <a:ea typeface="+mn-ea"/>
                <a:cs typeface="+mn-cs"/>
              </a:rPr>
              <a:t>n</a:t>
            </a:r>
            <a:r>
              <a:rPr lang="de-DE" sz="1200" b="0" i="0" strike="noStrike" spc="-1" dirty="0">
                <a:solidFill>
                  <a:srgbClr val="002060"/>
                </a:solidFill>
                <a:effectLst/>
                <a:latin typeface="Century Gothic"/>
                <a:ea typeface="+mn-ea"/>
                <a:cs typeface="+mn-cs"/>
              </a:rPr>
              <a:t>/a] Haus [147] Idee [451] Karte [1474] Land [134] Mädchen [602] Musiker [2577] Ort [341] Papier [1163] Partner [1172] Punkt [248] Satz [432] Schwimmbad, Schwimmbäder [</a:t>
            </a:r>
            <a:r>
              <a:rPr lang="de-DE" sz="1200" b="0" i="0" strike="noStrike" spc="-1" dirty="0" err="1">
                <a:solidFill>
                  <a:srgbClr val="002060"/>
                </a:solidFill>
                <a:effectLst/>
                <a:latin typeface="Century Gothic"/>
                <a:ea typeface="+mn-ea"/>
                <a:cs typeface="+mn-cs"/>
              </a:rPr>
              <a:t>n</a:t>
            </a:r>
            <a:r>
              <a:rPr lang="de-DE" sz="1200" b="0" i="0" strike="noStrike" spc="-1" dirty="0">
                <a:solidFill>
                  <a:srgbClr val="002060"/>
                </a:solidFill>
                <a:effectLst/>
                <a:latin typeface="Century Gothic"/>
                <a:ea typeface="+mn-ea"/>
                <a:cs typeface="+mn-cs"/>
              </a:rPr>
              <a:t>/a] Sportler [2565] keine</a:t>
            </a:r>
            <a:r>
              <a:rPr lang="de-DE" sz="1200" b="0" i="0" strike="noStrike" spc="-1" baseline="30000" dirty="0">
                <a:solidFill>
                  <a:srgbClr val="002060"/>
                </a:solidFill>
                <a:effectLst/>
                <a:latin typeface="Century Gothic"/>
                <a:ea typeface="+mn-ea"/>
                <a:cs typeface="+mn-cs"/>
              </a:rPr>
              <a:t>2</a:t>
            </a:r>
            <a:r>
              <a:rPr lang="de-DE" sz="1200" b="0" i="0" strike="noStrike" spc="-1" dirty="0">
                <a:solidFill>
                  <a:srgbClr val="002060"/>
                </a:solidFill>
                <a:effectLst/>
                <a:latin typeface="Century Gothic"/>
                <a:ea typeface="+mn-ea"/>
                <a:cs typeface="+mn-cs"/>
              </a:rPr>
              <a:t> [46]</a:t>
            </a:r>
          </a:p>
          <a:p>
            <a:pPr marL="216000" indent="-216000">
              <a:lnSpc>
                <a:spcPct val="100000"/>
              </a:lnSpc>
            </a:pPr>
            <a:r>
              <a:rPr lang="de-DE" sz="1200" b="1" i="0" strike="noStrike" spc="-1" dirty="0" err="1">
                <a:solidFill>
                  <a:srgbClr val="002060"/>
                </a:solidFill>
                <a:effectLst/>
                <a:latin typeface="Century Gothic"/>
                <a:ea typeface="+mn-ea"/>
                <a:cs typeface="+mn-cs"/>
              </a:rPr>
              <a:t>Revisit</a:t>
            </a:r>
            <a:r>
              <a:rPr lang="de-DE" sz="1200" b="1" i="0" strike="noStrike" spc="-1" dirty="0">
                <a:solidFill>
                  <a:srgbClr val="002060"/>
                </a:solidFill>
                <a:effectLst/>
                <a:latin typeface="Century Gothic"/>
                <a:ea typeface="+mn-ea"/>
                <a:cs typeface="+mn-cs"/>
              </a:rPr>
              <a:t> 2: </a:t>
            </a:r>
            <a:r>
              <a:rPr lang="de-DE" sz="1200" b="0" i="0" strike="noStrike" spc="-1" dirty="0">
                <a:solidFill>
                  <a:srgbClr val="002060"/>
                </a:solidFill>
                <a:effectLst/>
                <a:latin typeface="Century Gothic"/>
                <a:ea typeface="+mn-ea"/>
                <a:cs typeface="+mn-cs"/>
              </a:rPr>
              <a:t>sie sind [4] Antwort [522] Bruder [730] Buch [300] Computer [1252] Film [505] Geschichte [262] Gruppe [369] Handy [1693] Hund [825] Idee [451] Instrument [1572] Karte [1474] Konzert [2350] Land [134] Lehrer, Lehrerin [695] Lied [1733] Musik [509] Ort [341] Partner, Partnerin [1172] Satz [432] Schwester [974] Show [3367] Stadt [204] welcher, welche, welches [122] die</a:t>
            </a:r>
            <a:r>
              <a:rPr lang="de-DE" sz="1200" b="0" i="0" strike="noStrike" spc="-1" baseline="30000" dirty="0">
                <a:solidFill>
                  <a:srgbClr val="002060"/>
                </a:solidFill>
                <a:effectLst/>
                <a:latin typeface="Century Gothic"/>
                <a:ea typeface="+mn-ea"/>
                <a:cs typeface="+mn-cs"/>
              </a:rPr>
              <a:t>2</a:t>
            </a:r>
            <a:r>
              <a:rPr lang="de-DE" sz="1200" b="0" i="0" strike="noStrike" spc="-1" dirty="0">
                <a:solidFill>
                  <a:srgbClr val="002060"/>
                </a:solidFill>
                <a:effectLst/>
                <a:latin typeface="Century Gothic"/>
                <a:ea typeface="+mn-ea"/>
                <a:cs typeface="+mn-cs"/>
              </a:rPr>
              <a:t> [1]</a:t>
            </a:r>
          </a:p>
          <a:p>
            <a:pPr marL="216000" indent="-216000">
              <a:lnSpc>
                <a:spcPct val="100000"/>
              </a:lnSpc>
            </a:pPr>
            <a:endParaRPr lang="de-DE" sz="1200" b="1" i="0" strike="noStrike" spc="-1" dirty="0">
              <a:solidFill>
                <a:srgbClr val="002060"/>
              </a:solidFill>
              <a:effectLst/>
              <a:latin typeface="Century Gothic"/>
              <a:ea typeface="+mn-ea"/>
              <a:cs typeface="+mn-cs"/>
            </a:endParaRPr>
          </a:p>
          <a:p>
            <a:pPr marL="216000" indent="-216000">
              <a:lnSpc>
                <a:spcPct val="100000"/>
              </a:lnSpc>
            </a:pPr>
            <a:r>
              <a:rPr lang="en-GB" sz="1100" dirty="0">
                <a:solidFill>
                  <a:sysClr val="windowText" lastClr="000000"/>
                </a:solidFill>
                <a:effectLst/>
                <a:latin typeface="+mn-lt"/>
                <a:ea typeface="+mn-ea"/>
                <a:cs typeface="+mn-cs"/>
              </a:rPr>
              <a:t>Jones, R.L &amp; </a:t>
            </a:r>
            <a:r>
              <a:rPr lang="en-GB" sz="1100" dirty="0" err="1">
                <a:solidFill>
                  <a:sysClr val="windowText" lastClr="000000"/>
                </a:solidFill>
                <a:effectLst/>
                <a:latin typeface="+mn-lt"/>
                <a:ea typeface="+mn-ea"/>
                <a:cs typeface="+mn-cs"/>
              </a:rPr>
              <a:t>Tschirner</a:t>
            </a:r>
            <a:r>
              <a:rPr lang="en-GB" sz="1100" dirty="0">
                <a:solidFill>
                  <a:sysClr val="windowText" lastClr="000000"/>
                </a:solidFill>
                <a:effectLst/>
                <a:latin typeface="+mn-lt"/>
                <a:ea typeface="+mn-ea"/>
                <a:cs typeface="+mn-cs"/>
              </a:rPr>
              <a:t>, E. (2019). A frequency dictionary of German: Core vocabulary for learners. London: Routledge.</a:t>
            </a:r>
            <a:endParaRPr lang="en-GB" sz="1100" baseline="0" dirty="0">
              <a:solidFill>
                <a:sysClr val="windowText" lastClr="000000"/>
              </a:solidFill>
            </a:endParaRPr>
          </a:p>
          <a:p>
            <a:pPr marL="216000" indent="-216000">
              <a:lnSpc>
                <a:spcPct val="100000"/>
              </a:lnSpc>
            </a:pPr>
            <a:endParaRPr lang="en-GB" sz="1100" b="0" strike="noStrike" spc="-1" dirty="0">
              <a:latin typeface="Arial"/>
            </a:endParaRPr>
          </a:p>
          <a:p>
            <a:pPr marL="216000" indent="-216000">
              <a:lnSpc>
                <a:spcPct val="100000"/>
              </a:lnSpc>
            </a:pPr>
            <a:r>
              <a:rPr lang="en-GB" sz="1100" b="0" strike="noStrike" spc="-1" dirty="0">
                <a:solidFill>
                  <a:srgbClr val="000000"/>
                </a:solidFill>
                <a:latin typeface="Calibri"/>
                <a:ea typeface="Calibri"/>
              </a:rPr>
              <a:t>The frequency rankings for words that occur in this PowerPoint which have been</a:t>
            </a:r>
            <a:r>
              <a:rPr lang="en-GB" sz="1100" b="0" i="1" strike="noStrike" spc="-1" dirty="0">
                <a:solidFill>
                  <a:srgbClr val="000000"/>
                </a:solidFill>
                <a:latin typeface="Calibri"/>
                <a:ea typeface="Calibri"/>
              </a:rPr>
              <a:t> previously</a:t>
            </a:r>
            <a:r>
              <a:rPr lang="en-GB" sz="1100" b="0" strike="noStrike" spc="-1" dirty="0">
                <a:solidFill>
                  <a:srgbClr val="000000"/>
                </a:solidFill>
                <a:latin typeface="Calibri"/>
                <a:ea typeface="Calibri"/>
              </a:rPr>
              <a:t> introduced in these resources are given in the SOW and in the resources that first</a:t>
            </a:r>
          </a:p>
          <a:p>
            <a:pPr marL="216000" indent="-216000">
              <a:lnSpc>
                <a:spcPct val="100000"/>
              </a:lnSpc>
            </a:pPr>
            <a:r>
              <a:rPr lang="en-GB" sz="1100" b="0" strike="noStrike" spc="-1" dirty="0">
                <a:solidFill>
                  <a:srgbClr val="000000"/>
                </a:solidFill>
                <a:latin typeface="Calibri"/>
                <a:ea typeface="Calibri"/>
              </a:rPr>
              <a:t>introduced and formally re-visited those words. </a:t>
            </a:r>
            <a:endParaRPr lang="en-GB" sz="11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For any </a:t>
            </a:r>
            <a:r>
              <a:rPr lang="en-GB" sz="1200" b="0" i="1" strike="noStrike" spc="-1" dirty="0">
                <a:solidFill>
                  <a:srgbClr val="000000"/>
                </a:solidFill>
                <a:latin typeface="Calibri"/>
                <a:ea typeface="Calibri"/>
              </a:rPr>
              <a:t>other </a:t>
            </a:r>
            <a:r>
              <a:rPr lang="en-GB" sz="1200" b="0" strike="noStrike" spc="-1" dirty="0">
                <a:solidFill>
                  <a:srgbClr val="000000"/>
                </a:solidFill>
                <a:latin typeface="Calibri"/>
                <a:ea typeface="Calibri"/>
              </a:rPr>
              <a:t>words that occur incidentally in this PowerPoint, frequency rankings will be provided in the notes field wherever possible.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800" b="0" dirty="0">
                <a:solidFill>
                  <a:srgbClr val="000000"/>
                </a:solidFill>
                <a:effectLst/>
                <a:highlight>
                  <a:srgbClr val="FFFF00"/>
                </a:highlight>
                <a:latin typeface="Calibri" panose="020F0502020204030204" pitchFamily="34" charset="0"/>
                <a:ea typeface="Times New Roman" panose="02020603050405020304" pitchFamily="18" charset="0"/>
              </a:rPr>
              <a:t>Remember that at the start of the course (first three lessons of Rot/Gelb) pupils learnt language (for</a:t>
            </a:r>
            <a:r>
              <a:rPr lang="en-GB" sz="1800" b="0" dirty="0">
                <a:solidFill>
                  <a:srgbClr val="000000"/>
                </a:solidFill>
                <a:effectLst/>
                <a:highlight>
                  <a:srgbClr val="FFFF00"/>
                </a:highlight>
                <a:latin typeface="Calibri" panose="020F0502020204030204" pitchFamily="34" charset="0"/>
                <a:ea typeface="Calibri" panose="020F0502020204030204" pitchFamily="34" charset="0"/>
              </a:rPr>
              <a:t> </a:t>
            </a:r>
            <a:r>
              <a:rPr lang="en-GB" sz="1800" b="0" dirty="0">
                <a:solidFill>
                  <a:srgbClr val="000000"/>
                </a:solidFill>
                <a:effectLst/>
                <a:highlight>
                  <a:srgbClr val="FFFF00"/>
                </a:highlight>
                <a:latin typeface="Calibri" panose="020F0502020204030204" pitchFamily="34" charset="0"/>
                <a:ea typeface="Times New Roman" panose="02020603050405020304" pitchFamily="18" charset="0"/>
              </a:rPr>
              <a:t>greetings and register taking) that can still be part of the lesson routines in upper KS2 (</a:t>
            </a:r>
            <a:r>
              <a:rPr lang="en-GB" sz="1800" b="0" dirty="0" err="1">
                <a:solidFill>
                  <a:srgbClr val="000000"/>
                </a:solidFill>
                <a:effectLst/>
                <a:highlight>
                  <a:srgbClr val="FFFF00"/>
                </a:highlight>
                <a:latin typeface="Calibri" panose="020F0502020204030204" pitchFamily="34" charset="0"/>
                <a:ea typeface="Times New Roman" panose="02020603050405020304" pitchFamily="18" charset="0"/>
              </a:rPr>
              <a:t>Blau</a:t>
            </a:r>
            <a:r>
              <a:rPr lang="en-GB" sz="1800" b="0" dirty="0">
                <a:solidFill>
                  <a:srgbClr val="000000"/>
                </a:solidFill>
                <a:effectLst/>
                <a:highlight>
                  <a:srgbClr val="FFFF00"/>
                </a:highlight>
                <a:latin typeface="Calibri" panose="020F0502020204030204" pitchFamily="34" charset="0"/>
                <a:ea typeface="Times New Roman" panose="02020603050405020304" pitchFamily="18" charset="0"/>
              </a:rPr>
              <a:t>/</a:t>
            </a:r>
            <a:r>
              <a:rPr lang="en-GB" sz="1800" b="0" dirty="0" err="1">
                <a:solidFill>
                  <a:srgbClr val="000000"/>
                </a:solidFill>
                <a:effectLst/>
                <a:highlight>
                  <a:srgbClr val="FFFF00"/>
                </a:highlight>
                <a:latin typeface="Calibri" panose="020F0502020204030204" pitchFamily="34" charset="0"/>
                <a:ea typeface="Times New Roman" panose="02020603050405020304" pitchFamily="18" charset="0"/>
              </a:rPr>
              <a:t>Grün</a:t>
            </a:r>
            <a:r>
              <a:rPr lang="en-GB" sz="1800" b="0" dirty="0">
                <a:solidFill>
                  <a:srgbClr val="000000"/>
                </a:solidFill>
                <a:effectLst/>
                <a:highlight>
                  <a:srgbClr val="FFFF00"/>
                </a:highlight>
                <a:latin typeface="Calibri" panose="020F0502020204030204" pitchFamily="34" charset="0"/>
                <a:ea typeface="Times New Roman" panose="02020603050405020304" pitchFamily="18" charset="0"/>
              </a:rPr>
              <a:t>).  They</a:t>
            </a:r>
            <a:r>
              <a:rPr lang="en-GB" sz="1800" b="0" dirty="0">
                <a:solidFill>
                  <a:srgbClr val="000000"/>
                </a:solidFill>
                <a:effectLst/>
                <a:highlight>
                  <a:srgbClr val="FFFF00"/>
                </a:highlight>
                <a:latin typeface="Calibri" panose="020F0502020204030204" pitchFamily="34" charset="0"/>
                <a:ea typeface="Calibri" panose="020F0502020204030204" pitchFamily="34" charset="0"/>
              </a:rPr>
              <a:t> </a:t>
            </a:r>
            <a:r>
              <a:rPr lang="en-GB" sz="1800" b="0" dirty="0">
                <a:solidFill>
                  <a:srgbClr val="000000"/>
                </a:solidFill>
                <a:effectLst/>
                <a:highlight>
                  <a:srgbClr val="FFFF00"/>
                </a:highlight>
                <a:latin typeface="Calibri" panose="020F0502020204030204" pitchFamily="34" charset="0"/>
                <a:ea typeface="Times New Roman" panose="02020603050405020304" pitchFamily="18" charset="0"/>
              </a:rPr>
              <a:t>are not re-taught, as we anticipate that teachers have built these in from early in lower KS2.</a:t>
            </a:r>
            <a:r>
              <a:rPr lang="en-GB" b="0" dirty="0">
                <a:effectLst/>
              </a:rPr>
              <a:t> </a:t>
            </a: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highlight>
                  <a:srgbClr val="FFFF00"/>
                </a:highlight>
                <a:latin typeface="Calibri"/>
                <a:ea typeface="Calibri"/>
              </a:rPr>
              <a:t>Timing: 8 minutes</a:t>
            </a:r>
          </a:p>
          <a:p>
            <a:pPr marL="216000" indent="-216000">
              <a:lnSpc>
                <a:spcPct val="100000"/>
              </a:lnSpc>
            </a:pPr>
            <a:endParaRPr lang="en-GB" sz="1200" b="0" strike="noStrike" spc="-1" dirty="0">
              <a:highlight>
                <a:srgbClr val="FFFF00"/>
              </a:highlight>
              <a:latin typeface="Arial"/>
            </a:endParaRPr>
          </a:p>
          <a:p>
            <a:pPr marL="216000" indent="-216000">
              <a:lnSpc>
                <a:spcPct val="100000"/>
              </a:lnSpc>
            </a:pPr>
            <a:r>
              <a:rPr lang="en-GB" sz="1200" b="1" strike="noStrike" spc="-1" dirty="0">
                <a:solidFill>
                  <a:srgbClr val="000000"/>
                </a:solidFill>
                <a:highlight>
                  <a:srgbClr val="FFFF00"/>
                </a:highlight>
                <a:latin typeface="Calibri"/>
                <a:ea typeface="Calibri"/>
              </a:rPr>
              <a:t>Aim: </a:t>
            </a:r>
            <a:r>
              <a:rPr lang="en-GB" sz="1200" b="0" strike="noStrike" spc="-1" dirty="0">
                <a:solidFill>
                  <a:srgbClr val="000000"/>
                </a:solidFill>
                <a:highlight>
                  <a:srgbClr val="FFFF00"/>
                </a:highlight>
                <a:latin typeface="Calibri"/>
                <a:ea typeface="Calibri"/>
              </a:rPr>
              <a:t>to practise aural comprehension of  strong verbs in 1</a:t>
            </a:r>
            <a:r>
              <a:rPr lang="en-GB" sz="1200" b="0" strike="noStrike" spc="-1" baseline="30000" dirty="0">
                <a:solidFill>
                  <a:srgbClr val="000000"/>
                </a:solidFill>
                <a:highlight>
                  <a:srgbClr val="FFFF00"/>
                </a:highlight>
                <a:latin typeface="Calibri"/>
                <a:ea typeface="Calibri"/>
              </a:rPr>
              <a:t>st</a:t>
            </a:r>
            <a:r>
              <a:rPr lang="en-GB" sz="1200" b="0" strike="noStrike" spc="-1" dirty="0">
                <a:solidFill>
                  <a:srgbClr val="000000"/>
                </a:solidFill>
                <a:highlight>
                  <a:srgbClr val="FFFF00"/>
                </a:highlight>
                <a:latin typeface="Calibri"/>
                <a:ea typeface="Calibri"/>
              </a:rPr>
              <a:t> and 3</a:t>
            </a:r>
            <a:r>
              <a:rPr lang="en-GB" sz="1200" b="0" strike="noStrike" spc="-1" baseline="30000" dirty="0">
                <a:solidFill>
                  <a:srgbClr val="000000"/>
                </a:solidFill>
                <a:highlight>
                  <a:srgbClr val="FFFF00"/>
                </a:highlight>
                <a:latin typeface="Calibri"/>
                <a:ea typeface="Calibri"/>
              </a:rPr>
              <a:t>rd</a:t>
            </a:r>
            <a:r>
              <a:rPr lang="en-GB" sz="1200" b="0" strike="noStrike" spc="-1" dirty="0">
                <a:solidFill>
                  <a:srgbClr val="000000"/>
                </a:solidFill>
                <a:highlight>
                  <a:srgbClr val="FFFF00"/>
                </a:highlight>
                <a:latin typeface="Calibri"/>
                <a:ea typeface="Calibri"/>
              </a:rPr>
              <a:t> persons singular as well as vocabulary for this week.</a:t>
            </a:r>
            <a:br>
              <a:rPr dirty="0">
                <a:highlight>
                  <a:srgbClr val="FFFF00"/>
                </a:highlight>
              </a:rPr>
            </a:br>
            <a:endParaRPr lang="en-GB" sz="1200" b="0" strike="noStrike" spc="-1" dirty="0">
              <a:highlight>
                <a:srgbClr val="FFFF00"/>
              </a:highlight>
              <a:latin typeface="Arial"/>
            </a:endParaRPr>
          </a:p>
          <a:p>
            <a:pPr marL="216000" indent="-216000">
              <a:lnSpc>
                <a:spcPct val="100000"/>
              </a:lnSpc>
            </a:pPr>
            <a:r>
              <a:rPr lang="en-GB" sz="1200" b="1" strike="noStrike" spc="-1" dirty="0">
                <a:solidFill>
                  <a:srgbClr val="000000"/>
                </a:solidFill>
                <a:highlight>
                  <a:srgbClr val="FFFF00"/>
                </a:highlight>
                <a:latin typeface="Calibri"/>
                <a:ea typeface="Calibri"/>
              </a:rPr>
              <a:t>Procedure:</a:t>
            </a:r>
          </a:p>
          <a:p>
            <a:pPr marL="228600" indent="-228600">
              <a:lnSpc>
                <a:spcPct val="100000"/>
              </a:lnSpc>
              <a:buAutoNum type="arabicPeriod"/>
            </a:pPr>
            <a:r>
              <a:rPr lang="en-GB" sz="1200" b="0" strike="noStrike" spc="-1" dirty="0">
                <a:solidFill>
                  <a:srgbClr val="000000"/>
                </a:solidFill>
                <a:highlight>
                  <a:srgbClr val="FFFF00"/>
                </a:highlight>
                <a:latin typeface="Calibri"/>
              </a:rPr>
              <a:t>Ensure that the scenario is clear. Ronja is telling her friend Mariem about her friend Olivia from England and how their everyday routines are different.</a:t>
            </a:r>
          </a:p>
          <a:p>
            <a:pPr marL="228600" indent="-228600">
              <a:lnSpc>
                <a:spcPct val="100000"/>
              </a:lnSpc>
              <a:buAutoNum type="arabicPeriod"/>
            </a:pPr>
            <a:r>
              <a:rPr lang="en-GB" sz="1200" b="0" strike="noStrike" spc="-1" dirty="0">
                <a:solidFill>
                  <a:srgbClr val="000000"/>
                </a:solidFill>
                <a:highlight>
                  <a:srgbClr val="FFFF00"/>
                </a:highlight>
                <a:latin typeface="Calibri"/>
              </a:rPr>
              <a:t>Explain the pupils need to listen out for the verb to decide if Ronja is talking about herself (I) or Olivia (she).</a:t>
            </a:r>
          </a:p>
          <a:p>
            <a:pPr marL="228600" indent="-228600">
              <a:lnSpc>
                <a:spcPct val="100000"/>
              </a:lnSpc>
              <a:buAutoNum type="arabicPeriod"/>
            </a:pPr>
            <a:r>
              <a:rPr lang="en-GB" sz="1200" b="0" strike="noStrike" spc="-1" dirty="0">
                <a:solidFill>
                  <a:srgbClr val="000000"/>
                </a:solidFill>
                <a:highlight>
                  <a:srgbClr val="FFFF00"/>
                </a:highlight>
                <a:latin typeface="Calibri"/>
              </a:rPr>
              <a:t>Explain that they will listen again and write the action/activity in English.</a:t>
            </a:r>
          </a:p>
          <a:p>
            <a:pPr marL="228600" indent="-228600">
              <a:lnSpc>
                <a:spcPct val="100000"/>
              </a:lnSpc>
              <a:buAutoNum type="arabicPeriod"/>
            </a:pPr>
            <a:r>
              <a:rPr lang="en-GB" sz="1200" b="0" strike="noStrike" spc="-1" dirty="0">
                <a:solidFill>
                  <a:srgbClr val="000000"/>
                </a:solidFill>
                <a:highlight>
                  <a:srgbClr val="FFFF00"/>
                </a:highlight>
                <a:latin typeface="Calibri"/>
              </a:rPr>
              <a:t>Complete the example. Click to give feedback.</a:t>
            </a:r>
          </a:p>
          <a:p>
            <a:pPr marL="228600" indent="-228600">
              <a:lnSpc>
                <a:spcPct val="100000"/>
              </a:lnSpc>
              <a:buAutoNum type="arabicPeriod"/>
            </a:pPr>
            <a:r>
              <a:rPr lang="en-GB" sz="1200" b="0" strike="noStrike" spc="-1" dirty="0">
                <a:solidFill>
                  <a:srgbClr val="000000"/>
                </a:solidFill>
                <a:highlight>
                  <a:srgbClr val="FFFF00"/>
                </a:highlight>
                <a:latin typeface="Calibri"/>
              </a:rPr>
              <a:t>Repeat steps 1-4 for items 1 – 6. </a:t>
            </a:r>
          </a:p>
          <a:p>
            <a:pPr marL="228600" indent="-228600">
              <a:lnSpc>
                <a:spcPct val="100000"/>
              </a:lnSpc>
              <a:buAutoNum type="arabicPeriod"/>
            </a:pPr>
            <a:r>
              <a:rPr lang="en-GB" sz="1200" b="0" strike="noStrike" spc="-1" dirty="0">
                <a:solidFill>
                  <a:srgbClr val="000000"/>
                </a:solidFill>
                <a:highlight>
                  <a:srgbClr val="FFFF00"/>
                </a:highlight>
                <a:latin typeface="Calibri"/>
              </a:rPr>
              <a:t>Click to correct.</a:t>
            </a:r>
          </a:p>
          <a:p>
            <a:pPr marL="228600" indent="-228600">
              <a:lnSpc>
                <a:spcPct val="100000"/>
              </a:lnSpc>
              <a:buAutoNum type="arabicPeriod"/>
            </a:pPr>
            <a:endParaRPr lang="en-GB" sz="1200" b="0" strike="noStrike" spc="-1" dirty="0">
              <a:solidFill>
                <a:srgbClr val="000000"/>
              </a:solidFill>
              <a:latin typeface="Calibri"/>
            </a:endParaRPr>
          </a:p>
          <a:p>
            <a:pPr marL="0" indent="0">
              <a:lnSpc>
                <a:spcPct val="100000"/>
              </a:lnSpc>
              <a:buNone/>
            </a:pPr>
            <a:r>
              <a:rPr lang="en-GB" sz="1200" b="1" strike="noStrike" spc="-1" dirty="0">
                <a:solidFill>
                  <a:srgbClr val="000000"/>
                </a:solidFill>
                <a:latin typeface="Calibri"/>
              </a:rPr>
              <a:t>Note</a:t>
            </a:r>
            <a:r>
              <a:rPr lang="en-GB" sz="1200" b="0" strike="noStrike" spc="-1" dirty="0">
                <a:solidFill>
                  <a:srgbClr val="000000"/>
                </a:solidFill>
                <a:latin typeface="Calibri"/>
              </a:rPr>
              <a:t>: there are two clues in the verbs here, the verb ending and the vowel, so we are not just isolating the vowel change for practice.  This first task develops familiarity with the verb forms and the new vocabulary.</a:t>
            </a:r>
            <a:br>
              <a:rPr lang="en-GB" sz="1200" b="0" strike="noStrike" spc="-1" dirty="0">
                <a:solidFill>
                  <a:srgbClr val="000000"/>
                </a:solidFill>
                <a:latin typeface="Calibri"/>
              </a:rPr>
            </a:br>
            <a:r>
              <a:rPr lang="en-GB" sz="1200" b="0" strike="noStrike" spc="-1" dirty="0">
                <a:solidFill>
                  <a:srgbClr val="000000"/>
                </a:solidFill>
                <a:latin typeface="Calibri"/>
              </a:rPr>
              <a:t>In the follow up activities we will contrast the </a:t>
            </a:r>
            <a:r>
              <a:rPr lang="en-GB" sz="1200" b="0" strike="noStrike" spc="-1" dirty="0" err="1">
                <a:solidFill>
                  <a:srgbClr val="000000"/>
                </a:solidFill>
                <a:latin typeface="Calibri"/>
              </a:rPr>
              <a:t>ihr</a:t>
            </a:r>
            <a:r>
              <a:rPr lang="en-GB" sz="1200" b="0" strike="noStrike" spc="-1" dirty="0">
                <a:solidFill>
                  <a:srgbClr val="000000"/>
                </a:solidFill>
                <a:latin typeface="Calibri"/>
              </a:rPr>
              <a:t> (you all) form e.g., </a:t>
            </a:r>
            <a:r>
              <a:rPr lang="en-GB" sz="1200" b="0" i="1" strike="noStrike" spc="-1" dirty="0" err="1">
                <a:solidFill>
                  <a:srgbClr val="000000"/>
                </a:solidFill>
                <a:latin typeface="Calibri"/>
              </a:rPr>
              <a:t>helft</a:t>
            </a:r>
            <a:r>
              <a:rPr lang="en-GB" sz="1200" b="0" strike="noStrike" spc="-1" dirty="0">
                <a:solidFill>
                  <a:srgbClr val="000000"/>
                </a:solidFill>
                <a:latin typeface="Calibri"/>
              </a:rPr>
              <a:t> with the er/</a:t>
            </a:r>
            <a:r>
              <a:rPr lang="en-GB" sz="1200" b="0" strike="noStrike" spc="-1" dirty="0" err="1">
                <a:solidFill>
                  <a:srgbClr val="000000"/>
                </a:solidFill>
                <a:latin typeface="Calibri"/>
              </a:rPr>
              <a:t>sie</a:t>
            </a:r>
            <a:r>
              <a:rPr lang="en-GB" sz="1200" b="0" strike="noStrike" spc="-1" dirty="0">
                <a:solidFill>
                  <a:srgbClr val="000000"/>
                </a:solidFill>
                <a:latin typeface="Calibri"/>
              </a:rPr>
              <a:t> form </a:t>
            </a:r>
            <a:r>
              <a:rPr lang="en-GB" sz="1200" b="0" i="1" strike="noStrike" spc="-1" dirty="0" err="1">
                <a:solidFill>
                  <a:srgbClr val="000000"/>
                </a:solidFill>
                <a:latin typeface="Calibri"/>
              </a:rPr>
              <a:t>hilft</a:t>
            </a:r>
            <a:r>
              <a:rPr lang="en-GB" sz="1200" b="0" strike="noStrike" spc="-1" dirty="0">
                <a:solidFill>
                  <a:srgbClr val="000000"/>
                </a:solidFill>
                <a:latin typeface="Calibri"/>
              </a:rPr>
              <a:t>, to focus pupils solely on the vowel change. In addition, the reading activity that follows obscures the endings as well as the pronouns, so the pupils are compelled to focus all their attention on the spelling of the verb stem.</a:t>
            </a:r>
          </a:p>
          <a:p>
            <a:pPr marL="216000" indent="-216000">
              <a:lnSpc>
                <a:spcPct val="100000"/>
              </a:lnSpc>
            </a:pPr>
            <a:endParaRPr lang="en-GB" sz="1200" b="0" strike="noStrike" spc="-1" dirty="0">
              <a:solidFill>
                <a:srgbClr val="000000"/>
              </a:solidFill>
              <a:latin typeface="Calibri"/>
            </a:endParaRPr>
          </a:p>
          <a:p>
            <a:pPr marL="216000" indent="-216000">
              <a:lnSpc>
                <a:spcPct val="100000"/>
              </a:lnSpc>
            </a:pPr>
            <a:r>
              <a:rPr lang="en-GB" sz="1200" b="1" strike="noStrike" spc="-1" dirty="0">
                <a:solidFill>
                  <a:srgbClr val="000000"/>
                </a:solidFill>
                <a:latin typeface="Calibri"/>
              </a:rPr>
              <a:t>Transcript</a:t>
            </a:r>
            <a:r>
              <a:rPr lang="en-GB" sz="1200" b="0" strike="noStrike" spc="-1" dirty="0">
                <a:solidFill>
                  <a:srgbClr val="000000"/>
                </a:solidFill>
                <a:latin typeface="Calibri"/>
              </a:rPr>
              <a:t>:</a:t>
            </a:r>
          </a:p>
          <a:p>
            <a:pPr marL="216000" indent="-216000">
              <a:lnSpc>
                <a:spcPct val="100000"/>
              </a:lnSpc>
            </a:pPr>
            <a:r>
              <a:rPr lang="en-GB" sz="1200" b="0" strike="noStrike" spc="-1" dirty="0" err="1">
                <a:solidFill>
                  <a:srgbClr val="000000"/>
                </a:solidFill>
                <a:latin typeface="Calibri"/>
              </a:rPr>
              <a:t>Beispiel</a:t>
            </a:r>
            <a:r>
              <a:rPr lang="en-GB" sz="1200" b="0" strike="noStrike" spc="-1" dirty="0">
                <a:solidFill>
                  <a:srgbClr val="000000"/>
                </a:solidFill>
                <a:latin typeface="Calibri"/>
              </a:rPr>
              <a:t>: [</a:t>
            </a:r>
            <a:r>
              <a:rPr lang="en-GB" sz="1200" b="0" strike="noStrike" spc="-1" dirty="0" err="1">
                <a:solidFill>
                  <a:srgbClr val="000000"/>
                </a:solidFill>
                <a:latin typeface="Calibri"/>
              </a:rPr>
              <a:t>sie</a:t>
            </a:r>
            <a:r>
              <a:rPr lang="en-GB" sz="1200" b="0" strike="noStrike" spc="-1" dirty="0">
                <a:solidFill>
                  <a:srgbClr val="000000"/>
                </a:solidFill>
                <a:latin typeface="Calibri"/>
              </a:rPr>
              <a:t>] nimmt oft den Bus.</a:t>
            </a:r>
          </a:p>
          <a:p>
            <a:pPr marL="228600" indent="-228600">
              <a:lnSpc>
                <a:spcPct val="100000"/>
              </a:lnSpc>
              <a:buAutoNum type="arabicPeriod"/>
            </a:pPr>
            <a:r>
              <a:rPr lang="en-GB" sz="1200" b="0" strike="noStrike" spc="-1" dirty="0">
                <a:solidFill>
                  <a:srgbClr val="000000"/>
                </a:solidFill>
                <a:latin typeface="Calibri"/>
              </a:rPr>
              <a:t>[ich] </a:t>
            </a:r>
            <a:r>
              <a:rPr lang="en-GB" sz="1200" b="0" strike="noStrike" spc="-1" dirty="0" err="1">
                <a:solidFill>
                  <a:srgbClr val="000000"/>
                </a:solidFill>
                <a:latin typeface="Calibri"/>
              </a:rPr>
              <a:t>nehme</a:t>
            </a:r>
            <a:r>
              <a:rPr lang="en-GB" sz="1200" b="0" strike="noStrike" spc="-1" dirty="0">
                <a:solidFill>
                  <a:srgbClr val="000000"/>
                </a:solidFill>
                <a:latin typeface="Calibri"/>
              </a:rPr>
              <a:t> </a:t>
            </a:r>
            <a:r>
              <a:rPr lang="en-GB" sz="1200" b="0" strike="noStrike" spc="-1" dirty="0" err="1">
                <a:solidFill>
                  <a:srgbClr val="000000"/>
                </a:solidFill>
                <a:latin typeface="Calibri"/>
              </a:rPr>
              <a:t>normalerweise</a:t>
            </a:r>
            <a:r>
              <a:rPr lang="en-GB" sz="1200" b="0" strike="noStrike" spc="-1" dirty="0">
                <a:solidFill>
                  <a:srgbClr val="000000"/>
                </a:solidFill>
                <a:latin typeface="Calibri"/>
              </a:rPr>
              <a:t> den Zug.</a:t>
            </a:r>
          </a:p>
          <a:p>
            <a:pPr marL="228600" indent="-228600">
              <a:lnSpc>
                <a:spcPct val="100000"/>
              </a:lnSpc>
              <a:buAutoNum type="arabicPeriod"/>
            </a:pPr>
            <a:r>
              <a:rPr lang="en-GB" sz="1200" b="0" strike="noStrike" spc="-1" dirty="0">
                <a:solidFill>
                  <a:srgbClr val="000000"/>
                </a:solidFill>
                <a:latin typeface="Calibri"/>
              </a:rPr>
              <a:t>[ich] lese </a:t>
            </a:r>
            <a:r>
              <a:rPr lang="en-GB" sz="1200" b="0" strike="noStrike" spc="-1" dirty="0" err="1">
                <a:solidFill>
                  <a:srgbClr val="000000"/>
                </a:solidFill>
                <a:latin typeface="Calibri"/>
              </a:rPr>
              <a:t>normalerweise</a:t>
            </a:r>
            <a:r>
              <a:rPr lang="en-GB" sz="1200" b="0" strike="noStrike" spc="-1" dirty="0">
                <a:solidFill>
                  <a:srgbClr val="000000"/>
                </a:solidFill>
                <a:latin typeface="Calibri"/>
              </a:rPr>
              <a:t> </a:t>
            </a:r>
            <a:r>
              <a:rPr lang="en-GB" sz="1200" b="0" strike="noStrike" spc="-1" dirty="0" err="1">
                <a:solidFill>
                  <a:srgbClr val="000000"/>
                </a:solidFill>
                <a:latin typeface="Calibri"/>
              </a:rPr>
              <a:t>Bücher</a:t>
            </a:r>
            <a:r>
              <a:rPr lang="en-GB" sz="1200" b="0" strike="noStrike" spc="-1" dirty="0">
                <a:solidFill>
                  <a:srgbClr val="000000"/>
                </a:solidFill>
                <a:latin typeface="Calibri"/>
              </a:rPr>
              <a:t>.</a:t>
            </a:r>
          </a:p>
          <a:p>
            <a:pPr marL="228600" indent="-228600">
              <a:lnSpc>
                <a:spcPct val="100000"/>
              </a:lnSpc>
              <a:buAutoNum type="arabicPeriod"/>
            </a:pPr>
            <a:r>
              <a:rPr lang="en-GB" sz="1200" b="0" strike="noStrike" spc="-1" dirty="0">
                <a:solidFill>
                  <a:srgbClr val="000000"/>
                </a:solidFill>
                <a:latin typeface="Calibri"/>
              </a:rPr>
              <a:t>[</a:t>
            </a:r>
            <a:r>
              <a:rPr lang="en-GB" sz="1200" b="0" strike="noStrike" spc="-1" dirty="0" err="1">
                <a:solidFill>
                  <a:srgbClr val="000000"/>
                </a:solidFill>
                <a:latin typeface="Calibri"/>
              </a:rPr>
              <a:t>sie</a:t>
            </a:r>
            <a:r>
              <a:rPr lang="en-GB" sz="1200" b="0" strike="noStrike" spc="-1" dirty="0">
                <a:solidFill>
                  <a:srgbClr val="000000"/>
                </a:solidFill>
                <a:latin typeface="Calibri"/>
              </a:rPr>
              <a:t>] </a:t>
            </a:r>
            <a:r>
              <a:rPr lang="en-GB" sz="1200" b="0" strike="noStrike" spc="-1" dirty="0" err="1">
                <a:solidFill>
                  <a:srgbClr val="000000"/>
                </a:solidFill>
                <a:latin typeface="Calibri"/>
              </a:rPr>
              <a:t>hilft</a:t>
            </a:r>
            <a:r>
              <a:rPr lang="en-GB" sz="1200" b="0" strike="noStrike" spc="-1" dirty="0">
                <a:solidFill>
                  <a:srgbClr val="000000"/>
                </a:solidFill>
                <a:latin typeface="Calibri"/>
              </a:rPr>
              <a:t> oft </a:t>
            </a:r>
            <a:r>
              <a:rPr lang="en-GB" sz="1200" b="0" strike="noStrike" spc="-1" dirty="0" err="1">
                <a:solidFill>
                  <a:srgbClr val="000000"/>
                </a:solidFill>
                <a:latin typeface="Calibri"/>
              </a:rPr>
              <a:t>bei</a:t>
            </a:r>
            <a:r>
              <a:rPr lang="en-GB" sz="1200" b="0" strike="noStrike" spc="-1" dirty="0">
                <a:solidFill>
                  <a:srgbClr val="000000"/>
                </a:solidFill>
                <a:latin typeface="Calibri"/>
              </a:rPr>
              <a:t> </a:t>
            </a:r>
            <a:r>
              <a:rPr lang="en-GB" sz="1200" b="0" strike="noStrike" spc="-1" dirty="0" err="1">
                <a:solidFill>
                  <a:srgbClr val="000000"/>
                </a:solidFill>
                <a:latin typeface="Calibri"/>
              </a:rPr>
              <a:t>Schulkonzerten</a:t>
            </a:r>
            <a:r>
              <a:rPr lang="en-GB" sz="1200" b="0" strike="noStrike" spc="-1" dirty="0">
                <a:solidFill>
                  <a:srgbClr val="000000"/>
                </a:solidFill>
                <a:latin typeface="Calibri"/>
              </a:rPr>
              <a:t>.</a:t>
            </a:r>
          </a:p>
          <a:p>
            <a:pPr marL="228600" indent="-228600">
              <a:lnSpc>
                <a:spcPct val="100000"/>
              </a:lnSpc>
              <a:buAutoNum type="arabicPeriod"/>
            </a:pPr>
            <a:r>
              <a:rPr lang="en-GB" sz="1200" b="0" strike="noStrike" spc="-1" dirty="0">
                <a:solidFill>
                  <a:srgbClr val="000000"/>
                </a:solidFill>
                <a:latin typeface="Calibri"/>
              </a:rPr>
              <a:t>[</a:t>
            </a:r>
            <a:r>
              <a:rPr lang="en-GB" sz="1200" b="0" strike="noStrike" spc="-1" dirty="0" err="1">
                <a:solidFill>
                  <a:srgbClr val="000000"/>
                </a:solidFill>
                <a:latin typeface="Calibri"/>
              </a:rPr>
              <a:t>sie</a:t>
            </a:r>
            <a:r>
              <a:rPr lang="en-GB" sz="1200" b="0" strike="noStrike" spc="-1" dirty="0">
                <a:solidFill>
                  <a:srgbClr val="000000"/>
                </a:solidFill>
                <a:latin typeface="Calibri"/>
              </a:rPr>
              <a:t>] </a:t>
            </a:r>
            <a:r>
              <a:rPr lang="en-GB" sz="1200" b="0" strike="noStrike" spc="-1" dirty="0" err="1">
                <a:solidFill>
                  <a:srgbClr val="000000"/>
                </a:solidFill>
                <a:latin typeface="Calibri"/>
              </a:rPr>
              <a:t>sieht</a:t>
            </a:r>
            <a:r>
              <a:rPr lang="en-GB" sz="1200" b="0" strike="noStrike" spc="-1" dirty="0">
                <a:solidFill>
                  <a:srgbClr val="000000"/>
                </a:solidFill>
                <a:latin typeface="Calibri"/>
              </a:rPr>
              <a:t> oft </a:t>
            </a:r>
            <a:r>
              <a:rPr lang="en-GB" sz="1200" b="0" strike="noStrike" spc="-1" dirty="0" err="1">
                <a:solidFill>
                  <a:srgbClr val="000000"/>
                </a:solidFill>
                <a:latin typeface="Calibri"/>
              </a:rPr>
              <a:t>einen</a:t>
            </a:r>
            <a:r>
              <a:rPr lang="en-GB" sz="1200" b="0" strike="noStrike" spc="-1" dirty="0">
                <a:solidFill>
                  <a:srgbClr val="000000"/>
                </a:solidFill>
                <a:latin typeface="Calibri"/>
              </a:rPr>
              <a:t> Film</a:t>
            </a:r>
            <a:r>
              <a:rPr lang="en-GB" sz="1200" b="0" strike="noStrike" spc="-1" dirty="0">
                <a:solidFill>
                  <a:srgbClr val="000000"/>
                </a:solidFill>
                <a:latin typeface="+mn-lt"/>
              </a:rPr>
              <a:t>.</a:t>
            </a:r>
            <a:endParaRPr lang="en-GB" sz="1200" b="0" strike="noStrike" spc="-1" dirty="0">
              <a:solidFill>
                <a:srgbClr val="000000"/>
              </a:solidFill>
              <a:latin typeface="Calibri"/>
            </a:endParaRPr>
          </a:p>
          <a:p>
            <a:pPr marL="228600" indent="-228600">
              <a:lnSpc>
                <a:spcPct val="100000"/>
              </a:lnSpc>
              <a:buAutoNum type="arabicPeriod"/>
            </a:pPr>
            <a:r>
              <a:rPr lang="en-GB" sz="1200" b="0" strike="noStrike" spc="-1" dirty="0">
                <a:solidFill>
                  <a:srgbClr val="000000"/>
                </a:solidFill>
                <a:latin typeface="Calibri"/>
              </a:rPr>
              <a:t>[</a:t>
            </a:r>
            <a:r>
              <a:rPr lang="en-GB" sz="1200" b="0" strike="noStrike" spc="-1" dirty="0" err="1">
                <a:solidFill>
                  <a:srgbClr val="000000"/>
                </a:solidFill>
                <a:latin typeface="Calibri"/>
              </a:rPr>
              <a:t>sie</a:t>
            </a:r>
            <a:r>
              <a:rPr lang="en-GB" sz="1200" b="0" strike="noStrike" spc="-1" dirty="0">
                <a:solidFill>
                  <a:srgbClr val="000000"/>
                </a:solidFill>
                <a:latin typeface="Calibri"/>
              </a:rPr>
              <a:t>] </a:t>
            </a:r>
            <a:r>
              <a:rPr lang="en-GB" sz="1200" b="0" strike="noStrike" spc="-1" dirty="0" err="1">
                <a:solidFill>
                  <a:srgbClr val="000000"/>
                </a:solidFill>
                <a:latin typeface="Calibri"/>
              </a:rPr>
              <a:t>nimmt</a:t>
            </a:r>
            <a:r>
              <a:rPr lang="en-GB" sz="1200" b="0" strike="noStrike" spc="-1" dirty="0">
                <a:solidFill>
                  <a:srgbClr val="000000"/>
                </a:solidFill>
                <a:latin typeface="Calibri"/>
              </a:rPr>
              <a:t> </a:t>
            </a:r>
            <a:r>
              <a:rPr lang="en-GB" sz="1200" b="0" strike="noStrike" spc="-1" dirty="0" err="1">
                <a:solidFill>
                  <a:srgbClr val="000000"/>
                </a:solidFill>
                <a:latin typeface="Calibri"/>
              </a:rPr>
              <a:t>ein</a:t>
            </a:r>
            <a:r>
              <a:rPr lang="en-GB" sz="1200" b="0" strike="noStrike" spc="-1" dirty="0">
                <a:solidFill>
                  <a:srgbClr val="000000"/>
                </a:solidFill>
                <a:latin typeface="Calibri"/>
              </a:rPr>
              <a:t> Instrument in die Schule </a:t>
            </a:r>
            <a:r>
              <a:rPr lang="en-GB" sz="1200" b="0" strike="noStrike" spc="-1" dirty="0" err="1">
                <a:solidFill>
                  <a:srgbClr val="000000"/>
                </a:solidFill>
                <a:latin typeface="Calibri"/>
              </a:rPr>
              <a:t>mit</a:t>
            </a:r>
            <a:r>
              <a:rPr lang="en-GB" sz="1200" b="0" strike="noStrike" spc="-1" dirty="0">
                <a:solidFill>
                  <a:srgbClr val="000000"/>
                </a:solidFill>
                <a:latin typeface="Calibri"/>
              </a:rPr>
              <a:t>.</a:t>
            </a:r>
          </a:p>
          <a:p>
            <a:pPr marL="228600" indent="-228600">
              <a:lnSpc>
                <a:spcPct val="100000"/>
              </a:lnSpc>
              <a:buAutoNum type="arabicPeriod"/>
            </a:pPr>
            <a:r>
              <a:rPr lang="en-GB" sz="1200" b="0" strike="noStrike" spc="-1" dirty="0">
                <a:solidFill>
                  <a:srgbClr val="000000"/>
                </a:solidFill>
                <a:latin typeface="Calibri"/>
              </a:rPr>
              <a:t>[ich] </a:t>
            </a:r>
            <a:r>
              <a:rPr lang="en-GB" sz="1200" b="0" strike="noStrike" spc="-1" dirty="0" err="1">
                <a:solidFill>
                  <a:srgbClr val="000000"/>
                </a:solidFill>
                <a:latin typeface="Calibri"/>
              </a:rPr>
              <a:t>helfe</a:t>
            </a:r>
            <a:r>
              <a:rPr lang="en-GB" sz="1200" b="0" strike="noStrike" spc="-1" dirty="0">
                <a:solidFill>
                  <a:srgbClr val="000000"/>
                </a:solidFill>
                <a:latin typeface="Calibri"/>
              </a:rPr>
              <a:t> </a:t>
            </a:r>
            <a:r>
              <a:rPr lang="en-GB" sz="1200" b="0" strike="noStrike" spc="-1" dirty="0" err="1">
                <a:solidFill>
                  <a:srgbClr val="000000"/>
                </a:solidFill>
                <a:latin typeface="Calibri"/>
              </a:rPr>
              <a:t>jeden</a:t>
            </a:r>
            <a:r>
              <a:rPr lang="en-GB" sz="1200" b="0" strike="noStrike" spc="-1" dirty="0">
                <a:solidFill>
                  <a:srgbClr val="000000"/>
                </a:solidFill>
                <a:latin typeface="Calibri"/>
              </a:rPr>
              <a:t> Tag </a:t>
            </a:r>
            <a:r>
              <a:rPr lang="en-GB" sz="1200" b="0" strike="noStrike" spc="-1" dirty="0" err="1">
                <a:solidFill>
                  <a:srgbClr val="000000"/>
                </a:solidFill>
                <a:latin typeface="Calibri"/>
              </a:rPr>
              <a:t>zu</a:t>
            </a:r>
            <a:r>
              <a:rPr lang="en-GB" sz="1200" b="0" strike="noStrike" spc="-1" dirty="0">
                <a:solidFill>
                  <a:srgbClr val="000000"/>
                </a:solidFill>
                <a:latin typeface="Calibri"/>
              </a:rPr>
              <a:t> </a:t>
            </a:r>
            <a:r>
              <a:rPr lang="en-GB" sz="1200" b="0" strike="noStrike" spc="-1" dirty="0" err="1">
                <a:solidFill>
                  <a:srgbClr val="000000"/>
                </a:solidFill>
                <a:latin typeface="Calibri"/>
              </a:rPr>
              <a:t>Hause</a:t>
            </a:r>
            <a:r>
              <a:rPr lang="en-GB" sz="1200" b="0" strike="noStrike" spc="-1" dirty="0">
                <a:solidFill>
                  <a:srgbClr val="000000"/>
                </a:solidFill>
                <a:latin typeface="Calibri"/>
              </a:rPr>
              <a:t>.</a:t>
            </a:r>
          </a:p>
          <a:p>
            <a:pPr marL="0" indent="0">
              <a:lnSpc>
                <a:spcPct val="100000"/>
              </a:lnSpc>
              <a:buNone/>
            </a:pPr>
            <a:endParaRPr lang="en-GB" sz="1200" b="0" strike="noStrike" spc="-1" dirty="0">
              <a:solidFill>
                <a:srgbClr val="000000"/>
              </a:solidFill>
              <a:latin typeface="Calibri"/>
            </a:endParaRPr>
          </a:p>
          <a:p>
            <a:pPr marL="228600" indent="-228600">
              <a:lnSpc>
                <a:spcPct val="100000"/>
              </a:lnSpc>
              <a:buAutoNum type="arabicPeriod"/>
            </a:pPr>
            <a:endParaRPr lang="en-GB" sz="1200" b="0" strike="noStrike" spc="-1" dirty="0">
              <a:solidFill>
                <a:srgbClr val="000000"/>
              </a:solidFill>
              <a:latin typeface="Calibri"/>
            </a:endParaRPr>
          </a:p>
          <a:p>
            <a:pPr marL="216000" indent="-216000">
              <a:lnSpc>
                <a:spcPct val="100000"/>
              </a:lnSpc>
            </a:pPr>
            <a:endParaRPr lang="en-GB" sz="1200" b="0" strike="noStrike" spc="-1" dirty="0">
              <a:solidFill>
                <a:srgbClr val="000000"/>
              </a:solidFill>
              <a:latin typeface="Calibri"/>
            </a:endParaRPr>
          </a:p>
          <a:p>
            <a:pPr marL="216000" indent="-216000">
              <a:lnSpc>
                <a:spcPct val="100000"/>
              </a:lnSpc>
            </a:pPr>
            <a:endParaRPr lang="en-GB" sz="1200" b="0"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4405450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r>
              <a:rPr lang="en-GB" b="1" baseline="0" dirty="0"/>
              <a:t>Aim: </a:t>
            </a:r>
            <a:r>
              <a:rPr lang="en-GB" b="0" dirty="0"/>
              <a:t>to practise recognising</a:t>
            </a:r>
            <a:r>
              <a:rPr lang="en-GB" b="0" baseline="0" dirty="0"/>
              <a:t> </a:t>
            </a:r>
            <a:r>
              <a:rPr lang="en-GB" b="0" dirty="0"/>
              <a:t>stem changes between </a:t>
            </a:r>
            <a:r>
              <a:rPr lang="en-GB" b="1" dirty="0"/>
              <a:t>ich</a:t>
            </a:r>
            <a:r>
              <a:rPr lang="en-GB" b="0" dirty="0"/>
              <a:t> and </a:t>
            </a:r>
            <a:r>
              <a:rPr lang="en-GB" b="1" dirty="0" err="1"/>
              <a:t>sie</a:t>
            </a:r>
            <a:r>
              <a:rPr lang="en-GB" b="0" dirty="0"/>
              <a:t> and connecting these with meaning.</a:t>
            </a:r>
          </a:p>
          <a:p>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endParaRPr lang="en-GB" dirty="0"/>
          </a:p>
          <a:p>
            <a:pPr marL="228600" indent="-228600">
              <a:buAutoNum type="arabicPeriod"/>
            </a:pPr>
            <a:r>
              <a:rPr lang="en-GB" dirty="0"/>
              <a:t>Pupils</a:t>
            </a:r>
            <a:r>
              <a:rPr lang="en-GB" baseline="0" dirty="0"/>
              <a:t> w</a:t>
            </a:r>
            <a:r>
              <a:rPr lang="en-GB" dirty="0"/>
              <a:t>rite down 1 to 6 .</a:t>
            </a:r>
          </a:p>
          <a:p>
            <a:pPr marL="228600" indent="-228600">
              <a:buAutoNum type="arabicPeriod"/>
            </a:pPr>
            <a:r>
              <a:rPr lang="en-GB" dirty="0"/>
              <a:t>Pupils</a:t>
            </a:r>
            <a:r>
              <a:rPr lang="en-GB" baseline="0" dirty="0"/>
              <a:t> r</a:t>
            </a:r>
            <a:r>
              <a:rPr lang="en-GB" dirty="0"/>
              <a:t>ead Ronja’s messages,</a:t>
            </a:r>
            <a:r>
              <a:rPr lang="en-GB" baseline="0" dirty="0"/>
              <a:t> and f</a:t>
            </a:r>
            <a:r>
              <a:rPr lang="en-GB" dirty="0"/>
              <a:t>or each message say whether it applies to ich (Ronja) or </a:t>
            </a:r>
            <a:r>
              <a:rPr lang="en-GB" dirty="0" err="1"/>
              <a:t>sie</a:t>
            </a:r>
            <a:r>
              <a:rPr lang="en-GB" dirty="0"/>
              <a:t> (Olivia), based upon whether or not there is a stem change.</a:t>
            </a:r>
          </a:p>
          <a:p>
            <a:pPr marL="0" indent="0">
              <a:buNone/>
            </a:pPr>
            <a:r>
              <a:rPr lang="en-GB" sz="1200" b="0" strike="noStrike" spc="-1" dirty="0">
                <a:latin typeface="Arial"/>
              </a:rPr>
              <a:t>Note: teachers tell pupils that they will only be able to decide I or she if the verbs are strong verbs.  For weak (regular) verbs that don’t change their stems you need the verb ending and pronoun.</a:t>
            </a:r>
          </a:p>
          <a:p>
            <a:pPr marL="0" indent="0">
              <a:buNone/>
            </a:pPr>
            <a:r>
              <a:rPr lang="en-GB" sz="1200" b="0" strike="noStrike" spc="-1" dirty="0">
                <a:latin typeface="Arial"/>
              </a:rPr>
              <a:t>3. Elicit full phrase answers from pupils in German – click to reveal written messages.</a:t>
            </a:r>
            <a:br>
              <a:rPr lang="en-GB" sz="1200" b="0" strike="noStrike" spc="-1" dirty="0">
                <a:latin typeface="Arial"/>
              </a:rPr>
            </a:br>
            <a:r>
              <a:rPr lang="en-GB" sz="1200" b="0" strike="noStrike" spc="-1" dirty="0">
                <a:latin typeface="Arial"/>
              </a:rPr>
              <a:t>4. Elicit English meanings, and check using the answers below.</a:t>
            </a:r>
          </a:p>
          <a:p>
            <a:pPr marL="0" indent="0">
              <a:buNone/>
            </a:pPr>
            <a:endParaRPr lang="en-GB" sz="1200" b="0" strike="noStrike" spc="-1" dirty="0">
              <a:latin typeface="Arial"/>
            </a:endParaRPr>
          </a:p>
          <a:p>
            <a:pPr marL="0" indent="0">
              <a:buNone/>
            </a:pPr>
            <a:r>
              <a:rPr lang="en-GB" sz="1200" b="0" strike="noStrike" spc="-1" dirty="0">
                <a:latin typeface="Arial"/>
              </a:rPr>
              <a:t>Answers:</a:t>
            </a:r>
          </a:p>
          <a:p>
            <a:pPr marL="228600" indent="-228600">
              <a:buAutoNum type="arabicPeriod"/>
            </a:pPr>
            <a:r>
              <a:rPr lang="en-GB" sz="1200" b="0" strike="noStrike" spc="-1" dirty="0">
                <a:latin typeface="Arial"/>
              </a:rPr>
              <a:t>She often reads books.</a:t>
            </a:r>
          </a:p>
          <a:p>
            <a:pPr marL="228600" indent="-228600">
              <a:buAutoNum type="arabicPeriod"/>
            </a:pPr>
            <a:r>
              <a:rPr lang="en-GB" sz="1200" b="0" strike="noStrike" spc="-1" dirty="0">
                <a:latin typeface="Arial"/>
              </a:rPr>
              <a:t>She helps </a:t>
            </a:r>
            <a:r>
              <a:rPr lang="en-GB" sz="1200" b="0" strike="noStrike" spc="-1" dirty="0" err="1">
                <a:latin typeface="Arial"/>
              </a:rPr>
              <a:t>Lias</a:t>
            </a:r>
            <a:r>
              <a:rPr lang="en-GB" sz="1200" b="0" strike="noStrike" spc="-1" dirty="0">
                <a:latin typeface="Arial"/>
              </a:rPr>
              <a:t> – he sometimes has problems with English in school.</a:t>
            </a:r>
          </a:p>
          <a:p>
            <a:pPr marL="228600" indent="-228600">
              <a:buAutoNum type="arabicPeriod"/>
            </a:pPr>
            <a:r>
              <a:rPr lang="en-GB" sz="1200" b="0" strike="noStrike" spc="-1" dirty="0">
                <a:latin typeface="Arial"/>
              </a:rPr>
              <a:t>I also help in English class.</a:t>
            </a:r>
          </a:p>
          <a:p>
            <a:pPr marL="228600" indent="-228600">
              <a:buAutoNum type="arabicPeriod"/>
            </a:pPr>
            <a:r>
              <a:rPr lang="en-GB" sz="1200" b="0" strike="noStrike" spc="-1" dirty="0">
                <a:latin typeface="Arial"/>
              </a:rPr>
              <a:t>She takes a lot of things with her to school.</a:t>
            </a:r>
          </a:p>
          <a:p>
            <a:pPr marL="228600" indent="-228600">
              <a:buAutoNum type="arabicPeriod"/>
            </a:pPr>
            <a:r>
              <a:rPr lang="en-GB" sz="1200" b="0" strike="noStrike" spc="-1" dirty="0">
                <a:latin typeface="Arial"/>
              </a:rPr>
              <a:t>She sees her sister on Saturdays.</a:t>
            </a:r>
          </a:p>
          <a:p>
            <a:pPr marL="228600" indent="-228600">
              <a:buAutoNum type="arabicPeriod"/>
            </a:pPr>
            <a:r>
              <a:rPr lang="en-GB" sz="1200" b="0" strike="noStrike" spc="-1" dirty="0">
                <a:latin typeface="Arial"/>
              </a:rPr>
              <a:t>I don’t see </a:t>
            </a:r>
            <a:r>
              <a:rPr lang="en-GB" sz="1200" b="0" strike="noStrike" spc="-1" dirty="0" err="1">
                <a:latin typeface="Arial"/>
              </a:rPr>
              <a:t>Lias</a:t>
            </a:r>
            <a:r>
              <a:rPr lang="en-GB" sz="1200" b="0" strike="noStrike" spc="-1" dirty="0">
                <a:latin typeface="Arial"/>
              </a:rPr>
              <a:t> very often at the moment!</a:t>
            </a:r>
          </a:p>
          <a:p>
            <a:pPr marL="228600" indent="-228600">
              <a:buAutoNum type="arabicPeriod"/>
            </a:pPr>
            <a:endParaRPr lang="en-GB" sz="1200" b="0" strike="noStrike" spc="-1" dirty="0">
              <a:latin typeface="Arial"/>
            </a:endParaRPr>
          </a:p>
          <a:p>
            <a:pPr marL="0" indent="0">
              <a:buNone/>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758707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revisit the SSC </a:t>
            </a:r>
            <a:r>
              <a:rPr lang="en-GB" sz="1200" b="1" strike="noStrike" spc="-1" dirty="0">
                <a:solidFill>
                  <a:srgbClr val="000000"/>
                </a:solidFill>
                <a:latin typeface="Calibri"/>
                <a:ea typeface="Calibri"/>
              </a:rPr>
              <a:t>[z].</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Introduce the SSC and present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a:solidFill>
                  <a:srgbClr val="000000"/>
                </a:solidFill>
                <a:latin typeface="Calibri"/>
                <a:ea typeface="Calibri"/>
              </a:rPr>
              <a:t>Zug’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pupils to repeat the word </a:t>
            </a:r>
            <a:r>
              <a:rPr lang="en-GB" sz="1200" b="1" strike="noStrike" spc="-1" dirty="0">
                <a:solidFill>
                  <a:srgbClr val="000000"/>
                </a:solidFill>
                <a:latin typeface="Calibri"/>
                <a:ea typeface="Calibri"/>
              </a:rPr>
              <a:t>‘Zug’ </a:t>
            </a:r>
            <a:r>
              <a:rPr lang="en-GB" sz="1200" b="0" strike="noStrike" spc="-1" dirty="0">
                <a:solidFill>
                  <a:srgbClr val="000000"/>
                </a:solidFill>
                <a:latin typeface="Calibri"/>
                <a:ea typeface="Calibri"/>
              </a:rPr>
              <a:t>(with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rPr>
              <a:t>Click again to bring up speech bubble to explain cultural reference re ICE train. </a:t>
            </a:r>
            <a:endParaRPr lang="en-GB" sz="1200" b="0" strike="noStrike" spc="-1" dirty="0">
              <a:latin typeface="Arial"/>
            </a:endParaRPr>
          </a:p>
          <a:p>
            <a:pPr>
              <a:lnSpc>
                <a:spcPct val="100000"/>
              </a:lnSpc>
            </a:pPr>
            <a:endParaRPr lang="en-GB" sz="1200" b="0" strike="noStrike" spc="-1" dirty="0">
              <a:latin typeface="Arial"/>
            </a:endParaRPr>
          </a:p>
          <a:p>
            <a:pPr>
              <a:lnSpc>
                <a:spcPct val="100000"/>
              </a:lnSpc>
            </a:pPr>
            <a:r>
              <a:rPr lang="en-GB" sz="1200" b="1" strike="noStrike" spc="-1" dirty="0">
                <a:latin typeface="Arial"/>
              </a:rPr>
              <a:t>Note</a:t>
            </a:r>
            <a:r>
              <a:rPr lang="en-GB" sz="1200" b="0" strike="noStrike" spc="-1" dirty="0">
                <a:latin typeface="Arial"/>
              </a:rPr>
              <a:t>: </a:t>
            </a:r>
          </a:p>
          <a:p>
            <a:pPr marL="285750" indent="-285750">
              <a:lnSpc>
                <a:spcPct val="100000"/>
              </a:lnSpc>
              <a:buAutoNum type="romanLcParenR"/>
            </a:pPr>
            <a:r>
              <a:rPr lang="fr-FR" baseline="0" dirty="0"/>
              <a:t>a </a:t>
            </a:r>
            <a:r>
              <a:rPr lang="fr-FR" baseline="0" dirty="0" err="1"/>
              <a:t>gesture</a:t>
            </a:r>
            <a:r>
              <a:rPr lang="fr-FR" baseline="0" dirty="0"/>
              <a:t> for ‘</a:t>
            </a:r>
            <a:r>
              <a:rPr lang="fr-FR" b="1" baseline="0" dirty="0" err="1"/>
              <a:t>Zug</a:t>
            </a:r>
            <a:r>
              <a:rPr lang="fr-FR" baseline="0" dirty="0"/>
              <a:t>’ </a:t>
            </a:r>
            <a:r>
              <a:rPr lang="fr-FR" baseline="0" dirty="0" err="1"/>
              <a:t>might</a:t>
            </a:r>
            <a:r>
              <a:rPr lang="fr-FR" baseline="0" dirty="0"/>
              <a:t> </a:t>
            </a:r>
            <a:r>
              <a:rPr lang="fr-FR" baseline="0" dirty="0" err="1"/>
              <a:t>be</a:t>
            </a:r>
            <a:r>
              <a:rPr lang="fr-FR" baseline="0" dirty="0"/>
              <a:t> to roll </a:t>
            </a:r>
            <a:r>
              <a:rPr lang="fr-FR" baseline="0" dirty="0" err="1"/>
              <a:t>your</a:t>
            </a:r>
            <a:r>
              <a:rPr lang="fr-FR" baseline="0" dirty="0"/>
              <a:t> </a:t>
            </a:r>
            <a:r>
              <a:rPr lang="fr-FR" baseline="0" dirty="0" err="1"/>
              <a:t>arms</a:t>
            </a:r>
            <a:r>
              <a:rPr lang="fr-FR" baseline="0" dirty="0"/>
              <a:t> like </a:t>
            </a:r>
            <a:r>
              <a:rPr lang="fr-FR" baseline="0" dirty="0" err="1"/>
              <a:t>wheels</a:t>
            </a:r>
            <a:r>
              <a:rPr lang="fr-FR" baseline="0" dirty="0"/>
              <a:t> of a train and </a:t>
            </a:r>
            <a:r>
              <a:rPr lang="fr-FR" baseline="0" dirty="0" err="1"/>
              <a:t>make</a:t>
            </a:r>
            <a:r>
              <a:rPr lang="fr-FR" baseline="0" dirty="0"/>
              <a:t> a </a:t>
            </a:r>
            <a:r>
              <a:rPr lang="fr-FR" baseline="0" dirty="0" err="1"/>
              <a:t>tche-tche-thche-tche</a:t>
            </a:r>
            <a:r>
              <a:rPr lang="fr-FR" baseline="0" dirty="0"/>
              <a:t> </a:t>
            </a:r>
            <a:r>
              <a:rPr lang="fr-FR" baseline="0" dirty="0" err="1"/>
              <a:t>sound</a:t>
            </a:r>
            <a:r>
              <a:rPr lang="fr-FR" baseline="0" dirty="0"/>
              <a:t> like a train.</a:t>
            </a:r>
          </a:p>
          <a:p>
            <a:pPr marL="285750" indent="-285750">
              <a:lnSpc>
                <a:spcPct val="100000"/>
              </a:lnSpc>
              <a:buAutoNum type="romanLcParenR"/>
            </a:pPr>
            <a:endParaRPr lang="fr-FR"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1" normalizeH="0" baseline="0" noProof="0" dirty="0" err="1">
                <a:ln>
                  <a:noFill/>
                </a:ln>
                <a:solidFill>
                  <a:srgbClr val="002060"/>
                </a:solidFill>
                <a:effectLst/>
                <a:uLnTx/>
                <a:uFillTx/>
                <a:latin typeface="Century Gothic"/>
                <a:ea typeface="Century Gothic"/>
                <a:cs typeface="+mn-cs"/>
              </a:rPr>
              <a:t>Vocabulary</a:t>
            </a:r>
            <a:r>
              <a:rPr kumimoji="0" lang="it-IT" sz="2000" b="0" i="0" u="none" strike="noStrike" kern="1200" cap="none" spc="-1" normalizeH="0" baseline="0" noProof="0" dirty="0">
                <a:ln>
                  <a:noFill/>
                </a:ln>
                <a:solidFill>
                  <a:srgbClr val="002060"/>
                </a:solidFill>
                <a:effectLst/>
                <a:uLnTx/>
                <a:uFillTx/>
                <a:latin typeface="Century Gothic"/>
                <a:ea typeface="Century Gothic"/>
                <a:cs typeface="+mn-cs"/>
              </a:rPr>
              <a:t>: </a:t>
            </a:r>
            <a:r>
              <a:rPr kumimoji="0" lang="de-DE" sz="2000" b="1" i="0" u="none" strike="noStrike" kern="1200" cap="none" spc="0" normalizeH="0" baseline="0" noProof="0" dirty="0">
                <a:ln>
                  <a:noFill/>
                </a:ln>
                <a:solidFill>
                  <a:prstClr val="black"/>
                </a:solidFill>
                <a:effectLst/>
                <a:uLnTx/>
                <a:uFillTx/>
                <a:latin typeface="Century Gothic"/>
                <a:ea typeface="+mn-ea"/>
                <a:cs typeface="+mn-cs"/>
              </a:rPr>
              <a:t>Zug </a:t>
            </a:r>
            <a:r>
              <a:rPr kumimoji="0" lang="de-DE" sz="2000" b="0" i="0" u="none" strike="noStrike" kern="1200" cap="none" spc="0" normalizeH="0" baseline="0" noProof="0" dirty="0">
                <a:ln>
                  <a:noFill/>
                </a:ln>
                <a:solidFill>
                  <a:prstClr val="black"/>
                </a:solidFill>
                <a:effectLst/>
                <a:uLnTx/>
                <a:uFillTx/>
                <a:latin typeface="Century Gothic"/>
                <a:ea typeface="+mn-ea"/>
                <a:cs typeface="+mn-cs"/>
              </a:rPr>
              <a:t>[675] </a:t>
            </a:r>
          </a:p>
          <a:p>
            <a:pPr marL="216000" marR="0" lvl="0" indent="-21600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Jones, R.L &amp; </a:t>
            </a:r>
            <a:r>
              <a:rPr kumimoji="0" lang="en-GB" sz="12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Tschirner</a:t>
            </a:r>
            <a:r>
              <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E. (2019). A frequency dictionary of German: Core vocabulary for learners. London: Routledge.</a:t>
            </a:r>
          </a:p>
          <a:p>
            <a:pPr marL="285750" indent="-285750">
              <a:lnSpc>
                <a:spcPct val="100000"/>
              </a:lnSpc>
              <a:buAutoNum type="romanLcParenR"/>
            </a:pP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 </a:t>
            </a:r>
            <a:r>
              <a:rPr lang="en-GB" sz="1200" b="1" strike="noStrike" spc="-1" dirty="0">
                <a:solidFill>
                  <a:srgbClr val="000000"/>
                </a:solidFill>
                <a:latin typeface="+mn-lt"/>
                <a:ea typeface="Calibri"/>
              </a:rPr>
              <a:t>[z].</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Re-present</a:t>
            </a:r>
            <a:r>
              <a:rPr lang="en-GB" sz="1200" b="0" strike="noStrike" spc="-1" baseline="0" dirty="0">
                <a:solidFill>
                  <a:srgbClr val="000000"/>
                </a:solidFill>
                <a:latin typeface="+mn-lt"/>
                <a:ea typeface="Calibri"/>
              </a:rPr>
              <a:t> </a:t>
            </a:r>
            <a:r>
              <a:rPr lang="en-GB" sz="1200" b="0" strike="noStrike" spc="-1" dirty="0">
                <a:solidFill>
                  <a:srgbClr val="000000"/>
                </a:solidFill>
                <a:latin typeface="+mn-lt"/>
                <a:ea typeface="Calibri"/>
              </a:rPr>
              <a:t>the SSC and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 ‘</a:t>
            </a:r>
            <a:r>
              <a:rPr lang="en-GB" sz="1200" b="1" strike="noStrike" spc="-1" dirty="0">
                <a:solidFill>
                  <a:srgbClr val="000000"/>
                </a:solidFill>
                <a:latin typeface="+mn-lt"/>
                <a:ea typeface="Calibri"/>
              </a:rPr>
              <a:t>Zug’ </a:t>
            </a:r>
            <a:r>
              <a:rPr lang="en-GB" sz="1200" b="0" strike="noStrike" spc="-1" dirty="0">
                <a:solidFill>
                  <a:srgbClr val="000000"/>
                </a:solidFill>
                <a:latin typeface="+mn-lt"/>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pupils to repeat the word </a:t>
            </a:r>
            <a:r>
              <a:rPr lang="en-GB" sz="1200" b="1" strike="noStrike" spc="-1" dirty="0">
                <a:solidFill>
                  <a:srgbClr val="000000"/>
                </a:solidFill>
                <a:latin typeface="+mn-lt"/>
                <a:ea typeface="Calibri"/>
              </a:rPr>
              <a:t>‘Zug’ </a:t>
            </a:r>
            <a:r>
              <a:rPr lang="en-GB" sz="1200" b="0" strike="noStrike" spc="-1" dirty="0">
                <a:solidFill>
                  <a:srgbClr val="000000"/>
                </a:solidFill>
                <a:latin typeface="+mn-lt"/>
                <a:ea typeface="Calibri"/>
              </a:rPr>
              <a:t>(with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p>
          <a:p>
            <a:pPr marL="228600" indent="-227880">
              <a:lnSpc>
                <a:spcPct val="100000"/>
              </a:lnSpc>
              <a:buClr>
                <a:srgbClr val="000000"/>
              </a:buClr>
              <a:buFont typeface="Calibri"/>
              <a:buAutoNum type="arabicPeriod"/>
            </a:pPr>
            <a:endParaRPr lang="en-GB" sz="1200" b="0" strike="noStrike" spc="-1" dirty="0">
              <a:latin typeface="Arial"/>
            </a:endParaRPr>
          </a:p>
          <a:p>
            <a:pPr>
              <a:lnSpc>
                <a:spcPct val="100000"/>
              </a:lnSpc>
            </a:pPr>
            <a:endParaRPr lang="en-GB" sz="1200" b="1" strike="noStrike" spc="-1" dirty="0">
              <a:latin typeface="Arial"/>
            </a:endParaRPr>
          </a:p>
          <a:p>
            <a:pPr>
              <a:lnSpc>
                <a:spcPct val="100000"/>
              </a:lnSpc>
            </a:pPr>
            <a:r>
              <a:rPr kumimoji="0" lang="de-DE" sz="1800" b="1" i="0" u="none" strike="noStrike" kern="1200" cap="none" spc="0" normalizeH="0" baseline="0" noProof="0" dirty="0" err="1">
                <a:ln>
                  <a:noFill/>
                </a:ln>
                <a:solidFill>
                  <a:prstClr val="black"/>
                </a:solidFill>
                <a:effectLst/>
                <a:uLnTx/>
                <a:uFillTx/>
                <a:latin typeface="Century Gothic"/>
                <a:ea typeface="+mn-ea"/>
                <a:cs typeface="+mn-cs"/>
              </a:rPr>
              <a:t>Vocabulary</a:t>
            </a:r>
            <a:r>
              <a:rPr kumimoji="0" lang="de-DE" sz="1800" b="1" i="0" u="none" strike="noStrike" kern="1200" cap="none" spc="0" normalizeH="0" baseline="0" noProof="0" dirty="0">
                <a:ln>
                  <a:noFill/>
                </a:ln>
                <a:solidFill>
                  <a:prstClr val="black"/>
                </a:solidFill>
                <a:effectLst/>
                <a:uLnTx/>
                <a:uFillTx/>
                <a:latin typeface="Century Gothic"/>
                <a:ea typeface="+mn-ea"/>
                <a:cs typeface="+mn-cs"/>
              </a:rPr>
              <a:t>:</a:t>
            </a:r>
          </a:p>
          <a:p>
            <a:pPr>
              <a:lnSpc>
                <a:spcPct val="100000"/>
              </a:lnSpc>
            </a:pPr>
            <a:r>
              <a:rPr kumimoji="0" lang="de-DE" sz="1800" b="1" i="0" u="none" strike="noStrike" kern="1200" cap="none" spc="0" normalizeH="0" baseline="0" noProof="0" dirty="0">
                <a:ln>
                  <a:noFill/>
                </a:ln>
                <a:solidFill>
                  <a:prstClr val="black"/>
                </a:solidFill>
                <a:effectLst/>
                <a:uLnTx/>
                <a:uFillTx/>
                <a:latin typeface="Century Gothic"/>
                <a:ea typeface="+mn-ea"/>
                <a:cs typeface="+mn-cs"/>
              </a:rPr>
              <a:t>sitzen</a:t>
            </a:r>
            <a:r>
              <a:rPr kumimoji="0" lang="de-DE" sz="1800" b="0" i="0" u="none" strike="noStrike" kern="1200" cap="none" spc="0" normalizeH="0" baseline="0" noProof="0" dirty="0">
                <a:ln>
                  <a:noFill/>
                </a:ln>
                <a:solidFill>
                  <a:prstClr val="black"/>
                </a:solidFill>
                <a:effectLst/>
                <a:uLnTx/>
                <a:uFillTx/>
                <a:latin typeface="Century Gothic"/>
                <a:ea typeface="+mn-ea"/>
                <a:cs typeface="+mn-cs"/>
              </a:rPr>
              <a:t> [231] </a:t>
            </a:r>
            <a:r>
              <a:rPr kumimoji="0" lang="de-DE" sz="1800" b="1" i="0" u="none" strike="noStrike" kern="1200" cap="none" spc="0" normalizeH="0" baseline="0" noProof="0" dirty="0">
                <a:ln>
                  <a:noFill/>
                </a:ln>
                <a:solidFill>
                  <a:prstClr val="black"/>
                </a:solidFill>
                <a:effectLst/>
                <a:uLnTx/>
                <a:uFillTx/>
                <a:latin typeface="Century Gothic"/>
                <a:ea typeface="+mn-ea"/>
                <a:cs typeface="+mn-cs"/>
              </a:rPr>
              <a:t>Platz</a:t>
            </a:r>
            <a:r>
              <a:rPr kumimoji="0" lang="de-DE" sz="1800" b="0" i="0" u="none" strike="noStrike" kern="1200" cap="none" spc="0" normalizeH="0" baseline="0" noProof="0" dirty="0">
                <a:ln>
                  <a:noFill/>
                </a:ln>
                <a:solidFill>
                  <a:prstClr val="black"/>
                </a:solidFill>
                <a:effectLst/>
                <a:uLnTx/>
                <a:uFillTx/>
                <a:latin typeface="Century Gothic"/>
                <a:ea typeface="+mn-ea"/>
                <a:cs typeface="+mn-cs"/>
              </a:rPr>
              <a:t> [326] </a:t>
            </a:r>
            <a:r>
              <a:rPr kumimoji="0" lang="de-DE" sz="1800" b="1" i="0" u="none" strike="noStrike" kern="1200" cap="none" spc="0" normalizeH="0" baseline="0" noProof="0" dirty="0">
                <a:ln>
                  <a:noFill/>
                </a:ln>
                <a:solidFill>
                  <a:prstClr val="black"/>
                </a:solidFill>
                <a:effectLst/>
                <a:uLnTx/>
                <a:uFillTx/>
                <a:latin typeface="Century Gothic"/>
                <a:ea typeface="+mn-ea"/>
                <a:cs typeface="+mn-cs"/>
              </a:rPr>
              <a:t>Zimmer</a:t>
            </a:r>
            <a:r>
              <a:rPr kumimoji="0" lang="de-DE" sz="1800" b="0" i="0" u="none" strike="noStrike" kern="1200" cap="none" spc="0" normalizeH="0" baseline="0" noProof="0" dirty="0">
                <a:ln>
                  <a:noFill/>
                </a:ln>
                <a:solidFill>
                  <a:prstClr val="black"/>
                </a:solidFill>
                <a:effectLst/>
                <a:uLnTx/>
                <a:uFillTx/>
                <a:latin typeface="Century Gothic"/>
                <a:ea typeface="+mn-ea"/>
                <a:cs typeface="+mn-cs"/>
              </a:rPr>
              <a:t> [665] </a:t>
            </a:r>
            <a:r>
              <a:rPr kumimoji="0" lang="de-DE" sz="1800" b="1" i="0" u="none" strike="noStrike" kern="1200" cap="none" spc="0" normalizeH="0" baseline="0" noProof="0" dirty="0">
                <a:ln>
                  <a:noFill/>
                </a:ln>
                <a:solidFill>
                  <a:prstClr val="black"/>
                </a:solidFill>
                <a:effectLst/>
                <a:uLnTx/>
                <a:uFillTx/>
                <a:latin typeface="Century Gothic"/>
                <a:ea typeface="+mn-ea"/>
                <a:cs typeface="+mn-cs"/>
              </a:rPr>
              <a:t>zehn </a:t>
            </a:r>
            <a:r>
              <a:rPr kumimoji="0" lang="de-DE" sz="1800" b="0" i="0" u="none" strike="noStrike" kern="1200" cap="none" spc="0" normalizeH="0" baseline="0" noProof="0" dirty="0">
                <a:ln>
                  <a:noFill/>
                </a:ln>
                <a:solidFill>
                  <a:prstClr val="black"/>
                </a:solidFill>
                <a:effectLst/>
                <a:uLnTx/>
                <a:uFillTx/>
                <a:latin typeface="Century Gothic"/>
                <a:ea typeface="+mn-ea"/>
                <a:cs typeface="+mn-cs"/>
              </a:rPr>
              <a:t>[333]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Jones, R.L &amp; </a:t>
            </a:r>
            <a:r>
              <a:rPr kumimoji="0" lang="en-GB" sz="18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Tschirner</a:t>
            </a:r>
            <a:r>
              <a:rPr kumimoji="0" lang="en-GB"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E. (2019). A frequency dictionary of German: Core vocabulary for learners. London: Routledge.</a:t>
            </a:r>
          </a:p>
          <a:p>
            <a:pPr>
              <a:lnSpc>
                <a:spcPct val="100000"/>
              </a:lnSpc>
            </a:pPr>
            <a:br>
              <a:rPr kumimoji="0" lang="de-DE" sz="1800" b="0" i="0" u="none" strike="noStrike" kern="1200" cap="none" spc="0" normalizeH="0" baseline="0" noProof="0" dirty="0">
                <a:ln>
                  <a:noFill/>
                </a:ln>
                <a:solidFill>
                  <a:prstClr val="black"/>
                </a:solidFill>
                <a:effectLst/>
                <a:uLnTx/>
                <a:uFillTx/>
                <a:latin typeface="Century Gothic"/>
                <a:ea typeface="+mn-ea"/>
                <a:cs typeface="+mn-cs"/>
              </a:rPr>
            </a:br>
            <a:endParaRPr lang="en-GB" sz="1200" b="0" strike="noStrike" spc="-1" dirty="0">
              <a:latin typeface="Arial"/>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20106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2 minutes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 </a:t>
            </a:r>
            <a:r>
              <a:rPr lang="en-GB" sz="1200" b="1" strike="noStrike" spc="-1" dirty="0">
                <a:solidFill>
                  <a:srgbClr val="000000"/>
                </a:solidFill>
                <a:latin typeface="+mn-lt"/>
                <a:ea typeface="Calibri"/>
              </a:rPr>
              <a:t>[z] </a:t>
            </a:r>
            <a:r>
              <a:rPr lang="en-GB" sz="1200" b="0" strike="noStrike" spc="-1" dirty="0">
                <a:solidFill>
                  <a:srgbClr val="000000"/>
                </a:solidFill>
                <a:latin typeface="+mn-lt"/>
                <a:ea typeface="Calibri"/>
              </a:rPr>
              <a:t>by reading out unknown cognate words.</a:t>
            </a:r>
            <a:endParaRPr lang="en-GB" sz="1200" b="1" strike="noStrike" spc="-1" dirty="0">
              <a:solidFill>
                <a:srgbClr val="000000"/>
              </a:solidFill>
              <a:latin typeface="+mn-lt"/>
              <a:ea typeface="Calibri"/>
            </a:endParaRPr>
          </a:p>
          <a:p>
            <a:pPr marL="216000" indent="-216000">
              <a:lnSpc>
                <a:spcPct val="100000"/>
              </a:lnSpc>
            </a:pPr>
            <a:endParaRPr lang="en-GB" sz="1200" b="1" strike="noStrike" spc="-1" dirty="0">
              <a:solidFill>
                <a:srgbClr val="000000"/>
              </a:solidFill>
              <a:latin typeface="+mn-lt"/>
              <a:ea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endParaRPr lang="en-GB"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Click for the first image and word to appear.</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Ask pupils to say the word how they think it should sound, focusing particularly on the [z] sound.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Click on the word to listen and check. NB that </a:t>
            </a:r>
            <a:r>
              <a:rPr lang="en-GB" dirty="0" err="1"/>
              <a:t>zentral</a:t>
            </a:r>
            <a:r>
              <a:rPr lang="en-GB" dirty="0"/>
              <a:t>, </a:t>
            </a:r>
            <a:r>
              <a:rPr lang="en-GB" dirty="0" err="1"/>
              <a:t>Zertifikat</a:t>
            </a:r>
            <a:r>
              <a:rPr lang="en-GB" dirty="0"/>
              <a:t> and </a:t>
            </a:r>
            <a:r>
              <a:rPr lang="en-GB" dirty="0" err="1"/>
              <a:t>Zeremonie</a:t>
            </a:r>
            <a:r>
              <a:rPr lang="en-GB" dirty="0"/>
              <a:t> have slightly different stress patterns to the equivalent English words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Continue for the rest of the images and words.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dirty="0"/>
          </a:p>
          <a:p>
            <a:pPr marL="216000" indent="-216000">
              <a:lnSpc>
                <a:spcPct val="100000"/>
              </a:lnSpc>
            </a:pPr>
            <a:r>
              <a:rPr lang="en-GB" b="1" dirty="0"/>
              <a:t>Frequency of unknown words and cognates</a:t>
            </a:r>
            <a:r>
              <a:rPr lang="en-GB" dirty="0"/>
              <a:t>:</a:t>
            </a:r>
          </a:p>
          <a:p>
            <a:pPr marL="216000" indent="-216000">
              <a:lnSpc>
                <a:spcPct val="100000"/>
              </a:lnSpc>
            </a:pPr>
            <a:r>
              <a:rPr lang="en-GB" dirty="0" err="1"/>
              <a:t>Zentimeter</a:t>
            </a:r>
            <a:r>
              <a:rPr lang="en-GB" dirty="0"/>
              <a:t> [1338] </a:t>
            </a:r>
            <a:r>
              <a:rPr lang="en-GB" dirty="0" err="1"/>
              <a:t>Zirkus</a:t>
            </a:r>
            <a:r>
              <a:rPr lang="en-GB" dirty="0"/>
              <a:t> [&gt;5009] Zebra [&gt;5009] </a:t>
            </a:r>
            <a:r>
              <a:rPr lang="en-GB" dirty="0" err="1"/>
              <a:t>Zement</a:t>
            </a:r>
            <a:r>
              <a:rPr lang="en-GB" dirty="0"/>
              <a:t> [&gt;5009] </a:t>
            </a:r>
            <a:r>
              <a:rPr lang="en-GB" dirty="0" err="1"/>
              <a:t>zentral</a:t>
            </a:r>
            <a:r>
              <a:rPr lang="en-GB" dirty="0"/>
              <a:t> [818] </a:t>
            </a:r>
            <a:r>
              <a:rPr lang="en-GB" dirty="0" err="1"/>
              <a:t>Zertifikat</a:t>
            </a:r>
            <a:r>
              <a:rPr lang="en-GB" dirty="0"/>
              <a:t> [&gt;5009] Zoo [&gt;5009] </a:t>
            </a:r>
            <a:r>
              <a:rPr lang="en-GB" dirty="0" err="1"/>
              <a:t>Zeremonie</a:t>
            </a:r>
            <a:r>
              <a:rPr lang="en-GB" dirty="0"/>
              <a:t> [&gt;5009]</a:t>
            </a:r>
          </a:p>
          <a:p>
            <a:pPr marL="216000" indent="-216000">
              <a:lnSpc>
                <a:spcPct val="100000"/>
              </a:lnSpc>
            </a:pP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a:p>
            <a:pPr marL="216000" indent="-216000">
              <a:lnSpc>
                <a:spcPct val="100000"/>
              </a:lnSpc>
            </a:pPr>
            <a:endParaRPr lang="en-GB"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02417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3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introduce some well-known foods originating from Germany and Switzerland.</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rPr>
              <a:t>Click to present the first food item and click on the associated word to hear the German pronunciation.</a:t>
            </a:r>
          </a:p>
          <a:p>
            <a:pPr marL="229320" indent="-228600">
              <a:lnSpc>
                <a:spcPct val="100000"/>
              </a:lnSpc>
              <a:buAutoNum type="arabicPeriod"/>
            </a:pPr>
            <a:r>
              <a:rPr lang="en-GB" sz="1200" b="0" strike="noStrike" spc="-1" dirty="0">
                <a:solidFill>
                  <a:srgbClr val="000000"/>
                </a:solidFill>
                <a:latin typeface="Calibri"/>
              </a:rPr>
              <a:t>Ask pupils to guess whether it comes from Germany or Switzerland. You could encourage pupils to give a full sentence as an answer: ‘Emmentaler </a:t>
            </a:r>
            <a:r>
              <a:rPr lang="en-GB" sz="1200" b="0" strike="noStrike" spc="-1" dirty="0" err="1">
                <a:solidFill>
                  <a:srgbClr val="000000"/>
                </a:solidFill>
                <a:latin typeface="Calibri"/>
              </a:rPr>
              <a:t>Käse</a:t>
            </a:r>
            <a:r>
              <a:rPr lang="en-GB" sz="1200" b="0" strike="noStrike" spc="-1" dirty="0">
                <a:solidFill>
                  <a:srgbClr val="000000"/>
                </a:solidFill>
                <a:latin typeface="Calibri"/>
              </a:rPr>
              <a:t>/Nutella… </a:t>
            </a:r>
            <a:r>
              <a:rPr lang="en-GB" sz="1200" b="0" strike="noStrike" spc="-1" dirty="0" err="1">
                <a:solidFill>
                  <a:srgbClr val="000000"/>
                </a:solidFill>
                <a:latin typeface="Calibri"/>
              </a:rPr>
              <a:t>kommt</a:t>
            </a:r>
            <a:r>
              <a:rPr lang="en-GB" sz="1200" b="0" strike="noStrike" spc="-1" dirty="0">
                <a:solidFill>
                  <a:srgbClr val="000000"/>
                </a:solidFill>
                <a:latin typeface="Calibri"/>
              </a:rPr>
              <a:t> </a:t>
            </a:r>
            <a:r>
              <a:rPr lang="en-GB" sz="1200" b="0" strike="noStrike" spc="-1" dirty="0" err="1">
                <a:solidFill>
                  <a:srgbClr val="000000"/>
                </a:solidFill>
                <a:latin typeface="Calibri"/>
              </a:rPr>
              <a:t>aus</a:t>
            </a:r>
            <a:r>
              <a:rPr lang="en-GB" sz="1200" b="0" strike="noStrike" spc="-1" dirty="0">
                <a:solidFill>
                  <a:srgbClr val="000000"/>
                </a:solidFill>
                <a:latin typeface="Calibri"/>
              </a:rPr>
              <a:t> Deutschland/der Schweiz.’ You could write ‘_______________ </a:t>
            </a:r>
            <a:r>
              <a:rPr lang="en-GB" sz="1200" b="0" strike="noStrike" spc="-1" dirty="0" err="1">
                <a:solidFill>
                  <a:srgbClr val="000000"/>
                </a:solidFill>
                <a:latin typeface="Calibri"/>
              </a:rPr>
              <a:t>kommt</a:t>
            </a:r>
            <a:r>
              <a:rPr lang="en-GB" sz="1200" b="0" strike="noStrike" spc="-1" dirty="0">
                <a:solidFill>
                  <a:srgbClr val="000000"/>
                </a:solidFill>
                <a:latin typeface="Calibri"/>
              </a:rPr>
              <a:t> </a:t>
            </a:r>
            <a:r>
              <a:rPr lang="en-GB" sz="1200" b="0" strike="noStrike" spc="-1" dirty="0" err="1">
                <a:solidFill>
                  <a:srgbClr val="000000"/>
                </a:solidFill>
                <a:latin typeface="Calibri"/>
              </a:rPr>
              <a:t>aus</a:t>
            </a:r>
            <a:r>
              <a:rPr lang="en-GB" sz="1200" b="0" strike="noStrike" spc="-1" dirty="0">
                <a:solidFill>
                  <a:srgbClr val="000000"/>
                </a:solidFill>
                <a:latin typeface="Calibri"/>
              </a:rPr>
              <a:t> Deutschland/der Schweiz’ on the board to help pupils with this. </a:t>
            </a:r>
          </a:p>
          <a:p>
            <a:pPr marL="229320" indent="-228600">
              <a:lnSpc>
                <a:spcPct val="100000"/>
              </a:lnSpc>
              <a:buAutoNum type="arabicPeriod"/>
            </a:pPr>
            <a:r>
              <a:rPr lang="en-GB" sz="1200" b="0" strike="noStrike" spc="-1" dirty="0">
                <a:solidFill>
                  <a:srgbClr val="000000"/>
                </a:solidFill>
                <a:latin typeface="Calibri"/>
              </a:rPr>
              <a:t>(Optional) Ask pupils ‘</a:t>
            </a:r>
            <a:r>
              <a:rPr lang="en-GB" sz="1200" b="0" strike="noStrike" spc="-1" dirty="0" err="1">
                <a:solidFill>
                  <a:srgbClr val="000000"/>
                </a:solidFill>
                <a:latin typeface="Calibri"/>
              </a:rPr>
              <a:t>Magst</a:t>
            </a:r>
            <a:r>
              <a:rPr lang="en-GB" sz="1200" b="0" strike="noStrike" spc="-1" dirty="0">
                <a:solidFill>
                  <a:srgbClr val="000000"/>
                </a:solidFill>
                <a:latin typeface="Calibri"/>
              </a:rPr>
              <a:t> du Emmentaler </a:t>
            </a:r>
            <a:r>
              <a:rPr lang="en-GB" sz="1200" b="0" strike="noStrike" spc="-1" dirty="0" err="1">
                <a:solidFill>
                  <a:srgbClr val="000000"/>
                </a:solidFill>
                <a:latin typeface="Calibri"/>
              </a:rPr>
              <a:t>Käse</a:t>
            </a:r>
            <a:r>
              <a:rPr lang="en-GB" sz="1200" b="0" strike="noStrike" spc="-1" dirty="0">
                <a:solidFill>
                  <a:srgbClr val="000000"/>
                </a:solidFill>
                <a:latin typeface="Calibri"/>
              </a:rPr>
              <a:t>/Nutella…?’ (Do you like Emmental cheese/Nutella…?’) for some of the food items. Encourage them to answer either ‘</a:t>
            </a:r>
            <a:r>
              <a:rPr lang="en-GB" sz="1200" b="0" strike="noStrike" spc="-1" dirty="0" err="1">
                <a:solidFill>
                  <a:srgbClr val="000000"/>
                </a:solidFill>
                <a:latin typeface="Calibri"/>
              </a:rPr>
              <a:t>ja</a:t>
            </a:r>
            <a:r>
              <a:rPr lang="en-GB" sz="1200" b="0" strike="noStrike" spc="-1" dirty="0">
                <a:solidFill>
                  <a:srgbClr val="000000"/>
                </a:solidFill>
                <a:latin typeface="Calibri"/>
              </a:rPr>
              <a:t>’ or ‘</a:t>
            </a:r>
            <a:r>
              <a:rPr lang="en-GB" sz="1200" b="0" strike="noStrike" spc="-1" dirty="0" err="1">
                <a:solidFill>
                  <a:srgbClr val="000000"/>
                </a:solidFill>
                <a:latin typeface="Calibri"/>
              </a:rPr>
              <a:t>nein</a:t>
            </a:r>
            <a:r>
              <a:rPr lang="en-GB" sz="1200" b="0" strike="noStrike" spc="-1" dirty="0">
                <a:solidFill>
                  <a:srgbClr val="000000"/>
                </a:solidFill>
                <a:latin typeface="Calibri"/>
              </a:rPr>
              <a:t>’. </a:t>
            </a:r>
            <a:endParaRPr lang="en-GB" sz="1200" b="0" strike="noStrike" spc="-1" dirty="0">
              <a:latin typeface="Arial"/>
            </a:endParaRPr>
          </a:p>
          <a:p>
            <a:pPr>
              <a:lnSpc>
                <a:spcPct val="100000"/>
              </a:lnSpc>
            </a:pPr>
            <a:endParaRPr lang="en-GB" sz="1200" b="1"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strike="noStrike" spc="-1" dirty="0">
                <a:latin typeface="Arial"/>
              </a:rPr>
              <a:t>Frequency of unknown words and cognates</a:t>
            </a:r>
            <a:r>
              <a:rPr lang="en-GB" sz="1200" b="0" strike="noStrike" spc="-1" dirty="0">
                <a:latin typeface="Arial"/>
              </a:rPr>
              <a:t>:</a:t>
            </a:r>
            <a:br>
              <a:rPr lang="en-GB" sz="1200" b="0" strike="noStrike" spc="-1" dirty="0">
                <a:latin typeface="Arial"/>
              </a:rPr>
            </a:br>
            <a:r>
              <a:rPr lang="en-GB" sz="1200" b="0" strike="noStrike" spc="-1" dirty="0" err="1">
                <a:latin typeface="Arial"/>
              </a:rPr>
              <a:t>aus</a:t>
            </a:r>
            <a:r>
              <a:rPr lang="en-GB" sz="1200" b="0" strike="noStrike" spc="-1" dirty="0">
                <a:latin typeface="Arial"/>
              </a:rPr>
              <a:t> [37] </a:t>
            </a:r>
            <a:r>
              <a:rPr lang="en-GB" sz="1200" b="0" strike="noStrike" spc="-1" dirty="0" err="1">
                <a:latin typeface="Arial"/>
              </a:rPr>
              <a:t>kommen</a:t>
            </a:r>
            <a:r>
              <a:rPr lang="en-GB" sz="1200" b="0" strike="noStrike" spc="-1" dirty="0">
                <a:latin typeface="Arial"/>
              </a:rPr>
              <a:t> [62] </a:t>
            </a:r>
            <a:r>
              <a:rPr lang="en-GB" sz="1200" b="0" strike="noStrike" spc="-1" dirty="0" err="1">
                <a:latin typeface="Arial"/>
              </a:rPr>
              <a:t>lecker</a:t>
            </a:r>
            <a:r>
              <a:rPr lang="en-GB" sz="1200" b="0" strike="noStrike" spc="-1" dirty="0">
                <a:latin typeface="Arial"/>
              </a:rPr>
              <a:t> [&gt;5009]</a:t>
            </a:r>
            <a:br>
              <a:rPr lang="en-GB" sz="1200" b="0" strike="noStrike" spc="-1" dirty="0">
                <a:latin typeface="Arial"/>
              </a:rPr>
            </a:b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9093954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[1/3]</a:t>
            </a:r>
          </a:p>
          <a:p>
            <a:endParaRPr lang="en-US" b="1" dirty="0"/>
          </a:p>
          <a:p>
            <a:r>
              <a:rPr lang="en-US" b="1" dirty="0"/>
              <a:t>Timing: </a:t>
            </a:r>
            <a:r>
              <a:rPr lang="en-US" b="0" i="0" dirty="0"/>
              <a:t>3 minutes</a:t>
            </a:r>
          </a:p>
          <a:p>
            <a:endParaRPr lang="en-US" b="0" i="0" dirty="0"/>
          </a:p>
          <a:p>
            <a:r>
              <a:rPr lang="en-US" b="1" i="0" dirty="0"/>
              <a:t>Aim: </a:t>
            </a:r>
            <a:r>
              <a:rPr lang="en-US" b="0" i="0" dirty="0"/>
              <a:t>to introduce new vocabulary for this week.</a:t>
            </a:r>
            <a:endParaRPr lang="en-US" b="0" i="0" baseline="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1" dirty="0"/>
            </a:br>
            <a:r>
              <a:rPr lang="en-GB" b="1" dirty="0"/>
              <a:t>1. </a:t>
            </a:r>
            <a:r>
              <a:rPr lang="en-GB" dirty="0"/>
              <a:t>Pupils</a:t>
            </a:r>
            <a:r>
              <a:rPr lang="en-GB" baseline="0" dirty="0"/>
              <a:t> either work by themselves or in pairs, reading out the words and reading their English meanings (1 minute).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2. </a:t>
            </a:r>
            <a:r>
              <a:rPr lang="en-GB" b="0" baseline="0" dirty="0"/>
              <a:t>Ask pupils if they noticed anything similar about </a:t>
            </a:r>
            <a:r>
              <a:rPr lang="en-GB" b="0" baseline="0" dirty="0" err="1"/>
              <a:t>nehmen</a:t>
            </a:r>
            <a:r>
              <a:rPr lang="en-GB" b="0" baseline="0" dirty="0"/>
              <a:t> and </a:t>
            </a:r>
            <a:r>
              <a:rPr lang="en-GB" b="0" baseline="0" dirty="0" err="1"/>
              <a:t>mitnehmen</a:t>
            </a:r>
            <a:r>
              <a:rPr lang="en-GB" b="0" baseline="0" dirty="0"/>
              <a:t>. Does anyone remember what ‘</a:t>
            </a:r>
            <a:r>
              <a:rPr lang="en-GB" b="0" baseline="0" dirty="0" err="1"/>
              <a:t>mit</a:t>
            </a:r>
            <a:r>
              <a:rPr lang="en-GB" b="0" baseline="0" dirty="0"/>
              <a:t>’ means (with)? Display the two explanations about this separable verb.</a:t>
            </a:r>
            <a:br>
              <a:rPr lang="en-GB" baseline="0" dirty="0"/>
            </a:br>
            <a:r>
              <a:rPr lang="en-GB" b="1" baseline="0" dirty="0"/>
              <a:t>2. </a:t>
            </a:r>
            <a:r>
              <a:rPr lang="en-GB" baseline="0" dirty="0"/>
              <a:t>Then, on the next slide, students try to recall the English orally (chorally), looking at the German (1 minute).</a:t>
            </a:r>
            <a:br>
              <a:rPr lang="en-GB" baseline="0" dirty="0"/>
            </a:br>
            <a:r>
              <a:rPr lang="en-GB" b="1" baseline="0" dirty="0"/>
              <a:t>3. </a:t>
            </a:r>
            <a:r>
              <a:rPr lang="en-GB" baseline="0" dirty="0"/>
              <a:t>Then, on the following slide, they to recall the German meanings orally (again, chorally), looking at the English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Notes</a:t>
            </a:r>
            <a:r>
              <a:rPr lang="en-GB"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Note that images/words won’t disappear and appear in this activity as in previous resources. </a:t>
            </a:r>
            <a:endParaRPr lang="en-GB" baseline="0" dirty="0">
              <a:sym typeface="Wingdings" panose="05000000000000000000" pitchFamily="2" charset="2"/>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10853405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[2/3]</a:t>
            </a:r>
          </a:p>
          <a:p>
            <a:endParaRPr lang="en-US" b="1"/>
          </a:p>
          <a:p>
            <a:r>
              <a:rPr lang="en-GB" b="1" baseline="0"/>
              <a:t>Procedure:</a:t>
            </a:r>
            <a:br>
              <a:rPr lang="en-GB" baseline="0"/>
            </a:br>
            <a:r>
              <a:rPr lang="en-GB" baseline="0"/>
              <a:t>1. Students try to recall the English orally (chorally), looking at the German (1 minute).</a:t>
            </a:r>
            <a:br>
              <a:rPr lang="en-GB" baseline="0"/>
            </a:br>
            <a:r>
              <a:rPr lang="en-GB" baseline="0"/>
              <a:t>2. Elicit answers and click to reveal</a:t>
            </a:r>
          </a:p>
          <a:p>
            <a:br>
              <a:rPr lang="en-GB" baseline="0"/>
            </a:br>
            <a:r>
              <a:rPr lang="en-GB" b="0" baseline="0"/>
              <a:t>3. </a:t>
            </a:r>
            <a:r>
              <a:rPr lang="en-GB" baseline="0"/>
              <a:t>Then, in the following slide, they to recall the German meanings orally (again, chorally), looking at the English (1 minute).</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a:latin typeface="Arial"/>
            </a:endParaRPr>
          </a:p>
          <a:p>
            <a:pPr>
              <a:lnSpc>
                <a:spcPct val="100000"/>
              </a:lnSpc>
            </a:pPr>
            <a:endParaRPr lang="en-GB" sz="1200" b="0" strike="noStrike" spc="-1">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28889019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[3/3]</a:t>
            </a:r>
          </a:p>
          <a:p>
            <a:endParaRPr lang="en-US" b="1" dirty="0"/>
          </a:p>
          <a:p>
            <a:r>
              <a:rPr lang="en-GB" b="1" baseline="0" dirty="0"/>
              <a:t>Procedure:</a:t>
            </a:r>
            <a:br>
              <a:rPr lang="en-GB" baseline="0" dirty="0"/>
            </a:br>
            <a:r>
              <a:rPr lang="en-GB" baseline="0" dirty="0"/>
              <a:t>1</a:t>
            </a:r>
            <a:r>
              <a:rPr lang="en-GB" b="1" baseline="0" dirty="0"/>
              <a:t>. </a:t>
            </a:r>
            <a:r>
              <a:rPr lang="en-GB" baseline="0" dirty="0"/>
              <a:t>Students recall the German meanings orally (again, chorally), looking at the English (1 minute).</a:t>
            </a:r>
          </a:p>
          <a:p>
            <a:r>
              <a:rPr lang="en-GB" baseline="0" dirty="0"/>
              <a:t>2. Click to reveal the answers.</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5780816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2 minutes </a:t>
            </a:r>
          </a:p>
          <a:p>
            <a:pPr marL="216000" indent="-216000">
              <a:lnSpc>
                <a:spcPct val="100000"/>
              </a:lnSpc>
            </a:pPr>
            <a:endParaRPr lang="en-GB" sz="1200" b="1" strike="noStrike" spc="-1" dirty="0">
              <a:solidFill>
                <a:srgbClr val="000000"/>
              </a:solidFill>
              <a:latin typeface="Calibri"/>
            </a:endParaRPr>
          </a:p>
          <a:p>
            <a:pPr marL="216000" indent="-216000">
              <a:lnSpc>
                <a:spcPct val="100000"/>
              </a:lnSpc>
            </a:pPr>
            <a:r>
              <a:rPr lang="en-GB" sz="1200" b="1" strike="noStrike" spc="-1" dirty="0">
                <a:solidFill>
                  <a:srgbClr val="000000"/>
                </a:solidFill>
                <a:latin typeface="Calibri"/>
              </a:rPr>
              <a:t>Aim: </a:t>
            </a:r>
            <a:r>
              <a:rPr lang="en-GB" sz="1200" b="0" strike="noStrike" spc="-1" dirty="0">
                <a:solidFill>
                  <a:srgbClr val="000000"/>
                </a:solidFill>
                <a:latin typeface="Calibri"/>
              </a:rPr>
              <a:t>to present the 1</a:t>
            </a:r>
            <a:r>
              <a:rPr lang="en-GB" sz="1200" b="0" strike="noStrike" spc="-1" baseline="30000" dirty="0">
                <a:solidFill>
                  <a:srgbClr val="000000"/>
                </a:solidFill>
                <a:latin typeface="Calibri"/>
              </a:rPr>
              <a:t>st</a:t>
            </a:r>
            <a:r>
              <a:rPr lang="en-GB" sz="1200" b="0" strike="noStrike" spc="-1" dirty="0">
                <a:solidFill>
                  <a:srgbClr val="000000"/>
                </a:solidFill>
                <a:latin typeface="Calibri"/>
              </a:rPr>
              <a:t> and 3</a:t>
            </a:r>
            <a:r>
              <a:rPr lang="en-GB" sz="1200" b="0" strike="noStrike" spc="-1" baseline="30000" dirty="0">
                <a:solidFill>
                  <a:srgbClr val="000000"/>
                </a:solidFill>
                <a:latin typeface="Calibri"/>
              </a:rPr>
              <a:t>rd</a:t>
            </a:r>
            <a:r>
              <a:rPr lang="en-GB" sz="1200" b="0" strike="noStrike" spc="-1" dirty="0">
                <a:solidFill>
                  <a:srgbClr val="000000"/>
                </a:solidFill>
                <a:latin typeface="Calibri"/>
              </a:rPr>
              <a:t> persons singular of strong verbs with </a:t>
            </a:r>
            <a:r>
              <a:rPr lang="en-GB" sz="1200" b="0" strike="noStrike" spc="-1" dirty="0" err="1">
                <a:solidFill>
                  <a:srgbClr val="000000"/>
                </a:solidFill>
                <a:latin typeface="Calibri"/>
              </a:rPr>
              <a:t>e</a:t>
            </a:r>
            <a:r>
              <a:rPr lang="en-GB" sz="1200" b="0" strike="noStrike" spc="-1" dirty="0" err="1">
                <a:solidFill>
                  <a:srgbClr val="000000"/>
                </a:solidFill>
                <a:latin typeface="Calibri"/>
                <a:sym typeface="Wingdings" panose="05000000000000000000" pitchFamily="2" charset="2"/>
              </a:rPr>
              <a:t>i</a:t>
            </a:r>
            <a:r>
              <a:rPr lang="en-GB" sz="1200" b="0" strike="noStrike" spc="-1" dirty="0">
                <a:solidFill>
                  <a:srgbClr val="000000"/>
                </a:solidFill>
                <a:latin typeface="Calibri"/>
                <a:sym typeface="Wingdings" panose="05000000000000000000" pitchFamily="2" charset="2"/>
              </a:rPr>
              <a:t> and </a:t>
            </a:r>
            <a:r>
              <a:rPr lang="en-GB" sz="1200" b="0" strike="noStrike" spc="-1" dirty="0" err="1">
                <a:solidFill>
                  <a:srgbClr val="000000"/>
                </a:solidFill>
                <a:latin typeface="Calibri"/>
                <a:sym typeface="Wingdings" panose="05000000000000000000" pitchFamily="2" charset="2"/>
              </a:rPr>
              <a:t>eie</a:t>
            </a:r>
            <a:r>
              <a:rPr lang="en-GB" sz="1200" b="0" strike="noStrike" spc="-1" dirty="0">
                <a:solidFill>
                  <a:srgbClr val="000000"/>
                </a:solidFill>
                <a:latin typeface="Calibri"/>
                <a:sym typeface="Wingdings" panose="05000000000000000000" pitchFamily="2" charset="2"/>
              </a:rPr>
              <a:t> change.</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through the animations to present the new information.</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Elicit English translation for the German</a:t>
            </a:r>
            <a:r>
              <a:rPr lang="en-GB" sz="1200" b="0" strike="noStrike" spc="-1" baseline="0" dirty="0">
                <a:solidFill>
                  <a:srgbClr val="000000"/>
                </a:solidFill>
                <a:latin typeface="Calibri"/>
                <a:ea typeface="Calibri"/>
              </a:rPr>
              <a:t> </a:t>
            </a:r>
            <a:r>
              <a:rPr lang="en-GB" sz="1200" b="0" strike="noStrike" spc="-1" dirty="0">
                <a:solidFill>
                  <a:srgbClr val="000000"/>
                </a:solidFill>
                <a:latin typeface="Calibri"/>
                <a:ea typeface="Calibri"/>
              </a:rPr>
              <a:t>examples provided.  </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Remind pupils of the verbs ‘</a:t>
            </a:r>
            <a:r>
              <a:rPr lang="en-GB" sz="1200" b="0" strike="noStrike" spc="-1" dirty="0" err="1">
                <a:solidFill>
                  <a:srgbClr val="000000"/>
                </a:solidFill>
                <a:latin typeface="Calibri"/>
                <a:ea typeface="Calibri"/>
              </a:rPr>
              <a:t>geben</a:t>
            </a:r>
            <a:r>
              <a:rPr lang="en-GB" sz="1200" b="0" strike="noStrike" spc="-1" dirty="0">
                <a:solidFill>
                  <a:srgbClr val="000000"/>
                </a:solidFill>
                <a:latin typeface="Calibri"/>
                <a:ea typeface="Calibri"/>
              </a:rPr>
              <a:t>’ (to give) and </a:t>
            </a:r>
            <a:r>
              <a:rPr lang="en-GB" sz="1200" b="0" strike="noStrike" spc="-1" dirty="0" err="1">
                <a:solidFill>
                  <a:srgbClr val="000000"/>
                </a:solidFill>
                <a:latin typeface="Calibri"/>
                <a:ea typeface="Calibri"/>
              </a:rPr>
              <a:t>lesen</a:t>
            </a:r>
            <a:r>
              <a:rPr lang="en-GB" sz="1200" b="0" strike="noStrike" spc="-1" dirty="0">
                <a:solidFill>
                  <a:srgbClr val="000000"/>
                </a:solidFill>
                <a:latin typeface="Calibri"/>
                <a:ea typeface="Calibri"/>
              </a:rPr>
              <a:t> (to read). These also follow these rules. Ask learners to put these in the third person (er/</a:t>
            </a:r>
            <a:r>
              <a:rPr lang="en-GB" sz="1200" b="0" strike="noStrike" spc="-1" dirty="0" err="1">
                <a:solidFill>
                  <a:srgbClr val="000000"/>
                </a:solidFill>
                <a:latin typeface="Calibri"/>
                <a:ea typeface="Calibri"/>
              </a:rPr>
              <a:t>sie</a:t>
            </a:r>
            <a:r>
              <a:rPr lang="en-GB" sz="1200" b="0" strike="noStrike" spc="-1" dirty="0">
                <a:solidFill>
                  <a:srgbClr val="000000"/>
                </a:solidFill>
                <a:latin typeface="Calibri"/>
                <a:ea typeface="Calibri"/>
              </a:rPr>
              <a:t>/es </a:t>
            </a:r>
            <a:r>
              <a:rPr lang="en-GB" sz="1200" b="0" strike="noStrike" spc="-1" dirty="0" err="1">
                <a:solidFill>
                  <a:srgbClr val="000000"/>
                </a:solidFill>
                <a:latin typeface="Calibri"/>
                <a:ea typeface="Calibri"/>
              </a:rPr>
              <a:t>gibt</a:t>
            </a:r>
            <a:r>
              <a:rPr lang="en-GB" sz="1200" b="0" strike="noStrike" spc="-1" dirty="0">
                <a:solidFill>
                  <a:srgbClr val="000000"/>
                </a:solidFill>
                <a:latin typeface="Calibri"/>
                <a:ea typeface="Calibri"/>
              </a:rPr>
              <a:t>, er/</a:t>
            </a:r>
            <a:r>
              <a:rPr lang="en-GB" sz="1200" b="0" strike="noStrike" spc="-1" dirty="0" err="1">
                <a:solidFill>
                  <a:srgbClr val="000000"/>
                </a:solidFill>
                <a:latin typeface="Calibri"/>
                <a:ea typeface="Calibri"/>
              </a:rPr>
              <a:t>sie</a:t>
            </a:r>
            <a:r>
              <a:rPr lang="en-GB" sz="1200" b="0" strike="noStrike" spc="-1" dirty="0">
                <a:solidFill>
                  <a:srgbClr val="000000"/>
                </a:solidFill>
                <a:latin typeface="Calibri"/>
                <a:ea typeface="Calibri"/>
              </a:rPr>
              <a:t>/es </a:t>
            </a:r>
            <a:r>
              <a:rPr lang="en-GB" sz="1200" b="0" strike="noStrike" spc="-1" dirty="0" err="1">
                <a:solidFill>
                  <a:srgbClr val="000000"/>
                </a:solidFill>
                <a:latin typeface="Calibri"/>
                <a:ea typeface="Calibri"/>
              </a:rPr>
              <a:t>liest</a:t>
            </a:r>
            <a:r>
              <a:rPr lang="en-GB" sz="1200" b="0" strike="noStrike" spc="-1" dirty="0">
                <a:solidFill>
                  <a:srgbClr val="000000"/>
                </a:solidFill>
                <a:latin typeface="Calibri"/>
                <a:ea typeface="Calibri"/>
              </a:rPr>
              <a:t>). So </a:t>
            </a:r>
            <a:r>
              <a:rPr lang="en-GB" sz="1200" b="0" strike="noStrike" spc="-1" dirty="0" err="1">
                <a:solidFill>
                  <a:srgbClr val="000000"/>
                </a:solidFill>
                <a:latin typeface="Calibri"/>
                <a:ea typeface="Calibri"/>
              </a:rPr>
              <a:t>geben</a:t>
            </a:r>
            <a:r>
              <a:rPr lang="en-GB" sz="1200" b="0" strike="noStrike" spc="-1" dirty="0">
                <a:solidFill>
                  <a:srgbClr val="000000"/>
                </a:solidFill>
                <a:latin typeface="Calibri"/>
                <a:ea typeface="Calibri"/>
              </a:rPr>
              <a:t> follows the e -&gt; </a:t>
            </a:r>
            <a:r>
              <a:rPr lang="en-GB" sz="1200" b="0" strike="noStrike" spc="-1" dirty="0" err="1">
                <a:solidFill>
                  <a:srgbClr val="000000"/>
                </a:solidFill>
                <a:latin typeface="Calibri"/>
                <a:ea typeface="Calibri"/>
              </a:rPr>
              <a:t>i</a:t>
            </a:r>
            <a:r>
              <a:rPr lang="en-GB" sz="1200" b="0" strike="noStrike" spc="-1" dirty="0">
                <a:solidFill>
                  <a:srgbClr val="000000"/>
                </a:solidFill>
                <a:latin typeface="Calibri"/>
                <a:ea typeface="Calibri"/>
              </a:rPr>
              <a:t> rule and </a:t>
            </a:r>
            <a:r>
              <a:rPr lang="en-GB" sz="1200" b="0" strike="noStrike" spc="-1" dirty="0" err="1">
                <a:solidFill>
                  <a:srgbClr val="000000"/>
                </a:solidFill>
                <a:latin typeface="Calibri"/>
                <a:ea typeface="Calibri"/>
              </a:rPr>
              <a:t>lesen</a:t>
            </a:r>
            <a:r>
              <a:rPr lang="en-GB" sz="1200" b="0" strike="noStrike" spc="-1" dirty="0">
                <a:solidFill>
                  <a:srgbClr val="000000"/>
                </a:solidFill>
                <a:latin typeface="Calibri"/>
                <a:ea typeface="Calibri"/>
              </a:rPr>
              <a:t> follows the e -&gt; </a:t>
            </a:r>
            <a:r>
              <a:rPr lang="en-GB" sz="1200" b="0" strike="noStrike" spc="-1" dirty="0" err="1">
                <a:solidFill>
                  <a:srgbClr val="000000"/>
                </a:solidFill>
                <a:latin typeface="Calibri"/>
                <a:ea typeface="Calibri"/>
              </a:rPr>
              <a:t>ie</a:t>
            </a:r>
            <a:r>
              <a:rPr lang="en-GB" sz="1200" b="0" strike="noStrike" spc="-1">
                <a:solidFill>
                  <a:srgbClr val="000000"/>
                </a:solidFill>
                <a:latin typeface="Calibri"/>
                <a:ea typeface="Calibri"/>
              </a:rPr>
              <a:t> rule.</a:t>
            </a:r>
            <a:endParaRPr lang="en-GB" sz="1200" b="0" strike="noStrike" spc="-1" dirty="0">
              <a:solidFill>
                <a:srgbClr val="000000"/>
              </a:solidFill>
              <a:latin typeface="Calibri"/>
              <a:ea typeface="Calibri"/>
            </a:endParaRPr>
          </a:p>
          <a:p>
            <a:pPr marL="228600" indent="-227880">
              <a:lnSpc>
                <a:spcPct val="100000"/>
              </a:lnSpc>
              <a:buClr>
                <a:srgbClr val="000000"/>
              </a:buClr>
              <a:buFont typeface="Calibri"/>
              <a:buAutoNum type="arabicPeriod"/>
            </a:pPr>
            <a:endParaRPr lang="en-GB" sz="1200" b="0" strike="noStrike" spc="-1" dirty="0">
              <a:solidFill>
                <a:srgbClr val="000000"/>
              </a:solidFill>
              <a:latin typeface="Calibri"/>
              <a:ea typeface="Calibri"/>
            </a:endParaRPr>
          </a:p>
          <a:p>
            <a:pPr marL="720" indent="0">
              <a:lnSpc>
                <a:spcPct val="100000"/>
              </a:lnSpc>
              <a:buClr>
                <a:srgbClr val="000000"/>
              </a:buClr>
              <a:buFont typeface="Calibri"/>
              <a:buNone/>
            </a:pPr>
            <a:r>
              <a:rPr lang="en-GB" sz="1200" b="0" strike="noStrike" spc="-1" dirty="0">
                <a:solidFill>
                  <a:srgbClr val="000000"/>
                </a:solidFill>
                <a:latin typeface="Calibri"/>
                <a:ea typeface="Calibri"/>
              </a:rPr>
              <a:t>The answer to the question in the final speech bubble is that the h in </a:t>
            </a:r>
            <a:r>
              <a:rPr lang="en-GB" sz="1200" b="0" strike="noStrike" spc="-1" dirty="0" err="1">
                <a:solidFill>
                  <a:srgbClr val="000000"/>
                </a:solidFill>
                <a:latin typeface="Calibri"/>
                <a:ea typeface="Calibri"/>
              </a:rPr>
              <a:t>nehmen</a:t>
            </a:r>
            <a:r>
              <a:rPr lang="en-GB" sz="1200" b="0" strike="noStrike" spc="-1" dirty="0">
                <a:solidFill>
                  <a:srgbClr val="000000"/>
                </a:solidFill>
                <a:latin typeface="Calibri"/>
                <a:ea typeface="Calibri"/>
              </a:rPr>
              <a:t> turns into an m, so it’s not ‘er </a:t>
            </a:r>
            <a:r>
              <a:rPr lang="en-GB" sz="1200" b="0" strike="noStrike" spc="-1" dirty="0" err="1">
                <a:solidFill>
                  <a:srgbClr val="000000"/>
                </a:solidFill>
                <a:latin typeface="Calibri"/>
                <a:ea typeface="Calibri"/>
              </a:rPr>
              <a:t>nihmt</a:t>
            </a:r>
            <a:r>
              <a:rPr lang="en-GB" sz="1200" b="0" strike="noStrike" spc="-1" dirty="0">
                <a:solidFill>
                  <a:srgbClr val="000000"/>
                </a:solidFill>
                <a:latin typeface="Calibri"/>
                <a:ea typeface="Calibri"/>
              </a:rPr>
              <a:t>’, it’s ‘er nimmt’. The same happens with </a:t>
            </a:r>
            <a:r>
              <a:rPr lang="en-GB" sz="1200" b="0" strike="noStrike" spc="-1" dirty="0" err="1">
                <a:solidFill>
                  <a:srgbClr val="000000"/>
                </a:solidFill>
                <a:latin typeface="Calibri"/>
                <a:ea typeface="Calibri"/>
              </a:rPr>
              <a:t>mitnehmen</a:t>
            </a:r>
            <a:r>
              <a:rPr lang="en-GB" sz="1200" b="0" strike="noStrike" spc="-1" dirty="0">
                <a:solidFill>
                  <a:srgbClr val="000000"/>
                </a:solidFill>
                <a:latin typeface="Calibri"/>
                <a:ea typeface="Calibri"/>
              </a:rPr>
              <a:t> e.g. Ich </a:t>
            </a:r>
            <a:r>
              <a:rPr lang="en-GB" sz="1200" b="0" strike="noStrike" spc="-1" dirty="0" err="1">
                <a:solidFill>
                  <a:srgbClr val="000000"/>
                </a:solidFill>
                <a:latin typeface="Calibri"/>
                <a:ea typeface="Calibri"/>
              </a:rPr>
              <a:t>nehme</a:t>
            </a:r>
            <a:r>
              <a:rPr lang="en-GB" sz="1200" b="0" strike="noStrike" spc="-1" dirty="0">
                <a:solidFill>
                  <a:srgbClr val="000000"/>
                </a:solidFill>
                <a:latin typeface="Calibri"/>
                <a:ea typeface="Calibri"/>
              </a:rPr>
              <a:t> das Papier </a:t>
            </a:r>
            <a:r>
              <a:rPr lang="en-GB" sz="1200" b="0" strike="noStrike" spc="-1" dirty="0" err="1">
                <a:solidFill>
                  <a:srgbClr val="000000"/>
                </a:solidFill>
                <a:latin typeface="Calibri"/>
                <a:ea typeface="Calibri"/>
              </a:rPr>
              <a:t>mit</a:t>
            </a:r>
            <a:r>
              <a:rPr lang="en-GB" sz="1200" b="0" strike="noStrike" spc="-1" dirty="0">
                <a:solidFill>
                  <a:srgbClr val="000000"/>
                </a:solidFill>
                <a:latin typeface="Calibri"/>
                <a:ea typeface="Calibri"/>
              </a:rPr>
              <a:t> -&gt; Er nimmt das Papier </a:t>
            </a:r>
            <a:r>
              <a:rPr lang="en-GB" sz="1200" b="0" strike="noStrike" spc="-1" dirty="0" err="1">
                <a:solidFill>
                  <a:srgbClr val="000000"/>
                </a:solidFill>
                <a:latin typeface="Calibri"/>
                <a:ea typeface="Calibri"/>
              </a:rPr>
              <a:t>mit</a:t>
            </a:r>
            <a:r>
              <a:rPr lang="en-GB" sz="1200" b="0" strike="noStrike" spc="-1" dirty="0">
                <a:solidFill>
                  <a:srgbClr val="000000"/>
                </a:solidFill>
                <a:latin typeface="Calibri"/>
                <a:ea typeface="Calibri"/>
              </a:rPr>
              <a:t>.</a:t>
            </a: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0465227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622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81083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17256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59596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80818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047888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39740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795383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4757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90641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21643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78580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42833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gif"/><Relationship Id="rId7" Type="http://schemas.openxmlformats.org/officeDocument/2006/relationships/image" Target="../media/image4.gif"/><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gif"/><Relationship Id="rId4" Type="http://schemas.openxmlformats.org/officeDocument/2006/relationships/audio" Target="../media/audio1.wav"/><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audio" Target="../media/audio8.wav"/><Relationship Id="rId13" Type="http://schemas.openxmlformats.org/officeDocument/2006/relationships/audio" Target="../media/audio11.wav"/><Relationship Id="rId18" Type="http://schemas.openxmlformats.org/officeDocument/2006/relationships/audio" Target="../media/audio16.wav"/><Relationship Id="rId3" Type="http://schemas.openxmlformats.org/officeDocument/2006/relationships/audio" Target="../media/audio3.wav"/><Relationship Id="rId21" Type="http://schemas.openxmlformats.org/officeDocument/2006/relationships/image" Target="../media/image49.png"/><Relationship Id="rId7" Type="http://schemas.openxmlformats.org/officeDocument/2006/relationships/audio" Target="../media/audio7.wav"/><Relationship Id="rId12" Type="http://schemas.openxmlformats.org/officeDocument/2006/relationships/audio" Target="../media/audio10.wav"/><Relationship Id="rId17" Type="http://schemas.openxmlformats.org/officeDocument/2006/relationships/audio" Target="../media/audio15.wav"/><Relationship Id="rId25" Type="http://schemas.openxmlformats.org/officeDocument/2006/relationships/image" Target="../media/image4.gif"/><Relationship Id="rId2" Type="http://schemas.openxmlformats.org/officeDocument/2006/relationships/notesSlide" Target="../notesSlides/notesSlide10.xml"/><Relationship Id="rId16" Type="http://schemas.openxmlformats.org/officeDocument/2006/relationships/audio" Target="../media/audio14.wav"/><Relationship Id="rId20" Type="http://schemas.openxmlformats.org/officeDocument/2006/relationships/image" Target="../media/image48.png"/><Relationship Id="rId1" Type="http://schemas.openxmlformats.org/officeDocument/2006/relationships/slideLayout" Target="../slideLayouts/slideLayout5.xml"/><Relationship Id="rId6" Type="http://schemas.openxmlformats.org/officeDocument/2006/relationships/audio" Target="../media/audio6.wav"/><Relationship Id="rId11" Type="http://schemas.openxmlformats.org/officeDocument/2006/relationships/image" Target="../media/image15.svg"/><Relationship Id="rId24" Type="http://schemas.openxmlformats.org/officeDocument/2006/relationships/image" Target="../media/image50.gif"/><Relationship Id="rId5" Type="http://schemas.openxmlformats.org/officeDocument/2006/relationships/audio" Target="../media/audio5.wav"/><Relationship Id="rId15" Type="http://schemas.openxmlformats.org/officeDocument/2006/relationships/audio" Target="../media/audio13.wav"/><Relationship Id="rId23" Type="http://schemas.openxmlformats.org/officeDocument/2006/relationships/image" Target="../media/image2.gif"/><Relationship Id="rId10" Type="http://schemas.openxmlformats.org/officeDocument/2006/relationships/image" Target="../media/image14.png"/><Relationship Id="rId19" Type="http://schemas.openxmlformats.org/officeDocument/2006/relationships/audio" Target="../media/audio17.wav"/><Relationship Id="rId4" Type="http://schemas.openxmlformats.org/officeDocument/2006/relationships/audio" Target="../media/audio4.wav"/><Relationship Id="rId9" Type="http://schemas.openxmlformats.org/officeDocument/2006/relationships/audio" Target="../media/audio9.wav"/><Relationship Id="rId14" Type="http://schemas.openxmlformats.org/officeDocument/2006/relationships/audio" Target="../media/audio12.wav"/><Relationship Id="rId22" Type="http://schemas.openxmlformats.org/officeDocument/2006/relationships/audio" Target="../media/audio18.wav"/></Relationships>
</file>

<file path=ppt/slides/_rels/slide11.xml.rels><?xml version="1.0" encoding="UTF-8" standalone="yes"?>
<Relationships xmlns="http://schemas.openxmlformats.org/package/2006/relationships"><Relationship Id="rId3" Type="http://schemas.openxmlformats.org/officeDocument/2006/relationships/audio" Target="../media/audio19.wav"/><Relationship Id="rId7" Type="http://schemas.openxmlformats.org/officeDocument/2006/relationships/image" Target="../media/image51.gif"/><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audio" Target="../media/audio20.wav"/></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image" Target="../media/image13.pn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5.sv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audio" Target="../media/audio2.wav"/><Relationship Id="rId9" Type="http://schemas.openxmlformats.org/officeDocument/2006/relationships/image" Target="../media/image18.png"/><Relationship Id="rId14" Type="http://schemas.openxmlformats.org/officeDocument/2006/relationships/image" Target="../media/image23.png"/></Relationships>
</file>

<file path=ppt/slides/_rels/slide5.xml.rels><?xml version="1.0" encoding="UTF-8" standalone="yes"?>
<Relationships xmlns="http://schemas.openxmlformats.org/package/2006/relationships"><Relationship Id="rId8" Type="http://schemas.openxmlformats.org/officeDocument/2006/relationships/image" Target="../media/image29.jpg"/><Relationship Id="rId13" Type="http://schemas.openxmlformats.org/officeDocument/2006/relationships/image" Target="../media/image31.png"/><Relationship Id="rId3" Type="http://schemas.openxmlformats.org/officeDocument/2006/relationships/image" Target="../media/image24.png"/><Relationship Id="rId7" Type="http://schemas.openxmlformats.org/officeDocument/2006/relationships/image" Target="../media/image28.jpg"/><Relationship Id="rId12"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27.jpg"/><Relationship Id="rId11" Type="http://schemas.openxmlformats.org/officeDocument/2006/relationships/image" Target="../media/image15.svg"/><Relationship Id="rId5" Type="http://schemas.openxmlformats.org/officeDocument/2006/relationships/image" Target="../media/image26.jpg"/><Relationship Id="rId10" Type="http://schemas.openxmlformats.org/officeDocument/2006/relationships/image" Target="../media/image14.png"/><Relationship Id="rId4" Type="http://schemas.openxmlformats.org/officeDocument/2006/relationships/image" Target="../media/image25.png"/><Relationship Id="rId9" Type="http://schemas.openxmlformats.org/officeDocument/2006/relationships/image" Target="../media/image30.jpg"/></Relationships>
</file>

<file path=ppt/slides/_rels/slide6.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40.png"/><Relationship Id="rId3" Type="http://schemas.openxmlformats.org/officeDocument/2006/relationships/image" Target="../media/image14.png"/><Relationship Id="rId7" Type="http://schemas.openxmlformats.org/officeDocument/2006/relationships/image" Target="../media/image34.png"/><Relationship Id="rId12" Type="http://schemas.openxmlformats.org/officeDocument/2006/relationships/image" Target="../media/image39.jpe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15.svg"/><Relationship Id="rId9" Type="http://schemas.openxmlformats.org/officeDocument/2006/relationships/image" Target="../media/image36.png"/><Relationship Id="rId14" Type="http://schemas.openxmlformats.org/officeDocument/2006/relationships/image" Target="../media/image41.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15.sv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15.svg"/></Relationships>
</file>

<file path=ppt/slides/_rels/slide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image" Target="../media/image4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98;p2" descr="background rectangle">
            <a:extLst>
              <a:ext uri="{FF2B5EF4-FFF2-40B4-BE49-F238E27FC236}">
                <a16:creationId xmlns:a16="http://schemas.microsoft.com/office/drawing/2014/main" id="{100DF08E-F49B-4B01-82DC-A9BE96DF7F26}"/>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dirty="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46" name="CustomShape 2"/>
          <p:cNvSpPr/>
          <p:nvPr/>
        </p:nvSpPr>
        <p:spPr>
          <a:xfrm>
            <a:off x="5959980" y="4734448"/>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err="1">
                <a:solidFill>
                  <a:srgbClr val="00B050"/>
                </a:solidFill>
                <a:latin typeface="Modern Love" panose="04090805081005020601" pitchFamily="82" charset="0"/>
                <a:cs typeface="Arial"/>
                <a:sym typeface="Arial"/>
              </a:rPr>
              <a:t>grün</a:t>
            </a:r>
            <a:endParaRPr lang="en-GB" sz="1400" kern="0" dirty="0">
              <a:solidFill>
                <a:srgbClr val="00B050"/>
              </a:solidFill>
              <a:latin typeface="Modern Love" panose="04090805081005020601" pitchFamily="82" charset="0"/>
              <a:cs typeface="Arial"/>
              <a:sym typeface="Arial"/>
            </a:endParaRPr>
          </a:p>
        </p:txBody>
      </p:sp>
      <p:sp>
        <p:nvSpPr>
          <p:cNvPr id="47" name="CustomShape 3"/>
          <p:cNvSpPr/>
          <p:nvPr/>
        </p:nvSpPr>
        <p:spPr>
          <a:xfrm>
            <a:off x="43047" y="5329800"/>
            <a:ext cx="4571280" cy="1371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rPr>
              <a:t>Present</a:t>
            </a: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 </a:t>
            </a:r>
            <a:r>
              <a:rPr kumimoji="0" lang="fr-FR" sz="28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rPr>
              <a:t>tense</a:t>
            </a: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 </a:t>
            </a:r>
            <a:r>
              <a:rPr kumimoji="0" lang="fr-FR" sz="28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rPr>
              <a:t>strong</a:t>
            </a: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 </a:t>
            </a:r>
            <a:r>
              <a:rPr kumimoji="0" lang="fr-FR" sz="28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rPr>
              <a:t>verbs</a:t>
            </a: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 (</a:t>
            </a:r>
            <a:r>
              <a:rPr kumimoji="0" lang="fr-FR" sz="28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rPr>
              <a:t>e</a:t>
            </a:r>
            <a:r>
              <a:rPr kumimoji="0" lang="fr-FR" sz="28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sym typeface="Wingdings" panose="05000000000000000000" pitchFamily="2" charset="2"/>
              </a:rPr>
              <a:t>i</a:t>
            </a: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sym typeface="Wingdings" panose="05000000000000000000" pitchFamily="2" charset="2"/>
              </a:rPr>
              <a:t>, e </a:t>
            </a:r>
            <a:r>
              <a:rPr kumimoji="0" lang="fr-FR" sz="28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sym typeface="Wingdings" panose="05000000000000000000" pitchFamily="2" charset="2"/>
              </a:rPr>
              <a:t>ie</a:t>
            </a: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sym typeface="Wingdings" panose="05000000000000000000" pitchFamily="2" charset="2"/>
              </a:rPr>
              <a:t>)</a:t>
            </a:r>
            <a:endPar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endParaRP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SSC [z]</a:t>
            </a: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endPar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endParaRP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744" y="0"/>
            <a:ext cx="4350240" cy="1144800"/>
          </a:xfrm>
        </p:spPr>
        <p:txBody>
          <a:bodyPr/>
          <a:lstStyle/>
          <a:p>
            <a:pPr algn="ctr"/>
            <a:r>
              <a:rPr lang="en-GB" sz="4000" b="1" spc="-1" dirty="0">
                <a:solidFill>
                  <a:schemeClr val="bg1"/>
                </a:solidFill>
                <a:latin typeface="Century Gothic" panose="020B0502020202020204" pitchFamily="34" charset="0"/>
                <a:ea typeface="Century Gothic"/>
              </a:rPr>
              <a:t>Interacting</a:t>
            </a:r>
            <a:endParaRPr lang="en-GB" sz="4000" dirty="0"/>
          </a:p>
        </p:txBody>
      </p:sp>
      <p:pic>
        <p:nvPicPr>
          <p:cNvPr id="8" name="Picture 7" descr="Map&#10;&#10;Description automatically generated">
            <a:extLst>
              <a:ext uri="{FF2B5EF4-FFF2-40B4-BE49-F238E27FC236}">
                <a16:creationId xmlns:a16="http://schemas.microsoft.com/office/drawing/2014/main" id="{D221C529-BF74-4965-96AD-9519D65DB1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3FB254EC-1FC5-4D22-BD0A-34EB0D0AE9D2}"/>
              </a:ext>
            </a:extLst>
          </p:cNvPr>
          <p:cNvSpPr txBox="1"/>
          <p:nvPr/>
        </p:nvSpPr>
        <p:spPr>
          <a:xfrm>
            <a:off x="8161501" y="6457890"/>
            <a:ext cx="398745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1 Week 10</a:t>
            </a:r>
          </a:p>
        </p:txBody>
      </p:sp>
      <p:sp>
        <p:nvSpPr>
          <p:cNvPr id="3" name="TextBox 2">
            <a:extLst>
              <a:ext uri="{FF2B5EF4-FFF2-40B4-BE49-F238E27FC236}">
                <a16:creationId xmlns:a16="http://schemas.microsoft.com/office/drawing/2014/main" id="{D21E7F66-3F3F-A205-1FF1-D3D1C9CED99E}"/>
              </a:ext>
            </a:extLst>
          </p:cNvPr>
          <p:cNvSpPr txBox="1"/>
          <p:nvPr/>
        </p:nvSpPr>
        <p:spPr>
          <a:xfrm>
            <a:off x="4439457" y="6379410"/>
            <a:ext cx="4929132" cy="400110"/>
          </a:xfrm>
          <a:prstGeom prst="rect">
            <a:avLst/>
          </a:prstGeom>
          <a:solidFill>
            <a:srgbClr val="92D050"/>
          </a:solidFill>
        </p:spPr>
        <p:txBody>
          <a:bodyPr wrap="square" rtlCol="0">
            <a:spAutoFit/>
          </a:bodyPr>
          <a:lstStyle/>
          <a:p>
            <a:pPr algn="ctr"/>
            <a:r>
              <a:rPr lang="en-GB" sz="2000" dirty="0"/>
              <a:t>der </a:t>
            </a:r>
            <a:r>
              <a:rPr lang="en-GB" sz="2000" dirty="0" err="1"/>
              <a:t>Alltag</a:t>
            </a:r>
            <a:r>
              <a:rPr lang="en-GB" sz="2000" dirty="0"/>
              <a:t> – everyday life, daily routine</a:t>
            </a:r>
          </a:p>
        </p:txBody>
      </p:sp>
      <p:sp>
        <p:nvSpPr>
          <p:cNvPr id="4" name="TextBox 3">
            <a:hlinkClick r:id="" action="ppaction://noaction">
              <a:snd r:embed="rId4" name="T1_W5_1.1.wav"/>
            </a:hlinkClick>
            <a:extLst>
              <a:ext uri="{FF2B5EF4-FFF2-40B4-BE49-F238E27FC236}">
                <a16:creationId xmlns:a16="http://schemas.microsoft.com/office/drawing/2014/main" id="{5C43FE6C-556C-E267-3FBA-E08D9ADBFB0E}"/>
              </a:ext>
            </a:extLst>
          </p:cNvPr>
          <p:cNvSpPr txBox="1"/>
          <p:nvPr/>
        </p:nvSpPr>
        <p:spPr>
          <a:xfrm>
            <a:off x="178690" y="4300215"/>
            <a:ext cx="4051702" cy="523220"/>
          </a:xfrm>
          <a:prstGeom prst="rect">
            <a:avLst/>
          </a:prstGeom>
          <a:noFill/>
        </p:spPr>
        <p:txBody>
          <a:bodyPr wrap="square" rtlCol="0">
            <a:spAutoFit/>
          </a:bodyPr>
          <a:lstStyle/>
          <a:p>
            <a:pPr algn="ctr"/>
            <a:r>
              <a:rPr lang="en-GB" sz="2800" dirty="0">
                <a:solidFill>
                  <a:schemeClr val="bg1"/>
                </a:solidFill>
                <a:latin typeface="Segoe Print" panose="02000600000000000000" pitchFamily="2" charset="0"/>
              </a:rPr>
              <a:t>Wie </a:t>
            </a:r>
            <a:r>
              <a:rPr lang="en-GB" sz="2800" dirty="0" err="1">
                <a:solidFill>
                  <a:schemeClr val="bg1"/>
                </a:solidFill>
                <a:latin typeface="Segoe Print" panose="02000600000000000000" pitchFamily="2" charset="0"/>
              </a:rPr>
              <a:t>ist</a:t>
            </a:r>
            <a:r>
              <a:rPr lang="en-GB" sz="2800" dirty="0">
                <a:solidFill>
                  <a:schemeClr val="bg1"/>
                </a:solidFill>
                <a:latin typeface="Segoe Print" panose="02000600000000000000" pitchFamily="2" charset="0"/>
              </a:rPr>
              <a:t> </a:t>
            </a:r>
            <a:r>
              <a:rPr lang="en-GB" sz="2800" dirty="0" err="1">
                <a:solidFill>
                  <a:schemeClr val="bg1"/>
                </a:solidFill>
                <a:latin typeface="Segoe Print" panose="02000600000000000000" pitchFamily="2" charset="0"/>
              </a:rPr>
              <a:t>dein</a:t>
            </a:r>
            <a:r>
              <a:rPr lang="en-GB" sz="2800" dirty="0">
                <a:solidFill>
                  <a:schemeClr val="bg1"/>
                </a:solidFill>
                <a:latin typeface="Segoe Print" panose="02000600000000000000" pitchFamily="2" charset="0"/>
              </a:rPr>
              <a:t> </a:t>
            </a:r>
            <a:r>
              <a:rPr lang="en-GB" sz="2800" dirty="0" err="1">
                <a:solidFill>
                  <a:schemeClr val="bg1"/>
                </a:solidFill>
                <a:latin typeface="Segoe Print" panose="02000600000000000000" pitchFamily="2" charset="0"/>
              </a:rPr>
              <a:t>Alltag</a:t>
            </a:r>
            <a:r>
              <a:rPr lang="en-GB" sz="2800" dirty="0">
                <a:solidFill>
                  <a:schemeClr val="bg1"/>
                </a:solidFill>
                <a:latin typeface="Segoe Print" panose="02000600000000000000" pitchFamily="2" charset="0"/>
              </a:rPr>
              <a:t>?</a:t>
            </a:r>
          </a:p>
        </p:txBody>
      </p:sp>
      <p:pic>
        <p:nvPicPr>
          <p:cNvPr id="19" name="Picture 2" descr="A cartoon of a person&#10;&#10;Description automatically generated with medium confidence">
            <a:extLst>
              <a:ext uri="{FF2B5EF4-FFF2-40B4-BE49-F238E27FC236}">
                <a16:creationId xmlns:a16="http://schemas.microsoft.com/office/drawing/2014/main" id="{308B3834-8EA7-42A7-927B-4D066DDE92E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7612" y="2262023"/>
            <a:ext cx="1396927" cy="170376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Free Switzerland Country vector and picture">
            <a:extLst>
              <a:ext uri="{FF2B5EF4-FFF2-40B4-BE49-F238E27FC236}">
                <a16:creationId xmlns:a16="http://schemas.microsoft.com/office/drawing/2014/main" id="{D0E36120-4EAB-4474-BA44-175ED383D17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70947" y="3664668"/>
            <a:ext cx="936664" cy="60223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A cartoon of a person in a black outfit&#10;&#10;Description automatically generated">
            <a:extLst>
              <a:ext uri="{FF2B5EF4-FFF2-40B4-BE49-F238E27FC236}">
                <a16:creationId xmlns:a16="http://schemas.microsoft.com/office/drawing/2014/main" id="{201277AD-9A62-4FE7-8B39-060FBCCF3BCE}"/>
              </a:ext>
            </a:extLst>
          </p:cNvPr>
          <p:cNvPicPr>
            <a:picLocks noChangeAspect="1"/>
          </p:cNvPicPr>
          <p:nvPr/>
        </p:nvPicPr>
        <p:blipFill rotWithShape="1">
          <a:blip r:embed="rId7">
            <a:extLst>
              <a:ext uri="{28A0092B-C50C-407E-A947-70E740481C1C}">
                <a14:useLocalDpi xmlns:a14="http://schemas.microsoft.com/office/drawing/2010/main" val="0"/>
              </a:ext>
            </a:extLst>
          </a:blip>
          <a:srcRect b="70434"/>
          <a:stretch/>
        </p:blipFill>
        <p:spPr>
          <a:xfrm>
            <a:off x="1824539" y="2087810"/>
            <a:ext cx="2129882" cy="1844618"/>
          </a:xfrm>
          <a:prstGeom prst="rect">
            <a:avLst/>
          </a:prstGeom>
        </p:spPr>
      </p:pic>
      <p:grpSp>
        <p:nvGrpSpPr>
          <p:cNvPr id="22" name="Group 21">
            <a:extLst>
              <a:ext uri="{FF2B5EF4-FFF2-40B4-BE49-F238E27FC236}">
                <a16:creationId xmlns:a16="http://schemas.microsoft.com/office/drawing/2014/main" id="{CCEBE2D3-79E9-4C66-92DE-D76D906FD514}"/>
              </a:ext>
            </a:extLst>
          </p:cNvPr>
          <p:cNvGrpSpPr/>
          <p:nvPr/>
        </p:nvGrpSpPr>
        <p:grpSpPr>
          <a:xfrm>
            <a:off x="2995486" y="2976043"/>
            <a:ext cx="773455" cy="1241113"/>
            <a:chOff x="-3257549" y="351247"/>
            <a:chExt cx="2891629" cy="4640012"/>
          </a:xfrm>
        </p:grpSpPr>
        <p:pic>
          <p:nvPicPr>
            <p:cNvPr id="23" name="Picture 22">
              <a:extLst>
                <a:ext uri="{FF2B5EF4-FFF2-40B4-BE49-F238E27FC236}">
                  <a16:creationId xmlns:a16="http://schemas.microsoft.com/office/drawing/2014/main" id="{1D3CC4DE-F59C-4979-989E-341C02802EA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57549" y="351247"/>
              <a:ext cx="2813062" cy="4375115"/>
            </a:xfrm>
            <a:prstGeom prst="rect">
              <a:avLst/>
            </a:prstGeom>
          </p:spPr>
        </p:pic>
        <p:pic>
          <p:nvPicPr>
            <p:cNvPr id="24" name="Picture 23">
              <a:extLst>
                <a:ext uri="{FF2B5EF4-FFF2-40B4-BE49-F238E27FC236}">
                  <a16:creationId xmlns:a16="http://schemas.microsoft.com/office/drawing/2014/main" id="{ED69EF0B-E1B8-4B96-BBC1-6988223B18E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586307">
              <a:off x="-3010690" y="1820813"/>
              <a:ext cx="2644770" cy="3170446"/>
            </a:xfrm>
            <a:prstGeom prst="rect">
              <a:avLst/>
            </a:prstGeom>
          </p:spPr>
        </p:pic>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Graphic 45" descr="Teacher">
            <a:extLst>
              <a:ext uri="{FF2B5EF4-FFF2-40B4-BE49-F238E27FC236}">
                <a16:creationId xmlns:a16="http://schemas.microsoft.com/office/drawing/2014/main" id="{4D243945-8DC1-47EC-A614-29E8CA6E282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228051" y="802087"/>
            <a:ext cx="914400" cy="91440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194750"/>
            <a:ext cx="1241424" cy="424815"/>
          </a:xfrm>
          <a:solidFill>
            <a:schemeClr val="accent6">
              <a:lumMod val="40000"/>
              <a:lumOff val="60000"/>
            </a:schemeClr>
          </a:solidFill>
        </p:spPr>
        <p:txBody>
          <a:bodyPr/>
          <a:lstStyle/>
          <a:p>
            <a:pPr algn="ctr"/>
            <a:r>
              <a:rPr lang="en-GB" sz="2000" b="1" err="1">
                <a:solidFill>
                  <a:srgbClr val="002060"/>
                </a:solidFill>
                <a:latin typeface="Century Gothic" panose="020B0502020202020204" pitchFamily="34" charset="0"/>
              </a:rPr>
              <a:t>hören</a:t>
            </a:r>
            <a:endParaRPr lang="en-GB" sz="2000" b="1">
              <a:solidFill>
                <a:srgbClr val="002060"/>
              </a:solidFill>
              <a:latin typeface="Century Gothic" panose="020B0502020202020204" pitchFamily="34" charset="0"/>
            </a:endParaRPr>
          </a:p>
        </p:txBody>
      </p:sp>
      <p:graphicFrame>
        <p:nvGraphicFramePr>
          <p:cNvPr id="5" name="Table 1">
            <a:extLst>
              <a:ext uri="{FF2B5EF4-FFF2-40B4-BE49-F238E27FC236}">
                <a16:creationId xmlns:a16="http://schemas.microsoft.com/office/drawing/2014/main" id="{C6398E9F-79CD-4BAD-B189-42283EE14EB0}"/>
              </a:ext>
            </a:extLst>
          </p:cNvPr>
          <p:cNvGraphicFramePr/>
          <p:nvPr/>
        </p:nvGraphicFramePr>
        <p:xfrm>
          <a:off x="1032385" y="2107929"/>
          <a:ext cx="3873247" cy="4344480"/>
        </p:xfrm>
        <a:graphic>
          <a:graphicData uri="http://schemas.openxmlformats.org/drawingml/2006/table">
            <a:tbl>
              <a:tblPr/>
              <a:tblGrid>
                <a:gridCol w="1834383">
                  <a:extLst>
                    <a:ext uri="{9D8B030D-6E8A-4147-A177-3AD203B41FA5}">
                      <a16:colId xmlns:a16="http://schemas.microsoft.com/office/drawing/2014/main" val="20000"/>
                    </a:ext>
                  </a:extLst>
                </a:gridCol>
                <a:gridCol w="2038864">
                  <a:extLst>
                    <a:ext uri="{9D8B030D-6E8A-4147-A177-3AD203B41FA5}">
                      <a16:colId xmlns:a16="http://schemas.microsoft.com/office/drawing/2014/main" val="20001"/>
                    </a:ext>
                  </a:extLst>
                </a:gridCol>
              </a:tblGrid>
              <a:tr h="961200">
                <a:tc>
                  <a:txBody>
                    <a:bodyPr/>
                    <a:lstStyle/>
                    <a:p>
                      <a:pPr algn="ctr">
                        <a:lnSpc>
                          <a:spcPct val="100000"/>
                        </a:lnSpc>
                      </a:pPr>
                      <a:endParaRPr lang="en-GB" sz="2800" b="0" strike="noStrike" spc="-1">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endParaRPr lang="en-GB" sz="2800" b="0" strike="noStrike" spc="-1">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0"/>
                  </a:ext>
                </a:extLst>
              </a:tr>
              <a:tr h="505080">
                <a:tc>
                  <a:txBody>
                    <a:bodyPr/>
                    <a:lstStyle/>
                    <a:p>
                      <a:pPr algn="ctr"/>
                      <a:endParaRPr lang="en-US" sz="240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endParaRPr lang="en-US" sz="240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1"/>
                  </a:ext>
                </a:extLst>
              </a:tr>
              <a:tr h="478440">
                <a:tc>
                  <a:txBody>
                    <a:bodyPr/>
                    <a:lstStyle/>
                    <a:p>
                      <a:pPr algn="ctr"/>
                      <a:endParaRPr lang="en-US" sz="240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endParaRPr lang="en-US" sz="240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441000">
                <a:tc>
                  <a:txBody>
                    <a:bodyPr/>
                    <a:lstStyle/>
                    <a:p>
                      <a:pPr algn="ctr"/>
                      <a:endParaRPr lang="en-US" sz="240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endParaRPr lang="en-US" sz="240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478440">
                <a:tc>
                  <a:txBody>
                    <a:bodyPr/>
                    <a:lstStyle/>
                    <a:p>
                      <a:pPr algn="ctr"/>
                      <a:endParaRPr lang="en-US" sz="240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endParaRPr lang="en-US" sz="240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507240">
                <a:tc>
                  <a:txBody>
                    <a:bodyPr/>
                    <a:lstStyle/>
                    <a:p>
                      <a:pPr algn="ctr"/>
                      <a:endParaRPr lang="en-US" sz="240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endParaRPr lang="en-US" sz="240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478440">
                <a:tc>
                  <a:txBody>
                    <a:bodyPr/>
                    <a:lstStyle/>
                    <a:p>
                      <a:pPr algn="ctr"/>
                      <a:endParaRPr lang="en-US" sz="240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40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6"/>
                  </a:ext>
                </a:extLst>
              </a:tr>
              <a:tr h="478440">
                <a:tc>
                  <a:txBody>
                    <a:bodyPr/>
                    <a:lstStyle/>
                    <a:p>
                      <a:pPr algn="ctr"/>
                      <a:endParaRPr lang="en-US" sz="240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endParaRPr lang="en-US" sz="240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7"/>
                  </a:ext>
                </a:extLst>
              </a:tr>
            </a:tbl>
          </a:graphicData>
        </a:graphic>
      </p:graphicFrame>
      <p:graphicFrame>
        <p:nvGraphicFramePr>
          <p:cNvPr id="6" name="Table 2">
            <a:extLst>
              <a:ext uri="{FF2B5EF4-FFF2-40B4-BE49-F238E27FC236}">
                <a16:creationId xmlns:a16="http://schemas.microsoft.com/office/drawing/2014/main" id="{54458669-5D9D-4D2D-8CD9-BF98FB203F05}"/>
              </a:ext>
            </a:extLst>
          </p:cNvPr>
          <p:cNvGraphicFramePr/>
          <p:nvPr/>
        </p:nvGraphicFramePr>
        <p:xfrm>
          <a:off x="220585" y="2122879"/>
          <a:ext cx="695520" cy="4329531"/>
        </p:xfrm>
        <a:graphic>
          <a:graphicData uri="http://schemas.openxmlformats.org/drawingml/2006/table">
            <a:tbl>
              <a:tblPr/>
              <a:tblGrid>
                <a:gridCol w="695520">
                  <a:extLst>
                    <a:ext uri="{9D8B030D-6E8A-4147-A177-3AD203B41FA5}">
                      <a16:colId xmlns:a16="http://schemas.microsoft.com/office/drawing/2014/main" val="20000"/>
                    </a:ext>
                  </a:extLst>
                </a:gridCol>
              </a:tblGrid>
              <a:tr h="955022">
                <a:tc>
                  <a:txBody>
                    <a:bodyPr/>
                    <a:lstStyle/>
                    <a:p>
                      <a:endParaRPr lang="en-US" sz="2400">
                        <a:latin typeface="+mn-lt"/>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0"/>
                  </a:ext>
                </a:extLst>
              </a:tr>
              <a:tr h="502947">
                <a:tc>
                  <a:txBody>
                    <a:bodyPr/>
                    <a:lstStyle/>
                    <a:p>
                      <a:endParaRPr lang="en-US" sz="2400">
                        <a:latin typeface="+mn-lt"/>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1"/>
                  </a:ext>
                </a:extLst>
              </a:tr>
              <a:tr h="484547">
                <a:tc>
                  <a:txBody>
                    <a:bodyPr/>
                    <a:lstStyle/>
                    <a:p>
                      <a:endParaRPr lang="en-US" sz="2400">
                        <a:latin typeface="+mn-lt"/>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458209">
                <a:tc>
                  <a:txBody>
                    <a:bodyPr/>
                    <a:lstStyle/>
                    <a:p>
                      <a:endParaRPr lang="en-US" sz="2400">
                        <a:latin typeface="+mn-lt"/>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484547">
                <a:tc>
                  <a:txBody>
                    <a:bodyPr/>
                    <a:lstStyle/>
                    <a:p>
                      <a:endParaRPr lang="en-US" sz="2400">
                        <a:latin typeface="+mn-lt"/>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506555">
                <a:tc>
                  <a:txBody>
                    <a:bodyPr/>
                    <a:lstStyle/>
                    <a:p>
                      <a:endParaRPr lang="en-US" sz="2400">
                        <a:latin typeface="+mn-lt"/>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476248">
                <a:tc>
                  <a:txBody>
                    <a:bodyPr/>
                    <a:lstStyle/>
                    <a:p>
                      <a:endParaRPr lang="en-US" sz="2400">
                        <a:latin typeface="+mn-lt"/>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6"/>
                  </a:ext>
                </a:extLst>
              </a:tr>
              <a:tr h="461456">
                <a:tc>
                  <a:txBody>
                    <a:bodyPr/>
                    <a:lstStyle/>
                    <a:p>
                      <a:endParaRPr lang="en-US" sz="2400">
                        <a:latin typeface="+mn-lt"/>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7"/>
                  </a:ext>
                </a:extLst>
              </a:tr>
            </a:tbl>
          </a:graphicData>
        </a:graphic>
      </p:graphicFrame>
      <p:sp>
        <p:nvSpPr>
          <p:cNvPr id="15" name="CustomShape 22">
            <a:hlinkClick r:id="" action="ppaction://noaction">
              <a:snd r:embed="rId12" name="T1_W10_10.3.wav"/>
            </a:hlinkClick>
            <a:extLst>
              <a:ext uri="{FF2B5EF4-FFF2-40B4-BE49-F238E27FC236}">
                <a16:creationId xmlns:a16="http://schemas.microsoft.com/office/drawing/2014/main" id="{4247252A-FC32-4F16-8616-A5FE2859FCB7}"/>
              </a:ext>
            </a:extLst>
          </p:cNvPr>
          <p:cNvSpPr/>
          <p:nvPr/>
        </p:nvSpPr>
        <p:spPr>
          <a:xfrm>
            <a:off x="336865" y="310260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B.</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16" name="CustomShape 23">
            <a:hlinkClick r:id="" action="ppaction://noaction">
              <a:snd r:embed="rId13" name="T1_W10_10.4.wav"/>
            </a:hlinkClick>
            <a:extLst>
              <a:ext uri="{FF2B5EF4-FFF2-40B4-BE49-F238E27FC236}">
                <a16:creationId xmlns:a16="http://schemas.microsoft.com/office/drawing/2014/main" id="{3AD5864B-E328-4811-82EC-A3D77BDC6BF2}"/>
              </a:ext>
            </a:extLst>
          </p:cNvPr>
          <p:cNvSpPr/>
          <p:nvPr/>
        </p:nvSpPr>
        <p:spPr>
          <a:xfrm>
            <a:off x="336865" y="360499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1</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17" name="CustomShape 24">
            <a:hlinkClick r:id="" action="ppaction://noaction">
              <a:snd r:embed="rId14" name="T1_W10_10.5.wav"/>
            </a:hlinkClick>
            <a:extLst>
              <a:ext uri="{FF2B5EF4-FFF2-40B4-BE49-F238E27FC236}">
                <a16:creationId xmlns:a16="http://schemas.microsoft.com/office/drawing/2014/main" id="{F2DAD2AC-ADD2-4480-845B-008BBA9A5F70}"/>
              </a:ext>
            </a:extLst>
          </p:cNvPr>
          <p:cNvSpPr/>
          <p:nvPr/>
        </p:nvSpPr>
        <p:spPr>
          <a:xfrm>
            <a:off x="336865" y="408415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2</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18" name="CustomShape 25">
            <a:hlinkClick r:id="" action="ppaction://noaction">
              <a:snd r:embed="rId15" name="T1_W10_10.6.wav"/>
            </a:hlinkClick>
            <a:extLst>
              <a:ext uri="{FF2B5EF4-FFF2-40B4-BE49-F238E27FC236}">
                <a16:creationId xmlns:a16="http://schemas.microsoft.com/office/drawing/2014/main" id="{E47FAB46-1A11-4EF4-B700-EF919D0338F8}"/>
              </a:ext>
            </a:extLst>
          </p:cNvPr>
          <p:cNvSpPr/>
          <p:nvPr/>
        </p:nvSpPr>
        <p:spPr>
          <a:xfrm>
            <a:off x="336865" y="455071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3</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19" name="CustomShape 26">
            <a:hlinkClick r:id="" action="ppaction://noaction">
              <a:snd r:embed="rId16" name="T1_W10_10.7.wav"/>
            </a:hlinkClick>
            <a:extLst>
              <a:ext uri="{FF2B5EF4-FFF2-40B4-BE49-F238E27FC236}">
                <a16:creationId xmlns:a16="http://schemas.microsoft.com/office/drawing/2014/main" id="{1ECA2C39-8E1B-46F9-B4CE-5D69DA706F12}"/>
              </a:ext>
            </a:extLst>
          </p:cNvPr>
          <p:cNvSpPr/>
          <p:nvPr/>
        </p:nvSpPr>
        <p:spPr>
          <a:xfrm>
            <a:off x="336865" y="505615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4</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21" name="CustomShape 27">
            <a:hlinkClick r:id="" action="ppaction://noaction">
              <a:snd r:embed="rId17" name="T1_W10_10.8.wav"/>
            </a:hlinkClick>
            <a:extLst>
              <a:ext uri="{FF2B5EF4-FFF2-40B4-BE49-F238E27FC236}">
                <a16:creationId xmlns:a16="http://schemas.microsoft.com/office/drawing/2014/main" id="{B06E6BFD-FB69-40F9-9653-301D379E5A17}"/>
              </a:ext>
            </a:extLst>
          </p:cNvPr>
          <p:cNvSpPr/>
          <p:nvPr/>
        </p:nvSpPr>
        <p:spPr>
          <a:xfrm>
            <a:off x="341185" y="554827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5</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22" name="CustomShape 28">
            <a:hlinkClick r:id="" action="ppaction://noaction">
              <a:snd r:embed="rId18" name="T1_W10_10.9.wav"/>
            </a:hlinkClick>
            <a:extLst>
              <a:ext uri="{FF2B5EF4-FFF2-40B4-BE49-F238E27FC236}">
                <a16:creationId xmlns:a16="http://schemas.microsoft.com/office/drawing/2014/main" id="{34261C61-C209-49EF-A2E1-6B62F7BA1FCB}"/>
              </a:ext>
            </a:extLst>
          </p:cNvPr>
          <p:cNvSpPr/>
          <p:nvPr/>
        </p:nvSpPr>
        <p:spPr>
          <a:xfrm>
            <a:off x="336865" y="599143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6</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25" name="CustomShape 6">
            <a:extLst>
              <a:ext uri="{FF2B5EF4-FFF2-40B4-BE49-F238E27FC236}">
                <a16:creationId xmlns:a16="http://schemas.microsoft.com/office/drawing/2014/main" id="{85BDA598-D8FC-421B-AEDB-34FBDED665F3}"/>
              </a:ext>
            </a:extLst>
          </p:cNvPr>
          <p:cNvSpPr/>
          <p:nvPr/>
        </p:nvSpPr>
        <p:spPr>
          <a:xfrm>
            <a:off x="114389" y="0"/>
            <a:ext cx="1287548"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Olivia</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6" name="CustomShape 7">
            <a:hlinkClick r:id="" action="ppaction://noaction">
              <a:snd r:embed="rId19" name="T1_W10_10.1.wav"/>
            </a:hlinkClick>
            <a:extLst>
              <a:ext uri="{FF2B5EF4-FFF2-40B4-BE49-F238E27FC236}">
                <a16:creationId xmlns:a16="http://schemas.microsoft.com/office/drawing/2014/main" id="{CDE017ED-8249-468A-9710-339DEB7176CF}"/>
              </a:ext>
            </a:extLst>
          </p:cNvPr>
          <p:cNvSpPr/>
          <p:nvPr/>
        </p:nvSpPr>
        <p:spPr>
          <a:xfrm>
            <a:off x="1365698" y="84240"/>
            <a:ext cx="6757771" cy="85174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Olivia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ist</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eine</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Freundin</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von Ronja. Sie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kommt</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aus</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England. Ronja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spricht</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mit</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Mariem.</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27" name="Picture 26" descr="A picture containing text, clipart&#10;&#10;Description automatically generated">
            <a:extLst>
              <a:ext uri="{FF2B5EF4-FFF2-40B4-BE49-F238E27FC236}">
                <a16:creationId xmlns:a16="http://schemas.microsoft.com/office/drawing/2014/main" id="{AC19905F-818E-4788-94EC-FA69D89EB988}"/>
              </a:ext>
            </a:extLst>
          </p:cNvPr>
          <p:cNvPicPr>
            <a:picLocks noChangeAspect="1"/>
          </p:cNvPicPr>
          <p:nvPr/>
        </p:nvPicPr>
        <p:blipFill>
          <a:blip r:embed="rId2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pic>
        <p:nvPicPr>
          <p:cNvPr id="4" name="Picture 3" descr="Icon&#10;&#10;Description automatically generated">
            <a:extLst>
              <a:ext uri="{FF2B5EF4-FFF2-40B4-BE49-F238E27FC236}">
                <a16:creationId xmlns:a16="http://schemas.microsoft.com/office/drawing/2014/main" id="{38D73F0C-2FDA-4386-9298-50EF1D54097D}"/>
              </a:ext>
            </a:extLst>
          </p:cNvPr>
          <p:cNvPicPr>
            <a:picLocks noChangeAspect="1"/>
          </p:cNvPicPr>
          <p:nvPr/>
        </p:nvPicPr>
        <p:blipFill rotWithShape="1">
          <a:blip r:embed="rId21">
            <a:extLst>
              <a:ext uri="{28A0092B-C50C-407E-A947-70E740481C1C}">
                <a14:useLocalDpi xmlns:a14="http://schemas.microsoft.com/office/drawing/2010/main" val="0"/>
              </a:ext>
            </a:extLst>
          </a:blip>
          <a:srcRect r="50000"/>
          <a:stretch/>
        </p:blipFill>
        <p:spPr>
          <a:xfrm>
            <a:off x="3674318" y="2998761"/>
            <a:ext cx="517321" cy="517320"/>
          </a:xfrm>
          <a:prstGeom prst="rect">
            <a:avLst/>
          </a:prstGeom>
        </p:spPr>
      </p:pic>
      <p:sp>
        <p:nvSpPr>
          <p:cNvPr id="45" name="Speech Bubble: Rectangle with Corners Rounded 44">
            <a:hlinkClick r:id="" action="ppaction://noaction">
              <a:snd r:embed="rId22" name="T1_W10_10.2.wav"/>
            </a:hlinkClick>
            <a:extLst>
              <a:ext uri="{FF2B5EF4-FFF2-40B4-BE49-F238E27FC236}">
                <a16:creationId xmlns:a16="http://schemas.microsoft.com/office/drawing/2014/main" id="{35880B1E-BB42-4CC4-8D50-37D04D3D1CEE}"/>
              </a:ext>
            </a:extLst>
          </p:cNvPr>
          <p:cNvSpPr/>
          <p:nvPr/>
        </p:nvSpPr>
        <p:spPr>
          <a:xfrm>
            <a:off x="2186847" y="974168"/>
            <a:ext cx="5696661" cy="742319"/>
          </a:xfrm>
          <a:prstGeom prst="wedgeRoundRectCallout">
            <a:avLst>
              <a:gd name="adj1" fmla="val -55668"/>
              <a:gd name="adj2" fmla="val -23931"/>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47" name="CustomShape 6">
            <a:hlinkClick r:id="" action="ppaction://noaction">
              <a:snd r:embed="rId22" name="T1_W10_10.2.wav"/>
            </a:hlinkClick>
            <a:extLst>
              <a:ext uri="{FF2B5EF4-FFF2-40B4-BE49-F238E27FC236}">
                <a16:creationId xmlns:a16="http://schemas.microsoft.com/office/drawing/2014/main" id="{182824E6-B685-4C92-B810-0461E88D78D1}"/>
              </a:ext>
            </a:extLst>
          </p:cNvPr>
          <p:cNvSpPr/>
          <p:nvPr/>
        </p:nvSpPr>
        <p:spPr>
          <a:xfrm>
            <a:off x="2264421" y="936089"/>
            <a:ext cx="5263857" cy="80111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cs typeface="+mn-cs"/>
              </a:rPr>
              <a:t>Hör</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cs typeface="+mn-cs"/>
              </a:rPr>
              <a:t>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cs typeface="+mn-cs"/>
              </a:rPr>
              <a:t>zu</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cs typeface="+mn-cs"/>
              </a:rPr>
              <a:t>.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cs typeface="+mn-cs"/>
              </a:rPr>
              <a:t>Wer</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cs typeface="+mn-cs"/>
              </a:rPr>
              <a:t>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cs typeface="+mn-cs"/>
              </a:rPr>
              <a:t>macht</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cs typeface="+mn-cs"/>
              </a:rPr>
              <a:t> das? </a:t>
            </a:r>
            <a:b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cs typeface="+mn-cs"/>
              </a:rPr>
            </a:b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cs typeface="+mn-cs"/>
              </a:rPr>
              <a:t>Ronja (</a:t>
            </a:r>
            <a:r>
              <a:rPr kumimoji="0" lang="en-GB" sz="2400" b="1" i="0" u="none" strike="noStrike" kern="1200" cap="none" spc="-1" normalizeH="0" baseline="0" noProof="0" dirty="0">
                <a:ln>
                  <a:noFill/>
                </a:ln>
                <a:solidFill>
                  <a:schemeClr val="bg1"/>
                </a:solidFill>
                <a:effectLst/>
                <a:uLnTx/>
                <a:uFillTx/>
                <a:latin typeface="Century Gothic" panose="020B0502020202020204" pitchFamily="34" charset="0"/>
                <a:ea typeface="Century Gothic"/>
                <a:cs typeface="+mn-cs"/>
              </a:rPr>
              <a:t>ich</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cs typeface="+mn-cs"/>
              </a:rPr>
              <a:t>)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cs typeface="+mn-cs"/>
              </a:rPr>
              <a:t>oder</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cs typeface="+mn-cs"/>
              </a:rPr>
              <a:t> Olivia (</a:t>
            </a:r>
            <a:r>
              <a:rPr kumimoji="0" lang="en-GB" sz="2400" b="1"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cs typeface="+mn-cs"/>
              </a:rPr>
              <a:t>sie</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cs typeface="+mn-cs"/>
              </a:rPr>
              <a:t>)? </a:t>
            </a:r>
            <a:endPar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35F62C8C-9D06-4602-9B07-3F0E9D1E060D}"/>
              </a:ext>
            </a:extLst>
          </p:cNvPr>
          <p:cNvSpPr txBox="1"/>
          <p:nvPr/>
        </p:nvSpPr>
        <p:spPr>
          <a:xfrm>
            <a:off x="1947908" y="2334303"/>
            <a:ext cx="1211334" cy="461665"/>
          </a:xfrm>
          <a:prstGeom prst="rect">
            <a:avLst/>
          </a:prstGeom>
          <a:noFill/>
        </p:spPr>
        <p:txBody>
          <a:bodyPr wrap="square" rtlCol="0">
            <a:spAutoFit/>
          </a:bodyPr>
          <a:lstStyle/>
          <a:p>
            <a:r>
              <a:rPr lang="en-GB" sz="2400">
                <a:solidFill>
                  <a:srgbClr val="002060"/>
                </a:solidFill>
              </a:rPr>
              <a:t>ich (I)</a:t>
            </a:r>
          </a:p>
        </p:txBody>
      </p:sp>
      <p:sp>
        <p:nvSpPr>
          <p:cNvPr id="50" name="TextBox 49">
            <a:extLst>
              <a:ext uri="{FF2B5EF4-FFF2-40B4-BE49-F238E27FC236}">
                <a16:creationId xmlns:a16="http://schemas.microsoft.com/office/drawing/2014/main" id="{E18ACF3D-20BE-4099-8D18-5F27504A7D3E}"/>
              </a:ext>
            </a:extLst>
          </p:cNvPr>
          <p:cNvSpPr txBox="1"/>
          <p:nvPr/>
        </p:nvSpPr>
        <p:spPr>
          <a:xfrm>
            <a:off x="3615848" y="2374543"/>
            <a:ext cx="1456802" cy="461665"/>
          </a:xfrm>
          <a:prstGeom prst="rect">
            <a:avLst/>
          </a:prstGeom>
          <a:noFill/>
        </p:spPr>
        <p:txBody>
          <a:bodyPr wrap="square" rtlCol="0">
            <a:spAutoFit/>
          </a:bodyPr>
          <a:lstStyle/>
          <a:p>
            <a:r>
              <a:rPr lang="en-GB" sz="2400" err="1">
                <a:solidFill>
                  <a:srgbClr val="002060"/>
                </a:solidFill>
              </a:rPr>
              <a:t>sie</a:t>
            </a:r>
            <a:r>
              <a:rPr lang="en-GB" sz="2400">
                <a:solidFill>
                  <a:srgbClr val="002060"/>
                </a:solidFill>
              </a:rPr>
              <a:t> (she)</a:t>
            </a:r>
          </a:p>
        </p:txBody>
      </p:sp>
      <p:graphicFrame>
        <p:nvGraphicFramePr>
          <p:cNvPr id="8" name="Table 7">
            <a:extLst>
              <a:ext uri="{FF2B5EF4-FFF2-40B4-BE49-F238E27FC236}">
                <a16:creationId xmlns:a16="http://schemas.microsoft.com/office/drawing/2014/main" id="{304A9273-1ED0-4ADE-8755-B161B5DBC5AB}"/>
              </a:ext>
            </a:extLst>
          </p:cNvPr>
          <p:cNvGraphicFramePr>
            <a:graphicFrameLocks noGrp="1"/>
          </p:cNvGraphicFramePr>
          <p:nvPr/>
        </p:nvGraphicFramePr>
        <p:xfrm>
          <a:off x="5103421" y="2113240"/>
          <a:ext cx="6980727" cy="4344480"/>
        </p:xfrm>
        <a:graphic>
          <a:graphicData uri="http://schemas.openxmlformats.org/drawingml/2006/table">
            <a:tbl>
              <a:tblPr/>
              <a:tblGrid>
                <a:gridCol w="6980727">
                  <a:extLst>
                    <a:ext uri="{9D8B030D-6E8A-4147-A177-3AD203B41FA5}">
                      <a16:colId xmlns:a16="http://schemas.microsoft.com/office/drawing/2014/main" val="147677931"/>
                    </a:ext>
                  </a:extLst>
                </a:gridCol>
              </a:tblGrid>
              <a:tr h="961200">
                <a:tc>
                  <a:txBody>
                    <a:bodyPr/>
                    <a:lstStyle/>
                    <a:p>
                      <a:pPr algn="ctr">
                        <a:lnSpc>
                          <a:spcPct val="100000"/>
                        </a:lnSpc>
                      </a:pPr>
                      <a:endParaRPr lang="en-GB" sz="2800" b="0" strike="noStrike" spc="-1">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551366363"/>
                  </a:ext>
                </a:extLst>
              </a:tr>
              <a:tr h="505080">
                <a:tc>
                  <a:txBody>
                    <a:bodyPr/>
                    <a:lstStyle/>
                    <a:p>
                      <a:pPr algn="l"/>
                      <a:r>
                        <a:rPr lang="en-US" sz="2400" dirty="0">
                          <a:solidFill>
                            <a:srgbClr val="002060"/>
                          </a:solidFill>
                        </a:rPr>
                        <a:t>She often takes the bus.</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2959331705"/>
                  </a:ext>
                </a:extLst>
              </a:tr>
              <a:tr h="478440">
                <a:tc>
                  <a:txBody>
                    <a:bodyPr/>
                    <a:lstStyle/>
                    <a:p>
                      <a:pPr algn="l"/>
                      <a:r>
                        <a:rPr lang="en-US" sz="2400" dirty="0">
                          <a:solidFill>
                            <a:srgbClr val="002060"/>
                          </a:solidFill>
                        </a:rPr>
                        <a:t>I normally take the train.</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2228002991"/>
                  </a:ext>
                </a:extLst>
              </a:tr>
              <a:tr h="441000">
                <a:tc>
                  <a:txBody>
                    <a:bodyPr/>
                    <a:lstStyle/>
                    <a:p>
                      <a:pPr algn="l"/>
                      <a:r>
                        <a:rPr lang="en-US" sz="2400" dirty="0">
                          <a:solidFill>
                            <a:srgbClr val="002060"/>
                          </a:solidFill>
                        </a:rPr>
                        <a:t>I normally read books.</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403620233"/>
                  </a:ext>
                </a:extLst>
              </a:tr>
              <a:tr h="478440">
                <a:tc>
                  <a:txBody>
                    <a:bodyPr/>
                    <a:lstStyle/>
                    <a:p>
                      <a:pPr algn="l"/>
                      <a:r>
                        <a:rPr lang="en-US" sz="2400" dirty="0">
                          <a:solidFill>
                            <a:srgbClr val="002060"/>
                          </a:solidFill>
                        </a:rPr>
                        <a:t>She often helps at school concerts.</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3561308030"/>
                  </a:ext>
                </a:extLst>
              </a:tr>
              <a:tr h="507240">
                <a:tc>
                  <a:txBody>
                    <a:bodyPr/>
                    <a:lstStyle/>
                    <a:p>
                      <a:pPr algn="l"/>
                      <a:r>
                        <a:rPr lang="en-US" sz="2400" dirty="0">
                          <a:solidFill>
                            <a:srgbClr val="002060"/>
                          </a:solidFill>
                        </a:rPr>
                        <a:t>She often sees a film.</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3321698076"/>
                  </a:ext>
                </a:extLst>
              </a:tr>
              <a:tr h="4784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002060"/>
                          </a:solidFill>
                        </a:rPr>
                        <a:t>She takes an instrument to school.</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392740888"/>
                  </a:ext>
                </a:extLst>
              </a:tr>
              <a:tr h="478440">
                <a:tc>
                  <a:txBody>
                    <a:bodyPr/>
                    <a:lstStyle/>
                    <a:p>
                      <a:pPr algn="l"/>
                      <a:r>
                        <a:rPr lang="en-US" sz="2400" dirty="0">
                          <a:solidFill>
                            <a:srgbClr val="002060"/>
                          </a:solidFill>
                        </a:rPr>
                        <a:t>I help at home every day.</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2152799616"/>
                  </a:ext>
                </a:extLst>
              </a:tr>
            </a:tbl>
          </a:graphicData>
        </a:graphic>
      </p:graphicFrame>
      <p:sp>
        <p:nvSpPr>
          <p:cNvPr id="51" name="TextBox 50">
            <a:extLst>
              <a:ext uri="{FF2B5EF4-FFF2-40B4-BE49-F238E27FC236}">
                <a16:creationId xmlns:a16="http://schemas.microsoft.com/office/drawing/2014/main" id="{CB51FEEF-7A28-4123-A518-5B4908E5B808}"/>
              </a:ext>
            </a:extLst>
          </p:cNvPr>
          <p:cNvSpPr txBox="1"/>
          <p:nvPr/>
        </p:nvSpPr>
        <p:spPr>
          <a:xfrm>
            <a:off x="5218192" y="2374543"/>
            <a:ext cx="6335375" cy="461665"/>
          </a:xfrm>
          <a:prstGeom prst="rect">
            <a:avLst/>
          </a:prstGeom>
          <a:noFill/>
        </p:spPr>
        <p:txBody>
          <a:bodyPr wrap="square" rtlCol="0">
            <a:spAutoFit/>
          </a:bodyPr>
          <a:lstStyle/>
          <a:p>
            <a:r>
              <a:rPr lang="en-GB" sz="2400">
                <a:solidFill>
                  <a:srgbClr val="002060"/>
                </a:solidFill>
              </a:rPr>
              <a:t>Was?  </a:t>
            </a:r>
            <a:r>
              <a:rPr lang="en-GB" sz="2400" err="1">
                <a:solidFill>
                  <a:srgbClr val="002060"/>
                </a:solidFill>
              </a:rPr>
              <a:t>Schreib</a:t>
            </a:r>
            <a:r>
              <a:rPr lang="en-GB" sz="2400">
                <a:solidFill>
                  <a:srgbClr val="002060"/>
                </a:solidFill>
              </a:rPr>
              <a:t> auf </a:t>
            </a:r>
            <a:r>
              <a:rPr lang="en-GB" sz="2400" err="1">
                <a:solidFill>
                  <a:srgbClr val="002060"/>
                </a:solidFill>
              </a:rPr>
              <a:t>Englisch</a:t>
            </a:r>
            <a:r>
              <a:rPr lang="en-GB" sz="2400">
                <a:solidFill>
                  <a:srgbClr val="002060"/>
                </a:solidFill>
              </a:rPr>
              <a:t>.</a:t>
            </a:r>
          </a:p>
        </p:txBody>
      </p:sp>
      <p:sp>
        <p:nvSpPr>
          <p:cNvPr id="7" name="TextBox 6">
            <a:extLst>
              <a:ext uri="{FF2B5EF4-FFF2-40B4-BE49-F238E27FC236}">
                <a16:creationId xmlns:a16="http://schemas.microsoft.com/office/drawing/2014/main" id="{D1CCC508-711C-DD74-836A-3FCEC238AF0C}"/>
              </a:ext>
            </a:extLst>
          </p:cNvPr>
          <p:cNvSpPr txBox="1"/>
          <p:nvPr/>
        </p:nvSpPr>
        <p:spPr>
          <a:xfrm>
            <a:off x="5177044" y="3143276"/>
            <a:ext cx="3950330" cy="344185"/>
          </a:xfrm>
          <a:prstGeom prst="rect">
            <a:avLst/>
          </a:prstGeom>
          <a:solidFill>
            <a:schemeClr val="bg1"/>
          </a:solidFill>
        </p:spPr>
        <p:txBody>
          <a:bodyPr wrap="square" rtlCol="0">
            <a:spAutoFit/>
          </a:bodyPr>
          <a:lstStyle/>
          <a:p>
            <a:endParaRPr lang="en-GB"/>
          </a:p>
        </p:txBody>
      </p:sp>
      <p:pic>
        <p:nvPicPr>
          <p:cNvPr id="9" name="Picture 8" descr="Icon&#10;&#10;Description automatically generated">
            <a:extLst>
              <a:ext uri="{FF2B5EF4-FFF2-40B4-BE49-F238E27FC236}">
                <a16:creationId xmlns:a16="http://schemas.microsoft.com/office/drawing/2014/main" id="{D6A93EBE-0C7C-282E-78EE-F89FFBD5A194}"/>
              </a:ext>
            </a:extLst>
          </p:cNvPr>
          <p:cNvPicPr>
            <a:picLocks noChangeAspect="1"/>
          </p:cNvPicPr>
          <p:nvPr/>
        </p:nvPicPr>
        <p:blipFill rotWithShape="1">
          <a:blip r:embed="rId21">
            <a:extLst>
              <a:ext uri="{28A0092B-C50C-407E-A947-70E740481C1C}">
                <a14:useLocalDpi xmlns:a14="http://schemas.microsoft.com/office/drawing/2010/main" val="0"/>
              </a:ext>
            </a:extLst>
          </a:blip>
          <a:srcRect r="50000"/>
          <a:stretch/>
        </p:blipFill>
        <p:spPr>
          <a:xfrm>
            <a:off x="1747100" y="3544713"/>
            <a:ext cx="517321" cy="517320"/>
          </a:xfrm>
          <a:prstGeom prst="rect">
            <a:avLst/>
          </a:prstGeom>
        </p:spPr>
      </p:pic>
      <p:sp>
        <p:nvSpPr>
          <p:cNvPr id="10" name="TextBox 9">
            <a:extLst>
              <a:ext uri="{FF2B5EF4-FFF2-40B4-BE49-F238E27FC236}">
                <a16:creationId xmlns:a16="http://schemas.microsoft.com/office/drawing/2014/main" id="{2E605413-1A28-716E-6679-63CB9B91DB60}"/>
              </a:ext>
            </a:extLst>
          </p:cNvPr>
          <p:cNvSpPr txBox="1"/>
          <p:nvPr/>
        </p:nvSpPr>
        <p:spPr>
          <a:xfrm>
            <a:off x="5152932" y="3648549"/>
            <a:ext cx="3950330" cy="344185"/>
          </a:xfrm>
          <a:prstGeom prst="rect">
            <a:avLst/>
          </a:prstGeom>
          <a:solidFill>
            <a:schemeClr val="bg1"/>
          </a:solidFill>
        </p:spPr>
        <p:txBody>
          <a:bodyPr wrap="square" rtlCol="0">
            <a:spAutoFit/>
          </a:bodyPr>
          <a:lstStyle/>
          <a:p>
            <a:endParaRPr lang="en-GB"/>
          </a:p>
        </p:txBody>
      </p:sp>
      <p:pic>
        <p:nvPicPr>
          <p:cNvPr id="11" name="Picture 10" descr="Icon&#10;&#10;Description automatically generated">
            <a:extLst>
              <a:ext uri="{FF2B5EF4-FFF2-40B4-BE49-F238E27FC236}">
                <a16:creationId xmlns:a16="http://schemas.microsoft.com/office/drawing/2014/main" id="{6EA0681B-74AB-81D2-F100-F42065CB725F}"/>
              </a:ext>
            </a:extLst>
          </p:cNvPr>
          <p:cNvPicPr>
            <a:picLocks noChangeAspect="1"/>
          </p:cNvPicPr>
          <p:nvPr/>
        </p:nvPicPr>
        <p:blipFill rotWithShape="1">
          <a:blip r:embed="rId21">
            <a:extLst>
              <a:ext uri="{28A0092B-C50C-407E-A947-70E740481C1C}">
                <a14:useLocalDpi xmlns:a14="http://schemas.microsoft.com/office/drawing/2010/main" val="0"/>
              </a:ext>
            </a:extLst>
          </a:blip>
          <a:srcRect r="50000"/>
          <a:stretch/>
        </p:blipFill>
        <p:spPr>
          <a:xfrm>
            <a:off x="1747099" y="4001359"/>
            <a:ext cx="517321" cy="517320"/>
          </a:xfrm>
          <a:prstGeom prst="rect">
            <a:avLst/>
          </a:prstGeom>
        </p:spPr>
      </p:pic>
      <p:sp>
        <p:nvSpPr>
          <p:cNvPr id="12" name="TextBox 11">
            <a:extLst>
              <a:ext uri="{FF2B5EF4-FFF2-40B4-BE49-F238E27FC236}">
                <a16:creationId xmlns:a16="http://schemas.microsoft.com/office/drawing/2014/main" id="{60547C26-382A-C1A1-AFCA-AE3D7182FDCA}"/>
              </a:ext>
            </a:extLst>
          </p:cNvPr>
          <p:cNvSpPr txBox="1"/>
          <p:nvPr/>
        </p:nvSpPr>
        <p:spPr>
          <a:xfrm>
            <a:off x="5152932" y="4124803"/>
            <a:ext cx="3950330" cy="344185"/>
          </a:xfrm>
          <a:prstGeom prst="rect">
            <a:avLst/>
          </a:prstGeom>
          <a:solidFill>
            <a:schemeClr val="bg1"/>
          </a:solidFill>
        </p:spPr>
        <p:txBody>
          <a:bodyPr wrap="square" rtlCol="0">
            <a:spAutoFit/>
          </a:bodyPr>
          <a:lstStyle/>
          <a:p>
            <a:endParaRPr lang="en-GB"/>
          </a:p>
        </p:txBody>
      </p:sp>
      <p:pic>
        <p:nvPicPr>
          <p:cNvPr id="13" name="Picture 12" descr="Icon&#10;&#10;Description automatically generated">
            <a:extLst>
              <a:ext uri="{FF2B5EF4-FFF2-40B4-BE49-F238E27FC236}">
                <a16:creationId xmlns:a16="http://schemas.microsoft.com/office/drawing/2014/main" id="{2B14179A-B9C5-19CF-7E2A-1A8D7692AA6B}"/>
              </a:ext>
            </a:extLst>
          </p:cNvPr>
          <p:cNvPicPr>
            <a:picLocks noChangeAspect="1"/>
          </p:cNvPicPr>
          <p:nvPr/>
        </p:nvPicPr>
        <p:blipFill rotWithShape="1">
          <a:blip r:embed="rId21">
            <a:extLst>
              <a:ext uri="{28A0092B-C50C-407E-A947-70E740481C1C}">
                <a14:useLocalDpi xmlns:a14="http://schemas.microsoft.com/office/drawing/2010/main" val="0"/>
              </a:ext>
            </a:extLst>
          </a:blip>
          <a:srcRect r="50000"/>
          <a:stretch/>
        </p:blipFill>
        <p:spPr>
          <a:xfrm>
            <a:off x="3616364" y="4429759"/>
            <a:ext cx="517321" cy="517320"/>
          </a:xfrm>
          <a:prstGeom prst="rect">
            <a:avLst/>
          </a:prstGeom>
        </p:spPr>
      </p:pic>
      <p:sp>
        <p:nvSpPr>
          <p:cNvPr id="14" name="TextBox 13">
            <a:extLst>
              <a:ext uri="{FF2B5EF4-FFF2-40B4-BE49-F238E27FC236}">
                <a16:creationId xmlns:a16="http://schemas.microsoft.com/office/drawing/2014/main" id="{CE1B91AD-7028-A9DC-0730-F79C691D917B}"/>
              </a:ext>
            </a:extLst>
          </p:cNvPr>
          <p:cNvSpPr txBox="1"/>
          <p:nvPr/>
        </p:nvSpPr>
        <p:spPr>
          <a:xfrm>
            <a:off x="5177563" y="4597737"/>
            <a:ext cx="5239056" cy="344185"/>
          </a:xfrm>
          <a:prstGeom prst="rect">
            <a:avLst/>
          </a:prstGeom>
          <a:solidFill>
            <a:schemeClr val="bg1"/>
          </a:solidFill>
        </p:spPr>
        <p:txBody>
          <a:bodyPr wrap="square" rtlCol="0">
            <a:spAutoFit/>
          </a:bodyPr>
          <a:lstStyle/>
          <a:p>
            <a:endParaRPr lang="en-GB"/>
          </a:p>
        </p:txBody>
      </p:sp>
      <p:pic>
        <p:nvPicPr>
          <p:cNvPr id="24" name="Picture 23" descr="Icon&#10;&#10;Description automatically generated">
            <a:extLst>
              <a:ext uri="{FF2B5EF4-FFF2-40B4-BE49-F238E27FC236}">
                <a16:creationId xmlns:a16="http://schemas.microsoft.com/office/drawing/2014/main" id="{6D5AB79A-E58C-76E2-C711-996E196CBD62}"/>
              </a:ext>
            </a:extLst>
          </p:cNvPr>
          <p:cNvPicPr>
            <a:picLocks noChangeAspect="1"/>
          </p:cNvPicPr>
          <p:nvPr/>
        </p:nvPicPr>
        <p:blipFill rotWithShape="1">
          <a:blip r:embed="rId21">
            <a:extLst>
              <a:ext uri="{28A0092B-C50C-407E-A947-70E740481C1C}">
                <a14:useLocalDpi xmlns:a14="http://schemas.microsoft.com/office/drawing/2010/main" val="0"/>
              </a:ext>
            </a:extLst>
          </a:blip>
          <a:srcRect r="50000"/>
          <a:stretch/>
        </p:blipFill>
        <p:spPr>
          <a:xfrm>
            <a:off x="3595058" y="4996139"/>
            <a:ext cx="517321" cy="517320"/>
          </a:xfrm>
          <a:prstGeom prst="rect">
            <a:avLst/>
          </a:prstGeom>
        </p:spPr>
      </p:pic>
      <p:sp>
        <p:nvSpPr>
          <p:cNvPr id="28" name="TextBox 27">
            <a:extLst>
              <a:ext uri="{FF2B5EF4-FFF2-40B4-BE49-F238E27FC236}">
                <a16:creationId xmlns:a16="http://schemas.microsoft.com/office/drawing/2014/main" id="{417175EE-3DD1-F673-7983-4C35EAB2BD1E}"/>
              </a:ext>
            </a:extLst>
          </p:cNvPr>
          <p:cNvSpPr txBox="1"/>
          <p:nvPr/>
        </p:nvSpPr>
        <p:spPr>
          <a:xfrm>
            <a:off x="5147775" y="5048411"/>
            <a:ext cx="5952007" cy="318250"/>
          </a:xfrm>
          <a:prstGeom prst="rect">
            <a:avLst/>
          </a:prstGeom>
          <a:solidFill>
            <a:schemeClr val="bg1"/>
          </a:solidFill>
        </p:spPr>
        <p:txBody>
          <a:bodyPr wrap="square" rtlCol="0">
            <a:spAutoFit/>
          </a:bodyPr>
          <a:lstStyle/>
          <a:p>
            <a:endParaRPr lang="en-GB"/>
          </a:p>
        </p:txBody>
      </p:sp>
      <p:pic>
        <p:nvPicPr>
          <p:cNvPr id="29" name="Picture 28" descr="Icon&#10;&#10;Description automatically generated">
            <a:extLst>
              <a:ext uri="{FF2B5EF4-FFF2-40B4-BE49-F238E27FC236}">
                <a16:creationId xmlns:a16="http://schemas.microsoft.com/office/drawing/2014/main" id="{5946A376-AE83-987C-26C0-41BF4CE19D67}"/>
              </a:ext>
            </a:extLst>
          </p:cNvPr>
          <p:cNvPicPr>
            <a:picLocks noChangeAspect="1"/>
          </p:cNvPicPr>
          <p:nvPr/>
        </p:nvPicPr>
        <p:blipFill rotWithShape="1">
          <a:blip r:embed="rId21">
            <a:extLst>
              <a:ext uri="{28A0092B-C50C-407E-A947-70E740481C1C}">
                <a14:useLocalDpi xmlns:a14="http://schemas.microsoft.com/office/drawing/2010/main" val="0"/>
              </a:ext>
            </a:extLst>
          </a:blip>
          <a:srcRect r="50000"/>
          <a:stretch/>
        </p:blipFill>
        <p:spPr>
          <a:xfrm>
            <a:off x="3595057" y="5471485"/>
            <a:ext cx="517321" cy="517320"/>
          </a:xfrm>
          <a:prstGeom prst="rect">
            <a:avLst/>
          </a:prstGeom>
        </p:spPr>
      </p:pic>
      <p:sp>
        <p:nvSpPr>
          <p:cNvPr id="30" name="TextBox 29">
            <a:extLst>
              <a:ext uri="{FF2B5EF4-FFF2-40B4-BE49-F238E27FC236}">
                <a16:creationId xmlns:a16="http://schemas.microsoft.com/office/drawing/2014/main" id="{CDCFFA83-6364-0C51-9330-E80A53987765}"/>
              </a:ext>
            </a:extLst>
          </p:cNvPr>
          <p:cNvSpPr txBox="1"/>
          <p:nvPr/>
        </p:nvSpPr>
        <p:spPr>
          <a:xfrm>
            <a:off x="5103421" y="5600454"/>
            <a:ext cx="5091160" cy="344185"/>
          </a:xfrm>
          <a:prstGeom prst="rect">
            <a:avLst/>
          </a:prstGeom>
          <a:solidFill>
            <a:schemeClr val="bg1"/>
          </a:solidFill>
        </p:spPr>
        <p:txBody>
          <a:bodyPr wrap="square" rtlCol="0">
            <a:spAutoFit/>
          </a:bodyPr>
          <a:lstStyle/>
          <a:p>
            <a:endParaRPr lang="en-GB"/>
          </a:p>
        </p:txBody>
      </p:sp>
      <p:pic>
        <p:nvPicPr>
          <p:cNvPr id="31" name="Picture 30" descr="Icon&#10;&#10;Description automatically generated">
            <a:extLst>
              <a:ext uri="{FF2B5EF4-FFF2-40B4-BE49-F238E27FC236}">
                <a16:creationId xmlns:a16="http://schemas.microsoft.com/office/drawing/2014/main" id="{BCA5D755-391E-3123-15A4-36428A264565}"/>
              </a:ext>
            </a:extLst>
          </p:cNvPr>
          <p:cNvPicPr>
            <a:picLocks noChangeAspect="1"/>
          </p:cNvPicPr>
          <p:nvPr/>
        </p:nvPicPr>
        <p:blipFill rotWithShape="1">
          <a:blip r:embed="rId21">
            <a:extLst>
              <a:ext uri="{28A0092B-C50C-407E-A947-70E740481C1C}">
                <a14:useLocalDpi xmlns:a14="http://schemas.microsoft.com/office/drawing/2010/main" val="0"/>
              </a:ext>
            </a:extLst>
          </a:blip>
          <a:srcRect r="50000"/>
          <a:stretch/>
        </p:blipFill>
        <p:spPr>
          <a:xfrm>
            <a:off x="1947908" y="5898438"/>
            <a:ext cx="517321" cy="517320"/>
          </a:xfrm>
          <a:prstGeom prst="rect">
            <a:avLst/>
          </a:prstGeom>
        </p:spPr>
      </p:pic>
      <p:sp>
        <p:nvSpPr>
          <p:cNvPr id="32" name="TextBox 31">
            <a:extLst>
              <a:ext uri="{FF2B5EF4-FFF2-40B4-BE49-F238E27FC236}">
                <a16:creationId xmlns:a16="http://schemas.microsoft.com/office/drawing/2014/main" id="{E7527662-5E23-0C71-CC82-7FCD73D38376}"/>
              </a:ext>
            </a:extLst>
          </p:cNvPr>
          <p:cNvSpPr txBox="1"/>
          <p:nvPr/>
        </p:nvSpPr>
        <p:spPr>
          <a:xfrm>
            <a:off x="5191688" y="6032844"/>
            <a:ext cx="6712518" cy="344185"/>
          </a:xfrm>
          <a:prstGeom prst="rect">
            <a:avLst/>
          </a:prstGeom>
          <a:solidFill>
            <a:schemeClr val="bg1"/>
          </a:solidFill>
        </p:spPr>
        <p:txBody>
          <a:bodyPr wrap="square" rtlCol="0">
            <a:spAutoFit/>
          </a:bodyPr>
          <a:lstStyle/>
          <a:p>
            <a:endParaRPr lang="en-GB"/>
          </a:p>
        </p:txBody>
      </p:sp>
      <p:sp>
        <p:nvSpPr>
          <p:cNvPr id="33" name="TextBox 32">
            <a:extLst>
              <a:ext uri="{FF2B5EF4-FFF2-40B4-BE49-F238E27FC236}">
                <a16:creationId xmlns:a16="http://schemas.microsoft.com/office/drawing/2014/main" id="{41C85327-2DF1-BACC-CD57-99DD018962D6}"/>
              </a:ext>
            </a:extLst>
          </p:cNvPr>
          <p:cNvSpPr txBox="1"/>
          <p:nvPr/>
        </p:nvSpPr>
        <p:spPr>
          <a:xfrm>
            <a:off x="0" y="6480998"/>
            <a:ext cx="1876579" cy="400110"/>
          </a:xfrm>
          <a:prstGeom prst="rect">
            <a:avLst/>
          </a:prstGeom>
          <a:solidFill>
            <a:srgbClr val="92D050"/>
          </a:solidFill>
        </p:spPr>
        <p:txBody>
          <a:bodyPr wrap="square" rtlCol="0">
            <a:spAutoFit/>
          </a:bodyPr>
          <a:lstStyle/>
          <a:p>
            <a:pPr algn="ctr"/>
            <a:r>
              <a:rPr lang="en-GB" sz="2000" dirty="0" err="1"/>
              <a:t>bei</a:t>
            </a:r>
            <a:r>
              <a:rPr lang="en-GB" sz="2000" dirty="0"/>
              <a:t> – with/at</a:t>
            </a:r>
          </a:p>
        </p:txBody>
      </p:sp>
      <p:pic>
        <p:nvPicPr>
          <p:cNvPr id="1026" name="Picture 2" descr="A cartoon of a person&#10;&#10;Description automatically generated with medium confidence">
            <a:extLst>
              <a:ext uri="{FF2B5EF4-FFF2-40B4-BE49-F238E27FC236}">
                <a16:creationId xmlns:a16="http://schemas.microsoft.com/office/drawing/2014/main" id="{4FA01DE6-7A08-121E-8498-E2BAC7216BAB}"/>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153768" y="2122879"/>
            <a:ext cx="737466" cy="8994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 cartoon of a person&#10;&#10;Description automatically generated with medium confidence">
            <a:extLst>
              <a:ext uri="{FF2B5EF4-FFF2-40B4-BE49-F238E27FC236}">
                <a16:creationId xmlns:a16="http://schemas.microsoft.com/office/drawing/2014/main" id="{53144649-C4B2-2CAB-8E43-B2728B8A251A}"/>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7983774" y="47400"/>
            <a:ext cx="1662490" cy="2027656"/>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52" descr="A cartoon of a person&#10;&#10;Description automatically generated">
            <a:extLst>
              <a:ext uri="{FF2B5EF4-FFF2-40B4-BE49-F238E27FC236}">
                <a16:creationId xmlns:a16="http://schemas.microsoft.com/office/drawing/2014/main" id="{0E0B7179-3AAC-D106-2CA7-2F9CEA1F3E34}"/>
              </a:ext>
            </a:extLst>
          </p:cNvPr>
          <p:cNvPicPr>
            <a:picLocks noChangeAspect="1"/>
          </p:cNvPicPr>
          <p:nvPr/>
        </p:nvPicPr>
        <p:blipFill rotWithShape="1">
          <a:blip r:embed="rId24">
            <a:extLst>
              <a:ext uri="{28A0092B-C50C-407E-A947-70E740481C1C}">
                <a14:useLocalDpi xmlns:a14="http://schemas.microsoft.com/office/drawing/2010/main" val="0"/>
              </a:ext>
            </a:extLst>
          </a:blip>
          <a:srcRect b="47498"/>
          <a:stretch/>
        </p:blipFill>
        <p:spPr>
          <a:xfrm>
            <a:off x="8996633" y="-65346"/>
            <a:ext cx="2037275" cy="2140345"/>
          </a:xfrm>
          <a:prstGeom prst="rect">
            <a:avLst/>
          </a:prstGeom>
        </p:spPr>
      </p:pic>
      <p:pic>
        <p:nvPicPr>
          <p:cNvPr id="23" name="Picture 22" descr="A cartoon of a person in a black outfit&#10;&#10;Description automatically generated">
            <a:extLst>
              <a:ext uri="{FF2B5EF4-FFF2-40B4-BE49-F238E27FC236}">
                <a16:creationId xmlns:a16="http://schemas.microsoft.com/office/drawing/2014/main" id="{FA980A30-380C-4654-84D9-0DDFC749E65E}"/>
              </a:ext>
            </a:extLst>
          </p:cNvPr>
          <p:cNvPicPr>
            <a:picLocks noChangeAspect="1"/>
          </p:cNvPicPr>
          <p:nvPr/>
        </p:nvPicPr>
        <p:blipFill rotWithShape="1">
          <a:blip r:embed="rId25">
            <a:extLst>
              <a:ext uri="{28A0092B-C50C-407E-A947-70E740481C1C}">
                <a14:useLocalDpi xmlns:a14="http://schemas.microsoft.com/office/drawing/2010/main" val="0"/>
              </a:ext>
            </a:extLst>
          </a:blip>
          <a:srcRect b="70434"/>
          <a:stretch/>
        </p:blipFill>
        <p:spPr>
          <a:xfrm>
            <a:off x="-305543" y="478355"/>
            <a:ext cx="1890213" cy="1637049"/>
          </a:xfrm>
          <a:prstGeom prst="rect">
            <a:avLst/>
          </a:prstGeom>
        </p:spPr>
      </p:pic>
      <p:pic>
        <p:nvPicPr>
          <p:cNvPr id="48" name="Picture 47" descr="A cartoon of a person in a black outfit&#10;&#10;Description automatically generated">
            <a:extLst>
              <a:ext uri="{FF2B5EF4-FFF2-40B4-BE49-F238E27FC236}">
                <a16:creationId xmlns:a16="http://schemas.microsoft.com/office/drawing/2014/main" id="{1B206ED9-4CE7-4F7F-ADD5-E961CDADB63F}"/>
              </a:ext>
            </a:extLst>
          </p:cNvPr>
          <p:cNvPicPr>
            <a:picLocks noChangeAspect="1"/>
          </p:cNvPicPr>
          <p:nvPr/>
        </p:nvPicPr>
        <p:blipFill rotWithShape="1">
          <a:blip r:embed="rId25">
            <a:extLst>
              <a:ext uri="{28A0092B-C50C-407E-A947-70E740481C1C}">
                <a14:useLocalDpi xmlns:a14="http://schemas.microsoft.com/office/drawing/2010/main" val="0"/>
              </a:ext>
            </a:extLst>
          </a:blip>
          <a:srcRect b="70434"/>
          <a:stretch/>
        </p:blipFill>
        <p:spPr>
          <a:xfrm>
            <a:off x="2807209" y="2099311"/>
            <a:ext cx="1038547" cy="899450"/>
          </a:xfrm>
          <a:prstGeom prst="rect">
            <a:avLst/>
          </a:prstGeom>
        </p:spPr>
      </p:pic>
    </p:spTree>
    <p:extLst>
      <p:ext uri="{BB962C8B-B14F-4D97-AF65-F5344CB8AC3E}">
        <p14:creationId xmlns:p14="http://schemas.microsoft.com/office/powerpoint/2010/main" val="3157577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T1_W10_10.10.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4" name="T1_W10_10.11.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5" name="T1_W10_10.12.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6" name="T1_W10_10.13.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7" name="T1_W10_10.14.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28"/>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8" name="T1_W10_10.15.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30"/>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9" name="T1_W10_10.16.wav"/>
                                        </p:tgtEl>
                                      </p:cMediaNode>
                                    </p:audio>
                                  </p:sub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7" grpId="0" animBg="1"/>
      <p:bldP spid="10" grpId="0" animBg="1"/>
      <p:bldP spid="12" grpId="0" animBg="1"/>
      <p:bldP spid="14" grpId="0" animBg="1"/>
      <p:bldP spid="28" grpId="0" animBg="1"/>
      <p:bldP spid="30" grpId="0" animBg="1"/>
      <p:bldP spid="3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 name="Group 86">
            <a:extLst>
              <a:ext uri="{FF2B5EF4-FFF2-40B4-BE49-F238E27FC236}">
                <a16:creationId xmlns:a16="http://schemas.microsoft.com/office/drawing/2014/main" id="{56723CDF-BC87-4DF8-B5E0-296B15145F25}"/>
              </a:ext>
            </a:extLst>
          </p:cNvPr>
          <p:cNvGrpSpPr/>
          <p:nvPr/>
        </p:nvGrpSpPr>
        <p:grpSpPr>
          <a:xfrm>
            <a:off x="3800725" y="1249892"/>
            <a:ext cx="3131619" cy="5540202"/>
            <a:chOff x="-30480" y="22860"/>
            <a:chExt cx="3394710" cy="6004560"/>
          </a:xfrm>
        </p:grpSpPr>
        <p:grpSp>
          <p:nvGrpSpPr>
            <p:cNvPr id="88" name="Group 87">
              <a:extLst>
                <a:ext uri="{FF2B5EF4-FFF2-40B4-BE49-F238E27FC236}">
                  <a16:creationId xmlns:a16="http://schemas.microsoft.com/office/drawing/2014/main" id="{93AABA44-BD6A-4094-ADDA-5B95931E923A}"/>
                </a:ext>
              </a:extLst>
            </p:cNvPr>
            <p:cNvGrpSpPr/>
            <p:nvPr/>
          </p:nvGrpSpPr>
          <p:grpSpPr>
            <a:xfrm>
              <a:off x="-30480" y="22860"/>
              <a:ext cx="3394710" cy="6004560"/>
              <a:chOff x="-30480" y="22860"/>
              <a:chExt cx="3394710" cy="6004560"/>
            </a:xfrm>
          </p:grpSpPr>
          <p:sp>
            <p:nvSpPr>
              <p:cNvPr id="90" name="Rectangle: Rounded Corners 80">
                <a:extLst>
                  <a:ext uri="{FF2B5EF4-FFF2-40B4-BE49-F238E27FC236}">
                    <a16:creationId xmlns:a16="http://schemas.microsoft.com/office/drawing/2014/main" id="{7D2636BE-9609-4AA7-B2F7-F9657B498269}"/>
                  </a:ext>
                </a:extLst>
              </p:cNvPr>
              <p:cNvSpPr/>
              <p:nvPr/>
            </p:nvSpPr>
            <p:spPr>
              <a:xfrm>
                <a:off x="-30480" y="22860"/>
                <a:ext cx="3394710" cy="6004560"/>
              </a:xfrm>
              <a:prstGeom prst="roundRect">
                <a:avLst/>
              </a:prstGeom>
              <a:solidFill>
                <a:sysClr val="window" lastClr="FFFFFF"/>
              </a:solidFill>
              <a:ln w="12700" cap="flat" cmpd="sng" algn="ctr">
                <a:solidFill>
                  <a:srgbClr val="5B9BD5">
                    <a:lumMod val="75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91" name="Rectangle 90">
                <a:extLst>
                  <a:ext uri="{FF2B5EF4-FFF2-40B4-BE49-F238E27FC236}">
                    <a16:creationId xmlns:a16="http://schemas.microsoft.com/office/drawing/2014/main" id="{DA388D93-397D-4CC3-8526-CF429E099F05}"/>
                  </a:ext>
                </a:extLst>
              </p:cNvPr>
              <p:cNvSpPr/>
              <p:nvPr/>
            </p:nvSpPr>
            <p:spPr>
              <a:xfrm>
                <a:off x="152400" y="396240"/>
                <a:ext cx="3032760" cy="5109210"/>
              </a:xfrm>
              <a:prstGeom prst="rect">
                <a:avLst/>
              </a:prstGeom>
              <a:solidFill>
                <a:srgbClr val="5B9BD5">
                  <a:lumMod val="20000"/>
                  <a:lumOff val="80000"/>
                </a:srgbClr>
              </a:solidFill>
              <a:ln w="12700" cap="flat" cmpd="sng" algn="ctr">
                <a:solidFill>
                  <a:srgbClr val="5B9BD5">
                    <a:lumMod val="75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grpSp>
        <p:sp>
          <p:nvSpPr>
            <p:cNvPr id="89" name="Oval 88">
              <a:extLst>
                <a:ext uri="{FF2B5EF4-FFF2-40B4-BE49-F238E27FC236}">
                  <a16:creationId xmlns:a16="http://schemas.microsoft.com/office/drawing/2014/main" id="{94497E1B-D1E7-49C3-A04D-D57A119C819B}"/>
                </a:ext>
              </a:extLst>
            </p:cNvPr>
            <p:cNvSpPr/>
            <p:nvPr/>
          </p:nvSpPr>
          <p:spPr>
            <a:xfrm>
              <a:off x="1577340" y="5593080"/>
              <a:ext cx="316230" cy="316230"/>
            </a:xfrm>
            <a:prstGeom prst="ellipse">
              <a:avLst/>
            </a:prstGeom>
            <a:solidFill>
              <a:srgbClr val="5B9BD5">
                <a:lumMod val="75000"/>
              </a:srgbClr>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grpSp>
      <p:grpSp>
        <p:nvGrpSpPr>
          <p:cNvPr id="73" name="Group 72">
            <a:extLst>
              <a:ext uri="{FF2B5EF4-FFF2-40B4-BE49-F238E27FC236}">
                <a16:creationId xmlns:a16="http://schemas.microsoft.com/office/drawing/2014/main" id="{6C55917F-B0F4-4D87-94BB-3F30AECDBC60}"/>
              </a:ext>
            </a:extLst>
          </p:cNvPr>
          <p:cNvGrpSpPr/>
          <p:nvPr/>
        </p:nvGrpSpPr>
        <p:grpSpPr>
          <a:xfrm>
            <a:off x="228226" y="1249893"/>
            <a:ext cx="3131619" cy="5540202"/>
            <a:chOff x="-30480" y="22860"/>
            <a:chExt cx="3394710" cy="6004560"/>
          </a:xfrm>
        </p:grpSpPr>
        <p:grpSp>
          <p:nvGrpSpPr>
            <p:cNvPr id="74" name="Group 73">
              <a:extLst>
                <a:ext uri="{FF2B5EF4-FFF2-40B4-BE49-F238E27FC236}">
                  <a16:creationId xmlns:a16="http://schemas.microsoft.com/office/drawing/2014/main" id="{7BF8AE11-7347-444B-9E75-F0B9358B2975}"/>
                </a:ext>
              </a:extLst>
            </p:cNvPr>
            <p:cNvGrpSpPr/>
            <p:nvPr/>
          </p:nvGrpSpPr>
          <p:grpSpPr>
            <a:xfrm>
              <a:off x="-30480" y="22860"/>
              <a:ext cx="3394710" cy="6004560"/>
              <a:chOff x="-30480" y="22860"/>
              <a:chExt cx="3394710" cy="6004560"/>
            </a:xfrm>
          </p:grpSpPr>
          <p:sp>
            <p:nvSpPr>
              <p:cNvPr id="76" name="Rectangle: Rounded Corners 80">
                <a:extLst>
                  <a:ext uri="{FF2B5EF4-FFF2-40B4-BE49-F238E27FC236}">
                    <a16:creationId xmlns:a16="http://schemas.microsoft.com/office/drawing/2014/main" id="{D131C124-33F2-4C34-A175-D312EA840419}"/>
                  </a:ext>
                </a:extLst>
              </p:cNvPr>
              <p:cNvSpPr/>
              <p:nvPr/>
            </p:nvSpPr>
            <p:spPr>
              <a:xfrm>
                <a:off x="-30480" y="22860"/>
                <a:ext cx="3394710" cy="6004560"/>
              </a:xfrm>
              <a:prstGeom prst="roundRect">
                <a:avLst/>
              </a:prstGeom>
              <a:solidFill>
                <a:sysClr val="window" lastClr="FFFFFF"/>
              </a:solidFill>
              <a:ln w="12700" cap="flat" cmpd="sng" algn="ctr">
                <a:solidFill>
                  <a:srgbClr val="5B9BD5">
                    <a:lumMod val="75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77" name="Rectangle 76">
                <a:extLst>
                  <a:ext uri="{FF2B5EF4-FFF2-40B4-BE49-F238E27FC236}">
                    <a16:creationId xmlns:a16="http://schemas.microsoft.com/office/drawing/2014/main" id="{391E02F7-2BFD-4DFD-BB9B-0D8FC166E3F4}"/>
                  </a:ext>
                </a:extLst>
              </p:cNvPr>
              <p:cNvSpPr/>
              <p:nvPr/>
            </p:nvSpPr>
            <p:spPr>
              <a:xfrm>
                <a:off x="152400" y="396240"/>
                <a:ext cx="3032760" cy="5109210"/>
              </a:xfrm>
              <a:prstGeom prst="rect">
                <a:avLst/>
              </a:prstGeom>
              <a:solidFill>
                <a:srgbClr val="5B9BD5">
                  <a:lumMod val="20000"/>
                  <a:lumOff val="80000"/>
                </a:srgbClr>
              </a:solidFill>
              <a:ln w="12700" cap="flat" cmpd="sng" algn="ctr">
                <a:solidFill>
                  <a:srgbClr val="5B9BD5">
                    <a:lumMod val="75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grpSp>
        <p:sp>
          <p:nvSpPr>
            <p:cNvPr id="75" name="Oval 74">
              <a:extLst>
                <a:ext uri="{FF2B5EF4-FFF2-40B4-BE49-F238E27FC236}">
                  <a16:creationId xmlns:a16="http://schemas.microsoft.com/office/drawing/2014/main" id="{4498B0F3-AEB5-4101-AB48-06EAE7768792}"/>
                </a:ext>
              </a:extLst>
            </p:cNvPr>
            <p:cNvSpPr/>
            <p:nvPr/>
          </p:nvSpPr>
          <p:spPr>
            <a:xfrm>
              <a:off x="1577340" y="5593080"/>
              <a:ext cx="316230" cy="316230"/>
            </a:xfrm>
            <a:prstGeom prst="ellipse">
              <a:avLst/>
            </a:prstGeom>
            <a:solidFill>
              <a:srgbClr val="5B9BD5">
                <a:lumMod val="75000"/>
              </a:srgbClr>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grpSp>
      <p:sp>
        <p:nvSpPr>
          <p:cNvPr id="112" name="CustomShape 6"/>
          <p:cNvSpPr/>
          <p:nvPr/>
        </p:nvSpPr>
        <p:spPr>
          <a:xfrm>
            <a:off x="101160" y="0"/>
            <a:ext cx="4884908"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1" normalizeH="0" baseline="0" noProof="0" dirty="0">
                <a:ln>
                  <a:noFill/>
                </a:ln>
                <a:solidFill>
                  <a:srgbClr val="002060"/>
                </a:solidFill>
                <a:effectLst/>
                <a:uLnTx/>
                <a:uFillTx/>
                <a:latin typeface="Century gothic"/>
                <a:ea typeface="Century Gothic"/>
                <a:cs typeface="+mn-cs"/>
              </a:rPr>
              <a:t>Ronja </a:t>
            </a:r>
            <a:r>
              <a:rPr kumimoji="0" lang="en-GB" sz="2600" b="1" i="0" u="none" strike="noStrike" kern="1200" cap="none" spc="-1" normalizeH="0" baseline="0" noProof="0" dirty="0" err="1">
                <a:ln>
                  <a:noFill/>
                </a:ln>
                <a:solidFill>
                  <a:srgbClr val="002060"/>
                </a:solidFill>
                <a:effectLst/>
                <a:uLnTx/>
                <a:uFillTx/>
                <a:latin typeface="Century gothic"/>
                <a:ea typeface="Century Gothic"/>
                <a:cs typeface="+mn-cs"/>
              </a:rPr>
              <a:t>textet</a:t>
            </a:r>
            <a:r>
              <a:rPr kumimoji="0" lang="en-GB" sz="2600" b="1" i="0" u="none" strike="noStrike" kern="1200" cap="none" spc="-1" normalizeH="0" baseline="0" noProof="0" dirty="0">
                <a:ln>
                  <a:noFill/>
                </a:ln>
                <a:solidFill>
                  <a:srgbClr val="002060"/>
                </a:solidFill>
                <a:effectLst/>
                <a:uLnTx/>
                <a:uFillTx/>
                <a:latin typeface="Century gothic"/>
                <a:ea typeface="Century Gothic"/>
                <a:cs typeface="+mn-cs"/>
              </a:rPr>
              <a:t> </a:t>
            </a:r>
            <a:r>
              <a:rPr kumimoji="0" lang="en-GB" sz="2600" b="1" i="0" u="none" strike="noStrike" kern="1200" cap="none" spc="-1" normalizeH="0" baseline="0" noProof="0" dirty="0" err="1">
                <a:ln>
                  <a:noFill/>
                </a:ln>
                <a:solidFill>
                  <a:srgbClr val="002060"/>
                </a:solidFill>
                <a:effectLst/>
                <a:uLnTx/>
                <a:uFillTx/>
                <a:latin typeface="Century gothic"/>
                <a:ea typeface="Century Gothic"/>
                <a:cs typeface="+mn-cs"/>
              </a:rPr>
              <a:t>mit</a:t>
            </a:r>
            <a:r>
              <a:rPr kumimoji="0" lang="en-GB" sz="2600" b="1" i="0" u="none" strike="noStrike" kern="1200" cap="none" spc="-1" normalizeH="0" baseline="0" noProof="0">
                <a:ln>
                  <a:noFill/>
                </a:ln>
                <a:solidFill>
                  <a:srgbClr val="002060"/>
                </a:solidFill>
                <a:effectLst/>
                <a:uLnTx/>
                <a:uFillTx/>
                <a:latin typeface="Century gothic"/>
                <a:ea typeface="Century Gothic"/>
                <a:cs typeface="+mn-cs"/>
              </a:rPr>
              <a:t> Mariem</a:t>
            </a:r>
            <a:r>
              <a:rPr kumimoji="0" lang="en-GB" sz="2600" b="1" i="0" u="none" strike="noStrike" kern="1200" cap="none" spc="-1" normalizeH="0" baseline="0" noProof="0" dirty="0">
                <a:ln>
                  <a:noFill/>
                </a:ln>
                <a:solidFill>
                  <a:srgbClr val="002060"/>
                </a:solidFill>
                <a:effectLst/>
                <a:uLnTx/>
                <a:uFillTx/>
                <a:latin typeface="Century gothic"/>
                <a:ea typeface="Century Gothic"/>
                <a:cs typeface="+mn-cs"/>
              </a:rPr>
              <a:t>.</a:t>
            </a:r>
            <a:endParaRPr kumimoji="0" lang="en-GB" sz="2600" b="0" i="0" u="none" strike="noStrike" kern="1200" cap="none" spc="-1" normalizeH="0" baseline="0" noProof="0" dirty="0">
              <a:ln>
                <a:noFill/>
              </a:ln>
              <a:solidFill>
                <a:prstClr val="black"/>
              </a:solidFill>
              <a:effectLst/>
              <a:uLnTx/>
              <a:uFillTx/>
              <a:latin typeface="Century gothic"/>
              <a:ea typeface="+mn-ea"/>
              <a:cs typeface="+mn-cs"/>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57613" y="1116086"/>
            <a:ext cx="706161" cy="398063"/>
          </a:xfrm>
          <a:solidFill>
            <a:srgbClr val="2E94AF"/>
          </a:solidFill>
        </p:spPr>
        <p:txBody>
          <a:bodyPr/>
          <a:lstStyle/>
          <a:p>
            <a:pPr algn="ctr"/>
            <a:r>
              <a:rPr lang="en-GB" sz="2000" b="1" err="1">
                <a:solidFill>
                  <a:schemeClr val="bg1"/>
                </a:solidFill>
                <a:latin typeface="Century Gothic" panose="020B0502020202020204" pitchFamily="34" charset="0"/>
              </a:rPr>
              <a:t>lesen</a:t>
            </a:r>
            <a:endParaRPr lang="en-GB" sz="2000" b="1">
              <a:solidFill>
                <a:schemeClr val="bg1"/>
              </a:solidFill>
              <a:latin typeface="Century Gothic" panose="020B0502020202020204" pitchFamily="34" charset="0"/>
            </a:endParaRPr>
          </a:p>
        </p:txBody>
      </p:sp>
      <p:pic>
        <p:nvPicPr>
          <p:cNvPr id="67" name="Picture 66" descr="Icon&#10;&#10;Description automatically generated">
            <a:extLst>
              <a:ext uri="{FF2B5EF4-FFF2-40B4-BE49-F238E27FC236}">
                <a16:creationId xmlns:a16="http://schemas.microsoft.com/office/drawing/2014/main" id="{BC90431E-2725-42A0-AD10-D2A874C2DB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89194" y="179076"/>
            <a:ext cx="1127858" cy="829128"/>
          </a:xfrm>
          <a:prstGeom prst="rect">
            <a:avLst/>
          </a:prstGeom>
        </p:spPr>
      </p:pic>
      <p:pic>
        <p:nvPicPr>
          <p:cNvPr id="65" name="Graphic 64" descr="Teacher">
            <a:extLst>
              <a:ext uri="{FF2B5EF4-FFF2-40B4-BE49-F238E27FC236}">
                <a16:creationId xmlns:a16="http://schemas.microsoft.com/office/drawing/2014/main" id="{37405C42-1BE1-482C-B5D0-6FB326DBFB1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0" y="400718"/>
            <a:ext cx="914400" cy="914400"/>
          </a:xfrm>
          <a:prstGeom prst="rect">
            <a:avLst/>
          </a:prstGeom>
        </p:spPr>
      </p:pic>
      <p:sp>
        <p:nvSpPr>
          <p:cNvPr id="69" name="Speech Bubble: Rectangle with Corners Rounded 68">
            <a:extLst>
              <a:ext uri="{FF2B5EF4-FFF2-40B4-BE49-F238E27FC236}">
                <a16:creationId xmlns:a16="http://schemas.microsoft.com/office/drawing/2014/main" id="{7455D017-EF74-48DA-B4CF-88047C199FE1}"/>
              </a:ext>
            </a:extLst>
          </p:cNvPr>
          <p:cNvSpPr/>
          <p:nvPr/>
        </p:nvSpPr>
        <p:spPr>
          <a:xfrm>
            <a:off x="785642" y="598898"/>
            <a:ext cx="9462540" cy="518040"/>
          </a:xfrm>
          <a:prstGeom prst="wedgeRoundRectCallout">
            <a:avLst>
              <a:gd name="adj1" fmla="val -52272"/>
              <a:gd name="adj2" fmla="val -14246"/>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70" name="Google Shape;108;p3">
            <a:extLst>
              <a:ext uri="{FF2B5EF4-FFF2-40B4-BE49-F238E27FC236}">
                <a16:creationId xmlns:a16="http://schemas.microsoft.com/office/drawing/2014/main" id="{1EABAD8D-5F95-40DD-A2BD-088C9326CD89}"/>
              </a:ext>
            </a:extLst>
          </p:cNvPr>
          <p:cNvSpPr txBox="1"/>
          <p:nvPr/>
        </p:nvSpPr>
        <p:spPr>
          <a:xfrm>
            <a:off x="871904" y="693122"/>
            <a:ext cx="9376277" cy="40006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cs typeface="+mn-cs"/>
              </a:rPr>
              <a:t>Wer</a:t>
            </a:r>
            <a:r>
              <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a typeface="Century Gothic"/>
                <a:cs typeface="+mn-cs"/>
              </a:rPr>
              <a:t> </a:t>
            </a:r>
            <a:r>
              <a:rPr kumimoji="0" lang="en-GB" sz="2000" b="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cs typeface="+mn-cs"/>
              </a:rPr>
              <a:t>macht</a:t>
            </a:r>
            <a:r>
              <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a typeface="Century Gothic"/>
                <a:cs typeface="+mn-cs"/>
              </a:rPr>
              <a:t> was? </a:t>
            </a:r>
            <a:r>
              <a:rPr kumimoji="0" lang="en-GB" sz="2000" b="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cs typeface="+mn-cs"/>
              </a:rPr>
              <a:t>Schreib</a:t>
            </a:r>
            <a:r>
              <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a typeface="Century Gothic"/>
                <a:cs typeface="+mn-cs"/>
              </a:rPr>
              <a:t> 1 – 6, ich </a:t>
            </a:r>
            <a:r>
              <a:rPr kumimoji="0" lang="en-GB" sz="2000" b="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cs typeface="+mn-cs"/>
              </a:rPr>
              <a:t>oder</a:t>
            </a:r>
            <a:r>
              <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a typeface="Century Gothic"/>
                <a:cs typeface="+mn-cs"/>
              </a:rPr>
              <a:t> </a:t>
            </a:r>
            <a:r>
              <a:rPr kumimoji="0" lang="en-GB" sz="2000" b="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cs typeface="+mn-cs"/>
              </a:rPr>
              <a:t>sie</a:t>
            </a:r>
            <a:r>
              <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a typeface="Century Gothic"/>
                <a:cs typeface="+mn-cs"/>
              </a:rPr>
              <a:t>, und die </a:t>
            </a:r>
            <a:r>
              <a:rPr kumimoji="0" lang="en-GB" sz="2000" b="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cs typeface="+mn-cs"/>
              </a:rPr>
              <a:t>Sätze</a:t>
            </a:r>
            <a:r>
              <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a typeface="Century Gothic"/>
                <a:cs typeface="+mn-cs"/>
              </a:rPr>
              <a:t> auf </a:t>
            </a:r>
            <a:r>
              <a:rPr kumimoji="0" lang="en-GB" sz="2000" b="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cs typeface="+mn-cs"/>
              </a:rPr>
              <a:t>Englisch</a:t>
            </a:r>
            <a:r>
              <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a typeface="Century Gothic"/>
                <a:cs typeface="+mn-cs"/>
              </a:rPr>
              <a:t>.</a:t>
            </a:r>
            <a:endParaRPr kumimoji="0" sz="20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sp>
        <p:nvSpPr>
          <p:cNvPr id="72" name="TextBox 71">
            <a:extLst>
              <a:ext uri="{FF2B5EF4-FFF2-40B4-BE49-F238E27FC236}">
                <a16:creationId xmlns:a16="http://schemas.microsoft.com/office/drawing/2014/main" id="{405F5035-6818-4AE5-BFFB-439134788E8C}"/>
              </a:ext>
            </a:extLst>
          </p:cNvPr>
          <p:cNvSpPr txBox="1"/>
          <p:nvPr/>
        </p:nvSpPr>
        <p:spPr>
          <a:xfrm>
            <a:off x="401721" y="3213556"/>
            <a:ext cx="4912907"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a:ln>
                  <a:noFill/>
                </a:ln>
                <a:solidFill>
                  <a:srgbClr val="1F4E79"/>
                </a:solidFill>
                <a:effectLst/>
                <a:uLnTx/>
                <a:uFillTx/>
              </a:rPr>
              <a:t>  </a:t>
            </a:r>
            <a:endParaRPr kumimoji="0" lang="en-GB" sz="2000" b="0" i="0" u="none" strike="noStrike" kern="0" cap="none" spc="0" normalizeH="0" baseline="0" noProof="0">
              <a:ln>
                <a:noFill/>
              </a:ln>
              <a:solidFill>
                <a:srgbClr val="1F4E79"/>
              </a:solidFill>
              <a:effectLst/>
              <a:uLnTx/>
              <a:uFillTx/>
            </a:endParaRPr>
          </a:p>
        </p:txBody>
      </p:sp>
      <p:grpSp>
        <p:nvGrpSpPr>
          <p:cNvPr id="78" name="Group 77">
            <a:extLst>
              <a:ext uri="{FF2B5EF4-FFF2-40B4-BE49-F238E27FC236}">
                <a16:creationId xmlns:a16="http://schemas.microsoft.com/office/drawing/2014/main" id="{12A14745-5768-4F84-B7E2-86D89F2FF630}"/>
              </a:ext>
            </a:extLst>
          </p:cNvPr>
          <p:cNvGrpSpPr/>
          <p:nvPr/>
        </p:nvGrpSpPr>
        <p:grpSpPr>
          <a:xfrm>
            <a:off x="467017" y="1688688"/>
            <a:ext cx="2820206" cy="1071811"/>
            <a:chOff x="510772" y="1440685"/>
            <a:chExt cx="2820206" cy="1071811"/>
          </a:xfrm>
        </p:grpSpPr>
        <p:sp>
          <p:nvSpPr>
            <p:cNvPr id="79" name="Speech Bubble: Rectangle with Corners Rounded 77">
              <a:extLst>
                <a:ext uri="{FF2B5EF4-FFF2-40B4-BE49-F238E27FC236}">
                  <a16:creationId xmlns:a16="http://schemas.microsoft.com/office/drawing/2014/main" id="{A6EC61AD-FAF4-4B4E-9554-A433516693BB}"/>
                </a:ext>
              </a:extLst>
            </p:cNvPr>
            <p:cNvSpPr/>
            <p:nvPr/>
          </p:nvSpPr>
          <p:spPr>
            <a:xfrm>
              <a:off x="545769" y="1440685"/>
              <a:ext cx="2611313" cy="1071811"/>
            </a:xfrm>
            <a:prstGeom prst="wedgeRoundRectCallout">
              <a:avLst>
                <a:gd name="adj1" fmla="val 34002"/>
                <a:gd name="adj2" fmla="val 70329"/>
                <a:gd name="adj3" fmla="val 16667"/>
              </a:avLst>
            </a:prstGeom>
            <a:solidFill>
              <a:sysClr val="window" lastClr="FFFFFF"/>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7000"/>
                </a:lnSpc>
                <a:spcBef>
                  <a:spcPts val="0"/>
                </a:spcBef>
                <a:spcAft>
                  <a:spcPts val="800"/>
                </a:spcAft>
                <a:buClrTx/>
                <a:buSzTx/>
                <a:buFontTx/>
                <a:buNone/>
                <a:tabLst/>
                <a:defRPr/>
              </a:pPr>
              <a:r>
                <a:rPr kumimoji="0" lang="en-GB" sz="1050" b="1" i="0" u="none" strike="noStrike" kern="0" cap="none" spc="0" normalizeH="0" baseline="0" noProof="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0" cap="none" spc="0" normalizeH="0" baseline="0" noProof="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80" name="TextBox 79">
              <a:extLst>
                <a:ext uri="{FF2B5EF4-FFF2-40B4-BE49-F238E27FC236}">
                  <a16:creationId xmlns:a16="http://schemas.microsoft.com/office/drawing/2014/main" id="{B77F84E4-6CCB-4A17-9145-59FF1BCCF613}"/>
                </a:ext>
              </a:extLst>
            </p:cNvPr>
            <p:cNvSpPr txBox="1"/>
            <p:nvPr/>
          </p:nvSpPr>
          <p:spPr>
            <a:xfrm>
              <a:off x="510772" y="1524874"/>
              <a:ext cx="2820206"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5B9BD5">
                      <a:lumMod val="50000"/>
                    </a:srgbClr>
                  </a:solidFill>
                  <a:effectLst/>
                  <a:uLnTx/>
                  <a:uFillTx/>
                </a:rPr>
                <a:t>1. </a:t>
              </a:r>
              <a:r>
                <a:rPr lang="en-GB" sz="2000" dirty="0" err="1">
                  <a:solidFill>
                    <a:schemeClr val="accent1">
                      <a:lumMod val="50000"/>
                    </a:schemeClr>
                  </a:solidFill>
                  <a:latin typeface="Wingdings" pitchFamily="2" charset="2"/>
                </a:rPr>
                <a:t>nnn</a:t>
              </a:r>
              <a:r>
                <a:rPr kumimoji="0" lang="en-GB" sz="2000" b="0" i="0" u="none" strike="noStrike" kern="0" cap="none" spc="0" normalizeH="0" baseline="0" noProof="0" dirty="0">
                  <a:ln>
                    <a:noFill/>
                  </a:ln>
                  <a:solidFill>
                    <a:srgbClr val="5B9BD5">
                      <a:lumMod val="50000"/>
                    </a:srgbClr>
                  </a:solidFill>
                  <a:effectLst/>
                  <a:uLnTx/>
                  <a:uFillTx/>
                </a:rPr>
                <a:t> </a:t>
              </a:r>
              <a:r>
                <a:rPr lang="en-GB" sz="2000" kern="0" dirty="0" err="1">
                  <a:solidFill>
                    <a:srgbClr val="5B9BD5">
                      <a:lumMod val="50000"/>
                    </a:srgbClr>
                  </a:solidFill>
                </a:rPr>
                <a:t>lies</a:t>
              </a:r>
              <a:r>
                <a:rPr lang="en-GB" sz="2000" dirty="0" err="1">
                  <a:solidFill>
                    <a:schemeClr val="accent1">
                      <a:lumMod val="50000"/>
                    </a:schemeClr>
                  </a:solidFill>
                  <a:latin typeface="Wingdings" pitchFamily="2" charset="2"/>
                </a:rPr>
                <a:t>n</a:t>
              </a:r>
              <a:r>
                <a:rPr kumimoji="0" lang="en-GB" sz="2000" b="0" i="0" u="none" strike="noStrike" kern="0" cap="none" spc="0" normalizeH="0" baseline="0" noProof="0" dirty="0">
                  <a:ln>
                    <a:noFill/>
                  </a:ln>
                  <a:solidFill>
                    <a:srgbClr val="5B9BD5">
                      <a:lumMod val="50000"/>
                    </a:srgbClr>
                  </a:solidFill>
                  <a:effectLst/>
                  <a:uLnTx/>
                  <a:uFillTx/>
                </a:rPr>
                <a:t> oft </a:t>
              </a:r>
              <a:r>
                <a:rPr kumimoji="0" lang="en-GB" sz="2000" b="0" i="0" u="none" strike="noStrike" kern="0" cap="none" spc="0" normalizeH="0" baseline="0" noProof="0" dirty="0" err="1">
                  <a:ln>
                    <a:noFill/>
                  </a:ln>
                  <a:solidFill>
                    <a:srgbClr val="5B9BD5">
                      <a:lumMod val="50000"/>
                    </a:srgbClr>
                  </a:solidFill>
                  <a:effectLst/>
                  <a:uLnTx/>
                  <a:uFillTx/>
                </a:rPr>
                <a:t>Bücher</a:t>
              </a:r>
              <a:r>
                <a:rPr kumimoji="0" lang="en-GB" sz="2000" b="0" i="0" u="none" strike="noStrike" kern="0" cap="none" spc="0" normalizeH="0" baseline="0" noProof="0" dirty="0">
                  <a:ln>
                    <a:noFill/>
                  </a:ln>
                  <a:solidFill>
                    <a:srgbClr val="5B9BD5">
                      <a:lumMod val="50000"/>
                    </a:srgbClr>
                  </a:solidFill>
                  <a:effectLst/>
                  <a:uLnTx/>
                  <a:uFillTx/>
                </a:rPr>
                <a:t>.</a:t>
              </a:r>
            </a:p>
          </p:txBody>
        </p:sp>
      </p:grpSp>
      <p:grpSp>
        <p:nvGrpSpPr>
          <p:cNvPr id="81" name="Group 80">
            <a:extLst>
              <a:ext uri="{FF2B5EF4-FFF2-40B4-BE49-F238E27FC236}">
                <a16:creationId xmlns:a16="http://schemas.microsoft.com/office/drawing/2014/main" id="{95992C12-433E-441F-B465-6C200E64AE96}"/>
              </a:ext>
            </a:extLst>
          </p:cNvPr>
          <p:cNvGrpSpPr/>
          <p:nvPr/>
        </p:nvGrpSpPr>
        <p:grpSpPr>
          <a:xfrm>
            <a:off x="431174" y="3034050"/>
            <a:ext cx="2802026" cy="1376590"/>
            <a:chOff x="479596" y="2943569"/>
            <a:chExt cx="2802026" cy="1024603"/>
          </a:xfrm>
        </p:grpSpPr>
        <p:sp>
          <p:nvSpPr>
            <p:cNvPr id="82" name="Speech Bubble: Rectangle with Corners Rounded 95">
              <a:extLst>
                <a:ext uri="{FF2B5EF4-FFF2-40B4-BE49-F238E27FC236}">
                  <a16:creationId xmlns:a16="http://schemas.microsoft.com/office/drawing/2014/main" id="{035E69BC-29E4-4E3E-937C-93487469D6E2}"/>
                </a:ext>
              </a:extLst>
            </p:cNvPr>
            <p:cNvSpPr/>
            <p:nvPr/>
          </p:nvSpPr>
          <p:spPr>
            <a:xfrm>
              <a:off x="479596" y="2943569"/>
              <a:ext cx="2611312" cy="1024603"/>
            </a:xfrm>
            <a:prstGeom prst="wedgeRoundRectCallout">
              <a:avLst>
                <a:gd name="adj1" fmla="val 29465"/>
                <a:gd name="adj2" fmla="val 62586"/>
                <a:gd name="adj3" fmla="val 16667"/>
              </a:avLst>
            </a:prstGeom>
            <a:solidFill>
              <a:sysClr val="window" lastClr="FFFFFF"/>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7000"/>
                </a:lnSpc>
                <a:spcBef>
                  <a:spcPts val="0"/>
                </a:spcBef>
                <a:spcAft>
                  <a:spcPts val="800"/>
                </a:spcAft>
                <a:buClrTx/>
                <a:buSzTx/>
                <a:buFontTx/>
                <a:buNone/>
                <a:tabLst/>
                <a:defRPr/>
              </a:pPr>
              <a:r>
                <a:rPr kumimoji="0" lang="en-GB" sz="1050" b="1" i="0" u="none" strike="noStrike" kern="0" cap="none" spc="0" normalizeH="0" baseline="0" noProof="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0" cap="none" spc="0" normalizeH="0" baseline="0" noProof="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83" name="TextBox 82">
              <a:extLst>
                <a:ext uri="{FF2B5EF4-FFF2-40B4-BE49-F238E27FC236}">
                  <a16:creationId xmlns:a16="http://schemas.microsoft.com/office/drawing/2014/main" id="{8BCA3BAC-D111-45A3-BC42-9735F81A005E}"/>
                </a:ext>
              </a:extLst>
            </p:cNvPr>
            <p:cNvSpPr txBox="1"/>
            <p:nvPr/>
          </p:nvSpPr>
          <p:spPr>
            <a:xfrm>
              <a:off x="483901" y="3033008"/>
              <a:ext cx="2797721"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5B9BD5">
                      <a:lumMod val="50000"/>
                    </a:srgbClr>
                  </a:solidFill>
                  <a:effectLst/>
                  <a:uLnTx/>
                  <a:uFillTx/>
                </a:rPr>
                <a:t>2. </a:t>
              </a:r>
            </a:p>
          </p:txBody>
        </p:sp>
      </p:grpSp>
      <p:grpSp>
        <p:nvGrpSpPr>
          <p:cNvPr id="84" name="Group 83">
            <a:extLst>
              <a:ext uri="{FF2B5EF4-FFF2-40B4-BE49-F238E27FC236}">
                <a16:creationId xmlns:a16="http://schemas.microsoft.com/office/drawing/2014/main" id="{474CC0A3-ACD2-4277-9B18-1C7D072B21C3}"/>
              </a:ext>
            </a:extLst>
          </p:cNvPr>
          <p:cNvGrpSpPr/>
          <p:nvPr/>
        </p:nvGrpSpPr>
        <p:grpSpPr>
          <a:xfrm>
            <a:off x="479528" y="4604623"/>
            <a:ext cx="2611312" cy="1273069"/>
            <a:chOff x="523283" y="4356620"/>
            <a:chExt cx="2611312" cy="1071811"/>
          </a:xfrm>
        </p:grpSpPr>
        <p:sp>
          <p:nvSpPr>
            <p:cNvPr id="85" name="Speech Bubble: Rectangle with Corners Rounded 97">
              <a:extLst>
                <a:ext uri="{FF2B5EF4-FFF2-40B4-BE49-F238E27FC236}">
                  <a16:creationId xmlns:a16="http://schemas.microsoft.com/office/drawing/2014/main" id="{CB7900F1-91B5-4006-BCBA-81EB3F2B5C1E}"/>
                </a:ext>
              </a:extLst>
            </p:cNvPr>
            <p:cNvSpPr/>
            <p:nvPr/>
          </p:nvSpPr>
          <p:spPr>
            <a:xfrm>
              <a:off x="523283" y="4356620"/>
              <a:ext cx="2611312" cy="1071811"/>
            </a:xfrm>
            <a:prstGeom prst="wedgeRoundRectCallout">
              <a:avLst>
                <a:gd name="adj1" fmla="val 34002"/>
                <a:gd name="adj2" fmla="val 70329"/>
                <a:gd name="adj3" fmla="val 16667"/>
              </a:avLst>
            </a:prstGeom>
            <a:solidFill>
              <a:sysClr val="window" lastClr="FFFFFF"/>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7000"/>
                </a:lnSpc>
                <a:spcBef>
                  <a:spcPts val="0"/>
                </a:spcBef>
                <a:spcAft>
                  <a:spcPts val="800"/>
                </a:spcAft>
                <a:buClrTx/>
                <a:buSzTx/>
                <a:buFontTx/>
                <a:buNone/>
                <a:tabLst/>
                <a:defRPr/>
              </a:pPr>
              <a:r>
                <a:rPr kumimoji="0" lang="en-GB" sz="1050" b="1" i="0" u="none" strike="noStrike" kern="0" cap="none" spc="0" normalizeH="0" baseline="0" noProof="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0" cap="none" spc="0" normalizeH="0" baseline="0" noProof="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86" name="TextBox 85">
              <a:extLst>
                <a:ext uri="{FF2B5EF4-FFF2-40B4-BE49-F238E27FC236}">
                  <a16:creationId xmlns:a16="http://schemas.microsoft.com/office/drawing/2014/main" id="{CFBA356C-1BA8-4378-9E8A-CB58990F1E8A}"/>
                </a:ext>
              </a:extLst>
            </p:cNvPr>
            <p:cNvSpPr txBox="1"/>
            <p:nvPr/>
          </p:nvSpPr>
          <p:spPr>
            <a:xfrm>
              <a:off x="599141" y="4412895"/>
              <a:ext cx="2534844"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5B9BD5">
                      <a:lumMod val="50000"/>
                    </a:srgbClr>
                  </a:solidFill>
                  <a:effectLst/>
                  <a:uLnTx/>
                  <a:uFillTx/>
                </a:rPr>
                <a:t>3. </a:t>
              </a:r>
            </a:p>
          </p:txBody>
        </p:sp>
      </p:grpSp>
      <p:grpSp>
        <p:nvGrpSpPr>
          <p:cNvPr id="95" name="Group 94">
            <a:extLst>
              <a:ext uri="{FF2B5EF4-FFF2-40B4-BE49-F238E27FC236}">
                <a16:creationId xmlns:a16="http://schemas.microsoft.com/office/drawing/2014/main" id="{3FDB0ADD-A054-4EE1-AE45-A3F9FDBDBF28}"/>
              </a:ext>
            </a:extLst>
          </p:cNvPr>
          <p:cNvGrpSpPr/>
          <p:nvPr/>
        </p:nvGrpSpPr>
        <p:grpSpPr>
          <a:xfrm>
            <a:off x="4031665" y="3214321"/>
            <a:ext cx="2939577" cy="1384019"/>
            <a:chOff x="4095782" y="2919853"/>
            <a:chExt cx="2827459" cy="1071811"/>
          </a:xfrm>
        </p:grpSpPr>
        <p:sp>
          <p:nvSpPr>
            <p:cNvPr id="96" name="Speech Bubble: Rectangle with Corners Rounded 95">
              <a:extLst>
                <a:ext uri="{FF2B5EF4-FFF2-40B4-BE49-F238E27FC236}">
                  <a16:creationId xmlns:a16="http://schemas.microsoft.com/office/drawing/2014/main" id="{238812DD-66DF-4058-A864-B4DC9AF4D1A2}"/>
                </a:ext>
              </a:extLst>
            </p:cNvPr>
            <p:cNvSpPr/>
            <p:nvPr/>
          </p:nvSpPr>
          <p:spPr>
            <a:xfrm>
              <a:off x="4095782" y="2919853"/>
              <a:ext cx="2611312" cy="1071811"/>
            </a:xfrm>
            <a:prstGeom prst="wedgeRoundRectCallout">
              <a:avLst>
                <a:gd name="adj1" fmla="val 34002"/>
                <a:gd name="adj2" fmla="val 70329"/>
                <a:gd name="adj3" fmla="val 16667"/>
              </a:avLst>
            </a:prstGeom>
            <a:solidFill>
              <a:sysClr val="window" lastClr="FFFFFF"/>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7000"/>
                </a:lnSpc>
                <a:spcBef>
                  <a:spcPts val="0"/>
                </a:spcBef>
                <a:spcAft>
                  <a:spcPts val="800"/>
                </a:spcAft>
                <a:buClrTx/>
                <a:buSzTx/>
                <a:buFontTx/>
                <a:buNone/>
                <a:tabLst/>
                <a:defRPr/>
              </a:pPr>
              <a:r>
                <a:rPr kumimoji="0" lang="en-GB" sz="1050" b="1" i="0" u="none" strike="noStrike" kern="0" cap="none" spc="0" normalizeH="0" baseline="0" noProof="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0" cap="none" spc="0" normalizeH="0" baseline="0" noProof="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97" name="TextBox 96">
              <a:extLst>
                <a:ext uri="{FF2B5EF4-FFF2-40B4-BE49-F238E27FC236}">
                  <a16:creationId xmlns:a16="http://schemas.microsoft.com/office/drawing/2014/main" id="{B3445192-7E51-426C-B340-464F1B553AA7}"/>
                </a:ext>
              </a:extLst>
            </p:cNvPr>
            <p:cNvSpPr txBox="1"/>
            <p:nvPr/>
          </p:nvSpPr>
          <p:spPr>
            <a:xfrm>
              <a:off x="4125520" y="2966467"/>
              <a:ext cx="2797721"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5B9BD5">
                      <a:lumMod val="50000"/>
                    </a:srgbClr>
                  </a:solidFill>
                  <a:effectLst/>
                  <a:uLnTx/>
                  <a:uFillTx/>
                </a:rPr>
                <a:t>5.</a:t>
              </a:r>
            </a:p>
          </p:txBody>
        </p:sp>
      </p:grpSp>
      <p:grpSp>
        <p:nvGrpSpPr>
          <p:cNvPr id="98" name="Group 97">
            <a:extLst>
              <a:ext uri="{FF2B5EF4-FFF2-40B4-BE49-F238E27FC236}">
                <a16:creationId xmlns:a16="http://schemas.microsoft.com/office/drawing/2014/main" id="{475D2546-029A-4BC1-A9E5-89F774FA51A4}"/>
              </a:ext>
            </a:extLst>
          </p:cNvPr>
          <p:cNvGrpSpPr/>
          <p:nvPr/>
        </p:nvGrpSpPr>
        <p:grpSpPr>
          <a:xfrm>
            <a:off x="4074514" y="4938238"/>
            <a:ext cx="2611312" cy="1071811"/>
            <a:chOff x="4095782" y="4356619"/>
            <a:chExt cx="2611312" cy="1071811"/>
          </a:xfrm>
        </p:grpSpPr>
        <p:sp>
          <p:nvSpPr>
            <p:cNvPr id="99" name="Speech Bubble: Rectangle with Corners Rounded 97">
              <a:extLst>
                <a:ext uri="{FF2B5EF4-FFF2-40B4-BE49-F238E27FC236}">
                  <a16:creationId xmlns:a16="http://schemas.microsoft.com/office/drawing/2014/main" id="{BE3C0D2D-E92B-4586-ACA9-E3F45644475B}"/>
                </a:ext>
              </a:extLst>
            </p:cNvPr>
            <p:cNvSpPr/>
            <p:nvPr/>
          </p:nvSpPr>
          <p:spPr>
            <a:xfrm>
              <a:off x="4095782" y="4356619"/>
              <a:ext cx="2611312" cy="1071811"/>
            </a:xfrm>
            <a:prstGeom prst="wedgeRoundRectCallout">
              <a:avLst>
                <a:gd name="adj1" fmla="val 34002"/>
                <a:gd name="adj2" fmla="val 70329"/>
                <a:gd name="adj3" fmla="val 16667"/>
              </a:avLst>
            </a:prstGeom>
            <a:solidFill>
              <a:sysClr val="window" lastClr="FFFFFF"/>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7000"/>
                </a:lnSpc>
                <a:spcBef>
                  <a:spcPts val="0"/>
                </a:spcBef>
                <a:spcAft>
                  <a:spcPts val="800"/>
                </a:spcAft>
                <a:buClrTx/>
                <a:buSzTx/>
                <a:buFontTx/>
                <a:buNone/>
                <a:tabLst/>
                <a:defRPr/>
              </a:pPr>
              <a:r>
                <a:rPr kumimoji="0" lang="en-GB" sz="1050" b="1" i="0" u="none" strike="noStrike" kern="0" cap="none" spc="0" normalizeH="0" baseline="0" noProof="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0" cap="none" spc="0" normalizeH="0" baseline="0" noProof="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100" name="TextBox 99">
              <a:extLst>
                <a:ext uri="{FF2B5EF4-FFF2-40B4-BE49-F238E27FC236}">
                  <a16:creationId xmlns:a16="http://schemas.microsoft.com/office/drawing/2014/main" id="{D5AF0D62-DBED-4138-AFCF-6608F2F9E949}"/>
                </a:ext>
              </a:extLst>
            </p:cNvPr>
            <p:cNvSpPr txBox="1"/>
            <p:nvPr/>
          </p:nvSpPr>
          <p:spPr>
            <a:xfrm>
              <a:off x="4134595" y="4453174"/>
              <a:ext cx="2534844"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5B9BD5">
                      <a:lumMod val="50000"/>
                    </a:srgbClr>
                  </a:solidFill>
                  <a:effectLst/>
                  <a:uLnTx/>
                  <a:uFillTx/>
                </a:rPr>
                <a:t>6. </a:t>
              </a:r>
            </a:p>
          </p:txBody>
        </p:sp>
      </p:grpSp>
      <p:sp>
        <p:nvSpPr>
          <p:cNvPr id="114" name="Speech Bubble: Rectangle with Corners Rounded 113">
            <a:extLst>
              <a:ext uri="{FF2B5EF4-FFF2-40B4-BE49-F238E27FC236}">
                <a16:creationId xmlns:a16="http://schemas.microsoft.com/office/drawing/2014/main" id="{9697D0F4-133B-47EC-9EA7-A1CAA7AFE4D4}"/>
              </a:ext>
            </a:extLst>
          </p:cNvPr>
          <p:cNvSpPr/>
          <p:nvPr/>
        </p:nvSpPr>
        <p:spPr>
          <a:xfrm>
            <a:off x="4845961" y="124666"/>
            <a:ext cx="6006069" cy="518040"/>
          </a:xfrm>
          <a:prstGeom prst="wedgeRoundRectCallout">
            <a:avLst>
              <a:gd name="adj1" fmla="val -54991"/>
              <a:gd name="adj2" fmla="val -7585"/>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15" name="Google Shape;108;p3">
            <a:extLst>
              <a:ext uri="{FF2B5EF4-FFF2-40B4-BE49-F238E27FC236}">
                <a16:creationId xmlns:a16="http://schemas.microsoft.com/office/drawing/2014/main" id="{39555553-D799-4EEF-86DB-BF14292E897C}"/>
              </a:ext>
            </a:extLst>
          </p:cNvPr>
          <p:cNvSpPr txBox="1"/>
          <p:nvPr/>
        </p:nvSpPr>
        <p:spPr>
          <a:xfrm>
            <a:off x="4883187" y="136037"/>
            <a:ext cx="6117447" cy="40006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Olivia </a:t>
            </a:r>
            <a:r>
              <a:rPr kumimoji="0" lang="en-GB" sz="20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ist</a:t>
            </a:r>
            <a:r>
              <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0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meine</a:t>
            </a:r>
            <a:r>
              <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0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Freundin</a:t>
            </a:r>
            <a:r>
              <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0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aus</a:t>
            </a:r>
            <a:r>
              <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England und…</a:t>
            </a:r>
            <a:endParaRPr kumimoji="0" sz="20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grpSp>
        <p:nvGrpSpPr>
          <p:cNvPr id="4" name="Group 3">
            <a:extLst>
              <a:ext uri="{FF2B5EF4-FFF2-40B4-BE49-F238E27FC236}">
                <a16:creationId xmlns:a16="http://schemas.microsoft.com/office/drawing/2014/main" id="{B5B3AB02-2336-4A11-9A81-A27EF38C0DDF}"/>
              </a:ext>
            </a:extLst>
          </p:cNvPr>
          <p:cNvGrpSpPr/>
          <p:nvPr/>
        </p:nvGrpSpPr>
        <p:grpSpPr>
          <a:xfrm>
            <a:off x="546630" y="1765605"/>
            <a:ext cx="2484152" cy="900517"/>
            <a:chOff x="-12403520" y="4489211"/>
            <a:chExt cx="2484152" cy="900517"/>
          </a:xfrm>
        </p:grpSpPr>
        <p:sp>
          <p:nvSpPr>
            <p:cNvPr id="2" name="Rectangle: Rounded Corners 1">
              <a:extLst>
                <a:ext uri="{FF2B5EF4-FFF2-40B4-BE49-F238E27FC236}">
                  <a16:creationId xmlns:a16="http://schemas.microsoft.com/office/drawing/2014/main" id="{90E7624F-1800-47CC-8DF4-7CAA245DD6C7}"/>
                </a:ext>
              </a:extLst>
            </p:cNvPr>
            <p:cNvSpPr/>
            <p:nvPr/>
          </p:nvSpPr>
          <p:spPr>
            <a:xfrm>
              <a:off x="-12403520" y="4542433"/>
              <a:ext cx="2469978" cy="84729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7" name="TextBox 116">
              <a:extLst>
                <a:ext uri="{FF2B5EF4-FFF2-40B4-BE49-F238E27FC236}">
                  <a16:creationId xmlns:a16="http://schemas.microsoft.com/office/drawing/2014/main" id="{81048DD7-37A0-4FFA-B756-23331312C415}"/>
                </a:ext>
              </a:extLst>
            </p:cNvPr>
            <p:cNvSpPr txBox="1"/>
            <p:nvPr/>
          </p:nvSpPr>
          <p:spPr>
            <a:xfrm>
              <a:off x="-12389346" y="4489211"/>
              <a:ext cx="2469978" cy="707886"/>
            </a:xfrm>
            <a:prstGeom prst="rect">
              <a:avLst/>
            </a:prstGeom>
            <a:noFill/>
          </p:spPr>
          <p:txBody>
            <a:bodyPr wrap="square" lIns="91440" tIns="45720" rIns="91440" bIns="45720" rtlCol="0" anchor="t">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5B9BD5"/>
                  </a:solidFill>
                  <a:effectLst/>
                  <a:uLnTx/>
                  <a:uFillTx/>
                </a:rPr>
                <a:t>1. </a:t>
              </a:r>
              <a:r>
                <a:rPr kumimoji="0" lang="en-GB" sz="2000" b="1" i="0" u="none" strike="noStrike" kern="0" cap="none" spc="0" normalizeH="0" baseline="0" noProof="0" dirty="0">
                  <a:ln>
                    <a:noFill/>
                  </a:ln>
                  <a:solidFill>
                    <a:srgbClr val="002060"/>
                  </a:solidFill>
                  <a:effectLst/>
                  <a:uLnTx/>
                  <a:uFillTx/>
                </a:rPr>
                <a:t>Sie</a:t>
              </a:r>
              <a:r>
                <a:rPr kumimoji="0" lang="en-GB" sz="2000" b="1" i="0" u="none" strike="noStrike" kern="0" cap="none" spc="0" normalizeH="0" baseline="0" noProof="0" dirty="0">
                  <a:ln>
                    <a:noFill/>
                  </a:ln>
                  <a:solidFill>
                    <a:srgbClr val="5B9BD5"/>
                  </a:solidFill>
                  <a:effectLst/>
                  <a:uLnTx/>
                  <a:uFillTx/>
                </a:rPr>
                <a:t> </a:t>
              </a:r>
              <a:r>
                <a:rPr kumimoji="0" lang="en-GB" sz="2000" b="1" i="0" u="none" strike="noStrike" kern="0" cap="none" spc="0" normalizeH="0" baseline="0" noProof="0" dirty="0" err="1">
                  <a:ln>
                    <a:noFill/>
                  </a:ln>
                  <a:effectLst/>
                  <a:uLnTx/>
                  <a:uFillTx/>
                </a:rPr>
                <a:t>liest</a:t>
              </a:r>
              <a:r>
                <a:rPr kumimoji="0" lang="en-GB" sz="2000" b="1" i="0" u="none" strike="noStrike" kern="0" cap="none" spc="0" normalizeH="0" baseline="0" noProof="0" dirty="0">
                  <a:ln>
                    <a:noFill/>
                  </a:ln>
                  <a:effectLst/>
                  <a:uLnTx/>
                  <a:uFillTx/>
                </a:rPr>
                <a:t> </a:t>
              </a:r>
              <a:r>
                <a:rPr kumimoji="0" lang="en-GB" sz="2000" b="0" i="0" u="none" strike="noStrike" kern="0" cap="none" spc="0" normalizeH="0" baseline="0" noProof="0" dirty="0">
                  <a:ln>
                    <a:noFill/>
                  </a:ln>
                  <a:effectLst/>
                  <a:uLnTx/>
                  <a:uFillTx/>
                </a:rPr>
                <a:t>oft </a:t>
              </a:r>
              <a:r>
                <a:rPr kumimoji="0" lang="en-GB" sz="2000" b="0" i="0" u="none" strike="noStrike" kern="0" cap="none" spc="0" normalizeH="0" baseline="0" noProof="0" dirty="0" err="1">
                  <a:ln>
                    <a:noFill/>
                  </a:ln>
                  <a:effectLst/>
                  <a:uLnTx/>
                  <a:uFillTx/>
                </a:rPr>
                <a:t>Bücher</a:t>
              </a:r>
              <a:r>
                <a:rPr kumimoji="0" lang="en-GB" sz="2000" b="0" i="0" u="none" strike="noStrike" kern="0" cap="none" spc="0" normalizeH="0" baseline="0" noProof="0" dirty="0">
                  <a:ln>
                    <a:noFill/>
                  </a:ln>
                  <a:effectLst/>
                  <a:uLnTx/>
                  <a:uFillTx/>
                </a:rPr>
                <a:t>.</a:t>
              </a:r>
            </a:p>
          </p:txBody>
        </p:sp>
      </p:grpSp>
      <p:sp>
        <p:nvSpPr>
          <p:cNvPr id="8" name="TextBox 7">
            <a:extLst>
              <a:ext uri="{FF2B5EF4-FFF2-40B4-BE49-F238E27FC236}">
                <a16:creationId xmlns:a16="http://schemas.microsoft.com/office/drawing/2014/main" id="{42356158-CEDE-2A30-7201-34ADFD33FEFB}"/>
              </a:ext>
            </a:extLst>
          </p:cNvPr>
          <p:cNvSpPr txBox="1"/>
          <p:nvPr/>
        </p:nvSpPr>
        <p:spPr>
          <a:xfrm>
            <a:off x="750490" y="4647026"/>
            <a:ext cx="2457838" cy="101566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5B9BD5">
                    <a:lumMod val="50000"/>
                  </a:srgbClr>
                </a:solidFill>
                <a:effectLst/>
                <a:uLnTx/>
                <a:uFillTx/>
              </a:rPr>
              <a:t> </a:t>
            </a:r>
            <a:r>
              <a:rPr lang="en-GB" sz="2000" dirty="0" err="1">
                <a:solidFill>
                  <a:schemeClr val="accent1">
                    <a:lumMod val="50000"/>
                  </a:schemeClr>
                </a:solidFill>
                <a:latin typeface="Wingdings" pitchFamily="2" charset="2"/>
              </a:rPr>
              <a:t>nnn</a:t>
            </a:r>
            <a:r>
              <a:rPr kumimoji="0" lang="en-GB" sz="2000" b="0" i="0" u="none" strike="noStrike" kern="0" cap="none" spc="0" normalizeH="0" baseline="0" noProof="0" dirty="0">
                <a:ln>
                  <a:noFill/>
                </a:ln>
                <a:solidFill>
                  <a:srgbClr val="5B9BD5">
                    <a:lumMod val="50000"/>
                  </a:srgbClr>
                </a:solidFill>
                <a:effectLst/>
                <a:uLnTx/>
                <a:uFillTx/>
              </a:rPr>
              <a:t> </a:t>
            </a:r>
            <a:r>
              <a:rPr lang="en-GB" sz="2000" kern="0" dirty="0" err="1">
                <a:solidFill>
                  <a:srgbClr val="5B9BD5">
                    <a:lumMod val="50000"/>
                  </a:srgbClr>
                </a:solidFill>
              </a:rPr>
              <a:t>helf</a:t>
            </a:r>
            <a:r>
              <a:rPr lang="en-GB" sz="2000" dirty="0" err="1">
                <a:solidFill>
                  <a:schemeClr val="accent1">
                    <a:lumMod val="50000"/>
                  </a:schemeClr>
                </a:solidFill>
                <a:latin typeface="Wingdings" pitchFamily="2" charset="2"/>
              </a:rPr>
              <a:t>n</a:t>
            </a:r>
            <a:r>
              <a:rPr kumimoji="0" lang="en-GB" sz="2000" b="0" i="0" u="none" strike="noStrike" kern="0" cap="none" spc="0" normalizeH="0" baseline="0" noProof="0" dirty="0">
                <a:ln>
                  <a:noFill/>
                </a:ln>
                <a:solidFill>
                  <a:srgbClr val="5B9BD5">
                    <a:lumMod val="50000"/>
                  </a:srgbClr>
                </a:solidFill>
                <a:effectLst/>
                <a:uLnTx/>
                <a:uFillTx/>
              </a:rPr>
              <a:t> auch in der </a:t>
            </a:r>
            <a:r>
              <a:rPr kumimoji="0" lang="en-GB" sz="2000" b="0" i="0" u="none" strike="noStrike" kern="0" cap="none" spc="0" normalizeH="0" baseline="0" noProof="0" dirty="0" err="1">
                <a:ln>
                  <a:noFill/>
                </a:ln>
                <a:solidFill>
                  <a:srgbClr val="5B9BD5">
                    <a:lumMod val="50000"/>
                  </a:srgbClr>
                </a:solidFill>
                <a:effectLst/>
                <a:uLnTx/>
                <a:uFillTx/>
              </a:rPr>
              <a:t>Englischklasse</a:t>
            </a:r>
            <a:r>
              <a:rPr kumimoji="0" lang="en-GB" sz="2000" b="0" i="0" u="none" strike="noStrike" kern="0" cap="none" spc="0" normalizeH="0" baseline="0" noProof="0" dirty="0">
                <a:ln>
                  <a:noFill/>
                </a:ln>
                <a:solidFill>
                  <a:srgbClr val="5B9BD5">
                    <a:lumMod val="50000"/>
                  </a:srgbClr>
                </a:solidFill>
                <a:effectLst/>
                <a:uLnTx/>
                <a:uFillTx/>
              </a:rPr>
              <a:t>.</a:t>
            </a:r>
          </a:p>
        </p:txBody>
      </p:sp>
      <p:sp>
        <p:nvSpPr>
          <p:cNvPr id="17" name="Rectangle: Rounded Corners 16">
            <a:extLst>
              <a:ext uri="{FF2B5EF4-FFF2-40B4-BE49-F238E27FC236}">
                <a16:creationId xmlns:a16="http://schemas.microsoft.com/office/drawing/2014/main" id="{E4D4A83D-D3E5-3425-3A52-DF94CEFD42C9}"/>
              </a:ext>
            </a:extLst>
          </p:cNvPr>
          <p:cNvSpPr/>
          <p:nvPr/>
        </p:nvSpPr>
        <p:spPr>
          <a:xfrm>
            <a:off x="541046" y="4683595"/>
            <a:ext cx="2415651" cy="105746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6043BAC9-7099-A6F8-FAB7-97E34B5E7A2A}"/>
              </a:ext>
            </a:extLst>
          </p:cNvPr>
          <p:cNvSpPr txBox="1"/>
          <p:nvPr/>
        </p:nvSpPr>
        <p:spPr>
          <a:xfrm>
            <a:off x="648251" y="3072703"/>
            <a:ext cx="2820206" cy="132343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5B9BD5">
                    <a:lumMod val="50000"/>
                  </a:srgbClr>
                </a:solidFill>
                <a:effectLst/>
                <a:uLnTx/>
                <a:uFillTx/>
              </a:rPr>
              <a:t> </a:t>
            </a:r>
            <a:r>
              <a:rPr lang="en-GB" sz="2000" dirty="0" err="1">
                <a:solidFill>
                  <a:schemeClr val="accent1">
                    <a:lumMod val="50000"/>
                  </a:schemeClr>
                </a:solidFill>
                <a:latin typeface="Wingdings" pitchFamily="2" charset="2"/>
              </a:rPr>
              <a:t>nnn</a:t>
            </a:r>
            <a:r>
              <a:rPr kumimoji="0" lang="en-GB" sz="2000" b="0" i="0" u="none" strike="noStrike" kern="0" cap="none" spc="0" normalizeH="0" baseline="0" noProof="0" dirty="0">
                <a:ln>
                  <a:noFill/>
                </a:ln>
                <a:solidFill>
                  <a:srgbClr val="5B9BD5">
                    <a:lumMod val="50000"/>
                  </a:srgbClr>
                </a:solidFill>
                <a:effectLst/>
                <a:uLnTx/>
                <a:uFillTx/>
              </a:rPr>
              <a:t> </a:t>
            </a:r>
            <a:r>
              <a:rPr lang="en-GB" sz="2000" kern="0" dirty="0" err="1">
                <a:solidFill>
                  <a:srgbClr val="5B9BD5">
                    <a:lumMod val="50000"/>
                  </a:srgbClr>
                </a:solidFill>
              </a:rPr>
              <a:t>hilf</a:t>
            </a:r>
            <a:r>
              <a:rPr lang="en-GB" sz="2000" dirty="0" err="1">
                <a:solidFill>
                  <a:schemeClr val="accent1">
                    <a:lumMod val="50000"/>
                  </a:schemeClr>
                </a:solidFill>
                <a:latin typeface="Wingdings" pitchFamily="2" charset="2"/>
              </a:rPr>
              <a:t>n</a:t>
            </a:r>
            <a:r>
              <a:rPr kumimoji="0" lang="en-GB" sz="2000" b="0" i="0" u="none" strike="noStrike" kern="0" cap="none" spc="0" normalizeH="0" baseline="0" noProof="0" dirty="0">
                <a:ln>
                  <a:noFill/>
                </a:ln>
                <a:solidFill>
                  <a:srgbClr val="5B9BD5">
                    <a:lumMod val="50000"/>
                  </a:srgbClr>
                </a:solidFill>
                <a:effectLst/>
                <a:uLnTx/>
                <a:uFillTx/>
              </a:rPr>
              <a:t> </a:t>
            </a:r>
            <a:r>
              <a:rPr kumimoji="0" lang="en-GB" sz="2000" b="0" i="0" u="none" strike="noStrike" kern="0" cap="none" spc="0" normalizeH="0" baseline="0" noProof="0" dirty="0" err="1">
                <a:ln>
                  <a:noFill/>
                </a:ln>
                <a:solidFill>
                  <a:srgbClr val="5B9BD5">
                    <a:lumMod val="50000"/>
                  </a:srgbClr>
                </a:solidFill>
                <a:effectLst/>
                <a:uLnTx/>
                <a:uFillTx/>
              </a:rPr>
              <a:t>Lias</a:t>
            </a:r>
            <a:r>
              <a:rPr kumimoji="0" lang="en-GB" sz="2000" b="0" i="0" u="none" strike="noStrike" kern="0" cap="none" spc="0" normalizeH="0" baseline="0" noProof="0" dirty="0">
                <a:ln>
                  <a:noFill/>
                </a:ln>
                <a:solidFill>
                  <a:srgbClr val="5B9BD5">
                    <a:lumMod val="50000"/>
                  </a:srgbClr>
                </a:solidFill>
                <a:effectLst/>
                <a:uLnTx/>
                <a:uFillTx/>
              </a:rPr>
              <a:t> – </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5B9BD5">
                    <a:lumMod val="50000"/>
                  </a:srgbClr>
                </a:solidFill>
                <a:effectLst/>
                <a:uLnTx/>
                <a:uFillTx/>
              </a:rPr>
              <a:t>er hat</a:t>
            </a:r>
            <a:r>
              <a:rPr kumimoji="0" lang="en-GB" sz="2000" b="0" i="0" u="none" strike="noStrike" kern="0" cap="none" spc="0" normalizeH="0" noProof="0" dirty="0">
                <a:ln>
                  <a:noFill/>
                </a:ln>
                <a:solidFill>
                  <a:srgbClr val="5B9BD5">
                    <a:lumMod val="50000"/>
                  </a:srgbClr>
                </a:solidFill>
                <a:effectLst/>
                <a:uLnTx/>
                <a:uFillTx/>
              </a:rPr>
              <a:t> </a:t>
            </a:r>
            <a:r>
              <a:rPr kumimoji="0" lang="en-GB" sz="2000" b="0" i="0" u="none" strike="noStrike" kern="0" cap="none" spc="0" normalizeH="0" noProof="0" dirty="0" err="1">
                <a:ln>
                  <a:noFill/>
                </a:ln>
                <a:solidFill>
                  <a:srgbClr val="5B9BD5">
                    <a:lumMod val="50000"/>
                  </a:srgbClr>
                </a:solidFill>
                <a:effectLst/>
                <a:uLnTx/>
                <a:uFillTx/>
              </a:rPr>
              <a:t>manchmal</a:t>
            </a:r>
            <a:r>
              <a:rPr kumimoji="0" lang="en-GB" sz="2000" b="0" i="0" u="none" strike="noStrike" kern="0" cap="none" spc="0" normalizeH="0" noProof="0" dirty="0">
                <a:ln>
                  <a:noFill/>
                </a:ln>
                <a:solidFill>
                  <a:srgbClr val="5B9BD5">
                    <a:lumMod val="50000"/>
                  </a:srgbClr>
                </a:solidFill>
                <a:effectLst/>
                <a:uLnTx/>
                <a:uFillTx/>
              </a:rPr>
              <a:t> </a:t>
            </a:r>
            <a:r>
              <a:rPr kumimoji="0" lang="en-GB" sz="2000" b="0" i="0" u="none" strike="noStrike" kern="0" cap="none" spc="0" normalizeH="0" noProof="0" dirty="0" err="1">
                <a:ln>
                  <a:noFill/>
                </a:ln>
                <a:solidFill>
                  <a:srgbClr val="5B9BD5">
                    <a:lumMod val="50000"/>
                  </a:srgbClr>
                </a:solidFill>
                <a:effectLst/>
                <a:uLnTx/>
                <a:uFillTx/>
              </a:rPr>
              <a:t>Probleme</a:t>
            </a:r>
            <a:r>
              <a:rPr kumimoji="0" lang="en-GB" sz="2000" b="0" i="0" u="none" strike="noStrike" kern="0" cap="none" spc="0" normalizeH="0" noProof="0" dirty="0">
                <a:ln>
                  <a:noFill/>
                </a:ln>
                <a:solidFill>
                  <a:srgbClr val="5B9BD5">
                    <a:lumMod val="50000"/>
                  </a:srgbClr>
                </a:solidFill>
                <a:effectLst/>
                <a:uLnTx/>
                <a:uFillTx/>
              </a:rPr>
              <a:t> </a:t>
            </a:r>
            <a:r>
              <a:rPr kumimoji="0" lang="en-GB" sz="2000" b="0" i="0" u="none" strike="noStrike" kern="0" cap="none" spc="0" normalizeH="0" noProof="0" dirty="0" err="1">
                <a:ln>
                  <a:noFill/>
                </a:ln>
                <a:solidFill>
                  <a:srgbClr val="5B9BD5">
                    <a:lumMod val="50000"/>
                  </a:srgbClr>
                </a:solidFill>
                <a:effectLst/>
                <a:uLnTx/>
                <a:uFillTx/>
              </a:rPr>
              <a:t>mit</a:t>
            </a:r>
            <a:r>
              <a:rPr kumimoji="0" lang="en-GB" sz="2000" b="0" i="0" u="none" strike="noStrike" kern="0" cap="none" spc="0" normalizeH="0" noProof="0" dirty="0">
                <a:ln>
                  <a:noFill/>
                </a:ln>
                <a:solidFill>
                  <a:srgbClr val="5B9BD5">
                    <a:lumMod val="50000"/>
                  </a:srgbClr>
                </a:solidFill>
                <a:effectLst/>
                <a:uLnTx/>
                <a:uFillTx/>
              </a:rPr>
              <a:t> </a:t>
            </a:r>
            <a:r>
              <a:rPr kumimoji="0" lang="en-GB" sz="2000" b="0" i="0" u="none" strike="noStrike" kern="0" cap="none" spc="0" normalizeH="0" noProof="0" dirty="0" err="1">
                <a:ln>
                  <a:noFill/>
                </a:ln>
                <a:solidFill>
                  <a:srgbClr val="5B9BD5">
                    <a:lumMod val="50000"/>
                  </a:srgbClr>
                </a:solidFill>
                <a:effectLst/>
                <a:uLnTx/>
                <a:uFillTx/>
              </a:rPr>
              <a:t>Englisch</a:t>
            </a:r>
            <a:r>
              <a:rPr lang="en-GB" sz="2000" kern="0" dirty="0">
                <a:solidFill>
                  <a:srgbClr val="5B9BD5">
                    <a:lumMod val="50000"/>
                  </a:srgbClr>
                </a:solidFill>
              </a:rPr>
              <a:t>.</a:t>
            </a:r>
            <a:endParaRPr kumimoji="0" lang="en-GB" sz="2000" b="0" i="0" u="none" strike="noStrike" kern="0" cap="none" spc="0" normalizeH="0" baseline="0" noProof="0" dirty="0">
              <a:ln>
                <a:noFill/>
              </a:ln>
              <a:solidFill>
                <a:srgbClr val="5B9BD5">
                  <a:lumMod val="50000"/>
                </a:srgbClr>
              </a:solidFill>
              <a:effectLst/>
              <a:uLnTx/>
              <a:uFillTx/>
            </a:endParaRPr>
          </a:p>
        </p:txBody>
      </p:sp>
      <p:sp>
        <p:nvSpPr>
          <p:cNvPr id="7" name="TextBox 6">
            <a:extLst>
              <a:ext uri="{FF2B5EF4-FFF2-40B4-BE49-F238E27FC236}">
                <a16:creationId xmlns:a16="http://schemas.microsoft.com/office/drawing/2014/main" id="{682D3BD4-8394-A4A8-BD07-4569E2C30043}"/>
              </a:ext>
            </a:extLst>
          </p:cNvPr>
          <p:cNvSpPr txBox="1"/>
          <p:nvPr/>
        </p:nvSpPr>
        <p:spPr>
          <a:xfrm>
            <a:off x="4296968" y="5004027"/>
            <a:ext cx="2449556" cy="101566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5B9BD5">
                    <a:lumMod val="50000"/>
                  </a:srgbClr>
                </a:solidFill>
                <a:effectLst/>
                <a:uLnTx/>
                <a:uFillTx/>
              </a:rPr>
              <a:t> </a:t>
            </a:r>
            <a:r>
              <a:rPr lang="en-GB" sz="2000" dirty="0" err="1">
                <a:solidFill>
                  <a:schemeClr val="accent1">
                    <a:lumMod val="50000"/>
                  </a:schemeClr>
                </a:solidFill>
                <a:latin typeface="Wingdings" pitchFamily="2" charset="2"/>
              </a:rPr>
              <a:t>nnn</a:t>
            </a:r>
            <a:r>
              <a:rPr kumimoji="0" lang="en-GB" sz="2000" b="0" i="0" u="none" strike="noStrike" kern="0" cap="none" spc="0" normalizeH="0" baseline="0" noProof="0" dirty="0">
                <a:ln>
                  <a:noFill/>
                </a:ln>
                <a:solidFill>
                  <a:srgbClr val="5B9BD5">
                    <a:lumMod val="50000"/>
                  </a:srgbClr>
                </a:solidFill>
                <a:effectLst/>
                <a:uLnTx/>
                <a:uFillTx/>
              </a:rPr>
              <a:t> </a:t>
            </a:r>
            <a:r>
              <a:rPr lang="en-GB" sz="2000" kern="0" dirty="0" err="1">
                <a:solidFill>
                  <a:srgbClr val="5B9BD5">
                    <a:lumMod val="50000"/>
                  </a:srgbClr>
                </a:solidFill>
              </a:rPr>
              <a:t>seh</a:t>
            </a:r>
            <a:r>
              <a:rPr lang="en-GB" sz="2000" dirty="0" err="1">
                <a:solidFill>
                  <a:schemeClr val="accent1">
                    <a:lumMod val="50000"/>
                  </a:schemeClr>
                </a:solidFill>
                <a:latin typeface="Wingdings" pitchFamily="2" charset="2"/>
              </a:rPr>
              <a:t>n</a:t>
            </a:r>
            <a:r>
              <a:rPr kumimoji="0" lang="en-GB" sz="2000" b="0" i="0" u="none" strike="noStrike" kern="0" cap="none" spc="0" normalizeH="0" baseline="0" noProof="0" dirty="0">
                <a:ln>
                  <a:noFill/>
                </a:ln>
                <a:solidFill>
                  <a:srgbClr val="5B9BD5">
                    <a:lumMod val="50000"/>
                  </a:srgbClr>
                </a:solidFill>
                <a:effectLst/>
                <a:uLnTx/>
                <a:uFillTx/>
              </a:rPr>
              <a:t> </a:t>
            </a:r>
            <a:r>
              <a:rPr kumimoji="0" lang="en-GB" sz="2000" b="0" i="0" u="none" strike="noStrike" kern="0" cap="none" spc="0" normalizeH="0" baseline="0" noProof="0" dirty="0" err="1">
                <a:ln>
                  <a:noFill/>
                </a:ln>
                <a:solidFill>
                  <a:srgbClr val="5B9BD5">
                    <a:lumMod val="50000"/>
                  </a:srgbClr>
                </a:solidFill>
                <a:effectLst/>
                <a:uLnTx/>
                <a:uFillTx/>
              </a:rPr>
              <a:t>Lias</a:t>
            </a:r>
            <a:r>
              <a:rPr kumimoji="0" lang="en-GB" sz="2000" b="0" i="0" u="none" strike="noStrike" kern="0" cap="none" spc="0" normalizeH="0" baseline="0" noProof="0" dirty="0">
                <a:ln>
                  <a:noFill/>
                </a:ln>
                <a:solidFill>
                  <a:srgbClr val="5B9BD5">
                    <a:lumMod val="50000"/>
                  </a:srgbClr>
                </a:solidFill>
                <a:effectLst/>
                <a:uLnTx/>
                <a:uFillTx/>
              </a:rPr>
              <a:t> </a:t>
            </a:r>
            <a:r>
              <a:rPr kumimoji="0" lang="en-GB" sz="2000" b="0" i="0" u="none" strike="noStrike" kern="0" cap="none" spc="0" normalizeH="0" noProof="0" dirty="0" err="1">
                <a:ln>
                  <a:noFill/>
                </a:ln>
                <a:solidFill>
                  <a:srgbClr val="5B9BD5">
                    <a:lumMod val="50000"/>
                  </a:srgbClr>
                </a:solidFill>
                <a:effectLst/>
                <a:uLnTx/>
                <a:uFillTx/>
              </a:rPr>
              <a:t>nicht</a:t>
            </a:r>
            <a:r>
              <a:rPr kumimoji="0" lang="en-GB" sz="2000" b="0" i="0" u="none" strike="noStrike" kern="0" cap="none" spc="0" normalizeH="0" noProof="0" dirty="0">
                <a:ln>
                  <a:noFill/>
                </a:ln>
                <a:solidFill>
                  <a:srgbClr val="5B9BD5">
                    <a:lumMod val="50000"/>
                  </a:srgbClr>
                </a:solidFill>
                <a:effectLst/>
                <a:uLnTx/>
                <a:uFillTx/>
              </a:rPr>
              <a:t> </a:t>
            </a:r>
            <a:r>
              <a:rPr kumimoji="0" lang="en-GB" sz="2000" b="0" i="0" u="none" strike="noStrike" kern="0" cap="none" spc="0" normalizeH="0" noProof="0" dirty="0" err="1">
                <a:ln>
                  <a:noFill/>
                </a:ln>
                <a:solidFill>
                  <a:srgbClr val="5B9BD5">
                    <a:lumMod val="50000"/>
                  </a:srgbClr>
                </a:solidFill>
                <a:effectLst/>
                <a:uLnTx/>
                <a:uFillTx/>
              </a:rPr>
              <a:t>sehr</a:t>
            </a:r>
            <a:r>
              <a:rPr kumimoji="0" lang="en-GB" sz="2000" b="0" i="0" u="none" strike="noStrike" kern="0" cap="none" spc="0" normalizeH="0" noProof="0" dirty="0">
                <a:ln>
                  <a:noFill/>
                </a:ln>
                <a:solidFill>
                  <a:srgbClr val="5B9BD5">
                    <a:lumMod val="50000"/>
                  </a:srgbClr>
                </a:solidFill>
                <a:effectLst/>
                <a:uLnTx/>
                <a:uFillTx/>
              </a:rPr>
              <a:t> oft </a:t>
            </a:r>
            <a:r>
              <a:rPr kumimoji="0" lang="en-GB" sz="2000" b="0" i="0" u="none" strike="noStrike" kern="0" cap="none" spc="0" normalizeH="0" noProof="0" dirty="0" err="1">
                <a:ln>
                  <a:noFill/>
                </a:ln>
                <a:solidFill>
                  <a:srgbClr val="5B9BD5">
                    <a:lumMod val="50000"/>
                  </a:srgbClr>
                </a:solidFill>
                <a:effectLst/>
                <a:uLnTx/>
                <a:uFillTx/>
              </a:rPr>
              <a:t>im</a:t>
            </a:r>
            <a:r>
              <a:rPr kumimoji="0" lang="en-GB" sz="2000" b="0" i="0" u="none" strike="noStrike" kern="0" cap="none" spc="0" normalizeH="0" noProof="0" dirty="0">
                <a:ln>
                  <a:noFill/>
                </a:ln>
                <a:solidFill>
                  <a:srgbClr val="5B9BD5">
                    <a:lumMod val="50000"/>
                  </a:srgbClr>
                </a:solidFill>
                <a:effectLst/>
                <a:uLnTx/>
                <a:uFillTx/>
              </a:rPr>
              <a:t> Moment!</a:t>
            </a:r>
            <a:endParaRPr kumimoji="0" lang="en-GB" sz="2000" b="0" i="0" u="none" strike="noStrike" kern="0" cap="none" spc="0" normalizeH="0" baseline="0" noProof="0" dirty="0">
              <a:ln>
                <a:noFill/>
              </a:ln>
              <a:solidFill>
                <a:srgbClr val="5B9BD5">
                  <a:lumMod val="50000"/>
                </a:srgbClr>
              </a:solidFill>
              <a:effectLst/>
              <a:uLnTx/>
              <a:uFillTx/>
            </a:endParaRPr>
          </a:p>
        </p:txBody>
      </p:sp>
      <p:sp>
        <p:nvSpPr>
          <p:cNvPr id="14" name="Rectangle: Rounded Corners 13">
            <a:extLst>
              <a:ext uri="{FF2B5EF4-FFF2-40B4-BE49-F238E27FC236}">
                <a16:creationId xmlns:a16="http://schemas.microsoft.com/office/drawing/2014/main" id="{A714D6A1-B04A-D97D-60E9-B6ED03367E1A}"/>
              </a:ext>
            </a:extLst>
          </p:cNvPr>
          <p:cNvSpPr/>
          <p:nvPr/>
        </p:nvSpPr>
        <p:spPr>
          <a:xfrm>
            <a:off x="496961" y="3121919"/>
            <a:ext cx="2469978" cy="123533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9" name="Group 28">
            <a:extLst>
              <a:ext uri="{FF2B5EF4-FFF2-40B4-BE49-F238E27FC236}">
                <a16:creationId xmlns:a16="http://schemas.microsoft.com/office/drawing/2014/main" id="{F469215E-86AE-6F45-5B5B-46082BF43B56}"/>
              </a:ext>
            </a:extLst>
          </p:cNvPr>
          <p:cNvGrpSpPr/>
          <p:nvPr/>
        </p:nvGrpSpPr>
        <p:grpSpPr>
          <a:xfrm>
            <a:off x="4091543" y="1717823"/>
            <a:ext cx="2829797" cy="1219401"/>
            <a:chOff x="4091543" y="1717823"/>
            <a:chExt cx="2829797" cy="1423628"/>
          </a:xfrm>
        </p:grpSpPr>
        <p:sp>
          <p:nvSpPr>
            <p:cNvPr id="93" name="Speech Bubble: Rectangle with Corners Rounded 77">
              <a:extLst>
                <a:ext uri="{FF2B5EF4-FFF2-40B4-BE49-F238E27FC236}">
                  <a16:creationId xmlns:a16="http://schemas.microsoft.com/office/drawing/2014/main" id="{7CCE2294-DB62-44F1-912C-C526EB15FC2C}"/>
                </a:ext>
              </a:extLst>
            </p:cNvPr>
            <p:cNvSpPr/>
            <p:nvPr/>
          </p:nvSpPr>
          <p:spPr>
            <a:xfrm>
              <a:off x="4091543" y="1717823"/>
              <a:ext cx="2611313" cy="1423628"/>
            </a:xfrm>
            <a:prstGeom prst="wedgeRoundRectCallout">
              <a:avLst>
                <a:gd name="adj1" fmla="val 34002"/>
                <a:gd name="adj2" fmla="val 70329"/>
                <a:gd name="adj3" fmla="val 16667"/>
              </a:avLst>
            </a:prstGeom>
            <a:solidFill>
              <a:sysClr val="window" lastClr="FFFFFF"/>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7000"/>
                </a:lnSpc>
                <a:spcBef>
                  <a:spcPts val="0"/>
                </a:spcBef>
                <a:spcAft>
                  <a:spcPts val="800"/>
                </a:spcAft>
                <a:buClrTx/>
                <a:buSzTx/>
                <a:buFontTx/>
                <a:buNone/>
                <a:tabLst/>
                <a:defRPr/>
              </a:pPr>
              <a:r>
                <a:rPr kumimoji="0" lang="en-GB" sz="1050" b="1" i="0" u="none" strike="noStrike" kern="0" cap="none" spc="0" normalizeH="0" baseline="0" noProof="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0" cap="none" spc="0" normalizeH="0" baseline="0" noProof="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94" name="TextBox 93">
              <a:extLst>
                <a:ext uri="{FF2B5EF4-FFF2-40B4-BE49-F238E27FC236}">
                  <a16:creationId xmlns:a16="http://schemas.microsoft.com/office/drawing/2014/main" id="{5A07B19E-12E4-4BB5-8F3A-8E670E866559}"/>
                </a:ext>
              </a:extLst>
            </p:cNvPr>
            <p:cNvSpPr txBox="1"/>
            <p:nvPr/>
          </p:nvSpPr>
          <p:spPr>
            <a:xfrm>
              <a:off x="4123619" y="1779434"/>
              <a:ext cx="2797721" cy="53144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5B9BD5">
                      <a:lumMod val="50000"/>
                    </a:srgbClr>
                  </a:solidFill>
                  <a:effectLst/>
                  <a:uLnTx/>
                  <a:uFillTx/>
                </a:rPr>
                <a:t>4. </a:t>
              </a:r>
            </a:p>
          </p:txBody>
        </p:sp>
      </p:grpSp>
      <p:sp>
        <p:nvSpPr>
          <p:cNvPr id="9" name="TextBox 8">
            <a:extLst>
              <a:ext uri="{FF2B5EF4-FFF2-40B4-BE49-F238E27FC236}">
                <a16:creationId xmlns:a16="http://schemas.microsoft.com/office/drawing/2014/main" id="{C9273347-7339-6B7D-1305-CFF6B5B6CD50}"/>
              </a:ext>
            </a:extLst>
          </p:cNvPr>
          <p:cNvSpPr txBox="1"/>
          <p:nvPr/>
        </p:nvSpPr>
        <p:spPr>
          <a:xfrm>
            <a:off x="4296968" y="1776322"/>
            <a:ext cx="2289234" cy="101566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5B9BD5">
                    <a:lumMod val="50000"/>
                  </a:srgbClr>
                </a:solidFill>
                <a:effectLst/>
                <a:uLnTx/>
                <a:uFillTx/>
              </a:rPr>
              <a:t> </a:t>
            </a:r>
            <a:r>
              <a:rPr lang="en-GB" sz="2000" dirty="0" err="1">
                <a:solidFill>
                  <a:schemeClr val="accent1">
                    <a:lumMod val="50000"/>
                  </a:schemeClr>
                </a:solidFill>
                <a:latin typeface="Wingdings" pitchFamily="2" charset="2"/>
              </a:rPr>
              <a:t>nnn</a:t>
            </a:r>
            <a:r>
              <a:rPr kumimoji="0" lang="en-GB" sz="2000" b="0" i="0" u="none" strike="noStrike" kern="0" cap="none" spc="0" normalizeH="0" baseline="0" noProof="0" dirty="0">
                <a:ln>
                  <a:noFill/>
                </a:ln>
                <a:solidFill>
                  <a:srgbClr val="5B9BD5">
                    <a:lumMod val="50000"/>
                  </a:srgbClr>
                </a:solidFill>
                <a:effectLst/>
                <a:uLnTx/>
                <a:uFillTx/>
              </a:rPr>
              <a:t> </a:t>
            </a:r>
            <a:r>
              <a:rPr kumimoji="0" lang="en-GB" sz="2000" b="0" i="0" u="none" strike="noStrike" kern="0" cap="none" spc="0" normalizeH="0" baseline="0" noProof="0" dirty="0" err="1">
                <a:ln>
                  <a:noFill/>
                </a:ln>
                <a:solidFill>
                  <a:srgbClr val="5B9BD5">
                    <a:lumMod val="50000"/>
                  </a:srgbClr>
                </a:solidFill>
                <a:effectLst/>
                <a:uLnTx/>
                <a:uFillTx/>
              </a:rPr>
              <a:t>nimm</a:t>
            </a:r>
            <a:r>
              <a:rPr lang="en-GB" sz="2000" dirty="0">
                <a:solidFill>
                  <a:schemeClr val="accent1">
                    <a:lumMod val="50000"/>
                  </a:schemeClr>
                </a:solidFill>
                <a:latin typeface="Wingdings" pitchFamily="2" charset="2"/>
              </a:rPr>
              <a:t>n</a:t>
            </a:r>
            <a:r>
              <a:rPr kumimoji="0" lang="en-GB" sz="2000" b="0" i="0" u="none" strike="noStrike" kern="0" cap="none" spc="0" normalizeH="0" baseline="0" noProof="0" dirty="0">
                <a:ln>
                  <a:noFill/>
                </a:ln>
                <a:solidFill>
                  <a:srgbClr val="5B9BD5">
                    <a:lumMod val="50000"/>
                  </a:srgbClr>
                </a:solidFill>
                <a:effectLst/>
                <a:uLnTx/>
                <a:uFillTx/>
              </a:rPr>
              <a:t> </a:t>
            </a:r>
            <a:r>
              <a:rPr kumimoji="0" lang="en-GB" sz="2000" b="0" i="0" u="none" strike="noStrike" kern="0" cap="none" spc="0" normalizeH="0" baseline="0" noProof="0" dirty="0" err="1">
                <a:ln>
                  <a:noFill/>
                </a:ln>
                <a:solidFill>
                  <a:srgbClr val="5B9BD5">
                    <a:lumMod val="50000"/>
                  </a:srgbClr>
                </a:solidFill>
                <a:effectLst/>
                <a:uLnTx/>
                <a:uFillTx/>
              </a:rPr>
              <a:t>viele</a:t>
            </a:r>
            <a:r>
              <a:rPr kumimoji="0" lang="en-GB" sz="2000" b="0" i="0" u="none" strike="noStrike" kern="0" cap="none" spc="0" normalizeH="0" baseline="0" noProof="0" dirty="0">
                <a:ln>
                  <a:noFill/>
                </a:ln>
                <a:solidFill>
                  <a:srgbClr val="5B9BD5">
                    <a:lumMod val="50000"/>
                  </a:srgbClr>
                </a:solidFill>
                <a:effectLst/>
                <a:uLnTx/>
                <a:uFillTx/>
              </a:rPr>
              <a:t> </a:t>
            </a:r>
            <a:r>
              <a:rPr kumimoji="0" lang="en-GB" sz="2000" b="0" i="0" u="none" strike="noStrike" kern="0" cap="none" spc="0" normalizeH="0" baseline="0" noProof="0" dirty="0" err="1">
                <a:ln>
                  <a:noFill/>
                </a:ln>
                <a:solidFill>
                  <a:srgbClr val="5B9BD5">
                    <a:lumMod val="50000"/>
                  </a:srgbClr>
                </a:solidFill>
                <a:effectLst/>
                <a:uLnTx/>
                <a:uFillTx/>
              </a:rPr>
              <a:t>Sachen</a:t>
            </a:r>
            <a:r>
              <a:rPr kumimoji="0" lang="en-GB" sz="2000" b="0" i="0" u="none" strike="noStrike" kern="0" cap="none" spc="0" normalizeH="0" baseline="0" noProof="0" dirty="0">
                <a:ln>
                  <a:noFill/>
                </a:ln>
                <a:solidFill>
                  <a:srgbClr val="5B9BD5">
                    <a:lumMod val="50000"/>
                  </a:srgbClr>
                </a:solidFill>
                <a:effectLst/>
                <a:uLnTx/>
                <a:uFillTx/>
              </a:rPr>
              <a:t> in die Schule </a:t>
            </a:r>
            <a:r>
              <a:rPr kumimoji="0" lang="en-GB" sz="2000" b="0" i="0" u="none" strike="noStrike" kern="0" cap="none" spc="0" normalizeH="0" baseline="0" noProof="0" dirty="0" err="1">
                <a:ln>
                  <a:noFill/>
                </a:ln>
                <a:solidFill>
                  <a:srgbClr val="5B9BD5">
                    <a:lumMod val="50000"/>
                  </a:srgbClr>
                </a:solidFill>
                <a:effectLst/>
                <a:uLnTx/>
                <a:uFillTx/>
              </a:rPr>
              <a:t>mit</a:t>
            </a:r>
            <a:r>
              <a:rPr kumimoji="0" lang="en-GB" sz="2000" b="0" i="0" u="none" strike="noStrike" kern="0" cap="none" spc="0" normalizeH="0" baseline="0" noProof="0" dirty="0">
                <a:ln>
                  <a:noFill/>
                </a:ln>
                <a:solidFill>
                  <a:srgbClr val="5B9BD5">
                    <a:lumMod val="50000"/>
                  </a:srgbClr>
                </a:solidFill>
                <a:effectLst/>
                <a:uLnTx/>
                <a:uFillTx/>
              </a:rPr>
              <a:t>.</a:t>
            </a:r>
          </a:p>
        </p:txBody>
      </p:sp>
      <p:sp>
        <p:nvSpPr>
          <p:cNvPr id="10" name="TextBox 9">
            <a:extLst>
              <a:ext uri="{FF2B5EF4-FFF2-40B4-BE49-F238E27FC236}">
                <a16:creationId xmlns:a16="http://schemas.microsoft.com/office/drawing/2014/main" id="{09DCB32D-810F-4FDB-07A3-7262148C7AD6}"/>
              </a:ext>
            </a:extLst>
          </p:cNvPr>
          <p:cNvSpPr txBox="1"/>
          <p:nvPr/>
        </p:nvSpPr>
        <p:spPr>
          <a:xfrm>
            <a:off x="4266922" y="3287043"/>
            <a:ext cx="2577324" cy="101566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5B9BD5">
                    <a:lumMod val="50000"/>
                  </a:srgbClr>
                </a:solidFill>
                <a:effectLst/>
                <a:uLnTx/>
                <a:uFillTx/>
              </a:rPr>
              <a:t> </a:t>
            </a:r>
            <a:r>
              <a:rPr lang="en-GB" sz="2000" dirty="0" err="1">
                <a:solidFill>
                  <a:schemeClr val="accent1">
                    <a:lumMod val="50000"/>
                  </a:schemeClr>
                </a:solidFill>
                <a:latin typeface="Wingdings" pitchFamily="2" charset="2"/>
              </a:rPr>
              <a:t>nnn</a:t>
            </a:r>
            <a:r>
              <a:rPr kumimoji="0" lang="en-GB" sz="2000" b="0" i="0" u="none" strike="noStrike" kern="0" cap="none" spc="0" normalizeH="0" baseline="0" noProof="0" dirty="0">
                <a:ln>
                  <a:noFill/>
                </a:ln>
                <a:solidFill>
                  <a:srgbClr val="5B9BD5">
                    <a:lumMod val="50000"/>
                  </a:srgbClr>
                </a:solidFill>
                <a:effectLst/>
                <a:uLnTx/>
                <a:uFillTx/>
              </a:rPr>
              <a:t> </a:t>
            </a:r>
            <a:r>
              <a:rPr lang="en-GB" sz="2000" kern="0" dirty="0" err="1">
                <a:solidFill>
                  <a:srgbClr val="5B9BD5">
                    <a:lumMod val="50000"/>
                  </a:srgbClr>
                </a:solidFill>
              </a:rPr>
              <a:t>sieh</a:t>
            </a:r>
            <a:r>
              <a:rPr lang="en-GB" sz="2000" dirty="0" err="1">
                <a:solidFill>
                  <a:schemeClr val="accent1">
                    <a:lumMod val="50000"/>
                  </a:schemeClr>
                </a:solidFill>
                <a:latin typeface="Wingdings" pitchFamily="2" charset="2"/>
              </a:rPr>
              <a:t>n</a:t>
            </a:r>
            <a:r>
              <a:rPr kumimoji="0" lang="en-GB" sz="2000" b="0" i="0" u="none" strike="noStrike" kern="0" cap="none" spc="0" normalizeH="0" baseline="0" noProof="0" dirty="0">
                <a:ln>
                  <a:noFill/>
                </a:ln>
                <a:solidFill>
                  <a:srgbClr val="5B9BD5">
                    <a:lumMod val="50000"/>
                  </a:srgbClr>
                </a:solidFill>
                <a:effectLst/>
                <a:uLnTx/>
                <a:uFillTx/>
              </a:rPr>
              <a:t> </a:t>
            </a:r>
            <a:r>
              <a:rPr kumimoji="0" lang="en-GB" sz="2000" b="0" i="0" u="none" strike="noStrike" kern="0" cap="none" spc="0" normalizeH="0" baseline="0" noProof="0" dirty="0" err="1">
                <a:ln>
                  <a:noFill/>
                </a:ln>
                <a:solidFill>
                  <a:srgbClr val="5B9BD5">
                    <a:lumMod val="50000"/>
                  </a:srgbClr>
                </a:solidFill>
                <a:effectLst/>
                <a:uLnTx/>
                <a:uFillTx/>
              </a:rPr>
              <a:t>samstags</a:t>
            </a:r>
            <a:r>
              <a:rPr kumimoji="0" lang="en-GB" sz="2000" b="0" i="0" u="none" strike="noStrike" kern="0" cap="none" spc="0" normalizeH="0" baseline="0" noProof="0" dirty="0">
                <a:ln>
                  <a:noFill/>
                </a:ln>
                <a:solidFill>
                  <a:srgbClr val="5B9BD5">
                    <a:lumMod val="50000"/>
                  </a:srgbClr>
                </a:solidFill>
                <a:effectLst/>
                <a:uLnTx/>
                <a:uFillTx/>
              </a:rPr>
              <a:t> </a:t>
            </a:r>
            <a:r>
              <a:rPr kumimoji="0" lang="en-GB" sz="2000" b="0" i="0" u="none" strike="noStrike" kern="0" cap="none" spc="0" normalizeH="0" baseline="0" noProof="0" dirty="0" err="1">
                <a:ln>
                  <a:noFill/>
                </a:ln>
                <a:solidFill>
                  <a:srgbClr val="5B9BD5">
                    <a:lumMod val="50000"/>
                  </a:srgbClr>
                </a:solidFill>
                <a:effectLst/>
                <a:uLnTx/>
                <a:uFillTx/>
              </a:rPr>
              <a:t>ihre</a:t>
            </a:r>
            <a:r>
              <a:rPr kumimoji="0" lang="en-GB" sz="2000" b="0" i="0" u="none" strike="noStrike" kern="0" cap="none" spc="0" normalizeH="0" baseline="0" noProof="0" dirty="0">
                <a:ln>
                  <a:noFill/>
                </a:ln>
                <a:solidFill>
                  <a:srgbClr val="5B9BD5">
                    <a:lumMod val="50000"/>
                  </a:srgbClr>
                </a:solidFill>
                <a:effectLst/>
                <a:uLnTx/>
                <a:uFillTx/>
              </a:rPr>
              <a:t> </a:t>
            </a:r>
            <a:r>
              <a:rPr kumimoji="0" lang="en-GB" sz="2000" b="0" i="0" u="none" strike="noStrike" kern="0" cap="none" spc="0" normalizeH="0" noProof="0" dirty="0" err="1">
                <a:ln>
                  <a:noFill/>
                </a:ln>
                <a:solidFill>
                  <a:srgbClr val="5B9BD5">
                    <a:lumMod val="50000"/>
                  </a:srgbClr>
                </a:solidFill>
                <a:effectLst/>
                <a:uLnTx/>
                <a:uFillTx/>
              </a:rPr>
              <a:t>Schwester</a:t>
            </a:r>
            <a:r>
              <a:rPr kumimoji="0" lang="en-GB" sz="2000" b="0" i="0" u="none" strike="noStrike" kern="0" cap="none" spc="0" normalizeH="0" noProof="0" dirty="0">
                <a:ln>
                  <a:noFill/>
                </a:ln>
                <a:solidFill>
                  <a:srgbClr val="5B9BD5">
                    <a:lumMod val="50000"/>
                  </a:srgbClr>
                </a:solidFill>
                <a:effectLst/>
                <a:uLnTx/>
                <a:uFillTx/>
              </a:rPr>
              <a:t>.</a:t>
            </a:r>
            <a:endParaRPr kumimoji="0" lang="en-GB" sz="2000" b="0" i="0" u="none" strike="noStrike" kern="0" cap="none" spc="0" normalizeH="0" baseline="0" noProof="0" dirty="0">
              <a:ln>
                <a:noFill/>
              </a:ln>
              <a:solidFill>
                <a:srgbClr val="5B9BD5">
                  <a:lumMod val="50000"/>
                </a:srgbClr>
              </a:solidFill>
              <a:effectLst/>
              <a:uLnTx/>
              <a:uFillTx/>
            </a:endParaRPr>
          </a:p>
        </p:txBody>
      </p:sp>
      <p:sp>
        <p:nvSpPr>
          <p:cNvPr id="15" name="Rectangle: Rounded Corners 14">
            <a:extLst>
              <a:ext uri="{FF2B5EF4-FFF2-40B4-BE49-F238E27FC236}">
                <a16:creationId xmlns:a16="http://schemas.microsoft.com/office/drawing/2014/main" id="{81FD15F7-79F5-700B-CE44-3DB838641ED0}"/>
              </a:ext>
            </a:extLst>
          </p:cNvPr>
          <p:cNvSpPr/>
          <p:nvPr/>
        </p:nvSpPr>
        <p:spPr>
          <a:xfrm>
            <a:off x="4153074" y="1796343"/>
            <a:ext cx="2500668" cy="101017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Rounded Corners 17">
            <a:extLst>
              <a:ext uri="{FF2B5EF4-FFF2-40B4-BE49-F238E27FC236}">
                <a16:creationId xmlns:a16="http://schemas.microsoft.com/office/drawing/2014/main" id="{A6A6178F-6432-1D05-D198-49E279BD6112}"/>
              </a:ext>
            </a:extLst>
          </p:cNvPr>
          <p:cNvSpPr/>
          <p:nvPr/>
        </p:nvSpPr>
        <p:spPr>
          <a:xfrm>
            <a:off x="4143673" y="4985582"/>
            <a:ext cx="2469978" cy="96179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0C0E5B5F-820A-8FE5-C767-33D82F3BBBA7}"/>
              </a:ext>
            </a:extLst>
          </p:cNvPr>
          <p:cNvSpPr txBox="1"/>
          <p:nvPr/>
        </p:nvSpPr>
        <p:spPr>
          <a:xfrm>
            <a:off x="538666" y="3060625"/>
            <a:ext cx="2574661" cy="132343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000" kern="0" dirty="0">
                <a:solidFill>
                  <a:srgbClr val="5B9BD5">
                    <a:lumMod val="50000"/>
                  </a:srgbClr>
                </a:solidFill>
              </a:rPr>
              <a:t>2. </a:t>
            </a:r>
            <a:r>
              <a:rPr lang="en-US" sz="2000" b="1" kern="0" dirty="0">
                <a:solidFill>
                  <a:srgbClr val="5B9BD5">
                    <a:lumMod val="50000"/>
                  </a:srgbClr>
                </a:solidFill>
              </a:rPr>
              <a:t>Sie </a:t>
            </a:r>
            <a:r>
              <a:rPr lang="en-US" sz="2000" b="1" kern="0" dirty="0" err="1">
                <a:solidFill>
                  <a:srgbClr val="5B9BD5">
                    <a:lumMod val="50000"/>
                  </a:srgbClr>
                </a:solidFill>
              </a:rPr>
              <a:t>hilft</a:t>
            </a:r>
            <a:r>
              <a:rPr lang="en-US" sz="2000" b="1" kern="0" dirty="0">
                <a:solidFill>
                  <a:srgbClr val="5B9BD5">
                    <a:lumMod val="50000"/>
                  </a:srgbClr>
                </a:solidFill>
              </a:rPr>
              <a:t> </a:t>
            </a:r>
            <a:r>
              <a:rPr lang="en-US" sz="2000" kern="0" dirty="0" err="1">
                <a:solidFill>
                  <a:srgbClr val="5B9BD5">
                    <a:lumMod val="50000"/>
                  </a:srgbClr>
                </a:solidFill>
              </a:rPr>
              <a:t>Lias</a:t>
            </a:r>
            <a:r>
              <a:rPr lang="en-US" sz="2000" kern="0" dirty="0">
                <a:solidFill>
                  <a:srgbClr val="5B9BD5">
                    <a:lumMod val="50000"/>
                  </a:srgbClr>
                </a:solidFill>
              </a:rPr>
              <a:t> – er hat </a:t>
            </a:r>
            <a:r>
              <a:rPr lang="en-US" sz="2000" kern="0" dirty="0" err="1">
                <a:solidFill>
                  <a:srgbClr val="5B9BD5">
                    <a:lumMod val="50000"/>
                  </a:srgbClr>
                </a:solidFill>
              </a:rPr>
              <a:t>manchmal</a:t>
            </a:r>
            <a:r>
              <a:rPr lang="en-US" sz="2000" kern="0" dirty="0">
                <a:solidFill>
                  <a:srgbClr val="5B9BD5">
                    <a:lumMod val="50000"/>
                  </a:srgbClr>
                </a:solidFill>
              </a:rPr>
              <a:t> </a:t>
            </a:r>
            <a:r>
              <a:rPr lang="en-US" sz="2000" kern="0" dirty="0" err="1">
                <a:solidFill>
                  <a:srgbClr val="5B9BD5">
                    <a:lumMod val="50000"/>
                  </a:srgbClr>
                </a:solidFill>
              </a:rPr>
              <a:t>Probleme</a:t>
            </a:r>
            <a:r>
              <a:rPr lang="en-US" sz="2000" kern="0" dirty="0">
                <a:solidFill>
                  <a:srgbClr val="5B9BD5">
                    <a:lumMod val="50000"/>
                  </a:srgbClr>
                </a:solidFill>
              </a:rPr>
              <a:t> </a:t>
            </a:r>
            <a:r>
              <a:rPr lang="en-US" sz="2000" kern="0" dirty="0" err="1">
                <a:solidFill>
                  <a:srgbClr val="5B9BD5">
                    <a:lumMod val="50000"/>
                  </a:srgbClr>
                </a:solidFill>
              </a:rPr>
              <a:t>mit</a:t>
            </a:r>
            <a:r>
              <a:rPr lang="en-US" sz="2000" kern="0" dirty="0">
                <a:solidFill>
                  <a:srgbClr val="5B9BD5">
                    <a:lumMod val="50000"/>
                  </a:srgbClr>
                </a:solidFill>
              </a:rPr>
              <a:t> </a:t>
            </a:r>
            <a:r>
              <a:rPr lang="en-US" sz="2000" kern="0" dirty="0" err="1">
                <a:solidFill>
                  <a:srgbClr val="5B9BD5">
                    <a:lumMod val="50000"/>
                  </a:srgbClr>
                </a:solidFill>
              </a:rPr>
              <a:t>Englisch</a:t>
            </a:r>
            <a:r>
              <a:rPr lang="en-US" sz="2000" kern="0" dirty="0">
                <a:solidFill>
                  <a:srgbClr val="5B9BD5">
                    <a:lumMod val="50000"/>
                  </a:srgbClr>
                </a:solidFill>
              </a:rPr>
              <a:t>.</a:t>
            </a:r>
            <a:endParaRPr kumimoji="0" lang="en-GB" sz="2000" b="0" i="0" u="none" strike="noStrike" kern="0" cap="none" spc="0" normalizeH="0" baseline="0" noProof="0" dirty="0">
              <a:ln>
                <a:noFill/>
              </a:ln>
              <a:solidFill>
                <a:srgbClr val="5B9BD5">
                  <a:lumMod val="50000"/>
                </a:srgbClr>
              </a:solidFill>
              <a:effectLst/>
              <a:uLnTx/>
              <a:uFillTx/>
            </a:endParaRPr>
          </a:p>
        </p:txBody>
      </p:sp>
      <p:sp>
        <p:nvSpPr>
          <p:cNvPr id="19" name="TextBox 18">
            <a:extLst>
              <a:ext uri="{FF2B5EF4-FFF2-40B4-BE49-F238E27FC236}">
                <a16:creationId xmlns:a16="http://schemas.microsoft.com/office/drawing/2014/main" id="{DD632760-F636-19A2-9F68-B372F0EF64FC}"/>
              </a:ext>
            </a:extLst>
          </p:cNvPr>
          <p:cNvSpPr txBox="1"/>
          <p:nvPr/>
        </p:nvSpPr>
        <p:spPr>
          <a:xfrm>
            <a:off x="496961" y="4755145"/>
            <a:ext cx="2469978" cy="101566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000" kern="0" dirty="0">
                <a:solidFill>
                  <a:srgbClr val="5B9BD5">
                    <a:lumMod val="50000"/>
                  </a:srgbClr>
                </a:solidFill>
              </a:rPr>
              <a:t>3. </a:t>
            </a:r>
            <a:r>
              <a:rPr lang="en-US" sz="2000" b="1" kern="0" dirty="0">
                <a:solidFill>
                  <a:srgbClr val="5B9BD5">
                    <a:lumMod val="50000"/>
                  </a:srgbClr>
                </a:solidFill>
              </a:rPr>
              <a:t>Ich </a:t>
            </a:r>
            <a:r>
              <a:rPr lang="en-US" sz="2000" b="1" kern="0" dirty="0" err="1">
                <a:solidFill>
                  <a:srgbClr val="5B9BD5">
                    <a:lumMod val="50000"/>
                  </a:srgbClr>
                </a:solidFill>
              </a:rPr>
              <a:t>helfe</a:t>
            </a:r>
            <a:r>
              <a:rPr lang="en-US" sz="2000" b="1" kern="0" dirty="0">
                <a:solidFill>
                  <a:srgbClr val="5B9BD5">
                    <a:lumMod val="50000"/>
                  </a:srgbClr>
                </a:solidFill>
              </a:rPr>
              <a:t> </a:t>
            </a:r>
            <a:r>
              <a:rPr lang="en-US" sz="2000" kern="0" dirty="0">
                <a:solidFill>
                  <a:srgbClr val="5B9BD5">
                    <a:lumMod val="50000"/>
                  </a:srgbClr>
                </a:solidFill>
              </a:rPr>
              <a:t>auch in der </a:t>
            </a:r>
            <a:r>
              <a:rPr lang="en-US" sz="2000" kern="0" dirty="0" err="1">
                <a:solidFill>
                  <a:srgbClr val="5B9BD5">
                    <a:lumMod val="50000"/>
                  </a:srgbClr>
                </a:solidFill>
              </a:rPr>
              <a:t>Englischklasse</a:t>
            </a:r>
            <a:r>
              <a:rPr lang="en-US" sz="2000" kern="0" dirty="0">
                <a:solidFill>
                  <a:srgbClr val="5B9BD5">
                    <a:lumMod val="50000"/>
                  </a:srgbClr>
                </a:solidFill>
              </a:rPr>
              <a:t>.</a:t>
            </a:r>
            <a:endParaRPr kumimoji="0" lang="en-GB" sz="2000" b="0" i="0" u="none" strike="noStrike" kern="0" cap="none" spc="0" normalizeH="0" baseline="0" noProof="0" dirty="0">
              <a:ln>
                <a:noFill/>
              </a:ln>
              <a:solidFill>
                <a:srgbClr val="5B9BD5">
                  <a:lumMod val="50000"/>
                </a:srgbClr>
              </a:solidFill>
              <a:effectLst/>
              <a:uLnTx/>
              <a:uFillTx/>
            </a:endParaRPr>
          </a:p>
        </p:txBody>
      </p:sp>
      <p:sp>
        <p:nvSpPr>
          <p:cNvPr id="23" name="TextBox 22">
            <a:extLst>
              <a:ext uri="{FF2B5EF4-FFF2-40B4-BE49-F238E27FC236}">
                <a16:creationId xmlns:a16="http://schemas.microsoft.com/office/drawing/2014/main" id="{67857CEC-9FD3-B12E-8EEE-FCAE855CCA1D}"/>
              </a:ext>
            </a:extLst>
          </p:cNvPr>
          <p:cNvSpPr txBox="1"/>
          <p:nvPr/>
        </p:nvSpPr>
        <p:spPr>
          <a:xfrm>
            <a:off x="4118560" y="5025722"/>
            <a:ext cx="2469978" cy="101566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000" kern="0" dirty="0">
                <a:solidFill>
                  <a:srgbClr val="5B9BD5">
                    <a:lumMod val="50000"/>
                  </a:srgbClr>
                </a:solidFill>
              </a:rPr>
              <a:t>6. </a:t>
            </a:r>
            <a:r>
              <a:rPr lang="en-US" sz="2000" b="1" kern="0" dirty="0">
                <a:solidFill>
                  <a:srgbClr val="5B9BD5">
                    <a:lumMod val="50000"/>
                  </a:srgbClr>
                </a:solidFill>
              </a:rPr>
              <a:t>Ich </a:t>
            </a:r>
            <a:r>
              <a:rPr lang="en-US" sz="2000" b="1" kern="0" dirty="0" err="1">
                <a:solidFill>
                  <a:srgbClr val="5B9BD5">
                    <a:lumMod val="50000"/>
                  </a:srgbClr>
                </a:solidFill>
              </a:rPr>
              <a:t>sehe</a:t>
            </a:r>
            <a:r>
              <a:rPr lang="en-US" sz="2000" b="1" kern="0" dirty="0">
                <a:solidFill>
                  <a:srgbClr val="5B9BD5">
                    <a:lumMod val="50000"/>
                  </a:srgbClr>
                </a:solidFill>
              </a:rPr>
              <a:t> </a:t>
            </a:r>
            <a:r>
              <a:rPr lang="en-US" sz="2000" kern="0" dirty="0" err="1">
                <a:solidFill>
                  <a:srgbClr val="5B9BD5">
                    <a:lumMod val="50000"/>
                  </a:srgbClr>
                </a:solidFill>
              </a:rPr>
              <a:t>Lias</a:t>
            </a:r>
            <a:r>
              <a:rPr lang="en-US" sz="2000" kern="0" dirty="0">
                <a:solidFill>
                  <a:srgbClr val="5B9BD5">
                    <a:lumMod val="50000"/>
                  </a:srgbClr>
                </a:solidFill>
              </a:rPr>
              <a:t> </a:t>
            </a:r>
            <a:r>
              <a:rPr lang="en-US" sz="2000" kern="0" dirty="0" err="1">
                <a:solidFill>
                  <a:srgbClr val="5B9BD5">
                    <a:lumMod val="50000"/>
                  </a:srgbClr>
                </a:solidFill>
              </a:rPr>
              <a:t>nicht</a:t>
            </a:r>
            <a:r>
              <a:rPr lang="en-US" sz="2000" kern="0" dirty="0">
                <a:solidFill>
                  <a:srgbClr val="5B9BD5">
                    <a:lumMod val="50000"/>
                  </a:srgbClr>
                </a:solidFill>
              </a:rPr>
              <a:t> </a:t>
            </a:r>
            <a:r>
              <a:rPr lang="en-US" sz="2000" kern="0" dirty="0" err="1">
                <a:solidFill>
                  <a:srgbClr val="5B9BD5">
                    <a:lumMod val="50000"/>
                  </a:srgbClr>
                </a:solidFill>
              </a:rPr>
              <a:t>sehr</a:t>
            </a:r>
            <a:r>
              <a:rPr lang="en-US" sz="2000" kern="0" dirty="0">
                <a:solidFill>
                  <a:srgbClr val="5B9BD5">
                    <a:lumMod val="50000"/>
                  </a:srgbClr>
                </a:solidFill>
              </a:rPr>
              <a:t> oft </a:t>
            </a:r>
            <a:r>
              <a:rPr lang="en-US" sz="2000" kern="0" dirty="0" err="1">
                <a:solidFill>
                  <a:srgbClr val="5B9BD5">
                    <a:lumMod val="50000"/>
                  </a:srgbClr>
                </a:solidFill>
              </a:rPr>
              <a:t>im</a:t>
            </a:r>
            <a:r>
              <a:rPr lang="en-US" sz="2000" kern="0" dirty="0">
                <a:solidFill>
                  <a:srgbClr val="5B9BD5">
                    <a:lumMod val="50000"/>
                  </a:srgbClr>
                </a:solidFill>
              </a:rPr>
              <a:t> Moment!</a:t>
            </a:r>
            <a:endParaRPr kumimoji="0" lang="en-GB" sz="2000" i="0" u="none" strike="noStrike" kern="0" cap="none" spc="0" normalizeH="0" baseline="0" noProof="0" dirty="0">
              <a:ln>
                <a:noFill/>
              </a:ln>
              <a:solidFill>
                <a:srgbClr val="5B9BD5">
                  <a:lumMod val="50000"/>
                </a:srgbClr>
              </a:solidFill>
              <a:effectLst/>
              <a:uLnTx/>
              <a:uFillTx/>
            </a:endParaRPr>
          </a:p>
        </p:txBody>
      </p:sp>
      <p:sp>
        <p:nvSpPr>
          <p:cNvPr id="16" name="Rectangle: Rounded Corners 15">
            <a:extLst>
              <a:ext uri="{FF2B5EF4-FFF2-40B4-BE49-F238E27FC236}">
                <a16:creationId xmlns:a16="http://schemas.microsoft.com/office/drawing/2014/main" id="{4279D42E-2AF5-B695-749A-B000D1B3F63C}"/>
              </a:ext>
            </a:extLst>
          </p:cNvPr>
          <p:cNvSpPr/>
          <p:nvPr/>
        </p:nvSpPr>
        <p:spPr>
          <a:xfrm>
            <a:off x="4116224" y="3311992"/>
            <a:ext cx="2430871" cy="92000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6" name="Picture 25" descr="A cartoon of a person&#10;&#10;Description automatically generated">
            <a:extLst>
              <a:ext uri="{FF2B5EF4-FFF2-40B4-BE49-F238E27FC236}">
                <a16:creationId xmlns:a16="http://schemas.microsoft.com/office/drawing/2014/main" id="{D3EA823C-D5A6-CDC5-C556-3056931C8699}"/>
              </a:ext>
            </a:extLst>
          </p:cNvPr>
          <p:cNvPicPr>
            <a:picLocks noChangeAspect="1"/>
          </p:cNvPicPr>
          <p:nvPr/>
        </p:nvPicPr>
        <p:blipFill rotWithShape="1">
          <a:blip r:embed="rId7">
            <a:extLst>
              <a:ext uri="{28A0092B-C50C-407E-A947-70E740481C1C}">
                <a14:useLocalDpi xmlns:a14="http://schemas.microsoft.com/office/drawing/2010/main" val="0"/>
              </a:ext>
            </a:extLst>
          </a:blip>
          <a:srcRect l="4865"/>
          <a:stretch/>
        </p:blipFill>
        <p:spPr>
          <a:xfrm>
            <a:off x="7378709" y="1360099"/>
            <a:ext cx="1965508" cy="5347335"/>
          </a:xfrm>
          <a:prstGeom prst="rect">
            <a:avLst/>
          </a:prstGeom>
        </p:spPr>
      </p:pic>
      <p:sp>
        <p:nvSpPr>
          <p:cNvPr id="21" name="TextBox 20">
            <a:extLst>
              <a:ext uri="{FF2B5EF4-FFF2-40B4-BE49-F238E27FC236}">
                <a16:creationId xmlns:a16="http://schemas.microsoft.com/office/drawing/2014/main" id="{3444425D-EC27-2E22-0B97-3E1A661FF55D}"/>
              </a:ext>
            </a:extLst>
          </p:cNvPr>
          <p:cNvSpPr txBox="1"/>
          <p:nvPr/>
        </p:nvSpPr>
        <p:spPr>
          <a:xfrm>
            <a:off x="4116224" y="1758288"/>
            <a:ext cx="2469978" cy="101566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000" kern="0" dirty="0">
                <a:solidFill>
                  <a:srgbClr val="5B9BD5">
                    <a:lumMod val="50000"/>
                  </a:srgbClr>
                </a:solidFill>
              </a:rPr>
              <a:t>4. </a:t>
            </a:r>
            <a:r>
              <a:rPr lang="en-US" sz="2000" b="1" kern="0" dirty="0">
                <a:solidFill>
                  <a:srgbClr val="5B9BD5">
                    <a:lumMod val="50000"/>
                  </a:srgbClr>
                </a:solidFill>
              </a:rPr>
              <a:t>Sie </a:t>
            </a:r>
            <a:r>
              <a:rPr lang="en-US" sz="2000" b="1" kern="0" dirty="0" err="1">
                <a:solidFill>
                  <a:srgbClr val="5B9BD5">
                    <a:lumMod val="50000"/>
                  </a:srgbClr>
                </a:solidFill>
              </a:rPr>
              <a:t>nimmt</a:t>
            </a:r>
            <a:r>
              <a:rPr lang="en-US" sz="2000" kern="0" dirty="0">
                <a:solidFill>
                  <a:srgbClr val="5B9BD5">
                    <a:lumMod val="50000"/>
                  </a:srgbClr>
                </a:solidFill>
              </a:rPr>
              <a:t> </a:t>
            </a:r>
            <a:r>
              <a:rPr lang="en-US" sz="2000" kern="0" dirty="0" err="1">
                <a:solidFill>
                  <a:srgbClr val="5B9BD5">
                    <a:lumMod val="50000"/>
                  </a:srgbClr>
                </a:solidFill>
              </a:rPr>
              <a:t>viele</a:t>
            </a:r>
            <a:r>
              <a:rPr lang="en-US" sz="2000" kern="0" dirty="0">
                <a:solidFill>
                  <a:srgbClr val="5B9BD5">
                    <a:lumMod val="50000"/>
                  </a:srgbClr>
                </a:solidFill>
              </a:rPr>
              <a:t> </a:t>
            </a:r>
            <a:r>
              <a:rPr lang="en-US" sz="2000" kern="0" dirty="0" err="1">
                <a:solidFill>
                  <a:srgbClr val="5B9BD5">
                    <a:lumMod val="50000"/>
                  </a:srgbClr>
                </a:solidFill>
              </a:rPr>
              <a:t>Sachen</a:t>
            </a:r>
            <a:r>
              <a:rPr lang="en-US" sz="2000" kern="0" dirty="0">
                <a:solidFill>
                  <a:srgbClr val="5B9BD5">
                    <a:lumMod val="50000"/>
                  </a:srgbClr>
                </a:solidFill>
              </a:rPr>
              <a:t> in die Schule* </a:t>
            </a:r>
            <a:r>
              <a:rPr lang="en-US" sz="2000" kern="0" dirty="0" err="1">
                <a:solidFill>
                  <a:srgbClr val="5B9BD5">
                    <a:lumMod val="50000"/>
                  </a:srgbClr>
                </a:solidFill>
              </a:rPr>
              <a:t>mit</a:t>
            </a:r>
            <a:r>
              <a:rPr lang="en-US" sz="2000" kern="0" dirty="0">
                <a:solidFill>
                  <a:srgbClr val="5B9BD5">
                    <a:lumMod val="50000"/>
                  </a:srgbClr>
                </a:solidFill>
              </a:rPr>
              <a:t>.</a:t>
            </a:r>
            <a:endParaRPr kumimoji="0" lang="en-GB" sz="2000" i="0" u="none" strike="noStrike" kern="0" cap="none" spc="0" normalizeH="0" baseline="0" noProof="0" dirty="0">
              <a:ln>
                <a:noFill/>
              </a:ln>
              <a:solidFill>
                <a:srgbClr val="5B9BD5">
                  <a:lumMod val="50000"/>
                </a:srgbClr>
              </a:solidFill>
              <a:effectLst/>
              <a:uLnTx/>
              <a:uFillTx/>
            </a:endParaRPr>
          </a:p>
        </p:txBody>
      </p:sp>
      <p:sp>
        <p:nvSpPr>
          <p:cNvPr id="22" name="TextBox 21">
            <a:extLst>
              <a:ext uri="{FF2B5EF4-FFF2-40B4-BE49-F238E27FC236}">
                <a16:creationId xmlns:a16="http://schemas.microsoft.com/office/drawing/2014/main" id="{B86969C0-3698-CF9C-A63B-B021E2467F7B}"/>
              </a:ext>
            </a:extLst>
          </p:cNvPr>
          <p:cNvSpPr txBox="1"/>
          <p:nvPr/>
        </p:nvSpPr>
        <p:spPr>
          <a:xfrm>
            <a:off x="4280851" y="3315648"/>
            <a:ext cx="2469978" cy="1015663"/>
          </a:xfrm>
          <a:prstGeom prst="rect">
            <a:avLst/>
          </a:prstGeom>
          <a:noFill/>
        </p:spPr>
        <p:txBody>
          <a:bodyPr wrap="square" rtlCol="0">
            <a:spAutoFit/>
          </a:bodyPr>
          <a:lstStyle/>
          <a:p>
            <a:pPr lvl="0">
              <a:defRPr/>
            </a:pPr>
            <a:r>
              <a:rPr lang="en-US" sz="2000" kern="0" dirty="0">
                <a:solidFill>
                  <a:srgbClr val="5B9BD5">
                    <a:lumMod val="50000"/>
                  </a:srgbClr>
                </a:solidFill>
              </a:rPr>
              <a:t>5. </a:t>
            </a:r>
            <a:r>
              <a:rPr lang="en-US" sz="2000" b="1" kern="0" dirty="0">
                <a:solidFill>
                  <a:srgbClr val="5B9BD5">
                    <a:lumMod val="50000"/>
                  </a:srgbClr>
                </a:solidFill>
              </a:rPr>
              <a:t>Sie </a:t>
            </a:r>
            <a:r>
              <a:rPr lang="en-US" sz="2000" b="1" kern="0" dirty="0" err="1">
                <a:solidFill>
                  <a:srgbClr val="5B9BD5">
                    <a:lumMod val="50000"/>
                  </a:srgbClr>
                </a:solidFill>
              </a:rPr>
              <a:t>sieht</a:t>
            </a:r>
            <a:r>
              <a:rPr lang="en-US" sz="2000" b="1" kern="0" dirty="0">
                <a:solidFill>
                  <a:srgbClr val="5B9BD5">
                    <a:lumMod val="50000"/>
                  </a:srgbClr>
                </a:solidFill>
              </a:rPr>
              <a:t> </a:t>
            </a:r>
            <a:r>
              <a:rPr lang="en-US" sz="2000" kern="0" dirty="0" err="1">
                <a:solidFill>
                  <a:srgbClr val="5B9BD5">
                    <a:lumMod val="50000"/>
                  </a:srgbClr>
                </a:solidFill>
              </a:rPr>
              <a:t>samstags</a:t>
            </a:r>
            <a:r>
              <a:rPr lang="en-US" sz="2000" kern="0" dirty="0">
                <a:solidFill>
                  <a:srgbClr val="5B9BD5">
                    <a:lumMod val="50000"/>
                  </a:srgbClr>
                </a:solidFill>
              </a:rPr>
              <a:t> </a:t>
            </a:r>
            <a:r>
              <a:rPr lang="en-US" sz="2000" kern="0" dirty="0" err="1">
                <a:solidFill>
                  <a:srgbClr val="5B9BD5">
                    <a:lumMod val="50000"/>
                  </a:srgbClr>
                </a:solidFill>
              </a:rPr>
              <a:t>ihre</a:t>
            </a:r>
            <a:r>
              <a:rPr lang="en-US" sz="2000" kern="0" dirty="0">
                <a:solidFill>
                  <a:srgbClr val="5B9BD5">
                    <a:lumMod val="50000"/>
                  </a:srgbClr>
                </a:solidFill>
              </a:rPr>
              <a:t> </a:t>
            </a:r>
            <a:r>
              <a:rPr lang="en-US" sz="2000" kern="0" dirty="0" err="1">
                <a:solidFill>
                  <a:srgbClr val="5B9BD5">
                    <a:lumMod val="50000"/>
                  </a:srgbClr>
                </a:solidFill>
              </a:rPr>
              <a:t>Schwester</a:t>
            </a:r>
            <a:r>
              <a:rPr lang="en-US" sz="2000" kern="0" dirty="0">
                <a:solidFill>
                  <a:srgbClr val="5B9BD5">
                    <a:lumMod val="50000"/>
                  </a:srgbClr>
                </a:solidFill>
              </a:rPr>
              <a:t>.</a:t>
            </a:r>
            <a:endParaRPr kumimoji="0" lang="en-GB" sz="2000" i="0" u="none" strike="noStrike" kern="0" cap="none" spc="0" normalizeH="0" baseline="0" noProof="0" dirty="0">
              <a:ln>
                <a:noFill/>
              </a:ln>
              <a:solidFill>
                <a:srgbClr val="5B9BD5">
                  <a:lumMod val="50000"/>
                </a:srgbClr>
              </a:solidFill>
              <a:effectLst/>
              <a:uLnTx/>
              <a:uFillTx/>
            </a:endParaRPr>
          </a:p>
        </p:txBody>
      </p:sp>
    </p:spTree>
    <p:extLst>
      <p:ext uri="{BB962C8B-B14F-4D97-AF65-F5344CB8AC3E}">
        <p14:creationId xmlns:p14="http://schemas.microsoft.com/office/powerpoint/2010/main" val="1651745261"/>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8"/>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sms-alert-3-daniel_simon.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1"/>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sms-alert-3-daniel_simon.wav"/>
                                        </p:tgtEl>
                                      </p:cMediaNode>
                                    </p:audio>
                                  </p:sub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4"/>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3" name="sms-alert-3-daniel_simon.wav"/>
                                        </p:tgtEl>
                                      </p:cMediaNode>
                                    </p:audio>
                                  </p:sub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3" name="sms-alert-3-daniel_simon.wav"/>
                                        </p:tgtEl>
                                      </p:cMediaNode>
                                    </p:audio>
                                  </p:subTnLst>
                                </p:cTn>
                              </p:par>
                              <p:par>
                                <p:cTn id="23" presetID="1"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95"/>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3" name="sms-alert-3-daniel_simon.wav"/>
                                        </p:tgtEl>
                                      </p:cMediaNode>
                                    </p:audio>
                                  </p:subTnLst>
                                </p:cTn>
                              </p:par>
                              <p:par>
                                <p:cTn id="29" presetID="1"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8"/>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3" name="sms-alert-3-daniel_simon.wav"/>
                                        </p:tgtEl>
                                      </p:cMediaNode>
                                    </p:audio>
                                  </p:subTnLst>
                                </p:cTn>
                              </p:par>
                              <p:par>
                                <p:cTn id="35" presetID="1" presetClass="entr" presetSubtype="0"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9"/>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5"/>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6"/>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22"/>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18"/>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7" grpId="0" animBg="1"/>
      <p:bldP spid="11" grpId="0"/>
      <p:bldP spid="7" grpId="0"/>
      <p:bldP spid="14" grpId="0" animBg="1"/>
      <p:bldP spid="9" grpId="0"/>
      <p:bldP spid="10" grpId="0"/>
      <p:bldP spid="15" grpId="0" animBg="1"/>
      <p:bldP spid="18" grpId="0" animBg="1"/>
      <p:bldP spid="12" grpId="0"/>
      <p:bldP spid="19" grpId="0"/>
      <p:bldP spid="23" grpId="0"/>
      <p:bldP spid="16" grpId="0" animBg="1"/>
      <p:bldP spid="21" grpId="0"/>
      <p:bldP spid="2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98;p2" descr="background rectangle">
            <a:extLst>
              <a:ext uri="{FF2B5EF4-FFF2-40B4-BE49-F238E27FC236}">
                <a16:creationId xmlns:a16="http://schemas.microsoft.com/office/drawing/2014/main" id="{0F465D11-BD17-455B-BAA6-75C52E315242}"/>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err="1">
                <a:solidFill>
                  <a:srgbClr val="00B050"/>
                </a:solidFill>
                <a:latin typeface="Modern Love" panose="04090805081005020601" pitchFamily="82" charset="0"/>
                <a:cs typeface="Arial"/>
                <a:sym typeface="Arial"/>
              </a:rPr>
              <a:t>grün</a:t>
            </a:r>
            <a:endParaRPr lang="en-GB" sz="1400" kern="0" dirty="0">
              <a:solidFill>
                <a:srgbClr val="00B050"/>
              </a:solidFill>
              <a:latin typeface="Modern Love" panose="04090805081005020601" pitchFamily="82" charset="0"/>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7" name="Title 1">
            <a:extLst>
              <a:ext uri="{FF2B5EF4-FFF2-40B4-BE49-F238E27FC236}">
                <a16:creationId xmlns:a16="http://schemas.microsoft.com/office/drawing/2014/main" id="{BA7DB3A0-87FD-8B68-C77D-8E176B231416}"/>
              </a:ext>
            </a:extLst>
          </p:cNvPr>
          <p:cNvSpPr txBox="1">
            <a:spLocks/>
          </p:cNvSpPr>
          <p:nvPr/>
        </p:nvSpPr>
        <p:spPr>
          <a:xfrm rot="20294405">
            <a:off x="238991" y="2856240"/>
            <a:ext cx="4216910" cy="1144800"/>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lgn="ctr"/>
            <a:r>
              <a:rPr lang="en-GB" sz="6000" b="1" dirty="0" err="1">
                <a:solidFill>
                  <a:schemeClr val="bg1"/>
                </a:solidFill>
                <a:latin typeface="Century Gothic" panose="020B0502020202020204" pitchFamily="34" charset="0"/>
                <a:hlinkClick r:id="" action="ppaction://noaction">
                  <a:snd r:embed="rId4" name="tschuess.wav"/>
                  <a:extLst>
                    <a:ext uri="{A12FA001-AC4F-418D-AE19-62706E023703}">
                      <ahyp:hlinkClr xmlns:ahyp="http://schemas.microsoft.com/office/drawing/2018/hyperlinkcolor" val="tx"/>
                    </a:ext>
                  </a:extLst>
                </a:hlinkClick>
              </a:rPr>
              <a:t>Tschüss</a:t>
            </a:r>
            <a:r>
              <a:rPr lang="en-GB" sz="6000" b="1" dirty="0">
                <a:solidFill>
                  <a:schemeClr val="bg1"/>
                </a:solidFill>
                <a:latin typeface="Century Gothic" panose="020B0502020202020204" pitchFamily="34" charset="0"/>
                <a:hlinkClick r:id="" action="ppaction://noaction">
                  <a:snd r:embed="rId4" name="tschuess.wav"/>
                  <a:extLst>
                    <a:ext uri="{A12FA001-AC4F-418D-AE19-62706E023703}">
                      <ahyp:hlinkClr xmlns:ahyp="http://schemas.microsoft.com/office/drawing/2018/hyperlinkcolor" val="tx"/>
                    </a:ext>
                  </a:extLst>
                </a:hlinkClick>
              </a:rPr>
              <a:t>!</a:t>
            </a:r>
          </a:p>
        </p:txBody>
      </p:sp>
    </p:spTree>
    <p:extLst>
      <p:ext uri="{BB962C8B-B14F-4D97-AF65-F5344CB8AC3E}">
        <p14:creationId xmlns:p14="http://schemas.microsoft.com/office/powerpoint/2010/main" val="1431873081"/>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4542563" y="3814257"/>
            <a:ext cx="2315930"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a:ln>
                  <a:noFill/>
                </a:ln>
                <a:solidFill>
                  <a:srgbClr val="FF0066"/>
                </a:solidFill>
                <a:effectLst/>
                <a:uLnTx/>
                <a:uFillTx/>
                <a:latin typeface="Century Gothic" panose="020B0502020202020204" pitchFamily="34" charset="0"/>
                <a:ea typeface="+mn-ea"/>
                <a:cs typeface="+mn-cs"/>
              </a:rPr>
              <a:t>Z</a:t>
            </a:r>
            <a:r>
              <a:rPr kumimoji="0" lang="en-GB" sz="6600" b="0" i="0" u="none" strike="noStrike" kern="1200" cap="none" spc="-1" normalizeH="0" baseline="0" noProof="0">
                <a:ln>
                  <a:noFill/>
                </a:ln>
                <a:solidFill>
                  <a:srgbClr val="002060"/>
                </a:solidFill>
                <a:effectLst/>
                <a:uLnTx/>
                <a:uFillTx/>
                <a:latin typeface="Century Gothic" panose="020B0502020202020204" pitchFamily="34" charset="0"/>
                <a:ea typeface="Century Gothic"/>
                <a:cs typeface="+mn-cs"/>
              </a:rPr>
              <a:t>ug</a:t>
            </a:r>
            <a:endParaRPr kumimoji="0" lang="en-GB" sz="6600" b="1" i="0" u="none" strike="noStrike" kern="1200" cap="none" spc="-1" normalizeH="0" baseline="0" noProof="0">
              <a:ln>
                <a:noFill/>
              </a:ln>
              <a:solidFill>
                <a:srgbClr val="002060"/>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89452" y="-84044"/>
            <a:ext cx="3863899"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a:ln>
                  <a:noFill/>
                </a:ln>
                <a:solidFill>
                  <a:srgbClr val="002060"/>
                </a:solidFill>
                <a:effectLst/>
                <a:uLnTx/>
                <a:uFillTx/>
                <a:latin typeface="Century Gothic"/>
                <a:ea typeface="+mn-ea"/>
                <a:cs typeface="+mn-cs"/>
              </a:rPr>
              <a:t>[z]</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err="1">
                <a:solidFill>
                  <a:schemeClr val="bg1"/>
                </a:solidFill>
                <a:latin typeface="Century Gothic" panose="020B0502020202020204" pitchFamily="34" charset="0"/>
              </a:rPr>
              <a:t>aussprechen</a:t>
            </a:r>
            <a:endParaRPr lang="en-GB" sz="2000" b="1">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prstClr val="white"/>
                  </a:solidFill>
                  <a:effectLst/>
                  <a:uLnTx/>
                  <a:uFillTx/>
                  <a:latin typeface="Century Gothic"/>
                  <a:ea typeface="+mn-ea"/>
                  <a:cs typeface="+mn-cs"/>
                </a:rPr>
                <a:t>…</a:t>
              </a:r>
            </a:p>
          </p:txBody>
        </p:sp>
      </p:grpSp>
      <p:pic>
        <p:nvPicPr>
          <p:cNvPr id="1026" name="Picture 2" descr="Free vector graphics of High speed train">
            <a:extLst>
              <a:ext uri="{FF2B5EF4-FFF2-40B4-BE49-F238E27FC236}">
                <a16:creationId xmlns:a16="http://schemas.microsoft.com/office/drawing/2014/main" id="{31452896-C0A0-7990-BF69-5C366739B4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27767" y="1197782"/>
            <a:ext cx="4736465" cy="236823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119269" y="-191614"/>
            <a:ext cx="3863899"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a:ln>
                  <a:noFill/>
                </a:ln>
                <a:solidFill>
                  <a:srgbClr val="002060"/>
                </a:solidFill>
                <a:effectLst/>
                <a:uLnTx/>
                <a:uFillTx/>
                <a:latin typeface="Century Gothic"/>
                <a:ea typeface="+mn-ea"/>
                <a:cs typeface="+mn-cs"/>
              </a:rPr>
              <a:t>[z]</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err="1">
                <a:solidFill>
                  <a:schemeClr val="bg1"/>
                </a:solidFill>
                <a:latin typeface="Century Gothic" panose="020B0502020202020204" pitchFamily="34" charset="0"/>
              </a:rPr>
              <a:t>aussprechen</a:t>
            </a:r>
            <a:endParaRPr lang="en-GB" sz="2000" b="1">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prstClr val="white"/>
                </a:solidFill>
                <a:effectLst/>
                <a:uLnTx/>
                <a:uFillTx/>
                <a:latin typeface="Century Gothic"/>
                <a:ea typeface="+mn-ea"/>
                <a:cs typeface="+mn-cs"/>
              </a:rPr>
              <a:t>…</a:t>
            </a:r>
          </a:p>
        </p:txBody>
      </p:sp>
      <p:sp>
        <p:nvSpPr>
          <p:cNvPr id="8" name="Rounded Rectangle 3">
            <a:extLst>
              <a:ext uri="{FF2B5EF4-FFF2-40B4-BE49-F238E27FC236}">
                <a16:creationId xmlns:a16="http://schemas.microsoft.com/office/drawing/2014/main" id="{C7E08738-085A-4F94-A942-18CA5B613937}"/>
              </a:ext>
            </a:extLst>
          </p:cNvPr>
          <p:cNvSpPr/>
          <p:nvPr/>
        </p:nvSpPr>
        <p:spPr>
          <a:xfrm>
            <a:off x="4073948" y="1232755"/>
            <a:ext cx="3776181" cy="3630372"/>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a:ln>
                  <a:noFill/>
                </a:ln>
                <a:solidFill>
                  <a:srgbClr val="FF0066"/>
                </a:solidFill>
                <a:effectLst/>
                <a:uLnTx/>
                <a:uFillTx/>
                <a:latin typeface="Century Gothic" panose="020B0502020202020204" pitchFamily="34" charset="0"/>
                <a:ea typeface="+mn-ea"/>
                <a:cs typeface="+mn-cs"/>
              </a:rPr>
              <a:t>Z</a:t>
            </a:r>
            <a:r>
              <a:rPr kumimoji="0" lang="en-GB" sz="60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ug</a:t>
            </a:r>
          </a:p>
        </p:txBody>
      </p:sp>
      <p:pic>
        <p:nvPicPr>
          <p:cNvPr id="10" name="Picture 2" descr="Free vector graphics of High speed train">
            <a:extLst>
              <a:ext uri="{FF2B5EF4-FFF2-40B4-BE49-F238E27FC236}">
                <a16:creationId xmlns:a16="http://schemas.microsoft.com/office/drawing/2014/main" id="{EDDDBA89-C007-F273-5F8F-DE9AA17599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3580" y="1865998"/>
            <a:ext cx="2684839" cy="1342420"/>
          </a:xfrm>
          <a:prstGeom prst="rect">
            <a:avLst/>
          </a:prstGeom>
          <a:noFill/>
          <a:extLst>
            <a:ext uri="{909E8E84-426E-40DD-AFC4-6F175D3DCCD1}">
              <a14:hiddenFill xmlns:a14="http://schemas.microsoft.com/office/drawing/2010/main">
                <a:solidFill>
                  <a:srgbClr val="FFFFFF"/>
                </a:solidFill>
              </a14:hiddenFill>
            </a:ext>
          </a:extLst>
        </p:spPr>
      </p:pic>
      <p:sp>
        <p:nvSpPr>
          <p:cNvPr id="11" name="CustomShape 2">
            <a:extLst>
              <a:ext uri="{FF2B5EF4-FFF2-40B4-BE49-F238E27FC236}">
                <a16:creationId xmlns:a16="http://schemas.microsoft.com/office/drawing/2014/main" id="{85682B05-7BA6-0E61-9E69-4F3430134372}"/>
              </a:ext>
            </a:extLst>
          </p:cNvPr>
          <p:cNvSpPr/>
          <p:nvPr/>
        </p:nvSpPr>
        <p:spPr>
          <a:xfrm>
            <a:off x="7616863" y="5260732"/>
            <a:ext cx="3293761"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a:ln>
                  <a:noFill/>
                </a:ln>
                <a:solidFill>
                  <a:srgbClr val="FF0066"/>
                </a:solidFill>
                <a:effectLst/>
                <a:uLnTx/>
                <a:uFillTx/>
                <a:latin typeface="Century Gothic" panose="020B0502020202020204" pitchFamily="34" charset="0"/>
                <a:ea typeface="+mn-ea"/>
                <a:cs typeface="+mn-cs"/>
              </a:rPr>
              <a:t>z</a:t>
            </a:r>
            <a:r>
              <a:rPr kumimoji="0" lang="en-GB" sz="6600" b="0" i="0" u="none" strike="noStrike" kern="1200" cap="none" spc="-1" normalizeH="0" baseline="0" noProof="0" err="1">
                <a:ln>
                  <a:noFill/>
                </a:ln>
                <a:solidFill>
                  <a:srgbClr val="002060"/>
                </a:solidFill>
                <a:effectLst/>
                <a:uLnTx/>
                <a:uFillTx/>
                <a:latin typeface="Century Gothic" panose="020B0502020202020204" pitchFamily="34" charset="0"/>
                <a:ea typeface="+mn-ea"/>
                <a:cs typeface="+mn-cs"/>
              </a:rPr>
              <a:t>ehn</a:t>
            </a:r>
            <a:endParaRPr kumimoji="0" lang="en-GB" sz="6600" b="1" i="0" u="none" strike="noStrike" kern="1200" cap="none" spc="-1" normalizeH="0" baseline="0" noProof="0">
              <a:ln>
                <a:noFill/>
              </a:ln>
              <a:solidFill>
                <a:srgbClr val="002060"/>
              </a:solidFill>
              <a:effectLst/>
              <a:uLnTx/>
              <a:uFillTx/>
              <a:latin typeface="Century Gothic" panose="020B0502020202020204" pitchFamily="34" charset="0"/>
              <a:ea typeface="+mn-ea"/>
              <a:cs typeface="+mn-cs"/>
            </a:endParaRPr>
          </a:p>
        </p:txBody>
      </p:sp>
      <p:pic>
        <p:nvPicPr>
          <p:cNvPr id="2050" name="Picture 2" descr="Free vector graphics of Man">
            <a:extLst>
              <a:ext uri="{FF2B5EF4-FFF2-40B4-BE49-F238E27FC236}">
                <a16:creationId xmlns:a16="http://schemas.microsoft.com/office/drawing/2014/main" id="{F686D9E0-B9ED-C1A6-814B-D6B9C3995BC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82773" y="1204278"/>
            <a:ext cx="773844" cy="132343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ree vector graphics of Blonde">
            <a:extLst>
              <a:ext uri="{FF2B5EF4-FFF2-40B4-BE49-F238E27FC236}">
                <a16:creationId xmlns:a16="http://schemas.microsoft.com/office/drawing/2014/main" id="{18F9EE59-7D3A-EF59-D3E5-B2592B9880D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87731" y="965396"/>
            <a:ext cx="1352029" cy="1666885"/>
          </a:xfrm>
          <a:prstGeom prst="rect">
            <a:avLst/>
          </a:prstGeom>
          <a:noFill/>
          <a:extLst>
            <a:ext uri="{909E8E84-426E-40DD-AFC4-6F175D3DCCD1}">
              <a14:hiddenFill xmlns:a14="http://schemas.microsoft.com/office/drawing/2010/main">
                <a:solidFill>
                  <a:srgbClr val="FFFFFF"/>
                </a:solidFill>
              </a14:hiddenFill>
            </a:ext>
          </a:extLst>
        </p:spPr>
      </p:pic>
      <p:sp>
        <p:nvSpPr>
          <p:cNvPr id="13" name="CustomShape 2">
            <a:extLst>
              <a:ext uri="{FF2B5EF4-FFF2-40B4-BE49-F238E27FC236}">
                <a16:creationId xmlns:a16="http://schemas.microsoft.com/office/drawing/2014/main" id="{83E3F941-9FB8-60A4-3303-456E0C196E49}"/>
              </a:ext>
            </a:extLst>
          </p:cNvPr>
          <p:cNvSpPr/>
          <p:nvPr/>
        </p:nvSpPr>
        <p:spPr>
          <a:xfrm>
            <a:off x="7616863" y="2421917"/>
            <a:ext cx="3293761"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1" normalizeH="0" baseline="0" noProof="0">
                <a:ln>
                  <a:noFill/>
                </a:ln>
                <a:solidFill>
                  <a:srgbClr val="002060"/>
                </a:solidFill>
                <a:effectLst/>
                <a:uLnTx/>
                <a:uFillTx/>
                <a:latin typeface="Century Gothic" panose="020B0502020202020204" pitchFamily="34" charset="0"/>
                <a:ea typeface="+mn-ea"/>
                <a:cs typeface="+mn-cs"/>
              </a:rPr>
              <a:t>Plat</a:t>
            </a:r>
            <a:r>
              <a:rPr kumimoji="0" lang="en-GB" sz="6600" b="1" i="0" u="none" strike="noStrike" kern="1200" cap="none" spc="0" normalizeH="0" baseline="0" noProof="0">
                <a:ln>
                  <a:noFill/>
                </a:ln>
                <a:solidFill>
                  <a:srgbClr val="FF0066"/>
                </a:solidFill>
                <a:effectLst/>
                <a:uLnTx/>
                <a:uFillTx/>
                <a:latin typeface="Century Gothic" panose="020B0502020202020204" pitchFamily="34" charset="0"/>
                <a:ea typeface="+mn-ea"/>
                <a:cs typeface="+mn-cs"/>
              </a:rPr>
              <a:t>z</a:t>
            </a:r>
            <a:endParaRPr kumimoji="0" lang="en-GB" sz="6600" b="1" i="0" u="none" strike="noStrike" kern="1200" cap="none" spc="-1" normalizeH="0" baseline="0" noProof="0">
              <a:ln>
                <a:noFill/>
              </a:ln>
              <a:solidFill>
                <a:srgbClr val="002060"/>
              </a:solidFill>
              <a:effectLst/>
              <a:uLnTx/>
              <a:uFillTx/>
              <a:latin typeface="Century Gothic" panose="020B0502020202020204" pitchFamily="34" charset="0"/>
              <a:ea typeface="+mn-ea"/>
              <a:cs typeface="+mn-cs"/>
            </a:endParaRPr>
          </a:p>
        </p:txBody>
      </p:sp>
      <p:pic>
        <p:nvPicPr>
          <p:cNvPr id="2054" name="Picture 6" descr="Free vector graphics of Children's room">
            <a:extLst>
              <a:ext uri="{FF2B5EF4-FFF2-40B4-BE49-F238E27FC236}">
                <a16:creationId xmlns:a16="http://schemas.microsoft.com/office/drawing/2014/main" id="{B8518372-07D0-B2BF-CE06-E5BD3ECE47E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8201" y="3508012"/>
            <a:ext cx="3229580" cy="1752720"/>
          </a:xfrm>
          <a:prstGeom prst="rect">
            <a:avLst/>
          </a:prstGeom>
          <a:noFill/>
          <a:extLst>
            <a:ext uri="{909E8E84-426E-40DD-AFC4-6F175D3DCCD1}">
              <a14:hiddenFill xmlns:a14="http://schemas.microsoft.com/office/drawing/2010/main">
                <a:solidFill>
                  <a:srgbClr val="FFFFFF"/>
                </a:solidFill>
              </a14:hiddenFill>
            </a:ext>
          </a:extLst>
        </p:spPr>
      </p:pic>
      <p:sp>
        <p:nvSpPr>
          <p:cNvPr id="15" name="CustomShape 2">
            <a:extLst>
              <a:ext uri="{FF2B5EF4-FFF2-40B4-BE49-F238E27FC236}">
                <a16:creationId xmlns:a16="http://schemas.microsoft.com/office/drawing/2014/main" id="{9E5BC87F-C351-1071-08B5-81EF7B5EE524}"/>
              </a:ext>
            </a:extLst>
          </p:cNvPr>
          <p:cNvSpPr/>
          <p:nvPr/>
        </p:nvSpPr>
        <p:spPr>
          <a:xfrm>
            <a:off x="676425" y="5260732"/>
            <a:ext cx="3293761"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a:ln>
                  <a:noFill/>
                </a:ln>
                <a:solidFill>
                  <a:srgbClr val="FF0066"/>
                </a:solidFill>
                <a:effectLst/>
                <a:uLnTx/>
                <a:uFillTx/>
                <a:latin typeface="Century Gothic" panose="020B0502020202020204" pitchFamily="34" charset="0"/>
                <a:ea typeface="+mn-ea"/>
                <a:cs typeface="+mn-cs"/>
              </a:rPr>
              <a:t>Z</a:t>
            </a:r>
            <a:r>
              <a:rPr kumimoji="0" lang="en-GB" sz="60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immer</a:t>
            </a:r>
          </a:p>
        </p:txBody>
      </p:sp>
      <p:pic>
        <p:nvPicPr>
          <p:cNvPr id="2056" name="Picture 8" descr="Free vector graphics of Number">
            <a:extLst>
              <a:ext uri="{FF2B5EF4-FFF2-40B4-BE49-F238E27FC236}">
                <a16:creationId xmlns:a16="http://schemas.microsoft.com/office/drawing/2014/main" id="{D4082511-B6D3-E977-6787-AA1A6DB4298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424105" y="3977070"/>
            <a:ext cx="1679275" cy="1291750"/>
          </a:xfrm>
          <a:prstGeom prst="rect">
            <a:avLst/>
          </a:prstGeom>
          <a:noFill/>
          <a:extLst>
            <a:ext uri="{909E8E84-426E-40DD-AFC4-6F175D3DCCD1}">
              <a14:hiddenFill xmlns:a14="http://schemas.microsoft.com/office/drawing/2010/main">
                <a:solidFill>
                  <a:srgbClr val="FFFFFF"/>
                </a:solidFill>
              </a14:hiddenFill>
            </a:ext>
          </a:extLst>
        </p:spPr>
      </p:pic>
      <p:sp>
        <p:nvSpPr>
          <p:cNvPr id="17" name="CustomShape 2">
            <a:extLst>
              <a:ext uri="{FF2B5EF4-FFF2-40B4-BE49-F238E27FC236}">
                <a16:creationId xmlns:a16="http://schemas.microsoft.com/office/drawing/2014/main" id="{32F563A5-CBAA-85D1-E6E0-D416D959D243}"/>
              </a:ext>
            </a:extLst>
          </p:cNvPr>
          <p:cNvSpPr/>
          <p:nvPr/>
        </p:nvSpPr>
        <p:spPr>
          <a:xfrm>
            <a:off x="368477" y="2201335"/>
            <a:ext cx="3293761"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1" normalizeH="0" baseline="0" noProof="0">
                <a:ln>
                  <a:noFill/>
                </a:ln>
                <a:solidFill>
                  <a:srgbClr val="002060"/>
                </a:solidFill>
                <a:effectLst/>
                <a:uLnTx/>
                <a:uFillTx/>
                <a:latin typeface="Century Gothic" panose="020B0502020202020204" pitchFamily="34" charset="0"/>
                <a:ea typeface="+mn-ea"/>
                <a:cs typeface="+mn-cs"/>
              </a:rPr>
              <a:t>sit</a:t>
            </a:r>
            <a:r>
              <a:rPr kumimoji="0" lang="en-GB" sz="6600" b="1" i="0" u="none" strike="noStrike" kern="1200" cap="none" spc="0" normalizeH="0" baseline="0" noProof="0">
                <a:ln>
                  <a:noFill/>
                </a:ln>
                <a:solidFill>
                  <a:srgbClr val="FF0066"/>
                </a:solidFill>
                <a:effectLst/>
                <a:uLnTx/>
                <a:uFillTx/>
                <a:latin typeface="Century Gothic" panose="020B0502020202020204" pitchFamily="34" charset="0"/>
                <a:ea typeface="+mn-ea"/>
                <a:cs typeface="+mn-cs"/>
              </a:rPr>
              <a:t>z</a:t>
            </a:r>
            <a:r>
              <a:rPr kumimoji="0" lang="en-GB" sz="6600" b="0" i="0" u="none" strike="noStrike" kern="1200" cap="none" spc="-1" normalizeH="0" baseline="0" noProof="0" err="1">
                <a:ln>
                  <a:noFill/>
                </a:ln>
                <a:solidFill>
                  <a:srgbClr val="002060"/>
                </a:solidFill>
                <a:effectLst/>
                <a:uLnTx/>
                <a:uFillTx/>
                <a:latin typeface="Century Gothic" panose="020B0502020202020204" pitchFamily="34" charset="0"/>
                <a:ea typeface="+mn-ea"/>
                <a:cs typeface="+mn-cs"/>
              </a:rPr>
              <a:t>en</a:t>
            </a:r>
            <a:endParaRPr kumimoji="0" lang="en-GB" sz="6600" b="1" i="0" u="none" strike="noStrike" kern="1200" cap="none" spc="-1" normalizeH="0" baseline="0" noProof="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018379157"/>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5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5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05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0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 name="Table 2">
            <a:extLst>
              <a:ext uri="{FF2B5EF4-FFF2-40B4-BE49-F238E27FC236}">
                <a16:creationId xmlns:a16="http://schemas.microsoft.com/office/drawing/2014/main" id="{E6A2305D-EFE6-44B2-BC79-B940DC440B61}"/>
              </a:ext>
            </a:extLst>
          </p:cNvPr>
          <p:cNvGraphicFramePr>
            <a:graphicFrameLocks noGrp="1"/>
          </p:cNvGraphicFramePr>
          <p:nvPr>
            <p:extLst>
              <p:ext uri="{D42A27DB-BD31-4B8C-83A1-F6EECF244321}">
                <p14:modId xmlns:p14="http://schemas.microsoft.com/office/powerpoint/2010/main" val="775723643"/>
              </p:ext>
            </p:extLst>
          </p:nvPr>
        </p:nvGraphicFramePr>
        <p:xfrm>
          <a:off x="377092" y="1565620"/>
          <a:ext cx="11437816" cy="4992204"/>
        </p:xfrm>
        <a:graphic>
          <a:graphicData uri="http://schemas.openxmlformats.org/drawingml/2006/table">
            <a:tbl>
              <a:tblPr firstRow="1" bandRow="1"/>
              <a:tblGrid>
                <a:gridCol w="2859454">
                  <a:extLst>
                    <a:ext uri="{9D8B030D-6E8A-4147-A177-3AD203B41FA5}">
                      <a16:colId xmlns:a16="http://schemas.microsoft.com/office/drawing/2014/main" val="1642607528"/>
                    </a:ext>
                  </a:extLst>
                </a:gridCol>
                <a:gridCol w="2859454">
                  <a:extLst>
                    <a:ext uri="{9D8B030D-6E8A-4147-A177-3AD203B41FA5}">
                      <a16:colId xmlns:a16="http://schemas.microsoft.com/office/drawing/2014/main" val="3900195805"/>
                    </a:ext>
                  </a:extLst>
                </a:gridCol>
                <a:gridCol w="2859454">
                  <a:extLst>
                    <a:ext uri="{9D8B030D-6E8A-4147-A177-3AD203B41FA5}">
                      <a16:colId xmlns:a16="http://schemas.microsoft.com/office/drawing/2014/main" val="3264315891"/>
                    </a:ext>
                  </a:extLst>
                </a:gridCol>
                <a:gridCol w="2859454">
                  <a:extLst>
                    <a:ext uri="{9D8B030D-6E8A-4147-A177-3AD203B41FA5}">
                      <a16:colId xmlns:a16="http://schemas.microsoft.com/office/drawing/2014/main" val="1026796891"/>
                    </a:ext>
                  </a:extLst>
                </a:gridCol>
              </a:tblGrid>
              <a:tr h="2496102">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37577364"/>
                  </a:ext>
                </a:extLst>
              </a:tr>
              <a:tr h="2496102">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r>
                        <a:rPr lang="en-GB" dirty="0"/>
                        <a:t> </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r>
                        <a:rPr lang="en-GB" dirty="0"/>
                        <a:t> </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r>
                        <a:rPr lang="en-GB" dirty="0"/>
                        <a:t> </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r>
                        <a:rPr lang="en-GB" dirty="0"/>
                        <a:t> </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30904177"/>
                  </a:ext>
                </a:extLst>
              </a:tr>
            </a:tbl>
          </a:graphicData>
        </a:graphic>
      </p:graphicFrame>
      <p:sp>
        <p:nvSpPr>
          <p:cNvPr id="55" name="CustomShape 3"/>
          <p:cNvSpPr/>
          <p:nvPr/>
        </p:nvSpPr>
        <p:spPr>
          <a:xfrm>
            <a:off x="10393819" y="1132983"/>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0" y="0"/>
            <a:ext cx="81828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002060"/>
                </a:solidFill>
                <a:effectLst/>
                <a:uLnTx/>
                <a:uFillTx/>
                <a:latin typeface="Century Gothic"/>
                <a:ea typeface="+mn-ea"/>
                <a:cs typeface="+mn-cs"/>
              </a:rPr>
              <a:t>[z]</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2069" y="1100325"/>
            <a:ext cx="1800180" cy="494975"/>
          </a:xfrm>
        </p:spPr>
        <p:txBody>
          <a:bodyPr/>
          <a:lstStyle/>
          <a:p>
            <a:r>
              <a:rPr lang="en-GB" sz="2000" b="1" err="1">
                <a:solidFill>
                  <a:schemeClr val="bg1"/>
                </a:solidFill>
                <a:latin typeface="Century Gothic" panose="020B0502020202020204" pitchFamily="34" charset="0"/>
              </a:rPr>
              <a:t>aussprechen</a:t>
            </a:r>
            <a:endParaRPr lang="en-GB" sz="2000" b="1">
              <a:solidFill>
                <a:schemeClr val="bg1"/>
              </a:solidFill>
              <a:latin typeface="Century Gothic" panose="020B0502020202020204" pitchFamily="34" charset="0"/>
            </a:endParaRPr>
          </a:p>
        </p:txBody>
      </p:sp>
      <p:pic>
        <p:nvPicPr>
          <p:cNvPr id="12" name="Picture 11" descr="Icon&#10;&#10;Description automatically generated">
            <a:extLst>
              <a:ext uri="{FF2B5EF4-FFF2-40B4-BE49-F238E27FC236}">
                <a16:creationId xmlns:a16="http://schemas.microsoft.com/office/drawing/2014/main" id="{957C4FD2-6F61-444C-A1BA-3D28A91C21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84319" y="84725"/>
            <a:ext cx="1579001" cy="963251"/>
          </a:xfrm>
          <a:prstGeom prst="rect">
            <a:avLst/>
          </a:prstGeom>
        </p:spPr>
      </p:pic>
      <p:sp>
        <p:nvSpPr>
          <p:cNvPr id="17" name="Speech Bubble: Rectangle with Corners Rounded 16">
            <a:hlinkClick r:id="" action="ppaction://noaction">
              <a:snd r:embed="rId4" name="4_1.wav"/>
            </a:hlinkClick>
            <a:extLst>
              <a:ext uri="{FF2B5EF4-FFF2-40B4-BE49-F238E27FC236}">
                <a16:creationId xmlns:a16="http://schemas.microsoft.com/office/drawing/2014/main" id="{19F8E2CC-8F6E-4153-B1E5-63F8D666574E}"/>
              </a:ext>
            </a:extLst>
          </p:cNvPr>
          <p:cNvSpPr/>
          <p:nvPr/>
        </p:nvSpPr>
        <p:spPr>
          <a:xfrm>
            <a:off x="1507675" y="109144"/>
            <a:ext cx="3231926" cy="54764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18" name="Graphic 17" descr="Teacher">
            <a:extLst>
              <a:ext uri="{FF2B5EF4-FFF2-40B4-BE49-F238E27FC236}">
                <a16:creationId xmlns:a16="http://schemas.microsoft.com/office/drawing/2014/main" id="{2FFB5C48-B045-4C28-8118-63AE3219994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61755" y="-74234"/>
            <a:ext cx="914400" cy="914400"/>
          </a:xfrm>
          <a:prstGeom prst="rect">
            <a:avLst/>
          </a:prstGeom>
        </p:spPr>
      </p:pic>
      <p:sp>
        <p:nvSpPr>
          <p:cNvPr id="15" name="CustomShape 6">
            <a:extLst>
              <a:ext uri="{FF2B5EF4-FFF2-40B4-BE49-F238E27FC236}">
                <a16:creationId xmlns:a16="http://schemas.microsoft.com/office/drawing/2014/main" id="{76EA0DC1-EFD3-4A65-8DC5-2DAE9E183631}"/>
              </a:ext>
            </a:extLst>
          </p:cNvPr>
          <p:cNvSpPr/>
          <p:nvPr/>
        </p:nvSpPr>
        <p:spPr>
          <a:xfrm>
            <a:off x="1507675" y="108467"/>
            <a:ext cx="3203532"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Sag die </a:t>
            </a:r>
            <a:r>
              <a:rPr lang="en-GB" sz="2800" b="1" spc="-1" dirty="0" err="1">
                <a:solidFill>
                  <a:srgbClr val="002060"/>
                </a:solidFill>
                <a:latin typeface="Century Gothic" panose="020B0502020202020204" pitchFamily="34" charset="0"/>
                <a:ea typeface="Century Gothic"/>
              </a:rPr>
              <a:t>Wörter</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1" name="Rectangle: Rounded Corners 30">
            <a:extLst>
              <a:ext uri="{FF2B5EF4-FFF2-40B4-BE49-F238E27FC236}">
                <a16:creationId xmlns:a16="http://schemas.microsoft.com/office/drawing/2014/main" id="{EF61C890-24AA-4059-9032-65A6FB4CB5DC}"/>
              </a:ext>
            </a:extLst>
          </p:cNvPr>
          <p:cNvSpPr/>
          <p:nvPr/>
        </p:nvSpPr>
        <p:spPr>
          <a:xfrm>
            <a:off x="423984" y="3429001"/>
            <a:ext cx="2776416" cy="592014"/>
          </a:xfrm>
          <a:prstGeom prst="roundRect">
            <a:avLst/>
          </a:prstGeom>
          <a:solidFill>
            <a:srgbClr val="2994B2"/>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2800" b="1" kern="0" dirty="0" err="1">
                <a:solidFill>
                  <a:srgbClr val="FF0000"/>
                </a:solidFill>
                <a:latin typeface="Arial"/>
              </a:rPr>
              <a:t>Z</a:t>
            </a:r>
            <a:r>
              <a:rPr lang="en-GB" sz="2800" b="1" kern="0" dirty="0" err="1">
                <a:solidFill>
                  <a:schemeClr val="bg1"/>
                </a:solidFill>
                <a:latin typeface="Arial"/>
              </a:rPr>
              <a:t>entimeter</a:t>
            </a:r>
            <a:endParaRPr kumimoji="0" lang="en-GB" sz="2800" b="1" i="0" u="none" strike="noStrike" kern="0" cap="none" spc="0" normalizeH="0" baseline="0" noProof="0" dirty="0">
              <a:ln>
                <a:noFill/>
              </a:ln>
              <a:solidFill>
                <a:schemeClr val="bg1"/>
              </a:solidFill>
              <a:effectLst/>
              <a:uLnTx/>
              <a:uFillTx/>
              <a:latin typeface="Arial"/>
            </a:endParaRPr>
          </a:p>
        </p:txBody>
      </p:sp>
      <p:sp>
        <p:nvSpPr>
          <p:cNvPr id="32" name="Rectangle: Rounded Corners 31">
            <a:extLst>
              <a:ext uri="{FF2B5EF4-FFF2-40B4-BE49-F238E27FC236}">
                <a16:creationId xmlns:a16="http://schemas.microsoft.com/office/drawing/2014/main" id="{1C5A07EA-151C-4006-8FD8-0AF914EB45A2}"/>
              </a:ext>
            </a:extLst>
          </p:cNvPr>
          <p:cNvSpPr/>
          <p:nvPr/>
        </p:nvSpPr>
        <p:spPr>
          <a:xfrm>
            <a:off x="3272692" y="3429000"/>
            <a:ext cx="2776416" cy="592014"/>
          </a:xfrm>
          <a:prstGeom prst="roundRect">
            <a:avLst/>
          </a:prstGeom>
          <a:solidFill>
            <a:srgbClr val="2994B2"/>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err="1">
                <a:ln>
                  <a:noFill/>
                </a:ln>
                <a:solidFill>
                  <a:srgbClr val="FF0000"/>
                </a:solidFill>
                <a:effectLst/>
                <a:uLnTx/>
                <a:uFillTx/>
                <a:latin typeface="Arial"/>
              </a:rPr>
              <a:t>Z</a:t>
            </a:r>
            <a:r>
              <a:rPr kumimoji="0" lang="en-GB" sz="2800" b="1" i="0" u="none" strike="noStrike" kern="0" cap="none" spc="0" normalizeH="0" baseline="0" noProof="0" dirty="0" err="1">
                <a:ln>
                  <a:noFill/>
                </a:ln>
                <a:solidFill>
                  <a:prstClr val="white"/>
                </a:solidFill>
                <a:effectLst/>
                <a:uLnTx/>
                <a:uFillTx/>
                <a:latin typeface="Arial"/>
              </a:rPr>
              <a:t>irkus</a:t>
            </a:r>
            <a:endParaRPr kumimoji="0" lang="en-GB" sz="2800" b="1" i="0" u="none" strike="noStrike" kern="0" cap="none" spc="0" normalizeH="0" baseline="0" noProof="0" dirty="0">
              <a:ln>
                <a:noFill/>
              </a:ln>
              <a:solidFill>
                <a:prstClr val="white"/>
              </a:solidFill>
              <a:effectLst/>
              <a:uLnTx/>
              <a:uFillTx/>
              <a:latin typeface="Arial"/>
            </a:endParaRPr>
          </a:p>
        </p:txBody>
      </p:sp>
      <p:sp>
        <p:nvSpPr>
          <p:cNvPr id="36" name="Rectangle: Rounded Corners 35">
            <a:extLst>
              <a:ext uri="{FF2B5EF4-FFF2-40B4-BE49-F238E27FC236}">
                <a16:creationId xmlns:a16="http://schemas.microsoft.com/office/drawing/2014/main" id="{3A3B1016-78B9-43F2-9DA4-E6283AF178ED}"/>
              </a:ext>
            </a:extLst>
          </p:cNvPr>
          <p:cNvSpPr/>
          <p:nvPr/>
        </p:nvSpPr>
        <p:spPr>
          <a:xfrm>
            <a:off x="6143869" y="3429000"/>
            <a:ext cx="2776416" cy="592014"/>
          </a:xfrm>
          <a:prstGeom prst="roundRect">
            <a:avLst/>
          </a:prstGeom>
          <a:solidFill>
            <a:srgbClr val="2994B2"/>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FF0000"/>
                </a:solidFill>
                <a:effectLst/>
                <a:uLnTx/>
                <a:uFillTx/>
                <a:latin typeface="Arial"/>
              </a:rPr>
              <a:t>Z</a:t>
            </a:r>
            <a:r>
              <a:rPr kumimoji="0" lang="en-GB" sz="2800" b="1" i="0" u="none" strike="noStrike" kern="0" cap="none" spc="0" normalizeH="0" baseline="0" noProof="0" dirty="0">
                <a:ln>
                  <a:noFill/>
                </a:ln>
                <a:solidFill>
                  <a:prstClr val="white"/>
                </a:solidFill>
                <a:effectLst/>
                <a:uLnTx/>
                <a:uFillTx/>
                <a:latin typeface="Arial"/>
              </a:rPr>
              <a:t>ebra</a:t>
            </a:r>
            <a:endParaRPr kumimoji="0" lang="en-GB" sz="2800" b="1" i="0" u="none" strike="noStrike" kern="0" cap="none" spc="0" normalizeH="0" baseline="0" noProof="0" dirty="0">
              <a:ln>
                <a:noFill/>
              </a:ln>
              <a:solidFill>
                <a:srgbClr val="FF0000"/>
              </a:solidFill>
              <a:effectLst/>
              <a:uLnTx/>
              <a:uFillTx/>
              <a:latin typeface="Arial"/>
            </a:endParaRPr>
          </a:p>
        </p:txBody>
      </p:sp>
      <p:sp>
        <p:nvSpPr>
          <p:cNvPr id="37" name="Rectangle: Rounded Corners 36">
            <a:extLst>
              <a:ext uri="{FF2B5EF4-FFF2-40B4-BE49-F238E27FC236}">
                <a16:creationId xmlns:a16="http://schemas.microsoft.com/office/drawing/2014/main" id="{6019DC27-5089-432A-8218-AF3212E25B32}"/>
              </a:ext>
            </a:extLst>
          </p:cNvPr>
          <p:cNvSpPr/>
          <p:nvPr/>
        </p:nvSpPr>
        <p:spPr>
          <a:xfrm>
            <a:off x="9015046" y="3429000"/>
            <a:ext cx="2776416" cy="592014"/>
          </a:xfrm>
          <a:prstGeom prst="roundRect">
            <a:avLst/>
          </a:prstGeom>
          <a:solidFill>
            <a:srgbClr val="2994B2"/>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err="1">
                <a:ln>
                  <a:noFill/>
                </a:ln>
                <a:solidFill>
                  <a:srgbClr val="FF0000"/>
                </a:solidFill>
                <a:effectLst/>
                <a:uLnTx/>
                <a:uFillTx/>
                <a:latin typeface="Arial"/>
              </a:rPr>
              <a:t>Z</a:t>
            </a:r>
            <a:r>
              <a:rPr kumimoji="0" lang="en-GB" sz="2800" b="1" i="0" u="none" strike="noStrike" kern="0" cap="none" spc="0" normalizeH="0" baseline="0" noProof="0" dirty="0" err="1">
                <a:ln>
                  <a:noFill/>
                </a:ln>
                <a:solidFill>
                  <a:prstClr val="white"/>
                </a:solidFill>
                <a:effectLst/>
                <a:uLnTx/>
                <a:uFillTx/>
                <a:latin typeface="Arial"/>
              </a:rPr>
              <a:t>ement</a:t>
            </a:r>
            <a:endParaRPr kumimoji="0" lang="en-GB" sz="2800" b="1" i="0" u="none" strike="noStrike" kern="0" cap="none" spc="0" normalizeH="0" baseline="0" noProof="0" dirty="0">
              <a:ln>
                <a:noFill/>
              </a:ln>
              <a:solidFill>
                <a:srgbClr val="FF0000"/>
              </a:solidFill>
              <a:effectLst/>
              <a:uLnTx/>
              <a:uFillTx/>
              <a:latin typeface="Arial"/>
            </a:endParaRPr>
          </a:p>
        </p:txBody>
      </p:sp>
      <p:sp>
        <p:nvSpPr>
          <p:cNvPr id="42" name="Rectangle: Rounded Corners 41">
            <a:extLst>
              <a:ext uri="{FF2B5EF4-FFF2-40B4-BE49-F238E27FC236}">
                <a16:creationId xmlns:a16="http://schemas.microsoft.com/office/drawing/2014/main" id="{BB6D4058-AE46-42CB-B366-04D209CA2FE2}"/>
              </a:ext>
            </a:extLst>
          </p:cNvPr>
          <p:cNvSpPr/>
          <p:nvPr/>
        </p:nvSpPr>
        <p:spPr>
          <a:xfrm>
            <a:off x="423984" y="5930641"/>
            <a:ext cx="2776416" cy="592014"/>
          </a:xfrm>
          <a:prstGeom prst="roundRect">
            <a:avLst/>
          </a:prstGeom>
          <a:solidFill>
            <a:srgbClr val="2994B2"/>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err="1">
                <a:ln>
                  <a:noFill/>
                </a:ln>
                <a:solidFill>
                  <a:srgbClr val="FF0000"/>
                </a:solidFill>
                <a:effectLst/>
                <a:uLnTx/>
                <a:uFillTx/>
                <a:latin typeface="Arial"/>
              </a:rPr>
              <a:t>z</a:t>
            </a:r>
            <a:r>
              <a:rPr kumimoji="0" lang="en-GB" sz="2800" b="1" i="0" u="none" strike="noStrike" kern="0" cap="none" spc="0" normalizeH="0" baseline="0" noProof="0" dirty="0" err="1">
                <a:ln>
                  <a:noFill/>
                </a:ln>
                <a:solidFill>
                  <a:prstClr val="white"/>
                </a:solidFill>
                <a:effectLst/>
                <a:uLnTx/>
                <a:uFillTx/>
                <a:latin typeface="Arial"/>
              </a:rPr>
              <a:t>entral</a:t>
            </a:r>
            <a:endParaRPr kumimoji="0" lang="en-GB" sz="2800" b="1" i="0" u="none" strike="noStrike" kern="0" cap="none" spc="0" normalizeH="0" baseline="0" noProof="0" dirty="0">
              <a:ln>
                <a:noFill/>
              </a:ln>
              <a:solidFill>
                <a:prstClr val="white"/>
              </a:solidFill>
              <a:effectLst/>
              <a:uLnTx/>
              <a:uFillTx/>
              <a:latin typeface="Arial"/>
            </a:endParaRPr>
          </a:p>
        </p:txBody>
      </p:sp>
      <p:sp>
        <p:nvSpPr>
          <p:cNvPr id="43" name="Rectangle: Rounded Corners 42">
            <a:extLst>
              <a:ext uri="{FF2B5EF4-FFF2-40B4-BE49-F238E27FC236}">
                <a16:creationId xmlns:a16="http://schemas.microsoft.com/office/drawing/2014/main" id="{D8FD1782-2F44-448C-8192-49D418356F4B}"/>
              </a:ext>
            </a:extLst>
          </p:cNvPr>
          <p:cNvSpPr/>
          <p:nvPr/>
        </p:nvSpPr>
        <p:spPr>
          <a:xfrm>
            <a:off x="3272692" y="5930640"/>
            <a:ext cx="2776416" cy="592014"/>
          </a:xfrm>
          <a:prstGeom prst="roundRect">
            <a:avLst/>
          </a:prstGeom>
          <a:solidFill>
            <a:srgbClr val="2994B2"/>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err="1">
                <a:ln>
                  <a:noFill/>
                </a:ln>
                <a:solidFill>
                  <a:srgbClr val="FF0000"/>
                </a:solidFill>
                <a:effectLst/>
                <a:uLnTx/>
                <a:uFillTx/>
                <a:latin typeface="Arial"/>
              </a:rPr>
              <a:t>Z</a:t>
            </a:r>
            <a:r>
              <a:rPr kumimoji="0" lang="en-GB" sz="2800" b="1" i="0" u="none" strike="noStrike" kern="0" cap="none" spc="0" normalizeH="0" baseline="0" noProof="0" dirty="0" err="1">
                <a:ln>
                  <a:noFill/>
                </a:ln>
                <a:solidFill>
                  <a:prstClr val="white"/>
                </a:solidFill>
                <a:effectLst/>
                <a:uLnTx/>
                <a:uFillTx/>
                <a:latin typeface="Arial"/>
              </a:rPr>
              <a:t>ertifikat</a:t>
            </a:r>
            <a:endParaRPr kumimoji="0" lang="en-GB" sz="2800" b="1" i="0" u="none" strike="noStrike" kern="0" cap="none" spc="0" normalizeH="0" baseline="0" noProof="0" dirty="0">
              <a:ln>
                <a:noFill/>
              </a:ln>
              <a:solidFill>
                <a:prstClr val="white"/>
              </a:solidFill>
              <a:effectLst/>
              <a:uLnTx/>
              <a:uFillTx/>
              <a:latin typeface="Arial"/>
            </a:endParaRPr>
          </a:p>
        </p:txBody>
      </p:sp>
      <p:sp>
        <p:nvSpPr>
          <p:cNvPr id="44" name="Rectangle: Rounded Corners 43">
            <a:extLst>
              <a:ext uri="{FF2B5EF4-FFF2-40B4-BE49-F238E27FC236}">
                <a16:creationId xmlns:a16="http://schemas.microsoft.com/office/drawing/2014/main" id="{2E4AE312-265B-41DD-917F-4AE9613BC168}"/>
              </a:ext>
            </a:extLst>
          </p:cNvPr>
          <p:cNvSpPr/>
          <p:nvPr/>
        </p:nvSpPr>
        <p:spPr>
          <a:xfrm>
            <a:off x="6143869" y="5930640"/>
            <a:ext cx="2776416" cy="592014"/>
          </a:xfrm>
          <a:prstGeom prst="roundRect">
            <a:avLst/>
          </a:prstGeom>
          <a:solidFill>
            <a:srgbClr val="2994B2"/>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FF0000"/>
                </a:solidFill>
                <a:effectLst/>
                <a:uLnTx/>
                <a:uFillTx/>
                <a:latin typeface="Arial"/>
              </a:rPr>
              <a:t>Z</a:t>
            </a:r>
            <a:r>
              <a:rPr kumimoji="0" lang="en-GB" sz="2800" b="1" i="0" u="none" strike="noStrike" kern="0" cap="none" spc="0" normalizeH="0" baseline="0" noProof="0" dirty="0">
                <a:ln>
                  <a:noFill/>
                </a:ln>
                <a:solidFill>
                  <a:schemeClr val="bg1"/>
                </a:solidFill>
                <a:effectLst/>
                <a:uLnTx/>
                <a:uFillTx/>
                <a:latin typeface="Arial"/>
              </a:rPr>
              <a:t>oo</a:t>
            </a:r>
          </a:p>
        </p:txBody>
      </p:sp>
      <p:sp>
        <p:nvSpPr>
          <p:cNvPr id="45" name="Rectangle: Rounded Corners 44">
            <a:extLst>
              <a:ext uri="{FF2B5EF4-FFF2-40B4-BE49-F238E27FC236}">
                <a16:creationId xmlns:a16="http://schemas.microsoft.com/office/drawing/2014/main" id="{3D1AA35E-6E86-41C9-A6F3-1E826A769BAF}"/>
              </a:ext>
            </a:extLst>
          </p:cNvPr>
          <p:cNvSpPr/>
          <p:nvPr/>
        </p:nvSpPr>
        <p:spPr>
          <a:xfrm>
            <a:off x="9015046" y="5930640"/>
            <a:ext cx="2776416" cy="592014"/>
          </a:xfrm>
          <a:prstGeom prst="roundRect">
            <a:avLst/>
          </a:prstGeom>
          <a:solidFill>
            <a:srgbClr val="2994B2"/>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2400" b="1" kern="0" dirty="0" err="1">
                <a:solidFill>
                  <a:srgbClr val="FF0000"/>
                </a:solidFill>
                <a:latin typeface="Arial"/>
              </a:rPr>
              <a:t>Z</a:t>
            </a:r>
            <a:r>
              <a:rPr lang="en-GB" sz="2400" b="1" kern="0" dirty="0" err="1">
                <a:solidFill>
                  <a:schemeClr val="bg1"/>
                </a:solidFill>
                <a:latin typeface="Arial"/>
              </a:rPr>
              <a:t>eremonie</a:t>
            </a:r>
            <a:endParaRPr kumimoji="0" lang="en-GB" sz="2400" b="1" i="0" u="none" strike="noStrike" kern="0" cap="none" spc="0" normalizeH="0" baseline="0" noProof="0" dirty="0">
              <a:ln>
                <a:noFill/>
              </a:ln>
              <a:solidFill>
                <a:schemeClr val="bg1"/>
              </a:solidFill>
              <a:effectLst/>
              <a:uLnTx/>
              <a:uFillTx/>
              <a:latin typeface="Arial"/>
            </a:endParaRPr>
          </a:p>
        </p:txBody>
      </p:sp>
      <p:pic>
        <p:nvPicPr>
          <p:cNvPr id="1032" name="Picture 8" descr="Free ruler length inches vector">
            <a:extLst>
              <a:ext uri="{FF2B5EF4-FFF2-40B4-BE49-F238E27FC236}">
                <a16:creationId xmlns:a16="http://schemas.microsoft.com/office/drawing/2014/main" id="{0396AEFC-AB2A-BA84-B116-19DED19636F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8539925">
            <a:off x="1285051" y="1700239"/>
            <a:ext cx="1085979" cy="1605005"/>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7" descr="A colorful tent with flags&#10;&#10;Description automatically generated">
            <a:extLst>
              <a:ext uri="{FF2B5EF4-FFF2-40B4-BE49-F238E27FC236}">
                <a16:creationId xmlns:a16="http://schemas.microsoft.com/office/drawing/2014/main" id="{74BF9E67-721D-C3EB-DBE4-7A9965A101F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86163" y="1735665"/>
            <a:ext cx="2649752" cy="1658165"/>
          </a:xfrm>
          <a:prstGeom prst="rect">
            <a:avLst/>
          </a:prstGeom>
        </p:spPr>
      </p:pic>
      <p:pic>
        <p:nvPicPr>
          <p:cNvPr id="40" name="Picture 39" descr="A zebra standing on a black background&#10;&#10;Description automatically generated">
            <a:extLst>
              <a:ext uri="{FF2B5EF4-FFF2-40B4-BE49-F238E27FC236}">
                <a16:creationId xmlns:a16="http://schemas.microsoft.com/office/drawing/2014/main" id="{A3F0897C-1474-D7E9-9F78-CEE234FD3FD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639199" y="1632204"/>
            <a:ext cx="1574797" cy="1699612"/>
          </a:xfrm>
          <a:prstGeom prst="rect">
            <a:avLst/>
          </a:prstGeom>
        </p:spPr>
      </p:pic>
      <p:pic>
        <p:nvPicPr>
          <p:cNvPr id="1025" name="Picture 1024" descr="A group of men working at a construction site&#10;&#10;Description automatically generated">
            <a:extLst>
              <a:ext uri="{FF2B5EF4-FFF2-40B4-BE49-F238E27FC236}">
                <a16:creationId xmlns:a16="http://schemas.microsoft.com/office/drawing/2014/main" id="{8E13D87F-7291-8962-8768-C00248EF719B}"/>
              </a:ext>
            </a:extLst>
          </p:cNvPr>
          <p:cNvPicPr>
            <a:picLocks noChangeAspect="1"/>
          </p:cNvPicPr>
          <p:nvPr/>
        </p:nvPicPr>
        <p:blipFill rotWithShape="1">
          <a:blip r:embed="rId10">
            <a:extLst>
              <a:ext uri="{28A0092B-C50C-407E-A947-70E740481C1C}">
                <a14:useLocalDpi xmlns:a14="http://schemas.microsoft.com/office/drawing/2010/main" val="0"/>
              </a:ext>
            </a:extLst>
          </a:blip>
          <a:srcRect r="51436" b="52662"/>
          <a:stretch/>
        </p:blipFill>
        <p:spPr>
          <a:xfrm>
            <a:off x="9068943" y="1691683"/>
            <a:ext cx="2649752" cy="1701040"/>
          </a:xfrm>
          <a:prstGeom prst="rect">
            <a:avLst/>
          </a:prstGeom>
        </p:spPr>
      </p:pic>
      <p:pic>
        <p:nvPicPr>
          <p:cNvPr id="1029" name="Picture 1028" descr="A blue arrows pointing to the center of a black background&#10;&#10;Description automatically generated">
            <a:extLst>
              <a:ext uri="{FF2B5EF4-FFF2-40B4-BE49-F238E27FC236}">
                <a16:creationId xmlns:a16="http://schemas.microsoft.com/office/drawing/2014/main" id="{26D44559-5F26-8103-121A-A5396701815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18289" y="4296595"/>
            <a:ext cx="1931909" cy="1467043"/>
          </a:xfrm>
          <a:prstGeom prst="rect">
            <a:avLst/>
          </a:prstGeom>
        </p:spPr>
      </p:pic>
      <p:pic>
        <p:nvPicPr>
          <p:cNvPr id="1033" name="Picture 1032" descr="A white circle with white ribbons on a black background&#10;&#10;Description automatically generated">
            <a:extLst>
              <a:ext uri="{FF2B5EF4-FFF2-40B4-BE49-F238E27FC236}">
                <a16:creationId xmlns:a16="http://schemas.microsoft.com/office/drawing/2014/main" id="{F647A18D-F29F-C6E1-00EF-129591F251E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450365" y="4223408"/>
            <a:ext cx="2421069" cy="1613415"/>
          </a:xfrm>
          <a:prstGeom prst="rect">
            <a:avLst/>
          </a:prstGeom>
        </p:spPr>
      </p:pic>
      <p:pic>
        <p:nvPicPr>
          <p:cNvPr id="1036" name="Picture 1035" descr="A group of cartoon animals&#10;&#10;Description automatically generated">
            <a:extLst>
              <a:ext uri="{FF2B5EF4-FFF2-40B4-BE49-F238E27FC236}">
                <a16:creationId xmlns:a16="http://schemas.microsoft.com/office/drawing/2014/main" id="{4D6893FE-867A-5894-5026-178EDC2B08B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614450" y="4138215"/>
            <a:ext cx="1624294" cy="1698608"/>
          </a:xfrm>
          <a:prstGeom prst="rect">
            <a:avLst/>
          </a:prstGeom>
        </p:spPr>
      </p:pic>
      <p:pic>
        <p:nvPicPr>
          <p:cNvPr id="1038" name="Picture 1037" descr="A gift box and balloons&#10;&#10;Description automatically generated">
            <a:extLst>
              <a:ext uri="{FF2B5EF4-FFF2-40B4-BE49-F238E27FC236}">
                <a16:creationId xmlns:a16="http://schemas.microsoft.com/office/drawing/2014/main" id="{4E29145F-7987-229F-1868-2F16B3A668BF}"/>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755104" y="4118177"/>
            <a:ext cx="1277430" cy="1777293"/>
          </a:xfrm>
          <a:prstGeom prst="rect">
            <a:avLst/>
          </a:prstGeom>
        </p:spPr>
      </p:pic>
    </p:spTree>
    <p:extLst>
      <p:ext uri="{BB962C8B-B14F-4D97-AF65-F5344CB8AC3E}">
        <p14:creationId xmlns:p14="http://schemas.microsoft.com/office/powerpoint/2010/main" val="269349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2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2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03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03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03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6" grpId="0" animBg="1"/>
      <p:bldP spid="37" grpId="0" animBg="1"/>
      <p:bldP spid="42" grpId="0" animBg="1"/>
      <p:bldP spid="43" grpId="0" animBg="1"/>
      <p:bldP spid="44" grpId="0" animBg="1"/>
      <p:bldP spid="4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Speech Bubble: Rectangle with Corners Rounded 9">
            <a:extLst>
              <a:ext uri="{FF2B5EF4-FFF2-40B4-BE49-F238E27FC236}">
                <a16:creationId xmlns:a16="http://schemas.microsoft.com/office/drawing/2014/main" id="{D0B54A87-B2DB-4EEA-AF57-223273D59745}"/>
              </a:ext>
            </a:extLst>
          </p:cNvPr>
          <p:cNvSpPr/>
          <p:nvPr/>
        </p:nvSpPr>
        <p:spPr>
          <a:xfrm>
            <a:off x="3975434" y="153793"/>
            <a:ext cx="6387328" cy="518040"/>
          </a:xfrm>
          <a:prstGeom prst="wedgeRoundRectCallout">
            <a:avLst>
              <a:gd name="adj1" fmla="val -54991"/>
              <a:gd name="adj2" fmla="val -7585"/>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err="1">
                <a:solidFill>
                  <a:srgbClr val="002060"/>
                </a:solidFill>
                <a:latin typeface="+mj-lt"/>
              </a:rPr>
              <a:t>Aus</a:t>
            </a:r>
            <a:r>
              <a:rPr lang="en-GB" dirty="0">
                <a:solidFill>
                  <a:srgbClr val="002060"/>
                </a:solidFill>
                <a:latin typeface="+mj-lt"/>
              </a:rPr>
              <a:t> </a:t>
            </a:r>
            <a:r>
              <a:rPr lang="en-GB" dirty="0" err="1">
                <a:solidFill>
                  <a:srgbClr val="002060"/>
                </a:solidFill>
                <a:latin typeface="+mj-lt"/>
              </a:rPr>
              <a:t>welchem</a:t>
            </a:r>
            <a:r>
              <a:rPr lang="en-GB" dirty="0">
                <a:solidFill>
                  <a:srgbClr val="002060"/>
                </a:solidFill>
                <a:latin typeface="+mj-lt"/>
              </a:rPr>
              <a:t> Land </a:t>
            </a:r>
            <a:r>
              <a:rPr lang="en-GB" dirty="0" err="1">
                <a:solidFill>
                  <a:srgbClr val="002060"/>
                </a:solidFill>
                <a:latin typeface="+mj-lt"/>
              </a:rPr>
              <a:t>kommen</a:t>
            </a:r>
            <a:r>
              <a:rPr lang="en-GB" dirty="0">
                <a:solidFill>
                  <a:srgbClr val="002060"/>
                </a:solidFill>
                <a:latin typeface="+mj-lt"/>
              </a:rPr>
              <a:t>* </a:t>
            </a:r>
            <a:r>
              <a:rPr lang="en-GB" dirty="0" err="1">
                <a:solidFill>
                  <a:srgbClr val="002060"/>
                </a:solidFill>
                <a:latin typeface="+mj-lt"/>
              </a:rPr>
              <a:t>diese</a:t>
            </a:r>
            <a:r>
              <a:rPr lang="en-GB" dirty="0">
                <a:solidFill>
                  <a:srgbClr val="002060"/>
                </a:solidFill>
                <a:latin typeface="+mj-lt"/>
              </a:rPr>
              <a:t> </a:t>
            </a:r>
            <a:r>
              <a:rPr lang="en-GB" dirty="0" err="1">
                <a:solidFill>
                  <a:srgbClr val="002060"/>
                </a:solidFill>
                <a:latin typeface="+mj-lt"/>
              </a:rPr>
              <a:t>Sachen</a:t>
            </a:r>
            <a:r>
              <a:rPr lang="en-GB" dirty="0">
                <a:solidFill>
                  <a:srgbClr val="002060"/>
                </a:solidFill>
                <a:latin typeface="+mj-lt"/>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err="1">
                <a:solidFill>
                  <a:srgbClr val="002060"/>
                </a:solidFill>
                <a:latin typeface="+mj-lt"/>
              </a:rPr>
              <a:t>Aus</a:t>
            </a:r>
            <a:r>
              <a:rPr lang="en-GB" dirty="0">
                <a:solidFill>
                  <a:srgbClr val="002060"/>
                </a:solidFill>
                <a:latin typeface="+mj-lt"/>
              </a:rPr>
              <a:t> Deutschland </a:t>
            </a:r>
            <a:r>
              <a:rPr lang="en-GB" dirty="0" err="1">
                <a:solidFill>
                  <a:srgbClr val="002060"/>
                </a:solidFill>
                <a:latin typeface="+mj-lt"/>
              </a:rPr>
              <a:t>oder</a:t>
            </a:r>
            <a:r>
              <a:rPr lang="en-GB" dirty="0">
                <a:solidFill>
                  <a:srgbClr val="002060"/>
                </a:solidFill>
                <a:latin typeface="+mj-lt"/>
              </a:rPr>
              <a:t> </a:t>
            </a:r>
            <a:r>
              <a:rPr lang="en-GB" dirty="0" err="1">
                <a:solidFill>
                  <a:srgbClr val="002060"/>
                </a:solidFill>
                <a:latin typeface="+mj-lt"/>
              </a:rPr>
              <a:t>aus</a:t>
            </a:r>
            <a:r>
              <a:rPr lang="en-GB" dirty="0">
                <a:solidFill>
                  <a:srgbClr val="002060"/>
                </a:solidFill>
                <a:latin typeface="+mj-lt"/>
              </a:rPr>
              <a:t> der Schweiz?</a:t>
            </a:r>
            <a:endParaRPr kumimoji="0" lang="en-GB" sz="1800" b="0" i="0" u="none" strike="noStrike" kern="1200" cap="none" spc="0" normalizeH="0" baseline="0" noProof="0" dirty="0">
              <a:ln>
                <a:noFill/>
              </a:ln>
              <a:solidFill>
                <a:srgbClr val="002060"/>
              </a:solidFill>
              <a:effectLst/>
              <a:uLnTx/>
              <a:uFillTx/>
              <a:latin typeface="+mj-lt"/>
            </a:endParaRPr>
          </a:p>
        </p:txBody>
      </p:sp>
      <p:sp>
        <p:nvSpPr>
          <p:cNvPr id="112" name="CustomShape 6"/>
          <p:cNvSpPr/>
          <p:nvPr/>
        </p:nvSpPr>
        <p:spPr>
          <a:xfrm>
            <a:off x="114389" y="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pc="-1" dirty="0" err="1">
                <a:solidFill>
                  <a:srgbClr val="002060"/>
                </a:solidFill>
                <a:latin typeface="Century Gothic" panose="020B0502020202020204" pitchFamily="34" charset="0"/>
              </a:rPr>
              <a:t>Mmm</a:t>
            </a:r>
            <a:r>
              <a:rPr lang="en-GB" sz="2800" b="1" spc="-1" dirty="0">
                <a:solidFill>
                  <a:srgbClr val="002060"/>
                </a:solidFill>
                <a:latin typeface="Century Gothic" panose="020B0502020202020204" pitchFamily="34" charset="0"/>
              </a:rPr>
              <a:t>, </a:t>
            </a:r>
            <a:r>
              <a:rPr lang="en-GB" sz="2800" b="1" spc="-1" dirty="0" err="1">
                <a:solidFill>
                  <a:srgbClr val="002060"/>
                </a:solidFill>
                <a:latin typeface="Century Gothic" panose="020B0502020202020204" pitchFamily="34" charset="0"/>
              </a:rPr>
              <a:t>lecker</a:t>
            </a:r>
            <a:r>
              <a:rPr lang="en-GB" sz="2800" b="1" spc="-1" dirty="0">
                <a:solidFill>
                  <a:srgbClr val="002060"/>
                </a:solidFill>
                <a:latin typeface="Century Gothic" panose="020B0502020202020204" pitchFamily="34" charset="0"/>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520160" y="142347"/>
            <a:ext cx="1557451" cy="374973"/>
          </a:xfrm>
          <a:solidFill>
            <a:schemeClr val="bg1"/>
          </a:solidFill>
        </p:spPr>
        <p:txBody>
          <a:bodyPr/>
          <a:lstStyle/>
          <a:p>
            <a:pPr algn="ctr"/>
            <a:r>
              <a:rPr lang="en-GB" sz="2000" b="1" err="1">
                <a:solidFill>
                  <a:schemeClr val="bg1"/>
                </a:solidFill>
                <a:latin typeface="Century Gothic" panose="020B0502020202020204" pitchFamily="34" charset="0"/>
              </a:rPr>
              <a:t>Vokabeln</a:t>
            </a:r>
            <a:endParaRPr lang="en-GB" sz="2000" b="1">
              <a:solidFill>
                <a:schemeClr val="bg1"/>
              </a:solidFill>
              <a:latin typeface="Century Gothic" panose="020B0502020202020204" pitchFamily="34" charset="0"/>
            </a:endParaRPr>
          </a:p>
        </p:txBody>
      </p:sp>
      <p:pic>
        <p:nvPicPr>
          <p:cNvPr id="2" name="Picture 1" descr="Logo&#10;&#10;Description automatically generated">
            <a:extLst>
              <a:ext uri="{FF2B5EF4-FFF2-40B4-BE49-F238E27FC236}">
                <a16:creationId xmlns:a16="http://schemas.microsoft.com/office/drawing/2014/main" id="{98D6CBA0-6021-F295-1B03-4236C1FE58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44362" y="87550"/>
            <a:ext cx="1695683" cy="1050586"/>
          </a:xfrm>
          <a:prstGeom prst="rect">
            <a:avLst/>
          </a:prstGeom>
        </p:spPr>
      </p:pic>
      <p:pic>
        <p:nvPicPr>
          <p:cNvPr id="8" name="Picture 7" descr="A piece of cheese with holes&#10;&#10;Description automatically generated">
            <a:extLst>
              <a:ext uri="{FF2B5EF4-FFF2-40B4-BE49-F238E27FC236}">
                <a16:creationId xmlns:a16="http://schemas.microsoft.com/office/drawing/2014/main" id="{54C17F7F-4776-2782-C699-22C0D97ABC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474302">
            <a:off x="415246" y="935844"/>
            <a:ext cx="2715809" cy="1841658"/>
          </a:xfrm>
          <a:prstGeom prst="rect">
            <a:avLst/>
          </a:prstGeom>
        </p:spPr>
      </p:pic>
      <p:pic>
        <p:nvPicPr>
          <p:cNvPr id="10" name="Picture 9" descr="A small blue package of chocolate&#10;&#10;Description automatically generated">
            <a:extLst>
              <a:ext uri="{FF2B5EF4-FFF2-40B4-BE49-F238E27FC236}">
                <a16:creationId xmlns:a16="http://schemas.microsoft.com/office/drawing/2014/main" id="{ECE605AE-0136-7391-C049-9B0B18D5A1F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67547" y="1048196"/>
            <a:ext cx="2141813" cy="1964444"/>
          </a:xfrm>
          <a:prstGeom prst="rect">
            <a:avLst/>
          </a:prstGeom>
        </p:spPr>
      </p:pic>
      <p:pic>
        <p:nvPicPr>
          <p:cNvPr id="12" name="Picture 11" descr="A pile of gummy bears&#10;&#10;Description automatically generated">
            <a:extLst>
              <a:ext uri="{FF2B5EF4-FFF2-40B4-BE49-F238E27FC236}">
                <a16:creationId xmlns:a16="http://schemas.microsoft.com/office/drawing/2014/main" id="{3C893E2C-33C1-3782-09AA-771578E1135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32113" y="1335627"/>
            <a:ext cx="3299856" cy="1964445"/>
          </a:xfrm>
          <a:prstGeom prst="rect">
            <a:avLst/>
          </a:prstGeom>
        </p:spPr>
      </p:pic>
      <p:pic>
        <p:nvPicPr>
          <p:cNvPr id="14" name="Picture 13" descr="A couple of chocolate bunnies&#10;&#10;Description automatically generated">
            <a:extLst>
              <a:ext uri="{FF2B5EF4-FFF2-40B4-BE49-F238E27FC236}">
                <a16:creationId xmlns:a16="http://schemas.microsoft.com/office/drawing/2014/main" id="{56F37675-DF84-ADE6-5736-801391DC7C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95924" y="4179783"/>
            <a:ext cx="3223354" cy="2158136"/>
          </a:xfrm>
          <a:prstGeom prst="rect">
            <a:avLst/>
          </a:prstGeom>
        </p:spPr>
      </p:pic>
      <p:pic>
        <p:nvPicPr>
          <p:cNvPr id="16" name="Picture 15" descr="A spread of chocolate on a piece of bread&#10;&#10;Description automatically generated">
            <a:extLst>
              <a:ext uri="{FF2B5EF4-FFF2-40B4-BE49-F238E27FC236}">
                <a16:creationId xmlns:a16="http://schemas.microsoft.com/office/drawing/2014/main" id="{D71643D2-1CD6-3E9C-2674-178B1E22E2B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6095" y="3836403"/>
            <a:ext cx="3081768" cy="2029633"/>
          </a:xfrm>
          <a:prstGeom prst="rect">
            <a:avLst/>
          </a:prstGeom>
        </p:spPr>
      </p:pic>
      <p:pic>
        <p:nvPicPr>
          <p:cNvPr id="19" name="Picture 18" descr="A person dipping a cheese fondue into a pot&#10;&#10;Description automatically generated">
            <a:extLst>
              <a:ext uri="{FF2B5EF4-FFF2-40B4-BE49-F238E27FC236}">
                <a16:creationId xmlns:a16="http://schemas.microsoft.com/office/drawing/2014/main" id="{50F9C46A-172E-F7B0-A1DF-05D24541E2D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34998" y="3902379"/>
            <a:ext cx="3223354" cy="2145545"/>
          </a:xfrm>
          <a:prstGeom prst="rect">
            <a:avLst/>
          </a:prstGeom>
        </p:spPr>
      </p:pic>
      <p:pic>
        <p:nvPicPr>
          <p:cNvPr id="23" name="Graphic 22" descr="Teacher">
            <a:extLst>
              <a:ext uri="{FF2B5EF4-FFF2-40B4-BE49-F238E27FC236}">
                <a16:creationId xmlns:a16="http://schemas.microsoft.com/office/drawing/2014/main" id="{B18BACEE-4FC1-B1CE-44CC-AA2E3EDE118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061367" y="-60901"/>
            <a:ext cx="914400" cy="914400"/>
          </a:xfrm>
          <a:prstGeom prst="rect">
            <a:avLst/>
          </a:prstGeom>
        </p:spPr>
      </p:pic>
      <p:sp>
        <p:nvSpPr>
          <p:cNvPr id="51" name="TextBox 50">
            <a:extLst>
              <a:ext uri="{FF2B5EF4-FFF2-40B4-BE49-F238E27FC236}">
                <a16:creationId xmlns:a16="http://schemas.microsoft.com/office/drawing/2014/main" id="{D09183FC-5E43-249D-E3F1-61DC46A06101}"/>
              </a:ext>
            </a:extLst>
          </p:cNvPr>
          <p:cNvSpPr txBox="1"/>
          <p:nvPr/>
        </p:nvSpPr>
        <p:spPr>
          <a:xfrm>
            <a:off x="0" y="6457890"/>
            <a:ext cx="7558352" cy="400110"/>
          </a:xfrm>
          <a:prstGeom prst="rect">
            <a:avLst/>
          </a:prstGeom>
          <a:solidFill>
            <a:srgbClr val="92D0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a:ea typeface="+mn-ea"/>
                <a:cs typeface="+mn-cs"/>
              </a:rPr>
              <a:t>kommen</a:t>
            </a:r>
            <a:r>
              <a:rPr kumimoji="0" lang="en-GB" sz="2000" b="1" i="0" u="none" strike="noStrike" kern="1200" cap="none" spc="0" normalizeH="0" baseline="0" noProof="0" dirty="0">
                <a:ln>
                  <a:noFill/>
                </a:ln>
                <a:solidFill>
                  <a:srgbClr val="002060"/>
                </a:solidFill>
                <a:effectLst/>
                <a:uLnTx/>
                <a:uFillTx/>
                <a:latin typeface="Century Gothic"/>
                <a:ea typeface="+mn-ea"/>
                <a:cs typeface="+mn-cs"/>
              </a:rPr>
              <a:t> </a:t>
            </a:r>
            <a:r>
              <a:rPr kumimoji="0" lang="en-GB" sz="2000" b="1" i="0" u="none" strike="noStrike" kern="1200" cap="none" spc="0" normalizeH="0" baseline="0" noProof="0" dirty="0" err="1">
                <a:ln>
                  <a:noFill/>
                </a:ln>
                <a:solidFill>
                  <a:srgbClr val="002060"/>
                </a:solidFill>
                <a:effectLst/>
                <a:uLnTx/>
                <a:uFillTx/>
                <a:latin typeface="Century Gothic"/>
                <a:ea typeface="+mn-ea"/>
                <a:cs typeface="+mn-cs"/>
              </a:rPr>
              <a:t>aus</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000" b="0" i="0" u="none" strike="noStrike" kern="1200" cap="none" spc="0" normalizeH="0" noProof="0" dirty="0">
                <a:ln>
                  <a:noFill/>
                </a:ln>
                <a:solidFill>
                  <a:srgbClr val="002060"/>
                </a:solidFill>
                <a:effectLst/>
                <a:uLnTx/>
                <a:uFillTx/>
                <a:latin typeface="Century Gothic"/>
                <a:ea typeface="+mn-ea"/>
                <a:cs typeface="+mn-cs"/>
              </a:rPr>
              <a:t> to come from; </a:t>
            </a:r>
            <a:r>
              <a:rPr kumimoji="0" lang="en-GB" sz="2000" b="1" i="0" u="none" strike="noStrike" kern="1200" cap="none" spc="0" normalizeH="0" baseline="0" noProof="0" dirty="0" err="1">
                <a:ln>
                  <a:noFill/>
                </a:ln>
                <a:solidFill>
                  <a:srgbClr val="002060"/>
                </a:solidFill>
                <a:effectLst/>
                <a:uLnTx/>
                <a:uFillTx/>
                <a:latin typeface="Century Gothic"/>
                <a:ea typeface="+mn-ea"/>
                <a:cs typeface="+mn-cs"/>
              </a:rPr>
              <a:t>lecker</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 delicious, yummy</a:t>
            </a:r>
          </a:p>
        </p:txBody>
      </p:sp>
      <p:sp>
        <p:nvSpPr>
          <p:cNvPr id="52" name="TextBox 51">
            <a:extLst>
              <a:ext uri="{FF2B5EF4-FFF2-40B4-BE49-F238E27FC236}">
                <a16:creationId xmlns:a16="http://schemas.microsoft.com/office/drawing/2014/main" id="{AE5C5318-9173-1502-FD25-A60EE179BFBA}"/>
              </a:ext>
            </a:extLst>
          </p:cNvPr>
          <p:cNvSpPr txBox="1"/>
          <p:nvPr/>
        </p:nvSpPr>
        <p:spPr>
          <a:xfrm>
            <a:off x="457679" y="2782669"/>
            <a:ext cx="232838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Emmentaler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Käse</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3" name="TextBox 52">
            <a:extLst>
              <a:ext uri="{FF2B5EF4-FFF2-40B4-BE49-F238E27FC236}">
                <a16:creationId xmlns:a16="http://schemas.microsoft.com/office/drawing/2014/main" id="{57EE15BB-122A-6D19-7872-52DB18445DF0}"/>
              </a:ext>
            </a:extLst>
          </p:cNvPr>
          <p:cNvSpPr txBox="1"/>
          <p:nvPr/>
        </p:nvSpPr>
        <p:spPr>
          <a:xfrm>
            <a:off x="434687" y="3105654"/>
            <a:ext cx="2374368" cy="369332"/>
          </a:xfrm>
          <a:prstGeom prst="rect">
            <a:avLst/>
          </a:prstGeom>
          <a:noFill/>
        </p:spPr>
        <p:txBody>
          <a:bodyPr wrap="none" rtlCol="0">
            <a:spAutoFit/>
          </a:bodyPr>
          <a:lstStyle/>
          <a:p>
            <a:r>
              <a:rPr lang="en-US" dirty="0"/>
              <a:t>[Emmental cheese]</a:t>
            </a:r>
          </a:p>
        </p:txBody>
      </p:sp>
      <p:sp>
        <p:nvSpPr>
          <p:cNvPr id="54" name="TextBox 53">
            <a:extLst>
              <a:ext uri="{FF2B5EF4-FFF2-40B4-BE49-F238E27FC236}">
                <a16:creationId xmlns:a16="http://schemas.microsoft.com/office/drawing/2014/main" id="{E2CC65B2-9087-EB95-666A-71A9E436D8DE}"/>
              </a:ext>
            </a:extLst>
          </p:cNvPr>
          <p:cNvSpPr txBox="1"/>
          <p:nvPr/>
        </p:nvSpPr>
        <p:spPr>
          <a:xfrm>
            <a:off x="732983" y="5937809"/>
            <a:ext cx="232838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Nutella</a:t>
            </a:r>
          </a:p>
        </p:txBody>
      </p:sp>
      <p:sp>
        <p:nvSpPr>
          <p:cNvPr id="55" name="TextBox 54">
            <a:extLst>
              <a:ext uri="{FF2B5EF4-FFF2-40B4-BE49-F238E27FC236}">
                <a16:creationId xmlns:a16="http://schemas.microsoft.com/office/drawing/2014/main" id="{7DC8E91C-4F2B-517F-48EB-4D79DA4AD11E}"/>
              </a:ext>
            </a:extLst>
          </p:cNvPr>
          <p:cNvSpPr txBox="1"/>
          <p:nvPr/>
        </p:nvSpPr>
        <p:spPr>
          <a:xfrm>
            <a:off x="4674261" y="3034218"/>
            <a:ext cx="232838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Ritter Sport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Schokolade</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6" name="TextBox 55">
            <a:extLst>
              <a:ext uri="{FF2B5EF4-FFF2-40B4-BE49-F238E27FC236}">
                <a16:creationId xmlns:a16="http://schemas.microsoft.com/office/drawing/2014/main" id="{359D1C37-5939-910B-4D6F-1CA147445404}"/>
              </a:ext>
            </a:extLst>
          </p:cNvPr>
          <p:cNvSpPr txBox="1"/>
          <p:nvPr/>
        </p:nvSpPr>
        <p:spPr>
          <a:xfrm>
            <a:off x="4782483" y="6133071"/>
            <a:ext cx="232838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Fondue</a:t>
            </a:r>
          </a:p>
        </p:txBody>
      </p:sp>
      <p:sp>
        <p:nvSpPr>
          <p:cNvPr id="57" name="TextBox 56">
            <a:extLst>
              <a:ext uri="{FF2B5EF4-FFF2-40B4-BE49-F238E27FC236}">
                <a16:creationId xmlns:a16="http://schemas.microsoft.com/office/drawing/2014/main" id="{6C510DF5-A7C4-0783-7ABB-72B87BF5CB1B}"/>
              </a:ext>
            </a:extLst>
          </p:cNvPr>
          <p:cNvSpPr txBox="1"/>
          <p:nvPr/>
        </p:nvSpPr>
        <p:spPr>
          <a:xfrm>
            <a:off x="8625431" y="3380490"/>
            <a:ext cx="286677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Haribo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Goldbären</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8" name="TextBox 57">
            <a:extLst>
              <a:ext uri="{FF2B5EF4-FFF2-40B4-BE49-F238E27FC236}">
                <a16:creationId xmlns:a16="http://schemas.microsoft.com/office/drawing/2014/main" id="{B747AA5E-D1A1-DEED-DECA-339952F733A4}"/>
              </a:ext>
            </a:extLst>
          </p:cNvPr>
          <p:cNvSpPr txBox="1"/>
          <p:nvPr/>
        </p:nvSpPr>
        <p:spPr>
          <a:xfrm>
            <a:off x="8896460" y="3701196"/>
            <a:ext cx="2371162" cy="369332"/>
          </a:xfrm>
          <a:prstGeom prst="rect">
            <a:avLst/>
          </a:prstGeom>
          <a:noFill/>
        </p:spPr>
        <p:txBody>
          <a:bodyPr wrap="none" rtlCol="0">
            <a:spAutoFit/>
          </a:bodyPr>
          <a:lstStyle/>
          <a:p>
            <a:r>
              <a:rPr lang="en-US" dirty="0"/>
              <a:t>[Haribo Gold Bears]</a:t>
            </a:r>
          </a:p>
        </p:txBody>
      </p:sp>
      <p:sp>
        <p:nvSpPr>
          <p:cNvPr id="59" name="TextBox 58">
            <a:extLst>
              <a:ext uri="{FF2B5EF4-FFF2-40B4-BE49-F238E27FC236}">
                <a16:creationId xmlns:a16="http://schemas.microsoft.com/office/drawing/2014/main" id="{E1BF70A9-80AF-63EB-972A-E16B604122DE}"/>
              </a:ext>
            </a:extLst>
          </p:cNvPr>
          <p:cNvSpPr txBox="1"/>
          <p:nvPr/>
        </p:nvSpPr>
        <p:spPr>
          <a:xfrm>
            <a:off x="8970501" y="6247119"/>
            <a:ext cx="232838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Lindt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Schokolade</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62" name="Picture 2" descr="Free Switzerland Country vector and picture">
            <a:extLst>
              <a:ext uri="{FF2B5EF4-FFF2-40B4-BE49-F238E27FC236}">
                <a16:creationId xmlns:a16="http://schemas.microsoft.com/office/drawing/2014/main" id="{7E9E0C6E-C3C6-9272-E5B7-4292605FCEC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139744" y="799112"/>
            <a:ext cx="2037425" cy="1309968"/>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2" descr="Free Switzerland Country vector and picture">
            <a:extLst>
              <a:ext uri="{FF2B5EF4-FFF2-40B4-BE49-F238E27FC236}">
                <a16:creationId xmlns:a16="http://schemas.microsoft.com/office/drawing/2014/main" id="{153349A0-8A9C-AA37-64E3-95E4BE6E44D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394688" y="3439214"/>
            <a:ext cx="2037425" cy="1309968"/>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2" descr="Free Switzerland Country vector and picture">
            <a:extLst>
              <a:ext uri="{FF2B5EF4-FFF2-40B4-BE49-F238E27FC236}">
                <a16:creationId xmlns:a16="http://schemas.microsoft.com/office/drawing/2014/main" id="{70156209-C13E-F3B8-69C1-F3EC637ED20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136358" y="3931366"/>
            <a:ext cx="2037425" cy="1309968"/>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64">
            <a:extLst>
              <a:ext uri="{FF2B5EF4-FFF2-40B4-BE49-F238E27FC236}">
                <a16:creationId xmlns:a16="http://schemas.microsoft.com/office/drawing/2014/main" id="{0A1E2463-54E4-2029-D96A-158F6359A817}"/>
              </a:ext>
            </a:extLst>
          </p:cNvPr>
          <p:cNvPicPr>
            <a:picLocks noChangeAspect="1"/>
          </p:cNvPicPr>
          <p:nvPr/>
        </p:nvPicPr>
        <p:blipFill>
          <a:blip r:embed="rId13"/>
          <a:stretch>
            <a:fillRect/>
          </a:stretch>
        </p:blipFill>
        <p:spPr>
          <a:xfrm>
            <a:off x="2538241" y="2982724"/>
            <a:ext cx="1853081" cy="1853081"/>
          </a:xfrm>
          <a:prstGeom prst="rect">
            <a:avLst/>
          </a:prstGeom>
        </p:spPr>
      </p:pic>
      <p:pic>
        <p:nvPicPr>
          <p:cNvPr id="66" name="Picture 65">
            <a:extLst>
              <a:ext uri="{FF2B5EF4-FFF2-40B4-BE49-F238E27FC236}">
                <a16:creationId xmlns:a16="http://schemas.microsoft.com/office/drawing/2014/main" id="{1815631F-D1B0-3743-338E-4E33A08E85FC}"/>
              </a:ext>
            </a:extLst>
          </p:cNvPr>
          <p:cNvPicPr>
            <a:picLocks noChangeAspect="1"/>
          </p:cNvPicPr>
          <p:nvPr/>
        </p:nvPicPr>
        <p:blipFill>
          <a:blip r:embed="rId13"/>
          <a:stretch>
            <a:fillRect/>
          </a:stretch>
        </p:blipFill>
        <p:spPr>
          <a:xfrm>
            <a:off x="6059115" y="661648"/>
            <a:ext cx="1853081" cy="1853081"/>
          </a:xfrm>
          <a:prstGeom prst="rect">
            <a:avLst/>
          </a:prstGeom>
        </p:spPr>
      </p:pic>
      <p:pic>
        <p:nvPicPr>
          <p:cNvPr id="67" name="Picture 66">
            <a:extLst>
              <a:ext uri="{FF2B5EF4-FFF2-40B4-BE49-F238E27FC236}">
                <a16:creationId xmlns:a16="http://schemas.microsoft.com/office/drawing/2014/main" id="{3D59C4EE-D7DB-5DA9-555C-B13AB8AD822C}"/>
              </a:ext>
            </a:extLst>
          </p:cNvPr>
          <p:cNvPicPr>
            <a:picLocks noChangeAspect="1"/>
          </p:cNvPicPr>
          <p:nvPr/>
        </p:nvPicPr>
        <p:blipFill>
          <a:blip r:embed="rId13"/>
          <a:stretch>
            <a:fillRect/>
          </a:stretch>
        </p:blipFill>
        <p:spPr>
          <a:xfrm>
            <a:off x="10644362" y="720042"/>
            <a:ext cx="1853081" cy="1853081"/>
          </a:xfrm>
          <a:prstGeom prst="rect">
            <a:avLst/>
          </a:prstGeom>
        </p:spPr>
      </p:pic>
    </p:spTree>
    <p:extLst>
      <p:ext uri="{BB962C8B-B14F-4D97-AF65-F5344CB8AC3E}">
        <p14:creationId xmlns:p14="http://schemas.microsoft.com/office/powerpoint/2010/main" val="1711320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6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6"/>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54"/>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65"/>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10"/>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5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3" grpId="0"/>
      <p:bldP spid="54" grpId="0"/>
      <p:bldP spid="55" grpId="0"/>
      <p:bldP spid="56" grpId="0"/>
      <p:bldP spid="57" grpId="0"/>
      <p:bldP spid="58" grpId="0"/>
      <p:bldP spid="5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err="1">
                <a:solidFill>
                  <a:schemeClr val="bg1"/>
                </a:solidFill>
                <a:latin typeface="Century Gothic" panose="020B0502020202020204" pitchFamily="34" charset="0"/>
              </a:rPr>
              <a:t>Vokabeln</a:t>
            </a:r>
            <a:endParaRPr lang="en-GB" sz="2000" b="1">
              <a:solidFill>
                <a:schemeClr val="bg1"/>
              </a:solidFill>
              <a:latin typeface="Century Gothic" panose="020B0502020202020204" pitchFamily="34" charset="0"/>
            </a:endParaRPr>
          </a:p>
        </p:txBody>
      </p:sp>
      <p:sp>
        <p:nvSpPr>
          <p:cNvPr id="13" name="Speech Bubble: Rectangle with Corners Rounded 12">
            <a:extLst>
              <a:ext uri="{FF2B5EF4-FFF2-40B4-BE49-F238E27FC236}">
                <a16:creationId xmlns:a16="http://schemas.microsoft.com/office/drawing/2014/main" id="{E31B9BC1-628C-4B9C-8C7B-EFFDD306DA00}"/>
              </a:ext>
            </a:extLst>
          </p:cNvPr>
          <p:cNvSpPr/>
          <p:nvPr/>
        </p:nvSpPr>
        <p:spPr>
          <a:xfrm>
            <a:off x="1384082" y="169334"/>
            <a:ext cx="8096176"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14" name="Graphic 13" descr="Teacher">
            <a:extLst>
              <a:ext uri="{FF2B5EF4-FFF2-40B4-BE49-F238E27FC236}">
                <a16:creationId xmlns:a16="http://schemas.microsoft.com/office/drawing/2014/main" id="{34E993E3-045A-4BAA-A1EF-BDF4A73433C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44968" y="-45924"/>
            <a:ext cx="1069908" cy="914400"/>
          </a:xfrm>
          <a:prstGeom prst="rect">
            <a:avLst/>
          </a:prstGeom>
        </p:spPr>
      </p:pic>
      <p:sp>
        <p:nvSpPr>
          <p:cNvPr id="15" name="Google Shape;108;p3">
            <a:extLst>
              <a:ext uri="{FF2B5EF4-FFF2-40B4-BE49-F238E27FC236}">
                <a16:creationId xmlns:a16="http://schemas.microsoft.com/office/drawing/2014/main" id="{B1078B7B-CBAA-412B-9D1C-583321248C91}"/>
              </a:ext>
            </a:extLst>
          </p:cNvPr>
          <p:cNvSpPr txBox="1"/>
          <p:nvPr/>
        </p:nvSpPr>
        <p:spPr>
          <a:xfrm>
            <a:off x="1384082" y="184300"/>
            <a:ext cx="8158831" cy="461624"/>
          </a:xfrm>
          <a:prstGeom prst="rect">
            <a:avLst/>
          </a:prstGeom>
          <a:noFill/>
          <a:ln>
            <a:noFill/>
          </a:ln>
        </p:spPr>
        <p:txBody>
          <a:bodyPr spcFirstLastPara="1" wrap="square" lIns="91425" tIns="45700" rIns="91425" bIns="45700" anchor="t" anchorCtr="0">
            <a:spAutoFit/>
          </a:bodyPr>
          <a:lstStyle/>
          <a:p>
            <a:pPr>
              <a:defRPr/>
            </a:pPr>
            <a:r>
              <a:rPr kumimoji="0" lang="en-GB" sz="2400" i="0" u="none" strike="noStrike" kern="1200" cap="none" spc="-1" normalizeH="0" baseline="0" noProof="0">
                <a:ln>
                  <a:noFill/>
                </a:ln>
                <a:solidFill>
                  <a:schemeClr val="bg1"/>
                </a:solidFill>
                <a:effectLst/>
                <a:uLnTx/>
                <a:uFillTx/>
                <a:latin typeface="Century Gothic" panose="020B0502020202020204" pitchFamily="34" charset="0"/>
                <a:ea typeface="Century Gothic"/>
              </a:rPr>
              <a:t>Sag die </a:t>
            </a:r>
            <a:r>
              <a:rPr kumimoji="0" lang="en-GB" sz="2400" i="0" u="none" strike="noStrike" kern="1200" cap="none" spc="-1" normalizeH="0" baseline="0" noProof="0" err="1">
                <a:ln>
                  <a:noFill/>
                </a:ln>
                <a:solidFill>
                  <a:schemeClr val="bg1"/>
                </a:solidFill>
                <a:effectLst/>
                <a:uLnTx/>
                <a:uFillTx/>
                <a:latin typeface="Century Gothic" panose="020B0502020202020204" pitchFamily="34" charset="0"/>
                <a:ea typeface="Century Gothic"/>
              </a:rPr>
              <a:t>Wörter</a:t>
            </a:r>
            <a:r>
              <a:rPr kumimoji="0" lang="en-GB" sz="2400" i="0" u="none" strike="noStrike" kern="1200" cap="none" spc="-1" normalizeH="0" baseline="0" noProof="0">
                <a:ln>
                  <a:noFill/>
                </a:ln>
                <a:solidFill>
                  <a:schemeClr val="bg1"/>
                </a:solidFill>
                <a:effectLst/>
                <a:uLnTx/>
                <a:uFillTx/>
                <a:latin typeface="Century Gothic" panose="020B0502020202020204" pitchFamily="34" charset="0"/>
                <a:ea typeface="Century Gothic"/>
              </a:rPr>
              <a:t> auf Deutsch. Was </a:t>
            </a:r>
            <a:r>
              <a:rPr kumimoji="0" lang="en-GB" sz="2400" i="0" u="none" strike="noStrike" kern="1200" cap="none" spc="-1" normalizeH="0" baseline="0" noProof="0" err="1">
                <a:ln>
                  <a:noFill/>
                </a:ln>
                <a:solidFill>
                  <a:schemeClr val="bg1"/>
                </a:solidFill>
                <a:effectLst/>
                <a:uLnTx/>
                <a:uFillTx/>
                <a:latin typeface="Century Gothic" panose="020B0502020202020204" pitchFamily="34" charset="0"/>
                <a:ea typeface="Century Gothic"/>
              </a:rPr>
              <a:t>ist</a:t>
            </a:r>
            <a:r>
              <a:rPr kumimoji="0" lang="en-GB" sz="2400" i="0" u="none" strike="noStrike" kern="1200" cap="none" spc="-1" normalizeH="0" baseline="0" noProof="0">
                <a:ln>
                  <a:noFill/>
                </a:ln>
                <a:solidFill>
                  <a:schemeClr val="bg1"/>
                </a:solidFill>
                <a:effectLst/>
                <a:uLnTx/>
                <a:uFillTx/>
                <a:latin typeface="Century Gothic" panose="020B0502020202020204" pitchFamily="34" charset="0"/>
                <a:ea typeface="Century Gothic"/>
              </a:rPr>
              <a:t> das auf </a:t>
            </a:r>
            <a:r>
              <a:rPr kumimoji="0" lang="en-GB" sz="2400" i="0" u="none" strike="noStrike" kern="1200" cap="none" spc="-1" normalizeH="0" baseline="0" noProof="0" err="1">
                <a:ln>
                  <a:noFill/>
                </a:ln>
                <a:solidFill>
                  <a:schemeClr val="bg1"/>
                </a:solidFill>
                <a:effectLst/>
                <a:uLnTx/>
                <a:uFillTx/>
                <a:latin typeface="Century Gothic" panose="020B0502020202020204" pitchFamily="34" charset="0"/>
                <a:ea typeface="Century Gothic"/>
              </a:rPr>
              <a:t>Englisch</a:t>
            </a:r>
            <a:r>
              <a:rPr kumimoji="0" lang="en-GB" sz="2400" i="0" u="none" strike="noStrike" kern="1200" cap="none" spc="-1" normalizeH="0" baseline="0" noProof="0">
                <a:ln>
                  <a:noFill/>
                </a:ln>
                <a:solidFill>
                  <a:schemeClr val="bg1"/>
                </a:solidFill>
                <a:effectLst/>
                <a:uLnTx/>
                <a:uFillTx/>
                <a:latin typeface="Century Gothic" panose="020B0502020202020204" pitchFamily="34" charset="0"/>
                <a:ea typeface="Century Gothic"/>
              </a:rPr>
              <a:t>?</a:t>
            </a:r>
            <a:endParaRPr kumimoji="0" sz="2400" b="1" i="0" u="none" strike="noStrike" kern="1200" cap="none" spc="0" normalizeH="0" baseline="0" noProof="0">
              <a:ln>
                <a:noFill/>
              </a:ln>
              <a:solidFill>
                <a:schemeClr val="bg1"/>
              </a:solidFill>
              <a:effectLst/>
              <a:uLnTx/>
              <a:uFillTx/>
              <a:latin typeface="Century Gothic" panose="020B0502020202020204" pitchFamily="34" charset="0"/>
              <a:ea typeface="Calibri"/>
              <a:cs typeface="Calibri"/>
              <a:sym typeface="Calibri"/>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err="1">
                  <a:solidFill>
                    <a:schemeClr val="tx1">
                      <a:lumMod val="95000"/>
                      <a:lumOff val="5000"/>
                    </a:schemeClr>
                  </a:solidFill>
                  <a:latin typeface="Century Gothic" panose="020B0502020202020204" pitchFamily="34" charset="0"/>
                </a:rPr>
                <a:t>Wörter</a:t>
              </a:r>
              <a:endParaRPr lang="en-GB" sz="2000" b="1">
                <a:solidFill>
                  <a:schemeClr val="tx1">
                    <a:lumMod val="95000"/>
                    <a:lumOff val="5000"/>
                  </a:schemeClr>
                </a:solidFill>
                <a:latin typeface="Century Gothic" panose="020B0502020202020204" pitchFamily="34" charset="0"/>
              </a:endParaRPr>
            </a:p>
          </p:txBody>
        </p:sp>
      </p:grpSp>
      <p:grpSp>
        <p:nvGrpSpPr>
          <p:cNvPr id="17" name="Group 16">
            <a:extLst>
              <a:ext uri="{FF2B5EF4-FFF2-40B4-BE49-F238E27FC236}">
                <a16:creationId xmlns:a16="http://schemas.microsoft.com/office/drawing/2014/main" id="{52AEB6BB-EFEE-4AE0-9FEC-C6C96302E235}"/>
              </a:ext>
            </a:extLst>
          </p:cNvPr>
          <p:cNvGrpSpPr/>
          <p:nvPr/>
        </p:nvGrpSpPr>
        <p:grpSpPr>
          <a:xfrm>
            <a:off x="10807074" y="2608383"/>
            <a:ext cx="1316286" cy="763460"/>
            <a:chOff x="10714104" y="179881"/>
            <a:chExt cx="1316286" cy="763460"/>
          </a:xfrm>
        </p:grpSpPr>
        <p:sp>
          <p:nvSpPr>
            <p:cNvPr id="18" name="Speech Bubble: Rectangle with Corners Rounded 17">
              <a:extLst>
                <a:ext uri="{FF2B5EF4-FFF2-40B4-BE49-F238E27FC236}">
                  <a16:creationId xmlns:a16="http://schemas.microsoft.com/office/drawing/2014/main" id="{006DA195-EE0C-4196-8F9A-C6ACE69450A5}"/>
                </a:ext>
              </a:extLst>
            </p:cNvPr>
            <p:cNvSpPr/>
            <p:nvPr/>
          </p:nvSpPr>
          <p:spPr>
            <a:xfrm>
              <a:off x="10714104" y="189007"/>
              <a:ext cx="1316286" cy="754334"/>
            </a:xfrm>
            <a:prstGeom prst="wedgeRoundRectCallout">
              <a:avLst>
                <a:gd name="adj1" fmla="val -3751"/>
                <a:gd name="adj2" fmla="val 80385"/>
                <a:gd name="adj3" fmla="val 16667"/>
              </a:avLst>
            </a:prstGeom>
            <a:solidFill>
              <a:schemeClr val="bg1"/>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Speech Bubble: Rectangle with Corners Rounded 18">
              <a:extLst>
                <a:ext uri="{FF2B5EF4-FFF2-40B4-BE49-F238E27FC236}">
                  <a16:creationId xmlns:a16="http://schemas.microsoft.com/office/drawing/2014/main" id="{ED24E619-2762-487F-BEEF-F5A2B8B99681}"/>
                </a:ext>
              </a:extLst>
            </p:cNvPr>
            <p:cNvSpPr/>
            <p:nvPr/>
          </p:nvSpPr>
          <p:spPr>
            <a:xfrm>
              <a:off x="10737630" y="179881"/>
              <a:ext cx="1269234" cy="734951"/>
            </a:xfrm>
            <a:prstGeom prst="wedgeRoundRectCallout">
              <a:avLst>
                <a:gd name="adj1" fmla="val -3751"/>
                <a:gd name="adj2" fmla="val 80385"/>
                <a:gd name="adj3" fmla="val 16667"/>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 name="Picture 19" descr="A picture containing text, reptile&#10;&#10;Description automatically generated">
              <a:extLst>
                <a:ext uri="{FF2B5EF4-FFF2-40B4-BE49-F238E27FC236}">
                  <a16:creationId xmlns:a16="http://schemas.microsoft.com/office/drawing/2014/main" id="{2D7822AC-9D68-4895-A450-32768A3E02F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13670" y="221998"/>
              <a:ext cx="834673" cy="622092"/>
            </a:xfrm>
            <a:prstGeom prst="rect">
              <a:avLst/>
            </a:prstGeom>
          </p:spPr>
        </p:pic>
        <p:sp>
          <p:nvSpPr>
            <p:cNvPr id="21" name="TextBox 20">
              <a:extLst>
                <a:ext uri="{FF2B5EF4-FFF2-40B4-BE49-F238E27FC236}">
                  <a16:creationId xmlns:a16="http://schemas.microsoft.com/office/drawing/2014/main" id="{EB8670A8-E2FE-431B-9A1E-1C91915EB77A}"/>
                </a:ext>
              </a:extLst>
            </p:cNvPr>
            <p:cNvSpPr txBox="1"/>
            <p:nvPr/>
          </p:nvSpPr>
          <p:spPr>
            <a:xfrm>
              <a:off x="11439650" y="268502"/>
              <a:ext cx="464438" cy="646331"/>
            </a:xfrm>
            <a:prstGeom prst="rect">
              <a:avLst/>
            </a:prstGeom>
            <a:noFill/>
          </p:spPr>
          <p:txBody>
            <a:bodyPr wrap="square" rtlCol="0">
              <a:spAutoFit/>
            </a:bodyPr>
            <a:lstStyle/>
            <a:p>
              <a:r>
                <a:rPr lang="en-GB" sz="3600">
                  <a:solidFill>
                    <a:schemeClr val="bg2">
                      <a:lumMod val="10000"/>
                    </a:schemeClr>
                  </a:solidFill>
                </a:rPr>
                <a:t>…</a:t>
              </a:r>
            </a:p>
          </p:txBody>
        </p:sp>
      </p:grpSp>
      <p:pic>
        <p:nvPicPr>
          <p:cNvPr id="22" name="Picture 21" descr="Icon&#10;&#10;Description automatically generated">
            <a:extLst>
              <a:ext uri="{FF2B5EF4-FFF2-40B4-BE49-F238E27FC236}">
                <a16:creationId xmlns:a16="http://schemas.microsoft.com/office/drawing/2014/main" id="{DEAA0394-502E-44C8-8877-D85A21D56BF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35796" y="1613902"/>
            <a:ext cx="1301981" cy="957132"/>
          </a:xfrm>
          <a:prstGeom prst="rect">
            <a:avLst/>
          </a:prstGeom>
        </p:spPr>
      </p:pic>
      <p:sp>
        <p:nvSpPr>
          <p:cNvPr id="6" name="TextBox 5">
            <a:extLst>
              <a:ext uri="{FF2B5EF4-FFF2-40B4-BE49-F238E27FC236}">
                <a16:creationId xmlns:a16="http://schemas.microsoft.com/office/drawing/2014/main" id="{A4549582-FD24-2382-C541-FCE50906284F}"/>
              </a:ext>
            </a:extLst>
          </p:cNvPr>
          <p:cNvSpPr txBox="1"/>
          <p:nvPr/>
        </p:nvSpPr>
        <p:spPr>
          <a:xfrm>
            <a:off x="2286000" y="1139217"/>
            <a:ext cx="210173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nehmen</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 name="TextBox 7">
            <a:extLst>
              <a:ext uri="{FF2B5EF4-FFF2-40B4-BE49-F238E27FC236}">
                <a16:creationId xmlns:a16="http://schemas.microsoft.com/office/drawing/2014/main" id="{F375731B-9E7B-9E77-26B2-8C3ED350F9B9}"/>
              </a:ext>
            </a:extLst>
          </p:cNvPr>
          <p:cNvSpPr txBox="1"/>
          <p:nvPr/>
        </p:nvSpPr>
        <p:spPr>
          <a:xfrm>
            <a:off x="2286000" y="5436552"/>
            <a:ext cx="259665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der Freund</a:t>
            </a:r>
          </a:p>
        </p:txBody>
      </p:sp>
      <p:sp>
        <p:nvSpPr>
          <p:cNvPr id="9" name="TextBox 8">
            <a:extLst>
              <a:ext uri="{FF2B5EF4-FFF2-40B4-BE49-F238E27FC236}">
                <a16:creationId xmlns:a16="http://schemas.microsoft.com/office/drawing/2014/main" id="{170167CA-97D8-526A-ECF8-01C58E310940}"/>
              </a:ext>
            </a:extLst>
          </p:cNvPr>
          <p:cNvSpPr txBox="1"/>
          <p:nvPr/>
        </p:nvSpPr>
        <p:spPr>
          <a:xfrm>
            <a:off x="2286000" y="2393488"/>
            <a:ext cx="271189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mitnehmen</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3" name="TextBox 22">
            <a:extLst>
              <a:ext uri="{FF2B5EF4-FFF2-40B4-BE49-F238E27FC236}">
                <a16:creationId xmlns:a16="http://schemas.microsoft.com/office/drawing/2014/main" id="{0D60A263-9A88-6CA1-B16D-82DE3DADD311}"/>
              </a:ext>
            </a:extLst>
          </p:cNvPr>
          <p:cNvSpPr txBox="1"/>
          <p:nvPr/>
        </p:nvSpPr>
        <p:spPr>
          <a:xfrm>
            <a:off x="8275320" y="1158226"/>
            <a:ext cx="2534375" cy="954107"/>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800" b="1" dirty="0">
                <a:solidFill>
                  <a:srgbClr val="002060"/>
                </a:solidFill>
                <a:latin typeface="Century Gothic" panose="020B0502020202020204" pitchFamily="34" charset="0"/>
              </a:rPr>
              <a:t>d</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Hausaufgabe</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4" name="TextBox 23">
            <a:extLst>
              <a:ext uri="{FF2B5EF4-FFF2-40B4-BE49-F238E27FC236}">
                <a16:creationId xmlns:a16="http://schemas.microsoft.com/office/drawing/2014/main" id="{50B6B9EF-D322-8534-E590-8A508AE368A6}"/>
              </a:ext>
            </a:extLst>
          </p:cNvPr>
          <p:cNvSpPr txBox="1"/>
          <p:nvPr/>
        </p:nvSpPr>
        <p:spPr>
          <a:xfrm>
            <a:off x="2286000" y="3785207"/>
            <a:ext cx="153245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sehen</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5" name="TextBox 24">
            <a:extLst>
              <a:ext uri="{FF2B5EF4-FFF2-40B4-BE49-F238E27FC236}">
                <a16:creationId xmlns:a16="http://schemas.microsoft.com/office/drawing/2014/main" id="{5CF9B1A5-34D8-EC69-C882-D804C1A73541}"/>
              </a:ext>
            </a:extLst>
          </p:cNvPr>
          <p:cNvSpPr txBox="1"/>
          <p:nvPr/>
        </p:nvSpPr>
        <p:spPr>
          <a:xfrm>
            <a:off x="8165765" y="2955943"/>
            <a:ext cx="2729112" cy="6155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400" b="1" dirty="0">
                <a:solidFill>
                  <a:srgbClr val="002060"/>
                </a:solidFill>
                <a:latin typeface="Century Gothic" panose="020B0502020202020204" pitchFamily="34" charset="0"/>
              </a:rPr>
              <a:t>die </a:t>
            </a:r>
            <a:r>
              <a:rPr lang="en-GB" sz="3400" b="1" dirty="0" err="1">
                <a:solidFill>
                  <a:srgbClr val="002060"/>
                </a:solidFill>
                <a:latin typeface="Century Gothic" panose="020B0502020202020204" pitchFamily="34" charset="0"/>
              </a:rPr>
              <a:t>Sachen</a:t>
            </a:r>
            <a:endParaRPr kumimoji="0" lang="en-GB" sz="3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6" name="TextBox 25">
            <a:extLst>
              <a:ext uri="{FF2B5EF4-FFF2-40B4-BE49-F238E27FC236}">
                <a16:creationId xmlns:a16="http://schemas.microsoft.com/office/drawing/2014/main" id="{55C33187-8F77-C701-B279-2A87904CF319}"/>
              </a:ext>
            </a:extLst>
          </p:cNvPr>
          <p:cNvSpPr txBox="1"/>
          <p:nvPr/>
        </p:nvSpPr>
        <p:spPr>
          <a:xfrm>
            <a:off x="8275320" y="5727741"/>
            <a:ext cx="350312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normalerweise</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7" name="TextBox 26">
            <a:extLst>
              <a:ext uri="{FF2B5EF4-FFF2-40B4-BE49-F238E27FC236}">
                <a16:creationId xmlns:a16="http://schemas.microsoft.com/office/drawing/2014/main" id="{2C48AD40-98FC-1B43-6785-F65FC4477BB2}"/>
              </a:ext>
            </a:extLst>
          </p:cNvPr>
          <p:cNvSpPr txBox="1"/>
          <p:nvPr/>
        </p:nvSpPr>
        <p:spPr>
          <a:xfrm>
            <a:off x="8275320" y="4625086"/>
            <a:ext cx="186389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dirty="0">
                <a:solidFill>
                  <a:srgbClr val="002060"/>
                </a:solidFill>
                <a:latin typeface="Century Gothic" panose="020B0502020202020204" pitchFamily="34" charset="0"/>
              </a:rPr>
              <a:t>d</a:t>
            </a: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er Bus</a:t>
            </a:r>
          </a:p>
        </p:txBody>
      </p:sp>
      <p:grpSp>
        <p:nvGrpSpPr>
          <p:cNvPr id="52" name="Group 51">
            <a:extLst>
              <a:ext uri="{FF2B5EF4-FFF2-40B4-BE49-F238E27FC236}">
                <a16:creationId xmlns:a16="http://schemas.microsoft.com/office/drawing/2014/main" id="{4E1F5054-5795-965D-C8A0-131B45F65AE3}"/>
              </a:ext>
            </a:extLst>
          </p:cNvPr>
          <p:cNvGrpSpPr/>
          <p:nvPr/>
        </p:nvGrpSpPr>
        <p:grpSpPr>
          <a:xfrm>
            <a:off x="450687" y="2296188"/>
            <a:ext cx="1239211" cy="1142302"/>
            <a:chOff x="5357877" y="3544820"/>
            <a:chExt cx="1239211" cy="1142302"/>
          </a:xfrm>
        </p:grpSpPr>
        <p:sp>
          <p:nvSpPr>
            <p:cNvPr id="53" name="Oval 52">
              <a:extLst>
                <a:ext uri="{FF2B5EF4-FFF2-40B4-BE49-F238E27FC236}">
                  <a16:creationId xmlns:a16="http://schemas.microsoft.com/office/drawing/2014/main" id="{C9102475-7FEF-A010-4D80-9C5149231DF6}"/>
                </a:ext>
              </a:extLst>
            </p:cNvPr>
            <p:cNvSpPr/>
            <p:nvPr/>
          </p:nvSpPr>
          <p:spPr>
            <a:xfrm>
              <a:off x="5357877" y="3544820"/>
              <a:ext cx="1239211" cy="1142302"/>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54" name="Graphic 53" descr="Backpack with solid fill">
              <a:extLst>
                <a:ext uri="{FF2B5EF4-FFF2-40B4-BE49-F238E27FC236}">
                  <a16:creationId xmlns:a16="http://schemas.microsoft.com/office/drawing/2014/main" id="{B1460EE3-D672-CD56-ACEE-6788AF4FF7D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537192" y="3693238"/>
              <a:ext cx="914400" cy="914400"/>
            </a:xfrm>
            <a:prstGeom prst="rect">
              <a:avLst/>
            </a:prstGeom>
          </p:spPr>
        </p:pic>
      </p:grpSp>
      <p:grpSp>
        <p:nvGrpSpPr>
          <p:cNvPr id="60" name="Group 59">
            <a:extLst>
              <a:ext uri="{FF2B5EF4-FFF2-40B4-BE49-F238E27FC236}">
                <a16:creationId xmlns:a16="http://schemas.microsoft.com/office/drawing/2014/main" id="{F2846B66-4420-D533-2076-5931452217EF}"/>
              </a:ext>
            </a:extLst>
          </p:cNvPr>
          <p:cNvGrpSpPr/>
          <p:nvPr/>
        </p:nvGrpSpPr>
        <p:grpSpPr>
          <a:xfrm>
            <a:off x="467596" y="3626363"/>
            <a:ext cx="1239211" cy="1142302"/>
            <a:chOff x="102463" y="2749888"/>
            <a:chExt cx="1239211" cy="1142302"/>
          </a:xfrm>
        </p:grpSpPr>
        <p:sp>
          <p:nvSpPr>
            <p:cNvPr id="58" name="Oval 57">
              <a:extLst>
                <a:ext uri="{FF2B5EF4-FFF2-40B4-BE49-F238E27FC236}">
                  <a16:creationId xmlns:a16="http://schemas.microsoft.com/office/drawing/2014/main" id="{ED36F860-5DFE-CD21-A5E8-589C06B279A3}"/>
                </a:ext>
              </a:extLst>
            </p:cNvPr>
            <p:cNvSpPr/>
            <p:nvPr/>
          </p:nvSpPr>
          <p:spPr>
            <a:xfrm>
              <a:off x="102463" y="2749888"/>
              <a:ext cx="1239211" cy="1142302"/>
            </a:xfrm>
            <a:prstGeom prst="ellipse">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56" name="Picture 55" descr="A pair of white eyes&#10;&#10;Description automatically generated">
              <a:extLst>
                <a:ext uri="{FF2B5EF4-FFF2-40B4-BE49-F238E27FC236}">
                  <a16:creationId xmlns:a16="http://schemas.microsoft.com/office/drawing/2014/main" id="{7FE07DD5-588C-FE15-EBE3-1163C8D5F82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4709" y="3039819"/>
              <a:ext cx="994717" cy="497359"/>
            </a:xfrm>
            <a:prstGeom prst="rect">
              <a:avLst/>
            </a:prstGeom>
          </p:spPr>
        </p:pic>
      </p:grpSp>
      <p:pic>
        <p:nvPicPr>
          <p:cNvPr id="67" name="Picture 66" descr="A white bus with a handicap sign&#10;&#10;Description automatically generated">
            <a:extLst>
              <a:ext uri="{FF2B5EF4-FFF2-40B4-BE49-F238E27FC236}">
                <a16:creationId xmlns:a16="http://schemas.microsoft.com/office/drawing/2014/main" id="{62AF878D-B5E9-098F-6151-2C0A64ED5D1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624320" y="4374775"/>
            <a:ext cx="2521012" cy="1256400"/>
          </a:xfrm>
          <a:prstGeom prst="rect">
            <a:avLst/>
          </a:prstGeom>
        </p:spPr>
      </p:pic>
      <p:pic>
        <p:nvPicPr>
          <p:cNvPr id="68" name="Picture 67" descr="Icon&#10;&#10;Description automatically generated with medium confidence">
            <a:extLst>
              <a:ext uri="{FF2B5EF4-FFF2-40B4-BE49-F238E27FC236}">
                <a16:creationId xmlns:a16="http://schemas.microsoft.com/office/drawing/2014/main" id="{E8EE60B0-BCD7-0943-2199-F4A2AFBB3F8B}"/>
              </a:ext>
            </a:extLst>
          </p:cNvPr>
          <p:cNvPicPr>
            <a:picLocks noChangeAspect="1"/>
          </p:cNvPicPr>
          <p:nvPr/>
        </p:nvPicPr>
        <p:blipFill rotWithShape="1">
          <a:blip r:embed="rId11">
            <a:extLst>
              <a:ext uri="{28A0092B-C50C-407E-A947-70E740481C1C}">
                <a14:useLocalDpi xmlns:a14="http://schemas.microsoft.com/office/drawing/2010/main" val="0"/>
              </a:ext>
            </a:extLst>
          </a:blip>
          <a:srcRect t="14861" r="57718" b="9009"/>
          <a:stretch/>
        </p:blipFill>
        <p:spPr>
          <a:xfrm>
            <a:off x="467596" y="5020051"/>
            <a:ext cx="1476227" cy="1574030"/>
          </a:xfrm>
          <a:prstGeom prst="rect">
            <a:avLst/>
          </a:prstGeom>
        </p:spPr>
      </p:pic>
      <p:pic>
        <p:nvPicPr>
          <p:cNvPr id="2050" name="Picture 2" descr="Free homework family learning to write illustration">
            <a:extLst>
              <a:ext uri="{FF2B5EF4-FFF2-40B4-BE49-F238E27FC236}">
                <a16:creationId xmlns:a16="http://schemas.microsoft.com/office/drawing/2014/main" id="{584D4CCD-E162-98D3-BC3D-7EA7A1AA3A9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686379" y="963776"/>
            <a:ext cx="2165601" cy="144157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ree children toys child's things cutout vector">
            <a:extLst>
              <a:ext uri="{FF2B5EF4-FFF2-40B4-BE49-F238E27FC236}">
                <a16:creationId xmlns:a16="http://schemas.microsoft.com/office/drawing/2014/main" id="{662BE931-BF44-B63F-D354-AF88CD4B216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231866" y="2617509"/>
            <a:ext cx="1070277" cy="1587229"/>
          </a:xfrm>
          <a:prstGeom prst="rect">
            <a:avLst/>
          </a:prstGeom>
          <a:noFill/>
          <a:extLst>
            <a:ext uri="{909E8E84-426E-40DD-AFC4-6F175D3DCCD1}">
              <a14:hiddenFill xmlns:a14="http://schemas.microsoft.com/office/drawing/2010/main">
                <a:solidFill>
                  <a:srgbClr val="FFFFFF"/>
                </a:solidFill>
              </a14:hiddenFill>
            </a:ext>
          </a:extLst>
        </p:spPr>
      </p:pic>
      <p:sp>
        <p:nvSpPr>
          <p:cNvPr id="71" name="Rectangle 70">
            <a:extLst>
              <a:ext uri="{FF2B5EF4-FFF2-40B4-BE49-F238E27FC236}">
                <a16:creationId xmlns:a16="http://schemas.microsoft.com/office/drawing/2014/main" id="{7DBAEF5C-F964-9498-479C-A33415552CAD}"/>
              </a:ext>
            </a:extLst>
          </p:cNvPr>
          <p:cNvSpPr/>
          <p:nvPr/>
        </p:nvSpPr>
        <p:spPr>
          <a:xfrm>
            <a:off x="5704681" y="5631175"/>
            <a:ext cx="2563522" cy="769441"/>
          </a:xfrm>
          <a:prstGeom prst="rect">
            <a:avLst/>
          </a:prstGeom>
          <a:noFill/>
        </p:spPr>
        <p:txBody>
          <a:bodyPr wrap="none" lIns="91440" tIns="45720" rIns="91440" bIns="45720">
            <a:spAutoFit/>
          </a:bodyPr>
          <a:lstStyle/>
          <a:p>
            <a:pPr algn="ctr"/>
            <a:r>
              <a:rPr lang="en-GB" sz="4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normally</a:t>
            </a:r>
            <a:endParaRPr lang="en-GB"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
        <p:nvSpPr>
          <p:cNvPr id="72" name="TextBox 71">
            <a:extLst>
              <a:ext uri="{FF2B5EF4-FFF2-40B4-BE49-F238E27FC236}">
                <a16:creationId xmlns:a16="http://schemas.microsoft.com/office/drawing/2014/main" id="{E3DED9D4-ABE1-0337-933D-170BC3E64F7D}"/>
              </a:ext>
            </a:extLst>
          </p:cNvPr>
          <p:cNvSpPr txBox="1"/>
          <p:nvPr/>
        </p:nvSpPr>
        <p:spPr>
          <a:xfrm>
            <a:off x="2315725" y="1715117"/>
            <a:ext cx="1143262" cy="369332"/>
          </a:xfrm>
          <a:prstGeom prst="rect">
            <a:avLst/>
          </a:prstGeom>
          <a:noFill/>
        </p:spPr>
        <p:txBody>
          <a:bodyPr wrap="none" rtlCol="0">
            <a:spAutoFit/>
          </a:bodyPr>
          <a:lstStyle/>
          <a:p>
            <a:r>
              <a:rPr lang="en-US" dirty="0"/>
              <a:t>[to take]</a:t>
            </a:r>
          </a:p>
        </p:txBody>
      </p:sp>
      <p:sp>
        <p:nvSpPr>
          <p:cNvPr id="73" name="TextBox 72">
            <a:extLst>
              <a:ext uri="{FF2B5EF4-FFF2-40B4-BE49-F238E27FC236}">
                <a16:creationId xmlns:a16="http://schemas.microsoft.com/office/drawing/2014/main" id="{916A8008-9C7C-E402-1671-914F1B73F923}"/>
              </a:ext>
            </a:extLst>
          </p:cNvPr>
          <p:cNvSpPr txBox="1"/>
          <p:nvPr/>
        </p:nvSpPr>
        <p:spPr>
          <a:xfrm>
            <a:off x="2286000" y="2994676"/>
            <a:ext cx="2885726" cy="369332"/>
          </a:xfrm>
          <a:prstGeom prst="rect">
            <a:avLst/>
          </a:prstGeom>
          <a:noFill/>
        </p:spPr>
        <p:txBody>
          <a:bodyPr wrap="none" rtlCol="0">
            <a:spAutoFit/>
          </a:bodyPr>
          <a:lstStyle/>
          <a:p>
            <a:r>
              <a:rPr lang="en-US" dirty="0"/>
              <a:t>[to take with, bring with]</a:t>
            </a:r>
          </a:p>
        </p:txBody>
      </p:sp>
      <p:sp>
        <p:nvSpPr>
          <p:cNvPr id="74" name="TextBox 73">
            <a:extLst>
              <a:ext uri="{FF2B5EF4-FFF2-40B4-BE49-F238E27FC236}">
                <a16:creationId xmlns:a16="http://schemas.microsoft.com/office/drawing/2014/main" id="{DC75ADE5-CC6A-4D6F-18E5-63A0073C8417}"/>
              </a:ext>
            </a:extLst>
          </p:cNvPr>
          <p:cNvSpPr txBox="1"/>
          <p:nvPr/>
        </p:nvSpPr>
        <p:spPr>
          <a:xfrm>
            <a:off x="2264061" y="4441007"/>
            <a:ext cx="1032655" cy="369332"/>
          </a:xfrm>
          <a:prstGeom prst="rect">
            <a:avLst/>
          </a:prstGeom>
          <a:noFill/>
        </p:spPr>
        <p:txBody>
          <a:bodyPr wrap="none" rtlCol="0">
            <a:spAutoFit/>
          </a:bodyPr>
          <a:lstStyle/>
          <a:p>
            <a:r>
              <a:rPr lang="en-US" dirty="0"/>
              <a:t>[to see]</a:t>
            </a:r>
          </a:p>
        </p:txBody>
      </p:sp>
      <p:sp>
        <p:nvSpPr>
          <p:cNvPr id="75" name="TextBox 74">
            <a:extLst>
              <a:ext uri="{FF2B5EF4-FFF2-40B4-BE49-F238E27FC236}">
                <a16:creationId xmlns:a16="http://schemas.microsoft.com/office/drawing/2014/main" id="{8F0DBCA0-B63C-2EB1-41A3-607CA9152A9E}"/>
              </a:ext>
            </a:extLst>
          </p:cNvPr>
          <p:cNvSpPr txBox="1"/>
          <p:nvPr/>
        </p:nvSpPr>
        <p:spPr>
          <a:xfrm>
            <a:off x="2286000" y="5990697"/>
            <a:ext cx="1436612" cy="369332"/>
          </a:xfrm>
          <a:prstGeom prst="rect">
            <a:avLst/>
          </a:prstGeom>
          <a:noFill/>
        </p:spPr>
        <p:txBody>
          <a:bodyPr wrap="none" rtlCol="0">
            <a:spAutoFit/>
          </a:bodyPr>
          <a:lstStyle/>
          <a:p>
            <a:r>
              <a:rPr lang="en-US" dirty="0"/>
              <a:t>[friend (m)]</a:t>
            </a:r>
          </a:p>
        </p:txBody>
      </p:sp>
      <p:sp>
        <p:nvSpPr>
          <p:cNvPr id="76" name="TextBox 75">
            <a:extLst>
              <a:ext uri="{FF2B5EF4-FFF2-40B4-BE49-F238E27FC236}">
                <a16:creationId xmlns:a16="http://schemas.microsoft.com/office/drawing/2014/main" id="{05BB18E8-D569-E696-F01F-77D9DC6CF271}"/>
              </a:ext>
            </a:extLst>
          </p:cNvPr>
          <p:cNvSpPr txBox="1"/>
          <p:nvPr/>
        </p:nvSpPr>
        <p:spPr>
          <a:xfrm>
            <a:off x="8257038" y="2083893"/>
            <a:ext cx="1534394" cy="369332"/>
          </a:xfrm>
          <a:prstGeom prst="rect">
            <a:avLst/>
          </a:prstGeom>
          <a:noFill/>
        </p:spPr>
        <p:txBody>
          <a:bodyPr wrap="none" rtlCol="0">
            <a:spAutoFit/>
          </a:bodyPr>
          <a:lstStyle/>
          <a:p>
            <a:r>
              <a:rPr lang="en-US" dirty="0"/>
              <a:t>[homework]</a:t>
            </a:r>
          </a:p>
        </p:txBody>
      </p:sp>
      <p:sp>
        <p:nvSpPr>
          <p:cNvPr id="77" name="TextBox 76">
            <a:extLst>
              <a:ext uri="{FF2B5EF4-FFF2-40B4-BE49-F238E27FC236}">
                <a16:creationId xmlns:a16="http://schemas.microsoft.com/office/drawing/2014/main" id="{703EBE91-2231-C637-3199-C212B9EE9B50}"/>
              </a:ext>
            </a:extLst>
          </p:cNvPr>
          <p:cNvSpPr txBox="1"/>
          <p:nvPr/>
        </p:nvSpPr>
        <p:spPr>
          <a:xfrm>
            <a:off x="8257038" y="3530913"/>
            <a:ext cx="1000595" cy="369332"/>
          </a:xfrm>
          <a:prstGeom prst="rect">
            <a:avLst/>
          </a:prstGeom>
          <a:noFill/>
        </p:spPr>
        <p:txBody>
          <a:bodyPr wrap="none" rtlCol="0">
            <a:spAutoFit/>
          </a:bodyPr>
          <a:lstStyle/>
          <a:p>
            <a:r>
              <a:rPr lang="en-US" dirty="0"/>
              <a:t>[things]</a:t>
            </a:r>
          </a:p>
        </p:txBody>
      </p:sp>
      <p:sp>
        <p:nvSpPr>
          <p:cNvPr id="78" name="TextBox 77">
            <a:extLst>
              <a:ext uri="{FF2B5EF4-FFF2-40B4-BE49-F238E27FC236}">
                <a16:creationId xmlns:a16="http://schemas.microsoft.com/office/drawing/2014/main" id="{383E10EF-F856-2621-8D21-144E8D1AE576}"/>
              </a:ext>
            </a:extLst>
          </p:cNvPr>
          <p:cNvSpPr txBox="1"/>
          <p:nvPr/>
        </p:nvSpPr>
        <p:spPr>
          <a:xfrm>
            <a:off x="8290151" y="5180163"/>
            <a:ext cx="736099" cy="369332"/>
          </a:xfrm>
          <a:prstGeom prst="rect">
            <a:avLst/>
          </a:prstGeom>
          <a:noFill/>
        </p:spPr>
        <p:txBody>
          <a:bodyPr wrap="none" rtlCol="0">
            <a:spAutoFit/>
          </a:bodyPr>
          <a:lstStyle/>
          <a:p>
            <a:r>
              <a:rPr lang="en-US" dirty="0"/>
              <a:t>[bus]</a:t>
            </a:r>
          </a:p>
        </p:txBody>
      </p:sp>
      <p:sp>
        <p:nvSpPr>
          <p:cNvPr id="79" name="TextBox 78">
            <a:extLst>
              <a:ext uri="{FF2B5EF4-FFF2-40B4-BE49-F238E27FC236}">
                <a16:creationId xmlns:a16="http://schemas.microsoft.com/office/drawing/2014/main" id="{C768B3A0-3404-B45D-BF9D-789D4438BE1A}"/>
              </a:ext>
            </a:extLst>
          </p:cNvPr>
          <p:cNvSpPr txBox="1"/>
          <p:nvPr/>
        </p:nvSpPr>
        <p:spPr>
          <a:xfrm>
            <a:off x="8314097" y="6295082"/>
            <a:ext cx="1298753" cy="369332"/>
          </a:xfrm>
          <a:prstGeom prst="rect">
            <a:avLst/>
          </a:prstGeom>
          <a:noFill/>
        </p:spPr>
        <p:txBody>
          <a:bodyPr wrap="none" rtlCol="0">
            <a:spAutoFit/>
          </a:bodyPr>
          <a:lstStyle/>
          <a:p>
            <a:r>
              <a:rPr lang="en-US" dirty="0"/>
              <a:t>[normally]</a:t>
            </a:r>
          </a:p>
        </p:txBody>
      </p:sp>
      <p:sp>
        <p:nvSpPr>
          <p:cNvPr id="80" name="Speech Bubble: Rectangle with Corners Rounded 55">
            <a:extLst>
              <a:ext uri="{FF2B5EF4-FFF2-40B4-BE49-F238E27FC236}">
                <a16:creationId xmlns:a16="http://schemas.microsoft.com/office/drawing/2014/main" id="{4EE5F8EE-9358-4BE2-2513-5EB534AE408F}"/>
              </a:ext>
            </a:extLst>
          </p:cNvPr>
          <p:cNvSpPr/>
          <p:nvPr/>
        </p:nvSpPr>
        <p:spPr>
          <a:xfrm>
            <a:off x="2055322" y="994327"/>
            <a:ext cx="5999187" cy="1441579"/>
          </a:xfrm>
          <a:prstGeom prst="wedgeRoundRectCallout">
            <a:avLst>
              <a:gd name="adj1" fmla="val 53068"/>
              <a:gd name="adj2" fmla="val 20290"/>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prstClr val="white"/>
                </a:solidFill>
              </a:rPr>
              <a:t>You know German often joins two words together to make another word. </a:t>
            </a:r>
            <a:br>
              <a:rPr lang="en-GB" sz="2000" dirty="0">
                <a:solidFill>
                  <a:prstClr val="white"/>
                </a:solidFill>
              </a:rPr>
            </a:br>
            <a:r>
              <a:rPr lang="en-GB" sz="2000" dirty="0">
                <a:solidFill>
                  <a:prstClr val="white"/>
                </a:solidFill>
              </a:rPr>
              <a:t>E.g., </a:t>
            </a:r>
            <a:r>
              <a:rPr lang="en-GB" sz="2000" b="1" dirty="0">
                <a:solidFill>
                  <a:prstClr val="white"/>
                </a:solidFill>
              </a:rPr>
              <a:t>Haus</a:t>
            </a:r>
            <a:r>
              <a:rPr lang="en-GB" sz="2000" dirty="0">
                <a:solidFill>
                  <a:prstClr val="white"/>
                </a:solidFill>
              </a:rPr>
              <a:t> + </a:t>
            </a:r>
            <a:r>
              <a:rPr lang="en-GB" sz="2000" b="1" dirty="0">
                <a:solidFill>
                  <a:prstClr val="white"/>
                </a:solidFill>
              </a:rPr>
              <a:t>Aufgabe</a:t>
            </a:r>
            <a:r>
              <a:rPr lang="en-GB" sz="2000" dirty="0">
                <a:solidFill>
                  <a:prstClr val="white"/>
                </a:solidFill>
              </a:rPr>
              <a:t> </a:t>
            </a:r>
            <a:r>
              <a:rPr lang="en-GB" sz="2000" dirty="0">
                <a:solidFill>
                  <a:prstClr val="white"/>
                </a:solidFill>
                <a:sym typeface="Wingdings" panose="05000000000000000000" pitchFamily="2" charset="2"/>
              </a:rPr>
              <a:t> </a:t>
            </a:r>
            <a:r>
              <a:rPr lang="en-GB" sz="2000" b="1" dirty="0" err="1">
                <a:solidFill>
                  <a:prstClr val="white"/>
                </a:solidFill>
                <a:sym typeface="Wingdings" panose="05000000000000000000" pitchFamily="2" charset="2"/>
              </a:rPr>
              <a:t>Hausaufgabe</a:t>
            </a:r>
            <a:r>
              <a:rPr lang="en-GB" sz="2000" dirty="0">
                <a:solidFill>
                  <a:prstClr val="white"/>
                </a:solidFill>
                <a:sym typeface="Wingdings" panose="05000000000000000000" pitchFamily="2" charset="2"/>
              </a:rPr>
              <a:t>.  </a:t>
            </a:r>
            <a:endParaRPr kumimoji="0" lang="en-GB" sz="2000" b="0" i="1" u="none" strike="noStrike" kern="1200" cap="none" spc="0" normalizeH="0" baseline="0" noProof="0" dirty="0">
              <a:ln>
                <a:noFill/>
              </a:ln>
              <a:solidFill>
                <a:prstClr val="white"/>
              </a:solidFill>
              <a:effectLst/>
              <a:uLnTx/>
              <a:uFillTx/>
            </a:endParaRPr>
          </a:p>
        </p:txBody>
      </p:sp>
      <p:grpSp>
        <p:nvGrpSpPr>
          <p:cNvPr id="32" name="Group 31">
            <a:extLst>
              <a:ext uri="{FF2B5EF4-FFF2-40B4-BE49-F238E27FC236}">
                <a16:creationId xmlns:a16="http://schemas.microsoft.com/office/drawing/2014/main" id="{46090DE1-6AFF-86D8-85B8-F4706617B1E7}"/>
              </a:ext>
            </a:extLst>
          </p:cNvPr>
          <p:cNvGrpSpPr/>
          <p:nvPr/>
        </p:nvGrpSpPr>
        <p:grpSpPr>
          <a:xfrm>
            <a:off x="450687" y="1019163"/>
            <a:ext cx="1239211" cy="1142302"/>
            <a:chOff x="450687" y="1019163"/>
            <a:chExt cx="1239211" cy="1142302"/>
          </a:xfrm>
        </p:grpSpPr>
        <p:sp>
          <p:nvSpPr>
            <p:cNvPr id="7" name="Oval 6">
              <a:extLst>
                <a:ext uri="{FF2B5EF4-FFF2-40B4-BE49-F238E27FC236}">
                  <a16:creationId xmlns:a16="http://schemas.microsoft.com/office/drawing/2014/main" id="{BB5D9536-6637-A444-A256-2116C75798AC}"/>
                </a:ext>
              </a:extLst>
            </p:cNvPr>
            <p:cNvSpPr/>
            <p:nvPr/>
          </p:nvSpPr>
          <p:spPr>
            <a:xfrm>
              <a:off x="450687" y="1019163"/>
              <a:ext cx="1239211" cy="1142302"/>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pic>
          <p:nvPicPr>
            <p:cNvPr id="31" name="Picture 30" descr="A black background with a black square&#10;&#10;Description automatically generated with medium confidence">
              <a:extLst>
                <a:ext uri="{FF2B5EF4-FFF2-40B4-BE49-F238E27FC236}">
                  <a16:creationId xmlns:a16="http://schemas.microsoft.com/office/drawing/2014/main" id="{EBC0C484-5486-5084-E897-5A09523EE62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82512" y="1229743"/>
              <a:ext cx="975559" cy="780447"/>
            </a:xfrm>
            <a:prstGeom prst="rect">
              <a:avLst/>
            </a:prstGeom>
          </p:spPr>
        </p:pic>
      </p:grpSp>
      <p:sp>
        <p:nvSpPr>
          <p:cNvPr id="34" name="TextBox 33">
            <a:extLst>
              <a:ext uri="{FF2B5EF4-FFF2-40B4-BE49-F238E27FC236}">
                <a16:creationId xmlns:a16="http://schemas.microsoft.com/office/drawing/2014/main" id="{FC55071A-BD0D-1225-12AB-1497245FDBA9}"/>
              </a:ext>
            </a:extLst>
          </p:cNvPr>
          <p:cNvSpPr txBox="1"/>
          <p:nvPr/>
        </p:nvSpPr>
        <p:spPr>
          <a:xfrm>
            <a:off x="3089910" y="2944475"/>
            <a:ext cx="2807362" cy="369332"/>
          </a:xfrm>
          <a:prstGeom prst="rect">
            <a:avLst/>
          </a:prstGeom>
          <a:noFill/>
        </p:spPr>
        <p:txBody>
          <a:bodyPr wrap="square">
            <a:spAutoFit/>
          </a:bodyPr>
          <a:lstStyle/>
          <a:p>
            <a:endParaRPr lang="en-US" dirty="0"/>
          </a:p>
        </p:txBody>
      </p:sp>
      <p:sp>
        <p:nvSpPr>
          <p:cNvPr id="51" name="Speech Bubble: Rectangle with Corners Rounded 55">
            <a:extLst>
              <a:ext uri="{FF2B5EF4-FFF2-40B4-BE49-F238E27FC236}">
                <a16:creationId xmlns:a16="http://schemas.microsoft.com/office/drawing/2014/main" id="{CADA5ACD-7166-4337-BF04-C76C160124B8}"/>
              </a:ext>
            </a:extLst>
          </p:cNvPr>
          <p:cNvSpPr/>
          <p:nvPr/>
        </p:nvSpPr>
        <p:spPr>
          <a:xfrm>
            <a:off x="3898677" y="3547788"/>
            <a:ext cx="5999187" cy="1913350"/>
          </a:xfrm>
          <a:prstGeom prst="wedgeRoundRectCallout">
            <a:avLst>
              <a:gd name="adj1" fmla="val -34433"/>
              <a:gd name="adj2" fmla="val -63501"/>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noProof="0" dirty="0">
                <a:solidFill>
                  <a:prstClr val="white"/>
                </a:solidFill>
              </a:rPr>
              <a:t>This also happens with verbs. The </a:t>
            </a:r>
            <a:r>
              <a:rPr lang="en-GB" sz="2000" b="1" noProof="0" dirty="0" err="1">
                <a:solidFill>
                  <a:prstClr val="white"/>
                </a:solidFill>
              </a:rPr>
              <a:t>mit</a:t>
            </a:r>
            <a:r>
              <a:rPr lang="en-GB" sz="2000" b="1" noProof="0" dirty="0">
                <a:solidFill>
                  <a:prstClr val="white"/>
                </a:solidFill>
              </a:rPr>
              <a:t> </a:t>
            </a:r>
            <a:r>
              <a:rPr lang="en-GB" sz="2000" noProof="0" dirty="0">
                <a:solidFill>
                  <a:prstClr val="white"/>
                </a:solidFill>
              </a:rPr>
              <a:t>then moves and matches English word order:</a:t>
            </a:r>
            <a:br>
              <a:rPr lang="en-GB" sz="2000" noProof="0" dirty="0">
                <a:solidFill>
                  <a:prstClr val="white"/>
                </a:solidFill>
              </a:rPr>
            </a:br>
            <a:r>
              <a:rPr lang="en-GB" sz="2000" noProof="0" dirty="0">
                <a:solidFill>
                  <a:prstClr val="white"/>
                </a:solidFill>
              </a:rPr>
              <a:t>Ich </a:t>
            </a:r>
            <a:r>
              <a:rPr lang="en-GB" sz="2000" b="1" noProof="0" dirty="0" err="1">
                <a:solidFill>
                  <a:prstClr val="white"/>
                </a:solidFill>
              </a:rPr>
              <a:t>nehme</a:t>
            </a:r>
            <a:r>
              <a:rPr lang="en-GB" sz="2000" noProof="0" dirty="0">
                <a:solidFill>
                  <a:prstClr val="white"/>
                </a:solidFill>
              </a:rPr>
              <a:t> </a:t>
            </a:r>
            <a:r>
              <a:rPr lang="en-GB" sz="2000" noProof="0" dirty="0" err="1">
                <a:solidFill>
                  <a:prstClr val="white"/>
                </a:solidFill>
              </a:rPr>
              <a:t>mein</a:t>
            </a:r>
            <a:r>
              <a:rPr lang="en-GB" sz="2000" noProof="0" dirty="0">
                <a:solidFill>
                  <a:prstClr val="white"/>
                </a:solidFill>
              </a:rPr>
              <a:t> Handy </a:t>
            </a:r>
            <a:r>
              <a:rPr lang="en-GB" sz="2000" b="1" noProof="0" dirty="0" err="1">
                <a:solidFill>
                  <a:prstClr val="white"/>
                </a:solidFill>
              </a:rPr>
              <a:t>mit</a:t>
            </a:r>
            <a:r>
              <a:rPr lang="en-GB" sz="2000" noProof="0" dirty="0">
                <a:solidFill>
                  <a:prstClr val="white"/>
                </a:solidFill>
              </a:rPr>
              <a:t>.</a:t>
            </a:r>
            <a:br>
              <a:rPr lang="en-GB" sz="2000" noProof="0" dirty="0">
                <a:solidFill>
                  <a:prstClr val="white"/>
                </a:solidFill>
              </a:rPr>
            </a:br>
            <a:r>
              <a:rPr lang="en-GB" sz="2000" noProof="0" dirty="0">
                <a:solidFill>
                  <a:prstClr val="white"/>
                </a:solidFill>
              </a:rPr>
              <a:t>I </a:t>
            </a:r>
            <a:r>
              <a:rPr lang="en-GB" sz="2000" b="1" noProof="0" dirty="0">
                <a:solidFill>
                  <a:prstClr val="white"/>
                </a:solidFill>
              </a:rPr>
              <a:t>take</a:t>
            </a:r>
            <a:r>
              <a:rPr lang="en-GB" sz="2000" noProof="0" dirty="0">
                <a:solidFill>
                  <a:prstClr val="white"/>
                </a:solidFill>
              </a:rPr>
              <a:t> my phone </a:t>
            </a:r>
            <a:r>
              <a:rPr lang="en-GB" sz="2000" b="1" noProof="0" dirty="0">
                <a:solidFill>
                  <a:prstClr val="white"/>
                </a:solidFill>
              </a:rPr>
              <a:t>with</a:t>
            </a:r>
            <a:r>
              <a:rPr lang="en-GB" sz="2000" noProof="0" dirty="0">
                <a:solidFill>
                  <a:prstClr val="white"/>
                </a:solidFill>
              </a:rPr>
              <a:t> me.</a:t>
            </a:r>
            <a:br>
              <a:rPr lang="en-GB" sz="2000" noProof="0" dirty="0">
                <a:solidFill>
                  <a:prstClr val="white"/>
                </a:solidFill>
              </a:rPr>
            </a:br>
            <a:r>
              <a:rPr lang="en-GB" sz="2000" noProof="0" dirty="0">
                <a:solidFill>
                  <a:prstClr val="white"/>
                </a:solidFill>
              </a:rPr>
              <a:t>And you don’t need the ‘me’ in German!</a:t>
            </a:r>
            <a:endParaRPr kumimoji="0" lang="en-GB" sz="2000" b="0" i="1" u="none" strike="noStrike" kern="1200" cap="none" spc="0" normalizeH="0" baseline="0" noProof="0" dirty="0">
              <a:ln>
                <a:noFill/>
              </a:ln>
              <a:solidFill>
                <a:prstClr val="white"/>
              </a:solidFill>
              <a:effectLst/>
              <a:uLnTx/>
              <a:uFillTx/>
            </a:endParaRPr>
          </a:p>
        </p:txBody>
      </p:sp>
      <p:sp>
        <p:nvSpPr>
          <p:cNvPr id="55" name="TextBox 54">
            <a:extLst>
              <a:ext uri="{FF2B5EF4-FFF2-40B4-BE49-F238E27FC236}">
                <a16:creationId xmlns:a16="http://schemas.microsoft.com/office/drawing/2014/main" id="{F8580A37-B342-428A-9DED-2F26EF0BEE5D}"/>
              </a:ext>
            </a:extLst>
          </p:cNvPr>
          <p:cNvSpPr txBox="1"/>
          <p:nvPr/>
        </p:nvSpPr>
        <p:spPr>
          <a:xfrm>
            <a:off x="2283820" y="2392126"/>
            <a:ext cx="271189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FF0000"/>
                </a:solidFill>
                <a:effectLst/>
                <a:uLnTx/>
                <a:uFillTx/>
                <a:latin typeface="Century Gothic" panose="020B0502020202020204" pitchFamily="34" charset="0"/>
                <a:ea typeface="+mn-ea"/>
                <a:cs typeface="+mn-cs"/>
              </a:rPr>
              <a:t>mit</a:t>
            </a: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nehmen</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27561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xit" presetSubtype="0" fill="hold" grpId="1" nodeType="clickEffect">
                                  <p:stCondLst>
                                    <p:cond delay="0"/>
                                  </p:stCondLst>
                                  <p:childTnLst>
                                    <p:animEffect transition="out" filter="dissolve">
                                      <p:cBhvr>
                                        <p:cTn id="10" dur="500"/>
                                        <p:tgtEl>
                                          <p:spTgt spid="80"/>
                                        </p:tgtEl>
                                      </p:cBhvr>
                                    </p:animEffect>
                                    <p:set>
                                      <p:cBhvr>
                                        <p:cTn id="11" dur="1" fill="hold">
                                          <p:stCondLst>
                                            <p:cond delay="499"/>
                                          </p:stCondLst>
                                        </p:cTn>
                                        <p:tgtEl>
                                          <p:spTgt spid="80"/>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51"/>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55"/>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9" presetClass="exit" presetSubtype="0" fill="hold" grpId="1" nodeType="clickEffect">
                                  <p:stCondLst>
                                    <p:cond delay="0"/>
                                  </p:stCondLst>
                                  <p:childTnLst>
                                    <p:animEffect transition="out" filter="dissolve">
                                      <p:cBhvr>
                                        <p:cTn id="21" dur="500"/>
                                        <p:tgtEl>
                                          <p:spTgt spid="51"/>
                                        </p:tgtEl>
                                      </p:cBhvr>
                                    </p:animEffect>
                                    <p:set>
                                      <p:cBhvr>
                                        <p:cTn id="22" dur="1" fill="hold">
                                          <p:stCondLst>
                                            <p:cond delay="499"/>
                                          </p:stCondLst>
                                        </p:cTn>
                                        <p:tgtEl>
                                          <p:spTgt spid="5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P spid="80" grpId="1" animBg="1"/>
      <p:bldP spid="51" grpId="0" animBg="1"/>
      <p:bldP spid="51" grpId="1" animBg="1"/>
      <p:bldP spid="5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869544" y="1229428"/>
            <a:ext cx="1322456" cy="374973"/>
          </a:xfrm>
          <a:solidFill>
            <a:srgbClr val="FF0000"/>
          </a:solidFill>
        </p:spPr>
        <p:txBody>
          <a:bodyPr/>
          <a:lstStyle/>
          <a:p>
            <a:pPr algn="ctr"/>
            <a:r>
              <a:rPr lang="en-GB" sz="2000" b="1" err="1">
                <a:solidFill>
                  <a:schemeClr val="bg1"/>
                </a:solidFill>
                <a:latin typeface="Century Gothic" panose="020B0502020202020204" pitchFamily="34" charset="0"/>
              </a:rPr>
              <a:t>Vokabeln</a:t>
            </a:r>
            <a:endParaRPr lang="en-GB" sz="2000" b="1">
              <a:solidFill>
                <a:schemeClr val="bg1"/>
              </a:solidFill>
              <a:latin typeface="Century Gothic" panose="020B0502020202020204" pitchFamily="34" charset="0"/>
            </a:endParaRPr>
          </a:p>
        </p:txBody>
      </p:sp>
      <p:sp>
        <p:nvSpPr>
          <p:cNvPr id="13" name="Speech Bubble: Rectangle with Corners Rounded 12">
            <a:extLst>
              <a:ext uri="{FF2B5EF4-FFF2-40B4-BE49-F238E27FC236}">
                <a16:creationId xmlns:a16="http://schemas.microsoft.com/office/drawing/2014/main" id="{E31B9BC1-628C-4B9C-8C7B-EFFDD306DA00}"/>
              </a:ext>
            </a:extLst>
          </p:cNvPr>
          <p:cNvSpPr/>
          <p:nvPr/>
        </p:nvSpPr>
        <p:spPr>
          <a:xfrm>
            <a:off x="1384082" y="169334"/>
            <a:ext cx="8096176"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14" name="Graphic 13" descr="Teacher">
            <a:extLst>
              <a:ext uri="{FF2B5EF4-FFF2-40B4-BE49-F238E27FC236}">
                <a16:creationId xmlns:a16="http://schemas.microsoft.com/office/drawing/2014/main" id="{34E993E3-045A-4BAA-A1EF-BDF4A73433C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44968" y="-45924"/>
            <a:ext cx="1069908" cy="914400"/>
          </a:xfrm>
          <a:prstGeom prst="rect">
            <a:avLst/>
          </a:prstGeom>
        </p:spPr>
      </p:pic>
      <p:sp>
        <p:nvSpPr>
          <p:cNvPr id="15" name="Google Shape;108;p3">
            <a:extLst>
              <a:ext uri="{FF2B5EF4-FFF2-40B4-BE49-F238E27FC236}">
                <a16:creationId xmlns:a16="http://schemas.microsoft.com/office/drawing/2014/main" id="{B1078B7B-CBAA-412B-9D1C-583321248C91}"/>
              </a:ext>
            </a:extLst>
          </p:cNvPr>
          <p:cNvSpPr txBox="1"/>
          <p:nvPr/>
        </p:nvSpPr>
        <p:spPr>
          <a:xfrm>
            <a:off x="1384082" y="184300"/>
            <a:ext cx="8158831" cy="461624"/>
          </a:xfrm>
          <a:prstGeom prst="rect">
            <a:avLst/>
          </a:prstGeom>
          <a:noFill/>
          <a:ln>
            <a:noFill/>
          </a:ln>
        </p:spPr>
        <p:txBody>
          <a:bodyPr spcFirstLastPara="1" wrap="square" lIns="91425" tIns="45700" rIns="91425" bIns="45700" anchor="t" anchorCtr="0">
            <a:spAutoFit/>
          </a:bodyPr>
          <a:lstStyle/>
          <a:p>
            <a:pPr>
              <a:defRPr/>
            </a:pPr>
            <a:r>
              <a:rPr kumimoji="0" lang="en-GB" sz="2400" i="0" u="none" strike="noStrike" kern="1200" cap="none" spc="-1" normalizeH="0" baseline="0" noProof="0">
                <a:ln>
                  <a:noFill/>
                </a:ln>
                <a:solidFill>
                  <a:schemeClr val="bg1"/>
                </a:solidFill>
                <a:effectLst/>
                <a:uLnTx/>
                <a:uFillTx/>
                <a:latin typeface="Century Gothic" panose="020B0502020202020204" pitchFamily="34" charset="0"/>
                <a:ea typeface="Century Gothic"/>
              </a:rPr>
              <a:t>Sag die </a:t>
            </a:r>
            <a:r>
              <a:rPr kumimoji="0" lang="en-GB" sz="2400" i="0" u="none" strike="noStrike" kern="1200" cap="none" spc="-1" normalizeH="0" baseline="0" noProof="0" err="1">
                <a:ln>
                  <a:noFill/>
                </a:ln>
                <a:solidFill>
                  <a:schemeClr val="bg1"/>
                </a:solidFill>
                <a:effectLst/>
                <a:uLnTx/>
                <a:uFillTx/>
                <a:latin typeface="Century Gothic" panose="020B0502020202020204" pitchFamily="34" charset="0"/>
                <a:ea typeface="Century Gothic"/>
              </a:rPr>
              <a:t>Wörter</a:t>
            </a:r>
            <a:r>
              <a:rPr kumimoji="0" lang="en-GB" sz="2400" i="0" u="none" strike="noStrike" kern="1200" cap="none" spc="-1" normalizeH="0" baseline="0" noProof="0">
                <a:ln>
                  <a:noFill/>
                </a:ln>
                <a:solidFill>
                  <a:schemeClr val="bg1"/>
                </a:solidFill>
                <a:effectLst/>
                <a:uLnTx/>
                <a:uFillTx/>
                <a:latin typeface="Century Gothic" panose="020B0502020202020204" pitchFamily="34" charset="0"/>
                <a:ea typeface="Century Gothic"/>
              </a:rPr>
              <a:t> auf Deutsch. Was </a:t>
            </a:r>
            <a:r>
              <a:rPr kumimoji="0" lang="en-GB" sz="2400" i="0" u="none" strike="noStrike" kern="1200" cap="none" spc="-1" normalizeH="0" baseline="0" noProof="0" err="1">
                <a:ln>
                  <a:noFill/>
                </a:ln>
                <a:solidFill>
                  <a:schemeClr val="bg1"/>
                </a:solidFill>
                <a:effectLst/>
                <a:uLnTx/>
                <a:uFillTx/>
                <a:latin typeface="Century Gothic" panose="020B0502020202020204" pitchFamily="34" charset="0"/>
                <a:ea typeface="Century Gothic"/>
              </a:rPr>
              <a:t>ist</a:t>
            </a:r>
            <a:r>
              <a:rPr kumimoji="0" lang="en-GB" sz="2400" i="0" u="none" strike="noStrike" kern="1200" cap="none" spc="-1" normalizeH="0" baseline="0" noProof="0">
                <a:ln>
                  <a:noFill/>
                </a:ln>
                <a:solidFill>
                  <a:schemeClr val="bg1"/>
                </a:solidFill>
                <a:effectLst/>
                <a:uLnTx/>
                <a:uFillTx/>
                <a:latin typeface="Century Gothic" panose="020B0502020202020204" pitchFamily="34" charset="0"/>
                <a:ea typeface="Century Gothic"/>
              </a:rPr>
              <a:t> das auf </a:t>
            </a:r>
            <a:r>
              <a:rPr kumimoji="0" lang="en-GB" sz="2400" i="0" u="none" strike="noStrike" kern="1200" cap="none" spc="-1" normalizeH="0" baseline="0" noProof="0" err="1">
                <a:ln>
                  <a:noFill/>
                </a:ln>
                <a:solidFill>
                  <a:schemeClr val="bg1"/>
                </a:solidFill>
                <a:effectLst/>
                <a:uLnTx/>
                <a:uFillTx/>
                <a:latin typeface="Century Gothic" panose="020B0502020202020204" pitchFamily="34" charset="0"/>
                <a:ea typeface="Century Gothic"/>
              </a:rPr>
              <a:t>Englisch</a:t>
            </a:r>
            <a:r>
              <a:rPr kumimoji="0" lang="en-GB" sz="2400" i="0" u="none" strike="noStrike" kern="1200" cap="none" spc="-1" normalizeH="0" baseline="0" noProof="0">
                <a:ln>
                  <a:noFill/>
                </a:ln>
                <a:solidFill>
                  <a:schemeClr val="bg1"/>
                </a:solidFill>
                <a:effectLst/>
                <a:uLnTx/>
                <a:uFillTx/>
                <a:latin typeface="Century Gothic" panose="020B0502020202020204" pitchFamily="34" charset="0"/>
                <a:ea typeface="Century Gothic"/>
              </a:rPr>
              <a:t>?</a:t>
            </a:r>
            <a:endParaRPr kumimoji="0" sz="2400" b="1" i="0" u="none" strike="noStrike" kern="1200" cap="none" spc="0" normalizeH="0" baseline="0" noProof="0">
              <a:ln>
                <a:noFill/>
              </a:ln>
              <a:solidFill>
                <a:schemeClr val="bg1"/>
              </a:solidFill>
              <a:effectLst/>
              <a:uLnTx/>
              <a:uFillTx/>
              <a:latin typeface="Century Gothic" panose="020B0502020202020204" pitchFamily="34" charset="0"/>
              <a:ea typeface="Calibri"/>
              <a:cs typeface="Calibri"/>
              <a:sym typeface="Calibri"/>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err="1">
                  <a:solidFill>
                    <a:schemeClr val="tx1">
                      <a:lumMod val="95000"/>
                      <a:lumOff val="5000"/>
                    </a:schemeClr>
                  </a:solidFill>
                  <a:latin typeface="Century Gothic" panose="020B0502020202020204" pitchFamily="34" charset="0"/>
                </a:rPr>
                <a:t>Wörter</a:t>
              </a:r>
              <a:endParaRPr lang="en-GB" sz="2000" b="1">
                <a:solidFill>
                  <a:schemeClr val="tx1">
                    <a:lumMod val="95000"/>
                    <a:lumOff val="5000"/>
                  </a:schemeClr>
                </a:solidFill>
                <a:latin typeface="Century Gothic" panose="020B0502020202020204" pitchFamily="34" charset="0"/>
              </a:endParaRPr>
            </a:p>
          </p:txBody>
        </p:sp>
      </p:grpSp>
      <p:grpSp>
        <p:nvGrpSpPr>
          <p:cNvPr id="17" name="Group 16">
            <a:extLst>
              <a:ext uri="{FF2B5EF4-FFF2-40B4-BE49-F238E27FC236}">
                <a16:creationId xmlns:a16="http://schemas.microsoft.com/office/drawing/2014/main" id="{52AEB6BB-EFEE-4AE0-9FEC-C6C96302E235}"/>
              </a:ext>
            </a:extLst>
          </p:cNvPr>
          <p:cNvGrpSpPr/>
          <p:nvPr/>
        </p:nvGrpSpPr>
        <p:grpSpPr>
          <a:xfrm>
            <a:off x="9594119" y="136660"/>
            <a:ext cx="1076062" cy="709343"/>
            <a:chOff x="10714104" y="179881"/>
            <a:chExt cx="1316286" cy="763460"/>
          </a:xfrm>
        </p:grpSpPr>
        <p:sp>
          <p:nvSpPr>
            <p:cNvPr id="18" name="Speech Bubble: Rectangle with Corners Rounded 17">
              <a:extLst>
                <a:ext uri="{FF2B5EF4-FFF2-40B4-BE49-F238E27FC236}">
                  <a16:creationId xmlns:a16="http://schemas.microsoft.com/office/drawing/2014/main" id="{006DA195-EE0C-4196-8F9A-C6ACE69450A5}"/>
                </a:ext>
              </a:extLst>
            </p:cNvPr>
            <p:cNvSpPr/>
            <p:nvPr/>
          </p:nvSpPr>
          <p:spPr>
            <a:xfrm>
              <a:off x="10714104" y="189007"/>
              <a:ext cx="1316286" cy="754334"/>
            </a:xfrm>
            <a:prstGeom prst="wedgeRoundRectCallout">
              <a:avLst>
                <a:gd name="adj1" fmla="val -3751"/>
                <a:gd name="adj2" fmla="val 80385"/>
                <a:gd name="adj3" fmla="val 16667"/>
              </a:avLst>
            </a:prstGeom>
            <a:solidFill>
              <a:schemeClr val="bg1"/>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Speech Bubble: Rectangle with Corners Rounded 18">
              <a:extLst>
                <a:ext uri="{FF2B5EF4-FFF2-40B4-BE49-F238E27FC236}">
                  <a16:creationId xmlns:a16="http://schemas.microsoft.com/office/drawing/2014/main" id="{ED24E619-2762-487F-BEEF-F5A2B8B99681}"/>
                </a:ext>
              </a:extLst>
            </p:cNvPr>
            <p:cNvSpPr/>
            <p:nvPr/>
          </p:nvSpPr>
          <p:spPr>
            <a:xfrm>
              <a:off x="10737630" y="179881"/>
              <a:ext cx="1269234" cy="734951"/>
            </a:xfrm>
            <a:prstGeom prst="wedgeRoundRectCallout">
              <a:avLst>
                <a:gd name="adj1" fmla="val -3751"/>
                <a:gd name="adj2" fmla="val 80385"/>
                <a:gd name="adj3" fmla="val 16667"/>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 name="Picture 19" descr="A picture containing text, reptile&#10;&#10;Description automatically generated">
              <a:extLst>
                <a:ext uri="{FF2B5EF4-FFF2-40B4-BE49-F238E27FC236}">
                  <a16:creationId xmlns:a16="http://schemas.microsoft.com/office/drawing/2014/main" id="{2D7822AC-9D68-4895-A450-32768A3E02F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13670" y="221998"/>
              <a:ext cx="834673" cy="622092"/>
            </a:xfrm>
            <a:prstGeom prst="rect">
              <a:avLst/>
            </a:prstGeom>
          </p:spPr>
        </p:pic>
        <p:sp>
          <p:nvSpPr>
            <p:cNvPr id="21" name="TextBox 20">
              <a:extLst>
                <a:ext uri="{FF2B5EF4-FFF2-40B4-BE49-F238E27FC236}">
                  <a16:creationId xmlns:a16="http://schemas.microsoft.com/office/drawing/2014/main" id="{EB8670A8-E2FE-431B-9A1E-1C91915EB77A}"/>
                </a:ext>
              </a:extLst>
            </p:cNvPr>
            <p:cNvSpPr txBox="1"/>
            <p:nvPr/>
          </p:nvSpPr>
          <p:spPr>
            <a:xfrm>
              <a:off x="11439650" y="268502"/>
              <a:ext cx="464438" cy="646331"/>
            </a:xfrm>
            <a:prstGeom prst="rect">
              <a:avLst/>
            </a:prstGeom>
            <a:noFill/>
          </p:spPr>
          <p:txBody>
            <a:bodyPr wrap="square" rtlCol="0">
              <a:spAutoFit/>
            </a:bodyPr>
            <a:lstStyle/>
            <a:p>
              <a:r>
                <a:rPr lang="en-GB" sz="3600">
                  <a:solidFill>
                    <a:schemeClr val="bg2">
                      <a:lumMod val="10000"/>
                    </a:schemeClr>
                  </a:solidFill>
                </a:rPr>
                <a:t>…</a:t>
              </a:r>
            </a:p>
          </p:txBody>
        </p:sp>
      </p:grpSp>
      <p:pic>
        <p:nvPicPr>
          <p:cNvPr id="22" name="Picture 21" descr="Icon&#10;&#10;Description automatically generated">
            <a:extLst>
              <a:ext uri="{FF2B5EF4-FFF2-40B4-BE49-F238E27FC236}">
                <a16:creationId xmlns:a16="http://schemas.microsoft.com/office/drawing/2014/main" id="{DEAA0394-502E-44C8-8877-D85A21D56BF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97554" y="1727922"/>
            <a:ext cx="1028883" cy="756368"/>
          </a:xfrm>
          <a:prstGeom prst="rect">
            <a:avLst/>
          </a:prstGeom>
        </p:spPr>
      </p:pic>
      <p:sp>
        <p:nvSpPr>
          <p:cNvPr id="6" name="TextBox 5">
            <a:extLst>
              <a:ext uri="{FF2B5EF4-FFF2-40B4-BE49-F238E27FC236}">
                <a16:creationId xmlns:a16="http://schemas.microsoft.com/office/drawing/2014/main" id="{A4549582-FD24-2382-C541-FCE50906284F}"/>
              </a:ext>
            </a:extLst>
          </p:cNvPr>
          <p:cNvSpPr txBox="1"/>
          <p:nvPr/>
        </p:nvSpPr>
        <p:spPr>
          <a:xfrm>
            <a:off x="2948380" y="1161451"/>
            <a:ext cx="2111801" cy="646331"/>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nehmen</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 name="TextBox 7">
            <a:extLst>
              <a:ext uri="{FF2B5EF4-FFF2-40B4-BE49-F238E27FC236}">
                <a16:creationId xmlns:a16="http://schemas.microsoft.com/office/drawing/2014/main" id="{F375731B-9E7B-9E77-26B2-8C3ED350F9B9}"/>
              </a:ext>
            </a:extLst>
          </p:cNvPr>
          <p:cNvSpPr txBox="1"/>
          <p:nvPr/>
        </p:nvSpPr>
        <p:spPr>
          <a:xfrm>
            <a:off x="8690192" y="4361711"/>
            <a:ext cx="2777067" cy="646331"/>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3600" b="1" dirty="0">
                <a:solidFill>
                  <a:srgbClr val="002060"/>
                </a:solidFill>
                <a:latin typeface="Century Gothic" panose="020B0502020202020204" pitchFamily="34" charset="0"/>
              </a:rPr>
              <a:t>der Bus</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170167CA-97D8-526A-ECF8-01C58E310940}"/>
              </a:ext>
            </a:extLst>
          </p:cNvPr>
          <p:cNvSpPr txBox="1"/>
          <p:nvPr/>
        </p:nvSpPr>
        <p:spPr>
          <a:xfrm>
            <a:off x="2926439" y="2693627"/>
            <a:ext cx="2777067" cy="646331"/>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mitnehmen</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3" name="TextBox 22">
            <a:extLst>
              <a:ext uri="{FF2B5EF4-FFF2-40B4-BE49-F238E27FC236}">
                <a16:creationId xmlns:a16="http://schemas.microsoft.com/office/drawing/2014/main" id="{0D60A263-9A88-6CA1-B16D-82DE3DADD311}"/>
              </a:ext>
            </a:extLst>
          </p:cNvPr>
          <p:cNvSpPr txBox="1"/>
          <p:nvPr/>
        </p:nvSpPr>
        <p:spPr>
          <a:xfrm>
            <a:off x="8690192" y="2672919"/>
            <a:ext cx="2777067" cy="646331"/>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die </a:t>
            </a: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Sachen</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4" name="TextBox 23">
            <a:extLst>
              <a:ext uri="{FF2B5EF4-FFF2-40B4-BE49-F238E27FC236}">
                <a16:creationId xmlns:a16="http://schemas.microsoft.com/office/drawing/2014/main" id="{50B6B9EF-D322-8534-E590-8A508AE368A6}"/>
              </a:ext>
            </a:extLst>
          </p:cNvPr>
          <p:cNvSpPr txBox="1"/>
          <p:nvPr/>
        </p:nvSpPr>
        <p:spPr>
          <a:xfrm>
            <a:off x="2961869" y="4366160"/>
            <a:ext cx="2777067" cy="646331"/>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sehen</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5" name="TextBox 24">
            <a:extLst>
              <a:ext uri="{FF2B5EF4-FFF2-40B4-BE49-F238E27FC236}">
                <a16:creationId xmlns:a16="http://schemas.microsoft.com/office/drawing/2014/main" id="{5CF9B1A5-34D8-EC69-C882-D804C1A73541}"/>
              </a:ext>
            </a:extLst>
          </p:cNvPr>
          <p:cNvSpPr txBox="1"/>
          <p:nvPr/>
        </p:nvSpPr>
        <p:spPr>
          <a:xfrm>
            <a:off x="8690192" y="1052985"/>
            <a:ext cx="2512879" cy="830997"/>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die </a:t>
            </a:r>
            <a:r>
              <a:rPr kumimoji="0" lang="en-US"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Hausaufgabe</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6" name="TextBox 25">
            <a:extLst>
              <a:ext uri="{FF2B5EF4-FFF2-40B4-BE49-F238E27FC236}">
                <a16:creationId xmlns:a16="http://schemas.microsoft.com/office/drawing/2014/main" id="{55C33187-8F77-C701-B279-2A87904CF319}"/>
              </a:ext>
            </a:extLst>
          </p:cNvPr>
          <p:cNvSpPr txBox="1"/>
          <p:nvPr/>
        </p:nvSpPr>
        <p:spPr>
          <a:xfrm>
            <a:off x="8690192" y="5826764"/>
            <a:ext cx="3446899" cy="646331"/>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normalerweise</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7" name="TextBox 26">
            <a:extLst>
              <a:ext uri="{FF2B5EF4-FFF2-40B4-BE49-F238E27FC236}">
                <a16:creationId xmlns:a16="http://schemas.microsoft.com/office/drawing/2014/main" id="{2C48AD40-98FC-1B43-6785-F65FC4477BB2}"/>
              </a:ext>
            </a:extLst>
          </p:cNvPr>
          <p:cNvSpPr txBox="1"/>
          <p:nvPr/>
        </p:nvSpPr>
        <p:spPr>
          <a:xfrm>
            <a:off x="2961869" y="5787160"/>
            <a:ext cx="3345333" cy="646331"/>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der Freund</a:t>
            </a:r>
          </a:p>
        </p:txBody>
      </p:sp>
      <p:sp>
        <p:nvSpPr>
          <p:cNvPr id="4" name="TextBox 3">
            <a:extLst>
              <a:ext uri="{FF2B5EF4-FFF2-40B4-BE49-F238E27FC236}">
                <a16:creationId xmlns:a16="http://schemas.microsoft.com/office/drawing/2014/main" id="{C18DE8EB-568F-F1F6-C51B-FE371CF4F2D2}"/>
              </a:ext>
            </a:extLst>
          </p:cNvPr>
          <p:cNvSpPr txBox="1"/>
          <p:nvPr/>
        </p:nvSpPr>
        <p:spPr>
          <a:xfrm>
            <a:off x="271632" y="1161451"/>
            <a:ext cx="2609198" cy="646331"/>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to take</a:t>
            </a:r>
          </a:p>
        </p:txBody>
      </p:sp>
      <p:sp>
        <p:nvSpPr>
          <p:cNvPr id="7" name="TextBox 6">
            <a:extLst>
              <a:ext uri="{FF2B5EF4-FFF2-40B4-BE49-F238E27FC236}">
                <a16:creationId xmlns:a16="http://schemas.microsoft.com/office/drawing/2014/main" id="{B3D645C4-9C00-359F-1474-8B274DF2268B}"/>
              </a:ext>
            </a:extLst>
          </p:cNvPr>
          <p:cNvSpPr txBox="1"/>
          <p:nvPr/>
        </p:nvSpPr>
        <p:spPr>
          <a:xfrm>
            <a:off x="256398" y="2600762"/>
            <a:ext cx="2609198" cy="954107"/>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to take with, bring with</a:t>
            </a:r>
          </a:p>
        </p:txBody>
      </p:sp>
      <p:sp>
        <p:nvSpPr>
          <p:cNvPr id="16" name="TextBox 15">
            <a:extLst>
              <a:ext uri="{FF2B5EF4-FFF2-40B4-BE49-F238E27FC236}">
                <a16:creationId xmlns:a16="http://schemas.microsoft.com/office/drawing/2014/main" id="{46C6DD8D-055B-1EB3-3C3B-026E8EDE348B}"/>
              </a:ext>
            </a:extLst>
          </p:cNvPr>
          <p:cNvSpPr txBox="1"/>
          <p:nvPr/>
        </p:nvSpPr>
        <p:spPr>
          <a:xfrm>
            <a:off x="290012" y="4347849"/>
            <a:ext cx="2609198" cy="646331"/>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to see</a:t>
            </a:r>
          </a:p>
        </p:txBody>
      </p:sp>
      <p:sp>
        <p:nvSpPr>
          <p:cNvPr id="39" name="TextBox 38">
            <a:extLst>
              <a:ext uri="{FF2B5EF4-FFF2-40B4-BE49-F238E27FC236}">
                <a16:creationId xmlns:a16="http://schemas.microsoft.com/office/drawing/2014/main" id="{A5749F9D-63CB-1C88-3F8D-F68392BC635C}"/>
              </a:ext>
            </a:extLst>
          </p:cNvPr>
          <p:cNvSpPr txBox="1"/>
          <p:nvPr/>
        </p:nvSpPr>
        <p:spPr>
          <a:xfrm>
            <a:off x="290012" y="5787160"/>
            <a:ext cx="2609198" cy="646331"/>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friend (m)</a:t>
            </a:r>
          </a:p>
        </p:txBody>
      </p:sp>
      <p:sp>
        <p:nvSpPr>
          <p:cNvPr id="40" name="TextBox 39">
            <a:extLst>
              <a:ext uri="{FF2B5EF4-FFF2-40B4-BE49-F238E27FC236}">
                <a16:creationId xmlns:a16="http://schemas.microsoft.com/office/drawing/2014/main" id="{BC417A7F-4E15-125F-6545-8D581866B8C3}"/>
              </a:ext>
            </a:extLst>
          </p:cNvPr>
          <p:cNvSpPr txBox="1"/>
          <p:nvPr/>
        </p:nvSpPr>
        <p:spPr>
          <a:xfrm>
            <a:off x="6015540" y="4364087"/>
            <a:ext cx="2609198" cy="646331"/>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bus</a:t>
            </a:r>
          </a:p>
        </p:txBody>
      </p:sp>
      <p:sp>
        <p:nvSpPr>
          <p:cNvPr id="41" name="TextBox 40">
            <a:extLst>
              <a:ext uri="{FF2B5EF4-FFF2-40B4-BE49-F238E27FC236}">
                <a16:creationId xmlns:a16="http://schemas.microsoft.com/office/drawing/2014/main" id="{0D285010-3F4F-3054-687B-E01004A27A5E}"/>
              </a:ext>
            </a:extLst>
          </p:cNvPr>
          <p:cNvSpPr txBox="1"/>
          <p:nvPr/>
        </p:nvSpPr>
        <p:spPr>
          <a:xfrm>
            <a:off x="6015540" y="2662317"/>
            <a:ext cx="2609198" cy="646331"/>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things</a:t>
            </a:r>
          </a:p>
        </p:txBody>
      </p:sp>
      <p:sp>
        <p:nvSpPr>
          <p:cNvPr id="42" name="TextBox 41">
            <a:extLst>
              <a:ext uri="{FF2B5EF4-FFF2-40B4-BE49-F238E27FC236}">
                <a16:creationId xmlns:a16="http://schemas.microsoft.com/office/drawing/2014/main" id="{A19E51D0-2A2D-3E3C-A431-4D1D314BA745}"/>
              </a:ext>
            </a:extLst>
          </p:cNvPr>
          <p:cNvSpPr txBox="1"/>
          <p:nvPr/>
        </p:nvSpPr>
        <p:spPr>
          <a:xfrm>
            <a:off x="5986851" y="1161451"/>
            <a:ext cx="2609198" cy="646331"/>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homework</a:t>
            </a:r>
          </a:p>
        </p:txBody>
      </p:sp>
      <p:sp>
        <p:nvSpPr>
          <p:cNvPr id="43" name="TextBox 42">
            <a:extLst>
              <a:ext uri="{FF2B5EF4-FFF2-40B4-BE49-F238E27FC236}">
                <a16:creationId xmlns:a16="http://schemas.microsoft.com/office/drawing/2014/main" id="{7BD2ECAB-2988-F7C8-AE80-9C52068F06F2}"/>
              </a:ext>
            </a:extLst>
          </p:cNvPr>
          <p:cNvSpPr txBox="1"/>
          <p:nvPr/>
        </p:nvSpPr>
        <p:spPr>
          <a:xfrm>
            <a:off x="6015540" y="5814429"/>
            <a:ext cx="2609198" cy="646331"/>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normally</a:t>
            </a:r>
          </a:p>
        </p:txBody>
      </p:sp>
    </p:spTree>
    <p:extLst>
      <p:ext uri="{BB962C8B-B14F-4D97-AF65-F5344CB8AC3E}">
        <p14:creationId xmlns:p14="http://schemas.microsoft.com/office/powerpoint/2010/main" val="612123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left)">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wipe(left)">
                                      <p:cBhvr>
                                        <p:cTn id="22" dur="500"/>
                                        <p:tgtEl>
                                          <p:spTgt spid="3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wipe(left)">
                                      <p:cBhvr>
                                        <p:cTn id="27" dur="500"/>
                                        <p:tgtEl>
                                          <p:spTgt spid="4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wipe(left)">
                                      <p:cBhvr>
                                        <p:cTn id="32" dur="500"/>
                                        <p:tgtEl>
                                          <p:spTgt spid="4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40"/>
                                        </p:tgtEl>
                                        <p:attrNameLst>
                                          <p:attrName>style.visibility</p:attrName>
                                        </p:attrNameLst>
                                      </p:cBhvr>
                                      <p:to>
                                        <p:strVal val="visible"/>
                                      </p:to>
                                    </p:set>
                                    <p:animEffect transition="in" filter="wipe(left)">
                                      <p:cBhvr>
                                        <p:cTn id="37" dur="500"/>
                                        <p:tgtEl>
                                          <p:spTgt spid="4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43"/>
                                        </p:tgtEl>
                                        <p:attrNameLst>
                                          <p:attrName>style.visibility</p:attrName>
                                        </p:attrNameLst>
                                      </p:cBhvr>
                                      <p:to>
                                        <p:strVal val="visible"/>
                                      </p:to>
                                    </p:set>
                                    <p:animEffect transition="in" filter="wipe(left)">
                                      <p:cBhvr>
                                        <p:cTn id="42"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16" grpId="0" animBg="1"/>
      <p:bldP spid="39" grpId="0" animBg="1"/>
      <p:bldP spid="40" grpId="0" animBg="1"/>
      <p:bldP spid="41" grpId="0" animBg="1"/>
      <p:bldP spid="42" grpId="0" animBg="1"/>
      <p:bldP spid="4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err="1">
                <a:solidFill>
                  <a:schemeClr val="bg1"/>
                </a:solidFill>
                <a:latin typeface="Century Gothic" panose="020B0502020202020204" pitchFamily="34" charset="0"/>
              </a:rPr>
              <a:t>Vokabeln</a:t>
            </a:r>
            <a:endParaRPr lang="en-GB" sz="2000" b="1">
              <a:solidFill>
                <a:schemeClr val="bg1"/>
              </a:solidFill>
              <a:latin typeface="Century Gothic" panose="020B0502020202020204" pitchFamily="34" charset="0"/>
            </a:endParaRPr>
          </a:p>
        </p:txBody>
      </p:sp>
      <p:sp>
        <p:nvSpPr>
          <p:cNvPr id="13" name="Speech Bubble: Rectangle with Corners Rounded 12">
            <a:extLst>
              <a:ext uri="{FF2B5EF4-FFF2-40B4-BE49-F238E27FC236}">
                <a16:creationId xmlns:a16="http://schemas.microsoft.com/office/drawing/2014/main" id="{E31B9BC1-628C-4B9C-8C7B-EFFDD306DA00}"/>
              </a:ext>
            </a:extLst>
          </p:cNvPr>
          <p:cNvSpPr/>
          <p:nvPr/>
        </p:nvSpPr>
        <p:spPr>
          <a:xfrm>
            <a:off x="1384082" y="169334"/>
            <a:ext cx="8096176"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14" name="Graphic 13" descr="Teacher">
            <a:extLst>
              <a:ext uri="{FF2B5EF4-FFF2-40B4-BE49-F238E27FC236}">
                <a16:creationId xmlns:a16="http://schemas.microsoft.com/office/drawing/2014/main" id="{34E993E3-045A-4BAA-A1EF-BDF4A73433C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44968" y="-45924"/>
            <a:ext cx="1069908" cy="914400"/>
          </a:xfrm>
          <a:prstGeom prst="rect">
            <a:avLst/>
          </a:prstGeom>
        </p:spPr>
      </p:pic>
      <p:sp>
        <p:nvSpPr>
          <p:cNvPr id="15" name="Google Shape;108;p3">
            <a:extLst>
              <a:ext uri="{FF2B5EF4-FFF2-40B4-BE49-F238E27FC236}">
                <a16:creationId xmlns:a16="http://schemas.microsoft.com/office/drawing/2014/main" id="{B1078B7B-CBAA-412B-9D1C-583321248C91}"/>
              </a:ext>
            </a:extLst>
          </p:cNvPr>
          <p:cNvSpPr txBox="1"/>
          <p:nvPr/>
        </p:nvSpPr>
        <p:spPr>
          <a:xfrm>
            <a:off x="1384082" y="184300"/>
            <a:ext cx="8158831" cy="461624"/>
          </a:xfrm>
          <a:prstGeom prst="rect">
            <a:avLst/>
          </a:prstGeom>
          <a:noFill/>
          <a:ln>
            <a:noFill/>
          </a:ln>
        </p:spPr>
        <p:txBody>
          <a:bodyPr spcFirstLastPara="1" wrap="square" lIns="91425" tIns="45700" rIns="91425" bIns="45700" anchor="t" anchorCtr="0">
            <a:spAutoFit/>
          </a:bodyPr>
          <a:lstStyle/>
          <a:p>
            <a:pPr>
              <a:defRPr/>
            </a:pPr>
            <a:r>
              <a:rPr kumimoji="0" lang="en-GB" sz="2400" i="0" u="none" strike="noStrike" kern="1200" cap="none" spc="-1" normalizeH="0" baseline="0" noProof="0">
                <a:ln>
                  <a:noFill/>
                </a:ln>
                <a:solidFill>
                  <a:schemeClr val="bg1"/>
                </a:solidFill>
                <a:effectLst/>
                <a:uLnTx/>
                <a:uFillTx/>
                <a:latin typeface="Century Gothic" panose="020B0502020202020204" pitchFamily="34" charset="0"/>
                <a:ea typeface="Century Gothic"/>
              </a:rPr>
              <a:t>Sag die </a:t>
            </a:r>
            <a:r>
              <a:rPr kumimoji="0" lang="en-GB" sz="2400" i="0" u="none" strike="noStrike" kern="1200" cap="none" spc="-1" normalizeH="0" baseline="0" noProof="0" err="1">
                <a:ln>
                  <a:noFill/>
                </a:ln>
                <a:solidFill>
                  <a:schemeClr val="bg1"/>
                </a:solidFill>
                <a:effectLst/>
                <a:uLnTx/>
                <a:uFillTx/>
                <a:latin typeface="Century Gothic" panose="020B0502020202020204" pitchFamily="34" charset="0"/>
                <a:ea typeface="Century Gothic"/>
              </a:rPr>
              <a:t>Wörter</a:t>
            </a:r>
            <a:r>
              <a:rPr kumimoji="0" lang="en-GB" sz="2400" i="0" u="none" strike="noStrike" kern="1200" cap="none" spc="-1" normalizeH="0" baseline="0" noProof="0">
                <a:ln>
                  <a:noFill/>
                </a:ln>
                <a:solidFill>
                  <a:schemeClr val="bg1"/>
                </a:solidFill>
                <a:effectLst/>
                <a:uLnTx/>
                <a:uFillTx/>
                <a:latin typeface="Century Gothic" panose="020B0502020202020204" pitchFamily="34" charset="0"/>
                <a:ea typeface="Century Gothic"/>
              </a:rPr>
              <a:t> auf Deutsch. Was </a:t>
            </a:r>
            <a:r>
              <a:rPr kumimoji="0" lang="en-GB" sz="2400" i="0" u="none" strike="noStrike" kern="1200" cap="none" spc="-1" normalizeH="0" baseline="0" noProof="0" err="1">
                <a:ln>
                  <a:noFill/>
                </a:ln>
                <a:solidFill>
                  <a:schemeClr val="bg1"/>
                </a:solidFill>
                <a:effectLst/>
                <a:uLnTx/>
                <a:uFillTx/>
                <a:latin typeface="Century Gothic" panose="020B0502020202020204" pitchFamily="34" charset="0"/>
                <a:ea typeface="Century Gothic"/>
              </a:rPr>
              <a:t>ist</a:t>
            </a:r>
            <a:r>
              <a:rPr kumimoji="0" lang="en-GB" sz="2400" i="0" u="none" strike="noStrike" kern="1200" cap="none" spc="-1" normalizeH="0" baseline="0" noProof="0">
                <a:ln>
                  <a:noFill/>
                </a:ln>
                <a:solidFill>
                  <a:schemeClr val="bg1"/>
                </a:solidFill>
                <a:effectLst/>
                <a:uLnTx/>
                <a:uFillTx/>
                <a:latin typeface="Century Gothic" panose="020B0502020202020204" pitchFamily="34" charset="0"/>
                <a:ea typeface="Century Gothic"/>
              </a:rPr>
              <a:t> das auf </a:t>
            </a:r>
            <a:r>
              <a:rPr kumimoji="0" lang="en-GB" sz="2400" i="0" u="none" strike="noStrike" kern="1200" cap="none" spc="-1" normalizeH="0" baseline="0" noProof="0" err="1">
                <a:ln>
                  <a:noFill/>
                </a:ln>
                <a:solidFill>
                  <a:schemeClr val="bg1"/>
                </a:solidFill>
                <a:effectLst/>
                <a:uLnTx/>
                <a:uFillTx/>
                <a:latin typeface="Century Gothic" panose="020B0502020202020204" pitchFamily="34" charset="0"/>
                <a:ea typeface="Century Gothic"/>
              </a:rPr>
              <a:t>Englisch</a:t>
            </a:r>
            <a:r>
              <a:rPr kumimoji="0" lang="en-GB" sz="2400" i="0" u="none" strike="noStrike" kern="1200" cap="none" spc="-1" normalizeH="0" baseline="0" noProof="0">
                <a:ln>
                  <a:noFill/>
                </a:ln>
                <a:solidFill>
                  <a:schemeClr val="bg1"/>
                </a:solidFill>
                <a:effectLst/>
                <a:uLnTx/>
                <a:uFillTx/>
                <a:latin typeface="Century Gothic" panose="020B0502020202020204" pitchFamily="34" charset="0"/>
                <a:ea typeface="Century Gothic"/>
              </a:rPr>
              <a:t>?</a:t>
            </a:r>
            <a:endParaRPr kumimoji="0" sz="2400" b="1" i="0" u="none" strike="noStrike" kern="1200" cap="none" spc="0" normalizeH="0" baseline="0" noProof="0">
              <a:ln>
                <a:noFill/>
              </a:ln>
              <a:solidFill>
                <a:schemeClr val="bg1"/>
              </a:solidFill>
              <a:effectLst/>
              <a:uLnTx/>
              <a:uFillTx/>
              <a:latin typeface="Century Gothic" panose="020B0502020202020204" pitchFamily="34" charset="0"/>
              <a:ea typeface="Calibri"/>
              <a:cs typeface="Calibri"/>
              <a:sym typeface="Calibri"/>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err="1">
                  <a:solidFill>
                    <a:schemeClr val="tx1">
                      <a:lumMod val="95000"/>
                      <a:lumOff val="5000"/>
                    </a:schemeClr>
                  </a:solidFill>
                  <a:latin typeface="Century Gothic" panose="020B0502020202020204" pitchFamily="34" charset="0"/>
                </a:rPr>
                <a:t>Wörter</a:t>
              </a:r>
              <a:endParaRPr lang="en-GB" sz="2000" b="1">
                <a:solidFill>
                  <a:schemeClr val="tx1">
                    <a:lumMod val="95000"/>
                    <a:lumOff val="5000"/>
                  </a:schemeClr>
                </a:solidFill>
                <a:latin typeface="Century Gothic" panose="020B0502020202020204" pitchFamily="34" charset="0"/>
              </a:endParaRPr>
            </a:p>
          </p:txBody>
        </p:sp>
      </p:grpSp>
      <p:grpSp>
        <p:nvGrpSpPr>
          <p:cNvPr id="17" name="Group 16">
            <a:extLst>
              <a:ext uri="{FF2B5EF4-FFF2-40B4-BE49-F238E27FC236}">
                <a16:creationId xmlns:a16="http://schemas.microsoft.com/office/drawing/2014/main" id="{52AEB6BB-EFEE-4AE0-9FEC-C6C96302E235}"/>
              </a:ext>
            </a:extLst>
          </p:cNvPr>
          <p:cNvGrpSpPr/>
          <p:nvPr/>
        </p:nvGrpSpPr>
        <p:grpSpPr>
          <a:xfrm>
            <a:off x="10807074" y="2608383"/>
            <a:ext cx="1316286" cy="763460"/>
            <a:chOff x="10714104" y="179881"/>
            <a:chExt cx="1316286" cy="763460"/>
          </a:xfrm>
        </p:grpSpPr>
        <p:sp>
          <p:nvSpPr>
            <p:cNvPr id="18" name="Speech Bubble: Rectangle with Corners Rounded 17">
              <a:extLst>
                <a:ext uri="{FF2B5EF4-FFF2-40B4-BE49-F238E27FC236}">
                  <a16:creationId xmlns:a16="http://schemas.microsoft.com/office/drawing/2014/main" id="{006DA195-EE0C-4196-8F9A-C6ACE69450A5}"/>
                </a:ext>
              </a:extLst>
            </p:cNvPr>
            <p:cNvSpPr/>
            <p:nvPr/>
          </p:nvSpPr>
          <p:spPr>
            <a:xfrm>
              <a:off x="10714104" y="189007"/>
              <a:ext cx="1316286" cy="754334"/>
            </a:xfrm>
            <a:prstGeom prst="wedgeRoundRectCallout">
              <a:avLst>
                <a:gd name="adj1" fmla="val -3751"/>
                <a:gd name="adj2" fmla="val 80385"/>
                <a:gd name="adj3" fmla="val 16667"/>
              </a:avLst>
            </a:prstGeom>
            <a:solidFill>
              <a:schemeClr val="bg1"/>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Speech Bubble: Rectangle with Corners Rounded 18">
              <a:extLst>
                <a:ext uri="{FF2B5EF4-FFF2-40B4-BE49-F238E27FC236}">
                  <a16:creationId xmlns:a16="http://schemas.microsoft.com/office/drawing/2014/main" id="{ED24E619-2762-487F-BEEF-F5A2B8B99681}"/>
                </a:ext>
              </a:extLst>
            </p:cNvPr>
            <p:cNvSpPr/>
            <p:nvPr/>
          </p:nvSpPr>
          <p:spPr>
            <a:xfrm>
              <a:off x="10737630" y="179881"/>
              <a:ext cx="1269234" cy="734951"/>
            </a:xfrm>
            <a:prstGeom prst="wedgeRoundRectCallout">
              <a:avLst>
                <a:gd name="adj1" fmla="val -3751"/>
                <a:gd name="adj2" fmla="val 80385"/>
                <a:gd name="adj3" fmla="val 16667"/>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 name="Picture 19" descr="A picture containing text, reptile&#10;&#10;Description automatically generated">
              <a:extLst>
                <a:ext uri="{FF2B5EF4-FFF2-40B4-BE49-F238E27FC236}">
                  <a16:creationId xmlns:a16="http://schemas.microsoft.com/office/drawing/2014/main" id="{2D7822AC-9D68-4895-A450-32768A3E02F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13670" y="221998"/>
              <a:ext cx="834673" cy="622092"/>
            </a:xfrm>
            <a:prstGeom prst="rect">
              <a:avLst/>
            </a:prstGeom>
          </p:spPr>
        </p:pic>
        <p:sp>
          <p:nvSpPr>
            <p:cNvPr id="21" name="TextBox 20">
              <a:extLst>
                <a:ext uri="{FF2B5EF4-FFF2-40B4-BE49-F238E27FC236}">
                  <a16:creationId xmlns:a16="http://schemas.microsoft.com/office/drawing/2014/main" id="{EB8670A8-E2FE-431B-9A1E-1C91915EB77A}"/>
                </a:ext>
              </a:extLst>
            </p:cNvPr>
            <p:cNvSpPr txBox="1"/>
            <p:nvPr/>
          </p:nvSpPr>
          <p:spPr>
            <a:xfrm>
              <a:off x="11439650" y="268502"/>
              <a:ext cx="464438" cy="646331"/>
            </a:xfrm>
            <a:prstGeom prst="rect">
              <a:avLst/>
            </a:prstGeom>
            <a:noFill/>
          </p:spPr>
          <p:txBody>
            <a:bodyPr wrap="square" rtlCol="0">
              <a:spAutoFit/>
            </a:bodyPr>
            <a:lstStyle/>
            <a:p>
              <a:r>
                <a:rPr lang="en-GB" sz="3600">
                  <a:solidFill>
                    <a:schemeClr val="bg2">
                      <a:lumMod val="10000"/>
                    </a:schemeClr>
                  </a:solidFill>
                </a:rPr>
                <a:t>…</a:t>
              </a:r>
            </a:p>
          </p:txBody>
        </p:sp>
      </p:grpSp>
      <p:pic>
        <p:nvPicPr>
          <p:cNvPr id="22" name="Picture 21" descr="Icon&#10;&#10;Description automatically generated">
            <a:extLst>
              <a:ext uri="{FF2B5EF4-FFF2-40B4-BE49-F238E27FC236}">
                <a16:creationId xmlns:a16="http://schemas.microsoft.com/office/drawing/2014/main" id="{DEAA0394-502E-44C8-8877-D85A21D56BF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35796" y="1613902"/>
            <a:ext cx="1301981" cy="957132"/>
          </a:xfrm>
          <a:prstGeom prst="rect">
            <a:avLst/>
          </a:prstGeom>
        </p:spPr>
      </p:pic>
      <p:sp>
        <p:nvSpPr>
          <p:cNvPr id="6" name="TextBox 5">
            <a:extLst>
              <a:ext uri="{FF2B5EF4-FFF2-40B4-BE49-F238E27FC236}">
                <a16:creationId xmlns:a16="http://schemas.microsoft.com/office/drawing/2014/main" id="{A4549582-FD24-2382-C541-FCE50906284F}"/>
              </a:ext>
            </a:extLst>
          </p:cNvPr>
          <p:cNvSpPr txBox="1"/>
          <p:nvPr/>
        </p:nvSpPr>
        <p:spPr>
          <a:xfrm>
            <a:off x="48556" y="1165985"/>
            <a:ext cx="2777067" cy="646331"/>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take</a:t>
            </a:r>
          </a:p>
        </p:txBody>
      </p:sp>
      <p:sp>
        <p:nvSpPr>
          <p:cNvPr id="8" name="TextBox 7">
            <a:extLst>
              <a:ext uri="{FF2B5EF4-FFF2-40B4-BE49-F238E27FC236}">
                <a16:creationId xmlns:a16="http://schemas.microsoft.com/office/drawing/2014/main" id="{F375731B-9E7B-9E77-26B2-8C3ED350F9B9}"/>
              </a:ext>
            </a:extLst>
          </p:cNvPr>
          <p:cNvSpPr txBox="1"/>
          <p:nvPr/>
        </p:nvSpPr>
        <p:spPr>
          <a:xfrm>
            <a:off x="5478327" y="1237317"/>
            <a:ext cx="2274302" cy="52322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homework</a:t>
            </a:r>
          </a:p>
        </p:txBody>
      </p:sp>
      <p:sp>
        <p:nvSpPr>
          <p:cNvPr id="9" name="TextBox 8">
            <a:extLst>
              <a:ext uri="{FF2B5EF4-FFF2-40B4-BE49-F238E27FC236}">
                <a16:creationId xmlns:a16="http://schemas.microsoft.com/office/drawing/2014/main" id="{170167CA-97D8-526A-ECF8-01C58E310940}"/>
              </a:ext>
            </a:extLst>
          </p:cNvPr>
          <p:cNvSpPr txBox="1"/>
          <p:nvPr/>
        </p:nvSpPr>
        <p:spPr>
          <a:xfrm>
            <a:off x="48556" y="2629918"/>
            <a:ext cx="2777067" cy="830997"/>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take with, bring with</a:t>
            </a:r>
          </a:p>
        </p:txBody>
      </p:sp>
      <p:sp>
        <p:nvSpPr>
          <p:cNvPr id="23" name="TextBox 22">
            <a:extLst>
              <a:ext uri="{FF2B5EF4-FFF2-40B4-BE49-F238E27FC236}">
                <a16:creationId xmlns:a16="http://schemas.microsoft.com/office/drawing/2014/main" id="{0D60A263-9A88-6CA1-B16D-82DE3DADD311}"/>
              </a:ext>
            </a:extLst>
          </p:cNvPr>
          <p:cNvSpPr txBox="1"/>
          <p:nvPr/>
        </p:nvSpPr>
        <p:spPr>
          <a:xfrm>
            <a:off x="5463497" y="2712115"/>
            <a:ext cx="2777067" cy="646331"/>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things</a:t>
            </a:r>
          </a:p>
        </p:txBody>
      </p:sp>
      <p:sp>
        <p:nvSpPr>
          <p:cNvPr id="24" name="TextBox 23">
            <a:extLst>
              <a:ext uri="{FF2B5EF4-FFF2-40B4-BE49-F238E27FC236}">
                <a16:creationId xmlns:a16="http://schemas.microsoft.com/office/drawing/2014/main" id="{50B6B9EF-D322-8534-E590-8A508AE368A6}"/>
              </a:ext>
            </a:extLst>
          </p:cNvPr>
          <p:cNvSpPr txBox="1"/>
          <p:nvPr/>
        </p:nvSpPr>
        <p:spPr>
          <a:xfrm>
            <a:off x="48556" y="4278517"/>
            <a:ext cx="2777067" cy="646331"/>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see</a:t>
            </a:r>
          </a:p>
        </p:txBody>
      </p:sp>
      <p:sp>
        <p:nvSpPr>
          <p:cNvPr id="25" name="TextBox 24">
            <a:extLst>
              <a:ext uri="{FF2B5EF4-FFF2-40B4-BE49-F238E27FC236}">
                <a16:creationId xmlns:a16="http://schemas.microsoft.com/office/drawing/2014/main" id="{5CF9B1A5-34D8-EC69-C882-D804C1A73541}"/>
              </a:ext>
            </a:extLst>
          </p:cNvPr>
          <p:cNvSpPr txBox="1"/>
          <p:nvPr/>
        </p:nvSpPr>
        <p:spPr>
          <a:xfrm>
            <a:off x="5478327" y="4293109"/>
            <a:ext cx="2777067" cy="646331"/>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3600" b="1" dirty="0">
                <a:solidFill>
                  <a:srgbClr val="002060"/>
                </a:solidFill>
                <a:latin typeface="Century Gothic" panose="020B0502020202020204" pitchFamily="34" charset="0"/>
              </a:rPr>
              <a:t>bus</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6" name="TextBox 25">
            <a:extLst>
              <a:ext uri="{FF2B5EF4-FFF2-40B4-BE49-F238E27FC236}">
                <a16:creationId xmlns:a16="http://schemas.microsoft.com/office/drawing/2014/main" id="{55C33187-8F77-C701-B279-2A87904CF319}"/>
              </a:ext>
            </a:extLst>
          </p:cNvPr>
          <p:cNvSpPr txBox="1"/>
          <p:nvPr/>
        </p:nvSpPr>
        <p:spPr>
          <a:xfrm>
            <a:off x="5478326" y="5742448"/>
            <a:ext cx="2777067" cy="646331"/>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3600" b="1" dirty="0">
                <a:solidFill>
                  <a:srgbClr val="002060"/>
                </a:solidFill>
                <a:latin typeface="Century Gothic" panose="020B0502020202020204" pitchFamily="34" charset="0"/>
              </a:rPr>
              <a:t>normally</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7" name="TextBox 26">
            <a:extLst>
              <a:ext uri="{FF2B5EF4-FFF2-40B4-BE49-F238E27FC236}">
                <a16:creationId xmlns:a16="http://schemas.microsoft.com/office/drawing/2014/main" id="{2C48AD40-98FC-1B43-6785-F65FC4477BB2}"/>
              </a:ext>
            </a:extLst>
          </p:cNvPr>
          <p:cNvSpPr txBox="1"/>
          <p:nvPr/>
        </p:nvSpPr>
        <p:spPr>
          <a:xfrm>
            <a:off x="48556" y="5742450"/>
            <a:ext cx="2609199" cy="646331"/>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friend (m)</a:t>
            </a:r>
          </a:p>
        </p:txBody>
      </p:sp>
      <p:sp>
        <p:nvSpPr>
          <p:cNvPr id="4" name="TextBox 3">
            <a:extLst>
              <a:ext uri="{FF2B5EF4-FFF2-40B4-BE49-F238E27FC236}">
                <a16:creationId xmlns:a16="http://schemas.microsoft.com/office/drawing/2014/main" id="{C18DE8EB-568F-F1F6-C51B-FE371CF4F2D2}"/>
              </a:ext>
            </a:extLst>
          </p:cNvPr>
          <p:cNvSpPr txBox="1"/>
          <p:nvPr/>
        </p:nvSpPr>
        <p:spPr>
          <a:xfrm>
            <a:off x="2508187" y="1165985"/>
            <a:ext cx="2699563" cy="646331"/>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nehmen</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B3D645C4-9C00-359F-1474-8B274DF2268B}"/>
              </a:ext>
            </a:extLst>
          </p:cNvPr>
          <p:cNvSpPr txBox="1"/>
          <p:nvPr/>
        </p:nvSpPr>
        <p:spPr>
          <a:xfrm>
            <a:off x="2508188" y="2722250"/>
            <a:ext cx="2699564" cy="646331"/>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mitnehmen</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6" name="TextBox 15">
            <a:extLst>
              <a:ext uri="{FF2B5EF4-FFF2-40B4-BE49-F238E27FC236}">
                <a16:creationId xmlns:a16="http://schemas.microsoft.com/office/drawing/2014/main" id="{46C6DD8D-055B-1EB3-3C3B-026E8EDE348B}"/>
              </a:ext>
            </a:extLst>
          </p:cNvPr>
          <p:cNvSpPr txBox="1"/>
          <p:nvPr/>
        </p:nvSpPr>
        <p:spPr>
          <a:xfrm>
            <a:off x="2474360" y="4297223"/>
            <a:ext cx="2733390" cy="646331"/>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sehen</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9" name="TextBox 38">
            <a:extLst>
              <a:ext uri="{FF2B5EF4-FFF2-40B4-BE49-F238E27FC236}">
                <a16:creationId xmlns:a16="http://schemas.microsoft.com/office/drawing/2014/main" id="{A5749F9D-63CB-1C88-3F8D-F68392BC635C}"/>
              </a:ext>
            </a:extLst>
          </p:cNvPr>
          <p:cNvSpPr txBox="1"/>
          <p:nvPr/>
        </p:nvSpPr>
        <p:spPr>
          <a:xfrm>
            <a:off x="2474359" y="5742449"/>
            <a:ext cx="2733389" cy="646331"/>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der Freund</a:t>
            </a:r>
          </a:p>
        </p:txBody>
      </p:sp>
      <p:sp>
        <p:nvSpPr>
          <p:cNvPr id="40" name="TextBox 39">
            <a:extLst>
              <a:ext uri="{FF2B5EF4-FFF2-40B4-BE49-F238E27FC236}">
                <a16:creationId xmlns:a16="http://schemas.microsoft.com/office/drawing/2014/main" id="{BC417A7F-4E15-125F-6545-8D581866B8C3}"/>
              </a:ext>
            </a:extLst>
          </p:cNvPr>
          <p:cNvSpPr txBox="1"/>
          <p:nvPr/>
        </p:nvSpPr>
        <p:spPr>
          <a:xfrm>
            <a:off x="7703845" y="1161898"/>
            <a:ext cx="2609198" cy="954107"/>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die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Hausaufgabe</a:t>
            </a:r>
            <a:endPar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1" name="TextBox 40">
            <a:extLst>
              <a:ext uri="{FF2B5EF4-FFF2-40B4-BE49-F238E27FC236}">
                <a16:creationId xmlns:a16="http://schemas.microsoft.com/office/drawing/2014/main" id="{0D285010-3F4F-3054-687B-E01004A27A5E}"/>
              </a:ext>
            </a:extLst>
          </p:cNvPr>
          <p:cNvSpPr txBox="1"/>
          <p:nvPr/>
        </p:nvSpPr>
        <p:spPr>
          <a:xfrm>
            <a:off x="7703845" y="2712115"/>
            <a:ext cx="2768234" cy="646331"/>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die </a:t>
            </a:r>
            <a:r>
              <a:rPr kumimoji="0" lang="en-GB" sz="36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Sachen</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2" name="TextBox 41">
            <a:extLst>
              <a:ext uri="{FF2B5EF4-FFF2-40B4-BE49-F238E27FC236}">
                <a16:creationId xmlns:a16="http://schemas.microsoft.com/office/drawing/2014/main" id="{A19E51D0-2A2D-3E3C-A431-4D1D314BA745}"/>
              </a:ext>
            </a:extLst>
          </p:cNvPr>
          <p:cNvSpPr txBox="1"/>
          <p:nvPr/>
        </p:nvSpPr>
        <p:spPr>
          <a:xfrm>
            <a:off x="7703845" y="4263086"/>
            <a:ext cx="2609198" cy="646331"/>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der Bus</a:t>
            </a:r>
          </a:p>
        </p:txBody>
      </p:sp>
      <p:sp>
        <p:nvSpPr>
          <p:cNvPr id="43" name="TextBox 42">
            <a:extLst>
              <a:ext uri="{FF2B5EF4-FFF2-40B4-BE49-F238E27FC236}">
                <a16:creationId xmlns:a16="http://schemas.microsoft.com/office/drawing/2014/main" id="{7BD2ECAB-2988-F7C8-AE80-9C52068F06F2}"/>
              </a:ext>
            </a:extLst>
          </p:cNvPr>
          <p:cNvSpPr txBox="1"/>
          <p:nvPr/>
        </p:nvSpPr>
        <p:spPr>
          <a:xfrm>
            <a:off x="7703845" y="5727336"/>
            <a:ext cx="3566963" cy="646331"/>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normalerweise</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51782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left)">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wipe(left)">
                                      <p:cBhvr>
                                        <p:cTn id="22" dur="500"/>
                                        <p:tgtEl>
                                          <p:spTgt spid="3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0"/>
                                        </p:tgtEl>
                                        <p:attrNameLst>
                                          <p:attrName>style.visibility</p:attrName>
                                        </p:attrNameLst>
                                      </p:cBhvr>
                                      <p:to>
                                        <p:strVal val="visible"/>
                                      </p:to>
                                    </p:set>
                                    <p:animEffect transition="in" filter="wipe(left)">
                                      <p:cBhvr>
                                        <p:cTn id="27" dur="500"/>
                                        <p:tgtEl>
                                          <p:spTgt spid="4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wipe(left)">
                                      <p:cBhvr>
                                        <p:cTn id="32" dur="500"/>
                                        <p:tgtEl>
                                          <p:spTgt spid="4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42"/>
                                        </p:tgtEl>
                                        <p:attrNameLst>
                                          <p:attrName>style.visibility</p:attrName>
                                        </p:attrNameLst>
                                      </p:cBhvr>
                                      <p:to>
                                        <p:strVal val="visible"/>
                                      </p:to>
                                    </p:set>
                                    <p:animEffect transition="in" filter="wipe(left)">
                                      <p:cBhvr>
                                        <p:cTn id="37" dur="500"/>
                                        <p:tgtEl>
                                          <p:spTgt spid="4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43"/>
                                        </p:tgtEl>
                                        <p:attrNameLst>
                                          <p:attrName>style.visibility</p:attrName>
                                        </p:attrNameLst>
                                      </p:cBhvr>
                                      <p:to>
                                        <p:strVal val="visible"/>
                                      </p:to>
                                    </p:set>
                                    <p:animEffect transition="in" filter="wipe(left)">
                                      <p:cBhvr>
                                        <p:cTn id="42"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16" grpId="0" animBg="1"/>
      <p:bldP spid="39" grpId="0" animBg="1"/>
      <p:bldP spid="40" grpId="0" animBg="1"/>
      <p:bldP spid="41" grpId="0" animBg="1"/>
      <p:bldP spid="42" grpId="0" animBg="1"/>
      <p:bldP spid="4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3"/>
          <a:stretch/>
        </p:blipFill>
        <p:spPr>
          <a:xfrm>
            <a:off x="10909270" y="86527"/>
            <a:ext cx="1190434" cy="1088269"/>
          </a:xfrm>
          <a:prstGeom prst="rect">
            <a:avLst/>
          </a:prstGeom>
          <a:ln>
            <a:noFill/>
          </a:ln>
        </p:spPr>
      </p:pic>
      <p:sp>
        <p:nvSpPr>
          <p:cNvPr id="90" name="CustomShape 3"/>
          <p:cNvSpPr/>
          <p:nvPr/>
        </p:nvSpPr>
        <p:spPr>
          <a:xfrm>
            <a:off x="151923" y="751116"/>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Some German verbs change the vowel in the </a:t>
            </a:r>
            <a:r>
              <a:rPr kumimoji="0" lang="en-GB" sz="2800" b="1"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er/</a:t>
            </a:r>
            <a:r>
              <a:rPr kumimoji="0" lang="en-GB" sz="2800" b="1" i="0" u="none" strike="noStrike" kern="1200" cap="none" spc="0" normalizeH="0" baseline="0" noProof="0" err="1">
                <a:ln>
                  <a:noFill/>
                </a:ln>
                <a:solidFill>
                  <a:srgbClr val="002060"/>
                </a:solidFill>
                <a:effectLst/>
                <a:uLnTx/>
                <a:uFillTx/>
                <a:latin typeface="Century Gothic" panose="020B0502020202020204" pitchFamily="34" charset="0"/>
                <a:ea typeface="+mn-ea"/>
                <a:cs typeface="+mn-cs"/>
              </a:rPr>
              <a:t>sie</a:t>
            </a:r>
            <a:r>
              <a:rPr kumimoji="0" lang="en-GB" sz="2800" b="1"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/es </a:t>
            </a:r>
            <a:r>
              <a:rPr kumimoji="0" lang="en-GB" sz="28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form.</a:t>
            </a:r>
            <a:endParaRPr kumimoji="0" lang="en-GB" sz="2800" b="1" i="0" u="none" strike="noStrike" kern="1200" cap="none" spc="0" normalizeH="0" baseline="0" noProof="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a:ln>
                <a:noFill/>
              </a:ln>
              <a:solidFill>
                <a:srgbClr val="002060"/>
              </a:solidFill>
              <a:effectLst/>
              <a:uLnTx/>
              <a:uFillTx/>
              <a:latin typeface="Century Gothic" panose="020B0502020202020204" pitchFamily="34" charset="0"/>
              <a:ea typeface="+mn-ea"/>
              <a:cs typeface="+mn-cs"/>
            </a:endParaRPr>
          </a:p>
        </p:txBody>
      </p:sp>
      <p:sp>
        <p:nvSpPr>
          <p:cNvPr id="91" name="CustomShape 4"/>
          <p:cNvSpPr/>
          <p:nvPr/>
        </p:nvSpPr>
        <p:spPr>
          <a:xfrm>
            <a:off x="196321" y="2056146"/>
            <a:ext cx="4546248"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Ich</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helf</a:t>
            </a:r>
            <a:r>
              <a:rPr kumimoji="0" lang="en-GB" sz="2800" b="1" i="0" u="none" strike="noStrike" kern="1200" cap="none" spc="-1" normalizeH="0" baseline="0" noProof="0" dirty="0" err="1">
                <a:ln>
                  <a:noFill/>
                </a:ln>
                <a:solidFill>
                  <a:srgbClr val="92D050"/>
                </a:solidFill>
                <a:effectLst/>
                <a:uLnTx/>
                <a:uFillTx/>
                <a:latin typeface="Century Gothic" panose="020B0502020202020204" pitchFamily="34" charset="0"/>
                <a:ea typeface="Century Gothic"/>
                <a:cs typeface="+mn-cs"/>
              </a:rPr>
              <a:t>e</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cs typeface="+mn-cs"/>
            </a:endParaRPr>
          </a:p>
        </p:txBody>
      </p:sp>
      <p:sp>
        <p:nvSpPr>
          <p:cNvPr id="92" name="CustomShape 5"/>
          <p:cNvSpPr/>
          <p:nvPr/>
        </p:nvSpPr>
        <p:spPr>
          <a:xfrm>
            <a:off x="6454668" y="2056146"/>
            <a:ext cx="573733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I help/am helping.</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99" name="Google Shape;180;p8"/>
          <p:cNvPicPr/>
          <p:nvPr/>
        </p:nvPicPr>
        <p:blipFill>
          <a:blip r:embed="rId4"/>
          <a:stretch/>
        </p:blipFill>
        <p:spPr>
          <a:xfrm>
            <a:off x="2801204" y="1956911"/>
            <a:ext cx="447513" cy="701947"/>
          </a:xfrm>
          <a:prstGeom prst="rect">
            <a:avLst/>
          </a:prstGeom>
          <a:ln>
            <a:noFill/>
          </a:ln>
        </p:spPr>
      </p:pic>
      <p:pic>
        <p:nvPicPr>
          <p:cNvPr id="102" name="Google Shape;183;p8"/>
          <p:cNvPicPr/>
          <p:nvPr/>
        </p:nvPicPr>
        <p:blipFill>
          <a:blip r:embed="rId5"/>
          <a:stretch/>
        </p:blipFill>
        <p:spPr>
          <a:xfrm>
            <a:off x="5644361" y="1977919"/>
            <a:ext cx="633960" cy="671040"/>
          </a:xfrm>
          <a:prstGeom prst="rect">
            <a:avLst/>
          </a:prstGeom>
          <a:ln>
            <a:noFill/>
          </a:ln>
        </p:spPr>
      </p:pic>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251365" y="74985"/>
            <a:ext cx="10276592" cy="754735"/>
          </a:xfrm>
        </p:spPr>
        <p:txBody>
          <a:bodyPr/>
          <a:lstStyle/>
          <a:p>
            <a:r>
              <a:rPr lang="en-GB" sz="3600" b="1" spc="-1">
                <a:latin typeface="Century Gothic" panose="020B0502020202020204" pitchFamily="34" charset="0"/>
                <a:ea typeface="Century Gothic"/>
              </a:rPr>
              <a:t>Present tense: strong verbs e</a:t>
            </a:r>
            <a:r>
              <a:rPr lang="en-GB" sz="3600" b="1" spc="-1">
                <a:latin typeface="Century Gothic" panose="020B0502020202020204" pitchFamily="34" charset="0"/>
                <a:ea typeface="Century Gothic"/>
                <a:sym typeface="Wingdings" panose="05000000000000000000" pitchFamily="2" charset="2"/>
              </a:rPr>
              <a:t> i, e </a:t>
            </a:r>
            <a:r>
              <a:rPr lang="en-GB" sz="3600" b="1" spc="-1" err="1">
                <a:latin typeface="Century Gothic" panose="020B0502020202020204" pitchFamily="34" charset="0"/>
                <a:ea typeface="Century Gothic"/>
                <a:sym typeface="Wingdings" panose="05000000000000000000" pitchFamily="2" charset="2"/>
              </a:rPr>
              <a:t>ie</a:t>
            </a:r>
            <a:endParaRPr lang="en-GB" sz="3600"/>
          </a:p>
        </p:txBody>
      </p:sp>
      <p:sp>
        <p:nvSpPr>
          <p:cNvPr id="25" name="CustomShape 4">
            <a:extLst>
              <a:ext uri="{FF2B5EF4-FFF2-40B4-BE49-F238E27FC236}">
                <a16:creationId xmlns:a16="http://schemas.microsoft.com/office/drawing/2014/main" id="{277496F3-69BA-4A7D-B6A8-65395BD5A313}"/>
              </a:ext>
            </a:extLst>
          </p:cNvPr>
          <p:cNvSpPr/>
          <p:nvPr/>
        </p:nvSpPr>
        <p:spPr>
          <a:xfrm>
            <a:off x="196321" y="2937864"/>
            <a:ext cx="4546248"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Sie</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h</a:t>
            </a:r>
            <a:r>
              <a:rPr kumimoji="0" lang="en-GB" sz="2800" b="1" i="0" u="none" strike="noStrike" kern="1200" cap="none" spc="-1" normalizeH="0" baseline="0" noProof="0" dirty="0" err="1">
                <a:ln>
                  <a:noFill/>
                </a:ln>
                <a:solidFill>
                  <a:srgbClr val="FF0000"/>
                </a:solidFill>
                <a:effectLst/>
                <a:uLnTx/>
                <a:uFillTx/>
                <a:latin typeface="Century Gothic" panose="020B0502020202020204" pitchFamily="34" charset="0"/>
                <a:ea typeface="Century Gothic"/>
                <a:cs typeface="+mn-cs"/>
              </a:rPr>
              <a:t>i</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lf</a:t>
            </a:r>
            <a:r>
              <a:rPr kumimoji="0" lang="en-GB" sz="2800" b="1" i="0" u="none" strike="noStrike" kern="1200" cap="none" spc="-1" normalizeH="0" baseline="0" noProof="0" dirty="0" err="1">
                <a:ln>
                  <a:noFill/>
                </a:ln>
                <a:solidFill>
                  <a:srgbClr val="92D050"/>
                </a:solidFill>
                <a:effectLst/>
                <a:uLnTx/>
                <a:uFillTx/>
                <a:latin typeface="Century Gothic" panose="020B0502020202020204" pitchFamily="34" charset="0"/>
                <a:ea typeface="Century Gothic"/>
                <a:cs typeface="+mn-cs"/>
              </a:rPr>
              <a:t>t</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6" name="Google Shape;183;p8">
            <a:extLst>
              <a:ext uri="{FF2B5EF4-FFF2-40B4-BE49-F238E27FC236}">
                <a16:creationId xmlns:a16="http://schemas.microsoft.com/office/drawing/2014/main" id="{3828E342-F245-431D-BE01-5BCFD73524B4}"/>
              </a:ext>
            </a:extLst>
          </p:cNvPr>
          <p:cNvPicPr/>
          <p:nvPr/>
        </p:nvPicPr>
        <p:blipFill>
          <a:blip r:embed="rId5"/>
          <a:stretch/>
        </p:blipFill>
        <p:spPr>
          <a:xfrm>
            <a:off x="5636521" y="2808577"/>
            <a:ext cx="633960" cy="671040"/>
          </a:xfrm>
          <a:prstGeom prst="rect">
            <a:avLst/>
          </a:prstGeom>
          <a:ln>
            <a:noFill/>
          </a:ln>
        </p:spPr>
      </p:pic>
      <p:sp>
        <p:nvSpPr>
          <p:cNvPr id="28" name="CustomShape 5">
            <a:extLst>
              <a:ext uri="{FF2B5EF4-FFF2-40B4-BE49-F238E27FC236}">
                <a16:creationId xmlns:a16="http://schemas.microsoft.com/office/drawing/2014/main" id="{675D5108-DC4A-412D-BADD-7476FD0E6422}"/>
              </a:ext>
            </a:extLst>
          </p:cNvPr>
          <p:cNvSpPr/>
          <p:nvPr/>
        </p:nvSpPr>
        <p:spPr>
          <a:xfrm>
            <a:off x="6422122" y="2936835"/>
            <a:ext cx="573733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She helps/is helping.</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9" name="CustomShape 3">
            <a:extLst>
              <a:ext uri="{FF2B5EF4-FFF2-40B4-BE49-F238E27FC236}">
                <a16:creationId xmlns:a16="http://schemas.microsoft.com/office/drawing/2014/main" id="{EDEC36A6-6F3E-4CC2-B088-BCEB7BBA666E}"/>
              </a:ext>
            </a:extLst>
          </p:cNvPr>
          <p:cNvSpPr/>
          <p:nvPr/>
        </p:nvSpPr>
        <p:spPr>
          <a:xfrm>
            <a:off x="151923" y="1240901"/>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a:solidFill>
                  <a:srgbClr val="5B9BD5">
                    <a:lumMod val="50000"/>
                  </a:srgbClr>
                </a:solidFill>
                <a:latin typeface="Century Gothic" panose="020B0502020202020204" pitchFamily="34" charset="0"/>
              </a:rPr>
              <a:t>The ‘e’ in the stem changes to ‘i’:</a:t>
            </a:r>
            <a:endParaRPr kumimoji="0" lang="en-GB" sz="2800" b="1"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a:ln>
                <a:noFill/>
              </a:ln>
              <a:solidFill>
                <a:srgbClr val="DAA520"/>
              </a:solidFill>
              <a:effectLst/>
              <a:uLnTx/>
              <a:uFillTx/>
              <a:latin typeface="Century Gothic" panose="020B0502020202020204" pitchFamily="34" charset="0"/>
              <a:ea typeface="+mn-ea"/>
              <a:cs typeface="+mn-cs"/>
            </a:endParaRPr>
          </a:p>
        </p:txBody>
      </p:sp>
      <p:sp>
        <p:nvSpPr>
          <p:cNvPr id="30" name="CustomShape 4">
            <a:extLst>
              <a:ext uri="{FF2B5EF4-FFF2-40B4-BE49-F238E27FC236}">
                <a16:creationId xmlns:a16="http://schemas.microsoft.com/office/drawing/2014/main" id="{35FB9D7A-008F-48C0-8CA9-A1AFA1EA4535}"/>
              </a:ext>
            </a:extLst>
          </p:cNvPr>
          <p:cNvSpPr/>
          <p:nvPr/>
        </p:nvSpPr>
        <p:spPr>
          <a:xfrm>
            <a:off x="204161" y="4665733"/>
            <a:ext cx="4546248"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Ich </a:t>
            </a:r>
            <a:r>
              <a:rPr lang="en-GB" sz="2800" b="1" spc="-1" dirty="0" err="1">
                <a:solidFill>
                  <a:srgbClr val="002060"/>
                </a:solidFill>
                <a:latin typeface="Century Gothic" panose="020B0502020202020204" pitchFamily="34" charset="0"/>
                <a:ea typeface="Century Gothic"/>
              </a:rPr>
              <a:t>seh</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e</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1" name="CustomShape 4">
            <a:extLst>
              <a:ext uri="{FF2B5EF4-FFF2-40B4-BE49-F238E27FC236}">
                <a16:creationId xmlns:a16="http://schemas.microsoft.com/office/drawing/2014/main" id="{4536C8F9-6440-4046-8F53-9AAB092FFDEA}"/>
              </a:ext>
            </a:extLst>
          </p:cNvPr>
          <p:cNvSpPr/>
          <p:nvPr/>
        </p:nvSpPr>
        <p:spPr>
          <a:xfrm>
            <a:off x="212780" y="5514476"/>
            <a:ext cx="4546248"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Er</a:t>
            </a:r>
            <a:r>
              <a:rPr kumimoji="0" lang="en-GB" sz="2800" b="1" i="0" u="none" strike="noStrike" kern="1200" cap="none" spc="-1" normalizeH="0" noProof="0" dirty="0">
                <a:ln>
                  <a:noFill/>
                </a:ln>
                <a:solidFill>
                  <a:srgbClr val="00206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a:t>
            </a:r>
            <a:r>
              <a:rPr kumimoji="0" lang="en-GB" sz="2800" b="1" i="0" u="none" strike="noStrike" kern="1200" cap="none" spc="-1" normalizeH="0" baseline="0" noProof="0" dirty="0" err="1">
                <a:ln>
                  <a:noFill/>
                </a:ln>
                <a:solidFill>
                  <a:srgbClr val="FF0000"/>
                </a:solidFill>
                <a:effectLst/>
                <a:uLnTx/>
                <a:uFillTx/>
                <a:latin typeface="Century Gothic" panose="020B0502020202020204" pitchFamily="34" charset="0"/>
                <a:ea typeface="Century Gothic"/>
                <a:cs typeface="+mn-cs"/>
              </a:rPr>
              <a:t>ie</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h</a:t>
            </a:r>
            <a:r>
              <a:rPr kumimoji="0" lang="en-GB" sz="2800" b="1" i="0" u="none" strike="noStrike" kern="1200" cap="none" spc="-1" normalizeH="0" baseline="0" noProof="0" dirty="0" err="1">
                <a:ln>
                  <a:noFill/>
                </a:ln>
                <a:solidFill>
                  <a:srgbClr val="92D050"/>
                </a:solidFill>
                <a:effectLst/>
                <a:uLnTx/>
                <a:uFillTx/>
                <a:latin typeface="Century Gothic" panose="020B0502020202020204" pitchFamily="34" charset="0"/>
                <a:ea typeface="Century Gothic"/>
                <a:cs typeface="+mn-cs"/>
              </a:rPr>
              <a:t>t</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37" name="Google Shape;183;p8">
            <a:extLst>
              <a:ext uri="{FF2B5EF4-FFF2-40B4-BE49-F238E27FC236}">
                <a16:creationId xmlns:a16="http://schemas.microsoft.com/office/drawing/2014/main" id="{934C8E5A-742D-4A21-AEC1-53E1ED112730}"/>
              </a:ext>
            </a:extLst>
          </p:cNvPr>
          <p:cNvPicPr/>
          <p:nvPr/>
        </p:nvPicPr>
        <p:blipFill>
          <a:blip r:embed="rId5"/>
          <a:stretch/>
        </p:blipFill>
        <p:spPr>
          <a:xfrm>
            <a:off x="5636521" y="4507983"/>
            <a:ext cx="633960" cy="671040"/>
          </a:xfrm>
          <a:prstGeom prst="rect">
            <a:avLst/>
          </a:prstGeom>
          <a:ln>
            <a:noFill/>
          </a:ln>
        </p:spPr>
      </p:pic>
      <p:sp>
        <p:nvSpPr>
          <p:cNvPr id="38" name="CustomShape 5">
            <a:extLst>
              <a:ext uri="{FF2B5EF4-FFF2-40B4-BE49-F238E27FC236}">
                <a16:creationId xmlns:a16="http://schemas.microsoft.com/office/drawing/2014/main" id="{F7D7ECEE-79C1-425A-90D3-6AD7942066BD}"/>
              </a:ext>
            </a:extLst>
          </p:cNvPr>
          <p:cNvSpPr/>
          <p:nvPr/>
        </p:nvSpPr>
        <p:spPr>
          <a:xfrm>
            <a:off x="6454668" y="4641291"/>
            <a:ext cx="573733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I see/am seeing.</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40" name="Google Shape;183;p8">
            <a:extLst>
              <a:ext uri="{FF2B5EF4-FFF2-40B4-BE49-F238E27FC236}">
                <a16:creationId xmlns:a16="http://schemas.microsoft.com/office/drawing/2014/main" id="{59E9DA69-68C6-4752-9BCD-E690A631908F}"/>
              </a:ext>
            </a:extLst>
          </p:cNvPr>
          <p:cNvPicPr/>
          <p:nvPr/>
        </p:nvPicPr>
        <p:blipFill>
          <a:blip r:embed="rId5"/>
          <a:stretch/>
        </p:blipFill>
        <p:spPr>
          <a:xfrm>
            <a:off x="5617911" y="5411463"/>
            <a:ext cx="633960" cy="671040"/>
          </a:xfrm>
          <a:prstGeom prst="rect">
            <a:avLst/>
          </a:prstGeom>
          <a:ln>
            <a:noFill/>
          </a:ln>
        </p:spPr>
      </p:pic>
      <p:sp>
        <p:nvSpPr>
          <p:cNvPr id="41" name="CustomShape 5">
            <a:extLst>
              <a:ext uri="{FF2B5EF4-FFF2-40B4-BE49-F238E27FC236}">
                <a16:creationId xmlns:a16="http://schemas.microsoft.com/office/drawing/2014/main" id="{46FF47AD-6F55-467C-8880-5E027B81A7A3}"/>
              </a:ext>
            </a:extLst>
          </p:cNvPr>
          <p:cNvSpPr/>
          <p:nvPr/>
        </p:nvSpPr>
        <p:spPr>
          <a:xfrm>
            <a:off x="6432751" y="5563373"/>
            <a:ext cx="4095206"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He sees/is seeing.</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9" name="Picture 8" descr="A picture containing text&#10;&#10;Description automatically generated">
            <a:extLst>
              <a:ext uri="{FF2B5EF4-FFF2-40B4-BE49-F238E27FC236}">
                <a16:creationId xmlns:a16="http://schemas.microsoft.com/office/drawing/2014/main" id="{8123FE6C-7786-416A-9C45-7F855618726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22882" y="2802120"/>
            <a:ext cx="1051670" cy="785049"/>
          </a:xfrm>
          <a:prstGeom prst="rect">
            <a:avLst/>
          </a:prstGeom>
        </p:spPr>
      </p:pic>
      <p:grpSp>
        <p:nvGrpSpPr>
          <p:cNvPr id="27" name="Group 26">
            <a:extLst>
              <a:ext uri="{FF2B5EF4-FFF2-40B4-BE49-F238E27FC236}">
                <a16:creationId xmlns:a16="http://schemas.microsoft.com/office/drawing/2014/main" id="{0379AECA-EC9A-4BE3-BEAF-92E4C139F3E3}"/>
              </a:ext>
            </a:extLst>
          </p:cNvPr>
          <p:cNvGrpSpPr/>
          <p:nvPr/>
        </p:nvGrpSpPr>
        <p:grpSpPr>
          <a:xfrm>
            <a:off x="9643700" y="1234442"/>
            <a:ext cx="2472385" cy="1090615"/>
            <a:chOff x="8471582" y="1954513"/>
            <a:chExt cx="3166236" cy="1925679"/>
          </a:xfrm>
        </p:grpSpPr>
        <p:sp>
          <p:nvSpPr>
            <p:cNvPr id="32" name="Oval Callout 13">
              <a:extLst>
                <a:ext uri="{FF2B5EF4-FFF2-40B4-BE49-F238E27FC236}">
                  <a16:creationId xmlns:a16="http://schemas.microsoft.com/office/drawing/2014/main" id="{40EA5F8C-358E-4E11-857D-787079F8D6A3}"/>
                </a:ext>
              </a:extLst>
            </p:cNvPr>
            <p:cNvSpPr/>
            <p:nvPr/>
          </p:nvSpPr>
          <p:spPr>
            <a:xfrm>
              <a:off x="8471582" y="1954513"/>
              <a:ext cx="3166236" cy="1925679"/>
            </a:xfrm>
            <a:prstGeom prst="wedgeEllipseCallout">
              <a:avLst>
                <a:gd name="adj1" fmla="val -157800"/>
                <a:gd name="adj2" fmla="val -42448"/>
              </a:avLst>
            </a:prstGeom>
            <a:solidFill>
              <a:srgbClr val="002060"/>
            </a:solidFill>
            <a:ln w="12700" cap="flat" cmpd="sng" algn="ctr">
              <a:solidFill>
                <a:srgbClr val="FFD10D"/>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35" name="TextBox 34">
              <a:extLst>
                <a:ext uri="{FF2B5EF4-FFF2-40B4-BE49-F238E27FC236}">
                  <a16:creationId xmlns:a16="http://schemas.microsoft.com/office/drawing/2014/main" id="{0610D515-FFF3-4957-AFA6-436C35CFF53A}"/>
                </a:ext>
              </a:extLst>
            </p:cNvPr>
            <p:cNvSpPr txBox="1"/>
            <p:nvPr/>
          </p:nvSpPr>
          <p:spPr>
            <a:xfrm>
              <a:off x="8865757" y="2030356"/>
              <a:ext cx="2325379" cy="1249901"/>
            </a:xfrm>
            <a:prstGeom prst="rect">
              <a:avLst/>
            </a:prstGeom>
            <a:noFill/>
          </p:spPr>
          <p:txBody>
            <a:bodyPr wrap="square" rtlCol="0">
              <a:spAutoFit/>
            </a:bodyPr>
            <a:lstStyle/>
            <a:p>
              <a:pPr algn="ctr"/>
              <a:r>
                <a:rPr lang="en-GB" sz="2000">
                  <a:solidFill>
                    <a:schemeClr val="bg1"/>
                  </a:solidFill>
                </a:rPr>
                <a:t>We call these </a:t>
              </a:r>
              <a:r>
                <a:rPr lang="en-GB" sz="2000" b="1">
                  <a:solidFill>
                    <a:schemeClr val="bg1"/>
                  </a:solidFill>
                </a:rPr>
                <a:t>strong</a:t>
              </a:r>
              <a:r>
                <a:rPr lang="en-GB" sz="2000">
                  <a:solidFill>
                    <a:schemeClr val="bg1"/>
                  </a:solidFill>
                </a:rPr>
                <a:t> verbs.</a:t>
              </a:r>
            </a:p>
          </p:txBody>
        </p:sp>
      </p:grpSp>
      <p:sp>
        <p:nvSpPr>
          <p:cNvPr id="51" name="CustomShape 3">
            <a:extLst>
              <a:ext uri="{FF2B5EF4-FFF2-40B4-BE49-F238E27FC236}">
                <a16:creationId xmlns:a16="http://schemas.microsoft.com/office/drawing/2014/main" id="{83020564-F256-4F7A-B113-3D8B629346D3}"/>
              </a:ext>
            </a:extLst>
          </p:cNvPr>
          <p:cNvSpPr/>
          <p:nvPr/>
        </p:nvSpPr>
        <p:spPr>
          <a:xfrm>
            <a:off x="151923" y="3815103"/>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a:solidFill>
                  <a:srgbClr val="5B9BD5">
                    <a:lumMod val="50000"/>
                  </a:srgbClr>
                </a:solidFill>
                <a:latin typeface="Century Gothic" panose="020B0502020202020204" pitchFamily="34" charset="0"/>
              </a:rPr>
              <a:t>In other verbs, the ‘e’ in the stem changes to ‘</a:t>
            </a:r>
            <a:r>
              <a:rPr lang="en-GB" sz="2800" err="1">
                <a:solidFill>
                  <a:srgbClr val="5B9BD5">
                    <a:lumMod val="50000"/>
                  </a:srgbClr>
                </a:solidFill>
                <a:latin typeface="Century Gothic" panose="020B0502020202020204" pitchFamily="34" charset="0"/>
              </a:rPr>
              <a:t>ie</a:t>
            </a:r>
            <a:r>
              <a:rPr lang="en-GB" sz="2800">
                <a:solidFill>
                  <a:srgbClr val="5B9BD5">
                    <a:lumMod val="50000"/>
                  </a:srgbClr>
                </a:solidFill>
                <a:latin typeface="Century Gothic" panose="020B0502020202020204" pitchFamily="34" charset="0"/>
              </a:rPr>
              <a:t>’:</a:t>
            </a:r>
            <a:endParaRPr kumimoji="0" lang="en-GB" sz="2800" b="1"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a:ln>
                <a:noFill/>
              </a:ln>
              <a:solidFill>
                <a:srgbClr val="DAA520"/>
              </a:solidFill>
              <a:effectLst/>
              <a:uLnTx/>
              <a:uFillTx/>
              <a:latin typeface="Century Gothic" panose="020B0502020202020204" pitchFamily="34" charset="0"/>
              <a:ea typeface="+mn-ea"/>
              <a:cs typeface="+mn-cs"/>
            </a:endParaRPr>
          </a:p>
        </p:txBody>
      </p:sp>
      <p:pic>
        <p:nvPicPr>
          <p:cNvPr id="52" name="Google Shape;180;p8">
            <a:extLst>
              <a:ext uri="{FF2B5EF4-FFF2-40B4-BE49-F238E27FC236}">
                <a16:creationId xmlns:a16="http://schemas.microsoft.com/office/drawing/2014/main" id="{7906B7CD-54AF-4F4E-B1C7-B1BAD4C499B4}"/>
              </a:ext>
            </a:extLst>
          </p:cNvPr>
          <p:cNvPicPr/>
          <p:nvPr/>
        </p:nvPicPr>
        <p:blipFill>
          <a:blip r:embed="rId4"/>
          <a:stretch/>
        </p:blipFill>
        <p:spPr>
          <a:xfrm>
            <a:off x="2718215" y="4463521"/>
            <a:ext cx="478679" cy="732421"/>
          </a:xfrm>
          <a:prstGeom prst="rect">
            <a:avLst/>
          </a:prstGeom>
          <a:ln>
            <a:noFill/>
          </a:ln>
        </p:spPr>
      </p:pic>
      <p:pic>
        <p:nvPicPr>
          <p:cNvPr id="6" name="Picture 5" descr="A picture containing text&#10;&#10;Description automatically generated">
            <a:extLst>
              <a:ext uri="{FF2B5EF4-FFF2-40B4-BE49-F238E27FC236}">
                <a16:creationId xmlns:a16="http://schemas.microsoft.com/office/drawing/2014/main" id="{7271C9DC-2775-4D96-BAB1-9D48211DE6E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18215" y="5309401"/>
            <a:ext cx="905228" cy="671040"/>
          </a:xfrm>
          <a:prstGeom prst="rect">
            <a:avLst/>
          </a:prstGeom>
        </p:spPr>
      </p:pic>
      <p:sp>
        <p:nvSpPr>
          <p:cNvPr id="56" name="Speech Bubble: Rectangle with Corners Rounded 55">
            <a:extLst>
              <a:ext uri="{FF2B5EF4-FFF2-40B4-BE49-F238E27FC236}">
                <a16:creationId xmlns:a16="http://schemas.microsoft.com/office/drawing/2014/main" id="{B535C9EC-FBEF-4363-BAC4-E358E9D3F394}"/>
              </a:ext>
            </a:extLst>
          </p:cNvPr>
          <p:cNvSpPr/>
          <p:nvPr/>
        </p:nvSpPr>
        <p:spPr>
          <a:xfrm>
            <a:off x="594922" y="6212881"/>
            <a:ext cx="9661186" cy="518040"/>
          </a:xfrm>
          <a:prstGeom prst="wedgeRoundRectCallout">
            <a:avLst>
              <a:gd name="adj1" fmla="val -40476"/>
              <a:gd name="adj2" fmla="val -10299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7" name="Google Shape;108;p3">
            <a:extLst>
              <a:ext uri="{FF2B5EF4-FFF2-40B4-BE49-F238E27FC236}">
                <a16:creationId xmlns:a16="http://schemas.microsoft.com/office/drawing/2014/main" id="{29B6D31F-5506-45AC-9B9B-1FF32D58632F}"/>
              </a:ext>
            </a:extLst>
          </p:cNvPr>
          <p:cNvSpPr txBox="1"/>
          <p:nvPr/>
        </p:nvSpPr>
        <p:spPr>
          <a:xfrm>
            <a:off x="648918" y="6241089"/>
            <a:ext cx="9879039" cy="461624"/>
          </a:xfrm>
          <a:prstGeom prst="rect">
            <a:avLst/>
          </a:prstGeom>
          <a:noFill/>
          <a:ln>
            <a:noFill/>
          </a:ln>
        </p:spPr>
        <p:txBody>
          <a:bodyPr spcFirstLastPara="1" wrap="square" lIns="91425" tIns="45700" rIns="91425" bIns="45700" anchor="t" anchorCtr="0">
            <a:spAutoFit/>
          </a:bodyPr>
          <a:lstStyle/>
          <a:p>
            <a:pPr>
              <a:defRPr/>
            </a:pPr>
            <a:r>
              <a:rPr kumimoji="0" lang="en-GB" sz="2400" i="0" u="none" strike="noStrike" kern="1200" cap="none" spc="-1" normalizeH="0" baseline="0" noProof="0">
                <a:ln>
                  <a:noFill/>
                </a:ln>
                <a:solidFill>
                  <a:schemeClr val="bg1"/>
                </a:solidFill>
                <a:effectLst/>
                <a:uLnTx/>
                <a:uFillTx/>
                <a:latin typeface="Century Gothic" panose="020B0502020202020204" pitchFamily="34" charset="0"/>
                <a:ea typeface="Century Gothic"/>
              </a:rPr>
              <a:t>The verb endings are the same for all verbs in the present tense.</a:t>
            </a:r>
            <a:endParaRPr kumimoji="0" sz="2400" b="1" i="0" u="none" strike="noStrike" kern="1200" cap="none" spc="0" normalizeH="0" baseline="0" noProof="0">
              <a:ln>
                <a:noFill/>
              </a:ln>
              <a:solidFill>
                <a:schemeClr val="bg1"/>
              </a:solidFill>
              <a:effectLst/>
              <a:uLnTx/>
              <a:uFillTx/>
              <a:latin typeface="Century Gothic" panose="020B0502020202020204" pitchFamily="34" charset="0"/>
              <a:ea typeface="Calibri"/>
              <a:cs typeface="Calibri"/>
              <a:sym typeface="Calibri"/>
            </a:endParaRPr>
          </a:p>
        </p:txBody>
      </p:sp>
      <p:grpSp>
        <p:nvGrpSpPr>
          <p:cNvPr id="7" name="Group 6">
            <a:extLst>
              <a:ext uri="{FF2B5EF4-FFF2-40B4-BE49-F238E27FC236}">
                <a16:creationId xmlns:a16="http://schemas.microsoft.com/office/drawing/2014/main" id="{670D1023-7647-F647-5A8C-03CAEE4CCAD9}"/>
              </a:ext>
            </a:extLst>
          </p:cNvPr>
          <p:cNvGrpSpPr/>
          <p:nvPr/>
        </p:nvGrpSpPr>
        <p:grpSpPr>
          <a:xfrm>
            <a:off x="4120562" y="4460657"/>
            <a:ext cx="730659" cy="701947"/>
            <a:chOff x="102463" y="2749888"/>
            <a:chExt cx="1239211" cy="1142302"/>
          </a:xfrm>
        </p:grpSpPr>
        <p:sp>
          <p:nvSpPr>
            <p:cNvPr id="8" name="Oval 7">
              <a:extLst>
                <a:ext uri="{FF2B5EF4-FFF2-40B4-BE49-F238E27FC236}">
                  <a16:creationId xmlns:a16="http://schemas.microsoft.com/office/drawing/2014/main" id="{92CD822B-867C-1753-70D4-A030DAB39062}"/>
                </a:ext>
              </a:extLst>
            </p:cNvPr>
            <p:cNvSpPr/>
            <p:nvPr/>
          </p:nvSpPr>
          <p:spPr>
            <a:xfrm>
              <a:off x="102463" y="2749888"/>
              <a:ext cx="1239211" cy="1142302"/>
            </a:xfrm>
            <a:prstGeom prst="ellipse">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10" name="Picture 9" descr="A pair of white eyes&#10;&#10;Description automatically generated">
              <a:extLst>
                <a:ext uri="{FF2B5EF4-FFF2-40B4-BE49-F238E27FC236}">
                  <a16:creationId xmlns:a16="http://schemas.microsoft.com/office/drawing/2014/main" id="{44887A24-F340-6A14-9DDA-83A8758898D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4709" y="3039819"/>
              <a:ext cx="994717" cy="497359"/>
            </a:xfrm>
            <a:prstGeom prst="rect">
              <a:avLst/>
            </a:prstGeom>
          </p:spPr>
        </p:pic>
      </p:grpSp>
      <p:grpSp>
        <p:nvGrpSpPr>
          <p:cNvPr id="17" name="Group 16">
            <a:extLst>
              <a:ext uri="{FF2B5EF4-FFF2-40B4-BE49-F238E27FC236}">
                <a16:creationId xmlns:a16="http://schemas.microsoft.com/office/drawing/2014/main" id="{93216957-5A0E-1A32-660E-B38D5CE8393E}"/>
              </a:ext>
            </a:extLst>
          </p:cNvPr>
          <p:cNvGrpSpPr/>
          <p:nvPr/>
        </p:nvGrpSpPr>
        <p:grpSpPr>
          <a:xfrm>
            <a:off x="4120562" y="5290118"/>
            <a:ext cx="750533" cy="710881"/>
            <a:chOff x="102463" y="2749888"/>
            <a:chExt cx="1239211" cy="1142302"/>
          </a:xfrm>
        </p:grpSpPr>
        <p:sp>
          <p:nvSpPr>
            <p:cNvPr id="18" name="Oval 17">
              <a:extLst>
                <a:ext uri="{FF2B5EF4-FFF2-40B4-BE49-F238E27FC236}">
                  <a16:creationId xmlns:a16="http://schemas.microsoft.com/office/drawing/2014/main" id="{FF48FDEB-C1DE-A2CB-9D70-8449DAE4B1CF}"/>
                </a:ext>
              </a:extLst>
            </p:cNvPr>
            <p:cNvSpPr/>
            <p:nvPr/>
          </p:nvSpPr>
          <p:spPr>
            <a:xfrm>
              <a:off x="102463" y="2749888"/>
              <a:ext cx="1239211" cy="1142302"/>
            </a:xfrm>
            <a:prstGeom prst="ellipse">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19" name="Picture 18" descr="A pair of white eyes&#10;&#10;Description automatically generated">
              <a:extLst>
                <a:ext uri="{FF2B5EF4-FFF2-40B4-BE49-F238E27FC236}">
                  <a16:creationId xmlns:a16="http://schemas.microsoft.com/office/drawing/2014/main" id="{F8100913-F908-BCC2-C759-30FB8A7BA12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4709" y="3039819"/>
              <a:ext cx="994717" cy="497359"/>
            </a:xfrm>
            <a:prstGeom prst="rect">
              <a:avLst/>
            </a:prstGeom>
          </p:spPr>
        </p:pic>
      </p:grpSp>
      <p:sp>
        <p:nvSpPr>
          <p:cNvPr id="20" name="Speech Bubble: Rectangle with Corners Rounded 55">
            <a:extLst>
              <a:ext uri="{FF2B5EF4-FFF2-40B4-BE49-F238E27FC236}">
                <a16:creationId xmlns:a16="http://schemas.microsoft.com/office/drawing/2014/main" id="{A58CB2D7-133D-EAAC-1F5C-F9B2DCBA2D04}"/>
              </a:ext>
            </a:extLst>
          </p:cNvPr>
          <p:cNvSpPr/>
          <p:nvPr/>
        </p:nvSpPr>
        <p:spPr>
          <a:xfrm>
            <a:off x="5614414" y="1901767"/>
            <a:ext cx="4422667" cy="1736912"/>
          </a:xfrm>
          <a:prstGeom prst="wedgeRoundRectCallout">
            <a:avLst>
              <a:gd name="adj1" fmla="val -45581"/>
              <a:gd name="adj2" fmla="val -62701"/>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prstClr val="white"/>
                </a:solidFill>
                <a:latin typeface="Century Gothic" panose="020B0502020202020204" pitchFamily="34" charset="0"/>
              </a:rPr>
              <a:t>Nehmen</a:t>
            </a:r>
            <a:r>
              <a:rPr lang="en-GB" sz="2000" dirty="0">
                <a:solidFill>
                  <a:prstClr val="white"/>
                </a:solidFill>
                <a:latin typeface="Century Gothic" panose="020B0502020202020204" pitchFamily="34" charset="0"/>
              </a:rPr>
              <a:t> and </a:t>
            </a:r>
            <a:r>
              <a:rPr lang="en-GB" sz="2000" b="1" dirty="0" err="1">
                <a:solidFill>
                  <a:prstClr val="white"/>
                </a:solidFill>
                <a:latin typeface="Century Gothic" panose="020B0502020202020204" pitchFamily="34" charset="0"/>
              </a:rPr>
              <a:t>mitnehmen</a:t>
            </a:r>
            <a:r>
              <a:rPr lang="en-GB" sz="2000" dirty="0">
                <a:solidFill>
                  <a:prstClr val="white"/>
                </a:solidFill>
                <a:latin typeface="Century Gothic" panose="020B0502020202020204" pitchFamily="34" charset="0"/>
              </a:rPr>
              <a:t> have another change, too. What is it?</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dirty="0">
              <a:solidFill>
                <a:prstClr val="white"/>
              </a:solidFill>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rPr>
              <a:t>Ich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rPr>
              <a:t>nehme</a:t>
            </a:r>
            <a:r>
              <a:rPr kumimoji="0" lang="en-GB" sz="2000" b="0" i="0" u="none" strike="noStrike" kern="1200" cap="none" spc="0" normalizeH="0" noProof="0" dirty="0">
                <a:ln>
                  <a:noFill/>
                </a:ln>
                <a:solidFill>
                  <a:prstClr val="white"/>
                </a:solidFill>
                <a:effectLst/>
                <a:uLnTx/>
                <a:uFillTx/>
                <a:latin typeface="Century Gothic" panose="020B0502020202020204" pitchFamily="34" charset="0"/>
              </a:rPr>
              <a:t> das Papier.</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aseline="0" dirty="0">
                <a:solidFill>
                  <a:prstClr val="white"/>
                </a:solidFill>
                <a:latin typeface="Century Gothic" panose="020B0502020202020204" pitchFamily="34" charset="0"/>
              </a:rPr>
              <a:t>Er</a:t>
            </a:r>
            <a:r>
              <a:rPr lang="en-GB" sz="2000" dirty="0">
                <a:solidFill>
                  <a:prstClr val="white"/>
                </a:solidFill>
                <a:latin typeface="Century Gothic" panose="020B0502020202020204" pitchFamily="34" charset="0"/>
              </a:rPr>
              <a:t> </a:t>
            </a:r>
            <a:r>
              <a:rPr lang="en-GB" sz="2000" b="1" u="sng" dirty="0">
                <a:solidFill>
                  <a:prstClr val="white"/>
                </a:solidFill>
                <a:latin typeface="Century Gothic" panose="020B0502020202020204" pitchFamily="34" charset="0"/>
              </a:rPr>
              <a:t>nimmt</a:t>
            </a:r>
            <a:r>
              <a:rPr lang="en-GB" sz="2000" dirty="0">
                <a:solidFill>
                  <a:prstClr val="white"/>
                </a:solidFill>
                <a:latin typeface="Century Gothic" panose="020B0502020202020204" pitchFamily="34" charset="0"/>
              </a:rPr>
              <a:t> das Papier.</a:t>
            </a:r>
          </a:p>
        </p:txBody>
      </p:sp>
      <p:pic>
        <p:nvPicPr>
          <p:cNvPr id="4" name="Picture 3" descr="A red and blue hands touching each other&#10;&#10;Description automatically generated">
            <a:extLst>
              <a:ext uri="{FF2B5EF4-FFF2-40B4-BE49-F238E27FC236}">
                <a16:creationId xmlns:a16="http://schemas.microsoft.com/office/drawing/2014/main" id="{5C7FDB7E-26F6-4C34-A7E7-876520DD5EE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120562" y="1796202"/>
            <a:ext cx="761038" cy="800239"/>
          </a:xfrm>
          <a:prstGeom prst="rect">
            <a:avLst/>
          </a:prstGeom>
        </p:spPr>
      </p:pic>
      <p:pic>
        <p:nvPicPr>
          <p:cNvPr id="44" name="Picture 43" descr="A red and blue hands touching each other&#10;&#10;Description automatically generated">
            <a:extLst>
              <a:ext uri="{FF2B5EF4-FFF2-40B4-BE49-F238E27FC236}">
                <a16:creationId xmlns:a16="http://schemas.microsoft.com/office/drawing/2014/main" id="{B0A5C0AD-045C-4178-A158-69BBF79AFDE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110057" y="2766846"/>
            <a:ext cx="761038" cy="800239"/>
          </a:xfrm>
          <a:prstGeom prst="rect">
            <a:avLst/>
          </a:prstGeom>
        </p:spPr>
      </p:pic>
    </p:spTree>
    <p:extLst>
      <p:ext uri="{BB962C8B-B14F-4D97-AF65-F5344CB8AC3E}">
        <p14:creationId xmlns:p14="http://schemas.microsoft.com/office/powerpoint/2010/main" val="983455628"/>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5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0"/>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7"/>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5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3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31"/>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6"/>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17"/>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40"/>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41"/>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20"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2">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2747</Words>
  <Application>Microsoft Office PowerPoint</Application>
  <PresentationFormat>Widescreen</PresentationFormat>
  <Paragraphs>331</Paragraphs>
  <Slides>12</Slides>
  <Notes>12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12</vt:i4>
      </vt:variant>
    </vt:vector>
  </HeadingPairs>
  <TitlesOfParts>
    <vt:vector size="21" baseType="lpstr">
      <vt:lpstr>Arial</vt:lpstr>
      <vt:lpstr>Calibri</vt:lpstr>
      <vt:lpstr>Century gothic</vt:lpstr>
      <vt:lpstr>Century gothic</vt:lpstr>
      <vt:lpstr>Modern Love</vt:lpstr>
      <vt:lpstr>Segoe Print</vt:lpstr>
      <vt:lpstr>Symbol</vt:lpstr>
      <vt:lpstr>Wingdings</vt:lpstr>
      <vt:lpstr>1_Office Theme</vt:lpstr>
      <vt:lpstr>Interacting</vt:lpstr>
      <vt:lpstr>aussprechen</vt:lpstr>
      <vt:lpstr>aussprechen</vt:lpstr>
      <vt:lpstr>aussprechen</vt:lpstr>
      <vt:lpstr>Vokabeln</vt:lpstr>
      <vt:lpstr>Vokabeln</vt:lpstr>
      <vt:lpstr>Vokabeln</vt:lpstr>
      <vt:lpstr>Vokabeln</vt:lpstr>
      <vt:lpstr>Present tense: strong verbs e i, e ie</vt:lpstr>
      <vt:lpstr>hören</vt:lpstr>
      <vt:lpstr>lesen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Rachel Hawkes</dc:creator>
  <cp:lastModifiedBy>Charlotte Moss</cp:lastModifiedBy>
  <cp:revision>19</cp:revision>
  <dcterms:created xsi:type="dcterms:W3CDTF">2021-07-02T19:27:01Z</dcterms:created>
  <dcterms:modified xsi:type="dcterms:W3CDTF">2023-10-10T12:08:32Z</dcterms:modified>
</cp:coreProperties>
</file>