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277" r:id="rId3"/>
    <p:sldId id="299" r:id="rId4"/>
    <p:sldId id="930" r:id="rId5"/>
    <p:sldId id="937" r:id="rId6"/>
    <p:sldId id="936" r:id="rId7"/>
    <p:sldId id="932" r:id="rId8"/>
    <p:sldId id="933" r:id="rId9"/>
    <p:sldId id="925" r:id="rId10"/>
    <p:sldId id="959" r:id="rId11"/>
    <p:sldId id="931" r:id="rId12"/>
    <p:sldId id="9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5FADE4"/>
    <a:srgbClr val="0070C0"/>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8"/>
    <p:restoredTop sz="75222" autoAdjust="0"/>
  </p:normalViewPr>
  <p:slideViewPr>
    <p:cSldViewPr snapToGrid="0">
      <p:cViewPr varScale="1">
        <p:scale>
          <a:sx n="76" d="100"/>
          <a:sy n="76" d="100"/>
        </p:scale>
        <p:origin x="53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29AF919C-4892-4166-A688-0D728363D1E0}"/>
    <pc:docChg chg="modSld">
      <pc:chgData name="Charlotte Moss" userId="17b589c9-cb67-41ed-a894-f82ca12b573d" providerId="ADAL" clId="{29AF919C-4892-4166-A688-0D728363D1E0}" dt="2023-10-10T12:07:18.173" v="3" actId="20577"/>
      <pc:docMkLst>
        <pc:docMk/>
      </pc:docMkLst>
      <pc:sldChg chg="modSp mod">
        <pc:chgData name="Charlotte Moss" userId="17b589c9-cb67-41ed-a894-f82ca12b573d" providerId="ADAL" clId="{29AF919C-4892-4166-A688-0D728363D1E0}" dt="2023-10-10T12:07:18.173" v="3" actId="20577"/>
        <pc:sldMkLst>
          <pc:docMk/>
          <pc:sldMk cId="1651745261" sldId="931"/>
        </pc:sldMkLst>
        <pc:spChg chg="mod">
          <ac:chgData name="Charlotte Moss" userId="17b589c9-cb67-41ed-a894-f82ca12b573d" providerId="ADAL" clId="{29AF919C-4892-4166-A688-0D728363D1E0}" dt="2023-10-10T12:07:18.173" v="3" actId="20577"/>
          <ac:spMkLst>
            <pc:docMk/>
            <pc:sldMk cId="1651745261" sldId="931"/>
            <ac:spMk id="112" creationId="{00000000-0000-0000-0000-000000000000}"/>
          </ac:spMkLst>
        </pc:spChg>
      </pc:sldChg>
      <pc:sldChg chg="modSp mod modNotesTx">
        <pc:chgData name="Charlotte Moss" userId="17b589c9-cb67-41ed-a894-f82ca12b573d" providerId="ADAL" clId="{29AF919C-4892-4166-A688-0D728363D1E0}" dt="2023-10-10T12:04:07.049" v="2" actId="20577"/>
        <pc:sldMkLst>
          <pc:docMk/>
          <pc:sldMk cId="3157577203" sldId="959"/>
        </pc:sldMkLst>
        <pc:spChg chg="mod">
          <ac:chgData name="Charlotte Moss" userId="17b589c9-cb67-41ed-a894-f82ca12b573d" providerId="ADAL" clId="{29AF919C-4892-4166-A688-0D728363D1E0}" dt="2023-10-10T12:04:00.841" v="0" actId="20577"/>
          <ac:spMkLst>
            <pc:docMk/>
            <pc:sldMk cId="3157577203" sldId="959"/>
            <ac:spMk id="26" creationId="{CDE017ED-8249-468A-9710-339DEB7176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a:t>
            </a:r>
            <a:r>
              <a:rPr lang="de-DE" sz="1200" b="0" strike="noStrike" spc="-1" dirty="0">
                <a:solidFill>
                  <a:srgbClr val="002060"/>
                </a:solidFill>
                <a:latin typeface="Century Gothic"/>
                <a:ea typeface="Century Gothic"/>
              </a:rPr>
              <a:t>[</a:t>
            </a:r>
            <a:r>
              <a:rPr lang="de-DE" sz="1200" b="0" strike="noStrike" spc="-1" dirty="0" err="1">
                <a:solidFill>
                  <a:srgbClr val="002060"/>
                </a:solidFill>
                <a:latin typeface="Century Gothic"/>
                <a:ea typeface="Century Gothic"/>
              </a:rPr>
              <a:t>z</a:t>
            </a:r>
            <a:r>
              <a:rPr lang="de-DE" sz="1200" b="0" strike="noStrike" spc="-1" dirty="0">
                <a:solidFill>
                  <a:srgbClr val="002060"/>
                </a:solidFill>
                <a:latin typeface="Century Gothic"/>
                <a:ea typeface="Century Gothic"/>
              </a:rPr>
              <a:t>] Zug [675] sitzen [231] Platz [326] Zimmer [665] zehn [333]</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helfen [338] </a:t>
            </a:r>
            <a:r>
              <a:rPr lang="de-DE" sz="1200" b="1" i="0" strike="noStrike" spc="-1" dirty="0">
                <a:solidFill>
                  <a:srgbClr val="002060"/>
                </a:solidFill>
                <a:latin typeface="Century Gothic"/>
                <a:ea typeface="Century Gothic"/>
              </a:rPr>
              <a:t>mitnehmen </a:t>
            </a:r>
            <a:r>
              <a:rPr lang="de-DE" sz="1200" b="0" i="0" strike="noStrike" spc="-1" dirty="0">
                <a:solidFill>
                  <a:srgbClr val="002060"/>
                </a:solidFill>
                <a:latin typeface="Century Gothic"/>
                <a:ea typeface="Century Gothic"/>
              </a:rPr>
              <a:t>[1459] nehmen [142] </a:t>
            </a:r>
            <a:r>
              <a:rPr lang="de-DE" sz="1200" b="1" i="0" strike="noStrike" spc="-1" dirty="0">
                <a:solidFill>
                  <a:srgbClr val="002060"/>
                </a:solidFill>
                <a:latin typeface="Century Gothic"/>
                <a:ea typeface="Century Gothic"/>
              </a:rPr>
              <a:t>sehen </a:t>
            </a:r>
            <a:r>
              <a:rPr lang="de-DE" sz="1200" b="0" i="0" strike="noStrike" spc="-1" dirty="0">
                <a:solidFill>
                  <a:srgbClr val="002060"/>
                </a:solidFill>
                <a:latin typeface="Century Gothic"/>
                <a:ea typeface="Century Gothic"/>
              </a:rPr>
              <a:t>[79] </a:t>
            </a:r>
            <a:r>
              <a:rPr lang="de-DE" sz="1200" b="1" i="0" strike="noStrike" spc="-1" dirty="0">
                <a:solidFill>
                  <a:srgbClr val="002060"/>
                </a:solidFill>
                <a:latin typeface="Century Gothic"/>
                <a:ea typeface="Century Gothic"/>
              </a:rPr>
              <a:t>Bus </a:t>
            </a:r>
            <a:r>
              <a:rPr lang="de-DE" sz="1200" b="0" i="0" strike="noStrike" spc="-1" dirty="0">
                <a:solidFill>
                  <a:srgbClr val="002060"/>
                </a:solidFill>
                <a:latin typeface="Century Gothic"/>
                <a:ea typeface="Century Gothic"/>
              </a:rPr>
              <a:t>[1562] Film [505] Freund [273] Geld [235] Hausaufgabe</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a:t>
            </a:r>
            <a:r>
              <a:rPr lang="de-DE" sz="1200" b="1" i="0" strike="noStrike" spc="-1" dirty="0">
                <a:solidFill>
                  <a:srgbClr val="002060"/>
                </a:solidFill>
                <a:latin typeface="Century Gothic"/>
                <a:ea typeface="Century Gothic"/>
              </a:rPr>
              <a:t>Sachen </a:t>
            </a:r>
            <a:r>
              <a:rPr lang="de-DE" sz="1200" b="0" i="0" strike="noStrike" spc="-1" dirty="0">
                <a:solidFill>
                  <a:srgbClr val="002060"/>
                </a:solidFill>
                <a:latin typeface="Century Gothic"/>
                <a:ea typeface="Century Gothic"/>
              </a:rPr>
              <a:t>[318] Zug [675] </a:t>
            </a:r>
            <a:r>
              <a:rPr lang="de-DE" sz="1200" b="1" i="0" strike="noStrike" spc="-1" dirty="0">
                <a:solidFill>
                  <a:srgbClr val="002060"/>
                </a:solidFill>
                <a:latin typeface="Century Gothic"/>
                <a:ea typeface="Century Gothic"/>
              </a:rPr>
              <a:t>normalerweise </a:t>
            </a:r>
            <a:r>
              <a:rPr lang="de-DE" sz="1200" b="0" i="0" strike="noStrike" spc="-1" dirty="0">
                <a:solidFill>
                  <a:srgbClr val="002060"/>
                </a:solidFill>
                <a:latin typeface="Century Gothic"/>
                <a:ea typeface="Century Gothic"/>
              </a:rPr>
              <a:t>[2062]</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Antwort [522] Baum [1013] Dorf [959] Fahrrad [2138] Farbe [1079] Form [307] Fußballspieler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Haus [147] Idee [451] Karte [1474] Land [134] Mädchen [602] Musiker [2577] Ort [341] Papier [1163] Partner [1172] Punkt [248] Satz [432] Schwimmbad, Schwimmbäder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Sportler [2565] keine</a:t>
            </a:r>
            <a:r>
              <a:rPr lang="de-DE" sz="1200" b="0" i="0" strike="noStrike" spc="-1" baseline="30000" dirty="0">
                <a:solidFill>
                  <a:srgbClr val="002060"/>
                </a:solidFill>
                <a:effectLst/>
                <a:latin typeface="Century Gothic"/>
                <a:ea typeface="+mn-ea"/>
                <a:cs typeface="+mn-cs"/>
              </a:rPr>
              <a:t>2</a:t>
            </a:r>
            <a:r>
              <a:rPr lang="de-DE" sz="1200" b="0" i="0" strike="noStrike" spc="-1" dirty="0">
                <a:solidFill>
                  <a:srgbClr val="002060"/>
                </a:solidFill>
                <a:effectLst/>
                <a:latin typeface="Century Gothic"/>
                <a:ea typeface="+mn-ea"/>
                <a:cs typeface="+mn-cs"/>
              </a:rPr>
              <a:t> [46]</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sie sind [4] Antwort [522] Bruder [730] Buch [300] Computer [1252] Film [505] Geschichte [262] Gruppe [369] Handy [1693] Hund [825] Idee [451] Instrument [1572] Karte [1474] Konzert [2350] Land [134] Lehrer, Lehrerin [695] Lied [1733] Musik [509] Ort [341] Partner, Partnerin [1172] Satz [432] Schwester [974] Show [3367] Stadt [204] welcher, welche, welches [122] die</a:t>
            </a:r>
            <a:r>
              <a:rPr lang="de-DE" sz="1200" b="0" i="0" strike="noStrike" spc="-1" baseline="30000" dirty="0">
                <a:solidFill>
                  <a:srgbClr val="002060"/>
                </a:solidFill>
                <a:effectLst/>
                <a:latin typeface="Century Gothic"/>
                <a:ea typeface="+mn-ea"/>
                <a:cs typeface="+mn-cs"/>
              </a:rPr>
              <a:t>2</a:t>
            </a:r>
            <a:r>
              <a:rPr lang="de-DE" sz="1200" b="0" i="0" strike="noStrike" spc="-1" dirty="0">
                <a:solidFill>
                  <a:srgbClr val="002060"/>
                </a:solidFill>
                <a:effectLst/>
                <a:latin typeface="Century Gothic"/>
                <a:ea typeface="+mn-ea"/>
                <a:cs typeface="+mn-cs"/>
              </a:rPr>
              <a:t> [1]</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highlight>
                  <a:srgbClr val="FFFF00"/>
                </a:highlight>
                <a:latin typeface="Calibri"/>
                <a:ea typeface="Calibri"/>
              </a:rPr>
              <a:t>Timing: 8 minutes</a:t>
            </a:r>
          </a:p>
          <a:p>
            <a:pPr marL="216000" indent="-216000">
              <a:lnSpc>
                <a:spcPct val="100000"/>
              </a:lnSpc>
            </a:pPr>
            <a:endParaRPr lang="en-GB" sz="1200" b="0" strike="noStrike" spc="-1" dirty="0">
              <a:highlight>
                <a:srgbClr val="FFFF00"/>
              </a:highlight>
              <a:latin typeface="Arial"/>
            </a:endParaRPr>
          </a:p>
          <a:p>
            <a:pPr marL="216000" indent="-216000">
              <a:lnSpc>
                <a:spcPct val="100000"/>
              </a:lnSpc>
            </a:pPr>
            <a:r>
              <a:rPr lang="en-GB" sz="1200" b="1" strike="noStrike" spc="-1" dirty="0">
                <a:solidFill>
                  <a:srgbClr val="000000"/>
                </a:solidFill>
                <a:highlight>
                  <a:srgbClr val="FFFF00"/>
                </a:highlight>
                <a:latin typeface="Calibri"/>
                <a:ea typeface="Calibri"/>
              </a:rPr>
              <a:t>Aim: </a:t>
            </a:r>
            <a:r>
              <a:rPr lang="en-GB" sz="1200" b="0" strike="noStrike" spc="-1" dirty="0">
                <a:solidFill>
                  <a:srgbClr val="000000"/>
                </a:solidFill>
                <a:highlight>
                  <a:srgbClr val="FFFF00"/>
                </a:highlight>
                <a:latin typeface="Calibri"/>
                <a:ea typeface="Calibri"/>
              </a:rPr>
              <a:t>to practise aural comprehension of  strong verbs in 1</a:t>
            </a:r>
            <a:r>
              <a:rPr lang="en-GB" sz="1200" b="0" strike="noStrike" spc="-1" baseline="30000" dirty="0">
                <a:solidFill>
                  <a:srgbClr val="000000"/>
                </a:solidFill>
                <a:highlight>
                  <a:srgbClr val="FFFF00"/>
                </a:highlight>
                <a:latin typeface="Calibri"/>
                <a:ea typeface="Calibri"/>
              </a:rPr>
              <a:t>st</a:t>
            </a:r>
            <a:r>
              <a:rPr lang="en-GB" sz="1200" b="0" strike="noStrike" spc="-1" dirty="0">
                <a:solidFill>
                  <a:srgbClr val="000000"/>
                </a:solidFill>
                <a:highlight>
                  <a:srgbClr val="FFFF00"/>
                </a:highlight>
                <a:latin typeface="Calibri"/>
                <a:ea typeface="Calibri"/>
              </a:rPr>
              <a:t> and 3</a:t>
            </a:r>
            <a:r>
              <a:rPr lang="en-GB" sz="1200" b="0" strike="noStrike" spc="-1" baseline="30000" dirty="0">
                <a:solidFill>
                  <a:srgbClr val="000000"/>
                </a:solidFill>
                <a:highlight>
                  <a:srgbClr val="FFFF00"/>
                </a:highlight>
                <a:latin typeface="Calibri"/>
                <a:ea typeface="Calibri"/>
              </a:rPr>
              <a:t>rd</a:t>
            </a:r>
            <a:r>
              <a:rPr lang="en-GB" sz="1200" b="0" strike="noStrike" spc="-1" dirty="0">
                <a:solidFill>
                  <a:srgbClr val="000000"/>
                </a:solidFill>
                <a:highlight>
                  <a:srgbClr val="FFFF00"/>
                </a:highlight>
                <a:latin typeface="Calibri"/>
                <a:ea typeface="Calibri"/>
              </a:rPr>
              <a:t> persons singular as well as vocabulary for this week.</a:t>
            </a:r>
            <a:br>
              <a:rPr dirty="0">
                <a:highlight>
                  <a:srgbClr val="FFFF00"/>
                </a:highlight>
              </a:rPr>
            </a:br>
            <a:endParaRPr lang="en-GB" sz="1200" b="0" strike="noStrike" spc="-1" dirty="0">
              <a:highlight>
                <a:srgbClr val="FFFF00"/>
              </a:highlight>
              <a:latin typeface="Arial"/>
            </a:endParaRPr>
          </a:p>
          <a:p>
            <a:pPr marL="216000" indent="-216000">
              <a:lnSpc>
                <a:spcPct val="100000"/>
              </a:lnSpc>
            </a:pPr>
            <a:r>
              <a:rPr lang="en-GB" sz="1200" b="1" strike="noStrike" spc="-1" dirty="0">
                <a:solidFill>
                  <a:srgbClr val="000000"/>
                </a:solidFill>
                <a:highlight>
                  <a:srgbClr val="FFFF00"/>
                </a:highlight>
                <a:latin typeface="Calibri"/>
                <a:ea typeface="Calibri"/>
              </a:rPr>
              <a:t>Procedure:</a:t>
            </a:r>
          </a:p>
          <a:p>
            <a:pPr marL="228600" indent="-228600">
              <a:lnSpc>
                <a:spcPct val="100000"/>
              </a:lnSpc>
              <a:buAutoNum type="arabicPeriod"/>
            </a:pPr>
            <a:r>
              <a:rPr lang="en-GB" sz="1200" b="0" strike="noStrike" spc="-1" dirty="0">
                <a:solidFill>
                  <a:srgbClr val="000000"/>
                </a:solidFill>
                <a:highlight>
                  <a:srgbClr val="FFFF00"/>
                </a:highlight>
                <a:latin typeface="Calibri"/>
              </a:rPr>
              <a:t>Ensure that the scenario is clear. Ronja is telling her friend Mariem about her friend Olivia from England and how their everyday routines are different.</a:t>
            </a:r>
          </a:p>
          <a:p>
            <a:pPr marL="228600" indent="-228600">
              <a:lnSpc>
                <a:spcPct val="100000"/>
              </a:lnSpc>
              <a:buAutoNum type="arabicPeriod"/>
            </a:pPr>
            <a:r>
              <a:rPr lang="en-GB" sz="1200" b="0" strike="noStrike" spc="-1" dirty="0">
                <a:solidFill>
                  <a:srgbClr val="000000"/>
                </a:solidFill>
                <a:highlight>
                  <a:srgbClr val="FFFF00"/>
                </a:highlight>
                <a:latin typeface="Calibri"/>
              </a:rPr>
              <a:t>Explain the pupils need to listen out for the verb to decide if Ronja is talking about herself (I) or Olivia (she).</a:t>
            </a:r>
          </a:p>
          <a:p>
            <a:pPr marL="228600" indent="-228600">
              <a:lnSpc>
                <a:spcPct val="100000"/>
              </a:lnSpc>
              <a:buAutoNum type="arabicPeriod"/>
            </a:pPr>
            <a:r>
              <a:rPr lang="en-GB" sz="1200" b="0" strike="noStrike" spc="-1" dirty="0">
                <a:solidFill>
                  <a:srgbClr val="000000"/>
                </a:solidFill>
                <a:highlight>
                  <a:srgbClr val="FFFF00"/>
                </a:highlight>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highlight>
                  <a:srgbClr val="FFFF00"/>
                </a:highlight>
                <a:latin typeface="Calibri"/>
              </a:rPr>
              <a:t>Complete the example. Click to give feedback.</a:t>
            </a:r>
          </a:p>
          <a:p>
            <a:pPr marL="228600" indent="-228600">
              <a:lnSpc>
                <a:spcPct val="100000"/>
              </a:lnSpc>
              <a:buAutoNum type="arabicPeriod"/>
            </a:pPr>
            <a:r>
              <a:rPr lang="en-GB" sz="1200" b="0" strike="noStrike" spc="-1" dirty="0">
                <a:solidFill>
                  <a:srgbClr val="000000"/>
                </a:solidFill>
                <a:highlight>
                  <a:srgbClr val="FFFF00"/>
                </a:highlight>
                <a:latin typeface="Calibri"/>
              </a:rPr>
              <a:t>Repeat steps 1-4 for items 1 – 6. </a:t>
            </a:r>
          </a:p>
          <a:p>
            <a:pPr marL="228600" indent="-228600">
              <a:lnSpc>
                <a:spcPct val="100000"/>
              </a:lnSpc>
              <a:buAutoNum type="arabicPeriod"/>
            </a:pPr>
            <a:r>
              <a:rPr lang="en-GB" sz="1200" b="0" strike="noStrike" spc="-1" dirty="0">
                <a:solidFill>
                  <a:srgbClr val="000000"/>
                </a:solidFill>
                <a:highlight>
                  <a:srgbClr val="FFFF00"/>
                </a:highlight>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This first task develops familiarity with the verb forms and the new vocabulary.</a:t>
            </a:r>
            <a:br>
              <a:rPr lang="en-GB" sz="1200" b="0" strike="noStrike" spc="-1" dirty="0">
                <a:solidFill>
                  <a:srgbClr val="000000"/>
                </a:solidFill>
                <a:latin typeface="Calibri"/>
              </a:rPr>
            </a:br>
            <a:r>
              <a:rPr lang="en-GB" sz="1200" b="0" strike="noStrike" spc="-1" dirty="0">
                <a:solidFill>
                  <a:srgbClr val="000000"/>
                </a:solidFill>
                <a:latin typeface="Calibri"/>
              </a:rPr>
              <a:t>In the follow up activities we will contrast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helft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a:t>
            </a:r>
            <a:r>
              <a:rPr lang="en-GB" sz="1200" b="0" i="1" strike="noStrike" spc="-1" dirty="0" err="1">
                <a:solidFill>
                  <a:srgbClr val="000000"/>
                </a:solidFill>
                <a:latin typeface="Calibri"/>
              </a:rPr>
              <a:t>hilft</a:t>
            </a:r>
            <a:r>
              <a:rPr lang="en-GB" sz="1200" b="0" strike="noStrike" spc="-1" dirty="0">
                <a:solidFill>
                  <a:srgbClr val="000000"/>
                </a:solidFill>
                <a:latin typeface="Calibri"/>
              </a:rPr>
              <a:t>, to focus pupils solely on the vowel change. In addition, the reading activity that follows obscures the endings as well as the pronouns, so the pupils are compelled to focus all their attention on the spelling of the verb stem.</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nimmt oft den Bus.</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nehme</a:t>
            </a:r>
            <a:r>
              <a:rPr lang="en-GB" sz="1200" b="0" strike="noStrike" spc="-1" dirty="0">
                <a:solidFill>
                  <a:srgbClr val="000000"/>
                </a:solidFill>
                <a:latin typeface="Calibri"/>
              </a:rPr>
              <a:t>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den Zug.</a:t>
            </a:r>
          </a:p>
          <a:p>
            <a:pPr marL="228600" indent="-228600">
              <a:lnSpc>
                <a:spcPct val="100000"/>
              </a:lnSpc>
              <a:buAutoNum type="arabicPeriod"/>
            </a:pPr>
            <a:r>
              <a:rPr lang="en-GB" sz="1200" b="0" strike="noStrike" spc="-1" dirty="0">
                <a:solidFill>
                  <a:srgbClr val="000000"/>
                </a:solidFill>
                <a:latin typeface="Calibri"/>
              </a:rPr>
              <a:t>[ich] lese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a:t>
            </a:r>
            <a:r>
              <a:rPr lang="en-GB" sz="1200" b="0" strike="noStrike" spc="-1" dirty="0" err="1">
                <a:solidFill>
                  <a:srgbClr val="000000"/>
                </a:solidFill>
                <a:latin typeface="Calibri"/>
              </a:rPr>
              <a:t>Bücher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hilft</a:t>
            </a:r>
            <a:r>
              <a:rPr lang="en-GB" sz="1200" b="0" strike="noStrike" spc="-1" dirty="0">
                <a:solidFill>
                  <a:srgbClr val="000000"/>
                </a:solidFill>
                <a:latin typeface="Calibri"/>
              </a:rPr>
              <a:t> oft </a:t>
            </a:r>
            <a:r>
              <a:rPr lang="en-GB" sz="1200" b="0" strike="noStrike" spc="-1" dirty="0" err="1">
                <a:solidFill>
                  <a:srgbClr val="000000"/>
                </a:solidFill>
                <a:latin typeface="Calibri"/>
              </a:rPr>
              <a:t>bei</a:t>
            </a:r>
            <a:r>
              <a:rPr lang="en-GB" sz="1200" b="0" strike="noStrike" spc="-1" dirty="0">
                <a:solidFill>
                  <a:srgbClr val="000000"/>
                </a:solidFill>
                <a:latin typeface="Calibri"/>
              </a:rPr>
              <a:t> </a:t>
            </a:r>
            <a:r>
              <a:rPr lang="en-GB" sz="1200" b="0" strike="noStrike" spc="-1" dirty="0" err="1">
                <a:solidFill>
                  <a:srgbClr val="000000"/>
                </a:solidFill>
                <a:latin typeface="Calibri"/>
              </a:rPr>
              <a:t>Schulkonzerten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sieht</a:t>
            </a:r>
            <a:r>
              <a:rPr lang="en-GB" sz="1200" b="0" strike="noStrike" spc="-1" dirty="0">
                <a:solidFill>
                  <a:srgbClr val="000000"/>
                </a:solidFill>
                <a:latin typeface="Calibri"/>
              </a:rPr>
              <a:t> oft </a:t>
            </a:r>
            <a:r>
              <a:rPr lang="en-GB" sz="1200" b="0" strike="noStrike" spc="-1" dirty="0" err="1">
                <a:solidFill>
                  <a:srgbClr val="000000"/>
                </a:solidFill>
                <a:latin typeface="Calibri"/>
              </a:rPr>
              <a:t>einen</a:t>
            </a:r>
            <a:r>
              <a:rPr lang="en-GB" sz="1200" b="0" strike="noStrike" spc="-1" dirty="0">
                <a:solidFill>
                  <a:srgbClr val="000000"/>
                </a:solidFill>
                <a:latin typeface="Calibri"/>
              </a:rPr>
              <a:t> Film</a:t>
            </a:r>
            <a:r>
              <a:rPr lang="en-GB" sz="1200" b="0" strike="noStrike" spc="-1" dirty="0">
                <a:solidFill>
                  <a:srgbClr val="000000"/>
                </a:solidFill>
                <a:latin typeface="+mn-lt"/>
              </a:rPr>
              <a:t>.</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nimmt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Instrument in die Schule </a:t>
            </a:r>
            <a:r>
              <a:rPr lang="en-GB" sz="1200" b="0" strike="noStrike" spc="-1" dirty="0" err="1">
                <a:solidFill>
                  <a:srgbClr val="000000"/>
                </a:solidFill>
                <a:latin typeface="Calibri"/>
              </a:rPr>
              <a:t>mit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helfe</a:t>
            </a:r>
            <a:r>
              <a:rPr lang="en-GB" sz="1200" b="0" strike="noStrike" spc="-1" dirty="0">
                <a:solidFill>
                  <a:srgbClr val="000000"/>
                </a:solidFill>
                <a:latin typeface="Calibri"/>
              </a:rPr>
              <a:t> </a:t>
            </a:r>
            <a:r>
              <a:rPr lang="en-GB" sz="1200" b="0" strike="noStrike" spc="-1" dirty="0" err="1">
                <a:solidFill>
                  <a:srgbClr val="000000"/>
                </a:solidFill>
                <a:latin typeface="Calibri"/>
              </a:rPr>
              <a:t>jeden</a:t>
            </a:r>
            <a:r>
              <a:rPr lang="en-GB" sz="1200" b="0" strike="noStrike" spc="-1" dirty="0">
                <a:solidFill>
                  <a:srgbClr val="000000"/>
                </a:solidFill>
                <a:latin typeface="Calibri"/>
              </a:rPr>
              <a:t> Tag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Ronja’s messages,</a:t>
            </a:r>
            <a:r>
              <a:rPr lang="en-GB" baseline="0" dirty="0"/>
              <a:t> and f</a:t>
            </a:r>
            <a:r>
              <a:rPr lang="en-GB" dirty="0"/>
              <a:t>or each message say whether it applies to ich (Ronja) or </a:t>
            </a:r>
            <a:r>
              <a:rPr lang="en-GB" dirty="0" err="1"/>
              <a:t>sie</a:t>
            </a:r>
            <a:r>
              <a:rPr lang="en-GB" dirty="0"/>
              <a:t> (Olivia), based upon whether or not there is a stem change.</a:t>
            </a:r>
          </a:p>
          <a:p>
            <a:pPr marL="0" indent="0">
              <a:buNone/>
            </a:pPr>
            <a:r>
              <a:rPr lang="en-GB" sz="1200" b="0" strike="noStrike" spc="-1" dirty="0">
                <a:latin typeface="Arial"/>
              </a:rPr>
              <a:t>Note: teachers tell pupils that they will only be able to decide I or she if the verbs are strong verbs.  For weak (regular) verbs that don’t change their stems you need the verb ending and pronoun.</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and check using the answers below.</a:t>
            </a:r>
          </a:p>
          <a:p>
            <a:pPr marL="0" indent="0">
              <a:buNone/>
            </a:pPr>
            <a:endParaRPr lang="en-GB" sz="1200" b="0" strike="noStrike" spc="-1" dirty="0">
              <a:latin typeface="Arial"/>
            </a:endParaRPr>
          </a:p>
          <a:p>
            <a:pPr marL="0" indent="0">
              <a:buNone/>
            </a:pPr>
            <a:r>
              <a:rPr lang="en-GB" sz="1200" b="0" strike="noStrike" spc="-1" dirty="0">
                <a:latin typeface="Arial"/>
              </a:rPr>
              <a:t>Answers:</a:t>
            </a:r>
          </a:p>
          <a:p>
            <a:pPr marL="228600" indent="-228600">
              <a:buAutoNum type="arabicPeriod"/>
            </a:pPr>
            <a:r>
              <a:rPr lang="en-GB" sz="1200" b="0" strike="noStrike" spc="-1" dirty="0">
                <a:latin typeface="Arial"/>
              </a:rPr>
              <a:t>She often reads books.</a:t>
            </a:r>
          </a:p>
          <a:p>
            <a:pPr marL="228600" indent="-228600">
              <a:buAutoNum type="arabicPeriod"/>
            </a:pPr>
            <a:r>
              <a:rPr lang="en-GB" sz="1200" b="0" strike="noStrike" spc="-1" dirty="0">
                <a:latin typeface="Arial"/>
              </a:rPr>
              <a:t>She helps </a:t>
            </a:r>
            <a:r>
              <a:rPr lang="en-GB" sz="1200" b="0" strike="noStrike" spc="-1" dirty="0" err="1">
                <a:latin typeface="Arial"/>
              </a:rPr>
              <a:t>Lias</a:t>
            </a:r>
            <a:r>
              <a:rPr lang="en-GB" sz="1200" b="0" strike="noStrike" spc="-1" dirty="0">
                <a:latin typeface="Arial"/>
              </a:rPr>
              <a:t> – he sometimes has problems with English in school.</a:t>
            </a:r>
          </a:p>
          <a:p>
            <a:pPr marL="228600" indent="-228600">
              <a:buAutoNum type="arabicPeriod"/>
            </a:pPr>
            <a:r>
              <a:rPr lang="en-GB" sz="1200" b="0" strike="noStrike" spc="-1" dirty="0">
                <a:latin typeface="Arial"/>
              </a:rPr>
              <a:t>I also help in English class.</a:t>
            </a:r>
          </a:p>
          <a:p>
            <a:pPr marL="228600" indent="-228600">
              <a:buAutoNum type="arabicPeriod"/>
            </a:pPr>
            <a:r>
              <a:rPr lang="en-GB" sz="1200" b="0" strike="noStrike" spc="-1" dirty="0">
                <a:latin typeface="Arial"/>
              </a:rPr>
              <a:t>She takes a lot of things with her to school.</a:t>
            </a:r>
          </a:p>
          <a:p>
            <a:pPr marL="228600" indent="-228600">
              <a:buAutoNum type="arabicPeriod"/>
            </a:pPr>
            <a:r>
              <a:rPr lang="en-GB" sz="1200" b="0" strike="noStrike" spc="-1" dirty="0">
                <a:latin typeface="Arial"/>
              </a:rPr>
              <a:t>She sees her sister on Saturdays.</a:t>
            </a:r>
          </a:p>
          <a:p>
            <a:pPr marL="228600" indent="-228600">
              <a:buAutoNum type="arabicPeriod"/>
            </a:pPr>
            <a:r>
              <a:rPr lang="en-GB" sz="1200" b="0" strike="noStrike" spc="-1" dirty="0">
                <a:latin typeface="Arial"/>
              </a:rPr>
              <a:t>I don’t see </a:t>
            </a:r>
            <a:r>
              <a:rPr lang="en-GB" sz="1200" b="0" strike="noStrike" spc="-1" dirty="0" err="1">
                <a:latin typeface="Arial"/>
              </a:rPr>
              <a:t>Lias</a:t>
            </a:r>
            <a:r>
              <a:rPr lang="en-GB" sz="1200" b="0" strike="noStrike" spc="-1" dirty="0">
                <a:latin typeface="Arial"/>
              </a:rPr>
              <a:t> very often at the moment!</a:t>
            </a:r>
          </a:p>
          <a:p>
            <a:pPr marL="228600" indent="-228600">
              <a:buAutoNum type="arabicPeriod"/>
            </a:pPr>
            <a:endParaRPr lang="en-GB" sz="1200" b="0" strike="noStrike" spc="-1" dirty="0">
              <a:latin typeface="Arial"/>
            </a:endParaRP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[z].</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speech bubble to explain cultural reference re ICE train.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an audio button to hear I-C-E pronounced.  This is how these letters are pronounced in the German alphabet.</a:t>
            </a:r>
            <a:br>
              <a:rPr lang="en-GB" sz="1200" b="0" strike="noStrike" spc="-1" dirty="0">
                <a:solidFill>
                  <a:srgbClr val="000000"/>
                </a:solidFill>
                <a:latin typeface="Calibri"/>
              </a:rPr>
            </a:br>
            <a:r>
              <a:rPr lang="en-GB" sz="1200" b="0" strike="noStrike" spc="-1" dirty="0">
                <a:solidFill>
                  <a:srgbClr val="000000"/>
                </a:solidFill>
                <a:latin typeface="Calibri"/>
              </a:rPr>
              <a:t>We are not learning this here, but click to bring up a callout to raise awareness that the alphabet letters ‘C’ and ‘Z’ have the same starting sound.</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Zug</a:t>
            </a:r>
            <a:r>
              <a:rPr lang="fr-FR" baseline="0" dirty="0"/>
              <a:t>’ </a:t>
            </a:r>
            <a:r>
              <a:rPr lang="fr-FR" baseline="0" dirty="0" err="1"/>
              <a:t>might</a:t>
            </a:r>
            <a:r>
              <a:rPr lang="fr-FR" baseline="0" dirty="0"/>
              <a:t> </a:t>
            </a:r>
            <a:r>
              <a:rPr lang="fr-FR" baseline="0" dirty="0" err="1"/>
              <a:t>be</a:t>
            </a:r>
            <a:r>
              <a:rPr lang="fr-FR" baseline="0" dirty="0"/>
              <a:t> to roll </a:t>
            </a:r>
            <a:r>
              <a:rPr lang="fr-FR" baseline="0" dirty="0" err="1"/>
              <a:t>your</a:t>
            </a:r>
            <a:r>
              <a:rPr lang="fr-FR" baseline="0" dirty="0"/>
              <a:t> </a:t>
            </a:r>
            <a:r>
              <a:rPr lang="fr-FR" baseline="0" dirty="0" err="1"/>
              <a:t>arms</a:t>
            </a:r>
            <a:r>
              <a:rPr lang="fr-FR" baseline="0" dirty="0"/>
              <a:t> like </a:t>
            </a:r>
            <a:r>
              <a:rPr lang="fr-FR" baseline="0" dirty="0" err="1"/>
              <a:t>wheels</a:t>
            </a:r>
            <a:r>
              <a:rPr lang="fr-FR" baseline="0" dirty="0"/>
              <a:t> of a train and </a:t>
            </a:r>
            <a:r>
              <a:rPr lang="fr-FR" baseline="0" dirty="0" err="1"/>
              <a:t>make</a:t>
            </a:r>
            <a:r>
              <a:rPr lang="fr-FR" baseline="0" dirty="0"/>
              <a:t> a </a:t>
            </a:r>
            <a:r>
              <a:rPr lang="fr-FR" baseline="0" dirty="0" err="1"/>
              <a:t>tche-tche-thche-tche</a:t>
            </a:r>
            <a:r>
              <a:rPr lang="fr-FR" baseline="0" dirty="0"/>
              <a:t> </a:t>
            </a:r>
            <a:r>
              <a:rPr lang="fr-FR" baseline="0" dirty="0" err="1"/>
              <a:t>sound</a:t>
            </a:r>
            <a:r>
              <a:rPr lang="fr-FR" baseline="0" dirty="0"/>
              <a:t> like a train.</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 </a:t>
            </a:r>
            <a:r>
              <a:rPr lang="en-GB" sz="1200" b="0" strike="noStrike" spc="-1" dirty="0">
                <a:solidFill>
                  <a:srgbClr val="000000"/>
                </a:solidFill>
                <a:latin typeface="+mn-lt"/>
                <a:ea typeface="Calibri"/>
              </a:rPr>
              <a:t>by reading out unknown cognate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for the first image and word to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say the word how they think it should sound, focusing particularly on the [z] sound.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word to listen and check. NB that </a:t>
            </a:r>
            <a:r>
              <a:rPr lang="en-GB" dirty="0" err="1"/>
              <a:t>zentral</a:t>
            </a:r>
            <a:r>
              <a:rPr lang="en-GB" dirty="0"/>
              <a:t>, </a:t>
            </a:r>
            <a:r>
              <a:rPr lang="en-GB" dirty="0" err="1"/>
              <a:t>Zertifikat</a:t>
            </a:r>
            <a:r>
              <a:rPr lang="en-GB" dirty="0"/>
              <a:t> and </a:t>
            </a:r>
            <a:r>
              <a:rPr lang="en-GB" dirty="0" err="1"/>
              <a:t>Zeremonie</a:t>
            </a:r>
            <a:r>
              <a:rPr lang="en-GB" dirty="0"/>
              <a:t> have slightly different stress patterns to the equivalent English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for the rest of the images and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16000" indent="-216000">
              <a:lnSpc>
                <a:spcPct val="100000"/>
              </a:lnSpc>
            </a:pPr>
            <a:r>
              <a:rPr lang="en-GB" b="1" dirty="0"/>
              <a:t>Frequency of unknown words and cognates</a:t>
            </a:r>
            <a:r>
              <a:rPr lang="en-GB" dirty="0"/>
              <a:t>:</a:t>
            </a:r>
          </a:p>
          <a:p>
            <a:pPr marL="216000" indent="-216000">
              <a:lnSpc>
                <a:spcPct val="100000"/>
              </a:lnSpc>
            </a:pPr>
            <a:r>
              <a:rPr lang="en-GB" dirty="0" err="1"/>
              <a:t>Zentimeter</a:t>
            </a:r>
            <a:r>
              <a:rPr lang="en-GB" dirty="0"/>
              <a:t> [1338] </a:t>
            </a:r>
            <a:r>
              <a:rPr lang="en-GB" dirty="0" err="1"/>
              <a:t>Zirkus</a:t>
            </a:r>
            <a:r>
              <a:rPr lang="en-GB" dirty="0"/>
              <a:t> [&gt;5009] Zebra [&gt;5009] </a:t>
            </a:r>
            <a:r>
              <a:rPr lang="en-GB" dirty="0" err="1"/>
              <a:t>Zement</a:t>
            </a:r>
            <a:r>
              <a:rPr lang="en-GB" dirty="0"/>
              <a:t> [&gt;5009] </a:t>
            </a:r>
            <a:r>
              <a:rPr lang="en-GB" dirty="0" err="1"/>
              <a:t>zentral</a:t>
            </a:r>
            <a:r>
              <a:rPr lang="en-GB" dirty="0"/>
              <a:t> [818] </a:t>
            </a:r>
            <a:r>
              <a:rPr lang="en-GB" dirty="0" err="1"/>
              <a:t>Zertifikat</a:t>
            </a:r>
            <a:r>
              <a:rPr lang="en-GB" dirty="0"/>
              <a:t> [&gt;5009] Zoo [&gt;5009] </a:t>
            </a:r>
            <a:r>
              <a:rPr lang="en-GB" dirty="0" err="1"/>
              <a:t>Zeremonie</a:t>
            </a:r>
            <a:r>
              <a:rPr lang="en-GB" dirty="0"/>
              <a:t> [&gt;5009]</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some well-known foods originating from Germany and Switzerland.</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first food item and click on the associated word to hear the German pronunciation.</a:t>
            </a:r>
          </a:p>
          <a:p>
            <a:pPr marL="229320" indent="-228600">
              <a:lnSpc>
                <a:spcPct val="100000"/>
              </a:lnSpc>
              <a:buAutoNum type="arabicPeriod"/>
            </a:pPr>
            <a:r>
              <a:rPr lang="en-GB" sz="1200" b="0" strike="noStrike" spc="-1" dirty="0">
                <a:solidFill>
                  <a:srgbClr val="000000"/>
                </a:solidFill>
                <a:latin typeface="Calibri"/>
              </a:rPr>
              <a:t>Ask pupils to guess whether it comes from Germany or Switzerland. You could encourage pupils to give a full sentence as an answer: ‘Emmentaler </a:t>
            </a:r>
            <a:r>
              <a:rPr lang="en-GB" sz="1200" b="0" strike="noStrike" spc="-1" dirty="0" err="1">
                <a:solidFill>
                  <a:srgbClr val="000000"/>
                </a:solidFill>
                <a:latin typeface="Calibri"/>
              </a:rPr>
              <a:t>Käse</a:t>
            </a:r>
            <a:r>
              <a:rPr lang="en-GB" sz="1200" b="0" strike="noStrike" spc="-1" dirty="0">
                <a:solidFill>
                  <a:srgbClr val="000000"/>
                </a:solidFill>
                <a:latin typeface="Calibri"/>
              </a:rPr>
              <a:t>/Nutella… </a:t>
            </a:r>
            <a:r>
              <a:rPr lang="en-GB" sz="1200" b="0" strike="noStrike" spc="-1" dirty="0" err="1">
                <a:solidFill>
                  <a:srgbClr val="000000"/>
                </a:solidFill>
                <a:latin typeface="Calibri"/>
              </a:rPr>
              <a:t>kommt</a:t>
            </a:r>
            <a:r>
              <a:rPr lang="en-GB" sz="1200" b="0" strike="noStrike" spc="-1" dirty="0">
                <a:solidFill>
                  <a:srgbClr val="000000"/>
                </a:solidFill>
                <a:latin typeface="Calibri"/>
              </a:rPr>
              <a:t> </a:t>
            </a:r>
            <a:r>
              <a:rPr lang="en-GB" sz="1200" b="0" strike="noStrike" spc="-1" dirty="0" err="1">
                <a:solidFill>
                  <a:srgbClr val="000000"/>
                </a:solidFill>
                <a:latin typeface="Calibri"/>
              </a:rPr>
              <a:t>aus</a:t>
            </a:r>
            <a:r>
              <a:rPr lang="en-GB" sz="1200" b="0" strike="noStrike" spc="-1" dirty="0">
                <a:solidFill>
                  <a:srgbClr val="000000"/>
                </a:solidFill>
                <a:latin typeface="Calibri"/>
              </a:rPr>
              <a:t> Deutschland/der Schweiz.’ You could write ‘_______________ </a:t>
            </a:r>
            <a:r>
              <a:rPr lang="en-GB" sz="1200" b="0" strike="noStrike" spc="-1" dirty="0" err="1">
                <a:solidFill>
                  <a:srgbClr val="000000"/>
                </a:solidFill>
                <a:latin typeface="Calibri"/>
              </a:rPr>
              <a:t>kommt</a:t>
            </a:r>
            <a:r>
              <a:rPr lang="en-GB" sz="1200" b="0" strike="noStrike" spc="-1" dirty="0">
                <a:solidFill>
                  <a:srgbClr val="000000"/>
                </a:solidFill>
                <a:latin typeface="Calibri"/>
              </a:rPr>
              <a:t> </a:t>
            </a:r>
            <a:r>
              <a:rPr lang="en-GB" sz="1200" b="0" strike="noStrike" spc="-1" dirty="0" err="1">
                <a:solidFill>
                  <a:srgbClr val="000000"/>
                </a:solidFill>
                <a:latin typeface="Calibri"/>
              </a:rPr>
              <a:t>aus</a:t>
            </a:r>
            <a:r>
              <a:rPr lang="en-GB" sz="1200" b="0" strike="noStrike" spc="-1" dirty="0">
                <a:solidFill>
                  <a:srgbClr val="000000"/>
                </a:solidFill>
                <a:latin typeface="Calibri"/>
              </a:rPr>
              <a:t> Deutschland/der Schweiz’ on the board to help pupils with this. </a:t>
            </a:r>
          </a:p>
          <a:p>
            <a:pPr marL="229320" indent="-228600">
              <a:lnSpc>
                <a:spcPct val="100000"/>
              </a:lnSpc>
              <a:buAutoNum type="arabicPeriod"/>
            </a:pPr>
            <a:r>
              <a:rPr lang="en-GB" sz="1200" b="0" strike="noStrike" spc="-1" dirty="0">
                <a:solidFill>
                  <a:srgbClr val="000000"/>
                </a:solidFill>
                <a:latin typeface="Calibri"/>
              </a:rPr>
              <a:t>(Optional) Ask pupils ‘</a:t>
            </a:r>
            <a:r>
              <a:rPr lang="en-GB" sz="1200" b="0" strike="noStrike" spc="-1" dirty="0" err="1">
                <a:solidFill>
                  <a:srgbClr val="000000"/>
                </a:solidFill>
                <a:latin typeface="Calibri"/>
              </a:rPr>
              <a:t>Magst</a:t>
            </a:r>
            <a:r>
              <a:rPr lang="en-GB" sz="1200" b="0" strike="noStrike" spc="-1" dirty="0">
                <a:solidFill>
                  <a:srgbClr val="000000"/>
                </a:solidFill>
                <a:latin typeface="Calibri"/>
              </a:rPr>
              <a:t> du Emmentaler </a:t>
            </a:r>
            <a:r>
              <a:rPr lang="en-GB" sz="1200" b="0" strike="noStrike" spc="-1" dirty="0" err="1">
                <a:solidFill>
                  <a:srgbClr val="000000"/>
                </a:solidFill>
                <a:latin typeface="Calibri"/>
              </a:rPr>
              <a:t>Käse</a:t>
            </a:r>
            <a:r>
              <a:rPr lang="en-GB" sz="1200" b="0" strike="noStrike" spc="-1" dirty="0">
                <a:solidFill>
                  <a:srgbClr val="000000"/>
                </a:solidFill>
                <a:latin typeface="Calibri"/>
              </a:rPr>
              <a:t>/Nutella…?’ (Do you like Emmental cheese/Nutella…?’) for some of the food items. Encourage them to answer either ‘</a:t>
            </a:r>
            <a:r>
              <a:rPr lang="en-GB" sz="1200" b="0" strike="noStrike" spc="-1" dirty="0" err="1">
                <a:solidFill>
                  <a:srgbClr val="000000"/>
                </a:solidFill>
                <a:latin typeface="Calibri"/>
              </a:rPr>
              <a:t>ja</a:t>
            </a:r>
            <a:r>
              <a:rPr lang="en-GB" sz="1200" b="0" strike="noStrike" spc="-1" dirty="0">
                <a:solidFill>
                  <a:srgbClr val="000000"/>
                </a:solidFill>
                <a:latin typeface="Calibri"/>
              </a:rPr>
              <a:t>’ or ‘</a:t>
            </a:r>
            <a:r>
              <a:rPr lang="en-GB" sz="1200" b="0" strike="noStrike" spc="-1" dirty="0" err="1">
                <a:solidFill>
                  <a:srgbClr val="000000"/>
                </a:solidFill>
                <a:latin typeface="Calibri"/>
              </a:rPr>
              <a:t>nein</a:t>
            </a:r>
            <a:r>
              <a:rPr lang="en-GB" sz="1200" b="0" strike="noStrike" spc="-1" dirty="0">
                <a:solidFill>
                  <a:srgbClr val="000000"/>
                </a:solidFill>
                <a:latin typeface="Calibri"/>
              </a:rPr>
              <a:t>’. </a:t>
            </a:r>
            <a:endParaRPr lang="en-GB" sz="1200" b="0" strike="noStrike" spc="-1" dirty="0">
              <a:latin typeface="Arial"/>
            </a:endParaRPr>
          </a:p>
          <a:p>
            <a:pPr>
              <a:lnSpc>
                <a:spcPct val="100000"/>
              </a:lnSpc>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Frequency of unknown words and cognates</a:t>
            </a:r>
            <a:r>
              <a:rPr lang="en-GB" sz="1200" b="0" strike="noStrike" spc="-1" dirty="0">
                <a:latin typeface="Arial"/>
              </a:rPr>
              <a:t>:</a:t>
            </a:r>
            <a:br>
              <a:rPr lang="en-GB" sz="1200" b="0" strike="noStrike" spc="-1" dirty="0">
                <a:latin typeface="Arial"/>
              </a:rPr>
            </a:br>
            <a:r>
              <a:rPr lang="en-GB" sz="1200" b="0" strike="noStrike" spc="-1" dirty="0" err="1">
                <a:latin typeface="Arial"/>
              </a:rPr>
              <a:t>aus</a:t>
            </a:r>
            <a:r>
              <a:rPr lang="en-GB" sz="1200" b="0" strike="noStrike" spc="-1" dirty="0">
                <a:latin typeface="Arial"/>
              </a:rPr>
              <a:t> [37] </a:t>
            </a:r>
            <a:r>
              <a:rPr lang="en-GB" sz="1200" b="0" strike="noStrike" spc="-1" dirty="0" err="1">
                <a:latin typeface="Arial"/>
              </a:rPr>
              <a:t>kommen</a:t>
            </a:r>
            <a:r>
              <a:rPr lang="en-GB" sz="1200" b="0" strike="noStrike" spc="-1" dirty="0">
                <a:latin typeface="Arial"/>
              </a:rPr>
              <a:t> [62] </a:t>
            </a:r>
            <a:r>
              <a:rPr lang="en-GB" sz="1200" b="0" strike="noStrike" spc="-1" dirty="0" err="1">
                <a:latin typeface="Arial"/>
              </a:rPr>
              <a:t>lecker</a:t>
            </a:r>
            <a:r>
              <a:rPr lang="en-GB" sz="1200" b="0" strike="noStrike" spc="-1" dirty="0">
                <a:latin typeface="Arial"/>
              </a:rPr>
              <a:t> [&gt;5009]</a:t>
            </a:r>
            <a:br>
              <a:rPr lang="en-GB" sz="1200" b="0" strike="noStrike" spc="-1" dirty="0">
                <a:latin typeface="Arial"/>
              </a:rPr>
            </a:b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939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reading their English meanings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 </a:t>
            </a:r>
            <a:r>
              <a:rPr lang="en-GB" b="0" baseline="0" dirty="0"/>
              <a:t>Ask pupils if they noticed anything similar about </a:t>
            </a:r>
            <a:r>
              <a:rPr lang="en-GB" b="0" baseline="0" dirty="0" err="1"/>
              <a:t>nehmen</a:t>
            </a:r>
            <a:r>
              <a:rPr lang="en-GB" b="0" baseline="0" dirty="0"/>
              <a:t> and </a:t>
            </a:r>
            <a:r>
              <a:rPr lang="en-GB" b="0" baseline="0" dirty="0" err="1"/>
              <a:t>mitnehmen</a:t>
            </a:r>
            <a:r>
              <a:rPr lang="en-GB" b="0" baseline="0" dirty="0"/>
              <a:t>. Does anyone remember what ‘</a:t>
            </a:r>
            <a:r>
              <a:rPr lang="en-GB" b="0" baseline="0" dirty="0" err="1"/>
              <a:t>mit</a:t>
            </a:r>
            <a:r>
              <a:rPr lang="en-GB" b="0" baseline="0" dirty="0"/>
              <a:t>’ means (with)? Display the two explanations about this separable verb.</a:t>
            </a:r>
            <a:br>
              <a:rPr lang="en-GB" baseline="0" dirty="0"/>
            </a:br>
            <a:r>
              <a:rPr lang="en-GB" b="1" baseline="0" dirty="0"/>
              <a:t>2. </a:t>
            </a:r>
            <a:r>
              <a:rPr lang="en-GB" baseline="0" dirty="0"/>
              <a:t>Then, on the next slide, students try to recall the English orally (chorally), looking at the German (1 minute).</a:t>
            </a:r>
            <a:br>
              <a:rPr lang="en-GB" baseline="0" dirty="0"/>
            </a:br>
            <a:r>
              <a:rPr lang="en-GB" b="1" baseline="0" dirty="0"/>
              <a:t>3. </a:t>
            </a:r>
            <a:r>
              <a:rPr lang="en-GB" baseline="0" dirty="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8534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[2/3]</a:t>
            </a:r>
          </a:p>
          <a:p>
            <a:endParaRPr lang="en-US" b="1"/>
          </a:p>
          <a:p>
            <a:r>
              <a:rPr lang="en-GB" b="1" baseline="0"/>
              <a:t>Procedure:</a:t>
            </a:r>
            <a:br>
              <a:rPr lang="en-GB" baseline="0"/>
            </a:br>
            <a:r>
              <a:rPr lang="en-GB" baseline="0"/>
              <a:t>1. Students try to recall the English orally (chorally), looking at the German (1 minute).</a:t>
            </a:r>
            <a:br>
              <a:rPr lang="en-GB" baseline="0"/>
            </a:br>
            <a:r>
              <a:rPr lang="en-GB" baseline="0"/>
              <a:t>2. Elicit answers and click to reveal</a:t>
            </a:r>
          </a:p>
          <a:p>
            <a:br>
              <a:rPr lang="en-GB" baseline="0"/>
            </a:br>
            <a:r>
              <a:rPr lang="en-GB" b="0" baseline="0"/>
              <a:t>3. </a:t>
            </a:r>
            <a:r>
              <a:rPr lang="en-GB" baseline="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8890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German meanings orally (again, chorally), looking at the English (1 minute).</a:t>
            </a:r>
          </a:p>
          <a:p>
            <a:r>
              <a:rPr lang="en-GB" baseline="0" dirty="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7808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1</a:t>
            </a:r>
            <a:r>
              <a:rPr lang="en-GB" sz="1200" b="0" strike="noStrike" spc="-1" baseline="30000" dirty="0">
                <a:solidFill>
                  <a:srgbClr val="000000"/>
                </a:solidFill>
                <a:latin typeface="Calibri"/>
              </a:rPr>
              <a:t>st</a:t>
            </a:r>
            <a:r>
              <a:rPr lang="en-GB" sz="1200" b="0" strike="noStrike" spc="-1" dirty="0">
                <a:solidFill>
                  <a:srgbClr val="000000"/>
                </a:solidFill>
                <a:latin typeface="Calibri"/>
              </a:rPr>
              <a:t> and 3</a:t>
            </a:r>
            <a:r>
              <a:rPr lang="en-GB" sz="1200" b="0" strike="noStrike" spc="-1" baseline="30000" dirty="0">
                <a:solidFill>
                  <a:srgbClr val="000000"/>
                </a:solidFill>
                <a:latin typeface="Calibri"/>
              </a:rPr>
              <a:t>rd</a:t>
            </a:r>
            <a:r>
              <a:rPr lang="en-GB" sz="1200" b="0" strike="noStrike" spc="-1" dirty="0">
                <a:solidFill>
                  <a:srgbClr val="000000"/>
                </a:solidFill>
                <a:latin typeface="Calibri"/>
              </a:rPr>
              <a:t> persons singular of strong verbs with </a:t>
            </a:r>
            <a:r>
              <a:rPr lang="en-GB" sz="1200" b="0" strike="noStrike" spc="-1" dirty="0" err="1">
                <a:solidFill>
                  <a:srgbClr val="000000"/>
                </a:solidFill>
                <a:latin typeface="Calibri"/>
              </a:rPr>
              <a:t>e</a:t>
            </a:r>
            <a:r>
              <a:rPr lang="en-GB" sz="1200" b="0" strike="noStrike" spc="-1" dirty="0" err="1">
                <a:solidFill>
                  <a:srgbClr val="000000"/>
                </a:solidFill>
                <a:latin typeface="Calibri"/>
                <a:sym typeface="Wingdings" panose="05000000000000000000" pitchFamily="2" charset="2"/>
              </a:rPr>
              <a:t>i</a:t>
            </a:r>
            <a:r>
              <a:rPr lang="en-GB" sz="1200" b="0" strike="noStrike" spc="-1" dirty="0">
                <a:solidFill>
                  <a:srgbClr val="000000"/>
                </a:solidFill>
                <a:latin typeface="Calibri"/>
                <a:sym typeface="Wingdings" panose="05000000000000000000" pitchFamily="2" charset="2"/>
              </a:rPr>
              <a:t> and </a:t>
            </a:r>
            <a:r>
              <a:rPr lang="en-GB" sz="1200" b="0" strike="noStrike" spc="-1" dirty="0" err="1">
                <a:solidFill>
                  <a:srgbClr val="000000"/>
                </a:solidFill>
                <a:latin typeface="Calibri"/>
                <a:sym typeface="Wingdings" panose="05000000000000000000" pitchFamily="2" charset="2"/>
              </a:rPr>
              <a:t>eie</a:t>
            </a:r>
            <a:r>
              <a:rPr lang="en-GB" sz="1200" b="0" strike="noStrike" spc="-1" dirty="0">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verbs ‘</a:t>
            </a:r>
            <a:r>
              <a:rPr lang="en-GB" sz="1200" b="0"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(to give) and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(to read). These also follow these rules. Ask learners to put these in the third person (er/</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er/</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/es </a:t>
            </a:r>
            <a:r>
              <a:rPr lang="en-GB" sz="1200" b="0" strike="noStrike" spc="-1" dirty="0" err="1">
                <a:solidFill>
                  <a:srgbClr val="000000"/>
                </a:solidFill>
                <a:latin typeface="Calibri"/>
                <a:ea typeface="Calibri"/>
              </a:rPr>
              <a:t>liest</a:t>
            </a:r>
            <a:r>
              <a:rPr lang="en-GB" sz="1200" b="0" strike="noStrike" spc="-1" dirty="0">
                <a:solidFill>
                  <a:srgbClr val="000000"/>
                </a:solidFill>
                <a:latin typeface="Calibri"/>
                <a:ea typeface="Calibri"/>
              </a:rPr>
              <a:t>). So </a:t>
            </a:r>
            <a:r>
              <a:rPr lang="en-GB" sz="1200" b="0"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follows the e -&gt;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rule and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follows the e -&gt;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rule.</a:t>
            </a:r>
          </a:p>
          <a:p>
            <a:pPr marL="228600" indent="-227880">
              <a:lnSpc>
                <a:spcPct val="100000"/>
              </a:lnSpc>
              <a:buClr>
                <a:srgbClr val="000000"/>
              </a:buClr>
              <a:buFont typeface="Calibri"/>
              <a:buAutoNum type="arabicPeriod"/>
            </a:pPr>
            <a:endParaRPr lang="en-GB" sz="1200" b="0" strike="noStrike" spc="-1" dirty="0">
              <a:solidFill>
                <a:srgbClr val="000000"/>
              </a:solidFill>
              <a:latin typeface="Calibri"/>
              <a:ea typeface="Calibri"/>
            </a:endParaRPr>
          </a:p>
          <a:p>
            <a:pPr marL="720" indent="0">
              <a:lnSpc>
                <a:spcPct val="100000"/>
              </a:lnSpc>
              <a:buClr>
                <a:srgbClr val="000000"/>
              </a:buClr>
              <a:buFont typeface="Calibri"/>
              <a:buNone/>
            </a:pPr>
            <a:r>
              <a:rPr lang="en-GB" sz="1200" b="0" strike="noStrike" spc="-1" dirty="0">
                <a:solidFill>
                  <a:srgbClr val="000000"/>
                </a:solidFill>
                <a:latin typeface="Calibri"/>
                <a:ea typeface="Calibri"/>
              </a:rPr>
              <a:t>The answer to the question in the final speech bubble is that the h in </a:t>
            </a:r>
            <a:r>
              <a:rPr lang="en-GB" sz="1200" b="0" strike="noStrike" spc="-1" dirty="0" err="1">
                <a:solidFill>
                  <a:srgbClr val="000000"/>
                </a:solidFill>
                <a:latin typeface="Calibri"/>
                <a:ea typeface="Calibri"/>
              </a:rPr>
              <a:t>nehmen</a:t>
            </a:r>
            <a:r>
              <a:rPr lang="en-GB" sz="1200" b="0" strike="noStrike" spc="-1" dirty="0">
                <a:solidFill>
                  <a:srgbClr val="000000"/>
                </a:solidFill>
                <a:latin typeface="Calibri"/>
                <a:ea typeface="Calibri"/>
              </a:rPr>
              <a:t> turns into an m, so it’s not ‘er </a:t>
            </a:r>
            <a:r>
              <a:rPr lang="en-GB" sz="1200" b="0" strike="noStrike" spc="-1" dirty="0" err="1">
                <a:solidFill>
                  <a:srgbClr val="000000"/>
                </a:solidFill>
                <a:latin typeface="Calibri"/>
                <a:ea typeface="Calibri"/>
              </a:rPr>
              <a:t>nihmt</a:t>
            </a:r>
            <a:r>
              <a:rPr lang="en-GB" sz="1200" b="0" strike="noStrike" spc="-1" dirty="0">
                <a:solidFill>
                  <a:srgbClr val="000000"/>
                </a:solidFill>
                <a:latin typeface="Calibri"/>
                <a:ea typeface="Calibri"/>
              </a:rPr>
              <a:t>’, it’s ‘er nimmt’. The same happens with </a:t>
            </a:r>
            <a:r>
              <a:rPr lang="en-GB" sz="1200" b="0" strike="noStrike" spc="-1" dirty="0" err="1">
                <a:solidFill>
                  <a:srgbClr val="000000"/>
                </a:solidFill>
                <a:latin typeface="Calibri"/>
                <a:ea typeface="Calibri"/>
              </a:rPr>
              <a:t>mitnehmen</a:t>
            </a:r>
            <a:r>
              <a:rPr lang="en-GB" sz="1200" b="0" strike="noStrike" spc="-1" dirty="0">
                <a:solidFill>
                  <a:srgbClr val="000000"/>
                </a:solidFill>
                <a:latin typeface="Calibri"/>
                <a:ea typeface="Calibri"/>
              </a:rPr>
              <a:t> e.g. Ich </a:t>
            </a:r>
            <a:r>
              <a:rPr lang="en-GB" sz="1200" b="0" strike="noStrike" spc="-1" dirty="0" err="1">
                <a:solidFill>
                  <a:srgbClr val="000000"/>
                </a:solidFill>
                <a:latin typeface="Calibri"/>
                <a:ea typeface="Calibri"/>
              </a:rPr>
              <a:t>nehme</a:t>
            </a:r>
            <a:r>
              <a:rPr lang="en-GB" sz="1200" b="0" strike="noStrike" spc="-1" dirty="0">
                <a:solidFill>
                  <a:srgbClr val="000000"/>
                </a:solidFill>
                <a:latin typeface="Calibri"/>
                <a:ea typeface="Calibri"/>
              </a:rPr>
              <a:t> das Papier </a:t>
            </a:r>
            <a:r>
              <a:rPr lang="en-GB" sz="1200" b="0" strike="noStrike" spc="-1" dirty="0" err="1">
                <a:solidFill>
                  <a:srgbClr val="000000"/>
                </a:solidFill>
                <a:latin typeface="Calibri"/>
                <a:ea typeface="Calibri"/>
              </a:rPr>
              <a:t>mit</a:t>
            </a:r>
            <a:r>
              <a:rPr lang="en-GB" sz="1200" b="0" strike="noStrike" spc="-1" dirty="0">
                <a:solidFill>
                  <a:srgbClr val="000000"/>
                </a:solidFill>
                <a:latin typeface="Calibri"/>
                <a:ea typeface="Calibri"/>
              </a:rPr>
              <a:t> -&gt; Er nimmt das Papier </a:t>
            </a:r>
            <a:r>
              <a:rPr lang="en-GB" sz="1200" b="0" strike="noStrike" spc="-1" dirty="0" err="1">
                <a:solidFill>
                  <a:srgbClr val="000000"/>
                </a:solidFill>
                <a:latin typeface="Calibri"/>
                <a:ea typeface="Calibri"/>
              </a:rPr>
              <a:t>mit</a:t>
            </a:r>
            <a:r>
              <a:rPr lang="en-GB" sz="1200" b="0" strike="noStrike" spc="-1" dirty="0">
                <a:solidFill>
                  <a:srgbClr val="000000"/>
                </a:solidFill>
                <a:latin typeface="Calibri"/>
                <a:ea typeface="Calibri"/>
              </a:rPr>
              <a:t>.</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audio" Target="../media/audio39.wav"/><Relationship Id="rId21" Type="http://schemas.openxmlformats.org/officeDocument/2006/relationships/image" Target="../media/image49.png"/><Relationship Id="rId7" Type="http://schemas.openxmlformats.org/officeDocument/2006/relationships/audio" Target="../media/audio43.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4.gif"/><Relationship Id="rId2" Type="http://schemas.openxmlformats.org/officeDocument/2006/relationships/notesSlide" Target="../notesSlides/notesSlide10.xml"/><Relationship Id="rId16" Type="http://schemas.openxmlformats.org/officeDocument/2006/relationships/audio" Target="../media/audio50.wav"/><Relationship Id="rId20"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15.svg"/><Relationship Id="rId24" Type="http://schemas.openxmlformats.org/officeDocument/2006/relationships/image" Target="../media/image50.gif"/><Relationship Id="rId5" Type="http://schemas.openxmlformats.org/officeDocument/2006/relationships/audio" Target="../media/audio41.wav"/><Relationship Id="rId15" Type="http://schemas.openxmlformats.org/officeDocument/2006/relationships/audio" Target="../media/audio49.wav"/><Relationship Id="rId23" Type="http://schemas.openxmlformats.org/officeDocument/2006/relationships/image" Target="../media/image2.gif"/><Relationship Id="rId10" Type="http://schemas.openxmlformats.org/officeDocument/2006/relationships/image" Target="../media/image14.png"/><Relationship Id="rId19" Type="http://schemas.openxmlformats.org/officeDocument/2006/relationships/audio" Target="../media/audio53.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48.wav"/><Relationship Id="rId22" Type="http://schemas.openxmlformats.org/officeDocument/2006/relationships/audio" Target="../media/audio54.wav"/></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15.svg"/><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51.gif"/><Relationship Id="rId1" Type="http://schemas.openxmlformats.org/officeDocument/2006/relationships/slideLayout" Target="../slideLayouts/slideLayout5.xml"/><Relationship Id="rId6" Type="http://schemas.openxmlformats.org/officeDocument/2006/relationships/audio" Target="../media/audio58.wav"/><Relationship Id="rId11" Type="http://schemas.openxmlformats.org/officeDocument/2006/relationships/image" Target="../media/image33.png"/><Relationship Id="rId5" Type="http://schemas.openxmlformats.org/officeDocument/2006/relationships/audio" Target="../media/audio57.wav"/><Relationship Id="rId15" Type="http://schemas.openxmlformats.org/officeDocument/2006/relationships/audio" Target="../media/audio64.wav"/><Relationship Id="rId10" Type="http://schemas.openxmlformats.org/officeDocument/2006/relationships/audio" Target="../media/audio62.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3.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65.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audio" Target="../media/audio8.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9.png"/><Relationship Id="rId5" Type="http://schemas.openxmlformats.org/officeDocument/2006/relationships/audio" Target="../media/audio6.wav"/><Relationship Id="rId10" Type="http://schemas.openxmlformats.org/officeDocument/2006/relationships/image" Target="../media/image8.png"/><Relationship Id="rId4" Type="http://schemas.openxmlformats.org/officeDocument/2006/relationships/audio" Target="../media/audio5.wav"/><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19.png"/><Relationship Id="rId3" Type="http://schemas.openxmlformats.org/officeDocument/2006/relationships/image" Target="../media/image13.png"/><Relationship Id="rId21" Type="http://schemas.openxmlformats.org/officeDocument/2006/relationships/image" Target="../media/image22.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audio" Target="../media/audio14.wav"/><Relationship Id="rId5" Type="http://schemas.openxmlformats.org/officeDocument/2006/relationships/image" Target="../media/image14.png"/><Relationship Id="rId15" Type="http://schemas.openxmlformats.org/officeDocument/2006/relationships/image" Target="../media/image16.png"/><Relationship Id="rId10" Type="http://schemas.openxmlformats.org/officeDocument/2006/relationships/audio" Target="../media/audio13.wav"/><Relationship Id="rId19" Type="http://schemas.openxmlformats.org/officeDocument/2006/relationships/image" Target="../media/image20.png"/><Relationship Id="rId4" Type="http://schemas.openxmlformats.org/officeDocument/2006/relationships/audio" Target="../media/audio9.wav"/><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6.jpg"/><Relationship Id="rId18" Type="http://schemas.openxmlformats.org/officeDocument/2006/relationships/image" Target="../media/image14.png"/><Relationship Id="rId3" Type="http://schemas.openxmlformats.org/officeDocument/2006/relationships/audio" Target="../media/audio18.wav"/><Relationship Id="rId21" Type="http://schemas.openxmlformats.org/officeDocument/2006/relationships/image" Target="../media/image31.png"/><Relationship Id="rId7" Type="http://schemas.openxmlformats.org/officeDocument/2006/relationships/audio" Target="../media/audio22.wav"/><Relationship Id="rId12" Type="http://schemas.openxmlformats.org/officeDocument/2006/relationships/image" Target="../media/image25.png"/><Relationship Id="rId17" Type="http://schemas.openxmlformats.org/officeDocument/2006/relationships/image" Target="../media/image30.jpg"/><Relationship Id="rId2" Type="http://schemas.openxmlformats.org/officeDocument/2006/relationships/notesSlide" Target="../notesSlides/notesSlide5.xml"/><Relationship Id="rId16" Type="http://schemas.openxmlformats.org/officeDocument/2006/relationships/image" Target="../media/image29.jpg"/><Relationship Id="rId20"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24.png"/><Relationship Id="rId5" Type="http://schemas.openxmlformats.org/officeDocument/2006/relationships/audio" Target="../media/audio20.wav"/><Relationship Id="rId15" Type="http://schemas.openxmlformats.org/officeDocument/2006/relationships/image" Target="../media/image28.jpg"/><Relationship Id="rId10" Type="http://schemas.openxmlformats.org/officeDocument/2006/relationships/audio" Target="../media/audio25.wav"/><Relationship Id="rId19" Type="http://schemas.openxmlformats.org/officeDocument/2006/relationships/image" Target="../media/image15.sv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27.jpg"/></Relationships>
</file>

<file path=ppt/slides/_rels/slide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36.png"/><Relationship Id="rId3" Type="http://schemas.openxmlformats.org/officeDocument/2006/relationships/audio" Target="../media/audio26.wav"/><Relationship Id="rId21" Type="http://schemas.openxmlformats.org/officeDocument/2006/relationships/image" Target="../media/image39.jpeg"/><Relationship Id="rId7" Type="http://schemas.openxmlformats.org/officeDocument/2006/relationships/image" Target="../media/image33.png"/><Relationship Id="rId12" Type="http://schemas.openxmlformats.org/officeDocument/2006/relationships/audio" Target="../media/audio31.wav"/><Relationship Id="rId17" Type="http://schemas.openxmlformats.org/officeDocument/2006/relationships/image" Target="../media/image35.svg"/><Relationship Id="rId2" Type="http://schemas.openxmlformats.org/officeDocument/2006/relationships/notesSlide" Target="../notesSlides/notesSlide6.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audio" Target="../media/audio30.wav"/><Relationship Id="rId5" Type="http://schemas.openxmlformats.org/officeDocument/2006/relationships/image" Target="../media/image15.svg"/><Relationship Id="rId15" Type="http://schemas.openxmlformats.org/officeDocument/2006/relationships/audio" Target="../media/audio34.wav"/><Relationship Id="rId23" Type="http://schemas.openxmlformats.org/officeDocument/2006/relationships/image" Target="../media/image41.png"/><Relationship Id="rId10" Type="http://schemas.openxmlformats.org/officeDocument/2006/relationships/audio" Target="../media/audio29.wav"/><Relationship Id="rId19"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0.wav"/><Relationship Id="rId3" Type="http://schemas.openxmlformats.org/officeDocument/2006/relationships/audio" Target="../media/audio26.wav"/><Relationship Id="rId7" Type="http://schemas.openxmlformats.org/officeDocument/2006/relationships/image" Target="../media/image33.png"/><Relationship Id="rId12" Type="http://schemas.openxmlformats.org/officeDocument/2006/relationships/audio" Target="../media/audio31.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audio" Target="../media/audio32.wav"/><Relationship Id="rId5" Type="http://schemas.openxmlformats.org/officeDocument/2006/relationships/image" Target="../media/image15.svg"/><Relationship Id="rId15" Type="http://schemas.openxmlformats.org/officeDocument/2006/relationships/audio" Target="../media/audio28.wav"/><Relationship Id="rId10" Type="http://schemas.openxmlformats.org/officeDocument/2006/relationships/audio" Target="../media/audio29.wav"/><Relationship Id="rId4" Type="http://schemas.openxmlformats.org/officeDocument/2006/relationships/image" Target="../media/image14.png"/><Relationship Id="rId9" Type="http://schemas.openxmlformats.org/officeDocument/2006/relationships/audio" Target="../media/audio34.wav"/><Relationship Id="rId14" Type="http://schemas.openxmlformats.org/officeDocument/2006/relationships/audio" Target="../media/audio33.wav"/></Relationships>
</file>

<file path=ppt/slides/_rels/slide8.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15.svg"/><Relationship Id="rId3" Type="http://schemas.openxmlformats.org/officeDocument/2006/relationships/audio" Target="../media/audio27.wav"/><Relationship Id="rId7" Type="http://schemas.openxmlformats.org/officeDocument/2006/relationships/audio" Target="../media/audio30.wav"/><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audio" Target="../media/audio26.wav"/><Relationship Id="rId5" Type="http://schemas.openxmlformats.org/officeDocument/2006/relationships/audio" Target="../media/audio31.wav"/><Relationship Id="rId15" Type="http://schemas.openxmlformats.org/officeDocument/2006/relationships/image" Target="../media/image33.png"/><Relationship Id="rId10" Type="http://schemas.openxmlformats.org/officeDocument/2006/relationships/audio" Target="../media/audio33.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audio" Target="../media/audio35.wav"/><Relationship Id="rId7" Type="http://schemas.openxmlformats.org/officeDocument/2006/relationships/image" Target="../media/image42.pn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image" Target="../media/image46.png"/><Relationship Id="rId5" Type="http://schemas.openxmlformats.org/officeDocument/2006/relationships/audio" Target="../media/audio37.wav"/><Relationship Id="rId10" Type="http://schemas.openxmlformats.org/officeDocument/2006/relationships/image" Target="../media/image45.png"/><Relationship Id="rId4" Type="http://schemas.openxmlformats.org/officeDocument/2006/relationships/audio" Target="../media/audio36.wav"/><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Present</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tense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strong</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verbs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e</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sym typeface="Wingdings" panose="05000000000000000000" pitchFamily="2" charset="2"/>
              </a:rPr>
              <a:t>i</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e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sym typeface="Wingdings" panose="05000000000000000000" pitchFamily="2" charset="2"/>
              </a:rPr>
              <a:t>ie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[z]</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3" name="TextBox 2">
            <a:extLst>
              <a:ext uri="{FF2B5EF4-FFF2-40B4-BE49-F238E27FC236}">
                <a16:creationId xmlns:a16="http://schemas.microsoft.com/office/drawing/2014/main" id="{D21E7F66-3F3F-A205-1FF1-D3D1C9CED99E}"/>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t>der </a:t>
            </a:r>
            <a:r>
              <a:rPr lang="en-GB" sz="2000" dirty="0" err="1"/>
              <a:t>Alltag</a:t>
            </a:r>
            <a:r>
              <a:rPr lang="en-GB" sz="2000" dirty="0"/>
              <a:t> – everyday life, daily routine</a:t>
            </a:r>
          </a:p>
        </p:txBody>
      </p:sp>
      <p:sp>
        <p:nvSpPr>
          <p:cNvPr id="4" name="TextBox 3">
            <a:hlinkClick r:id="" action="ppaction://noaction">
              <a:snd r:embed="rId4" name="T1_W10_1.1.wav"/>
            </a:hlinkClick>
            <a:extLst>
              <a:ext uri="{FF2B5EF4-FFF2-40B4-BE49-F238E27FC236}">
                <a16:creationId xmlns:a16="http://schemas.microsoft.com/office/drawing/2014/main" id="{5C43FE6C-556C-E267-3FBA-E08D9ADBFB0E}"/>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p>
        </p:txBody>
      </p:sp>
      <p:pic>
        <p:nvPicPr>
          <p:cNvPr id="19" name="Picture 2" descr="A cartoon of a person&#10;&#10;Description automatically generated with medium confidence">
            <a:extLst>
              <a:ext uri="{FF2B5EF4-FFF2-40B4-BE49-F238E27FC236}">
                <a16:creationId xmlns:a16="http://schemas.microsoft.com/office/drawing/2014/main" id="{308B3834-8EA7-42A7-927B-4D066DDE9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Switzerland Country vector and picture">
            <a:extLst>
              <a:ext uri="{FF2B5EF4-FFF2-40B4-BE49-F238E27FC236}">
                <a16:creationId xmlns:a16="http://schemas.microsoft.com/office/drawing/2014/main" id="{D0E36120-4EAB-4474-BA44-175ED383D1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cartoon of a person in a black outfit&#10;&#10;Description automatically generated">
            <a:extLst>
              <a:ext uri="{FF2B5EF4-FFF2-40B4-BE49-F238E27FC236}">
                <a16:creationId xmlns:a16="http://schemas.microsoft.com/office/drawing/2014/main" id="{201277AD-9A62-4FE7-8B39-060FBCCF3BCE}"/>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22" name="Group 21">
            <a:extLst>
              <a:ext uri="{FF2B5EF4-FFF2-40B4-BE49-F238E27FC236}">
                <a16:creationId xmlns:a16="http://schemas.microsoft.com/office/drawing/2014/main" id="{CCEBE2D3-79E9-4C66-92DE-D76D906FD514}"/>
              </a:ext>
            </a:extLst>
          </p:cNvPr>
          <p:cNvGrpSpPr/>
          <p:nvPr/>
        </p:nvGrpSpPr>
        <p:grpSpPr>
          <a:xfrm>
            <a:off x="2995486" y="2976043"/>
            <a:ext cx="773455" cy="1241113"/>
            <a:chOff x="-3257549" y="351247"/>
            <a:chExt cx="2891629" cy="4640012"/>
          </a:xfrm>
        </p:grpSpPr>
        <p:pic>
          <p:nvPicPr>
            <p:cNvPr id="23" name="Picture 22">
              <a:extLst>
                <a:ext uri="{FF2B5EF4-FFF2-40B4-BE49-F238E27FC236}">
                  <a16:creationId xmlns:a16="http://schemas.microsoft.com/office/drawing/2014/main" id="{1D3CC4DE-F59C-4979-989E-341C02802E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4" name="Picture 23">
              <a:extLst>
                <a:ext uri="{FF2B5EF4-FFF2-40B4-BE49-F238E27FC236}">
                  <a16:creationId xmlns:a16="http://schemas.microsoft.com/office/drawing/2014/main" id="{ED69EF0B-E1B8-4B96-BBC1-6988223B18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28051" y="80208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1_W10_10.3.wav"/>
            </a:hlinkClick>
            <a:extLst>
              <a:ext uri="{FF2B5EF4-FFF2-40B4-BE49-F238E27FC236}">
                <a16:creationId xmlns:a16="http://schemas.microsoft.com/office/drawing/2014/main" id="{4247252A-FC32-4F16-8616-A5FE2859FCB7}"/>
              </a:ext>
            </a:extLst>
          </p:cNvPr>
          <p:cNvSpPr/>
          <p:nvPr/>
        </p:nvSpPr>
        <p:spPr>
          <a:xfrm>
            <a:off x="336865" y="31026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3" name="T1_W10_10.4.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4" name="T1_W10_10.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5" name="T1_W10_10.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6" name="T1_W10_10.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7" name="T1_W10_10.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1_W10_10.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128754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19" name="T1_W10_10.1.wav"/>
            </a:hlinkClick>
            <a:extLst>
              <a:ext uri="{FF2B5EF4-FFF2-40B4-BE49-F238E27FC236}">
                <a16:creationId xmlns:a16="http://schemas.microsoft.com/office/drawing/2014/main" id="{CDE017ED-8249-468A-9710-339DEB7176CF}"/>
              </a:ext>
            </a:extLst>
          </p:cNvPr>
          <p:cNvSpPr/>
          <p:nvPr/>
        </p:nvSpPr>
        <p:spPr>
          <a:xfrm>
            <a:off x="1365698" y="84240"/>
            <a:ext cx="6757771" cy="8517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von Ronja. Sie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kommt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England. Ronja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Mariem.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74318" y="2998761"/>
            <a:ext cx="517321" cy="517320"/>
          </a:xfrm>
          <a:prstGeom prst="rect">
            <a:avLst/>
          </a:prstGeom>
        </p:spPr>
      </p:pic>
      <p:sp>
        <p:nvSpPr>
          <p:cNvPr id="45" name="Speech Bubble: Rectangle with Corners Rounded 44">
            <a:hlinkClick r:id="" action="ppaction://noaction">
              <a:snd r:embed="rId22" name="T1_W10_10.2.wav"/>
            </a:hlinkClick>
            <a:extLst>
              <a:ext uri="{FF2B5EF4-FFF2-40B4-BE49-F238E27FC236}">
                <a16:creationId xmlns:a16="http://schemas.microsoft.com/office/drawing/2014/main" id="{35880B1E-BB42-4CC4-8D50-37D04D3D1CEE}"/>
              </a:ext>
            </a:extLst>
          </p:cNvPr>
          <p:cNvSpPr/>
          <p:nvPr/>
        </p:nvSpPr>
        <p:spPr>
          <a:xfrm>
            <a:off x="2186847" y="974168"/>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CustomShape 6">
            <a:hlinkClick r:id="" action="ppaction://noaction">
              <a:snd r:embed="rId22" name="T1_W10_10.2.wav"/>
            </a:hlinkClick>
            <a:extLst>
              <a:ext uri="{FF2B5EF4-FFF2-40B4-BE49-F238E27FC236}">
                <a16:creationId xmlns:a16="http://schemas.microsoft.com/office/drawing/2014/main" id="{182824E6-B685-4C92-B810-0461E88D78D1}"/>
              </a:ext>
            </a:extLst>
          </p:cNvPr>
          <p:cNvSpPr/>
          <p:nvPr/>
        </p:nvSpPr>
        <p:spPr>
          <a:xfrm>
            <a:off x="2264421" y="936089"/>
            <a:ext cx="5263857" cy="8011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Wer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macht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t>
            </a:r>
            <a:b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b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Ronja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ich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Olivia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r>
              <a:rPr lang="en-GB" sz="2400">
                <a:solidFill>
                  <a:srgbClr val="002060"/>
                </a:solidFill>
              </a:rPr>
              <a:t>ich (I)</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r>
              <a:rPr lang="en-GB" sz="2400" err="1">
                <a:solidFill>
                  <a:srgbClr val="002060"/>
                </a:solidFill>
              </a:rPr>
              <a:t>sie</a:t>
            </a:r>
            <a:r>
              <a:rPr lang="en-GB" sz="2400">
                <a:solidFill>
                  <a:srgbClr val="002060"/>
                </a:solidFill>
              </a:rPr>
              <a:t> (she)</a:t>
            </a:r>
          </a:p>
        </p:txBody>
      </p:sp>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She often takes the bus.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I normally take the train.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I normally read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She often helps at school concerts.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She often sees a film.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She takes an instrument to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I help at home every 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a:solidFill>
                  <a:srgbClr val="002060"/>
                </a:solidFill>
              </a:rPr>
              <a:t>Was?  </a:t>
            </a:r>
            <a:r>
              <a:rPr lang="en-GB" sz="2400" err="1">
                <a:solidFill>
                  <a:srgbClr val="002060"/>
                </a:solidFill>
              </a:rPr>
              <a:t>Schreib</a:t>
            </a:r>
            <a:r>
              <a:rPr lang="en-GB" sz="2400">
                <a:solidFill>
                  <a:srgbClr val="002060"/>
                </a:solidFill>
              </a:rPr>
              <a:t> auf </a:t>
            </a:r>
            <a:r>
              <a:rPr lang="en-GB" sz="2400" err="1">
                <a:solidFill>
                  <a:srgbClr val="002060"/>
                </a:solidFill>
              </a:rPr>
              <a:t>Englisch</a:t>
            </a:r>
            <a:r>
              <a:rPr lang="en-GB" sz="240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77044" y="3143276"/>
            <a:ext cx="3950330" cy="344185"/>
          </a:xfrm>
          <a:prstGeom prst="rect">
            <a:avLst/>
          </a:prstGeom>
          <a:solidFill>
            <a:schemeClr val="bg1"/>
          </a:solidFill>
        </p:spPr>
        <p:txBody>
          <a:bodyPr wrap="square" rtlCol="0">
            <a:spAutoFit/>
          </a:bodyPr>
          <a:lstStyle/>
          <a:p>
            <a:endParaRPr lang="en-GB"/>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52932" y="3648549"/>
            <a:ext cx="3950330" cy="344185"/>
          </a:xfrm>
          <a:prstGeom prst="rect">
            <a:avLst/>
          </a:prstGeom>
          <a:solidFill>
            <a:schemeClr val="bg1"/>
          </a:solidFill>
        </p:spPr>
        <p:txBody>
          <a:bodyPr wrap="square" rtlCol="0">
            <a:spAutoFit/>
          </a:bodyPr>
          <a:lstStyle/>
          <a:p>
            <a:endParaRPr lang="en-GB"/>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099" y="4001359"/>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52932" y="4124803"/>
            <a:ext cx="3950330" cy="344185"/>
          </a:xfrm>
          <a:prstGeom prst="rect">
            <a:avLst/>
          </a:prstGeom>
          <a:solidFill>
            <a:schemeClr val="bg1"/>
          </a:solidFill>
        </p:spPr>
        <p:txBody>
          <a:bodyPr wrap="square" rtlCol="0">
            <a:spAutoFit/>
          </a:bodyPr>
          <a:lstStyle/>
          <a:p>
            <a:endParaRPr lang="en-GB"/>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7563" y="4597737"/>
            <a:ext cx="5239056" cy="344185"/>
          </a:xfrm>
          <a:prstGeom prst="rect">
            <a:avLst/>
          </a:prstGeom>
          <a:solidFill>
            <a:schemeClr val="bg1"/>
          </a:solidFill>
        </p:spPr>
        <p:txBody>
          <a:bodyPr wrap="square" rtlCol="0">
            <a:spAutoFit/>
          </a:bodyPr>
          <a:lstStyle/>
          <a:p>
            <a:endParaRPr lang="en-GB"/>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8" y="499613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47775" y="5048411"/>
            <a:ext cx="5952007" cy="318250"/>
          </a:xfrm>
          <a:prstGeom prst="rect">
            <a:avLst/>
          </a:prstGeom>
          <a:solidFill>
            <a:schemeClr val="bg1"/>
          </a:solidFill>
        </p:spPr>
        <p:txBody>
          <a:bodyPr wrap="square" rtlCol="0">
            <a:spAutoFit/>
          </a:bodyPr>
          <a:lstStyle/>
          <a:p>
            <a:endParaRPr lang="en-GB"/>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03421" y="5600454"/>
            <a:ext cx="5091160" cy="344185"/>
          </a:xfrm>
          <a:prstGeom prst="rect">
            <a:avLst/>
          </a:prstGeom>
          <a:solidFill>
            <a:schemeClr val="bg1"/>
          </a:solidFill>
        </p:spPr>
        <p:txBody>
          <a:bodyPr wrap="square" rtlCol="0">
            <a:spAutoFit/>
          </a:bodyPr>
          <a:lstStyle/>
          <a:p>
            <a:endParaRPr lang="en-GB"/>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947908" y="5898438"/>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91688" y="6032844"/>
            <a:ext cx="6712518" cy="344185"/>
          </a:xfrm>
          <a:prstGeom prst="rect">
            <a:avLst/>
          </a:prstGeom>
          <a:solidFill>
            <a:schemeClr val="bg1"/>
          </a:solidFill>
        </p:spPr>
        <p:txBody>
          <a:bodyPr wrap="square" rtlCol="0">
            <a:spAutoFit/>
          </a:bodyPr>
          <a:lstStyle/>
          <a:p>
            <a:endParaRPr lang="en-GB"/>
          </a:p>
        </p:txBody>
      </p:sp>
      <p:sp>
        <p:nvSpPr>
          <p:cNvPr id="33" name="TextBox 32">
            <a:extLst>
              <a:ext uri="{FF2B5EF4-FFF2-40B4-BE49-F238E27FC236}">
                <a16:creationId xmlns:a16="http://schemas.microsoft.com/office/drawing/2014/main" id="{41C85327-2DF1-BACC-CD57-99DD018962D6}"/>
              </a:ext>
            </a:extLst>
          </p:cNvPr>
          <p:cNvSpPr txBox="1"/>
          <p:nvPr/>
        </p:nvSpPr>
        <p:spPr>
          <a:xfrm>
            <a:off x="0" y="6480998"/>
            <a:ext cx="1876579" cy="400110"/>
          </a:xfrm>
          <a:prstGeom prst="rect">
            <a:avLst/>
          </a:prstGeom>
          <a:solidFill>
            <a:srgbClr val="92D050"/>
          </a:solidFill>
        </p:spPr>
        <p:txBody>
          <a:bodyPr wrap="square" rtlCol="0">
            <a:spAutoFit/>
          </a:bodyPr>
          <a:lstStyle/>
          <a:p>
            <a:pPr algn="ctr"/>
            <a:r>
              <a:rPr lang="en-GB" sz="2000" dirty="0" err="1"/>
              <a:t>bei</a:t>
            </a:r>
            <a:r>
              <a:rPr lang="en-GB" sz="2000" dirty="0"/>
              <a:t> – with/at</a:t>
            </a:r>
          </a:p>
        </p:txBody>
      </p:sp>
      <p:pic>
        <p:nvPicPr>
          <p:cNvPr id="1026" name="Picture 2" descr="A cartoon of a person&#10;&#10;Description automatically generated with medium confidence">
            <a:extLst>
              <a:ext uri="{FF2B5EF4-FFF2-40B4-BE49-F238E27FC236}">
                <a16:creationId xmlns:a16="http://schemas.microsoft.com/office/drawing/2014/main" id="{4FA01DE6-7A08-121E-8498-E2BAC7216BA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53768" y="2122879"/>
            <a:ext cx="737466" cy="899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artoon of a person&#10;&#10;Description automatically generated with medium confidence">
            <a:extLst>
              <a:ext uri="{FF2B5EF4-FFF2-40B4-BE49-F238E27FC236}">
                <a16:creationId xmlns:a16="http://schemas.microsoft.com/office/drawing/2014/main" id="{53144649-C4B2-2CAB-8E43-B2728B8A251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83774" y="47400"/>
            <a:ext cx="1662490" cy="20276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cartoon of a person&#10;&#10;Description automatically generated">
            <a:extLst>
              <a:ext uri="{FF2B5EF4-FFF2-40B4-BE49-F238E27FC236}">
                <a16:creationId xmlns:a16="http://schemas.microsoft.com/office/drawing/2014/main" id="{0E0B7179-3AAC-D106-2CA7-2F9CEA1F3E34}"/>
              </a:ext>
            </a:extLst>
          </p:cNvPr>
          <p:cNvPicPr>
            <a:picLocks noChangeAspect="1"/>
          </p:cNvPicPr>
          <p:nvPr/>
        </p:nvPicPr>
        <p:blipFill rotWithShape="1">
          <a:blip r:embed="rId24">
            <a:extLst>
              <a:ext uri="{28A0092B-C50C-407E-A947-70E740481C1C}">
                <a14:useLocalDpi xmlns:a14="http://schemas.microsoft.com/office/drawing/2010/main" val="0"/>
              </a:ext>
            </a:extLst>
          </a:blip>
          <a:srcRect b="47498"/>
          <a:stretch/>
        </p:blipFill>
        <p:spPr>
          <a:xfrm>
            <a:off x="8996633" y="-65346"/>
            <a:ext cx="2037275" cy="2140345"/>
          </a:xfrm>
          <a:prstGeom prst="rect">
            <a:avLst/>
          </a:prstGeom>
        </p:spPr>
      </p:pic>
      <p:pic>
        <p:nvPicPr>
          <p:cNvPr id="23" name="Picture 22" descr="A cartoon of a person in a black outfit&#10;&#10;Description automatically generated">
            <a:extLst>
              <a:ext uri="{FF2B5EF4-FFF2-40B4-BE49-F238E27FC236}">
                <a16:creationId xmlns:a16="http://schemas.microsoft.com/office/drawing/2014/main" id="{FA980A30-380C-4654-84D9-0DDFC749E65E}"/>
              </a:ext>
            </a:extLst>
          </p:cNvPr>
          <p:cNvPicPr>
            <a:picLocks noChangeAspect="1"/>
          </p:cNvPicPr>
          <p:nvPr/>
        </p:nvPicPr>
        <p:blipFill rotWithShape="1">
          <a:blip r:embed="rId25">
            <a:extLst>
              <a:ext uri="{28A0092B-C50C-407E-A947-70E740481C1C}">
                <a14:useLocalDpi xmlns:a14="http://schemas.microsoft.com/office/drawing/2010/main" val="0"/>
              </a:ext>
            </a:extLst>
          </a:blip>
          <a:srcRect b="70434"/>
          <a:stretch/>
        </p:blipFill>
        <p:spPr>
          <a:xfrm>
            <a:off x="-305543" y="478355"/>
            <a:ext cx="1890213" cy="1637049"/>
          </a:xfrm>
          <a:prstGeom prst="rect">
            <a:avLst/>
          </a:prstGeom>
        </p:spPr>
      </p:pic>
      <p:pic>
        <p:nvPicPr>
          <p:cNvPr id="48" name="Picture 47" descr="A cartoon of a person in a black outfit&#10;&#10;Description automatically generated">
            <a:extLst>
              <a:ext uri="{FF2B5EF4-FFF2-40B4-BE49-F238E27FC236}">
                <a16:creationId xmlns:a16="http://schemas.microsoft.com/office/drawing/2014/main" id="{1B206ED9-4CE7-4F7F-ADD5-E961CDADB63F}"/>
              </a:ext>
            </a:extLst>
          </p:cNvPr>
          <p:cNvPicPr>
            <a:picLocks noChangeAspect="1"/>
          </p:cNvPicPr>
          <p:nvPr/>
        </p:nvPicPr>
        <p:blipFill rotWithShape="1">
          <a:blip r:embed="rId25">
            <a:extLst>
              <a:ext uri="{28A0092B-C50C-407E-A947-70E740481C1C}">
                <a14:useLocalDpi xmlns:a14="http://schemas.microsoft.com/office/drawing/2010/main" val="0"/>
              </a:ext>
            </a:extLst>
          </a:blip>
          <a:srcRect b="70434"/>
          <a:stretch/>
        </p:blipFill>
        <p:spPr>
          <a:xfrm>
            <a:off x="2807209" y="2099311"/>
            <a:ext cx="1038547" cy="899450"/>
          </a:xfrm>
          <a:prstGeom prst="rect">
            <a:avLst/>
          </a:prstGeom>
        </p:spPr>
      </p:pic>
    </p:spTree>
    <p:extLst>
      <p:ext uri="{BB962C8B-B14F-4D97-AF65-F5344CB8AC3E}">
        <p14:creationId xmlns:p14="http://schemas.microsoft.com/office/powerpoint/2010/main" val="31575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0_10.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10_10.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10_10.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10_10.1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10_10.1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10_10.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1_W10_10.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540202"/>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540202"/>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12" name="CustomShape 6">
            <a:hlinkClick r:id="" action="ppaction://noaction">
              <a:snd r:embed="rId10" name="T1_W10_11.1.wav"/>
            </a:hlinkClick>
          </p:cNvPr>
          <p:cNvSpPr/>
          <p:nvPr/>
        </p:nvSpPr>
        <p:spPr>
          <a:xfrm>
            <a:off x="101160" y="0"/>
            <a:ext cx="43236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Ronja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a:ln>
                  <a:noFill/>
                </a:ln>
                <a:solidFill>
                  <a:srgbClr val="002060"/>
                </a:solidFill>
                <a:effectLst/>
                <a:uLnTx/>
                <a:uFillTx/>
                <a:latin typeface="Century gothic"/>
                <a:ea typeface="Century Gothic"/>
                <a:cs typeface="+mn-cs"/>
              </a:rPr>
              <a:t> Mariem</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400718"/>
            <a:ext cx="914400" cy="914400"/>
          </a:xfrm>
          <a:prstGeom prst="rect">
            <a:avLst/>
          </a:prstGeom>
        </p:spPr>
      </p:pic>
      <p:sp>
        <p:nvSpPr>
          <p:cNvPr id="69" name="Speech Bubble: Rectangle with Corners Rounded 68">
            <a:hlinkClick r:id="" action="ppaction://noaction">
              <a:snd r:embed="rId14" name="T1_W10_11.2.wav"/>
            </a:hlinkClick>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14" name="T1_W10_11.2.wav"/>
            </a:hlinkClick>
            <a:extLst>
              <a:ext uri="{FF2B5EF4-FFF2-40B4-BE49-F238E27FC236}">
                <a16:creationId xmlns:a16="http://schemas.microsoft.com/office/drawing/2014/main" id="{1EABAD8D-5F95-40DD-A2BD-088C9326CD89}"/>
              </a:ext>
            </a:extLst>
          </p:cNvPr>
          <p:cNvSpPr txBox="1"/>
          <p:nvPr/>
        </p:nvSpPr>
        <p:spPr>
          <a:xfrm>
            <a:off x="871905" y="642663"/>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ich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sie</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Sätze</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1F4E79"/>
                </a:solidFill>
                <a:effectLst/>
                <a:uLnTx/>
                <a:uFillTx/>
              </a:rPr>
              <a:t>  </a:t>
            </a:r>
            <a:endParaRPr kumimoji="0" lang="en-GB" sz="2000" b="0" i="0" u="none" strike="noStrike" kern="0" cap="none" spc="0" normalizeH="0" baseline="0" noProof="0">
              <a:ln>
                <a:noFill/>
              </a:ln>
              <a:solidFill>
                <a:srgbClr val="1F4E79"/>
              </a:solidFill>
              <a:effectLst/>
              <a:uLnTx/>
              <a:uFillTx/>
            </a:endParaRPr>
          </a:p>
        </p:txBody>
      </p:sp>
      <p:grpSp>
        <p:nvGrpSpPr>
          <p:cNvPr id="78" name="Group 77">
            <a:extLst>
              <a:ext uri="{FF2B5EF4-FFF2-40B4-BE49-F238E27FC236}">
                <a16:creationId xmlns:a16="http://schemas.microsoft.com/office/drawing/2014/main" id="{12A14745-5768-4F84-B7E2-86D89F2FF630}"/>
              </a:ext>
            </a:extLst>
          </p:cNvPr>
          <p:cNvGrpSpPr/>
          <p:nvPr/>
        </p:nvGrpSpPr>
        <p:grpSpPr>
          <a:xfrm>
            <a:off x="467017" y="1688688"/>
            <a:ext cx="2820206" cy="1071811"/>
            <a:chOff x="510772"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10772" y="1524874"/>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1.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lies</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oft </a:t>
              </a:r>
              <a:r>
                <a:rPr kumimoji="0" lang="en-GB" sz="2000" b="0" i="0" u="none" strike="noStrike" kern="0" cap="none" spc="0" normalizeH="0" baseline="0" noProof="0" dirty="0" err="1">
                  <a:ln>
                    <a:noFill/>
                  </a:ln>
                  <a:solidFill>
                    <a:srgbClr val="5B9BD5">
                      <a:lumMod val="50000"/>
                    </a:srgbClr>
                  </a:solidFill>
                  <a:effectLst/>
                  <a:uLnTx/>
                  <a:uFillTx/>
                </a:rPr>
                <a:t>Bücher</a:t>
              </a:r>
              <a:r>
                <a:rPr kumimoji="0" lang="en-GB" sz="2000" b="0" i="0" u="none" strike="noStrike" kern="0" cap="none" spc="0" normalizeH="0" baseline="0" noProof="0" dirty="0">
                  <a:ln>
                    <a:noFill/>
                  </a:ln>
                  <a:solidFill>
                    <a:srgbClr val="5B9BD5">
                      <a:lumMod val="50000"/>
                    </a:srgbClr>
                  </a:solidFill>
                  <a:effectLst/>
                  <a:uLnTx/>
                  <a:uFillTx/>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31174" y="3034050"/>
            <a:ext cx="2802026" cy="1376590"/>
            <a:chOff x="479596" y="2943569"/>
            <a:chExt cx="2802026" cy="1024603"/>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479596" y="2943569"/>
              <a:ext cx="2611312" cy="1024603"/>
            </a:xfrm>
            <a:prstGeom prst="wedgeRoundRectCallout">
              <a:avLst>
                <a:gd name="adj1" fmla="val 29465"/>
                <a:gd name="adj2" fmla="val 62586"/>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273069"/>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99141" y="441289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4031665" y="3214321"/>
            <a:ext cx="2939577" cy="1384019"/>
            <a:chOff x="4095782" y="2919853"/>
            <a:chExt cx="2827459"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125520" y="296646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74514" y="4938238"/>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sp>
        <p:nvSpPr>
          <p:cNvPr id="114" name="Speech Bubble: Rectangle with Corners Rounded 113">
            <a:hlinkClick r:id="" action="ppaction://noaction">
              <a:snd r:embed="rId15" name="T1_W10_11.3.wav"/>
            </a:hlinkClick>
            <a:extLst>
              <a:ext uri="{FF2B5EF4-FFF2-40B4-BE49-F238E27FC236}">
                <a16:creationId xmlns:a16="http://schemas.microsoft.com/office/drawing/2014/main" id="{9697D0F4-133B-47EC-9EA7-A1CAA7AFE4D4}"/>
              </a:ext>
            </a:extLst>
          </p:cNvPr>
          <p:cNvSpPr/>
          <p:nvPr/>
        </p:nvSpPr>
        <p:spPr>
          <a:xfrm>
            <a:off x="4845961" y="124666"/>
            <a:ext cx="6006069"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Google Shape;108;p3">
            <a:hlinkClick r:id="" action="ppaction://noaction">
              <a:snd r:embed="rId15" name="T1_W10_11.3.wav"/>
            </a:hlinkClick>
            <a:extLst>
              <a:ext uri="{FF2B5EF4-FFF2-40B4-BE49-F238E27FC236}">
                <a16:creationId xmlns:a16="http://schemas.microsoft.com/office/drawing/2014/main" id="{39555553-D799-4EEF-86DB-BF14292E897C}"/>
              </a:ext>
            </a:extLst>
          </p:cNvPr>
          <p:cNvSpPr txBox="1"/>
          <p:nvPr/>
        </p:nvSpPr>
        <p:spPr>
          <a:xfrm>
            <a:off x="4883187" y="136037"/>
            <a:ext cx="611744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meine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Freundin</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aus</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England und…</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pSp>
        <p:nvGrpSpPr>
          <p:cNvPr id="4" name="Group 3">
            <a:extLst>
              <a:ext uri="{FF2B5EF4-FFF2-40B4-BE49-F238E27FC236}">
                <a16:creationId xmlns:a16="http://schemas.microsoft.com/office/drawing/2014/main" id="{B5B3AB02-2336-4A11-9A81-A27EF38C0DDF}"/>
              </a:ext>
            </a:extLst>
          </p:cNvPr>
          <p:cNvGrpSpPr/>
          <p:nvPr/>
        </p:nvGrpSpPr>
        <p:grpSpPr>
          <a:xfrm>
            <a:off x="546630" y="1765605"/>
            <a:ext cx="2484152" cy="900517"/>
            <a:chOff x="-12403520" y="4489211"/>
            <a:chExt cx="2484152" cy="900517"/>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2403520" y="4542433"/>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81048DD7-37A0-4FFA-B756-23331312C415}"/>
                </a:ext>
              </a:extLst>
            </p:cNvPr>
            <p:cNvSpPr txBox="1"/>
            <p:nvPr/>
          </p:nvSpPr>
          <p:spPr>
            <a:xfrm>
              <a:off x="-12389346" y="4489211"/>
              <a:ext cx="2469978" cy="707886"/>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solidFill>
                  <a:effectLst/>
                  <a:uLnTx/>
                  <a:uFillTx/>
                </a:rPr>
                <a:t>1. </a:t>
              </a:r>
              <a:r>
                <a:rPr kumimoji="0" lang="en-GB" sz="2000" b="1" i="0" u="none" strike="noStrike" kern="0" cap="none" spc="0" normalizeH="0" baseline="0" noProof="0" dirty="0">
                  <a:ln>
                    <a:noFill/>
                  </a:ln>
                  <a:solidFill>
                    <a:srgbClr val="002060"/>
                  </a:solidFill>
                  <a:effectLst/>
                  <a:uLnTx/>
                  <a:uFillTx/>
                </a:rPr>
                <a:t>Sie</a:t>
              </a:r>
              <a:r>
                <a:rPr kumimoji="0" lang="en-GB" sz="2000" b="1" i="0" u="none" strike="noStrike" kern="0" cap="none" spc="0" normalizeH="0" baseline="0" noProof="0" dirty="0">
                  <a:ln>
                    <a:noFill/>
                  </a:ln>
                  <a:solidFill>
                    <a:srgbClr val="5B9BD5"/>
                  </a:solidFill>
                  <a:effectLst/>
                  <a:uLnTx/>
                  <a:uFillTx/>
                </a:rPr>
                <a:t> </a:t>
              </a:r>
              <a:r>
                <a:rPr kumimoji="0" lang="en-GB" sz="2000" b="1" i="0" u="none" strike="noStrike" kern="0" cap="none" spc="0" normalizeH="0" baseline="0" noProof="0" dirty="0" err="1">
                  <a:ln>
                    <a:noFill/>
                  </a:ln>
                  <a:effectLst/>
                  <a:uLnTx/>
                  <a:uFillTx/>
                </a:rPr>
                <a:t>liest</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oft </a:t>
              </a:r>
              <a:r>
                <a:rPr kumimoji="0" lang="en-GB" sz="2000" b="0" i="0" u="none" strike="noStrike" kern="0" cap="none" spc="0" normalizeH="0" baseline="0" noProof="0" dirty="0" err="1">
                  <a:ln>
                    <a:noFill/>
                  </a:ln>
                  <a:effectLst/>
                  <a:uLnTx/>
                  <a:uFillTx/>
                </a:rPr>
                <a:t>Bücher</a:t>
              </a:r>
              <a:r>
                <a:rPr kumimoji="0" lang="en-GB" sz="2000" b="0" i="0" u="none" strike="noStrike" kern="0" cap="none" spc="0" normalizeH="0" baseline="0" noProof="0" dirty="0">
                  <a:ln>
                    <a:noFill/>
                  </a:ln>
                  <a:effectLst/>
                  <a:uLnTx/>
                  <a:uFillTx/>
                </a:rPr>
                <a:t>.</a:t>
              </a:r>
            </a:p>
          </p:txBody>
        </p:sp>
      </p:grpSp>
      <p:sp>
        <p:nvSpPr>
          <p:cNvPr id="8" name="TextBox 7">
            <a:extLst>
              <a:ext uri="{FF2B5EF4-FFF2-40B4-BE49-F238E27FC236}">
                <a16:creationId xmlns:a16="http://schemas.microsoft.com/office/drawing/2014/main" id="{42356158-CEDE-2A30-7201-34ADFD33FEFB}"/>
              </a:ext>
            </a:extLst>
          </p:cNvPr>
          <p:cNvSpPr txBox="1"/>
          <p:nvPr/>
        </p:nvSpPr>
        <p:spPr>
          <a:xfrm>
            <a:off x="750490" y="4647026"/>
            <a:ext cx="245783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helf</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auch in der </a:t>
            </a:r>
            <a:r>
              <a:rPr kumimoji="0" lang="en-GB" sz="2000" b="0" i="0" u="none" strike="noStrike" kern="0" cap="none" spc="0" normalizeH="0" baseline="0" noProof="0" dirty="0" err="1">
                <a:ln>
                  <a:noFill/>
                </a:ln>
                <a:solidFill>
                  <a:srgbClr val="5B9BD5">
                    <a:lumMod val="50000"/>
                  </a:srgbClr>
                </a:solidFill>
                <a:effectLst/>
                <a:uLnTx/>
                <a:uFillTx/>
              </a:rPr>
              <a:t>Englischklasse</a:t>
            </a:r>
            <a:r>
              <a:rPr kumimoji="0" lang="en-GB" sz="2000" b="0" i="0" u="none" strike="noStrike" kern="0" cap="none" spc="0" normalizeH="0" baseline="0" noProof="0" dirty="0">
                <a:ln>
                  <a:noFill/>
                </a:ln>
                <a:solidFill>
                  <a:srgbClr val="5B9BD5">
                    <a:lumMod val="50000"/>
                  </a:srgbClr>
                </a:solidFill>
                <a:effectLst/>
                <a:uLnTx/>
                <a:uFillTx/>
              </a:rPr>
              <a:t>.</a:t>
            </a:r>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541046" y="4683595"/>
            <a:ext cx="2415651" cy="10574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043BAC9-7099-A6F8-FAB7-97E34B5E7A2A}"/>
              </a:ext>
            </a:extLst>
          </p:cNvPr>
          <p:cNvSpPr txBox="1"/>
          <p:nvPr/>
        </p:nvSpPr>
        <p:spPr>
          <a:xfrm>
            <a:off x="648251" y="3072703"/>
            <a:ext cx="2820206"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hilf</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Lias</a:t>
            </a:r>
            <a:r>
              <a:rPr kumimoji="0" lang="en-GB" sz="2000" b="0" i="0" u="none" strike="noStrike" kern="0" cap="none" spc="0" normalizeH="0" baseline="0" noProof="0" dirty="0">
                <a:ln>
                  <a:noFill/>
                </a:ln>
                <a:solidFill>
                  <a:srgbClr val="5B9BD5">
                    <a:lumMod val="50000"/>
                  </a:srgbClr>
                </a:solidFill>
                <a:effectLst/>
                <a:uLnTx/>
                <a:uFillTx/>
              </a:rPr>
              <a:t>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er hat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manchmal</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Probleme</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mit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Englisch</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7" name="TextBox 6">
            <a:extLst>
              <a:ext uri="{FF2B5EF4-FFF2-40B4-BE49-F238E27FC236}">
                <a16:creationId xmlns:a16="http://schemas.microsoft.com/office/drawing/2014/main" id="{682D3BD4-8394-A4A8-BD07-4569E2C30043}"/>
              </a:ext>
            </a:extLst>
          </p:cNvPr>
          <p:cNvSpPr txBox="1"/>
          <p:nvPr/>
        </p:nvSpPr>
        <p:spPr>
          <a:xfrm>
            <a:off x="4296968" y="5004027"/>
            <a:ext cx="244955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seh</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Lias</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nicht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sehr</a:t>
            </a:r>
            <a:r>
              <a:rPr kumimoji="0" lang="en-GB" sz="2000" b="0" i="0" u="none" strike="noStrike" kern="0" cap="none" spc="0" normalizeH="0" noProof="0" dirty="0">
                <a:ln>
                  <a:noFill/>
                </a:ln>
                <a:solidFill>
                  <a:srgbClr val="5B9BD5">
                    <a:lumMod val="50000"/>
                  </a:srgbClr>
                </a:solidFill>
                <a:effectLst/>
                <a:uLnTx/>
                <a:uFillTx/>
              </a:rPr>
              <a:t> oft </a:t>
            </a:r>
            <a:r>
              <a:rPr kumimoji="0" lang="en-GB" sz="2000" b="0" i="0" u="none" strike="noStrike" kern="0" cap="none" spc="0" normalizeH="0" noProof="0" dirty="0" err="1">
                <a:ln>
                  <a:noFill/>
                </a:ln>
                <a:solidFill>
                  <a:srgbClr val="5B9BD5">
                    <a:lumMod val="50000"/>
                  </a:srgbClr>
                </a:solidFill>
                <a:effectLst/>
                <a:uLnTx/>
                <a:uFillTx/>
              </a:rPr>
              <a:t>im</a:t>
            </a:r>
            <a:r>
              <a:rPr kumimoji="0" lang="en-GB" sz="2000" b="0" i="0" u="none" strike="noStrike" kern="0" cap="none" spc="0" normalizeH="0" noProof="0" dirty="0">
                <a:ln>
                  <a:noFill/>
                </a:ln>
                <a:solidFill>
                  <a:srgbClr val="5B9BD5">
                    <a:lumMod val="50000"/>
                  </a:srgbClr>
                </a:solidFill>
                <a:effectLst/>
                <a:uLnTx/>
                <a:uFillTx/>
              </a:rPr>
              <a:t> Moment!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496961" y="3121919"/>
            <a:ext cx="2469978" cy="12353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F469215E-86AE-6F45-5B5B-46082BF43B56}"/>
              </a:ext>
            </a:extLst>
          </p:cNvPr>
          <p:cNvGrpSpPr/>
          <p:nvPr/>
        </p:nvGrpSpPr>
        <p:grpSpPr>
          <a:xfrm>
            <a:off x="4091543" y="1717823"/>
            <a:ext cx="2829797" cy="1219401"/>
            <a:chOff x="4091543" y="1717823"/>
            <a:chExt cx="2829797" cy="1423628"/>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091543" y="1717823"/>
              <a:ext cx="2611313" cy="1423628"/>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123619" y="1779434"/>
              <a:ext cx="2797721" cy="531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sp>
        <p:nvSpPr>
          <p:cNvPr id="9" name="TextBox 8">
            <a:extLst>
              <a:ext uri="{FF2B5EF4-FFF2-40B4-BE49-F238E27FC236}">
                <a16:creationId xmlns:a16="http://schemas.microsoft.com/office/drawing/2014/main" id="{C9273347-7339-6B7D-1305-CFF6B5B6CD50}"/>
              </a:ext>
            </a:extLst>
          </p:cNvPr>
          <p:cNvSpPr txBox="1"/>
          <p:nvPr/>
        </p:nvSpPr>
        <p:spPr>
          <a:xfrm>
            <a:off x="4296968" y="1776322"/>
            <a:ext cx="22892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nimm</a:t>
            </a:r>
            <a:r>
              <a:rPr lang="en-GB" sz="2000" dirty="0">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viele</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Sachen</a:t>
            </a:r>
            <a:r>
              <a:rPr kumimoji="0" lang="en-GB" sz="2000" b="0" i="0" u="none" strike="noStrike" kern="0" cap="none" spc="0" normalizeH="0" baseline="0" noProof="0" dirty="0">
                <a:ln>
                  <a:noFill/>
                </a:ln>
                <a:solidFill>
                  <a:srgbClr val="5B9BD5">
                    <a:lumMod val="50000"/>
                  </a:srgbClr>
                </a:solidFill>
                <a:effectLst/>
                <a:uLnTx/>
                <a:uFillTx/>
              </a:rPr>
              <a:t> in die Schule </a:t>
            </a:r>
            <a:r>
              <a:rPr kumimoji="0" lang="en-GB" sz="2000" b="0" i="0" u="none" strike="noStrike" kern="0" cap="none" spc="0" normalizeH="0" baseline="0" noProof="0" dirty="0" err="1">
                <a:ln>
                  <a:noFill/>
                </a:ln>
                <a:solidFill>
                  <a:srgbClr val="5B9BD5">
                    <a:lumMod val="50000"/>
                  </a:srgbClr>
                </a:solidFill>
                <a:effectLst/>
                <a:uLnTx/>
                <a:uFillTx/>
              </a:rPr>
              <a:t>mit</a:t>
            </a:r>
            <a:r>
              <a:rPr kumimoji="0" lang="en-GB" sz="2000" b="0" i="0" u="none" strike="noStrike" kern="0" cap="none" spc="0" normalizeH="0" baseline="0" noProof="0" dirty="0">
                <a:ln>
                  <a:noFill/>
                </a:ln>
                <a:solidFill>
                  <a:srgbClr val="5B9BD5">
                    <a:lumMod val="50000"/>
                  </a:srgbClr>
                </a:solidFill>
                <a:effectLst/>
                <a:uLnTx/>
                <a:uFillTx/>
              </a:rPr>
              <a:t>.</a:t>
            </a:r>
          </a:p>
        </p:txBody>
      </p:sp>
      <p:sp>
        <p:nvSpPr>
          <p:cNvPr id="10" name="TextBox 9">
            <a:extLst>
              <a:ext uri="{FF2B5EF4-FFF2-40B4-BE49-F238E27FC236}">
                <a16:creationId xmlns:a16="http://schemas.microsoft.com/office/drawing/2014/main" id="{09DCB32D-810F-4FDB-07A3-7262148C7AD6}"/>
              </a:ext>
            </a:extLst>
          </p:cNvPr>
          <p:cNvSpPr txBox="1"/>
          <p:nvPr/>
        </p:nvSpPr>
        <p:spPr>
          <a:xfrm>
            <a:off x="4266922" y="3287043"/>
            <a:ext cx="257732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dirty="0" err="1">
                <a:solidFill>
                  <a:schemeClr val="accent1">
                    <a:lumMod val="50000"/>
                  </a:schemeClr>
                </a:solidFill>
                <a:latin typeface="Wingdings" pitchFamily="2" charset="2"/>
              </a:rPr>
              <a:t>nnn</a:t>
            </a: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5B9BD5">
                    <a:lumMod val="50000"/>
                  </a:srgbClr>
                </a:solidFill>
              </a:rPr>
              <a:t>sieh</a:t>
            </a:r>
            <a:r>
              <a:rPr lang="en-GB" sz="2000" dirty="0" err="1">
                <a:solidFill>
                  <a:schemeClr val="accent1">
                    <a:lumMod val="50000"/>
                  </a:schemeClr>
                </a:solidFill>
                <a:latin typeface="Wingdings" pitchFamily="2" charset="2"/>
              </a:rPr>
              <a:t>n</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samstags</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ihre</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Schwester</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4153074" y="1796343"/>
            <a:ext cx="2500668" cy="10101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4143673" y="4985582"/>
            <a:ext cx="2469978" cy="9617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C0E5B5F-820A-8FE5-C767-33D82F3BBBA7}"/>
              </a:ext>
            </a:extLst>
          </p:cNvPr>
          <p:cNvSpPr txBox="1"/>
          <p:nvPr/>
        </p:nvSpPr>
        <p:spPr>
          <a:xfrm>
            <a:off x="538666" y="3060625"/>
            <a:ext cx="2574661"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2. </a:t>
            </a:r>
            <a:r>
              <a:rPr lang="en-US" sz="2000" b="1" kern="0" dirty="0">
                <a:solidFill>
                  <a:srgbClr val="5B9BD5">
                    <a:lumMod val="50000"/>
                  </a:srgbClr>
                </a:solidFill>
              </a:rPr>
              <a:t>Sie </a:t>
            </a:r>
            <a:r>
              <a:rPr lang="en-US" sz="2000" b="1" kern="0" dirty="0" err="1">
                <a:solidFill>
                  <a:srgbClr val="5B9BD5">
                    <a:lumMod val="50000"/>
                  </a:srgbClr>
                </a:solidFill>
              </a:rPr>
              <a:t>hilft</a:t>
            </a:r>
            <a:r>
              <a:rPr lang="en-US" sz="2000" b="1" kern="0" dirty="0">
                <a:solidFill>
                  <a:srgbClr val="5B9BD5">
                    <a:lumMod val="50000"/>
                  </a:srgbClr>
                </a:solidFill>
              </a:rPr>
              <a:t> </a:t>
            </a:r>
            <a:r>
              <a:rPr lang="en-US" sz="2000" kern="0" dirty="0" err="1">
                <a:solidFill>
                  <a:srgbClr val="5B9BD5">
                    <a:lumMod val="50000"/>
                  </a:srgbClr>
                </a:solidFill>
              </a:rPr>
              <a:t>Lias</a:t>
            </a:r>
            <a:r>
              <a:rPr lang="en-US" sz="2000" kern="0" dirty="0">
                <a:solidFill>
                  <a:srgbClr val="5B9BD5">
                    <a:lumMod val="50000"/>
                  </a:srgbClr>
                </a:solidFill>
              </a:rPr>
              <a:t> – er hat </a:t>
            </a:r>
            <a:r>
              <a:rPr lang="en-US" sz="2000" kern="0" dirty="0" err="1">
                <a:solidFill>
                  <a:srgbClr val="5B9BD5">
                    <a:lumMod val="50000"/>
                  </a:srgbClr>
                </a:solidFill>
              </a:rPr>
              <a:t>manchmal</a:t>
            </a:r>
            <a:r>
              <a:rPr lang="en-US" sz="2000" kern="0" dirty="0">
                <a:solidFill>
                  <a:srgbClr val="5B9BD5">
                    <a:lumMod val="50000"/>
                  </a:srgbClr>
                </a:solidFill>
              </a:rPr>
              <a:t> </a:t>
            </a:r>
            <a:r>
              <a:rPr lang="en-US" sz="2000" kern="0" dirty="0" err="1">
                <a:solidFill>
                  <a:srgbClr val="5B9BD5">
                    <a:lumMod val="50000"/>
                  </a:srgbClr>
                </a:solidFill>
              </a:rPr>
              <a:t>Probleme</a:t>
            </a:r>
            <a:r>
              <a:rPr lang="en-US" sz="2000" kern="0" dirty="0">
                <a:solidFill>
                  <a:srgbClr val="5B9BD5">
                    <a:lumMod val="50000"/>
                  </a:srgbClr>
                </a:solidFill>
              </a:rPr>
              <a:t> </a:t>
            </a:r>
            <a:r>
              <a:rPr lang="en-US" sz="2000" kern="0" dirty="0" err="1">
                <a:solidFill>
                  <a:srgbClr val="5B9BD5">
                    <a:lumMod val="50000"/>
                  </a:srgbClr>
                </a:solidFill>
              </a:rPr>
              <a:t>mit</a:t>
            </a:r>
            <a:r>
              <a:rPr lang="en-US" sz="2000" kern="0" dirty="0">
                <a:solidFill>
                  <a:srgbClr val="5B9BD5">
                    <a:lumMod val="50000"/>
                  </a:srgbClr>
                </a:solidFill>
              </a:rPr>
              <a:t> </a:t>
            </a:r>
            <a:r>
              <a:rPr lang="en-US" sz="2000" kern="0" dirty="0" err="1">
                <a:solidFill>
                  <a:srgbClr val="5B9BD5">
                    <a:lumMod val="50000"/>
                  </a:srgbClr>
                </a:solidFill>
              </a:rPr>
              <a:t>Englisch</a:t>
            </a:r>
            <a:r>
              <a:rPr lang="en-US"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9" name="TextBox 18">
            <a:extLst>
              <a:ext uri="{FF2B5EF4-FFF2-40B4-BE49-F238E27FC236}">
                <a16:creationId xmlns:a16="http://schemas.microsoft.com/office/drawing/2014/main" id="{DD632760-F636-19A2-9F68-B372F0EF64FC}"/>
              </a:ext>
            </a:extLst>
          </p:cNvPr>
          <p:cNvSpPr txBox="1"/>
          <p:nvPr/>
        </p:nvSpPr>
        <p:spPr>
          <a:xfrm>
            <a:off x="496961" y="4755145"/>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3. </a:t>
            </a:r>
            <a:r>
              <a:rPr lang="en-US" sz="2000" b="1" kern="0" dirty="0">
                <a:solidFill>
                  <a:srgbClr val="5B9BD5">
                    <a:lumMod val="50000"/>
                  </a:srgbClr>
                </a:solidFill>
              </a:rPr>
              <a:t>Ich </a:t>
            </a:r>
            <a:r>
              <a:rPr lang="en-US" sz="2000" b="1" kern="0" dirty="0" err="1">
                <a:solidFill>
                  <a:srgbClr val="5B9BD5">
                    <a:lumMod val="50000"/>
                  </a:srgbClr>
                </a:solidFill>
              </a:rPr>
              <a:t>helfe</a:t>
            </a:r>
            <a:r>
              <a:rPr lang="en-US" sz="2000" b="1" kern="0" dirty="0">
                <a:solidFill>
                  <a:srgbClr val="5B9BD5">
                    <a:lumMod val="50000"/>
                  </a:srgbClr>
                </a:solidFill>
              </a:rPr>
              <a:t> </a:t>
            </a:r>
            <a:r>
              <a:rPr lang="en-US" sz="2000" kern="0" dirty="0">
                <a:solidFill>
                  <a:srgbClr val="5B9BD5">
                    <a:lumMod val="50000"/>
                  </a:srgbClr>
                </a:solidFill>
              </a:rPr>
              <a:t>auch in der </a:t>
            </a:r>
            <a:r>
              <a:rPr lang="en-US" sz="2000" kern="0" dirty="0" err="1">
                <a:solidFill>
                  <a:srgbClr val="5B9BD5">
                    <a:lumMod val="50000"/>
                  </a:srgbClr>
                </a:solidFill>
              </a:rPr>
              <a:t>Englischklasse</a:t>
            </a:r>
            <a:r>
              <a:rPr lang="en-US"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23" name="TextBox 22">
            <a:extLst>
              <a:ext uri="{FF2B5EF4-FFF2-40B4-BE49-F238E27FC236}">
                <a16:creationId xmlns:a16="http://schemas.microsoft.com/office/drawing/2014/main" id="{67857CEC-9FD3-B12E-8EEE-FCAE855CCA1D}"/>
              </a:ext>
            </a:extLst>
          </p:cNvPr>
          <p:cNvSpPr txBox="1"/>
          <p:nvPr/>
        </p:nvSpPr>
        <p:spPr>
          <a:xfrm>
            <a:off x="4118560" y="5025722"/>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6. </a:t>
            </a:r>
            <a:r>
              <a:rPr lang="en-US" sz="2000" b="1" kern="0" dirty="0">
                <a:solidFill>
                  <a:srgbClr val="5B9BD5">
                    <a:lumMod val="50000"/>
                  </a:srgbClr>
                </a:solidFill>
              </a:rPr>
              <a:t>Ich </a:t>
            </a:r>
            <a:r>
              <a:rPr lang="en-US" sz="2000" b="1" kern="0" dirty="0" err="1">
                <a:solidFill>
                  <a:srgbClr val="5B9BD5">
                    <a:lumMod val="50000"/>
                  </a:srgbClr>
                </a:solidFill>
              </a:rPr>
              <a:t>sehe</a:t>
            </a:r>
            <a:r>
              <a:rPr lang="en-US" sz="2000" b="1" kern="0" dirty="0">
                <a:solidFill>
                  <a:srgbClr val="5B9BD5">
                    <a:lumMod val="50000"/>
                  </a:srgbClr>
                </a:solidFill>
              </a:rPr>
              <a:t> </a:t>
            </a:r>
            <a:r>
              <a:rPr lang="en-US" sz="2000" kern="0" dirty="0" err="1">
                <a:solidFill>
                  <a:srgbClr val="5B9BD5">
                    <a:lumMod val="50000"/>
                  </a:srgbClr>
                </a:solidFill>
              </a:rPr>
              <a:t>Lias</a:t>
            </a:r>
            <a:r>
              <a:rPr lang="en-US" sz="2000" kern="0" dirty="0">
                <a:solidFill>
                  <a:srgbClr val="5B9BD5">
                    <a:lumMod val="50000"/>
                  </a:srgbClr>
                </a:solidFill>
              </a:rPr>
              <a:t> </a:t>
            </a:r>
            <a:r>
              <a:rPr lang="en-US" sz="2000" kern="0" dirty="0" err="1">
                <a:solidFill>
                  <a:srgbClr val="5B9BD5">
                    <a:lumMod val="50000"/>
                  </a:srgbClr>
                </a:solidFill>
              </a:rPr>
              <a:t>nicht</a:t>
            </a:r>
            <a:r>
              <a:rPr lang="en-US" sz="2000" kern="0" dirty="0">
                <a:solidFill>
                  <a:srgbClr val="5B9BD5">
                    <a:lumMod val="50000"/>
                  </a:srgbClr>
                </a:solidFill>
              </a:rPr>
              <a:t> </a:t>
            </a:r>
            <a:r>
              <a:rPr lang="en-US" sz="2000" kern="0" dirty="0" err="1">
                <a:solidFill>
                  <a:srgbClr val="5B9BD5">
                    <a:lumMod val="50000"/>
                  </a:srgbClr>
                </a:solidFill>
              </a:rPr>
              <a:t>sehr</a:t>
            </a:r>
            <a:r>
              <a:rPr lang="en-US" sz="2000" kern="0" dirty="0">
                <a:solidFill>
                  <a:srgbClr val="5B9BD5">
                    <a:lumMod val="50000"/>
                  </a:srgbClr>
                </a:solidFill>
              </a:rPr>
              <a:t> oft </a:t>
            </a:r>
            <a:r>
              <a:rPr lang="en-US" sz="2000" kern="0" dirty="0" err="1">
                <a:solidFill>
                  <a:srgbClr val="5B9BD5">
                    <a:lumMod val="50000"/>
                  </a:srgbClr>
                </a:solidFill>
              </a:rPr>
              <a:t>im</a:t>
            </a:r>
            <a:r>
              <a:rPr lang="en-US" sz="2000" kern="0" dirty="0">
                <a:solidFill>
                  <a:srgbClr val="5B9BD5">
                    <a:lumMod val="50000"/>
                  </a:srgbClr>
                </a:solidFill>
              </a:rPr>
              <a:t> Moment!</a:t>
            </a:r>
            <a:endParaRPr kumimoji="0" lang="en-GB" sz="2000" i="0" u="none" strike="noStrike" kern="0" cap="none" spc="0" normalizeH="0" baseline="0" noProof="0" dirty="0">
              <a:ln>
                <a:noFill/>
              </a:ln>
              <a:solidFill>
                <a:srgbClr val="5B9BD5">
                  <a:lumMod val="50000"/>
                </a:srgbClr>
              </a:solidFill>
              <a:effectLst/>
              <a:uLnTx/>
              <a:uFillTx/>
            </a:endParaRPr>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4116224" y="3311992"/>
            <a:ext cx="2430871" cy="9200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cartoon of a person&#10;&#10;Description automatically generated">
            <a:extLst>
              <a:ext uri="{FF2B5EF4-FFF2-40B4-BE49-F238E27FC236}">
                <a16:creationId xmlns:a16="http://schemas.microsoft.com/office/drawing/2014/main" id="{D3EA823C-D5A6-CDC5-C556-3056931C8699}"/>
              </a:ext>
            </a:extLst>
          </p:cNvPr>
          <p:cNvPicPr>
            <a:picLocks noChangeAspect="1"/>
          </p:cNvPicPr>
          <p:nvPr/>
        </p:nvPicPr>
        <p:blipFill rotWithShape="1">
          <a:blip r:embed="rId16">
            <a:extLst>
              <a:ext uri="{28A0092B-C50C-407E-A947-70E740481C1C}">
                <a14:useLocalDpi xmlns:a14="http://schemas.microsoft.com/office/drawing/2010/main" val="0"/>
              </a:ext>
            </a:extLst>
          </a:blip>
          <a:srcRect l="4865"/>
          <a:stretch/>
        </p:blipFill>
        <p:spPr>
          <a:xfrm>
            <a:off x="7378709" y="1360099"/>
            <a:ext cx="1965508" cy="5347335"/>
          </a:xfrm>
          <a:prstGeom prst="rect">
            <a:avLst/>
          </a:prstGeom>
        </p:spPr>
      </p:pic>
      <p:sp>
        <p:nvSpPr>
          <p:cNvPr id="21" name="TextBox 20">
            <a:extLst>
              <a:ext uri="{FF2B5EF4-FFF2-40B4-BE49-F238E27FC236}">
                <a16:creationId xmlns:a16="http://schemas.microsoft.com/office/drawing/2014/main" id="{3444425D-EC27-2E22-0B97-3E1A661FF55D}"/>
              </a:ext>
            </a:extLst>
          </p:cNvPr>
          <p:cNvSpPr txBox="1"/>
          <p:nvPr/>
        </p:nvSpPr>
        <p:spPr>
          <a:xfrm>
            <a:off x="4116224" y="1758288"/>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4. </a:t>
            </a:r>
            <a:r>
              <a:rPr lang="en-US" sz="2000" b="1" kern="0" dirty="0">
                <a:solidFill>
                  <a:srgbClr val="5B9BD5">
                    <a:lumMod val="50000"/>
                  </a:srgbClr>
                </a:solidFill>
              </a:rPr>
              <a:t>Sie </a:t>
            </a:r>
            <a:r>
              <a:rPr lang="en-US" sz="2000" b="1" kern="0" dirty="0" err="1">
                <a:solidFill>
                  <a:srgbClr val="5B9BD5">
                    <a:lumMod val="50000"/>
                  </a:srgbClr>
                </a:solidFill>
              </a:rPr>
              <a:t>nimmt</a:t>
            </a:r>
            <a:r>
              <a:rPr lang="en-US" sz="2000" kern="0" dirty="0">
                <a:solidFill>
                  <a:srgbClr val="5B9BD5">
                    <a:lumMod val="50000"/>
                  </a:srgbClr>
                </a:solidFill>
              </a:rPr>
              <a:t> </a:t>
            </a:r>
            <a:r>
              <a:rPr lang="en-US" sz="2000" kern="0" dirty="0" err="1">
                <a:solidFill>
                  <a:srgbClr val="5B9BD5">
                    <a:lumMod val="50000"/>
                  </a:srgbClr>
                </a:solidFill>
              </a:rPr>
              <a:t>viele</a:t>
            </a:r>
            <a:r>
              <a:rPr lang="en-US" sz="2000" kern="0" dirty="0">
                <a:solidFill>
                  <a:srgbClr val="5B9BD5">
                    <a:lumMod val="50000"/>
                  </a:srgbClr>
                </a:solidFill>
              </a:rPr>
              <a:t> </a:t>
            </a:r>
            <a:r>
              <a:rPr lang="en-US" sz="2000" kern="0" dirty="0" err="1">
                <a:solidFill>
                  <a:srgbClr val="5B9BD5">
                    <a:lumMod val="50000"/>
                  </a:srgbClr>
                </a:solidFill>
              </a:rPr>
              <a:t>Sachen</a:t>
            </a:r>
            <a:r>
              <a:rPr lang="en-US" sz="2000" kern="0" dirty="0">
                <a:solidFill>
                  <a:srgbClr val="5B9BD5">
                    <a:lumMod val="50000"/>
                  </a:srgbClr>
                </a:solidFill>
              </a:rPr>
              <a:t> in die Schule* </a:t>
            </a:r>
            <a:r>
              <a:rPr lang="en-US" sz="2000" kern="0" dirty="0" err="1">
                <a:solidFill>
                  <a:srgbClr val="5B9BD5">
                    <a:lumMod val="50000"/>
                  </a:srgbClr>
                </a:solidFill>
              </a:rPr>
              <a:t>mit</a:t>
            </a:r>
            <a:r>
              <a:rPr lang="en-US" sz="2000" kern="0" dirty="0">
                <a:solidFill>
                  <a:srgbClr val="5B9BD5">
                    <a:lumMod val="50000"/>
                  </a:srgbClr>
                </a:solidFill>
              </a:rPr>
              <a:t>.</a:t>
            </a:r>
            <a:endParaRPr kumimoji="0" lang="en-GB" sz="2000" i="0" u="none" strike="noStrike" kern="0" cap="none" spc="0" normalizeH="0" baseline="0" noProof="0" dirty="0">
              <a:ln>
                <a:noFill/>
              </a:ln>
              <a:solidFill>
                <a:srgbClr val="5B9BD5">
                  <a:lumMod val="50000"/>
                </a:srgbClr>
              </a:solidFill>
              <a:effectLst/>
              <a:uLnTx/>
              <a:uFillTx/>
            </a:endParaRPr>
          </a:p>
        </p:txBody>
      </p:sp>
      <p:sp>
        <p:nvSpPr>
          <p:cNvPr id="22" name="TextBox 21">
            <a:extLst>
              <a:ext uri="{FF2B5EF4-FFF2-40B4-BE49-F238E27FC236}">
                <a16:creationId xmlns:a16="http://schemas.microsoft.com/office/drawing/2014/main" id="{B86969C0-3698-CF9C-A63B-B021E2467F7B}"/>
              </a:ext>
            </a:extLst>
          </p:cNvPr>
          <p:cNvSpPr txBox="1"/>
          <p:nvPr/>
        </p:nvSpPr>
        <p:spPr>
          <a:xfrm>
            <a:off x="4280851" y="3315648"/>
            <a:ext cx="2469978" cy="1015663"/>
          </a:xfrm>
          <a:prstGeom prst="rect">
            <a:avLst/>
          </a:prstGeom>
          <a:noFill/>
        </p:spPr>
        <p:txBody>
          <a:bodyPr wrap="square" rtlCol="0">
            <a:spAutoFit/>
          </a:bodyPr>
          <a:lstStyle/>
          <a:p>
            <a:pPr lvl="0">
              <a:defRPr/>
            </a:pPr>
            <a:r>
              <a:rPr lang="en-US" sz="2000" kern="0" dirty="0">
                <a:solidFill>
                  <a:srgbClr val="5B9BD5">
                    <a:lumMod val="50000"/>
                  </a:srgbClr>
                </a:solidFill>
              </a:rPr>
              <a:t>5. </a:t>
            </a:r>
            <a:r>
              <a:rPr lang="en-US" sz="2000" b="1" kern="0" dirty="0">
                <a:solidFill>
                  <a:srgbClr val="5B9BD5">
                    <a:lumMod val="50000"/>
                  </a:srgbClr>
                </a:solidFill>
              </a:rPr>
              <a:t>Sie </a:t>
            </a:r>
            <a:r>
              <a:rPr lang="en-US" sz="2000" b="1" kern="0" dirty="0" err="1">
                <a:solidFill>
                  <a:srgbClr val="5B9BD5">
                    <a:lumMod val="50000"/>
                  </a:srgbClr>
                </a:solidFill>
              </a:rPr>
              <a:t>sieht</a:t>
            </a:r>
            <a:r>
              <a:rPr lang="en-US" sz="2000" b="1" kern="0" dirty="0">
                <a:solidFill>
                  <a:srgbClr val="5B9BD5">
                    <a:lumMod val="50000"/>
                  </a:srgbClr>
                </a:solidFill>
              </a:rPr>
              <a:t> </a:t>
            </a:r>
            <a:r>
              <a:rPr lang="en-US" sz="2000" kern="0" dirty="0" err="1">
                <a:solidFill>
                  <a:srgbClr val="5B9BD5">
                    <a:lumMod val="50000"/>
                  </a:srgbClr>
                </a:solidFill>
              </a:rPr>
              <a:t>samstags</a:t>
            </a:r>
            <a:r>
              <a:rPr lang="en-US" sz="2000" kern="0" dirty="0">
                <a:solidFill>
                  <a:srgbClr val="5B9BD5">
                    <a:lumMod val="50000"/>
                  </a:srgbClr>
                </a:solidFill>
              </a:rPr>
              <a:t> </a:t>
            </a:r>
            <a:r>
              <a:rPr lang="en-US" sz="2000" kern="0" dirty="0" err="1">
                <a:solidFill>
                  <a:srgbClr val="5B9BD5">
                    <a:lumMod val="50000"/>
                  </a:srgbClr>
                </a:solidFill>
              </a:rPr>
              <a:t>ihre</a:t>
            </a:r>
            <a:r>
              <a:rPr lang="en-US" sz="2000" kern="0" dirty="0">
                <a:solidFill>
                  <a:srgbClr val="5B9BD5">
                    <a:lumMod val="50000"/>
                  </a:srgbClr>
                </a:solidFill>
              </a:rPr>
              <a:t> </a:t>
            </a:r>
            <a:r>
              <a:rPr lang="en-US" sz="2000" kern="0" dirty="0" err="1">
                <a:solidFill>
                  <a:srgbClr val="5B9BD5">
                    <a:lumMod val="50000"/>
                  </a:srgbClr>
                </a:solidFill>
              </a:rPr>
              <a:t>Schwester</a:t>
            </a:r>
            <a:r>
              <a:rPr lang="en-US" sz="2000" kern="0" dirty="0">
                <a:solidFill>
                  <a:srgbClr val="5B9BD5">
                    <a:lumMod val="50000"/>
                  </a:srgbClr>
                </a:solidFill>
              </a:rPr>
              <a:t>.</a:t>
            </a:r>
            <a:endParaRPr kumimoji="0" lang="en-GB" sz="2000" i="0" u="none" strike="noStrike" kern="0" cap="none" spc="0" normalizeH="0" baseline="0" noProof="0" dirty="0">
              <a:ln>
                <a:noFill/>
              </a:ln>
              <a:solidFill>
                <a:srgbClr val="5B9BD5">
                  <a:lumMod val="50000"/>
                </a:srgbClr>
              </a:solidFill>
              <a:effectLst/>
              <a:uLnTx/>
              <a:uFillTx/>
            </a:endParaRP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1_W10_11.4.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1_W10_11.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1_W10_11.6.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T1_W10_1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8" name="T1_W10_11.8.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T1_W10_1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1" grpId="0"/>
      <p:bldP spid="7" grpId="0"/>
      <p:bldP spid="14" grpId="0" animBg="1"/>
      <p:bldP spid="9" grpId="0"/>
      <p:bldP spid="10" grpId="0"/>
      <p:bldP spid="15" grpId="0" animBg="1"/>
      <p:bldP spid="18" grpId="0" animBg="1"/>
      <p:bldP spid="12" grpId="0"/>
      <p:bldP spid="19" grpId="0"/>
      <p:bldP spid="23" grpId="0"/>
      <p:bldP spid="16" grpId="0" animBg="1"/>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727018" y="270135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0_2.1.wav"/>
            </a:hlinkClick>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563" y="1197782"/>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Sound 1">
            <a:hlinkClick r:id="" action="ppaction://noaction" highlightClick="1">
              <a:snd r:embed="rId7" name="T1_W10_2.8.wav"/>
            </a:hlinkClick>
            <a:extLst>
              <a:ext uri="{FF2B5EF4-FFF2-40B4-BE49-F238E27FC236}">
                <a16:creationId xmlns:a16="http://schemas.microsoft.com/office/drawing/2014/main" id="{62B2C0EF-D1CA-4273-B816-B99BA48A8FF6}"/>
              </a:ext>
            </a:extLst>
          </p:cNvPr>
          <p:cNvSpPr/>
          <p:nvPr/>
        </p:nvSpPr>
        <p:spPr>
          <a:xfrm>
            <a:off x="245425" y="5884118"/>
            <a:ext cx="464039" cy="396360"/>
          </a:xfrm>
          <a:prstGeom prst="actionButtonSound">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7CC33B5-6F61-4299-906D-5B26A1EB30FC}"/>
              </a:ext>
            </a:extLst>
          </p:cNvPr>
          <p:cNvSpPr txBox="1"/>
          <p:nvPr/>
        </p:nvSpPr>
        <p:spPr>
          <a:xfrm>
            <a:off x="800100" y="5820688"/>
            <a:ext cx="880110" cy="523220"/>
          </a:xfrm>
          <a:prstGeom prst="rect">
            <a:avLst/>
          </a:prstGeom>
          <a:noFill/>
        </p:spPr>
        <p:txBody>
          <a:bodyPr wrap="square" rtlCol="0">
            <a:spAutoFit/>
          </a:bodyPr>
          <a:lstStyle/>
          <a:p>
            <a:r>
              <a:rPr lang="en-GB" sz="2800" b="1" dirty="0">
                <a:solidFill>
                  <a:srgbClr val="002060"/>
                </a:solidFill>
              </a:rPr>
              <a:t>ICE</a:t>
            </a:r>
          </a:p>
        </p:txBody>
      </p:sp>
      <p:sp>
        <p:nvSpPr>
          <p:cNvPr id="18" name="Rounded Rectangular Callout 24">
            <a:extLst>
              <a:ext uri="{FF2B5EF4-FFF2-40B4-BE49-F238E27FC236}">
                <a16:creationId xmlns:a16="http://schemas.microsoft.com/office/drawing/2014/main" id="{957590FA-61DE-08A3-DBAD-2269074A5436}"/>
              </a:ext>
            </a:extLst>
          </p:cNvPr>
          <p:cNvSpPr/>
          <p:nvPr/>
        </p:nvSpPr>
        <p:spPr>
          <a:xfrm>
            <a:off x="7032292" y="2540202"/>
            <a:ext cx="4901555" cy="1576585"/>
          </a:xfrm>
          <a:prstGeom prst="wedgeRoundRectCallout">
            <a:avLst>
              <a:gd name="adj1" fmla="val -41835"/>
              <a:gd name="adj2" fmla="val -81658"/>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This is a German high-speed train called ICE, which stands for </a:t>
            </a:r>
            <a:r>
              <a:rPr lang="en-US" sz="2400" b="1" dirty="0">
                <a:solidFill>
                  <a:prstClr val="white"/>
                </a:solidFill>
                <a:latin typeface="Century Gothic" panose="020B0502020202020204" pitchFamily="34" charset="0"/>
              </a:rPr>
              <a:t>I</a:t>
            </a:r>
            <a:r>
              <a:rPr lang="en-US" sz="2400" dirty="0">
                <a:solidFill>
                  <a:prstClr val="white"/>
                </a:solidFill>
                <a:latin typeface="Century Gothic" panose="020B0502020202020204" pitchFamily="34" charset="0"/>
              </a:rPr>
              <a:t>nter</a:t>
            </a:r>
            <a:r>
              <a:rPr lang="en-US" sz="2400" b="1" dirty="0">
                <a:solidFill>
                  <a:prstClr val="white"/>
                </a:solidFill>
                <a:latin typeface="Century Gothic" panose="020B0502020202020204" pitchFamily="34" charset="0"/>
              </a:rPr>
              <a:t>c</a:t>
            </a:r>
            <a:r>
              <a:rPr lang="en-US" sz="2400" dirty="0">
                <a:solidFill>
                  <a:prstClr val="white"/>
                </a:solidFill>
                <a:latin typeface="Century Gothic" panose="020B0502020202020204" pitchFamily="34" charset="0"/>
              </a:rPr>
              <a:t>ity </a:t>
            </a:r>
            <a:r>
              <a:rPr lang="en-US" sz="2400" b="1" dirty="0">
                <a:solidFill>
                  <a:prstClr val="white"/>
                </a:solidFill>
                <a:latin typeface="Century Gothic" panose="020B0502020202020204" pitchFamily="34" charset="0"/>
              </a:rPr>
              <a:t>E</a:t>
            </a:r>
            <a:r>
              <a:rPr lang="en-US" sz="2400" dirty="0">
                <a:solidFill>
                  <a:prstClr val="white"/>
                </a:solidFill>
                <a:latin typeface="Century Gothic" panose="020B0502020202020204" pitchFamily="34" charset="0"/>
              </a:rPr>
              <a:t>xpress.</a:t>
            </a:r>
            <a:endParaRPr lang="en-GB" sz="2400" dirty="0">
              <a:solidFill>
                <a:prstClr val="white"/>
              </a:solidFill>
              <a:latin typeface="Century Gothic" panose="020B0502020202020204" pitchFamily="34" charset="0"/>
            </a:endParaRPr>
          </a:p>
        </p:txBody>
      </p:sp>
      <p:sp>
        <p:nvSpPr>
          <p:cNvPr id="20" name="Rounded Rectangular Callout 24">
            <a:extLst>
              <a:ext uri="{FF2B5EF4-FFF2-40B4-BE49-F238E27FC236}">
                <a16:creationId xmlns:a16="http://schemas.microsoft.com/office/drawing/2014/main" id="{B211D3C3-4DAF-A7DD-2257-5E4CBDBA36EF}"/>
              </a:ext>
            </a:extLst>
          </p:cNvPr>
          <p:cNvSpPr/>
          <p:nvPr/>
        </p:nvSpPr>
        <p:spPr>
          <a:xfrm>
            <a:off x="1842497" y="5095825"/>
            <a:ext cx="4901555" cy="1576585"/>
          </a:xfrm>
          <a:prstGeom prst="wedgeRoundRectCallout">
            <a:avLst>
              <a:gd name="adj1" fmla="val -59181"/>
              <a:gd name="adj2" fmla="val -9414"/>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Notice that alphabet letters sound different in German.</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‘C’ sounds similar to ‘Z’!</a:t>
            </a:r>
            <a:endParaRPr lang="en-GB" sz="2400" dirty="0">
              <a:solidFill>
                <a:prstClr val="white"/>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10_2.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Plat</a:t>
            </a:r>
            <a:r>
              <a:rPr lang="en-GB" sz="6600" b="1" noProof="0" dirty="0">
                <a:solidFill>
                  <a:srgbClr val="FF0066"/>
                </a:solidFill>
                <a:latin typeface="Century Gothic" panose="020B0502020202020204" pitchFamily="34" charset="0"/>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dirty="0">
                <a:solidFill>
                  <a:srgbClr val="FF0066"/>
                </a:solidFill>
                <a:latin typeface="Century Gothic" panose="020B0502020202020204" pitchFamily="34" charset="0"/>
              </a:rPr>
              <a:t>Z</a:t>
            </a:r>
            <a:r>
              <a:rPr lang="en-GB" sz="6000" dirty="0">
                <a:solidFill>
                  <a:srgbClr val="002060"/>
                </a:solidFill>
                <a:latin typeface="Century Gothic" panose="020B0502020202020204" pitchFamily="34" charset="0"/>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sit</a:t>
            </a: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Which words are nouns?</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How do you know?</a:t>
            </a:r>
            <a:endParaRPr lang="en-GB" sz="24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0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0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10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10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
            <a:extLst>
              <a:ext uri="{FF2B5EF4-FFF2-40B4-BE49-F238E27FC236}">
                <a16:creationId xmlns:a16="http://schemas.microsoft.com/office/drawing/2014/main" id="{E6A2305D-EFE6-44B2-BC79-B940DC440B61}"/>
              </a:ext>
            </a:extLst>
          </p:cNvPr>
          <p:cNvGraphicFramePr>
            <a:graphicFrameLocks noGrp="1"/>
          </p:cNvGraphicFramePr>
          <p:nvPr>
            <p:extLst>
              <p:ext uri="{D42A27DB-BD31-4B8C-83A1-F6EECF244321}">
                <p14:modId xmlns:p14="http://schemas.microsoft.com/office/powerpoint/2010/main" val="775723643"/>
              </p:ext>
            </p:extLst>
          </p:nvPr>
        </p:nvGraphicFramePr>
        <p:xfrm>
          <a:off x="377092" y="1565620"/>
          <a:ext cx="11437816" cy="4992204"/>
        </p:xfrm>
        <a:graphic>
          <a:graphicData uri="http://schemas.openxmlformats.org/drawingml/2006/table">
            <a:tbl>
              <a:tblPr firstRow="1" bandRow="1"/>
              <a:tblGrid>
                <a:gridCol w="2859454">
                  <a:extLst>
                    <a:ext uri="{9D8B030D-6E8A-4147-A177-3AD203B41FA5}">
                      <a16:colId xmlns:a16="http://schemas.microsoft.com/office/drawing/2014/main" val="1642607528"/>
                    </a:ext>
                  </a:extLst>
                </a:gridCol>
                <a:gridCol w="2859454">
                  <a:extLst>
                    <a:ext uri="{9D8B030D-6E8A-4147-A177-3AD203B41FA5}">
                      <a16:colId xmlns:a16="http://schemas.microsoft.com/office/drawing/2014/main" val="3900195805"/>
                    </a:ext>
                  </a:extLst>
                </a:gridCol>
                <a:gridCol w="2859454">
                  <a:extLst>
                    <a:ext uri="{9D8B030D-6E8A-4147-A177-3AD203B41FA5}">
                      <a16:colId xmlns:a16="http://schemas.microsoft.com/office/drawing/2014/main" val="3264315891"/>
                    </a:ext>
                  </a:extLst>
                </a:gridCol>
                <a:gridCol w="2859454">
                  <a:extLst>
                    <a:ext uri="{9D8B030D-6E8A-4147-A177-3AD203B41FA5}">
                      <a16:colId xmlns:a16="http://schemas.microsoft.com/office/drawing/2014/main" val="1026796891"/>
                    </a:ext>
                  </a:extLst>
                </a:gridCol>
              </a:tblGrid>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577364"/>
                  </a:ext>
                </a:extLst>
              </a:tr>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r>
                        <a:rPr lang="en-GB"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904177"/>
                  </a:ext>
                </a:extLst>
              </a:tr>
            </a:tbl>
          </a:graphicData>
        </a:graphic>
      </p:graphicFrame>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sp>
        <p:nvSpPr>
          <p:cNvPr id="17" name="Speech Bubble: Rectangle with Corners Rounded 16">
            <a:hlinkClick r:id="" action="ppaction://noaction">
              <a:snd r:embed="rId4" name="T1_W10_4.1.wav"/>
            </a:hlinkClick>
            <a:extLst>
              <a:ext uri="{FF2B5EF4-FFF2-40B4-BE49-F238E27FC236}">
                <a16:creationId xmlns:a16="http://schemas.microsoft.com/office/drawing/2014/main" id="{19F8E2CC-8F6E-4153-B1E5-63F8D666574E}"/>
              </a:ext>
            </a:extLst>
          </p:cNvPr>
          <p:cNvSpPr/>
          <p:nvPr/>
        </p:nvSpPr>
        <p:spPr>
          <a:xfrm>
            <a:off x="1507675" y="109144"/>
            <a:ext cx="323192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755" y="-74234"/>
            <a:ext cx="914400" cy="914400"/>
          </a:xfrm>
          <a:prstGeom prst="rect">
            <a:avLst/>
          </a:prstGeom>
        </p:spPr>
      </p:pic>
      <p:sp>
        <p:nvSpPr>
          <p:cNvPr id="15" name="CustomShape 6">
            <a:hlinkClick r:id="" action="ppaction://noaction">
              <a:snd r:embed="rId4" name="T1_W10_4.1.wav"/>
            </a:hlinkClick>
            <a:extLst>
              <a:ext uri="{FF2B5EF4-FFF2-40B4-BE49-F238E27FC236}">
                <a16:creationId xmlns:a16="http://schemas.microsoft.com/office/drawing/2014/main" id="{76EA0DC1-EFD3-4A65-8DC5-2DAE9E183631}"/>
              </a:ext>
            </a:extLst>
          </p:cNvPr>
          <p:cNvSpPr/>
          <p:nvPr/>
        </p:nvSpPr>
        <p:spPr>
          <a:xfrm>
            <a:off x="1507675" y="108467"/>
            <a:ext cx="320353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lang="en-GB" sz="2800" b="1" spc="-1" dirty="0" err="1">
                <a:solidFill>
                  <a:srgbClr val="002060"/>
                </a:solidFill>
                <a:latin typeface="Century Gothic" panose="020B0502020202020204" pitchFamily="34" charset="0"/>
                <a:ea typeface="Century Gothic"/>
              </a:rPr>
              <a:t>Wörter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Rectangle: Rounded Corners 30">
            <a:hlinkClick r:id="" action="ppaction://noaction">
              <a:snd r:embed="rId7" name="T1_W10_4.2.wav"/>
            </a:hlinkClick>
            <a:extLst>
              <a:ext uri="{FF2B5EF4-FFF2-40B4-BE49-F238E27FC236}">
                <a16:creationId xmlns:a16="http://schemas.microsoft.com/office/drawing/2014/main" id="{EF61C890-24AA-4059-9032-65A6FB4CB5DC}"/>
              </a:ext>
            </a:extLst>
          </p:cNvPr>
          <p:cNvSpPr/>
          <p:nvPr/>
        </p:nvSpPr>
        <p:spPr>
          <a:xfrm>
            <a:off x="423984" y="342900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dirty="0" err="1">
                <a:solidFill>
                  <a:srgbClr val="FF0000"/>
                </a:solidFill>
                <a:latin typeface="Arial"/>
              </a:rPr>
              <a:t>Z</a:t>
            </a:r>
            <a:r>
              <a:rPr lang="en-GB" sz="2800" b="1" kern="0" dirty="0" err="1">
                <a:solidFill>
                  <a:schemeClr val="bg1"/>
                </a:solidFill>
                <a:latin typeface="Arial"/>
              </a:rPr>
              <a:t>entimeter</a:t>
            </a:r>
            <a:endParaRPr kumimoji="0" lang="en-GB" sz="2800" b="1" i="0" u="none" strike="noStrike" kern="0" cap="none" spc="0" normalizeH="0" baseline="0" noProof="0" dirty="0">
              <a:ln>
                <a:noFill/>
              </a:ln>
              <a:solidFill>
                <a:schemeClr val="bg1"/>
              </a:solidFill>
              <a:effectLst/>
              <a:uLnTx/>
              <a:uFillTx/>
              <a:latin typeface="Arial"/>
            </a:endParaRPr>
          </a:p>
        </p:txBody>
      </p:sp>
      <p:sp>
        <p:nvSpPr>
          <p:cNvPr id="32" name="Rectangle: Rounded Corners 31">
            <a:hlinkClick r:id="" action="ppaction://noaction">
              <a:snd r:embed="rId8" name="T1_W10_4.3.wav"/>
            </a:hlinkClick>
            <a:extLst>
              <a:ext uri="{FF2B5EF4-FFF2-40B4-BE49-F238E27FC236}">
                <a16:creationId xmlns:a16="http://schemas.microsoft.com/office/drawing/2014/main" id="{1C5A07EA-151C-4006-8FD8-0AF914EB45A2}"/>
              </a:ext>
            </a:extLst>
          </p:cNvPr>
          <p:cNvSpPr/>
          <p:nvPr/>
        </p:nvSpPr>
        <p:spPr>
          <a:xfrm>
            <a:off x="3272692"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irkus</a:t>
            </a:r>
            <a:endParaRPr kumimoji="0" lang="en-GB" sz="2800" b="1" i="0" u="none" strike="noStrike" kern="0" cap="none" spc="0" normalizeH="0" baseline="0" noProof="0" dirty="0">
              <a:ln>
                <a:noFill/>
              </a:ln>
              <a:solidFill>
                <a:prstClr val="white"/>
              </a:solidFill>
              <a:effectLst/>
              <a:uLnTx/>
              <a:uFillTx/>
              <a:latin typeface="Arial"/>
            </a:endParaRPr>
          </a:p>
        </p:txBody>
      </p:sp>
      <p:sp>
        <p:nvSpPr>
          <p:cNvPr id="36" name="Rectangle: Rounded Corners 35">
            <a:hlinkClick r:id="" action="ppaction://noaction">
              <a:snd r:embed="rId9" name="T1_W10_4.4.wav"/>
            </a:hlinkClick>
            <a:extLst>
              <a:ext uri="{FF2B5EF4-FFF2-40B4-BE49-F238E27FC236}">
                <a16:creationId xmlns:a16="http://schemas.microsoft.com/office/drawing/2014/main" id="{3A3B1016-78B9-43F2-9DA4-E6283AF178ED}"/>
              </a:ext>
            </a:extLst>
          </p:cNvPr>
          <p:cNvSpPr/>
          <p:nvPr/>
        </p:nvSpPr>
        <p:spPr>
          <a:xfrm>
            <a:off x="6143869"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latin typeface="Arial"/>
              </a:rPr>
              <a:t>Z</a:t>
            </a:r>
            <a:r>
              <a:rPr kumimoji="0" lang="en-GB" sz="2800" b="1" i="0" u="none" strike="noStrike" kern="0" cap="none" spc="0" normalizeH="0" baseline="0" noProof="0" dirty="0">
                <a:ln>
                  <a:noFill/>
                </a:ln>
                <a:solidFill>
                  <a:prstClr val="white"/>
                </a:solidFill>
                <a:effectLst/>
                <a:uLnTx/>
                <a:uFillTx/>
                <a:latin typeface="Arial"/>
              </a:rPr>
              <a:t>ebra</a:t>
            </a:r>
            <a:endParaRPr kumimoji="0" lang="en-GB" sz="2800" b="1" i="0" u="none" strike="noStrike" kern="0" cap="none" spc="0" normalizeH="0" baseline="0" noProof="0" dirty="0">
              <a:ln>
                <a:noFill/>
              </a:ln>
              <a:solidFill>
                <a:srgbClr val="FF0000"/>
              </a:solidFill>
              <a:effectLst/>
              <a:uLnTx/>
              <a:uFillTx/>
              <a:latin typeface="Arial"/>
            </a:endParaRPr>
          </a:p>
        </p:txBody>
      </p:sp>
      <p:sp>
        <p:nvSpPr>
          <p:cNvPr id="37" name="Rectangle: Rounded Corners 36">
            <a:hlinkClick r:id="" action="ppaction://noaction">
              <a:snd r:embed="rId10" name="T1_W10_4.5.wav"/>
            </a:hlinkClick>
            <a:extLst>
              <a:ext uri="{FF2B5EF4-FFF2-40B4-BE49-F238E27FC236}">
                <a16:creationId xmlns:a16="http://schemas.microsoft.com/office/drawing/2014/main" id="{6019DC27-5089-432A-8218-AF3212E25B32}"/>
              </a:ext>
            </a:extLst>
          </p:cNvPr>
          <p:cNvSpPr/>
          <p:nvPr/>
        </p:nvSpPr>
        <p:spPr>
          <a:xfrm>
            <a:off x="9015046"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ement</a:t>
            </a:r>
            <a:endParaRPr kumimoji="0" lang="en-GB" sz="2800" b="1" i="0" u="none" strike="noStrike" kern="0" cap="none" spc="0" normalizeH="0" baseline="0" noProof="0" dirty="0">
              <a:ln>
                <a:noFill/>
              </a:ln>
              <a:solidFill>
                <a:srgbClr val="FF0000"/>
              </a:solidFill>
              <a:effectLst/>
              <a:uLnTx/>
              <a:uFillTx/>
              <a:latin typeface="Arial"/>
            </a:endParaRPr>
          </a:p>
        </p:txBody>
      </p:sp>
      <p:sp>
        <p:nvSpPr>
          <p:cNvPr id="42" name="Rectangle: Rounded Corners 41">
            <a:hlinkClick r:id="" action="ppaction://noaction">
              <a:snd r:embed="rId11" name="T1_W10_4.6.wav"/>
            </a:hlinkClick>
            <a:extLst>
              <a:ext uri="{FF2B5EF4-FFF2-40B4-BE49-F238E27FC236}">
                <a16:creationId xmlns:a16="http://schemas.microsoft.com/office/drawing/2014/main" id="{BB6D4058-AE46-42CB-B366-04D209CA2FE2}"/>
              </a:ext>
            </a:extLst>
          </p:cNvPr>
          <p:cNvSpPr/>
          <p:nvPr/>
        </p:nvSpPr>
        <p:spPr>
          <a:xfrm>
            <a:off x="423984" y="593064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entral</a:t>
            </a:r>
            <a:endParaRPr kumimoji="0" lang="en-GB" sz="2800" b="1" i="0" u="none" strike="noStrike" kern="0" cap="none" spc="0" normalizeH="0" baseline="0" noProof="0" dirty="0">
              <a:ln>
                <a:noFill/>
              </a:ln>
              <a:solidFill>
                <a:prstClr val="white"/>
              </a:solidFill>
              <a:effectLst/>
              <a:uLnTx/>
              <a:uFillTx/>
              <a:latin typeface="Arial"/>
            </a:endParaRPr>
          </a:p>
        </p:txBody>
      </p:sp>
      <p:sp>
        <p:nvSpPr>
          <p:cNvPr id="43" name="Rectangle: Rounded Corners 42">
            <a:hlinkClick r:id="" action="ppaction://noaction">
              <a:snd r:embed="rId12" name="T1_W10_4.7.wav"/>
            </a:hlinkClick>
            <a:extLst>
              <a:ext uri="{FF2B5EF4-FFF2-40B4-BE49-F238E27FC236}">
                <a16:creationId xmlns:a16="http://schemas.microsoft.com/office/drawing/2014/main" id="{D8FD1782-2F44-448C-8192-49D418356F4B}"/>
              </a:ext>
            </a:extLst>
          </p:cNvPr>
          <p:cNvSpPr/>
          <p:nvPr/>
        </p:nvSpPr>
        <p:spPr>
          <a:xfrm>
            <a:off x="3272692"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FF0000"/>
                </a:solidFill>
                <a:effectLst/>
                <a:uLnTx/>
                <a:uFillTx/>
                <a:latin typeface="Arial"/>
              </a:rPr>
              <a:t>Z</a:t>
            </a:r>
            <a:r>
              <a:rPr kumimoji="0" lang="en-GB" sz="2800" b="1" i="0" u="none" strike="noStrike" kern="0" cap="none" spc="0" normalizeH="0" baseline="0" noProof="0" dirty="0" err="1">
                <a:ln>
                  <a:noFill/>
                </a:ln>
                <a:solidFill>
                  <a:prstClr val="white"/>
                </a:solidFill>
                <a:effectLst/>
                <a:uLnTx/>
                <a:uFillTx/>
                <a:latin typeface="Arial"/>
              </a:rPr>
              <a:t>ertifikat</a:t>
            </a:r>
            <a:endParaRPr kumimoji="0" lang="en-GB" sz="2800" b="1" i="0" u="none" strike="noStrike" kern="0" cap="none" spc="0" normalizeH="0" baseline="0" noProof="0" dirty="0">
              <a:ln>
                <a:noFill/>
              </a:ln>
              <a:solidFill>
                <a:prstClr val="white"/>
              </a:solidFill>
              <a:effectLst/>
              <a:uLnTx/>
              <a:uFillTx/>
              <a:latin typeface="Arial"/>
            </a:endParaRPr>
          </a:p>
        </p:txBody>
      </p:sp>
      <p:sp>
        <p:nvSpPr>
          <p:cNvPr id="44" name="Rectangle: Rounded Corners 43">
            <a:hlinkClick r:id="" action="ppaction://noaction">
              <a:snd r:embed="rId13" name="T1_W10_4.8.wav"/>
            </a:hlinkClick>
            <a:extLst>
              <a:ext uri="{FF2B5EF4-FFF2-40B4-BE49-F238E27FC236}">
                <a16:creationId xmlns:a16="http://schemas.microsoft.com/office/drawing/2014/main" id="{2E4AE312-265B-41DD-917F-4AE9613BC168}"/>
              </a:ext>
            </a:extLst>
          </p:cNvPr>
          <p:cNvSpPr/>
          <p:nvPr/>
        </p:nvSpPr>
        <p:spPr>
          <a:xfrm>
            <a:off x="6143869"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latin typeface="Arial"/>
              </a:rPr>
              <a:t>Z</a:t>
            </a:r>
            <a:r>
              <a:rPr kumimoji="0" lang="en-GB" sz="2800" b="1" i="0" u="none" strike="noStrike" kern="0" cap="none" spc="0" normalizeH="0" baseline="0" noProof="0" dirty="0">
                <a:ln>
                  <a:noFill/>
                </a:ln>
                <a:solidFill>
                  <a:schemeClr val="bg1"/>
                </a:solidFill>
                <a:effectLst/>
                <a:uLnTx/>
                <a:uFillTx/>
                <a:latin typeface="Arial"/>
              </a:rPr>
              <a:t>oo</a:t>
            </a:r>
          </a:p>
        </p:txBody>
      </p:sp>
      <p:sp>
        <p:nvSpPr>
          <p:cNvPr id="45" name="Rectangle: Rounded Corners 44">
            <a:hlinkClick r:id="" action="ppaction://noaction">
              <a:snd r:embed="rId14" name="T1_W10_4.9.wav"/>
            </a:hlinkClick>
            <a:extLst>
              <a:ext uri="{FF2B5EF4-FFF2-40B4-BE49-F238E27FC236}">
                <a16:creationId xmlns:a16="http://schemas.microsoft.com/office/drawing/2014/main" id="{3D1AA35E-6E86-41C9-A6F3-1E826A769BAF}"/>
              </a:ext>
            </a:extLst>
          </p:cNvPr>
          <p:cNvSpPr/>
          <p:nvPr/>
        </p:nvSpPr>
        <p:spPr>
          <a:xfrm>
            <a:off x="9015046"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rgbClr val="FF0000"/>
                </a:solidFill>
                <a:latin typeface="Arial"/>
              </a:rPr>
              <a:t>Z</a:t>
            </a:r>
            <a:r>
              <a:rPr lang="en-GB" sz="2400" b="1" kern="0" dirty="0" err="1">
                <a:solidFill>
                  <a:schemeClr val="bg1"/>
                </a:solidFill>
                <a:latin typeface="Arial"/>
              </a:rPr>
              <a:t>eremonie</a:t>
            </a:r>
            <a:endParaRPr kumimoji="0" lang="en-GB" sz="2400" b="1" i="0" u="none" strike="noStrike" kern="0" cap="none" spc="0" normalizeH="0" baseline="0" noProof="0" dirty="0">
              <a:ln>
                <a:noFill/>
              </a:ln>
              <a:solidFill>
                <a:schemeClr val="bg1"/>
              </a:solidFill>
              <a:effectLst/>
              <a:uLnTx/>
              <a:uFillTx/>
              <a:latin typeface="Arial"/>
            </a:endParaRPr>
          </a:p>
        </p:txBody>
      </p:sp>
      <p:pic>
        <p:nvPicPr>
          <p:cNvPr id="1032" name="Picture 8" descr="Free ruler length inches vector">
            <a:extLst>
              <a:ext uri="{FF2B5EF4-FFF2-40B4-BE49-F238E27FC236}">
                <a16:creationId xmlns:a16="http://schemas.microsoft.com/office/drawing/2014/main" id="{0396AEFC-AB2A-BA84-B116-19DED19636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539925">
            <a:off x="1285051" y="1700239"/>
            <a:ext cx="1085979" cy="160500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colorful tent with flags&#10;&#10;Description automatically generated">
            <a:extLst>
              <a:ext uri="{FF2B5EF4-FFF2-40B4-BE49-F238E27FC236}">
                <a16:creationId xmlns:a16="http://schemas.microsoft.com/office/drawing/2014/main" id="{74BF9E67-721D-C3EB-DBE4-7A9965A101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86163" y="1735665"/>
            <a:ext cx="2649752" cy="1658165"/>
          </a:xfrm>
          <a:prstGeom prst="rect">
            <a:avLst/>
          </a:prstGeom>
        </p:spPr>
      </p:pic>
      <p:pic>
        <p:nvPicPr>
          <p:cNvPr id="40" name="Picture 39" descr="A zebra standing on a black background&#10;&#10;Description automatically generated">
            <a:extLst>
              <a:ext uri="{FF2B5EF4-FFF2-40B4-BE49-F238E27FC236}">
                <a16:creationId xmlns:a16="http://schemas.microsoft.com/office/drawing/2014/main" id="{A3F0897C-1474-D7E9-9F78-CEE234FD3F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39199" y="1632204"/>
            <a:ext cx="1574797" cy="1699612"/>
          </a:xfrm>
          <a:prstGeom prst="rect">
            <a:avLst/>
          </a:prstGeom>
        </p:spPr>
      </p:pic>
      <p:pic>
        <p:nvPicPr>
          <p:cNvPr id="1025" name="Picture 1024" descr="A group of men working at a construction site&#10;&#10;Description automatically generated">
            <a:extLst>
              <a:ext uri="{FF2B5EF4-FFF2-40B4-BE49-F238E27FC236}">
                <a16:creationId xmlns:a16="http://schemas.microsoft.com/office/drawing/2014/main" id="{8E13D87F-7291-8962-8768-C00248EF719B}"/>
              </a:ext>
            </a:extLst>
          </p:cNvPr>
          <p:cNvPicPr>
            <a:picLocks noChangeAspect="1"/>
          </p:cNvPicPr>
          <p:nvPr/>
        </p:nvPicPr>
        <p:blipFill rotWithShape="1">
          <a:blip r:embed="rId18">
            <a:extLst>
              <a:ext uri="{28A0092B-C50C-407E-A947-70E740481C1C}">
                <a14:useLocalDpi xmlns:a14="http://schemas.microsoft.com/office/drawing/2010/main" val="0"/>
              </a:ext>
            </a:extLst>
          </a:blip>
          <a:srcRect r="51436" b="52662"/>
          <a:stretch/>
        </p:blipFill>
        <p:spPr>
          <a:xfrm>
            <a:off x="9068943" y="1691683"/>
            <a:ext cx="2649752" cy="1701040"/>
          </a:xfrm>
          <a:prstGeom prst="rect">
            <a:avLst/>
          </a:prstGeom>
        </p:spPr>
      </p:pic>
      <p:pic>
        <p:nvPicPr>
          <p:cNvPr id="1029" name="Picture 1028" descr="A blue arrows pointing to the center of a black background&#10;&#10;Description automatically generated">
            <a:extLst>
              <a:ext uri="{FF2B5EF4-FFF2-40B4-BE49-F238E27FC236}">
                <a16:creationId xmlns:a16="http://schemas.microsoft.com/office/drawing/2014/main" id="{26D44559-5F26-8103-121A-A539670181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8289" y="4296595"/>
            <a:ext cx="1931909" cy="1467043"/>
          </a:xfrm>
          <a:prstGeom prst="rect">
            <a:avLst/>
          </a:prstGeom>
        </p:spPr>
      </p:pic>
      <p:pic>
        <p:nvPicPr>
          <p:cNvPr id="1033" name="Picture 1032" descr="A white circle with white ribbons on a black background&#10;&#10;Description automatically generated">
            <a:extLst>
              <a:ext uri="{FF2B5EF4-FFF2-40B4-BE49-F238E27FC236}">
                <a16:creationId xmlns:a16="http://schemas.microsoft.com/office/drawing/2014/main" id="{F647A18D-F29F-C6E1-00EF-129591F251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50365" y="4223408"/>
            <a:ext cx="2421069" cy="1613415"/>
          </a:xfrm>
          <a:prstGeom prst="rect">
            <a:avLst/>
          </a:prstGeom>
        </p:spPr>
      </p:pic>
      <p:pic>
        <p:nvPicPr>
          <p:cNvPr id="1036" name="Picture 1035" descr="A group of cartoon animals&#10;&#10;Description automatically generated">
            <a:extLst>
              <a:ext uri="{FF2B5EF4-FFF2-40B4-BE49-F238E27FC236}">
                <a16:creationId xmlns:a16="http://schemas.microsoft.com/office/drawing/2014/main" id="{4D6893FE-867A-5894-5026-178EDC2B08B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14450" y="4138215"/>
            <a:ext cx="1624294" cy="1698608"/>
          </a:xfrm>
          <a:prstGeom prst="rect">
            <a:avLst/>
          </a:prstGeom>
        </p:spPr>
      </p:pic>
      <p:pic>
        <p:nvPicPr>
          <p:cNvPr id="1038" name="Picture 1037" descr="A gift box and balloons&#10;&#10;Description automatically generated">
            <a:extLst>
              <a:ext uri="{FF2B5EF4-FFF2-40B4-BE49-F238E27FC236}">
                <a16:creationId xmlns:a16="http://schemas.microsoft.com/office/drawing/2014/main" id="{4E29145F-7987-229F-1868-2F16B3A668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755104" y="4118177"/>
            <a:ext cx="1277430" cy="1777293"/>
          </a:xfrm>
          <a:prstGeom prst="rect">
            <a:avLst/>
          </a:prstGeom>
        </p:spPr>
      </p:pic>
    </p:spTree>
    <p:extLst>
      <p:ext uri="{BB962C8B-B14F-4D97-AF65-F5344CB8AC3E}">
        <p14:creationId xmlns:p14="http://schemas.microsoft.com/office/powerpoint/2010/main" val="2693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animBg="1"/>
      <p:bldP spid="37" grpId="0" animBg="1"/>
      <p:bldP spid="42"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peech Bubble: Rectangle with Corners Rounded 9">
            <a:hlinkClick r:id="" action="ppaction://noaction">
              <a:snd r:embed="rId9" name="T1_W10_5.2.wav"/>
            </a:hlinkClick>
            <a:extLst>
              <a:ext uri="{FF2B5EF4-FFF2-40B4-BE49-F238E27FC236}">
                <a16:creationId xmlns:a16="http://schemas.microsoft.com/office/drawing/2014/main" id="{D0B54A87-B2DB-4EEA-AF57-223273D59745}"/>
              </a:ext>
            </a:extLst>
          </p:cNvPr>
          <p:cNvSpPr/>
          <p:nvPr/>
        </p:nvSpPr>
        <p:spPr>
          <a:xfrm>
            <a:off x="3975434" y="153793"/>
            <a:ext cx="6387328"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rgbClr val="002060"/>
                </a:solidFill>
                <a:latin typeface="+mj-lt"/>
              </a:rPr>
              <a:t>Aus</a:t>
            </a:r>
            <a:r>
              <a:rPr lang="en-GB" dirty="0">
                <a:solidFill>
                  <a:srgbClr val="002060"/>
                </a:solidFill>
                <a:latin typeface="+mj-lt"/>
              </a:rPr>
              <a:t> </a:t>
            </a:r>
            <a:r>
              <a:rPr lang="en-GB" dirty="0" err="1">
                <a:solidFill>
                  <a:srgbClr val="002060"/>
                </a:solidFill>
                <a:latin typeface="+mj-lt"/>
              </a:rPr>
              <a:t>welchem</a:t>
            </a:r>
            <a:r>
              <a:rPr lang="en-GB" dirty="0">
                <a:solidFill>
                  <a:srgbClr val="002060"/>
                </a:solidFill>
                <a:latin typeface="+mj-lt"/>
              </a:rPr>
              <a:t> Land </a:t>
            </a:r>
            <a:r>
              <a:rPr lang="en-GB" dirty="0" err="1">
                <a:solidFill>
                  <a:srgbClr val="002060"/>
                </a:solidFill>
                <a:latin typeface="+mj-lt"/>
              </a:rPr>
              <a:t>kommen</a:t>
            </a:r>
            <a:r>
              <a:rPr lang="en-GB" dirty="0">
                <a:solidFill>
                  <a:srgbClr val="002060"/>
                </a:solidFill>
                <a:latin typeface="+mj-lt"/>
              </a:rPr>
              <a:t>* </a:t>
            </a:r>
            <a:r>
              <a:rPr lang="en-GB" dirty="0" err="1">
                <a:solidFill>
                  <a:srgbClr val="002060"/>
                </a:solidFill>
                <a:latin typeface="+mj-lt"/>
              </a:rPr>
              <a:t>diese</a:t>
            </a:r>
            <a:r>
              <a:rPr lang="en-GB" dirty="0">
                <a:solidFill>
                  <a:srgbClr val="002060"/>
                </a:solidFill>
                <a:latin typeface="+mj-lt"/>
              </a:rPr>
              <a:t> </a:t>
            </a:r>
            <a:r>
              <a:rPr lang="en-GB" dirty="0" err="1">
                <a:solidFill>
                  <a:srgbClr val="002060"/>
                </a:solidFill>
                <a:latin typeface="+mj-lt"/>
              </a:rPr>
              <a:t>Sachen</a:t>
            </a:r>
            <a:r>
              <a:rPr lang="en-GB" dirty="0">
                <a:solidFill>
                  <a:srgbClr val="002060"/>
                </a:solidFill>
                <a:latin typeface="+mj-l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rgbClr val="002060"/>
                </a:solidFill>
                <a:latin typeface="+mj-lt"/>
              </a:rPr>
              <a:t>Aus</a:t>
            </a:r>
            <a:r>
              <a:rPr lang="en-GB" dirty="0">
                <a:solidFill>
                  <a:srgbClr val="002060"/>
                </a:solidFill>
                <a:latin typeface="+mj-lt"/>
              </a:rPr>
              <a:t> Deutschland </a:t>
            </a:r>
            <a:r>
              <a:rPr lang="en-GB" dirty="0" err="1">
                <a:solidFill>
                  <a:srgbClr val="002060"/>
                </a:solidFill>
                <a:latin typeface="+mj-lt"/>
              </a:rPr>
              <a:t>oder</a:t>
            </a:r>
            <a:r>
              <a:rPr lang="en-GB" dirty="0">
                <a:solidFill>
                  <a:srgbClr val="002060"/>
                </a:solidFill>
                <a:latin typeface="+mj-lt"/>
              </a:rPr>
              <a:t> </a:t>
            </a:r>
            <a:r>
              <a:rPr lang="en-GB" dirty="0" err="1">
                <a:solidFill>
                  <a:srgbClr val="002060"/>
                </a:solidFill>
                <a:latin typeface="+mj-lt"/>
              </a:rPr>
              <a:t>aus</a:t>
            </a:r>
            <a:r>
              <a:rPr lang="en-GB" dirty="0">
                <a:solidFill>
                  <a:srgbClr val="002060"/>
                </a:solidFill>
                <a:latin typeface="+mj-lt"/>
              </a:rPr>
              <a:t> der Schweiz?</a:t>
            </a:r>
            <a:endParaRPr kumimoji="0" lang="en-GB" sz="1800" b="0" i="0" u="none" strike="noStrike" kern="1200" cap="none" spc="0" normalizeH="0" baseline="0" noProof="0" dirty="0">
              <a:ln>
                <a:noFill/>
              </a:ln>
              <a:solidFill>
                <a:srgbClr val="002060"/>
              </a:solidFill>
              <a:effectLst/>
              <a:uLnTx/>
              <a:uFillTx/>
              <a:latin typeface="+mj-lt"/>
            </a:endParaRPr>
          </a:p>
        </p:txBody>
      </p:sp>
      <p:sp>
        <p:nvSpPr>
          <p:cNvPr id="112" name="CustomShape 6">
            <a:hlinkClick r:id="" action="ppaction://noaction">
              <a:snd r:embed="rId10" name="T1_W10_5.1.wav"/>
            </a:hlinkClick>
          </p:cNvPr>
          <p:cNvSpPr/>
          <p:nvPr/>
        </p:nvSpPr>
        <p:spPr>
          <a:xfrm>
            <a:off x="114389" y="0"/>
            <a:ext cx="287646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Mmm</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lecker</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pic>
        <p:nvPicPr>
          <p:cNvPr id="2" name="Picture 1" descr="Logo&#10;&#10;Description automatically generated">
            <a:extLst>
              <a:ext uri="{FF2B5EF4-FFF2-40B4-BE49-F238E27FC236}">
                <a16:creationId xmlns:a16="http://schemas.microsoft.com/office/drawing/2014/main" id="{98D6CBA0-6021-F295-1B03-4236C1FE5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8" name="Picture 7" descr="A piece of cheese with holes&#10;&#10;Description automatically generated">
            <a:extLst>
              <a:ext uri="{FF2B5EF4-FFF2-40B4-BE49-F238E27FC236}">
                <a16:creationId xmlns:a16="http://schemas.microsoft.com/office/drawing/2014/main" id="{54C17F7F-4776-2782-C699-22C0D97ABC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74302">
            <a:off x="415246" y="935844"/>
            <a:ext cx="2715809" cy="1841658"/>
          </a:xfrm>
          <a:prstGeom prst="rect">
            <a:avLst/>
          </a:prstGeom>
        </p:spPr>
      </p:pic>
      <p:pic>
        <p:nvPicPr>
          <p:cNvPr id="10" name="Picture 9" descr="A small blue package of chocolate&#10;&#10;Description automatically generated">
            <a:extLst>
              <a:ext uri="{FF2B5EF4-FFF2-40B4-BE49-F238E27FC236}">
                <a16:creationId xmlns:a16="http://schemas.microsoft.com/office/drawing/2014/main" id="{ECE605AE-0136-7391-C049-9B0B18D5A1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7547" y="1048196"/>
            <a:ext cx="2141813" cy="1964444"/>
          </a:xfrm>
          <a:prstGeom prst="rect">
            <a:avLst/>
          </a:prstGeom>
        </p:spPr>
      </p:pic>
      <p:pic>
        <p:nvPicPr>
          <p:cNvPr id="12" name="Picture 11" descr="A pile of gummy bears&#10;&#10;Description automatically generated">
            <a:extLst>
              <a:ext uri="{FF2B5EF4-FFF2-40B4-BE49-F238E27FC236}">
                <a16:creationId xmlns:a16="http://schemas.microsoft.com/office/drawing/2014/main" id="{3C893E2C-33C1-3782-09AA-771578E113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32113" y="1335627"/>
            <a:ext cx="3299856" cy="1964445"/>
          </a:xfrm>
          <a:prstGeom prst="rect">
            <a:avLst/>
          </a:prstGeom>
        </p:spPr>
      </p:pic>
      <p:pic>
        <p:nvPicPr>
          <p:cNvPr id="14" name="Picture 13" descr="A couple of chocolate bunnies&#10;&#10;Description automatically generated">
            <a:extLst>
              <a:ext uri="{FF2B5EF4-FFF2-40B4-BE49-F238E27FC236}">
                <a16:creationId xmlns:a16="http://schemas.microsoft.com/office/drawing/2014/main" id="{56F37675-DF84-ADE6-5736-801391DC7C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95924" y="4179783"/>
            <a:ext cx="3223354" cy="2158136"/>
          </a:xfrm>
          <a:prstGeom prst="rect">
            <a:avLst/>
          </a:prstGeom>
        </p:spPr>
      </p:pic>
      <p:pic>
        <p:nvPicPr>
          <p:cNvPr id="16" name="Picture 15" descr="A spread of chocolate on a piece of bread&#10;&#10;Description automatically generated">
            <a:extLst>
              <a:ext uri="{FF2B5EF4-FFF2-40B4-BE49-F238E27FC236}">
                <a16:creationId xmlns:a16="http://schemas.microsoft.com/office/drawing/2014/main" id="{D71643D2-1CD6-3E9C-2674-178B1E22E2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6095" y="3836403"/>
            <a:ext cx="3081768" cy="2029633"/>
          </a:xfrm>
          <a:prstGeom prst="rect">
            <a:avLst/>
          </a:prstGeom>
        </p:spPr>
      </p:pic>
      <p:pic>
        <p:nvPicPr>
          <p:cNvPr id="19" name="Picture 18" descr="A person dipping a cheese fondue into a pot&#10;&#10;Description automatically generated">
            <a:extLst>
              <a:ext uri="{FF2B5EF4-FFF2-40B4-BE49-F238E27FC236}">
                <a16:creationId xmlns:a16="http://schemas.microsoft.com/office/drawing/2014/main" id="{50F9C46A-172E-F7B0-A1DF-05D24541E2D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34998" y="3902379"/>
            <a:ext cx="3223354" cy="2145545"/>
          </a:xfrm>
          <a:prstGeom prst="rect">
            <a:avLst/>
          </a:prstGeom>
        </p:spPr>
      </p:pic>
      <p:pic>
        <p:nvPicPr>
          <p:cNvPr id="23" name="Graphic 22" descr="Teacher">
            <a:extLst>
              <a:ext uri="{FF2B5EF4-FFF2-40B4-BE49-F238E27FC236}">
                <a16:creationId xmlns:a16="http://schemas.microsoft.com/office/drawing/2014/main" id="{B18BACEE-4FC1-B1CE-44CC-AA2E3EDE11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061367" y="-60901"/>
            <a:ext cx="914400" cy="914400"/>
          </a:xfrm>
          <a:prstGeom prst="rect">
            <a:avLst/>
          </a:prstGeom>
        </p:spPr>
      </p:pic>
      <p:sp>
        <p:nvSpPr>
          <p:cNvPr id="51" name="TextBox 50">
            <a:extLst>
              <a:ext uri="{FF2B5EF4-FFF2-40B4-BE49-F238E27FC236}">
                <a16:creationId xmlns:a16="http://schemas.microsoft.com/office/drawing/2014/main" id="{D09183FC-5E43-249D-E3F1-61DC46A06101}"/>
              </a:ext>
            </a:extLst>
          </p:cNvPr>
          <p:cNvSpPr txBox="1"/>
          <p:nvPr/>
        </p:nvSpPr>
        <p:spPr>
          <a:xfrm>
            <a:off x="0" y="6457890"/>
            <a:ext cx="755835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kommen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a:ln>
                  <a:noFill/>
                </a:ln>
                <a:solidFill>
                  <a:srgbClr val="002060"/>
                </a:solidFill>
                <a:effectLst/>
                <a:uLnTx/>
                <a:uFillTx/>
                <a:latin typeface="Century Gothic"/>
                <a:ea typeface="+mn-ea"/>
                <a:cs typeface="+mn-cs"/>
              </a:rPr>
              <a:t> to come from;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lecker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delicious, yummy</a:t>
            </a:r>
          </a:p>
        </p:txBody>
      </p:sp>
      <p:sp>
        <p:nvSpPr>
          <p:cNvPr id="52" name="TextBox 51">
            <a:extLst>
              <a:ext uri="{FF2B5EF4-FFF2-40B4-BE49-F238E27FC236}">
                <a16:creationId xmlns:a16="http://schemas.microsoft.com/office/drawing/2014/main" id="{AE5C5318-9173-1502-FD25-A60EE179BFBA}"/>
              </a:ext>
            </a:extLst>
          </p:cNvPr>
          <p:cNvSpPr txBox="1"/>
          <p:nvPr/>
        </p:nvSpPr>
        <p:spPr>
          <a:xfrm>
            <a:off x="457679" y="2782669"/>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Emmentaler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Käse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57EE15BB-122A-6D19-7872-52DB18445DF0}"/>
              </a:ext>
            </a:extLst>
          </p:cNvPr>
          <p:cNvSpPr txBox="1"/>
          <p:nvPr/>
        </p:nvSpPr>
        <p:spPr>
          <a:xfrm>
            <a:off x="434687" y="3105654"/>
            <a:ext cx="2374368" cy="369332"/>
          </a:xfrm>
          <a:prstGeom prst="rect">
            <a:avLst/>
          </a:prstGeom>
          <a:noFill/>
        </p:spPr>
        <p:txBody>
          <a:bodyPr wrap="none" rtlCol="0">
            <a:spAutoFit/>
          </a:bodyPr>
          <a:lstStyle/>
          <a:p>
            <a:r>
              <a:rPr lang="en-US" dirty="0"/>
              <a:t>[Emmental cheese]</a:t>
            </a:r>
          </a:p>
        </p:txBody>
      </p:sp>
      <p:sp>
        <p:nvSpPr>
          <p:cNvPr id="54" name="TextBox 53">
            <a:extLst>
              <a:ext uri="{FF2B5EF4-FFF2-40B4-BE49-F238E27FC236}">
                <a16:creationId xmlns:a16="http://schemas.microsoft.com/office/drawing/2014/main" id="{E2CC65B2-9087-EB95-666A-71A9E436D8DE}"/>
              </a:ext>
            </a:extLst>
          </p:cNvPr>
          <p:cNvSpPr txBox="1"/>
          <p:nvPr/>
        </p:nvSpPr>
        <p:spPr>
          <a:xfrm>
            <a:off x="732983" y="5937809"/>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Nutella</a:t>
            </a:r>
          </a:p>
        </p:txBody>
      </p:sp>
      <p:sp>
        <p:nvSpPr>
          <p:cNvPr id="55" name="TextBox 54">
            <a:extLst>
              <a:ext uri="{FF2B5EF4-FFF2-40B4-BE49-F238E27FC236}">
                <a16:creationId xmlns:a16="http://schemas.microsoft.com/office/drawing/2014/main" id="{7DC8E91C-4F2B-517F-48EB-4D79DA4AD11E}"/>
              </a:ext>
            </a:extLst>
          </p:cNvPr>
          <p:cNvSpPr txBox="1"/>
          <p:nvPr/>
        </p:nvSpPr>
        <p:spPr>
          <a:xfrm>
            <a:off x="4674261" y="3034218"/>
            <a:ext cx="23283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Ritter Sport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Schokolade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359D1C37-5939-910B-4D6F-1CA147445404}"/>
              </a:ext>
            </a:extLst>
          </p:cNvPr>
          <p:cNvSpPr txBox="1"/>
          <p:nvPr/>
        </p:nvSpPr>
        <p:spPr>
          <a:xfrm>
            <a:off x="4782483" y="6133071"/>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Fondue</a:t>
            </a:r>
          </a:p>
        </p:txBody>
      </p:sp>
      <p:sp>
        <p:nvSpPr>
          <p:cNvPr id="57" name="TextBox 56">
            <a:extLst>
              <a:ext uri="{FF2B5EF4-FFF2-40B4-BE49-F238E27FC236}">
                <a16:creationId xmlns:a16="http://schemas.microsoft.com/office/drawing/2014/main" id="{6C510DF5-A7C4-0783-7ABB-72B87BF5CB1B}"/>
              </a:ext>
            </a:extLst>
          </p:cNvPr>
          <p:cNvSpPr txBox="1"/>
          <p:nvPr/>
        </p:nvSpPr>
        <p:spPr>
          <a:xfrm>
            <a:off x="8625431" y="3380490"/>
            <a:ext cx="28667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Haribo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Goldbären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B747AA5E-D1A1-DEED-DECA-339952F733A4}"/>
              </a:ext>
            </a:extLst>
          </p:cNvPr>
          <p:cNvSpPr txBox="1"/>
          <p:nvPr/>
        </p:nvSpPr>
        <p:spPr>
          <a:xfrm>
            <a:off x="8896460" y="3701196"/>
            <a:ext cx="2371162" cy="369332"/>
          </a:xfrm>
          <a:prstGeom prst="rect">
            <a:avLst/>
          </a:prstGeom>
          <a:noFill/>
        </p:spPr>
        <p:txBody>
          <a:bodyPr wrap="none" rtlCol="0">
            <a:spAutoFit/>
          </a:bodyPr>
          <a:lstStyle/>
          <a:p>
            <a:r>
              <a:rPr lang="en-US" dirty="0"/>
              <a:t>[Haribo Gold Bears]</a:t>
            </a:r>
          </a:p>
        </p:txBody>
      </p:sp>
      <p:sp>
        <p:nvSpPr>
          <p:cNvPr id="59" name="TextBox 58">
            <a:extLst>
              <a:ext uri="{FF2B5EF4-FFF2-40B4-BE49-F238E27FC236}">
                <a16:creationId xmlns:a16="http://schemas.microsoft.com/office/drawing/2014/main" id="{E1BF70A9-80AF-63EB-972A-E16B604122DE}"/>
              </a:ext>
            </a:extLst>
          </p:cNvPr>
          <p:cNvSpPr txBox="1"/>
          <p:nvPr/>
        </p:nvSpPr>
        <p:spPr>
          <a:xfrm>
            <a:off x="8970501" y="6247119"/>
            <a:ext cx="2328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Lindt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Schokolade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2" name="Picture 2" descr="Free Switzerland Country vector and picture">
            <a:extLst>
              <a:ext uri="{FF2B5EF4-FFF2-40B4-BE49-F238E27FC236}">
                <a16:creationId xmlns:a16="http://schemas.microsoft.com/office/drawing/2014/main" id="{7E9E0C6E-C3C6-9272-E5B7-4292605FCE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39744" y="799112"/>
            <a:ext cx="2037425" cy="130996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Free Switzerland Country vector and picture">
            <a:extLst>
              <a:ext uri="{FF2B5EF4-FFF2-40B4-BE49-F238E27FC236}">
                <a16:creationId xmlns:a16="http://schemas.microsoft.com/office/drawing/2014/main" id="{153349A0-8A9C-AA37-64E3-95E4BE6E44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94688" y="3439214"/>
            <a:ext cx="2037425" cy="130996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Free Switzerland Country vector and picture">
            <a:extLst>
              <a:ext uri="{FF2B5EF4-FFF2-40B4-BE49-F238E27FC236}">
                <a16:creationId xmlns:a16="http://schemas.microsoft.com/office/drawing/2014/main" id="{70156209-C13E-F3B8-69C1-F3EC637ED20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36358" y="3931366"/>
            <a:ext cx="2037425" cy="130996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0A1E2463-54E4-2029-D96A-158F6359A817}"/>
              </a:ext>
            </a:extLst>
          </p:cNvPr>
          <p:cNvPicPr>
            <a:picLocks noChangeAspect="1"/>
          </p:cNvPicPr>
          <p:nvPr/>
        </p:nvPicPr>
        <p:blipFill>
          <a:blip r:embed="rId21"/>
          <a:stretch>
            <a:fillRect/>
          </a:stretch>
        </p:blipFill>
        <p:spPr>
          <a:xfrm>
            <a:off x="2538241" y="2982724"/>
            <a:ext cx="1853081" cy="1853081"/>
          </a:xfrm>
          <a:prstGeom prst="rect">
            <a:avLst/>
          </a:prstGeom>
        </p:spPr>
      </p:pic>
      <p:pic>
        <p:nvPicPr>
          <p:cNvPr id="66" name="Picture 65">
            <a:extLst>
              <a:ext uri="{FF2B5EF4-FFF2-40B4-BE49-F238E27FC236}">
                <a16:creationId xmlns:a16="http://schemas.microsoft.com/office/drawing/2014/main" id="{1815631F-D1B0-3743-338E-4E33A08E85FC}"/>
              </a:ext>
            </a:extLst>
          </p:cNvPr>
          <p:cNvPicPr>
            <a:picLocks noChangeAspect="1"/>
          </p:cNvPicPr>
          <p:nvPr/>
        </p:nvPicPr>
        <p:blipFill>
          <a:blip r:embed="rId21"/>
          <a:stretch>
            <a:fillRect/>
          </a:stretch>
        </p:blipFill>
        <p:spPr>
          <a:xfrm>
            <a:off x="6059115" y="661648"/>
            <a:ext cx="1853081" cy="1853081"/>
          </a:xfrm>
          <a:prstGeom prst="rect">
            <a:avLst/>
          </a:prstGeom>
        </p:spPr>
      </p:pic>
      <p:pic>
        <p:nvPicPr>
          <p:cNvPr id="67" name="Picture 66">
            <a:extLst>
              <a:ext uri="{FF2B5EF4-FFF2-40B4-BE49-F238E27FC236}">
                <a16:creationId xmlns:a16="http://schemas.microsoft.com/office/drawing/2014/main" id="{3D59C4EE-D7DB-5DA9-555C-B13AB8AD822C}"/>
              </a:ext>
            </a:extLst>
          </p:cNvPr>
          <p:cNvPicPr>
            <a:picLocks noChangeAspect="1"/>
          </p:cNvPicPr>
          <p:nvPr/>
        </p:nvPicPr>
        <p:blipFill>
          <a:blip r:embed="rId21"/>
          <a:stretch>
            <a:fillRect/>
          </a:stretch>
        </p:blipFill>
        <p:spPr>
          <a:xfrm>
            <a:off x="10644362" y="720042"/>
            <a:ext cx="1853081" cy="1853081"/>
          </a:xfrm>
          <a:prstGeom prst="rect">
            <a:avLst/>
          </a:prstGeom>
        </p:spPr>
      </p:pic>
    </p:spTree>
    <p:extLst>
      <p:ext uri="{BB962C8B-B14F-4D97-AF65-F5344CB8AC3E}">
        <p14:creationId xmlns:p14="http://schemas.microsoft.com/office/powerpoint/2010/main" val="17113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1_W10_5.3.wav"/>
                                        </p:tgtEl>
                                      </p:cMediaNode>
                                    </p:audio>
                                  </p:sub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1_W10_5.4.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T1_W10_5.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T1_W10_5.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T1_W10_5.7.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T1_W10_5.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hlinkClick r:id="" action="ppaction://noaction">
              <a:snd r:embed="rId3" name="T1_W10_6.1.wav"/>
            </a:hlinkClick>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68" y="-45924"/>
            <a:ext cx="1069908" cy="914400"/>
          </a:xfrm>
          <a:prstGeom prst="rect">
            <a:avLst/>
          </a:prstGeom>
        </p:spPr>
      </p:pic>
      <p:sp>
        <p:nvSpPr>
          <p:cNvPr id="15" name="Google Shape;108;p3">
            <a:hlinkClick r:id="" action="ppaction://noaction">
              <a:snd r:embed="rId3" name="T1_W10_6.1.wav"/>
            </a:hlinkClick>
            <a:extLst>
              <a:ext uri="{FF2B5EF4-FFF2-40B4-BE49-F238E27FC236}">
                <a16:creationId xmlns:a16="http://schemas.microsoft.com/office/drawing/2014/main" id="{B1078B7B-CBAA-412B-9D1C-583321248C91}"/>
              </a:ext>
            </a:extLst>
          </p:cNvPr>
          <p:cNvSpPr txBox="1"/>
          <p:nvPr/>
        </p:nvSpPr>
        <p:spPr>
          <a:xfrm>
            <a:off x="1384082" y="184299"/>
            <a:ext cx="822876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hlinkClick r:id="" action="ppaction://noaction">
              <a:snd r:embed="rId8" name="T1_W10_6.2.wav"/>
            </a:hlinkClick>
            <a:extLst>
              <a:ext uri="{FF2B5EF4-FFF2-40B4-BE49-F238E27FC236}">
                <a16:creationId xmlns:a16="http://schemas.microsoft.com/office/drawing/2014/main" id="{A4549582-FD24-2382-C541-FCE50906284F}"/>
              </a:ext>
            </a:extLst>
          </p:cNvPr>
          <p:cNvSpPr txBox="1"/>
          <p:nvPr/>
        </p:nvSpPr>
        <p:spPr>
          <a:xfrm>
            <a:off x="2286000" y="1139217"/>
            <a:ext cx="21017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hlinkClick r:id="" action="ppaction://noaction">
              <a:snd r:embed="rId9" name="T1_W10_6.5.wav"/>
            </a:hlinkClick>
            <a:extLst>
              <a:ext uri="{FF2B5EF4-FFF2-40B4-BE49-F238E27FC236}">
                <a16:creationId xmlns:a16="http://schemas.microsoft.com/office/drawing/2014/main" id="{F375731B-9E7B-9E77-26B2-8C3ED350F9B9}"/>
              </a:ext>
            </a:extLst>
          </p:cNvPr>
          <p:cNvSpPr txBox="1"/>
          <p:nvPr/>
        </p:nvSpPr>
        <p:spPr>
          <a:xfrm>
            <a:off x="2286000" y="5436552"/>
            <a:ext cx="25966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9" name="TextBox 8">
            <a:hlinkClick r:id="" action="ppaction://noaction">
              <a:snd r:embed="rId10" name="T1_W10_6.3.wav"/>
            </a:hlinkClick>
            <a:extLst>
              <a:ext uri="{FF2B5EF4-FFF2-40B4-BE49-F238E27FC236}">
                <a16:creationId xmlns:a16="http://schemas.microsoft.com/office/drawing/2014/main" id="{170167CA-97D8-526A-ECF8-01C58E310940}"/>
              </a:ext>
            </a:extLst>
          </p:cNvPr>
          <p:cNvSpPr txBox="1"/>
          <p:nvPr/>
        </p:nvSpPr>
        <p:spPr>
          <a:xfrm>
            <a:off x="2286000" y="2393488"/>
            <a:ext cx="2711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hlinkClick r:id="" action="ppaction://noaction">
              <a:snd r:embed="rId11" name="T1_W10_6.6.wav"/>
            </a:hlinkClick>
            <a:extLst>
              <a:ext uri="{FF2B5EF4-FFF2-40B4-BE49-F238E27FC236}">
                <a16:creationId xmlns:a16="http://schemas.microsoft.com/office/drawing/2014/main" id="{0D60A263-9A88-6CA1-B16D-82DE3DADD311}"/>
              </a:ext>
            </a:extLst>
          </p:cNvPr>
          <p:cNvSpPr txBox="1"/>
          <p:nvPr/>
        </p:nvSpPr>
        <p:spPr>
          <a:xfrm>
            <a:off x="8275320" y="1158226"/>
            <a:ext cx="253437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2" name="T1_W10_6.4.wav"/>
            </a:hlinkClick>
            <a:extLst>
              <a:ext uri="{FF2B5EF4-FFF2-40B4-BE49-F238E27FC236}">
                <a16:creationId xmlns:a16="http://schemas.microsoft.com/office/drawing/2014/main" id="{50B6B9EF-D322-8534-E590-8A508AE368A6}"/>
              </a:ext>
            </a:extLst>
          </p:cNvPr>
          <p:cNvSpPr txBox="1"/>
          <p:nvPr/>
        </p:nvSpPr>
        <p:spPr>
          <a:xfrm>
            <a:off x="2286000" y="3785207"/>
            <a:ext cx="15324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hlinkClick r:id="" action="ppaction://noaction">
              <a:snd r:embed="rId13" name="T1_W10_6.7.wav"/>
            </a:hlinkClick>
            <a:extLst>
              <a:ext uri="{FF2B5EF4-FFF2-40B4-BE49-F238E27FC236}">
                <a16:creationId xmlns:a16="http://schemas.microsoft.com/office/drawing/2014/main" id="{5CF9B1A5-34D8-EC69-C882-D804C1A73541}"/>
              </a:ext>
            </a:extLst>
          </p:cNvPr>
          <p:cNvSpPr txBox="1"/>
          <p:nvPr/>
        </p:nvSpPr>
        <p:spPr>
          <a:xfrm>
            <a:off x="8165765" y="2955943"/>
            <a:ext cx="272911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400" b="1" dirty="0">
                <a:solidFill>
                  <a:srgbClr val="002060"/>
                </a:solidFill>
                <a:latin typeface="Century Gothic" panose="020B0502020202020204" pitchFamily="34" charset="0"/>
              </a:rPr>
              <a:t>die </a:t>
            </a:r>
            <a:r>
              <a:rPr lang="en-GB" sz="3400" b="1" dirty="0" err="1">
                <a:solidFill>
                  <a:srgbClr val="002060"/>
                </a:solidFill>
                <a:latin typeface="Century Gothic" panose="020B0502020202020204" pitchFamily="34" charset="0"/>
              </a:rPr>
              <a:t>Sachen</a:t>
            </a:r>
            <a:endParaRPr kumimoji="0" lang="en-GB" sz="3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14" name="T1_W10_6.9.wav"/>
            </a:hlinkClick>
            <a:extLst>
              <a:ext uri="{FF2B5EF4-FFF2-40B4-BE49-F238E27FC236}">
                <a16:creationId xmlns:a16="http://schemas.microsoft.com/office/drawing/2014/main" id="{55C33187-8F77-C701-B279-2A87904CF319}"/>
              </a:ext>
            </a:extLst>
          </p:cNvPr>
          <p:cNvSpPr txBox="1"/>
          <p:nvPr/>
        </p:nvSpPr>
        <p:spPr>
          <a:xfrm>
            <a:off x="8275320" y="5727741"/>
            <a:ext cx="3503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normalerweise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15" name="T1_W10_6.8.wav"/>
            </a:hlinkClick>
            <a:extLst>
              <a:ext uri="{FF2B5EF4-FFF2-40B4-BE49-F238E27FC236}">
                <a16:creationId xmlns:a16="http://schemas.microsoft.com/office/drawing/2014/main" id="{2C48AD40-98FC-1B43-6785-F65FC4477BB2}"/>
              </a:ext>
            </a:extLst>
          </p:cNvPr>
          <p:cNvSpPr txBox="1"/>
          <p:nvPr/>
        </p:nvSpPr>
        <p:spPr>
          <a:xfrm>
            <a:off x="8275320" y="4625086"/>
            <a:ext cx="18638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Bus</a:t>
            </a:r>
          </a:p>
        </p:txBody>
      </p:sp>
      <p:grpSp>
        <p:nvGrpSpPr>
          <p:cNvPr id="52" name="Group 51">
            <a:extLst>
              <a:ext uri="{FF2B5EF4-FFF2-40B4-BE49-F238E27FC236}">
                <a16:creationId xmlns:a16="http://schemas.microsoft.com/office/drawing/2014/main" id="{4E1F5054-5795-965D-C8A0-131B45F65AE3}"/>
              </a:ext>
            </a:extLst>
          </p:cNvPr>
          <p:cNvGrpSpPr/>
          <p:nvPr/>
        </p:nvGrpSpPr>
        <p:grpSpPr>
          <a:xfrm>
            <a:off x="450687" y="2296188"/>
            <a:ext cx="1239211" cy="1142302"/>
            <a:chOff x="5357877" y="3544820"/>
            <a:chExt cx="1239211" cy="1142302"/>
          </a:xfrm>
        </p:grpSpPr>
        <p:sp>
          <p:nvSpPr>
            <p:cNvPr id="53" name="Oval 52">
              <a:extLst>
                <a:ext uri="{FF2B5EF4-FFF2-40B4-BE49-F238E27FC236}">
                  <a16:creationId xmlns:a16="http://schemas.microsoft.com/office/drawing/2014/main" id="{C9102475-7FEF-A010-4D80-9C5149231DF6}"/>
                </a:ext>
              </a:extLst>
            </p:cNvPr>
            <p:cNvSpPr/>
            <p:nvPr/>
          </p:nvSpPr>
          <p:spPr>
            <a:xfrm>
              <a:off x="5357877" y="3544820"/>
              <a:ext cx="1239211" cy="114230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4" name="Graphic 53" descr="Backpack with solid fill">
              <a:extLst>
                <a:ext uri="{FF2B5EF4-FFF2-40B4-BE49-F238E27FC236}">
                  <a16:creationId xmlns:a16="http://schemas.microsoft.com/office/drawing/2014/main" id="{B1460EE3-D672-CD56-ACEE-6788AF4FF7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37192" y="3693238"/>
              <a:ext cx="914400" cy="914400"/>
            </a:xfrm>
            <a:prstGeom prst="rect">
              <a:avLst/>
            </a:prstGeom>
          </p:spPr>
        </p:pic>
      </p:grpSp>
      <p:grpSp>
        <p:nvGrpSpPr>
          <p:cNvPr id="60" name="Group 59">
            <a:extLst>
              <a:ext uri="{FF2B5EF4-FFF2-40B4-BE49-F238E27FC236}">
                <a16:creationId xmlns:a16="http://schemas.microsoft.com/office/drawing/2014/main" id="{F2846B66-4420-D533-2076-5931452217EF}"/>
              </a:ext>
            </a:extLst>
          </p:cNvPr>
          <p:cNvGrpSpPr/>
          <p:nvPr/>
        </p:nvGrpSpPr>
        <p:grpSpPr>
          <a:xfrm>
            <a:off x="467596" y="3626363"/>
            <a:ext cx="1239211" cy="1142302"/>
            <a:chOff x="102463" y="2749888"/>
            <a:chExt cx="1239211" cy="1142302"/>
          </a:xfrm>
        </p:grpSpPr>
        <p:sp>
          <p:nvSpPr>
            <p:cNvPr id="58" name="Oval 57">
              <a:extLst>
                <a:ext uri="{FF2B5EF4-FFF2-40B4-BE49-F238E27FC236}">
                  <a16:creationId xmlns:a16="http://schemas.microsoft.com/office/drawing/2014/main" id="{ED36F860-5DFE-CD21-A5E8-589C06B279A3}"/>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6" name="Picture 55" descr="A pair of white eyes&#10;&#10;Description automatically generated">
              <a:extLst>
                <a:ext uri="{FF2B5EF4-FFF2-40B4-BE49-F238E27FC236}">
                  <a16:creationId xmlns:a16="http://schemas.microsoft.com/office/drawing/2014/main" id="{7FE07DD5-588C-FE15-EBE3-1163C8D5F8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pic>
        <p:nvPicPr>
          <p:cNvPr id="67" name="Picture 66" descr="A white bus with a handicap sign&#10;&#10;Description automatically generated">
            <a:extLst>
              <a:ext uri="{FF2B5EF4-FFF2-40B4-BE49-F238E27FC236}">
                <a16:creationId xmlns:a16="http://schemas.microsoft.com/office/drawing/2014/main" id="{62AF878D-B5E9-098F-6151-2C0A64ED5D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24320" y="4374775"/>
            <a:ext cx="2521012" cy="1256400"/>
          </a:xfrm>
          <a:prstGeom prst="rect">
            <a:avLst/>
          </a:prstGeom>
        </p:spPr>
      </p:pic>
      <p:pic>
        <p:nvPicPr>
          <p:cNvPr id="68" name="Picture 67" descr="Icon&#10;&#10;Description automatically generated with medium confidence">
            <a:extLst>
              <a:ext uri="{FF2B5EF4-FFF2-40B4-BE49-F238E27FC236}">
                <a16:creationId xmlns:a16="http://schemas.microsoft.com/office/drawing/2014/main" id="{E8EE60B0-BCD7-0943-2199-F4A2AFBB3F8B}"/>
              </a:ext>
            </a:extLst>
          </p:cNvPr>
          <p:cNvPicPr>
            <a:picLocks noChangeAspect="1"/>
          </p:cNvPicPr>
          <p:nvPr/>
        </p:nvPicPr>
        <p:blipFill rotWithShape="1">
          <a:blip r:embed="rId20">
            <a:extLst>
              <a:ext uri="{28A0092B-C50C-407E-A947-70E740481C1C}">
                <a14:useLocalDpi xmlns:a14="http://schemas.microsoft.com/office/drawing/2010/main" val="0"/>
              </a:ext>
            </a:extLst>
          </a:blip>
          <a:srcRect t="14861" r="57718" b="9009"/>
          <a:stretch/>
        </p:blipFill>
        <p:spPr>
          <a:xfrm>
            <a:off x="467596" y="5020051"/>
            <a:ext cx="1476227" cy="1574030"/>
          </a:xfrm>
          <a:prstGeom prst="rect">
            <a:avLst/>
          </a:prstGeom>
        </p:spPr>
      </p:pic>
      <p:pic>
        <p:nvPicPr>
          <p:cNvPr id="2050" name="Picture 2" descr="Free homework family learning to write illustration">
            <a:extLst>
              <a:ext uri="{FF2B5EF4-FFF2-40B4-BE49-F238E27FC236}">
                <a16:creationId xmlns:a16="http://schemas.microsoft.com/office/drawing/2014/main" id="{584D4CCD-E162-98D3-BC3D-7EA7A1AA3A9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86379" y="963776"/>
            <a:ext cx="2165601" cy="14415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hildren toys child's things cutout vector">
            <a:extLst>
              <a:ext uri="{FF2B5EF4-FFF2-40B4-BE49-F238E27FC236}">
                <a16:creationId xmlns:a16="http://schemas.microsoft.com/office/drawing/2014/main" id="{662BE931-BF44-B63F-D354-AF88CD4B216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31866" y="2617509"/>
            <a:ext cx="1070277" cy="158722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DBAEF5C-F964-9498-479C-A33415552CAD}"/>
              </a:ext>
            </a:extLst>
          </p:cNvPr>
          <p:cNvSpPr/>
          <p:nvPr/>
        </p:nvSpPr>
        <p:spPr>
          <a:xfrm>
            <a:off x="5704681" y="5631175"/>
            <a:ext cx="2563522" cy="769441"/>
          </a:xfrm>
          <a:prstGeom prst="rect">
            <a:avLst/>
          </a:prstGeom>
          <a:noFill/>
        </p:spPr>
        <p:txBody>
          <a:bodyPr wrap="none" lIns="91440" tIns="45720" rIns="91440" bIns="45720">
            <a:spAutoFit/>
          </a:bodyPr>
          <a:lstStyle/>
          <a:p>
            <a:pPr algn="ctr"/>
            <a:r>
              <a:rPr lang="en-GB"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normally</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2" name="TextBox 71">
            <a:extLst>
              <a:ext uri="{FF2B5EF4-FFF2-40B4-BE49-F238E27FC236}">
                <a16:creationId xmlns:a16="http://schemas.microsoft.com/office/drawing/2014/main" id="{E3DED9D4-ABE1-0337-933D-170BC3E64F7D}"/>
              </a:ext>
            </a:extLst>
          </p:cNvPr>
          <p:cNvSpPr txBox="1"/>
          <p:nvPr/>
        </p:nvSpPr>
        <p:spPr>
          <a:xfrm>
            <a:off x="2315725" y="1715117"/>
            <a:ext cx="1143262" cy="369332"/>
          </a:xfrm>
          <a:prstGeom prst="rect">
            <a:avLst/>
          </a:prstGeom>
          <a:noFill/>
        </p:spPr>
        <p:txBody>
          <a:bodyPr wrap="none" rtlCol="0">
            <a:spAutoFit/>
          </a:bodyPr>
          <a:lstStyle/>
          <a:p>
            <a:r>
              <a:rPr lang="en-US" dirty="0"/>
              <a:t>[to take]</a:t>
            </a:r>
          </a:p>
        </p:txBody>
      </p:sp>
      <p:sp>
        <p:nvSpPr>
          <p:cNvPr id="73" name="TextBox 72">
            <a:extLst>
              <a:ext uri="{FF2B5EF4-FFF2-40B4-BE49-F238E27FC236}">
                <a16:creationId xmlns:a16="http://schemas.microsoft.com/office/drawing/2014/main" id="{916A8008-9C7C-E402-1671-914F1B73F923}"/>
              </a:ext>
            </a:extLst>
          </p:cNvPr>
          <p:cNvSpPr txBox="1"/>
          <p:nvPr/>
        </p:nvSpPr>
        <p:spPr>
          <a:xfrm>
            <a:off x="2286000" y="2994676"/>
            <a:ext cx="2885726" cy="369332"/>
          </a:xfrm>
          <a:prstGeom prst="rect">
            <a:avLst/>
          </a:prstGeom>
          <a:noFill/>
        </p:spPr>
        <p:txBody>
          <a:bodyPr wrap="none" rtlCol="0">
            <a:spAutoFit/>
          </a:bodyPr>
          <a:lstStyle/>
          <a:p>
            <a:r>
              <a:rPr lang="en-US" dirty="0"/>
              <a:t>[to take with, bring with]</a:t>
            </a:r>
          </a:p>
        </p:txBody>
      </p:sp>
      <p:sp>
        <p:nvSpPr>
          <p:cNvPr id="74" name="TextBox 73">
            <a:extLst>
              <a:ext uri="{FF2B5EF4-FFF2-40B4-BE49-F238E27FC236}">
                <a16:creationId xmlns:a16="http://schemas.microsoft.com/office/drawing/2014/main" id="{DC75ADE5-CC6A-4D6F-18E5-63A0073C8417}"/>
              </a:ext>
            </a:extLst>
          </p:cNvPr>
          <p:cNvSpPr txBox="1"/>
          <p:nvPr/>
        </p:nvSpPr>
        <p:spPr>
          <a:xfrm>
            <a:off x="2264061" y="4441007"/>
            <a:ext cx="1032655" cy="369332"/>
          </a:xfrm>
          <a:prstGeom prst="rect">
            <a:avLst/>
          </a:prstGeom>
          <a:noFill/>
        </p:spPr>
        <p:txBody>
          <a:bodyPr wrap="none" rtlCol="0">
            <a:spAutoFit/>
          </a:bodyPr>
          <a:lstStyle/>
          <a:p>
            <a:r>
              <a:rPr lang="en-US" dirty="0"/>
              <a:t>[to see]</a:t>
            </a:r>
          </a:p>
        </p:txBody>
      </p:sp>
      <p:sp>
        <p:nvSpPr>
          <p:cNvPr id="75" name="TextBox 74">
            <a:extLst>
              <a:ext uri="{FF2B5EF4-FFF2-40B4-BE49-F238E27FC236}">
                <a16:creationId xmlns:a16="http://schemas.microsoft.com/office/drawing/2014/main" id="{8F0DBCA0-B63C-2EB1-41A3-607CA9152A9E}"/>
              </a:ext>
            </a:extLst>
          </p:cNvPr>
          <p:cNvSpPr txBox="1"/>
          <p:nvPr/>
        </p:nvSpPr>
        <p:spPr>
          <a:xfrm>
            <a:off x="2286000" y="5990697"/>
            <a:ext cx="1436612" cy="369332"/>
          </a:xfrm>
          <a:prstGeom prst="rect">
            <a:avLst/>
          </a:prstGeom>
          <a:noFill/>
        </p:spPr>
        <p:txBody>
          <a:bodyPr wrap="none" rtlCol="0">
            <a:spAutoFit/>
          </a:bodyPr>
          <a:lstStyle/>
          <a:p>
            <a:r>
              <a:rPr lang="en-US" dirty="0"/>
              <a:t>[friend (m)]</a:t>
            </a:r>
          </a:p>
        </p:txBody>
      </p:sp>
      <p:sp>
        <p:nvSpPr>
          <p:cNvPr id="76" name="TextBox 75">
            <a:extLst>
              <a:ext uri="{FF2B5EF4-FFF2-40B4-BE49-F238E27FC236}">
                <a16:creationId xmlns:a16="http://schemas.microsoft.com/office/drawing/2014/main" id="{05BB18E8-D569-E696-F01F-77D9DC6CF271}"/>
              </a:ext>
            </a:extLst>
          </p:cNvPr>
          <p:cNvSpPr txBox="1"/>
          <p:nvPr/>
        </p:nvSpPr>
        <p:spPr>
          <a:xfrm>
            <a:off x="8257038" y="2083893"/>
            <a:ext cx="1534394" cy="369332"/>
          </a:xfrm>
          <a:prstGeom prst="rect">
            <a:avLst/>
          </a:prstGeom>
          <a:noFill/>
        </p:spPr>
        <p:txBody>
          <a:bodyPr wrap="none" rtlCol="0">
            <a:spAutoFit/>
          </a:bodyPr>
          <a:lstStyle/>
          <a:p>
            <a:r>
              <a:rPr lang="en-US" dirty="0"/>
              <a:t>[homework]</a:t>
            </a:r>
          </a:p>
        </p:txBody>
      </p:sp>
      <p:sp>
        <p:nvSpPr>
          <p:cNvPr id="77" name="TextBox 76">
            <a:extLst>
              <a:ext uri="{FF2B5EF4-FFF2-40B4-BE49-F238E27FC236}">
                <a16:creationId xmlns:a16="http://schemas.microsoft.com/office/drawing/2014/main" id="{703EBE91-2231-C637-3199-C212B9EE9B50}"/>
              </a:ext>
            </a:extLst>
          </p:cNvPr>
          <p:cNvSpPr txBox="1"/>
          <p:nvPr/>
        </p:nvSpPr>
        <p:spPr>
          <a:xfrm>
            <a:off x="8257038" y="3530913"/>
            <a:ext cx="1000595" cy="369332"/>
          </a:xfrm>
          <a:prstGeom prst="rect">
            <a:avLst/>
          </a:prstGeom>
          <a:noFill/>
        </p:spPr>
        <p:txBody>
          <a:bodyPr wrap="none" rtlCol="0">
            <a:spAutoFit/>
          </a:bodyPr>
          <a:lstStyle/>
          <a:p>
            <a:r>
              <a:rPr lang="en-US" dirty="0"/>
              <a:t>[things]</a:t>
            </a:r>
          </a:p>
        </p:txBody>
      </p:sp>
      <p:sp>
        <p:nvSpPr>
          <p:cNvPr id="78" name="TextBox 77">
            <a:extLst>
              <a:ext uri="{FF2B5EF4-FFF2-40B4-BE49-F238E27FC236}">
                <a16:creationId xmlns:a16="http://schemas.microsoft.com/office/drawing/2014/main" id="{383E10EF-F856-2621-8D21-144E8D1AE576}"/>
              </a:ext>
            </a:extLst>
          </p:cNvPr>
          <p:cNvSpPr txBox="1"/>
          <p:nvPr/>
        </p:nvSpPr>
        <p:spPr>
          <a:xfrm>
            <a:off x="8290151" y="5180163"/>
            <a:ext cx="736099" cy="369332"/>
          </a:xfrm>
          <a:prstGeom prst="rect">
            <a:avLst/>
          </a:prstGeom>
          <a:noFill/>
        </p:spPr>
        <p:txBody>
          <a:bodyPr wrap="none" rtlCol="0">
            <a:spAutoFit/>
          </a:bodyPr>
          <a:lstStyle/>
          <a:p>
            <a:r>
              <a:rPr lang="en-US" dirty="0"/>
              <a:t>[bus]</a:t>
            </a:r>
          </a:p>
        </p:txBody>
      </p:sp>
      <p:sp>
        <p:nvSpPr>
          <p:cNvPr id="79" name="TextBox 78">
            <a:extLst>
              <a:ext uri="{FF2B5EF4-FFF2-40B4-BE49-F238E27FC236}">
                <a16:creationId xmlns:a16="http://schemas.microsoft.com/office/drawing/2014/main" id="{C768B3A0-3404-B45D-BF9D-789D4438BE1A}"/>
              </a:ext>
            </a:extLst>
          </p:cNvPr>
          <p:cNvSpPr txBox="1"/>
          <p:nvPr/>
        </p:nvSpPr>
        <p:spPr>
          <a:xfrm>
            <a:off x="8314097" y="6295082"/>
            <a:ext cx="1298753" cy="369332"/>
          </a:xfrm>
          <a:prstGeom prst="rect">
            <a:avLst/>
          </a:prstGeom>
          <a:noFill/>
        </p:spPr>
        <p:txBody>
          <a:bodyPr wrap="none" rtlCol="0">
            <a:spAutoFit/>
          </a:bodyPr>
          <a:lstStyle/>
          <a:p>
            <a:r>
              <a:rPr lang="en-US" dirty="0"/>
              <a:t>[normally]</a:t>
            </a:r>
          </a:p>
        </p:txBody>
      </p:sp>
      <p:sp>
        <p:nvSpPr>
          <p:cNvPr id="80" name="Speech Bubble: Rectangle with Corners Rounded 55">
            <a:extLst>
              <a:ext uri="{FF2B5EF4-FFF2-40B4-BE49-F238E27FC236}">
                <a16:creationId xmlns:a16="http://schemas.microsoft.com/office/drawing/2014/main" id="{4EE5F8EE-9358-4BE2-2513-5EB534AE408F}"/>
              </a:ext>
            </a:extLst>
          </p:cNvPr>
          <p:cNvSpPr/>
          <p:nvPr/>
        </p:nvSpPr>
        <p:spPr>
          <a:xfrm>
            <a:off x="2064463" y="886871"/>
            <a:ext cx="5999187" cy="1441579"/>
          </a:xfrm>
          <a:prstGeom prst="wedgeRoundRectCallout">
            <a:avLst>
              <a:gd name="adj1" fmla="val 53068"/>
              <a:gd name="adj2" fmla="val 202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rPr>
              <a:t>You know German often joins two words together to make another word. </a:t>
            </a:r>
            <a:br>
              <a:rPr lang="en-GB" sz="2000" dirty="0">
                <a:solidFill>
                  <a:prstClr val="white"/>
                </a:solidFill>
              </a:rPr>
            </a:br>
            <a:r>
              <a:rPr lang="en-GB" sz="2000" dirty="0">
                <a:solidFill>
                  <a:prstClr val="white"/>
                </a:solidFill>
              </a:rPr>
              <a:t>E.g., </a:t>
            </a:r>
            <a:r>
              <a:rPr lang="en-GB" sz="2000" b="1" dirty="0">
                <a:solidFill>
                  <a:prstClr val="white"/>
                </a:solidFill>
              </a:rPr>
              <a:t>Haus</a:t>
            </a:r>
            <a:r>
              <a:rPr lang="en-GB" sz="2000" dirty="0">
                <a:solidFill>
                  <a:prstClr val="white"/>
                </a:solidFill>
              </a:rPr>
              <a:t> + </a:t>
            </a:r>
            <a:r>
              <a:rPr lang="en-GB" sz="2000" b="1" dirty="0">
                <a:solidFill>
                  <a:prstClr val="white"/>
                </a:solidFill>
              </a:rPr>
              <a:t>Aufgabe</a:t>
            </a:r>
            <a:r>
              <a:rPr lang="en-GB" sz="2000" dirty="0">
                <a:solidFill>
                  <a:prstClr val="white"/>
                </a:solidFill>
              </a:rPr>
              <a:t> </a:t>
            </a:r>
            <a:r>
              <a:rPr lang="en-GB" sz="2000" dirty="0">
                <a:solidFill>
                  <a:prstClr val="white"/>
                </a:solidFill>
                <a:sym typeface="Wingdings" panose="05000000000000000000" pitchFamily="2" charset="2"/>
              </a:rPr>
              <a:t> </a:t>
            </a:r>
            <a:r>
              <a:rPr lang="en-GB" sz="2000" b="1" dirty="0" err="1">
                <a:solidFill>
                  <a:prstClr val="white"/>
                </a:solidFill>
                <a:sym typeface="Wingdings" panose="05000000000000000000" pitchFamily="2" charset="2"/>
              </a:rPr>
              <a:t>Hausaufgabe</a:t>
            </a:r>
            <a:r>
              <a:rPr lang="en-GB" sz="2000" dirty="0">
                <a:solidFill>
                  <a:prstClr val="white"/>
                </a:solidFill>
                <a:sym typeface="Wingdings" panose="05000000000000000000" pitchFamily="2" charset="2"/>
              </a:rPr>
              <a:t>.  </a:t>
            </a:r>
            <a:endParaRPr kumimoji="0" lang="en-GB" sz="2000" b="0" i="1" u="none" strike="noStrike" kern="1200" cap="none" spc="0" normalizeH="0" baseline="0" noProof="0" dirty="0">
              <a:ln>
                <a:noFill/>
              </a:ln>
              <a:solidFill>
                <a:prstClr val="white"/>
              </a:solidFill>
              <a:effectLst/>
              <a:uLnTx/>
              <a:uFillTx/>
            </a:endParaRPr>
          </a:p>
        </p:txBody>
      </p:sp>
      <p:grpSp>
        <p:nvGrpSpPr>
          <p:cNvPr id="32" name="Group 31">
            <a:extLst>
              <a:ext uri="{FF2B5EF4-FFF2-40B4-BE49-F238E27FC236}">
                <a16:creationId xmlns:a16="http://schemas.microsoft.com/office/drawing/2014/main" id="{46090DE1-6AFF-86D8-85B8-F4706617B1E7}"/>
              </a:ext>
            </a:extLst>
          </p:cNvPr>
          <p:cNvGrpSpPr/>
          <p:nvPr/>
        </p:nvGrpSpPr>
        <p:grpSpPr>
          <a:xfrm>
            <a:off x="450687" y="1019163"/>
            <a:ext cx="1239211" cy="1142302"/>
            <a:chOff x="450687" y="1019163"/>
            <a:chExt cx="1239211" cy="1142302"/>
          </a:xfrm>
        </p:grpSpPr>
        <p:sp>
          <p:nvSpPr>
            <p:cNvPr id="7" name="Oval 6">
              <a:extLst>
                <a:ext uri="{FF2B5EF4-FFF2-40B4-BE49-F238E27FC236}">
                  <a16:creationId xmlns:a16="http://schemas.microsoft.com/office/drawing/2014/main" id="{BB5D9536-6637-A444-A256-2116C75798AC}"/>
                </a:ext>
              </a:extLst>
            </p:cNvPr>
            <p:cNvSpPr/>
            <p:nvPr/>
          </p:nvSpPr>
          <p:spPr>
            <a:xfrm>
              <a:off x="450687" y="1019163"/>
              <a:ext cx="1239211" cy="11423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EBC0C484-5486-5084-E897-5A09523EE62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2512" y="1229743"/>
              <a:ext cx="975559" cy="780447"/>
            </a:xfrm>
            <a:prstGeom prst="rect">
              <a:avLst/>
            </a:prstGeom>
          </p:spPr>
        </p:pic>
      </p:grpSp>
      <p:sp>
        <p:nvSpPr>
          <p:cNvPr id="34" name="TextBox 33">
            <a:extLst>
              <a:ext uri="{FF2B5EF4-FFF2-40B4-BE49-F238E27FC236}">
                <a16:creationId xmlns:a16="http://schemas.microsoft.com/office/drawing/2014/main" id="{FC55071A-BD0D-1225-12AB-1497245FDBA9}"/>
              </a:ext>
            </a:extLst>
          </p:cNvPr>
          <p:cNvSpPr txBox="1"/>
          <p:nvPr/>
        </p:nvSpPr>
        <p:spPr>
          <a:xfrm>
            <a:off x="3089910" y="2944475"/>
            <a:ext cx="2807362" cy="369332"/>
          </a:xfrm>
          <a:prstGeom prst="rect">
            <a:avLst/>
          </a:prstGeom>
          <a:noFill/>
        </p:spPr>
        <p:txBody>
          <a:bodyPr wrap="square">
            <a:spAutoFit/>
          </a:bodyPr>
          <a:lstStyle/>
          <a:p>
            <a:endParaRPr lang="en-US" dirty="0"/>
          </a:p>
        </p:txBody>
      </p:sp>
      <p:sp>
        <p:nvSpPr>
          <p:cNvPr id="51" name="Speech Bubble: Rectangle with Corners Rounded 55">
            <a:extLst>
              <a:ext uri="{FF2B5EF4-FFF2-40B4-BE49-F238E27FC236}">
                <a16:creationId xmlns:a16="http://schemas.microsoft.com/office/drawing/2014/main" id="{CADA5ACD-7166-4337-BF04-C76C160124B8}"/>
              </a:ext>
            </a:extLst>
          </p:cNvPr>
          <p:cNvSpPr/>
          <p:nvPr/>
        </p:nvSpPr>
        <p:spPr>
          <a:xfrm>
            <a:off x="3898677" y="3547788"/>
            <a:ext cx="5999187" cy="1913350"/>
          </a:xfrm>
          <a:prstGeom prst="wedgeRoundRectCallout">
            <a:avLst>
              <a:gd name="adj1" fmla="val -34433"/>
              <a:gd name="adj2" fmla="val -635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rPr>
              <a:t>This also happens with verbs. The </a:t>
            </a:r>
            <a:r>
              <a:rPr lang="en-GB" sz="2000" b="1" noProof="0" dirty="0" err="1">
                <a:solidFill>
                  <a:prstClr val="white"/>
                </a:solidFill>
              </a:rPr>
              <a:t>mit</a:t>
            </a:r>
            <a:r>
              <a:rPr lang="en-GB" sz="2000" b="1" noProof="0" dirty="0">
                <a:solidFill>
                  <a:prstClr val="white"/>
                </a:solidFill>
              </a:rPr>
              <a:t> </a:t>
            </a:r>
            <a:r>
              <a:rPr lang="en-GB" sz="2000" noProof="0" dirty="0">
                <a:solidFill>
                  <a:prstClr val="white"/>
                </a:solidFill>
              </a:rPr>
              <a:t>then moves and matches English word order:</a:t>
            </a:r>
            <a:br>
              <a:rPr lang="en-GB" sz="2000" noProof="0" dirty="0">
                <a:solidFill>
                  <a:prstClr val="white"/>
                </a:solidFill>
              </a:rPr>
            </a:br>
            <a:r>
              <a:rPr lang="en-GB" sz="2000" noProof="0" dirty="0">
                <a:solidFill>
                  <a:prstClr val="white"/>
                </a:solidFill>
              </a:rPr>
              <a:t>Ich </a:t>
            </a:r>
            <a:r>
              <a:rPr lang="en-GB" sz="2000" b="1" noProof="0" dirty="0" err="1">
                <a:solidFill>
                  <a:prstClr val="white"/>
                </a:solidFill>
              </a:rPr>
              <a:t>nehme</a:t>
            </a:r>
            <a:r>
              <a:rPr lang="en-GB" sz="2000" noProof="0" dirty="0">
                <a:solidFill>
                  <a:prstClr val="white"/>
                </a:solidFill>
              </a:rPr>
              <a:t> </a:t>
            </a:r>
            <a:r>
              <a:rPr lang="en-GB" sz="2000" noProof="0" dirty="0" err="1">
                <a:solidFill>
                  <a:prstClr val="white"/>
                </a:solidFill>
              </a:rPr>
              <a:t>mein</a:t>
            </a:r>
            <a:r>
              <a:rPr lang="en-GB" sz="2000" noProof="0" dirty="0">
                <a:solidFill>
                  <a:prstClr val="white"/>
                </a:solidFill>
              </a:rPr>
              <a:t> Handy </a:t>
            </a:r>
            <a:r>
              <a:rPr lang="en-GB" sz="2000" b="1" noProof="0" dirty="0" err="1">
                <a:solidFill>
                  <a:prstClr val="white"/>
                </a:solidFill>
              </a:rPr>
              <a:t>mit</a:t>
            </a:r>
            <a:r>
              <a:rPr lang="en-GB" sz="2000" noProof="0" dirty="0">
                <a:solidFill>
                  <a:prstClr val="white"/>
                </a:solidFill>
              </a:rPr>
              <a:t>.</a:t>
            </a:r>
            <a:br>
              <a:rPr lang="en-GB" sz="2000" noProof="0" dirty="0">
                <a:solidFill>
                  <a:prstClr val="white"/>
                </a:solidFill>
              </a:rPr>
            </a:br>
            <a:r>
              <a:rPr lang="en-GB" sz="2000" noProof="0" dirty="0">
                <a:solidFill>
                  <a:prstClr val="white"/>
                </a:solidFill>
              </a:rPr>
              <a:t>I </a:t>
            </a:r>
            <a:r>
              <a:rPr lang="en-GB" sz="2000" b="1" noProof="0" dirty="0">
                <a:solidFill>
                  <a:prstClr val="white"/>
                </a:solidFill>
              </a:rPr>
              <a:t>take</a:t>
            </a:r>
            <a:r>
              <a:rPr lang="en-GB" sz="2000" noProof="0" dirty="0">
                <a:solidFill>
                  <a:prstClr val="white"/>
                </a:solidFill>
              </a:rPr>
              <a:t> my phone </a:t>
            </a:r>
            <a:r>
              <a:rPr lang="en-GB" sz="2000" b="1" noProof="0" dirty="0">
                <a:solidFill>
                  <a:prstClr val="white"/>
                </a:solidFill>
              </a:rPr>
              <a:t>with</a:t>
            </a:r>
            <a:r>
              <a:rPr lang="en-GB" sz="2000" noProof="0" dirty="0">
                <a:solidFill>
                  <a:prstClr val="white"/>
                </a:solidFill>
              </a:rPr>
              <a:t> me.</a:t>
            </a:r>
            <a:br>
              <a:rPr lang="en-GB" sz="2000" noProof="0" dirty="0">
                <a:solidFill>
                  <a:prstClr val="white"/>
                </a:solidFill>
              </a:rPr>
            </a:br>
            <a:r>
              <a:rPr lang="en-GB" sz="2000" noProof="0" dirty="0">
                <a:solidFill>
                  <a:prstClr val="white"/>
                </a:solidFill>
              </a:rPr>
              <a:t>And you don’t need the ‘me’ in German!</a:t>
            </a:r>
            <a:endParaRPr kumimoji="0" lang="en-GB" sz="2000" b="0" i="1" u="none" strike="noStrike" kern="1200" cap="none" spc="0" normalizeH="0" baseline="0" noProof="0" dirty="0">
              <a:ln>
                <a:noFill/>
              </a:ln>
              <a:solidFill>
                <a:prstClr val="white"/>
              </a:solidFill>
              <a:effectLst/>
              <a:uLnTx/>
              <a:uFillTx/>
            </a:endParaRPr>
          </a:p>
        </p:txBody>
      </p:sp>
      <p:sp>
        <p:nvSpPr>
          <p:cNvPr id="55" name="TextBox 54">
            <a:hlinkClick r:id="" action="ppaction://noaction">
              <a:snd r:embed="rId10" name="T1_W10_6.3.wav"/>
            </a:hlinkClick>
            <a:extLst>
              <a:ext uri="{FF2B5EF4-FFF2-40B4-BE49-F238E27FC236}">
                <a16:creationId xmlns:a16="http://schemas.microsoft.com/office/drawing/2014/main" id="{F8580A37-B342-428A-9DED-2F26EF0BEE5D}"/>
              </a:ext>
            </a:extLst>
          </p:cNvPr>
          <p:cNvSpPr txBox="1"/>
          <p:nvPr/>
        </p:nvSpPr>
        <p:spPr>
          <a:xfrm>
            <a:off x="2291882" y="2388489"/>
            <a:ext cx="2711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mit</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56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80"/>
                                        </p:tgtEl>
                                      </p:cBhvr>
                                    </p:animEffect>
                                    <p:set>
                                      <p:cBhvr>
                                        <p:cTn id="11" dur="1" fill="hold">
                                          <p:stCondLst>
                                            <p:cond delay="499"/>
                                          </p:stCondLst>
                                        </p:cTn>
                                        <p:tgtEl>
                                          <p:spTgt spid="8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51" grpId="0" animBg="1"/>
      <p:bldP spid="51" grpId="1" animBg="1"/>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hlinkClick r:id="" action="ppaction://noaction">
              <a:snd r:embed="rId3" name="T1_W10_6.1.wav"/>
            </a:hlinkClick>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68" y="-45924"/>
            <a:ext cx="1069908" cy="914400"/>
          </a:xfrm>
          <a:prstGeom prst="rect">
            <a:avLst/>
          </a:prstGeom>
        </p:spPr>
      </p:pic>
      <p:sp>
        <p:nvSpPr>
          <p:cNvPr id="15" name="Google Shape;108;p3">
            <a:hlinkClick r:id="" action="ppaction://noaction">
              <a:snd r:embed="rId3" name="T1_W10_6.1.wav"/>
            </a:hlinkClick>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hlinkClick r:id="" action="ppaction://noaction">
              <a:snd r:embed="rId8" name="T1_W10_6.2.wav"/>
            </a:hlinkClick>
            <a:extLst>
              <a:ext uri="{FF2B5EF4-FFF2-40B4-BE49-F238E27FC236}">
                <a16:creationId xmlns:a16="http://schemas.microsoft.com/office/drawing/2014/main" id="{A4549582-FD24-2382-C541-FCE50906284F}"/>
              </a:ext>
            </a:extLst>
          </p:cNvPr>
          <p:cNvSpPr txBox="1"/>
          <p:nvPr/>
        </p:nvSpPr>
        <p:spPr>
          <a:xfrm>
            <a:off x="2948380" y="1161451"/>
            <a:ext cx="2111801"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hlinkClick r:id="" action="ppaction://noaction">
              <a:snd r:embed="rId9" name="T1_W10_6.8.wav"/>
            </a:hlinkClick>
            <a:extLst>
              <a:ext uri="{FF2B5EF4-FFF2-40B4-BE49-F238E27FC236}">
                <a16:creationId xmlns:a16="http://schemas.microsoft.com/office/drawing/2014/main" id="{F375731B-9E7B-9E77-26B2-8C3ED350F9B9}"/>
              </a:ext>
            </a:extLst>
          </p:cNvPr>
          <p:cNvSpPr txBox="1"/>
          <p:nvPr/>
        </p:nvSpPr>
        <p:spPr>
          <a:xfrm>
            <a:off x="8690192" y="4361711"/>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der Bus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0" name="T1_W10_6.3.wav"/>
            </a:hlinkClick>
            <a:extLst>
              <a:ext uri="{FF2B5EF4-FFF2-40B4-BE49-F238E27FC236}">
                <a16:creationId xmlns:a16="http://schemas.microsoft.com/office/drawing/2014/main" id="{170167CA-97D8-526A-ECF8-01C58E310940}"/>
              </a:ext>
            </a:extLst>
          </p:cNvPr>
          <p:cNvSpPr txBox="1"/>
          <p:nvPr/>
        </p:nvSpPr>
        <p:spPr>
          <a:xfrm>
            <a:off x="2926439" y="269362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mitnehmen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hlinkClick r:id="" action="ppaction://noaction">
              <a:snd r:embed="rId11" name="T1_W10_6.7.wav"/>
            </a:hlinkClick>
            <a:extLst>
              <a:ext uri="{FF2B5EF4-FFF2-40B4-BE49-F238E27FC236}">
                <a16:creationId xmlns:a16="http://schemas.microsoft.com/office/drawing/2014/main" id="{0D60A263-9A88-6CA1-B16D-82DE3DADD311}"/>
              </a:ext>
            </a:extLst>
          </p:cNvPr>
          <p:cNvSpPr txBox="1"/>
          <p:nvPr/>
        </p:nvSpPr>
        <p:spPr>
          <a:xfrm>
            <a:off x="8690192" y="2672919"/>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Sachen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2" name="T1_W10_6.4.wav"/>
            </a:hlinkClick>
            <a:extLst>
              <a:ext uri="{FF2B5EF4-FFF2-40B4-BE49-F238E27FC236}">
                <a16:creationId xmlns:a16="http://schemas.microsoft.com/office/drawing/2014/main" id="{50B6B9EF-D322-8534-E590-8A508AE368A6}"/>
              </a:ext>
            </a:extLst>
          </p:cNvPr>
          <p:cNvSpPr txBox="1"/>
          <p:nvPr/>
        </p:nvSpPr>
        <p:spPr>
          <a:xfrm>
            <a:off x="2961869" y="4366160"/>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hlinkClick r:id="" action="ppaction://noaction">
              <a:snd r:embed="rId13" name="T1_W10_6.6.wav"/>
            </a:hlinkClick>
            <a:extLst>
              <a:ext uri="{FF2B5EF4-FFF2-40B4-BE49-F238E27FC236}">
                <a16:creationId xmlns:a16="http://schemas.microsoft.com/office/drawing/2014/main" id="{5CF9B1A5-34D8-EC69-C882-D804C1A73541}"/>
              </a:ext>
            </a:extLst>
          </p:cNvPr>
          <p:cNvSpPr txBox="1"/>
          <p:nvPr/>
        </p:nvSpPr>
        <p:spPr>
          <a:xfrm>
            <a:off x="8690192" y="1052985"/>
            <a:ext cx="2512879"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14" name="T1_W10_6.9.wav"/>
            </a:hlinkClick>
            <a:extLst>
              <a:ext uri="{FF2B5EF4-FFF2-40B4-BE49-F238E27FC236}">
                <a16:creationId xmlns:a16="http://schemas.microsoft.com/office/drawing/2014/main" id="{55C33187-8F77-C701-B279-2A87904CF319}"/>
              </a:ext>
            </a:extLst>
          </p:cNvPr>
          <p:cNvSpPr txBox="1"/>
          <p:nvPr/>
        </p:nvSpPr>
        <p:spPr>
          <a:xfrm>
            <a:off x="8690192" y="5826764"/>
            <a:ext cx="344689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normalerweise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15" name="T1_W10_6.5.wav"/>
            </a:hlinkClick>
            <a:extLst>
              <a:ext uri="{FF2B5EF4-FFF2-40B4-BE49-F238E27FC236}">
                <a16:creationId xmlns:a16="http://schemas.microsoft.com/office/drawing/2014/main" id="{2C48AD40-98FC-1B43-6785-F65FC4477BB2}"/>
              </a:ext>
            </a:extLst>
          </p:cNvPr>
          <p:cNvSpPr txBox="1"/>
          <p:nvPr/>
        </p:nvSpPr>
        <p:spPr>
          <a:xfrm>
            <a:off x="2961869" y="5787160"/>
            <a:ext cx="334533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Freund</a:t>
            </a:r>
          </a:p>
        </p:txBody>
      </p:sp>
      <p:sp>
        <p:nvSpPr>
          <p:cNvPr id="4" name="TextBox 3">
            <a:extLst>
              <a:ext uri="{FF2B5EF4-FFF2-40B4-BE49-F238E27FC236}">
                <a16:creationId xmlns:a16="http://schemas.microsoft.com/office/drawing/2014/main" id="{C18DE8EB-568F-F1F6-C51B-FE371CF4F2D2}"/>
              </a:ext>
            </a:extLst>
          </p:cNvPr>
          <p:cNvSpPr txBox="1"/>
          <p:nvPr/>
        </p:nvSpPr>
        <p:spPr>
          <a:xfrm>
            <a:off x="271632" y="1161451"/>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take</a:t>
            </a:r>
          </a:p>
        </p:txBody>
      </p:sp>
      <p:sp>
        <p:nvSpPr>
          <p:cNvPr id="7" name="TextBox 6">
            <a:extLst>
              <a:ext uri="{FF2B5EF4-FFF2-40B4-BE49-F238E27FC236}">
                <a16:creationId xmlns:a16="http://schemas.microsoft.com/office/drawing/2014/main" id="{B3D645C4-9C00-359F-1474-8B274DF2268B}"/>
              </a:ext>
            </a:extLst>
          </p:cNvPr>
          <p:cNvSpPr txBox="1"/>
          <p:nvPr/>
        </p:nvSpPr>
        <p:spPr>
          <a:xfrm>
            <a:off x="256398" y="2600762"/>
            <a:ext cx="2609198" cy="95410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take with, bring with</a:t>
            </a:r>
          </a:p>
        </p:txBody>
      </p:sp>
      <p:sp>
        <p:nvSpPr>
          <p:cNvPr id="16" name="TextBox 15">
            <a:extLst>
              <a:ext uri="{FF2B5EF4-FFF2-40B4-BE49-F238E27FC236}">
                <a16:creationId xmlns:a16="http://schemas.microsoft.com/office/drawing/2014/main" id="{46C6DD8D-055B-1EB3-3C3B-026E8EDE348B}"/>
              </a:ext>
            </a:extLst>
          </p:cNvPr>
          <p:cNvSpPr txBox="1"/>
          <p:nvPr/>
        </p:nvSpPr>
        <p:spPr>
          <a:xfrm>
            <a:off x="290012" y="434784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see</a:t>
            </a:r>
          </a:p>
        </p:txBody>
      </p:sp>
      <p:sp>
        <p:nvSpPr>
          <p:cNvPr id="39" name="TextBox 38">
            <a:extLst>
              <a:ext uri="{FF2B5EF4-FFF2-40B4-BE49-F238E27FC236}">
                <a16:creationId xmlns:a16="http://schemas.microsoft.com/office/drawing/2014/main" id="{A5749F9D-63CB-1C88-3F8D-F68392BC635C}"/>
              </a:ext>
            </a:extLst>
          </p:cNvPr>
          <p:cNvSpPr txBox="1"/>
          <p:nvPr/>
        </p:nvSpPr>
        <p:spPr>
          <a:xfrm>
            <a:off x="290012" y="578716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friend (m)</a:t>
            </a:r>
          </a:p>
        </p:txBody>
      </p:sp>
      <p:sp>
        <p:nvSpPr>
          <p:cNvPr id="40" name="TextBox 39">
            <a:extLst>
              <a:ext uri="{FF2B5EF4-FFF2-40B4-BE49-F238E27FC236}">
                <a16:creationId xmlns:a16="http://schemas.microsoft.com/office/drawing/2014/main" id="{BC417A7F-4E15-125F-6545-8D581866B8C3}"/>
              </a:ext>
            </a:extLst>
          </p:cNvPr>
          <p:cNvSpPr txBox="1"/>
          <p:nvPr/>
        </p:nvSpPr>
        <p:spPr>
          <a:xfrm>
            <a:off x="6015540" y="436408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bus</a:t>
            </a:r>
          </a:p>
        </p:txBody>
      </p:sp>
      <p:sp>
        <p:nvSpPr>
          <p:cNvPr id="41" name="TextBox 40">
            <a:extLst>
              <a:ext uri="{FF2B5EF4-FFF2-40B4-BE49-F238E27FC236}">
                <a16:creationId xmlns:a16="http://schemas.microsoft.com/office/drawing/2014/main" id="{0D285010-3F4F-3054-687B-E01004A27A5E}"/>
              </a:ext>
            </a:extLst>
          </p:cNvPr>
          <p:cNvSpPr txBox="1"/>
          <p:nvPr/>
        </p:nvSpPr>
        <p:spPr>
          <a:xfrm>
            <a:off x="6015540" y="266231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things</a:t>
            </a:r>
          </a:p>
        </p:txBody>
      </p:sp>
      <p:sp>
        <p:nvSpPr>
          <p:cNvPr id="42" name="TextBox 41">
            <a:extLst>
              <a:ext uri="{FF2B5EF4-FFF2-40B4-BE49-F238E27FC236}">
                <a16:creationId xmlns:a16="http://schemas.microsoft.com/office/drawing/2014/main" id="{A19E51D0-2A2D-3E3C-A431-4D1D314BA745}"/>
              </a:ext>
            </a:extLst>
          </p:cNvPr>
          <p:cNvSpPr txBox="1"/>
          <p:nvPr/>
        </p:nvSpPr>
        <p:spPr>
          <a:xfrm>
            <a:off x="5986851" y="1161451"/>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homework</a:t>
            </a:r>
          </a:p>
        </p:txBody>
      </p:sp>
      <p:sp>
        <p:nvSpPr>
          <p:cNvPr id="43" name="TextBox 42">
            <a:extLst>
              <a:ext uri="{FF2B5EF4-FFF2-40B4-BE49-F238E27FC236}">
                <a16:creationId xmlns:a16="http://schemas.microsoft.com/office/drawing/2014/main" id="{7BD2ECAB-2988-F7C8-AE80-9C52068F06F2}"/>
              </a:ext>
            </a:extLst>
          </p:cNvPr>
          <p:cNvSpPr txBox="1"/>
          <p:nvPr/>
        </p:nvSpPr>
        <p:spPr>
          <a:xfrm>
            <a:off x="6015540" y="581442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normally</a:t>
            </a:r>
          </a:p>
        </p:txBody>
      </p:sp>
    </p:spTree>
    <p:extLst>
      <p:ext uri="{BB962C8B-B14F-4D97-AF65-F5344CB8AC3E}">
        <p14:creationId xmlns:p14="http://schemas.microsoft.com/office/powerpoint/2010/main" val="6121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hlinkClick r:id="" action="ppaction://noaction">
              <a:snd r:embed="rId11" name="T1_W10_6.1.wav"/>
            </a:hlinkClick>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4968" y="-45924"/>
            <a:ext cx="1069908" cy="914400"/>
          </a:xfrm>
          <a:prstGeom prst="rect">
            <a:avLst/>
          </a:prstGeom>
        </p:spPr>
      </p:pic>
      <p:sp>
        <p:nvSpPr>
          <p:cNvPr id="15" name="Google Shape;108;p3">
            <a:hlinkClick r:id="" action="ppaction://noaction">
              <a:snd r:embed="rId11" name="T1_W10_6.1.wav"/>
            </a:hlinkClick>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48556" y="1165985"/>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a:t>
            </a:r>
          </a:p>
        </p:txBody>
      </p:sp>
      <p:sp>
        <p:nvSpPr>
          <p:cNvPr id="8" name="TextBox 7">
            <a:extLst>
              <a:ext uri="{FF2B5EF4-FFF2-40B4-BE49-F238E27FC236}">
                <a16:creationId xmlns:a16="http://schemas.microsoft.com/office/drawing/2014/main" id="{F375731B-9E7B-9E77-26B2-8C3ED350F9B9}"/>
              </a:ext>
            </a:extLst>
          </p:cNvPr>
          <p:cNvSpPr txBox="1"/>
          <p:nvPr/>
        </p:nvSpPr>
        <p:spPr>
          <a:xfrm>
            <a:off x="5478327" y="1237317"/>
            <a:ext cx="227430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homework</a:t>
            </a:r>
          </a:p>
        </p:txBody>
      </p:sp>
      <p:sp>
        <p:nvSpPr>
          <p:cNvPr id="9" name="TextBox 8">
            <a:extLst>
              <a:ext uri="{FF2B5EF4-FFF2-40B4-BE49-F238E27FC236}">
                <a16:creationId xmlns:a16="http://schemas.microsoft.com/office/drawing/2014/main" id="{170167CA-97D8-526A-ECF8-01C58E310940}"/>
              </a:ext>
            </a:extLst>
          </p:cNvPr>
          <p:cNvSpPr txBox="1"/>
          <p:nvPr/>
        </p:nvSpPr>
        <p:spPr>
          <a:xfrm>
            <a:off x="48556" y="2629918"/>
            <a:ext cx="2777067"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with, bring with</a:t>
            </a:r>
          </a:p>
        </p:txBody>
      </p:sp>
      <p:sp>
        <p:nvSpPr>
          <p:cNvPr id="23" name="TextBox 22">
            <a:extLst>
              <a:ext uri="{FF2B5EF4-FFF2-40B4-BE49-F238E27FC236}">
                <a16:creationId xmlns:a16="http://schemas.microsoft.com/office/drawing/2014/main" id="{0D60A263-9A88-6CA1-B16D-82DE3DADD311}"/>
              </a:ext>
            </a:extLst>
          </p:cNvPr>
          <p:cNvSpPr txBox="1"/>
          <p:nvPr/>
        </p:nvSpPr>
        <p:spPr>
          <a:xfrm>
            <a:off x="5463497" y="2712115"/>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p>
        </p:txBody>
      </p:sp>
      <p:sp>
        <p:nvSpPr>
          <p:cNvPr id="24" name="TextBox 23">
            <a:extLst>
              <a:ext uri="{FF2B5EF4-FFF2-40B4-BE49-F238E27FC236}">
                <a16:creationId xmlns:a16="http://schemas.microsoft.com/office/drawing/2014/main" id="{50B6B9EF-D322-8534-E590-8A508AE368A6}"/>
              </a:ext>
            </a:extLst>
          </p:cNvPr>
          <p:cNvSpPr txBox="1"/>
          <p:nvPr/>
        </p:nvSpPr>
        <p:spPr>
          <a:xfrm>
            <a:off x="48556" y="4278517"/>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25" name="TextBox 24">
            <a:extLst>
              <a:ext uri="{FF2B5EF4-FFF2-40B4-BE49-F238E27FC236}">
                <a16:creationId xmlns:a16="http://schemas.microsoft.com/office/drawing/2014/main" id="{5CF9B1A5-34D8-EC69-C882-D804C1A73541}"/>
              </a:ext>
            </a:extLst>
          </p:cNvPr>
          <p:cNvSpPr txBox="1"/>
          <p:nvPr/>
        </p:nvSpPr>
        <p:spPr>
          <a:xfrm>
            <a:off x="5478327" y="4293109"/>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bus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5478326" y="5742448"/>
            <a:ext cx="277706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normally</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48556" y="5742450"/>
            <a:ext cx="260919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friend (m)</a:t>
            </a:r>
          </a:p>
        </p:txBody>
      </p:sp>
      <p:sp>
        <p:nvSpPr>
          <p:cNvPr id="4" name="TextBox 3">
            <a:extLst>
              <a:ext uri="{FF2B5EF4-FFF2-40B4-BE49-F238E27FC236}">
                <a16:creationId xmlns:a16="http://schemas.microsoft.com/office/drawing/2014/main" id="{C18DE8EB-568F-F1F6-C51B-FE371CF4F2D2}"/>
              </a:ext>
            </a:extLst>
          </p:cNvPr>
          <p:cNvSpPr txBox="1"/>
          <p:nvPr/>
        </p:nvSpPr>
        <p:spPr>
          <a:xfrm>
            <a:off x="2508187" y="1165985"/>
            <a:ext cx="269956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508188" y="2722250"/>
            <a:ext cx="269956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mitnehmen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2474360" y="4297223"/>
            <a:ext cx="273339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2474359" y="5742449"/>
            <a:ext cx="2733389"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Freund</a:t>
            </a:r>
          </a:p>
        </p:txBody>
      </p:sp>
      <p:sp>
        <p:nvSpPr>
          <p:cNvPr id="40" name="TextBox 39">
            <a:extLst>
              <a:ext uri="{FF2B5EF4-FFF2-40B4-BE49-F238E27FC236}">
                <a16:creationId xmlns:a16="http://schemas.microsoft.com/office/drawing/2014/main" id="{BC417A7F-4E15-125F-6545-8D581866B8C3}"/>
              </a:ext>
            </a:extLst>
          </p:cNvPr>
          <p:cNvSpPr txBox="1"/>
          <p:nvPr/>
        </p:nvSpPr>
        <p:spPr>
          <a:xfrm>
            <a:off x="7703845" y="1161898"/>
            <a:ext cx="2609198" cy="95410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Hausaufgabe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D285010-3F4F-3054-687B-E01004A27A5E}"/>
              </a:ext>
            </a:extLst>
          </p:cNvPr>
          <p:cNvSpPr txBox="1"/>
          <p:nvPr/>
        </p:nvSpPr>
        <p:spPr>
          <a:xfrm>
            <a:off x="7703845" y="2712115"/>
            <a:ext cx="276823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Sachen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7703845" y="426308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Bus</a:t>
            </a:r>
          </a:p>
        </p:txBody>
      </p:sp>
      <p:sp>
        <p:nvSpPr>
          <p:cNvPr id="43" name="TextBox 42">
            <a:extLst>
              <a:ext uri="{FF2B5EF4-FFF2-40B4-BE49-F238E27FC236}">
                <a16:creationId xmlns:a16="http://schemas.microsoft.com/office/drawing/2014/main" id="{7BD2ECAB-2988-F7C8-AE80-9C52068F06F2}"/>
              </a:ext>
            </a:extLst>
          </p:cNvPr>
          <p:cNvSpPr txBox="1"/>
          <p:nvPr/>
        </p:nvSpPr>
        <p:spPr>
          <a:xfrm>
            <a:off x="7703845" y="5727336"/>
            <a:ext cx="356696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normalerweise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0_6.2.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T1_W10_6.3.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5" name="T1_W10_6.4.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6" name="T1_W10_6.5.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7" name="T1_W10_6.6.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subTnLst>
                                    <p:audio>
                                      <p:cMediaNode>
                                        <p:cTn display="0" masterRel="sameClick">
                                          <p:stCondLst>
                                            <p:cond evt="begin" delay="0">
                                              <p:tn val="30"/>
                                            </p:cond>
                                          </p:stCondLst>
                                          <p:endCondLst>
                                            <p:cond evt="onStopAudio" delay="0">
                                              <p:tgtEl>
                                                <p:sldTgt/>
                                              </p:tgtEl>
                                            </p:cond>
                                          </p:endCondLst>
                                        </p:cTn>
                                        <p:tgtEl>
                                          <p:sndTgt r:embed="rId8" name="T1_W10_6.7.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9" name="T1_W10_6.8.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subTnLst>
                                    <p:audio>
                                      <p:cMediaNode>
                                        <p:cTn display="0" masterRel="sameClick">
                                          <p:stCondLst>
                                            <p:cond evt="begin" delay="0">
                                              <p:tn val="40"/>
                                            </p:cond>
                                          </p:stCondLst>
                                          <p:endCondLst>
                                            <p:cond evt="onStopAudio" delay="0">
                                              <p:tgtEl>
                                                <p:sldTgt/>
                                              </p:tgtEl>
                                            </p:cond>
                                          </p:endCondLst>
                                        </p:cTn>
                                        <p:tgtEl>
                                          <p:sndTgt r:embed="rId10" name="T1_W10_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helf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help/am helping.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2801204" y="1956911"/>
            <a:ext cx="447513" cy="701947"/>
          </a:xfrm>
          <a:prstGeom prst="rect">
            <a:avLst/>
          </a:prstGeom>
          <a:ln>
            <a:noFill/>
          </a:ln>
        </p:spPr>
      </p:pic>
      <p:pic>
        <p:nvPicPr>
          <p:cNvPr id="102" name="Google Shape;183;p8"/>
          <p:cNvPicPr/>
          <p:nvPr/>
        </p:nvPicPr>
        <p:blipFill>
          <a:blip r:embed="rId9"/>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a:latin typeface="Century Gothic" panose="020B0502020202020204" pitchFamily="34" charset="0"/>
                <a:ea typeface="Century Gothic"/>
              </a:rPr>
              <a:t>Present tense: strong verbs e</a:t>
            </a:r>
            <a:r>
              <a:rPr lang="en-GB" sz="3600" b="1" spc="-1">
                <a:latin typeface="Century Gothic" panose="020B0502020202020204" pitchFamily="34" charset="0"/>
                <a:ea typeface="Century Gothic"/>
                <a:sym typeface="Wingdings" panose="05000000000000000000" pitchFamily="2" charset="2"/>
              </a:rPr>
              <a:t> i, e </a:t>
            </a:r>
            <a:r>
              <a:rPr lang="en-GB" sz="3600" b="1" spc="-1" err="1">
                <a:latin typeface="Century Gothic" panose="020B0502020202020204" pitchFamily="34" charset="0"/>
                <a:ea typeface="Century Gothic"/>
                <a:sym typeface="Wingdings" panose="05000000000000000000" pitchFamily="2" charset="2"/>
              </a:rPr>
              <a:t>ie</a:t>
            </a:r>
            <a:endParaRPr lang="en-GB" sz="360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helps/is helping.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5B9BD5">
                    <a:lumMod val="50000"/>
                  </a:srgbClr>
                </a:solidFill>
                <a:latin typeface="Century Gothic" panose="020B0502020202020204" pitchFamily="34" charset="0"/>
              </a:rPr>
              <a:t>The ‘e’ in the stem changes to ‘i’:</a:t>
            </a:r>
            <a:endParaRPr kumimoji="0" lang="en-GB" sz="2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lang="en-GB" sz="2800" b="1" spc="-1" dirty="0" err="1">
                <a:solidFill>
                  <a:srgbClr val="002060"/>
                </a:solidFill>
                <a:latin typeface="Century Gothic" panose="020B0502020202020204" pitchFamily="34" charset="0"/>
                <a:ea typeface="Century Gothic"/>
              </a:rPr>
              <a:t>seh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9"/>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see/am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9"/>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sees/is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2882" y="2802120"/>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43700" y="1234442"/>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algn="ctr"/>
              <a:r>
                <a:rPr lang="en-GB" sz="2000">
                  <a:solidFill>
                    <a:schemeClr val="bg1"/>
                  </a:solidFill>
                </a:rPr>
                <a:t>We call these </a:t>
              </a:r>
              <a:r>
                <a:rPr lang="en-GB" sz="2000" b="1">
                  <a:solidFill>
                    <a:schemeClr val="bg1"/>
                  </a:solidFill>
                </a:rPr>
                <a:t>strong</a:t>
              </a:r>
              <a:r>
                <a:rPr lang="en-GB" sz="2000">
                  <a:solidFill>
                    <a:schemeClr val="bg1"/>
                  </a:solidFill>
                </a:rPr>
                <a:t> verbs.</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1510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5B9BD5">
                    <a:lumMod val="50000"/>
                  </a:srgbClr>
                </a:solidFill>
                <a:latin typeface="Century Gothic" panose="020B0502020202020204" pitchFamily="34" charset="0"/>
              </a:rPr>
              <a:t>In other verbs, the ‘e’ in the stem changes to ‘</a:t>
            </a:r>
            <a:r>
              <a:rPr lang="en-GB" sz="2800" err="1">
                <a:solidFill>
                  <a:srgbClr val="5B9BD5">
                    <a:lumMod val="50000"/>
                  </a:srgbClr>
                </a:solidFill>
                <a:latin typeface="Century Gothic" panose="020B0502020202020204" pitchFamily="34" charset="0"/>
              </a:rPr>
              <a:t>ie</a:t>
            </a:r>
            <a:r>
              <a:rPr lang="en-GB" sz="2800">
                <a:solidFill>
                  <a:srgbClr val="5B9BD5">
                    <a:lumMod val="50000"/>
                  </a:srgbClr>
                </a:solidFill>
                <a:latin typeface="Century Gothic" panose="020B0502020202020204" pitchFamily="34" charset="0"/>
              </a:rPr>
              <a:t>’:</a:t>
            </a:r>
            <a:endParaRPr kumimoji="0" lang="en-GB" sz="2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8"/>
          <a:stretch/>
        </p:blipFill>
        <p:spPr>
          <a:xfrm>
            <a:off x="2718215" y="4463521"/>
            <a:ext cx="478679" cy="732421"/>
          </a:xfrm>
          <a:prstGeom prst="rect">
            <a:avLst/>
          </a:prstGeom>
          <a:ln>
            <a:noFill/>
          </a:ln>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18215" y="5309401"/>
            <a:ext cx="905228" cy="671040"/>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594922" y="6212881"/>
            <a:ext cx="9661186" cy="518040"/>
          </a:xfrm>
          <a:prstGeom prst="wedgeRoundRectCallout">
            <a:avLst>
              <a:gd name="adj1" fmla="val -40476"/>
              <a:gd name="adj2" fmla="val -1029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The verb endings are the same for all verbs in the present tense.</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7" name="Group 6">
            <a:extLst>
              <a:ext uri="{FF2B5EF4-FFF2-40B4-BE49-F238E27FC236}">
                <a16:creationId xmlns:a16="http://schemas.microsoft.com/office/drawing/2014/main" id="{670D1023-7647-F647-5A8C-03CAEE4CCAD9}"/>
              </a:ext>
            </a:extLst>
          </p:cNvPr>
          <p:cNvGrpSpPr/>
          <p:nvPr/>
        </p:nvGrpSpPr>
        <p:grpSpPr>
          <a:xfrm>
            <a:off x="4120562" y="4460657"/>
            <a:ext cx="730659" cy="701947"/>
            <a:chOff x="102463" y="2749888"/>
            <a:chExt cx="1239211" cy="1142302"/>
          </a:xfrm>
        </p:grpSpPr>
        <p:sp>
          <p:nvSpPr>
            <p:cNvPr id="8" name="Oval 7">
              <a:extLst>
                <a:ext uri="{FF2B5EF4-FFF2-40B4-BE49-F238E27FC236}">
                  <a16:creationId xmlns:a16="http://schemas.microsoft.com/office/drawing/2014/main" id="{92CD822B-867C-1753-70D4-A030DAB39062}"/>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descr="A pair of white eyes&#10;&#10;Description automatically generated">
              <a:extLst>
                <a:ext uri="{FF2B5EF4-FFF2-40B4-BE49-F238E27FC236}">
                  <a16:creationId xmlns:a16="http://schemas.microsoft.com/office/drawing/2014/main" id="{44887A24-F340-6A14-9DDA-83A8758898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grpSp>
        <p:nvGrpSpPr>
          <p:cNvPr id="17" name="Group 16">
            <a:extLst>
              <a:ext uri="{FF2B5EF4-FFF2-40B4-BE49-F238E27FC236}">
                <a16:creationId xmlns:a16="http://schemas.microsoft.com/office/drawing/2014/main" id="{93216957-5A0E-1A32-660E-B38D5CE8393E}"/>
              </a:ext>
            </a:extLst>
          </p:cNvPr>
          <p:cNvGrpSpPr/>
          <p:nvPr/>
        </p:nvGrpSpPr>
        <p:grpSpPr>
          <a:xfrm>
            <a:off x="4120562" y="5290118"/>
            <a:ext cx="750533" cy="710881"/>
            <a:chOff x="102463" y="2749888"/>
            <a:chExt cx="1239211" cy="1142302"/>
          </a:xfrm>
        </p:grpSpPr>
        <p:sp>
          <p:nvSpPr>
            <p:cNvPr id="18" name="Oval 17">
              <a:extLst>
                <a:ext uri="{FF2B5EF4-FFF2-40B4-BE49-F238E27FC236}">
                  <a16:creationId xmlns:a16="http://schemas.microsoft.com/office/drawing/2014/main" id="{FF48FDEB-C1DE-A2CB-9D70-8449DAE4B1CF}"/>
                </a:ext>
              </a:extLst>
            </p:cNvPr>
            <p:cNvSpPr/>
            <p:nvPr/>
          </p:nvSpPr>
          <p:spPr>
            <a:xfrm>
              <a:off x="102463" y="2749888"/>
              <a:ext cx="1239211" cy="114230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9" name="Picture 18" descr="A pair of white eyes&#10;&#10;Description automatically generated">
              <a:extLst>
                <a:ext uri="{FF2B5EF4-FFF2-40B4-BE49-F238E27FC236}">
                  <a16:creationId xmlns:a16="http://schemas.microsoft.com/office/drawing/2014/main" id="{F8100913-F908-BCC2-C759-30FB8A7BA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709" y="3039819"/>
              <a:ext cx="994717" cy="497359"/>
            </a:xfrm>
            <a:prstGeom prst="rect">
              <a:avLst/>
            </a:prstGeom>
          </p:spPr>
        </p:pic>
      </p:grpSp>
      <p:sp>
        <p:nvSpPr>
          <p:cNvPr id="20" name="Speech Bubble: Rectangle with Corners Rounded 55">
            <a:extLst>
              <a:ext uri="{FF2B5EF4-FFF2-40B4-BE49-F238E27FC236}">
                <a16:creationId xmlns:a16="http://schemas.microsoft.com/office/drawing/2014/main" id="{A58CB2D7-133D-EAAC-1F5C-F9B2DCBA2D04}"/>
              </a:ext>
            </a:extLst>
          </p:cNvPr>
          <p:cNvSpPr/>
          <p:nvPr/>
        </p:nvSpPr>
        <p:spPr>
          <a:xfrm>
            <a:off x="5614414" y="1901767"/>
            <a:ext cx="4422667" cy="1736912"/>
          </a:xfrm>
          <a:prstGeom prst="wedgeRoundRectCallout">
            <a:avLst>
              <a:gd name="adj1" fmla="val -45581"/>
              <a:gd name="adj2" fmla="val -627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Nehmen</a:t>
            </a:r>
            <a:r>
              <a:rPr lang="en-GB" sz="2000" dirty="0">
                <a:solidFill>
                  <a:prstClr val="white"/>
                </a:solidFill>
                <a:latin typeface="Century Gothic" panose="020B0502020202020204" pitchFamily="34" charset="0"/>
              </a:rPr>
              <a:t> and </a:t>
            </a:r>
            <a:r>
              <a:rPr lang="en-GB" sz="2000" b="1" dirty="0" err="1">
                <a:solidFill>
                  <a:prstClr val="white"/>
                </a:solidFill>
                <a:latin typeface="Century Gothic" panose="020B0502020202020204" pitchFamily="34" charset="0"/>
              </a:rPr>
              <a:t>mitnehmen</a:t>
            </a:r>
            <a:r>
              <a:rPr lang="en-GB" sz="2000" dirty="0">
                <a:solidFill>
                  <a:prstClr val="white"/>
                </a:solidFill>
                <a:latin typeface="Century Gothic" panose="020B0502020202020204" pitchFamily="34" charset="0"/>
              </a:rPr>
              <a:t> have another change, too. What is it?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nehme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das Papier.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aseline="0" dirty="0">
                <a:solidFill>
                  <a:prstClr val="white"/>
                </a:solidFill>
                <a:latin typeface="Century Gothic" panose="020B0502020202020204" pitchFamily="34" charset="0"/>
              </a:rPr>
              <a:t>Er</a:t>
            </a:r>
            <a:r>
              <a:rPr lang="en-GB" sz="2000" dirty="0">
                <a:solidFill>
                  <a:prstClr val="white"/>
                </a:solidFill>
                <a:latin typeface="Century Gothic" panose="020B0502020202020204" pitchFamily="34" charset="0"/>
              </a:rPr>
              <a:t> </a:t>
            </a:r>
            <a:r>
              <a:rPr lang="en-GB" sz="2000" b="1" u="sng" dirty="0">
                <a:solidFill>
                  <a:prstClr val="white"/>
                </a:solidFill>
                <a:latin typeface="Century Gothic" panose="020B0502020202020204" pitchFamily="34" charset="0"/>
              </a:rPr>
              <a:t>nimmt</a:t>
            </a:r>
            <a:r>
              <a:rPr lang="en-GB" sz="2000" dirty="0">
                <a:solidFill>
                  <a:prstClr val="white"/>
                </a:solidFill>
                <a:latin typeface="Century Gothic" panose="020B0502020202020204" pitchFamily="34" charset="0"/>
              </a:rPr>
              <a:t> das Papier.</a:t>
            </a:r>
          </a:p>
        </p:txBody>
      </p:sp>
      <p:pic>
        <p:nvPicPr>
          <p:cNvPr id="4" name="Picture 3" descr="A red and blue hands touching each other&#10;&#10;Description automatically generated">
            <a:extLst>
              <a:ext uri="{FF2B5EF4-FFF2-40B4-BE49-F238E27FC236}">
                <a16:creationId xmlns:a16="http://schemas.microsoft.com/office/drawing/2014/main" id="{5C7FDB7E-26F6-4C34-A7E7-876520DD5E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0562" y="1796202"/>
            <a:ext cx="761038" cy="800239"/>
          </a:xfrm>
          <a:prstGeom prst="rect">
            <a:avLst/>
          </a:prstGeom>
        </p:spPr>
      </p:pic>
      <p:pic>
        <p:nvPicPr>
          <p:cNvPr id="44" name="Picture 43" descr="A red and blue hands touching each other&#10;&#10;Description automatically generated">
            <a:extLst>
              <a:ext uri="{FF2B5EF4-FFF2-40B4-BE49-F238E27FC236}">
                <a16:creationId xmlns:a16="http://schemas.microsoft.com/office/drawing/2014/main" id="{B0A5C0AD-045C-4178-A158-69BBF79AFD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0057" y="2766846"/>
            <a:ext cx="761038" cy="800239"/>
          </a:xfrm>
          <a:prstGeom prst="rect">
            <a:avLst/>
          </a:prstGeom>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1_W10_9.1.wav"/>
                                        </p:tgtEl>
                                      </p:cMediaNode>
                                    </p:audio>
                                  </p:sub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1_W10_9.2.wav"/>
                                        </p:tgtEl>
                                      </p:cMediaNode>
                                    </p:audio>
                                  </p:sub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1_W10_9.3.wav"/>
                                        </p:tgtEl>
                                      </p:cMediaNode>
                                    </p:audio>
                                  </p:sub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T1_W10_9.4.wav"/>
                                        </p:tgtEl>
                                      </p:cMediaNode>
                                    </p:audio>
                                  </p:subTnLst>
                                </p:cTn>
                              </p:par>
                              <p:par>
                                <p:cTn id="75" presetID="1"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2923</Words>
  <Application>Microsoft Office PowerPoint</Application>
  <PresentationFormat>Widescreen</PresentationFormat>
  <Paragraphs>338</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Vokabeln</vt:lpstr>
      <vt:lpstr>Vokabeln</vt:lpstr>
      <vt:lpstr>Vokabeln</vt:lpstr>
      <vt:lpstr>Vokabeln</vt:lpstr>
      <vt:lpstr>Present tense: strong verbs e i, e ie</vt:lpstr>
      <vt:lpstr>hören</vt:lpstr>
      <vt:lpstr>lesen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21</cp:revision>
  <dcterms:created xsi:type="dcterms:W3CDTF">2021-07-02T19:27:01Z</dcterms:created>
  <dcterms:modified xsi:type="dcterms:W3CDTF">2023-10-10T12:07:28Z</dcterms:modified>
</cp:coreProperties>
</file>