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925" r:id="rId3"/>
    <p:sldId id="302" r:id="rId4"/>
    <p:sldId id="932" r:id="rId5"/>
    <p:sldId id="392" r:id="rId6"/>
    <p:sldId id="933" r:id="rId7"/>
    <p:sldId id="934" r:id="rId8"/>
    <p:sldId id="935" r:id="rId9"/>
    <p:sldId id="937" r:id="rId10"/>
    <p:sldId id="938" r:id="rId11"/>
    <p:sldId id="941" r:id="rId12"/>
    <p:sldId id="94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47E79-4FC8-0A0C-852B-364E76358C0C}" v="9" dt="2023-09-06T12:41:1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41" autoAdjust="0"/>
    <p:restoredTop sz="67803" autoAdjust="0"/>
  </p:normalViewPr>
  <p:slideViewPr>
    <p:cSldViewPr snapToGrid="0">
      <p:cViewPr>
        <p:scale>
          <a:sx n="44" d="100"/>
          <a:sy n="44" d="100"/>
        </p:scale>
        <p:origin x="158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2C147E79-4FC8-0A0C-852B-364E76358C0C}"/>
    <pc:docChg chg="modSld">
      <pc:chgData name="Heike Krusemann" userId="S::jx903880@reading.ac.uk::22b930c6-ce99-468c-835c-dba6438d8ea3" providerId="AD" clId="Web-{2C147E79-4FC8-0A0C-852B-364E76358C0C}" dt="2023-09-06T12:41:18.360" v="8"/>
      <pc:docMkLst>
        <pc:docMk/>
      </pc:docMkLst>
      <pc:sldChg chg="addAnim modAnim">
        <pc:chgData name="Heike Krusemann" userId="S::jx903880@reading.ac.uk::22b930c6-ce99-468c-835c-dba6438d8ea3" providerId="AD" clId="Web-{2C147E79-4FC8-0A0C-852B-364E76358C0C}" dt="2023-09-06T12:41:18.360" v="8"/>
        <pc:sldMkLst>
          <pc:docMk/>
          <pc:sldMk cId="174097293" sldId="933"/>
        </pc:sldMkLst>
      </pc:sldChg>
    </pc:docChg>
  </pc:docChgLst>
  <pc:docChgLst>
    <pc:chgData name="Heike Krusemann" userId="S::jx903880@reading.ac.uk::22b930c6-ce99-468c-835c-dba6438d8ea3" providerId="AD" clId="Web-{60CAC595-898A-157A-4F6F-A90A97E3797B}"/>
    <pc:docChg chg="modSld">
      <pc:chgData name="Heike Krusemann" userId="S::jx903880@reading.ac.uk::22b930c6-ce99-468c-835c-dba6438d8ea3" providerId="AD" clId="Web-{60CAC595-898A-157A-4F6F-A90A97E3797B}" dt="2023-08-14T08:37:57.632" v="2"/>
      <pc:docMkLst>
        <pc:docMk/>
      </pc:docMkLst>
      <pc:sldChg chg="modNotes">
        <pc:chgData name="Heike Krusemann" userId="S::jx903880@reading.ac.uk::22b930c6-ce99-468c-835c-dba6438d8ea3" providerId="AD" clId="Web-{60CAC595-898A-157A-4F6F-A90A97E3797B}" dt="2023-08-14T08:37:57.632" v="2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[54] gut [76] super [1772]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[248] Nummer [806] dunkel [706]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sind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Antwort [522] Bruder [730] Buch [300] Computer [1252] Film [505] Geschichte [262] Gruppe [369] Handy [1693] Hund [825] Idee [451] Instrument [1572] Karte [1474]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Konzert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[2350]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Lehrer, Lehrerin [695] Lied [1733] Musik [509] Ort [341] Partner, Partnerin [1172] Satz [432] Schwester [974]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Show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[3367] Stadt [204]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welcher, welche, welches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</a:t>
            </a:r>
            <a:r>
              <a:rPr lang="de-DE" sz="1200" b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[1]</a:t>
            </a: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5900" indent="-2159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lang="en-GB" spc="-1"/>
              <a:t>Remember </a:t>
            </a:r>
            <a:r>
              <a:rPr lang="en-GB" strike="noStrike" spc="-1"/>
              <a:t>that </a:t>
            </a:r>
            <a:r>
              <a:rPr lang="en-GB" spc="-1"/>
              <a:t>at the start of </a:t>
            </a:r>
            <a:r>
              <a:rPr lang="en-GB" strike="noStrike" spc="-1"/>
              <a:t>the </a:t>
            </a:r>
            <a:r>
              <a:rPr lang="en-GB" spc="-1"/>
              <a:t>course (</a:t>
            </a:r>
            <a:r>
              <a:rPr lang="en-GB" strike="noStrike" spc="-1"/>
              <a:t>first three lessons of </a:t>
            </a:r>
            <a:r>
              <a:rPr lang="en-GB" spc="-1"/>
              <a:t>Rot/Gelb) pupils learnt </a:t>
            </a:r>
            <a:r>
              <a:rPr lang="en-GB" strike="noStrike" spc="-1"/>
              <a:t>language </a:t>
            </a:r>
            <a:r>
              <a:rPr lang="en-GB" spc="-1"/>
              <a:t>(for greetings and register taking) </a:t>
            </a:r>
            <a:r>
              <a:rPr lang="en-GB" strike="noStrike" spc="-1"/>
              <a:t>that can </a:t>
            </a:r>
            <a:r>
              <a:rPr lang="en-GB" spc="-1"/>
              <a:t>still </a:t>
            </a:r>
            <a:r>
              <a:rPr lang="en-GB" strike="noStrike" spc="-1"/>
              <a:t>be </a:t>
            </a:r>
            <a:r>
              <a:rPr lang="en-GB" spc="-1"/>
              <a:t>part of the </a:t>
            </a:r>
            <a:r>
              <a:rPr lang="en-GB" strike="noStrike" spc="-1"/>
              <a:t>lesson </a:t>
            </a:r>
            <a:r>
              <a:rPr lang="en-GB" spc="-1"/>
              <a:t>routines </a:t>
            </a:r>
            <a:r>
              <a:rPr lang="en-GB" strike="noStrike" spc="-1"/>
              <a:t>in </a:t>
            </a:r>
            <a:r>
              <a:rPr lang="en-GB" spc="-1"/>
              <a:t>upper KS2 </a:t>
            </a:r>
            <a:r>
              <a:rPr lang="en-GB" strike="noStrike" spc="-1"/>
              <a:t>(</a:t>
            </a:r>
            <a:r>
              <a:rPr lang="en-GB" spc="-1"/>
              <a:t>Blau/Grün).  They are </a:t>
            </a:r>
            <a:r>
              <a:rPr lang="en-GB" strike="noStrike" spc="-1"/>
              <a:t>not </a:t>
            </a:r>
            <a:r>
              <a:rPr lang="en-GB" spc="-1"/>
              <a:t>re-taught, </a:t>
            </a:r>
            <a:r>
              <a:rPr lang="en-GB" strike="noStrike" spc="-1"/>
              <a:t>as </a:t>
            </a:r>
            <a:r>
              <a:rPr lang="en-GB" spc="-1"/>
              <a:t>we anticipate that teachers have built these in from early in lower KS2</a:t>
            </a:r>
            <a:r>
              <a:rPr lang="en-GB" strike="noStrike" spc="-1"/>
              <a:t>.</a:t>
            </a:r>
            <a:endParaRPr lang="en-GB"/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masculine, feminine, and neuter subject pronouns.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one, based on the pronoun in the next sentence.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choice.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vocabulary and cognates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tight, complete this task as one of the follow up activities.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singular/plural nouns based on the verb.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Pupils need to select the correct noun from the singular/plural options.  (All nouns chosen are feminine so that the only way to choose is by focusing on the singular/plural verb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choosing the corresponding singular/plural form of the noun.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leave only the correct choice visible.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and cognate 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Mikro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Das sind [die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Antworten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Das ist [die Karte].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Das ist [die Show].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Das sind [die Gruppen].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Schwestern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Das ist [die Idee!]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two new nouns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 and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Depending on level of class, use slide with German words on as a read aloud/ translation activity: pupils read in pairs / one says German word one says English word,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remind pupils of the two plural patterns they have been introduced to already.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question word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For the plural forms, try to elicit the responses from pupils.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5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30 seconds</a:t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scenario of </a:t>
            </a:r>
            <a:r>
              <a:rPr lang="en-GB" b="0" dirty="0" err="1"/>
              <a:t>Lias</a:t>
            </a:r>
            <a:r>
              <a:rPr lang="en-GB" b="0" dirty="0"/>
              <a:t>’ and Ronja’s  class trip to Vienna and introduce the context for this week – their bus tour of the city.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dirty="0"/>
              <a:t>Display the slide and read the description with pupils.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to bring up the callout about Stadt-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fahrt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explain the word.</a:t>
            </a:r>
          </a:p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22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gender endings of welch- depending on the gender of the noun.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two classes are texting each other.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from of welch- based on the gender of the noun in the text message. Explain that there can only be a grammatical choice based on the ending of welch- as the meaning would work with either noun.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the singular and plural subject pronouns (er, </a:t>
            </a:r>
            <a:r>
              <a:rPr lang="en-GB" b="0" dirty="0" err="1"/>
              <a:t>sie</a:t>
            </a:r>
            <a:r>
              <a:rPr lang="en-GB" b="0" dirty="0"/>
              <a:t>, es – it, </a:t>
            </a:r>
            <a:r>
              <a:rPr lang="en-GB" b="0" dirty="0" err="1"/>
              <a:t>sie</a:t>
            </a:r>
            <a:r>
              <a:rPr lang="en-GB" b="0" dirty="0"/>
              <a:t> – they).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new 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GB" dirty="0"/>
              <a:t>2. Elicit the English for each of the German examples.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51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7.svg"/><Relationship Id="rId18" Type="http://schemas.openxmlformats.org/officeDocument/2006/relationships/audio" Target="../media/audio21.wav"/><Relationship Id="rId26" Type="http://schemas.openxmlformats.org/officeDocument/2006/relationships/image" Target="../media/image65.gif"/><Relationship Id="rId3" Type="http://schemas.openxmlformats.org/officeDocument/2006/relationships/audio" Target="../media/audio9.wav"/><Relationship Id="rId21" Type="http://schemas.openxmlformats.org/officeDocument/2006/relationships/image" Target="../media/image60.png"/><Relationship Id="rId7" Type="http://schemas.openxmlformats.org/officeDocument/2006/relationships/audio" Target="../media/audio13.wav"/><Relationship Id="rId12" Type="http://schemas.openxmlformats.org/officeDocument/2006/relationships/image" Target="../media/image26.png"/><Relationship Id="rId17" Type="http://schemas.openxmlformats.org/officeDocument/2006/relationships/audio" Target="../media/audio20.wav"/><Relationship Id="rId25" Type="http://schemas.openxmlformats.org/officeDocument/2006/relationships/image" Target="../media/image64.gif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9.wav"/><Relationship Id="rId20" Type="http://schemas.openxmlformats.org/officeDocument/2006/relationships/image" Target="../media/image59.gif"/><Relationship Id="rId29" Type="http://schemas.openxmlformats.org/officeDocument/2006/relationships/image" Target="../media/image68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24" Type="http://schemas.openxmlformats.org/officeDocument/2006/relationships/image" Target="../media/image63.gif"/><Relationship Id="rId5" Type="http://schemas.openxmlformats.org/officeDocument/2006/relationships/audio" Target="../media/audio11.wav"/><Relationship Id="rId15" Type="http://schemas.openxmlformats.org/officeDocument/2006/relationships/audio" Target="../media/audio18.wav"/><Relationship Id="rId23" Type="http://schemas.openxmlformats.org/officeDocument/2006/relationships/image" Target="../media/image62.gif"/><Relationship Id="rId28" Type="http://schemas.openxmlformats.org/officeDocument/2006/relationships/image" Target="../media/image67.gif"/><Relationship Id="rId10" Type="http://schemas.openxmlformats.org/officeDocument/2006/relationships/image" Target="../media/image58.png"/><Relationship Id="rId19" Type="http://schemas.openxmlformats.org/officeDocument/2006/relationships/audio" Target="../media/audio22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17.wav"/><Relationship Id="rId22" Type="http://schemas.openxmlformats.org/officeDocument/2006/relationships/image" Target="../media/image61.gif"/><Relationship Id="rId27" Type="http://schemas.openxmlformats.org/officeDocument/2006/relationships/image" Target="../media/image6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8.png"/><Relationship Id="rId5" Type="http://schemas.openxmlformats.org/officeDocument/2006/relationships/audio" Target="../media/audio7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4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gif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27606" y="12181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92013" y="1153328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260A-5760-E90C-2234-6B7123B2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64" y="2308162"/>
            <a:ext cx="2744507" cy="1543785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1748FF9-A887-B60E-EFFB-62B6B01A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37" y="3879466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D90FCF10-EB35-6F51-4D02-EED3CE7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90" y="3705855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16424CE-2EEC-871A-658C-3F9C0329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7" y="3933699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CE360B1D-E519-AE05-50E0-5BC36B7A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86" y="3831862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8E3D72-2B6A-AAD0-5AFE-E82C2DC8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84" y="3807661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B4E4DFE-C5ED-786D-61DA-0698FE35B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759953" y="2734668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3F7685-9211-5CBC-51E8-6A3065AF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2104550" y="1682758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illustration child clipart illustration">
            <a:extLst>
              <a:ext uri="{FF2B5EF4-FFF2-40B4-BE49-F238E27FC236}">
                <a16:creationId xmlns:a16="http://schemas.microsoft.com/office/drawing/2014/main" id="{D9BB2C15-0006-3CE2-3A53-B9CBFA94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669483" y="2742532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illustration child clipart illustration">
            <a:extLst>
              <a:ext uri="{FF2B5EF4-FFF2-40B4-BE49-F238E27FC236}">
                <a16:creationId xmlns:a16="http://schemas.microsoft.com/office/drawing/2014/main" id="{AC56473C-FD4D-E077-2AAC-3B0B1D193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1166187" y="2767764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16E24A2A-557D-0FA8-69F2-2A9BCDC13BDC}"/>
              </a:ext>
            </a:extLst>
          </p:cNvPr>
          <p:cNvSpPr/>
          <p:nvPr/>
        </p:nvSpPr>
        <p:spPr>
          <a:xfrm>
            <a:off x="112311" y="5242009"/>
            <a:ext cx="4350240" cy="2617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Subject pronouns 'it' and 'they' -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/es,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endParaRPr kumimoji="0" lang="fr-FR" sz="200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[u]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5355088" y="5703121"/>
            <a:ext cx="539753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5343443" y="4837195"/>
            <a:ext cx="5397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Land </a:t>
            </a:r>
            <a:r>
              <a:rPr lang="de-DE" sz="2000" dirty="0">
                <a:solidFill>
                  <a:srgbClr val="002060"/>
                </a:solidFill>
              </a:rPr>
              <a:t>|die Musik. Es ist schön!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6948" y="5708984"/>
            <a:ext cx="46130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96699" y="4723990"/>
            <a:ext cx="461305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</a:t>
            </a:r>
            <a:r>
              <a:rPr lang="en-GB" sz="2000" dirty="0" err="1">
                <a:solidFill>
                  <a:srgbClr val="002060"/>
                </a:solidFill>
              </a:rPr>
              <a:t>Satz</a:t>
            </a:r>
            <a:r>
              <a:rPr lang="en-GB" sz="2000" dirty="0">
                <a:solidFill>
                  <a:srgbClr val="002060"/>
                </a:solidFill>
              </a:rPr>
              <a:t>  </a:t>
            </a:r>
            <a:r>
              <a:rPr lang="de-DE" sz="2000" dirty="0">
                <a:solidFill>
                  <a:srgbClr val="002060"/>
                </a:solidFill>
              </a:rPr>
              <a:t>| </a:t>
            </a:r>
            <a:r>
              <a:rPr lang="en-US" sz="2000" dirty="0">
                <a:solidFill>
                  <a:srgbClr val="002060"/>
                </a:solidFill>
              </a:rPr>
              <a:t>die </a:t>
            </a:r>
            <a:r>
              <a:rPr lang="en-US" sz="2000" dirty="0" err="1">
                <a:solidFill>
                  <a:srgbClr val="002060"/>
                </a:solidFill>
              </a:rPr>
              <a:t>Antwort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Sie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schwer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203498" y="4036227"/>
            <a:ext cx="48189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194880" y="3050826"/>
            <a:ext cx="482760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Partner </a:t>
            </a:r>
            <a:r>
              <a:rPr lang="de-DE" sz="2000" dirty="0">
                <a:solidFill>
                  <a:srgbClr val="002060"/>
                </a:solidFill>
              </a:rPr>
              <a:t>| die Partnerin. Er ist müde.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102168" y="1951995"/>
            <a:ext cx="363135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101160" y="1241034"/>
            <a:ext cx="363135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Film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die Geschichte. Er ist lang!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4248099" y="2212520"/>
            <a:ext cx="5558083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32036"/>
            <a:ext cx="917769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Der Chat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4230812" y="1328522"/>
            <a:ext cx="557537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Das ist die Show</a:t>
            </a:r>
            <a:r>
              <a:rPr lang="de-DE" sz="2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das Buch. Sie ist super!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101161" y="3962996"/>
            <a:ext cx="475109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538526" y="1311049"/>
            <a:ext cx="274929" cy="321877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685633" y="1399283"/>
            <a:ext cx="255442" cy="29638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96699" y="3092961"/>
            <a:ext cx="475555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Ort </a:t>
            </a:r>
            <a:r>
              <a:rPr lang="de-DE" dirty="0">
                <a:solidFill>
                  <a:srgbClr val="002060"/>
                </a:solidFill>
              </a:rPr>
              <a:t>| das Lied. Es ist schön!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45652" y="3160245"/>
            <a:ext cx="270790" cy="27633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8211254" y="3108198"/>
            <a:ext cx="270790" cy="308664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065973" y="4789004"/>
            <a:ext cx="350469" cy="30561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8654392" y="4881438"/>
            <a:ext cx="312023" cy="27781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2002108" y="2159221"/>
            <a:ext cx="12077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6287152" y="2256094"/>
            <a:ext cx="14799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1003428" y="4001182"/>
            <a:ext cx="11660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538173" y="4050144"/>
            <a:ext cx="18877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1011040" y="5726543"/>
            <a:ext cx="135564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401866" y="5748332"/>
            <a:ext cx="140853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10027081" y="1440147"/>
            <a:ext cx="216491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81" y="2056642"/>
            <a:ext cx="1781797" cy="1271387"/>
          </a:xfrm>
          <a:prstGeom prst="rect">
            <a:avLst/>
          </a:prstGeom>
        </p:spPr>
      </p:pic>
      <p:pic>
        <p:nvPicPr>
          <p:cNvPr id="36" name="Picture 4" descr="Free vector graphics of Book">
            <a:extLst>
              <a:ext uri="{FF2B5EF4-FFF2-40B4-BE49-F238E27FC236}">
                <a16:creationId xmlns:a16="http://schemas.microsoft.com/office/drawing/2014/main" id="{C6A1D102-80C4-C09F-3FF9-DF0B20E0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0" y="3618297"/>
            <a:ext cx="1463164" cy="7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568DD49-8591-4AFF-B591-CE51A20F5647}"/>
              </a:ext>
            </a:extLst>
          </p:cNvPr>
          <p:cNvSpPr/>
          <p:nvPr/>
        </p:nvSpPr>
        <p:spPr>
          <a:xfrm>
            <a:off x="1100731" y="600663"/>
            <a:ext cx="673265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3BE8CC33-F067-4874-A032-E948771FB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10" y="430478"/>
            <a:ext cx="914400" cy="914400"/>
          </a:xfrm>
          <a:prstGeom prst="rect">
            <a:avLst/>
          </a:prstGeom>
        </p:spPr>
      </p:pic>
      <p:sp>
        <p:nvSpPr>
          <p:cNvPr id="39" name="Google Shape;108;p3">
            <a:extLst>
              <a:ext uri="{FF2B5EF4-FFF2-40B4-BE49-F238E27FC236}">
                <a16:creationId xmlns:a16="http://schemas.microsoft.com/office/drawing/2014/main" id="{BB9ECAE7-1D04-46BC-B4A0-423A797BC490}"/>
              </a:ext>
            </a:extLst>
          </p:cNvPr>
          <p:cNvSpPr txBox="1"/>
          <p:nvPr/>
        </p:nvSpPr>
        <p:spPr>
          <a:xfrm>
            <a:off x="1133175" y="577225"/>
            <a:ext cx="67326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 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richtig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EB08B-D1AB-4A78-A30E-3B8E07915B76}"/>
              </a:ext>
            </a:extLst>
          </p:cNvPr>
          <p:cNvSpPr txBox="1"/>
          <p:nvPr/>
        </p:nvSpPr>
        <p:spPr>
          <a:xfrm>
            <a:off x="174825" y="2554306"/>
            <a:ext cx="1514036" cy="232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271065" y="1984607"/>
          <a:ext cx="5088885" cy="2984379"/>
        </p:xfrm>
        <a:graphic>
          <a:graphicData uri="http://schemas.openxmlformats.org/drawingml/2006/table">
            <a:tbl>
              <a:tblPr/>
              <a:tblGrid>
                <a:gridCol w="508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die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Antworten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die Antwort. 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pPr algn="ctr"/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Karten | die Karte.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Shows 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| die Show.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Gruppe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| die Gruppen.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Schwester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Schwestern.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Idee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Ideen.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438773" y="1976907"/>
          <a:ext cx="695520" cy="3026254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hlinkClick r:id="" action="ppaction://noaction">
              <a:snd r:embed="rId9" name="T1_W2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680340" y="6301984"/>
            <a:ext cx="44100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- microphone</a:t>
            </a:r>
          </a:p>
        </p:txBody>
      </p:sp>
      <p:sp>
        <p:nvSpPr>
          <p:cNvPr id="28" name="Speech Bubble: Rectangle with Corners Rounded 27">
            <a:hlinkClick r:id="" action="ppaction://noaction">
              <a:snd r:embed="rId11" name="T1_W2_11.2.wav"/>
            </a:hlinkClick>
            <a:extLst>
              <a:ext uri="{FF2B5EF4-FFF2-40B4-BE49-F238E27FC236}">
                <a16:creationId xmlns:a16="http://schemas.microsoft.com/office/drawing/2014/main" id="{7E23BD96-9496-4AD7-8C5E-ACD6E2752285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168F0705-9639-4201-A550-6C4B8AA5C1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11" name="T1_W2_11.2.wav"/>
            </a:hlinkClick>
            <a:extLst>
              <a:ext uri="{FF2B5EF4-FFF2-40B4-BE49-F238E27FC236}">
                <a16:creationId xmlns:a16="http://schemas.microsoft.com/office/drawing/2014/main" id="{3DEB672D-06E3-4F10-941B-9FE4AAD1E767}"/>
              </a:ext>
            </a:extLst>
          </p:cNvPr>
          <p:cNvSpPr txBox="1"/>
          <p:nvPr/>
        </p:nvSpPr>
        <p:spPr>
          <a:xfrm>
            <a:off x="1196161" y="599460"/>
            <a:ext cx="96643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Ronja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CustomShape 23">
            <a:hlinkClick r:id="" action="ppaction://noaction">
              <a:snd r:embed="rId14" name="T1_W2_11.3.wav"/>
            </a:hlinkClick>
            <a:extLst>
              <a:ext uri="{FF2B5EF4-FFF2-40B4-BE49-F238E27FC236}">
                <a16:creationId xmlns:a16="http://schemas.microsoft.com/office/drawing/2014/main" id="{ADE20F2E-2A86-AE3E-22D1-48251E192C1C}"/>
              </a:ext>
            </a:extLst>
          </p:cNvPr>
          <p:cNvSpPr/>
          <p:nvPr/>
        </p:nvSpPr>
        <p:spPr>
          <a:xfrm>
            <a:off x="555204" y="202936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4">
            <a:hlinkClick r:id="" action="ppaction://noaction">
              <a:snd r:embed="rId15" name="T1_W2_11.4.wav"/>
            </a:hlinkClick>
            <a:extLst>
              <a:ext uri="{FF2B5EF4-FFF2-40B4-BE49-F238E27FC236}">
                <a16:creationId xmlns:a16="http://schemas.microsoft.com/office/drawing/2014/main" id="{C19ACCEC-40A3-CCF3-0E63-76F3A1F80775}"/>
              </a:ext>
            </a:extLst>
          </p:cNvPr>
          <p:cNvSpPr/>
          <p:nvPr/>
        </p:nvSpPr>
        <p:spPr>
          <a:xfrm>
            <a:off x="555204" y="2518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5">
            <a:hlinkClick r:id="" action="ppaction://noaction">
              <a:snd r:embed="rId16" name="T1_W2_11.5.wav"/>
            </a:hlinkClick>
            <a:extLst>
              <a:ext uri="{FF2B5EF4-FFF2-40B4-BE49-F238E27FC236}">
                <a16:creationId xmlns:a16="http://schemas.microsoft.com/office/drawing/2014/main" id="{BCA50110-A6C8-0C70-A0C1-20C08423098D}"/>
              </a:ext>
            </a:extLst>
          </p:cNvPr>
          <p:cNvSpPr/>
          <p:nvPr/>
        </p:nvSpPr>
        <p:spPr>
          <a:xfrm>
            <a:off x="555204" y="300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6">
            <a:hlinkClick r:id="" action="ppaction://noaction">
              <a:snd r:embed="rId17" name="T1_W2_11.6.wav"/>
            </a:hlinkClick>
            <a:extLst>
              <a:ext uri="{FF2B5EF4-FFF2-40B4-BE49-F238E27FC236}">
                <a16:creationId xmlns:a16="http://schemas.microsoft.com/office/drawing/2014/main" id="{90BDE806-6621-B961-11DB-BDCD4B6B48C4}"/>
              </a:ext>
            </a:extLst>
          </p:cNvPr>
          <p:cNvSpPr/>
          <p:nvPr/>
        </p:nvSpPr>
        <p:spPr>
          <a:xfrm>
            <a:off x="555204" y="35155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7">
            <a:hlinkClick r:id="" action="ppaction://noaction">
              <a:snd r:embed="rId18" name="T1_W2_11.7.wav"/>
            </a:hlinkClick>
            <a:extLst>
              <a:ext uri="{FF2B5EF4-FFF2-40B4-BE49-F238E27FC236}">
                <a16:creationId xmlns:a16="http://schemas.microsoft.com/office/drawing/2014/main" id="{C7912C47-C45D-BF6E-9359-D87495A53ED8}"/>
              </a:ext>
            </a:extLst>
          </p:cNvPr>
          <p:cNvSpPr/>
          <p:nvPr/>
        </p:nvSpPr>
        <p:spPr>
          <a:xfrm>
            <a:off x="559448" y="40338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8">
            <a:hlinkClick r:id="" action="ppaction://noaction">
              <a:snd r:embed="rId19" name="T1_W2_11.8.wav"/>
            </a:hlinkClick>
            <a:extLst>
              <a:ext uri="{FF2B5EF4-FFF2-40B4-BE49-F238E27FC236}">
                <a16:creationId xmlns:a16="http://schemas.microsoft.com/office/drawing/2014/main" id="{80C4C98C-4373-7B50-1D9B-C6C9F64E8042}"/>
              </a:ext>
            </a:extLst>
          </p:cNvPr>
          <p:cNvSpPr/>
          <p:nvPr/>
        </p:nvSpPr>
        <p:spPr>
          <a:xfrm>
            <a:off x="564384" y="45272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CC8A51-0912-AC16-A7DE-936093E35AEE}"/>
              </a:ext>
            </a:extLst>
          </p:cNvPr>
          <p:cNvSpPr txBox="1"/>
          <p:nvPr/>
        </p:nvSpPr>
        <p:spPr>
          <a:xfrm>
            <a:off x="3860894" y="2070664"/>
            <a:ext cx="2083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A82ACF-052A-D68A-E97D-73BC8D5AC519}"/>
              </a:ext>
            </a:extLst>
          </p:cNvPr>
          <p:cNvSpPr txBox="1"/>
          <p:nvPr/>
        </p:nvSpPr>
        <p:spPr>
          <a:xfrm>
            <a:off x="1989504" y="2545496"/>
            <a:ext cx="19209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5BAE89-058B-46CD-9B39-33C94151C242}"/>
              </a:ext>
            </a:extLst>
          </p:cNvPr>
          <p:cNvSpPr txBox="1"/>
          <p:nvPr/>
        </p:nvSpPr>
        <p:spPr>
          <a:xfrm>
            <a:off x="1416663" y="3029765"/>
            <a:ext cx="2579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0505DD-EDC0-3336-156F-8BC3E397A549}"/>
              </a:ext>
            </a:extLst>
          </p:cNvPr>
          <p:cNvSpPr txBox="1"/>
          <p:nvPr/>
        </p:nvSpPr>
        <p:spPr>
          <a:xfrm>
            <a:off x="1479903" y="3539096"/>
            <a:ext cx="2313142" cy="404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3609B1-88E7-D440-4E62-88FBEBA633A3}"/>
              </a:ext>
            </a:extLst>
          </p:cNvPr>
          <p:cNvSpPr txBox="1"/>
          <p:nvPr/>
        </p:nvSpPr>
        <p:spPr>
          <a:xfrm>
            <a:off x="1344395" y="4083661"/>
            <a:ext cx="2471111" cy="34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0EC639-D585-1A8A-640C-FD137DBB6517}"/>
              </a:ext>
            </a:extLst>
          </p:cNvPr>
          <p:cNvSpPr txBox="1"/>
          <p:nvPr/>
        </p:nvSpPr>
        <p:spPr>
          <a:xfrm>
            <a:off x="3533802" y="4552086"/>
            <a:ext cx="2313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A859532-2FBB-4518-9790-462FD65BDB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76" y="1693071"/>
            <a:ext cx="5447332" cy="39176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5C8081-D40F-4910-9E6B-822D900247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50002" y="3651910"/>
            <a:ext cx="1079460" cy="9092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B5F896-A981-46EB-9805-0FC9152D5673}"/>
              </a:ext>
            </a:extLst>
          </p:cNvPr>
          <p:cNvSpPr txBox="1"/>
          <p:nvPr/>
        </p:nvSpPr>
        <p:spPr>
          <a:xfrm>
            <a:off x="11082105" y="4222611"/>
            <a:ext cx="7791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9FF34D-9A52-43A3-9C74-7CB1D59F58E0}"/>
              </a:ext>
            </a:extLst>
          </p:cNvPr>
          <p:cNvSpPr txBox="1"/>
          <p:nvPr/>
        </p:nvSpPr>
        <p:spPr>
          <a:xfrm>
            <a:off x="10860494" y="2412825"/>
            <a:ext cx="9800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8B0C63-C2B3-469A-989B-F5AC97B2C1BA}"/>
              </a:ext>
            </a:extLst>
          </p:cNvPr>
          <p:cNvSpPr txBox="1"/>
          <p:nvPr/>
        </p:nvSpPr>
        <p:spPr>
          <a:xfrm>
            <a:off x="7966667" y="3320262"/>
            <a:ext cx="57866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1D09D5-4624-4B57-95F3-C16625AC1AE9}"/>
              </a:ext>
            </a:extLst>
          </p:cNvPr>
          <p:cNvSpPr txBox="1"/>
          <p:nvPr/>
        </p:nvSpPr>
        <p:spPr>
          <a:xfrm>
            <a:off x="9275228" y="3330021"/>
            <a:ext cx="9226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722534-9DEE-450A-8ED1-0300A27691DE}"/>
              </a:ext>
            </a:extLst>
          </p:cNvPr>
          <p:cNvSpPr txBox="1"/>
          <p:nvPr/>
        </p:nvSpPr>
        <p:spPr>
          <a:xfrm>
            <a:off x="7850188" y="4222611"/>
            <a:ext cx="69514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004518-341A-4E5D-858E-3AB5F77689B4}"/>
              </a:ext>
            </a:extLst>
          </p:cNvPr>
          <p:cNvSpPr txBox="1"/>
          <p:nvPr/>
        </p:nvSpPr>
        <p:spPr>
          <a:xfrm>
            <a:off x="7546423" y="2441131"/>
            <a:ext cx="99890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7B74BD-E456-4179-8909-813EAFE170B2}"/>
              </a:ext>
            </a:extLst>
          </p:cNvPr>
          <p:cNvSpPr txBox="1"/>
          <p:nvPr/>
        </p:nvSpPr>
        <p:spPr>
          <a:xfrm>
            <a:off x="9275228" y="2441131"/>
            <a:ext cx="95638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088052-89F3-472C-81D6-C6AC8B4F640D}"/>
              </a:ext>
            </a:extLst>
          </p:cNvPr>
          <p:cNvSpPr txBox="1"/>
          <p:nvPr/>
        </p:nvSpPr>
        <p:spPr>
          <a:xfrm>
            <a:off x="11168168" y="3320262"/>
            <a:ext cx="6640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93D525-C4AC-4B90-A071-AF681EF72B4E}"/>
              </a:ext>
            </a:extLst>
          </p:cNvPr>
          <p:cNvSpPr txBox="1"/>
          <p:nvPr/>
        </p:nvSpPr>
        <p:spPr>
          <a:xfrm>
            <a:off x="9420828" y="4222610"/>
            <a:ext cx="779159" cy="346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BE8AB85-F549-4808-A93F-A8654185543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6856594" y="1883982"/>
            <a:ext cx="893494" cy="87045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0B3C963-7D16-4FBE-B558-C972A690A5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6886990" y="3765286"/>
            <a:ext cx="893494" cy="7975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F2A733-664D-4AE3-B9CE-24BD81DD1FC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6934437" y="2849232"/>
            <a:ext cx="702436" cy="81829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18AF42-EBEE-40C1-B6D7-0C59CC920A5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8441705" y="1860731"/>
            <a:ext cx="1067621" cy="903174"/>
          </a:xfrm>
          <a:prstGeom prst="rect">
            <a:avLst/>
          </a:prstGeom>
        </p:spPr>
      </p:pic>
      <p:pic>
        <p:nvPicPr>
          <p:cNvPr id="58" name="Picture 57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3A29845A-17DB-4ADF-B51B-247D20DB08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82" y="2811107"/>
            <a:ext cx="640501" cy="852072"/>
          </a:xfrm>
          <a:prstGeom prst="rect">
            <a:avLst/>
          </a:prstGeom>
        </p:spPr>
      </p:pic>
      <p:pic>
        <p:nvPicPr>
          <p:cNvPr id="59" name="Picture 58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DCAE2A7F-0449-45EE-B2B9-00B5121C85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224" y="1956774"/>
            <a:ext cx="613658" cy="794873"/>
          </a:xfrm>
          <a:prstGeom prst="rect">
            <a:avLst/>
          </a:prstGeom>
        </p:spPr>
      </p:pic>
      <p:pic>
        <p:nvPicPr>
          <p:cNvPr id="60" name="Picture 59" descr="A cartoon of a person's face&#10;&#10;Description automatically generated">
            <a:extLst>
              <a:ext uri="{FF2B5EF4-FFF2-40B4-BE49-F238E27FC236}">
                <a16:creationId xmlns:a16="http://schemas.microsoft.com/office/drawing/2014/main" id="{ADFB8877-76F2-494F-B818-0F750671BF1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33" y="2847683"/>
            <a:ext cx="540864" cy="811133"/>
          </a:xfrm>
          <a:prstGeom prst="rect">
            <a:avLst/>
          </a:prstGeom>
        </p:spPr>
      </p:pic>
      <p:pic>
        <p:nvPicPr>
          <p:cNvPr id="61" name="Picture 60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DF2FEBAC-AC15-4F72-9956-6B654541740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64" y="3755533"/>
            <a:ext cx="578664" cy="81113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1BCCE6D-35DD-0883-723E-1B8F9954762B}"/>
              </a:ext>
            </a:extLst>
          </p:cNvPr>
          <p:cNvSpPr/>
          <p:nvPr/>
        </p:nvSpPr>
        <p:spPr>
          <a:xfrm>
            <a:off x="2912957" y="5462701"/>
            <a:ext cx="4514958" cy="1262070"/>
          </a:xfrm>
          <a:prstGeom prst="wedgeRoundRectCallout">
            <a:avLst>
              <a:gd name="adj1" fmla="val -70760"/>
              <a:gd name="adj2" fmla="val -30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Remember!</a:t>
            </a:r>
          </a:p>
          <a:p>
            <a:pPr algn="ctr"/>
            <a:r>
              <a:rPr lang="en-US" sz="2000" dirty="0"/>
              <a:t> die = the (f) </a:t>
            </a:r>
            <a:r>
              <a:rPr lang="en-US" sz="2000" b="1" dirty="0"/>
              <a:t>and </a:t>
            </a:r>
            <a:r>
              <a:rPr lang="en-US" sz="2000" dirty="0"/>
              <a:t>die = the (pl).</a:t>
            </a:r>
          </a:p>
          <a:p>
            <a:pPr algn="ctr"/>
            <a:r>
              <a:rPr lang="en-US" sz="2000" dirty="0"/>
              <a:t>Listen out for the verb and look at the noun. Is it singular or plural?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593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5" grpId="0" animBg="1"/>
      <p:bldP spid="38" grpId="0" animBg="1"/>
      <p:bldP spid="44" grpId="0" animBg="1"/>
      <p:bldP spid="4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8100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72537" y="18304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41895" y="1896534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/>
        </p:nvGraphicFramePr>
        <p:xfrm>
          <a:off x="113249" y="1700051"/>
          <a:ext cx="11947644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911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29778" y="176628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Karte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2980536" y="17568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</a:t>
            </a:r>
            <a:r>
              <a:rPr lang="en-GB" sz="3200" b="1" dirty="0" err="1">
                <a:solidFill>
                  <a:srgbClr val="002060"/>
                </a:solidFill>
              </a:rPr>
              <a:t>elche</a:t>
            </a:r>
            <a:r>
              <a:rPr lang="en-GB" sz="3200" b="1" dirty="0">
                <a:solidFill>
                  <a:srgbClr val="002060"/>
                </a:solidFill>
              </a:rPr>
              <a:t>(r/s)?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5806105" y="175158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Ort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8919677" y="179591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Handy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117088" y="341775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Lied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2989287" y="33795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Antwort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5848141" y="335061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8884705" y="327436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Geschichte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117087" y="5043778"/>
            <a:ext cx="3272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der/die Lehrer(in)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8884705" y="50171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Show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924900" y="50486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Land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5813247" y="506606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</a:t>
            </a:r>
            <a:r>
              <a:rPr lang="en-US" sz="3200" b="1" dirty="0" err="1">
                <a:solidFill>
                  <a:srgbClr val="002060"/>
                </a:solidFill>
              </a:rPr>
              <a:t>Konzert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4B08BE-0C45-0255-26CD-512B6B2A8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42" y="4030718"/>
            <a:ext cx="1260291" cy="7732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9FAD8F-340A-4844-9D8C-5101AB42BBE5}"/>
              </a:ext>
            </a:extLst>
          </p:cNvPr>
          <p:cNvSpPr/>
          <p:nvPr/>
        </p:nvSpPr>
        <p:spPr>
          <a:xfrm>
            <a:off x="9076709" y="170324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1B9B4B-6D71-4F49-80D9-08CE6E3277D9}"/>
              </a:ext>
            </a:extLst>
          </p:cNvPr>
          <p:cNvSpPr/>
          <p:nvPr/>
        </p:nvSpPr>
        <p:spPr>
          <a:xfrm>
            <a:off x="6089201" y="169506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76E35B-91F5-4B6E-832F-D0A4DB8B4BB3}"/>
              </a:ext>
            </a:extLst>
          </p:cNvPr>
          <p:cNvSpPr/>
          <p:nvPr/>
        </p:nvSpPr>
        <p:spPr>
          <a:xfrm>
            <a:off x="91876" y="1678022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5CF615-B6F0-4399-A4E7-9481B561EA92}"/>
              </a:ext>
            </a:extLst>
          </p:cNvPr>
          <p:cNvSpPr/>
          <p:nvPr/>
        </p:nvSpPr>
        <p:spPr>
          <a:xfrm>
            <a:off x="103160" y="337582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D513F3-6EB8-4052-87A5-BBD733C4887A}"/>
              </a:ext>
            </a:extLst>
          </p:cNvPr>
          <p:cNvSpPr/>
          <p:nvPr/>
        </p:nvSpPr>
        <p:spPr>
          <a:xfrm>
            <a:off x="3077854" y="3363036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DEC0063-1359-465E-8792-D5480129E295}"/>
              </a:ext>
            </a:extLst>
          </p:cNvPr>
          <p:cNvSpPr/>
          <p:nvPr/>
        </p:nvSpPr>
        <p:spPr>
          <a:xfrm>
            <a:off x="9033918" y="3395787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BDF872-57AB-4EA2-9E98-0C134E148BD0}"/>
              </a:ext>
            </a:extLst>
          </p:cNvPr>
          <p:cNvSpPr/>
          <p:nvPr/>
        </p:nvSpPr>
        <p:spPr>
          <a:xfrm>
            <a:off x="122143" y="507604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AAEF6-F077-45C3-8276-C10C57CBC81B}"/>
              </a:ext>
            </a:extLst>
          </p:cNvPr>
          <p:cNvSpPr/>
          <p:nvPr/>
        </p:nvSpPr>
        <p:spPr>
          <a:xfrm>
            <a:off x="6058484" y="337968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EDA883-FA6A-4FF4-807F-7E846DF4899B}"/>
              </a:ext>
            </a:extLst>
          </p:cNvPr>
          <p:cNvSpPr/>
          <p:nvPr/>
        </p:nvSpPr>
        <p:spPr>
          <a:xfrm>
            <a:off x="3079384" y="172153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B5546-F7BB-418A-87CC-4A4220D44B80}"/>
              </a:ext>
            </a:extLst>
          </p:cNvPr>
          <p:cNvSpPr/>
          <p:nvPr/>
        </p:nvSpPr>
        <p:spPr>
          <a:xfrm>
            <a:off x="9037422" y="5050732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D9FDB9-2A72-4E00-9163-29A6BB38327F}"/>
              </a:ext>
            </a:extLst>
          </p:cNvPr>
          <p:cNvSpPr/>
          <p:nvPr/>
        </p:nvSpPr>
        <p:spPr>
          <a:xfrm>
            <a:off x="3092389" y="500983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907A59-845E-44DB-A6F8-271C230FCFF1}"/>
              </a:ext>
            </a:extLst>
          </p:cNvPr>
          <p:cNvSpPr/>
          <p:nvPr/>
        </p:nvSpPr>
        <p:spPr>
          <a:xfrm>
            <a:off x="6087695" y="500296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3AB0F06D-EFBB-B1A9-F589-F00677ED5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117" y="5668237"/>
            <a:ext cx="1129189" cy="808958"/>
          </a:xfrm>
          <a:prstGeom prst="rect">
            <a:avLst/>
          </a:prstGeom>
        </p:spPr>
      </p:pic>
      <p:pic>
        <p:nvPicPr>
          <p:cNvPr id="9" name="Picture 8" descr="A group of flags in circles&#10;&#10;Description automatically generated">
            <a:extLst>
              <a:ext uri="{FF2B5EF4-FFF2-40B4-BE49-F238E27FC236}">
                <a16:creationId xmlns:a16="http://schemas.microsoft.com/office/drawing/2014/main" id="{1B3B3C08-E2F9-4252-2AE8-DDDB8180B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984" y="5708326"/>
            <a:ext cx="1122345" cy="825099"/>
          </a:xfrm>
          <a:prstGeom prst="rect">
            <a:avLst/>
          </a:prstGeom>
        </p:spPr>
      </p:pic>
      <p:pic>
        <p:nvPicPr>
          <p:cNvPr id="25" name="Picture 24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B40378A2-16C6-5A91-1C1C-E03ECC19D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745" y="5616200"/>
            <a:ext cx="853704" cy="849702"/>
          </a:xfrm>
          <a:prstGeom prst="rect">
            <a:avLst/>
          </a:prstGeom>
        </p:spPr>
      </p:pic>
      <p:pic>
        <p:nvPicPr>
          <p:cNvPr id="27" name="Picture 26" descr="A white figure on a road with arrows pointing to the sides&#10;&#10;Description automatically generated">
            <a:extLst>
              <a:ext uri="{FF2B5EF4-FFF2-40B4-BE49-F238E27FC236}">
                <a16:creationId xmlns:a16="http://schemas.microsoft.com/office/drawing/2014/main" id="{4A5B954C-550E-0E54-5CD4-CE9DD7BAB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590" y="2332327"/>
            <a:ext cx="964325" cy="85282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C9CE61-B353-D0E9-BF87-4DFD70FF6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428" y="5976755"/>
            <a:ext cx="982438" cy="7030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0889FF6-A113-B10D-8C40-DC04618BC2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022" y="3953679"/>
            <a:ext cx="1652159" cy="853514"/>
          </a:xfrm>
          <a:prstGeom prst="rect">
            <a:avLst/>
          </a:prstGeom>
        </p:spPr>
      </p:pic>
      <p:pic>
        <p:nvPicPr>
          <p:cNvPr id="78" name="Picture 77" descr="A blue circle with a white cell phone on it&#10;&#10;Description automatically generated">
            <a:extLst>
              <a:ext uri="{FF2B5EF4-FFF2-40B4-BE49-F238E27FC236}">
                <a16:creationId xmlns:a16="http://schemas.microsoft.com/office/drawing/2014/main" id="{90B1F326-A030-6596-F031-B0833D6621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0439" y="2288490"/>
            <a:ext cx="947503" cy="947503"/>
          </a:xfrm>
          <a:prstGeom prst="rect">
            <a:avLst/>
          </a:prstGeom>
        </p:spPr>
      </p:pic>
      <p:pic>
        <p:nvPicPr>
          <p:cNvPr id="80" name="Picture 79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FE82B3DB-A258-BC10-3E59-5DCA032243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8538" y="3876421"/>
            <a:ext cx="752311" cy="102224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4AC9DBD-829D-E822-44FC-41E3E8CBC77E}"/>
              </a:ext>
            </a:extLst>
          </p:cNvPr>
          <p:cNvSpPr txBox="1"/>
          <p:nvPr/>
        </p:nvSpPr>
        <p:spPr>
          <a:xfrm>
            <a:off x="3519225" y="93236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answer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530232" y="95206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mobile phone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557132" y="93542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place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492325" y="95032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card, ticket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530139" y="93216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song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503332" y="96305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story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94553" y="96492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teacher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490410" y="933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the (f/pl)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557039" y="96453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which?</a:t>
            </a:r>
            <a:endParaRPr lang="en-GB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475386" y="94089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show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519132" y="90945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country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516829" y="92599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(the) concert</a:t>
            </a:r>
            <a:endParaRPr lang="en-GB" sz="3200" b="1" dirty="0"/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04A850D5-B3E2-4734-95A8-6DDC107AA508}"/>
              </a:ext>
            </a:extLst>
          </p:cNvPr>
          <p:cNvSpPr/>
          <p:nvPr/>
        </p:nvSpPr>
        <p:spPr>
          <a:xfrm>
            <a:off x="132505" y="917989"/>
            <a:ext cx="3167439" cy="689302"/>
          </a:xfrm>
          <a:prstGeom prst="wedgeRoundRectCallout">
            <a:avLst>
              <a:gd name="adj1" fmla="val -22481"/>
              <a:gd name="adj2" fmla="val 8174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die </a:t>
            </a:r>
            <a:r>
              <a:rPr lang="en-GB" sz="2000" b="1" dirty="0" err="1">
                <a:solidFill>
                  <a:schemeClr val="bg1"/>
                </a:solidFill>
              </a:rPr>
              <a:t>Karte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means </a:t>
            </a:r>
            <a:r>
              <a:rPr lang="en-GB" sz="2000" b="1" dirty="0">
                <a:solidFill>
                  <a:schemeClr val="bg1"/>
                </a:solidFill>
              </a:rPr>
              <a:t>ticket </a:t>
            </a:r>
            <a:r>
              <a:rPr lang="en-GB" sz="2000" dirty="0">
                <a:solidFill>
                  <a:schemeClr val="bg1"/>
                </a:solidFill>
              </a:rPr>
              <a:t>as well as </a:t>
            </a:r>
            <a:r>
              <a:rPr lang="en-GB" sz="2000" b="1" dirty="0">
                <a:solidFill>
                  <a:schemeClr val="bg1"/>
                </a:solidFill>
              </a:rPr>
              <a:t>card</a:t>
            </a:r>
            <a:r>
              <a:rPr lang="en-GB" sz="2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7" descr="A red sign with white text&#10;&#10;Description automatically generated">
            <a:extLst>
              <a:ext uri="{FF2B5EF4-FFF2-40B4-BE49-F238E27FC236}">
                <a16:creationId xmlns:a16="http://schemas.microsoft.com/office/drawing/2014/main" id="{84E58B26-23A7-4818-AA0A-1F13C00A3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8" y="2583339"/>
            <a:ext cx="856477" cy="452996"/>
          </a:xfrm>
          <a:prstGeom prst="rect">
            <a:avLst/>
          </a:prstGeom>
        </p:spPr>
      </p:pic>
      <p:pic>
        <p:nvPicPr>
          <p:cNvPr id="14" name="Picture 13" descr="A yellow background with text and balloons&#10;&#10;Description automatically generated">
            <a:extLst>
              <a:ext uri="{FF2B5EF4-FFF2-40B4-BE49-F238E27FC236}">
                <a16:creationId xmlns:a16="http://schemas.microsoft.com/office/drawing/2014/main" id="{3FA632F4-FC8B-44CF-B9BD-AAFD6BF42A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2" y="2305797"/>
            <a:ext cx="954793" cy="954793"/>
          </a:xfrm>
          <a:prstGeom prst="rect">
            <a:avLst/>
          </a:prstGeom>
        </p:spPr>
      </p:pic>
      <p:pic>
        <p:nvPicPr>
          <p:cNvPr id="77" name="Graphic 76" descr="Map with pin with solid fill">
            <a:extLst>
              <a:ext uri="{FF2B5EF4-FFF2-40B4-BE49-F238E27FC236}">
                <a16:creationId xmlns:a16="http://schemas.microsoft.com/office/drawing/2014/main" id="{A18E5DA4-85C0-41A8-B7DF-1D11CA2785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89448" y="2091603"/>
            <a:ext cx="1113563" cy="1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 animBg="1"/>
      <p:bldP spid="3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die (the, plural)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You know three words for </a:t>
            </a:r>
            <a:r>
              <a:rPr lang="en-GB" b="1" i="1" dirty="0">
                <a:solidFill>
                  <a:srgbClr val="002060"/>
                </a:solidFill>
              </a:rPr>
              <a:t>the </a:t>
            </a:r>
            <a:r>
              <a:rPr lang="en-GB" dirty="0">
                <a:solidFill>
                  <a:srgbClr val="002060"/>
                </a:solidFill>
              </a:rPr>
              <a:t>in German: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311372" y="3050488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 say ‘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the’ for all plural nouns, use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‘</a:t>
            </a:r>
            <a:r>
              <a:rPr kumimoji="0" lang="en-GB" sz="28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797759" y="1879341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800" kern="0" dirty="0">
                <a:solidFill>
                  <a:srgbClr val="002060"/>
                </a:solidFill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onzert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37884" y="4054924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noProof="0" dirty="0" err="1">
                <a:solidFill>
                  <a:srgbClr val="002060"/>
                </a:solidFill>
              </a:rPr>
              <a:t>Orte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989257" y="4048211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Shows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7797544" y="3995886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noProof="0" dirty="0">
                <a:solidFill>
                  <a:srgbClr val="002060"/>
                </a:solidFill>
              </a:rPr>
              <a:t>K</a:t>
            </a:r>
            <a:r>
              <a:rPr lang="en-US" sz="2800" b="1" kern="0" dirty="0" err="1">
                <a:solidFill>
                  <a:srgbClr val="002060"/>
                </a:solidFill>
              </a:rPr>
              <a:t>onzerte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A14AD6-F539-2272-7B3D-BAE073DB1FB0}"/>
              </a:ext>
            </a:extLst>
          </p:cNvPr>
          <p:cNvSpPr/>
          <p:nvPr/>
        </p:nvSpPr>
        <p:spPr>
          <a:xfrm>
            <a:off x="5287605" y="5235558"/>
            <a:ext cx="3448431" cy="1497025"/>
          </a:xfrm>
          <a:prstGeom prst="wedgeRoundRectCallout">
            <a:avLst>
              <a:gd name="adj1" fmla="val -153716"/>
              <a:gd name="adj2" fmla="val -9264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5287605" y="5234238"/>
            <a:ext cx="3448431" cy="1497025"/>
          </a:xfrm>
          <a:prstGeom prst="wedgeRoundRectCallout">
            <a:avLst>
              <a:gd name="adj1" fmla="val 90235"/>
              <a:gd name="adj2" fmla="val -8888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know this plural pattern:</a:t>
            </a:r>
          </a:p>
          <a:p>
            <a:pPr algn="ctr"/>
            <a:r>
              <a:rPr lang="en-US" sz="2000" dirty="0"/>
              <a:t>m/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+ 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B747B-A923-7546-9061-B2F920CC3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061" y="1656739"/>
            <a:ext cx="1267169" cy="90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938D-0EA2-80D3-9DE8-ABB8C73F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470" y="3850222"/>
            <a:ext cx="875890" cy="627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A691E-2242-3B0E-614F-D96631E9D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5360" y="3864575"/>
            <a:ext cx="877900" cy="62794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97ADB2-AAB1-486E-BEAF-CE0F507A5752}"/>
              </a:ext>
            </a:extLst>
          </p:cNvPr>
          <p:cNvGrpSpPr/>
          <p:nvPr/>
        </p:nvGrpSpPr>
        <p:grpSpPr>
          <a:xfrm>
            <a:off x="1697404" y="1472174"/>
            <a:ext cx="1405244" cy="1251500"/>
            <a:chOff x="5706132" y="749233"/>
            <a:chExt cx="2434638" cy="2267950"/>
          </a:xfrm>
        </p:grpSpPr>
        <p:pic>
          <p:nvPicPr>
            <p:cNvPr id="25" name="Graphic 24" descr="Map with pin with solid fill">
              <a:extLst>
                <a:ext uri="{FF2B5EF4-FFF2-40B4-BE49-F238E27FC236}">
                  <a16:creationId xmlns:a16="http://schemas.microsoft.com/office/drawing/2014/main" id="{357F4F6D-AB76-4CDB-9280-089911DCD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B36EF2B9-850F-4935-A143-9234B3521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27" name="Picture 2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0F3FB955-0734-4F4E-BA60-1A3721ED5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6942" y="1704990"/>
            <a:ext cx="912084" cy="907808"/>
          </a:xfrm>
          <a:prstGeom prst="rect">
            <a:avLst/>
          </a:prstGeom>
        </p:spPr>
      </p:pic>
      <p:pic>
        <p:nvPicPr>
          <p:cNvPr id="31" name="Graphic 30" descr="Map with pin with solid fill">
            <a:extLst>
              <a:ext uri="{FF2B5EF4-FFF2-40B4-BE49-F238E27FC236}">
                <a16:creationId xmlns:a16="http://schemas.microsoft.com/office/drawing/2014/main" id="{0018E958-AF77-4A77-BB5A-91B69424D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4016" y="3573861"/>
            <a:ext cx="1113563" cy="1162408"/>
          </a:xfrm>
          <a:prstGeom prst="rect">
            <a:avLst/>
          </a:prstGeom>
        </p:spPr>
      </p:pic>
      <p:pic>
        <p:nvPicPr>
          <p:cNvPr id="32" name="Graphic 31" descr="Map with pin with solid fill">
            <a:extLst>
              <a:ext uri="{FF2B5EF4-FFF2-40B4-BE49-F238E27FC236}">
                <a16:creationId xmlns:a16="http://schemas.microsoft.com/office/drawing/2014/main" id="{C2883017-3330-4A8C-BCEA-C85B06101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9573" y="3582764"/>
            <a:ext cx="1113563" cy="1162408"/>
          </a:xfrm>
          <a:prstGeom prst="rect">
            <a:avLst/>
          </a:prstGeom>
        </p:spPr>
      </p:pic>
      <p:pic>
        <p:nvPicPr>
          <p:cNvPr id="39" name="Picture 38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80940F73-7299-4086-AA0F-75BBD0CD8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6850" y="3714030"/>
            <a:ext cx="853704" cy="849702"/>
          </a:xfrm>
          <a:prstGeom prst="rect">
            <a:avLst/>
          </a:prstGeom>
        </p:spPr>
      </p:pic>
      <p:pic>
        <p:nvPicPr>
          <p:cNvPr id="40" name="Picture 39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814C59EC-9DD1-4231-B1AB-FAA22BC22C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197" y="3712710"/>
            <a:ext cx="853704" cy="849702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5287605" y="5234238"/>
            <a:ext cx="3448431" cy="1497025"/>
          </a:xfrm>
          <a:prstGeom prst="wedgeRoundRectCallout">
            <a:avLst>
              <a:gd name="adj1" fmla="val -36228"/>
              <a:gd name="adj2" fmla="val -9828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Some cognate plurals have –s just like in English!</a:t>
            </a:r>
          </a:p>
        </p:txBody>
      </p:sp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6" grpId="0" animBg="1"/>
      <p:bldP spid="38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3D61D71-4E81-0AD6-658C-027FCEF11A19}"/>
              </a:ext>
            </a:extLst>
          </p:cNvPr>
          <p:cNvSpPr/>
          <p:nvPr/>
        </p:nvSpPr>
        <p:spPr>
          <a:xfrm>
            <a:off x="509289" y="1992042"/>
            <a:ext cx="396202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Ort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1255FA-FEEC-204E-D486-5B62DEECF2F9}"/>
              </a:ext>
            </a:extLst>
          </p:cNvPr>
          <p:cNvSpPr/>
          <p:nvPr/>
        </p:nvSpPr>
        <p:spPr>
          <a:xfrm>
            <a:off x="8633861" y="2915732"/>
            <a:ext cx="502565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C8BA83-8B30-C5C2-CEDC-945D4566C12F}"/>
              </a:ext>
            </a:extLst>
          </p:cNvPr>
          <p:cNvSpPr/>
          <p:nvPr/>
        </p:nvSpPr>
        <p:spPr>
          <a:xfrm>
            <a:off x="7816748" y="2122523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BC022C-3E11-1EF3-651F-147B416630E7}"/>
              </a:ext>
            </a:extLst>
          </p:cNvPr>
          <p:cNvSpPr/>
          <p:nvPr/>
        </p:nvSpPr>
        <p:spPr>
          <a:xfrm>
            <a:off x="4574138" y="2926464"/>
            <a:ext cx="244527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28E433-801C-2373-42C6-2170B65E49E6}"/>
              </a:ext>
            </a:extLst>
          </p:cNvPr>
          <p:cNvSpPr/>
          <p:nvPr/>
        </p:nvSpPr>
        <p:spPr>
          <a:xfrm>
            <a:off x="3941126" y="2017190"/>
            <a:ext cx="337965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BCCB82-BA19-6AA7-3C5E-4591606DADA0}"/>
              </a:ext>
            </a:extLst>
          </p:cNvPr>
          <p:cNvSpPr/>
          <p:nvPr/>
        </p:nvSpPr>
        <p:spPr>
          <a:xfrm>
            <a:off x="1309037" y="2915732"/>
            <a:ext cx="406700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welcher</a:t>
            </a:r>
            <a:r>
              <a:rPr lang="en-GB" sz="3600" b="1" spc="-1" dirty="0">
                <a:latin typeface="Century Gothic" panose="020B0502020202020204" pitchFamily="34" charset="0"/>
              </a:rPr>
              <a:t>?/</a:t>
            </a:r>
            <a:r>
              <a:rPr lang="en-GB" sz="3600" b="1" spc="-1" dirty="0" err="1">
                <a:latin typeface="Century Gothic" panose="020B0502020202020204" pitchFamily="34" charset="0"/>
              </a:rPr>
              <a:t>welche</a:t>
            </a:r>
            <a:r>
              <a:rPr lang="en-GB" sz="3600" b="1" spc="-1" dirty="0">
                <a:latin typeface="Century Gothic" panose="020B0502020202020204" pitchFamily="34" charset="0"/>
              </a:rPr>
              <a:t>?/welches? (which?)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rgbClr val="002060"/>
                </a:solidFill>
              </a:rPr>
              <a:t>To ask ‘which?’ in </a:t>
            </a:r>
            <a:r>
              <a:rPr lang="en-GB" dirty="0">
                <a:solidFill>
                  <a:srgbClr val="002060"/>
                </a:solidFill>
              </a:rPr>
              <a:t>G</a:t>
            </a:r>
            <a:r>
              <a:rPr lang="en-GB" noProof="0" dirty="0" err="1">
                <a:solidFill>
                  <a:srgbClr val="002060"/>
                </a:solidFill>
              </a:rPr>
              <a:t>erman</a:t>
            </a:r>
            <a:r>
              <a:rPr lang="en-GB" noProof="0" dirty="0">
                <a:solidFill>
                  <a:srgbClr val="002060"/>
                </a:solidFill>
              </a:rPr>
              <a:t>, use welch- with these endings: </a:t>
            </a: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200588" y="3772082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is which?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for all plural nouns: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526120" y="1914812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87802" y="1986526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800" kern="0" dirty="0" err="1">
                <a:solidFill>
                  <a:srgbClr val="002060"/>
                </a:solidFill>
              </a:rPr>
              <a:t>Konzert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69141" y="2798462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Welcher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Ort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66416" y="4675232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Shows?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388424" y="4649679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Konzerte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04035-38C9-149C-E6C7-45D6C2D39620}"/>
              </a:ext>
            </a:extLst>
          </p:cNvPr>
          <p:cNvSpPr txBox="1"/>
          <p:nvPr/>
        </p:nvSpPr>
        <p:spPr>
          <a:xfrm>
            <a:off x="3399494" y="2840107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Show?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18A7C9-4294-3CD6-5B46-0857707B8DA8}"/>
              </a:ext>
            </a:extLst>
          </p:cNvPr>
          <p:cNvSpPr txBox="1"/>
          <p:nvPr/>
        </p:nvSpPr>
        <p:spPr>
          <a:xfrm>
            <a:off x="7497048" y="2793466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Welches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Konzert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681190-A2B0-C0BE-4281-BBBF3A78BD99}"/>
              </a:ext>
            </a:extLst>
          </p:cNvPr>
          <p:cNvSpPr txBox="1"/>
          <p:nvPr/>
        </p:nvSpPr>
        <p:spPr>
          <a:xfrm>
            <a:off x="57500" y="4667429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Welche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Orte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7F1E2-E27B-9DD0-CF08-2003A35E3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161" y="5268082"/>
            <a:ext cx="1185629" cy="849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E79B0C-0E00-EE1F-3180-FBE9E4AB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933" y="5259593"/>
            <a:ext cx="1184346" cy="848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5CEF7B-64A0-4533-B7AC-5B7C63ED2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115" y="1685101"/>
            <a:ext cx="1267169" cy="90780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B95758C-6FBE-4982-9BB1-EBCDD47A4071}"/>
              </a:ext>
            </a:extLst>
          </p:cNvPr>
          <p:cNvGrpSpPr/>
          <p:nvPr/>
        </p:nvGrpSpPr>
        <p:grpSpPr>
          <a:xfrm>
            <a:off x="1697404" y="1472174"/>
            <a:ext cx="1405244" cy="1251500"/>
            <a:chOff x="5706132" y="749233"/>
            <a:chExt cx="2434638" cy="2267950"/>
          </a:xfrm>
        </p:grpSpPr>
        <p:pic>
          <p:nvPicPr>
            <p:cNvPr id="36" name="Graphic 35" descr="Map with pin with solid fill">
              <a:extLst>
                <a:ext uri="{FF2B5EF4-FFF2-40B4-BE49-F238E27FC236}">
                  <a16:creationId xmlns:a16="http://schemas.microsoft.com/office/drawing/2014/main" id="{5B8F20FA-F1C5-4AB4-8817-6EAD27E3C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0FC6F874-9D23-437E-BFC3-5B8E84B6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38" name="Picture 37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F870C91E-91CC-411B-B461-478730C29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6942" y="1704990"/>
            <a:ext cx="912084" cy="907808"/>
          </a:xfrm>
          <a:prstGeom prst="rect">
            <a:avLst/>
          </a:prstGeom>
        </p:spPr>
      </p:pic>
      <p:pic>
        <p:nvPicPr>
          <p:cNvPr id="44" name="Graphic 43" descr="Map with pin with solid fill">
            <a:extLst>
              <a:ext uri="{FF2B5EF4-FFF2-40B4-BE49-F238E27FC236}">
                <a16:creationId xmlns:a16="http://schemas.microsoft.com/office/drawing/2014/main" id="{A87095ED-7AEE-4157-BAC6-7345D6301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3451" y="5111730"/>
            <a:ext cx="1113563" cy="1162408"/>
          </a:xfrm>
          <a:prstGeom prst="rect">
            <a:avLst/>
          </a:prstGeom>
        </p:spPr>
      </p:pic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id="{D027718A-EB3A-4AD6-8B1C-6EFE72E6B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0471" y="5111730"/>
            <a:ext cx="1113563" cy="1162408"/>
          </a:xfrm>
          <a:prstGeom prst="rect">
            <a:avLst/>
          </a:prstGeom>
        </p:spPr>
      </p:pic>
      <p:pic>
        <p:nvPicPr>
          <p:cNvPr id="46" name="Picture 45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FAE9C4F8-58C4-4548-A539-D04297909B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148" y="5259992"/>
            <a:ext cx="853704" cy="849702"/>
          </a:xfrm>
          <a:prstGeom prst="rect">
            <a:avLst/>
          </a:prstGeom>
        </p:spPr>
      </p:pic>
      <p:pic>
        <p:nvPicPr>
          <p:cNvPr id="47" name="Picture 4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0CFCAD0E-5183-4854-A878-2F9A15F0B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495" y="5258672"/>
            <a:ext cx="853704" cy="8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42" grpId="0" animBg="1"/>
      <p:bldP spid="41" grpId="0" animBg="1"/>
      <p:bldP spid="39" grpId="0" animBg="1"/>
      <p:bldP spid="40" grpId="0" animBg="1"/>
      <p:bldP spid="32" grpId="0" animBg="1"/>
      <p:bldP spid="11" grpId="0" build="p"/>
      <p:bldP spid="12" grpId="0"/>
      <p:bldP spid="21" grpId="0"/>
      <p:bldP spid="22" grpId="0"/>
      <p:bldP spid="33" grpId="0"/>
      <p:bldP spid="34" grpId="0"/>
      <p:bldP spid="35" grpId="0"/>
      <p:bldP spid="24" grpId="0"/>
      <p:bldP spid="29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hild and child hugging&#10;&#10;Description automatically generated">
            <a:extLst>
              <a:ext uri="{FF2B5EF4-FFF2-40B4-BE49-F238E27FC236}">
                <a16:creationId xmlns:a16="http://schemas.microsoft.com/office/drawing/2014/main" id="{AF09C22B-6B28-4ABB-9EFD-BB59D5476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41" y="1383922"/>
            <a:ext cx="2527895" cy="3064788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Stadtrundfahrt</a:t>
            </a:r>
            <a:r>
              <a:rPr lang="en-GB" sz="3600" b="1" spc="-1" dirty="0">
                <a:latin typeface="Century Gothic" panose="020B0502020202020204" pitchFamily="34" charset="0"/>
              </a:rPr>
              <a:t>*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153252" y="890856"/>
            <a:ext cx="803316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Lias</a:t>
            </a:r>
            <a:r>
              <a:rPr lang="en-US" sz="2800" b="1" kern="0" dirty="0">
                <a:solidFill>
                  <a:srgbClr val="002060"/>
                </a:solidFill>
              </a:rPr>
              <a:t> und </a:t>
            </a:r>
            <a:r>
              <a:rPr lang="en-US" sz="2800" b="1" kern="0" dirty="0" err="1">
                <a:solidFill>
                  <a:srgbClr val="002060"/>
                </a:solidFill>
              </a:rPr>
              <a:t>Ronjas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macht</a:t>
            </a:r>
            <a:r>
              <a:rPr lang="en-US" sz="2800" b="1" kern="0" dirty="0">
                <a:solidFill>
                  <a:srgbClr val="002060"/>
                </a:solidFill>
              </a:rPr>
              <a:t> eine </a:t>
            </a:r>
            <a:r>
              <a:rPr lang="en-US" sz="2800" b="1" kern="0" dirty="0" err="1">
                <a:solidFill>
                  <a:srgbClr val="002060"/>
                </a:solidFill>
              </a:rPr>
              <a:t>Stadtrundfahrt</a:t>
            </a:r>
            <a:r>
              <a:rPr lang="en-US" sz="2800" b="1" kern="0" dirty="0">
                <a:solidFill>
                  <a:srgbClr val="002060"/>
                </a:solidFill>
              </a:rPr>
              <a:t>* in Wien, in </a:t>
            </a:r>
            <a:r>
              <a:rPr lang="en-US" sz="2800" b="1" kern="0" dirty="0" err="1">
                <a:solidFill>
                  <a:srgbClr val="002060"/>
                </a:solidFill>
              </a:rPr>
              <a:t>Österreich</a:t>
            </a:r>
            <a:r>
              <a:rPr lang="en-US" sz="2800" b="1" kern="0" dirty="0">
                <a:solidFill>
                  <a:srgbClr val="002060"/>
                </a:solidFill>
              </a:rPr>
              <a:t>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F8DC7D8-6C1D-CF1D-918A-5EB15653B45A}"/>
              </a:ext>
            </a:extLst>
          </p:cNvPr>
          <p:cNvSpPr/>
          <p:nvPr/>
        </p:nvSpPr>
        <p:spPr>
          <a:xfrm>
            <a:off x="6411854" y="4033837"/>
            <a:ext cx="3021069" cy="1318350"/>
          </a:xfrm>
          <a:prstGeom prst="wedgeEllipseCallout">
            <a:avLst>
              <a:gd name="adj1" fmla="val 58229"/>
              <a:gd name="adj2" fmla="val -134597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machen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viele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Fotos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6" name="Picture 15" descr="A red tower on a river&#10;&#10;Description automatically generated">
            <a:extLst>
              <a:ext uri="{FF2B5EF4-FFF2-40B4-BE49-F238E27FC236}">
                <a16:creationId xmlns:a16="http://schemas.microsoft.com/office/drawing/2014/main" id="{BDFB7278-963E-4DE1-9F66-FBD571958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2" y="5449185"/>
            <a:ext cx="2366355" cy="1303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horse drawn carriage in Hofburg&#10;&#10;Description automatically generated">
            <a:extLst>
              <a:ext uri="{FF2B5EF4-FFF2-40B4-BE49-F238E27FC236}">
                <a16:creationId xmlns:a16="http://schemas.microsoft.com/office/drawing/2014/main" id="{EA3A0D6B-2C36-461E-9B8A-83804C6DF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49" y="3759155"/>
            <a:ext cx="2094064" cy="139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large building with a blue sky with St. Stephen's Cathedral, Vienna in the background&#10;&#10;Description automatically generated">
            <a:extLst>
              <a:ext uri="{FF2B5EF4-FFF2-40B4-BE49-F238E27FC236}">
                <a16:creationId xmlns:a16="http://schemas.microsoft.com/office/drawing/2014/main" id="{500DD3A9-2BC4-4635-BB94-E7A1BD1ED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35" y="5367193"/>
            <a:ext cx="1847114" cy="138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12A8BBC0-A8DA-4684-8DDC-EE63D46A4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16" y="2126414"/>
            <a:ext cx="2094064" cy="139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Karlskirche with columns and a dome&#10;&#10;Description automatically generated">
            <a:extLst>
              <a:ext uri="{FF2B5EF4-FFF2-40B4-BE49-F238E27FC236}">
                <a16:creationId xmlns:a16="http://schemas.microsoft.com/office/drawing/2014/main" id="{ADFC2681-B1B8-47A8-8996-FEBDB730C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23" y="503602"/>
            <a:ext cx="1978299" cy="131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A red and white bus with people standing on the side&#10;&#10;Description automatically generated">
            <a:extLst>
              <a:ext uri="{FF2B5EF4-FFF2-40B4-BE49-F238E27FC236}">
                <a16:creationId xmlns:a16="http://schemas.microsoft.com/office/drawing/2014/main" id="{1D9EA706-09B9-42C1-A315-B160D134A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7" y="2035656"/>
            <a:ext cx="4915737" cy="3275878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03F1C58-3929-3F61-01A2-76F3D6C5D5B2}"/>
              </a:ext>
            </a:extLst>
          </p:cNvPr>
          <p:cNvSpPr/>
          <p:nvPr/>
        </p:nvSpPr>
        <p:spPr>
          <a:xfrm>
            <a:off x="1692351" y="5352187"/>
            <a:ext cx="2881787" cy="1318350"/>
          </a:xfrm>
          <a:prstGeom prst="wedgeEllipseCallout">
            <a:avLst>
              <a:gd name="adj1" fmla="val -32998"/>
              <a:gd name="adj2" fmla="val -87511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fahren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mit</a:t>
            </a:r>
            <a:r>
              <a:rPr lang="en-US" sz="2400" dirty="0">
                <a:solidFill>
                  <a:srgbClr val="002060"/>
                </a:solidFill>
              </a:rPr>
              <a:t> dem Bus!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4" name="Picture 33" descr="A yellow circle with orange text&#10;&#10;Description automatically generated">
            <a:extLst>
              <a:ext uri="{FF2B5EF4-FFF2-40B4-BE49-F238E27FC236}">
                <a16:creationId xmlns:a16="http://schemas.microsoft.com/office/drawing/2014/main" id="{22BF2176-6B48-4894-82C1-24267962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42" y="105471"/>
            <a:ext cx="2243522" cy="1390008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ED2CE74-4C25-475C-9664-6B69D2DAA4E4}"/>
              </a:ext>
            </a:extLst>
          </p:cNvPr>
          <p:cNvSpPr/>
          <p:nvPr/>
        </p:nvSpPr>
        <p:spPr>
          <a:xfrm>
            <a:off x="155390" y="1862606"/>
            <a:ext cx="7601715" cy="1843601"/>
          </a:xfrm>
          <a:prstGeom prst="wedgeRoundRectCallout">
            <a:avLst>
              <a:gd name="adj1" fmla="val -21658"/>
              <a:gd name="adj2" fmla="val -5785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dirty="0"/>
              <a:t>Remember that in German we can join two or more nouns together to make a new noun: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  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A9BD37-F982-48C9-85E9-6CE7AF0F7C43}"/>
              </a:ext>
            </a:extLst>
          </p:cNvPr>
          <p:cNvSpPr txBox="1"/>
          <p:nvPr/>
        </p:nvSpPr>
        <p:spPr>
          <a:xfrm>
            <a:off x="136981" y="2727125"/>
            <a:ext cx="2897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town,city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B5B3A0-A653-4E54-AF2A-B940A61C0AB9}"/>
              </a:ext>
            </a:extLst>
          </p:cNvPr>
          <p:cNvSpPr txBox="1"/>
          <p:nvPr/>
        </p:nvSpPr>
        <p:spPr>
          <a:xfrm>
            <a:off x="5232886" y="2700683"/>
            <a:ext cx="1726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trip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4B4BDE-94EA-40B9-8707-5109B3B156E3}"/>
              </a:ext>
            </a:extLst>
          </p:cNvPr>
          <p:cNvSpPr txBox="1"/>
          <p:nvPr/>
        </p:nvSpPr>
        <p:spPr>
          <a:xfrm>
            <a:off x="814395" y="3195569"/>
            <a:ext cx="654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Stadtrundfahrt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city round trip (= tour!)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FD4EF-AEEB-421E-8736-E59078794B8E}"/>
              </a:ext>
            </a:extLst>
          </p:cNvPr>
          <p:cNvSpPr txBox="1"/>
          <p:nvPr/>
        </p:nvSpPr>
        <p:spPr>
          <a:xfrm>
            <a:off x="2974416" y="2719333"/>
            <a:ext cx="2897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round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8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52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und Ronja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texten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Freunden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in der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32612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60103" y="3782239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929592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Musik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Sport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869115" y="3750431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2. Ein Instrument!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Lehrerin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|Computer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7777E-5C51-7784-AAC8-50006DD3C8C2}"/>
              </a:ext>
            </a:extLst>
          </p:cNvPr>
          <p:cNvSpPr txBox="1"/>
          <p:nvPr/>
        </p:nvSpPr>
        <p:spPr>
          <a:xfrm>
            <a:off x="1731315" y="2603825"/>
            <a:ext cx="86509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767582" y="1570287"/>
            <a:ext cx="1292117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texten</a:t>
            </a:r>
            <a:r>
              <a:rPr lang="en-GB" sz="2000" dirty="0">
                <a:solidFill>
                  <a:srgbClr val="002060"/>
                </a:solidFill>
              </a:rPr>
              <a:t> – 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text, are  texting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221C48-FAB5-4F27-9B06-521616625050}"/>
              </a:ext>
            </a:extLst>
          </p:cNvPr>
          <p:cNvSpPr txBox="1"/>
          <p:nvPr/>
        </p:nvSpPr>
        <p:spPr>
          <a:xfrm>
            <a:off x="1981353" y="4396244"/>
            <a:ext cx="133140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95210" y="5089140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431AC-6C3C-FE92-CC02-4AB2643BE58C}"/>
              </a:ext>
            </a:extLst>
          </p:cNvPr>
          <p:cNvSpPr txBox="1"/>
          <p:nvPr/>
        </p:nvSpPr>
        <p:spPr>
          <a:xfrm>
            <a:off x="921632" y="5143333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Frau </a:t>
            </a:r>
            <a:r>
              <a:rPr lang="en-US" sz="2000" dirty="0" err="1">
                <a:solidFill>
                  <a:srgbClr val="002060"/>
                </a:solidFill>
              </a:rPr>
              <a:t>Muhr</a:t>
            </a:r>
            <a:r>
              <a:rPr lang="en-US" sz="2000" dirty="0">
                <a:solidFill>
                  <a:srgbClr val="002060"/>
                </a:solidFill>
              </a:rPr>
              <a:t>!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0996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vector graphics of Comments">
            <a:extLst>
              <a:ext uri="{FF2B5EF4-FFF2-40B4-BE49-F238E27FC236}">
                <a16:creationId xmlns:a16="http://schemas.microsoft.com/office/drawing/2014/main" id="{419E4EE5-DD14-1691-4C29-FCD78DB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37" y="2382761"/>
            <a:ext cx="2016215" cy="20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355931" y="3530278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380802" y="4958636"/>
            <a:ext cx="2341161" cy="667071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683203" y="2095488"/>
            <a:ext cx="2348785" cy="113505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83203" y="3388021"/>
            <a:ext cx="2409831" cy="1346777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54885" y="5003399"/>
            <a:ext cx="1817740" cy="540044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569884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</a:t>
            </a:r>
            <a:r>
              <a:rPr lang="en-US" sz="2000" dirty="0">
                <a:solidFill>
                  <a:srgbClr val="002060"/>
                </a:solidFill>
              </a:rPr>
              <a:t>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Show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Lied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18FD5B-92C8-04AD-CF09-FB646CCC06D5}"/>
              </a:ext>
            </a:extLst>
          </p:cNvPr>
          <p:cNvSpPr txBox="1"/>
          <p:nvPr/>
        </p:nvSpPr>
        <p:spPr>
          <a:xfrm>
            <a:off x="4643709" y="2574185"/>
            <a:ext cx="86864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363326" y="3484764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4. </a:t>
            </a:r>
            <a:r>
              <a:rPr lang="en-US" sz="2000" dirty="0" err="1">
                <a:solidFill>
                  <a:srgbClr val="002060"/>
                </a:solidFill>
              </a:rPr>
              <a:t>Edelweiß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|Stadt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14443C-CD66-F937-0F58-9B89E954AAC9}"/>
              </a:ext>
            </a:extLst>
          </p:cNvPr>
          <p:cNvSpPr txBox="1"/>
          <p:nvPr/>
        </p:nvSpPr>
        <p:spPr>
          <a:xfrm>
            <a:off x="4874006" y="4143067"/>
            <a:ext cx="97138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8F665D-FA93-13CC-D6F7-2B38BE075E8A}"/>
              </a:ext>
            </a:extLst>
          </p:cNvPr>
          <p:cNvSpPr txBox="1"/>
          <p:nvPr/>
        </p:nvSpPr>
        <p:spPr>
          <a:xfrm>
            <a:off x="4445075" y="5092116"/>
            <a:ext cx="267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Wien!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177" y="2144996"/>
            <a:ext cx="246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b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83203" y="3382839"/>
            <a:ext cx="2593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6. </a:t>
            </a:r>
            <a:r>
              <a:rPr lang="en-US" sz="2000" dirty="0" err="1">
                <a:solidFill>
                  <a:srgbClr val="002060"/>
                </a:solidFill>
              </a:rPr>
              <a:t>Ronjas</a:t>
            </a:r>
            <a:r>
              <a:rPr lang="en-US" sz="2000" dirty="0">
                <a:solidFill>
                  <a:srgbClr val="002060"/>
                </a:solidFill>
              </a:rPr>
              <a:t>! 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Konzert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Person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6254BA-4B96-D050-858B-BD32DAD24108}"/>
              </a:ext>
            </a:extLst>
          </p:cNvPr>
          <p:cNvSpPr txBox="1"/>
          <p:nvPr/>
        </p:nvSpPr>
        <p:spPr>
          <a:xfrm>
            <a:off x="7847295" y="2493737"/>
            <a:ext cx="1163598" cy="316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10FB79-7AE8-3775-9707-D89D873DC809}"/>
              </a:ext>
            </a:extLst>
          </p:cNvPr>
          <p:cNvSpPr txBox="1"/>
          <p:nvPr/>
        </p:nvSpPr>
        <p:spPr>
          <a:xfrm>
            <a:off x="8714924" y="3782239"/>
            <a:ext cx="122574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803602" y="5040995"/>
            <a:ext cx="15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Mozart!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53" grpId="0" animBg="1"/>
      <p:bldP spid="56" grpId="0" animBg="1"/>
      <p:bldP spid="60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2" y="-238066"/>
            <a:ext cx="7267988" cy="1144800"/>
          </a:xfrm>
        </p:spPr>
        <p:txBody>
          <a:bodyPr/>
          <a:lstStyle/>
          <a:p>
            <a:r>
              <a:rPr lang="en-GB" sz="2400" b="1" spc="-1" dirty="0">
                <a:latin typeface="Century Gothic" panose="020B0502020202020204" pitchFamily="34" charset="0"/>
              </a:rPr>
              <a:t>die (the, plural)</a:t>
            </a:r>
            <a:endParaRPr lang="en-GB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61315" y="584181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You now know</a:t>
            </a:r>
            <a:r>
              <a:rPr lang="en-GB" sz="2400" b="1" dirty="0">
                <a:solidFill>
                  <a:srgbClr val="002060"/>
                </a:solidFill>
              </a:rPr>
              <a:t> four </a:t>
            </a:r>
            <a:r>
              <a:rPr lang="en-GB" sz="2400" dirty="0">
                <a:solidFill>
                  <a:srgbClr val="002060"/>
                </a:solidFill>
              </a:rPr>
              <a:t>words for </a:t>
            </a:r>
            <a:r>
              <a:rPr lang="en-GB" sz="2400" b="1" i="1" dirty="0">
                <a:solidFill>
                  <a:srgbClr val="002060"/>
                </a:solidFill>
              </a:rPr>
              <a:t>the </a:t>
            </a:r>
            <a:r>
              <a:rPr lang="en-GB" sz="2400" dirty="0">
                <a:solidFill>
                  <a:srgbClr val="002060"/>
                </a:solidFill>
              </a:rPr>
              <a:t>in German!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85480" y="1182977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noProof="0" dirty="0">
                <a:solidFill>
                  <a:srgbClr val="002060"/>
                </a:solidFill>
              </a:rPr>
              <a:t>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08120" y="124143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519136" y="1280312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Konzert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85480" y="1844285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noProof="0" dirty="0" err="1">
                <a:solidFill>
                  <a:srgbClr val="002060"/>
                </a:solidFill>
              </a:rPr>
              <a:t>Ort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295765" y="183547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Show</a:t>
            </a:r>
            <a:r>
              <a:rPr lang="en-US" sz="2400" b="1" kern="0" dirty="0">
                <a:solidFill>
                  <a:srgbClr val="002060"/>
                </a:solidFill>
              </a:rPr>
              <a:t>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6501912" y="1832216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</a:rPr>
              <a:t>Konzert</a:t>
            </a:r>
            <a:r>
              <a:rPr lang="en-US" sz="2400" b="1" kern="0" dirty="0">
                <a:solidFill>
                  <a:srgbClr val="002060"/>
                </a:solidFill>
              </a:rPr>
              <a:t>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CCF41F-1644-BD29-6BC5-9C49FF0EAE15}"/>
              </a:ext>
            </a:extLst>
          </p:cNvPr>
          <p:cNvSpPr txBox="1">
            <a:spLocks/>
          </p:cNvSpPr>
          <p:nvPr/>
        </p:nvSpPr>
        <p:spPr>
          <a:xfrm>
            <a:off x="61315" y="2622903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We use pronouns ‘it’ and ‘they’ to refer to nouns we have already mentioned. In German we need </a:t>
            </a:r>
            <a:r>
              <a:rPr lang="en-GB" sz="2400" b="1" dirty="0">
                <a:solidFill>
                  <a:srgbClr val="002060"/>
                </a:solidFill>
              </a:rPr>
              <a:t>four </a:t>
            </a:r>
            <a:r>
              <a:rPr lang="en-GB" sz="2400" dirty="0">
                <a:solidFill>
                  <a:srgbClr val="002060"/>
                </a:solidFill>
              </a:rPr>
              <a:t>words to do this: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40FB6-C2DD-06FD-4197-2E5094335985}"/>
              </a:ext>
            </a:extLst>
          </p:cNvPr>
          <p:cNvSpPr txBox="1"/>
          <p:nvPr/>
        </p:nvSpPr>
        <p:spPr>
          <a:xfrm>
            <a:off x="3376297" y="3457643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lang="en-US" sz="2400" kern="0" noProof="0" dirty="0">
                <a:solidFill>
                  <a:srgbClr val="002060"/>
                </a:solidFill>
              </a:rPr>
              <a:t>Ort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gut.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3CE536-8352-F9E2-9380-3C660CBBEDF3}"/>
              </a:ext>
            </a:extLst>
          </p:cNvPr>
          <p:cNvSpPr txBox="1"/>
          <p:nvPr/>
        </p:nvSpPr>
        <p:spPr>
          <a:xfrm>
            <a:off x="7123793" y="3461844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place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EB907-121D-D3E9-5DA4-0B02F92CA7A5}"/>
              </a:ext>
            </a:extLst>
          </p:cNvPr>
          <p:cNvSpPr txBox="1"/>
          <p:nvPr/>
        </p:nvSpPr>
        <p:spPr>
          <a:xfrm>
            <a:off x="7801972" y="4038878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show.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super.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EE3C4-8248-7F5F-D01C-27795F801273}"/>
              </a:ext>
            </a:extLst>
          </p:cNvPr>
          <p:cNvSpPr txBox="1"/>
          <p:nvPr/>
        </p:nvSpPr>
        <p:spPr>
          <a:xfrm>
            <a:off x="3376297" y="4028639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die Show.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super.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AF9E74-FBC0-F320-D605-8C058C3BD729}"/>
              </a:ext>
            </a:extLst>
          </p:cNvPr>
          <p:cNvSpPr txBox="1"/>
          <p:nvPr/>
        </p:nvSpPr>
        <p:spPr>
          <a:xfrm>
            <a:off x="7747779" y="4700657"/>
            <a:ext cx="4764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C00000"/>
                </a:solidFill>
              </a:rPr>
              <a:t>That is the concert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great.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9023640-3F0B-BA6C-CE68-0DB5ED0002AC}"/>
              </a:ext>
            </a:extLst>
          </p:cNvPr>
          <p:cNvSpPr/>
          <p:nvPr/>
        </p:nvSpPr>
        <p:spPr>
          <a:xfrm>
            <a:off x="128611" y="3467527"/>
            <a:ext cx="3086322" cy="927756"/>
          </a:xfrm>
          <a:prstGeom prst="wedgeRoundRectCallout">
            <a:avLst>
              <a:gd name="adj1" fmla="val 64070"/>
              <a:gd name="adj2" fmla="val 730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So, </a:t>
            </a:r>
            <a:r>
              <a:rPr lang="en-US" sz="2000" b="1" dirty="0"/>
              <a:t>er</a:t>
            </a:r>
            <a:r>
              <a:rPr lang="en-US" sz="2000" dirty="0"/>
              <a:t> means </a:t>
            </a:r>
            <a:r>
              <a:rPr lang="en-US" sz="2000" b="1" dirty="0"/>
              <a:t>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, </a:t>
            </a:r>
            <a:r>
              <a:rPr lang="en-US" sz="2000" b="1" dirty="0" err="1"/>
              <a:t>sie</a:t>
            </a:r>
            <a:r>
              <a:rPr lang="en-US" sz="2000" b="1" dirty="0"/>
              <a:t> </a:t>
            </a:r>
            <a:r>
              <a:rPr lang="en-US" sz="2000" dirty="0"/>
              <a:t>means </a:t>
            </a:r>
            <a:r>
              <a:rPr lang="en-US" sz="2000" b="1" dirty="0"/>
              <a:t>she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. </a:t>
            </a:r>
            <a:endParaRPr lang="en-GB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706A88-1134-3A76-39BC-2A8C0E6A75F2}"/>
              </a:ext>
            </a:extLst>
          </p:cNvPr>
          <p:cNvSpPr txBox="1"/>
          <p:nvPr/>
        </p:nvSpPr>
        <p:spPr>
          <a:xfrm>
            <a:off x="3393944" y="4721136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das </a:t>
            </a:r>
            <a:r>
              <a:rPr lang="en-US" sz="2400" kern="0" dirty="0" err="1">
                <a:solidFill>
                  <a:srgbClr val="002060"/>
                </a:solidFill>
              </a:rPr>
              <a:t>Konzert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r>
              <a:rPr lang="en-US" sz="2400" b="1" kern="0" dirty="0">
                <a:solidFill>
                  <a:srgbClr val="002060"/>
                </a:solidFill>
              </a:rPr>
              <a:t> Es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08E60-A13F-B95F-97A8-CC30DBD20E02}"/>
              </a:ext>
            </a:extLst>
          </p:cNvPr>
          <p:cNvSpPr txBox="1"/>
          <p:nvPr/>
        </p:nvSpPr>
        <p:spPr>
          <a:xfrm>
            <a:off x="5609184" y="5773602"/>
            <a:ext cx="607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concerts.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great.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A7C9DE-4A3A-0425-C7CB-87E096FF55B7}"/>
              </a:ext>
            </a:extLst>
          </p:cNvPr>
          <p:cNvSpPr txBox="1"/>
          <p:nvPr/>
        </p:nvSpPr>
        <p:spPr>
          <a:xfrm>
            <a:off x="436082" y="5773603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Konzert</a:t>
            </a:r>
            <a:r>
              <a:rPr lang="en-US" sz="2400" b="1" kern="0" dirty="0" err="1">
                <a:solidFill>
                  <a:srgbClr val="002060"/>
                </a:solidFill>
              </a:rPr>
              <a:t>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9041997-ABEF-96E0-98D9-E8BD8E7B72E5}"/>
              </a:ext>
            </a:extLst>
          </p:cNvPr>
          <p:cNvSpPr/>
          <p:nvPr/>
        </p:nvSpPr>
        <p:spPr>
          <a:xfrm>
            <a:off x="156272" y="4620565"/>
            <a:ext cx="3086322" cy="927756"/>
          </a:xfrm>
          <a:prstGeom prst="wedgeRoundRectCallout">
            <a:avLst>
              <a:gd name="adj1" fmla="val 92143"/>
              <a:gd name="adj2" fmla="val 8410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They are (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 is the same verb as we are (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). </a:t>
            </a:r>
            <a:endParaRPr lang="en-GB" sz="20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729133-E4EB-4F2E-A0A2-CD20E8EE5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268" y="1084397"/>
            <a:ext cx="825658" cy="59150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B37FC-90EF-4E86-AACD-2765A41B329E}"/>
              </a:ext>
            </a:extLst>
          </p:cNvPr>
          <p:cNvGrpSpPr/>
          <p:nvPr/>
        </p:nvGrpSpPr>
        <p:grpSpPr>
          <a:xfrm>
            <a:off x="1386013" y="916454"/>
            <a:ext cx="980553" cy="873273"/>
            <a:chOff x="5706132" y="749233"/>
            <a:chExt cx="2434638" cy="2267950"/>
          </a:xfrm>
        </p:grpSpPr>
        <p:pic>
          <p:nvPicPr>
            <p:cNvPr id="38" name="Graphic 37" descr="Map with pin with solid fill">
              <a:extLst>
                <a:ext uri="{FF2B5EF4-FFF2-40B4-BE49-F238E27FC236}">
                  <a16:creationId xmlns:a16="http://schemas.microsoft.com/office/drawing/2014/main" id="{773179D7-3565-4AFE-A56D-4250E9BC3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C482D4A8-4332-4CCE-86DE-13946FEB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52" name="Picture 51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2F2F5EC4-48DE-4FC8-95AF-577254C0B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0958" y="1035881"/>
            <a:ext cx="594510" cy="5917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EBDBE19-949B-4698-881F-D04283AF3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2268" y="1767186"/>
            <a:ext cx="825658" cy="5917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8DB2D9B-E31B-4AEB-BC65-F057807FB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7926" y="1769033"/>
            <a:ext cx="824764" cy="591081"/>
          </a:xfrm>
          <a:prstGeom prst="rect">
            <a:avLst/>
          </a:prstGeom>
        </p:spPr>
      </p:pic>
      <p:pic>
        <p:nvPicPr>
          <p:cNvPr id="55" name="Graphic 54" descr="Map with pin with solid fill">
            <a:extLst>
              <a:ext uri="{FF2B5EF4-FFF2-40B4-BE49-F238E27FC236}">
                <a16:creationId xmlns:a16="http://schemas.microsoft.com/office/drawing/2014/main" id="{0D347028-B332-44D4-8A75-36D309CCF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9307" y="1630637"/>
            <a:ext cx="775472" cy="809487"/>
          </a:xfrm>
          <a:prstGeom prst="rect">
            <a:avLst/>
          </a:prstGeom>
        </p:spPr>
      </p:pic>
      <p:pic>
        <p:nvPicPr>
          <p:cNvPr id="56" name="Graphic 55" descr="Map with pin with solid fill">
            <a:extLst>
              <a:ext uri="{FF2B5EF4-FFF2-40B4-BE49-F238E27FC236}">
                <a16:creationId xmlns:a16="http://schemas.microsoft.com/office/drawing/2014/main" id="{A9ECB7A7-AF0B-49E6-A979-74A7E370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4807" y="1592355"/>
            <a:ext cx="775472" cy="809487"/>
          </a:xfrm>
          <a:prstGeom prst="rect">
            <a:avLst/>
          </a:prstGeom>
        </p:spPr>
      </p:pic>
      <p:pic>
        <p:nvPicPr>
          <p:cNvPr id="57" name="Picture 5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5065F289-E961-4CBD-8D27-10D21E8D9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030" y="1718994"/>
            <a:ext cx="594509" cy="591722"/>
          </a:xfrm>
          <a:prstGeom prst="rect">
            <a:avLst/>
          </a:prstGeom>
        </p:spPr>
      </p:pic>
      <p:pic>
        <p:nvPicPr>
          <p:cNvPr id="58" name="Picture 57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63AEAD45-9875-43A8-82FF-C06D74AA40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038" y="1710243"/>
            <a:ext cx="594509" cy="591722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C178846-DEE7-4D3B-98DF-A8F7EA287DA0}"/>
              </a:ext>
            </a:extLst>
          </p:cNvPr>
          <p:cNvSpPr/>
          <p:nvPr/>
        </p:nvSpPr>
        <p:spPr>
          <a:xfrm>
            <a:off x="1099439" y="6344599"/>
            <a:ext cx="4996561" cy="425966"/>
          </a:xfrm>
          <a:prstGeom prst="wedgeRoundRectCallout">
            <a:avLst>
              <a:gd name="adj1" fmla="val 9702"/>
              <a:gd name="adj2" fmla="val -961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sie</a:t>
            </a:r>
            <a:r>
              <a:rPr lang="en-US" sz="2000" dirty="0"/>
              <a:t> = they for </a:t>
            </a:r>
            <a:r>
              <a:rPr lang="en-US" sz="2000" b="1" dirty="0"/>
              <a:t>all </a:t>
            </a:r>
            <a:r>
              <a:rPr lang="en-US" sz="2000" dirty="0"/>
              <a:t>German nouns.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8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0" grpId="0"/>
      <p:bldP spid="21" grpId="0"/>
      <p:bldP spid="22" grpId="0"/>
      <p:bldP spid="33" grpId="0"/>
      <p:bldP spid="34" grpId="0"/>
      <p:bldP spid="35" grpId="0"/>
      <p:bldP spid="24" grpId="0" build="p"/>
      <p:bldP spid="29" grpId="0"/>
      <p:bldP spid="32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50" grpId="0" animBg="1"/>
      <p:bldP spid="5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</TotalTime>
  <Words>2167</Words>
  <Application>Microsoft Office PowerPoint</Application>
  <PresentationFormat>Widescreen</PresentationFormat>
  <Paragraphs>319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Interacting</vt:lpstr>
      <vt:lpstr>aussprechen</vt:lpstr>
      <vt:lpstr>aussprechen</vt:lpstr>
      <vt:lpstr>Vokabeln</vt:lpstr>
      <vt:lpstr>die (the, plural)</vt:lpstr>
      <vt:lpstr>welcher?/welche?/welches? (which?)</vt:lpstr>
      <vt:lpstr>Stadtrundfahrt*</vt:lpstr>
      <vt:lpstr>lesen</vt:lpstr>
      <vt:lpstr>die (the, plural)</vt:lpstr>
      <vt:lpstr>lesen</vt:lpstr>
      <vt:lpstr>hören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63</cp:revision>
  <dcterms:created xsi:type="dcterms:W3CDTF">2021-07-02T19:27:01Z</dcterms:created>
  <dcterms:modified xsi:type="dcterms:W3CDTF">2023-09-06T12:41:20Z</dcterms:modified>
</cp:coreProperties>
</file>