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4"/>
  </p:notesMasterIdLst>
  <p:sldIdLst>
    <p:sldId id="275" r:id="rId2"/>
    <p:sldId id="301" r:id="rId3"/>
    <p:sldId id="941" r:id="rId4"/>
    <p:sldId id="932" r:id="rId5"/>
    <p:sldId id="392" r:id="rId6"/>
    <p:sldId id="933" r:id="rId7"/>
    <p:sldId id="934" r:id="rId8"/>
    <p:sldId id="935" r:id="rId9"/>
    <p:sldId id="937" r:id="rId10"/>
    <p:sldId id="938" r:id="rId11"/>
    <p:sldId id="939" r:id="rId12"/>
    <p:sldId id="940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0C0"/>
    <a:srgbClr val="FFFFCC"/>
    <a:srgbClr val="FFD10D"/>
    <a:srgbClr val="2E94AF"/>
    <a:srgbClr val="EFF9FB"/>
    <a:srgbClr val="29C1FA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9D02946-E93E-492F-9DCA-B874D32FF337}" v="9" dt="2023-09-06T12:37:52.93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341" autoAdjust="0"/>
    <p:restoredTop sz="67803" autoAdjust="0"/>
  </p:normalViewPr>
  <p:slideViewPr>
    <p:cSldViewPr snapToGrid="0">
      <p:cViewPr varScale="1">
        <p:scale>
          <a:sx n="45" d="100"/>
          <a:sy n="45" d="100"/>
        </p:scale>
        <p:origin x="1560" y="4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20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eike Krusemann" userId="22b930c6-ce99-468c-835c-dba6438d8ea3" providerId="ADAL" clId="{39D02946-E93E-492F-9DCA-B874D32FF337}"/>
    <pc:docChg chg="modSld">
      <pc:chgData name="Heike Krusemann" userId="22b930c6-ce99-468c-835c-dba6438d8ea3" providerId="ADAL" clId="{39D02946-E93E-492F-9DCA-B874D32FF337}" dt="2023-09-06T12:37:52.935" v="8"/>
      <pc:docMkLst>
        <pc:docMk/>
      </pc:docMkLst>
      <pc:sldChg chg="modAnim">
        <pc:chgData name="Heike Krusemann" userId="22b930c6-ce99-468c-835c-dba6438d8ea3" providerId="ADAL" clId="{39D02946-E93E-492F-9DCA-B874D32FF337}" dt="2023-09-06T12:37:52.935" v="8"/>
        <pc:sldMkLst>
          <pc:docMk/>
          <pc:sldMk cId="174097293" sldId="933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A2C99A-C469-487C-B7F3-BEA3E06E0D84}" type="datetimeFigureOut">
              <a:rPr lang="en-GB" smtClean="0"/>
              <a:t>25/09/2023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88A7DB-3951-47CF-8E53-B42241E86674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73592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5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Artwork by Steve Clarke. Pronoun pictures from NCELP (www.ncelp.org). All additional pictures selected from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Pixabay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and are available under a Creative Commons license, no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attribution required.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Phonics:  </a:t>
            </a:r>
          </a:p>
          <a:p>
            <a:pPr marL="216000" indent="-216000">
              <a:lnSpc>
                <a:spcPct val="100000"/>
              </a:lnSpc>
            </a:pPr>
            <a:r>
              <a:rPr lang="de-DE" sz="1200" b="0" i="0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long</a:t>
            </a:r>
            <a:r>
              <a:rPr lang="de-DE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[u] </a:t>
            </a:r>
            <a:r>
              <a:rPr lang="de-DE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du [54] gut [76] super [1772]</a:t>
            </a:r>
          </a:p>
          <a:p>
            <a:pPr marL="216000" indent="-216000">
              <a:lnSpc>
                <a:spcPct val="100000"/>
              </a:lnSpc>
            </a:pPr>
            <a:r>
              <a:rPr lang="de-DE" sz="1200" b="0" i="0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short</a:t>
            </a:r>
            <a:r>
              <a:rPr lang="de-DE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[u] </a:t>
            </a:r>
            <a:r>
              <a:rPr lang="de-DE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Punkt [248] Nummer [806] dunkel [706]</a:t>
            </a:r>
          </a:p>
          <a:p>
            <a:pPr marL="216000" indent="-216000">
              <a:lnSpc>
                <a:spcPct val="100000"/>
              </a:lnSpc>
            </a:pPr>
            <a:endParaRPr lang="en-GB" sz="1200" b="1" i="0" strike="noStrike" spc="-1" dirty="0">
              <a:solidFill>
                <a:srgbClr val="002060"/>
              </a:solidFill>
              <a:latin typeface="Century Gothic"/>
              <a:ea typeface="Century Gothic"/>
            </a:endParaRPr>
          </a:p>
          <a:p>
            <a:pPr marL="216000" indent="-216000">
              <a:lnSpc>
                <a:spcPct val="100000"/>
              </a:lnSpc>
            </a:pPr>
            <a:r>
              <a:rPr lang="it-IT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Vocabulary</a:t>
            </a:r>
            <a:r>
              <a:rPr lang="it-IT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: </a:t>
            </a:r>
            <a:r>
              <a:rPr lang="de-DE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sie sind </a:t>
            </a:r>
            <a:r>
              <a:rPr lang="de-DE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[4] Antwort [522] Bruder [730] Buch [300] Computer [1252] Film [505] Geschichte [262] Gruppe [369] Handy [1693] Hund [825] Idee [451] Instrument [1572] Karte [1474] </a:t>
            </a:r>
            <a:r>
              <a:rPr lang="de-DE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Konzert</a:t>
            </a:r>
            <a:r>
              <a:rPr lang="de-DE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[2350]</a:t>
            </a:r>
          </a:p>
          <a:p>
            <a:pPr marL="216000" indent="-216000">
              <a:lnSpc>
                <a:spcPct val="100000"/>
              </a:lnSpc>
            </a:pPr>
            <a:r>
              <a:rPr lang="de-DE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Land </a:t>
            </a:r>
            <a:r>
              <a:rPr lang="de-DE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[134] Lehrer, Lehrerin [695] Lied [1733] Musik [509] Ort [341] Partner, Partnerin [1172] Satz [432] Schwester [974] </a:t>
            </a:r>
            <a:r>
              <a:rPr lang="de-DE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Show</a:t>
            </a:r>
            <a:r>
              <a:rPr lang="de-DE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[3367] Stadt [204] </a:t>
            </a:r>
            <a:r>
              <a:rPr lang="de-DE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welcher, welche, welches </a:t>
            </a:r>
            <a:r>
              <a:rPr lang="de-DE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[122] </a:t>
            </a:r>
            <a:r>
              <a:rPr lang="de-DE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die</a:t>
            </a:r>
            <a:r>
              <a:rPr lang="de-DE" sz="1200" b="0" strike="noStrike" spc="-1" baseline="30000" dirty="0">
                <a:solidFill>
                  <a:srgbClr val="002060"/>
                </a:solidFill>
                <a:latin typeface="Century Gothic"/>
                <a:ea typeface="Century Gothic"/>
              </a:rPr>
              <a:t>2</a:t>
            </a:r>
            <a:r>
              <a:rPr lang="de-DE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[1]</a:t>
            </a:r>
            <a:endParaRPr lang="it-IT" sz="1200" b="0" strike="noStrike" spc="-1" dirty="0">
              <a:solidFill>
                <a:srgbClr val="002060"/>
              </a:solidFill>
              <a:effectLst/>
              <a:latin typeface="Century Gothic"/>
              <a:ea typeface="+mn-ea"/>
              <a:cs typeface="+mn-cs"/>
            </a:endParaRPr>
          </a:p>
          <a:p>
            <a:pPr marL="215900" indent="-215900">
              <a:lnSpc>
                <a:spcPct val="100000"/>
              </a:lnSpc>
            </a:pPr>
            <a:r>
              <a:rPr lang="en-GB" sz="11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Jones, R.L &amp; Tschirner, E. (2019). A frequency dictionary of German: Core vocabulary for learners. London: Routledge.</a:t>
            </a:r>
            <a:endParaRPr lang="en-GB" sz="1100" baseline="0" dirty="0">
              <a:solidFill>
                <a:sysClr val="windowText" lastClr="000000"/>
              </a:solidFill>
              <a:cs typeface="Calibri"/>
            </a:endParaRPr>
          </a:p>
          <a:p>
            <a:pPr marL="216000" indent="-216000">
              <a:lnSpc>
                <a:spcPct val="100000"/>
              </a:lnSpc>
            </a:pPr>
            <a:endParaRPr lang="en-GB" sz="11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1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The frequency rankings for words that occur in this PowerPoint which have been</a:t>
            </a:r>
            <a:r>
              <a:rPr lang="en-GB" sz="1100" b="0" i="1" strike="noStrike" spc="-1" dirty="0">
                <a:solidFill>
                  <a:srgbClr val="000000"/>
                </a:solidFill>
                <a:latin typeface="Calibri"/>
                <a:ea typeface="Calibri"/>
              </a:rPr>
              <a:t> previously</a:t>
            </a:r>
            <a:r>
              <a:rPr lang="en-GB" sz="11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 introduced in these resources are given in the SOW and in the resources that first</a:t>
            </a:r>
          </a:p>
          <a:p>
            <a:pPr marL="216000" indent="-216000">
              <a:lnSpc>
                <a:spcPct val="100000"/>
              </a:lnSpc>
            </a:pPr>
            <a:r>
              <a:rPr lang="en-GB" sz="11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introduced and formally re-visited those words. </a:t>
            </a:r>
            <a:endParaRPr lang="en-GB" sz="11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For any </a:t>
            </a:r>
            <a:r>
              <a:rPr lang="en-GB" sz="1200" b="0" i="1" strike="noStrike" spc="-1" dirty="0">
                <a:solidFill>
                  <a:srgbClr val="000000"/>
                </a:solidFill>
                <a:latin typeface="Calibri"/>
                <a:ea typeface="Calibri"/>
              </a:rPr>
              <a:t>other 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words that occur incidentally in this PowerPoint, frequency rankings will be provided in the notes field wherever possible.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r>
              <a:rPr lang="en-GB" spc="-1"/>
              <a:t>Remember </a:t>
            </a:r>
            <a:r>
              <a:rPr lang="en-GB" strike="noStrike" spc="-1"/>
              <a:t>that </a:t>
            </a:r>
            <a:r>
              <a:rPr lang="en-GB" spc="-1"/>
              <a:t>at the start of </a:t>
            </a:r>
            <a:r>
              <a:rPr lang="en-GB" strike="noStrike" spc="-1"/>
              <a:t>the </a:t>
            </a:r>
            <a:r>
              <a:rPr lang="en-GB" spc="-1"/>
              <a:t>course (</a:t>
            </a:r>
            <a:r>
              <a:rPr lang="en-GB" strike="noStrike" spc="-1"/>
              <a:t>first three lessons of </a:t>
            </a:r>
            <a:r>
              <a:rPr lang="en-GB" spc="-1"/>
              <a:t>Rot/Gelb) pupils learnt </a:t>
            </a:r>
            <a:r>
              <a:rPr lang="en-GB" strike="noStrike" spc="-1"/>
              <a:t>language </a:t>
            </a:r>
            <a:r>
              <a:rPr lang="en-GB" spc="-1"/>
              <a:t>(for greetings and register taking) </a:t>
            </a:r>
            <a:r>
              <a:rPr lang="en-GB" strike="noStrike" spc="-1"/>
              <a:t>that can </a:t>
            </a:r>
            <a:r>
              <a:rPr lang="en-GB" spc="-1"/>
              <a:t>still </a:t>
            </a:r>
            <a:r>
              <a:rPr lang="en-GB" strike="noStrike" spc="-1"/>
              <a:t>be </a:t>
            </a:r>
            <a:r>
              <a:rPr lang="en-GB" spc="-1"/>
              <a:t>part of the </a:t>
            </a:r>
            <a:r>
              <a:rPr lang="en-GB" strike="noStrike" spc="-1"/>
              <a:t>lesson </a:t>
            </a:r>
            <a:r>
              <a:rPr lang="en-GB" spc="-1"/>
              <a:t>routines </a:t>
            </a:r>
            <a:r>
              <a:rPr lang="en-GB" strike="noStrike" spc="-1"/>
              <a:t>in </a:t>
            </a:r>
            <a:r>
              <a:rPr lang="en-GB" spc="-1"/>
              <a:t>upper KS2 </a:t>
            </a:r>
            <a:r>
              <a:rPr lang="en-GB" strike="noStrike" spc="-1"/>
              <a:t>(</a:t>
            </a:r>
            <a:r>
              <a:rPr lang="en-GB" spc="-1"/>
              <a:t>Blau/Grün).  They are </a:t>
            </a:r>
            <a:r>
              <a:rPr lang="en-GB" strike="noStrike" spc="-1"/>
              <a:t>not </a:t>
            </a:r>
            <a:r>
              <a:rPr lang="en-GB" spc="-1"/>
              <a:t>re-taught, </a:t>
            </a:r>
            <a:r>
              <a:rPr lang="en-GB" strike="noStrike" spc="-1"/>
              <a:t>as </a:t>
            </a:r>
            <a:r>
              <a:rPr lang="en-GB" spc="-1"/>
              <a:t>we anticipate that teachers have built these in from early in lower KS2</a:t>
            </a:r>
            <a:r>
              <a:rPr lang="en-GB" strike="noStrike" spc="-1"/>
              <a:t>.</a:t>
            </a:r>
            <a:endParaRPr lang="en-GB"/>
          </a:p>
          <a:p>
            <a:pPr marL="215900" indent="-215900">
              <a:lnSpc>
                <a:spcPct val="100000"/>
              </a:lnSpc>
            </a:pPr>
            <a:endParaRPr lang="en-GB" sz="1200" b="0" strike="noStrike" spc="-1" dirty="0">
              <a:latin typeface="Calibri"/>
              <a:cs typeface="Calibri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286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D74213-264C-415B-8B29-4DFEF3354BDA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8 minutes</a:t>
            </a: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practise identifying masculine, feminine, and neuter subject pronouns.</a:t>
            </a:r>
          </a:p>
          <a:p>
            <a:pPr marL="216000" indent="-21528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</a:p>
          <a:p>
            <a:pPr marL="229320" indent="-228600">
              <a:lnSpc>
                <a:spcPct val="100000"/>
              </a:lnSpc>
              <a:buFont typeface="+mj-lt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Explain the scenario.</a:t>
            </a:r>
          </a:p>
          <a:p>
            <a:pPr marL="229320" indent="-228600">
              <a:lnSpc>
                <a:spcPct val="100000"/>
              </a:lnSpc>
              <a:buFont typeface="+mj-lt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Pupils identify the correct choice of noun for item one, based on the pronoun in the next sentence. </a:t>
            </a:r>
          </a:p>
          <a:p>
            <a:pPr marL="229320" indent="-228600">
              <a:lnSpc>
                <a:spcPct val="100000"/>
              </a:lnSpc>
              <a:buFont typeface="+mj-lt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Click to block out the incorrect choice. Only the correct choice will be visible. </a:t>
            </a:r>
          </a:p>
          <a:p>
            <a:pPr marL="229320" indent="-228600">
              <a:lnSpc>
                <a:spcPct val="100000"/>
              </a:lnSpc>
              <a:buFont typeface="+mj-lt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Elicit oral translations of each message.</a:t>
            </a:r>
          </a:p>
          <a:p>
            <a:pPr marL="216000" indent="-21528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it-IT" sz="14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Unknown vocabulary and cognates</a:t>
            </a:r>
            <a:r>
              <a:rPr lang="it-IT" sz="14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: </a:t>
            </a:r>
          </a:p>
          <a:p>
            <a:pPr marL="216000" indent="-216000">
              <a:lnSpc>
                <a:spcPct val="100000"/>
              </a:lnSpc>
            </a:pPr>
            <a:r>
              <a:rPr lang="de-DE" sz="14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kaputt </a:t>
            </a:r>
            <a:r>
              <a:rPr lang="de-DE" sz="14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[295] 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Jones, R.L &amp; </a:t>
            </a:r>
            <a:r>
              <a:rPr lang="en-GB" sz="1200" dirty="0" err="1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Tschirner</a:t>
            </a:r>
            <a:r>
              <a:rPr lang="en-GB" sz="12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, E. (2019). A frequency dictionary of German: Core vocabulary for learners. London: Routledge.</a:t>
            </a:r>
            <a:endParaRPr lang="en-GB" sz="1200" baseline="0" dirty="0">
              <a:solidFill>
                <a:sysClr val="windowText" lastClr="000000"/>
              </a:solidFill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7950623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0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Note: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if time is tight, complete this task as one of the follow up activities.</a:t>
            </a:r>
          </a:p>
          <a:p>
            <a:pPr marL="216000" indent="-21600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5 minutes</a:t>
            </a: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practise identifying singular/plural nouns based on the verb. </a:t>
            </a:r>
          </a:p>
          <a:p>
            <a:pPr marL="216000" indent="-21528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</a:p>
          <a:p>
            <a:pPr marL="22932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Explain the task. </a:t>
            </a:r>
            <a:r>
              <a:rPr lang="en-GB" sz="180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Pupils need to select the correct noun from the singular/plural options.  (All nouns chosen are feminine so that the only way to choose is by focusing on the singular/plural verb </a:t>
            </a:r>
            <a:r>
              <a:rPr lang="en-GB" sz="180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ist</a:t>
            </a:r>
            <a:r>
              <a:rPr lang="en-GB" sz="180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</a:t>
            </a:r>
            <a:r>
              <a:rPr lang="en-GB" sz="180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sind</a:t>
            </a:r>
            <a:r>
              <a:rPr lang="en-GB" sz="180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and choosing the corresponding singular/plural form of the noun.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9320" indent="-228600">
              <a:lnSpc>
                <a:spcPct val="100000"/>
              </a:lnSpc>
              <a:buFont typeface="+mj-lt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Click to block out the incorrect choice and leave only the correct choice visible. </a:t>
            </a:r>
          </a:p>
          <a:p>
            <a:pPr marL="216000" indent="-21528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it-IT" sz="14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Unknown and cognate vocabulary</a:t>
            </a:r>
            <a:r>
              <a:rPr lang="it-IT" sz="14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: </a:t>
            </a:r>
          </a:p>
          <a:p>
            <a:pPr marL="216000" indent="-216000">
              <a:lnSpc>
                <a:spcPct val="100000"/>
              </a:lnSpc>
            </a:pPr>
            <a:r>
              <a:rPr lang="de-DE" sz="14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Mikro </a:t>
            </a:r>
            <a:r>
              <a:rPr lang="de-DE" sz="14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[&gt;5009] 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Jones, R.L &amp; </a:t>
            </a:r>
            <a:r>
              <a:rPr lang="en-GB" sz="1200" dirty="0" err="1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Tschirner</a:t>
            </a:r>
            <a:r>
              <a:rPr lang="en-GB" sz="12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, E. (2019). A frequency dictionary of German: Core vocabulary for learners. London: Routledge.</a:t>
            </a:r>
            <a:endParaRPr lang="en-GB" sz="1200" baseline="0" dirty="0">
              <a:solidFill>
                <a:sysClr val="windowText" lastClr="000000"/>
              </a:solidFill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latin typeface="Arial"/>
              </a:rPr>
              <a:t>Transcript:</a:t>
            </a: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es-ES_tradnl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1. Das sind [die </a:t>
            </a:r>
            <a:r>
              <a:rPr lang="es-ES_tradnl" sz="18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Antworten</a:t>
            </a:r>
            <a:r>
              <a:rPr lang="es-ES_tradnl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].</a:t>
            </a:r>
            <a:br>
              <a:rPr lang="es-ES_tradnl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</a:br>
            <a:r>
              <a:rPr lang="es-ES_tradnl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2. Das ist [die Karte].</a:t>
            </a:r>
            <a:br>
              <a:rPr lang="es-ES_tradnl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</a:br>
            <a:r>
              <a:rPr lang="es-ES_tradnl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3. Das ist [die Show].</a:t>
            </a:r>
            <a:endParaRPr lang="en-GB" sz="18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es-ES_tradnl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4. Das sind [die Gruppen].</a:t>
            </a:r>
            <a:endParaRPr lang="en-GB" sz="18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es-ES_tradnl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5. Das </a:t>
            </a:r>
            <a:r>
              <a:rPr lang="es-ES_tradnl" sz="18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sind</a:t>
            </a:r>
            <a:r>
              <a:rPr lang="es-ES_tradnl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 [die </a:t>
            </a:r>
            <a:r>
              <a:rPr lang="es-ES_tradnl" sz="18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Schwestern</a:t>
            </a:r>
            <a:r>
              <a:rPr lang="es-ES_tradnl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.]</a:t>
            </a:r>
            <a:endParaRPr lang="en-GB" sz="18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s-ES_tradnl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6. Das ist [die Idee!]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01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C2DAAC-B4A0-4BDE-8066-F18D17B26261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4054501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21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22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A66831-990D-4F2F-9C07-338AF4E9D4C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300235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2 minutes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consolidate the SSC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long [u].</a:t>
            </a:r>
          </a:p>
          <a:p>
            <a:pPr marL="216000" indent="-21600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Re-present</a:t>
            </a:r>
            <a:r>
              <a:rPr lang="en-GB" sz="1200" b="0" strike="noStrike" spc="-1" baseline="0" dirty="0">
                <a:solidFill>
                  <a:srgbClr val="000000"/>
                </a:solidFill>
                <a:latin typeface="+mn-lt"/>
                <a:ea typeface="Calibri"/>
              </a:rPr>
              <a:t>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the SSC and the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source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 word ‘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du’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(with gesture, if using).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Click to bring on the picture and get pupils to repeat the word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‘du’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(with gesture, if using).</a:t>
            </a: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Present the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</a:rPr>
              <a:t>cluster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words in the same</a:t>
            </a:r>
            <a:r>
              <a:rPr lang="en-GB" sz="1200" b="0" strike="noStrike" spc="-1" baseline="0" dirty="0">
                <a:solidFill>
                  <a:srgbClr val="000000"/>
                </a:solidFill>
                <a:latin typeface="+mn-lt"/>
              </a:rPr>
              <a:t> way, bringing on the picture and getting pupils to pronounce the words.</a:t>
            </a: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GB" sz="1200" b="1" strike="noStrike" spc="-1" dirty="0">
                <a:latin typeface="Arial"/>
              </a:rPr>
              <a:t>Note</a:t>
            </a:r>
            <a:r>
              <a:rPr lang="en-GB" sz="1200" b="0" strike="noStrike" spc="-1" dirty="0">
                <a:latin typeface="Arial"/>
              </a:rPr>
              <a:t>: </a:t>
            </a:r>
          </a:p>
          <a:p>
            <a:pPr marL="285750" indent="-285750">
              <a:lnSpc>
                <a:spcPct val="100000"/>
              </a:lnSpc>
              <a:buAutoNum type="romanLcParenR"/>
            </a:pPr>
            <a:r>
              <a:rPr lang="fr-FR" baseline="0" dirty="0"/>
              <a:t>a </a:t>
            </a:r>
            <a:r>
              <a:rPr lang="fr-FR" baseline="0" dirty="0" err="1"/>
              <a:t>gesture</a:t>
            </a:r>
            <a:r>
              <a:rPr lang="fr-FR" baseline="0" dirty="0"/>
              <a:t> for ‘</a:t>
            </a:r>
            <a:r>
              <a:rPr lang="fr-FR" b="1" baseline="0" dirty="0"/>
              <a:t>du</a:t>
            </a:r>
            <a:r>
              <a:rPr lang="fr-FR" baseline="0" dirty="0"/>
              <a:t>’ </a:t>
            </a:r>
            <a:r>
              <a:rPr lang="fr-FR" baseline="0" dirty="0" err="1"/>
              <a:t>might</a:t>
            </a:r>
            <a:r>
              <a:rPr lang="fr-FR" baseline="0" dirty="0"/>
              <a:t> </a:t>
            </a:r>
            <a:r>
              <a:rPr lang="fr-FR" baseline="0" dirty="0" err="1"/>
              <a:t>be</a:t>
            </a:r>
            <a:r>
              <a:rPr lang="fr-FR" baseline="0" dirty="0"/>
              <a:t> to point at </a:t>
            </a:r>
            <a:r>
              <a:rPr lang="fr-FR" baseline="0" dirty="0" err="1"/>
              <a:t>someone</a:t>
            </a:r>
            <a:r>
              <a:rPr lang="fr-FR" baseline="0" dirty="0"/>
              <a:t> </a:t>
            </a:r>
            <a:r>
              <a:rPr lang="fr-FR" baseline="0" dirty="0" err="1"/>
              <a:t>else</a:t>
            </a:r>
            <a:r>
              <a:rPr lang="fr-FR" baseline="0" dirty="0"/>
              <a:t>.</a:t>
            </a:r>
            <a:endParaRPr lang="en-GB" sz="1200" b="0" strike="noStrike" spc="-1" dirty="0">
              <a:latin typeface="Arial"/>
            </a:endParaRPr>
          </a:p>
        </p:txBody>
      </p:sp>
      <p:sp>
        <p:nvSpPr>
          <p:cNvPr id="289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12789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Timing: 2 minutes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consoldiate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the SSC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short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[u].</a:t>
            </a:r>
          </a:p>
          <a:p>
            <a:pPr marL="216000" indent="-21600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Re-present</a:t>
            </a:r>
            <a:r>
              <a:rPr lang="en-GB" sz="1200" b="0" strike="noStrike" spc="-1" baseline="0" dirty="0">
                <a:solidFill>
                  <a:srgbClr val="000000"/>
                </a:solidFill>
                <a:latin typeface="+mn-lt"/>
                <a:ea typeface="Calibri"/>
              </a:rPr>
              <a:t>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the SSC and the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source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 word ‘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+mn-lt"/>
                <a:ea typeface="Calibri"/>
              </a:rPr>
              <a:t>Punkt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’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(with gesture, if using).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Click to bring on the picture and get pupils to repeat the word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‘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+mn-lt"/>
                <a:ea typeface="Calibri"/>
              </a:rPr>
              <a:t>Punkt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’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(with gesture, if using).</a:t>
            </a: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Present the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</a:rPr>
              <a:t>cluster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words in the same</a:t>
            </a:r>
            <a:r>
              <a:rPr lang="en-GB" sz="1200" b="0" strike="noStrike" spc="-1" baseline="0" dirty="0">
                <a:solidFill>
                  <a:srgbClr val="000000"/>
                </a:solidFill>
                <a:latin typeface="+mn-lt"/>
              </a:rPr>
              <a:t> way, bringing on the picture and getting pupils to pronounce the words.</a:t>
            </a: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88A7DB-3951-47CF-8E53-B42241E86674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847532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3 minutes</a:t>
            </a:r>
          </a:p>
          <a:p>
            <a:pPr marL="216000" indent="-21528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elicit oral production of revisited nouns and two new nouns </a:t>
            </a:r>
          </a:p>
          <a:p>
            <a:pPr marL="216000" indent="-21528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b="1" dirty="0"/>
              <a:t>Procedure:</a:t>
            </a:r>
          </a:p>
          <a:p>
            <a:pPr marL="216000" indent="-215280">
              <a:lnSpc>
                <a:spcPct val="100000"/>
              </a:lnSpc>
            </a:pPr>
            <a:r>
              <a:rPr lang="en-GB" b="0" dirty="0"/>
              <a:t>1. Click for an English word.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/>
              <a:t>2. Elicit the German word from all pupils, chorally.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/>
              <a:t>3. Click to provide the written answer and hear the word pronounced.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/>
              <a:t>4. Depending on level of class, use slide with German words on as a read aloud/ translation activity: pupils read in pairs / one says German word one says English word, swap roles.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0" dirty="0"/>
          </a:p>
          <a:p>
            <a:pPr marL="144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None/>
              <a:tabLst/>
              <a:defRPr/>
            </a:pP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135120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03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en-GB" b="1" dirty="0"/>
              <a:t>Timing: 3 minutes</a:t>
            </a:r>
            <a:br>
              <a:rPr lang="en-GB" dirty="0"/>
            </a:br>
            <a:br>
              <a:rPr lang="en-GB" b="1" dirty="0"/>
            </a:br>
            <a:r>
              <a:rPr lang="en-GB" b="1" dirty="0"/>
              <a:t>Aim: </a:t>
            </a:r>
            <a:r>
              <a:rPr lang="en-GB" b="0" dirty="0"/>
              <a:t>To introduce the plural ‘die’ of direct articles der, die das and remind pupils of the two plural patterns they have been introduced to already.</a:t>
            </a:r>
          </a:p>
          <a:p>
            <a:endParaRPr lang="en-GB" b="0" dirty="0"/>
          </a:p>
          <a:p>
            <a:r>
              <a:rPr lang="en-GB" b="1" dirty="0"/>
              <a:t>Procedure:</a:t>
            </a:r>
            <a:br>
              <a:rPr lang="en-GB" dirty="0"/>
            </a:br>
            <a:r>
              <a:rPr lang="en-US" dirty="0"/>
              <a:t>Click through the animations to present the </a:t>
            </a:r>
            <a:r>
              <a:rPr lang="en-GB" dirty="0"/>
              <a:t>information.</a:t>
            </a: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br>
              <a:rPr lang="en-GB" dirty="0"/>
            </a:br>
            <a:br>
              <a:rPr lang="en-GB" dirty="0"/>
            </a:br>
            <a:endParaRPr lang="en-GB" dirty="0"/>
          </a:p>
        </p:txBody>
      </p:sp>
      <p:sp>
        <p:nvSpPr>
          <p:cNvPr id="304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6BF5E4-B3AA-482D-8DF1-4A8A1D53B555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93787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03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en-GB" b="1" dirty="0"/>
              <a:t>Timing: 3 minutes</a:t>
            </a:r>
            <a:br>
              <a:rPr lang="en-GB" dirty="0"/>
            </a:br>
            <a:br>
              <a:rPr lang="en-GB" b="1" dirty="0"/>
            </a:br>
            <a:r>
              <a:rPr lang="en-GB" b="1" dirty="0"/>
              <a:t>Aim: </a:t>
            </a:r>
            <a:r>
              <a:rPr lang="en-GB" b="0" dirty="0"/>
              <a:t>To introduce the question word </a:t>
            </a:r>
            <a:r>
              <a:rPr lang="en-GB" b="0" dirty="0" err="1"/>
              <a:t>welcher</a:t>
            </a:r>
            <a:r>
              <a:rPr lang="en-GB" b="0" dirty="0"/>
              <a:t>/</a:t>
            </a:r>
            <a:r>
              <a:rPr lang="en-GB" b="0" dirty="0" err="1"/>
              <a:t>welche</a:t>
            </a:r>
            <a:r>
              <a:rPr lang="en-GB" b="0" dirty="0"/>
              <a:t>/welches? (which?)</a:t>
            </a:r>
          </a:p>
          <a:p>
            <a:r>
              <a:rPr lang="en-GB" b="1" dirty="0"/>
              <a:t>Procedure:</a:t>
            </a:r>
            <a:br>
              <a:rPr lang="en-GB" dirty="0"/>
            </a:br>
            <a:r>
              <a:rPr lang="en-GB" dirty="0"/>
              <a:t>1. </a:t>
            </a:r>
            <a:r>
              <a:rPr lang="en-US" dirty="0"/>
              <a:t>Click through the animations to present the </a:t>
            </a:r>
            <a:r>
              <a:rPr lang="en-GB" dirty="0"/>
              <a:t>information.</a:t>
            </a:r>
          </a:p>
          <a:p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2. For the plural forms, try to elicit the responses from pupils.</a:t>
            </a:r>
          </a:p>
          <a:p>
            <a:br>
              <a:rPr lang="en-GB" dirty="0"/>
            </a:br>
            <a:br>
              <a:rPr lang="en-GB" dirty="0"/>
            </a:br>
            <a:endParaRPr lang="en-GB" dirty="0"/>
          </a:p>
        </p:txBody>
      </p:sp>
      <p:sp>
        <p:nvSpPr>
          <p:cNvPr id="304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6BF5E4-B3AA-482D-8DF1-4A8A1D53B555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202585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03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en-GB" b="1" dirty="0"/>
              <a:t>Timing: 30 seconds</a:t>
            </a:r>
            <a:br>
              <a:rPr lang="en-GB" b="1" dirty="0"/>
            </a:br>
            <a:r>
              <a:rPr lang="en-GB" b="1" dirty="0"/>
              <a:t>Aim: </a:t>
            </a:r>
            <a:r>
              <a:rPr lang="en-GB" b="0" dirty="0"/>
              <a:t>to remind pupils of the scenario of </a:t>
            </a:r>
            <a:r>
              <a:rPr lang="en-GB" b="0" dirty="0" err="1"/>
              <a:t>Lias</a:t>
            </a:r>
            <a:r>
              <a:rPr lang="en-GB" b="0" dirty="0"/>
              <a:t>’ and Ronja’s  class trip to Vienna and introduce the context for this week – their bus tour of the city.</a:t>
            </a:r>
            <a:br>
              <a:rPr lang="en-GB" b="0" dirty="0"/>
            </a:br>
            <a:br>
              <a:rPr lang="en-GB" b="0" dirty="0"/>
            </a:br>
            <a:r>
              <a:rPr lang="en-GB" b="1" dirty="0"/>
              <a:t>Procedure</a:t>
            </a:r>
            <a:r>
              <a:rPr lang="en-GB" b="0" dirty="0"/>
              <a:t>:</a:t>
            </a:r>
            <a:br>
              <a:rPr lang="en-GB" b="0" dirty="0"/>
            </a:br>
            <a:r>
              <a:rPr lang="en-GB" b="0" dirty="0"/>
              <a:t>1. </a:t>
            </a:r>
            <a:r>
              <a:rPr lang="en-GB" dirty="0"/>
              <a:t>Display the slide and read the description with pupils.</a:t>
            </a:r>
          </a:p>
          <a:p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2. Click to bring up the callout about Stadt-</a:t>
            </a: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rund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</a:t>
            </a: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fahrt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and explain the word.</a:t>
            </a:r>
          </a:p>
          <a:p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br>
              <a:rPr lang="en-GB" dirty="0"/>
            </a:br>
            <a:br>
              <a:rPr lang="en-GB" dirty="0"/>
            </a:br>
            <a:endParaRPr lang="en-GB" dirty="0"/>
          </a:p>
        </p:txBody>
      </p:sp>
      <p:sp>
        <p:nvSpPr>
          <p:cNvPr id="304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6BF5E4-B3AA-482D-8DF1-4A8A1D53B555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282253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8 minutes</a:t>
            </a: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practise the gender endings of welch- depending on the gender of the noun. </a:t>
            </a:r>
          </a:p>
          <a:p>
            <a:pPr marL="216000" indent="-21528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</a:p>
          <a:p>
            <a:pPr marL="229320" indent="-228600">
              <a:lnSpc>
                <a:spcPct val="100000"/>
              </a:lnSpc>
              <a:buFont typeface="+mj-lt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Explain the scenario: the two classes are texting each other. </a:t>
            </a:r>
          </a:p>
          <a:p>
            <a:pPr marL="229320" indent="-228600">
              <a:lnSpc>
                <a:spcPct val="100000"/>
              </a:lnSpc>
              <a:buFont typeface="+mj-lt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Pupils identify the correct from of welch- based on the gender of the noun in the text message. Explain that there can only be a grammatical choice based on the ending of welch- as the meaning would work with either noun. </a:t>
            </a:r>
          </a:p>
          <a:p>
            <a:pPr marL="229320" indent="-228600">
              <a:lnSpc>
                <a:spcPct val="100000"/>
              </a:lnSpc>
              <a:buFont typeface="+mj-lt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Click to block out the incorrect choice and only the correct choice will be visible. </a:t>
            </a:r>
          </a:p>
          <a:p>
            <a:pPr marL="229320" indent="-228600">
              <a:lnSpc>
                <a:spcPct val="100000"/>
              </a:lnSpc>
              <a:buFont typeface="+mj-lt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Elicit oral translations of each message.</a:t>
            </a:r>
          </a:p>
          <a:p>
            <a:pPr marL="144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None/>
              <a:tabLst/>
              <a:defRPr/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it-IT" sz="14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Vocabulary</a:t>
            </a:r>
            <a:r>
              <a:rPr lang="it-IT" sz="14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: </a:t>
            </a:r>
            <a:r>
              <a:rPr lang="de-DE" sz="14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texten </a:t>
            </a:r>
            <a:r>
              <a:rPr lang="de-DE" sz="14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[&gt;5009]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Jones, R.L &amp; </a:t>
            </a:r>
            <a:r>
              <a:rPr lang="en-GB" sz="1200" dirty="0" err="1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Tschirner</a:t>
            </a:r>
            <a:r>
              <a:rPr lang="en-GB" sz="12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, E. (2019). A frequency dictionary of German: Core vocabulary for learners. London: Routledge.</a:t>
            </a:r>
            <a:endParaRPr lang="en-GB" sz="1200" baseline="0" dirty="0">
              <a:solidFill>
                <a:sysClr val="windowText" lastClr="000000"/>
              </a:solidFill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03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en-GB" b="1" dirty="0"/>
              <a:t>Timing: 3 minutes</a:t>
            </a:r>
            <a:br>
              <a:rPr lang="en-GB" dirty="0"/>
            </a:br>
            <a:br>
              <a:rPr lang="en-GB" b="1" dirty="0"/>
            </a:br>
            <a:r>
              <a:rPr lang="en-GB" b="1" dirty="0"/>
              <a:t>Aim: </a:t>
            </a:r>
            <a:r>
              <a:rPr lang="en-GB" b="0" dirty="0"/>
              <a:t>To introduce the plural ‘die’ of direct articles der, die das and the singular and plural subject pronouns (er, </a:t>
            </a:r>
            <a:r>
              <a:rPr lang="en-GB" b="0" dirty="0" err="1"/>
              <a:t>sie</a:t>
            </a:r>
            <a:r>
              <a:rPr lang="en-GB" b="0" dirty="0"/>
              <a:t>, es – it, </a:t>
            </a:r>
            <a:r>
              <a:rPr lang="en-GB" b="0" dirty="0" err="1"/>
              <a:t>sie</a:t>
            </a:r>
            <a:r>
              <a:rPr lang="en-GB" b="0" dirty="0"/>
              <a:t> – they).</a:t>
            </a:r>
          </a:p>
          <a:p>
            <a:endParaRPr lang="en-GB" b="0" dirty="0"/>
          </a:p>
          <a:p>
            <a:r>
              <a:rPr lang="en-GB" b="1" dirty="0"/>
              <a:t>Procedure:</a:t>
            </a:r>
            <a:br>
              <a:rPr lang="en-GB" dirty="0"/>
            </a:br>
            <a:r>
              <a:rPr lang="en-GB" dirty="0"/>
              <a:t>1. </a:t>
            </a:r>
            <a:r>
              <a:rPr lang="en-US" dirty="0"/>
              <a:t>Click through the animations to present the </a:t>
            </a:r>
            <a:r>
              <a:rPr lang="en-GB" dirty="0"/>
              <a:t>new information.</a:t>
            </a: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r>
              <a:rPr lang="en-GB" dirty="0"/>
              <a:t>2. Elicit the English for each of the German examples.</a:t>
            </a:r>
            <a:br>
              <a:rPr lang="en-GB" dirty="0"/>
            </a:br>
            <a:br>
              <a:rPr lang="en-GB" dirty="0"/>
            </a:br>
            <a:endParaRPr lang="en-GB" dirty="0"/>
          </a:p>
        </p:txBody>
      </p:sp>
      <p:sp>
        <p:nvSpPr>
          <p:cNvPr id="304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6BF5E4-B3AA-482D-8DF1-4A8A1D53B555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455110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546224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10836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172560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595966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808189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478887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397400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953832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75718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906417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216433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785809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en-GB" sz="4400" b="0" strike="noStrike" spc="-1" dirty="0">
                <a:latin typeface="Arial"/>
              </a:rPr>
              <a:t>Click to edit the title text format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3200" b="0" strike="noStrike" spc="-1"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800" b="0" strike="noStrike" spc="-1"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400" b="0" strike="noStrike" spc="-1"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000" b="0" strike="noStrike" spc="-1"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Seventh Outline Level</a:t>
            </a:r>
          </a:p>
        </p:txBody>
      </p:sp>
    </p:spTree>
    <p:extLst>
      <p:ext uri="{BB962C8B-B14F-4D97-AF65-F5344CB8AC3E}">
        <p14:creationId xmlns:p14="http://schemas.microsoft.com/office/powerpoint/2010/main" val="27428338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002060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002060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002060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002060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jpeg"/><Relationship Id="rId3" Type="http://schemas.openxmlformats.org/officeDocument/2006/relationships/image" Target="../media/image1.gif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5" Type="http://schemas.openxmlformats.org/officeDocument/2006/relationships/image" Target="../media/image2.png"/><Relationship Id="rId10" Type="http://schemas.openxmlformats.org/officeDocument/2006/relationships/image" Target="../media/image7.png"/><Relationship Id="rId4" Type="http://schemas.openxmlformats.org/officeDocument/2006/relationships/audio" Target="../media/audio1.wav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audio68.wav"/><Relationship Id="rId13" Type="http://schemas.openxmlformats.org/officeDocument/2006/relationships/audio" Target="../media/audio71.wav"/><Relationship Id="rId3" Type="http://schemas.openxmlformats.org/officeDocument/2006/relationships/audio" Target="../media/audio64.wav"/><Relationship Id="rId7" Type="http://schemas.openxmlformats.org/officeDocument/2006/relationships/audio" Target="../media/audio67.wav"/><Relationship Id="rId12" Type="http://schemas.openxmlformats.org/officeDocument/2006/relationships/image" Target="../media/image5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6" Type="http://schemas.openxmlformats.org/officeDocument/2006/relationships/audio" Target="../media/audio66.wav"/><Relationship Id="rId11" Type="http://schemas.openxmlformats.org/officeDocument/2006/relationships/image" Target="../media/image56.png"/><Relationship Id="rId5" Type="http://schemas.openxmlformats.org/officeDocument/2006/relationships/audio" Target="../media/audio65.wav"/><Relationship Id="rId15" Type="http://schemas.openxmlformats.org/officeDocument/2006/relationships/image" Target="../media/image27.svg"/><Relationship Id="rId10" Type="http://schemas.openxmlformats.org/officeDocument/2006/relationships/audio" Target="../media/audio70.wav"/><Relationship Id="rId4" Type="http://schemas.openxmlformats.org/officeDocument/2006/relationships/image" Target="../media/image54.png"/><Relationship Id="rId9" Type="http://schemas.openxmlformats.org/officeDocument/2006/relationships/audio" Target="../media/audio69.wav"/><Relationship Id="rId1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audio77.wav"/><Relationship Id="rId13" Type="http://schemas.openxmlformats.org/officeDocument/2006/relationships/image" Target="../media/image27.svg"/><Relationship Id="rId18" Type="http://schemas.openxmlformats.org/officeDocument/2006/relationships/audio" Target="../media/audio84.wav"/><Relationship Id="rId26" Type="http://schemas.openxmlformats.org/officeDocument/2006/relationships/image" Target="../media/image65.gif"/><Relationship Id="rId3" Type="http://schemas.openxmlformats.org/officeDocument/2006/relationships/audio" Target="../media/audio72.wav"/><Relationship Id="rId21" Type="http://schemas.openxmlformats.org/officeDocument/2006/relationships/image" Target="../media/image60.png"/><Relationship Id="rId7" Type="http://schemas.openxmlformats.org/officeDocument/2006/relationships/audio" Target="../media/audio76.wav"/><Relationship Id="rId12" Type="http://schemas.openxmlformats.org/officeDocument/2006/relationships/image" Target="../media/image26.png"/><Relationship Id="rId17" Type="http://schemas.openxmlformats.org/officeDocument/2006/relationships/audio" Target="../media/audio83.wav"/><Relationship Id="rId25" Type="http://schemas.openxmlformats.org/officeDocument/2006/relationships/image" Target="../media/image64.gif"/><Relationship Id="rId2" Type="http://schemas.openxmlformats.org/officeDocument/2006/relationships/notesSlide" Target="../notesSlides/notesSlide11.xml"/><Relationship Id="rId16" Type="http://schemas.openxmlformats.org/officeDocument/2006/relationships/audio" Target="../media/audio82.wav"/><Relationship Id="rId20" Type="http://schemas.openxmlformats.org/officeDocument/2006/relationships/image" Target="../media/image59.gif"/><Relationship Id="rId29" Type="http://schemas.openxmlformats.org/officeDocument/2006/relationships/image" Target="../media/image68.gif"/><Relationship Id="rId1" Type="http://schemas.openxmlformats.org/officeDocument/2006/relationships/slideLayout" Target="../slideLayouts/slideLayout5.xml"/><Relationship Id="rId6" Type="http://schemas.openxmlformats.org/officeDocument/2006/relationships/audio" Target="../media/audio75.wav"/><Relationship Id="rId11" Type="http://schemas.openxmlformats.org/officeDocument/2006/relationships/audio" Target="../media/audio79.wav"/><Relationship Id="rId24" Type="http://schemas.openxmlformats.org/officeDocument/2006/relationships/image" Target="../media/image63.gif"/><Relationship Id="rId5" Type="http://schemas.openxmlformats.org/officeDocument/2006/relationships/audio" Target="../media/audio74.wav"/><Relationship Id="rId15" Type="http://schemas.openxmlformats.org/officeDocument/2006/relationships/audio" Target="../media/audio81.wav"/><Relationship Id="rId23" Type="http://schemas.openxmlformats.org/officeDocument/2006/relationships/image" Target="../media/image62.gif"/><Relationship Id="rId28" Type="http://schemas.openxmlformats.org/officeDocument/2006/relationships/image" Target="../media/image67.gif"/><Relationship Id="rId10" Type="http://schemas.openxmlformats.org/officeDocument/2006/relationships/image" Target="../media/image58.png"/><Relationship Id="rId19" Type="http://schemas.openxmlformats.org/officeDocument/2006/relationships/audio" Target="../media/audio85.wav"/><Relationship Id="rId4" Type="http://schemas.openxmlformats.org/officeDocument/2006/relationships/audio" Target="../media/audio73.wav"/><Relationship Id="rId9" Type="http://schemas.openxmlformats.org/officeDocument/2006/relationships/audio" Target="../media/audio78.wav"/><Relationship Id="rId14" Type="http://schemas.openxmlformats.org/officeDocument/2006/relationships/audio" Target="../media/audio80.wav"/><Relationship Id="rId22" Type="http://schemas.openxmlformats.org/officeDocument/2006/relationships/image" Target="../media/image61.gif"/><Relationship Id="rId27" Type="http://schemas.openxmlformats.org/officeDocument/2006/relationships/image" Target="../media/image66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4" Type="http://schemas.openxmlformats.org/officeDocument/2006/relationships/audio" Target="../media/audio86.wav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audio" Target="../media/audio2.wav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5.wav"/><Relationship Id="rId5" Type="http://schemas.openxmlformats.org/officeDocument/2006/relationships/audio" Target="../media/audio4.wav"/><Relationship Id="rId10" Type="http://schemas.openxmlformats.org/officeDocument/2006/relationships/image" Target="../media/image14.png"/><Relationship Id="rId4" Type="http://schemas.openxmlformats.org/officeDocument/2006/relationships/audio" Target="../media/audio3.wav"/><Relationship Id="rId9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audio" Target="../media/audio6.wav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1.png"/><Relationship Id="rId15" Type="http://schemas.openxmlformats.org/officeDocument/2006/relationships/image" Target="../media/image24.jpeg"/><Relationship Id="rId10" Type="http://schemas.openxmlformats.org/officeDocument/2006/relationships/image" Target="../media/image19.png"/><Relationship Id="rId4" Type="http://schemas.openxmlformats.org/officeDocument/2006/relationships/audio" Target="../media/audio7.wav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13.wav"/><Relationship Id="rId13" Type="http://schemas.openxmlformats.org/officeDocument/2006/relationships/audio" Target="../media/audio18.wav"/><Relationship Id="rId18" Type="http://schemas.openxmlformats.org/officeDocument/2006/relationships/image" Target="../media/image28.png"/><Relationship Id="rId26" Type="http://schemas.openxmlformats.org/officeDocument/2006/relationships/image" Target="../media/image36.png"/><Relationship Id="rId3" Type="http://schemas.openxmlformats.org/officeDocument/2006/relationships/audio" Target="../media/audio8.wav"/><Relationship Id="rId21" Type="http://schemas.openxmlformats.org/officeDocument/2006/relationships/image" Target="../media/image31.png"/><Relationship Id="rId7" Type="http://schemas.openxmlformats.org/officeDocument/2006/relationships/audio" Target="../media/audio12.wav"/><Relationship Id="rId12" Type="http://schemas.openxmlformats.org/officeDocument/2006/relationships/audio" Target="../media/audio17.wav"/><Relationship Id="rId17" Type="http://schemas.openxmlformats.org/officeDocument/2006/relationships/image" Target="../media/image27.svg"/><Relationship Id="rId25" Type="http://schemas.openxmlformats.org/officeDocument/2006/relationships/image" Target="../media/image35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26.png"/><Relationship Id="rId20" Type="http://schemas.openxmlformats.org/officeDocument/2006/relationships/image" Target="../media/image30.png"/><Relationship Id="rId29" Type="http://schemas.openxmlformats.org/officeDocument/2006/relationships/image" Target="../media/image39.png"/><Relationship Id="rId1" Type="http://schemas.openxmlformats.org/officeDocument/2006/relationships/slideLayout" Target="../slideLayouts/slideLayout5.xml"/><Relationship Id="rId6" Type="http://schemas.openxmlformats.org/officeDocument/2006/relationships/audio" Target="../media/audio11.wav"/><Relationship Id="rId11" Type="http://schemas.openxmlformats.org/officeDocument/2006/relationships/audio" Target="../media/audio16.wav"/><Relationship Id="rId24" Type="http://schemas.openxmlformats.org/officeDocument/2006/relationships/image" Target="../media/image34.png"/><Relationship Id="rId5" Type="http://schemas.openxmlformats.org/officeDocument/2006/relationships/audio" Target="../media/audio10.wav"/><Relationship Id="rId15" Type="http://schemas.openxmlformats.org/officeDocument/2006/relationships/audio" Target="../media/audio20.wav"/><Relationship Id="rId23" Type="http://schemas.openxmlformats.org/officeDocument/2006/relationships/image" Target="../media/image33.png"/><Relationship Id="rId28" Type="http://schemas.openxmlformats.org/officeDocument/2006/relationships/image" Target="../media/image38.png"/><Relationship Id="rId10" Type="http://schemas.openxmlformats.org/officeDocument/2006/relationships/audio" Target="../media/audio15.wav"/><Relationship Id="rId19" Type="http://schemas.openxmlformats.org/officeDocument/2006/relationships/image" Target="../media/image29.png"/><Relationship Id="rId4" Type="http://schemas.openxmlformats.org/officeDocument/2006/relationships/audio" Target="../media/audio9.wav"/><Relationship Id="rId9" Type="http://schemas.openxmlformats.org/officeDocument/2006/relationships/audio" Target="../media/audio14.wav"/><Relationship Id="rId14" Type="http://schemas.openxmlformats.org/officeDocument/2006/relationships/audio" Target="../media/audio19.wav"/><Relationship Id="rId22" Type="http://schemas.openxmlformats.org/officeDocument/2006/relationships/image" Target="../media/image32.png"/><Relationship Id="rId27" Type="http://schemas.openxmlformats.org/officeDocument/2006/relationships/image" Target="../media/image37.png"/><Relationship Id="rId30" Type="http://schemas.openxmlformats.org/officeDocument/2006/relationships/image" Target="../media/image40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26.wav"/><Relationship Id="rId13" Type="http://schemas.openxmlformats.org/officeDocument/2006/relationships/image" Target="../media/image40.svg"/><Relationship Id="rId3" Type="http://schemas.openxmlformats.org/officeDocument/2006/relationships/audio" Target="../media/audio21.wav"/><Relationship Id="rId7" Type="http://schemas.openxmlformats.org/officeDocument/2006/relationships/audio" Target="../media/audio25.wav"/><Relationship Id="rId12" Type="http://schemas.openxmlformats.org/officeDocument/2006/relationships/image" Target="../media/image3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openxmlformats.org/officeDocument/2006/relationships/audio" Target="../media/audio24.wav"/><Relationship Id="rId11" Type="http://schemas.openxmlformats.org/officeDocument/2006/relationships/image" Target="../media/image42.png"/><Relationship Id="rId5" Type="http://schemas.openxmlformats.org/officeDocument/2006/relationships/audio" Target="../media/audio23.wav"/><Relationship Id="rId15" Type="http://schemas.openxmlformats.org/officeDocument/2006/relationships/image" Target="../media/image31.png"/><Relationship Id="rId10" Type="http://schemas.openxmlformats.org/officeDocument/2006/relationships/image" Target="../media/image29.png"/><Relationship Id="rId4" Type="http://schemas.openxmlformats.org/officeDocument/2006/relationships/audio" Target="../media/audio22.wav"/><Relationship Id="rId9" Type="http://schemas.openxmlformats.org/officeDocument/2006/relationships/image" Target="../media/image41.png"/><Relationship Id="rId14" Type="http://schemas.openxmlformats.org/officeDocument/2006/relationships/image" Target="../media/image4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32.wav"/><Relationship Id="rId13" Type="http://schemas.openxmlformats.org/officeDocument/2006/relationships/image" Target="../media/image44.png"/><Relationship Id="rId18" Type="http://schemas.openxmlformats.org/officeDocument/2006/relationships/image" Target="../media/image31.png"/><Relationship Id="rId3" Type="http://schemas.openxmlformats.org/officeDocument/2006/relationships/audio" Target="../media/audio27.wav"/><Relationship Id="rId7" Type="http://schemas.openxmlformats.org/officeDocument/2006/relationships/audio" Target="../media/audio31.wav"/><Relationship Id="rId12" Type="http://schemas.openxmlformats.org/officeDocument/2006/relationships/image" Target="../media/image41.png"/><Relationship Id="rId17" Type="http://schemas.openxmlformats.org/officeDocument/2006/relationships/image" Target="../media/image43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40.svg"/><Relationship Id="rId1" Type="http://schemas.openxmlformats.org/officeDocument/2006/relationships/slideLayout" Target="../slideLayouts/slideLayout5.xml"/><Relationship Id="rId6" Type="http://schemas.openxmlformats.org/officeDocument/2006/relationships/audio" Target="../media/audio30.wav"/><Relationship Id="rId11" Type="http://schemas.openxmlformats.org/officeDocument/2006/relationships/audio" Target="../media/audio35.wav"/><Relationship Id="rId5" Type="http://schemas.openxmlformats.org/officeDocument/2006/relationships/audio" Target="../media/audio29.wav"/><Relationship Id="rId15" Type="http://schemas.openxmlformats.org/officeDocument/2006/relationships/image" Target="../media/image39.png"/><Relationship Id="rId10" Type="http://schemas.openxmlformats.org/officeDocument/2006/relationships/audio" Target="../media/audio34.wav"/><Relationship Id="rId4" Type="http://schemas.openxmlformats.org/officeDocument/2006/relationships/audio" Target="../media/audio28.wav"/><Relationship Id="rId9" Type="http://schemas.openxmlformats.org/officeDocument/2006/relationships/audio" Target="../media/audio33.wav"/><Relationship Id="rId14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audio40.wav"/><Relationship Id="rId13" Type="http://schemas.openxmlformats.org/officeDocument/2006/relationships/image" Target="../media/image49.jpg"/><Relationship Id="rId3" Type="http://schemas.openxmlformats.org/officeDocument/2006/relationships/audio" Target="../media/audio36.wav"/><Relationship Id="rId7" Type="http://schemas.openxmlformats.org/officeDocument/2006/relationships/image" Target="../media/image45.gif"/><Relationship Id="rId12" Type="http://schemas.openxmlformats.org/officeDocument/2006/relationships/image" Target="../media/image48.jpg"/><Relationship Id="rId17" Type="http://schemas.openxmlformats.org/officeDocument/2006/relationships/image" Target="../media/image52.png"/><Relationship Id="rId2" Type="http://schemas.openxmlformats.org/officeDocument/2006/relationships/notesSlide" Target="../notesSlides/notesSlide7.xml"/><Relationship Id="rId16" Type="http://schemas.openxmlformats.org/officeDocument/2006/relationships/audio" Target="../media/audio42.wav"/><Relationship Id="rId1" Type="http://schemas.openxmlformats.org/officeDocument/2006/relationships/slideLayout" Target="../slideLayouts/slideLayout5.xml"/><Relationship Id="rId6" Type="http://schemas.openxmlformats.org/officeDocument/2006/relationships/audio" Target="../media/audio39.wav"/><Relationship Id="rId11" Type="http://schemas.openxmlformats.org/officeDocument/2006/relationships/image" Target="../media/image47.jpg"/><Relationship Id="rId5" Type="http://schemas.openxmlformats.org/officeDocument/2006/relationships/audio" Target="../media/audio38.wav"/><Relationship Id="rId15" Type="http://schemas.openxmlformats.org/officeDocument/2006/relationships/image" Target="../media/image51.jpg"/><Relationship Id="rId10" Type="http://schemas.openxmlformats.org/officeDocument/2006/relationships/image" Target="../media/image46.jpg"/><Relationship Id="rId4" Type="http://schemas.openxmlformats.org/officeDocument/2006/relationships/audio" Target="../media/audio37.wav"/><Relationship Id="rId9" Type="http://schemas.openxmlformats.org/officeDocument/2006/relationships/audio" Target="../media/audio41.wav"/><Relationship Id="rId14" Type="http://schemas.openxmlformats.org/officeDocument/2006/relationships/image" Target="../media/image50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audio48.wav"/><Relationship Id="rId13" Type="http://schemas.openxmlformats.org/officeDocument/2006/relationships/image" Target="../media/image55.png"/><Relationship Id="rId18" Type="http://schemas.openxmlformats.org/officeDocument/2006/relationships/image" Target="../media/image26.png"/><Relationship Id="rId3" Type="http://schemas.openxmlformats.org/officeDocument/2006/relationships/audio" Target="../media/audio43.wav"/><Relationship Id="rId7" Type="http://schemas.openxmlformats.org/officeDocument/2006/relationships/audio" Target="../media/audio47.wav"/><Relationship Id="rId12" Type="http://schemas.openxmlformats.org/officeDocument/2006/relationships/audio" Target="../media/audio50.wav"/><Relationship Id="rId17" Type="http://schemas.openxmlformats.org/officeDocument/2006/relationships/audio" Target="../media/audio53.wav"/><Relationship Id="rId2" Type="http://schemas.openxmlformats.org/officeDocument/2006/relationships/notesSlide" Target="../notesSlides/notesSlide8.xml"/><Relationship Id="rId16" Type="http://schemas.openxmlformats.org/officeDocument/2006/relationships/audio" Target="../media/audio52.wav"/><Relationship Id="rId1" Type="http://schemas.openxmlformats.org/officeDocument/2006/relationships/slideLayout" Target="../slideLayouts/slideLayout5.xml"/><Relationship Id="rId6" Type="http://schemas.openxmlformats.org/officeDocument/2006/relationships/audio" Target="../media/audio46.wav"/><Relationship Id="rId11" Type="http://schemas.openxmlformats.org/officeDocument/2006/relationships/image" Target="../media/image54.png"/><Relationship Id="rId5" Type="http://schemas.openxmlformats.org/officeDocument/2006/relationships/audio" Target="../media/audio45.wav"/><Relationship Id="rId15" Type="http://schemas.openxmlformats.org/officeDocument/2006/relationships/audio" Target="../media/audio51.wav"/><Relationship Id="rId10" Type="http://schemas.openxmlformats.org/officeDocument/2006/relationships/audio" Target="../media/audio49.wav"/><Relationship Id="rId19" Type="http://schemas.openxmlformats.org/officeDocument/2006/relationships/image" Target="../media/image27.svg"/><Relationship Id="rId4" Type="http://schemas.openxmlformats.org/officeDocument/2006/relationships/audio" Target="../media/audio44.wav"/><Relationship Id="rId9" Type="http://schemas.openxmlformats.org/officeDocument/2006/relationships/image" Target="../media/image53.png"/><Relationship Id="rId1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audio59.wav"/><Relationship Id="rId13" Type="http://schemas.openxmlformats.org/officeDocument/2006/relationships/image" Target="../media/image41.png"/><Relationship Id="rId18" Type="http://schemas.openxmlformats.org/officeDocument/2006/relationships/image" Target="../media/image31.png"/><Relationship Id="rId3" Type="http://schemas.openxmlformats.org/officeDocument/2006/relationships/audio" Target="../media/audio54.wav"/><Relationship Id="rId7" Type="http://schemas.openxmlformats.org/officeDocument/2006/relationships/audio" Target="../media/audio58.wav"/><Relationship Id="rId12" Type="http://schemas.openxmlformats.org/officeDocument/2006/relationships/audio" Target="../media/audio63.wav"/><Relationship Id="rId17" Type="http://schemas.openxmlformats.org/officeDocument/2006/relationships/image" Target="../media/image43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40.svg"/><Relationship Id="rId1" Type="http://schemas.openxmlformats.org/officeDocument/2006/relationships/slideLayout" Target="../slideLayouts/slideLayout5.xml"/><Relationship Id="rId6" Type="http://schemas.openxmlformats.org/officeDocument/2006/relationships/audio" Target="../media/audio57.wav"/><Relationship Id="rId11" Type="http://schemas.openxmlformats.org/officeDocument/2006/relationships/audio" Target="../media/audio62.wav"/><Relationship Id="rId5" Type="http://schemas.openxmlformats.org/officeDocument/2006/relationships/audio" Target="../media/audio56.wav"/><Relationship Id="rId15" Type="http://schemas.openxmlformats.org/officeDocument/2006/relationships/image" Target="../media/image39.png"/><Relationship Id="rId10" Type="http://schemas.openxmlformats.org/officeDocument/2006/relationships/audio" Target="../media/audio61.wav"/><Relationship Id="rId19" Type="http://schemas.openxmlformats.org/officeDocument/2006/relationships/image" Target="../media/image44.png"/><Relationship Id="rId4" Type="http://schemas.openxmlformats.org/officeDocument/2006/relationships/audio" Target="../media/audio55.wav"/><Relationship Id="rId9" Type="http://schemas.openxmlformats.org/officeDocument/2006/relationships/audio" Target="../media/audio60.wav"/><Relationship Id="rId1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98;p2" descr="background rectangle">
            <a:extLst>
              <a:ext uri="{FF2B5EF4-FFF2-40B4-BE49-F238E27FC236}">
                <a16:creationId xmlns:a16="http://schemas.microsoft.com/office/drawing/2014/main" id="{100DF08E-F49B-4B01-82DC-A9BE96DF7F26}"/>
              </a:ext>
            </a:extLst>
          </p:cNvPr>
          <p:cNvSpPr/>
          <p:nvPr/>
        </p:nvSpPr>
        <p:spPr>
          <a:xfrm>
            <a:off x="-27606" y="12181"/>
            <a:ext cx="4350984" cy="68580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6" name="CustomShape 2"/>
          <p:cNvSpPr/>
          <p:nvPr/>
        </p:nvSpPr>
        <p:spPr>
          <a:xfrm>
            <a:off x="5942563" y="4754482"/>
            <a:ext cx="5644800" cy="1554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lvl="0" algn="ctr">
              <a:buClr>
                <a:srgbClr val="FF3333"/>
              </a:buClr>
              <a:buSzPts val="9600"/>
              <a:defRPr/>
            </a:pPr>
            <a:r>
              <a:rPr lang="en-GB" sz="9600" b="1" kern="0" dirty="0" err="1">
                <a:solidFill>
                  <a:srgbClr val="00B050"/>
                </a:solidFill>
                <a:latin typeface="Modern Love" panose="04090805081005020601" pitchFamily="82" charset="0"/>
                <a:cs typeface="Arial"/>
                <a:sym typeface="Arial"/>
              </a:rPr>
              <a:t>grün</a:t>
            </a:r>
            <a:endParaRPr lang="en-GB" sz="1400" kern="0" dirty="0">
              <a:solidFill>
                <a:srgbClr val="00B050"/>
              </a:solidFill>
              <a:latin typeface="Modern Love" panose="04090805081005020601" pitchFamily="82" charset="0"/>
              <a:cs typeface="Arial"/>
              <a:sym typeface="Arial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55CF993-3D71-4C59-9D34-78FA39EC2F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4" y="0"/>
            <a:ext cx="4350240" cy="1144800"/>
          </a:xfrm>
        </p:spPr>
        <p:txBody>
          <a:bodyPr/>
          <a:lstStyle/>
          <a:p>
            <a:pPr algn="ctr"/>
            <a:r>
              <a:rPr lang="en-GB" sz="4000" b="1" spc="-1" dirty="0">
                <a:solidFill>
                  <a:schemeClr val="bg1"/>
                </a:solidFill>
                <a:latin typeface="Century Gothic" panose="020B0502020202020204" pitchFamily="34" charset="0"/>
                <a:ea typeface="Century Gothic"/>
              </a:rPr>
              <a:t>Interacting</a:t>
            </a:r>
            <a:endParaRPr lang="en-GB" sz="4000" dirty="0"/>
          </a:p>
        </p:txBody>
      </p:sp>
      <p:pic>
        <p:nvPicPr>
          <p:cNvPr id="8" name="Picture 7" descr="Map&#10;&#10;Description automatically generated">
            <a:extLst>
              <a:ext uri="{FF2B5EF4-FFF2-40B4-BE49-F238E27FC236}">
                <a16:creationId xmlns:a16="http://schemas.microsoft.com/office/drawing/2014/main" id="{D221C529-BF74-4965-96AD-9519D65DB1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0314" y="427038"/>
            <a:ext cx="3811412" cy="488128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FB254EC-1FC5-4D22-BD0A-34EB0D0AE9D2}"/>
              </a:ext>
            </a:extLst>
          </p:cNvPr>
          <p:cNvSpPr txBox="1"/>
          <p:nvPr/>
        </p:nvSpPr>
        <p:spPr>
          <a:xfrm>
            <a:off x="8161501" y="6457890"/>
            <a:ext cx="39874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Term 1 Week 2</a:t>
            </a:r>
          </a:p>
        </p:txBody>
      </p:sp>
      <p:sp>
        <p:nvSpPr>
          <p:cNvPr id="3" name="TextBox 2">
            <a:hlinkClick r:id="" action="ppaction://noaction">
              <a:snd r:embed="rId4" name="T1_W2_1.1.wav"/>
            </a:hlinkClick>
            <a:extLst>
              <a:ext uri="{FF2B5EF4-FFF2-40B4-BE49-F238E27FC236}">
                <a16:creationId xmlns:a16="http://schemas.microsoft.com/office/drawing/2014/main" id="{65098C58-10A2-1E77-61BC-A617E91238B0}"/>
              </a:ext>
            </a:extLst>
          </p:cNvPr>
          <p:cNvSpPr txBox="1"/>
          <p:nvPr/>
        </p:nvSpPr>
        <p:spPr>
          <a:xfrm rot="349106">
            <a:off x="92013" y="1153328"/>
            <a:ext cx="38058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 err="1">
                <a:solidFill>
                  <a:schemeClr val="bg1"/>
                </a:solidFill>
                <a:latin typeface="Segoe Print" panose="02000600000000000000" pitchFamily="2" charset="0"/>
              </a:rPr>
              <a:t>Klassenfahrt</a:t>
            </a:r>
            <a:endParaRPr lang="en-GB" sz="3200" b="1" dirty="0">
              <a:solidFill>
                <a:schemeClr val="bg1"/>
              </a:solidFill>
              <a:latin typeface="Segoe Print" panose="02000600000000000000" pitchFamily="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959260A-5760-E90C-2234-6B7123B20D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0564" y="2308162"/>
            <a:ext cx="2744507" cy="1543785"/>
          </a:xfrm>
          <a:prstGeom prst="rect">
            <a:avLst/>
          </a:prstGeom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31748FF9-A887-B60E-EFFB-62B6B01A3D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6537" y="3879466"/>
            <a:ext cx="504031" cy="571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>
            <a:extLst>
              <a:ext uri="{FF2B5EF4-FFF2-40B4-BE49-F238E27FC236}">
                <a16:creationId xmlns:a16="http://schemas.microsoft.com/office/drawing/2014/main" id="{D90FCF10-EB35-6F51-4D02-EED3CE72BC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6390" y="3705855"/>
            <a:ext cx="481630" cy="744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>
            <a:extLst>
              <a:ext uri="{FF2B5EF4-FFF2-40B4-BE49-F238E27FC236}">
                <a16:creationId xmlns:a16="http://schemas.microsoft.com/office/drawing/2014/main" id="{E16424CE-2EEC-871A-658C-3F9C032931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5597" y="3933699"/>
            <a:ext cx="481630" cy="436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Picture 9">
            <a:extLst>
              <a:ext uri="{FF2B5EF4-FFF2-40B4-BE49-F238E27FC236}">
                <a16:creationId xmlns:a16="http://schemas.microsoft.com/office/drawing/2014/main" id="{CE360B1D-E519-AE05-50E0-5BC36B7AB2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4486" y="3831862"/>
            <a:ext cx="408825" cy="492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>
            <a:extLst>
              <a:ext uri="{FF2B5EF4-FFF2-40B4-BE49-F238E27FC236}">
                <a16:creationId xmlns:a16="http://schemas.microsoft.com/office/drawing/2014/main" id="{EA8E3D72-2B6A-AAD0-5AFE-E82C2DC8ED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1684" y="3807661"/>
            <a:ext cx="481630" cy="604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>
            <a:extLst>
              <a:ext uri="{FF2B5EF4-FFF2-40B4-BE49-F238E27FC236}">
                <a16:creationId xmlns:a16="http://schemas.microsoft.com/office/drawing/2014/main" id="{7B4E4DFE-C5ED-786D-61DA-0698FE35B93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8" t="-402" r="-1578" b="75291"/>
          <a:stretch/>
        </p:blipFill>
        <p:spPr bwMode="auto">
          <a:xfrm>
            <a:off x="2759953" y="2734668"/>
            <a:ext cx="408826" cy="406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0">
            <a:extLst>
              <a:ext uri="{FF2B5EF4-FFF2-40B4-BE49-F238E27FC236}">
                <a16:creationId xmlns:a16="http://schemas.microsoft.com/office/drawing/2014/main" id="{503F7685-9211-5CBC-51E8-6A3065AFBF6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50" t="-74288" r="-7850" b="74288"/>
          <a:stretch/>
        </p:blipFill>
        <p:spPr bwMode="auto">
          <a:xfrm>
            <a:off x="2104550" y="1682758"/>
            <a:ext cx="557839" cy="1454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Free illustration child clipart illustration">
            <a:extLst>
              <a:ext uri="{FF2B5EF4-FFF2-40B4-BE49-F238E27FC236}">
                <a16:creationId xmlns:a16="http://schemas.microsoft.com/office/drawing/2014/main" id="{D9BB2C15-0006-3CE2-3A53-B9CBFA944F3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14" t="3139" r="49049" b="68376"/>
          <a:stretch/>
        </p:blipFill>
        <p:spPr bwMode="auto">
          <a:xfrm>
            <a:off x="1669483" y="2742532"/>
            <a:ext cx="388695" cy="398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Free illustration child clipart illustration">
            <a:extLst>
              <a:ext uri="{FF2B5EF4-FFF2-40B4-BE49-F238E27FC236}">
                <a16:creationId xmlns:a16="http://schemas.microsoft.com/office/drawing/2014/main" id="{AC56473C-FD4D-E077-2AAC-3B0B1D1937D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31" t="4629" r="27593" b="69036"/>
          <a:stretch/>
        </p:blipFill>
        <p:spPr bwMode="auto">
          <a:xfrm>
            <a:off x="1166187" y="2767764"/>
            <a:ext cx="296862" cy="346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ustomShape 3">
            <a:extLst>
              <a:ext uri="{FF2B5EF4-FFF2-40B4-BE49-F238E27FC236}">
                <a16:creationId xmlns:a16="http://schemas.microsoft.com/office/drawing/2014/main" id="{16E24A2A-557D-0FA8-69F2-2A9BCDC13BDC}"/>
              </a:ext>
            </a:extLst>
          </p:cNvPr>
          <p:cNvSpPr/>
          <p:nvPr/>
        </p:nvSpPr>
        <p:spPr>
          <a:xfrm>
            <a:off x="112311" y="5242009"/>
            <a:ext cx="4350240" cy="261733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45792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2000" b="1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sein</a:t>
            </a:r>
            <a:r>
              <a:rPr kumimoji="0" lang="fr-FR" sz="2000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(to be, being) – </a:t>
            </a:r>
            <a:r>
              <a:rPr kumimoji="0" lang="fr-FR" sz="2000" b="1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wir sind, ihr seid</a:t>
            </a:r>
          </a:p>
          <a:p>
            <a:pPr marL="45792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GB" sz="2000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Subject pronouns 'it' and 'they' - </a:t>
            </a: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er/</a:t>
            </a:r>
            <a:r>
              <a:rPr kumimoji="0" lang="en-GB" sz="2000" b="1" i="0" u="none" strike="noStrike" kern="1200" cap="none" spc="-1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sie</a:t>
            </a: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/es, </a:t>
            </a:r>
            <a:r>
              <a:rPr kumimoji="0" lang="en-GB" sz="2000" b="1" i="0" u="none" strike="noStrike" kern="1200" cap="none" spc="-1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sie</a:t>
            </a:r>
            <a:endParaRPr kumimoji="0" lang="fr-FR" sz="2000" i="0" u="none" strike="noStrike" kern="1200" cap="none" spc="-1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</a:endParaRPr>
          </a:p>
          <a:p>
            <a:pPr marL="45792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2000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SSC long and short [u]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4">
            <a:extLst>
              <a:ext uri="{FF2B5EF4-FFF2-40B4-BE49-F238E27FC236}">
                <a16:creationId xmlns:a16="http://schemas.microsoft.com/office/drawing/2014/main" id="{11A4E2EA-BF48-4950-B2B6-96095CED5B5C}"/>
              </a:ext>
            </a:extLst>
          </p:cNvPr>
          <p:cNvSpPr txBox="1"/>
          <p:nvPr/>
        </p:nvSpPr>
        <p:spPr>
          <a:xfrm>
            <a:off x="5355088" y="5703121"/>
            <a:ext cx="5397537" cy="45648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73405B7-9895-47B2-815F-9DEAA4FC5D8C}"/>
              </a:ext>
            </a:extLst>
          </p:cNvPr>
          <p:cNvSpPr txBox="1"/>
          <p:nvPr/>
        </p:nvSpPr>
        <p:spPr>
          <a:xfrm>
            <a:off x="5343443" y="4837195"/>
            <a:ext cx="5397537" cy="1323439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 err="1">
                <a:solidFill>
                  <a:srgbClr val="002060"/>
                </a:solidFill>
              </a:rPr>
              <a:t>Chatbox</a:t>
            </a:r>
            <a:endParaRPr lang="en-GB" sz="2000" b="1" dirty="0">
              <a:solidFill>
                <a:srgbClr val="002060"/>
              </a:solidFill>
            </a:endParaRPr>
          </a:p>
          <a:p>
            <a:r>
              <a:rPr lang="en-GB" sz="2000" b="1" dirty="0">
                <a:solidFill>
                  <a:srgbClr val="002060"/>
                </a:solidFill>
              </a:rPr>
              <a:t>To: everyone</a:t>
            </a:r>
          </a:p>
          <a:p>
            <a:endParaRPr lang="en-GB" sz="2000" b="1" dirty="0">
              <a:solidFill>
                <a:srgbClr val="002060"/>
              </a:solidFill>
            </a:endParaRPr>
          </a:p>
          <a:p>
            <a:r>
              <a:rPr lang="en-GB" sz="2000" dirty="0">
                <a:solidFill>
                  <a:srgbClr val="002060"/>
                </a:solidFill>
              </a:rPr>
              <a:t>Das </a:t>
            </a:r>
            <a:r>
              <a:rPr lang="en-GB" sz="2000" dirty="0" err="1">
                <a:solidFill>
                  <a:srgbClr val="002060"/>
                </a:solidFill>
              </a:rPr>
              <a:t>ist</a:t>
            </a:r>
            <a:r>
              <a:rPr lang="en-GB" sz="2000" dirty="0">
                <a:solidFill>
                  <a:srgbClr val="002060"/>
                </a:solidFill>
              </a:rPr>
              <a:t> das Land </a:t>
            </a:r>
            <a:r>
              <a:rPr lang="de-DE" sz="2000" dirty="0">
                <a:solidFill>
                  <a:srgbClr val="002060"/>
                </a:solidFill>
              </a:rPr>
              <a:t>|die Musik. Es ist schön!</a:t>
            </a:r>
            <a:endParaRPr lang="en-GB" sz="2000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D372AEE-E3CF-45BC-92E0-5FFE2E1049C9}"/>
              </a:ext>
            </a:extLst>
          </p:cNvPr>
          <p:cNvSpPr txBox="1"/>
          <p:nvPr/>
        </p:nvSpPr>
        <p:spPr>
          <a:xfrm>
            <a:off x="76948" y="5708984"/>
            <a:ext cx="4613057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endParaRPr lang="en-US" dirty="0"/>
          </a:p>
          <a:p>
            <a:endParaRPr lang="en-GB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4BD8167-F9E1-4584-9BB3-EB856AFE3631}"/>
              </a:ext>
            </a:extLst>
          </p:cNvPr>
          <p:cNvSpPr txBox="1"/>
          <p:nvPr/>
        </p:nvSpPr>
        <p:spPr>
          <a:xfrm>
            <a:off x="96699" y="4723990"/>
            <a:ext cx="4613058" cy="1631216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 err="1">
                <a:solidFill>
                  <a:srgbClr val="002060"/>
                </a:solidFill>
              </a:rPr>
              <a:t>Chatbox</a:t>
            </a:r>
            <a:endParaRPr lang="en-GB" sz="2000" b="1" dirty="0">
              <a:solidFill>
                <a:srgbClr val="002060"/>
              </a:solidFill>
            </a:endParaRPr>
          </a:p>
          <a:p>
            <a:r>
              <a:rPr lang="en-GB" sz="2000" b="1" dirty="0">
                <a:solidFill>
                  <a:srgbClr val="002060"/>
                </a:solidFill>
              </a:rPr>
              <a:t>To: everyone</a:t>
            </a:r>
          </a:p>
          <a:p>
            <a:endParaRPr lang="en-GB" sz="2000" b="1" dirty="0">
              <a:solidFill>
                <a:srgbClr val="002060"/>
              </a:solidFill>
            </a:endParaRPr>
          </a:p>
          <a:p>
            <a:r>
              <a:rPr lang="en-GB" sz="2000" dirty="0">
                <a:solidFill>
                  <a:srgbClr val="002060"/>
                </a:solidFill>
              </a:rPr>
              <a:t>Das </a:t>
            </a:r>
            <a:r>
              <a:rPr lang="en-GB" sz="2000" dirty="0" err="1">
                <a:solidFill>
                  <a:srgbClr val="002060"/>
                </a:solidFill>
              </a:rPr>
              <a:t>ist</a:t>
            </a:r>
            <a:r>
              <a:rPr lang="en-GB" sz="2000" dirty="0">
                <a:solidFill>
                  <a:srgbClr val="002060"/>
                </a:solidFill>
              </a:rPr>
              <a:t> der </a:t>
            </a:r>
            <a:r>
              <a:rPr lang="en-GB" sz="2000" dirty="0" err="1">
                <a:solidFill>
                  <a:srgbClr val="002060"/>
                </a:solidFill>
              </a:rPr>
              <a:t>Satz</a:t>
            </a:r>
            <a:r>
              <a:rPr lang="en-GB" sz="2000" dirty="0">
                <a:solidFill>
                  <a:srgbClr val="002060"/>
                </a:solidFill>
              </a:rPr>
              <a:t>  </a:t>
            </a:r>
            <a:r>
              <a:rPr lang="de-DE" sz="2000" dirty="0">
                <a:solidFill>
                  <a:srgbClr val="002060"/>
                </a:solidFill>
              </a:rPr>
              <a:t>| </a:t>
            </a:r>
            <a:r>
              <a:rPr lang="en-US" sz="2000" dirty="0">
                <a:solidFill>
                  <a:srgbClr val="002060"/>
                </a:solidFill>
              </a:rPr>
              <a:t>die </a:t>
            </a:r>
            <a:r>
              <a:rPr lang="en-US" sz="2000" dirty="0" err="1">
                <a:solidFill>
                  <a:srgbClr val="002060"/>
                </a:solidFill>
              </a:rPr>
              <a:t>Antwort</a:t>
            </a:r>
            <a:r>
              <a:rPr lang="en-US" sz="2000" dirty="0">
                <a:solidFill>
                  <a:srgbClr val="002060"/>
                </a:solidFill>
              </a:rPr>
              <a:t>.</a:t>
            </a:r>
          </a:p>
          <a:p>
            <a:r>
              <a:rPr lang="en-US" sz="2000" dirty="0">
                <a:solidFill>
                  <a:srgbClr val="002060"/>
                </a:solidFill>
              </a:rPr>
              <a:t>Sie </a:t>
            </a:r>
            <a:r>
              <a:rPr lang="en-US" sz="2000" dirty="0" err="1">
                <a:solidFill>
                  <a:srgbClr val="002060"/>
                </a:solidFill>
              </a:rPr>
              <a:t>ist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schwer</a:t>
            </a:r>
            <a:r>
              <a:rPr lang="en-US" sz="2000" dirty="0">
                <a:solidFill>
                  <a:srgbClr val="002060"/>
                </a:solidFill>
              </a:rPr>
              <a:t>. </a:t>
            </a:r>
            <a:endParaRPr lang="en-GB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C7B686D-CBB3-41FA-989F-EFE6E5916382}"/>
              </a:ext>
            </a:extLst>
          </p:cNvPr>
          <p:cNvSpPr txBox="1"/>
          <p:nvPr/>
        </p:nvSpPr>
        <p:spPr>
          <a:xfrm>
            <a:off x="5203498" y="4036227"/>
            <a:ext cx="4818990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endParaRPr lang="en-GB" dirty="0"/>
          </a:p>
          <a:p>
            <a:endParaRPr lang="en-GB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A575615-C686-4038-B017-DA5C1E294D32}"/>
              </a:ext>
            </a:extLst>
          </p:cNvPr>
          <p:cNvSpPr txBox="1"/>
          <p:nvPr/>
        </p:nvSpPr>
        <p:spPr>
          <a:xfrm>
            <a:off x="5194880" y="3050826"/>
            <a:ext cx="4827608" cy="1631216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 err="1">
                <a:solidFill>
                  <a:srgbClr val="002060"/>
                </a:solidFill>
              </a:rPr>
              <a:t>Chatbox</a:t>
            </a:r>
            <a:endParaRPr lang="en-GB" sz="2000" b="1" dirty="0">
              <a:solidFill>
                <a:srgbClr val="002060"/>
              </a:solidFill>
            </a:endParaRPr>
          </a:p>
          <a:p>
            <a:r>
              <a:rPr lang="en-GB" sz="2000" b="1" dirty="0">
                <a:solidFill>
                  <a:srgbClr val="002060"/>
                </a:solidFill>
              </a:rPr>
              <a:t>To: everyone</a:t>
            </a:r>
          </a:p>
          <a:p>
            <a:endParaRPr lang="en-GB" sz="2000" b="1" dirty="0">
              <a:solidFill>
                <a:srgbClr val="002060"/>
              </a:solidFill>
            </a:endParaRPr>
          </a:p>
          <a:p>
            <a:r>
              <a:rPr lang="en-GB" sz="2000" dirty="0">
                <a:solidFill>
                  <a:srgbClr val="002060"/>
                </a:solidFill>
              </a:rPr>
              <a:t>Das </a:t>
            </a:r>
            <a:r>
              <a:rPr lang="en-GB" sz="2000" dirty="0" err="1">
                <a:solidFill>
                  <a:srgbClr val="002060"/>
                </a:solidFill>
              </a:rPr>
              <a:t>ist</a:t>
            </a:r>
            <a:r>
              <a:rPr lang="en-GB" sz="2000" dirty="0">
                <a:solidFill>
                  <a:srgbClr val="002060"/>
                </a:solidFill>
              </a:rPr>
              <a:t> der Partner </a:t>
            </a:r>
            <a:r>
              <a:rPr lang="de-DE" sz="2000" dirty="0">
                <a:solidFill>
                  <a:srgbClr val="002060"/>
                </a:solidFill>
              </a:rPr>
              <a:t>| die Partnerin. Er ist müde.</a:t>
            </a:r>
            <a:endParaRPr lang="en-GB" sz="20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2570807-5C1F-4CD3-ABDA-7C45456A0649}"/>
              </a:ext>
            </a:extLst>
          </p:cNvPr>
          <p:cNvSpPr txBox="1"/>
          <p:nvPr/>
        </p:nvSpPr>
        <p:spPr>
          <a:xfrm>
            <a:off x="102168" y="1951995"/>
            <a:ext cx="3631350" cy="92333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endParaRPr lang="en-US" dirty="0"/>
          </a:p>
          <a:p>
            <a:endParaRPr lang="en-GB" dirty="0"/>
          </a:p>
          <a:p>
            <a:endParaRPr lang="en-GB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E8C4F7F-EF17-4EC7-9B06-F53538CA8D0D}"/>
              </a:ext>
            </a:extLst>
          </p:cNvPr>
          <p:cNvSpPr txBox="1"/>
          <p:nvPr/>
        </p:nvSpPr>
        <p:spPr>
          <a:xfrm>
            <a:off x="101160" y="1241034"/>
            <a:ext cx="3631351" cy="1631216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 err="1">
                <a:solidFill>
                  <a:srgbClr val="002060"/>
                </a:solidFill>
              </a:rPr>
              <a:t>Chatbox</a:t>
            </a:r>
            <a:endParaRPr lang="en-GB" sz="2000" b="1" dirty="0">
              <a:solidFill>
                <a:srgbClr val="002060"/>
              </a:solidFill>
            </a:endParaRPr>
          </a:p>
          <a:p>
            <a:r>
              <a:rPr lang="en-GB" sz="2000" b="1" dirty="0">
                <a:solidFill>
                  <a:srgbClr val="002060"/>
                </a:solidFill>
              </a:rPr>
              <a:t>To: everyone</a:t>
            </a:r>
          </a:p>
          <a:p>
            <a:endParaRPr lang="en-GB" sz="2000" b="1" dirty="0">
              <a:solidFill>
                <a:srgbClr val="002060"/>
              </a:solidFill>
            </a:endParaRPr>
          </a:p>
          <a:p>
            <a:r>
              <a:rPr lang="en-GB" sz="2000" dirty="0">
                <a:solidFill>
                  <a:srgbClr val="002060"/>
                </a:solidFill>
              </a:rPr>
              <a:t>Das </a:t>
            </a:r>
            <a:r>
              <a:rPr lang="en-GB" sz="2000" dirty="0" err="1">
                <a:solidFill>
                  <a:srgbClr val="002060"/>
                </a:solidFill>
              </a:rPr>
              <a:t>ist</a:t>
            </a:r>
            <a:r>
              <a:rPr lang="en-GB" sz="2000" dirty="0">
                <a:solidFill>
                  <a:srgbClr val="002060"/>
                </a:solidFill>
              </a:rPr>
              <a:t> der Film </a:t>
            </a:r>
            <a:r>
              <a:rPr lang="de-DE" sz="2000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| die Geschichte. Er ist lang! </a:t>
            </a:r>
            <a:endParaRPr lang="en-GB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C674B9A-3888-4DA5-8D38-6C6B197631B7}"/>
              </a:ext>
            </a:extLst>
          </p:cNvPr>
          <p:cNvSpPr txBox="1"/>
          <p:nvPr/>
        </p:nvSpPr>
        <p:spPr>
          <a:xfrm>
            <a:off x="4248099" y="2212520"/>
            <a:ext cx="5558083" cy="45648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112" name="CustomShape 6">
            <a:hlinkClick r:id="" action="ppaction://noaction">
              <a:snd r:embed="rId3" name="T1_W2_10.1.wav"/>
            </a:hlinkClick>
          </p:cNvPr>
          <p:cNvSpPr/>
          <p:nvPr/>
        </p:nvSpPr>
        <p:spPr>
          <a:xfrm>
            <a:off x="101160" y="32036"/>
            <a:ext cx="9177691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spc="-1" dirty="0">
                <a:solidFill>
                  <a:srgbClr val="002060"/>
                </a:solidFill>
                <a:latin typeface="Century gothic"/>
              </a:rPr>
              <a:t>Die </a:t>
            </a:r>
            <a:r>
              <a:rPr lang="en-GB" sz="2800" b="1" spc="-1" dirty="0" err="1">
                <a:solidFill>
                  <a:srgbClr val="002060"/>
                </a:solidFill>
                <a:latin typeface="Century gothic"/>
              </a:rPr>
              <a:t>Klasse</a:t>
            </a:r>
            <a:r>
              <a:rPr lang="en-GB" sz="2800" b="1" spc="-1" dirty="0">
                <a:solidFill>
                  <a:srgbClr val="002060"/>
                </a:solidFill>
                <a:latin typeface="Century gothic"/>
              </a:rPr>
              <a:t> </a:t>
            </a:r>
            <a:r>
              <a:rPr lang="en-GB" sz="2800" b="1" spc="-1" dirty="0" err="1">
                <a:solidFill>
                  <a:srgbClr val="002060"/>
                </a:solidFill>
                <a:latin typeface="Century gothic"/>
              </a:rPr>
              <a:t>schreibt</a:t>
            </a:r>
            <a:r>
              <a:rPr lang="en-GB" sz="2800" b="1" spc="-1" dirty="0">
                <a:solidFill>
                  <a:srgbClr val="002060"/>
                </a:solidFill>
                <a:latin typeface="Century gothic"/>
              </a:rPr>
              <a:t> </a:t>
            </a:r>
            <a:r>
              <a:rPr lang="en-GB" sz="2800" b="1" spc="-1" dirty="0" err="1">
                <a:solidFill>
                  <a:srgbClr val="002060"/>
                </a:solidFill>
                <a:latin typeface="Century gothic"/>
              </a:rPr>
              <a:t>im</a:t>
            </a:r>
            <a:r>
              <a:rPr lang="en-GB" sz="2800" b="1" spc="-1" dirty="0">
                <a:solidFill>
                  <a:srgbClr val="002060"/>
                </a:solidFill>
                <a:latin typeface="Century gothic"/>
              </a:rPr>
              <a:t> Chat. Der Chat </a:t>
            </a:r>
            <a:r>
              <a:rPr lang="en-GB" sz="2800" b="1" spc="-1" dirty="0" err="1">
                <a:solidFill>
                  <a:srgbClr val="002060"/>
                </a:solidFill>
                <a:latin typeface="Century gothic"/>
              </a:rPr>
              <a:t>ist</a:t>
            </a:r>
            <a:r>
              <a:rPr lang="en-GB" sz="2800" b="1" spc="-1" dirty="0">
                <a:solidFill>
                  <a:srgbClr val="002060"/>
                </a:solidFill>
                <a:latin typeface="Century gothic"/>
              </a:rPr>
              <a:t> </a:t>
            </a:r>
            <a:r>
              <a:rPr lang="en-GB" sz="2800" b="1" spc="-1" dirty="0" err="1">
                <a:solidFill>
                  <a:srgbClr val="002060"/>
                </a:solidFill>
                <a:latin typeface="Century gothic"/>
              </a:rPr>
              <a:t>kaputt</a:t>
            </a:r>
            <a:r>
              <a:rPr lang="en-GB" sz="2800" b="1" spc="-1" dirty="0">
                <a:solidFill>
                  <a:srgbClr val="002060"/>
                </a:solidFill>
                <a:latin typeface="Century gothic"/>
              </a:rPr>
              <a:t>! 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45010" y="899844"/>
            <a:ext cx="766122" cy="374973"/>
          </a:xfrm>
          <a:solidFill>
            <a:srgbClr val="2E94AF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lesen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DEB9BE4F-6D3E-469F-AE7A-46561C5DCF2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4142" y="61136"/>
            <a:ext cx="1127858" cy="829128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B075980F-0FC5-4FD7-9CA4-26A41E3E80AF}"/>
              </a:ext>
            </a:extLst>
          </p:cNvPr>
          <p:cNvSpPr txBox="1"/>
          <p:nvPr/>
        </p:nvSpPr>
        <p:spPr>
          <a:xfrm>
            <a:off x="4230812" y="1328522"/>
            <a:ext cx="5575370" cy="1323439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 err="1">
                <a:solidFill>
                  <a:srgbClr val="002060"/>
                </a:solidFill>
              </a:rPr>
              <a:t>Chatbox</a:t>
            </a:r>
            <a:endParaRPr lang="en-GB" sz="2000" b="1" dirty="0">
              <a:solidFill>
                <a:srgbClr val="002060"/>
              </a:solidFill>
            </a:endParaRPr>
          </a:p>
          <a:p>
            <a:r>
              <a:rPr lang="en-GB" sz="2000" b="1" dirty="0">
                <a:solidFill>
                  <a:srgbClr val="002060"/>
                </a:solidFill>
              </a:rPr>
              <a:t>To: everyone</a:t>
            </a:r>
          </a:p>
          <a:p>
            <a:endParaRPr lang="en-GB" sz="2000" b="1" dirty="0">
              <a:solidFill>
                <a:srgbClr val="002060"/>
              </a:solidFill>
            </a:endParaRPr>
          </a:p>
          <a:p>
            <a:r>
              <a:rPr lang="de-DE" sz="2000" dirty="0">
                <a:solidFill>
                  <a:srgbClr val="002060"/>
                </a:solidFill>
              </a:rPr>
              <a:t>Das ist die Show</a:t>
            </a:r>
            <a:r>
              <a:rPr lang="de-DE" sz="200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| das Buch. Sie ist super!</a:t>
            </a:r>
            <a:endParaRPr lang="en-GB" sz="2000" b="1" dirty="0">
              <a:solidFill>
                <a:srgbClr val="002060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55F265C-5B1E-419C-8F06-EF94635A2506}"/>
              </a:ext>
            </a:extLst>
          </p:cNvPr>
          <p:cNvSpPr txBox="1"/>
          <p:nvPr/>
        </p:nvSpPr>
        <p:spPr>
          <a:xfrm>
            <a:off x="101161" y="3962996"/>
            <a:ext cx="4751097" cy="45648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9" name="Rectangle 8">
            <a:hlinkClick r:id="" action="ppaction://noaction">
              <a:snd r:embed="rId5" name="T1_W2_10.3.wav"/>
            </a:hlinkClick>
            <a:extLst>
              <a:ext uri="{FF2B5EF4-FFF2-40B4-BE49-F238E27FC236}">
                <a16:creationId xmlns:a16="http://schemas.microsoft.com/office/drawing/2014/main" id="{FA8CB7F0-F8CF-4B81-B158-8063FEDA7D6B}"/>
              </a:ext>
            </a:extLst>
          </p:cNvPr>
          <p:cNvSpPr/>
          <p:nvPr/>
        </p:nvSpPr>
        <p:spPr>
          <a:xfrm>
            <a:off x="2538526" y="1311049"/>
            <a:ext cx="274929" cy="321877"/>
          </a:xfrm>
          <a:prstGeom prst="rect">
            <a:avLst/>
          </a:prstGeom>
          <a:solidFill>
            <a:srgbClr val="2E94AF"/>
          </a:solidFill>
          <a:ln>
            <a:solidFill>
              <a:srgbClr val="2E94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1</a:t>
            </a:r>
          </a:p>
        </p:txBody>
      </p:sp>
      <p:sp>
        <p:nvSpPr>
          <p:cNvPr id="15" name="Rectangle 14">
            <a:hlinkClick r:id="" action="ppaction://noaction">
              <a:snd r:embed="rId6" name="T1_W2_10.4.wav"/>
            </a:hlinkClick>
            <a:extLst>
              <a:ext uri="{FF2B5EF4-FFF2-40B4-BE49-F238E27FC236}">
                <a16:creationId xmlns:a16="http://schemas.microsoft.com/office/drawing/2014/main" id="{E094FD90-0D83-47F8-89A4-772DF44F575F}"/>
              </a:ext>
            </a:extLst>
          </p:cNvPr>
          <p:cNvSpPr/>
          <p:nvPr/>
        </p:nvSpPr>
        <p:spPr>
          <a:xfrm>
            <a:off x="7685633" y="1399283"/>
            <a:ext cx="255442" cy="296381"/>
          </a:xfrm>
          <a:prstGeom prst="rect">
            <a:avLst/>
          </a:prstGeom>
          <a:solidFill>
            <a:srgbClr val="2E94AF"/>
          </a:solidFill>
          <a:ln>
            <a:solidFill>
              <a:srgbClr val="2E94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2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34C692F-D6A8-426B-9A27-D26CB106732F}"/>
              </a:ext>
            </a:extLst>
          </p:cNvPr>
          <p:cNvSpPr txBox="1"/>
          <p:nvPr/>
        </p:nvSpPr>
        <p:spPr>
          <a:xfrm>
            <a:off x="96699" y="3092961"/>
            <a:ext cx="4755559" cy="1323439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 err="1">
                <a:solidFill>
                  <a:srgbClr val="002060"/>
                </a:solidFill>
              </a:rPr>
              <a:t>Chatbox</a:t>
            </a:r>
            <a:endParaRPr lang="en-GB" sz="2000" b="1" dirty="0">
              <a:solidFill>
                <a:srgbClr val="002060"/>
              </a:solidFill>
            </a:endParaRPr>
          </a:p>
          <a:p>
            <a:r>
              <a:rPr lang="en-GB" sz="2000" b="1" dirty="0">
                <a:solidFill>
                  <a:srgbClr val="002060"/>
                </a:solidFill>
              </a:rPr>
              <a:t>To: everyone</a:t>
            </a:r>
          </a:p>
          <a:p>
            <a:endParaRPr lang="en-GB" sz="2000" b="1" dirty="0">
              <a:solidFill>
                <a:srgbClr val="002060"/>
              </a:solidFill>
            </a:endParaRPr>
          </a:p>
          <a:p>
            <a:r>
              <a:rPr lang="en-GB" sz="2000" dirty="0">
                <a:solidFill>
                  <a:srgbClr val="002060"/>
                </a:solidFill>
              </a:rPr>
              <a:t>Das </a:t>
            </a:r>
            <a:r>
              <a:rPr lang="en-GB" sz="2000" dirty="0" err="1">
                <a:solidFill>
                  <a:srgbClr val="002060"/>
                </a:solidFill>
              </a:rPr>
              <a:t>ist</a:t>
            </a:r>
            <a:r>
              <a:rPr lang="en-GB" sz="2000" dirty="0">
                <a:solidFill>
                  <a:srgbClr val="002060"/>
                </a:solidFill>
              </a:rPr>
              <a:t> der Ort </a:t>
            </a:r>
            <a:r>
              <a:rPr lang="de-DE" dirty="0">
                <a:solidFill>
                  <a:srgbClr val="002060"/>
                </a:solidFill>
              </a:rPr>
              <a:t>| das Lied. Es ist schön!</a:t>
            </a:r>
            <a:endParaRPr lang="en-GB" dirty="0"/>
          </a:p>
        </p:txBody>
      </p:sp>
      <p:sp>
        <p:nvSpPr>
          <p:cNvPr id="16" name="Rectangle 15">
            <a:hlinkClick r:id="" action="ppaction://noaction">
              <a:snd r:embed="rId7" name="T1_W2_10.5.wav"/>
            </a:hlinkClick>
            <a:extLst>
              <a:ext uri="{FF2B5EF4-FFF2-40B4-BE49-F238E27FC236}">
                <a16:creationId xmlns:a16="http://schemas.microsoft.com/office/drawing/2014/main" id="{CFD2B835-F5BF-47D4-B4C7-88AAE0F15E80}"/>
              </a:ext>
            </a:extLst>
          </p:cNvPr>
          <p:cNvSpPr/>
          <p:nvPr/>
        </p:nvSpPr>
        <p:spPr>
          <a:xfrm>
            <a:off x="3145652" y="3160245"/>
            <a:ext cx="270790" cy="276331"/>
          </a:xfrm>
          <a:prstGeom prst="rect">
            <a:avLst/>
          </a:prstGeom>
          <a:solidFill>
            <a:srgbClr val="2E94AF"/>
          </a:solidFill>
          <a:ln>
            <a:solidFill>
              <a:srgbClr val="2E94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3</a:t>
            </a:r>
          </a:p>
        </p:txBody>
      </p:sp>
      <p:sp>
        <p:nvSpPr>
          <p:cNvPr id="17" name="Rectangle 16">
            <a:hlinkClick r:id="" action="ppaction://noaction">
              <a:snd r:embed="rId8" name="T1_W2_10.6.wav"/>
            </a:hlinkClick>
            <a:extLst>
              <a:ext uri="{FF2B5EF4-FFF2-40B4-BE49-F238E27FC236}">
                <a16:creationId xmlns:a16="http://schemas.microsoft.com/office/drawing/2014/main" id="{257623FD-7C94-435C-A16D-BE56DC83EBF2}"/>
              </a:ext>
            </a:extLst>
          </p:cNvPr>
          <p:cNvSpPr/>
          <p:nvPr/>
        </p:nvSpPr>
        <p:spPr>
          <a:xfrm>
            <a:off x="8211254" y="3108198"/>
            <a:ext cx="270790" cy="308664"/>
          </a:xfrm>
          <a:prstGeom prst="rect">
            <a:avLst/>
          </a:prstGeom>
          <a:solidFill>
            <a:srgbClr val="2E94AF"/>
          </a:solidFill>
          <a:ln>
            <a:solidFill>
              <a:srgbClr val="2E94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4</a:t>
            </a:r>
          </a:p>
        </p:txBody>
      </p:sp>
      <p:sp>
        <p:nvSpPr>
          <p:cNvPr id="20" name="Rectangle 19">
            <a:hlinkClick r:id="" action="ppaction://noaction">
              <a:snd r:embed="rId9" name="T1_W2_10.7.wav"/>
            </a:hlinkClick>
            <a:extLst>
              <a:ext uri="{FF2B5EF4-FFF2-40B4-BE49-F238E27FC236}">
                <a16:creationId xmlns:a16="http://schemas.microsoft.com/office/drawing/2014/main" id="{741D7855-51C4-49F5-B43C-C9C8805C6DE6}"/>
              </a:ext>
            </a:extLst>
          </p:cNvPr>
          <p:cNvSpPr/>
          <p:nvPr/>
        </p:nvSpPr>
        <p:spPr>
          <a:xfrm>
            <a:off x="3065973" y="4789004"/>
            <a:ext cx="350469" cy="305618"/>
          </a:xfrm>
          <a:prstGeom prst="rect">
            <a:avLst/>
          </a:prstGeom>
          <a:solidFill>
            <a:srgbClr val="2E94AF"/>
          </a:solidFill>
          <a:ln>
            <a:solidFill>
              <a:srgbClr val="2E94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5</a:t>
            </a:r>
          </a:p>
        </p:txBody>
      </p:sp>
      <p:sp>
        <p:nvSpPr>
          <p:cNvPr id="21" name="Rectangle 20">
            <a:hlinkClick r:id="" action="ppaction://noaction">
              <a:snd r:embed="rId10" name="T1_W2_10.8.wav"/>
            </a:hlinkClick>
            <a:extLst>
              <a:ext uri="{FF2B5EF4-FFF2-40B4-BE49-F238E27FC236}">
                <a16:creationId xmlns:a16="http://schemas.microsoft.com/office/drawing/2014/main" id="{61E23715-4B11-4DD2-A77F-9E251DE49F2A}"/>
              </a:ext>
            </a:extLst>
          </p:cNvPr>
          <p:cNvSpPr/>
          <p:nvPr/>
        </p:nvSpPr>
        <p:spPr>
          <a:xfrm>
            <a:off x="8654392" y="4881438"/>
            <a:ext cx="312023" cy="277816"/>
          </a:xfrm>
          <a:prstGeom prst="rect">
            <a:avLst/>
          </a:prstGeom>
          <a:solidFill>
            <a:srgbClr val="2E94AF"/>
          </a:solidFill>
          <a:ln>
            <a:solidFill>
              <a:srgbClr val="2E94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6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8FD4AF7-6630-4979-BE16-9B512B14C994}"/>
              </a:ext>
            </a:extLst>
          </p:cNvPr>
          <p:cNvSpPr txBox="1"/>
          <p:nvPr/>
        </p:nvSpPr>
        <p:spPr>
          <a:xfrm>
            <a:off x="2002108" y="2159221"/>
            <a:ext cx="1207726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dirty="0"/>
              <a:t>.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C17C299-A5C3-464F-B2A5-E4273A6C2AD9}"/>
              </a:ext>
            </a:extLst>
          </p:cNvPr>
          <p:cNvSpPr txBox="1"/>
          <p:nvPr/>
        </p:nvSpPr>
        <p:spPr>
          <a:xfrm>
            <a:off x="6287152" y="2256094"/>
            <a:ext cx="1479976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dirty="0"/>
              <a:t>.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3CFAF7D-E1B3-4F35-84AE-47BD74259BA9}"/>
              </a:ext>
            </a:extLst>
          </p:cNvPr>
          <p:cNvSpPr txBox="1"/>
          <p:nvPr/>
        </p:nvSpPr>
        <p:spPr>
          <a:xfrm>
            <a:off x="1003428" y="4001182"/>
            <a:ext cx="1166084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37054B9-CF36-4430-95DC-02852ABABAF4}"/>
              </a:ext>
            </a:extLst>
          </p:cNvPr>
          <p:cNvSpPr txBox="1"/>
          <p:nvPr/>
        </p:nvSpPr>
        <p:spPr>
          <a:xfrm>
            <a:off x="7538173" y="4050144"/>
            <a:ext cx="1887741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dirty="0"/>
              <a:t>.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64078B90-185C-4145-A668-A01B9D534B9B}"/>
              </a:ext>
            </a:extLst>
          </p:cNvPr>
          <p:cNvSpPr txBox="1"/>
          <p:nvPr/>
        </p:nvSpPr>
        <p:spPr>
          <a:xfrm>
            <a:off x="1011040" y="5726543"/>
            <a:ext cx="1355642" cy="27699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endParaRPr lang="en-GB" sz="1200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44E610EA-89FA-4793-A647-7847D24BFED7}"/>
              </a:ext>
            </a:extLst>
          </p:cNvPr>
          <p:cNvSpPr txBox="1"/>
          <p:nvPr/>
        </p:nvSpPr>
        <p:spPr>
          <a:xfrm>
            <a:off x="7401866" y="5748332"/>
            <a:ext cx="1408537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dirty="0"/>
              <a:t>.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09C798F7-4D29-4308-98FC-E1C9059379C3}"/>
              </a:ext>
            </a:extLst>
          </p:cNvPr>
          <p:cNvSpPr txBox="1"/>
          <p:nvPr/>
        </p:nvSpPr>
        <p:spPr>
          <a:xfrm>
            <a:off x="10027081" y="1440147"/>
            <a:ext cx="2164919" cy="40011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GB" sz="2000" dirty="0" err="1">
                <a:solidFill>
                  <a:srgbClr val="002060"/>
                </a:solidFill>
              </a:rPr>
              <a:t>kaputt</a:t>
            </a:r>
            <a:r>
              <a:rPr lang="en-GB" sz="2000" dirty="0">
                <a:solidFill>
                  <a:srgbClr val="002060"/>
                </a:solidFill>
              </a:rPr>
              <a:t> – broken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31FE56B-8E09-45D4-8843-719D31C602E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027081" y="2056642"/>
            <a:ext cx="1781797" cy="1271387"/>
          </a:xfrm>
          <a:prstGeom prst="rect">
            <a:avLst/>
          </a:prstGeom>
        </p:spPr>
      </p:pic>
      <p:pic>
        <p:nvPicPr>
          <p:cNvPr id="36" name="Picture 4" descr="Free vector graphics of Book">
            <a:extLst>
              <a:ext uri="{FF2B5EF4-FFF2-40B4-BE49-F238E27FC236}">
                <a16:creationId xmlns:a16="http://schemas.microsoft.com/office/drawing/2014/main" id="{C6A1D102-80C4-C09F-3FF9-DF0B20E072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2560" y="3618297"/>
            <a:ext cx="1463164" cy="755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Speech Bubble: Rectangle with Corners Rounded 36">
            <a:hlinkClick r:id="" action="ppaction://noaction">
              <a:snd r:embed="rId13" name="T1_W2_10.2.wav"/>
            </a:hlinkClick>
            <a:extLst>
              <a:ext uri="{FF2B5EF4-FFF2-40B4-BE49-F238E27FC236}">
                <a16:creationId xmlns:a16="http://schemas.microsoft.com/office/drawing/2014/main" id="{0568DD49-8591-4AFF-B591-CE51A20F5647}"/>
              </a:ext>
            </a:extLst>
          </p:cNvPr>
          <p:cNvSpPr/>
          <p:nvPr/>
        </p:nvSpPr>
        <p:spPr>
          <a:xfrm>
            <a:off x="1100731" y="600663"/>
            <a:ext cx="6732650" cy="518040"/>
          </a:xfrm>
          <a:prstGeom prst="wedgeRoundRectCallout">
            <a:avLst>
              <a:gd name="adj1" fmla="val -54991"/>
              <a:gd name="adj2" fmla="val -7585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38" name="Graphic 37" descr="Teacher">
            <a:extLst>
              <a:ext uri="{FF2B5EF4-FFF2-40B4-BE49-F238E27FC236}">
                <a16:creationId xmlns:a16="http://schemas.microsoft.com/office/drawing/2014/main" id="{3BE8CC33-F067-4874-A032-E948771FBC5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58010" y="430478"/>
            <a:ext cx="914400" cy="914400"/>
          </a:xfrm>
          <a:prstGeom prst="rect">
            <a:avLst/>
          </a:prstGeom>
        </p:spPr>
      </p:pic>
      <p:sp>
        <p:nvSpPr>
          <p:cNvPr id="39" name="Google Shape;108;p3">
            <a:hlinkClick r:id="" action="ppaction://noaction">
              <a:snd r:embed="rId13" name="T1_W2_10.2.wav"/>
            </a:hlinkClick>
            <a:extLst>
              <a:ext uri="{FF2B5EF4-FFF2-40B4-BE49-F238E27FC236}">
                <a16:creationId xmlns:a16="http://schemas.microsoft.com/office/drawing/2014/main" id="{BB9ECAE7-1D04-46BC-B4A0-423A797BC490}"/>
              </a:ext>
            </a:extLst>
          </p:cNvPr>
          <p:cNvSpPr txBox="1"/>
          <p:nvPr/>
        </p:nvSpPr>
        <p:spPr>
          <a:xfrm>
            <a:off x="1133175" y="577224"/>
            <a:ext cx="6552458" cy="5336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Was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ist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das? Welches Wort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ist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richtig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?</a:t>
            </a:r>
            <a:endParaRPr kumimoji="0" sz="2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21EEB08B-D1AB-4A78-A30E-3B8E07915B76}"/>
              </a:ext>
            </a:extLst>
          </p:cNvPr>
          <p:cNvSpPr txBox="1"/>
          <p:nvPr/>
        </p:nvSpPr>
        <p:spPr>
          <a:xfrm>
            <a:off x="174825" y="2554306"/>
            <a:ext cx="1514036" cy="23251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1474163030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4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2985FB-F7F0-4622-AB6F-A5BEAD131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50576" y="1194750"/>
            <a:ext cx="1241424" cy="424815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hören</a:t>
            </a:r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graphicFrame>
        <p:nvGraphicFramePr>
          <p:cNvPr id="5" name="Table 1">
            <a:extLst>
              <a:ext uri="{FF2B5EF4-FFF2-40B4-BE49-F238E27FC236}">
                <a16:creationId xmlns:a16="http://schemas.microsoft.com/office/drawing/2014/main" id="{C6398E9F-79CD-4BAD-B189-42283EE14EB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69422427"/>
              </p:ext>
            </p:extLst>
          </p:nvPr>
        </p:nvGraphicFramePr>
        <p:xfrm>
          <a:off x="1271065" y="1984607"/>
          <a:ext cx="5088885" cy="2984379"/>
        </p:xfrm>
        <a:graphic>
          <a:graphicData uri="http://schemas.openxmlformats.org/drawingml/2006/table">
            <a:tbl>
              <a:tblPr/>
              <a:tblGrid>
                <a:gridCol w="50888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98898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die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Antworten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de-DE" sz="2400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| die Antwort. </a:t>
                      </a:r>
                      <a:endParaRPr lang="en-US" sz="2400" dirty="0">
                        <a:solidFill>
                          <a:srgbClr val="00206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9857">
                <a:tc>
                  <a:txBody>
                    <a:bodyPr/>
                    <a:lstStyle/>
                    <a:p>
                      <a:pPr algn="ctr"/>
                      <a:r>
                        <a:rPr lang="de-DE" sz="2400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die Karten | die Karte.</a:t>
                      </a:r>
                      <a:endParaRPr lang="en-US" sz="2400" kern="1200" dirty="0">
                        <a:solidFill>
                          <a:srgbClr val="00206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98898">
                <a:tc>
                  <a:txBody>
                    <a:bodyPr/>
                    <a:lstStyle/>
                    <a:p>
                      <a:pPr algn="ctr"/>
                      <a:r>
                        <a:rPr lang="en-US" sz="2400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die Shows  </a:t>
                      </a:r>
                      <a:r>
                        <a:rPr lang="de-DE" sz="2400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| die Show.</a:t>
                      </a:r>
                      <a:endParaRPr lang="en-US" sz="2400" kern="1200" dirty="0">
                        <a:solidFill>
                          <a:srgbClr val="00206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28930">
                <a:tc>
                  <a:txBody>
                    <a:bodyPr/>
                    <a:lstStyle/>
                    <a:p>
                      <a:pPr algn="ctr"/>
                      <a:r>
                        <a:rPr lang="en-US" sz="2400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die Gruppe </a:t>
                      </a:r>
                      <a:r>
                        <a:rPr lang="de-DE" sz="2400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 | die Gruppen.</a:t>
                      </a:r>
                      <a:endParaRPr lang="en-US" sz="2400" kern="1200" dirty="0">
                        <a:solidFill>
                          <a:srgbClr val="00206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9889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die </a:t>
                      </a:r>
                      <a:r>
                        <a:rPr kumimoji="0" lang="en-US" sz="24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Schwester</a:t>
                      </a:r>
                      <a:r>
                        <a:rPr kumimoji="0" lang="de-DE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| die Schwestern.</a:t>
                      </a:r>
                      <a:endParaRPr kumimoji="0" lang="en-US" sz="2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9889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die Idee</a:t>
                      </a:r>
                      <a:r>
                        <a:rPr kumimoji="0" lang="de-DE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| die Ideen.</a:t>
                      </a:r>
                      <a:endParaRPr kumimoji="0" lang="en-US" sz="2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6" name="Table 2">
            <a:extLst>
              <a:ext uri="{FF2B5EF4-FFF2-40B4-BE49-F238E27FC236}">
                <a16:creationId xmlns:a16="http://schemas.microsoft.com/office/drawing/2014/main" id="{54458669-5D9D-4D2D-8CD9-BF98FB203F05}"/>
              </a:ext>
            </a:extLst>
          </p:cNvPr>
          <p:cNvGraphicFramePr/>
          <p:nvPr/>
        </p:nvGraphicFramePr>
        <p:xfrm>
          <a:off x="438773" y="1976907"/>
          <a:ext cx="695520" cy="3026254"/>
        </p:xfrm>
        <a:graphic>
          <a:graphicData uri="http://schemas.openxmlformats.org/drawingml/2006/table">
            <a:tbl>
              <a:tblPr/>
              <a:tblGrid>
                <a:gridCol w="6955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10906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81614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1090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34112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02157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86559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25" name="CustomShape 6">
            <a:hlinkClick r:id="" action="ppaction://noaction">
              <a:snd r:embed="rId9" name="T1_W2_11.1.wav"/>
            </a:hlinkClick>
            <a:extLst>
              <a:ext uri="{FF2B5EF4-FFF2-40B4-BE49-F238E27FC236}">
                <a16:creationId xmlns:a16="http://schemas.microsoft.com/office/drawing/2014/main" id="{85BDA598-D8FC-421B-AEDB-34FBDED665F3}"/>
              </a:ext>
            </a:extLst>
          </p:cNvPr>
          <p:cNvSpPr/>
          <p:nvPr/>
        </p:nvSpPr>
        <p:spPr>
          <a:xfrm>
            <a:off x="114389" y="0"/>
            <a:ext cx="8125560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Hö</a:t>
            </a:r>
            <a:r>
              <a:rPr lang="en-GB" sz="2800" b="1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r </a:t>
            </a:r>
            <a:r>
              <a:rPr lang="en-GB" sz="2800" b="1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zu</a:t>
            </a:r>
            <a:r>
              <a:rPr lang="en-GB" sz="2800" b="1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.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27" name="Picture 26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AC19905F-818E-4788-94EC-FA69D89EB988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625" y="0"/>
            <a:ext cx="1097375" cy="1402202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8BAD32E0-3E62-F118-E68B-D519323A5501}"/>
              </a:ext>
            </a:extLst>
          </p:cNvPr>
          <p:cNvSpPr txBox="1"/>
          <p:nvPr/>
        </p:nvSpPr>
        <p:spPr>
          <a:xfrm>
            <a:off x="7680340" y="6301984"/>
            <a:ext cx="4410060" cy="40011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002060"/>
                </a:solidFill>
              </a:rPr>
              <a:t>das </a:t>
            </a:r>
            <a:r>
              <a:rPr lang="en-GB" sz="2000" dirty="0" err="1">
                <a:solidFill>
                  <a:srgbClr val="002060"/>
                </a:solidFill>
              </a:rPr>
              <a:t>Mikro</a:t>
            </a:r>
            <a:r>
              <a:rPr lang="en-GB" sz="2000" dirty="0">
                <a:solidFill>
                  <a:srgbClr val="002060"/>
                </a:solidFill>
              </a:rPr>
              <a:t> (informal) - microphone</a:t>
            </a:r>
          </a:p>
        </p:txBody>
      </p:sp>
      <p:sp>
        <p:nvSpPr>
          <p:cNvPr id="28" name="Speech Bubble: Rectangle with Corners Rounded 27">
            <a:hlinkClick r:id="" action="ppaction://noaction">
              <a:snd r:embed="rId11" name="T1_W2_11.2.wav"/>
            </a:hlinkClick>
            <a:extLst>
              <a:ext uri="{FF2B5EF4-FFF2-40B4-BE49-F238E27FC236}">
                <a16:creationId xmlns:a16="http://schemas.microsoft.com/office/drawing/2014/main" id="{7E23BD96-9496-4AD7-8C5E-ACD6E2752285}"/>
              </a:ext>
            </a:extLst>
          </p:cNvPr>
          <p:cNvSpPr/>
          <p:nvPr/>
        </p:nvSpPr>
        <p:spPr>
          <a:xfrm>
            <a:off x="1163717" y="598416"/>
            <a:ext cx="9635661" cy="518040"/>
          </a:xfrm>
          <a:prstGeom prst="wedgeRoundRectCallout">
            <a:avLst>
              <a:gd name="adj1" fmla="val -54991"/>
              <a:gd name="adj2" fmla="val -7585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29" name="Graphic 28" descr="Teacher">
            <a:extLst>
              <a:ext uri="{FF2B5EF4-FFF2-40B4-BE49-F238E27FC236}">
                <a16:creationId xmlns:a16="http://schemas.microsoft.com/office/drawing/2014/main" id="{168F0705-9639-4201-A550-6C4B8AA5C15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87824" y="398876"/>
            <a:ext cx="914400" cy="914400"/>
          </a:xfrm>
          <a:prstGeom prst="rect">
            <a:avLst/>
          </a:prstGeom>
        </p:spPr>
      </p:pic>
      <p:sp>
        <p:nvSpPr>
          <p:cNvPr id="30" name="Google Shape;108;p3">
            <a:hlinkClick r:id="" action="ppaction://noaction">
              <a:snd r:embed="rId11" name="T1_W2_11.2.wav"/>
            </a:hlinkClick>
            <a:extLst>
              <a:ext uri="{FF2B5EF4-FFF2-40B4-BE49-F238E27FC236}">
                <a16:creationId xmlns:a16="http://schemas.microsoft.com/office/drawing/2014/main" id="{3DEB672D-06E3-4F10-941B-9FE4AAD1E767}"/>
              </a:ext>
            </a:extLst>
          </p:cNvPr>
          <p:cNvSpPr txBox="1"/>
          <p:nvPr/>
        </p:nvSpPr>
        <p:spPr>
          <a:xfrm>
            <a:off x="1196161" y="599460"/>
            <a:ext cx="9664333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defRPr/>
            </a:pPr>
            <a:r>
              <a:rPr kumimoji="0" lang="en-GB" sz="2800" i="0" u="none" strike="noStrike" kern="1200" cap="none" spc="-1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Es </a:t>
            </a:r>
            <a:r>
              <a:rPr kumimoji="0" lang="en-GB" sz="2800" i="0" u="none" strike="noStrike" kern="1200" cap="none" spc="-1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gibt</a:t>
            </a:r>
            <a:r>
              <a:rPr kumimoji="0" lang="en-GB" sz="2800" i="0" u="none" strike="noStrike" kern="1200" cap="none" spc="-1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</a:t>
            </a:r>
            <a:r>
              <a:rPr kumimoji="0" lang="en-GB" sz="2800" i="0" u="none" strike="noStrike" kern="1200" cap="none" spc="-1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ein</a:t>
            </a:r>
            <a:r>
              <a:rPr kumimoji="0" lang="en-GB" sz="2800" i="0" u="none" strike="noStrike" kern="1200" cap="none" spc="-1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Problem </a:t>
            </a:r>
            <a:r>
              <a:rPr kumimoji="0" lang="en-GB" sz="2800" i="0" u="none" strike="noStrike" kern="1200" cap="none" spc="-1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mit</a:t>
            </a:r>
            <a:r>
              <a:rPr kumimoji="0" lang="en-GB" sz="2800" i="0" u="none" strike="noStrike" kern="1200" cap="none" spc="-1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</a:t>
            </a:r>
            <a:r>
              <a:rPr kumimoji="0" lang="en-GB" sz="2800" i="0" u="none" strike="noStrike" kern="1200" cap="none" spc="-1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dem</a:t>
            </a:r>
            <a:r>
              <a:rPr kumimoji="0" lang="en-GB" sz="2800" i="0" u="none" strike="noStrike" kern="1200" cap="none" spc="-1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</a:t>
            </a:r>
            <a:r>
              <a:rPr kumimoji="0" lang="en-GB" sz="2800" i="0" u="none" strike="noStrike" kern="1200" cap="none" spc="-1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Mikro</a:t>
            </a:r>
            <a:r>
              <a:rPr kumimoji="0" lang="en-GB" sz="2800" i="0" u="none" strike="noStrike" kern="1200" cap="none" spc="-1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*.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Was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sagt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lang="en-GB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Ronja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?</a:t>
            </a:r>
            <a:endParaRPr kumimoji="0" sz="2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4" name="CustomShape 23">
            <a:hlinkClick r:id="" action="ppaction://noaction">
              <a:snd r:embed="rId14" name="T1_W2_11.3.wav"/>
            </a:hlinkClick>
            <a:extLst>
              <a:ext uri="{FF2B5EF4-FFF2-40B4-BE49-F238E27FC236}">
                <a16:creationId xmlns:a16="http://schemas.microsoft.com/office/drawing/2014/main" id="{ADE20F2E-2A86-AE3E-22D1-48251E192C1C}"/>
              </a:ext>
            </a:extLst>
          </p:cNvPr>
          <p:cNvSpPr/>
          <p:nvPr/>
        </p:nvSpPr>
        <p:spPr>
          <a:xfrm>
            <a:off x="555204" y="2029369"/>
            <a:ext cx="464040" cy="396360"/>
          </a:xfrm>
          <a:prstGeom prst="actionButtonBlank">
            <a:avLst/>
          </a:prstGeom>
          <a:solidFill>
            <a:srgbClr val="002060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1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8" name="CustomShape 24">
            <a:hlinkClick r:id="" action="ppaction://noaction">
              <a:snd r:embed="rId15" name="T1_W2_11.4.wav"/>
            </a:hlinkClick>
            <a:extLst>
              <a:ext uri="{FF2B5EF4-FFF2-40B4-BE49-F238E27FC236}">
                <a16:creationId xmlns:a16="http://schemas.microsoft.com/office/drawing/2014/main" id="{C19ACCEC-40A3-CCF3-0E63-76F3A1F80775}"/>
              </a:ext>
            </a:extLst>
          </p:cNvPr>
          <p:cNvSpPr/>
          <p:nvPr/>
        </p:nvSpPr>
        <p:spPr>
          <a:xfrm>
            <a:off x="555204" y="2518468"/>
            <a:ext cx="464040" cy="396360"/>
          </a:xfrm>
          <a:prstGeom prst="actionButtonBlank">
            <a:avLst/>
          </a:prstGeom>
          <a:solidFill>
            <a:srgbClr val="002060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2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0" name="CustomShape 25">
            <a:hlinkClick r:id="" action="ppaction://noaction">
              <a:snd r:embed="rId16" name="T1_W2_11.5.wav"/>
            </a:hlinkClick>
            <a:extLst>
              <a:ext uri="{FF2B5EF4-FFF2-40B4-BE49-F238E27FC236}">
                <a16:creationId xmlns:a16="http://schemas.microsoft.com/office/drawing/2014/main" id="{BCA50110-A6C8-0C70-A0C1-20C08423098D}"/>
              </a:ext>
            </a:extLst>
          </p:cNvPr>
          <p:cNvSpPr/>
          <p:nvPr/>
        </p:nvSpPr>
        <p:spPr>
          <a:xfrm>
            <a:off x="555204" y="3005232"/>
            <a:ext cx="464040" cy="396360"/>
          </a:xfrm>
          <a:prstGeom prst="actionButtonBlank">
            <a:avLst/>
          </a:prstGeom>
          <a:solidFill>
            <a:srgbClr val="002060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3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2" name="CustomShape 26">
            <a:hlinkClick r:id="" action="ppaction://noaction">
              <a:snd r:embed="rId17" name="T1_W2_11.6.wav"/>
            </a:hlinkClick>
            <a:extLst>
              <a:ext uri="{FF2B5EF4-FFF2-40B4-BE49-F238E27FC236}">
                <a16:creationId xmlns:a16="http://schemas.microsoft.com/office/drawing/2014/main" id="{90BDE806-6621-B961-11DB-BDCD4B6B48C4}"/>
              </a:ext>
            </a:extLst>
          </p:cNvPr>
          <p:cNvSpPr/>
          <p:nvPr/>
        </p:nvSpPr>
        <p:spPr>
          <a:xfrm>
            <a:off x="555204" y="3515560"/>
            <a:ext cx="464040" cy="396360"/>
          </a:xfrm>
          <a:prstGeom prst="actionButtonBlank">
            <a:avLst/>
          </a:prstGeom>
          <a:solidFill>
            <a:srgbClr val="002060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4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4" name="CustomShape 27">
            <a:hlinkClick r:id="" action="ppaction://noaction">
              <a:snd r:embed="rId18" name="T1_W2_11.7.wav"/>
            </a:hlinkClick>
            <a:extLst>
              <a:ext uri="{FF2B5EF4-FFF2-40B4-BE49-F238E27FC236}">
                <a16:creationId xmlns:a16="http://schemas.microsoft.com/office/drawing/2014/main" id="{C7912C47-C45D-BF6E-9359-D87495A53ED8}"/>
              </a:ext>
            </a:extLst>
          </p:cNvPr>
          <p:cNvSpPr/>
          <p:nvPr/>
        </p:nvSpPr>
        <p:spPr>
          <a:xfrm>
            <a:off x="559448" y="4033804"/>
            <a:ext cx="464040" cy="396360"/>
          </a:xfrm>
          <a:prstGeom prst="actionButtonBlank">
            <a:avLst/>
          </a:prstGeom>
          <a:solidFill>
            <a:srgbClr val="002060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5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4" name="CustomShape 28">
            <a:hlinkClick r:id="" action="ppaction://noaction">
              <a:snd r:embed="rId19" name="T1_W2_11.8.wav"/>
            </a:hlinkClick>
            <a:extLst>
              <a:ext uri="{FF2B5EF4-FFF2-40B4-BE49-F238E27FC236}">
                <a16:creationId xmlns:a16="http://schemas.microsoft.com/office/drawing/2014/main" id="{80C4C98C-4373-7B50-1D9B-C6C9F64E8042}"/>
              </a:ext>
            </a:extLst>
          </p:cNvPr>
          <p:cNvSpPr/>
          <p:nvPr/>
        </p:nvSpPr>
        <p:spPr>
          <a:xfrm>
            <a:off x="564384" y="4527282"/>
            <a:ext cx="464040" cy="396360"/>
          </a:xfrm>
          <a:prstGeom prst="actionButtonBlank">
            <a:avLst/>
          </a:prstGeom>
          <a:solidFill>
            <a:srgbClr val="002060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6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5CC8A51-0912-AC16-A7DE-936093E35AEE}"/>
              </a:ext>
            </a:extLst>
          </p:cNvPr>
          <p:cNvSpPr txBox="1"/>
          <p:nvPr/>
        </p:nvSpPr>
        <p:spPr>
          <a:xfrm>
            <a:off x="3860894" y="2070664"/>
            <a:ext cx="208308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FA82ACF-052A-D68A-E97D-73BC8D5AC519}"/>
              </a:ext>
            </a:extLst>
          </p:cNvPr>
          <p:cNvSpPr txBox="1"/>
          <p:nvPr/>
        </p:nvSpPr>
        <p:spPr>
          <a:xfrm>
            <a:off x="1989504" y="2545496"/>
            <a:ext cx="192099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2D5BAE89-058B-46CD-9B39-33C94151C242}"/>
              </a:ext>
            </a:extLst>
          </p:cNvPr>
          <p:cNvSpPr txBox="1"/>
          <p:nvPr/>
        </p:nvSpPr>
        <p:spPr>
          <a:xfrm>
            <a:off x="1416663" y="3029765"/>
            <a:ext cx="25793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C30505DD-EDC0-3336-156F-8BC3E397A549}"/>
              </a:ext>
            </a:extLst>
          </p:cNvPr>
          <p:cNvSpPr txBox="1"/>
          <p:nvPr/>
        </p:nvSpPr>
        <p:spPr>
          <a:xfrm>
            <a:off x="1479903" y="3539096"/>
            <a:ext cx="2313142" cy="4049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113609B1-88E7-D440-4E62-88FBEBA633A3}"/>
              </a:ext>
            </a:extLst>
          </p:cNvPr>
          <p:cNvSpPr txBox="1"/>
          <p:nvPr/>
        </p:nvSpPr>
        <p:spPr>
          <a:xfrm>
            <a:off x="1344395" y="4083661"/>
            <a:ext cx="2471111" cy="34404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3F0EC639-D585-1A8A-640C-FD137DBB6517}"/>
              </a:ext>
            </a:extLst>
          </p:cNvPr>
          <p:cNvSpPr txBox="1"/>
          <p:nvPr/>
        </p:nvSpPr>
        <p:spPr>
          <a:xfrm>
            <a:off x="3533802" y="4552086"/>
            <a:ext cx="231314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0A859532-2FBB-4518-9790-462FD65BDB15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6476" y="1693071"/>
            <a:ext cx="5447332" cy="3917677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535C8081-D40F-4910-9E6B-822D900247C7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0050002" y="3651910"/>
            <a:ext cx="1079460" cy="909255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BCB5F896-A981-46EB-9805-0FC9152D5673}"/>
              </a:ext>
            </a:extLst>
          </p:cNvPr>
          <p:cNvSpPr txBox="1"/>
          <p:nvPr/>
        </p:nvSpPr>
        <p:spPr>
          <a:xfrm>
            <a:off x="11082105" y="4222611"/>
            <a:ext cx="779159" cy="338554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1600" b="1" dirty="0"/>
              <a:t>Ronja</a:t>
            </a:r>
            <a:endParaRPr lang="en-GB" sz="1600" b="1" dirty="0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2A9FF34D-9A52-43A3-9C74-7CB1D59F58E0}"/>
              </a:ext>
            </a:extLst>
          </p:cNvPr>
          <p:cNvSpPr txBox="1"/>
          <p:nvPr/>
        </p:nvSpPr>
        <p:spPr>
          <a:xfrm>
            <a:off x="10860494" y="2412825"/>
            <a:ext cx="980026" cy="338554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1600" b="1" dirty="0"/>
              <a:t>Barbara</a:t>
            </a:r>
            <a:endParaRPr lang="en-GB" sz="1600" b="1" dirty="0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108B0C63-C2B3-469A-989B-F5AC97B2C1BA}"/>
              </a:ext>
            </a:extLst>
          </p:cNvPr>
          <p:cNvSpPr txBox="1"/>
          <p:nvPr/>
        </p:nvSpPr>
        <p:spPr>
          <a:xfrm>
            <a:off x="7966667" y="3320262"/>
            <a:ext cx="578664" cy="338554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1600" b="1" dirty="0" err="1"/>
              <a:t>Lias</a:t>
            </a:r>
            <a:endParaRPr lang="en-GB" sz="1600" b="1" dirty="0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AF1D09D5-4624-4B57-95F3-C16625AC1AE9}"/>
              </a:ext>
            </a:extLst>
          </p:cNvPr>
          <p:cNvSpPr txBox="1"/>
          <p:nvPr/>
        </p:nvSpPr>
        <p:spPr>
          <a:xfrm>
            <a:off x="9275228" y="3330021"/>
            <a:ext cx="922655" cy="338554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1600" b="1" dirty="0"/>
              <a:t>Matteo</a:t>
            </a:r>
            <a:endParaRPr lang="en-GB" sz="1600" b="1" dirty="0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62722534-9DEE-450A-8ED1-0300A27691DE}"/>
              </a:ext>
            </a:extLst>
          </p:cNvPr>
          <p:cNvSpPr txBox="1"/>
          <p:nvPr/>
        </p:nvSpPr>
        <p:spPr>
          <a:xfrm>
            <a:off x="7850188" y="4222611"/>
            <a:ext cx="695143" cy="338554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1600" b="1" dirty="0"/>
              <a:t>Jana</a:t>
            </a:r>
            <a:endParaRPr lang="en-GB" sz="1600" b="1" dirty="0"/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4B004518-341A-4E5D-858E-3AB5F77689B4}"/>
              </a:ext>
            </a:extLst>
          </p:cNvPr>
          <p:cNvSpPr txBox="1"/>
          <p:nvPr/>
        </p:nvSpPr>
        <p:spPr>
          <a:xfrm>
            <a:off x="7546423" y="2441131"/>
            <a:ext cx="998908" cy="338554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1600" b="1" dirty="0"/>
              <a:t>Gabriel</a:t>
            </a:r>
            <a:endParaRPr lang="en-GB" sz="1600" b="1" dirty="0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E67B74BD-E456-4179-8909-813EAFE170B2}"/>
              </a:ext>
            </a:extLst>
          </p:cNvPr>
          <p:cNvSpPr txBox="1"/>
          <p:nvPr/>
        </p:nvSpPr>
        <p:spPr>
          <a:xfrm>
            <a:off x="9275228" y="2441131"/>
            <a:ext cx="956384" cy="338554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1600" b="1" dirty="0" err="1"/>
              <a:t>Mariem</a:t>
            </a:r>
            <a:endParaRPr lang="en-GB" sz="1600" b="1" dirty="0"/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C3088052-89F3-472C-81D6-C6AC8B4F640D}"/>
              </a:ext>
            </a:extLst>
          </p:cNvPr>
          <p:cNvSpPr txBox="1"/>
          <p:nvPr/>
        </p:nvSpPr>
        <p:spPr>
          <a:xfrm>
            <a:off x="11168168" y="3320262"/>
            <a:ext cx="664055" cy="338554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1600" b="1" dirty="0"/>
              <a:t>Emil</a:t>
            </a:r>
            <a:endParaRPr lang="en-GB" sz="1600" b="1" dirty="0"/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9F93D525-C4AC-4B90-A071-AF681EF72B4E}"/>
              </a:ext>
            </a:extLst>
          </p:cNvPr>
          <p:cNvSpPr txBox="1"/>
          <p:nvPr/>
        </p:nvSpPr>
        <p:spPr>
          <a:xfrm>
            <a:off x="9420828" y="4222610"/>
            <a:ext cx="779159" cy="346227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1600" b="1" dirty="0"/>
              <a:t>Clara</a:t>
            </a:r>
            <a:endParaRPr lang="en-GB" sz="1600" b="1" dirty="0"/>
          </a:p>
        </p:txBody>
      </p:sp>
      <p:pic>
        <p:nvPicPr>
          <p:cNvPr id="54" name="Picture 53">
            <a:extLst>
              <a:ext uri="{FF2B5EF4-FFF2-40B4-BE49-F238E27FC236}">
                <a16:creationId xmlns:a16="http://schemas.microsoft.com/office/drawing/2014/main" id="{3BE8AB85-F549-4808-A93F-A86541855438}"/>
              </a:ext>
            </a:extLst>
          </p:cNvPr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06" b="55151"/>
          <a:stretch/>
        </p:blipFill>
        <p:spPr>
          <a:xfrm>
            <a:off x="6856594" y="1883982"/>
            <a:ext cx="893494" cy="870457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00B3C963-7D16-4FBE-B558-C972A690A56A}"/>
              </a:ext>
            </a:extLst>
          </p:cNvPr>
          <p:cNvPicPr>
            <a:picLocks noChangeAspect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048"/>
          <a:stretch/>
        </p:blipFill>
        <p:spPr>
          <a:xfrm>
            <a:off x="6886990" y="3765286"/>
            <a:ext cx="893494" cy="797563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97F2A733-664D-4AE3-B9CE-24BD81DD1FC3}"/>
              </a:ext>
            </a:extLst>
          </p:cNvPr>
          <p:cNvPicPr>
            <a:picLocks noChangeAspect="1"/>
          </p:cNvPicPr>
          <p:nvPr/>
        </p:nvPicPr>
        <p:blipFill rotWithShape="1"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425"/>
          <a:stretch/>
        </p:blipFill>
        <p:spPr>
          <a:xfrm>
            <a:off x="6934437" y="2849232"/>
            <a:ext cx="702436" cy="818293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FD18AF42-EBEE-40C1-B6D7-0C59CC920A54}"/>
              </a:ext>
            </a:extLst>
          </p:cNvPr>
          <p:cNvPicPr>
            <a:picLocks noChangeAspect="1"/>
          </p:cNvPicPr>
          <p:nvPr/>
        </p:nvPicPr>
        <p:blipFill rotWithShape="1"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139" t="3918" r="2139" b="66480"/>
          <a:stretch/>
        </p:blipFill>
        <p:spPr>
          <a:xfrm>
            <a:off x="8441705" y="1860731"/>
            <a:ext cx="1067621" cy="903174"/>
          </a:xfrm>
          <a:prstGeom prst="rect">
            <a:avLst/>
          </a:prstGeom>
        </p:spPr>
      </p:pic>
      <p:pic>
        <p:nvPicPr>
          <p:cNvPr id="58" name="Picture 57" descr="A cartoon of a person wearing glasses&#10;&#10;Description automatically generated">
            <a:extLst>
              <a:ext uri="{FF2B5EF4-FFF2-40B4-BE49-F238E27FC236}">
                <a16:creationId xmlns:a16="http://schemas.microsoft.com/office/drawing/2014/main" id="{3A29845A-17DB-4ADF-B51B-247D20DB0868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6082" y="2811107"/>
            <a:ext cx="640501" cy="852072"/>
          </a:xfrm>
          <a:prstGeom prst="rect">
            <a:avLst/>
          </a:prstGeom>
        </p:spPr>
      </p:pic>
      <p:pic>
        <p:nvPicPr>
          <p:cNvPr id="59" name="Picture 58" descr="A cartoon of a person wearing glasses&#10;&#10;Description automatically generated">
            <a:extLst>
              <a:ext uri="{FF2B5EF4-FFF2-40B4-BE49-F238E27FC236}">
                <a16:creationId xmlns:a16="http://schemas.microsoft.com/office/drawing/2014/main" id="{DCAE2A7F-0449-45EE-B2B9-00B5121C85B8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9224" y="1956774"/>
            <a:ext cx="613658" cy="794873"/>
          </a:xfrm>
          <a:prstGeom prst="rect">
            <a:avLst/>
          </a:prstGeom>
        </p:spPr>
      </p:pic>
      <p:pic>
        <p:nvPicPr>
          <p:cNvPr id="60" name="Picture 59" descr="A cartoon of a person's face&#10;&#10;Description automatically generated">
            <a:extLst>
              <a:ext uri="{FF2B5EF4-FFF2-40B4-BE49-F238E27FC236}">
                <a16:creationId xmlns:a16="http://schemas.microsoft.com/office/drawing/2014/main" id="{ADFB8877-76F2-494F-B818-0F750671BF11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7133" y="2847683"/>
            <a:ext cx="540864" cy="811133"/>
          </a:xfrm>
          <a:prstGeom prst="rect">
            <a:avLst/>
          </a:prstGeom>
        </p:spPr>
      </p:pic>
      <p:pic>
        <p:nvPicPr>
          <p:cNvPr id="61" name="Picture 60" descr="A cartoon of a person with purple hair and glasses&#10;&#10;Description automatically generated">
            <a:extLst>
              <a:ext uri="{FF2B5EF4-FFF2-40B4-BE49-F238E27FC236}">
                <a16:creationId xmlns:a16="http://schemas.microsoft.com/office/drawing/2014/main" id="{DF2FEBAC-AC15-4F72-9956-6B6545417408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6564" y="3755533"/>
            <a:ext cx="578664" cy="811133"/>
          </a:xfrm>
          <a:prstGeom prst="rect">
            <a:avLst/>
          </a:prstGeom>
        </p:spPr>
      </p:pic>
      <p:sp>
        <p:nvSpPr>
          <p:cNvPr id="36" name="Speech Bubble: Rectangle with Corners Rounded 35">
            <a:extLst>
              <a:ext uri="{FF2B5EF4-FFF2-40B4-BE49-F238E27FC236}">
                <a16:creationId xmlns:a16="http://schemas.microsoft.com/office/drawing/2014/main" id="{D1BCCE6D-35DD-0883-723E-1B8F9954762B}"/>
              </a:ext>
            </a:extLst>
          </p:cNvPr>
          <p:cNvSpPr/>
          <p:nvPr/>
        </p:nvSpPr>
        <p:spPr>
          <a:xfrm>
            <a:off x="2912957" y="5462701"/>
            <a:ext cx="4514958" cy="1262070"/>
          </a:xfrm>
          <a:prstGeom prst="wedgeRoundRectCallout">
            <a:avLst>
              <a:gd name="adj1" fmla="val -70760"/>
              <a:gd name="adj2" fmla="val -3036"/>
              <a:gd name="adj3" fmla="val 16667"/>
            </a:avLst>
          </a:prstGeom>
          <a:solidFill>
            <a:srgbClr val="002060"/>
          </a:solidFill>
          <a:ln w="31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Remember!</a:t>
            </a:r>
          </a:p>
          <a:p>
            <a:pPr algn="ctr"/>
            <a:r>
              <a:rPr lang="en-US" sz="2000" dirty="0"/>
              <a:t> die = the (f) </a:t>
            </a:r>
            <a:r>
              <a:rPr lang="en-US" sz="2000" b="1" dirty="0"/>
              <a:t>and </a:t>
            </a:r>
            <a:r>
              <a:rPr lang="en-US" sz="2000" dirty="0"/>
              <a:t>die = the (pl).</a:t>
            </a:r>
          </a:p>
          <a:p>
            <a:pPr algn="ctr"/>
            <a:r>
              <a:rPr lang="en-US" sz="2000" dirty="0"/>
              <a:t>Listen out for the verb and look at the noun. Is it singular or plural?  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3437299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1_W2_11.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1_W2_11.1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1_W2_11.1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1_W2_11.1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1_W2_11.1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1_W2_11.1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32" grpId="0" animBg="1"/>
      <p:bldP spid="35" grpId="0" animBg="1"/>
      <p:bldP spid="38" grpId="0" animBg="1"/>
      <p:bldP spid="44" grpId="0" animBg="1"/>
      <p:bldP spid="45" grpId="0" animBg="1"/>
      <p:bldP spid="3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98;p2" descr="background rectangle">
            <a:extLst>
              <a:ext uri="{FF2B5EF4-FFF2-40B4-BE49-F238E27FC236}">
                <a16:creationId xmlns:a16="http://schemas.microsoft.com/office/drawing/2014/main" id="{0F465D11-BD17-455B-BAA6-75C52E315242}"/>
              </a:ext>
            </a:extLst>
          </p:cNvPr>
          <p:cNvSpPr/>
          <p:nvPr/>
        </p:nvSpPr>
        <p:spPr>
          <a:xfrm>
            <a:off x="0" y="0"/>
            <a:ext cx="4350984" cy="68580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1" name="CustomShape 2">
            <a:extLst>
              <a:ext uri="{FF2B5EF4-FFF2-40B4-BE49-F238E27FC236}">
                <a16:creationId xmlns:a16="http://schemas.microsoft.com/office/drawing/2014/main" id="{F3560F50-441E-4149-9EAE-DE5F5533F96A}"/>
              </a:ext>
            </a:extLst>
          </p:cNvPr>
          <p:cNvSpPr/>
          <p:nvPr/>
        </p:nvSpPr>
        <p:spPr>
          <a:xfrm>
            <a:off x="5564172" y="4843962"/>
            <a:ext cx="5644800" cy="1554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lvl="0" algn="ctr">
              <a:buClr>
                <a:srgbClr val="FF3333"/>
              </a:buClr>
              <a:buSzPts val="9600"/>
              <a:defRPr/>
            </a:pPr>
            <a:r>
              <a:rPr lang="en-GB" sz="9600" b="1" kern="0" dirty="0" err="1">
                <a:solidFill>
                  <a:srgbClr val="00B050"/>
                </a:solidFill>
                <a:latin typeface="Modern Love" panose="04090805081005020601" pitchFamily="82" charset="0"/>
                <a:cs typeface="Arial"/>
                <a:sym typeface="Arial"/>
              </a:rPr>
              <a:t>grün</a:t>
            </a:r>
            <a:endParaRPr lang="en-GB" sz="1400" kern="0" dirty="0">
              <a:solidFill>
                <a:srgbClr val="00B050"/>
              </a:solidFill>
              <a:latin typeface="Modern Love" panose="04090805081005020601" pitchFamily="82" charset="0"/>
              <a:cs typeface="Arial"/>
              <a:sym typeface="Arial"/>
            </a:endParaRPr>
          </a:p>
        </p:txBody>
      </p:sp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D5603E69-6D57-4DBC-9FBE-288A6A1DBE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0866" y="240668"/>
            <a:ext cx="3811412" cy="4881282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BA7DB3A0-87FD-8B68-C77D-8E176B231416}"/>
              </a:ext>
            </a:extLst>
          </p:cNvPr>
          <p:cNvSpPr txBox="1">
            <a:spLocks/>
          </p:cNvSpPr>
          <p:nvPr/>
        </p:nvSpPr>
        <p:spPr>
          <a:xfrm rot="20294405">
            <a:off x="238991" y="2856240"/>
            <a:ext cx="4216910" cy="1144800"/>
          </a:xfrm>
          <a:prstGeom prst="rect">
            <a:avLst/>
          </a:prstGeom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6000" b="1" dirty="0" err="1">
                <a:solidFill>
                  <a:schemeClr val="bg1"/>
                </a:solidFill>
                <a:latin typeface="Century Gothic" panose="020B0502020202020204" pitchFamily="34" charset="0"/>
                <a:hlinkClick r:id="" action="ppaction://noaction">
                  <a:snd r:embed="rId4" name="tschuess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Tschüss</a:t>
            </a:r>
            <a:r>
              <a:rPr lang="en-GB" sz="6000" b="1" dirty="0">
                <a:solidFill>
                  <a:schemeClr val="bg1"/>
                </a:solidFill>
                <a:latin typeface="Century Gothic" panose="020B0502020202020204" pitchFamily="34" charset="0"/>
                <a:hlinkClick r:id="" action="ppaction://noaction">
                  <a:snd r:embed="rId4" name="tschuess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489197165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CustomShape 2"/>
          <p:cNvSpPr/>
          <p:nvPr/>
        </p:nvSpPr>
        <p:spPr>
          <a:xfrm>
            <a:off x="2995117" y="2234631"/>
            <a:ext cx="5940513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d</a:t>
            </a:r>
            <a:r>
              <a:rPr lang="en-GB" sz="8800" spc="-1" dirty="0">
                <a:solidFill>
                  <a:srgbClr val="FF0066"/>
                </a:solidFill>
                <a:latin typeface="Century Gothic" panose="020B0502020202020204" pitchFamily="34" charset="0"/>
                <a:ea typeface="Century Gothic"/>
              </a:rPr>
              <a:t>u</a:t>
            </a:r>
            <a:endParaRPr kumimoji="0" lang="en-GB" sz="8800" b="1" i="0" u="none" strike="noStrike" kern="1200" cap="none" spc="-1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55" name="CustomShape 3"/>
          <p:cNvSpPr/>
          <p:nvPr/>
        </p:nvSpPr>
        <p:spPr>
          <a:xfrm>
            <a:off x="10396437" y="1197782"/>
            <a:ext cx="1800180" cy="3963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" name="TextBox 2">
            <a:hlinkClick r:id="" action="ppaction://noaction">
              <a:snd r:embed="rId6" name="Rot_T1_W2-2.1.wav"/>
            </a:hlinkClick>
            <a:extLst>
              <a:ext uri="{FF2B5EF4-FFF2-40B4-BE49-F238E27FC236}">
                <a16:creationId xmlns:a16="http://schemas.microsoft.com/office/drawing/2014/main" id="{6DC42178-501A-44BF-9149-1C679CF37202}"/>
              </a:ext>
            </a:extLst>
          </p:cNvPr>
          <p:cNvSpPr txBox="1"/>
          <p:nvPr/>
        </p:nvSpPr>
        <p:spPr>
          <a:xfrm>
            <a:off x="56645" y="-80713"/>
            <a:ext cx="6919888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500" dirty="0">
                <a:solidFill>
                  <a:srgbClr val="002060"/>
                </a:solidFill>
              </a:rPr>
              <a:t>long[</a:t>
            </a:r>
            <a:r>
              <a:rPr lang="en-GB" sz="11500" b="1" dirty="0">
                <a:solidFill>
                  <a:srgbClr val="002060"/>
                </a:solidFill>
              </a:rPr>
              <a:t>u</a:t>
            </a:r>
            <a:r>
              <a:rPr lang="en-GB" sz="11500" dirty="0">
                <a:solidFill>
                  <a:srgbClr val="002060"/>
                </a:solidFill>
              </a:rPr>
              <a:t>]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ACEEA6C-A281-4216-BB7A-769491E99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24687" y="1165124"/>
            <a:ext cx="1800180" cy="494975"/>
          </a:xfrm>
        </p:spPr>
        <p:txBody>
          <a:bodyPr/>
          <a:lstStyle/>
          <a:p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aussprechen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8D4744F-B290-4485-90A6-89466F9A0EE9}"/>
              </a:ext>
            </a:extLst>
          </p:cNvPr>
          <p:cNvGrpSpPr/>
          <p:nvPr/>
        </p:nvGrpSpPr>
        <p:grpSpPr>
          <a:xfrm>
            <a:off x="10396437" y="189956"/>
            <a:ext cx="1537410" cy="941869"/>
            <a:chOff x="10396437" y="189956"/>
            <a:chExt cx="1537410" cy="941869"/>
          </a:xfrm>
        </p:grpSpPr>
        <p:pic>
          <p:nvPicPr>
            <p:cNvPr id="7" name="Picture 6" descr="Logo, icon&#10;&#10;Description automatically generated">
              <a:extLst>
                <a:ext uri="{FF2B5EF4-FFF2-40B4-BE49-F238E27FC236}">
                  <a16:creationId xmlns:a16="http://schemas.microsoft.com/office/drawing/2014/main" id="{82B9CBA6-AA64-4319-AD0C-341C8AC4EF1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95278" y="513212"/>
              <a:ext cx="638569" cy="618613"/>
            </a:xfrm>
            <a:prstGeom prst="rect">
              <a:avLst/>
            </a:prstGeom>
          </p:spPr>
        </p:pic>
        <p:sp>
          <p:nvSpPr>
            <p:cNvPr id="14" name="Speech Bubble: Oval 13">
              <a:extLst>
                <a:ext uri="{FF2B5EF4-FFF2-40B4-BE49-F238E27FC236}">
                  <a16:creationId xmlns:a16="http://schemas.microsoft.com/office/drawing/2014/main" id="{86F982C0-9F1C-4FC3-A97F-AFA3E065868B}"/>
                </a:ext>
              </a:extLst>
            </p:cNvPr>
            <p:cNvSpPr/>
            <p:nvPr/>
          </p:nvSpPr>
          <p:spPr>
            <a:xfrm>
              <a:off x="10396437" y="189956"/>
              <a:ext cx="818288" cy="775440"/>
            </a:xfrm>
            <a:prstGeom prst="wedgeEllipseCallout">
              <a:avLst>
                <a:gd name="adj1" fmla="val 80935"/>
                <a:gd name="adj2" fmla="val 35126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3200" b="1" dirty="0">
                  <a:solidFill>
                    <a:schemeClr val="bg1"/>
                  </a:solidFill>
                </a:rPr>
                <a:t>…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98413566-F93A-4BB8-8A97-4B112482D5E4}"/>
              </a:ext>
            </a:extLst>
          </p:cNvPr>
          <p:cNvGrpSpPr/>
          <p:nvPr/>
        </p:nvGrpSpPr>
        <p:grpSpPr>
          <a:xfrm>
            <a:off x="3906909" y="4197386"/>
            <a:ext cx="4029229" cy="2179952"/>
            <a:chOff x="3630085" y="3988937"/>
            <a:chExt cx="4029229" cy="2179952"/>
          </a:xfrm>
        </p:grpSpPr>
        <p:pic>
          <p:nvPicPr>
            <p:cNvPr id="11" name="Google Shape;267;p11">
              <a:extLst>
                <a:ext uri="{FF2B5EF4-FFF2-40B4-BE49-F238E27FC236}">
                  <a16:creationId xmlns:a16="http://schemas.microsoft.com/office/drawing/2014/main" id="{CA3F283A-CB4A-4152-83DD-9A59B0A7D034}"/>
                </a:ext>
              </a:extLst>
            </p:cNvPr>
            <p:cNvPicPr/>
            <p:nvPr/>
          </p:nvPicPr>
          <p:blipFill>
            <a:blip r:embed="rId8"/>
            <a:stretch/>
          </p:blipFill>
          <p:spPr>
            <a:xfrm>
              <a:off x="3823994" y="5120426"/>
              <a:ext cx="1236458" cy="1017092"/>
            </a:xfrm>
            <a:prstGeom prst="rect">
              <a:avLst/>
            </a:prstGeom>
            <a:ln>
              <a:noFill/>
            </a:ln>
          </p:spPr>
        </p:pic>
        <p:sp>
          <p:nvSpPr>
            <p:cNvPr id="12" name="CustomShape 1">
              <a:extLst>
                <a:ext uri="{FF2B5EF4-FFF2-40B4-BE49-F238E27FC236}">
                  <a16:creationId xmlns:a16="http://schemas.microsoft.com/office/drawing/2014/main" id="{C0A01589-1E97-401F-A1B8-6AB0F39BABE9}"/>
                </a:ext>
              </a:extLst>
            </p:cNvPr>
            <p:cNvSpPr/>
            <p:nvPr/>
          </p:nvSpPr>
          <p:spPr>
            <a:xfrm>
              <a:off x="3630085" y="5772529"/>
              <a:ext cx="1476832" cy="39636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2000" b="1" spc="-1" dirty="0">
                  <a:solidFill>
                    <a:srgbClr val="1F3864"/>
                  </a:solidFill>
                  <a:latin typeface="Century Gothic"/>
                  <a:ea typeface="Century Gothic"/>
                </a:rPr>
                <a:t>Lukas</a:t>
              </a:r>
              <a:endParaRPr kumimoji="0" lang="en-GB" sz="2000" b="0" i="0" u="none" strike="noStrike" kern="1200" cap="none" spc="-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endParaRPr>
            </a:p>
          </p:txBody>
        </p:sp>
        <p:pic>
          <p:nvPicPr>
            <p:cNvPr id="13" name="Google Shape;271;p11">
              <a:extLst>
                <a:ext uri="{FF2B5EF4-FFF2-40B4-BE49-F238E27FC236}">
                  <a16:creationId xmlns:a16="http://schemas.microsoft.com/office/drawing/2014/main" id="{DA4B28E4-21A6-4CFE-9805-CB0F608C79EA}"/>
                </a:ext>
              </a:extLst>
            </p:cNvPr>
            <p:cNvPicPr/>
            <p:nvPr/>
          </p:nvPicPr>
          <p:blipFill>
            <a:blip r:embed="rId8"/>
            <a:stretch/>
          </p:blipFill>
          <p:spPr>
            <a:xfrm>
              <a:off x="6757071" y="3988937"/>
              <a:ext cx="757645" cy="846084"/>
            </a:xfrm>
            <a:prstGeom prst="rect">
              <a:avLst/>
            </a:prstGeom>
            <a:ln>
              <a:noFill/>
            </a:ln>
          </p:spPr>
        </p:pic>
        <p:sp>
          <p:nvSpPr>
            <p:cNvPr id="16" name="CustomShape 4">
              <a:extLst>
                <a:ext uri="{FF2B5EF4-FFF2-40B4-BE49-F238E27FC236}">
                  <a16:creationId xmlns:a16="http://schemas.microsoft.com/office/drawing/2014/main" id="{AA527ACB-D4AA-4160-8091-FBCBB0F96CF8}"/>
                </a:ext>
              </a:extLst>
            </p:cNvPr>
            <p:cNvSpPr/>
            <p:nvPr/>
          </p:nvSpPr>
          <p:spPr>
            <a:xfrm>
              <a:off x="6614264" y="4510763"/>
              <a:ext cx="1045050" cy="474062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000" b="1" spc="-1" dirty="0">
                  <a:solidFill>
                    <a:srgbClr val="1F3864"/>
                  </a:solidFill>
                  <a:latin typeface="Century Gothic"/>
                </a:rPr>
                <a:t>R</a:t>
              </a:r>
              <a:r>
                <a:rPr lang="en-GB" sz="2000" b="1" spc="-1" dirty="0" err="1">
                  <a:solidFill>
                    <a:srgbClr val="1F3864"/>
                  </a:solidFill>
                  <a:latin typeface="Century Gothic"/>
                </a:rPr>
                <a:t>uth</a:t>
              </a:r>
              <a:endParaRPr kumimoji="0" lang="en-GB" sz="2000" b="0" i="0" u="none" strike="noStrike" kern="1200" cap="none" spc="-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19" name="CustomShape 7">
              <a:extLst>
                <a:ext uri="{FF2B5EF4-FFF2-40B4-BE49-F238E27FC236}">
                  <a16:creationId xmlns:a16="http://schemas.microsoft.com/office/drawing/2014/main" id="{4AD3557E-2194-4C64-8B2D-4C651F43132B}"/>
                </a:ext>
              </a:extLst>
            </p:cNvPr>
            <p:cNvSpPr/>
            <p:nvPr/>
          </p:nvSpPr>
          <p:spPr>
            <a:xfrm rot="11406911" flipH="1">
              <a:off x="5366018" y="4598462"/>
              <a:ext cx="1068114" cy="784349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76320">
              <a:solidFill>
                <a:srgbClr val="002060"/>
              </a:solidFill>
              <a:miter/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s-MX"/>
            </a:p>
          </p:txBody>
        </p:sp>
      </p:grpSp>
      <p:sp>
        <p:nvSpPr>
          <p:cNvPr id="18" name="CustomShape 2">
            <a:extLst>
              <a:ext uri="{FF2B5EF4-FFF2-40B4-BE49-F238E27FC236}">
                <a16:creationId xmlns:a16="http://schemas.microsoft.com/office/drawing/2014/main" id="{211BC57F-A1C5-4FA3-AB56-9CDC3B2B81E4}"/>
              </a:ext>
            </a:extLst>
          </p:cNvPr>
          <p:cNvSpPr/>
          <p:nvPr/>
        </p:nvSpPr>
        <p:spPr>
          <a:xfrm>
            <a:off x="-829678" y="2279769"/>
            <a:ext cx="5940513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88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g</a:t>
            </a:r>
            <a:r>
              <a:rPr lang="en-GB" sz="8800" spc="-1" dirty="0">
                <a:solidFill>
                  <a:srgbClr val="FF0066"/>
                </a:solidFill>
                <a:latin typeface="Century Gothic" panose="020B0502020202020204" pitchFamily="34" charset="0"/>
                <a:ea typeface="Century Gothic"/>
              </a:rPr>
              <a:t>u</a:t>
            </a:r>
            <a:r>
              <a:rPr lang="en-GB" sz="88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t</a:t>
            </a:r>
            <a:endParaRPr kumimoji="0" lang="en-GB" sz="8800" b="1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0" name="CustomShape 2">
            <a:extLst>
              <a:ext uri="{FF2B5EF4-FFF2-40B4-BE49-F238E27FC236}">
                <a16:creationId xmlns:a16="http://schemas.microsoft.com/office/drawing/2014/main" id="{07AB00F3-EA4E-4E36-8C47-3C989309310A}"/>
              </a:ext>
            </a:extLst>
          </p:cNvPr>
          <p:cNvSpPr/>
          <p:nvPr/>
        </p:nvSpPr>
        <p:spPr>
          <a:xfrm>
            <a:off x="7088642" y="2341003"/>
            <a:ext cx="5940513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lvl="0" algn="ctr">
              <a:defRPr/>
            </a:pPr>
            <a:r>
              <a:rPr lang="en-GB" sz="88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s</a:t>
            </a:r>
            <a:r>
              <a:rPr lang="en-GB" sz="8800" spc="-1" dirty="0">
                <a:solidFill>
                  <a:srgbClr val="FF0066"/>
                </a:solidFill>
                <a:latin typeface="Century Gothic" panose="020B0502020202020204" pitchFamily="34" charset="0"/>
                <a:ea typeface="Century Gothic"/>
              </a:rPr>
              <a:t>u</a:t>
            </a:r>
            <a:r>
              <a:rPr lang="en-GB" sz="88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per</a:t>
            </a:r>
            <a:endParaRPr kumimoji="0" lang="en-GB" sz="8800" b="1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1" name="CustomShape 1">
            <a:extLst>
              <a:ext uri="{FF2B5EF4-FFF2-40B4-BE49-F238E27FC236}">
                <a16:creationId xmlns:a16="http://schemas.microsoft.com/office/drawing/2014/main" id="{562655AC-01FA-44BD-ABF4-1DF612D93A2B}"/>
              </a:ext>
            </a:extLst>
          </p:cNvPr>
          <p:cNvSpPr/>
          <p:nvPr/>
        </p:nvSpPr>
        <p:spPr>
          <a:xfrm>
            <a:off x="4885589" y="3525387"/>
            <a:ext cx="2071871" cy="46869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spc="-1" dirty="0">
                <a:solidFill>
                  <a:srgbClr val="1F3864"/>
                </a:solidFill>
                <a:latin typeface="Century Gothic"/>
                <a:ea typeface="Century Gothic"/>
              </a:rPr>
              <a:t>[you]</a:t>
            </a:r>
            <a:endParaRPr kumimoji="0" lang="en-GB" sz="320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22" name="CustomShape 1">
            <a:extLst>
              <a:ext uri="{FF2B5EF4-FFF2-40B4-BE49-F238E27FC236}">
                <a16:creationId xmlns:a16="http://schemas.microsoft.com/office/drawing/2014/main" id="{77FDBC08-140E-44CC-9FBF-07A6354C495E}"/>
              </a:ext>
            </a:extLst>
          </p:cNvPr>
          <p:cNvSpPr/>
          <p:nvPr/>
        </p:nvSpPr>
        <p:spPr>
          <a:xfrm>
            <a:off x="1104642" y="3561320"/>
            <a:ext cx="2071871" cy="46869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spc="-1" dirty="0">
                <a:solidFill>
                  <a:srgbClr val="1F3864"/>
                </a:solidFill>
                <a:latin typeface="Century Gothic"/>
                <a:ea typeface="Century Gothic"/>
              </a:rPr>
              <a:t>[good]</a:t>
            </a:r>
            <a:endParaRPr kumimoji="0" lang="en-GB" sz="320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26" name="Picture 25" descr="good">
            <a:extLst>
              <a:ext uri="{FF2B5EF4-FFF2-40B4-BE49-F238E27FC236}">
                <a16:creationId xmlns:a16="http://schemas.microsoft.com/office/drawing/2014/main" id="{54DF1D7C-8C4C-441A-922B-00FFB2D31F2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83201" y="4190013"/>
            <a:ext cx="2058052" cy="1094198"/>
          </a:xfrm>
          <a:prstGeom prst="rect">
            <a:avLst/>
          </a:prstGeom>
        </p:spPr>
      </p:pic>
      <p:pic>
        <p:nvPicPr>
          <p:cNvPr id="23" name="Picture 22" descr="smiling face">
            <a:extLst>
              <a:ext uri="{FF2B5EF4-FFF2-40B4-BE49-F238E27FC236}">
                <a16:creationId xmlns:a16="http://schemas.microsoft.com/office/drawing/2014/main" id="{00CC9172-E705-481C-AA4C-65FA06A9CBF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0154" y="3854309"/>
            <a:ext cx="1532238" cy="1532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5442023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ot_T1_W2-3.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Rot_T1_W2-3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Rot_T1_W2-3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1" grpId="0"/>
      <p:bldP spid="2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CustomShape 2"/>
          <p:cNvSpPr/>
          <p:nvPr/>
        </p:nvSpPr>
        <p:spPr>
          <a:xfrm>
            <a:off x="3314710" y="1845702"/>
            <a:ext cx="5940513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8000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P</a:t>
            </a:r>
            <a:r>
              <a:rPr lang="en-GB" sz="8000" spc="-1" dirty="0" err="1">
                <a:solidFill>
                  <a:srgbClr val="FF0066"/>
                </a:solidFill>
                <a:latin typeface="Century Gothic" panose="020B0502020202020204" pitchFamily="34" charset="0"/>
                <a:ea typeface="Century Gothic"/>
              </a:rPr>
              <a:t>u</a:t>
            </a:r>
            <a:r>
              <a:rPr lang="en-GB" sz="8000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nkt</a:t>
            </a:r>
            <a:endParaRPr kumimoji="0" lang="en-GB" sz="8000" b="1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55" name="CustomShape 3"/>
          <p:cNvSpPr/>
          <p:nvPr/>
        </p:nvSpPr>
        <p:spPr>
          <a:xfrm>
            <a:off x="10396437" y="1197782"/>
            <a:ext cx="1800180" cy="3963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" name="TextBox 2">
            <a:hlinkClick r:id="" action="ppaction://noaction">
              <a:snd r:embed="rId4" name="Rot_T1_W2-4.1.wav"/>
            </a:hlinkClick>
            <a:extLst>
              <a:ext uri="{FF2B5EF4-FFF2-40B4-BE49-F238E27FC236}">
                <a16:creationId xmlns:a16="http://schemas.microsoft.com/office/drawing/2014/main" id="{6DC42178-501A-44BF-9149-1C679CF37202}"/>
              </a:ext>
            </a:extLst>
          </p:cNvPr>
          <p:cNvSpPr txBox="1"/>
          <p:nvPr/>
        </p:nvSpPr>
        <p:spPr>
          <a:xfrm>
            <a:off x="0" y="-242427"/>
            <a:ext cx="6383867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500" dirty="0">
                <a:solidFill>
                  <a:srgbClr val="002060"/>
                </a:solidFill>
              </a:rPr>
              <a:t>short [</a:t>
            </a:r>
            <a:r>
              <a:rPr lang="en-GB" sz="11500" b="1" dirty="0">
                <a:solidFill>
                  <a:srgbClr val="002060"/>
                </a:solidFill>
              </a:rPr>
              <a:t>u</a:t>
            </a:r>
            <a:r>
              <a:rPr lang="en-GB" sz="11500" dirty="0">
                <a:solidFill>
                  <a:srgbClr val="002060"/>
                </a:solidFill>
              </a:rPr>
              <a:t>]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ACEEA6C-A281-4216-BB7A-769491E99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24687" y="1165124"/>
            <a:ext cx="1800180" cy="494975"/>
          </a:xfrm>
        </p:spPr>
        <p:txBody>
          <a:bodyPr/>
          <a:lstStyle/>
          <a:p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aussprechen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7" name="Picture 6" descr="Logo, icon&#10;&#10;Description automatically generated">
            <a:extLst>
              <a:ext uri="{FF2B5EF4-FFF2-40B4-BE49-F238E27FC236}">
                <a16:creationId xmlns:a16="http://schemas.microsoft.com/office/drawing/2014/main" id="{82B9CBA6-AA64-4319-AD0C-341C8AC4EF1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5278" y="513212"/>
            <a:ext cx="638569" cy="618613"/>
          </a:xfrm>
          <a:prstGeom prst="rect">
            <a:avLst/>
          </a:prstGeom>
        </p:spPr>
      </p:pic>
      <p:sp>
        <p:nvSpPr>
          <p:cNvPr id="14" name="Speech Bubble: Oval 13">
            <a:extLst>
              <a:ext uri="{FF2B5EF4-FFF2-40B4-BE49-F238E27FC236}">
                <a16:creationId xmlns:a16="http://schemas.microsoft.com/office/drawing/2014/main" id="{86F982C0-9F1C-4FC3-A97F-AFA3E065868B}"/>
              </a:ext>
            </a:extLst>
          </p:cNvPr>
          <p:cNvSpPr/>
          <p:nvPr/>
        </p:nvSpPr>
        <p:spPr>
          <a:xfrm>
            <a:off x="10396437" y="189956"/>
            <a:ext cx="818288" cy="775440"/>
          </a:xfrm>
          <a:prstGeom prst="wedgeEllipseCallout">
            <a:avLst>
              <a:gd name="adj1" fmla="val 80935"/>
              <a:gd name="adj2" fmla="val 35126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>
                <a:solidFill>
                  <a:schemeClr val="bg1"/>
                </a:solidFill>
              </a:rPr>
              <a:t>…</a:t>
            </a:r>
          </a:p>
        </p:txBody>
      </p:sp>
      <p:sp>
        <p:nvSpPr>
          <p:cNvPr id="10" name="CustomShape 2">
            <a:extLst>
              <a:ext uri="{FF2B5EF4-FFF2-40B4-BE49-F238E27FC236}">
                <a16:creationId xmlns:a16="http://schemas.microsoft.com/office/drawing/2014/main" id="{B2B03E18-74F4-4A56-8909-285EF5774497}"/>
              </a:ext>
            </a:extLst>
          </p:cNvPr>
          <p:cNvSpPr/>
          <p:nvPr/>
        </p:nvSpPr>
        <p:spPr>
          <a:xfrm>
            <a:off x="7754922" y="1888142"/>
            <a:ext cx="4191952" cy="74930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d</a:t>
            </a:r>
            <a:r>
              <a:rPr lang="en-GB" sz="8000" spc="-1" dirty="0">
                <a:solidFill>
                  <a:srgbClr val="FF0066"/>
                </a:solidFill>
                <a:latin typeface="Century Gothic" panose="020B0502020202020204" pitchFamily="34" charset="0"/>
                <a:ea typeface="Century Gothic"/>
              </a:rPr>
              <a:t>u</a:t>
            </a:r>
            <a:r>
              <a:rPr kumimoji="0" lang="en-GB" sz="80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nkel</a:t>
            </a:r>
            <a:endParaRPr kumimoji="0" lang="en-GB" sz="8000" b="1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2" name="CustomShape 2">
            <a:extLst>
              <a:ext uri="{FF2B5EF4-FFF2-40B4-BE49-F238E27FC236}">
                <a16:creationId xmlns:a16="http://schemas.microsoft.com/office/drawing/2014/main" id="{BB9AEE11-9868-4B0A-8363-64B8765DC6A7}"/>
              </a:ext>
            </a:extLst>
          </p:cNvPr>
          <p:cNvSpPr/>
          <p:nvPr/>
        </p:nvSpPr>
        <p:spPr>
          <a:xfrm>
            <a:off x="-546400" y="1820375"/>
            <a:ext cx="5773078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8000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N</a:t>
            </a:r>
            <a:r>
              <a:rPr lang="en-GB" sz="8000" spc="-1" dirty="0" err="1">
                <a:solidFill>
                  <a:srgbClr val="FF0066"/>
                </a:solidFill>
                <a:latin typeface="Century Gothic" panose="020B0502020202020204" pitchFamily="34" charset="0"/>
                <a:ea typeface="Century Gothic"/>
              </a:rPr>
              <a:t>u</a:t>
            </a:r>
            <a:r>
              <a:rPr lang="en-GB" sz="8000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mmer</a:t>
            </a:r>
            <a:endParaRPr kumimoji="0" lang="en-GB" sz="8000" b="1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E40CEDD5-CDD8-4C33-B2CC-6BE83412CC2B}"/>
              </a:ext>
            </a:extLst>
          </p:cNvPr>
          <p:cNvGrpSpPr/>
          <p:nvPr/>
        </p:nvGrpSpPr>
        <p:grpSpPr>
          <a:xfrm>
            <a:off x="1150306" y="3770964"/>
            <a:ext cx="2404133" cy="2009088"/>
            <a:chOff x="427686" y="1619197"/>
            <a:chExt cx="3437629" cy="3250322"/>
          </a:xfrm>
        </p:grpSpPr>
        <p:pic>
          <p:nvPicPr>
            <p:cNvPr id="16" name="Picture 10" descr="Contando, Matemáticas, Números">
              <a:extLst>
                <a:ext uri="{FF2B5EF4-FFF2-40B4-BE49-F238E27FC236}">
                  <a16:creationId xmlns:a16="http://schemas.microsoft.com/office/drawing/2014/main" id="{BC958831-BC11-4254-8EEC-168C7537593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36727" y="3342121"/>
              <a:ext cx="842925" cy="11022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12" descr="Contando, Matemáticas, Números">
              <a:extLst>
                <a:ext uri="{FF2B5EF4-FFF2-40B4-BE49-F238E27FC236}">
                  <a16:creationId xmlns:a16="http://schemas.microsoft.com/office/drawing/2014/main" id="{41FFD715-AEE8-4F51-89EA-D2CC2EB7F16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2023" y="1619197"/>
              <a:ext cx="804704" cy="8549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18" descr="Contando, Matemáticas, Números">
              <a:extLst>
                <a:ext uri="{FF2B5EF4-FFF2-40B4-BE49-F238E27FC236}">
                  <a16:creationId xmlns:a16="http://schemas.microsoft.com/office/drawing/2014/main" id="{6276AAE6-434C-4C73-99EE-8AE92F9B71E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38291" y="2236148"/>
              <a:ext cx="928850" cy="10741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4" descr="Contando, Cinco, Matemáticas, Números">
              <a:extLst>
                <a:ext uri="{FF2B5EF4-FFF2-40B4-BE49-F238E27FC236}">
                  <a16:creationId xmlns:a16="http://schemas.microsoft.com/office/drawing/2014/main" id="{F2F01EA1-47F8-4F42-A1F2-8B7750418E7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7686" y="2584743"/>
              <a:ext cx="836889" cy="11202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2" descr="Contando, Cuatro, Matemáticas, Números">
              <a:extLst>
                <a:ext uri="{FF2B5EF4-FFF2-40B4-BE49-F238E27FC236}">
                  <a16:creationId xmlns:a16="http://schemas.microsoft.com/office/drawing/2014/main" id="{0A626110-5394-404D-BD76-68D8FC66F18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102398">
              <a:off x="3094918" y="1701696"/>
              <a:ext cx="770397" cy="11378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8" descr="Contando, Ocho, Matemáticas, Números">
              <a:extLst>
                <a:ext uri="{FF2B5EF4-FFF2-40B4-BE49-F238E27FC236}">
                  <a16:creationId xmlns:a16="http://schemas.microsoft.com/office/drawing/2014/main" id="{1DC3B365-C2B2-434A-A804-E25980987AB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59686" y="2434970"/>
              <a:ext cx="862060" cy="13444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16" descr="Contando, Matemáticas, Números">
              <a:extLst>
                <a:ext uri="{FF2B5EF4-FFF2-40B4-BE49-F238E27FC236}">
                  <a16:creationId xmlns:a16="http://schemas.microsoft.com/office/drawing/2014/main" id="{68C31141-B5FF-43BC-B3D7-AB81DD221C7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17575">
              <a:off x="2181946" y="3431875"/>
              <a:ext cx="930805" cy="12172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" name="Picture 14" descr="Contando, Matemáticas, Nueve, Números">
              <a:extLst>
                <a:ext uri="{FF2B5EF4-FFF2-40B4-BE49-F238E27FC236}">
                  <a16:creationId xmlns:a16="http://schemas.microsoft.com/office/drawing/2014/main" id="{461C95C8-176C-4C97-9CDE-9B9164E99BF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2519" y="3504756"/>
              <a:ext cx="790760" cy="13647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A2130D4F-D466-4593-82D5-1668EF5AE9E2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717943" y="1798418"/>
              <a:ext cx="1327349" cy="1043267"/>
            </a:xfrm>
            <a:prstGeom prst="rect">
              <a:avLst/>
            </a:prstGeom>
          </p:spPr>
        </p:pic>
      </p:grpSp>
      <p:pic>
        <p:nvPicPr>
          <p:cNvPr id="27" name="Picture 26">
            <a:extLst>
              <a:ext uri="{FF2B5EF4-FFF2-40B4-BE49-F238E27FC236}">
                <a16:creationId xmlns:a16="http://schemas.microsoft.com/office/drawing/2014/main" id="{7BAA48C9-1921-499D-A8DB-2B65FD3E8A92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7215" y="3619078"/>
            <a:ext cx="749636" cy="764993"/>
          </a:xfrm>
          <a:prstGeom prst="rect">
            <a:avLst/>
          </a:prstGeom>
        </p:spPr>
      </p:pic>
      <p:pic>
        <p:nvPicPr>
          <p:cNvPr id="4" name="Picture 2" descr="Cosmic, Dark, Land, Landscape, Night, Sky, Stars, Trees">
            <a:extLst>
              <a:ext uri="{FF2B5EF4-FFF2-40B4-BE49-F238E27FC236}">
                <a16:creationId xmlns:a16="http://schemas.microsoft.com/office/drawing/2014/main" id="{E78EC75A-86CB-4BD4-AF5F-9B7C52C910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6809" y="3576976"/>
            <a:ext cx="2663107" cy="1880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CustomShape 1">
            <a:extLst>
              <a:ext uri="{FF2B5EF4-FFF2-40B4-BE49-F238E27FC236}">
                <a16:creationId xmlns:a16="http://schemas.microsoft.com/office/drawing/2014/main" id="{E418C291-4101-42AA-A8E6-BAD8D0893CB3}"/>
              </a:ext>
            </a:extLst>
          </p:cNvPr>
          <p:cNvSpPr/>
          <p:nvPr/>
        </p:nvSpPr>
        <p:spPr>
          <a:xfrm>
            <a:off x="687792" y="2981471"/>
            <a:ext cx="2071871" cy="46869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spc="-1" dirty="0">
                <a:solidFill>
                  <a:srgbClr val="1F3864"/>
                </a:solidFill>
                <a:latin typeface="Century Gothic"/>
                <a:ea typeface="Century Gothic"/>
              </a:rPr>
              <a:t>[number]</a:t>
            </a:r>
            <a:endParaRPr kumimoji="0" lang="en-GB" sz="320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29" name="CustomShape 1">
            <a:extLst>
              <a:ext uri="{FF2B5EF4-FFF2-40B4-BE49-F238E27FC236}">
                <a16:creationId xmlns:a16="http://schemas.microsoft.com/office/drawing/2014/main" id="{5EFD5D08-05AE-4DA6-9CF3-D6F1B0E2A01C}"/>
              </a:ext>
            </a:extLst>
          </p:cNvPr>
          <p:cNvSpPr/>
          <p:nvPr/>
        </p:nvSpPr>
        <p:spPr>
          <a:xfrm>
            <a:off x="8979053" y="2977581"/>
            <a:ext cx="2071871" cy="46869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spc="-1" dirty="0">
                <a:solidFill>
                  <a:srgbClr val="1F3864"/>
                </a:solidFill>
                <a:latin typeface="Century Gothic"/>
                <a:ea typeface="Century Gothic"/>
              </a:rPr>
              <a:t>[dark]</a:t>
            </a:r>
            <a:endParaRPr kumimoji="0" lang="en-GB" sz="320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2CFA70C-E5FA-4308-9ADE-5960F03BB653}"/>
              </a:ext>
            </a:extLst>
          </p:cNvPr>
          <p:cNvSpPr txBox="1"/>
          <p:nvPr/>
        </p:nvSpPr>
        <p:spPr>
          <a:xfrm>
            <a:off x="4876239" y="3029260"/>
            <a:ext cx="28786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solidFill>
                  <a:srgbClr val="002060"/>
                </a:solidFill>
              </a:rPr>
              <a:t>[dot, full stop]</a:t>
            </a:r>
          </a:p>
        </p:txBody>
      </p:sp>
    </p:spTree>
    <p:extLst>
      <p:ext uri="{BB962C8B-B14F-4D97-AF65-F5344CB8AC3E}">
        <p14:creationId xmlns:p14="http://schemas.microsoft.com/office/powerpoint/2010/main" val="3847916608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ot_T1_W2-5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28" grpId="0"/>
      <p:bldP spid="29" grpId="0"/>
      <p:bldP spid="3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34549" y="1229428"/>
            <a:ext cx="1557451" cy="374973"/>
          </a:xfrm>
          <a:solidFill>
            <a:srgbClr val="FF0000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Vokabeln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DC25B4A-87A5-444F-8909-6798D57B9B6E}"/>
              </a:ext>
            </a:extLst>
          </p:cNvPr>
          <p:cNvGrpSpPr/>
          <p:nvPr/>
        </p:nvGrpSpPr>
        <p:grpSpPr>
          <a:xfrm>
            <a:off x="10850272" y="161306"/>
            <a:ext cx="1240568" cy="1008631"/>
            <a:chOff x="10818487" y="2376307"/>
            <a:chExt cx="1240568" cy="1008631"/>
          </a:xfrm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0407715F-6131-45A0-B32C-D2CFB1907A6E}"/>
                </a:ext>
              </a:extLst>
            </p:cNvPr>
            <p:cNvSpPr/>
            <p:nvPr/>
          </p:nvSpPr>
          <p:spPr>
            <a:xfrm>
              <a:off x="10951620" y="2411979"/>
              <a:ext cx="963627" cy="933659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Explosion: 8 Points 9">
              <a:extLst>
                <a:ext uri="{FF2B5EF4-FFF2-40B4-BE49-F238E27FC236}">
                  <a16:creationId xmlns:a16="http://schemas.microsoft.com/office/drawing/2014/main" id="{B8BE6A60-1CFA-43E3-94FE-71206E822483}"/>
                </a:ext>
              </a:extLst>
            </p:cNvPr>
            <p:cNvSpPr/>
            <p:nvPr/>
          </p:nvSpPr>
          <p:spPr>
            <a:xfrm rot="20101036">
              <a:off x="10818487" y="2376307"/>
              <a:ext cx="1240568" cy="1008631"/>
            </a:xfrm>
            <a:prstGeom prst="irregularSeal1">
              <a:avLst/>
            </a:prstGeom>
            <a:solidFill>
              <a:schemeClr val="accent4">
                <a:lumMod val="20000"/>
                <a:lumOff val="80000"/>
              </a:schemeClr>
            </a:solidFill>
            <a:ln w="76200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Explosion: 8 Points 10">
              <a:extLst>
                <a:ext uri="{FF2B5EF4-FFF2-40B4-BE49-F238E27FC236}">
                  <a16:creationId xmlns:a16="http://schemas.microsoft.com/office/drawing/2014/main" id="{B41BDBF2-E6DC-4745-8986-04DDABD48D4D}"/>
                </a:ext>
              </a:extLst>
            </p:cNvPr>
            <p:cNvSpPr/>
            <p:nvPr/>
          </p:nvSpPr>
          <p:spPr>
            <a:xfrm rot="20101036">
              <a:off x="10840538" y="2405739"/>
              <a:ext cx="1210924" cy="933778"/>
            </a:xfrm>
            <a:prstGeom prst="irregularSeal1">
              <a:avLst/>
            </a:prstGeom>
            <a:solidFill>
              <a:srgbClr val="FFD10D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0000"/>
                </a:solidFill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5871A45-33B3-485C-BB71-EBE790506937}"/>
                </a:ext>
              </a:extLst>
            </p:cNvPr>
            <p:cNvSpPr txBox="1"/>
            <p:nvPr/>
          </p:nvSpPr>
          <p:spPr>
            <a:xfrm rot="20326871">
              <a:off x="10872111" y="2644457"/>
              <a:ext cx="112264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entury Gothic" panose="020B0502020202020204" pitchFamily="34" charset="0"/>
                </a:rPr>
                <a:t>Wörter</a:t>
              </a:r>
              <a:endParaRPr lang="en-GB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endParaRPr>
            </a:p>
          </p:txBody>
        </p:sp>
      </p:grpSp>
      <p:sp>
        <p:nvSpPr>
          <p:cNvPr id="22" name="Speech Bubble: Rectangle with Corners Rounded 21">
            <a:hlinkClick r:id="" action="ppaction://noaction">
              <a:snd r:embed="rId15" name="T1_W2_4.1.wav"/>
            </a:hlinkClick>
            <a:extLst>
              <a:ext uri="{FF2B5EF4-FFF2-40B4-BE49-F238E27FC236}">
                <a16:creationId xmlns:a16="http://schemas.microsoft.com/office/drawing/2014/main" id="{6DB3918C-D9FA-424B-B34A-BF79C4513D2B}"/>
              </a:ext>
            </a:extLst>
          </p:cNvPr>
          <p:cNvSpPr/>
          <p:nvPr/>
        </p:nvSpPr>
        <p:spPr>
          <a:xfrm>
            <a:off x="1003122" y="204077"/>
            <a:ext cx="4659124" cy="518040"/>
          </a:xfrm>
          <a:prstGeom prst="wedgeRoundRectCallout">
            <a:avLst>
              <a:gd name="adj1" fmla="val -54991"/>
              <a:gd name="adj2" fmla="val -7585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23" name="Graphic 22" descr="Teacher">
            <a:extLst>
              <a:ext uri="{FF2B5EF4-FFF2-40B4-BE49-F238E27FC236}">
                <a16:creationId xmlns:a16="http://schemas.microsoft.com/office/drawing/2014/main" id="{67B493D6-FE52-40B5-8ED3-CD5B638AF00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60401" y="33892"/>
            <a:ext cx="914400" cy="914400"/>
          </a:xfrm>
          <a:prstGeom prst="rect">
            <a:avLst/>
          </a:prstGeom>
        </p:spPr>
      </p:pic>
      <p:sp>
        <p:nvSpPr>
          <p:cNvPr id="24" name="Google Shape;108;p3">
            <a:hlinkClick r:id="" action="ppaction://noaction">
              <a:snd r:embed="rId15" name="T1_W2_4.1.wav"/>
            </a:hlinkClick>
            <a:extLst>
              <a:ext uri="{FF2B5EF4-FFF2-40B4-BE49-F238E27FC236}">
                <a16:creationId xmlns:a16="http://schemas.microsoft.com/office/drawing/2014/main" id="{3B09A5CC-ABD3-4D45-BAFF-ACCA457248C2}"/>
              </a:ext>
            </a:extLst>
          </p:cNvPr>
          <p:cNvSpPr txBox="1"/>
          <p:nvPr/>
        </p:nvSpPr>
        <p:spPr>
          <a:xfrm>
            <a:off x="1035565" y="189180"/>
            <a:ext cx="4436321" cy="5393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Was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ist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das auf Deutsch?</a:t>
            </a:r>
            <a:endParaRPr kumimoji="0" sz="2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38" name="Table 38">
            <a:extLst>
              <a:ext uri="{FF2B5EF4-FFF2-40B4-BE49-F238E27FC236}">
                <a16:creationId xmlns:a16="http://schemas.microsoft.com/office/drawing/2014/main" id="{F10931FF-5262-4250-9309-6312F34C5E77}"/>
              </a:ext>
            </a:extLst>
          </p:cNvPr>
          <p:cNvGraphicFramePr>
            <a:graphicFrameLocks noGrp="1"/>
          </p:cNvGraphicFramePr>
          <p:nvPr/>
        </p:nvGraphicFramePr>
        <p:xfrm>
          <a:off x="113249" y="1700051"/>
          <a:ext cx="11947644" cy="497226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986911">
                  <a:extLst>
                    <a:ext uri="{9D8B030D-6E8A-4147-A177-3AD203B41FA5}">
                      <a16:colId xmlns:a16="http://schemas.microsoft.com/office/drawing/2014/main" val="675467513"/>
                    </a:ext>
                  </a:extLst>
                </a:gridCol>
                <a:gridCol w="2986911">
                  <a:extLst>
                    <a:ext uri="{9D8B030D-6E8A-4147-A177-3AD203B41FA5}">
                      <a16:colId xmlns:a16="http://schemas.microsoft.com/office/drawing/2014/main" val="2476820774"/>
                    </a:ext>
                  </a:extLst>
                </a:gridCol>
                <a:gridCol w="2986911">
                  <a:extLst>
                    <a:ext uri="{9D8B030D-6E8A-4147-A177-3AD203B41FA5}">
                      <a16:colId xmlns:a16="http://schemas.microsoft.com/office/drawing/2014/main" val="403662420"/>
                    </a:ext>
                  </a:extLst>
                </a:gridCol>
                <a:gridCol w="2986911">
                  <a:extLst>
                    <a:ext uri="{9D8B030D-6E8A-4147-A177-3AD203B41FA5}">
                      <a16:colId xmlns:a16="http://schemas.microsoft.com/office/drawing/2014/main" val="1195561736"/>
                    </a:ext>
                  </a:extLst>
                </a:gridCol>
              </a:tblGrid>
              <a:tr h="1657422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27441391"/>
                  </a:ext>
                </a:extLst>
              </a:tr>
              <a:tr h="1657422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50897450"/>
                  </a:ext>
                </a:extLst>
              </a:tr>
              <a:tr h="1657422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23264357"/>
                  </a:ext>
                </a:extLst>
              </a:tr>
            </a:tbl>
          </a:graphicData>
        </a:graphic>
      </p:graphicFrame>
      <p:sp>
        <p:nvSpPr>
          <p:cNvPr id="40" name="TextBox 39">
            <a:extLst>
              <a:ext uri="{FF2B5EF4-FFF2-40B4-BE49-F238E27FC236}">
                <a16:creationId xmlns:a16="http://schemas.microsoft.com/office/drawing/2014/main" id="{861B0BC2-7499-4788-BE77-75457F87C47B}"/>
              </a:ext>
            </a:extLst>
          </p:cNvPr>
          <p:cNvSpPr txBox="1"/>
          <p:nvPr/>
        </p:nvSpPr>
        <p:spPr>
          <a:xfrm>
            <a:off x="-29778" y="1766289"/>
            <a:ext cx="32723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rgbClr val="002060"/>
                </a:solidFill>
              </a:rPr>
              <a:t>die </a:t>
            </a:r>
            <a:r>
              <a:rPr lang="en-GB" sz="3200" b="1" dirty="0" err="1">
                <a:solidFill>
                  <a:srgbClr val="002060"/>
                </a:solidFill>
              </a:rPr>
              <a:t>Karte</a:t>
            </a:r>
            <a:endParaRPr lang="en-GB" sz="3200" b="1" dirty="0">
              <a:solidFill>
                <a:srgbClr val="002060"/>
              </a:solidFill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E5A88A0C-4EC5-4221-905C-B61B17DF9CA2}"/>
              </a:ext>
            </a:extLst>
          </p:cNvPr>
          <p:cNvSpPr txBox="1"/>
          <p:nvPr/>
        </p:nvSpPr>
        <p:spPr>
          <a:xfrm>
            <a:off x="2980536" y="1756862"/>
            <a:ext cx="32723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</a:rPr>
              <a:t>w</a:t>
            </a:r>
            <a:r>
              <a:rPr lang="en-GB" sz="3200" b="1" dirty="0" err="1">
                <a:solidFill>
                  <a:srgbClr val="002060"/>
                </a:solidFill>
              </a:rPr>
              <a:t>elche</a:t>
            </a:r>
            <a:r>
              <a:rPr lang="en-GB" sz="3200" b="1" dirty="0">
                <a:solidFill>
                  <a:srgbClr val="002060"/>
                </a:solidFill>
              </a:rPr>
              <a:t>(r/s)?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3F38863B-0E21-4D37-9002-6C0F6D8A03BC}"/>
              </a:ext>
            </a:extLst>
          </p:cNvPr>
          <p:cNvSpPr txBox="1"/>
          <p:nvPr/>
        </p:nvSpPr>
        <p:spPr>
          <a:xfrm>
            <a:off x="5806105" y="1751583"/>
            <a:ext cx="32723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rgbClr val="002060"/>
                </a:solidFill>
              </a:rPr>
              <a:t>der Ort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789D61C8-D63D-4464-A25C-5E937132CA1E}"/>
              </a:ext>
            </a:extLst>
          </p:cNvPr>
          <p:cNvSpPr txBox="1"/>
          <p:nvPr/>
        </p:nvSpPr>
        <p:spPr>
          <a:xfrm>
            <a:off x="8919677" y="1795917"/>
            <a:ext cx="32723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rgbClr val="002060"/>
                </a:solidFill>
              </a:rPr>
              <a:t>das Handy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93709A0A-BE90-42BD-A4FF-42B1703A4E88}"/>
              </a:ext>
            </a:extLst>
          </p:cNvPr>
          <p:cNvSpPr txBox="1"/>
          <p:nvPr/>
        </p:nvSpPr>
        <p:spPr>
          <a:xfrm>
            <a:off x="-117088" y="3417757"/>
            <a:ext cx="32723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rgbClr val="002060"/>
                </a:solidFill>
              </a:rPr>
              <a:t>das Lied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AC2E6601-221D-4A06-B49E-5A13A89967D7}"/>
              </a:ext>
            </a:extLst>
          </p:cNvPr>
          <p:cNvSpPr txBox="1"/>
          <p:nvPr/>
        </p:nvSpPr>
        <p:spPr>
          <a:xfrm>
            <a:off x="2989287" y="3379564"/>
            <a:ext cx="32723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rgbClr val="002060"/>
                </a:solidFill>
              </a:rPr>
              <a:t>die </a:t>
            </a:r>
            <a:r>
              <a:rPr lang="en-GB" sz="3200" b="1" dirty="0" err="1">
                <a:solidFill>
                  <a:srgbClr val="002060"/>
                </a:solidFill>
              </a:rPr>
              <a:t>Antwort</a:t>
            </a:r>
            <a:endParaRPr lang="en-GB" sz="3200" b="1" dirty="0">
              <a:solidFill>
                <a:srgbClr val="002060"/>
              </a:solidFill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3B100F61-6D1B-4E44-AD06-00D26E74F8B1}"/>
              </a:ext>
            </a:extLst>
          </p:cNvPr>
          <p:cNvSpPr txBox="1"/>
          <p:nvPr/>
        </p:nvSpPr>
        <p:spPr>
          <a:xfrm>
            <a:off x="5848141" y="3350611"/>
            <a:ext cx="32723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rgbClr val="002060"/>
                </a:solidFill>
              </a:rPr>
              <a:t>die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D0549D2E-91E2-4DD9-983A-3BF5ABD740D0}"/>
              </a:ext>
            </a:extLst>
          </p:cNvPr>
          <p:cNvSpPr txBox="1"/>
          <p:nvPr/>
        </p:nvSpPr>
        <p:spPr>
          <a:xfrm>
            <a:off x="8884705" y="3274361"/>
            <a:ext cx="32723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rgbClr val="002060"/>
                </a:solidFill>
              </a:rPr>
              <a:t>die </a:t>
            </a:r>
            <a:r>
              <a:rPr lang="en-GB" sz="3200" b="1" dirty="0" err="1">
                <a:solidFill>
                  <a:srgbClr val="002060"/>
                </a:solidFill>
              </a:rPr>
              <a:t>Geschichte</a:t>
            </a:r>
            <a:endParaRPr lang="en-GB" sz="3200" b="1" dirty="0">
              <a:solidFill>
                <a:srgbClr val="002060"/>
              </a:solidFill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10C1A0A0-D8D2-487F-A994-32856EE809CE}"/>
              </a:ext>
            </a:extLst>
          </p:cNvPr>
          <p:cNvSpPr txBox="1"/>
          <p:nvPr/>
        </p:nvSpPr>
        <p:spPr>
          <a:xfrm>
            <a:off x="-117087" y="5043778"/>
            <a:ext cx="327232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</a:rPr>
              <a:t>der/die Lehrer(in)</a:t>
            </a:r>
            <a:endParaRPr lang="en-GB" sz="3200" b="1" dirty="0">
              <a:solidFill>
                <a:srgbClr val="002060"/>
              </a:solidFill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0AFE41B1-54F6-1AE9-3F7C-CE42CC5FA0F4}"/>
              </a:ext>
            </a:extLst>
          </p:cNvPr>
          <p:cNvSpPr txBox="1"/>
          <p:nvPr/>
        </p:nvSpPr>
        <p:spPr>
          <a:xfrm>
            <a:off x="8884705" y="5017194"/>
            <a:ext cx="32723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</a:rPr>
              <a:t>die Show</a:t>
            </a:r>
            <a:endParaRPr lang="en-GB" sz="3200" b="1" dirty="0">
              <a:solidFill>
                <a:srgbClr val="002060"/>
              </a:solidFill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7B9A02B8-492F-BACA-1847-2894A378C4D5}"/>
              </a:ext>
            </a:extLst>
          </p:cNvPr>
          <p:cNvSpPr txBox="1"/>
          <p:nvPr/>
        </p:nvSpPr>
        <p:spPr>
          <a:xfrm>
            <a:off x="2924900" y="5048672"/>
            <a:ext cx="32723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</a:rPr>
              <a:t>das Land</a:t>
            </a:r>
            <a:endParaRPr lang="en-GB" sz="3200" b="1" dirty="0">
              <a:solidFill>
                <a:srgbClr val="002060"/>
              </a:solidFill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21953D4A-CCE1-C9C3-EF0A-C1647BA8C278}"/>
              </a:ext>
            </a:extLst>
          </p:cNvPr>
          <p:cNvSpPr txBox="1"/>
          <p:nvPr/>
        </p:nvSpPr>
        <p:spPr>
          <a:xfrm>
            <a:off x="5813247" y="5066067"/>
            <a:ext cx="32723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</a:rPr>
              <a:t>das </a:t>
            </a:r>
            <a:r>
              <a:rPr lang="en-US" sz="3200" b="1" dirty="0" err="1">
                <a:solidFill>
                  <a:srgbClr val="002060"/>
                </a:solidFill>
              </a:rPr>
              <a:t>Konzert</a:t>
            </a:r>
            <a:endParaRPr lang="en-GB" sz="3200" b="1" dirty="0">
              <a:solidFill>
                <a:srgbClr val="002060"/>
              </a:solidFill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344B08BE-0C45-0255-26CD-512B6B2A8BFB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947242" y="4030718"/>
            <a:ext cx="1260291" cy="77324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99FAD8F-340A-4844-9D8C-5101AB42BBE5}"/>
              </a:ext>
            </a:extLst>
          </p:cNvPr>
          <p:cNvSpPr/>
          <p:nvPr/>
        </p:nvSpPr>
        <p:spPr>
          <a:xfrm>
            <a:off x="9076709" y="1703240"/>
            <a:ext cx="2982463" cy="1650560"/>
          </a:xfrm>
          <a:prstGeom prst="rect">
            <a:avLst/>
          </a:prstGeom>
          <a:solidFill>
            <a:srgbClr val="FFCC00">
              <a:alpha val="1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EC1B9B4B-6D71-4F49-80D9-08CE6E3277D9}"/>
              </a:ext>
            </a:extLst>
          </p:cNvPr>
          <p:cNvSpPr/>
          <p:nvPr/>
        </p:nvSpPr>
        <p:spPr>
          <a:xfrm>
            <a:off x="6089201" y="1695061"/>
            <a:ext cx="2982463" cy="1650560"/>
          </a:xfrm>
          <a:prstGeom prst="rect">
            <a:avLst/>
          </a:prstGeom>
          <a:solidFill>
            <a:srgbClr val="FFCC00">
              <a:alpha val="1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0276E35B-91F5-4B6E-832F-D0A4DB8B4BB3}"/>
              </a:ext>
            </a:extLst>
          </p:cNvPr>
          <p:cNvSpPr/>
          <p:nvPr/>
        </p:nvSpPr>
        <p:spPr>
          <a:xfrm>
            <a:off x="91876" y="1678022"/>
            <a:ext cx="2982463" cy="1650560"/>
          </a:xfrm>
          <a:prstGeom prst="rect">
            <a:avLst/>
          </a:prstGeom>
          <a:solidFill>
            <a:srgbClr val="FFCC00">
              <a:alpha val="1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BD5CF615-B6F0-4399-A4E7-9481B561EA92}"/>
              </a:ext>
            </a:extLst>
          </p:cNvPr>
          <p:cNvSpPr/>
          <p:nvPr/>
        </p:nvSpPr>
        <p:spPr>
          <a:xfrm>
            <a:off x="103160" y="3375823"/>
            <a:ext cx="2982463" cy="1650560"/>
          </a:xfrm>
          <a:prstGeom prst="rect">
            <a:avLst/>
          </a:prstGeom>
          <a:solidFill>
            <a:srgbClr val="FFCC00">
              <a:alpha val="1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9CD513F3-6EB8-4052-87A5-BBD733C4887A}"/>
              </a:ext>
            </a:extLst>
          </p:cNvPr>
          <p:cNvSpPr/>
          <p:nvPr/>
        </p:nvSpPr>
        <p:spPr>
          <a:xfrm>
            <a:off x="3077854" y="3363036"/>
            <a:ext cx="2982463" cy="1650560"/>
          </a:xfrm>
          <a:prstGeom prst="rect">
            <a:avLst/>
          </a:prstGeom>
          <a:solidFill>
            <a:srgbClr val="FFCC00">
              <a:alpha val="1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9DEC0063-1359-465E-8792-D5480129E295}"/>
              </a:ext>
            </a:extLst>
          </p:cNvPr>
          <p:cNvSpPr/>
          <p:nvPr/>
        </p:nvSpPr>
        <p:spPr>
          <a:xfrm>
            <a:off x="9033918" y="3395787"/>
            <a:ext cx="2982463" cy="1650560"/>
          </a:xfrm>
          <a:prstGeom prst="rect">
            <a:avLst/>
          </a:prstGeom>
          <a:solidFill>
            <a:srgbClr val="FFCC00">
              <a:alpha val="1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14BDF872-57AB-4EA2-9E98-0C134E148BD0}"/>
              </a:ext>
            </a:extLst>
          </p:cNvPr>
          <p:cNvSpPr/>
          <p:nvPr/>
        </p:nvSpPr>
        <p:spPr>
          <a:xfrm>
            <a:off x="122143" y="5076045"/>
            <a:ext cx="2982463" cy="1650560"/>
          </a:xfrm>
          <a:prstGeom prst="rect">
            <a:avLst/>
          </a:prstGeom>
          <a:solidFill>
            <a:srgbClr val="FFCC00">
              <a:alpha val="1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7D7AAEF6-F077-45C3-8276-C10C57CBC81B}"/>
              </a:ext>
            </a:extLst>
          </p:cNvPr>
          <p:cNvSpPr/>
          <p:nvPr/>
        </p:nvSpPr>
        <p:spPr>
          <a:xfrm>
            <a:off x="6058484" y="3379680"/>
            <a:ext cx="2982463" cy="1650560"/>
          </a:xfrm>
          <a:prstGeom prst="rect">
            <a:avLst/>
          </a:prstGeom>
          <a:solidFill>
            <a:srgbClr val="FFCC00">
              <a:alpha val="1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EDEDA883-FA6A-4FF4-807F-7E846DF4899B}"/>
              </a:ext>
            </a:extLst>
          </p:cNvPr>
          <p:cNvSpPr/>
          <p:nvPr/>
        </p:nvSpPr>
        <p:spPr>
          <a:xfrm>
            <a:off x="3079384" y="1721534"/>
            <a:ext cx="2982463" cy="1650560"/>
          </a:xfrm>
          <a:prstGeom prst="rect">
            <a:avLst/>
          </a:prstGeom>
          <a:solidFill>
            <a:srgbClr val="FFCC00">
              <a:alpha val="1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126B5546-F7BB-418A-87CC-4A4220D44B80}"/>
              </a:ext>
            </a:extLst>
          </p:cNvPr>
          <p:cNvSpPr/>
          <p:nvPr/>
        </p:nvSpPr>
        <p:spPr>
          <a:xfrm>
            <a:off x="9037422" y="5050732"/>
            <a:ext cx="2982463" cy="1650560"/>
          </a:xfrm>
          <a:prstGeom prst="rect">
            <a:avLst/>
          </a:prstGeom>
          <a:solidFill>
            <a:srgbClr val="FFCC00">
              <a:alpha val="1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07D9FDB9-2A72-4E00-9163-29A6BB38327F}"/>
              </a:ext>
            </a:extLst>
          </p:cNvPr>
          <p:cNvSpPr/>
          <p:nvPr/>
        </p:nvSpPr>
        <p:spPr>
          <a:xfrm>
            <a:off x="3092389" y="5009831"/>
            <a:ext cx="2982463" cy="1650560"/>
          </a:xfrm>
          <a:prstGeom prst="rect">
            <a:avLst/>
          </a:prstGeom>
          <a:solidFill>
            <a:srgbClr val="FFCC00">
              <a:alpha val="1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5E907A59-845E-44DB-A6F8-271C230FCFF1}"/>
              </a:ext>
            </a:extLst>
          </p:cNvPr>
          <p:cNvSpPr/>
          <p:nvPr/>
        </p:nvSpPr>
        <p:spPr>
          <a:xfrm>
            <a:off x="6087695" y="5002963"/>
            <a:ext cx="2982463" cy="1650560"/>
          </a:xfrm>
          <a:prstGeom prst="rect">
            <a:avLst/>
          </a:prstGeom>
          <a:solidFill>
            <a:srgbClr val="FFCC00">
              <a:alpha val="1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" name="Picture 6" descr="A group of people playing instruments&#10;&#10;Description automatically generated">
            <a:extLst>
              <a:ext uri="{FF2B5EF4-FFF2-40B4-BE49-F238E27FC236}">
                <a16:creationId xmlns:a16="http://schemas.microsoft.com/office/drawing/2014/main" id="{3AB0F06D-EFBB-B1A9-F589-F00677ED566C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7032117" y="5668237"/>
            <a:ext cx="1129189" cy="808958"/>
          </a:xfrm>
          <a:prstGeom prst="rect">
            <a:avLst/>
          </a:prstGeom>
        </p:spPr>
      </p:pic>
      <p:pic>
        <p:nvPicPr>
          <p:cNvPr id="9" name="Picture 8" descr="A group of flags in circles&#10;&#10;Description automatically generated">
            <a:extLst>
              <a:ext uri="{FF2B5EF4-FFF2-40B4-BE49-F238E27FC236}">
                <a16:creationId xmlns:a16="http://schemas.microsoft.com/office/drawing/2014/main" id="{1B3B3C08-E2F9-4252-2AE8-DDDB8180BDF5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4048984" y="5708326"/>
            <a:ext cx="1122345" cy="825099"/>
          </a:xfrm>
          <a:prstGeom prst="rect">
            <a:avLst/>
          </a:prstGeom>
        </p:spPr>
      </p:pic>
      <p:pic>
        <p:nvPicPr>
          <p:cNvPr id="25" name="Picture 24" descr="A stage with red and white curtains&#10;&#10;Description automatically generated">
            <a:extLst>
              <a:ext uri="{FF2B5EF4-FFF2-40B4-BE49-F238E27FC236}">
                <a16:creationId xmlns:a16="http://schemas.microsoft.com/office/drawing/2014/main" id="{B40378A2-16C6-5A91-1C1C-E03ECC19D2A0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0305745" y="5616200"/>
            <a:ext cx="853704" cy="849702"/>
          </a:xfrm>
          <a:prstGeom prst="rect">
            <a:avLst/>
          </a:prstGeom>
        </p:spPr>
      </p:pic>
      <p:pic>
        <p:nvPicPr>
          <p:cNvPr id="27" name="Picture 26" descr="A white figure on a road with arrows pointing to the sides&#10;&#10;Description automatically generated">
            <a:extLst>
              <a:ext uri="{FF2B5EF4-FFF2-40B4-BE49-F238E27FC236}">
                <a16:creationId xmlns:a16="http://schemas.microsoft.com/office/drawing/2014/main" id="{4A5B954C-550E-0E54-5CD4-CE9DD7BAB4AC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4045590" y="2332327"/>
            <a:ext cx="964325" cy="852825"/>
          </a:xfrm>
          <a:prstGeom prst="rect">
            <a:avLst/>
          </a:prstGeom>
        </p:spPr>
      </p:pic>
      <p:pic>
        <p:nvPicPr>
          <p:cNvPr id="72" name="Picture 71">
            <a:extLst>
              <a:ext uri="{FF2B5EF4-FFF2-40B4-BE49-F238E27FC236}">
                <a16:creationId xmlns:a16="http://schemas.microsoft.com/office/drawing/2014/main" id="{5EC9CE61-B353-D0E9-BF87-4DFD70FF6F91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206428" y="5976755"/>
            <a:ext cx="982438" cy="703057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10889FF6-A113-B10D-8C40-DC04618BC2F8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9787022" y="3953679"/>
            <a:ext cx="1652159" cy="853514"/>
          </a:xfrm>
          <a:prstGeom prst="rect">
            <a:avLst/>
          </a:prstGeom>
        </p:spPr>
      </p:pic>
      <p:pic>
        <p:nvPicPr>
          <p:cNvPr id="78" name="Picture 77" descr="A blue circle with a white cell phone on it&#10;&#10;Description automatically generated">
            <a:extLst>
              <a:ext uri="{FF2B5EF4-FFF2-40B4-BE49-F238E27FC236}">
                <a16:creationId xmlns:a16="http://schemas.microsoft.com/office/drawing/2014/main" id="{90B1F326-A030-6596-F031-B0833D6621B7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10100439" y="2288490"/>
            <a:ext cx="947503" cy="947503"/>
          </a:xfrm>
          <a:prstGeom prst="rect">
            <a:avLst/>
          </a:prstGeom>
        </p:spPr>
      </p:pic>
      <p:pic>
        <p:nvPicPr>
          <p:cNvPr id="80" name="Picture 79" descr="A cartoon of a person raising her hand&#10;&#10;Description automatically generated">
            <a:extLst>
              <a:ext uri="{FF2B5EF4-FFF2-40B4-BE49-F238E27FC236}">
                <a16:creationId xmlns:a16="http://schemas.microsoft.com/office/drawing/2014/main" id="{FE82B3DB-A258-BC10-3E59-5DCA032243ED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4128538" y="3876421"/>
            <a:ext cx="752311" cy="1022249"/>
          </a:xfrm>
          <a:prstGeom prst="rect">
            <a:avLst/>
          </a:prstGeom>
        </p:spPr>
      </p:pic>
      <p:sp>
        <p:nvSpPr>
          <p:cNvPr id="81" name="TextBox 80">
            <a:extLst>
              <a:ext uri="{FF2B5EF4-FFF2-40B4-BE49-F238E27FC236}">
                <a16:creationId xmlns:a16="http://schemas.microsoft.com/office/drawing/2014/main" id="{74AC9DBD-829D-E822-44FC-41E3E8CBC77E}"/>
              </a:ext>
            </a:extLst>
          </p:cNvPr>
          <p:cNvSpPr txBox="1"/>
          <p:nvPr/>
        </p:nvSpPr>
        <p:spPr>
          <a:xfrm>
            <a:off x="3519225" y="932368"/>
            <a:ext cx="5355996" cy="584775"/>
          </a:xfrm>
          <a:prstGeom prst="rect">
            <a:avLst/>
          </a:prstGeom>
          <a:solidFill>
            <a:srgbClr val="FFD10D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GB" sz="3200" b="1" dirty="0"/>
              <a:t>(the) answer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5DCF8E43-6922-407D-9AF1-7C9C84C6A847}"/>
              </a:ext>
            </a:extLst>
          </p:cNvPr>
          <p:cNvSpPr txBox="1"/>
          <p:nvPr/>
        </p:nvSpPr>
        <p:spPr>
          <a:xfrm>
            <a:off x="3530232" y="952069"/>
            <a:ext cx="5355996" cy="584775"/>
          </a:xfrm>
          <a:prstGeom prst="rect">
            <a:avLst/>
          </a:prstGeom>
          <a:solidFill>
            <a:srgbClr val="FFD10D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GB" sz="3200" b="1" dirty="0"/>
              <a:t>(the) mobile phone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51BBEA29-4470-F784-5EFB-2FC2F72C6971}"/>
              </a:ext>
            </a:extLst>
          </p:cNvPr>
          <p:cNvSpPr txBox="1"/>
          <p:nvPr/>
        </p:nvSpPr>
        <p:spPr>
          <a:xfrm>
            <a:off x="3557132" y="935425"/>
            <a:ext cx="5355996" cy="584775"/>
          </a:xfrm>
          <a:prstGeom prst="rect">
            <a:avLst/>
          </a:prstGeom>
          <a:solidFill>
            <a:srgbClr val="FFD10D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GB" sz="3200" b="1" dirty="0"/>
              <a:t>(the) place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1D386BE-1CDA-C7E1-D0FF-221D692F2C57}"/>
              </a:ext>
            </a:extLst>
          </p:cNvPr>
          <p:cNvSpPr txBox="1"/>
          <p:nvPr/>
        </p:nvSpPr>
        <p:spPr>
          <a:xfrm>
            <a:off x="3492325" y="950322"/>
            <a:ext cx="5355996" cy="584775"/>
          </a:xfrm>
          <a:prstGeom prst="rect">
            <a:avLst/>
          </a:prstGeom>
          <a:solidFill>
            <a:srgbClr val="FFD10D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GB" sz="3200" b="1" dirty="0"/>
              <a:t>(the) card, ticket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F4608809-0CFE-689A-2A63-F97AABAFA84A}"/>
              </a:ext>
            </a:extLst>
          </p:cNvPr>
          <p:cNvSpPr txBox="1"/>
          <p:nvPr/>
        </p:nvSpPr>
        <p:spPr>
          <a:xfrm>
            <a:off x="3530139" y="932165"/>
            <a:ext cx="5355996" cy="584775"/>
          </a:xfrm>
          <a:prstGeom prst="rect">
            <a:avLst/>
          </a:prstGeom>
          <a:solidFill>
            <a:srgbClr val="FFD10D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GB" sz="3200" b="1" dirty="0"/>
              <a:t>(the) song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F623C7A7-AAA2-4B5F-A592-47D20BB3869D}"/>
              </a:ext>
            </a:extLst>
          </p:cNvPr>
          <p:cNvSpPr txBox="1"/>
          <p:nvPr/>
        </p:nvSpPr>
        <p:spPr>
          <a:xfrm>
            <a:off x="3503332" y="963056"/>
            <a:ext cx="5355996" cy="584775"/>
          </a:xfrm>
          <a:prstGeom prst="rect">
            <a:avLst/>
          </a:prstGeom>
          <a:solidFill>
            <a:srgbClr val="FFD10D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GB" sz="3200" b="1" dirty="0"/>
              <a:t>(the) story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4F547B82-B9D3-E768-F71E-EEDC4E801CE9}"/>
              </a:ext>
            </a:extLst>
          </p:cNvPr>
          <p:cNvSpPr txBox="1"/>
          <p:nvPr/>
        </p:nvSpPr>
        <p:spPr>
          <a:xfrm>
            <a:off x="3494553" y="964920"/>
            <a:ext cx="5355996" cy="584775"/>
          </a:xfrm>
          <a:prstGeom prst="rect">
            <a:avLst/>
          </a:prstGeom>
          <a:solidFill>
            <a:srgbClr val="FFD10D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GB" sz="3200" b="1" dirty="0"/>
              <a:t>(the) teacher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7191D575-BA17-5D63-F7D8-651FB8674F80}"/>
              </a:ext>
            </a:extLst>
          </p:cNvPr>
          <p:cNvSpPr txBox="1"/>
          <p:nvPr/>
        </p:nvSpPr>
        <p:spPr>
          <a:xfrm>
            <a:off x="3490410" y="933561"/>
            <a:ext cx="5355996" cy="584775"/>
          </a:xfrm>
          <a:prstGeom prst="rect">
            <a:avLst/>
          </a:prstGeom>
          <a:solidFill>
            <a:srgbClr val="FFD10D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GB" sz="3200" b="1" dirty="0"/>
              <a:t>the (f/pl) 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747A2A63-9C57-E6DC-B1BA-9AA5C5CEB98E}"/>
              </a:ext>
            </a:extLst>
          </p:cNvPr>
          <p:cNvSpPr txBox="1"/>
          <p:nvPr/>
        </p:nvSpPr>
        <p:spPr>
          <a:xfrm>
            <a:off x="3557039" y="964539"/>
            <a:ext cx="5355996" cy="584775"/>
          </a:xfrm>
          <a:prstGeom prst="rect">
            <a:avLst/>
          </a:prstGeom>
          <a:solidFill>
            <a:srgbClr val="FFD10D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US" sz="3200" b="1" dirty="0"/>
              <a:t>which?</a:t>
            </a:r>
            <a:endParaRPr lang="en-GB" sz="3200" b="1" dirty="0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3EEF5028-B00C-BD2C-A335-6CE78C8A3D7D}"/>
              </a:ext>
            </a:extLst>
          </p:cNvPr>
          <p:cNvSpPr txBox="1"/>
          <p:nvPr/>
        </p:nvSpPr>
        <p:spPr>
          <a:xfrm>
            <a:off x="3475386" y="940895"/>
            <a:ext cx="5355996" cy="584775"/>
          </a:xfrm>
          <a:prstGeom prst="rect">
            <a:avLst/>
          </a:prstGeom>
          <a:solidFill>
            <a:srgbClr val="FFD10D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GB" sz="3200" b="1" dirty="0"/>
              <a:t>(the) show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963508F9-6593-E4F2-4E94-C94DBB1C65F4}"/>
              </a:ext>
            </a:extLst>
          </p:cNvPr>
          <p:cNvSpPr txBox="1"/>
          <p:nvPr/>
        </p:nvSpPr>
        <p:spPr>
          <a:xfrm>
            <a:off x="3519132" y="909451"/>
            <a:ext cx="5355996" cy="584775"/>
          </a:xfrm>
          <a:prstGeom prst="rect">
            <a:avLst/>
          </a:prstGeom>
          <a:solidFill>
            <a:srgbClr val="FFD10D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GB" sz="3200" b="1" dirty="0"/>
              <a:t>(the) country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ABBB9F3E-D741-8B26-F173-00DEA9865635}"/>
              </a:ext>
            </a:extLst>
          </p:cNvPr>
          <p:cNvSpPr txBox="1"/>
          <p:nvPr/>
        </p:nvSpPr>
        <p:spPr>
          <a:xfrm>
            <a:off x="3516829" y="925998"/>
            <a:ext cx="5355996" cy="584775"/>
          </a:xfrm>
          <a:prstGeom prst="rect">
            <a:avLst/>
          </a:prstGeom>
          <a:solidFill>
            <a:srgbClr val="FFD10D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US" sz="3200" b="1" dirty="0"/>
              <a:t>(the) concert</a:t>
            </a:r>
            <a:endParaRPr lang="en-GB" sz="3200" b="1" dirty="0"/>
          </a:p>
        </p:txBody>
      </p:sp>
      <p:sp>
        <p:nvSpPr>
          <p:cNvPr id="75" name="Speech Bubble: Rectangle with Corners Rounded 74">
            <a:extLst>
              <a:ext uri="{FF2B5EF4-FFF2-40B4-BE49-F238E27FC236}">
                <a16:creationId xmlns:a16="http://schemas.microsoft.com/office/drawing/2014/main" id="{04A850D5-B3E2-4734-95A8-6DDC107AA508}"/>
              </a:ext>
            </a:extLst>
          </p:cNvPr>
          <p:cNvSpPr/>
          <p:nvPr/>
        </p:nvSpPr>
        <p:spPr>
          <a:xfrm>
            <a:off x="132505" y="917989"/>
            <a:ext cx="3167439" cy="689302"/>
          </a:xfrm>
          <a:prstGeom prst="wedgeRoundRectCallout">
            <a:avLst>
              <a:gd name="adj1" fmla="val -22481"/>
              <a:gd name="adj2" fmla="val 81749"/>
              <a:gd name="adj3" fmla="val 16667"/>
            </a:avLst>
          </a:prstGeom>
          <a:solidFill>
            <a:srgbClr val="002060"/>
          </a:solidFill>
          <a:ln w="31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solidFill>
                  <a:schemeClr val="bg1"/>
                </a:solidFill>
              </a:rPr>
              <a:t>die </a:t>
            </a:r>
            <a:r>
              <a:rPr lang="en-GB" sz="2000" b="1" dirty="0" err="1">
                <a:solidFill>
                  <a:schemeClr val="bg1"/>
                </a:solidFill>
              </a:rPr>
              <a:t>Karte</a:t>
            </a:r>
            <a:r>
              <a:rPr lang="en-GB" sz="2000" b="1" dirty="0">
                <a:solidFill>
                  <a:schemeClr val="bg1"/>
                </a:solidFill>
              </a:rPr>
              <a:t> </a:t>
            </a:r>
            <a:r>
              <a:rPr lang="en-GB" sz="2000" dirty="0">
                <a:solidFill>
                  <a:schemeClr val="bg1"/>
                </a:solidFill>
              </a:rPr>
              <a:t>means </a:t>
            </a:r>
            <a:r>
              <a:rPr lang="en-GB" sz="2000" b="1" dirty="0">
                <a:solidFill>
                  <a:schemeClr val="bg1"/>
                </a:solidFill>
              </a:rPr>
              <a:t>ticket </a:t>
            </a:r>
            <a:r>
              <a:rPr lang="en-GB" sz="2000" dirty="0">
                <a:solidFill>
                  <a:schemeClr val="bg1"/>
                </a:solidFill>
              </a:rPr>
              <a:t>as well as </a:t>
            </a:r>
            <a:r>
              <a:rPr lang="en-GB" sz="2000" b="1" dirty="0">
                <a:solidFill>
                  <a:schemeClr val="bg1"/>
                </a:solidFill>
              </a:rPr>
              <a:t>card</a:t>
            </a:r>
            <a:r>
              <a:rPr lang="en-GB" sz="2000" dirty="0">
                <a:solidFill>
                  <a:schemeClr val="bg1"/>
                </a:solidFill>
              </a:rPr>
              <a:t>!</a:t>
            </a:r>
          </a:p>
        </p:txBody>
      </p:sp>
      <p:pic>
        <p:nvPicPr>
          <p:cNvPr id="8" name="Picture 7" descr="A red sign with white text&#10;&#10;Description automatically generated">
            <a:extLst>
              <a:ext uri="{FF2B5EF4-FFF2-40B4-BE49-F238E27FC236}">
                <a16:creationId xmlns:a16="http://schemas.microsoft.com/office/drawing/2014/main" id="{84E58B26-23A7-4818-AA0A-1F13C00A34A2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3438" y="2583339"/>
            <a:ext cx="856477" cy="452996"/>
          </a:xfrm>
          <a:prstGeom prst="rect">
            <a:avLst/>
          </a:prstGeom>
        </p:spPr>
      </p:pic>
      <p:pic>
        <p:nvPicPr>
          <p:cNvPr id="14" name="Picture 13" descr="A yellow background with text and balloons&#10;&#10;Description automatically generated">
            <a:extLst>
              <a:ext uri="{FF2B5EF4-FFF2-40B4-BE49-F238E27FC236}">
                <a16:creationId xmlns:a16="http://schemas.microsoft.com/office/drawing/2014/main" id="{3FA632F4-FC8B-44CF-B9BD-AAFD6BF42AE8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582" y="2305797"/>
            <a:ext cx="954793" cy="954793"/>
          </a:xfrm>
          <a:prstGeom prst="rect">
            <a:avLst/>
          </a:prstGeom>
        </p:spPr>
      </p:pic>
      <p:pic>
        <p:nvPicPr>
          <p:cNvPr id="77" name="Graphic 76" descr="Map with pin with solid fill">
            <a:extLst>
              <a:ext uri="{FF2B5EF4-FFF2-40B4-BE49-F238E27FC236}">
                <a16:creationId xmlns:a16="http://schemas.microsoft.com/office/drawing/2014/main" id="{A18E5DA4-85C0-41A8-B7DF-1D11CA278588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0"/>
              </a:ext>
            </a:extLst>
          </a:blip>
          <a:stretch>
            <a:fillRect/>
          </a:stretch>
        </p:blipFill>
        <p:spPr>
          <a:xfrm>
            <a:off x="6989448" y="2091603"/>
            <a:ext cx="1113563" cy="1162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2170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1_W2_4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1_W2_4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9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1_W2_4.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8" dur="2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1_W2_4.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7" dur="2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1_W2_4.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6" dur="2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1_W2_4.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5" dur="2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T1_W2_4.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4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T1_W2_4.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83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T1_W2_4.1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92" dur="2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T1_W2_4.1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1" dur="2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T1_W2_4.1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0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T1_W2_4.1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81" grpId="0" animBg="1"/>
      <p:bldP spid="39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42" grpId="0" animBg="1"/>
      <p:bldP spid="43" grpId="0" animBg="1"/>
      <p:bldP spid="46" grpId="0" animBg="1"/>
      <p:bldP spid="55" grpId="0" animBg="1"/>
      <p:bldP spid="57" grpId="0" animBg="1"/>
      <p:bldP spid="7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oogle Shape;170;p8"/>
          <p:cNvPicPr/>
          <p:nvPr/>
        </p:nvPicPr>
        <p:blipFill>
          <a:blip r:embed="rId9"/>
          <a:stretch/>
        </p:blipFill>
        <p:spPr>
          <a:xfrm>
            <a:off x="10909270" y="86527"/>
            <a:ext cx="1190434" cy="1088269"/>
          </a:xfrm>
          <a:prstGeom prst="rect">
            <a:avLst/>
          </a:prstGeom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95DE2CF-C479-4832-BEE8-6FF1D832AF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142" y="-110316"/>
            <a:ext cx="7267988" cy="1144800"/>
          </a:xfrm>
        </p:spPr>
        <p:txBody>
          <a:bodyPr/>
          <a:lstStyle/>
          <a:p>
            <a:r>
              <a:rPr lang="en-GB" sz="3600" b="1" spc="-1" dirty="0">
                <a:latin typeface="Century Gothic" panose="020B0502020202020204" pitchFamily="34" charset="0"/>
              </a:rPr>
              <a:t>die (the, plural)</a:t>
            </a:r>
            <a:endParaRPr lang="en-GB" sz="3600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DDDC6956-2BA6-46EA-B535-410FA66C7D04}"/>
              </a:ext>
            </a:extLst>
          </p:cNvPr>
          <p:cNvSpPr txBox="1">
            <a:spLocks/>
          </p:cNvSpPr>
          <p:nvPr/>
        </p:nvSpPr>
        <p:spPr>
          <a:xfrm>
            <a:off x="169142" y="941015"/>
            <a:ext cx="10515600" cy="7571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en-GB" dirty="0">
                <a:solidFill>
                  <a:srgbClr val="002060"/>
                </a:solidFill>
              </a:rPr>
              <a:t>You know three words for </a:t>
            </a:r>
            <a:r>
              <a:rPr lang="en-GB" b="1" i="1" dirty="0">
                <a:solidFill>
                  <a:srgbClr val="002060"/>
                </a:solidFill>
              </a:rPr>
              <a:t>the </a:t>
            </a:r>
            <a:r>
              <a:rPr lang="en-GB" dirty="0">
                <a:solidFill>
                  <a:srgbClr val="002060"/>
                </a:solidFill>
              </a:rPr>
              <a:t>in German: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sz="280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9CB85A4-9770-485E-BD3B-A93168A0AB11}"/>
              </a:ext>
            </a:extLst>
          </p:cNvPr>
          <p:cNvSpPr txBox="1"/>
          <p:nvPr/>
        </p:nvSpPr>
        <p:spPr>
          <a:xfrm>
            <a:off x="311372" y="3050488"/>
            <a:ext cx="11880628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To say ‘</a:t>
            </a:r>
            <a:r>
              <a:rPr kumimoji="0" lang="en-GB" sz="2800" b="0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the’ for all plural nouns, use</a:t>
            </a:r>
            <a:r>
              <a:rPr kumimoji="0" lang="en-GB" sz="2800" b="0" i="1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 ‘</a:t>
            </a:r>
            <a:r>
              <a:rPr kumimoji="0" lang="en-GB" sz="2800" b="1" i="1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die</a:t>
            </a:r>
            <a:r>
              <a:rPr kumimoji="0" lang="en-GB" sz="2800" b="0" i="1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’</a:t>
            </a: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C6FEAEA-229F-4C2A-9EA4-706D314C72AC}"/>
              </a:ext>
            </a:extLst>
          </p:cNvPr>
          <p:cNvSpPr txBox="1"/>
          <p:nvPr/>
        </p:nvSpPr>
        <p:spPr>
          <a:xfrm>
            <a:off x="200588" y="1879341"/>
            <a:ext cx="14077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der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 Ort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B5ED71E-84A7-4139-A489-C659F09C8D45}"/>
              </a:ext>
            </a:extLst>
          </p:cNvPr>
          <p:cNvSpPr txBox="1"/>
          <p:nvPr/>
        </p:nvSpPr>
        <p:spPr>
          <a:xfrm>
            <a:off x="3327176" y="1913612"/>
            <a:ext cx="17700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die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 Show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9051D96-2064-4477-93E7-92388B095225}"/>
              </a:ext>
            </a:extLst>
          </p:cNvPr>
          <p:cNvSpPr txBox="1"/>
          <p:nvPr/>
        </p:nvSpPr>
        <p:spPr>
          <a:xfrm>
            <a:off x="6797759" y="1879341"/>
            <a:ext cx="22012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das </a:t>
            </a:r>
            <a:r>
              <a:rPr lang="en-US" sz="2800" kern="0" dirty="0">
                <a:solidFill>
                  <a:srgbClr val="002060"/>
                </a:solidFill>
              </a:rPr>
              <a:t>K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onzert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85D1C25-A35E-9CE1-A63F-FABCD7F7086B}"/>
              </a:ext>
            </a:extLst>
          </p:cNvPr>
          <p:cNvSpPr txBox="1"/>
          <p:nvPr/>
        </p:nvSpPr>
        <p:spPr>
          <a:xfrm>
            <a:off x="137884" y="4054924"/>
            <a:ext cx="15921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die </a:t>
            </a:r>
            <a:r>
              <a:rPr lang="en-US" sz="2800" b="1" kern="0" noProof="0" dirty="0" err="1">
                <a:solidFill>
                  <a:srgbClr val="002060"/>
                </a:solidFill>
              </a:rPr>
              <a:t>Orte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6925F1B1-14E0-8092-227C-FA9C43F67617}"/>
              </a:ext>
            </a:extLst>
          </p:cNvPr>
          <p:cNvSpPr txBox="1"/>
          <p:nvPr/>
        </p:nvSpPr>
        <p:spPr>
          <a:xfrm>
            <a:off x="3989257" y="4048211"/>
            <a:ext cx="19143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die </a:t>
            </a:r>
            <a:r>
              <a:rPr lang="en-US" sz="2800" b="1" kern="0" dirty="0">
                <a:solidFill>
                  <a:srgbClr val="002060"/>
                </a:solidFill>
              </a:rPr>
              <a:t>Shows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1C71674C-5142-71E2-64C1-E1EEF13F1DF6}"/>
              </a:ext>
            </a:extLst>
          </p:cNvPr>
          <p:cNvSpPr txBox="1"/>
          <p:nvPr/>
        </p:nvSpPr>
        <p:spPr>
          <a:xfrm>
            <a:off x="7797544" y="3995886"/>
            <a:ext cx="23519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die </a:t>
            </a:r>
            <a:r>
              <a:rPr lang="en-US" sz="2800" b="1" kern="0" noProof="0" dirty="0">
                <a:solidFill>
                  <a:srgbClr val="002060"/>
                </a:solidFill>
              </a:rPr>
              <a:t>K</a:t>
            </a:r>
            <a:r>
              <a:rPr lang="en-US" sz="2800" b="1" kern="0" dirty="0" err="1">
                <a:solidFill>
                  <a:srgbClr val="002060"/>
                </a:solidFill>
              </a:rPr>
              <a:t>onzerte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</p:txBody>
      </p:sp>
      <p:sp>
        <p:nvSpPr>
          <p:cNvPr id="36" name="Speech Bubble: Rectangle with Corners Rounded 35">
            <a:extLst>
              <a:ext uri="{FF2B5EF4-FFF2-40B4-BE49-F238E27FC236}">
                <a16:creationId xmlns:a16="http://schemas.microsoft.com/office/drawing/2014/main" id="{10A14AD6-F539-2272-7B3D-BAE073DB1FB0}"/>
              </a:ext>
            </a:extLst>
          </p:cNvPr>
          <p:cNvSpPr/>
          <p:nvPr/>
        </p:nvSpPr>
        <p:spPr>
          <a:xfrm>
            <a:off x="5287605" y="5235558"/>
            <a:ext cx="3448431" cy="1497025"/>
          </a:xfrm>
          <a:prstGeom prst="wedgeRoundRectCallout">
            <a:avLst>
              <a:gd name="adj1" fmla="val -153716"/>
              <a:gd name="adj2" fmla="val -92645"/>
              <a:gd name="adj3" fmla="val 16667"/>
            </a:avLst>
          </a:prstGeom>
          <a:solidFill>
            <a:srgbClr val="002060"/>
          </a:solidFill>
          <a:ln w="31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dirty="0"/>
          </a:p>
        </p:txBody>
      </p:sp>
      <p:sp>
        <p:nvSpPr>
          <p:cNvPr id="38" name="Speech Bubble: Rectangle with Corners Rounded 37">
            <a:extLst>
              <a:ext uri="{FF2B5EF4-FFF2-40B4-BE49-F238E27FC236}">
                <a16:creationId xmlns:a16="http://schemas.microsoft.com/office/drawing/2014/main" id="{BDCFF912-8989-1507-7E41-0D00BC84270F}"/>
              </a:ext>
            </a:extLst>
          </p:cNvPr>
          <p:cNvSpPr/>
          <p:nvPr/>
        </p:nvSpPr>
        <p:spPr>
          <a:xfrm>
            <a:off x="5287605" y="5234238"/>
            <a:ext cx="3448431" cy="1497025"/>
          </a:xfrm>
          <a:prstGeom prst="wedgeRoundRectCallout">
            <a:avLst>
              <a:gd name="adj1" fmla="val 90235"/>
              <a:gd name="adj2" fmla="val -88887"/>
              <a:gd name="adj3" fmla="val 16667"/>
            </a:avLst>
          </a:prstGeom>
          <a:solidFill>
            <a:srgbClr val="002060"/>
          </a:solidFill>
          <a:ln w="31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You know this plural pattern:</a:t>
            </a:r>
          </a:p>
          <a:p>
            <a:pPr algn="ctr"/>
            <a:r>
              <a:rPr lang="en-US" sz="2000" dirty="0"/>
              <a:t>m/</a:t>
            </a:r>
            <a:r>
              <a:rPr lang="en-US" sz="2000" dirty="0" err="1"/>
              <a:t>nt</a:t>
            </a:r>
            <a:r>
              <a:rPr lang="en-US" sz="2000" dirty="0"/>
              <a:t> </a:t>
            </a:r>
            <a:r>
              <a:rPr lang="en-US" sz="2000" dirty="0">
                <a:sym typeface="Wingdings" panose="05000000000000000000" pitchFamily="2" charset="2"/>
              </a:rPr>
              <a:t> + 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35B747B-A923-7546-9061-B2F920CC353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088061" y="1656739"/>
            <a:ext cx="1267169" cy="90780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6FA938D-0EA2-80D3-9DE8-ABB8C73F9A9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149470" y="3850222"/>
            <a:ext cx="875890" cy="62749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BDA691E-2242-3B0E-614F-D96631E9D63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025360" y="3864575"/>
            <a:ext cx="877900" cy="627942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5597ADB2-AAB1-486E-BEAF-CE0F507A5752}"/>
              </a:ext>
            </a:extLst>
          </p:cNvPr>
          <p:cNvGrpSpPr/>
          <p:nvPr/>
        </p:nvGrpSpPr>
        <p:grpSpPr>
          <a:xfrm>
            <a:off x="1697404" y="1472174"/>
            <a:ext cx="1405244" cy="1251500"/>
            <a:chOff x="5706132" y="749233"/>
            <a:chExt cx="2434638" cy="2267950"/>
          </a:xfrm>
        </p:grpSpPr>
        <p:pic>
          <p:nvPicPr>
            <p:cNvPr id="25" name="Graphic 24" descr="Map with pin with solid fill">
              <a:extLst>
                <a:ext uri="{FF2B5EF4-FFF2-40B4-BE49-F238E27FC236}">
                  <a16:creationId xmlns:a16="http://schemas.microsoft.com/office/drawing/2014/main" id="{357F4F6D-AB76-4CDB-9280-089911DCD60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5706132" y="749233"/>
              <a:ext cx="2198607" cy="2198607"/>
            </a:xfrm>
            <a:prstGeom prst="rect">
              <a:avLst/>
            </a:prstGeom>
          </p:spPr>
        </p:pic>
        <p:pic>
          <p:nvPicPr>
            <p:cNvPr id="26" name="Picture 25" descr="Logo&#10;&#10;Description automatically generated">
              <a:extLst>
                <a:ext uri="{FF2B5EF4-FFF2-40B4-BE49-F238E27FC236}">
                  <a16:creationId xmlns:a16="http://schemas.microsoft.com/office/drawing/2014/main" id="{B36EF2B9-850F-4935-A143-9234B3521672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39111" y="2182368"/>
              <a:ext cx="2001659" cy="834815"/>
            </a:xfrm>
            <a:prstGeom prst="rect">
              <a:avLst/>
            </a:prstGeom>
          </p:spPr>
        </p:pic>
      </p:grpSp>
      <p:pic>
        <p:nvPicPr>
          <p:cNvPr id="27" name="Picture 26" descr="A stage with red and white curtains&#10;&#10;Description automatically generated">
            <a:extLst>
              <a:ext uri="{FF2B5EF4-FFF2-40B4-BE49-F238E27FC236}">
                <a16:creationId xmlns:a16="http://schemas.microsoft.com/office/drawing/2014/main" id="{0F3FB955-0734-4F4E-BA60-1A3721ED5EB9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426942" y="1704990"/>
            <a:ext cx="912084" cy="907808"/>
          </a:xfrm>
          <a:prstGeom prst="rect">
            <a:avLst/>
          </a:prstGeom>
        </p:spPr>
      </p:pic>
      <p:pic>
        <p:nvPicPr>
          <p:cNvPr id="31" name="Graphic 30" descr="Map with pin with solid fill">
            <a:extLst>
              <a:ext uri="{FF2B5EF4-FFF2-40B4-BE49-F238E27FC236}">
                <a16:creationId xmlns:a16="http://schemas.microsoft.com/office/drawing/2014/main" id="{0018E958-AF77-4A77-BB5A-91B69424D2F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694016" y="3573861"/>
            <a:ext cx="1113563" cy="1162408"/>
          </a:xfrm>
          <a:prstGeom prst="rect">
            <a:avLst/>
          </a:prstGeom>
        </p:spPr>
      </p:pic>
      <p:pic>
        <p:nvPicPr>
          <p:cNvPr id="32" name="Graphic 31" descr="Map with pin with solid fill">
            <a:extLst>
              <a:ext uri="{FF2B5EF4-FFF2-40B4-BE49-F238E27FC236}">
                <a16:creationId xmlns:a16="http://schemas.microsoft.com/office/drawing/2014/main" id="{C2883017-3330-4A8C-BCEA-C85B061010F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2689573" y="3582764"/>
            <a:ext cx="1113563" cy="1162408"/>
          </a:xfrm>
          <a:prstGeom prst="rect">
            <a:avLst/>
          </a:prstGeom>
        </p:spPr>
      </p:pic>
      <p:pic>
        <p:nvPicPr>
          <p:cNvPr id="39" name="Picture 38" descr="A stage with red and white curtains&#10;&#10;Description automatically generated">
            <a:extLst>
              <a:ext uri="{FF2B5EF4-FFF2-40B4-BE49-F238E27FC236}">
                <a16:creationId xmlns:a16="http://schemas.microsoft.com/office/drawing/2014/main" id="{80940F73-7299-4086-AA0F-75BBD0CD80A6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996850" y="3714030"/>
            <a:ext cx="853704" cy="849702"/>
          </a:xfrm>
          <a:prstGeom prst="rect">
            <a:avLst/>
          </a:prstGeom>
        </p:spPr>
      </p:pic>
      <p:pic>
        <p:nvPicPr>
          <p:cNvPr id="40" name="Picture 39" descr="A stage with red and white curtains&#10;&#10;Description automatically generated">
            <a:extLst>
              <a:ext uri="{FF2B5EF4-FFF2-40B4-BE49-F238E27FC236}">
                <a16:creationId xmlns:a16="http://schemas.microsoft.com/office/drawing/2014/main" id="{814C59EC-9DD1-4231-B1AB-FAA22BC22CC6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897197" y="3712710"/>
            <a:ext cx="853704" cy="849702"/>
          </a:xfrm>
          <a:prstGeom prst="rect">
            <a:avLst/>
          </a:prstGeom>
        </p:spPr>
      </p:pic>
      <p:sp>
        <p:nvSpPr>
          <p:cNvPr id="37" name="Speech Bubble: Rectangle with Corners Rounded 36">
            <a:extLst>
              <a:ext uri="{FF2B5EF4-FFF2-40B4-BE49-F238E27FC236}">
                <a16:creationId xmlns:a16="http://schemas.microsoft.com/office/drawing/2014/main" id="{ACF5628A-89EB-668C-D655-065735F0242B}"/>
              </a:ext>
            </a:extLst>
          </p:cNvPr>
          <p:cNvSpPr/>
          <p:nvPr/>
        </p:nvSpPr>
        <p:spPr>
          <a:xfrm>
            <a:off x="5287605" y="5234238"/>
            <a:ext cx="3448431" cy="1497025"/>
          </a:xfrm>
          <a:prstGeom prst="wedgeRoundRectCallout">
            <a:avLst>
              <a:gd name="adj1" fmla="val -36228"/>
              <a:gd name="adj2" fmla="val -98284"/>
              <a:gd name="adj3" fmla="val 16667"/>
            </a:avLst>
          </a:prstGeom>
          <a:solidFill>
            <a:srgbClr val="002060"/>
          </a:solidFill>
          <a:ln w="31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chemeClr val="bg1"/>
                </a:solidFill>
              </a:rPr>
              <a:t>Some cognate plurals have –s just like in English!</a:t>
            </a:r>
          </a:p>
        </p:txBody>
      </p:sp>
    </p:spTree>
    <p:extLst>
      <p:ext uri="{BB962C8B-B14F-4D97-AF65-F5344CB8AC3E}">
        <p14:creationId xmlns:p14="http://schemas.microsoft.com/office/powerpoint/2010/main" val="3638820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1_W2_5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1_W2_5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1_W2_5.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1_W2_5.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1_W2_5.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1_W2_5.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/>
      <p:bldP spid="12" grpId="0"/>
      <p:bldP spid="20" grpId="0"/>
      <p:bldP spid="21" grpId="0"/>
      <p:bldP spid="22" grpId="0"/>
      <p:bldP spid="33" grpId="0"/>
      <p:bldP spid="34" grpId="0"/>
      <p:bldP spid="35" grpId="0"/>
      <p:bldP spid="36" grpId="0" animBg="1"/>
      <p:bldP spid="38" grpId="0" animBg="1"/>
      <p:bldP spid="3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A3D61D71-4E81-0AD6-658C-027FCEF11A19}"/>
              </a:ext>
            </a:extLst>
          </p:cNvPr>
          <p:cNvSpPr/>
          <p:nvPr/>
        </p:nvSpPr>
        <p:spPr>
          <a:xfrm>
            <a:off x="509289" y="1992042"/>
            <a:ext cx="396202" cy="350505"/>
          </a:xfrm>
          <a:prstGeom prst="ellipse">
            <a:avLst/>
          </a:prstGeom>
          <a:solidFill>
            <a:srgbClr val="FFFFCC"/>
          </a:solidFill>
          <a:ln>
            <a:solidFill>
              <a:srgbClr val="FFD1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C6FEAEA-229F-4C2A-9EA4-706D314C72AC}"/>
              </a:ext>
            </a:extLst>
          </p:cNvPr>
          <p:cNvSpPr txBox="1"/>
          <p:nvPr/>
        </p:nvSpPr>
        <p:spPr>
          <a:xfrm>
            <a:off x="200588" y="1879341"/>
            <a:ext cx="14077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der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 Ort</a:t>
            </a: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181255FA-FEEC-204E-D486-5B62DEECF2F9}"/>
              </a:ext>
            </a:extLst>
          </p:cNvPr>
          <p:cNvSpPr/>
          <p:nvPr/>
        </p:nvSpPr>
        <p:spPr>
          <a:xfrm>
            <a:off x="8633861" y="2915732"/>
            <a:ext cx="502565" cy="350505"/>
          </a:xfrm>
          <a:prstGeom prst="ellipse">
            <a:avLst/>
          </a:prstGeom>
          <a:solidFill>
            <a:srgbClr val="FFFFCC"/>
          </a:solidFill>
          <a:ln>
            <a:solidFill>
              <a:srgbClr val="FFD1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E2C8BA83-8B30-C5C2-CEDC-945D4566C12F}"/>
              </a:ext>
            </a:extLst>
          </p:cNvPr>
          <p:cNvSpPr/>
          <p:nvPr/>
        </p:nvSpPr>
        <p:spPr>
          <a:xfrm>
            <a:off x="7816748" y="2122523"/>
            <a:ext cx="243193" cy="350505"/>
          </a:xfrm>
          <a:prstGeom prst="ellipse">
            <a:avLst/>
          </a:prstGeom>
          <a:solidFill>
            <a:srgbClr val="FFFFCC"/>
          </a:solidFill>
          <a:ln>
            <a:solidFill>
              <a:srgbClr val="FFD1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47BC022C-3E11-1EF3-651F-147B416630E7}"/>
              </a:ext>
            </a:extLst>
          </p:cNvPr>
          <p:cNvSpPr/>
          <p:nvPr/>
        </p:nvSpPr>
        <p:spPr>
          <a:xfrm>
            <a:off x="4574138" y="2926464"/>
            <a:ext cx="244527" cy="350505"/>
          </a:xfrm>
          <a:prstGeom prst="ellipse">
            <a:avLst/>
          </a:prstGeom>
          <a:solidFill>
            <a:srgbClr val="FFFFCC"/>
          </a:solidFill>
          <a:ln>
            <a:solidFill>
              <a:srgbClr val="FFD1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9D28E433-801C-2373-42C6-2170B65E49E6}"/>
              </a:ext>
            </a:extLst>
          </p:cNvPr>
          <p:cNvSpPr/>
          <p:nvPr/>
        </p:nvSpPr>
        <p:spPr>
          <a:xfrm>
            <a:off x="3941126" y="2017190"/>
            <a:ext cx="337965" cy="350505"/>
          </a:xfrm>
          <a:prstGeom prst="ellipse">
            <a:avLst/>
          </a:prstGeom>
          <a:solidFill>
            <a:srgbClr val="FFFFCC"/>
          </a:solidFill>
          <a:ln>
            <a:solidFill>
              <a:srgbClr val="FFD1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02BCCB82-BA19-6AA7-3C5E-4591606DADA0}"/>
              </a:ext>
            </a:extLst>
          </p:cNvPr>
          <p:cNvSpPr/>
          <p:nvPr/>
        </p:nvSpPr>
        <p:spPr>
          <a:xfrm>
            <a:off x="1309037" y="2915732"/>
            <a:ext cx="406700" cy="350505"/>
          </a:xfrm>
          <a:prstGeom prst="ellipse">
            <a:avLst/>
          </a:prstGeom>
          <a:solidFill>
            <a:srgbClr val="FFFFCC"/>
          </a:solidFill>
          <a:ln>
            <a:solidFill>
              <a:srgbClr val="FFD1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9" name="Google Shape;170;p8"/>
          <p:cNvPicPr/>
          <p:nvPr/>
        </p:nvPicPr>
        <p:blipFill>
          <a:blip r:embed="rId12"/>
          <a:stretch/>
        </p:blipFill>
        <p:spPr>
          <a:xfrm>
            <a:off x="10909270" y="86527"/>
            <a:ext cx="1190434" cy="1088269"/>
          </a:xfrm>
          <a:prstGeom prst="rect">
            <a:avLst/>
          </a:prstGeom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95DE2CF-C479-4832-BEE8-6FF1D832AF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141" y="-110316"/>
            <a:ext cx="8809995" cy="1144800"/>
          </a:xfrm>
        </p:spPr>
        <p:txBody>
          <a:bodyPr/>
          <a:lstStyle/>
          <a:p>
            <a:r>
              <a:rPr lang="en-GB" sz="3600" b="1" spc="-1" dirty="0" err="1">
                <a:latin typeface="Century Gothic" panose="020B0502020202020204" pitchFamily="34" charset="0"/>
              </a:rPr>
              <a:t>welcher</a:t>
            </a:r>
            <a:r>
              <a:rPr lang="en-GB" sz="3600" b="1" spc="-1" dirty="0">
                <a:latin typeface="Century Gothic" panose="020B0502020202020204" pitchFamily="34" charset="0"/>
              </a:rPr>
              <a:t>?/</a:t>
            </a:r>
            <a:r>
              <a:rPr lang="en-GB" sz="3600" b="1" spc="-1" dirty="0" err="1">
                <a:latin typeface="Century Gothic" panose="020B0502020202020204" pitchFamily="34" charset="0"/>
              </a:rPr>
              <a:t>welche</a:t>
            </a:r>
            <a:r>
              <a:rPr lang="en-GB" sz="3600" b="1" spc="-1" dirty="0">
                <a:latin typeface="Century Gothic" panose="020B0502020202020204" pitchFamily="34" charset="0"/>
              </a:rPr>
              <a:t>?/welches? (which?)</a:t>
            </a:r>
            <a:endParaRPr lang="en-GB" sz="3600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DDDC6956-2BA6-46EA-B535-410FA66C7D04}"/>
              </a:ext>
            </a:extLst>
          </p:cNvPr>
          <p:cNvSpPr txBox="1">
            <a:spLocks/>
          </p:cNvSpPr>
          <p:nvPr/>
        </p:nvSpPr>
        <p:spPr>
          <a:xfrm>
            <a:off x="169142" y="941015"/>
            <a:ext cx="10515600" cy="7571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noProof="0" dirty="0">
                <a:solidFill>
                  <a:srgbClr val="002060"/>
                </a:solidFill>
              </a:rPr>
              <a:t>To ask ‘which?’ in </a:t>
            </a:r>
            <a:r>
              <a:rPr lang="en-GB" dirty="0">
                <a:solidFill>
                  <a:srgbClr val="002060"/>
                </a:solidFill>
              </a:rPr>
              <a:t>G</a:t>
            </a:r>
            <a:r>
              <a:rPr lang="en-GB" noProof="0" dirty="0" err="1">
                <a:solidFill>
                  <a:srgbClr val="002060"/>
                </a:solidFill>
              </a:rPr>
              <a:t>erman</a:t>
            </a:r>
            <a:r>
              <a:rPr lang="en-GB" noProof="0" dirty="0">
                <a:solidFill>
                  <a:srgbClr val="002060"/>
                </a:solidFill>
              </a:rPr>
              <a:t>, use welch- with these endings: </a:t>
            </a:r>
            <a:endParaRPr kumimoji="0" lang="en-GB" sz="280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9CB85A4-9770-485E-BD3B-A93168A0AB11}"/>
              </a:ext>
            </a:extLst>
          </p:cNvPr>
          <p:cNvSpPr txBox="1"/>
          <p:nvPr/>
        </p:nvSpPr>
        <p:spPr>
          <a:xfrm>
            <a:off x="200588" y="3772082"/>
            <a:ext cx="11880628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Welche</a:t>
            </a: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?</a:t>
            </a: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 is which?</a:t>
            </a:r>
            <a:r>
              <a:rPr kumimoji="0" lang="en-GB" sz="28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 for all plural nouns: </a:t>
            </a:r>
            <a:endParaRPr kumimoji="0" lang="en-GB" sz="2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B5ED71E-84A7-4139-A489-C659F09C8D45}"/>
              </a:ext>
            </a:extLst>
          </p:cNvPr>
          <p:cNvSpPr txBox="1"/>
          <p:nvPr/>
        </p:nvSpPr>
        <p:spPr>
          <a:xfrm>
            <a:off x="3526120" y="1914812"/>
            <a:ext cx="17700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die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 Show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9051D96-2064-4477-93E7-92388B095225}"/>
              </a:ext>
            </a:extLst>
          </p:cNvPr>
          <p:cNvSpPr txBox="1"/>
          <p:nvPr/>
        </p:nvSpPr>
        <p:spPr>
          <a:xfrm>
            <a:off x="7287802" y="1986526"/>
            <a:ext cx="22012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das </a:t>
            </a:r>
            <a:r>
              <a:rPr lang="en-US" sz="2800" kern="0" dirty="0" err="1">
                <a:solidFill>
                  <a:srgbClr val="002060"/>
                </a:solidFill>
              </a:rPr>
              <a:t>Konzert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85D1C25-A35E-9CE1-A63F-FABCD7F7086B}"/>
              </a:ext>
            </a:extLst>
          </p:cNvPr>
          <p:cNvSpPr txBox="1"/>
          <p:nvPr/>
        </p:nvSpPr>
        <p:spPr>
          <a:xfrm>
            <a:off x="169141" y="2798462"/>
            <a:ext cx="24673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Welcher</a:t>
            </a:r>
            <a:r>
              <a:rPr lang="en-US" sz="2800" b="1" kern="0" dirty="0">
                <a:solidFill>
                  <a:srgbClr val="002060"/>
                </a:solidFill>
              </a:rPr>
              <a:t> </a:t>
            </a:r>
            <a:r>
              <a:rPr lang="en-US" sz="2800" kern="0" dirty="0">
                <a:solidFill>
                  <a:srgbClr val="002060"/>
                </a:solidFill>
              </a:rPr>
              <a:t>Ort</a:t>
            </a:r>
            <a:r>
              <a:rPr kumimoji="0" lang="en-US" sz="28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?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6925F1B1-14E0-8092-227C-FA9C43F67617}"/>
              </a:ext>
            </a:extLst>
          </p:cNvPr>
          <p:cNvSpPr txBox="1"/>
          <p:nvPr/>
        </p:nvSpPr>
        <p:spPr>
          <a:xfrm>
            <a:off x="3866416" y="4675232"/>
            <a:ext cx="28825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Welche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 </a:t>
            </a:r>
            <a:r>
              <a:rPr lang="en-US" sz="2800" kern="0" dirty="0">
                <a:solidFill>
                  <a:srgbClr val="002060"/>
                </a:solidFill>
              </a:rPr>
              <a:t>Shows?</a:t>
            </a:r>
            <a:endParaRPr kumimoji="0" lang="en-US" sz="280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1C71674C-5142-71E2-64C1-E1EEF13F1DF6}"/>
              </a:ext>
            </a:extLst>
          </p:cNvPr>
          <p:cNvSpPr txBox="1"/>
          <p:nvPr/>
        </p:nvSpPr>
        <p:spPr>
          <a:xfrm>
            <a:off x="8388424" y="4649679"/>
            <a:ext cx="33265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Welche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 </a:t>
            </a:r>
            <a:r>
              <a:rPr lang="en-US" sz="2800" kern="0" dirty="0" err="1">
                <a:solidFill>
                  <a:srgbClr val="002060"/>
                </a:solidFill>
              </a:rPr>
              <a:t>Konzerte</a:t>
            </a:r>
            <a:r>
              <a:rPr lang="en-US" sz="2800" kern="0" dirty="0">
                <a:solidFill>
                  <a:srgbClr val="002060"/>
                </a:solidFill>
              </a:rPr>
              <a:t>?</a:t>
            </a:r>
            <a:endParaRPr kumimoji="0" lang="en-US" sz="280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E804035-38C9-149C-E6C7-45D6C2D39620}"/>
              </a:ext>
            </a:extLst>
          </p:cNvPr>
          <p:cNvSpPr txBox="1"/>
          <p:nvPr/>
        </p:nvSpPr>
        <p:spPr>
          <a:xfrm>
            <a:off x="3399494" y="2840107"/>
            <a:ext cx="27430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Welche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 </a:t>
            </a:r>
            <a:r>
              <a:rPr lang="en-US" sz="2800" kern="0" dirty="0">
                <a:solidFill>
                  <a:srgbClr val="002060"/>
                </a:solidFill>
              </a:rPr>
              <a:t>Show?</a:t>
            </a:r>
            <a:endParaRPr kumimoji="0" lang="en-US" sz="280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218A7C9-4294-3CD6-5B46-0857707B8DA8}"/>
              </a:ext>
            </a:extLst>
          </p:cNvPr>
          <p:cNvSpPr txBox="1"/>
          <p:nvPr/>
        </p:nvSpPr>
        <p:spPr>
          <a:xfrm>
            <a:off x="7497048" y="2793466"/>
            <a:ext cx="32415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Welches</a:t>
            </a:r>
            <a:r>
              <a:rPr kumimoji="0" lang="en-US" sz="28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 </a:t>
            </a:r>
            <a:r>
              <a:rPr kumimoji="0" lang="en-US" sz="280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Konzert</a:t>
            </a:r>
            <a:r>
              <a:rPr lang="en-US" sz="2800" kern="0" dirty="0">
                <a:solidFill>
                  <a:srgbClr val="002060"/>
                </a:solidFill>
              </a:rPr>
              <a:t>?</a:t>
            </a:r>
            <a:endParaRPr kumimoji="0" lang="en-US" sz="280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AF681190-A2B0-C0BE-4281-BBBF3A78BD99}"/>
              </a:ext>
            </a:extLst>
          </p:cNvPr>
          <p:cNvSpPr txBox="1"/>
          <p:nvPr/>
        </p:nvSpPr>
        <p:spPr>
          <a:xfrm>
            <a:off x="57500" y="4667429"/>
            <a:ext cx="26869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kern="0" dirty="0" err="1">
                <a:solidFill>
                  <a:srgbClr val="002060"/>
                </a:solidFill>
              </a:rPr>
              <a:t>Welche</a:t>
            </a:r>
            <a:r>
              <a:rPr lang="en-US" sz="2800" b="1" kern="0" dirty="0">
                <a:solidFill>
                  <a:srgbClr val="002060"/>
                </a:solidFill>
              </a:rPr>
              <a:t> </a:t>
            </a:r>
            <a:r>
              <a:rPr lang="en-US" sz="2800" kern="0" dirty="0" err="1">
                <a:solidFill>
                  <a:srgbClr val="002060"/>
                </a:solidFill>
              </a:rPr>
              <a:t>Orte</a:t>
            </a:r>
            <a:r>
              <a:rPr lang="en-US" sz="2800" kern="0" dirty="0">
                <a:solidFill>
                  <a:srgbClr val="002060"/>
                </a:solidFill>
              </a:rPr>
              <a:t>?</a:t>
            </a:r>
            <a:r>
              <a:rPr lang="en-US" sz="2800" b="1" kern="0" dirty="0">
                <a:solidFill>
                  <a:srgbClr val="002060"/>
                </a:solidFill>
              </a:rPr>
              <a:t> 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B57F1E2-E27B-9DD0-CF08-2003A35E35A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301161" y="5268082"/>
            <a:ext cx="1185629" cy="84970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3E79B0C-0E00-EE1F-3180-FBE9E4AB114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685933" y="5259593"/>
            <a:ext cx="1184346" cy="848781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BE5CEF7B-64A0-4533-B7AC-5B7C63ED2FA0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418115" y="1685101"/>
            <a:ext cx="1267169" cy="907808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6B95758C-6FBE-4982-9BB1-EBCDD47A4071}"/>
              </a:ext>
            </a:extLst>
          </p:cNvPr>
          <p:cNvGrpSpPr/>
          <p:nvPr/>
        </p:nvGrpSpPr>
        <p:grpSpPr>
          <a:xfrm>
            <a:off x="1697404" y="1472174"/>
            <a:ext cx="1405244" cy="1251500"/>
            <a:chOff x="5706132" y="749233"/>
            <a:chExt cx="2434638" cy="2267950"/>
          </a:xfrm>
        </p:grpSpPr>
        <p:pic>
          <p:nvPicPr>
            <p:cNvPr id="36" name="Graphic 35" descr="Map with pin with solid fill">
              <a:extLst>
                <a:ext uri="{FF2B5EF4-FFF2-40B4-BE49-F238E27FC236}">
                  <a16:creationId xmlns:a16="http://schemas.microsoft.com/office/drawing/2014/main" id="{5B8F20FA-F1C5-4AB4-8817-6EAD27E3C05E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5706132" y="749233"/>
              <a:ext cx="2198607" cy="2198607"/>
            </a:xfrm>
            <a:prstGeom prst="rect">
              <a:avLst/>
            </a:prstGeom>
          </p:spPr>
        </p:pic>
        <p:pic>
          <p:nvPicPr>
            <p:cNvPr id="37" name="Picture 36" descr="Logo&#10;&#10;Description automatically generated">
              <a:extLst>
                <a:ext uri="{FF2B5EF4-FFF2-40B4-BE49-F238E27FC236}">
                  <a16:creationId xmlns:a16="http://schemas.microsoft.com/office/drawing/2014/main" id="{0FC6F874-9D23-437E-BFC3-5B8E84B633FF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39111" y="2182368"/>
              <a:ext cx="2001659" cy="834815"/>
            </a:xfrm>
            <a:prstGeom prst="rect">
              <a:avLst/>
            </a:prstGeom>
          </p:spPr>
        </p:pic>
      </p:grpSp>
      <p:pic>
        <p:nvPicPr>
          <p:cNvPr id="38" name="Picture 37" descr="A stage with red and white curtains&#10;&#10;Description automatically generated">
            <a:extLst>
              <a:ext uri="{FF2B5EF4-FFF2-40B4-BE49-F238E27FC236}">
                <a16:creationId xmlns:a16="http://schemas.microsoft.com/office/drawing/2014/main" id="{F870C91E-91CC-411B-B461-478730C29765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426942" y="1704990"/>
            <a:ext cx="912084" cy="907808"/>
          </a:xfrm>
          <a:prstGeom prst="rect">
            <a:avLst/>
          </a:prstGeom>
        </p:spPr>
      </p:pic>
      <p:pic>
        <p:nvPicPr>
          <p:cNvPr id="44" name="Graphic 43" descr="Map with pin with solid fill">
            <a:extLst>
              <a:ext uri="{FF2B5EF4-FFF2-40B4-BE49-F238E27FC236}">
                <a16:creationId xmlns:a16="http://schemas.microsoft.com/office/drawing/2014/main" id="{A87095ED-7AEE-4157-BAC6-7345D63018A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1603451" y="5111730"/>
            <a:ext cx="1113563" cy="1162408"/>
          </a:xfrm>
          <a:prstGeom prst="rect">
            <a:avLst/>
          </a:prstGeom>
        </p:spPr>
      </p:pic>
      <p:pic>
        <p:nvPicPr>
          <p:cNvPr id="45" name="Graphic 44" descr="Map with pin with solid fill">
            <a:extLst>
              <a:ext uri="{FF2B5EF4-FFF2-40B4-BE49-F238E27FC236}">
                <a16:creationId xmlns:a16="http://schemas.microsoft.com/office/drawing/2014/main" id="{D027718A-EB3A-4AD6-8B1C-6EFE72E6BA1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2570471" y="5111730"/>
            <a:ext cx="1113563" cy="1162408"/>
          </a:xfrm>
          <a:prstGeom prst="rect">
            <a:avLst/>
          </a:prstGeom>
        </p:spPr>
      </p:pic>
      <p:pic>
        <p:nvPicPr>
          <p:cNvPr id="46" name="Picture 45" descr="A stage with red and white curtains&#10;&#10;Description automatically generated">
            <a:extLst>
              <a:ext uri="{FF2B5EF4-FFF2-40B4-BE49-F238E27FC236}">
                <a16:creationId xmlns:a16="http://schemas.microsoft.com/office/drawing/2014/main" id="{FAE9C4F8-58C4-4548-A539-D04297909B6F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669148" y="5259992"/>
            <a:ext cx="853704" cy="849702"/>
          </a:xfrm>
          <a:prstGeom prst="rect">
            <a:avLst/>
          </a:prstGeom>
        </p:spPr>
      </p:pic>
      <p:pic>
        <p:nvPicPr>
          <p:cNvPr id="47" name="Picture 46" descr="A stage with red and white curtains&#10;&#10;Description automatically generated">
            <a:extLst>
              <a:ext uri="{FF2B5EF4-FFF2-40B4-BE49-F238E27FC236}">
                <a16:creationId xmlns:a16="http://schemas.microsoft.com/office/drawing/2014/main" id="{0CFCAD0E-5183-4854-A878-2F9A15F0B035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569495" y="5258672"/>
            <a:ext cx="853704" cy="849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097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1_W2_6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1_W2_6.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1_W2_6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1_W2_6.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1_W2_6.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1_W2_6.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T1_W2_6.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T1_W2_6.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T1_W2_6.1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0" grpId="0"/>
      <p:bldP spid="42" grpId="0" animBg="1"/>
      <p:bldP spid="41" grpId="0" animBg="1"/>
      <p:bldP spid="39" grpId="0" animBg="1"/>
      <p:bldP spid="40" grpId="0" animBg="1"/>
      <p:bldP spid="32" grpId="0" animBg="1"/>
      <p:bldP spid="11" grpId="0" build="p"/>
      <p:bldP spid="12" grpId="0"/>
      <p:bldP spid="21" grpId="0"/>
      <p:bldP spid="22" grpId="0"/>
      <p:bldP spid="33" grpId="0"/>
      <p:bldP spid="34" grpId="0"/>
      <p:bldP spid="35" grpId="0"/>
      <p:bldP spid="24" grpId="0"/>
      <p:bldP spid="29" grpId="0"/>
      <p:bldP spid="4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 descr="A child and child hugging&#10;&#10;Description automatically generated">
            <a:extLst>
              <a:ext uri="{FF2B5EF4-FFF2-40B4-BE49-F238E27FC236}">
                <a16:creationId xmlns:a16="http://schemas.microsoft.com/office/drawing/2014/main" id="{AF09C22B-6B28-4ABB-9EFD-BB59D54768A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3141" y="1383922"/>
            <a:ext cx="2527895" cy="3064788"/>
          </a:xfrm>
          <a:prstGeom prst="ellipse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95DE2CF-C479-4832-BEE8-6FF1D832AF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141" y="-110316"/>
            <a:ext cx="8809995" cy="1144800"/>
          </a:xfrm>
        </p:spPr>
        <p:txBody>
          <a:bodyPr/>
          <a:lstStyle/>
          <a:p>
            <a:r>
              <a:rPr lang="en-GB" sz="3600" b="1" spc="-1" dirty="0" err="1">
                <a:latin typeface="Century Gothic" panose="020B0502020202020204" pitchFamily="34" charset="0"/>
              </a:rPr>
              <a:t>Stadtrundfahrt</a:t>
            </a:r>
            <a:r>
              <a:rPr lang="en-GB" sz="3600" b="1" spc="-1" dirty="0">
                <a:latin typeface="Century Gothic" panose="020B0502020202020204" pitchFamily="34" charset="0"/>
              </a:rPr>
              <a:t>*</a:t>
            </a:r>
            <a:endParaRPr lang="en-GB" sz="3600" dirty="0"/>
          </a:p>
        </p:txBody>
      </p:sp>
      <p:sp>
        <p:nvSpPr>
          <p:cNvPr id="12" name="TextBox 11">
            <a:hlinkClick r:id="" action="ppaction://noaction">
              <a:snd r:embed="rId8" name="T1_W2_7.2.wav"/>
            </a:hlinkClick>
            <a:extLst>
              <a:ext uri="{FF2B5EF4-FFF2-40B4-BE49-F238E27FC236}">
                <a16:creationId xmlns:a16="http://schemas.microsoft.com/office/drawing/2014/main" id="{29CB85A4-9770-485E-BD3B-A93168A0AB11}"/>
              </a:ext>
            </a:extLst>
          </p:cNvPr>
          <p:cNvSpPr txBox="1"/>
          <p:nvPr/>
        </p:nvSpPr>
        <p:spPr>
          <a:xfrm>
            <a:off x="153252" y="890856"/>
            <a:ext cx="8033163" cy="8679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kern="0" dirty="0" err="1">
                <a:solidFill>
                  <a:srgbClr val="002060"/>
                </a:solidFill>
              </a:rPr>
              <a:t>Lias</a:t>
            </a:r>
            <a:r>
              <a:rPr lang="en-US" sz="2800" b="1" kern="0" dirty="0">
                <a:solidFill>
                  <a:srgbClr val="002060"/>
                </a:solidFill>
              </a:rPr>
              <a:t> und </a:t>
            </a:r>
            <a:r>
              <a:rPr lang="en-US" sz="2800" b="1" kern="0" dirty="0" err="1">
                <a:solidFill>
                  <a:srgbClr val="002060"/>
                </a:solidFill>
              </a:rPr>
              <a:t>Ronjas</a:t>
            </a:r>
            <a:r>
              <a:rPr lang="en-US" sz="2800" b="1" kern="0" dirty="0">
                <a:solidFill>
                  <a:srgbClr val="002060"/>
                </a:solidFill>
              </a:rPr>
              <a:t> </a:t>
            </a:r>
            <a:r>
              <a:rPr lang="en-US" sz="2800" b="1" kern="0" dirty="0" err="1">
                <a:solidFill>
                  <a:srgbClr val="002060"/>
                </a:solidFill>
              </a:rPr>
              <a:t>Klasse</a:t>
            </a:r>
            <a:r>
              <a:rPr lang="en-US" sz="2800" b="1" kern="0" dirty="0">
                <a:solidFill>
                  <a:srgbClr val="002060"/>
                </a:solidFill>
              </a:rPr>
              <a:t> </a:t>
            </a:r>
            <a:r>
              <a:rPr lang="en-US" sz="2800" b="1" kern="0" dirty="0" err="1">
                <a:solidFill>
                  <a:srgbClr val="002060"/>
                </a:solidFill>
              </a:rPr>
              <a:t>macht</a:t>
            </a:r>
            <a:r>
              <a:rPr lang="en-US" sz="2800" b="1" kern="0" dirty="0">
                <a:solidFill>
                  <a:srgbClr val="002060"/>
                </a:solidFill>
              </a:rPr>
              <a:t> eine </a:t>
            </a:r>
            <a:r>
              <a:rPr lang="en-US" sz="2800" b="1" kern="0" dirty="0" err="1">
                <a:solidFill>
                  <a:srgbClr val="002060"/>
                </a:solidFill>
              </a:rPr>
              <a:t>Stadtrundfahrt</a:t>
            </a:r>
            <a:r>
              <a:rPr lang="en-US" sz="2800" b="1" kern="0" dirty="0">
                <a:solidFill>
                  <a:srgbClr val="002060"/>
                </a:solidFill>
              </a:rPr>
              <a:t>* in Wien, in </a:t>
            </a:r>
            <a:r>
              <a:rPr lang="en-US" sz="2800" b="1" kern="0" dirty="0" err="1">
                <a:solidFill>
                  <a:srgbClr val="002060"/>
                </a:solidFill>
              </a:rPr>
              <a:t>Österreich</a:t>
            </a:r>
            <a:r>
              <a:rPr lang="en-US" sz="2800" b="1" kern="0" dirty="0">
                <a:solidFill>
                  <a:srgbClr val="002060"/>
                </a:solidFill>
              </a:rPr>
              <a:t>. </a:t>
            </a:r>
            <a:endParaRPr kumimoji="0" lang="en-GB" sz="2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</p:txBody>
      </p:sp>
      <p:sp>
        <p:nvSpPr>
          <p:cNvPr id="8" name="Speech Bubble: Oval 7">
            <a:hlinkClick r:id="" action="ppaction://noaction">
              <a:snd r:embed="rId9" name="T1_W2_7.4.wav"/>
            </a:hlinkClick>
            <a:extLst>
              <a:ext uri="{FF2B5EF4-FFF2-40B4-BE49-F238E27FC236}">
                <a16:creationId xmlns:a16="http://schemas.microsoft.com/office/drawing/2014/main" id="{CF8DC7D8-6C1D-CF1D-918A-5EB15653B45A}"/>
              </a:ext>
            </a:extLst>
          </p:cNvPr>
          <p:cNvSpPr/>
          <p:nvPr/>
        </p:nvSpPr>
        <p:spPr>
          <a:xfrm>
            <a:off x="6411854" y="4033837"/>
            <a:ext cx="3021069" cy="1318350"/>
          </a:xfrm>
          <a:prstGeom prst="wedgeEllipseCallout">
            <a:avLst>
              <a:gd name="adj1" fmla="val 58229"/>
              <a:gd name="adj2" fmla="val -134597"/>
            </a:avLst>
          </a:prstGeom>
          <a:solidFill>
            <a:srgbClr val="FADD2E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000" dirty="0" err="1">
                <a:solidFill>
                  <a:srgbClr val="002060"/>
                </a:solidFill>
              </a:rPr>
              <a:t>Wir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machen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viele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Fotos</a:t>
            </a:r>
            <a:r>
              <a:rPr lang="en-US" sz="2400" dirty="0">
                <a:solidFill>
                  <a:srgbClr val="002060"/>
                </a:solidFill>
              </a:rPr>
              <a:t>!</a:t>
            </a:r>
            <a:endParaRPr lang="en-GB" sz="2400" dirty="0">
              <a:solidFill>
                <a:srgbClr val="002060"/>
              </a:solidFill>
            </a:endParaRPr>
          </a:p>
        </p:txBody>
      </p:sp>
      <p:pic>
        <p:nvPicPr>
          <p:cNvPr id="16" name="Picture 15" descr="A red tower on a river&#10;&#10;Description automatically generated">
            <a:extLst>
              <a:ext uri="{FF2B5EF4-FFF2-40B4-BE49-F238E27FC236}">
                <a16:creationId xmlns:a16="http://schemas.microsoft.com/office/drawing/2014/main" id="{BDFB7278-963E-4DE1-9F66-FBD5719582C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2782" y="5449185"/>
            <a:ext cx="2366355" cy="13033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" name="Picture 19" descr="A horse drawn carriage in Hofburg&#10;&#10;Description automatically generated">
            <a:extLst>
              <a:ext uri="{FF2B5EF4-FFF2-40B4-BE49-F238E27FC236}">
                <a16:creationId xmlns:a16="http://schemas.microsoft.com/office/drawing/2014/main" id="{EA3A0D6B-2C36-461E-9B8A-83804C6DF5F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9649" y="3759155"/>
            <a:ext cx="2094064" cy="139549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2" name="Picture 21" descr="A large building with a blue sky with St. Stephen's Cathedral, Vienna in the background&#10;&#10;Description automatically generated">
            <a:extLst>
              <a:ext uri="{FF2B5EF4-FFF2-40B4-BE49-F238E27FC236}">
                <a16:creationId xmlns:a16="http://schemas.microsoft.com/office/drawing/2014/main" id="{500DD3A9-2BC4-4635-BB94-E7A1BD1ED8E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2535" y="5367193"/>
            <a:ext cx="1847114" cy="13853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4" name="Picture 23" descr="A statue in front of a building&#10;&#10;Description automatically generated">
            <a:extLst>
              <a:ext uri="{FF2B5EF4-FFF2-40B4-BE49-F238E27FC236}">
                <a16:creationId xmlns:a16="http://schemas.microsoft.com/office/drawing/2014/main" id="{12A8BBC0-A8DA-4684-8DDC-EE63D46A43A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0216" y="2126414"/>
            <a:ext cx="2094064" cy="139549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8" name="Picture 27" descr="Karlskirche with columns and a dome&#10;&#10;Description automatically generated">
            <a:extLst>
              <a:ext uri="{FF2B5EF4-FFF2-40B4-BE49-F238E27FC236}">
                <a16:creationId xmlns:a16="http://schemas.microsoft.com/office/drawing/2014/main" id="{ADFC2681-B1B8-47A8-8996-FEBDB730CC4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3723" y="503602"/>
            <a:ext cx="1978299" cy="13183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" name="Picture 29" descr="A red and white bus with people standing on the side&#10;&#10;Description automatically generated">
            <a:extLst>
              <a:ext uri="{FF2B5EF4-FFF2-40B4-BE49-F238E27FC236}">
                <a16:creationId xmlns:a16="http://schemas.microsoft.com/office/drawing/2014/main" id="{1D9EA706-09B9-42C1-A315-B160D134A12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287" y="2035656"/>
            <a:ext cx="4915737" cy="3275878"/>
          </a:xfrm>
          <a:prstGeom prst="rect">
            <a:avLst/>
          </a:prstGeom>
        </p:spPr>
      </p:pic>
      <p:sp>
        <p:nvSpPr>
          <p:cNvPr id="10" name="Speech Bubble: Oval 9">
            <a:hlinkClick r:id="" action="ppaction://noaction">
              <a:snd r:embed="rId16" name="T1_W2_7.3.wav"/>
            </a:hlinkClick>
            <a:extLst>
              <a:ext uri="{FF2B5EF4-FFF2-40B4-BE49-F238E27FC236}">
                <a16:creationId xmlns:a16="http://schemas.microsoft.com/office/drawing/2014/main" id="{903F1C58-3929-3F61-01A2-76F3D6C5D5B2}"/>
              </a:ext>
            </a:extLst>
          </p:cNvPr>
          <p:cNvSpPr/>
          <p:nvPr/>
        </p:nvSpPr>
        <p:spPr>
          <a:xfrm>
            <a:off x="1692351" y="5352187"/>
            <a:ext cx="2881787" cy="1318350"/>
          </a:xfrm>
          <a:prstGeom prst="wedgeEllipseCallout">
            <a:avLst>
              <a:gd name="adj1" fmla="val -32998"/>
              <a:gd name="adj2" fmla="val -87511"/>
            </a:avLst>
          </a:prstGeom>
          <a:solidFill>
            <a:srgbClr val="FADD2E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dirty="0" err="1">
                <a:solidFill>
                  <a:srgbClr val="002060"/>
                </a:solidFill>
              </a:rPr>
              <a:t>Wir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fahren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mit</a:t>
            </a:r>
            <a:r>
              <a:rPr lang="en-US" sz="2400" dirty="0">
                <a:solidFill>
                  <a:srgbClr val="002060"/>
                </a:solidFill>
              </a:rPr>
              <a:t> dem Bus! </a:t>
            </a:r>
            <a:endParaRPr lang="en-GB" sz="2400" dirty="0">
              <a:solidFill>
                <a:srgbClr val="002060"/>
              </a:solidFill>
            </a:endParaRPr>
          </a:p>
        </p:txBody>
      </p:sp>
      <p:pic>
        <p:nvPicPr>
          <p:cNvPr id="34" name="Picture 33" descr="A yellow circle with orange text&#10;&#10;Description automatically generated">
            <a:extLst>
              <a:ext uri="{FF2B5EF4-FFF2-40B4-BE49-F238E27FC236}">
                <a16:creationId xmlns:a16="http://schemas.microsoft.com/office/drawing/2014/main" id="{22BF2176-6B48-4894-82C1-242679622B8E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8042" y="105471"/>
            <a:ext cx="2243522" cy="1390008"/>
          </a:xfrm>
          <a:prstGeom prst="rect">
            <a:avLst/>
          </a:prstGeom>
        </p:spPr>
      </p:pic>
      <p:sp>
        <p:nvSpPr>
          <p:cNvPr id="35" name="Speech Bubble: Rectangle with Corners Rounded 34">
            <a:extLst>
              <a:ext uri="{FF2B5EF4-FFF2-40B4-BE49-F238E27FC236}">
                <a16:creationId xmlns:a16="http://schemas.microsoft.com/office/drawing/2014/main" id="{9ED2CE74-4C25-475C-9664-6B69D2DAA4E4}"/>
              </a:ext>
            </a:extLst>
          </p:cNvPr>
          <p:cNvSpPr/>
          <p:nvPr/>
        </p:nvSpPr>
        <p:spPr>
          <a:xfrm>
            <a:off x="155390" y="1862606"/>
            <a:ext cx="7601715" cy="1843601"/>
          </a:xfrm>
          <a:prstGeom prst="wedgeRoundRectCallout">
            <a:avLst>
              <a:gd name="adj1" fmla="val -21658"/>
              <a:gd name="adj2" fmla="val -57850"/>
              <a:gd name="adj3" fmla="val 16667"/>
            </a:avLst>
          </a:prstGeom>
          <a:solidFill>
            <a:srgbClr val="002060"/>
          </a:solidFill>
          <a:ln w="31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GB" sz="2000" dirty="0"/>
              <a:t>Remember that in German we can join two or more nouns together to make a new noun:</a:t>
            </a:r>
            <a:r>
              <a:rPr lang="en-GB" sz="2000" dirty="0">
                <a:sym typeface="Wingdings" panose="05000000000000000000" pitchFamily="2" charset="2"/>
              </a:rPr>
              <a:t></a:t>
            </a:r>
            <a:r>
              <a:rPr lang="en-GB" sz="2000" dirty="0"/>
              <a:t>  </a:t>
            </a:r>
            <a:br>
              <a:rPr lang="en-GB" sz="2000" dirty="0"/>
            </a:br>
            <a:endParaRPr lang="en-GB" sz="2000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3A9BD37-F982-48C9-85E9-6CE7AF0F7C43}"/>
              </a:ext>
            </a:extLst>
          </p:cNvPr>
          <p:cNvSpPr txBox="1"/>
          <p:nvPr/>
        </p:nvSpPr>
        <p:spPr>
          <a:xfrm>
            <a:off x="136981" y="2727125"/>
            <a:ext cx="289747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Stadt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=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town,city</a:t>
            </a:r>
            <a:endParaRPr lang="en-GB" sz="2400" dirty="0">
              <a:solidFill>
                <a:schemeClr val="bg1"/>
              </a:solidFill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A6B5B3A0-A653-4E54-AF2A-B940A61C0AB9}"/>
              </a:ext>
            </a:extLst>
          </p:cNvPr>
          <p:cNvSpPr txBox="1"/>
          <p:nvPr/>
        </p:nvSpPr>
        <p:spPr>
          <a:xfrm>
            <a:off x="5232886" y="2700683"/>
            <a:ext cx="172622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Fahrt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= trip</a:t>
            </a:r>
            <a:endParaRPr lang="en-GB" sz="2400" dirty="0">
              <a:solidFill>
                <a:schemeClr val="bg1"/>
              </a:solidFill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C64B4BDE-94EA-40B9-8707-5109B3B156E3}"/>
              </a:ext>
            </a:extLst>
          </p:cNvPr>
          <p:cNvSpPr txBox="1"/>
          <p:nvPr/>
        </p:nvSpPr>
        <p:spPr>
          <a:xfrm>
            <a:off x="814395" y="3195569"/>
            <a:ext cx="654091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ea typeface="+mn-ea"/>
                <a:cs typeface="+mn-cs"/>
                <a:sym typeface="Wingdings" panose="05000000000000000000" pitchFamily="2" charset="2"/>
              </a:rPr>
              <a:t>  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Stadtrundfahrt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= city round trip (= tour!)</a:t>
            </a:r>
            <a:endParaRPr lang="en-GB" sz="2400" dirty="0">
              <a:solidFill>
                <a:schemeClr val="bg1"/>
              </a:solidFill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225FD4EF-AEEB-421E-8736-E59078794B8E}"/>
              </a:ext>
            </a:extLst>
          </p:cNvPr>
          <p:cNvSpPr txBox="1"/>
          <p:nvPr/>
        </p:nvSpPr>
        <p:spPr>
          <a:xfrm>
            <a:off x="2974416" y="2719333"/>
            <a:ext cx="289747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rund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= round</a:t>
            </a:r>
            <a:endParaRPr lang="en-GB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9185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1_W2_7.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1_W2_7.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1_W2_7.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1_W2_7.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6" grpId="0"/>
      <p:bldP spid="37" grpId="0"/>
      <p:bldP spid="38" grpId="0"/>
      <p:bldP spid="3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2" descr="Free vector graphics of Smartphone">
            <a:extLst>
              <a:ext uri="{FF2B5EF4-FFF2-40B4-BE49-F238E27FC236}">
                <a16:creationId xmlns:a16="http://schemas.microsoft.com/office/drawing/2014/main" id="{D744D562-F026-49BC-FCC0-CDAAD72E3D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4352" y="1143117"/>
            <a:ext cx="3234063" cy="5679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2" name="CustomShape 6">
            <a:hlinkClick r:id="" action="ppaction://noaction">
              <a:snd r:embed="rId10" name="T1_W2_8.1.wav"/>
            </a:hlinkClick>
          </p:cNvPr>
          <p:cNvSpPr/>
          <p:nvPr/>
        </p:nvSpPr>
        <p:spPr>
          <a:xfrm>
            <a:off x="101160" y="32036"/>
            <a:ext cx="10517077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spc="-1" dirty="0" err="1">
                <a:solidFill>
                  <a:srgbClr val="002060"/>
                </a:solidFill>
                <a:latin typeface="Century gothic"/>
              </a:rPr>
              <a:t>Lias</a:t>
            </a:r>
            <a:r>
              <a:rPr lang="en-GB" sz="2400" b="1" spc="-1" dirty="0">
                <a:solidFill>
                  <a:srgbClr val="002060"/>
                </a:solidFill>
                <a:latin typeface="Century gothic"/>
              </a:rPr>
              <a:t> und Ronja </a:t>
            </a:r>
            <a:r>
              <a:rPr lang="en-GB" sz="2400" b="1" spc="-1" dirty="0" err="1">
                <a:solidFill>
                  <a:srgbClr val="002060"/>
                </a:solidFill>
                <a:latin typeface="Century gothic"/>
              </a:rPr>
              <a:t>texten</a:t>
            </a:r>
            <a:r>
              <a:rPr lang="en-GB" sz="2400" b="1" spc="-1" dirty="0">
                <a:solidFill>
                  <a:srgbClr val="002060"/>
                </a:solidFill>
                <a:latin typeface="Century gothic"/>
              </a:rPr>
              <a:t>* </a:t>
            </a:r>
            <a:r>
              <a:rPr lang="en-GB" sz="2400" b="1" spc="-1" dirty="0" err="1">
                <a:solidFill>
                  <a:srgbClr val="002060"/>
                </a:solidFill>
                <a:latin typeface="Century gothic"/>
              </a:rPr>
              <a:t>mit</a:t>
            </a:r>
            <a:r>
              <a:rPr lang="en-GB" sz="2400" b="1" spc="-1" dirty="0">
                <a:solidFill>
                  <a:srgbClr val="002060"/>
                </a:solidFill>
                <a:latin typeface="Century gothic"/>
              </a:rPr>
              <a:t> </a:t>
            </a:r>
            <a:r>
              <a:rPr lang="en-GB" sz="2400" b="1" spc="-1" dirty="0" err="1">
                <a:solidFill>
                  <a:srgbClr val="002060"/>
                </a:solidFill>
                <a:latin typeface="Century gothic"/>
              </a:rPr>
              <a:t>Freunden</a:t>
            </a:r>
            <a:r>
              <a:rPr lang="en-GB" sz="2400" b="1" spc="-1" dirty="0">
                <a:solidFill>
                  <a:srgbClr val="002060"/>
                </a:solidFill>
                <a:latin typeface="Century gothic"/>
              </a:rPr>
              <a:t> in der </a:t>
            </a:r>
            <a:r>
              <a:rPr lang="en-GB" sz="2400" b="1" spc="-1" dirty="0" err="1">
                <a:solidFill>
                  <a:srgbClr val="002060"/>
                </a:solidFill>
                <a:latin typeface="Century gothic"/>
              </a:rPr>
              <a:t>Klasse</a:t>
            </a:r>
            <a:r>
              <a:rPr lang="en-GB" sz="2400" b="1" spc="-1" dirty="0">
                <a:solidFill>
                  <a:srgbClr val="002060"/>
                </a:solidFill>
                <a:latin typeface="Century gothic"/>
              </a:rPr>
              <a:t>.</a:t>
            </a:r>
            <a:endParaRPr kumimoji="0" lang="en-GB" sz="2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45010" y="899844"/>
            <a:ext cx="766122" cy="374973"/>
          </a:xfrm>
          <a:solidFill>
            <a:srgbClr val="2E94AF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lesen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DEB9BE4F-6D3E-469F-AE7A-46561C5DCF2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4142" y="61136"/>
            <a:ext cx="1127858" cy="829128"/>
          </a:xfrm>
          <a:prstGeom prst="rect">
            <a:avLst/>
          </a:prstGeom>
        </p:spPr>
      </p:pic>
      <p:pic>
        <p:nvPicPr>
          <p:cNvPr id="4098" name="Picture 2" descr="Free vector graphics of Smartphone">
            <a:extLst>
              <a:ext uri="{FF2B5EF4-FFF2-40B4-BE49-F238E27FC236}">
                <a16:creationId xmlns:a16="http://schemas.microsoft.com/office/drawing/2014/main" id="{0BFAA5DD-C61A-86C2-E0D9-7A656DBE81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025" y="1143117"/>
            <a:ext cx="3234063" cy="5679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197D0200-7B01-61AC-4126-987F489AB7CD}"/>
              </a:ext>
            </a:extLst>
          </p:cNvPr>
          <p:cNvSpPr/>
          <p:nvPr/>
        </p:nvSpPr>
        <p:spPr>
          <a:xfrm>
            <a:off x="929593" y="2132612"/>
            <a:ext cx="2134602" cy="1232413"/>
          </a:xfrm>
          <a:prstGeom prst="wedgeRoundRectCallout">
            <a:avLst>
              <a:gd name="adj1" fmla="val -34804"/>
              <a:gd name="adj2" fmla="val 11436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" name="Speech Bubble: Rectangle with Corners Rounded 35">
            <a:extLst>
              <a:ext uri="{FF2B5EF4-FFF2-40B4-BE49-F238E27FC236}">
                <a16:creationId xmlns:a16="http://schemas.microsoft.com/office/drawing/2014/main" id="{A6CA2A0A-D4F6-9263-0493-75C6E7D11CF6}"/>
              </a:ext>
            </a:extLst>
          </p:cNvPr>
          <p:cNvSpPr/>
          <p:nvPr/>
        </p:nvSpPr>
        <p:spPr>
          <a:xfrm>
            <a:off x="960103" y="3782239"/>
            <a:ext cx="2371906" cy="1232413"/>
          </a:xfrm>
          <a:prstGeom prst="wedgeRoundRectCallout">
            <a:avLst>
              <a:gd name="adj1" fmla="val 46079"/>
              <a:gd name="adj2" fmla="val 24202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23E7EB1-AE39-44B2-4ECC-086B399798BE}"/>
              </a:ext>
            </a:extLst>
          </p:cNvPr>
          <p:cNvSpPr txBox="1"/>
          <p:nvPr/>
        </p:nvSpPr>
        <p:spPr>
          <a:xfrm>
            <a:off x="929592" y="2235631"/>
            <a:ext cx="213460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1. </a:t>
            </a:r>
            <a:r>
              <a:rPr lang="en-US" sz="2000" dirty="0" err="1">
                <a:solidFill>
                  <a:srgbClr val="002060"/>
                </a:solidFill>
              </a:rPr>
              <a:t>Welch</a:t>
            </a:r>
            <a:r>
              <a:rPr lang="en-US" sz="2000" b="1" u="sng" dirty="0" err="1">
                <a:solidFill>
                  <a:srgbClr val="002060"/>
                </a:solidFill>
              </a:rPr>
              <a:t>e</a:t>
            </a:r>
            <a:r>
              <a:rPr lang="en-US" sz="2000" u="sng" dirty="0">
                <a:solidFill>
                  <a:srgbClr val="002060"/>
                </a:solidFill>
              </a:rPr>
              <a:t> </a:t>
            </a:r>
          </a:p>
          <a:p>
            <a:r>
              <a:rPr lang="en-US" sz="2000" dirty="0" err="1">
                <a:solidFill>
                  <a:srgbClr val="002060"/>
                </a:solidFill>
              </a:rPr>
              <a:t>Musik</a:t>
            </a:r>
            <a:r>
              <a:rPr lang="de-DE" sz="2000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|</a:t>
            </a:r>
            <a:r>
              <a:rPr lang="en-US" sz="2000" dirty="0">
                <a:solidFill>
                  <a:srgbClr val="002060"/>
                </a:solidFill>
              </a:rPr>
              <a:t>Sport</a:t>
            </a:r>
          </a:p>
          <a:p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ist</a:t>
            </a:r>
            <a:r>
              <a:rPr lang="en-US" sz="2000" dirty="0">
                <a:solidFill>
                  <a:srgbClr val="002060"/>
                </a:solidFill>
              </a:rPr>
              <a:t> das?</a:t>
            </a:r>
            <a:endParaRPr lang="en-GB" sz="2000" dirty="0">
              <a:solidFill>
                <a:srgbClr val="002060"/>
              </a:solidFill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27D9586E-6156-7FB2-BC7D-167190A6C6FF}"/>
              </a:ext>
            </a:extLst>
          </p:cNvPr>
          <p:cNvSpPr txBox="1"/>
          <p:nvPr/>
        </p:nvSpPr>
        <p:spPr>
          <a:xfrm>
            <a:off x="869115" y="3750431"/>
            <a:ext cx="273749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2060"/>
                </a:solidFill>
              </a:rPr>
              <a:t>2. Ein Instrument!</a:t>
            </a:r>
          </a:p>
          <a:p>
            <a:r>
              <a:rPr lang="en-US" sz="2000" dirty="0" err="1">
                <a:solidFill>
                  <a:srgbClr val="002060"/>
                </a:solidFill>
              </a:rPr>
              <a:t>Welch</a:t>
            </a:r>
            <a:r>
              <a:rPr lang="en-US" sz="2000" b="1" u="sng" dirty="0" err="1">
                <a:solidFill>
                  <a:srgbClr val="002060"/>
                </a:solidFill>
              </a:rPr>
              <a:t>e</a:t>
            </a:r>
            <a:r>
              <a:rPr lang="en-US" sz="2000" b="1" u="sng" dirty="0">
                <a:solidFill>
                  <a:srgbClr val="002060"/>
                </a:solidFill>
              </a:rPr>
              <a:t> </a:t>
            </a:r>
          </a:p>
          <a:p>
            <a:r>
              <a:rPr lang="en-US" sz="2000" dirty="0" err="1">
                <a:solidFill>
                  <a:srgbClr val="002060"/>
                </a:solidFill>
              </a:rPr>
              <a:t>Lehrerin</a:t>
            </a:r>
            <a:r>
              <a:rPr lang="de-DE" sz="2000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|Computer</a:t>
            </a:r>
          </a:p>
          <a:p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ist</a:t>
            </a:r>
            <a:r>
              <a:rPr lang="en-US" sz="2000" dirty="0">
                <a:solidFill>
                  <a:srgbClr val="002060"/>
                </a:solidFill>
              </a:rPr>
              <a:t> das? </a:t>
            </a:r>
            <a:endParaRPr lang="en-GB" sz="2000" dirty="0">
              <a:solidFill>
                <a:srgbClr val="002060"/>
              </a:solidFill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FAB7777E-5C51-7784-AAC8-50006DD3C8C2}"/>
              </a:ext>
            </a:extLst>
          </p:cNvPr>
          <p:cNvSpPr txBox="1"/>
          <p:nvPr/>
        </p:nvSpPr>
        <p:spPr>
          <a:xfrm>
            <a:off x="1731315" y="2603825"/>
            <a:ext cx="865096" cy="33855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endParaRPr lang="en-GB" sz="1600" b="1" dirty="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013E0247-367F-DB6D-716F-47D4D9974CA8}"/>
              </a:ext>
            </a:extLst>
          </p:cNvPr>
          <p:cNvSpPr txBox="1"/>
          <p:nvPr/>
        </p:nvSpPr>
        <p:spPr>
          <a:xfrm>
            <a:off x="10767582" y="1570287"/>
            <a:ext cx="1292117" cy="1015663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GB" sz="2000" dirty="0" err="1">
                <a:solidFill>
                  <a:srgbClr val="002060"/>
                </a:solidFill>
              </a:rPr>
              <a:t>texten</a:t>
            </a:r>
            <a:r>
              <a:rPr lang="en-GB" sz="2000" dirty="0">
                <a:solidFill>
                  <a:srgbClr val="002060"/>
                </a:solidFill>
              </a:rPr>
              <a:t> – </a:t>
            </a:r>
          </a:p>
          <a:p>
            <a:r>
              <a:rPr lang="en-GB" sz="2000" dirty="0">
                <a:solidFill>
                  <a:srgbClr val="002060"/>
                </a:solidFill>
              </a:rPr>
              <a:t>text, are  texting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B4221C48-FAB5-4F27-9B06-521616625050}"/>
              </a:ext>
            </a:extLst>
          </p:cNvPr>
          <p:cNvSpPr txBox="1"/>
          <p:nvPr/>
        </p:nvSpPr>
        <p:spPr>
          <a:xfrm>
            <a:off x="1981353" y="4396244"/>
            <a:ext cx="1331405" cy="3385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endParaRPr lang="en-GB" sz="1600" b="1" dirty="0"/>
          </a:p>
        </p:txBody>
      </p:sp>
      <p:sp>
        <p:nvSpPr>
          <p:cNvPr id="41" name="Speech Bubble: Rectangle with Corners Rounded 40">
            <a:hlinkClick r:id="" action="ppaction://noaction">
              <a:snd r:embed="rId12" name="T1_W2_8.5.wav"/>
            </a:hlinkClick>
            <a:extLst>
              <a:ext uri="{FF2B5EF4-FFF2-40B4-BE49-F238E27FC236}">
                <a16:creationId xmlns:a16="http://schemas.microsoft.com/office/drawing/2014/main" id="{ECE79AC6-83E8-9D12-42D7-35CEF44572BF}"/>
              </a:ext>
            </a:extLst>
          </p:cNvPr>
          <p:cNvSpPr/>
          <p:nvPr/>
        </p:nvSpPr>
        <p:spPr>
          <a:xfrm>
            <a:off x="995210" y="5089140"/>
            <a:ext cx="1351642" cy="539402"/>
          </a:xfrm>
          <a:prstGeom prst="wedgeRoundRectCallout">
            <a:avLst>
              <a:gd name="adj1" fmla="val -34804"/>
              <a:gd name="adj2" fmla="val 11436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2" name="TextBox 41">
            <a:hlinkClick r:id="" action="ppaction://noaction">
              <a:snd r:embed="rId12" name="T1_W2_8.5.wav"/>
            </a:hlinkClick>
            <a:extLst>
              <a:ext uri="{FF2B5EF4-FFF2-40B4-BE49-F238E27FC236}">
                <a16:creationId xmlns:a16="http://schemas.microsoft.com/office/drawing/2014/main" id="{843431AC-6C3C-FE92-CC02-4AB2643BE58C}"/>
              </a:ext>
            </a:extLst>
          </p:cNvPr>
          <p:cNvSpPr txBox="1"/>
          <p:nvPr/>
        </p:nvSpPr>
        <p:spPr>
          <a:xfrm>
            <a:off x="921632" y="5143333"/>
            <a:ext cx="19851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2060"/>
                </a:solidFill>
              </a:rPr>
              <a:t>Frau </a:t>
            </a:r>
            <a:r>
              <a:rPr lang="en-US" sz="2000" dirty="0" err="1">
                <a:solidFill>
                  <a:srgbClr val="002060"/>
                </a:solidFill>
              </a:rPr>
              <a:t>Muhr</a:t>
            </a:r>
            <a:r>
              <a:rPr lang="en-US" sz="2000" dirty="0">
                <a:solidFill>
                  <a:srgbClr val="002060"/>
                </a:solidFill>
              </a:rPr>
              <a:t>! </a:t>
            </a:r>
            <a:endParaRPr lang="en-GB" sz="2000" dirty="0">
              <a:solidFill>
                <a:srgbClr val="002060"/>
              </a:solidFill>
            </a:endParaRPr>
          </a:p>
        </p:txBody>
      </p:sp>
      <p:sp>
        <p:nvSpPr>
          <p:cNvPr id="44" name="Speech Bubble: Rectangle with Corners Rounded 43">
            <a:extLst>
              <a:ext uri="{FF2B5EF4-FFF2-40B4-BE49-F238E27FC236}">
                <a16:creationId xmlns:a16="http://schemas.microsoft.com/office/drawing/2014/main" id="{CC1A4D3B-A171-7F17-41EC-8E870A60E10E}"/>
              </a:ext>
            </a:extLst>
          </p:cNvPr>
          <p:cNvSpPr/>
          <p:nvPr/>
        </p:nvSpPr>
        <p:spPr>
          <a:xfrm>
            <a:off x="4435675" y="2161888"/>
            <a:ext cx="2268812" cy="1099613"/>
          </a:xfrm>
          <a:prstGeom prst="wedgeRoundRectCallout">
            <a:avLst>
              <a:gd name="adj1" fmla="val 46079"/>
              <a:gd name="adj2" fmla="val 24202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45" name="Picture 2" descr="Free vector graphics of Smartphone">
            <a:extLst>
              <a:ext uri="{FF2B5EF4-FFF2-40B4-BE49-F238E27FC236}">
                <a16:creationId xmlns:a16="http://schemas.microsoft.com/office/drawing/2014/main" id="{20293957-2ADE-4C0A-CD2E-BD93E06FC4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1625" y="1122262"/>
            <a:ext cx="3234063" cy="5679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Free vector graphics of Comments">
            <a:extLst>
              <a:ext uri="{FF2B5EF4-FFF2-40B4-BE49-F238E27FC236}">
                <a16:creationId xmlns:a16="http://schemas.microsoft.com/office/drawing/2014/main" id="{419E4EE5-DD14-1691-4C29-FCD78DB44A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8737" y="2382761"/>
            <a:ext cx="2016215" cy="2016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" name="Speech Bubble: Rectangle with Corners Rounded 46">
            <a:extLst>
              <a:ext uri="{FF2B5EF4-FFF2-40B4-BE49-F238E27FC236}">
                <a16:creationId xmlns:a16="http://schemas.microsoft.com/office/drawing/2014/main" id="{C3A09AE9-74FF-B7B1-A2CD-3289CB057A0C}"/>
              </a:ext>
            </a:extLst>
          </p:cNvPr>
          <p:cNvSpPr/>
          <p:nvPr/>
        </p:nvSpPr>
        <p:spPr>
          <a:xfrm>
            <a:off x="4355931" y="3530278"/>
            <a:ext cx="2134602" cy="1232413"/>
          </a:xfrm>
          <a:prstGeom prst="wedgeRoundRectCallout">
            <a:avLst>
              <a:gd name="adj1" fmla="val -34804"/>
              <a:gd name="adj2" fmla="val 11436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8" name="Speech Bubble: Rectangle with Corners Rounded 47">
            <a:hlinkClick r:id="" action="ppaction://noaction">
              <a:snd r:embed="rId15" name="T1_W2_8.8.wav"/>
            </a:hlinkClick>
            <a:extLst>
              <a:ext uri="{FF2B5EF4-FFF2-40B4-BE49-F238E27FC236}">
                <a16:creationId xmlns:a16="http://schemas.microsoft.com/office/drawing/2014/main" id="{7182BE71-5324-3F42-3F1B-A5356CBEFF57}"/>
              </a:ext>
            </a:extLst>
          </p:cNvPr>
          <p:cNvSpPr/>
          <p:nvPr/>
        </p:nvSpPr>
        <p:spPr>
          <a:xfrm>
            <a:off x="4380802" y="4958636"/>
            <a:ext cx="2341161" cy="667071"/>
          </a:xfrm>
          <a:prstGeom prst="wedgeRoundRectCallout">
            <a:avLst>
              <a:gd name="adj1" fmla="val 46079"/>
              <a:gd name="adj2" fmla="val 24202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9" name="Speech Bubble: Rectangle with Corners Rounded 48">
            <a:extLst>
              <a:ext uri="{FF2B5EF4-FFF2-40B4-BE49-F238E27FC236}">
                <a16:creationId xmlns:a16="http://schemas.microsoft.com/office/drawing/2014/main" id="{A8FD785C-4F55-BCBA-CABD-C5796430B9D6}"/>
              </a:ext>
            </a:extLst>
          </p:cNvPr>
          <p:cNvSpPr/>
          <p:nvPr/>
        </p:nvSpPr>
        <p:spPr>
          <a:xfrm>
            <a:off x="7683203" y="2095488"/>
            <a:ext cx="2348785" cy="1135052"/>
          </a:xfrm>
          <a:prstGeom prst="wedgeRoundRectCallout">
            <a:avLst>
              <a:gd name="adj1" fmla="val -34804"/>
              <a:gd name="adj2" fmla="val 11436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0" name="Speech Bubble: Rectangle with Corners Rounded 49">
            <a:extLst>
              <a:ext uri="{FF2B5EF4-FFF2-40B4-BE49-F238E27FC236}">
                <a16:creationId xmlns:a16="http://schemas.microsoft.com/office/drawing/2014/main" id="{F367D2C1-1A76-E0ED-BFF1-3165F8D1C90B}"/>
              </a:ext>
            </a:extLst>
          </p:cNvPr>
          <p:cNvSpPr/>
          <p:nvPr/>
        </p:nvSpPr>
        <p:spPr>
          <a:xfrm>
            <a:off x="7683203" y="3388021"/>
            <a:ext cx="2409831" cy="1346777"/>
          </a:xfrm>
          <a:prstGeom prst="wedgeRoundRectCallout">
            <a:avLst>
              <a:gd name="adj1" fmla="val 46079"/>
              <a:gd name="adj2" fmla="val 24202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1" name="Speech Bubble: Rectangle with Corners Rounded 50">
            <a:hlinkClick r:id="" action="ppaction://noaction">
              <a:snd r:embed="rId16" name="T1_W2_8.11.wav"/>
            </a:hlinkClick>
            <a:extLst>
              <a:ext uri="{FF2B5EF4-FFF2-40B4-BE49-F238E27FC236}">
                <a16:creationId xmlns:a16="http://schemas.microsoft.com/office/drawing/2014/main" id="{32E17AA8-7DB8-FDDB-A745-16F96DC3A586}"/>
              </a:ext>
            </a:extLst>
          </p:cNvPr>
          <p:cNvSpPr/>
          <p:nvPr/>
        </p:nvSpPr>
        <p:spPr>
          <a:xfrm>
            <a:off x="7754885" y="5003399"/>
            <a:ext cx="1817740" cy="540044"/>
          </a:xfrm>
          <a:prstGeom prst="wedgeRoundRectCallout">
            <a:avLst>
              <a:gd name="adj1" fmla="val -34804"/>
              <a:gd name="adj2" fmla="val 11436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47EFDB66-8C4C-E507-3DAD-9CCA91DE0495}"/>
              </a:ext>
            </a:extLst>
          </p:cNvPr>
          <p:cNvSpPr txBox="1"/>
          <p:nvPr/>
        </p:nvSpPr>
        <p:spPr>
          <a:xfrm>
            <a:off x="4569884" y="2235631"/>
            <a:ext cx="213460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3. </a:t>
            </a:r>
            <a:r>
              <a:rPr lang="en-US" sz="2000" dirty="0">
                <a:solidFill>
                  <a:srgbClr val="002060"/>
                </a:solidFill>
              </a:rPr>
              <a:t>Welch</a:t>
            </a:r>
            <a:r>
              <a:rPr lang="en-US" sz="2000" b="1" u="sng" dirty="0">
                <a:solidFill>
                  <a:srgbClr val="002060"/>
                </a:solidFill>
              </a:rPr>
              <a:t>es</a:t>
            </a:r>
            <a:r>
              <a:rPr lang="en-US" sz="2000" u="sng" dirty="0">
                <a:solidFill>
                  <a:srgbClr val="002060"/>
                </a:solidFill>
              </a:rPr>
              <a:t> </a:t>
            </a:r>
            <a:r>
              <a:rPr lang="en-US" sz="2000" dirty="0">
                <a:solidFill>
                  <a:srgbClr val="002060"/>
                </a:solidFill>
              </a:rPr>
              <a:t>Show</a:t>
            </a:r>
            <a:r>
              <a:rPr lang="de-DE" sz="2000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|</a:t>
            </a:r>
            <a:r>
              <a:rPr lang="en-US" sz="2000" dirty="0">
                <a:solidFill>
                  <a:srgbClr val="002060"/>
                </a:solidFill>
              </a:rPr>
              <a:t>Lied</a:t>
            </a:r>
          </a:p>
          <a:p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ist</a:t>
            </a:r>
            <a:r>
              <a:rPr lang="en-US" sz="2000" dirty="0">
                <a:solidFill>
                  <a:srgbClr val="002060"/>
                </a:solidFill>
              </a:rPr>
              <a:t> das?</a:t>
            </a:r>
            <a:endParaRPr lang="en-GB" sz="2000" dirty="0">
              <a:solidFill>
                <a:srgbClr val="002060"/>
              </a:solidFill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6D18FD5B-92C8-04AD-CF09-FB646CCC06D5}"/>
              </a:ext>
            </a:extLst>
          </p:cNvPr>
          <p:cNvSpPr txBox="1"/>
          <p:nvPr/>
        </p:nvSpPr>
        <p:spPr>
          <a:xfrm>
            <a:off x="4643709" y="2574185"/>
            <a:ext cx="868647" cy="3385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endParaRPr lang="en-GB" sz="1600" b="1" dirty="0"/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93C25836-EDFC-4275-C3B0-99BB35C14DE0}"/>
              </a:ext>
            </a:extLst>
          </p:cNvPr>
          <p:cNvSpPr txBox="1"/>
          <p:nvPr/>
        </p:nvSpPr>
        <p:spPr>
          <a:xfrm>
            <a:off x="4363326" y="3484764"/>
            <a:ext cx="273749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2060"/>
                </a:solidFill>
              </a:rPr>
              <a:t>4. </a:t>
            </a:r>
            <a:r>
              <a:rPr lang="en-US" sz="2000" dirty="0" err="1">
                <a:solidFill>
                  <a:srgbClr val="002060"/>
                </a:solidFill>
              </a:rPr>
              <a:t>Edelweiß</a:t>
            </a:r>
            <a:r>
              <a:rPr lang="en-US" sz="2000" dirty="0">
                <a:solidFill>
                  <a:srgbClr val="002060"/>
                </a:solidFill>
              </a:rPr>
              <a:t>!</a:t>
            </a:r>
          </a:p>
          <a:p>
            <a:r>
              <a:rPr lang="en-US" sz="2000" dirty="0" err="1">
                <a:solidFill>
                  <a:srgbClr val="002060"/>
                </a:solidFill>
              </a:rPr>
              <a:t>Welch</a:t>
            </a:r>
            <a:r>
              <a:rPr lang="en-US" sz="2000" b="1" u="sng" dirty="0" err="1">
                <a:solidFill>
                  <a:srgbClr val="002060"/>
                </a:solidFill>
              </a:rPr>
              <a:t>er</a:t>
            </a:r>
            <a:r>
              <a:rPr lang="en-US" sz="2000" b="1" u="sng" dirty="0">
                <a:solidFill>
                  <a:srgbClr val="002060"/>
                </a:solidFill>
              </a:rPr>
              <a:t> </a:t>
            </a:r>
          </a:p>
          <a:p>
            <a:r>
              <a:rPr lang="en-US" sz="2000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Ort</a:t>
            </a:r>
            <a:r>
              <a:rPr lang="de-DE" sz="2000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|Stadt</a:t>
            </a:r>
          </a:p>
          <a:p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ist</a:t>
            </a:r>
            <a:r>
              <a:rPr lang="en-US" sz="2000" dirty="0">
                <a:solidFill>
                  <a:srgbClr val="002060"/>
                </a:solidFill>
              </a:rPr>
              <a:t> das? </a:t>
            </a:r>
            <a:endParaRPr lang="en-GB" sz="2000" dirty="0">
              <a:solidFill>
                <a:srgbClr val="002060"/>
              </a:solidFill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3A14443C-CD66-F937-0F58-9B89E954AAC9}"/>
              </a:ext>
            </a:extLst>
          </p:cNvPr>
          <p:cNvSpPr txBox="1"/>
          <p:nvPr/>
        </p:nvSpPr>
        <p:spPr>
          <a:xfrm>
            <a:off x="4874006" y="4143067"/>
            <a:ext cx="971383" cy="33855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endParaRPr lang="en-GB" sz="1600" b="1" dirty="0"/>
          </a:p>
        </p:txBody>
      </p:sp>
      <p:sp>
        <p:nvSpPr>
          <p:cNvPr id="57" name="TextBox 56">
            <a:hlinkClick r:id="" action="ppaction://noaction">
              <a:snd r:embed="rId15" name="T1_W2_8.8.wav"/>
            </a:hlinkClick>
            <a:extLst>
              <a:ext uri="{FF2B5EF4-FFF2-40B4-BE49-F238E27FC236}">
                <a16:creationId xmlns:a16="http://schemas.microsoft.com/office/drawing/2014/main" id="{978F665D-FA93-13CC-D6F7-2B38BE075E8A}"/>
              </a:ext>
            </a:extLst>
          </p:cNvPr>
          <p:cNvSpPr txBox="1"/>
          <p:nvPr/>
        </p:nvSpPr>
        <p:spPr>
          <a:xfrm>
            <a:off x="4445075" y="5092116"/>
            <a:ext cx="26723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2060"/>
                </a:solidFill>
              </a:rPr>
              <a:t>Wien!</a:t>
            </a:r>
            <a:endParaRPr lang="en-GB" sz="2000" dirty="0">
              <a:solidFill>
                <a:srgbClr val="002060"/>
              </a:solidFill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EE2BED96-357C-0460-9E46-2E098A509FE8}"/>
              </a:ext>
            </a:extLst>
          </p:cNvPr>
          <p:cNvSpPr txBox="1"/>
          <p:nvPr/>
        </p:nvSpPr>
        <p:spPr>
          <a:xfrm>
            <a:off x="7763177" y="2144996"/>
            <a:ext cx="24623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5. </a:t>
            </a:r>
            <a:r>
              <a:rPr lang="en-US" sz="2000" dirty="0" err="1">
                <a:solidFill>
                  <a:srgbClr val="002060"/>
                </a:solidFill>
              </a:rPr>
              <a:t>Welch</a:t>
            </a:r>
            <a:r>
              <a:rPr lang="en-US" sz="2000" b="1" u="sng" dirty="0" err="1">
                <a:solidFill>
                  <a:srgbClr val="002060"/>
                </a:solidFill>
              </a:rPr>
              <a:t>er</a:t>
            </a:r>
            <a:r>
              <a:rPr lang="en-US" sz="2000" u="sng" dirty="0">
                <a:solidFill>
                  <a:srgbClr val="002060"/>
                </a:solidFill>
              </a:rPr>
              <a:t> </a:t>
            </a:r>
          </a:p>
          <a:p>
            <a:r>
              <a:rPr lang="en-US" sz="2000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Handy</a:t>
            </a:r>
            <a:r>
              <a:rPr lang="de-DE" sz="2000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|</a:t>
            </a:r>
            <a:br>
              <a:rPr lang="de-DE" sz="2000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2000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Computer </a:t>
            </a:r>
            <a:r>
              <a:rPr lang="en-US" sz="2000" dirty="0" err="1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ist</a:t>
            </a:r>
            <a:r>
              <a:rPr lang="en-US" sz="2000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das</a:t>
            </a:r>
            <a:r>
              <a:rPr lang="en-US" sz="2000" dirty="0">
                <a:solidFill>
                  <a:srgbClr val="002060"/>
                </a:solidFill>
              </a:rPr>
              <a:t>?</a:t>
            </a:r>
            <a:endParaRPr lang="en-GB" sz="2000" dirty="0">
              <a:solidFill>
                <a:srgbClr val="002060"/>
              </a:solidFill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D31B15D5-69D9-D0DA-7B3F-B065363F1C07}"/>
              </a:ext>
            </a:extLst>
          </p:cNvPr>
          <p:cNvSpPr txBox="1"/>
          <p:nvPr/>
        </p:nvSpPr>
        <p:spPr>
          <a:xfrm>
            <a:off x="7683203" y="3382839"/>
            <a:ext cx="259392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2060"/>
                </a:solidFill>
              </a:rPr>
              <a:t>6. </a:t>
            </a:r>
            <a:r>
              <a:rPr lang="en-US" sz="2000" dirty="0" err="1">
                <a:solidFill>
                  <a:srgbClr val="002060"/>
                </a:solidFill>
              </a:rPr>
              <a:t>Ronjas</a:t>
            </a:r>
            <a:r>
              <a:rPr lang="en-US" sz="2000" dirty="0">
                <a:solidFill>
                  <a:srgbClr val="002060"/>
                </a:solidFill>
              </a:rPr>
              <a:t>! Welch</a:t>
            </a:r>
            <a:r>
              <a:rPr lang="en-US" sz="2000" b="1" u="sng" dirty="0">
                <a:solidFill>
                  <a:srgbClr val="002060"/>
                </a:solidFill>
              </a:rPr>
              <a:t>es</a:t>
            </a:r>
            <a:r>
              <a:rPr lang="en-US" sz="2000" u="sng" dirty="0">
                <a:solidFill>
                  <a:srgbClr val="002060"/>
                </a:solidFill>
              </a:rPr>
              <a:t> </a:t>
            </a:r>
          </a:p>
          <a:p>
            <a:r>
              <a:rPr lang="en-US" sz="2000" dirty="0" err="1">
                <a:solidFill>
                  <a:srgbClr val="002060"/>
                </a:solidFill>
              </a:rPr>
              <a:t>Konzert</a:t>
            </a:r>
            <a:r>
              <a:rPr lang="de-DE" sz="2000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|</a:t>
            </a:r>
            <a:r>
              <a:rPr lang="en-US" sz="2000" dirty="0">
                <a:solidFill>
                  <a:srgbClr val="002060"/>
                </a:solidFill>
              </a:rPr>
              <a:t>Person</a:t>
            </a:r>
          </a:p>
          <a:p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ist</a:t>
            </a:r>
            <a:r>
              <a:rPr lang="en-US" sz="2000" dirty="0">
                <a:solidFill>
                  <a:srgbClr val="002060"/>
                </a:solidFill>
              </a:rPr>
              <a:t> das?</a:t>
            </a:r>
            <a:endParaRPr lang="en-GB" sz="2000" dirty="0">
              <a:solidFill>
                <a:srgbClr val="002060"/>
              </a:solidFill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756254BA-4B96-D050-858B-BD32DAD24108}"/>
              </a:ext>
            </a:extLst>
          </p:cNvPr>
          <p:cNvSpPr txBox="1"/>
          <p:nvPr/>
        </p:nvSpPr>
        <p:spPr>
          <a:xfrm>
            <a:off x="7847295" y="2493737"/>
            <a:ext cx="1163598" cy="31619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endParaRPr lang="en-GB" sz="1600" b="1" dirty="0"/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B510FB79-7AE8-3775-9707-D89D873DC809}"/>
              </a:ext>
            </a:extLst>
          </p:cNvPr>
          <p:cNvSpPr txBox="1"/>
          <p:nvPr/>
        </p:nvSpPr>
        <p:spPr>
          <a:xfrm>
            <a:off x="8714924" y="3782239"/>
            <a:ext cx="1225744" cy="3385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endParaRPr lang="en-GB" sz="1600" b="1" dirty="0"/>
          </a:p>
        </p:txBody>
      </p:sp>
      <p:sp>
        <p:nvSpPr>
          <p:cNvPr id="62" name="TextBox 61">
            <a:hlinkClick r:id="" action="ppaction://noaction">
              <a:snd r:embed="rId16" name="T1_W2_8.11.wav"/>
            </a:hlinkClick>
            <a:extLst>
              <a:ext uri="{FF2B5EF4-FFF2-40B4-BE49-F238E27FC236}">
                <a16:creationId xmlns:a16="http://schemas.microsoft.com/office/drawing/2014/main" id="{C616E645-D50A-C384-D6F9-50EBEB02DFFB}"/>
              </a:ext>
            </a:extLst>
          </p:cNvPr>
          <p:cNvSpPr txBox="1"/>
          <p:nvPr/>
        </p:nvSpPr>
        <p:spPr>
          <a:xfrm>
            <a:off x="7803602" y="5040995"/>
            <a:ext cx="15404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2060"/>
                </a:solidFill>
              </a:rPr>
              <a:t>Mozart!</a:t>
            </a:r>
            <a:endParaRPr lang="en-GB" sz="2000" dirty="0">
              <a:solidFill>
                <a:srgbClr val="002060"/>
              </a:solidFill>
            </a:endParaRPr>
          </a:p>
        </p:txBody>
      </p:sp>
      <p:sp>
        <p:nvSpPr>
          <p:cNvPr id="35" name="Speech Bubble: Rectangle with Corners Rounded 34">
            <a:hlinkClick r:id="" action="ppaction://noaction">
              <a:snd r:embed="rId17" name="T1_W2_8.2.wav"/>
            </a:hlinkClick>
            <a:extLst>
              <a:ext uri="{FF2B5EF4-FFF2-40B4-BE49-F238E27FC236}">
                <a16:creationId xmlns:a16="http://schemas.microsoft.com/office/drawing/2014/main" id="{8463AD7A-3AFF-42C8-A62A-53FF4D80530D}"/>
              </a:ext>
            </a:extLst>
          </p:cNvPr>
          <p:cNvSpPr/>
          <p:nvPr/>
        </p:nvSpPr>
        <p:spPr>
          <a:xfrm>
            <a:off x="1121173" y="486152"/>
            <a:ext cx="4659124" cy="518040"/>
          </a:xfrm>
          <a:prstGeom prst="wedgeRoundRectCallout">
            <a:avLst>
              <a:gd name="adj1" fmla="val -54991"/>
              <a:gd name="adj2" fmla="val -7585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46" name="Graphic 45" descr="Teacher">
            <a:extLst>
              <a:ext uri="{FF2B5EF4-FFF2-40B4-BE49-F238E27FC236}">
                <a16:creationId xmlns:a16="http://schemas.microsoft.com/office/drawing/2014/main" id="{AE0F8712-2D77-4495-8C88-22F456661B80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190552" y="286870"/>
            <a:ext cx="914400" cy="914400"/>
          </a:xfrm>
          <a:prstGeom prst="rect">
            <a:avLst/>
          </a:prstGeom>
        </p:spPr>
      </p:pic>
      <p:sp>
        <p:nvSpPr>
          <p:cNvPr id="61" name="Google Shape;108;p3">
            <a:hlinkClick r:id="" action="ppaction://noaction">
              <a:snd r:embed="rId17" name="T1_W2_8.2.wav"/>
            </a:hlinkClick>
            <a:extLst>
              <a:ext uri="{FF2B5EF4-FFF2-40B4-BE49-F238E27FC236}">
                <a16:creationId xmlns:a16="http://schemas.microsoft.com/office/drawing/2014/main" id="{3C6A8524-B888-4F3C-BC6B-1633097CB4A1}"/>
              </a:ext>
            </a:extLst>
          </p:cNvPr>
          <p:cNvSpPr txBox="1"/>
          <p:nvPr/>
        </p:nvSpPr>
        <p:spPr>
          <a:xfrm>
            <a:off x="1153616" y="486152"/>
            <a:ext cx="4158613" cy="5242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Welches Wort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ist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das?</a:t>
            </a:r>
            <a:endParaRPr kumimoji="0" sz="2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1_W2_8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1_W2_8.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1_W2_8.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1_W2_8.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1_W2_8.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1_W2_8.1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40" grpId="0" animBg="1"/>
      <p:bldP spid="53" grpId="0" animBg="1"/>
      <p:bldP spid="56" grpId="0" animBg="1"/>
      <p:bldP spid="60" grpId="0" animBg="1"/>
      <p:bldP spid="5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oogle Shape;170;p8"/>
          <p:cNvPicPr/>
          <p:nvPr/>
        </p:nvPicPr>
        <p:blipFill>
          <a:blip r:embed="rId13"/>
          <a:stretch/>
        </p:blipFill>
        <p:spPr>
          <a:xfrm>
            <a:off x="10909270" y="86527"/>
            <a:ext cx="1190434" cy="1088269"/>
          </a:xfrm>
          <a:prstGeom prst="rect">
            <a:avLst/>
          </a:prstGeom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95DE2CF-C479-4832-BEE8-6FF1D832AF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6272" y="-238066"/>
            <a:ext cx="7267988" cy="1144800"/>
          </a:xfrm>
        </p:spPr>
        <p:txBody>
          <a:bodyPr/>
          <a:lstStyle/>
          <a:p>
            <a:r>
              <a:rPr lang="en-GB" sz="2400" b="1" spc="-1" dirty="0">
                <a:latin typeface="Century Gothic" panose="020B0502020202020204" pitchFamily="34" charset="0"/>
              </a:rPr>
              <a:t>die (the, plural)</a:t>
            </a:r>
            <a:endParaRPr lang="en-GB" sz="2400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DDDC6956-2BA6-46EA-B535-410FA66C7D04}"/>
              </a:ext>
            </a:extLst>
          </p:cNvPr>
          <p:cNvSpPr txBox="1">
            <a:spLocks/>
          </p:cNvSpPr>
          <p:nvPr/>
        </p:nvSpPr>
        <p:spPr>
          <a:xfrm>
            <a:off x="61315" y="584181"/>
            <a:ext cx="10515600" cy="7571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en-GB" sz="2400" dirty="0">
                <a:solidFill>
                  <a:srgbClr val="002060"/>
                </a:solidFill>
              </a:rPr>
              <a:t>You now know</a:t>
            </a:r>
            <a:r>
              <a:rPr lang="en-GB" sz="2400" b="1" dirty="0">
                <a:solidFill>
                  <a:srgbClr val="002060"/>
                </a:solidFill>
              </a:rPr>
              <a:t> four </a:t>
            </a:r>
            <a:r>
              <a:rPr lang="en-GB" sz="2400" dirty="0">
                <a:solidFill>
                  <a:srgbClr val="002060"/>
                </a:solidFill>
              </a:rPr>
              <a:t>words for </a:t>
            </a:r>
            <a:r>
              <a:rPr lang="en-GB" sz="2400" b="1" i="1" dirty="0">
                <a:solidFill>
                  <a:srgbClr val="002060"/>
                </a:solidFill>
              </a:rPr>
              <a:t>the </a:t>
            </a:r>
            <a:r>
              <a:rPr lang="en-GB" sz="2400" dirty="0">
                <a:solidFill>
                  <a:srgbClr val="002060"/>
                </a:solidFill>
              </a:rPr>
              <a:t>in German!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sz="280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C6FEAEA-229F-4C2A-9EA4-706D314C72AC}"/>
              </a:ext>
            </a:extLst>
          </p:cNvPr>
          <p:cNvSpPr txBox="1"/>
          <p:nvPr/>
        </p:nvSpPr>
        <p:spPr>
          <a:xfrm>
            <a:off x="185480" y="1182977"/>
            <a:ext cx="12330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der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 </a:t>
            </a:r>
            <a:r>
              <a:rPr lang="en-US" sz="2400" kern="0" noProof="0" dirty="0">
                <a:solidFill>
                  <a:srgbClr val="002060"/>
                </a:solidFill>
              </a:rPr>
              <a:t>Ort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B5ED71E-84A7-4139-A489-C659F09C8D45}"/>
              </a:ext>
            </a:extLst>
          </p:cNvPr>
          <p:cNvSpPr txBox="1"/>
          <p:nvPr/>
        </p:nvSpPr>
        <p:spPr>
          <a:xfrm>
            <a:off x="3308120" y="1241433"/>
            <a:ext cx="15440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die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 Show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9051D96-2064-4477-93E7-92388B095225}"/>
              </a:ext>
            </a:extLst>
          </p:cNvPr>
          <p:cNvSpPr txBox="1"/>
          <p:nvPr/>
        </p:nvSpPr>
        <p:spPr>
          <a:xfrm>
            <a:off x="6519136" y="1280312"/>
            <a:ext cx="19143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das </a:t>
            </a:r>
            <a:r>
              <a:rPr kumimoji="0" lang="en-US" sz="240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Konzert</a:t>
            </a:r>
            <a:endParaRPr kumimoji="0" lang="en-US" sz="240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85D1C25-A35E-9CE1-A63F-FABCD7F7086B}"/>
              </a:ext>
            </a:extLst>
          </p:cNvPr>
          <p:cNvSpPr txBox="1"/>
          <p:nvPr/>
        </p:nvSpPr>
        <p:spPr>
          <a:xfrm>
            <a:off x="185480" y="1844285"/>
            <a:ext cx="14077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die </a:t>
            </a:r>
            <a:r>
              <a:rPr lang="en-US" sz="2400" kern="0" noProof="0" dirty="0" err="1">
                <a:solidFill>
                  <a:srgbClr val="002060"/>
                </a:solidFill>
              </a:rPr>
              <a:t>Ort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e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6925F1B1-14E0-8092-227C-FA9C43F67617}"/>
              </a:ext>
            </a:extLst>
          </p:cNvPr>
          <p:cNvSpPr txBox="1"/>
          <p:nvPr/>
        </p:nvSpPr>
        <p:spPr>
          <a:xfrm>
            <a:off x="3295765" y="1835477"/>
            <a:ext cx="16802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die </a:t>
            </a:r>
            <a:r>
              <a:rPr lang="en-US" sz="2400" kern="0" dirty="0">
                <a:solidFill>
                  <a:srgbClr val="002060"/>
                </a:solidFill>
              </a:rPr>
              <a:t>Show</a:t>
            </a:r>
            <a:r>
              <a:rPr lang="en-US" sz="2400" b="1" kern="0" dirty="0">
                <a:solidFill>
                  <a:srgbClr val="002060"/>
                </a:solidFill>
              </a:rPr>
              <a:t>s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1C71674C-5142-71E2-64C1-E1EEF13F1DF6}"/>
              </a:ext>
            </a:extLst>
          </p:cNvPr>
          <p:cNvSpPr txBox="1"/>
          <p:nvPr/>
        </p:nvSpPr>
        <p:spPr>
          <a:xfrm>
            <a:off x="6501912" y="1832216"/>
            <a:ext cx="20409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die</a:t>
            </a:r>
            <a:r>
              <a:rPr kumimoji="0" lang="en-US" sz="24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 </a:t>
            </a:r>
            <a:r>
              <a:rPr lang="en-US" sz="2400" kern="0" noProof="0" dirty="0" err="1">
                <a:solidFill>
                  <a:srgbClr val="002060"/>
                </a:solidFill>
              </a:rPr>
              <a:t>Konzert</a:t>
            </a:r>
            <a:r>
              <a:rPr lang="en-US" sz="2400" b="1" kern="0" dirty="0">
                <a:solidFill>
                  <a:srgbClr val="002060"/>
                </a:solidFill>
              </a:rPr>
              <a:t>e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F0CCF41F-1644-BD29-6BC5-9C49FF0EAE15}"/>
              </a:ext>
            </a:extLst>
          </p:cNvPr>
          <p:cNvSpPr txBox="1">
            <a:spLocks/>
          </p:cNvSpPr>
          <p:nvPr/>
        </p:nvSpPr>
        <p:spPr>
          <a:xfrm>
            <a:off x="61315" y="2622903"/>
            <a:ext cx="10515600" cy="7571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en-GB" sz="2400" dirty="0">
                <a:solidFill>
                  <a:srgbClr val="002060"/>
                </a:solidFill>
              </a:rPr>
              <a:t>We use pronouns ‘it’ and ‘they’ to refer to nouns we have already mentioned. In German we need </a:t>
            </a:r>
            <a:r>
              <a:rPr lang="en-GB" sz="2400" b="1" dirty="0">
                <a:solidFill>
                  <a:srgbClr val="002060"/>
                </a:solidFill>
              </a:rPr>
              <a:t>four </a:t>
            </a:r>
            <a:r>
              <a:rPr lang="en-GB" sz="2400" dirty="0">
                <a:solidFill>
                  <a:srgbClr val="002060"/>
                </a:solidFill>
              </a:rPr>
              <a:t>words to do this: 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sz="280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1340FB6-C2DD-06FD-4197-2E5094335985}"/>
              </a:ext>
            </a:extLst>
          </p:cNvPr>
          <p:cNvSpPr txBox="1"/>
          <p:nvPr/>
        </p:nvSpPr>
        <p:spPr>
          <a:xfrm>
            <a:off x="3376297" y="3457643"/>
            <a:ext cx="43714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Das </a:t>
            </a:r>
            <a:r>
              <a:rPr lang="en-US" sz="2400" kern="0" dirty="0" err="1">
                <a:solidFill>
                  <a:srgbClr val="002060"/>
                </a:solidFill>
              </a:rPr>
              <a:t>ist</a:t>
            </a:r>
            <a:r>
              <a:rPr lang="en-US" sz="2400" kern="0" dirty="0">
                <a:solidFill>
                  <a:srgbClr val="002060"/>
                </a:solidFill>
              </a:rPr>
              <a:t> </a:t>
            </a:r>
            <a:r>
              <a:rPr kumimoji="0" lang="en-US" sz="24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der </a:t>
            </a:r>
            <a:r>
              <a:rPr lang="en-US" sz="2400" kern="0" noProof="0" dirty="0">
                <a:solidFill>
                  <a:srgbClr val="002060"/>
                </a:solidFill>
              </a:rPr>
              <a:t>Ort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. 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Er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ist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 gut. 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 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23CE536-8352-F9E2-9380-3C660CBBEDF3}"/>
              </a:ext>
            </a:extLst>
          </p:cNvPr>
          <p:cNvSpPr txBox="1"/>
          <p:nvPr/>
        </p:nvSpPr>
        <p:spPr>
          <a:xfrm>
            <a:off x="7123793" y="3461844"/>
            <a:ext cx="43714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rPr>
              <a:t>That is the</a:t>
            </a:r>
            <a:r>
              <a:rPr kumimoji="0" lang="en-US" sz="2400" i="1" u="none" strike="noStrike" kern="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rPr>
              <a:t> place</a:t>
            </a:r>
            <a:r>
              <a:rPr kumimoji="0" lang="en-US" sz="2400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rPr>
              <a:t>. </a:t>
            </a:r>
            <a:r>
              <a:rPr kumimoji="0" lang="en-US" sz="2400" b="1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rPr>
              <a:t>It</a:t>
            </a:r>
            <a:r>
              <a:rPr kumimoji="0" lang="en-US" sz="2400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rPr>
              <a:t> is good.</a:t>
            </a:r>
            <a:r>
              <a:rPr kumimoji="0" lang="en-US" sz="2400" i="1" u="none" strike="noStrike" kern="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rPr>
              <a:t> </a:t>
            </a:r>
            <a:endParaRPr kumimoji="0" lang="en-US" sz="2400" b="0" i="1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D41EB907-121D-D3E9-5DA4-0B02F92CA7A5}"/>
              </a:ext>
            </a:extLst>
          </p:cNvPr>
          <p:cNvSpPr txBox="1"/>
          <p:nvPr/>
        </p:nvSpPr>
        <p:spPr>
          <a:xfrm>
            <a:off x="7801972" y="4038878"/>
            <a:ext cx="43714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rPr>
              <a:t>That is the show. </a:t>
            </a:r>
            <a:r>
              <a:rPr kumimoji="0" lang="en-US" sz="2400" b="1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rPr>
              <a:t>It</a:t>
            </a:r>
            <a:r>
              <a:rPr kumimoji="0" lang="en-US" sz="2400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rPr>
              <a:t> is super.</a:t>
            </a:r>
            <a:endParaRPr kumimoji="0" lang="en-US" sz="2400" b="0" i="1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265EE3C4-8248-7F5F-D01C-27795F801273}"/>
              </a:ext>
            </a:extLst>
          </p:cNvPr>
          <p:cNvSpPr txBox="1"/>
          <p:nvPr/>
        </p:nvSpPr>
        <p:spPr>
          <a:xfrm>
            <a:off x="3376297" y="4028639"/>
            <a:ext cx="47085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Das </a:t>
            </a:r>
            <a:r>
              <a:rPr lang="en-US" sz="2400" kern="0" dirty="0" err="1">
                <a:solidFill>
                  <a:srgbClr val="002060"/>
                </a:solidFill>
              </a:rPr>
              <a:t>ist</a:t>
            </a:r>
            <a:r>
              <a:rPr lang="en-US" sz="2400" kern="0" dirty="0">
                <a:solidFill>
                  <a:srgbClr val="002060"/>
                </a:solidFill>
              </a:rPr>
              <a:t> die Show. </a:t>
            </a:r>
            <a:r>
              <a:rPr lang="en-US" sz="2400" b="1" kern="0" dirty="0">
                <a:solidFill>
                  <a:srgbClr val="002060"/>
                </a:solidFill>
              </a:rPr>
              <a:t>Sie</a:t>
            </a:r>
            <a:r>
              <a:rPr lang="en-US" sz="2400" kern="0" dirty="0">
                <a:solidFill>
                  <a:srgbClr val="002060"/>
                </a:solidFill>
              </a:rPr>
              <a:t> </a:t>
            </a:r>
            <a:r>
              <a:rPr lang="en-US" sz="2400" kern="0" dirty="0" err="1">
                <a:solidFill>
                  <a:srgbClr val="002060"/>
                </a:solidFill>
              </a:rPr>
              <a:t>ist</a:t>
            </a:r>
            <a:r>
              <a:rPr lang="en-US" sz="2400" kern="0" dirty="0">
                <a:solidFill>
                  <a:srgbClr val="002060"/>
                </a:solidFill>
              </a:rPr>
              <a:t> super.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85AF9E74-FBC0-F320-D605-8C058C3BD729}"/>
              </a:ext>
            </a:extLst>
          </p:cNvPr>
          <p:cNvSpPr txBox="1"/>
          <p:nvPr/>
        </p:nvSpPr>
        <p:spPr>
          <a:xfrm>
            <a:off x="7747779" y="4700657"/>
            <a:ext cx="47642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i="1" kern="0" dirty="0">
                <a:solidFill>
                  <a:srgbClr val="C00000"/>
                </a:solidFill>
              </a:rPr>
              <a:t>That is the concert</a:t>
            </a:r>
            <a:r>
              <a:rPr kumimoji="0" lang="en-US" sz="2400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rPr>
              <a:t>. </a:t>
            </a:r>
            <a:r>
              <a:rPr kumimoji="0" lang="en-US" sz="2400" b="1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rPr>
              <a:t>It</a:t>
            </a:r>
            <a:r>
              <a:rPr kumimoji="0" lang="en-US" sz="2400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rPr>
              <a:t> is</a:t>
            </a:r>
            <a:r>
              <a:rPr kumimoji="0" lang="en-US" sz="2400" i="1" u="none" strike="noStrike" kern="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rPr>
              <a:t> great.</a:t>
            </a:r>
            <a:endParaRPr kumimoji="0" lang="en-US" sz="2400" b="0" i="1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</a:endParaRPr>
          </a:p>
        </p:txBody>
      </p:sp>
      <p:sp>
        <p:nvSpPr>
          <p:cNvPr id="42" name="Speech Bubble: Rectangle with Corners Rounded 41">
            <a:extLst>
              <a:ext uri="{FF2B5EF4-FFF2-40B4-BE49-F238E27FC236}">
                <a16:creationId xmlns:a16="http://schemas.microsoft.com/office/drawing/2014/main" id="{59023640-3F0B-BA6C-CE68-0DB5ED0002AC}"/>
              </a:ext>
            </a:extLst>
          </p:cNvPr>
          <p:cNvSpPr/>
          <p:nvPr/>
        </p:nvSpPr>
        <p:spPr>
          <a:xfrm>
            <a:off x="128611" y="3467527"/>
            <a:ext cx="3086322" cy="927756"/>
          </a:xfrm>
          <a:prstGeom prst="wedgeRoundRectCallout">
            <a:avLst>
              <a:gd name="adj1" fmla="val 64070"/>
              <a:gd name="adj2" fmla="val 7308"/>
              <a:gd name="adj3" fmla="val 16667"/>
            </a:avLst>
          </a:prstGeom>
          <a:solidFill>
            <a:srgbClr val="002060"/>
          </a:solidFill>
          <a:ln w="31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So, </a:t>
            </a:r>
            <a:r>
              <a:rPr lang="en-US" sz="2000" b="1" dirty="0"/>
              <a:t>er</a:t>
            </a:r>
            <a:r>
              <a:rPr lang="en-US" sz="2000" dirty="0"/>
              <a:t> means </a:t>
            </a:r>
            <a:r>
              <a:rPr lang="en-US" sz="2000" b="1" dirty="0"/>
              <a:t>he</a:t>
            </a:r>
            <a:r>
              <a:rPr lang="en-US" sz="2000" dirty="0"/>
              <a:t> </a:t>
            </a:r>
            <a:r>
              <a:rPr lang="en-US" sz="2000" u="sng" dirty="0"/>
              <a:t>and</a:t>
            </a:r>
            <a:r>
              <a:rPr lang="en-US" sz="2000" dirty="0"/>
              <a:t> </a:t>
            </a:r>
            <a:r>
              <a:rPr lang="en-US" sz="2000" b="1" dirty="0"/>
              <a:t>it</a:t>
            </a:r>
            <a:r>
              <a:rPr lang="en-US" sz="2000" dirty="0"/>
              <a:t>, </a:t>
            </a:r>
            <a:r>
              <a:rPr lang="en-US" sz="2000" b="1" dirty="0" err="1"/>
              <a:t>sie</a:t>
            </a:r>
            <a:r>
              <a:rPr lang="en-US" sz="2000" b="1" dirty="0"/>
              <a:t> </a:t>
            </a:r>
            <a:r>
              <a:rPr lang="en-US" sz="2000" dirty="0"/>
              <a:t>means </a:t>
            </a:r>
            <a:r>
              <a:rPr lang="en-US" sz="2000" b="1" dirty="0"/>
              <a:t>she</a:t>
            </a:r>
            <a:r>
              <a:rPr lang="en-US" sz="2000" dirty="0"/>
              <a:t> </a:t>
            </a:r>
            <a:r>
              <a:rPr lang="en-US" sz="2000" u="sng" dirty="0"/>
              <a:t>and</a:t>
            </a:r>
            <a:r>
              <a:rPr lang="en-US" sz="2000" dirty="0"/>
              <a:t> </a:t>
            </a:r>
            <a:r>
              <a:rPr lang="en-US" sz="2000" b="1" dirty="0"/>
              <a:t>it</a:t>
            </a:r>
            <a:r>
              <a:rPr lang="en-US" sz="2000" dirty="0"/>
              <a:t>. </a:t>
            </a:r>
            <a:endParaRPr lang="en-GB" sz="2000" dirty="0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DA706A88-1134-3A76-39BC-2A8C0E6A75F2}"/>
              </a:ext>
            </a:extLst>
          </p:cNvPr>
          <p:cNvSpPr txBox="1"/>
          <p:nvPr/>
        </p:nvSpPr>
        <p:spPr>
          <a:xfrm>
            <a:off x="3393944" y="4721136"/>
            <a:ext cx="47085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Das </a:t>
            </a:r>
            <a:r>
              <a:rPr lang="en-US" sz="2400" kern="0" dirty="0" err="1">
                <a:solidFill>
                  <a:srgbClr val="002060"/>
                </a:solidFill>
              </a:rPr>
              <a:t>ist</a:t>
            </a:r>
            <a:r>
              <a:rPr lang="en-US" sz="2400" kern="0" dirty="0">
                <a:solidFill>
                  <a:srgbClr val="002060"/>
                </a:solidFill>
              </a:rPr>
              <a:t> das </a:t>
            </a:r>
            <a:r>
              <a:rPr lang="en-US" sz="2400" kern="0" dirty="0" err="1">
                <a:solidFill>
                  <a:srgbClr val="002060"/>
                </a:solidFill>
              </a:rPr>
              <a:t>Konzert</a:t>
            </a:r>
            <a:r>
              <a:rPr lang="en-US" sz="2400" kern="0" dirty="0">
                <a:solidFill>
                  <a:srgbClr val="002060"/>
                </a:solidFill>
              </a:rPr>
              <a:t>.</a:t>
            </a:r>
            <a:r>
              <a:rPr lang="en-US" sz="2400" b="1" kern="0" dirty="0">
                <a:solidFill>
                  <a:srgbClr val="002060"/>
                </a:solidFill>
              </a:rPr>
              <a:t> Es </a:t>
            </a:r>
            <a:r>
              <a:rPr lang="en-US" sz="2400" kern="0" dirty="0" err="1">
                <a:solidFill>
                  <a:srgbClr val="002060"/>
                </a:solidFill>
              </a:rPr>
              <a:t>ist</a:t>
            </a:r>
            <a:r>
              <a:rPr lang="en-US" sz="2400" kern="0" dirty="0">
                <a:solidFill>
                  <a:srgbClr val="002060"/>
                </a:solidFill>
              </a:rPr>
              <a:t> toll. 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C4208E60-A13F-B95F-97A8-CC30DBD20E02}"/>
              </a:ext>
            </a:extLst>
          </p:cNvPr>
          <p:cNvSpPr txBox="1"/>
          <p:nvPr/>
        </p:nvSpPr>
        <p:spPr>
          <a:xfrm>
            <a:off x="5609184" y="5773602"/>
            <a:ext cx="60745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rPr>
              <a:t>Those are the concerts. </a:t>
            </a:r>
            <a:r>
              <a:rPr kumimoji="0" lang="en-US" sz="2400" b="1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rPr>
              <a:t>They</a:t>
            </a:r>
            <a:r>
              <a:rPr kumimoji="0" lang="en-US" sz="2400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rPr>
              <a:t> are great.</a:t>
            </a:r>
            <a:r>
              <a:rPr kumimoji="0" lang="en-US" sz="2400" i="1" u="none" strike="noStrike" kern="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rPr>
              <a:t> </a:t>
            </a:r>
            <a:endParaRPr kumimoji="0" lang="en-US" sz="2400" b="0" i="1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E6A7C9DE-4A3A-0425-C7CB-87E096FF55B7}"/>
              </a:ext>
            </a:extLst>
          </p:cNvPr>
          <p:cNvSpPr txBox="1"/>
          <p:nvPr/>
        </p:nvSpPr>
        <p:spPr>
          <a:xfrm>
            <a:off x="436082" y="5773603"/>
            <a:ext cx="54232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Das </a:t>
            </a:r>
            <a:r>
              <a:rPr lang="en-US" sz="2400" kern="0" dirty="0" err="1">
                <a:solidFill>
                  <a:srgbClr val="002060"/>
                </a:solidFill>
              </a:rPr>
              <a:t>sind</a:t>
            </a:r>
            <a:r>
              <a:rPr lang="en-US" sz="2400" kern="0" dirty="0">
                <a:solidFill>
                  <a:srgbClr val="002060"/>
                </a:solidFill>
              </a:rPr>
              <a:t> die </a:t>
            </a:r>
            <a:r>
              <a:rPr lang="en-US" sz="2400" kern="0" dirty="0" err="1">
                <a:solidFill>
                  <a:srgbClr val="002060"/>
                </a:solidFill>
              </a:rPr>
              <a:t>Konzert</a:t>
            </a:r>
            <a:r>
              <a:rPr lang="en-US" sz="2400" b="1" kern="0" dirty="0" err="1">
                <a:solidFill>
                  <a:srgbClr val="002060"/>
                </a:solidFill>
              </a:rPr>
              <a:t>e</a:t>
            </a:r>
            <a:r>
              <a:rPr lang="en-US" sz="2400" kern="0" dirty="0">
                <a:solidFill>
                  <a:srgbClr val="002060"/>
                </a:solidFill>
              </a:rPr>
              <a:t>. </a:t>
            </a:r>
            <a:r>
              <a:rPr lang="en-US" sz="2400" b="1" kern="0" dirty="0">
                <a:solidFill>
                  <a:srgbClr val="002060"/>
                </a:solidFill>
              </a:rPr>
              <a:t>Sie</a:t>
            </a:r>
            <a:r>
              <a:rPr lang="en-US" sz="2400" kern="0" dirty="0">
                <a:solidFill>
                  <a:srgbClr val="002060"/>
                </a:solidFill>
              </a:rPr>
              <a:t> </a:t>
            </a:r>
            <a:r>
              <a:rPr lang="en-US" sz="2400" kern="0" dirty="0" err="1">
                <a:solidFill>
                  <a:srgbClr val="002060"/>
                </a:solidFill>
              </a:rPr>
              <a:t>sind</a:t>
            </a:r>
            <a:r>
              <a:rPr lang="en-US" sz="2400" kern="0" dirty="0">
                <a:solidFill>
                  <a:srgbClr val="002060"/>
                </a:solidFill>
              </a:rPr>
              <a:t> toll. 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</p:txBody>
      </p:sp>
      <p:sp>
        <p:nvSpPr>
          <p:cNvPr id="50" name="Speech Bubble: Rectangle with Corners Rounded 49">
            <a:extLst>
              <a:ext uri="{FF2B5EF4-FFF2-40B4-BE49-F238E27FC236}">
                <a16:creationId xmlns:a16="http://schemas.microsoft.com/office/drawing/2014/main" id="{69041997-ABEF-96E0-98D9-E8BD8E7B72E5}"/>
              </a:ext>
            </a:extLst>
          </p:cNvPr>
          <p:cNvSpPr/>
          <p:nvPr/>
        </p:nvSpPr>
        <p:spPr>
          <a:xfrm>
            <a:off x="156272" y="4620565"/>
            <a:ext cx="3086322" cy="927756"/>
          </a:xfrm>
          <a:prstGeom prst="wedgeRoundRectCallout">
            <a:avLst>
              <a:gd name="adj1" fmla="val 92143"/>
              <a:gd name="adj2" fmla="val 84101"/>
              <a:gd name="adj3" fmla="val 16667"/>
            </a:avLst>
          </a:prstGeom>
          <a:solidFill>
            <a:srgbClr val="002060"/>
          </a:solidFill>
          <a:ln w="31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They are (</a:t>
            </a:r>
            <a:r>
              <a:rPr lang="en-US" sz="2000" dirty="0" err="1"/>
              <a:t>sie</a:t>
            </a:r>
            <a:r>
              <a:rPr lang="en-US" sz="2000" dirty="0"/>
              <a:t> </a:t>
            </a:r>
            <a:r>
              <a:rPr lang="en-US" sz="2000" b="1" dirty="0" err="1"/>
              <a:t>sind</a:t>
            </a:r>
            <a:r>
              <a:rPr lang="en-US" sz="2000" dirty="0"/>
              <a:t>) is the same verb as we are (</a:t>
            </a:r>
            <a:r>
              <a:rPr lang="en-US" sz="2000" dirty="0" err="1"/>
              <a:t>wir</a:t>
            </a:r>
            <a:r>
              <a:rPr lang="en-US" sz="2000" dirty="0"/>
              <a:t> </a:t>
            </a:r>
            <a:r>
              <a:rPr lang="en-US" sz="2000" b="1" dirty="0" err="1"/>
              <a:t>sind</a:t>
            </a:r>
            <a:r>
              <a:rPr lang="en-US" sz="2000" dirty="0"/>
              <a:t>). </a:t>
            </a:r>
            <a:endParaRPr lang="en-GB" sz="2000" dirty="0"/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A2729133-E4EB-4F2E-A0A2-CD20E8EE575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532268" y="1084397"/>
            <a:ext cx="825658" cy="591507"/>
          </a:xfrm>
          <a:prstGeom prst="rect">
            <a:avLst/>
          </a:prstGeom>
        </p:spPr>
      </p:pic>
      <p:grpSp>
        <p:nvGrpSpPr>
          <p:cNvPr id="37" name="Group 36">
            <a:extLst>
              <a:ext uri="{FF2B5EF4-FFF2-40B4-BE49-F238E27FC236}">
                <a16:creationId xmlns:a16="http://schemas.microsoft.com/office/drawing/2014/main" id="{8A1B37FC-90EF-4E86-AACD-2765A41B329E}"/>
              </a:ext>
            </a:extLst>
          </p:cNvPr>
          <p:cNvGrpSpPr/>
          <p:nvPr/>
        </p:nvGrpSpPr>
        <p:grpSpPr>
          <a:xfrm>
            <a:off x="1386013" y="916454"/>
            <a:ext cx="980553" cy="873273"/>
            <a:chOff x="5706132" y="749233"/>
            <a:chExt cx="2434638" cy="2267950"/>
          </a:xfrm>
        </p:grpSpPr>
        <p:pic>
          <p:nvPicPr>
            <p:cNvPr id="38" name="Graphic 37" descr="Map with pin with solid fill">
              <a:extLst>
                <a:ext uri="{FF2B5EF4-FFF2-40B4-BE49-F238E27FC236}">
                  <a16:creationId xmlns:a16="http://schemas.microsoft.com/office/drawing/2014/main" id="{773179D7-3565-4AFE-A56D-4250E9BC31DB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5706132" y="749233"/>
              <a:ext cx="2198607" cy="2198607"/>
            </a:xfrm>
            <a:prstGeom prst="rect">
              <a:avLst/>
            </a:prstGeom>
          </p:spPr>
        </p:pic>
        <p:pic>
          <p:nvPicPr>
            <p:cNvPr id="51" name="Picture 50" descr="Logo&#10;&#10;Description automatically generated">
              <a:extLst>
                <a:ext uri="{FF2B5EF4-FFF2-40B4-BE49-F238E27FC236}">
                  <a16:creationId xmlns:a16="http://schemas.microsoft.com/office/drawing/2014/main" id="{C482D4A8-4332-4CCE-86DE-13946FEB70DF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39111" y="2182368"/>
              <a:ext cx="2001659" cy="834815"/>
            </a:xfrm>
            <a:prstGeom prst="rect">
              <a:avLst/>
            </a:prstGeom>
          </p:spPr>
        </p:pic>
      </p:grpSp>
      <p:pic>
        <p:nvPicPr>
          <p:cNvPr id="52" name="Picture 51" descr="A stage with red and white curtains&#10;&#10;Description automatically generated">
            <a:extLst>
              <a:ext uri="{FF2B5EF4-FFF2-40B4-BE49-F238E27FC236}">
                <a16:creationId xmlns:a16="http://schemas.microsoft.com/office/drawing/2014/main" id="{2F2F5EC4-48DE-4FC8-95AF-577254C0BA8E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950958" y="1035881"/>
            <a:ext cx="594510" cy="591723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3EBDBE19-949B-4698-881F-D04283AF3439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532268" y="1767186"/>
            <a:ext cx="825658" cy="591723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58DB2D9B-E31B-4AEB-BC65-F057807FB266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9357926" y="1769033"/>
            <a:ext cx="824764" cy="591081"/>
          </a:xfrm>
          <a:prstGeom prst="rect">
            <a:avLst/>
          </a:prstGeom>
        </p:spPr>
      </p:pic>
      <p:pic>
        <p:nvPicPr>
          <p:cNvPr id="55" name="Graphic 54" descr="Map with pin with solid fill">
            <a:extLst>
              <a:ext uri="{FF2B5EF4-FFF2-40B4-BE49-F238E27FC236}">
                <a16:creationId xmlns:a16="http://schemas.microsoft.com/office/drawing/2014/main" id="{0D347028-B332-44D4-8A75-36D309CCF84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1539307" y="1630637"/>
            <a:ext cx="775472" cy="809487"/>
          </a:xfrm>
          <a:prstGeom prst="rect">
            <a:avLst/>
          </a:prstGeom>
        </p:spPr>
      </p:pic>
      <p:pic>
        <p:nvPicPr>
          <p:cNvPr id="56" name="Graphic 55" descr="Map with pin with solid fill">
            <a:extLst>
              <a:ext uri="{FF2B5EF4-FFF2-40B4-BE49-F238E27FC236}">
                <a16:creationId xmlns:a16="http://schemas.microsoft.com/office/drawing/2014/main" id="{A9ECB7A7-AF0B-49E6-A979-74A7E37090C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2244807" y="1592355"/>
            <a:ext cx="775472" cy="809487"/>
          </a:xfrm>
          <a:prstGeom prst="rect">
            <a:avLst/>
          </a:prstGeom>
        </p:spPr>
      </p:pic>
      <p:pic>
        <p:nvPicPr>
          <p:cNvPr id="57" name="Picture 56" descr="A stage with red and white curtains&#10;&#10;Description automatically generated">
            <a:extLst>
              <a:ext uri="{FF2B5EF4-FFF2-40B4-BE49-F238E27FC236}">
                <a16:creationId xmlns:a16="http://schemas.microsoft.com/office/drawing/2014/main" id="{5065F289-E961-4CBD-8D27-10D21E8D99DD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951030" y="1718994"/>
            <a:ext cx="594509" cy="591722"/>
          </a:xfrm>
          <a:prstGeom prst="rect">
            <a:avLst/>
          </a:prstGeom>
        </p:spPr>
      </p:pic>
      <p:pic>
        <p:nvPicPr>
          <p:cNvPr id="58" name="Picture 57" descr="A stage with red and white curtains&#10;&#10;Description automatically generated">
            <a:extLst>
              <a:ext uri="{FF2B5EF4-FFF2-40B4-BE49-F238E27FC236}">
                <a16:creationId xmlns:a16="http://schemas.microsoft.com/office/drawing/2014/main" id="{63AEAD45-9875-43A8-82FF-C06D74AA403B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562038" y="1710243"/>
            <a:ext cx="594509" cy="591722"/>
          </a:xfrm>
          <a:prstGeom prst="rect">
            <a:avLst/>
          </a:prstGeom>
        </p:spPr>
      </p:pic>
      <p:sp>
        <p:nvSpPr>
          <p:cNvPr id="59" name="Speech Bubble: Rectangle with Corners Rounded 58">
            <a:extLst>
              <a:ext uri="{FF2B5EF4-FFF2-40B4-BE49-F238E27FC236}">
                <a16:creationId xmlns:a16="http://schemas.microsoft.com/office/drawing/2014/main" id="{5C178846-DEE7-4D3B-98DF-A8F7EA287DA0}"/>
              </a:ext>
            </a:extLst>
          </p:cNvPr>
          <p:cNvSpPr/>
          <p:nvPr/>
        </p:nvSpPr>
        <p:spPr>
          <a:xfrm>
            <a:off x="1099439" y="6344599"/>
            <a:ext cx="4996561" cy="425966"/>
          </a:xfrm>
          <a:prstGeom prst="wedgeRoundRectCallout">
            <a:avLst>
              <a:gd name="adj1" fmla="val 9702"/>
              <a:gd name="adj2" fmla="val -96131"/>
              <a:gd name="adj3" fmla="val 16667"/>
            </a:avLst>
          </a:prstGeom>
          <a:solidFill>
            <a:srgbClr val="002060"/>
          </a:solidFill>
          <a:ln w="31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/>
              <a:t>sie</a:t>
            </a:r>
            <a:r>
              <a:rPr lang="en-US" sz="2000" dirty="0"/>
              <a:t> = they for </a:t>
            </a:r>
            <a:r>
              <a:rPr lang="en-US" sz="2000" b="1" dirty="0"/>
              <a:t>all </a:t>
            </a:r>
            <a:r>
              <a:rPr lang="en-US" sz="2000" dirty="0"/>
              <a:t>German nouns.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3118427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1_W2_9.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1_W2_9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1_W2_9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1_W2_9.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1_W2_9.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1_W2_9.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T1_W2_9.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T1_W2_9.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T1_W2_9.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T1_W2_9.1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/>
      <p:bldP spid="20" grpId="0"/>
      <p:bldP spid="21" grpId="0"/>
      <p:bldP spid="22" grpId="0"/>
      <p:bldP spid="33" grpId="0"/>
      <p:bldP spid="34" grpId="0"/>
      <p:bldP spid="35" grpId="0"/>
      <p:bldP spid="24" grpId="0" build="p"/>
      <p:bldP spid="29" grpId="0"/>
      <p:bldP spid="32" grpId="0"/>
      <p:bldP spid="39" grpId="0"/>
      <p:bldP spid="40" grpId="0"/>
      <p:bldP spid="41" grpId="0"/>
      <p:bldP spid="42" grpId="0" animBg="1"/>
      <p:bldP spid="43" grpId="0"/>
      <p:bldP spid="44" grpId="0"/>
      <p:bldP spid="45" grpId="0"/>
      <p:bldP spid="50" grpId="0" animBg="1"/>
      <p:bldP spid="59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Custom 2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6093</TotalTime>
  <Words>2167</Words>
  <Application>Microsoft Office PowerPoint</Application>
  <PresentationFormat>Widescreen</PresentationFormat>
  <Paragraphs>319</Paragraphs>
  <Slides>12</Slides>
  <Notes>12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8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12</vt:i4>
      </vt:variant>
    </vt:vector>
  </HeadingPairs>
  <TitlesOfParts>
    <vt:vector size="21" baseType="lpstr">
      <vt:lpstr>Arial</vt:lpstr>
      <vt:lpstr>Calibri</vt:lpstr>
      <vt:lpstr>Century Gothic</vt:lpstr>
      <vt:lpstr>Century Gothic</vt:lpstr>
      <vt:lpstr>Modern Love</vt:lpstr>
      <vt:lpstr>Segoe Print</vt:lpstr>
      <vt:lpstr>Symbol</vt:lpstr>
      <vt:lpstr>Wingdings</vt:lpstr>
      <vt:lpstr>1_Office Theme</vt:lpstr>
      <vt:lpstr>Interacting</vt:lpstr>
      <vt:lpstr>aussprechen</vt:lpstr>
      <vt:lpstr>aussprechen</vt:lpstr>
      <vt:lpstr>Vokabeln</vt:lpstr>
      <vt:lpstr>die (the, plural)</vt:lpstr>
      <vt:lpstr>welcher?/welche?/welches? (which?)</vt:lpstr>
      <vt:lpstr>Stadtrundfahrt*</vt:lpstr>
      <vt:lpstr>lesen</vt:lpstr>
      <vt:lpstr>die (the, plural)</vt:lpstr>
      <vt:lpstr>lesen</vt:lpstr>
      <vt:lpstr>hören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Describing me and others</dc:title>
  <dc:creator>Rachel Hawkes</dc:creator>
  <cp:lastModifiedBy>Ginevra Festanti</cp:lastModifiedBy>
  <cp:revision>59</cp:revision>
  <dcterms:created xsi:type="dcterms:W3CDTF">2021-07-02T19:27:01Z</dcterms:created>
  <dcterms:modified xsi:type="dcterms:W3CDTF">2023-09-25T11:20:01Z</dcterms:modified>
</cp:coreProperties>
</file>