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57" r:id="rId2"/>
    <p:sldId id="939" r:id="rId3"/>
    <p:sldId id="1002" r:id="rId4"/>
    <p:sldId id="932" r:id="rId5"/>
    <p:sldId id="1018" r:id="rId6"/>
    <p:sldId id="364" r:id="rId7"/>
    <p:sldId id="1004" r:id="rId8"/>
    <p:sldId id="1005" r:id="rId9"/>
    <p:sldId id="1006" r:id="rId10"/>
    <p:sldId id="1008" r:id="rId11"/>
    <p:sldId id="1015" r:id="rId12"/>
    <p:sldId id="958" r:id="rId13"/>
    <p:sldId id="1016" r:id="rId14"/>
    <p:sldId id="101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FD319"/>
    <a:srgbClr val="F9D8A3"/>
    <a:srgbClr val="5FADE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5" autoAdjust="0"/>
    <p:restoredTop sz="56572" autoAdjust="0"/>
  </p:normalViewPr>
  <p:slideViewPr>
    <p:cSldViewPr snapToGrid="0">
      <p:cViewPr varScale="1">
        <p:scale>
          <a:sx n="57" d="100"/>
          <a:sy n="57" d="100"/>
        </p:scale>
        <p:origin x="145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arlotte Moss" userId="17b589c9-cb67-41ed-a894-f82ca12b573d" providerId="ADAL" clId="{826CD714-5B47-406E-B18D-A243855DD3C1}"/>
    <pc:docChg chg="modSld">
      <pc:chgData name="Charlotte Moss" userId="17b589c9-cb67-41ed-a894-f82ca12b573d" providerId="ADAL" clId="{826CD714-5B47-406E-B18D-A243855DD3C1}" dt="2023-09-28T12:53:07.888" v="11" actId="20577"/>
      <pc:docMkLst>
        <pc:docMk/>
      </pc:docMkLst>
      <pc:sldChg chg="modNotesTx">
        <pc:chgData name="Charlotte Moss" userId="17b589c9-cb67-41ed-a894-f82ca12b573d" providerId="ADAL" clId="{826CD714-5B47-406E-B18D-A243855DD3C1}" dt="2023-09-28T11:55:55.025" v="1"/>
        <pc:sldMkLst>
          <pc:docMk/>
          <pc:sldMk cId="0" sldId="257"/>
        </pc:sldMkLst>
      </pc:sldChg>
      <pc:sldChg chg="modNotesTx">
        <pc:chgData name="Charlotte Moss" userId="17b589c9-cb67-41ed-a894-f82ca12b573d" providerId="ADAL" clId="{826CD714-5B47-406E-B18D-A243855DD3C1}" dt="2023-09-28T12:51:56.737" v="10" actId="20577"/>
        <pc:sldMkLst>
          <pc:docMk/>
          <pc:sldMk cId="197057274" sldId="1004"/>
        </pc:sldMkLst>
      </pc:sldChg>
      <pc:sldChg chg="modNotesTx">
        <pc:chgData name="Charlotte Moss" userId="17b589c9-cb67-41ed-a894-f82ca12b573d" providerId="ADAL" clId="{826CD714-5B47-406E-B18D-A243855DD3C1}" dt="2023-09-28T12:53:07.888" v="11" actId="20577"/>
        <pc:sldMkLst>
          <pc:docMk/>
          <pc:sldMk cId="1834379481" sldId="10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25C53-773C-49EE-98CA-2C16F81F252F}" type="datetimeFigureOut">
              <a:rPr lang="en-GB" smtClean="0"/>
              <a:t>28/09/2023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2D0CC9-DEA3-4A63-A921-D94C06607CC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27040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8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 available under a Creative Commons license, no</a:t>
            </a: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attribution required.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Phonics:  </a:t>
            </a:r>
          </a:p>
          <a:p>
            <a:pPr marL="216000" indent="-216000">
              <a:lnSpc>
                <a:spcPct val="100000"/>
              </a:lnSpc>
            </a:pPr>
            <a:r>
              <a:rPr lang="de-DE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revisit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[ei] - frei [318] ein [5] klein [114] sein [3] allein [258]</a:t>
            </a:r>
            <a:endParaRPr lang="en-GB" sz="1800" b="0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[</a:t>
            </a:r>
            <a:r>
              <a:rPr lang="en-GB" sz="1800" b="0" i="0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ie</a:t>
            </a:r>
            <a:r>
              <a:rPr lang="en-GB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] -  </a:t>
            </a:r>
            <a:r>
              <a:rPr lang="de-DE" sz="18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Brief [838] Liebe [844] sie [7] </a:t>
            </a: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1" i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800" b="1" strike="noStrike" spc="-1" dirty="0" err="1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alles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[36]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alle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[36]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viele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[56] Baum [1013] Blume [2463] Buch [300]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Essen1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[323] Fußballspieler [n/a] Haus [147]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Käse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[4094]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Kultur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[594]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Land2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[134] Satz [432] Schule [359]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See 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[1317] </a:t>
            </a:r>
            <a:r>
              <a:rPr lang="de-DE" sz="18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Seen</a:t>
            </a:r>
            <a:r>
              <a:rPr lang="de-DE" sz="18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 [1317] Song [3373] Sport [945]</a:t>
            </a:r>
          </a:p>
          <a:p>
            <a:pPr marL="216000" indent="-216000">
              <a:lnSpc>
                <a:spcPct val="100000"/>
              </a:lnSpc>
            </a:pPr>
            <a:r>
              <a:rPr lang="it-IT" sz="1800" b="0" strike="noStrike" spc="-1" dirty="0" err="1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Revisit</a:t>
            </a:r>
            <a:r>
              <a:rPr lang="it-IT" sz="1800" b="0" strike="noStrike" spc="-1" dirty="0">
                <a:solidFill>
                  <a:srgbClr val="002060"/>
                </a:solidFill>
                <a:effectLst/>
                <a:latin typeface="Century Gothic"/>
                <a:ea typeface="+mn-ea"/>
                <a:cs typeface="+mn-cs"/>
              </a:rPr>
              <a:t> 1: </a:t>
            </a:r>
            <a:r>
              <a:rPr lang="de-DE" sz="28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bekommen [212] benutzen [1119] brauchen [179] erklären [238] kennen [216] lernen [288] lieben [701] schreiben [184] schwimmen [1863] singen [1063] spielen [205] Geld [235] dieser, diese, dieses [24]</a:t>
            </a:r>
            <a:r>
              <a:rPr lang="de-DE" sz="1800" dirty="0"/>
              <a:t> </a:t>
            </a:r>
            <a:endParaRPr lang="it-IT" sz="1800" b="0" strike="noStrike" spc="-1" dirty="0">
              <a:solidFill>
                <a:srgbClr val="002060"/>
              </a:solidFill>
              <a:effectLst/>
              <a:latin typeface="Century Gothic"/>
              <a:ea typeface="+mn-ea"/>
              <a:cs typeface="+mn-cs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Jones, R.L &amp; </a:t>
            </a:r>
            <a:r>
              <a:rPr lang="en-GB" sz="1600" dirty="0" err="1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Tschirner</a:t>
            </a:r>
            <a:r>
              <a:rPr lang="en-GB" sz="1600" dirty="0">
                <a:solidFill>
                  <a:sysClr val="windowText" lastClr="000000"/>
                </a:solidFill>
                <a:effectLst/>
                <a:latin typeface="+mn-lt"/>
                <a:ea typeface="+mn-ea"/>
                <a:cs typeface="+mn-cs"/>
              </a:rPr>
              <a:t>, E. (2019). A frequency dictionary of German: Core vocabulary for learners. London: Routledge.</a:t>
            </a:r>
            <a:endParaRPr lang="en-GB" sz="1600" baseline="0" dirty="0">
              <a:solidFill>
                <a:sysClr val="windowText" lastClr="000000"/>
              </a:solidFill>
            </a:endParaRPr>
          </a:p>
          <a:p>
            <a:pPr marL="216000" indent="-216000">
              <a:lnSpc>
                <a:spcPct val="100000"/>
              </a:lnSpc>
            </a:pP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6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 in the SOW and in the resources that first</a:t>
            </a:r>
          </a:p>
          <a:p>
            <a:pPr marL="216000" indent="-216000">
              <a:lnSpc>
                <a:spcPct val="100000"/>
              </a:lnSpc>
            </a:pPr>
            <a:r>
              <a:rPr lang="en-GB" sz="1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introduced and formally re-visited those words. </a:t>
            </a:r>
            <a:endParaRPr lang="en-GB" sz="16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8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8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 possible.</a:t>
            </a:r>
            <a:endParaRPr lang="en-GB" sz="1800" b="0" strike="noStrike" spc="-1" dirty="0">
              <a:latin typeface="Arial"/>
            </a:endParaRPr>
          </a:p>
          <a:p>
            <a:pPr marL="228600"/>
            <a:endParaRPr lang="en-GB" sz="1800" b="0" strike="noStrike" spc="-1" dirty="0">
              <a:solidFill>
                <a:schemeClr val="tx1"/>
              </a:solidFill>
              <a:effectLst/>
              <a:highlight>
                <a:srgbClr val="FFFF00"/>
              </a:highlight>
              <a:latin typeface="Arial"/>
              <a:ea typeface="+mn-ea"/>
            </a:endParaRPr>
          </a:p>
          <a:p>
            <a:pPr marL="228600"/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Remember that at the start of the course (first three lessons of Rot/Gelb) pupils learnt language (for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greetings and register taking) that can still be part of the lesson routines in upper KS2 (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Blau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/</a:t>
            </a:r>
            <a:r>
              <a:rPr lang="en-GB" sz="2800" b="0" dirty="0" err="1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Grün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).  They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2800" b="0" dirty="0">
                <a:solidFill>
                  <a:srgbClr val="000000"/>
                </a:solidFill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are not re-taught, as we anticipate that teachers have built these in from early in lower KS2.</a:t>
            </a:r>
            <a:endParaRPr lang="en-GB" sz="28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800" b="0" strike="noStrike" spc="-1">
              <a:latin typeface="Arial"/>
            </a:endParaRPr>
          </a:p>
          <a:p>
            <a:pPr marL="0" indent="-216000">
              <a:lnSpc>
                <a:spcPct val="100000"/>
              </a:lnSpc>
            </a:pPr>
            <a:endParaRPr lang="en-GB" sz="1800" b="0" strike="noStrike" spc="-1" dirty="0">
              <a:latin typeface="Arial"/>
            </a:endParaRP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8991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vocabulary from this and revisited weeks.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Give pupils a blank grid.  They fill in the </a:t>
            </a:r>
            <a:r>
              <a:rPr lang="en-GB" b="1" dirty="0"/>
              <a:t>English </a:t>
            </a:r>
            <a:r>
              <a:rPr lang="en-GB" b="0" dirty="0"/>
              <a:t>meanings of any of the words they know, trying to reach 15 points in total.</a:t>
            </a:r>
            <a:br>
              <a:rPr lang="en-GB" b="0" dirty="0"/>
            </a:br>
            <a:r>
              <a:rPr lang="en-GB" b="0" dirty="0"/>
              <a:t>2. Remind pupils that adjectives can refer to male or female persons and they should note this in their translations. E.g. pleased (f), short (m).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/>
              <a:t>Note:</a:t>
            </a:r>
            <a:br>
              <a:rPr lang="en-GB" dirty="0"/>
            </a:br>
            <a:r>
              <a:rPr lang="en-GB" dirty="0"/>
              <a:t>The most recently learnt and practised words are </a:t>
            </a:r>
            <a:r>
              <a:rPr lang="en-GB" dirty="0">
                <a:solidFill>
                  <a:srgbClr val="FF0066"/>
                </a:solidFill>
              </a:rPr>
              <a:t>pink</a:t>
            </a:r>
            <a:r>
              <a:rPr lang="en-GB" dirty="0"/>
              <a:t>, words from the previous week are green and those from week 1 are blue, thus more points are awarded for them, to recognise that memories fade and more effort (heavy lifting!) is needed to retrieve them.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3876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9235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Handout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2D0CC9-DEA3-4A63-A921-D94C06607CC8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6869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1 of 2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differentiate between [</a:t>
            </a:r>
            <a:r>
              <a:rPr lang="en-GB" b="0" dirty="0" err="1"/>
              <a:t>ei</a:t>
            </a:r>
            <a:r>
              <a:rPr lang="en-GB" b="0" dirty="0"/>
              <a:t>] and [ie]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Pairwork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One pupil turns away from board to listen, the other pupil reads out the words.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Pupil who listens says for each word whether they hear [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or [ie].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More challenging version: Pupil who listens transcribes the full word. 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4. Click through solutions with all pupils facing the front again – first reveal the words, then the [</a:t>
            </a:r>
            <a:r>
              <a:rPr lang="en-GB" sz="1800" dirty="0" err="1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ei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] /[ie] sorting.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 On next slide, pupils swap roles. 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GB" sz="18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if desired, teachers can click on the darker green text boxes to hear each word pronounced.</a:t>
            </a:r>
            <a:endParaRPr lang="en-GB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5093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2/2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Pupils swap roles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Note</a:t>
            </a:r>
            <a:r>
              <a:rPr lang="en-GB" sz="120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if desired, teachers can click on the darker green text boxes to hear each word pronounced.</a:t>
            </a: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2D0CC9-DEA3-4A63-A921-D94C06607CC8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5678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2 minutes 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Aim</a:t>
            </a:r>
            <a:r>
              <a:rPr lang="en-GB" sz="1200" b="0" strike="noStrike" spc="-1" dirty="0">
                <a:latin typeface="Arial"/>
              </a:rPr>
              <a:t>: to revise the indefinite singular articles after ‘</a:t>
            </a:r>
            <a:r>
              <a:rPr lang="en-GB" sz="1200" b="0" strike="noStrike" spc="-1" dirty="0" err="1">
                <a:latin typeface="Arial"/>
              </a:rPr>
              <a:t>haben</a:t>
            </a:r>
            <a:r>
              <a:rPr lang="en-GB" sz="1200" b="0" strike="noStrike" spc="-1" dirty="0">
                <a:latin typeface="Arial"/>
              </a:rPr>
              <a:t>’ (and most other verbs) </a:t>
            </a:r>
            <a:br>
              <a:rPr lang="en-GB" sz="1200" b="0" strike="noStrike" spc="-1" dirty="0">
                <a:latin typeface="Arial"/>
              </a:rPr>
            </a:b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through the animations to present the new information.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Elicit English translation for the German</a:t>
            </a:r>
            <a:r>
              <a:rPr lang="en-GB" sz="1200" b="0" strike="noStrike" spc="-1" baseline="0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examples provided.  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0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6BF5E4-B3AA-482D-8DF1-4A8A1D53B555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374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comprehension of the difference between one and many, to identify correct written indefinite article forms depending on gender of the noun.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Listening: Click on loudspeaker icon to listen.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Pupils circle the correct word (singular or plural) (if they have the sheet printed). If not, they can use numbers 1 and 2.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answer.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Elicit English translation, click to bring up translation. 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Reading: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5. Click for instructions.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6. Click for first item. Pupils decide based on gender of the noun which picture is the correct one. Elicit the answer.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7. Click for answer tick. Elicit the word – for a more challenging version, pupils can write down the correct word.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8. Click to bring up the written version of the correct word.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9. Continue for items 2-5.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1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algn="l">
              <a:lnSpc>
                <a:spcPct val="107000"/>
              </a:lnSpc>
              <a:spcAft>
                <a:spcPts val="800"/>
              </a:spcAft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Transcript:</a:t>
            </a:r>
            <a:br>
              <a:rPr lang="en-GB" sz="12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Beispiel: Wir haben viele [Länder]. 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lieben viele [Blumen].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kennen einen [See].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schreiben ein [Buch].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singen viele [Songs].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de-DE" sz="1200" b="0" dirty="0">
                <a:solidFill>
                  <a:srgbClr val="002060"/>
                </a:solidFill>
                <a:effectLst/>
                <a:latin typeface="Century Gothic" panose="020B0502020202020204" pitchFamily="34" charset="0"/>
                <a:ea typeface="Calibri" panose="020F0502020204030204" pitchFamily="34" charset="0"/>
                <a:cs typeface="Nirmala UI" panose="020B0502040204020203" pitchFamily="34" charset="0"/>
              </a:rPr>
              <a:t>Wir brauchen viele [Häuser]. </a:t>
            </a:r>
          </a:p>
          <a:p>
            <a:pPr marL="0" lvl="0" indent="0" algn="l">
              <a:lnSpc>
                <a:spcPct val="107000"/>
              </a:lnSpc>
              <a:spcAft>
                <a:spcPts val="800"/>
              </a:spcAft>
              <a:buFont typeface="+mj-lt"/>
              <a:buNone/>
            </a:pP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b="0" strike="noStrike" spc="-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291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5-10 minutes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written production of the plural forms of </a:t>
            </a:r>
            <a:r>
              <a:rPr lang="en-GB" b="0" dirty="0" err="1"/>
              <a:t>haben</a:t>
            </a:r>
            <a:r>
              <a:rPr lang="en-GB" b="0" dirty="0"/>
              <a:t>, viel, </a:t>
            </a:r>
            <a:r>
              <a:rPr lang="en-GB" b="0" dirty="0" err="1"/>
              <a:t>viele</a:t>
            </a:r>
            <a:r>
              <a:rPr lang="en-GB" b="0" dirty="0"/>
              <a:t>, alle and </a:t>
            </a:r>
            <a:r>
              <a:rPr lang="en-GB" b="0" dirty="0" err="1"/>
              <a:t>alles</a:t>
            </a:r>
            <a:r>
              <a:rPr lang="en-GB" b="0" dirty="0"/>
              <a:t>.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This is a jigsaw translation task.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Students write the missing words in both German and English to complete the sentences.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Teacher clicks to provide the written answers and/or clicks the audio buttons to hear the full German sentences.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Differentiation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1. For a different challenge (i.e. to practise spelling rather than full written recall of the missing German words), the task could be completed as a transcription task initially, by listening to the full sentences and writing the words.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2. Then pupils could complete the English part of the jigsaw.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2215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Example slide.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viel/ </a:t>
            </a:r>
            <a:r>
              <a:rPr lang="en-GB" b="0" dirty="0" err="1"/>
              <a:t>viele</a:t>
            </a:r>
            <a:r>
              <a:rPr lang="en-GB" b="0" dirty="0"/>
              <a:t> with countable and uncountable plural nouns, and the plural forms of </a:t>
            </a:r>
            <a:r>
              <a:rPr lang="en-GB" b="0" dirty="0" err="1"/>
              <a:t>haben</a:t>
            </a:r>
            <a:r>
              <a:rPr lang="en-GB" b="0" dirty="0"/>
              <a:t>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through the animations to explain the task. </a:t>
            </a:r>
            <a:r>
              <a:rPr lang="en-GB" b="0" dirty="0"/>
              <a:t>Person A says </a:t>
            </a:r>
            <a:r>
              <a:rPr lang="en-GB" b="0" dirty="0" err="1"/>
              <a:t>Wir</a:t>
            </a:r>
            <a:r>
              <a:rPr lang="en-GB" b="0" dirty="0"/>
              <a:t> </a:t>
            </a:r>
            <a:r>
              <a:rPr lang="en-GB" b="0" dirty="0" err="1"/>
              <a:t>haben</a:t>
            </a:r>
            <a:r>
              <a:rPr lang="en-GB" b="0" dirty="0"/>
              <a:t> </a:t>
            </a:r>
            <a:r>
              <a:rPr lang="en-GB" b="0" dirty="0" err="1"/>
              <a:t>viele</a:t>
            </a:r>
            <a:r>
              <a:rPr lang="en-GB" b="0" dirty="0"/>
              <a:t>…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dirty="0"/>
              <a:t>Person B chooses the correct word out of two (Seen).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 Person A  write the whole sentence in English: We have lots of lakes.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3312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Round 1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1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Partner As turn away.</a:t>
            </a:r>
          </a:p>
          <a:p>
            <a:pPr marL="228600" indent="-228600">
              <a:lnSpc>
                <a:spcPct val="100000"/>
              </a:lnSpc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Click to bring up partner B’s prompts, which they copy down.</a:t>
            </a:r>
            <a:endParaRPr lang="en-GB" sz="1200" b="0" strike="noStrike" spc="-1" dirty="0">
              <a:latin typeface="Arial"/>
            </a:endParaRP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away.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up Partner A’s prompts. Partner As say each of the 5 sentences.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listen out for viel or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viele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provide the ending to Partner A’s sentences, depending on whether is it a countable/uncountable noun.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As listen and write the full sentence that the they have jointly created, in English.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Partner Bs turn back to the board.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reveal answers.</a:t>
            </a:r>
          </a:p>
          <a:p>
            <a:pPr marL="229320" indent="-22860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Move to the next slide to swap roles.</a:t>
            </a: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endParaRPr lang="en-GB" sz="1200" b="0" strike="noStrike" spc="-1" dirty="0">
              <a:solidFill>
                <a:srgbClr val="000000"/>
              </a:solidFill>
              <a:latin typeface="Calibri"/>
            </a:endParaRPr>
          </a:p>
          <a:p>
            <a:pPr marL="720" indent="0">
              <a:lnSpc>
                <a:spcPct val="100000"/>
              </a:lnSpc>
              <a:buClr>
                <a:srgbClr val="000000"/>
              </a:buClr>
              <a:buFont typeface="Calibri"/>
              <a:buNone/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</a:rPr>
              <a:t>Note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: the procedure is designed to avoid using paper/printing.  However, if it is too time-consuming then pupils can </a:t>
            </a:r>
            <a:r>
              <a:rPr lang="en-GB" sz="1200" b="0" strike="noStrike" spc="-1">
                <a:solidFill>
                  <a:srgbClr val="000000"/>
                </a:solidFill>
                <a:latin typeface="Calibri"/>
              </a:rPr>
              <a:t>be given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their prompts on a paper handout.  See the end of the presentation.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51736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Slide 2 of 2. Pupils swap roles.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791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8858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5682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8090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567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8878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80897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3314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3087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754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3597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9367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364057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7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79.wav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83.wav"/><Relationship Id="rId13" Type="http://schemas.openxmlformats.org/officeDocument/2006/relationships/audio" Target="../media/audio88.wav"/><Relationship Id="rId18" Type="http://schemas.openxmlformats.org/officeDocument/2006/relationships/audio" Target="../media/audio93.wav"/><Relationship Id="rId3" Type="http://schemas.openxmlformats.org/officeDocument/2006/relationships/audio" Target="../media/audio80.wav"/><Relationship Id="rId21" Type="http://schemas.openxmlformats.org/officeDocument/2006/relationships/audio" Target="../media/audio96.wav"/><Relationship Id="rId7" Type="http://schemas.openxmlformats.org/officeDocument/2006/relationships/audio" Target="../media/audio82.wav"/><Relationship Id="rId12" Type="http://schemas.openxmlformats.org/officeDocument/2006/relationships/audio" Target="../media/audio87.wav"/><Relationship Id="rId17" Type="http://schemas.openxmlformats.org/officeDocument/2006/relationships/audio" Target="../media/audio92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91.wav"/><Relationship Id="rId20" Type="http://schemas.openxmlformats.org/officeDocument/2006/relationships/audio" Target="../media/audio95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81.wav"/><Relationship Id="rId11" Type="http://schemas.openxmlformats.org/officeDocument/2006/relationships/audio" Target="../media/audio86.wav"/><Relationship Id="rId5" Type="http://schemas.openxmlformats.org/officeDocument/2006/relationships/image" Target="../media/image29.png"/><Relationship Id="rId15" Type="http://schemas.openxmlformats.org/officeDocument/2006/relationships/audio" Target="../media/audio90.wav"/><Relationship Id="rId23" Type="http://schemas.openxmlformats.org/officeDocument/2006/relationships/audio" Target="../media/audio98.wav"/><Relationship Id="rId10" Type="http://schemas.openxmlformats.org/officeDocument/2006/relationships/audio" Target="../media/audio85.wav"/><Relationship Id="rId19" Type="http://schemas.openxmlformats.org/officeDocument/2006/relationships/audio" Target="../media/audio94.wav"/><Relationship Id="rId4" Type="http://schemas.openxmlformats.org/officeDocument/2006/relationships/image" Target="../media/image28.png"/><Relationship Id="rId9" Type="http://schemas.openxmlformats.org/officeDocument/2006/relationships/audio" Target="../media/audio84.wav"/><Relationship Id="rId14" Type="http://schemas.openxmlformats.org/officeDocument/2006/relationships/audio" Target="../media/audio89.wav"/><Relationship Id="rId22" Type="http://schemas.openxmlformats.org/officeDocument/2006/relationships/audio" Target="../media/audio97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audio" Target="../media/audio99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audio" Target="../media/audio9.wav"/><Relationship Id="rId3" Type="http://schemas.openxmlformats.org/officeDocument/2006/relationships/image" Target="../media/image5.png"/><Relationship Id="rId7" Type="http://schemas.openxmlformats.org/officeDocument/2006/relationships/audio" Target="../media/audio3.wav"/><Relationship Id="rId12" Type="http://schemas.openxmlformats.org/officeDocument/2006/relationships/audio" Target="../media/audio8.wav"/><Relationship Id="rId17" Type="http://schemas.openxmlformats.org/officeDocument/2006/relationships/audio" Target="../media/audio13.wav"/><Relationship Id="rId2" Type="http://schemas.openxmlformats.org/officeDocument/2006/relationships/notesSlide" Target="../notesSlides/notesSlide2.xml"/><Relationship Id="rId16" Type="http://schemas.openxmlformats.org/officeDocument/2006/relationships/audio" Target="../media/audio12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.wav"/><Relationship Id="rId11" Type="http://schemas.openxmlformats.org/officeDocument/2006/relationships/audio" Target="../media/audio7.wav"/><Relationship Id="rId5" Type="http://schemas.openxmlformats.org/officeDocument/2006/relationships/image" Target="../media/image7.svg"/><Relationship Id="rId15" Type="http://schemas.openxmlformats.org/officeDocument/2006/relationships/audio" Target="../media/audio11.wav"/><Relationship Id="rId10" Type="http://schemas.openxmlformats.org/officeDocument/2006/relationships/audio" Target="../media/audio6.wav"/><Relationship Id="rId4" Type="http://schemas.openxmlformats.org/officeDocument/2006/relationships/image" Target="../media/image6.png"/><Relationship Id="rId9" Type="http://schemas.openxmlformats.org/officeDocument/2006/relationships/audio" Target="../media/audio5.wav"/><Relationship Id="rId14" Type="http://schemas.openxmlformats.org/officeDocument/2006/relationships/audio" Target="../media/audio10.wav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13" Type="http://schemas.openxmlformats.org/officeDocument/2006/relationships/audio" Target="../media/audio21.wav"/><Relationship Id="rId18" Type="http://schemas.openxmlformats.org/officeDocument/2006/relationships/audio" Target="../media/audio8.wav"/><Relationship Id="rId3" Type="http://schemas.openxmlformats.org/officeDocument/2006/relationships/image" Target="../media/image8.png"/><Relationship Id="rId7" Type="http://schemas.openxmlformats.org/officeDocument/2006/relationships/audio" Target="../media/audio15.wav"/><Relationship Id="rId12" Type="http://schemas.openxmlformats.org/officeDocument/2006/relationships/audio" Target="../media/audio20.wav"/><Relationship Id="rId17" Type="http://schemas.openxmlformats.org/officeDocument/2006/relationships/audio" Target="../media/audio25.wav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24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image" Target="../media/image7.svg"/><Relationship Id="rId15" Type="http://schemas.openxmlformats.org/officeDocument/2006/relationships/audio" Target="../media/audio23.wav"/><Relationship Id="rId10" Type="http://schemas.openxmlformats.org/officeDocument/2006/relationships/audio" Target="../media/audio18.wav"/><Relationship Id="rId4" Type="http://schemas.openxmlformats.org/officeDocument/2006/relationships/image" Target="../media/image6.png"/><Relationship Id="rId9" Type="http://schemas.openxmlformats.org/officeDocument/2006/relationships/audio" Target="../media/audio17.wav"/><Relationship Id="rId14" Type="http://schemas.openxmlformats.org/officeDocument/2006/relationships/audio" Target="../media/audio2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1.wav"/><Relationship Id="rId13" Type="http://schemas.openxmlformats.org/officeDocument/2006/relationships/audio" Target="../media/audio36.wav"/><Relationship Id="rId3" Type="http://schemas.openxmlformats.org/officeDocument/2006/relationships/audio" Target="../media/audio26.wav"/><Relationship Id="rId7" Type="http://schemas.openxmlformats.org/officeDocument/2006/relationships/audio" Target="../media/audio30.wav"/><Relationship Id="rId12" Type="http://schemas.openxmlformats.org/officeDocument/2006/relationships/audio" Target="../media/audio35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9.wav"/><Relationship Id="rId11" Type="http://schemas.openxmlformats.org/officeDocument/2006/relationships/audio" Target="../media/audio34.wav"/><Relationship Id="rId5" Type="http://schemas.openxmlformats.org/officeDocument/2006/relationships/audio" Target="../media/audio28.wav"/><Relationship Id="rId15" Type="http://schemas.openxmlformats.org/officeDocument/2006/relationships/image" Target="../media/image9.png"/><Relationship Id="rId10" Type="http://schemas.openxmlformats.org/officeDocument/2006/relationships/audio" Target="../media/audio33.wav"/><Relationship Id="rId4" Type="http://schemas.openxmlformats.org/officeDocument/2006/relationships/audio" Target="../media/audio27.wav"/><Relationship Id="rId9" Type="http://schemas.openxmlformats.org/officeDocument/2006/relationships/audio" Target="../media/audio32.wav"/><Relationship Id="rId14" Type="http://schemas.openxmlformats.org/officeDocument/2006/relationships/audio" Target="../media/audio37.wav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46.wav"/><Relationship Id="rId18" Type="http://schemas.openxmlformats.org/officeDocument/2006/relationships/audio" Target="../media/audio51.wav"/><Relationship Id="rId26" Type="http://schemas.openxmlformats.org/officeDocument/2006/relationships/image" Target="../media/image16.png"/><Relationship Id="rId39" Type="http://schemas.openxmlformats.org/officeDocument/2006/relationships/audio" Target="../media/audio58.wav"/><Relationship Id="rId21" Type="http://schemas.openxmlformats.org/officeDocument/2006/relationships/image" Target="../media/image6.png"/><Relationship Id="rId34" Type="http://schemas.openxmlformats.org/officeDocument/2006/relationships/audio" Target="../media/audio55.wav"/><Relationship Id="rId7" Type="http://schemas.openxmlformats.org/officeDocument/2006/relationships/audio" Target="../media/audio42.wav"/><Relationship Id="rId12" Type="http://schemas.openxmlformats.org/officeDocument/2006/relationships/audio" Target="../media/audio45.wav"/><Relationship Id="rId17" Type="http://schemas.openxmlformats.org/officeDocument/2006/relationships/audio" Target="../media/audio50.wav"/><Relationship Id="rId25" Type="http://schemas.openxmlformats.org/officeDocument/2006/relationships/image" Target="../media/image15.svg"/><Relationship Id="rId33" Type="http://schemas.openxmlformats.org/officeDocument/2006/relationships/image" Target="../media/image21.png"/><Relationship Id="rId38" Type="http://schemas.openxmlformats.org/officeDocument/2006/relationships/audio" Target="../media/audio57.wav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49.wav"/><Relationship Id="rId20" Type="http://schemas.openxmlformats.org/officeDocument/2006/relationships/audio" Target="../media/audio52.wav"/><Relationship Id="rId29" Type="http://schemas.openxmlformats.org/officeDocument/2006/relationships/audio" Target="../media/audio53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41.wav"/><Relationship Id="rId11" Type="http://schemas.openxmlformats.org/officeDocument/2006/relationships/image" Target="../media/image11.png"/><Relationship Id="rId24" Type="http://schemas.openxmlformats.org/officeDocument/2006/relationships/image" Target="../media/image14.png"/><Relationship Id="rId32" Type="http://schemas.openxmlformats.org/officeDocument/2006/relationships/image" Target="../media/image20.png"/><Relationship Id="rId37" Type="http://schemas.openxmlformats.org/officeDocument/2006/relationships/image" Target="../media/image23.png"/><Relationship Id="rId5" Type="http://schemas.openxmlformats.org/officeDocument/2006/relationships/audio" Target="../media/audio40.wav"/><Relationship Id="rId15" Type="http://schemas.openxmlformats.org/officeDocument/2006/relationships/audio" Target="../media/audio48.wav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36" Type="http://schemas.openxmlformats.org/officeDocument/2006/relationships/audio" Target="../media/audio56.wav"/><Relationship Id="rId10" Type="http://schemas.openxmlformats.org/officeDocument/2006/relationships/audio" Target="../media/audio44.wav"/><Relationship Id="rId19" Type="http://schemas.openxmlformats.org/officeDocument/2006/relationships/image" Target="../media/image12.png"/><Relationship Id="rId31" Type="http://schemas.openxmlformats.org/officeDocument/2006/relationships/audio" Target="../media/audio54.wav"/><Relationship Id="rId4" Type="http://schemas.openxmlformats.org/officeDocument/2006/relationships/audio" Target="../media/audio39.wav"/><Relationship Id="rId9" Type="http://schemas.openxmlformats.org/officeDocument/2006/relationships/image" Target="../media/image10.png"/><Relationship Id="rId14" Type="http://schemas.openxmlformats.org/officeDocument/2006/relationships/audio" Target="../media/audio47.wav"/><Relationship Id="rId22" Type="http://schemas.openxmlformats.org/officeDocument/2006/relationships/image" Target="../media/image7.svg"/><Relationship Id="rId27" Type="http://schemas.openxmlformats.org/officeDocument/2006/relationships/image" Target="../media/image17.png"/><Relationship Id="rId30" Type="http://schemas.openxmlformats.org/officeDocument/2006/relationships/image" Target="../media/image19.png"/><Relationship Id="rId35" Type="http://schemas.openxmlformats.org/officeDocument/2006/relationships/image" Target="../media/image22.png"/><Relationship Id="rId8" Type="http://schemas.openxmlformats.org/officeDocument/2006/relationships/audio" Target="../media/audio43.wav"/><Relationship Id="rId3" Type="http://schemas.openxmlformats.org/officeDocument/2006/relationships/audio" Target="../media/audio38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3" Type="http://schemas.openxmlformats.org/officeDocument/2006/relationships/audio" Target="../media/audio59.wav"/><Relationship Id="rId7" Type="http://schemas.openxmlformats.org/officeDocument/2006/relationships/audio" Target="../media/audio63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62.wav"/><Relationship Id="rId11" Type="http://schemas.openxmlformats.org/officeDocument/2006/relationships/image" Target="../media/image15.svg"/><Relationship Id="rId5" Type="http://schemas.openxmlformats.org/officeDocument/2006/relationships/audio" Target="../media/audio61.wav"/><Relationship Id="rId10" Type="http://schemas.openxmlformats.org/officeDocument/2006/relationships/image" Target="../media/image14.png"/><Relationship Id="rId4" Type="http://schemas.openxmlformats.org/officeDocument/2006/relationships/audio" Target="../media/audio60.wav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65.wav"/><Relationship Id="rId7" Type="http://schemas.openxmlformats.org/officeDocument/2006/relationships/audio" Target="../media/audio6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svg"/><Relationship Id="rId3" Type="http://schemas.openxmlformats.org/officeDocument/2006/relationships/audio" Target="../media/audio67.wav"/><Relationship Id="rId7" Type="http://schemas.openxmlformats.org/officeDocument/2006/relationships/audio" Target="../media/audio71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0.wav"/><Relationship Id="rId11" Type="http://schemas.openxmlformats.org/officeDocument/2006/relationships/audio" Target="../media/audio72.wav"/><Relationship Id="rId5" Type="http://schemas.openxmlformats.org/officeDocument/2006/relationships/audio" Target="../media/audio69.wav"/><Relationship Id="rId10" Type="http://schemas.openxmlformats.org/officeDocument/2006/relationships/image" Target="../media/image25.png"/><Relationship Id="rId4" Type="http://schemas.openxmlformats.org/officeDocument/2006/relationships/audio" Target="../media/audio68.wav"/><Relationship Id="rId9" Type="http://schemas.openxmlformats.org/officeDocument/2006/relationships/image" Target="../media/image7.sv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7.svg"/><Relationship Id="rId3" Type="http://schemas.openxmlformats.org/officeDocument/2006/relationships/audio" Target="../media/audio73.wav"/><Relationship Id="rId7" Type="http://schemas.openxmlformats.org/officeDocument/2006/relationships/audio" Target="../media/audio77.wav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76.wav"/><Relationship Id="rId11" Type="http://schemas.openxmlformats.org/officeDocument/2006/relationships/audio" Target="../media/audio78.wav"/><Relationship Id="rId5" Type="http://schemas.openxmlformats.org/officeDocument/2006/relationships/audio" Target="../media/audio75.wav"/><Relationship Id="rId10" Type="http://schemas.openxmlformats.org/officeDocument/2006/relationships/image" Target="../media/image25.png"/><Relationship Id="rId4" Type="http://schemas.openxmlformats.org/officeDocument/2006/relationships/audio" Target="../media/audio74.wav"/><Relationship Id="rId9" Type="http://schemas.openxmlformats.org/officeDocument/2006/relationships/image" Target="../media/image7.sv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98;p2" descr="background rectangle">
            <a:extLst>
              <a:ext uri="{FF2B5EF4-FFF2-40B4-BE49-F238E27FC236}">
                <a16:creationId xmlns:a16="http://schemas.microsoft.com/office/drawing/2014/main" id="{4F166B51-3D67-497F-8CE0-E8183B9993DE}"/>
              </a:ext>
            </a:extLst>
          </p:cNvPr>
          <p:cNvSpPr/>
          <p:nvPr/>
        </p:nvSpPr>
        <p:spPr>
          <a:xfrm>
            <a:off x="0" y="0"/>
            <a:ext cx="4350984" cy="687206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6368181" y="4765200"/>
            <a:ext cx="375037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6334820"/>
            <a:ext cx="4350984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Follow ups 1-5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E28BE7-8949-4E49-A98F-68B6A8E0D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163664"/>
            <a:ext cx="3588984" cy="1325563"/>
          </a:xfrm>
        </p:spPr>
        <p:txBody>
          <a:bodyPr>
            <a:noAutofit/>
          </a:bodyPr>
          <a:lstStyle/>
          <a:p>
            <a:pPr algn="ctr"/>
            <a:r>
              <a:rPr lang="en-GB" sz="36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Interacting</a:t>
            </a:r>
            <a:br>
              <a:rPr lang="en-GB" sz="360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endParaRPr lang="en-GB" sz="3600" dirty="0"/>
          </a:p>
        </p:txBody>
      </p:sp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7E2E925F-F542-435B-8CEB-05FEDBBEE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A0E710-98FE-45EC-A32A-7523767395BD}"/>
              </a:ext>
            </a:extLst>
          </p:cNvPr>
          <p:cNvSpPr txBox="1"/>
          <p:nvPr/>
        </p:nvSpPr>
        <p:spPr>
          <a:xfrm>
            <a:off x="8182900" y="6466406"/>
            <a:ext cx="3987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Term 1 Week 8</a:t>
            </a:r>
          </a:p>
        </p:txBody>
      </p:sp>
      <p:pic>
        <p:nvPicPr>
          <p:cNvPr id="3" name="Picture 2" descr="A picture containing text, electronics, monitor, display&#10;&#10;Description automatically generated">
            <a:extLst>
              <a:ext uri="{FF2B5EF4-FFF2-40B4-BE49-F238E27FC236}">
                <a16:creationId xmlns:a16="http://schemas.microsoft.com/office/drawing/2014/main" id="{9D349659-CE8F-4F27-A1A2-AADA4AF0A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903" y="1489227"/>
            <a:ext cx="3561852" cy="32094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2E40F15-C603-1DD6-B289-83DB5B9EFA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6172" y="2537879"/>
            <a:ext cx="1644874" cy="1057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D46450-B33D-1AAD-2C20-46907A2B8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018" y="2384002"/>
            <a:ext cx="1416103" cy="2854763"/>
          </a:xfrm>
          <a:prstGeom prst="rect">
            <a:avLst/>
          </a:prstGeom>
        </p:spPr>
      </p:pic>
      <p:sp>
        <p:nvSpPr>
          <p:cNvPr id="6" name="TextBox 5">
            <a:hlinkClick r:id="" action="ppaction://noaction">
              <a:snd r:embed="rId7" name="T1_W8_1.1.wav"/>
            </a:hlinkClick>
            <a:extLst>
              <a:ext uri="{FF2B5EF4-FFF2-40B4-BE49-F238E27FC236}">
                <a16:creationId xmlns:a16="http://schemas.microsoft.com/office/drawing/2014/main" id="{C0308639-6034-D0D4-B875-ED46A7E2371F}"/>
              </a:ext>
            </a:extLst>
          </p:cNvPr>
          <p:cNvSpPr txBox="1"/>
          <p:nvPr/>
        </p:nvSpPr>
        <p:spPr>
          <a:xfrm>
            <a:off x="-163811" y="988390"/>
            <a:ext cx="46786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 err="1">
                <a:solidFill>
                  <a:schemeClr val="bg1"/>
                </a:solidFill>
                <a:latin typeface="Segoe Print" panose="02000600000000000000" pitchFamily="2" charset="0"/>
              </a:rPr>
              <a:t>Projekt</a:t>
            </a:r>
            <a:r>
              <a:rPr lang="en-GB" sz="3200" dirty="0">
                <a:solidFill>
                  <a:schemeClr val="bg1"/>
                </a:solidFill>
                <a:latin typeface="Segoe Print" panose="02000600000000000000" pitchFamily="2" charset="0"/>
              </a:rPr>
              <a:t>*: die Schweiz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0723753"/>
              </p:ext>
            </p:extLst>
          </p:nvPr>
        </p:nvGraphicFramePr>
        <p:xfrm>
          <a:off x="447400" y="798745"/>
          <a:ext cx="10174623" cy="5168388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dieser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dieses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33062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ingen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bekommen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erklären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lles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lle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iele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Käse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Kultur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das Land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der See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die Seen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4956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8F_10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455" y="1948655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63" y="399177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2229" y="48688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65246" y="12544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191691" y="4712460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cheese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4938265" y="4658054"/>
            <a:ext cx="26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food, meal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7749821" y="4685931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culture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233460" y="379612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everything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4915170" y="383988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 (of the)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7770449" y="3823102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many, lots of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193685" y="5339682"/>
            <a:ext cx="189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country, countryside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191691" y="2975131"/>
            <a:ext cx="289926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receive, receiving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4989685" y="2951513"/>
            <a:ext cx="302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use, using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7743586" y="3021828"/>
            <a:ext cx="33577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explain, explaining </a:t>
            </a:r>
            <a:endParaRPr lang="en-GB" sz="20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7797089" y="1240720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</a:t>
            </a: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nt</a:t>
            </a: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4932256" y="2127134"/>
            <a:ext cx="308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sing, singing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5968133" y="934588"/>
            <a:ext cx="18995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(f), these, those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8CA41FA-B1CD-1A02-22D9-353FF4F788F8}"/>
              </a:ext>
            </a:extLst>
          </p:cNvPr>
          <p:cNvSpPr txBox="1"/>
          <p:nvPr/>
        </p:nvSpPr>
        <p:spPr>
          <a:xfrm>
            <a:off x="4960971" y="5530819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lake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9C00D2-7473-A417-C89C-55F3F4A81A0B}"/>
              </a:ext>
            </a:extLst>
          </p:cNvPr>
          <p:cNvSpPr txBox="1"/>
          <p:nvPr/>
        </p:nvSpPr>
        <p:spPr>
          <a:xfrm>
            <a:off x="7791497" y="5519628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(the) lakes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CA3536-8DEB-0674-836F-E184BB80ABB0}"/>
              </a:ext>
            </a:extLst>
          </p:cNvPr>
          <p:cNvSpPr txBox="1"/>
          <p:nvPr/>
        </p:nvSpPr>
        <p:spPr>
          <a:xfrm>
            <a:off x="2233460" y="1271897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this, that (m)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8C3139-42B2-2783-53CB-A2E712974F8E}"/>
              </a:ext>
            </a:extLst>
          </p:cNvPr>
          <p:cNvSpPr txBox="1"/>
          <p:nvPr/>
        </p:nvSpPr>
        <p:spPr>
          <a:xfrm>
            <a:off x="2180130" y="2169416"/>
            <a:ext cx="28448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swim, swimming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35D67-F6D6-16C2-7866-D172FCB0C735}"/>
              </a:ext>
            </a:extLst>
          </p:cNvPr>
          <p:cNvSpPr txBox="1"/>
          <p:nvPr/>
        </p:nvSpPr>
        <p:spPr>
          <a:xfrm>
            <a:off x="7752217" y="2080691"/>
            <a:ext cx="26489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to play, playing</a:t>
            </a:r>
          </a:p>
        </p:txBody>
      </p:sp>
      <p:sp>
        <p:nvSpPr>
          <p:cNvPr id="9" name="Google Shape;167;p2">
            <a:extLst>
              <a:ext uri="{FF2B5EF4-FFF2-40B4-BE49-F238E27FC236}">
                <a16:creationId xmlns:a16="http://schemas.microsoft.com/office/drawing/2014/main" id="{FB98A52C-44DF-86B3-726C-03FF0600440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58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  <p:bldP spid="70" grpId="0"/>
      <p:bldP spid="71" grpId="0"/>
      <p:bldP spid="72" grpId="0"/>
      <p:bldP spid="4" grpId="0"/>
      <p:bldP spid="5" grpId="0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48427"/>
              </p:ext>
            </p:extLst>
          </p:nvPr>
        </p:nvGraphicFramePr>
        <p:xfrm>
          <a:off x="370909" y="869147"/>
          <a:ext cx="11475348" cy="5168388"/>
        </p:xfrm>
        <a:graphic>
          <a:graphicData uri="http://schemas.openxmlformats.org/drawingml/2006/table">
            <a:tbl>
              <a:tblPr firstRow="1" bandRow="1"/>
              <a:tblGrid>
                <a:gridCol w="168990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37051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6449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043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explain, explaining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sing, singing 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33062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his, that (f), these, those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this, that (</a:t>
                      </a:r>
                      <a:r>
                        <a:rPr lang="en-US" sz="2400" b="1" dirty="0" err="1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92D05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  <a:endParaRPr lang="en-GB" sz="2400" b="1" dirty="0">
                        <a:solidFill>
                          <a:srgbClr val="92D05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</a:t>
                      </a:r>
                      <a:r>
                        <a:rPr lang="en-US" sz="2400" b="1" dirty="0" err="1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food,meal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lakes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 lake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many, lots of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the) country, countryside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all (of the)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culture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FF3399"/>
                          </a:solidFill>
                          <a:latin typeface="Century Gothic" panose="020B0502020202020204" pitchFamily="34" charset="0"/>
                        </a:rPr>
                        <a:t>(the) cheese</a:t>
                      </a:r>
                      <a:endParaRPr lang="en-GB" sz="2400" b="1" dirty="0">
                        <a:solidFill>
                          <a:srgbClr val="FF3399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4956"/>
                  </a:ext>
                </a:extLst>
              </a:tr>
            </a:tbl>
          </a:graphicData>
        </a:graphic>
      </p:graphicFrame>
      <p:sp>
        <p:nvSpPr>
          <p:cNvPr id="20" name="TextBox 19">
            <a:hlinkClick r:id="" action="ppaction://noaction">
              <a:snd r:embed="rId3" name="T1_W8F_11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24" y="1456217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263" y="399177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336210" y="520809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311626" y="26733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58" name="TextBox 57">
            <a:hlinkClick r:id="" action="ppaction://noaction">
              <a:snd r:embed="rId6" name="T1_W8F_11.5.wav"/>
            </a:hlinkClick>
            <a:extLst>
              <a:ext uri="{FF2B5EF4-FFF2-40B4-BE49-F238E27FC236}">
                <a16:creationId xmlns:a16="http://schemas.microsoft.com/office/drawing/2014/main" id="{EF239C35-C144-491F-AEA8-CD145B46436E}"/>
              </a:ext>
            </a:extLst>
          </p:cNvPr>
          <p:cNvSpPr txBox="1"/>
          <p:nvPr/>
        </p:nvSpPr>
        <p:spPr>
          <a:xfrm>
            <a:off x="2073935" y="4703746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viele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7" name="T1_W8F_11.6.wav"/>
            </a:hlinkClick>
            <a:extLst>
              <a:ext uri="{FF2B5EF4-FFF2-40B4-BE49-F238E27FC236}">
                <a16:creationId xmlns:a16="http://schemas.microsoft.com/office/drawing/2014/main" id="{5EAB8AEE-2EFB-4FCD-B290-9EBB073016C9}"/>
              </a:ext>
            </a:extLst>
          </p:cNvPr>
          <p:cNvSpPr txBox="1"/>
          <p:nvPr/>
        </p:nvSpPr>
        <p:spPr>
          <a:xfrm>
            <a:off x="5463802" y="4722935"/>
            <a:ext cx="26941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8" name="T1_W8F_11.7.wav"/>
            </a:hlinkClick>
            <a:extLst>
              <a:ext uri="{FF2B5EF4-FFF2-40B4-BE49-F238E27FC236}">
                <a16:creationId xmlns:a16="http://schemas.microsoft.com/office/drawing/2014/main" id="{D18B8898-B477-43E3-BE8C-9D0576976DA9}"/>
              </a:ext>
            </a:extLst>
          </p:cNvPr>
          <p:cNvSpPr txBox="1"/>
          <p:nvPr/>
        </p:nvSpPr>
        <p:spPr>
          <a:xfrm>
            <a:off x="10439505" y="4673683"/>
            <a:ext cx="15574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Land</a:t>
            </a:r>
          </a:p>
        </p:txBody>
      </p:sp>
      <p:sp>
        <p:nvSpPr>
          <p:cNvPr id="61" name="TextBox 60">
            <a:hlinkClick r:id="" action="ppaction://noaction">
              <a:snd r:embed="rId9" name="T1_W8F_11.8.wav"/>
            </a:hlinkClick>
            <a:extLst>
              <a:ext uri="{FF2B5EF4-FFF2-40B4-BE49-F238E27FC236}">
                <a16:creationId xmlns:a16="http://schemas.microsoft.com/office/drawing/2014/main" id="{6A8195D3-7F81-44C0-B3C4-7AA5F73FDFE2}"/>
              </a:ext>
            </a:extLst>
          </p:cNvPr>
          <p:cNvSpPr txBox="1"/>
          <p:nvPr/>
        </p:nvSpPr>
        <p:spPr>
          <a:xfrm>
            <a:off x="2049826" y="3893578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das Essen</a:t>
            </a:r>
          </a:p>
        </p:txBody>
      </p:sp>
      <p:sp>
        <p:nvSpPr>
          <p:cNvPr id="62" name="TextBox 61">
            <a:hlinkClick r:id="" action="ppaction://noaction">
              <a:snd r:embed="rId10" name="T1_W8F_11.9.wav"/>
            </a:hlinkClick>
            <a:extLst>
              <a:ext uri="{FF2B5EF4-FFF2-40B4-BE49-F238E27FC236}">
                <a16:creationId xmlns:a16="http://schemas.microsoft.com/office/drawing/2014/main" id="{E34A5B3A-1E1D-4D72-9D2C-CEF166467DEF}"/>
              </a:ext>
            </a:extLst>
          </p:cNvPr>
          <p:cNvSpPr txBox="1"/>
          <p:nvPr/>
        </p:nvSpPr>
        <p:spPr>
          <a:xfrm>
            <a:off x="5423145" y="3868725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Seen 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1" name="T1_W8F_11.10.wav"/>
            </a:hlinkClick>
            <a:extLst>
              <a:ext uri="{FF2B5EF4-FFF2-40B4-BE49-F238E27FC236}">
                <a16:creationId xmlns:a16="http://schemas.microsoft.com/office/drawing/2014/main" id="{4288424B-C932-4547-A012-B49F40F7D00B}"/>
              </a:ext>
            </a:extLst>
          </p:cNvPr>
          <p:cNvSpPr txBox="1"/>
          <p:nvPr/>
        </p:nvSpPr>
        <p:spPr>
          <a:xfrm>
            <a:off x="8678928" y="3920658"/>
            <a:ext cx="216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See</a:t>
            </a:r>
          </a:p>
        </p:txBody>
      </p:sp>
      <p:sp>
        <p:nvSpPr>
          <p:cNvPr id="64" name="TextBox 63">
            <a:hlinkClick r:id="" action="ppaction://noaction">
              <a:snd r:embed="rId12" name="T1_W8F_11.2.wav"/>
            </a:hlinkClick>
            <a:extLst>
              <a:ext uri="{FF2B5EF4-FFF2-40B4-BE49-F238E27FC236}">
                <a16:creationId xmlns:a16="http://schemas.microsoft.com/office/drawing/2014/main" id="{24EF90E7-D847-4795-BDB5-8402724F776D}"/>
              </a:ext>
            </a:extLst>
          </p:cNvPr>
          <p:cNvSpPr txBox="1"/>
          <p:nvPr/>
        </p:nvSpPr>
        <p:spPr>
          <a:xfrm>
            <a:off x="2073935" y="5628121"/>
            <a:ext cx="1899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alle</a:t>
            </a:r>
          </a:p>
        </p:txBody>
      </p:sp>
      <p:sp>
        <p:nvSpPr>
          <p:cNvPr id="67" name="TextBox 66">
            <a:hlinkClick r:id="" action="ppaction://noaction">
              <a:snd r:embed="rId13" name="T1_W8F_11.11.wav"/>
            </a:hlinkClick>
            <a:extLst>
              <a:ext uri="{FF2B5EF4-FFF2-40B4-BE49-F238E27FC236}">
                <a16:creationId xmlns:a16="http://schemas.microsoft.com/office/drawing/2014/main" id="{2A9D9F22-C351-4596-BB7D-87AE8D30A74E}"/>
              </a:ext>
            </a:extLst>
          </p:cNvPr>
          <p:cNvSpPr txBox="1"/>
          <p:nvPr/>
        </p:nvSpPr>
        <p:spPr>
          <a:xfrm>
            <a:off x="2049826" y="3020570"/>
            <a:ext cx="2899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dieses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8" name="TextBox 67">
            <a:hlinkClick r:id="" action="ppaction://noaction">
              <a:snd r:embed="rId14" name="T1_W8F_11.12.wav"/>
            </a:hlinkClick>
            <a:extLst>
              <a:ext uri="{FF2B5EF4-FFF2-40B4-BE49-F238E27FC236}">
                <a16:creationId xmlns:a16="http://schemas.microsoft.com/office/drawing/2014/main" id="{171C234B-E1D8-4BA7-9BB6-CEE92AB173E3}"/>
              </a:ext>
            </a:extLst>
          </p:cNvPr>
          <p:cNvSpPr txBox="1"/>
          <p:nvPr/>
        </p:nvSpPr>
        <p:spPr>
          <a:xfrm>
            <a:off x="5423145" y="3005959"/>
            <a:ext cx="3027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schwimmen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hlinkClick r:id="" action="ppaction://noaction">
              <a:snd r:embed="rId15" name="T1_W8F_11.13.wav"/>
            </a:hlinkClick>
            <a:extLst>
              <a:ext uri="{FF2B5EF4-FFF2-40B4-BE49-F238E27FC236}">
                <a16:creationId xmlns:a16="http://schemas.microsoft.com/office/drawing/2014/main" id="{5C29C5FA-AFAC-4818-90A1-7B59F3E335C7}"/>
              </a:ext>
            </a:extLst>
          </p:cNvPr>
          <p:cNvSpPr txBox="1"/>
          <p:nvPr/>
        </p:nvSpPr>
        <p:spPr>
          <a:xfrm>
            <a:off x="8789873" y="3013773"/>
            <a:ext cx="33577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spielen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0" name="TextBox 69">
            <a:hlinkClick r:id="" action="ppaction://noaction">
              <a:snd r:embed="rId16" name="T1_W8F_11.19.wav"/>
            </a:hlinkClick>
            <a:extLst>
              <a:ext uri="{FF2B5EF4-FFF2-40B4-BE49-F238E27FC236}">
                <a16:creationId xmlns:a16="http://schemas.microsoft.com/office/drawing/2014/main" id="{3BD33182-986E-45CA-86E6-40DC81B590C8}"/>
              </a:ext>
            </a:extLst>
          </p:cNvPr>
          <p:cNvSpPr txBox="1"/>
          <p:nvPr/>
        </p:nvSpPr>
        <p:spPr>
          <a:xfrm>
            <a:off x="8708537" y="1252683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singen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1" name="TextBox 70">
            <a:hlinkClick r:id="" action="ppaction://noaction">
              <a:snd r:embed="rId17" name="T1_W8F_11.15.wav"/>
            </a:hlinkClick>
            <a:extLst>
              <a:ext uri="{FF2B5EF4-FFF2-40B4-BE49-F238E27FC236}">
                <a16:creationId xmlns:a16="http://schemas.microsoft.com/office/drawing/2014/main" id="{D4662F6F-BB7A-440E-99DB-3FEB806B34CB}"/>
              </a:ext>
            </a:extLst>
          </p:cNvPr>
          <p:cNvSpPr txBox="1"/>
          <p:nvPr/>
        </p:nvSpPr>
        <p:spPr>
          <a:xfrm>
            <a:off x="5429837" y="2140262"/>
            <a:ext cx="308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bekommen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2" name="TextBox 71">
            <a:hlinkClick r:id="" action="ppaction://noaction">
              <a:snd r:embed="rId18" name="T1_W8F_11.18.wav"/>
            </a:hlinkClick>
            <a:extLst>
              <a:ext uri="{FF2B5EF4-FFF2-40B4-BE49-F238E27FC236}">
                <a16:creationId xmlns:a16="http://schemas.microsoft.com/office/drawing/2014/main" id="{80DD82C3-D3C7-45A3-B5A4-90223E7359A7}"/>
              </a:ext>
            </a:extLst>
          </p:cNvPr>
          <p:cNvSpPr txBox="1"/>
          <p:nvPr/>
        </p:nvSpPr>
        <p:spPr>
          <a:xfrm>
            <a:off x="7146556" y="1259373"/>
            <a:ext cx="15301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erklären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4" name="TextBox 3">
            <a:hlinkClick r:id="" action="ppaction://noaction">
              <a:snd r:embed="rId19" name="T1_W8F_11.3.wav"/>
            </a:hlinkClick>
            <a:extLst>
              <a:ext uri="{FF2B5EF4-FFF2-40B4-BE49-F238E27FC236}">
                <a16:creationId xmlns:a16="http://schemas.microsoft.com/office/drawing/2014/main" id="{B8CA41FA-B1CD-1A02-22D9-353FF4F788F8}"/>
              </a:ext>
            </a:extLst>
          </p:cNvPr>
          <p:cNvSpPr txBox="1"/>
          <p:nvPr/>
        </p:nvSpPr>
        <p:spPr>
          <a:xfrm>
            <a:off x="5374716" y="5616131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 Kultur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5" name="TextBox 4">
            <a:hlinkClick r:id="" action="ppaction://noaction">
              <a:snd r:embed="rId20" name="T1_W8F_11.4.wav"/>
            </a:hlinkClick>
            <a:extLst>
              <a:ext uri="{FF2B5EF4-FFF2-40B4-BE49-F238E27FC236}">
                <a16:creationId xmlns:a16="http://schemas.microsoft.com/office/drawing/2014/main" id="{BA9C00D2-7473-A417-C89C-55F3F4A81A0B}"/>
              </a:ext>
            </a:extLst>
          </p:cNvPr>
          <p:cNvSpPr txBox="1"/>
          <p:nvPr/>
        </p:nvSpPr>
        <p:spPr>
          <a:xfrm>
            <a:off x="8665492" y="5624123"/>
            <a:ext cx="2530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der </a:t>
            </a: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Käse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" name="TextBox 5">
            <a:hlinkClick r:id="" action="ppaction://noaction">
              <a:snd r:embed="rId21" name="T1_W8F_11.17.wav"/>
            </a:hlinkClick>
            <a:extLst>
              <a:ext uri="{FF2B5EF4-FFF2-40B4-BE49-F238E27FC236}">
                <a16:creationId xmlns:a16="http://schemas.microsoft.com/office/drawing/2014/main" id="{4FCA3536-8DEB-0674-836F-E184BB80ABB0}"/>
              </a:ext>
            </a:extLst>
          </p:cNvPr>
          <p:cNvSpPr txBox="1"/>
          <p:nvPr/>
        </p:nvSpPr>
        <p:spPr>
          <a:xfrm>
            <a:off x="2073935" y="1272610"/>
            <a:ext cx="2201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benutzen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" name="TextBox 6">
            <a:hlinkClick r:id="" action="ppaction://noaction">
              <a:snd r:embed="rId22" name="T1_W8F_11.14.wav"/>
            </a:hlinkClick>
            <a:extLst>
              <a:ext uri="{FF2B5EF4-FFF2-40B4-BE49-F238E27FC236}">
                <a16:creationId xmlns:a16="http://schemas.microsoft.com/office/drawing/2014/main" id="{AC8C3139-42B2-2783-53CB-A2E712974F8E}"/>
              </a:ext>
            </a:extLst>
          </p:cNvPr>
          <p:cNvSpPr txBox="1"/>
          <p:nvPr/>
        </p:nvSpPr>
        <p:spPr>
          <a:xfrm>
            <a:off x="2024246" y="2196985"/>
            <a:ext cx="2844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US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dieser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hlinkClick r:id="" action="ppaction://noaction">
              <a:snd r:embed="rId23" name="T1_W8F_11.16.wav"/>
            </a:hlinkClick>
            <a:extLst>
              <a:ext uri="{FF2B5EF4-FFF2-40B4-BE49-F238E27FC236}">
                <a16:creationId xmlns:a16="http://schemas.microsoft.com/office/drawing/2014/main" id="{7D635D67-F6D6-16C2-7866-D172FCB0C735}"/>
              </a:ext>
            </a:extLst>
          </p:cNvPr>
          <p:cNvSpPr txBox="1"/>
          <p:nvPr/>
        </p:nvSpPr>
        <p:spPr>
          <a:xfrm>
            <a:off x="9795612" y="2106888"/>
            <a:ext cx="1835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24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diese</a:t>
            </a:r>
            <a:endParaRPr lang="en-GB" sz="2400" kern="0" dirty="0">
              <a:solidFill>
                <a:srgbClr val="002060"/>
              </a:solidFill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C87C0247-D432-7129-2890-7E188A80C6B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982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61" grpId="0"/>
      <p:bldP spid="62" grpId="0"/>
      <p:bldP spid="63" grpId="0"/>
      <p:bldP spid="64" grpId="0"/>
      <p:bldP spid="67" grpId="0"/>
      <p:bldP spid="68" grpId="0"/>
      <p:bldP spid="69" grpId="0"/>
      <p:bldP spid="70" grpId="0"/>
      <p:bldP spid="71" grpId="0"/>
      <p:bldP spid="72" grpId="0"/>
      <p:bldP spid="4" grpId="0"/>
      <p:bldP spid="5" grpId="0"/>
      <p:bldP spid="6" grpId="0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8;p2" descr="background rectangle">
            <a:extLst>
              <a:ext uri="{FF2B5EF4-FFF2-40B4-BE49-F238E27FC236}">
                <a16:creationId xmlns:a16="http://schemas.microsoft.com/office/drawing/2014/main" id="{0F465D11-BD17-455B-BAA6-75C52E315242}"/>
              </a:ext>
            </a:extLst>
          </p:cNvPr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F3560F50-441E-4149-9EAE-DE5F5533F96A}"/>
              </a:ext>
            </a:extLst>
          </p:cNvPr>
          <p:cNvSpPr/>
          <p:nvPr/>
        </p:nvSpPr>
        <p:spPr>
          <a:xfrm>
            <a:off x="5564172" y="4843962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lvl="0" algn="ctr">
              <a:buClr>
                <a:srgbClr val="FF3333"/>
              </a:buClr>
              <a:buSzPts val="9600"/>
              <a:defRPr/>
            </a:pPr>
            <a:r>
              <a:rPr lang="en-GB" sz="9600" b="1" kern="0" dirty="0" err="1">
                <a:solidFill>
                  <a:srgbClr val="00B050"/>
                </a:solidFill>
                <a:latin typeface="Modern Love" panose="04090805081005020601" pitchFamily="82" charset="0"/>
                <a:cs typeface="Arial"/>
                <a:sym typeface="Arial"/>
              </a:rPr>
              <a:t>grün</a:t>
            </a:r>
            <a:endParaRPr lang="en-GB" sz="1400" kern="0" dirty="0">
              <a:solidFill>
                <a:srgbClr val="00B050"/>
              </a:solidFill>
              <a:latin typeface="Modern Love" panose="04090805081005020601" pitchFamily="82" charset="0"/>
              <a:cs typeface="Arial"/>
              <a:sym typeface="Arial"/>
            </a:endParaRPr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5603E69-6D57-4DBC-9FBE-288A6A1DB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0866" y="240668"/>
            <a:ext cx="3811412" cy="488128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BA7DB3A0-87FD-8B68-C77D-8E176B231416}"/>
              </a:ext>
            </a:extLst>
          </p:cNvPr>
          <p:cNvSpPr txBox="1">
            <a:spLocks/>
          </p:cNvSpPr>
          <p:nvPr/>
        </p:nvSpPr>
        <p:spPr>
          <a:xfrm rot="20294405">
            <a:off x="238991" y="2856240"/>
            <a:ext cx="4216910" cy="1144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6000" b="1" dirty="0" err="1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Tschüss</a:t>
            </a:r>
            <a:r>
              <a:rPr lang="en-GB" sz="6000" b="1" dirty="0">
                <a:solidFill>
                  <a:schemeClr val="bg1"/>
                </a:solidFill>
                <a:latin typeface="Century Gothic" panose="020B0502020202020204" pitchFamily="34" charset="0"/>
                <a:hlinkClick r:id="" action="ppaction://noaction">
                  <a:snd r:embed="rId4" name="tschuess.wav"/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1873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4028942"/>
              </p:ext>
            </p:extLst>
          </p:nvPr>
        </p:nvGraphicFramePr>
        <p:xfrm>
          <a:off x="447400" y="798745"/>
          <a:ext cx="10174623" cy="5168388"/>
        </p:xfrm>
        <a:graphic>
          <a:graphicData uri="http://schemas.openxmlformats.org/drawingml/2006/table">
            <a:tbl>
              <a:tblPr firstRow="1" bandRow="1"/>
              <a:tblGrid>
                <a:gridCol w="179462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2692199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2894467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2793334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dieser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dieses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33062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ingen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spielen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bekommen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benutzen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erklären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iele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Käse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as Essen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Kultur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das Land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der See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Seen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495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4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</a:t>
            </a:r>
            <a:r>
              <a:rPr kumimoji="0" lang="en-GB" sz="2400" b="1" i="0" u="none" strike="noStrike" kern="1200" cap="none" spc="-1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Englisch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455" y="1948655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3" y="399177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582229" y="4868814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265246" y="12544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9" name="Google Shape;167;p2">
            <a:extLst>
              <a:ext uri="{FF2B5EF4-FFF2-40B4-BE49-F238E27FC236}">
                <a16:creationId xmlns:a16="http://schemas.microsoft.com/office/drawing/2014/main" id="{FB98A52C-44DF-86B3-726C-03FF0600440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33959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">
            <a:extLst>
              <a:ext uri="{FF2B5EF4-FFF2-40B4-BE49-F238E27FC236}">
                <a16:creationId xmlns:a16="http://schemas.microsoft.com/office/drawing/2014/main" id="{E6F5C010-FCBF-483C-895E-1E56C0C2FA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9586178"/>
              </p:ext>
            </p:extLst>
          </p:nvPr>
        </p:nvGraphicFramePr>
        <p:xfrm>
          <a:off x="370909" y="869147"/>
          <a:ext cx="11475348" cy="5168388"/>
        </p:xfrm>
        <a:graphic>
          <a:graphicData uri="http://schemas.openxmlformats.org/drawingml/2006/table">
            <a:tbl>
              <a:tblPr firstRow="1" bandRow="1"/>
              <a:tblGrid>
                <a:gridCol w="1689903">
                  <a:extLst>
                    <a:ext uri="{9D8B030D-6E8A-4147-A177-3AD203B41FA5}">
                      <a16:colId xmlns:a16="http://schemas.microsoft.com/office/drawing/2014/main" val="1203737284"/>
                    </a:ext>
                  </a:extLst>
                </a:gridCol>
                <a:gridCol w="3370514">
                  <a:extLst>
                    <a:ext uri="{9D8B030D-6E8A-4147-A177-3AD203B41FA5}">
                      <a16:colId xmlns:a16="http://schemas.microsoft.com/office/drawing/2014/main" val="1810222861"/>
                    </a:ext>
                  </a:extLst>
                </a:gridCol>
                <a:gridCol w="3264496">
                  <a:extLst>
                    <a:ext uri="{9D8B030D-6E8A-4147-A177-3AD203B41FA5}">
                      <a16:colId xmlns:a16="http://schemas.microsoft.com/office/drawing/2014/main" val="274413866"/>
                    </a:ext>
                  </a:extLst>
                </a:gridCol>
                <a:gridCol w="3150435">
                  <a:extLst>
                    <a:ext uri="{9D8B030D-6E8A-4147-A177-3AD203B41FA5}">
                      <a16:colId xmlns:a16="http://schemas.microsoft.com/office/drawing/2014/main" val="2706468897"/>
                    </a:ext>
                  </a:extLst>
                </a:gridCol>
              </a:tblGrid>
              <a:tr h="861398">
                <a:tc rowSpan="3">
                  <a:txBody>
                    <a:bodyPr/>
                    <a:lstStyle/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use, using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explain, explaining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sing, singing 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4033062"/>
                  </a:ext>
                </a:extLst>
              </a:tr>
              <a:tr h="861398">
                <a:tc vMerge="1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(m)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receive, receiving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his, that (f), these, those</a:t>
                      </a: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60878619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this, that (</a:t>
                      </a:r>
                      <a:r>
                        <a:rPr lang="en-US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nt</a:t>
                      </a:r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swim, swimming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to play, playing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47692962"/>
                  </a:ext>
                </a:extLst>
              </a:tr>
              <a:tr h="861398">
                <a:tc rowSpan="3"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food, meal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lakes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 lake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03794855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many, lots of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everything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tx1"/>
                          </a:solidFill>
                          <a:latin typeface="Arial"/>
                          <a:ea typeface="DejaVu Sans"/>
                          <a:cs typeface="DejaVu Sans"/>
                          <a:sym typeface="Arial"/>
                        </a:defRPr>
                      </a:lvl9pPr>
                    </a:lstStyle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the) country, countryside</a:t>
                      </a: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3226472"/>
                  </a:ext>
                </a:extLst>
              </a:tr>
              <a:tr h="861398">
                <a:tc vMerge="1">
                  <a:txBody>
                    <a:bodyPr/>
                    <a:lstStyle/>
                    <a:p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ysClr val="windowText" lastClr="000000"/>
                      </a:solidFill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(of the)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culture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(the) cheese</a:t>
                      </a:r>
                      <a:endParaRPr lang="en-GB" sz="24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ysClr val="windowText" lastClr="000000"/>
                      </a:solidFill>
                    </a:lnR>
                    <a:lnT w="12700" cmpd="sng">
                      <a:solidFill>
                        <a:sysClr val="windowText" lastClr="000000"/>
                      </a:solidFill>
                    </a:lnT>
                    <a:lnB w="12700" cmpd="sng">
                      <a:solidFill>
                        <a:sysClr val="windowText" lastClr="000000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58484956"/>
                  </a:ext>
                </a:extLst>
              </a:tr>
            </a:tbl>
          </a:graphicData>
        </a:graphic>
      </p:graphicFrame>
      <p:sp>
        <p:nvSpPr>
          <p:cNvPr id="20" name="TextBox 19"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3403907" y="84056"/>
            <a:ext cx="3235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Schreib</a:t>
            </a:r>
            <a:r>
              <a:rPr kumimoji="0" lang="en-GB" sz="2400" b="1" i="0" u="none" strike="noStrike" kern="1200" cap="none" spc="-1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auf Deutsch.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6692624" y="128500"/>
            <a:ext cx="4051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buClr>
                <a:srgbClr val="000000"/>
              </a:buClr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Can you get at least 12 points?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5: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>
                <a:solidFill>
                  <a:schemeClr val="bg1"/>
                </a:solidFill>
                <a:latin typeface="Century Gothic" panose="020B0502020202020204" pitchFamily="34" charset="0"/>
              </a:rPr>
              <a:t>Vokabeln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rgbClr val="FF0000"/>
                </a:solidFill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Century Gothic" panose="020B0502020202020204" pitchFamily="34" charset="0"/>
                </a:rPr>
                <a:t>Wörter</a:t>
              </a:r>
              <a:endParaRPr lang="en-GB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49" name="Picture 48">
            <a:extLst>
              <a:ext uri="{FF2B5EF4-FFF2-40B4-BE49-F238E27FC236}">
                <a16:creationId xmlns:a16="http://schemas.microsoft.com/office/drawing/2014/main" id="{E92A3714-71AC-49CE-90A9-7010B0CBF7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4" y="1456217"/>
            <a:ext cx="1186070" cy="108036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E08E599-F134-4313-95D9-915962208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263" y="3991775"/>
            <a:ext cx="1162417" cy="1101237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8F53631D-2754-48C4-8AED-8858C9727C21}"/>
              </a:ext>
            </a:extLst>
          </p:cNvPr>
          <p:cNvSpPr txBox="1"/>
          <p:nvPr/>
        </p:nvSpPr>
        <p:spPr>
          <a:xfrm>
            <a:off x="1336210" y="520809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x1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2BFCF36-7406-4CE6-9B31-E13BD8589379}"/>
              </a:ext>
            </a:extLst>
          </p:cNvPr>
          <p:cNvSpPr txBox="1"/>
          <p:nvPr/>
        </p:nvSpPr>
        <p:spPr>
          <a:xfrm>
            <a:off x="1311626" y="2673382"/>
            <a:ext cx="6094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r>
              <a:rPr lang="en-GB" sz="32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x2</a:t>
            </a: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C87C0247-D432-7129-2890-7E188A80C6B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9852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23684513-4406-450A-955F-6818AFEA72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451" y="192492"/>
            <a:ext cx="12028451" cy="3767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1a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BA8928AA-6420-AE6C-5270-4FEABB04EDE0}"/>
              </a:ext>
            </a:extLst>
          </p:cNvPr>
          <p:cNvSpPr/>
          <p:nvPr/>
        </p:nvSpPr>
        <p:spPr>
          <a:xfrm>
            <a:off x="2853788" y="120340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 snake!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55EB-544D-36EA-BA34-A3606D51C92D}"/>
              </a:ext>
            </a:extLst>
          </p:cNvPr>
          <p:cNvSpPr txBox="1"/>
          <p:nvPr/>
        </p:nvSpPr>
        <p:spPr>
          <a:xfrm>
            <a:off x="4491980" y="3780236"/>
            <a:ext cx="189023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Wiedersehen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5ECF5-7FAB-2270-2D59-691507E0EB00}"/>
              </a:ext>
            </a:extLst>
          </p:cNvPr>
          <p:cNvSpPr txBox="1"/>
          <p:nvPr/>
        </p:nvSpPr>
        <p:spPr>
          <a:xfrm>
            <a:off x="4490441" y="4490961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dreizehn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D4384-AD7A-A629-F52E-C10FCE8D2FA4}"/>
              </a:ext>
            </a:extLst>
          </p:cNvPr>
          <p:cNvSpPr txBox="1"/>
          <p:nvPr/>
        </p:nvSpPr>
        <p:spPr>
          <a:xfrm>
            <a:off x="4490441" y="4950377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schreiben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0CEE9-A1BC-270D-552A-7DEADEDE31D4}"/>
              </a:ext>
            </a:extLst>
          </p:cNvPr>
          <p:cNvSpPr txBox="1"/>
          <p:nvPr/>
        </p:nvSpPr>
        <p:spPr>
          <a:xfrm>
            <a:off x="4490441" y="5410298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Brief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E261F-4542-8BAF-922B-91D93A362476}"/>
              </a:ext>
            </a:extLst>
          </p:cNvPr>
          <p:cNvSpPr txBox="1"/>
          <p:nvPr/>
        </p:nvSpPr>
        <p:spPr>
          <a:xfrm>
            <a:off x="4490441" y="5882771"/>
            <a:ext cx="18902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7D87A-9F53-1D2B-D596-C5B2D6068F71}"/>
              </a:ext>
            </a:extLst>
          </p:cNvPr>
          <p:cNvSpPr txBox="1"/>
          <p:nvPr/>
        </p:nvSpPr>
        <p:spPr>
          <a:xfrm>
            <a:off x="4490441" y="6345923"/>
            <a:ext cx="189023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Schweiz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8B7E9-1396-72B9-4325-19783D46C41F}"/>
              </a:ext>
            </a:extLst>
          </p:cNvPr>
          <p:cNvSpPr txBox="1"/>
          <p:nvPr/>
        </p:nvSpPr>
        <p:spPr>
          <a:xfrm>
            <a:off x="6425648" y="4026457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arbeiten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B542E-0BEA-2B6D-6AA4-AC82419AFC3C}"/>
              </a:ext>
            </a:extLst>
          </p:cNvPr>
          <p:cNvSpPr txBox="1"/>
          <p:nvPr/>
        </p:nvSpPr>
        <p:spPr>
          <a:xfrm>
            <a:off x="6425648" y="4484955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heißt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D4E38-D496-92F2-3878-74BB8C346AD0}"/>
              </a:ext>
            </a:extLst>
          </p:cNvPr>
          <p:cNvSpPr txBox="1"/>
          <p:nvPr/>
        </p:nvSpPr>
        <p:spPr>
          <a:xfrm>
            <a:off x="6425647" y="4950377"/>
            <a:ext cx="18714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8F94-380D-168E-6BD8-81DD7EA387E5}"/>
              </a:ext>
            </a:extLst>
          </p:cNvPr>
          <p:cNvSpPr txBox="1"/>
          <p:nvPr/>
        </p:nvSpPr>
        <p:spPr>
          <a:xfrm>
            <a:off x="6425647" y="5415799"/>
            <a:ext cx="1871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eins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6052F-2DE6-F246-649B-11F809CC377D}"/>
              </a:ext>
            </a:extLst>
          </p:cNvPr>
          <p:cNvSpPr txBox="1"/>
          <p:nvPr/>
        </p:nvSpPr>
        <p:spPr>
          <a:xfrm>
            <a:off x="6425648" y="5876832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sieben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4385-E526-1A6A-8CC8-3BFFBF0CB1DB}"/>
              </a:ext>
            </a:extLst>
          </p:cNvPr>
          <p:cNvSpPr txBox="1"/>
          <p:nvPr/>
        </p:nvSpPr>
        <p:spPr>
          <a:xfrm>
            <a:off x="6418430" y="634592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Feier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F3074AB6-6515-9854-1DC5-8690A0707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5989" y="-21292"/>
            <a:ext cx="914400" cy="914400"/>
          </a:xfrm>
          <a:prstGeom prst="rect">
            <a:avLst/>
          </a:prstGeom>
        </p:spPr>
      </p:pic>
      <p:sp>
        <p:nvSpPr>
          <p:cNvPr id="53" name="TextBox 52">
            <a:hlinkClick r:id="" action="ppaction://noaction">
              <a:snd r:embed="rId6" name="T1_W8F_2.2.wav"/>
            </a:hlinkClick>
            <a:extLst>
              <a:ext uri="{FF2B5EF4-FFF2-40B4-BE49-F238E27FC236}">
                <a16:creationId xmlns:a16="http://schemas.microsoft.com/office/drawing/2014/main" id="{711A374E-96B3-4E9C-8869-28ED35C7B5E0}"/>
              </a:ext>
            </a:extLst>
          </p:cNvPr>
          <p:cNvSpPr txBox="1"/>
          <p:nvPr/>
        </p:nvSpPr>
        <p:spPr>
          <a:xfrm>
            <a:off x="267689" y="3137291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dreizehn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hlinkClick r:id="" action="ppaction://noaction">
              <a:snd r:embed="rId7" name="T1_W8F_2.3.wav"/>
            </a:hlinkClick>
            <a:extLst>
              <a:ext uri="{FF2B5EF4-FFF2-40B4-BE49-F238E27FC236}">
                <a16:creationId xmlns:a16="http://schemas.microsoft.com/office/drawing/2014/main" id="{C068C7A9-F237-4CE4-8167-AF0D19A93303}"/>
              </a:ext>
            </a:extLst>
          </p:cNvPr>
          <p:cNvSpPr txBox="1"/>
          <p:nvPr/>
        </p:nvSpPr>
        <p:spPr>
          <a:xfrm>
            <a:off x="267689" y="3607615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hlinkClick r:id="" action="ppaction://noaction">
              <a:snd r:embed="rId8" name="T1_W8F_2.4.wav"/>
            </a:hlinkClick>
            <a:extLst>
              <a:ext uri="{FF2B5EF4-FFF2-40B4-BE49-F238E27FC236}">
                <a16:creationId xmlns:a16="http://schemas.microsoft.com/office/drawing/2014/main" id="{E5D03EC1-52B9-43AF-9139-EFA11FCFAB0B}"/>
              </a:ext>
            </a:extLst>
          </p:cNvPr>
          <p:cNvSpPr txBox="1"/>
          <p:nvPr/>
        </p:nvSpPr>
        <p:spPr>
          <a:xfrm>
            <a:off x="2222879" y="3844074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Brief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9" name="T1_W8F_2.6.wav"/>
            </a:hlinkClick>
            <a:extLst>
              <a:ext uri="{FF2B5EF4-FFF2-40B4-BE49-F238E27FC236}">
                <a16:creationId xmlns:a16="http://schemas.microsoft.com/office/drawing/2014/main" id="{D35B3544-CCA7-436B-95EA-0E37F08888C8}"/>
              </a:ext>
            </a:extLst>
          </p:cNvPr>
          <p:cNvSpPr txBox="1"/>
          <p:nvPr/>
        </p:nvSpPr>
        <p:spPr>
          <a:xfrm>
            <a:off x="241347" y="4501835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Schweiz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10" name="T1_W8F_2.7.wav"/>
            </a:hlinkClick>
            <a:extLst>
              <a:ext uri="{FF2B5EF4-FFF2-40B4-BE49-F238E27FC236}">
                <a16:creationId xmlns:a16="http://schemas.microsoft.com/office/drawing/2014/main" id="{33428687-F21F-4FDD-828E-3E1C39285D86}"/>
              </a:ext>
            </a:extLst>
          </p:cNvPr>
          <p:cNvSpPr txBox="1"/>
          <p:nvPr/>
        </p:nvSpPr>
        <p:spPr>
          <a:xfrm>
            <a:off x="241347" y="4976329"/>
            <a:ext cx="1890237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arbeiten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8" name="TextBox 57">
            <a:hlinkClick r:id="" action="ppaction://noaction">
              <a:snd r:embed="rId11" name="T1_W8F_2.8.wav"/>
            </a:hlinkClick>
            <a:extLst>
              <a:ext uri="{FF2B5EF4-FFF2-40B4-BE49-F238E27FC236}">
                <a16:creationId xmlns:a16="http://schemas.microsoft.com/office/drawing/2014/main" id="{CAF79E86-0FC5-4EED-80BB-BAF6E36355E7}"/>
              </a:ext>
            </a:extLst>
          </p:cNvPr>
          <p:cNvSpPr txBox="1"/>
          <p:nvPr/>
        </p:nvSpPr>
        <p:spPr>
          <a:xfrm>
            <a:off x="250728" y="5420880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heißt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2" name="T1_W8F_2.1.wav"/>
            </a:hlinkClick>
            <a:extLst>
              <a:ext uri="{FF2B5EF4-FFF2-40B4-BE49-F238E27FC236}">
                <a16:creationId xmlns:a16="http://schemas.microsoft.com/office/drawing/2014/main" id="{8B0C2FCF-23D4-445B-A339-F401839A511F}"/>
              </a:ext>
            </a:extLst>
          </p:cNvPr>
          <p:cNvSpPr txBox="1"/>
          <p:nvPr/>
        </p:nvSpPr>
        <p:spPr>
          <a:xfrm>
            <a:off x="2202054" y="3140147"/>
            <a:ext cx="1871472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</a:t>
            </a:r>
            <a:r>
              <a:rPr kumimoji="0" lang="en-US" b="1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 Wiedersehen</a:t>
            </a:r>
            <a:endParaRPr kumimoji="0" lang="en-GB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13" name="T1_W8F_2.5.wav"/>
            </a:hlinkClick>
            <a:extLst>
              <a:ext uri="{FF2B5EF4-FFF2-40B4-BE49-F238E27FC236}">
                <a16:creationId xmlns:a16="http://schemas.microsoft.com/office/drawing/2014/main" id="{203AF326-28C8-4005-A6FC-247A1D21E494}"/>
              </a:ext>
            </a:extLst>
          </p:cNvPr>
          <p:cNvSpPr txBox="1"/>
          <p:nvPr/>
        </p:nvSpPr>
        <p:spPr>
          <a:xfrm>
            <a:off x="255253" y="4034694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weiß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4" name="T1_W8F_2.9.wav"/>
            </a:hlinkClick>
            <a:extLst>
              <a:ext uri="{FF2B5EF4-FFF2-40B4-BE49-F238E27FC236}">
                <a16:creationId xmlns:a16="http://schemas.microsoft.com/office/drawing/2014/main" id="{2553AF85-3367-4340-99E0-D26D3C3B52AF}"/>
              </a:ext>
            </a:extLst>
          </p:cNvPr>
          <p:cNvSpPr txBox="1"/>
          <p:nvPr/>
        </p:nvSpPr>
        <p:spPr>
          <a:xfrm>
            <a:off x="2222880" y="4301780"/>
            <a:ext cx="18714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viele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5" name="T1_W8F_2.12.wav"/>
            </a:hlinkClick>
            <a:extLst>
              <a:ext uri="{FF2B5EF4-FFF2-40B4-BE49-F238E27FC236}">
                <a16:creationId xmlns:a16="http://schemas.microsoft.com/office/drawing/2014/main" id="{2E366856-FA6B-408B-93BF-A6E2D019CAF2}"/>
              </a:ext>
            </a:extLst>
          </p:cNvPr>
          <p:cNvSpPr txBox="1"/>
          <p:nvPr/>
        </p:nvSpPr>
        <p:spPr>
          <a:xfrm>
            <a:off x="260109" y="6329390"/>
            <a:ext cx="1871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Feier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6" name="T1_W8F_2.11.wav"/>
            </a:hlinkClick>
            <a:extLst>
              <a:ext uri="{FF2B5EF4-FFF2-40B4-BE49-F238E27FC236}">
                <a16:creationId xmlns:a16="http://schemas.microsoft.com/office/drawing/2014/main" id="{B82C32C3-0B02-4AEE-A513-AB8A8C44200C}"/>
              </a:ext>
            </a:extLst>
          </p:cNvPr>
          <p:cNvSpPr txBox="1"/>
          <p:nvPr/>
        </p:nvSpPr>
        <p:spPr>
          <a:xfrm>
            <a:off x="2202054" y="4809522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sieben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62D43-E196-4AA0-80F7-1A7130659F9E}"/>
              </a:ext>
            </a:extLst>
          </p:cNvPr>
          <p:cNvSpPr txBox="1"/>
          <p:nvPr/>
        </p:nvSpPr>
        <p:spPr>
          <a:xfrm>
            <a:off x="250728" y="2682441"/>
            <a:ext cx="187147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9BD534-EAE3-499C-A652-96CEB45036DF}"/>
              </a:ext>
            </a:extLst>
          </p:cNvPr>
          <p:cNvSpPr txBox="1"/>
          <p:nvPr/>
        </p:nvSpPr>
        <p:spPr>
          <a:xfrm>
            <a:off x="2222881" y="2682441"/>
            <a:ext cx="187147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[ie]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hlinkClick r:id="" action="ppaction://noaction">
              <a:snd r:embed="rId17" name="T1_W8F_2.10.wav"/>
            </a:hlinkClick>
            <a:extLst>
              <a:ext uri="{FF2B5EF4-FFF2-40B4-BE49-F238E27FC236}">
                <a16:creationId xmlns:a16="http://schemas.microsoft.com/office/drawing/2014/main" id="{0CB00A49-1292-EFC2-2242-FDDD54262BF8}"/>
              </a:ext>
            </a:extLst>
          </p:cNvPr>
          <p:cNvSpPr txBox="1"/>
          <p:nvPr/>
        </p:nvSpPr>
        <p:spPr>
          <a:xfrm>
            <a:off x="263655" y="5876832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eins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125BBB61-CBD2-55E1-F9E2-7BF05EE88048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C229EFC-8326-E6B8-4373-2018313BC7B1}"/>
              </a:ext>
            </a:extLst>
          </p:cNvPr>
          <p:cNvSpPr/>
          <p:nvPr/>
        </p:nvSpPr>
        <p:spPr>
          <a:xfrm>
            <a:off x="5614587" y="39405"/>
            <a:ext cx="4523596" cy="853703"/>
          </a:xfrm>
          <a:prstGeom prst="wedgeRoundRectCallout">
            <a:avLst>
              <a:gd name="adj1" fmla="val -54178"/>
              <a:gd name="adj2" fmla="val -1916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5795245" y="87248"/>
            <a:ext cx="54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Put capitals on the nouns,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then sort into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and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</a:p>
        </p:txBody>
      </p:sp>
    </p:spTree>
    <p:extLst>
      <p:ext uri="{BB962C8B-B14F-4D97-AF65-F5344CB8AC3E}">
        <p14:creationId xmlns:p14="http://schemas.microsoft.com/office/powerpoint/2010/main" val="219696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7" grpId="0" animBg="1"/>
      <p:bldP spid="68" grpId="0" animBg="1"/>
      <p:bldP spid="2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CB085ADF-A379-40EF-AB20-AF69D0F66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41" y="-939673"/>
            <a:ext cx="12192000" cy="47716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1" y="87041"/>
            <a:ext cx="2237996" cy="582075"/>
          </a:xfrm>
        </p:spPr>
        <p:txBody>
          <a:bodyPr>
            <a:normAutofit fontScale="90000"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1b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42" name="Title 2">
            <a:extLst>
              <a:ext uri="{FF2B5EF4-FFF2-40B4-BE49-F238E27FC236}">
                <a16:creationId xmlns:a16="http://schemas.microsoft.com/office/drawing/2014/main" id="{B4C63B0B-0C7C-4A09-8597-57CFFDBCB5BE}"/>
              </a:ext>
            </a:extLst>
          </p:cNvPr>
          <p:cNvSpPr txBox="1">
            <a:spLocks/>
          </p:cNvSpPr>
          <p:nvPr/>
        </p:nvSpPr>
        <p:spPr>
          <a:xfrm>
            <a:off x="10634549" y="1229428"/>
            <a:ext cx="1557451" cy="37497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Vokabeln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sp>
        <p:nvSpPr>
          <p:cNvPr id="6" name="CustomShape 7">
            <a:extLst>
              <a:ext uri="{FF2B5EF4-FFF2-40B4-BE49-F238E27FC236}">
                <a16:creationId xmlns:a16="http://schemas.microsoft.com/office/drawing/2014/main" id="{BA8928AA-6420-AE6C-5270-4FEABB04EDE0}"/>
              </a:ext>
            </a:extLst>
          </p:cNvPr>
          <p:cNvSpPr/>
          <p:nvPr/>
        </p:nvSpPr>
        <p:spPr>
          <a:xfrm>
            <a:off x="2853788" y="120340"/>
            <a:ext cx="3098019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Word snake!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7F55EB-544D-36EA-BA34-A3606D51C92D}"/>
              </a:ext>
            </a:extLst>
          </p:cNvPr>
          <p:cNvSpPr txBox="1"/>
          <p:nvPr/>
        </p:nvSpPr>
        <p:spPr>
          <a:xfrm>
            <a:off x="4509202" y="4036145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E5ECF5-7FAB-2270-2D59-691507E0EB00}"/>
              </a:ext>
            </a:extLst>
          </p:cNvPr>
          <p:cNvSpPr txBox="1"/>
          <p:nvPr/>
        </p:nvSpPr>
        <p:spPr>
          <a:xfrm>
            <a:off x="4490441" y="4490961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Beispiel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4D4384-AD7A-A629-F52E-C10FCE8D2FA4}"/>
              </a:ext>
            </a:extLst>
          </p:cNvPr>
          <p:cNvSpPr txBox="1"/>
          <p:nvPr/>
        </p:nvSpPr>
        <p:spPr>
          <a:xfrm>
            <a:off x="4490441" y="4950377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D0CEE9-A1BC-270D-552A-7DEADEDE31D4}"/>
              </a:ext>
            </a:extLst>
          </p:cNvPr>
          <p:cNvSpPr txBox="1"/>
          <p:nvPr/>
        </p:nvSpPr>
        <p:spPr>
          <a:xfrm>
            <a:off x="4490441" y="5410298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GB" sz="20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Ö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stereich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DE261F-4542-8BAF-922B-91D93A362476}"/>
              </a:ext>
            </a:extLst>
          </p:cNvPr>
          <p:cNvSpPr txBox="1"/>
          <p:nvPr/>
        </p:nvSpPr>
        <p:spPr>
          <a:xfrm>
            <a:off x="4490441" y="5882771"/>
            <a:ext cx="1890237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seid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37D87A-9F53-1D2B-D596-C5B2D6068F71}"/>
              </a:ext>
            </a:extLst>
          </p:cNvPr>
          <p:cNvSpPr txBox="1"/>
          <p:nvPr/>
        </p:nvSpPr>
        <p:spPr>
          <a:xfrm>
            <a:off x="4490441" y="6349742"/>
            <a:ext cx="1871476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Spieler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518B7E9-1396-72B9-4325-19783D46C41F}"/>
              </a:ext>
            </a:extLst>
          </p:cNvPr>
          <p:cNvSpPr txBox="1"/>
          <p:nvPr/>
        </p:nvSpPr>
        <p:spPr>
          <a:xfrm>
            <a:off x="6425648" y="4026457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8B542E-0BEA-2B6D-6AA4-AC82419AFC3C}"/>
              </a:ext>
            </a:extLst>
          </p:cNvPr>
          <p:cNvSpPr txBox="1"/>
          <p:nvPr/>
        </p:nvSpPr>
        <p:spPr>
          <a:xfrm>
            <a:off x="6425648" y="4484955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dreißig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CD4E38-D496-92F2-3878-74BB8C346AD0}"/>
              </a:ext>
            </a:extLst>
          </p:cNvPr>
          <p:cNvSpPr txBox="1"/>
          <p:nvPr/>
        </p:nvSpPr>
        <p:spPr>
          <a:xfrm>
            <a:off x="6425647" y="4950377"/>
            <a:ext cx="1871474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B108F94-380D-168E-6BD8-81DD7EA387E5}"/>
              </a:ext>
            </a:extLst>
          </p:cNvPr>
          <p:cNvSpPr txBox="1"/>
          <p:nvPr/>
        </p:nvSpPr>
        <p:spPr>
          <a:xfrm>
            <a:off x="6425647" y="5415799"/>
            <a:ext cx="1871475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dreizehn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B16052F-2DE6-F246-649B-11F809CC377D}"/>
              </a:ext>
            </a:extLst>
          </p:cNvPr>
          <p:cNvSpPr txBox="1"/>
          <p:nvPr/>
        </p:nvSpPr>
        <p:spPr>
          <a:xfrm>
            <a:off x="6425648" y="5876832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A44385-E526-1A6A-8CC8-3BFFBF0CB1DB}"/>
              </a:ext>
            </a:extLst>
          </p:cNvPr>
          <p:cNvSpPr txBox="1"/>
          <p:nvPr/>
        </p:nvSpPr>
        <p:spPr>
          <a:xfrm>
            <a:off x="6418430" y="6345923"/>
            <a:ext cx="18714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zwei</a:t>
            </a:r>
            <a:endParaRPr kumimoji="0" lang="en-GB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pic>
        <p:nvPicPr>
          <p:cNvPr id="26" name="Graphic 25" descr="Teacher">
            <a:extLst>
              <a:ext uri="{FF2B5EF4-FFF2-40B4-BE49-F238E27FC236}">
                <a16:creationId xmlns:a16="http://schemas.microsoft.com/office/drawing/2014/main" id="{F3074AB6-6515-9854-1DC5-8690A0707A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05989" y="-21292"/>
            <a:ext cx="914400" cy="914400"/>
          </a:xfrm>
          <a:prstGeom prst="rect">
            <a:avLst/>
          </a:prstGeom>
        </p:spPr>
      </p:pic>
      <p:sp>
        <p:nvSpPr>
          <p:cNvPr id="53" name="TextBox 52">
            <a:hlinkClick r:id="" action="ppaction://noaction">
              <a:snd r:embed="rId6" name="T1_W8F_3.2.wav"/>
            </a:hlinkClick>
            <a:extLst>
              <a:ext uri="{FF2B5EF4-FFF2-40B4-BE49-F238E27FC236}">
                <a16:creationId xmlns:a16="http://schemas.microsoft.com/office/drawing/2014/main" id="{711A374E-96B3-4E9C-8869-28ED35C7B5E0}"/>
              </a:ext>
            </a:extLst>
          </p:cNvPr>
          <p:cNvSpPr txBox="1"/>
          <p:nvPr/>
        </p:nvSpPr>
        <p:spPr>
          <a:xfrm>
            <a:off x="12436" y="3617040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Beispiel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4" name="TextBox 53">
            <a:hlinkClick r:id="" action="ppaction://noaction">
              <a:snd r:embed="rId7" name="T1_W8F_3.4.wav"/>
            </a:hlinkClick>
            <a:extLst>
              <a:ext uri="{FF2B5EF4-FFF2-40B4-BE49-F238E27FC236}">
                <a16:creationId xmlns:a16="http://schemas.microsoft.com/office/drawing/2014/main" id="{C068C7A9-F237-4CE4-8167-AF0D19A93303}"/>
              </a:ext>
            </a:extLst>
          </p:cNvPr>
          <p:cNvSpPr txBox="1"/>
          <p:nvPr/>
        </p:nvSpPr>
        <p:spPr>
          <a:xfrm>
            <a:off x="12436" y="4087364"/>
            <a:ext cx="18714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en-US" sz="20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Österreich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5" name="TextBox 54">
            <a:hlinkClick r:id="" action="ppaction://noaction">
              <a:snd r:embed="rId8" name="T1_W8F_3.5.wav"/>
            </a:hlinkClick>
            <a:extLst>
              <a:ext uri="{FF2B5EF4-FFF2-40B4-BE49-F238E27FC236}">
                <a16:creationId xmlns:a16="http://schemas.microsoft.com/office/drawing/2014/main" id="{E5D03EC1-52B9-43AF-9139-EFA11FCFAB0B}"/>
              </a:ext>
            </a:extLst>
          </p:cNvPr>
          <p:cNvSpPr txBox="1"/>
          <p:nvPr/>
        </p:nvSpPr>
        <p:spPr>
          <a:xfrm>
            <a:off x="12436" y="4540069"/>
            <a:ext cx="185451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seid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6" name="TextBox 55">
            <a:hlinkClick r:id="" action="ppaction://noaction">
              <a:snd r:embed="rId9" name="T1_W8F_3.8.wav"/>
            </a:hlinkClick>
            <a:extLst>
              <a:ext uri="{FF2B5EF4-FFF2-40B4-BE49-F238E27FC236}">
                <a16:creationId xmlns:a16="http://schemas.microsoft.com/office/drawing/2014/main" id="{D35B3544-CCA7-436B-95EA-0E37F08888C8}"/>
              </a:ext>
            </a:extLst>
          </p:cNvPr>
          <p:cNvSpPr txBox="1"/>
          <p:nvPr/>
        </p:nvSpPr>
        <p:spPr>
          <a:xfrm>
            <a:off x="22975" y="4992774"/>
            <a:ext cx="18439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dreißig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7" name="TextBox 56">
            <a:hlinkClick r:id="" action="ppaction://noaction">
              <a:snd r:embed="rId10" name="T1_W8F_3.11.wav"/>
            </a:hlinkClick>
            <a:extLst>
              <a:ext uri="{FF2B5EF4-FFF2-40B4-BE49-F238E27FC236}">
                <a16:creationId xmlns:a16="http://schemas.microsoft.com/office/drawing/2014/main" id="{33428687-F21F-4FDD-828E-3E1C39285D86}"/>
              </a:ext>
            </a:extLst>
          </p:cNvPr>
          <p:cNvSpPr txBox="1"/>
          <p:nvPr/>
        </p:nvSpPr>
        <p:spPr>
          <a:xfrm>
            <a:off x="22975" y="5917464"/>
            <a:ext cx="18439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sein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9" name="TextBox 58">
            <a:hlinkClick r:id="" action="ppaction://noaction">
              <a:snd r:embed="rId11" name="T1_W8F_3.1.wav"/>
            </a:hlinkClick>
            <a:extLst>
              <a:ext uri="{FF2B5EF4-FFF2-40B4-BE49-F238E27FC236}">
                <a16:creationId xmlns:a16="http://schemas.microsoft.com/office/drawing/2014/main" id="{8B0C2FCF-23D4-445B-A339-F401839A511F}"/>
              </a:ext>
            </a:extLst>
          </p:cNvPr>
          <p:cNvSpPr txBox="1"/>
          <p:nvPr/>
        </p:nvSpPr>
        <p:spPr>
          <a:xfrm>
            <a:off x="1946801" y="3619896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die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0" name="TextBox 59">
            <a:hlinkClick r:id="" action="ppaction://noaction">
              <a:snd r:embed="rId6" name="T1_W8F_3.2.wav"/>
            </a:hlinkClick>
            <a:extLst>
              <a:ext uri="{FF2B5EF4-FFF2-40B4-BE49-F238E27FC236}">
                <a16:creationId xmlns:a16="http://schemas.microsoft.com/office/drawing/2014/main" id="{203AF326-28C8-4005-A6FC-247A1D21E494}"/>
              </a:ext>
            </a:extLst>
          </p:cNvPr>
          <p:cNvSpPr txBox="1"/>
          <p:nvPr/>
        </p:nvSpPr>
        <p:spPr>
          <a:xfrm>
            <a:off x="1939421" y="4091520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Beispiel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1" name="TextBox 60">
            <a:hlinkClick r:id="" action="ppaction://noaction">
              <a:snd r:embed="rId12" name="T1_W8F_3.3.wav"/>
            </a:hlinkClick>
            <a:extLst>
              <a:ext uri="{FF2B5EF4-FFF2-40B4-BE49-F238E27FC236}">
                <a16:creationId xmlns:a16="http://schemas.microsoft.com/office/drawing/2014/main" id="{2553AF85-3367-4340-99E0-D26D3C3B52AF}"/>
              </a:ext>
            </a:extLst>
          </p:cNvPr>
          <p:cNvSpPr txBox="1"/>
          <p:nvPr/>
        </p:nvSpPr>
        <p:spPr>
          <a:xfrm>
            <a:off x="1939421" y="4549738"/>
            <a:ext cx="187147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wie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2" name="TextBox 61">
            <a:hlinkClick r:id="" action="ppaction://noaction">
              <a:snd r:embed="rId13" name="T1_W8F_3.6.wav"/>
            </a:hlinkClick>
            <a:extLst>
              <a:ext uri="{FF2B5EF4-FFF2-40B4-BE49-F238E27FC236}">
                <a16:creationId xmlns:a16="http://schemas.microsoft.com/office/drawing/2014/main" id="{2E366856-FA6B-408B-93BF-A6E2D019CAF2}"/>
              </a:ext>
            </a:extLst>
          </p:cNvPr>
          <p:cNvSpPr txBox="1"/>
          <p:nvPr/>
        </p:nvSpPr>
        <p:spPr>
          <a:xfrm>
            <a:off x="1945409" y="4995545"/>
            <a:ext cx="1871475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Spieler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3" name="TextBox 62">
            <a:hlinkClick r:id="" action="ppaction://noaction">
              <a:snd r:embed="rId14" name="T1_W8F_3.7.wav"/>
            </a:hlinkClick>
            <a:extLst>
              <a:ext uri="{FF2B5EF4-FFF2-40B4-BE49-F238E27FC236}">
                <a16:creationId xmlns:a16="http://schemas.microsoft.com/office/drawing/2014/main" id="{B82C32C3-0B02-4AEE-A513-AB8A8C44200C}"/>
              </a:ext>
            </a:extLst>
          </p:cNvPr>
          <p:cNvSpPr txBox="1"/>
          <p:nvPr/>
        </p:nvSpPr>
        <p:spPr>
          <a:xfrm>
            <a:off x="1939721" y="5449852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Lied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4" name="TextBox 63">
            <a:hlinkClick r:id="" action="ppaction://noaction">
              <a:snd r:embed="rId15" name="T1_W8F_3.9.wav"/>
            </a:hlinkClick>
            <a:extLst>
              <a:ext uri="{FF2B5EF4-FFF2-40B4-BE49-F238E27FC236}">
                <a16:creationId xmlns:a16="http://schemas.microsoft.com/office/drawing/2014/main" id="{903BDEF0-9BD5-49CB-AE02-E862A9E6336F}"/>
              </a:ext>
            </a:extLst>
          </p:cNvPr>
          <p:cNvSpPr txBox="1"/>
          <p:nvPr/>
        </p:nvSpPr>
        <p:spPr>
          <a:xfrm>
            <a:off x="1923464" y="5927144"/>
            <a:ext cx="18714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lieb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B9362D43-E196-4AA0-80F7-1A7130659F9E}"/>
              </a:ext>
            </a:extLst>
          </p:cNvPr>
          <p:cNvSpPr txBox="1"/>
          <p:nvPr/>
        </p:nvSpPr>
        <p:spPr>
          <a:xfrm>
            <a:off x="-4525" y="3162190"/>
            <a:ext cx="1871476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</a:t>
            </a: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D9BD534-EAE3-499C-A652-96CEB45036DF}"/>
              </a:ext>
            </a:extLst>
          </p:cNvPr>
          <p:cNvSpPr txBox="1"/>
          <p:nvPr/>
        </p:nvSpPr>
        <p:spPr>
          <a:xfrm>
            <a:off x="1967628" y="3162190"/>
            <a:ext cx="1871472" cy="400110"/>
          </a:xfrm>
          <a:prstGeom prst="rect">
            <a:avLst/>
          </a:prstGeom>
          <a:solidFill>
            <a:srgbClr val="00206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8BC145">
                    <a:lumMod val="20000"/>
                    <a:lumOff val="8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[ie]</a:t>
            </a:r>
          </a:p>
        </p:txBody>
      </p:sp>
      <p:sp>
        <p:nvSpPr>
          <p:cNvPr id="27" name="Speech Bubble: Rectangle with Corners Rounded 26">
            <a:extLst>
              <a:ext uri="{FF2B5EF4-FFF2-40B4-BE49-F238E27FC236}">
                <a16:creationId xmlns:a16="http://schemas.microsoft.com/office/drawing/2014/main" id="{EC229EFC-8326-E6B8-4373-2018313BC7B1}"/>
              </a:ext>
            </a:extLst>
          </p:cNvPr>
          <p:cNvSpPr/>
          <p:nvPr/>
        </p:nvSpPr>
        <p:spPr>
          <a:xfrm>
            <a:off x="5662559" y="108148"/>
            <a:ext cx="6364487" cy="1071981"/>
          </a:xfrm>
          <a:prstGeom prst="wedgeRoundRectCallout">
            <a:avLst>
              <a:gd name="adj1" fmla="val -54178"/>
              <a:gd name="adj2" fmla="val -19165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CC666C-55A4-4003-95BE-AD110CE2F7C9}"/>
              </a:ext>
            </a:extLst>
          </p:cNvPr>
          <p:cNvSpPr txBox="1"/>
          <p:nvPr/>
        </p:nvSpPr>
        <p:spPr>
          <a:xfrm>
            <a:off x="5743397" y="197184"/>
            <a:ext cx="54050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Put capitals on the nouns, </a:t>
            </a:r>
            <a:b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</a:b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then sort into [</a:t>
            </a:r>
            <a:r>
              <a:rPr kumimoji="0" lang="en-GB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ei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 and [</a:t>
            </a: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ie</a:t>
            </a:r>
            <a:r>
              <a:rPr kumimoji="0" lang="en-GB" sz="24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]. 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C014ABF-BD94-46CE-B172-C0D58B8966CA}"/>
              </a:ext>
            </a:extLst>
          </p:cNvPr>
          <p:cNvGrpSpPr/>
          <p:nvPr/>
        </p:nvGrpSpPr>
        <p:grpSpPr>
          <a:xfrm>
            <a:off x="10850272" y="161306"/>
            <a:ext cx="1240568" cy="1008631"/>
            <a:chOff x="10818487" y="2376307"/>
            <a:chExt cx="1240568" cy="1008631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42DC53ED-BBF8-4131-B281-2BE74F046548}"/>
                </a:ext>
              </a:extLst>
            </p:cNvPr>
            <p:cNvSpPr/>
            <p:nvPr/>
          </p:nvSpPr>
          <p:spPr>
            <a:xfrm>
              <a:off x="10951620" y="2411979"/>
              <a:ext cx="963627" cy="933659"/>
            </a:xfrm>
            <a:prstGeom prst="ellipse">
              <a:avLst/>
            </a:prstGeom>
            <a:solidFill>
              <a:schemeClr val="tx1">
                <a:lumMod val="95000"/>
                <a:lumOff val="5000"/>
              </a:schemeClr>
            </a:solidFill>
            <a:ln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Explosion: 8 Points 44">
              <a:extLst>
                <a:ext uri="{FF2B5EF4-FFF2-40B4-BE49-F238E27FC236}">
                  <a16:creationId xmlns:a16="http://schemas.microsoft.com/office/drawing/2014/main" id="{FB7D93C4-4793-4034-B3F3-86B2575383C1}"/>
                </a:ext>
              </a:extLst>
            </p:cNvPr>
            <p:cNvSpPr/>
            <p:nvPr/>
          </p:nvSpPr>
          <p:spPr>
            <a:xfrm rot="20101036">
              <a:off x="10818487" y="2376307"/>
              <a:ext cx="1240568" cy="1008631"/>
            </a:xfrm>
            <a:prstGeom prst="irregularSeal1">
              <a:avLst/>
            </a:prstGeom>
            <a:solidFill>
              <a:schemeClr val="accent4">
                <a:lumMod val="20000"/>
                <a:lumOff val="80000"/>
              </a:schemeClr>
            </a:solidFill>
            <a:ln w="76200">
              <a:solidFill>
                <a:schemeClr val="bg2">
                  <a:lumMod val="1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Explosion: 8 Points 45">
              <a:extLst>
                <a:ext uri="{FF2B5EF4-FFF2-40B4-BE49-F238E27FC236}">
                  <a16:creationId xmlns:a16="http://schemas.microsoft.com/office/drawing/2014/main" id="{1E2F442E-189F-4B26-A368-BF36774FC885}"/>
                </a:ext>
              </a:extLst>
            </p:cNvPr>
            <p:cNvSpPr/>
            <p:nvPr/>
          </p:nvSpPr>
          <p:spPr>
            <a:xfrm rot="20101036">
              <a:off x="10840538" y="2405739"/>
              <a:ext cx="1210924" cy="933778"/>
            </a:xfrm>
            <a:prstGeom prst="irregularSeal1">
              <a:avLst/>
            </a:prstGeom>
            <a:solidFill>
              <a:srgbClr val="FFD10D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0B0FCEF-495F-4BB8-8B0E-B837FAF541D5}"/>
                </a:ext>
              </a:extLst>
            </p:cNvPr>
            <p:cNvSpPr txBox="1"/>
            <p:nvPr/>
          </p:nvSpPr>
          <p:spPr>
            <a:xfrm rot="20326871">
              <a:off x="10872111" y="2644457"/>
              <a:ext cx="112264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>
                      <a:lumMod val="95000"/>
                      <a:lumOff val="5000"/>
                    </a:srgbClr>
                  </a:solidFill>
                  <a:effectLst/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Wörter</a:t>
              </a:r>
              <a:endPara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5" name="TextBox 4">
            <a:hlinkClick r:id="" action="ppaction://noaction">
              <a:snd r:embed="rId16" name="T1_W8F_3.12.wav"/>
            </a:hlinkClick>
            <a:extLst>
              <a:ext uri="{FF2B5EF4-FFF2-40B4-BE49-F238E27FC236}">
                <a16:creationId xmlns:a16="http://schemas.microsoft.com/office/drawing/2014/main" id="{72AF6E62-D6F0-3152-E706-754B1847ABE9}"/>
              </a:ext>
            </a:extLst>
          </p:cNvPr>
          <p:cNvSpPr txBox="1"/>
          <p:nvPr/>
        </p:nvSpPr>
        <p:spPr>
          <a:xfrm>
            <a:off x="22979" y="6387524"/>
            <a:ext cx="1843972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zwei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3" name="Google Shape;167;p2">
            <a:extLst>
              <a:ext uri="{FF2B5EF4-FFF2-40B4-BE49-F238E27FC236}">
                <a16:creationId xmlns:a16="http://schemas.microsoft.com/office/drawing/2014/main" id="{71DAE50C-3306-F53A-6F4C-5A0E51912E31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TextBox 48">
            <a:hlinkClick r:id="" action="ppaction://noaction">
              <a:snd r:embed="rId17" name="T1_W8F_3.10.wav"/>
            </a:hlinkClick>
            <a:extLst>
              <a:ext uri="{FF2B5EF4-FFF2-40B4-BE49-F238E27FC236}">
                <a16:creationId xmlns:a16="http://schemas.microsoft.com/office/drawing/2014/main" id="{E02380FC-B87D-4C2E-8A58-1A492640960F}"/>
              </a:ext>
            </a:extLst>
          </p:cNvPr>
          <p:cNvSpPr txBox="1"/>
          <p:nvPr/>
        </p:nvSpPr>
        <p:spPr>
          <a:xfrm>
            <a:off x="32015" y="5449852"/>
            <a:ext cx="1843976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dreizehn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36E553A-873C-4C62-A4F6-E3D5239DDB78}"/>
              </a:ext>
            </a:extLst>
          </p:cNvPr>
          <p:cNvSpPr txBox="1"/>
          <p:nvPr/>
        </p:nvSpPr>
        <p:spPr>
          <a:xfrm>
            <a:off x="8342090" y="6038147"/>
            <a:ext cx="2021474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Wiedersehen!</a:t>
            </a:r>
          </a:p>
        </p:txBody>
      </p:sp>
      <p:sp>
        <p:nvSpPr>
          <p:cNvPr id="51" name="TextBox 50">
            <a:hlinkClick r:id="" action="ppaction://noaction">
              <a:snd r:embed="rId18" name="T1_W8F_2.1.wav"/>
            </a:hlinkClick>
            <a:extLst>
              <a:ext uri="{FF2B5EF4-FFF2-40B4-BE49-F238E27FC236}">
                <a16:creationId xmlns:a16="http://schemas.microsoft.com/office/drawing/2014/main" id="{42C35612-7739-48FE-BBDD-B96874BA58A3}"/>
              </a:ext>
            </a:extLst>
          </p:cNvPr>
          <p:cNvSpPr txBox="1"/>
          <p:nvPr/>
        </p:nvSpPr>
        <p:spPr>
          <a:xfrm>
            <a:off x="1939421" y="6417074"/>
            <a:ext cx="1871472" cy="338554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/>
                <a:sym typeface="Arial"/>
              </a:rPr>
              <a:t>Auf Wiedersehen</a:t>
            </a:r>
            <a:endParaRPr kumimoji="0" lang="en-GB" sz="1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217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7" grpId="0" animBg="1"/>
      <p:bldP spid="68" grpId="0" animBg="1"/>
      <p:bldP spid="5" grpId="0" animBg="1"/>
      <p:bldP spid="49" grpId="0" animBg="1"/>
      <p:bldP spid="50" grpId="0" animBg="1"/>
      <p:bldP spid="5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170;p8"/>
          <p:cNvPicPr/>
          <p:nvPr/>
        </p:nvPicPr>
        <p:blipFill>
          <a:blip r:embed="rId15"/>
          <a:stretch/>
        </p:blipFill>
        <p:spPr>
          <a:xfrm>
            <a:off x="10909270" y="86527"/>
            <a:ext cx="1190434" cy="1088269"/>
          </a:xfrm>
          <a:prstGeom prst="rect">
            <a:avLst/>
          </a:prstGeom>
          <a:ln>
            <a:noFill/>
          </a:ln>
        </p:spPr>
      </p:pic>
      <p:sp>
        <p:nvSpPr>
          <p:cNvPr id="90" name="CustomShape 3"/>
          <p:cNvSpPr/>
          <p:nvPr/>
        </p:nvSpPr>
        <p:spPr>
          <a:xfrm>
            <a:off x="280166" y="860808"/>
            <a:ext cx="10387834" cy="1053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800" i="0" u="sng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most other verbs</a:t>
            </a:r>
            <a:r>
              <a:rPr kumimoji="0" lang="en-GB" sz="280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, the words for ‘a’ are:</a:t>
            </a:r>
            <a:endParaRPr kumimoji="0" lang="en-GB" sz="280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1" name="CustomShape 4"/>
          <p:cNvSpPr/>
          <p:nvPr/>
        </p:nvSpPr>
        <p:spPr>
          <a:xfrm>
            <a:off x="355941" y="247374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Wir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haben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CustomShape 5"/>
          <p:cNvSpPr/>
          <p:nvPr/>
        </p:nvSpPr>
        <p:spPr>
          <a:xfrm>
            <a:off x="295036" y="293967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We have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5DE2CF-C479-4832-BEE8-6FF1D832A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96" y="65088"/>
            <a:ext cx="7267988" cy="795720"/>
          </a:xfrm>
        </p:spPr>
        <p:txBody>
          <a:bodyPr/>
          <a:lstStyle/>
          <a:p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Words for ‘a’ (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, eine, </a:t>
            </a:r>
            <a:r>
              <a:rPr lang="en-GB" sz="3600" b="1" spc="-1" dirty="0" err="1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ein</a:t>
            </a:r>
            <a:r>
              <a:rPr lang="en-GB" sz="3600" b="1" spc="-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</a:rPr>
              <a:t>)</a:t>
            </a:r>
            <a:endParaRPr lang="en-GB" sz="3600" dirty="0">
              <a:solidFill>
                <a:srgbClr val="002060"/>
              </a:solidFill>
            </a:endParaRPr>
          </a:p>
        </p:txBody>
      </p:sp>
      <p:sp>
        <p:nvSpPr>
          <p:cNvPr id="27" name="CustomShape 5">
            <a:extLst>
              <a:ext uri="{FF2B5EF4-FFF2-40B4-BE49-F238E27FC236}">
                <a16:creationId xmlns:a16="http://schemas.microsoft.com/office/drawing/2014/main" id="{CFF64F2A-A3C6-48E4-A4D4-002C7701F18D}"/>
              </a:ext>
            </a:extLst>
          </p:cNvPr>
          <p:cNvSpPr/>
          <p:nvPr/>
        </p:nvSpPr>
        <p:spPr>
          <a:xfrm>
            <a:off x="2806180" y="2465910"/>
            <a:ext cx="2453823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Baum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8" name="CustomShape 5">
            <a:extLst>
              <a:ext uri="{FF2B5EF4-FFF2-40B4-BE49-F238E27FC236}">
                <a16:creationId xmlns:a16="http://schemas.microsoft.com/office/drawing/2014/main" id="{23B86A2F-0384-4FB0-8C04-128495C0A07D}"/>
              </a:ext>
            </a:extLst>
          </p:cNvPr>
          <p:cNvSpPr/>
          <p:nvPr/>
        </p:nvSpPr>
        <p:spPr>
          <a:xfrm>
            <a:off x="5897158" y="2449125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Blume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9" name="CustomShape 5">
            <a:extLst>
              <a:ext uri="{FF2B5EF4-FFF2-40B4-BE49-F238E27FC236}">
                <a16:creationId xmlns:a16="http://schemas.microsoft.com/office/drawing/2014/main" id="{EA3287E5-5BC0-4252-A63E-702FA4D075AF}"/>
              </a:ext>
            </a:extLst>
          </p:cNvPr>
          <p:cNvSpPr/>
          <p:nvPr/>
        </p:nvSpPr>
        <p:spPr>
          <a:xfrm>
            <a:off x="8923563" y="2440380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lang="en-GB" sz="2800" b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H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aus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4" name="CustomShape 5">
            <a:extLst>
              <a:ext uri="{FF2B5EF4-FFF2-40B4-BE49-F238E27FC236}">
                <a16:creationId xmlns:a16="http://schemas.microsoft.com/office/drawing/2014/main" id="{D761FDC4-D9DB-4823-8AD4-CD9C30EB2F79}"/>
              </a:ext>
            </a:extLst>
          </p:cNvPr>
          <p:cNvSpPr/>
          <p:nvPr/>
        </p:nvSpPr>
        <p:spPr>
          <a:xfrm>
            <a:off x="5675510" y="1967628"/>
            <a:ext cx="2329543" cy="518040"/>
          </a:xfrm>
          <a:prstGeom prst="rect">
            <a:avLst/>
          </a:prstGeom>
          <a:solidFill>
            <a:srgbClr val="FF66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feminine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5" name="CustomShape 5">
            <a:extLst>
              <a:ext uri="{FF2B5EF4-FFF2-40B4-BE49-F238E27FC236}">
                <a16:creationId xmlns:a16="http://schemas.microsoft.com/office/drawing/2014/main" id="{4AB78D9E-52AB-4D06-8DFD-CCA1B5186E5F}"/>
              </a:ext>
            </a:extLst>
          </p:cNvPr>
          <p:cNvSpPr/>
          <p:nvPr/>
        </p:nvSpPr>
        <p:spPr>
          <a:xfrm>
            <a:off x="2637243" y="1961683"/>
            <a:ext cx="2329543" cy="518040"/>
          </a:xfrm>
          <a:prstGeom prst="rect">
            <a:avLst/>
          </a:prstGeom>
          <a:solidFill>
            <a:srgbClr val="83D7F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masculine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CustomShape 5">
            <a:extLst>
              <a:ext uri="{FF2B5EF4-FFF2-40B4-BE49-F238E27FC236}">
                <a16:creationId xmlns:a16="http://schemas.microsoft.com/office/drawing/2014/main" id="{5322F257-79E6-481A-A22A-9953ACBF57DA}"/>
              </a:ext>
            </a:extLst>
          </p:cNvPr>
          <p:cNvSpPr/>
          <p:nvPr/>
        </p:nvSpPr>
        <p:spPr>
          <a:xfrm>
            <a:off x="8591112" y="1955706"/>
            <a:ext cx="2329543" cy="5180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neuter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7" name="CustomShape 4">
            <a:extLst>
              <a:ext uri="{FF2B5EF4-FFF2-40B4-BE49-F238E27FC236}">
                <a16:creationId xmlns:a16="http://schemas.microsoft.com/office/drawing/2014/main" id="{13EA749E-9A37-4D07-856E-97AF73AFD315}"/>
              </a:ext>
            </a:extLst>
          </p:cNvPr>
          <p:cNvSpPr/>
          <p:nvPr/>
        </p:nvSpPr>
        <p:spPr>
          <a:xfrm>
            <a:off x="355941" y="3631816"/>
            <a:ext cx="198808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Ihr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liebt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8" name="CustomShape 5">
            <a:extLst>
              <a:ext uri="{FF2B5EF4-FFF2-40B4-BE49-F238E27FC236}">
                <a16:creationId xmlns:a16="http://schemas.microsoft.com/office/drawing/2014/main" id="{553AA16B-87EC-48B0-94F2-0AD5668CB666}"/>
              </a:ext>
            </a:extLst>
          </p:cNvPr>
          <p:cNvSpPr/>
          <p:nvPr/>
        </p:nvSpPr>
        <p:spPr>
          <a:xfrm>
            <a:off x="2715899" y="3554525"/>
            <a:ext cx="303312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Fußball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spieler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9" name="CustomShape 5">
            <a:extLst>
              <a:ext uri="{FF2B5EF4-FFF2-40B4-BE49-F238E27FC236}">
                <a16:creationId xmlns:a16="http://schemas.microsoft.com/office/drawing/2014/main" id="{CCF51117-DD52-4B36-87B6-2A4DA8B3CF3D}"/>
              </a:ext>
            </a:extLst>
          </p:cNvPr>
          <p:cNvSpPr/>
          <p:nvPr/>
        </p:nvSpPr>
        <p:spPr>
          <a:xfrm>
            <a:off x="5897158" y="3607195"/>
            <a:ext cx="2219391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Farbe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0" name="CustomShape 5">
            <a:extLst>
              <a:ext uri="{FF2B5EF4-FFF2-40B4-BE49-F238E27FC236}">
                <a16:creationId xmlns:a16="http://schemas.microsoft.com/office/drawing/2014/main" id="{25BE1636-F8B3-4B44-A8B7-228B855AEEE3}"/>
              </a:ext>
            </a:extLst>
          </p:cNvPr>
          <p:cNvSpPr/>
          <p:nvPr/>
        </p:nvSpPr>
        <p:spPr>
          <a:xfrm>
            <a:off x="8923562" y="3598450"/>
            <a:ext cx="3441309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Schwimmbad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CustomShape 4">
            <a:extLst>
              <a:ext uri="{FF2B5EF4-FFF2-40B4-BE49-F238E27FC236}">
                <a16:creationId xmlns:a16="http://schemas.microsoft.com/office/drawing/2014/main" id="{B8C761B1-58FE-4B78-965C-8F4C6B505282}"/>
              </a:ext>
            </a:extLst>
          </p:cNvPr>
          <p:cNvSpPr/>
          <p:nvPr/>
        </p:nvSpPr>
        <p:spPr>
          <a:xfrm>
            <a:off x="355941" y="5046643"/>
            <a:ext cx="262239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Sie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schreiben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2" name="CustomShape 5">
            <a:extLst>
              <a:ext uri="{FF2B5EF4-FFF2-40B4-BE49-F238E27FC236}">
                <a16:creationId xmlns:a16="http://schemas.microsoft.com/office/drawing/2014/main" id="{859A3446-CB4A-481E-9DDB-FF61315DF9B4}"/>
              </a:ext>
            </a:extLst>
          </p:cNvPr>
          <p:cNvSpPr/>
          <p:nvPr/>
        </p:nvSpPr>
        <p:spPr>
          <a:xfrm>
            <a:off x="2806180" y="5038807"/>
            <a:ext cx="219793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Song</a:t>
            </a:r>
            <a:endParaRPr kumimoji="0" lang="en-GB" sz="2800" b="1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3" name="CustomShape 5">
            <a:extLst>
              <a:ext uri="{FF2B5EF4-FFF2-40B4-BE49-F238E27FC236}">
                <a16:creationId xmlns:a16="http://schemas.microsoft.com/office/drawing/2014/main" id="{FE2B504C-3147-4604-8AE7-87BA22A4B744}"/>
              </a:ext>
            </a:extLst>
          </p:cNvPr>
          <p:cNvSpPr/>
          <p:nvPr/>
        </p:nvSpPr>
        <p:spPr>
          <a:xfrm>
            <a:off x="5897158" y="5022022"/>
            <a:ext cx="2693954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FF6699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</a:t>
            </a: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Antwort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24" name="CustomShape 5">
            <a:extLst>
              <a:ext uri="{FF2B5EF4-FFF2-40B4-BE49-F238E27FC236}">
                <a16:creationId xmlns:a16="http://schemas.microsoft.com/office/drawing/2014/main" id="{4B556A92-3240-42BF-9E5E-F2B6F476BA35}"/>
              </a:ext>
            </a:extLst>
          </p:cNvPr>
          <p:cNvSpPr/>
          <p:nvPr/>
        </p:nvSpPr>
        <p:spPr>
          <a:xfrm>
            <a:off x="8923563" y="5013277"/>
            <a:ext cx="1664640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ein</a:t>
            </a:r>
            <a:r>
              <a:rPr kumimoji="0" lang="en-GB" sz="2800" b="1" i="0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Buch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0" name="CustomShape 5">
            <a:extLst>
              <a:ext uri="{FF2B5EF4-FFF2-40B4-BE49-F238E27FC236}">
                <a16:creationId xmlns:a16="http://schemas.microsoft.com/office/drawing/2014/main" id="{2EE9EF11-2963-4C59-A55F-825B4C74706A}"/>
              </a:ext>
            </a:extLst>
          </p:cNvPr>
          <p:cNvSpPr/>
          <p:nvPr/>
        </p:nvSpPr>
        <p:spPr>
          <a:xfrm>
            <a:off x="2766386" y="293508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tree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1" name="CustomShape 5">
            <a:extLst>
              <a:ext uri="{FF2B5EF4-FFF2-40B4-BE49-F238E27FC236}">
                <a16:creationId xmlns:a16="http://schemas.microsoft.com/office/drawing/2014/main" id="{B0A146DC-AD1D-4513-9975-2176D65FEAE4}"/>
              </a:ext>
            </a:extLst>
          </p:cNvPr>
          <p:cNvSpPr/>
          <p:nvPr/>
        </p:nvSpPr>
        <p:spPr>
          <a:xfrm>
            <a:off x="5897158" y="2866678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a flower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C0E7FA87-E624-412C-B593-B4B94E9DE426}"/>
              </a:ext>
            </a:extLst>
          </p:cNvPr>
          <p:cNvSpPr/>
          <p:nvPr/>
        </p:nvSpPr>
        <p:spPr>
          <a:xfrm>
            <a:off x="8849398" y="2854756"/>
            <a:ext cx="3250305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pc="-1" dirty="0">
                <a:solidFill>
                  <a:srgbClr val="1F3864"/>
                </a:solidFill>
                <a:latin typeface="Century Gothic" panose="020B0502020202020204" pitchFamily="34" charset="0"/>
              </a:rPr>
              <a:t>a house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3" name="CustomShape 5">
            <a:extLst>
              <a:ext uri="{FF2B5EF4-FFF2-40B4-BE49-F238E27FC236}">
                <a16:creationId xmlns:a16="http://schemas.microsoft.com/office/drawing/2014/main" id="{78FA5237-7A3F-CA5F-BDD0-92CE741AAC00}"/>
              </a:ext>
            </a:extLst>
          </p:cNvPr>
          <p:cNvSpPr/>
          <p:nvPr/>
        </p:nvSpPr>
        <p:spPr>
          <a:xfrm>
            <a:off x="288403" y="406493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You</a:t>
            </a:r>
            <a:r>
              <a:rPr kumimoji="0" lang="en-GB" sz="2800" i="1" u="none" strike="noStrike" kern="1200" cap="none" spc="-1" normalizeH="0" baseline="0" noProof="0" dirty="0">
                <a:ln>
                  <a:noFill/>
                </a:ln>
                <a:solidFill>
                  <a:srgbClr val="1F3864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+mn-cs"/>
              </a:rPr>
              <a:t> love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4" name="CustomShape 5">
            <a:extLst>
              <a:ext uri="{FF2B5EF4-FFF2-40B4-BE49-F238E27FC236}">
                <a16:creationId xmlns:a16="http://schemas.microsoft.com/office/drawing/2014/main" id="{795332D8-C92B-F1CF-7357-EDBFB8DFE411}"/>
              </a:ext>
            </a:extLst>
          </p:cNvPr>
          <p:cNvSpPr/>
          <p:nvPr/>
        </p:nvSpPr>
        <p:spPr>
          <a:xfrm>
            <a:off x="2734879" y="4528603"/>
            <a:ext cx="31296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football player</a:t>
            </a:r>
            <a:endParaRPr kumimoji="0" lang="en-GB" sz="24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CustomShape 5">
            <a:extLst>
              <a:ext uri="{FF2B5EF4-FFF2-40B4-BE49-F238E27FC236}">
                <a16:creationId xmlns:a16="http://schemas.microsoft.com/office/drawing/2014/main" id="{6B2F52DD-0AB3-E1B8-6B04-8DBC5E99B49B}"/>
              </a:ext>
            </a:extLst>
          </p:cNvPr>
          <p:cNvSpPr/>
          <p:nvPr/>
        </p:nvSpPr>
        <p:spPr>
          <a:xfrm>
            <a:off x="5897158" y="4022485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colour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6" name="CustomShape 5">
            <a:extLst>
              <a:ext uri="{FF2B5EF4-FFF2-40B4-BE49-F238E27FC236}">
                <a16:creationId xmlns:a16="http://schemas.microsoft.com/office/drawing/2014/main" id="{C03038BC-9D2F-7CC1-E45F-CD540A98B471}"/>
              </a:ext>
            </a:extLst>
          </p:cNvPr>
          <p:cNvSpPr/>
          <p:nvPr/>
        </p:nvSpPr>
        <p:spPr>
          <a:xfrm>
            <a:off x="8970075" y="4095985"/>
            <a:ext cx="3129627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swimming pool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7" name="CustomShape 5">
            <a:extLst>
              <a:ext uri="{FF2B5EF4-FFF2-40B4-BE49-F238E27FC236}">
                <a16:creationId xmlns:a16="http://schemas.microsoft.com/office/drawing/2014/main" id="{7E4331BC-9DD0-ACEE-BA1C-3531D92BD0F2}"/>
              </a:ext>
            </a:extLst>
          </p:cNvPr>
          <p:cNvSpPr/>
          <p:nvPr/>
        </p:nvSpPr>
        <p:spPr>
          <a:xfrm>
            <a:off x="365704" y="5506599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They write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8" name="CustomShape 5">
            <a:extLst>
              <a:ext uri="{FF2B5EF4-FFF2-40B4-BE49-F238E27FC236}">
                <a16:creationId xmlns:a16="http://schemas.microsoft.com/office/drawing/2014/main" id="{9001C37B-2CF7-6057-7248-2ABE13CE6550}"/>
              </a:ext>
            </a:extLst>
          </p:cNvPr>
          <p:cNvSpPr/>
          <p:nvPr/>
        </p:nvSpPr>
        <p:spPr>
          <a:xfrm>
            <a:off x="2869519" y="5522164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song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9" name="CustomShape 5">
            <a:extLst>
              <a:ext uri="{FF2B5EF4-FFF2-40B4-BE49-F238E27FC236}">
                <a16:creationId xmlns:a16="http://schemas.microsoft.com/office/drawing/2014/main" id="{DA30AB98-68BE-D166-5669-A244651C0825}"/>
              </a:ext>
            </a:extLst>
          </p:cNvPr>
          <p:cNvSpPr/>
          <p:nvPr/>
        </p:nvSpPr>
        <p:spPr>
          <a:xfrm>
            <a:off x="6096000" y="5564683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i="1" spc="-1" noProof="0" dirty="0">
                <a:solidFill>
                  <a:srgbClr val="1F3864"/>
                </a:solidFill>
                <a:latin typeface="Century Gothic" panose="020B0502020202020204" pitchFamily="34" charset="0"/>
              </a:rPr>
              <a:t>an answer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  <p:sp>
        <p:nvSpPr>
          <p:cNvPr id="10" name="CustomShape 5">
            <a:extLst>
              <a:ext uri="{FF2B5EF4-FFF2-40B4-BE49-F238E27FC236}">
                <a16:creationId xmlns:a16="http://schemas.microsoft.com/office/drawing/2014/main" id="{87F0CED5-742D-30FF-BA83-C6752EA0DC96}"/>
              </a:ext>
            </a:extLst>
          </p:cNvPr>
          <p:cNvSpPr/>
          <p:nvPr/>
        </p:nvSpPr>
        <p:spPr>
          <a:xfrm>
            <a:off x="8920513" y="5552321"/>
            <a:ext cx="2071256" cy="518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i="1" spc="-1" dirty="0">
                <a:solidFill>
                  <a:srgbClr val="1F3864"/>
                </a:solidFill>
                <a:latin typeface="Century Gothic" panose="020B0502020202020204" pitchFamily="34" charset="0"/>
                <a:ea typeface="Century Gothic"/>
              </a:rPr>
              <a:t>a book</a:t>
            </a:r>
            <a:endParaRPr kumimoji="0" lang="en-GB" sz="2800" i="1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05616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4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4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4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4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4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8F_4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1_W8F_4.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1_W8F_4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1_W8F_4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1_W8F_4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1_W8F_4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1_W8F_4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2" grpId="0"/>
      <p:bldP spid="14" grpId="0" animBg="1"/>
      <p:bldP spid="15" grpId="0" animBg="1"/>
      <p:bldP spid="16" grpId="0" animBg="1"/>
      <p:bldP spid="30" grpId="0"/>
      <p:bldP spid="31" grpId="0"/>
      <p:bldP spid="3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4AA22806-DC90-43AA-BF2F-EDE8D7BE5E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57302" y="5185967"/>
            <a:ext cx="138163" cy="366293"/>
          </a:xfrm>
          <a:prstGeom prst="rect">
            <a:avLst/>
          </a:prstGeom>
        </p:spPr>
      </p:pic>
      <p:graphicFrame>
        <p:nvGraphicFramePr>
          <p:cNvPr id="26" name="Google Shape;339;p8">
            <a:extLst>
              <a:ext uri="{FF2B5EF4-FFF2-40B4-BE49-F238E27FC236}">
                <a16:creationId xmlns:a16="http://schemas.microsoft.com/office/drawing/2014/main" id="{6CF92711-98BF-EA46-58D0-BB3F74A33BCF}"/>
              </a:ext>
            </a:extLst>
          </p:cNvPr>
          <p:cNvGraphicFramePr/>
          <p:nvPr/>
        </p:nvGraphicFramePr>
        <p:xfrm>
          <a:off x="9518555" y="4070064"/>
          <a:ext cx="1375097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617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Google Shape;339;p8">
            <a:extLst>
              <a:ext uri="{FF2B5EF4-FFF2-40B4-BE49-F238E27FC236}">
                <a16:creationId xmlns:a16="http://schemas.microsoft.com/office/drawing/2014/main" id="{0AD31A93-2E84-5218-1DA2-F055F140B62F}"/>
              </a:ext>
            </a:extLst>
          </p:cNvPr>
          <p:cNvGraphicFramePr/>
          <p:nvPr/>
        </p:nvGraphicFramePr>
        <p:xfrm>
          <a:off x="9467061" y="3028722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7E031832-ABD9-475E-93D8-98F704ADE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394" y="109834"/>
            <a:ext cx="2869907" cy="523220"/>
          </a:xfrm>
        </p:spPr>
        <p:txBody>
          <a:bodyPr>
            <a:noAutofit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2</a:t>
            </a:r>
            <a:endParaRPr lang="en-GB" sz="3200" dirty="0"/>
          </a:p>
        </p:txBody>
      </p:sp>
      <p:pic>
        <p:nvPicPr>
          <p:cNvPr id="42" name="Google Shape;338;p8">
            <a:hlinkClick r:id="" action="ppaction://noaction">
              <a:snd r:embed="rId10" name="T1_W8F_5.5.wav"/>
            </a:hlinkClick>
            <a:extLst>
              <a:ext uri="{FF2B5EF4-FFF2-40B4-BE49-F238E27FC236}">
                <a16:creationId xmlns:a16="http://schemas.microsoft.com/office/drawing/2014/main" id="{72952F4D-62A4-4F45-A7CB-8598F4D0806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7469" y="111588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53" name="Google Shape;339;p8">
            <a:extLst>
              <a:ext uri="{FF2B5EF4-FFF2-40B4-BE49-F238E27FC236}">
                <a16:creationId xmlns:a16="http://schemas.microsoft.com/office/drawing/2014/main" id="{47B83016-D815-469E-AE0E-DC21434E99D3}"/>
              </a:ext>
            </a:extLst>
          </p:cNvPr>
          <p:cNvGraphicFramePr/>
          <p:nvPr/>
        </p:nvGraphicFramePr>
        <p:xfrm>
          <a:off x="1268823" y="1173967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Land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Länder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54" name="Google Shape;340;p8">
            <a:hlinkClick r:id="" action="ppaction://noaction">
              <a:snd r:embed="rId12" name="T1_W8F_5.6.wav"/>
            </a:hlinkClick>
            <a:extLst>
              <a:ext uri="{FF2B5EF4-FFF2-40B4-BE49-F238E27FC236}">
                <a16:creationId xmlns:a16="http://schemas.microsoft.com/office/drawing/2014/main" id="{8DA85D96-1C87-460D-A1C8-F5F1FED647FE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1962905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6" name="Google Shape;342;p8">
            <a:hlinkClick r:id="" action="ppaction://noaction">
              <a:snd r:embed="rId13" name="T1_W8F_5.7.wav"/>
            </a:hlinkClick>
            <a:extLst>
              <a:ext uri="{FF2B5EF4-FFF2-40B4-BE49-F238E27FC236}">
                <a16:creationId xmlns:a16="http://schemas.microsoft.com/office/drawing/2014/main" id="{E8EB6782-7F78-4D14-89A3-EC809B998A56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2883496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8" name="Google Shape;344;p8">
            <a:hlinkClick r:id="" action="ppaction://noaction">
              <a:snd r:embed="rId14" name="T1_W8F_5.8.wav"/>
            </a:hlinkClick>
            <a:extLst>
              <a:ext uri="{FF2B5EF4-FFF2-40B4-BE49-F238E27FC236}">
                <a16:creationId xmlns:a16="http://schemas.microsoft.com/office/drawing/2014/main" id="{6487A0FB-2154-4424-B8A6-5646103928A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3804087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0" name="Google Shape;346;p8">
            <a:hlinkClick r:id="" action="ppaction://noaction">
              <a:snd r:embed="rId15" name="T1_W8F_5.9.wav"/>
            </a:hlinkClick>
            <a:extLst>
              <a:ext uri="{FF2B5EF4-FFF2-40B4-BE49-F238E27FC236}">
                <a16:creationId xmlns:a16="http://schemas.microsoft.com/office/drawing/2014/main" id="{98A3CF7F-15C6-4E40-A852-D5AEEE3EA9C1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4723929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2" name="Google Shape;348;p8">
            <a:hlinkClick r:id="" action="ppaction://noaction">
              <a:snd r:embed="rId16" name="T1_W8F_5.10.wav"/>
            </a:hlinkClick>
            <a:extLst>
              <a:ext uri="{FF2B5EF4-FFF2-40B4-BE49-F238E27FC236}">
                <a16:creationId xmlns:a16="http://schemas.microsoft.com/office/drawing/2014/main" id="{0A167DB1-74DF-4F42-9434-60E67F90E02D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503268" y="5742120"/>
            <a:ext cx="534978" cy="523220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4" name="Google Shape;350;p8">
            <a:extLst>
              <a:ext uri="{FF2B5EF4-FFF2-40B4-BE49-F238E27FC236}">
                <a16:creationId xmlns:a16="http://schemas.microsoft.com/office/drawing/2014/main" id="{29B8737E-5E24-443D-AA17-5F552845C6F1}"/>
              </a:ext>
            </a:extLst>
          </p:cNvPr>
          <p:cNvSpPr txBox="1"/>
          <p:nvPr/>
        </p:nvSpPr>
        <p:spPr>
          <a:xfrm>
            <a:off x="36293" y="1141280"/>
            <a:ext cx="66910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1;p8">
            <a:extLst>
              <a:ext uri="{FF2B5EF4-FFF2-40B4-BE49-F238E27FC236}">
                <a16:creationId xmlns:a16="http://schemas.microsoft.com/office/drawing/2014/main" id="{9F06F6B7-83D4-4DEF-B230-43DDCC17E914}"/>
              </a:ext>
            </a:extLst>
          </p:cNvPr>
          <p:cNvSpPr txBox="1"/>
          <p:nvPr/>
        </p:nvSpPr>
        <p:spPr>
          <a:xfrm>
            <a:off x="97045" y="2024460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2;p8">
            <a:extLst>
              <a:ext uri="{FF2B5EF4-FFF2-40B4-BE49-F238E27FC236}">
                <a16:creationId xmlns:a16="http://schemas.microsoft.com/office/drawing/2014/main" id="{2D49EEC7-0FB0-4218-90D2-CF4303CC91F6}"/>
              </a:ext>
            </a:extLst>
          </p:cNvPr>
          <p:cNvSpPr txBox="1"/>
          <p:nvPr/>
        </p:nvSpPr>
        <p:spPr>
          <a:xfrm>
            <a:off x="125175" y="2923848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3;p8">
            <a:extLst>
              <a:ext uri="{FF2B5EF4-FFF2-40B4-BE49-F238E27FC236}">
                <a16:creationId xmlns:a16="http://schemas.microsoft.com/office/drawing/2014/main" id="{BE942C14-0EB7-4F37-9DF8-2EF33F540204}"/>
              </a:ext>
            </a:extLst>
          </p:cNvPr>
          <p:cNvSpPr txBox="1"/>
          <p:nvPr/>
        </p:nvSpPr>
        <p:spPr>
          <a:xfrm>
            <a:off x="125175" y="3880594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54;p8">
            <a:extLst>
              <a:ext uri="{FF2B5EF4-FFF2-40B4-BE49-F238E27FC236}">
                <a16:creationId xmlns:a16="http://schemas.microsoft.com/office/drawing/2014/main" id="{B89B2DD6-2386-492F-A273-ED5587CE9C05}"/>
              </a:ext>
            </a:extLst>
          </p:cNvPr>
          <p:cNvSpPr txBox="1"/>
          <p:nvPr/>
        </p:nvSpPr>
        <p:spPr>
          <a:xfrm>
            <a:off x="125175" y="4805707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55;p8">
            <a:extLst>
              <a:ext uri="{FF2B5EF4-FFF2-40B4-BE49-F238E27FC236}">
                <a16:creationId xmlns:a16="http://schemas.microsoft.com/office/drawing/2014/main" id="{070F7C43-0930-459F-B15D-4BE19EE8DD20}"/>
              </a:ext>
            </a:extLst>
          </p:cNvPr>
          <p:cNvSpPr txBox="1"/>
          <p:nvPr/>
        </p:nvSpPr>
        <p:spPr>
          <a:xfrm>
            <a:off x="125175" y="5771153"/>
            <a:ext cx="35840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57;p8">
            <a:extLst>
              <a:ext uri="{FF2B5EF4-FFF2-40B4-BE49-F238E27FC236}">
                <a16:creationId xmlns:a16="http://schemas.microsoft.com/office/drawing/2014/main" id="{F8BAACD6-B002-4A19-AF34-4FDFE50AFD6C}"/>
              </a:ext>
            </a:extLst>
          </p:cNvPr>
          <p:cNvSpPr/>
          <p:nvPr/>
        </p:nvSpPr>
        <p:spPr>
          <a:xfrm>
            <a:off x="2935830" y="1173153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9;p8">
            <a:hlinkClick r:id="" action="ppaction://noaction">
              <a:snd r:embed="rId17" name="T1_W8F_5.2.wav"/>
            </a:hlinkClick>
            <a:extLst>
              <a:ext uri="{FF2B5EF4-FFF2-40B4-BE49-F238E27FC236}">
                <a16:creationId xmlns:a16="http://schemas.microsoft.com/office/drawing/2014/main" id="{81E3D787-DBE2-47C8-BF1D-98484426E1F0}"/>
              </a:ext>
            </a:extLst>
          </p:cNvPr>
          <p:cNvSpPr txBox="1"/>
          <p:nvPr/>
        </p:nvSpPr>
        <p:spPr>
          <a:xfrm>
            <a:off x="149068" y="674859"/>
            <a:ext cx="5946932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Welches Wort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das? Und auf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Englisch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0" name="Google Shape;371;p8">
            <a:hlinkClick r:id="" action="ppaction://noaction">
              <a:snd r:embed="rId18" name="T1_W8F_5.3.wav"/>
            </a:hlinkClick>
            <a:extLst>
              <a:ext uri="{FF2B5EF4-FFF2-40B4-BE49-F238E27FC236}">
                <a16:creationId xmlns:a16="http://schemas.microsoft.com/office/drawing/2014/main" id="{195FA3F2-3E2D-4B41-90A3-B919A05E701B}"/>
              </a:ext>
            </a:extLst>
          </p:cNvPr>
          <p:cNvSpPr txBox="1"/>
          <p:nvPr/>
        </p:nvSpPr>
        <p:spPr>
          <a:xfrm>
            <a:off x="6830927" y="143718"/>
            <a:ext cx="515321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Welches Bild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ist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0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richtig</a:t>
            </a:r>
            <a:r>
              <a:rPr kumimoji="0" lang="en-GB" sz="20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br>
              <a:rPr kumimoji="0" lang="en-GB" sz="20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Schreib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A/B </a:t>
            </a:r>
            <a:r>
              <a:rPr lang="en-GB" sz="2000" kern="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oder</a:t>
            </a:r>
            <a:r>
              <a:rPr lang="en-GB" sz="2000" kern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das Wort.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10" name="Title 1">
            <a:extLst>
              <a:ext uri="{FF2B5EF4-FFF2-40B4-BE49-F238E27FC236}">
                <a16:creationId xmlns:a16="http://schemas.microsoft.com/office/drawing/2014/main" id="{7D6A8B94-C49B-4D25-816D-CB9259C471FE}"/>
              </a:ext>
            </a:extLst>
          </p:cNvPr>
          <p:cNvSpPr txBox="1">
            <a:spLocks/>
          </p:cNvSpPr>
          <p:nvPr/>
        </p:nvSpPr>
        <p:spPr>
          <a:xfrm>
            <a:off x="10950576" y="1209740"/>
            <a:ext cx="1241424" cy="42481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hören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111" name="Picture 11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9452294-B199-4904-A7D2-6EF6508CC321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25" y="0"/>
            <a:ext cx="1097375" cy="1402202"/>
          </a:xfrm>
          <a:prstGeom prst="rect">
            <a:avLst/>
          </a:prstGeom>
        </p:spPr>
      </p:pic>
      <p:sp>
        <p:nvSpPr>
          <p:cNvPr id="109" name="Speech Bubble: Rectangle with Corners Rounded 108">
            <a:hlinkClick r:id="" action="ppaction://noaction">
              <a:snd r:embed="rId20" name="T1_W8F_5.1.wav"/>
            </a:hlinkClick>
            <a:extLst>
              <a:ext uri="{FF2B5EF4-FFF2-40B4-BE49-F238E27FC236}">
                <a16:creationId xmlns:a16="http://schemas.microsoft.com/office/drawing/2014/main" id="{B8495072-581E-4E26-8F64-6C05EF1711BD}"/>
              </a:ext>
            </a:extLst>
          </p:cNvPr>
          <p:cNvSpPr/>
          <p:nvPr/>
        </p:nvSpPr>
        <p:spPr>
          <a:xfrm>
            <a:off x="3829424" y="178114"/>
            <a:ext cx="1472919" cy="494285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8" name="CustomShape 7">
            <a:hlinkClick r:id="" action="ppaction://noaction">
              <a:snd r:embed="rId20" name="T1_W8F_5.1.wav"/>
            </a:hlinkClick>
            <a:extLst>
              <a:ext uri="{FF2B5EF4-FFF2-40B4-BE49-F238E27FC236}">
                <a16:creationId xmlns:a16="http://schemas.microsoft.com/office/drawing/2014/main" id="{4ED0B60B-D1EC-463E-86AD-2E580D2DF8B9}"/>
              </a:ext>
            </a:extLst>
          </p:cNvPr>
          <p:cNvSpPr/>
          <p:nvPr/>
        </p:nvSpPr>
        <p:spPr>
          <a:xfrm>
            <a:off x="3914048" y="171456"/>
            <a:ext cx="1500862" cy="456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Hör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zu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+mn-cs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9" name="Graphic 118" descr="Teacher">
            <a:extLst>
              <a:ext uri="{FF2B5EF4-FFF2-40B4-BE49-F238E27FC236}">
                <a16:creationId xmlns:a16="http://schemas.microsoft.com/office/drawing/2014/main" id="{C72E093A-87D7-4B45-BA9D-B2D912A7235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120" name="Title 2">
            <a:extLst>
              <a:ext uri="{FF2B5EF4-FFF2-40B4-BE49-F238E27FC236}">
                <a16:creationId xmlns:a16="http://schemas.microsoft.com/office/drawing/2014/main" id="{3B7D2F34-7030-46CC-8D45-1219E464A275}"/>
              </a:ext>
            </a:extLst>
          </p:cNvPr>
          <p:cNvSpPr txBox="1">
            <a:spLocks/>
          </p:cNvSpPr>
          <p:nvPr/>
        </p:nvSpPr>
        <p:spPr>
          <a:xfrm>
            <a:off x="11223261" y="2559416"/>
            <a:ext cx="766122" cy="374973"/>
          </a:xfrm>
          <a:prstGeom prst="rect">
            <a:avLst/>
          </a:prstGeom>
          <a:solidFill>
            <a:srgbClr val="2E94AF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rgbClr val="00206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lesen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pic>
        <p:nvPicPr>
          <p:cNvPr id="121" name="Picture 120" descr="Icon&#10;&#10;Description automatically generated">
            <a:extLst>
              <a:ext uri="{FF2B5EF4-FFF2-40B4-BE49-F238E27FC236}">
                <a16:creationId xmlns:a16="http://schemas.microsoft.com/office/drawing/2014/main" id="{6D735B65-9C5C-4749-9840-66E26494BA0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393" y="1720708"/>
            <a:ext cx="1127858" cy="829128"/>
          </a:xfrm>
          <a:prstGeom prst="rect">
            <a:avLst/>
          </a:prstGeom>
        </p:spPr>
      </p:pic>
      <p:graphicFrame>
        <p:nvGraphicFramePr>
          <p:cNvPr id="122" name="Google Shape;339;p8">
            <a:extLst>
              <a:ext uri="{FF2B5EF4-FFF2-40B4-BE49-F238E27FC236}">
                <a16:creationId xmlns:a16="http://schemas.microsoft.com/office/drawing/2014/main" id="{F1539796-0882-4F01-BFDE-5690857A78D3}"/>
              </a:ext>
            </a:extLst>
          </p:cNvPr>
          <p:cNvGraphicFramePr/>
          <p:nvPr/>
        </p:nvGraphicFramePr>
        <p:xfrm>
          <a:off x="1264622" y="2033280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Blume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Blumen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3" name="Google Shape;339;p8">
            <a:extLst>
              <a:ext uri="{FF2B5EF4-FFF2-40B4-BE49-F238E27FC236}">
                <a16:creationId xmlns:a16="http://schemas.microsoft.com/office/drawing/2014/main" id="{AC480450-BD6F-48FA-B0B0-04B45933E5FC}"/>
              </a:ext>
            </a:extLst>
          </p:cNvPr>
          <p:cNvGraphicFramePr/>
          <p:nvPr/>
        </p:nvGraphicFramePr>
        <p:xfrm>
          <a:off x="1264622" y="2976203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</a:t>
                      </a: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ee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Seen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4" name="Google Shape;339;p8">
            <a:extLst>
              <a:ext uri="{FF2B5EF4-FFF2-40B4-BE49-F238E27FC236}">
                <a16:creationId xmlns:a16="http://schemas.microsoft.com/office/drawing/2014/main" id="{35DB73D0-5D7A-4599-B42F-A9B37473254F}"/>
              </a:ext>
            </a:extLst>
          </p:cNvPr>
          <p:cNvGraphicFramePr/>
          <p:nvPr/>
        </p:nvGraphicFramePr>
        <p:xfrm>
          <a:off x="1297694" y="3884423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Buch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Bücher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5" name="Google Shape;339;p8">
            <a:extLst>
              <a:ext uri="{FF2B5EF4-FFF2-40B4-BE49-F238E27FC236}">
                <a16:creationId xmlns:a16="http://schemas.microsoft.com/office/drawing/2014/main" id="{27E17C9C-98E5-42E6-9A68-90ACCFA5C2DE}"/>
              </a:ext>
            </a:extLst>
          </p:cNvPr>
          <p:cNvGraphicFramePr/>
          <p:nvPr/>
        </p:nvGraphicFramePr>
        <p:xfrm>
          <a:off x="1273007" y="4805707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Songs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6" name="Google Shape;339;p8">
            <a:extLst>
              <a:ext uri="{FF2B5EF4-FFF2-40B4-BE49-F238E27FC236}">
                <a16:creationId xmlns:a16="http://schemas.microsoft.com/office/drawing/2014/main" id="{08D4482D-8190-44C1-B5B7-4B6236903D6C}"/>
              </a:ext>
            </a:extLst>
          </p:cNvPr>
          <p:cNvGraphicFramePr/>
          <p:nvPr/>
        </p:nvGraphicFramePr>
        <p:xfrm>
          <a:off x="1234252" y="5786891"/>
          <a:ext cx="3325646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166282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28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Haus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GB" sz="2000" dirty="0" err="1">
                          <a:solidFill>
                            <a:srgbClr val="00206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Häuser</a:t>
                      </a: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74B5EBE3-79F2-4AA3-A83C-B1DBCA4B03BF}"/>
              </a:ext>
            </a:extLst>
          </p:cNvPr>
          <p:cNvSpPr txBox="1"/>
          <p:nvPr/>
        </p:nvSpPr>
        <p:spPr>
          <a:xfrm>
            <a:off x="4718363" y="114814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countries</a:t>
            </a:r>
          </a:p>
        </p:txBody>
      </p:sp>
      <p:sp>
        <p:nvSpPr>
          <p:cNvPr id="129" name="Title 2">
            <a:extLst>
              <a:ext uri="{FF2B5EF4-FFF2-40B4-BE49-F238E27FC236}">
                <a16:creationId xmlns:a16="http://schemas.microsoft.com/office/drawing/2014/main" id="{1629C50E-5812-4F4F-8C4C-A6D6E90B0A80}"/>
              </a:ext>
            </a:extLst>
          </p:cNvPr>
          <p:cNvSpPr txBox="1">
            <a:spLocks/>
          </p:cNvSpPr>
          <p:nvPr/>
        </p:nvSpPr>
        <p:spPr>
          <a:xfrm>
            <a:off x="10670602" y="64934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schreiben</a:t>
            </a:r>
            <a:endParaRPr lang="en-GB" sz="2000" b="1" kern="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0" name="Graphic 129" descr="Blackboard">
            <a:extLst>
              <a:ext uri="{FF2B5EF4-FFF2-40B4-BE49-F238E27FC236}">
                <a16:creationId xmlns:a16="http://schemas.microsoft.com/office/drawing/2014/main" id="{2218D866-ECD9-42F9-9EAF-111257F0E9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1236210" y="5741512"/>
            <a:ext cx="956191" cy="956191"/>
          </a:xfrm>
          <a:prstGeom prst="rect">
            <a:avLst/>
          </a:prstGeom>
        </p:spPr>
      </p:pic>
      <p:sp>
        <p:nvSpPr>
          <p:cNvPr id="131" name="Google Shape;369;p8">
            <a:extLst>
              <a:ext uri="{FF2B5EF4-FFF2-40B4-BE49-F238E27FC236}">
                <a16:creationId xmlns:a16="http://schemas.microsoft.com/office/drawing/2014/main" id="{8E13E25C-21A6-4E06-BC7D-7DF42C6D777D}"/>
              </a:ext>
            </a:extLst>
          </p:cNvPr>
          <p:cNvSpPr txBox="1"/>
          <p:nvPr/>
        </p:nvSpPr>
        <p:spPr>
          <a:xfrm>
            <a:off x="6830927" y="1187406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2" name="Google Shape;369;p8">
            <a:extLst>
              <a:ext uri="{FF2B5EF4-FFF2-40B4-BE49-F238E27FC236}">
                <a16:creationId xmlns:a16="http://schemas.microsoft.com/office/drawing/2014/main" id="{184D3DEF-76B2-4237-B298-85526BDE0703}"/>
              </a:ext>
            </a:extLst>
          </p:cNvPr>
          <p:cNvSpPr txBox="1"/>
          <p:nvPr/>
        </p:nvSpPr>
        <p:spPr>
          <a:xfrm>
            <a:off x="6821049" y="2044420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3" name="Google Shape;369;p8">
            <a:extLst>
              <a:ext uri="{FF2B5EF4-FFF2-40B4-BE49-F238E27FC236}">
                <a16:creationId xmlns:a16="http://schemas.microsoft.com/office/drawing/2014/main" id="{ECD5A55F-E4DF-4C86-AD51-F0536786F9E8}"/>
              </a:ext>
            </a:extLst>
          </p:cNvPr>
          <p:cNvSpPr txBox="1"/>
          <p:nvPr/>
        </p:nvSpPr>
        <p:spPr>
          <a:xfrm>
            <a:off x="6810813" y="3043675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3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4" name="Google Shape;369;p8">
            <a:extLst>
              <a:ext uri="{FF2B5EF4-FFF2-40B4-BE49-F238E27FC236}">
                <a16:creationId xmlns:a16="http://schemas.microsoft.com/office/drawing/2014/main" id="{6E21DEA2-3AFA-47D6-BE14-2E40692D74C7}"/>
              </a:ext>
            </a:extLst>
          </p:cNvPr>
          <p:cNvSpPr txBox="1"/>
          <p:nvPr/>
        </p:nvSpPr>
        <p:spPr>
          <a:xfrm>
            <a:off x="6898360" y="4068526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5" name="Google Shape;369;p8">
            <a:extLst>
              <a:ext uri="{FF2B5EF4-FFF2-40B4-BE49-F238E27FC236}">
                <a16:creationId xmlns:a16="http://schemas.microsoft.com/office/drawing/2014/main" id="{D8C458EA-9B94-4CC7-9052-21E9054680CE}"/>
              </a:ext>
            </a:extLst>
          </p:cNvPr>
          <p:cNvSpPr txBox="1"/>
          <p:nvPr/>
        </p:nvSpPr>
        <p:spPr>
          <a:xfrm>
            <a:off x="6840480" y="5201720"/>
            <a:ext cx="3737886" cy="4154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1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Ich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habe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1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einen</a:t>
            </a:r>
            <a:r>
              <a:rPr kumimoji="0" lang="en-GB" sz="21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aphicFrame>
        <p:nvGraphicFramePr>
          <p:cNvPr id="136" name="Google Shape;339;p8">
            <a:extLst>
              <a:ext uri="{FF2B5EF4-FFF2-40B4-BE49-F238E27FC236}">
                <a16:creationId xmlns:a16="http://schemas.microsoft.com/office/drawing/2014/main" id="{974488E7-391F-4879-AEDE-AAEAA62052B6}"/>
              </a:ext>
            </a:extLst>
          </p:cNvPr>
          <p:cNvGraphicFramePr/>
          <p:nvPr/>
        </p:nvGraphicFramePr>
        <p:xfrm>
          <a:off x="9407536" y="1187406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7" name="TextBox 136">
            <a:extLst>
              <a:ext uri="{FF2B5EF4-FFF2-40B4-BE49-F238E27FC236}">
                <a16:creationId xmlns:a16="http://schemas.microsoft.com/office/drawing/2014/main" id="{386AE2BA-519C-4A9B-B44C-15D6BC5B5338}"/>
              </a:ext>
            </a:extLst>
          </p:cNvPr>
          <p:cNvSpPr txBox="1"/>
          <p:nvPr/>
        </p:nvSpPr>
        <p:spPr>
          <a:xfrm>
            <a:off x="9574757" y="823965"/>
            <a:ext cx="131201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       B</a:t>
            </a:r>
            <a:endParaRPr lang="en-GB" dirty="0"/>
          </a:p>
        </p:txBody>
      </p:sp>
      <p:pic>
        <p:nvPicPr>
          <p:cNvPr id="7" name="Picture 6" descr="Shape, arrow&#10;&#10;Description automatically generated">
            <a:extLst>
              <a:ext uri="{FF2B5EF4-FFF2-40B4-BE49-F238E27FC236}">
                <a16:creationId xmlns:a16="http://schemas.microsoft.com/office/drawing/2014/main" id="{32B7ABF2-8295-4F21-B3A2-96A3431FD2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8154" y="1198637"/>
            <a:ext cx="370196" cy="343009"/>
          </a:xfrm>
          <a:prstGeom prst="rect">
            <a:avLst/>
          </a:prstGeom>
        </p:spPr>
      </p:pic>
      <p:sp>
        <p:nvSpPr>
          <p:cNvPr id="3" name="Google Shape;357;p8">
            <a:extLst>
              <a:ext uri="{FF2B5EF4-FFF2-40B4-BE49-F238E27FC236}">
                <a16:creationId xmlns:a16="http://schemas.microsoft.com/office/drawing/2014/main" id="{CBECF17C-921E-7BF2-3D89-D609C3007742}"/>
              </a:ext>
            </a:extLst>
          </p:cNvPr>
          <p:cNvSpPr/>
          <p:nvPr/>
        </p:nvSpPr>
        <p:spPr>
          <a:xfrm>
            <a:off x="2948156" y="2034963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357;p8">
            <a:extLst>
              <a:ext uri="{FF2B5EF4-FFF2-40B4-BE49-F238E27FC236}">
                <a16:creationId xmlns:a16="http://schemas.microsoft.com/office/drawing/2014/main" id="{3DB5C7E2-C764-6DAB-0FE8-C3BB089A820F}"/>
              </a:ext>
            </a:extLst>
          </p:cNvPr>
          <p:cNvSpPr/>
          <p:nvPr/>
        </p:nvSpPr>
        <p:spPr>
          <a:xfrm>
            <a:off x="1271410" y="2972706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357;p8">
            <a:extLst>
              <a:ext uri="{FF2B5EF4-FFF2-40B4-BE49-F238E27FC236}">
                <a16:creationId xmlns:a16="http://schemas.microsoft.com/office/drawing/2014/main" id="{876B5539-80FD-99BD-3DC5-06AFC09172F4}"/>
              </a:ext>
            </a:extLst>
          </p:cNvPr>
          <p:cNvSpPr/>
          <p:nvPr/>
        </p:nvSpPr>
        <p:spPr>
          <a:xfrm>
            <a:off x="1289470" y="3886616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357;p8">
            <a:extLst>
              <a:ext uri="{FF2B5EF4-FFF2-40B4-BE49-F238E27FC236}">
                <a16:creationId xmlns:a16="http://schemas.microsoft.com/office/drawing/2014/main" id="{2AE7B562-9B90-A865-55F9-93B4AAD17EF9}"/>
              </a:ext>
            </a:extLst>
          </p:cNvPr>
          <p:cNvSpPr/>
          <p:nvPr/>
        </p:nvSpPr>
        <p:spPr>
          <a:xfrm>
            <a:off x="2935830" y="4792424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57;p8">
            <a:extLst>
              <a:ext uri="{FF2B5EF4-FFF2-40B4-BE49-F238E27FC236}">
                <a16:creationId xmlns:a16="http://schemas.microsoft.com/office/drawing/2014/main" id="{4C17D476-5C24-F471-679F-5C51711138BB}"/>
              </a:ext>
            </a:extLst>
          </p:cNvPr>
          <p:cNvSpPr/>
          <p:nvPr/>
        </p:nvSpPr>
        <p:spPr>
          <a:xfrm>
            <a:off x="2897626" y="5804701"/>
            <a:ext cx="1654438" cy="394567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AB2A2A-B45F-7E20-2190-83B5C1D1299D}"/>
              </a:ext>
            </a:extLst>
          </p:cNvPr>
          <p:cNvSpPr txBox="1"/>
          <p:nvPr/>
        </p:nvSpPr>
        <p:spPr>
          <a:xfrm>
            <a:off x="4718362" y="196290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flowers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1213D2-8D4D-D6AB-5A28-CBED6A9841EA}"/>
              </a:ext>
            </a:extLst>
          </p:cNvPr>
          <p:cNvSpPr txBox="1"/>
          <p:nvPr/>
        </p:nvSpPr>
        <p:spPr>
          <a:xfrm>
            <a:off x="4664479" y="2911101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 lake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AE747A-E040-3685-8A98-D0B40AA22FE1}"/>
              </a:ext>
            </a:extLst>
          </p:cNvPr>
          <p:cNvSpPr txBox="1"/>
          <p:nvPr/>
        </p:nvSpPr>
        <p:spPr>
          <a:xfrm>
            <a:off x="4702575" y="3799435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one book</a:t>
            </a:r>
            <a:endParaRPr lang="en-GB" sz="2000" i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EA6A33-2E56-DAB0-861C-66D40D6E1C2E}"/>
              </a:ext>
            </a:extLst>
          </p:cNvPr>
          <p:cNvSpPr txBox="1"/>
          <p:nvPr/>
        </p:nvSpPr>
        <p:spPr>
          <a:xfrm>
            <a:off x="4623340" y="4756971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songs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818D9F-5638-A1DE-3A60-A95B97C2D79F}"/>
              </a:ext>
            </a:extLst>
          </p:cNvPr>
          <p:cNvSpPr txBox="1"/>
          <p:nvPr/>
        </p:nvSpPr>
        <p:spPr>
          <a:xfrm>
            <a:off x="4684515" y="5741512"/>
            <a:ext cx="23130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lots of houses</a:t>
            </a:r>
          </a:p>
        </p:txBody>
      </p:sp>
      <p:graphicFrame>
        <p:nvGraphicFramePr>
          <p:cNvPr id="18" name="Google Shape;339;p8">
            <a:extLst>
              <a:ext uri="{FF2B5EF4-FFF2-40B4-BE49-F238E27FC236}">
                <a16:creationId xmlns:a16="http://schemas.microsoft.com/office/drawing/2014/main" id="{683F8A84-6762-B3FD-D282-3818ED2E5EBF}"/>
              </a:ext>
            </a:extLst>
          </p:cNvPr>
          <p:cNvGraphicFramePr/>
          <p:nvPr/>
        </p:nvGraphicFramePr>
        <p:xfrm>
          <a:off x="9285022" y="2040272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2" name="Google Shape;339;p8">
            <a:extLst>
              <a:ext uri="{FF2B5EF4-FFF2-40B4-BE49-F238E27FC236}">
                <a16:creationId xmlns:a16="http://schemas.microsoft.com/office/drawing/2014/main" id="{36C33549-7916-E790-7C6F-6C3BDC5A7D77}"/>
              </a:ext>
            </a:extLst>
          </p:cNvPr>
          <p:cNvGraphicFramePr/>
          <p:nvPr/>
        </p:nvGraphicFramePr>
        <p:xfrm>
          <a:off x="9543504" y="5170989"/>
          <a:ext cx="1515642" cy="39625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7578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78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000" dirty="0">
                        <a:solidFill>
                          <a:srgbClr val="002060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A53E8551-F5A2-FBB2-DDF5-99A4C4BAD8C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9613029" y="1202511"/>
            <a:ext cx="312701" cy="3380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A1567483-9FDF-EEF1-90C2-F9CD7DC6CE54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349746" y="1195724"/>
            <a:ext cx="368684" cy="368684"/>
          </a:xfrm>
          <a:prstGeom prst="rect">
            <a:avLst/>
          </a:prstGeom>
        </p:spPr>
      </p:pic>
      <p:sp>
        <p:nvSpPr>
          <p:cNvPr id="11" name="Rectangle 10">
            <a:hlinkClick r:id="" action="ppaction://noaction">
              <a:snd r:embed="rId29" name="T1_W8F_5.17.wav"/>
            </a:hlinkClick>
            <a:extLst>
              <a:ext uri="{FF2B5EF4-FFF2-40B4-BE49-F238E27FC236}">
                <a16:creationId xmlns:a16="http://schemas.microsoft.com/office/drawing/2014/main" id="{2E4E7866-B3D6-4BEC-BC44-776DD010CBEE}"/>
              </a:ext>
            </a:extLst>
          </p:cNvPr>
          <p:cNvSpPr/>
          <p:nvPr/>
        </p:nvSpPr>
        <p:spPr>
          <a:xfrm>
            <a:off x="9400704" y="1184561"/>
            <a:ext cx="1533679" cy="4154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Baum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B8FCA82-B620-5F88-B558-E5608616DB33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9362287" y="2105498"/>
            <a:ext cx="559287" cy="279644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536FED1-D1D2-F075-F3C3-4446129E036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1583" y="2069383"/>
            <a:ext cx="138163" cy="366293"/>
          </a:xfrm>
          <a:prstGeom prst="rect">
            <a:avLst/>
          </a:prstGeom>
        </p:spPr>
      </p:pic>
      <p:pic>
        <p:nvPicPr>
          <p:cNvPr id="19" name="Picture 18" descr="Shape, arrow&#10;&#10;Description automatically generated">
            <a:extLst>
              <a:ext uri="{FF2B5EF4-FFF2-40B4-BE49-F238E27FC236}">
                <a16:creationId xmlns:a16="http://schemas.microsoft.com/office/drawing/2014/main" id="{D316431F-BF34-2425-A7D3-EC87CB3630D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476" y="2092751"/>
            <a:ext cx="370196" cy="343009"/>
          </a:xfrm>
          <a:prstGeom prst="rect">
            <a:avLst/>
          </a:prstGeom>
        </p:spPr>
      </p:pic>
      <p:sp>
        <p:nvSpPr>
          <p:cNvPr id="21" name="Rectangle 20">
            <a:hlinkClick r:id="" action="ppaction://noaction">
              <a:snd r:embed="rId31" name="T1_W8F_5.18.wav"/>
            </a:hlinkClick>
            <a:extLst>
              <a:ext uri="{FF2B5EF4-FFF2-40B4-BE49-F238E27FC236}">
                <a16:creationId xmlns:a16="http://schemas.microsoft.com/office/drawing/2014/main" id="{85432E5A-0DBE-9BBF-F736-9BF08DA58D69}"/>
              </a:ext>
            </a:extLst>
          </p:cNvPr>
          <p:cNvSpPr/>
          <p:nvPr/>
        </p:nvSpPr>
        <p:spPr>
          <a:xfrm>
            <a:off x="9232950" y="1986390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Buch.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C307CE9D-9D98-2E4B-BFBD-007A3CCCE139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0317464" y="3067991"/>
            <a:ext cx="561678" cy="287860"/>
          </a:xfrm>
          <a:prstGeom prst="rect">
            <a:avLst/>
          </a:prstGeom>
        </p:spPr>
      </p:pic>
      <p:pic>
        <p:nvPicPr>
          <p:cNvPr id="24" name="Picture 23" descr="Shape, arrow&#10;&#10;Description automatically generated">
            <a:extLst>
              <a:ext uri="{FF2B5EF4-FFF2-40B4-BE49-F238E27FC236}">
                <a16:creationId xmlns:a16="http://schemas.microsoft.com/office/drawing/2014/main" id="{63710089-EF83-FEC9-8C91-1466E13C09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853" y="3059407"/>
            <a:ext cx="370196" cy="34300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6EBF56D-0DCF-0893-ECBB-AE71E557AD9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9578255" y="3026563"/>
            <a:ext cx="440894" cy="366838"/>
          </a:xfrm>
          <a:prstGeom prst="rect">
            <a:avLst/>
          </a:prstGeom>
        </p:spPr>
      </p:pic>
      <p:sp>
        <p:nvSpPr>
          <p:cNvPr id="25" name="Rectangle 24">
            <a:hlinkClick r:id="" action="ppaction://noaction">
              <a:snd r:embed="rId34" name="T1_W8F_5.19.wav"/>
            </a:hlinkClick>
            <a:extLst>
              <a:ext uri="{FF2B5EF4-FFF2-40B4-BE49-F238E27FC236}">
                <a16:creationId xmlns:a16="http://schemas.microsoft.com/office/drawing/2014/main" id="{3686D2BB-06BF-5E78-6A65-11D4043C2C03}"/>
              </a:ext>
            </a:extLst>
          </p:cNvPr>
          <p:cNvSpPr/>
          <p:nvPr/>
        </p:nvSpPr>
        <p:spPr>
          <a:xfrm>
            <a:off x="9380138" y="2982924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Schule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6ED92CC4-798B-4703-C004-CAC19E64779B}"/>
              </a:ext>
            </a:extLst>
          </p:cNvPr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9530182" y="4130542"/>
            <a:ext cx="534978" cy="2674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31A20B5-FD1B-AAA9-A040-0020D54CEEF2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 flipH="1">
            <a:off x="10233400" y="4124464"/>
            <a:ext cx="559287" cy="279644"/>
          </a:xfrm>
          <a:prstGeom prst="rect">
            <a:avLst/>
          </a:prstGeom>
        </p:spPr>
      </p:pic>
      <p:pic>
        <p:nvPicPr>
          <p:cNvPr id="27" name="Picture 26" descr="Shape, arrow&#10;&#10;Description automatically generated">
            <a:extLst>
              <a:ext uri="{FF2B5EF4-FFF2-40B4-BE49-F238E27FC236}">
                <a16:creationId xmlns:a16="http://schemas.microsoft.com/office/drawing/2014/main" id="{EC76D890-5F8E-1AC1-01C3-D9BDFC31C3B1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2993" y="4061754"/>
            <a:ext cx="370196" cy="343009"/>
          </a:xfrm>
          <a:prstGeom prst="rect">
            <a:avLst/>
          </a:prstGeom>
        </p:spPr>
      </p:pic>
      <p:sp>
        <p:nvSpPr>
          <p:cNvPr id="28" name="Rectangle 27">
            <a:hlinkClick r:id="" action="ppaction://noaction">
              <a:snd r:embed="rId36" name="T1_W8F_5.20.wav"/>
            </a:hlinkClick>
            <a:extLst>
              <a:ext uri="{FF2B5EF4-FFF2-40B4-BE49-F238E27FC236}">
                <a16:creationId xmlns:a16="http://schemas.microsoft.com/office/drawing/2014/main" id="{BCEDF36B-E3AB-A56E-D0C6-1D3AC8778D31}"/>
              </a:ext>
            </a:extLst>
          </p:cNvPr>
          <p:cNvSpPr/>
          <p:nvPr/>
        </p:nvSpPr>
        <p:spPr>
          <a:xfrm>
            <a:off x="9445676" y="4020092"/>
            <a:ext cx="1488707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See.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6BB0373-29B4-265E-ABD7-AEC783E2BE7B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 flipH="1">
            <a:off x="10509263" y="5142709"/>
            <a:ext cx="387613" cy="434072"/>
          </a:xfrm>
          <a:prstGeom prst="rect">
            <a:avLst/>
          </a:prstGeom>
        </p:spPr>
      </p:pic>
      <p:pic>
        <p:nvPicPr>
          <p:cNvPr id="20" name="Picture 19" descr="Shape, arrow&#10;&#10;Description automatically generated">
            <a:extLst>
              <a:ext uri="{FF2B5EF4-FFF2-40B4-BE49-F238E27FC236}">
                <a16:creationId xmlns:a16="http://schemas.microsoft.com/office/drawing/2014/main" id="{6CF85E00-8A42-ED9D-8363-95CB2F1357D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003" y="5122501"/>
            <a:ext cx="370196" cy="343009"/>
          </a:xfrm>
          <a:prstGeom prst="rect">
            <a:avLst/>
          </a:prstGeom>
        </p:spPr>
      </p:pic>
      <p:sp>
        <p:nvSpPr>
          <p:cNvPr id="29" name="Rectangle 28">
            <a:hlinkClick r:id="" action="ppaction://noaction">
              <a:snd r:embed="rId38" name="T1_W8F_5.21.wav"/>
            </a:hlinkClick>
            <a:extLst>
              <a:ext uri="{FF2B5EF4-FFF2-40B4-BE49-F238E27FC236}">
                <a16:creationId xmlns:a16="http://schemas.microsoft.com/office/drawing/2014/main" id="{47A97EEF-DB1F-D1CC-4D50-9CE6BD5B416D}"/>
              </a:ext>
            </a:extLst>
          </p:cNvPr>
          <p:cNvSpPr/>
          <p:nvPr/>
        </p:nvSpPr>
        <p:spPr>
          <a:xfrm>
            <a:off x="9539853" y="5113209"/>
            <a:ext cx="1619785" cy="4762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Song.</a:t>
            </a:r>
          </a:p>
        </p:txBody>
      </p:sp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430792CA-57C0-100E-CF3F-B6CED319F05B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CasellaDiTesto 38">
            <a:hlinkClick r:id="" action="ppaction://noaction">
              <a:snd r:embed="rId39" name="T1_W8F_5.4.wav"/>
            </a:hlinkClick>
            <a:extLst>
              <a:ext uri="{FF2B5EF4-FFF2-40B4-BE49-F238E27FC236}">
                <a16:creationId xmlns:a16="http://schemas.microsoft.com/office/drawing/2014/main" id="{88ACEFAD-3C89-C5D1-A24C-5AC7D8EF6DE8}"/>
              </a:ext>
            </a:extLst>
          </p:cNvPr>
          <p:cNvSpPr txBox="1"/>
          <p:nvPr/>
        </p:nvSpPr>
        <p:spPr>
          <a:xfrm>
            <a:off x="6878715" y="475540"/>
            <a:ext cx="33656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0622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5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5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5.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5.1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5.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1_W8F_5.1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1" grpId="0"/>
      <p:bldP spid="132" grpId="0"/>
      <p:bldP spid="133" grpId="0"/>
      <p:bldP spid="134" grpId="0"/>
      <p:bldP spid="135" grpId="0"/>
      <p:bldP spid="137" grpId="0"/>
      <p:bldP spid="13" grpId="0"/>
      <p:bldP spid="14" grpId="0"/>
      <p:bldP spid="15" grpId="0"/>
      <p:bldP spid="16" grpId="0"/>
      <p:bldP spid="17" grpId="0"/>
      <p:bldP spid="11" grpId="0" animBg="1"/>
      <p:bldP spid="21" grpId="0" animBg="1"/>
      <p:bldP spid="25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hlinkClick r:id="" action="ppaction://noaction">
              <a:snd r:embed="rId8" name="T1_W8F_6.1.wav"/>
            </a:hlinkClick>
            <a:extLst>
              <a:ext uri="{FF2B5EF4-FFF2-40B4-BE49-F238E27FC236}">
                <a16:creationId xmlns:a16="http://schemas.microsoft.com/office/drawing/2014/main" id="{207C148F-45EB-4409-B006-B3FFBC980597}"/>
              </a:ext>
            </a:extLst>
          </p:cNvPr>
          <p:cNvSpPr txBox="1"/>
          <p:nvPr/>
        </p:nvSpPr>
        <p:spPr>
          <a:xfrm>
            <a:off x="644539" y="592216"/>
            <a:ext cx="75554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Schreib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die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Wörter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 auf Deutsch und auf </a:t>
            </a:r>
            <a:r>
              <a:rPr kumimoji="0" lang="en-GB" sz="24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Englisch</a:t>
            </a:r>
            <a:r>
              <a:rPr kumimoji="0" lang="en-GB" sz="24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.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540" y="87041"/>
            <a:ext cx="2303175" cy="582075"/>
          </a:xfrm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Follow up 3 </a:t>
            </a:r>
            <a:endParaRPr lang="en-GB" sz="2800" dirty="0">
              <a:latin typeface="Century Gothic" panose="020B0502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8D0F3FD-6674-482F-AD86-CC59DF404CE2}"/>
              </a:ext>
            </a:extLst>
          </p:cNvPr>
          <p:cNvSpPr txBox="1"/>
          <p:nvPr/>
        </p:nvSpPr>
        <p:spPr>
          <a:xfrm>
            <a:off x="2665825" y="-307644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4B8F71B6-F175-4A25-8515-97E5740AE3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1060424"/>
              </p:ext>
            </p:extLst>
          </p:nvPr>
        </p:nvGraphicFramePr>
        <p:xfrm>
          <a:off x="562566" y="1080010"/>
          <a:ext cx="5437944" cy="547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37944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Hallo, __ _________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eine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Präsentation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: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wir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lernen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______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über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die Schweiz!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Die Schweiz  _____ ____ Kultur.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 Menschen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kennen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Sprachen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 _____ und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viele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Seen.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Alles ______  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ist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sehr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gut – es </a:t>
                      </a:r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gibt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____ ______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graphicFrame>
        <p:nvGraphicFramePr>
          <p:cNvPr id="27" name="Table 3">
            <a:extLst>
              <a:ext uri="{FF2B5EF4-FFF2-40B4-BE49-F238E27FC236}">
                <a16:creationId xmlns:a16="http://schemas.microsoft.com/office/drawing/2014/main" id="{1A154EFE-F915-41CB-822F-11E2A117E0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1809967"/>
              </p:ext>
            </p:extLst>
          </p:nvPr>
        </p:nvGraphicFramePr>
        <p:xfrm>
          <a:off x="6082483" y="1053881"/>
          <a:ext cx="5509766" cy="5470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09766">
                  <a:extLst>
                    <a:ext uri="{9D8B030D-6E8A-4147-A177-3AD203B41FA5}">
                      <a16:colId xmlns:a16="http://schemas.microsoft.com/office/drawing/2014/main" val="904959870"/>
                    </a:ext>
                  </a:extLst>
                </a:gridCol>
              </a:tblGrid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_______ we are doing __  ____________    we are learning all about Switzerland!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990994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Switzerland has _  __  __  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3977084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All the people know ______      ____________.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6761987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There is a lot of countryside and   ___ ___ _____.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3398160"/>
                  </a:ext>
                </a:extLst>
              </a:tr>
              <a:tr h="1070450">
                <a:tc>
                  <a:txBody>
                    <a:bodyPr/>
                    <a:lstStyle/>
                    <a:p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___ ___  food is very good – there is a lot of cheese! 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4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821478"/>
                  </a:ext>
                </a:extLst>
              </a:tr>
            </a:tbl>
          </a:graphicData>
        </a:graphic>
      </p:graphicFrame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48E1FD55-E5DA-4902-9872-B04573E2BB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38402" y="35773"/>
            <a:ext cx="934094" cy="93409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AED0365-53F8-4ACA-9B62-F28EDE880429}"/>
              </a:ext>
            </a:extLst>
          </p:cNvPr>
          <p:cNvSpPr txBox="1"/>
          <p:nvPr/>
        </p:nvSpPr>
        <p:spPr>
          <a:xfrm>
            <a:off x="1470582" y="1014535"/>
            <a:ext cx="23431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wir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</a:t>
            </a: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machen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78B8611-47CA-4F12-BFAC-3256F89220BF}"/>
              </a:ext>
            </a:extLst>
          </p:cNvPr>
          <p:cNvSpPr txBox="1"/>
          <p:nvPr/>
        </p:nvSpPr>
        <p:spPr>
          <a:xfrm>
            <a:off x="6227989" y="1021735"/>
            <a:ext cx="14562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Hello,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11FAC20A-6512-49B8-A73A-52D66C3E428C}"/>
              </a:ext>
            </a:extLst>
          </p:cNvPr>
          <p:cNvSpPr txBox="1"/>
          <p:nvPr/>
        </p:nvSpPr>
        <p:spPr>
          <a:xfrm>
            <a:off x="9359348" y="1056369"/>
            <a:ext cx="3984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E7CB1B-02FE-4E63-8854-4E43A202870E}"/>
              </a:ext>
            </a:extLst>
          </p:cNvPr>
          <p:cNvSpPr txBox="1"/>
          <p:nvPr/>
        </p:nvSpPr>
        <p:spPr>
          <a:xfrm>
            <a:off x="2547161" y="2500757"/>
            <a:ext cx="234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hat  viel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31501D-2141-46C1-B8AC-AAC51F8CA384}"/>
              </a:ext>
            </a:extLst>
          </p:cNvPr>
          <p:cNvSpPr txBox="1"/>
          <p:nvPr/>
        </p:nvSpPr>
        <p:spPr>
          <a:xfrm>
            <a:off x="8491527" y="2520469"/>
            <a:ext cx="2808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lot</a:t>
            </a:r>
            <a:r>
              <a:rPr kumimoji="0" lang="en-GB" sz="2400" b="1" i="0" u="none" strike="noStrike" kern="1200" cap="none" spc="0" normalizeH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GB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o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   culture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116D372E-7610-4831-90BE-D51E643AA992}"/>
              </a:ext>
            </a:extLst>
          </p:cNvPr>
          <p:cNvSpPr txBox="1"/>
          <p:nvPr/>
        </p:nvSpPr>
        <p:spPr>
          <a:xfrm>
            <a:off x="623844" y="3429000"/>
            <a:ext cx="219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Alle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48F370C-0BF4-4F56-B3FC-F96ABDC60B11}"/>
              </a:ext>
            </a:extLst>
          </p:cNvPr>
          <p:cNvSpPr txBox="1"/>
          <p:nvPr/>
        </p:nvSpPr>
        <p:spPr>
          <a:xfrm>
            <a:off x="9161215" y="3414202"/>
            <a:ext cx="115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many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3B09676-EC42-4171-8FB9-B5746FF4C8B2}"/>
              </a:ext>
            </a:extLst>
          </p:cNvPr>
          <p:cNvSpPr txBox="1"/>
          <p:nvPr/>
        </p:nvSpPr>
        <p:spPr>
          <a:xfrm>
            <a:off x="6173265" y="4881536"/>
            <a:ext cx="245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lots of lakes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0C7E0B1-ECD5-4503-8935-E45D7EAA8064}"/>
              </a:ext>
            </a:extLst>
          </p:cNvPr>
          <p:cNvSpPr txBox="1"/>
          <p:nvPr/>
        </p:nvSpPr>
        <p:spPr>
          <a:xfrm>
            <a:off x="1324018" y="5581837"/>
            <a:ext cx="1318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Essen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1E82327E-F95F-4F42-809A-9935B801EA4D}"/>
              </a:ext>
            </a:extLst>
          </p:cNvPr>
          <p:cNvSpPr txBox="1"/>
          <p:nvPr/>
        </p:nvSpPr>
        <p:spPr>
          <a:xfrm>
            <a:off x="6128067" y="5561926"/>
            <a:ext cx="1309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All  the</a:t>
            </a:r>
          </a:p>
        </p:txBody>
      </p:sp>
      <p:sp>
        <p:nvSpPr>
          <p:cNvPr id="35" name="Title 2">
            <a:extLst>
              <a:ext uri="{FF2B5EF4-FFF2-40B4-BE49-F238E27FC236}">
                <a16:creationId xmlns:a16="http://schemas.microsoft.com/office/drawing/2014/main" id="{C74BD455-DFF4-4DAC-9AAE-B797AD719538}"/>
              </a:ext>
            </a:extLst>
          </p:cNvPr>
          <p:cNvSpPr txBox="1">
            <a:spLocks/>
          </p:cNvSpPr>
          <p:nvPr/>
        </p:nvSpPr>
        <p:spPr>
          <a:xfrm>
            <a:off x="10623839" y="975542"/>
            <a:ext cx="1552414" cy="40852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tabLst/>
              <a:defRPr/>
            </a:pPr>
            <a:r>
              <a:rPr kumimoji="0" lang="en-GB" sz="20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 panose="020B0502020202020204" pitchFamily="34" charset="0"/>
                <a:cs typeface="Calibri"/>
                <a:sym typeface="Calibri"/>
              </a:rPr>
              <a:t>schreiben</a:t>
            </a:r>
            <a:endParaRPr kumimoji="0" lang="en-GB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B0502020202020204" pitchFamily="34" charset="0"/>
              <a:cs typeface="Calibri"/>
              <a:sym typeface="Calibri"/>
            </a:endParaRPr>
          </a:p>
        </p:txBody>
      </p:sp>
      <p:pic>
        <p:nvPicPr>
          <p:cNvPr id="36" name="Graphic 35" descr="Blackboard">
            <a:extLst>
              <a:ext uri="{FF2B5EF4-FFF2-40B4-BE49-F238E27FC236}">
                <a16:creationId xmlns:a16="http://schemas.microsoft.com/office/drawing/2014/main" id="{0D5644D5-B692-47C1-8975-B05460A66E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19121" y="-110706"/>
            <a:ext cx="1256675" cy="12566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DDA74E-C0CC-A000-28BF-04E1267EDBE9}"/>
              </a:ext>
            </a:extLst>
          </p:cNvPr>
          <p:cNvSpPr txBox="1"/>
          <p:nvPr/>
        </p:nvSpPr>
        <p:spPr>
          <a:xfrm>
            <a:off x="6137405" y="1402324"/>
            <a:ext cx="22477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92D050"/>
                </a:solidFill>
                <a:latin typeface="Century Gothic" panose="020B0502020202020204" pitchFamily="34" charset="0"/>
              </a:rPr>
              <a:t>presentation: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978471-BDBF-EEDB-E8CA-78E050B6BAA4}"/>
              </a:ext>
            </a:extLst>
          </p:cNvPr>
          <p:cNvSpPr txBox="1"/>
          <p:nvPr/>
        </p:nvSpPr>
        <p:spPr>
          <a:xfrm>
            <a:off x="4256086" y="1406530"/>
            <a:ext cx="1085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alles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009335-0A6B-7CA6-83DE-006D41A8F33C}"/>
              </a:ext>
            </a:extLst>
          </p:cNvPr>
          <p:cNvSpPr txBox="1"/>
          <p:nvPr/>
        </p:nvSpPr>
        <p:spPr>
          <a:xfrm>
            <a:off x="530906" y="5943480"/>
            <a:ext cx="7521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8E20CA-3333-C691-5E60-CFB0C3D92064}"/>
              </a:ext>
            </a:extLst>
          </p:cNvPr>
          <p:cNvSpPr txBox="1"/>
          <p:nvPr/>
        </p:nvSpPr>
        <p:spPr>
          <a:xfrm>
            <a:off x="1595449" y="4711699"/>
            <a:ext cx="2450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viel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Land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10E608-3FA8-53EE-952E-82C1620AC643}"/>
              </a:ext>
            </a:extLst>
          </p:cNvPr>
          <p:cNvSpPr txBox="1"/>
          <p:nvPr/>
        </p:nvSpPr>
        <p:spPr>
          <a:xfrm>
            <a:off x="1314691" y="5937119"/>
            <a:ext cx="11239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92D050"/>
                </a:solidFill>
                <a:latin typeface="Century Gothic" panose="020B0502020202020204" pitchFamily="34" charset="0"/>
              </a:rPr>
              <a:t>Käse</a:t>
            </a:r>
            <a:r>
              <a:rPr lang="en-US" sz="2400" b="1" dirty="0">
                <a:solidFill>
                  <a:srgbClr val="92D050"/>
                </a:solidFill>
                <a:latin typeface="Century Gothic" panose="020B0502020202020204" pitchFamily="34" charset="0"/>
              </a:rPr>
              <a:t>!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83A213C-33A9-F965-A12C-808ADA90C703}"/>
              </a:ext>
            </a:extLst>
          </p:cNvPr>
          <p:cNvSpPr txBox="1"/>
          <p:nvPr/>
        </p:nvSpPr>
        <p:spPr>
          <a:xfrm>
            <a:off x="6128633" y="3763391"/>
            <a:ext cx="19162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languages</a:t>
            </a:r>
          </a:p>
        </p:txBody>
      </p:sp>
      <p:sp>
        <p:nvSpPr>
          <p:cNvPr id="13" name="Google Shape;167;p2">
            <a:extLst>
              <a:ext uri="{FF2B5EF4-FFF2-40B4-BE49-F238E27FC236}">
                <a16:creationId xmlns:a16="http://schemas.microsoft.com/office/drawing/2014/main" id="{F010AEB0-E05E-1987-F9BA-DC3FC8FD4992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48802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6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6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6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6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6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7" grpId="0"/>
      <p:bldP spid="53" grpId="0"/>
      <p:bldP spid="54" grpId="0"/>
      <p:bldP spid="55" grpId="0"/>
      <p:bldP spid="56" grpId="0"/>
      <p:bldP spid="57" grpId="0"/>
      <p:bldP spid="58" grpId="0"/>
      <p:bldP spid="60" grpId="0"/>
      <p:bldP spid="63" grpId="0"/>
      <p:bldP spid="64" grpId="0"/>
      <p:bldP spid="5" grpId="0"/>
      <p:bldP spid="8" grpId="0"/>
      <p:bldP spid="9" grpId="0"/>
      <p:bldP spid="4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7" name="T1_W8F_7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7" name="T1_W8F_7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511351" cy="37366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BED93-8227-4CDC-B463-BB229DA64DE2}"/>
              </a:ext>
            </a:extLst>
          </p:cNvPr>
          <p:cNvSpPr txBox="1"/>
          <p:nvPr/>
        </p:nvSpPr>
        <p:spPr>
          <a:xfrm>
            <a:off x="280913" y="1195369"/>
            <a:ext cx="38286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Beispiel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1408958" y="1355476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72512" y="1121434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641035" y="887462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59430"/>
              </p:ext>
            </p:extLst>
          </p:nvPr>
        </p:nvGraphicFramePr>
        <p:xfrm>
          <a:off x="5921762" y="2045219"/>
          <a:ext cx="4956931" cy="36321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Seen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Baum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EA341207-A898-7444-9226-E720745E7EC1}"/>
              </a:ext>
            </a:extLst>
          </p:cNvPr>
          <p:cNvGrpSpPr/>
          <p:nvPr/>
        </p:nvGrpSpPr>
        <p:grpSpPr>
          <a:xfrm>
            <a:off x="2017806" y="2183226"/>
            <a:ext cx="3489257" cy="2025229"/>
            <a:chOff x="8175220" y="2012657"/>
            <a:chExt cx="2966869" cy="1631005"/>
          </a:xfrm>
        </p:grpSpPr>
        <p:sp>
          <p:nvSpPr>
            <p:cNvPr id="18" name="Oval Callout 13">
              <a:extLst>
                <a:ext uri="{FF2B5EF4-FFF2-40B4-BE49-F238E27FC236}">
                  <a16:creationId xmlns:a16="http://schemas.microsoft.com/office/drawing/2014/main" id="{B250D702-F490-35CF-0D3B-71E927A90672}"/>
                </a:ext>
              </a:extLst>
            </p:cNvPr>
            <p:cNvSpPr/>
            <p:nvPr/>
          </p:nvSpPr>
          <p:spPr>
            <a:xfrm>
              <a:off x="8175220" y="2012657"/>
              <a:ext cx="2966869" cy="1631005"/>
            </a:xfrm>
            <a:prstGeom prst="wedgeEllipseCallout">
              <a:avLst>
                <a:gd name="adj1" fmla="val -44428"/>
                <a:gd name="adj2" fmla="val -6779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A93E1CB-39FB-873A-4137-C5C1F4C138C0}"/>
                </a:ext>
              </a:extLst>
            </p:cNvPr>
            <p:cNvSpPr txBox="1"/>
            <p:nvPr/>
          </p:nvSpPr>
          <p:spPr>
            <a:xfrm>
              <a:off x="8377385" y="2582748"/>
              <a:ext cx="2676459" cy="37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Wir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haben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 </a:t>
              </a:r>
              <a:r>
                <a:rPr lang="en-GB" sz="2400" dirty="0" err="1">
                  <a:solidFill>
                    <a:schemeClr val="bg1"/>
                  </a:solidFill>
                  <a:latin typeface="Century Gothic" panose="020B0502020202020204" pitchFamily="34" charset="0"/>
                </a:rPr>
                <a:t>viele</a:t>
              </a:r>
              <a:r>
                <a:rPr lang="en-GB" sz="24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 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333791" y="4881117"/>
            <a:ext cx="5115412" cy="566055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prstClr val="white"/>
                </a:solidFill>
                <a:latin typeface="Century Gothic" panose="020B0502020202020204" pitchFamily="34" charset="0"/>
              </a:rPr>
              <a:t>We have lots of lakes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296986" y="1211158"/>
            <a:ext cx="1778765" cy="794833"/>
            <a:chOff x="8175220" y="2196772"/>
            <a:chExt cx="2966869" cy="1631005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8416434" y="2582749"/>
              <a:ext cx="2325379" cy="821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Seen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6927" y="3939083"/>
            <a:ext cx="10820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Google Shape;167;p2">
            <a:extLst>
              <a:ext uri="{FF2B5EF4-FFF2-40B4-BE49-F238E27FC236}">
                <a16:creationId xmlns:a16="http://schemas.microsoft.com/office/drawing/2014/main" id="{B44861CD-4354-79E9-69C2-EFAD4EC036F3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7057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7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2529548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4a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1" name="T1_W8F_8.1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7811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11" name="T1_W8F_8.1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572795" cy="44214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32154" y="56336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7172512" y="1121434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953651"/>
              </p:ext>
            </p:extLst>
          </p:nvPr>
        </p:nvGraphicFramePr>
        <p:xfrm>
          <a:off x="5921762" y="2045219"/>
          <a:ext cx="4956931" cy="3850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9731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195318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314017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Kultur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Dörfer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Wasser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Baum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Fußball</a:t>
                      </a:r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-spieler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Kuchen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Songs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Papier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Farben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2" y="422362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We have lots of culture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3" y="1194394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Ihr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viele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 You (all) have lots of villages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2" y="5302329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They have lots of footballers.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We have lots of cake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2" y="6347162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They have lots of colours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6545" y="2236651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29" y="2922562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6424" y="3757786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129" y="4571576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8227" y="5258908"/>
            <a:ext cx="370196" cy="343009"/>
          </a:xfrm>
          <a:prstGeom prst="rect">
            <a:avLst/>
          </a:prstGeom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F1664AF5-BB47-B4E2-A541-5CDBC64C7486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4379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8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8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8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8.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8.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5F63FC24-0DD3-4DDC-9D2C-E7B8C548C96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891497" y="998"/>
            <a:ext cx="914400" cy="914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E16D679-A7EC-488D-ADF1-ADA7C7BB3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962" y="157878"/>
            <a:ext cx="10515600" cy="459765"/>
          </a:xfrm>
        </p:spPr>
        <p:txBody>
          <a:bodyPr>
            <a:normAutofit fontScale="90000"/>
          </a:bodyPr>
          <a:lstStyle/>
          <a:p>
            <a:r>
              <a:rPr lang="es-AR" sz="3200" b="1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Follow up 4b</a:t>
            </a:r>
            <a:endParaRPr lang="en-GB" sz="3200" dirty="0"/>
          </a:p>
        </p:txBody>
      </p:sp>
      <p:sp>
        <p:nvSpPr>
          <p:cNvPr id="12" name="Title 2">
            <a:extLst>
              <a:ext uri="{FF2B5EF4-FFF2-40B4-BE49-F238E27FC236}">
                <a16:creationId xmlns:a16="http://schemas.microsoft.com/office/drawing/2014/main" id="{EADAB38A-6BFC-437B-A4D2-C13463AD3429}"/>
              </a:ext>
            </a:extLst>
          </p:cNvPr>
          <p:cNvSpPr txBox="1">
            <a:spLocks/>
          </p:cNvSpPr>
          <p:nvPr/>
        </p:nvSpPr>
        <p:spPr>
          <a:xfrm>
            <a:off x="10717846" y="1024626"/>
            <a:ext cx="1442000" cy="459765"/>
          </a:xfrm>
          <a:prstGeom prst="rect">
            <a:avLst/>
          </a:prstGeom>
          <a:solidFill>
            <a:srgbClr val="FFD10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GB" sz="2000" b="1" kern="0" dirty="0" err="1">
                <a:solidFill>
                  <a:schemeClr val="bg2">
                    <a:lumMod val="10000"/>
                  </a:schemeClr>
                </a:solidFill>
                <a:latin typeface="Century Gothic" panose="020B0502020202020204" pitchFamily="34" charset="0"/>
              </a:rPr>
              <a:t>sprechen</a:t>
            </a:r>
            <a:endParaRPr lang="en-GB" sz="2000" b="1" kern="0" dirty="0">
              <a:solidFill>
                <a:schemeClr val="bg2">
                  <a:lumMod val="1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A22B7C4E-AD73-42BA-9719-8F782430CE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846" y="65350"/>
            <a:ext cx="1585097" cy="1066892"/>
          </a:xfrm>
          <a:prstGeom prst="rect">
            <a:avLst/>
          </a:prstGeom>
        </p:spPr>
      </p:pic>
      <p:sp>
        <p:nvSpPr>
          <p:cNvPr id="9" name="Speech Bubble: Rectangle with Corners Rounded 8">
            <a:hlinkClick r:id="" action="ppaction://noaction">
              <a:snd r:embed="rId11" name="T1_W8F_8.7.wav"/>
            </a:hlinkClick>
            <a:extLst>
              <a:ext uri="{FF2B5EF4-FFF2-40B4-BE49-F238E27FC236}">
                <a16:creationId xmlns:a16="http://schemas.microsoft.com/office/drawing/2014/main" id="{5246F74E-62AD-4CE6-A368-1B32C13DCEDC}"/>
              </a:ext>
            </a:extLst>
          </p:cNvPr>
          <p:cNvSpPr/>
          <p:nvPr/>
        </p:nvSpPr>
        <p:spPr>
          <a:xfrm>
            <a:off x="3829424" y="126744"/>
            <a:ext cx="6686176" cy="459764"/>
          </a:xfrm>
          <a:prstGeom prst="wedgeRoundRectCallout">
            <a:avLst>
              <a:gd name="adj1" fmla="val -53936"/>
              <a:gd name="adj2" fmla="val 10200"/>
              <a:gd name="adj3" fmla="val 16667"/>
            </a:avLst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0" name="CustomShape 7">
            <a:hlinkClick r:id="" action="ppaction://noaction">
              <a:snd r:embed="rId11" name="T1_W8F_8.7.wav"/>
            </a:hlinkClick>
            <a:extLst>
              <a:ext uri="{FF2B5EF4-FFF2-40B4-BE49-F238E27FC236}">
                <a16:creationId xmlns:a16="http://schemas.microsoft.com/office/drawing/2014/main" id="{1C7819D0-4986-418E-AC87-8EB5B100A251}"/>
              </a:ext>
            </a:extLst>
          </p:cNvPr>
          <p:cNvSpPr/>
          <p:nvPr/>
        </p:nvSpPr>
        <p:spPr>
          <a:xfrm>
            <a:off x="3793629" y="164830"/>
            <a:ext cx="6588751" cy="3460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Rede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mit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deinem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Partner/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deiner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 </a:t>
            </a:r>
            <a:r>
              <a:rPr lang="en-GB" sz="2400" b="1" spc="-1" dirty="0" err="1">
                <a:solidFill>
                  <a:srgbClr val="002060"/>
                </a:solidFill>
                <a:latin typeface="Century Gothic"/>
              </a:rPr>
              <a:t>Partnerin</a:t>
            </a:r>
            <a:r>
              <a:rPr lang="en-GB" sz="2400" b="1" spc="-1" dirty="0">
                <a:solidFill>
                  <a:srgbClr val="002060"/>
                </a:solidFill>
                <a:latin typeface="Century Gothic"/>
              </a:rPr>
              <a:t>.</a:t>
            </a:r>
            <a:endParaRPr kumimoji="0" lang="en-GB" sz="2400" b="1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B97578C-4DD5-DC30-458B-F7E14B653A40}"/>
              </a:ext>
            </a:extLst>
          </p:cNvPr>
          <p:cNvGrpSpPr/>
          <p:nvPr/>
        </p:nvGrpSpPr>
        <p:grpSpPr>
          <a:xfrm>
            <a:off x="6463314" y="1130819"/>
            <a:ext cx="914400" cy="914400"/>
            <a:chOff x="1313307" y="1338805"/>
            <a:chExt cx="914400" cy="914400"/>
          </a:xfrm>
        </p:grpSpPr>
        <p:pic>
          <p:nvPicPr>
            <p:cNvPr id="3" name="Graphic 2" descr="User">
              <a:extLst>
                <a:ext uri="{FF2B5EF4-FFF2-40B4-BE49-F238E27FC236}">
                  <a16:creationId xmlns:a16="http://schemas.microsoft.com/office/drawing/2014/main" id="{B6A01B89-D113-6470-1AE3-2FC193CE5F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313307" y="1338805"/>
              <a:ext cx="914400" cy="914400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395F8D0-0784-4079-31AC-68BEEC9009BC}"/>
                </a:ext>
              </a:extLst>
            </p:cNvPr>
            <p:cNvSpPr txBox="1"/>
            <p:nvPr/>
          </p:nvSpPr>
          <p:spPr>
            <a:xfrm>
              <a:off x="1564088" y="1701744"/>
              <a:ext cx="36021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A563D87-37FA-56B1-55F3-F73D4B1055EE}"/>
              </a:ext>
            </a:extLst>
          </p:cNvPr>
          <p:cNvGrpSpPr/>
          <p:nvPr/>
        </p:nvGrpSpPr>
        <p:grpSpPr>
          <a:xfrm>
            <a:off x="42812" y="578340"/>
            <a:ext cx="914400" cy="914400"/>
            <a:chOff x="7172512" y="1121434"/>
            <a:chExt cx="914400" cy="914400"/>
          </a:xfrm>
        </p:grpSpPr>
        <p:pic>
          <p:nvPicPr>
            <p:cNvPr id="6" name="Graphic 5" descr="User">
              <a:extLst>
                <a:ext uri="{FF2B5EF4-FFF2-40B4-BE49-F238E27FC236}">
                  <a16:creationId xmlns:a16="http://schemas.microsoft.com/office/drawing/2014/main" id="{23B7F78F-35B0-11E6-443D-3C40D392E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7172512" y="1121434"/>
              <a:ext cx="914400" cy="914400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60C0CB0-B1B3-247C-E64C-79EFC0219BB8}"/>
                </a:ext>
              </a:extLst>
            </p:cNvPr>
            <p:cNvSpPr txBox="1"/>
            <p:nvPr/>
          </p:nvSpPr>
          <p:spPr>
            <a:xfrm>
              <a:off x="7475808" y="1533610"/>
              <a:ext cx="3078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B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B7B90DB-3229-E3DC-D9B3-FB60468380DB}"/>
              </a:ext>
            </a:extLst>
          </p:cNvPr>
          <p:cNvCxnSpPr/>
          <p:nvPr/>
        </p:nvCxnSpPr>
        <p:spPr>
          <a:xfrm>
            <a:off x="5729525" y="906370"/>
            <a:ext cx="0" cy="5440792"/>
          </a:xfrm>
          <a:prstGeom prst="line">
            <a:avLst/>
          </a:prstGeom>
          <a:noFill/>
          <a:ln w="28575" cap="flat" cmpd="sng" algn="ctr">
            <a:solidFill>
              <a:srgbClr val="002060"/>
            </a:solidFill>
            <a:prstDash val="solid"/>
          </a:ln>
          <a:effectLst/>
        </p:spPr>
      </p:cxnSp>
      <p:graphicFrame>
        <p:nvGraphicFramePr>
          <p:cNvPr id="15" name="Table 10">
            <a:extLst>
              <a:ext uri="{FF2B5EF4-FFF2-40B4-BE49-F238E27FC236}">
                <a16:creationId xmlns:a16="http://schemas.microsoft.com/office/drawing/2014/main" id="{6145F090-E1D2-6D53-89EB-2634F61252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922613"/>
              </p:ext>
            </p:extLst>
          </p:nvPr>
        </p:nvGraphicFramePr>
        <p:xfrm>
          <a:off x="5872629" y="2031411"/>
          <a:ext cx="5257797" cy="385063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95">
                  <a:extLst>
                    <a:ext uri="{9D8B030D-6E8A-4147-A177-3AD203B41FA5}">
                      <a16:colId xmlns:a16="http://schemas.microsoft.com/office/drawing/2014/main" val="2077537529"/>
                    </a:ext>
                  </a:extLst>
                </a:gridCol>
                <a:gridCol w="2071733">
                  <a:extLst>
                    <a:ext uri="{9D8B030D-6E8A-4147-A177-3AD203B41FA5}">
                      <a16:colId xmlns:a16="http://schemas.microsoft.com/office/drawing/2014/main" val="2754404245"/>
                    </a:ext>
                  </a:extLst>
                </a:gridCol>
                <a:gridCol w="2454469">
                  <a:extLst>
                    <a:ext uri="{9D8B030D-6E8A-4147-A177-3AD203B41FA5}">
                      <a16:colId xmlns:a16="http://schemas.microsoft.com/office/drawing/2014/main" val="2226483197"/>
                    </a:ext>
                  </a:extLst>
                </a:gridCol>
              </a:tblGrid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1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Schwimmbäder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3783213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Land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Fahrräder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07688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Häuser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Feier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0048191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Essen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Musiker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8378797"/>
                  </a:ext>
                </a:extLst>
              </a:tr>
              <a:tr h="726439">
                <a:tc>
                  <a:txBody>
                    <a:bodyPr/>
                    <a:lstStyle/>
                    <a:p>
                      <a:pPr algn="ctr"/>
                      <a:r>
                        <a:rPr lang="en-GB" sz="28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Sportler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Käse</a:t>
                      </a:r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2950592"/>
                  </a:ext>
                </a:extLst>
              </a:tr>
            </a:tbl>
          </a:graphicData>
        </a:graphic>
      </p:graphicFrame>
      <p:sp>
        <p:nvSpPr>
          <p:cNvPr id="23" name="Rectangle 22">
            <a:extLst>
              <a:ext uri="{FF2B5EF4-FFF2-40B4-BE49-F238E27FC236}">
                <a16:creationId xmlns:a16="http://schemas.microsoft.com/office/drawing/2014/main" id="{4EE30E03-F94C-3B85-E412-6066E0CD5B03}"/>
              </a:ext>
            </a:extLst>
          </p:cNvPr>
          <p:cNvSpPr/>
          <p:nvPr/>
        </p:nvSpPr>
        <p:spPr>
          <a:xfrm>
            <a:off x="123171" y="4223621"/>
            <a:ext cx="5322286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You (all)  have lots of swimming pools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3C5E291-4D52-DD5C-E329-5C7976BC8F75}"/>
              </a:ext>
            </a:extLst>
          </p:cNvPr>
          <p:cNvGrpSpPr/>
          <p:nvPr/>
        </p:nvGrpSpPr>
        <p:grpSpPr>
          <a:xfrm>
            <a:off x="8086913" y="1194394"/>
            <a:ext cx="1394164" cy="644004"/>
            <a:chOff x="7824830" y="2162370"/>
            <a:chExt cx="2325378" cy="1321502"/>
          </a:xfrm>
        </p:grpSpPr>
        <p:sp>
          <p:nvSpPr>
            <p:cNvPr id="25" name="Oval Callout 13">
              <a:extLst>
                <a:ext uri="{FF2B5EF4-FFF2-40B4-BE49-F238E27FC236}">
                  <a16:creationId xmlns:a16="http://schemas.microsoft.com/office/drawing/2014/main" id="{58FEF231-AB12-C816-C173-DA33C4A185FE}"/>
                </a:ext>
              </a:extLst>
            </p:cNvPr>
            <p:cNvSpPr/>
            <p:nvPr/>
          </p:nvSpPr>
          <p:spPr>
            <a:xfrm>
              <a:off x="8176665" y="2162370"/>
              <a:ext cx="1842284" cy="1321502"/>
            </a:xfrm>
            <a:prstGeom prst="wedgeEllipseCallout">
              <a:avLst>
                <a:gd name="adj1" fmla="val -75382"/>
                <a:gd name="adj2" fmla="val -7180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3BBE36F-8A60-A9B8-E3DE-4F8EA5A27019}"/>
                </a:ext>
              </a:extLst>
            </p:cNvPr>
            <p:cNvSpPr txBox="1"/>
            <p:nvPr/>
          </p:nvSpPr>
          <p:spPr>
            <a:xfrm>
              <a:off x="7824830" y="2511829"/>
              <a:ext cx="2325378" cy="8210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F950E6D-661C-270D-7EAD-1C0CFDD61C1B}"/>
              </a:ext>
            </a:extLst>
          </p:cNvPr>
          <p:cNvSpPr txBox="1"/>
          <p:nvPr/>
        </p:nvSpPr>
        <p:spPr>
          <a:xfrm>
            <a:off x="32155" y="3330947"/>
            <a:ext cx="914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Wingdings" panose="05000000000000000000" pitchFamily="2" charset="2"/>
              </a:rPr>
              <a:t></a:t>
            </a:r>
            <a:endParaRPr kumimoji="0" lang="en-GB" sz="6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9880664-90F5-A7F1-FDBA-9731A13F0103}"/>
              </a:ext>
            </a:extLst>
          </p:cNvPr>
          <p:cNvSpPr/>
          <p:nvPr/>
        </p:nvSpPr>
        <p:spPr>
          <a:xfrm>
            <a:off x="223986" y="1458231"/>
            <a:ext cx="5115412" cy="187271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1.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2.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Wir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haben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 viel…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Sie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Wir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haben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viele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Ihr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habt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 </a:t>
            </a:r>
            <a:r>
              <a:rPr lang="en-GB" sz="2000" dirty="0" err="1">
                <a:solidFill>
                  <a:prstClr val="white"/>
                </a:solidFill>
                <a:latin typeface="Century Gothic" panose="020B0502020202020204" pitchFamily="34" charset="0"/>
              </a:rPr>
              <a:t>viel</a:t>
            </a: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…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2CA05A1-7455-0C5B-2223-EDEFDE05E432}"/>
              </a:ext>
            </a:extLst>
          </p:cNvPr>
          <p:cNvGrpSpPr/>
          <p:nvPr/>
        </p:nvGrpSpPr>
        <p:grpSpPr>
          <a:xfrm>
            <a:off x="1123440" y="792939"/>
            <a:ext cx="1051189" cy="479324"/>
            <a:chOff x="8175220" y="2196772"/>
            <a:chExt cx="2966869" cy="1631005"/>
          </a:xfrm>
        </p:grpSpPr>
        <p:sp>
          <p:nvSpPr>
            <p:cNvPr id="28" name="Oval Callout 13">
              <a:extLst>
                <a:ext uri="{FF2B5EF4-FFF2-40B4-BE49-F238E27FC236}">
                  <a16:creationId xmlns:a16="http://schemas.microsoft.com/office/drawing/2014/main" id="{249C09E9-8DF6-A41F-28DE-3AAF845812D9}"/>
                </a:ext>
              </a:extLst>
            </p:cNvPr>
            <p:cNvSpPr/>
            <p:nvPr/>
          </p:nvSpPr>
          <p:spPr>
            <a:xfrm>
              <a:off x="8175220" y="2196772"/>
              <a:ext cx="2966869" cy="1631005"/>
            </a:xfrm>
            <a:prstGeom prst="wedgeEllipseCallout">
              <a:avLst>
                <a:gd name="adj1" fmla="val -75382"/>
                <a:gd name="adj2" fmla="val -22024"/>
              </a:avLst>
            </a:prstGeom>
            <a:solidFill>
              <a:srgbClr val="002060"/>
            </a:solidFill>
            <a:ln w="12700" cap="flat" cmpd="sng" algn="ctr">
              <a:solidFill>
                <a:srgbClr val="FFD10D"/>
              </a:solidFill>
              <a:prstDash val="solid"/>
              <a:miter lim="800000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4F3D94A-ABE4-719C-3933-B60486B6F17C}"/>
                </a:ext>
              </a:extLst>
            </p:cNvPr>
            <p:cNvSpPr txBox="1"/>
            <p:nvPr/>
          </p:nvSpPr>
          <p:spPr>
            <a:xfrm>
              <a:off x="8416433" y="2582747"/>
              <a:ext cx="2325379" cy="9800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…</a:t>
              </a:r>
              <a:endParaRPr lang="en-GB" sz="2000" dirty="0">
                <a:solidFill>
                  <a:schemeClr val="bg1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EA9FECB9-AAED-73DE-DDF5-898E8D0BD1D7}"/>
              </a:ext>
            </a:extLst>
          </p:cNvPr>
          <p:cNvSpPr/>
          <p:nvPr/>
        </p:nvSpPr>
        <p:spPr>
          <a:xfrm>
            <a:off x="123172" y="4757754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2. We have lots of countryside.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CFDDDD5-81DB-AE15-2E5C-3F7A7A5593B2}"/>
              </a:ext>
            </a:extLst>
          </p:cNvPr>
          <p:cNvSpPr/>
          <p:nvPr/>
        </p:nvSpPr>
        <p:spPr>
          <a:xfrm>
            <a:off x="123171" y="5302329"/>
            <a:ext cx="4625806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3. They have lots of houses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C6FA12C1-F14F-BE45-B00A-69C9D37D3C84}"/>
              </a:ext>
            </a:extLst>
          </p:cNvPr>
          <p:cNvSpPr/>
          <p:nvPr/>
        </p:nvSpPr>
        <p:spPr>
          <a:xfrm>
            <a:off x="123172" y="5827991"/>
            <a:ext cx="4163368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4. We have lots of musicians.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F1AFCBA-58FD-B02C-5DBF-51129D1E50E7}"/>
              </a:ext>
            </a:extLst>
          </p:cNvPr>
          <p:cNvSpPr/>
          <p:nvPr/>
        </p:nvSpPr>
        <p:spPr>
          <a:xfrm>
            <a:off x="123171" y="6347162"/>
            <a:ext cx="4625805" cy="407373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prstClr val="white"/>
                </a:solidFill>
                <a:latin typeface="Century Gothic" panose="020B0502020202020204" pitchFamily="34" charset="0"/>
              </a:rPr>
              <a:t>5. You (all) have lots </a:t>
            </a:r>
            <a:r>
              <a:rPr lang="en-GB" sz="2000">
                <a:solidFill>
                  <a:prstClr val="white"/>
                </a:solidFill>
                <a:latin typeface="Century Gothic" panose="020B0502020202020204" pitchFamily="34" charset="0"/>
              </a:rPr>
              <a:t>of cheese.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34" name="Picture 33" descr="Shape, arrow&#10;&#10;Description automatically generated">
            <a:extLst>
              <a:ext uri="{FF2B5EF4-FFF2-40B4-BE49-F238E27FC236}">
                <a16:creationId xmlns:a16="http://schemas.microsoft.com/office/drawing/2014/main" id="{C0C23EE3-B715-80D8-C526-4E231E40AEF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683" y="2435020"/>
            <a:ext cx="370196" cy="343009"/>
          </a:xfrm>
          <a:prstGeom prst="rect">
            <a:avLst/>
          </a:prstGeom>
        </p:spPr>
      </p:pic>
      <p:pic>
        <p:nvPicPr>
          <p:cNvPr id="35" name="Picture 34" descr="Shape, arrow&#10;&#10;Description automatically generated">
            <a:extLst>
              <a:ext uri="{FF2B5EF4-FFF2-40B4-BE49-F238E27FC236}">
                <a16:creationId xmlns:a16="http://schemas.microsoft.com/office/drawing/2014/main" id="{B1BDB24D-ABC8-6534-EE8B-D92FA5E9DD0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585" y="3159442"/>
            <a:ext cx="370196" cy="343009"/>
          </a:xfrm>
          <a:prstGeom prst="rect">
            <a:avLst/>
          </a:prstGeom>
        </p:spPr>
      </p:pic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0035895B-82A9-7ACF-8F94-08EF14E0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7853" y="3844662"/>
            <a:ext cx="370196" cy="343009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extLst>
              <a:ext uri="{FF2B5EF4-FFF2-40B4-BE49-F238E27FC236}">
                <a16:creationId xmlns:a16="http://schemas.microsoft.com/office/drawing/2014/main" id="{FB66F0E7-60CE-D05F-8D9C-EC2463CB8C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043" y="4640660"/>
            <a:ext cx="370196" cy="343009"/>
          </a:xfrm>
          <a:prstGeom prst="rect">
            <a:avLst/>
          </a:prstGeom>
        </p:spPr>
      </p:pic>
      <p:pic>
        <p:nvPicPr>
          <p:cNvPr id="38" name="Picture 37" descr="Shape, arrow&#10;&#10;Description automatically generated">
            <a:extLst>
              <a:ext uri="{FF2B5EF4-FFF2-40B4-BE49-F238E27FC236}">
                <a16:creationId xmlns:a16="http://schemas.microsoft.com/office/drawing/2014/main" id="{96D660EE-C27D-05AE-618D-D08FC7AF631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380" y="5373691"/>
            <a:ext cx="370196" cy="343009"/>
          </a:xfrm>
          <a:prstGeom prst="rect">
            <a:avLst/>
          </a:prstGeom>
        </p:spPr>
      </p:pic>
      <p:sp>
        <p:nvSpPr>
          <p:cNvPr id="4" name="Google Shape;167;p2">
            <a:extLst>
              <a:ext uri="{FF2B5EF4-FFF2-40B4-BE49-F238E27FC236}">
                <a16:creationId xmlns:a16="http://schemas.microsoft.com/office/drawing/2014/main" id="{18CADB2B-11F0-F9D5-5E3D-2B152FB6CD35}"/>
              </a:ext>
            </a:extLst>
          </p:cNvPr>
          <p:cNvSpPr/>
          <p:nvPr/>
        </p:nvSpPr>
        <p:spPr>
          <a:xfrm>
            <a:off x="123171" y="128500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00B05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1527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1_W8F_8.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1_W8F_8.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1_W8F_8.1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1_W8F_8.1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1_W8F_8.1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/>
      <p:bldP spid="16" grpId="0" animBg="1"/>
      <p:bldP spid="30" grpId="0" animBg="1"/>
      <p:bldP spid="31" grpId="0" animBg="1"/>
      <p:bldP spid="32" grpId="0" animBg="1"/>
      <p:bldP spid="3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2560</Words>
  <Application>Microsoft Office PowerPoint</Application>
  <PresentationFormat>Widescreen</PresentationFormat>
  <Paragraphs>523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Century Gothic</vt:lpstr>
      <vt:lpstr>Modern Love</vt:lpstr>
      <vt:lpstr>Segoe Print</vt:lpstr>
      <vt:lpstr>1_Office Theme</vt:lpstr>
      <vt:lpstr>Interacting </vt:lpstr>
      <vt:lpstr>Follow up 1a</vt:lpstr>
      <vt:lpstr>Follow up 1b</vt:lpstr>
      <vt:lpstr>Words for ‘a’ (ein, eine, ein)</vt:lpstr>
      <vt:lpstr>Follow up 2</vt:lpstr>
      <vt:lpstr>Follow up 3 </vt:lpstr>
      <vt:lpstr>Follow up 4</vt:lpstr>
      <vt:lpstr>Follow up 4a</vt:lpstr>
      <vt:lpstr>Follow up 4b</vt:lpstr>
      <vt:lpstr>Follow up 5: </vt:lpstr>
      <vt:lpstr>Follow up 5: </vt:lpstr>
      <vt:lpstr>PowerPoint Presentation</vt:lpstr>
      <vt:lpstr>Follow up 5: </vt:lpstr>
      <vt:lpstr>Follow up 5: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Hawkes</dc:creator>
  <cp:lastModifiedBy>Charlotte Moss</cp:lastModifiedBy>
  <cp:revision>62</cp:revision>
  <dcterms:created xsi:type="dcterms:W3CDTF">2021-06-12T06:20:35Z</dcterms:created>
  <dcterms:modified xsi:type="dcterms:W3CDTF">2023-09-28T12:53:17Z</dcterms:modified>
</cp:coreProperties>
</file>