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AF86A3-886A-A57C-8F69-A6E3F594B734}" name="Rowena Kasprowicz" initials="RK" userId="S::mo917880@reading.ac.uk::d2470786-0e12-46a9-bed8-6c8611d692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DAE3F3"/>
    <a:srgbClr val="DCFCF1"/>
    <a:srgbClr val="FFEFEF"/>
    <a:srgbClr val="FBECC9"/>
    <a:srgbClr val="FBE5D6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BF344-F9CE-4B4E-B21D-EE004255FAB6}" v="864" dt="2023-05-22T15:19:16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737" autoAdjust="0"/>
  </p:normalViewPr>
  <p:slideViewPr>
    <p:cSldViewPr snapToGrid="0">
      <p:cViewPr varScale="1">
        <p:scale>
          <a:sx n="76" d="100"/>
          <a:sy n="76" d="100"/>
        </p:scale>
        <p:origin x="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5C68-58F2-4023-A146-B5E7D24E5881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D3F0-5BE7-4AEA-B5E8-8C1155492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5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BD3F0-5BE7-4AEA-B5E8-8C11554924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9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0691-8567-9722-364E-E41761A5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6F2B1-F652-0403-A738-441F1C697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56765-33FD-F554-7F4F-4B7CB84F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D01C1-88F7-7DB1-2441-6AF459F8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47D7A-A2D5-85B8-0058-A5B98BCF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CDA5-C527-25D7-BB1E-661CE8E1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92337-746F-BA29-8C71-F4A98132A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9E27-EFFF-1329-81BF-2FF2C673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B3FF-8020-7F68-689E-B2C40E0F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3086-8AB2-D71E-20C6-3EF627E4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8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F98E3-95D1-F4FD-851B-1C3056F0D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6654B-891E-1E1A-F0C2-C730B29F2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7E4BE-CF1D-F8F2-0983-8A0F8EAD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E2671-8B2F-8CB9-FA98-26203DD5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A6B9-4329-CEEF-652E-6C06162A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3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7DE5-D547-0731-4F21-959B7D90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BF23-AFA6-8248-1408-B10BA3BC6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70C57-C601-5953-904A-672F985A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EDF3E-1258-41FD-4508-E3359CA6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B2980-603C-2B27-C7BB-778DECD6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8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1891-569D-64B3-F6AC-371C9B4C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8BC6B-4CA6-51EC-B6DC-FB2D48F8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096CC-B738-B1FD-6F80-9109D4EE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1BF3-6F19-59BF-477F-B05C8AE1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C20F3-CA6E-DA44-347B-D556ED92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6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C27F-3FF4-1CEC-A93B-471302A5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CBCA-DA50-70D9-E2FD-E5C2CC96C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D4A44-C50F-CC67-7678-8BFAAC82F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4E4FA-082E-2DF8-4995-FF1AC435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8DACD-60F2-F94B-F84D-623E75ED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D0A87-EFCF-F181-D556-13EFC476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6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9A49-C6C0-670F-23AE-D3A5CD62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BA714-89FC-28B9-B1F1-2F20EB71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558B-2540-54BC-03FD-9AAF2678E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158F9-A43E-479D-69C5-84909F64D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DB593-B001-7F7B-4CD7-4DD0508A8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83857-37D8-764B-195B-8013518B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0F876-2CF7-2F55-77C2-4EFD153D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554C5-0EE5-72B8-ADD3-ED8A92A4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2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AF1B-0C78-7C39-AC82-6F8785AB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9126F-03C6-89F9-F763-FAE6F4CF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D478F-9A93-D410-B918-D5B318FD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F47F-415E-EBBD-DEC2-10203420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0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29858-4187-E549-9CFB-76F3F87F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5C779-5826-F0CC-5FD7-82E39DB2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BC56E-26FB-B03C-3205-6511E616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6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8B2D-E503-0CF9-1415-CDAAF306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F15E-32FD-501B-F03D-6B3A563B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66D8-ACA6-F1BD-1B65-D0C7F48AF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57759-E49B-80E2-0FC4-3E475E4D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7B9C1-D77D-350D-CA51-7EA4B1A8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CBD2F-E493-B440-66B6-6F138BA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9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0098-EC23-D3D0-E349-5D3765EE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1E538-A128-D03B-6C05-7F28D1151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5ACDF-A08F-DCAF-71C3-82C905E1E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E1C93-D833-75D2-5E91-BCB1572B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0C582-948C-4CBB-359D-352E8C01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B18AC-294B-62D8-8AD2-6B3FCFCA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0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213E5-6BA1-BFD3-EE61-7648279D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9D49C-2129-FD75-AAF9-FF2E56854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3B24-FD02-907C-0ABF-1301E0516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38D6-02F3-412B-B37F-B9F96239006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D13DE-71B9-554E-5A14-292ECBAB5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1EB2-0B97-6833-9017-0924022CF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5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gif"/><Relationship Id="rId3" Type="http://schemas.openxmlformats.org/officeDocument/2006/relationships/image" Target="../media/image8.jpe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20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107">
            <a:extLst>
              <a:ext uri="{FF2B5EF4-FFF2-40B4-BE49-F238E27FC236}">
                <a16:creationId xmlns:a16="http://schemas.microsoft.com/office/drawing/2014/main" id="{BC1FDF1E-531C-BC03-2C97-18A082C80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05517"/>
              </p:ext>
            </p:extLst>
          </p:nvPr>
        </p:nvGraphicFramePr>
        <p:xfrm>
          <a:off x="5555828" y="1763015"/>
          <a:ext cx="6636172" cy="804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617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804449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6FDD1AA-EAEF-39A4-DA51-0456D5BE2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01960"/>
              </p:ext>
            </p:extLst>
          </p:nvPr>
        </p:nvGraphicFramePr>
        <p:xfrm>
          <a:off x="5558954" y="409548"/>
          <a:ext cx="6633048" cy="135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62">
                  <a:extLst>
                    <a:ext uri="{9D8B030D-6E8A-4147-A177-3AD203B41FA5}">
                      <a16:colId xmlns:a16="http://schemas.microsoft.com/office/drawing/2014/main" val="210854961"/>
                    </a:ext>
                  </a:extLst>
                </a:gridCol>
                <a:gridCol w="1658262">
                  <a:extLst>
                    <a:ext uri="{9D8B030D-6E8A-4147-A177-3AD203B41FA5}">
                      <a16:colId xmlns:a16="http://schemas.microsoft.com/office/drawing/2014/main" val="3289349689"/>
                    </a:ext>
                  </a:extLst>
                </a:gridCol>
                <a:gridCol w="1658262">
                  <a:extLst>
                    <a:ext uri="{9D8B030D-6E8A-4147-A177-3AD203B41FA5}">
                      <a16:colId xmlns:a16="http://schemas.microsoft.com/office/drawing/2014/main" val="3116131649"/>
                    </a:ext>
                  </a:extLst>
                </a:gridCol>
                <a:gridCol w="1658262">
                  <a:extLst>
                    <a:ext uri="{9D8B030D-6E8A-4147-A177-3AD203B41FA5}">
                      <a16:colId xmlns:a16="http://schemas.microsoft.com/office/drawing/2014/main" val="1386792111"/>
                    </a:ext>
                  </a:extLst>
                </a:gridCol>
              </a:tblGrid>
              <a:tr h="676129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923455"/>
                  </a:ext>
                </a:extLst>
              </a:tr>
              <a:tr h="676129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405000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7EB43B13-9311-734B-3238-D3D450239796}"/>
              </a:ext>
            </a:extLst>
          </p:cNvPr>
          <p:cNvSpPr txBox="1">
            <a:spLocks/>
          </p:cNvSpPr>
          <p:nvPr/>
        </p:nvSpPr>
        <p:spPr>
          <a:xfrm>
            <a:off x="1676400" y="47527"/>
            <a:ext cx="1051560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Blau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FC98D-4543-F0A0-1C17-02A9B79C013E}"/>
              </a:ext>
            </a:extLst>
          </p:cNvPr>
          <p:cNvSpPr/>
          <p:nvPr/>
        </p:nvSpPr>
        <p:spPr>
          <a:xfrm>
            <a:off x="5424754" y="68798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47" name="Table 30">
            <a:extLst>
              <a:ext uri="{FF2B5EF4-FFF2-40B4-BE49-F238E27FC236}">
                <a16:creationId xmlns:a16="http://schemas.microsoft.com/office/drawing/2014/main" id="{E75A3570-730A-399D-3AF3-996530C97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65316"/>
              </p:ext>
            </p:extLst>
          </p:nvPr>
        </p:nvGraphicFramePr>
        <p:xfrm>
          <a:off x="102037" y="-9623"/>
          <a:ext cx="2513330" cy="2755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330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69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words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für – for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74174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jeden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 Tag </a:t>
                      </a:r>
                      <a:r>
                        <a:rPr lang="en-GB" sz="1100" b="0" i="0" u="none" strike="noStrike" noProof="0" dirty="0">
                          <a:solidFill>
                            <a:srgbClr val="002060"/>
                          </a:solidFill>
                        </a:rPr>
                        <a:t>–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 every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 – you (formal)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Doing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60156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finden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find, finding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78252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things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27631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bekannt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week-known, famous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39346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dort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0993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zusammen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together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89446"/>
                  </a:ext>
                </a:extLst>
              </a:tr>
            </a:tbl>
          </a:graphicData>
        </a:graphic>
      </p:graphicFrame>
      <p:graphicFrame>
        <p:nvGraphicFramePr>
          <p:cNvPr id="48" name="Table 30">
            <a:extLst>
              <a:ext uri="{FF2B5EF4-FFF2-40B4-BE49-F238E27FC236}">
                <a16:creationId xmlns:a16="http://schemas.microsoft.com/office/drawing/2014/main" id="{C587F2D2-7940-D925-C85D-F10B819AF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8795"/>
              </p:ext>
            </p:extLst>
          </p:nvPr>
        </p:nvGraphicFramePr>
        <p:xfrm>
          <a:off x="2647370" y="-9623"/>
          <a:ext cx="2825583" cy="3939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583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Abend – evening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Fluss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river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091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Nachmittag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afternoon (m)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8379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Norden, Nord- – north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893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Osten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Ost- – east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9911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Süden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Süd- – south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Wald – forest, woods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4762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Westen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West- – west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6401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Unterricht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teaching, lessons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5946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Arbeit – work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86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Insel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island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50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Pause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– break, pause (f)</a:t>
                      </a:r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320915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Uniform – uniform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14050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Schloss – castle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74455"/>
                  </a:ext>
                </a:extLst>
              </a:tr>
            </a:tbl>
          </a:graphicData>
        </a:graphic>
      </p:graphicFrame>
      <p:graphicFrame>
        <p:nvGraphicFramePr>
          <p:cNvPr id="49" name="Table 34">
            <a:extLst>
              <a:ext uri="{FF2B5EF4-FFF2-40B4-BE49-F238E27FC236}">
                <a16:creationId xmlns:a16="http://schemas.microsoft.com/office/drawing/2014/main" id="{A0D29ADF-A66A-583C-146E-3662FCF44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6228"/>
              </p:ext>
            </p:extLst>
          </p:nvPr>
        </p:nvGraphicFramePr>
        <p:xfrm>
          <a:off x="5555828" y="2564176"/>
          <a:ext cx="6636173" cy="4291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26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96120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239927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0835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Adverbs of time</a:t>
                      </a:r>
                    </a:p>
                    <a:p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050" b="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Nachmittag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means </a:t>
                      </a:r>
                      <a:b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‘the afternoon’.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  <a:p>
                      <a:endParaRPr lang="en-GB" sz="1050" b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  <a:p>
                      <a:endParaRPr lang="en-GB" sz="1050" b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Word order, adverbs of place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Word order, adverbs of time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0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(you) |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(you all)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(she) |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(they)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Sie to mean ‘you’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38E0291-4CC0-06B2-1F8E-738EB8D49898}"/>
              </a:ext>
            </a:extLst>
          </p:cNvPr>
          <p:cNvGrpSpPr/>
          <p:nvPr/>
        </p:nvGrpSpPr>
        <p:grpSpPr>
          <a:xfrm>
            <a:off x="6239262" y="32163"/>
            <a:ext cx="932955" cy="310214"/>
            <a:chOff x="3709178" y="-2191245"/>
            <a:chExt cx="1584764" cy="969724"/>
          </a:xfrm>
        </p:grpSpPr>
        <p:pic>
          <p:nvPicPr>
            <p:cNvPr id="121" name="Picture 120" descr="Logo, icon&#10;&#10;Description automatically generated">
              <a:extLst>
                <a:ext uri="{FF2B5EF4-FFF2-40B4-BE49-F238E27FC236}">
                  <a16:creationId xmlns:a16="http://schemas.microsoft.com/office/drawing/2014/main" id="{82439DB6-EB74-5DFA-3DEE-199223F11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22" name="Speech Bubble: Oval 121">
              <a:extLst>
                <a:ext uri="{FF2B5EF4-FFF2-40B4-BE49-F238E27FC236}">
                  <a16:creationId xmlns:a16="http://schemas.microsoft.com/office/drawing/2014/main" id="{F29D76F6-D7B1-3EFC-2202-80835B655166}"/>
                </a:ext>
              </a:extLst>
            </p:cNvPr>
            <p:cNvSpPr/>
            <p:nvPr/>
          </p:nvSpPr>
          <p:spPr>
            <a:xfrm>
              <a:off x="3709178" y="-2191245"/>
              <a:ext cx="818287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…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76E14D4F-3777-DE70-57BB-056C8E85E6B5}"/>
              </a:ext>
            </a:extLst>
          </p:cNvPr>
          <p:cNvSpPr txBox="1"/>
          <p:nvPr/>
        </p:nvSpPr>
        <p:spPr>
          <a:xfrm>
            <a:off x="5527917" y="1783838"/>
            <a:ext cx="2243573" cy="25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Order of words in a sentence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85770A-E164-EC46-1F43-49829C28A52A}"/>
              </a:ext>
            </a:extLst>
          </p:cNvPr>
          <p:cNvSpPr/>
          <p:nvPr/>
        </p:nvSpPr>
        <p:spPr>
          <a:xfrm>
            <a:off x="5506818" y="785847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pic>
        <p:nvPicPr>
          <p:cNvPr id="12" name="Picture 11" descr="man looking at his watch and running late">
            <a:extLst>
              <a:ext uri="{FF2B5EF4-FFF2-40B4-BE49-F238E27FC236}">
                <a16:creationId xmlns:a16="http://schemas.microsoft.com/office/drawing/2014/main" id="{555A7FCC-FF08-B487-E788-FC8D7305B4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85" y="418699"/>
            <a:ext cx="663748" cy="7134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48B1E3-B801-667C-39F3-844287CD5128}"/>
              </a:ext>
            </a:extLst>
          </p:cNvPr>
          <p:cNvSpPr/>
          <p:nvPr/>
        </p:nvSpPr>
        <p:spPr>
          <a:xfrm>
            <a:off x="7161843" y="797401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nde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D7FAEA1-12B3-9968-B247-472775F99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94" y="441399"/>
            <a:ext cx="586044" cy="571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428C44-48A3-DA01-88C0-F41633FF1C75}"/>
              </a:ext>
            </a:extLst>
          </p:cNvPr>
          <p:cNvSpPr/>
          <p:nvPr/>
        </p:nvSpPr>
        <p:spPr>
          <a:xfrm>
            <a:off x="8856544" y="817683"/>
            <a:ext cx="60946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ö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nig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D817337-56BE-8ABB-6102-F4B2311E01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05" y="451168"/>
            <a:ext cx="511862" cy="6519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6EBAF7-685B-46FC-7972-0428E9B851B7}"/>
              </a:ext>
            </a:extLst>
          </p:cNvPr>
          <p:cNvSpPr/>
          <p:nvPr/>
        </p:nvSpPr>
        <p:spPr>
          <a:xfrm>
            <a:off x="10483187" y="808116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ö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pfe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 descr="back of a man's head">
            <a:extLst>
              <a:ext uri="{FF2B5EF4-FFF2-40B4-BE49-F238E27FC236}">
                <a16:creationId xmlns:a16="http://schemas.microsoft.com/office/drawing/2014/main" id="{02857360-73D0-CCCF-ADB4-34F75812C5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11470639" y="504037"/>
            <a:ext cx="345273" cy="396053"/>
          </a:xfrm>
          <a:prstGeom prst="rect">
            <a:avLst/>
          </a:prstGeom>
        </p:spPr>
      </p:pic>
      <p:pic>
        <p:nvPicPr>
          <p:cNvPr id="20" name="Picture 19" descr="back of a man's head">
            <a:extLst>
              <a:ext uri="{FF2B5EF4-FFF2-40B4-BE49-F238E27FC236}">
                <a16:creationId xmlns:a16="http://schemas.microsoft.com/office/drawing/2014/main" id="{DB0A928A-2E4B-0FD4-8232-E0EC12AE88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11710667" y="504037"/>
            <a:ext cx="345273" cy="396053"/>
          </a:xfrm>
          <a:prstGeom prst="rect">
            <a:avLst/>
          </a:prstGeom>
        </p:spPr>
      </p:pic>
      <p:pic>
        <p:nvPicPr>
          <p:cNvPr id="21" name="Picture 20" descr="back of a man's head">
            <a:extLst>
              <a:ext uri="{FF2B5EF4-FFF2-40B4-BE49-F238E27FC236}">
                <a16:creationId xmlns:a16="http://schemas.microsoft.com/office/drawing/2014/main" id="{DF0E27FA-178A-639A-42D0-F90E07391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11229332" y="504036"/>
            <a:ext cx="345273" cy="3960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5347FED-3C7D-5238-3776-E7CB4DBD6669}"/>
              </a:ext>
            </a:extLst>
          </p:cNvPr>
          <p:cNvSpPr/>
          <p:nvPr/>
        </p:nvSpPr>
        <p:spPr>
          <a:xfrm>
            <a:off x="5502748" y="1477850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2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3" name="Picture 2" descr="Free vector graphics of Door">
            <a:extLst>
              <a:ext uri="{FF2B5EF4-FFF2-40B4-BE49-F238E27FC236}">
                <a16:creationId xmlns:a16="http://schemas.microsoft.com/office/drawing/2014/main" id="{F49F0F12-8D97-E0AE-79E3-D223B1C0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27" y="1079333"/>
            <a:ext cx="366373" cy="6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FFF366E-E181-B71C-DBF2-53772A75D682}"/>
              </a:ext>
            </a:extLst>
          </p:cNvPr>
          <p:cNvSpPr/>
          <p:nvPr/>
        </p:nvSpPr>
        <p:spPr>
          <a:xfrm>
            <a:off x="7184007" y="1477850"/>
            <a:ext cx="46839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nf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 descr="number 5 with a dice">
            <a:extLst>
              <a:ext uri="{FF2B5EF4-FFF2-40B4-BE49-F238E27FC236}">
                <a16:creationId xmlns:a16="http://schemas.microsoft.com/office/drawing/2014/main" id="{3168707C-C283-D999-7B02-36D50F1A7E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56" y="1089148"/>
            <a:ext cx="541120" cy="645823"/>
          </a:xfrm>
          <a:prstGeom prst="rect">
            <a:avLst/>
          </a:prstGeom>
        </p:spPr>
      </p:pic>
      <p:sp>
        <p:nvSpPr>
          <p:cNvPr id="26" name="CustomShape 2">
            <a:extLst>
              <a:ext uri="{FF2B5EF4-FFF2-40B4-BE49-F238E27FC236}">
                <a16:creationId xmlns:a16="http://schemas.microsoft.com/office/drawing/2014/main" id="{78E54CF4-5960-9794-65A2-C4A4F83E01BA}"/>
              </a:ext>
            </a:extLst>
          </p:cNvPr>
          <p:cNvSpPr/>
          <p:nvPr/>
        </p:nvSpPr>
        <p:spPr>
          <a:xfrm>
            <a:off x="8703701" y="1487293"/>
            <a:ext cx="770596" cy="319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au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7" name="Picture 26" descr="house">
            <a:extLst>
              <a:ext uri="{FF2B5EF4-FFF2-40B4-BE49-F238E27FC236}">
                <a16:creationId xmlns:a16="http://schemas.microsoft.com/office/drawing/2014/main" id="{44559EDB-3046-8FC3-0B04-F7BE28082D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30" y="1127229"/>
            <a:ext cx="878365" cy="578401"/>
          </a:xfrm>
          <a:prstGeom prst="rect">
            <a:avLst/>
          </a:prstGeom>
        </p:spPr>
      </p:pic>
      <p:sp>
        <p:nvSpPr>
          <p:cNvPr id="28" name="CustomShape 2">
            <a:extLst>
              <a:ext uri="{FF2B5EF4-FFF2-40B4-BE49-F238E27FC236}">
                <a16:creationId xmlns:a16="http://schemas.microsoft.com/office/drawing/2014/main" id="{89E61032-32CE-57F6-DD05-67D93C9DA4C4}"/>
              </a:ext>
            </a:extLst>
          </p:cNvPr>
          <p:cNvSpPr/>
          <p:nvPr/>
        </p:nvSpPr>
        <p:spPr>
          <a:xfrm>
            <a:off x="10443003" y="1501103"/>
            <a:ext cx="1248737" cy="242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eu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tschland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E7A474-D513-8A80-9FDC-B0AF3FB295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48312" y="1084134"/>
            <a:ext cx="649661" cy="6496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71CC083-02CF-82D9-1D1F-0B67B591F980}"/>
              </a:ext>
            </a:extLst>
          </p:cNvPr>
          <p:cNvSpPr txBox="1"/>
          <p:nvPr/>
        </p:nvSpPr>
        <p:spPr>
          <a:xfrm>
            <a:off x="5555828" y="3066846"/>
            <a:ext cx="23145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To say ‘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in the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afternoon’ or ‘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this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afternoon’ 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Am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Nachmittag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71B599-4A41-7CE9-F9B9-ED7912C8359F}"/>
              </a:ext>
            </a:extLst>
          </p:cNvPr>
          <p:cNvSpPr txBox="1"/>
          <p:nvPr/>
        </p:nvSpPr>
        <p:spPr>
          <a:xfrm>
            <a:off x="5542013" y="3569578"/>
            <a:ext cx="23338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To say ‘afternoon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’ or ‘</a:t>
            </a:r>
            <a:r>
              <a:rPr kumimoji="0" lang="en-GB" sz="105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every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afternoon’ 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nachmittag</a:t>
            </a:r>
            <a:r>
              <a:rPr kumimoji="0" lang="en-GB" sz="105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s</a:t>
            </a:r>
            <a:endParaRPr kumimoji="0" lang="en-GB" sz="105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9DB040-9E25-7BCC-B23C-D92AB66D89D8}"/>
              </a:ext>
            </a:extLst>
          </p:cNvPr>
          <p:cNvSpPr txBox="1"/>
          <p:nvPr/>
        </p:nvSpPr>
        <p:spPr>
          <a:xfrm>
            <a:off x="5523438" y="4101306"/>
            <a:ext cx="23338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noProof="0" dirty="0">
                <a:solidFill>
                  <a:srgbClr val="002060"/>
                </a:solidFill>
                <a:latin typeface="Century Gothic"/>
                <a:sym typeface="Century Gothic"/>
              </a:rPr>
              <a:t>Another way to say ‘</a:t>
            </a:r>
            <a:r>
              <a:rPr lang="en-US" sz="1050" u="sng" kern="0" noProof="0" dirty="0">
                <a:solidFill>
                  <a:srgbClr val="002060"/>
                </a:solidFill>
                <a:latin typeface="Century Gothic"/>
                <a:sym typeface="Century Gothic"/>
              </a:rPr>
              <a:t>this</a:t>
            </a:r>
            <a:r>
              <a:rPr lang="en-US" sz="1050" kern="0" noProof="0" dirty="0">
                <a:solidFill>
                  <a:srgbClr val="002060"/>
                </a:solidFill>
                <a:latin typeface="Century Gothic"/>
                <a:sym typeface="Century Gothic"/>
              </a:rPr>
              <a:t> afternoon’ is ‘</a:t>
            </a:r>
            <a:r>
              <a:rPr lang="en-US" sz="1050" b="1" u="sng" kern="0" noProof="0" dirty="0" err="1">
                <a:solidFill>
                  <a:srgbClr val="002060"/>
                </a:solidFill>
                <a:latin typeface="Century Gothic"/>
                <a:sym typeface="Century Gothic"/>
              </a:rPr>
              <a:t>heute</a:t>
            </a:r>
            <a:r>
              <a:rPr lang="en-US" sz="1050" kern="0" noProof="0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US" sz="1050" b="1" kern="0" noProof="0" dirty="0" err="1">
                <a:solidFill>
                  <a:srgbClr val="002060"/>
                </a:solidFill>
                <a:latin typeface="Century Gothic"/>
                <a:sym typeface="Century Gothic"/>
              </a:rPr>
              <a:t>nachmittag</a:t>
            </a:r>
            <a:r>
              <a:rPr lang="en-US" sz="1050" kern="0" noProof="0" dirty="0">
                <a:solidFill>
                  <a:srgbClr val="002060"/>
                </a:solidFill>
                <a:latin typeface="Century Gothic"/>
                <a:sym typeface="Century Gothic"/>
              </a:rPr>
              <a:t>’ (</a:t>
            </a:r>
            <a:r>
              <a:rPr lang="en-US" sz="1050" i="1" u="sng" kern="0" noProof="0" dirty="0">
                <a:solidFill>
                  <a:srgbClr val="002060"/>
                </a:solidFill>
                <a:latin typeface="Century Gothic"/>
                <a:sym typeface="Century Gothic"/>
              </a:rPr>
              <a:t>today</a:t>
            </a:r>
            <a:r>
              <a:rPr lang="en-US" sz="1050" kern="0" noProof="0" dirty="0">
                <a:solidFill>
                  <a:srgbClr val="002060"/>
                </a:solidFill>
                <a:latin typeface="Century Gothic"/>
                <a:sym typeface="Century Gothic"/>
              </a:rPr>
              <a:t> afternoon).</a:t>
            </a:r>
            <a:endParaRPr kumimoji="0" lang="en-GB" sz="105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39" name="Picture 2" descr="Free vector graphics of Time">
            <a:extLst>
              <a:ext uri="{FF2B5EF4-FFF2-40B4-BE49-F238E27FC236}">
                <a16:creationId xmlns:a16="http://schemas.microsoft.com/office/drawing/2014/main" id="{D2DA1840-52C6-DF3B-670F-F4479AFA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07" y="2581634"/>
            <a:ext cx="493405" cy="4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9D82118-3E79-8624-B648-B08DB5147CC4}"/>
              </a:ext>
            </a:extLst>
          </p:cNvPr>
          <p:cNvSpPr/>
          <p:nvPr/>
        </p:nvSpPr>
        <p:spPr>
          <a:xfrm>
            <a:off x="9643090" y="1776373"/>
            <a:ext cx="885661" cy="25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Die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Insel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41" name="CustomShape 4">
            <a:extLst>
              <a:ext uri="{FF2B5EF4-FFF2-40B4-BE49-F238E27FC236}">
                <a16:creationId xmlns:a16="http://schemas.microsoft.com/office/drawing/2014/main" id="{9EB01A6A-10A2-B076-1C22-2298E0880B4D}"/>
              </a:ext>
            </a:extLst>
          </p:cNvPr>
          <p:cNvSpPr/>
          <p:nvPr/>
        </p:nvSpPr>
        <p:spPr>
          <a:xfrm>
            <a:off x="9700282" y="2237349"/>
            <a:ext cx="885661" cy="219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island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9EAF00-E449-08B9-2007-D22B0D745FC3}"/>
              </a:ext>
            </a:extLst>
          </p:cNvPr>
          <p:cNvSpPr/>
          <p:nvPr/>
        </p:nvSpPr>
        <p:spPr>
          <a:xfrm>
            <a:off x="10530645" y="1784591"/>
            <a:ext cx="313914" cy="25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A951D0-9233-13F6-B247-D2871274BCEF}"/>
              </a:ext>
            </a:extLst>
          </p:cNvPr>
          <p:cNvSpPr/>
          <p:nvPr/>
        </p:nvSpPr>
        <p:spPr>
          <a:xfrm>
            <a:off x="11113925" y="1778295"/>
            <a:ext cx="10937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im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Osten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465640-FC62-69B4-52A2-3903EE4A7641}"/>
              </a:ext>
            </a:extLst>
          </p:cNvPr>
          <p:cNvSpPr txBox="1"/>
          <p:nvPr/>
        </p:nvSpPr>
        <p:spPr>
          <a:xfrm>
            <a:off x="9700282" y="2019424"/>
            <a:ext cx="705547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SUBJECT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CC0EA4-6996-4669-AB47-6CE3FD340AC5}"/>
              </a:ext>
            </a:extLst>
          </p:cNvPr>
          <p:cNvSpPr txBox="1"/>
          <p:nvPr/>
        </p:nvSpPr>
        <p:spPr>
          <a:xfrm>
            <a:off x="10443075" y="2019424"/>
            <a:ext cx="522189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7A3EF1-6FBF-4E51-914D-28FCB11A751A}"/>
              </a:ext>
            </a:extLst>
          </p:cNvPr>
          <p:cNvSpPr txBox="1"/>
          <p:nvPr/>
        </p:nvSpPr>
        <p:spPr>
          <a:xfrm>
            <a:off x="11002510" y="2019424"/>
            <a:ext cx="1109317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PLACE ADVERB </a:t>
            </a:r>
          </a:p>
        </p:txBody>
      </p:sp>
      <p:sp>
        <p:nvSpPr>
          <p:cNvPr id="61" name="CustomShape 4">
            <a:extLst>
              <a:ext uri="{FF2B5EF4-FFF2-40B4-BE49-F238E27FC236}">
                <a16:creationId xmlns:a16="http://schemas.microsoft.com/office/drawing/2014/main" id="{CB81376D-ADAC-CFE3-D4FD-4EDBF6C9321C}"/>
              </a:ext>
            </a:extLst>
          </p:cNvPr>
          <p:cNvSpPr/>
          <p:nvPr/>
        </p:nvSpPr>
        <p:spPr>
          <a:xfrm>
            <a:off x="10348609" y="2244388"/>
            <a:ext cx="720514" cy="244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CustomShape 4">
            <a:extLst>
              <a:ext uri="{FF2B5EF4-FFF2-40B4-BE49-F238E27FC236}">
                <a16:creationId xmlns:a16="http://schemas.microsoft.com/office/drawing/2014/main" id="{2CDC190E-83B9-7786-1C59-50F25891D378}"/>
              </a:ext>
            </a:extLst>
          </p:cNvPr>
          <p:cNvSpPr/>
          <p:nvPr/>
        </p:nvSpPr>
        <p:spPr>
          <a:xfrm>
            <a:off x="10962181" y="2249817"/>
            <a:ext cx="1093759" cy="248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 East.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35C31BB-39AE-7CE9-B69D-F9572614C2F5}"/>
              </a:ext>
            </a:extLst>
          </p:cNvPr>
          <p:cNvSpPr txBox="1"/>
          <p:nvPr/>
        </p:nvSpPr>
        <p:spPr>
          <a:xfrm>
            <a:off x="7762255" y="2771249"/>
            <a:ext cx="222711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 can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start a sentence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with an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adverb of place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to emphasise it.</a:t>
            </a:r>
          </a:p>
        </p:txBody>
      </p:sp>
      <p:sp>
        <p:nvSpPr>
          <p:cNvPr id="85" name="CustomShape 3">
            <a:extLst>
              <a:ext uri="{FF2B5EF4-FFF2-40B4-BE49-F238E27FC236}">
                <a16:creationId xmlns:a16="http://schemas.microsoft.com/office/drawing/2014/main" id="{138233DD-DBA9-962F-E236-B9027FD42119}"/>
              </a:ext>
            </a:extLst>
          </p:cNvPr>
          <p:cNvSpPr/>
          <p:nvPr/>
        </p:nvSpPr>
        <p:spPr>
          <a:xfrm>
            <a:off x="5533862" y="2008986"/>
            <a:ext cx="4255343" cy="270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know this common order of words in a German sentence. It is called Word</a:t>
            </a:r>
            <a:r>
              <a:rPr kumimoji="0" lang="en-US" sz="105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Order 1</a:t>
            </a:r>
            <a:r>
              <a:rPr kumimoji="0" lang="en-US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60C86FB-1AD2-EBD4-9180-337EFAD883BF}"/>
              </a:ext>
            </a:extLst>
          </p:cNvPr>
          <p:cNvSpPr txBox="1"/>
          <p:nvPr/>
        </p:nvSpPr>
        <p:spPr>
          <a:xfrm>
            <a:off x="7741851" y="3295963"/>
            <a:ext cx="21513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When we do this, the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adverb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subject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swap places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14C57D3-FEF8-D003-568E-962E9A29F336}"/>
              </a:ext>
            </a:extLst>
          </p:cNvPr>
          <p:cNvSpPr/>
          <p:nvPr/>
        </p:nvSpPr>
        <p:spPr>
          <a:xfrm>
            <a:off x="9041458" y="3667554"/>
            <a:ext cx="885661" cy="25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die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Insel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5C8543F-5956-4E78-6950-35739F094B43}"/>
              </a:ext>
            </a:extLst>
          </p:cNvPr>
          <p:cNvSpPr/>
          <p:nvPr/>
        </p:nvSpPr>
        <p:spPr>
          <a:xfrm>
            <a:off x="8646376" y="3674943"/>
            <a:ext cx="313914" cy="25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DE45817-1CCC-3577-4914-0248B9394448}"/>
              </a:ext>
            </a:extLst>
          </p:cNvPr>
          <p:cNvSpPr/>
          <p:nvPr/>
        </p:nvSpPr>
        <p:spPr>
          <a:xfrm>
            <a:off x="7746908" y="3680306"/>
            <a:ext cx="10937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Osten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4EABF89-21FE-1EAB-24EB-A3EFAE33174A}"/>
              </a:ext>
            </a:extLst>
          </p:cNvPr>
          <p:cNvSpPr txBox="1"/>
          <p:nvPr/>
        </p:nvSpPr>
        <p:spPr>
          <a:xfrm>
            <a:off x="9121523" y="3911812"/>
            <a:ext cx="705547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SUBJECT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C0922A4-34F1-9BC9-7DBF-803FEDFC8B5F}"/>
              </a:ext>
            </a:extLst>
          </p:cNvPr>
          <p:cNvSpPr txBox="1"/>
          <p:nvPr/>
        </p:nvSpPr>
        <p:spPr>
          <a:xfrm>
            <a:off x="8558806" y="3909776"/>
            <a:ext cx="522189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5D4348-741D-BC1A-C64C-E331191DAA05}"/>
              </a:ext>
            </a:extLst>
          </p:cNvPr>
          <p:cNvSpPr txBox="1"/>
          <p:nvPr/>
        </p:nvSpPr>
        <p:spPr>
          <a:xfrm>
            <a:off x="7797785" y="3908266"/>
            <a:ext cx="70554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PLACE ADVERB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C409FA3-1EF2-560B-B78C-80B44DD0C489}"/>
              </a:ext>
            </a:extLst>
          </p:cNvPr>
          <p:cNvSpPr txBox="1"/>
          <p:nvPr/>
        </p:nvSpPr>
        <p:spPr>
          <a:xfrm>
            <a:off x="9927119" y="4218248"/>
            <a:ext cx="231990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Again, the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verb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position does not change.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3375E1-D696-F191-FC00-1E36535B9B9F}"/>
              </a:ext>
            </a:extLst>
          </p:cNvPr>
          <p:cNvSpPr txBox="1"/>
          <p:nvPr/>
        </p:nvSpPr>
        <p:spPr>
          <a:xfrm>
            <a:off x="9933511" y="2769953"/>
            <a:ext cx="231434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 can also start a sentence with a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time adverb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emphasise it: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9F5B850-A327-DB45-C8AA-A5F1871139CB}"/>
              </a:ext>
            </a:extLst>
          </p:cNvPr>
          <p:cNvSpPr/>
          <p:nvPr/>
        </p:nvSpPr>
        <p:spPr>
          <a:xfrm>
            <a:off x="11207896" y="3296816"/>
            <a:ext cx="1142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Geschichten</a:t>
            </a:r>
            <a:r>
              <a: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D2546F1-8D6A-AF22-9F40-60436DF37AD9}"/>
              </a:ext>
            </a:extLst>
          </p:cNvPr>
          <p:cNvSpPr/>
          <p:nvPr/>
        </p:nvSpPr>
        <p:spPr>
          <a:xfrm>
            <a:off x="10380467" y="3298239"/>
            <a:ext cx="12064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kumimoji="0" lang="en-GB" sz="1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chreibt</a:t>
            </a:r>
            <a:r>
              <a: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ihr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7D7D355-CC27-1BC5-38B0-5C19E06C2A9A}"/>
              </a:ext>
            </a:extLst>
          </p:cNvPr>
          <p:cNvSpPr/>
          <p:nvPr/>
        </p:nvSpPr>
        <p:spPr>
          <a:xfrm>
            <a:off x="9888858" y="3293697"/>
            <a:ext cx="10937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Jeden</a:t>
            </a:r>
            <a:r>
              <a:rPr lang="en-GB" sz="1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Tag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3F7560F-F55D-67E2-19D9-8416B026A717}"/>
              </a:ext>
            </a:extLst>
          </p:cNvPr>
          <p:cNvSpPr txBox="1"/>
          <p:nvPr/>
        </p:nvSpPr>
        <p:spPr>
          <a:xfrm>
            <a:off x="11424471" y="3614885"/>
            <a:ext cx="705547" cy="253916"/>
          </a:xfrm>
          <a:prstGeom prst="rect">
            <a:avLst/>
          </a:prstGeom>
          <a:solidFill>
            <a:srgbClr val="DCFCF1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0" dirty="0">
                <a:solidFill>
                  <a:srgbClr val="5B9BD5">
                    <a:lumMod val="50000"/>
                  </a:srgbClr>
                </a:solidFill>
                <a:latin typeface="Century Gothic"/>
              </a:rPr>
              <a:t>OBJECT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1D4D8A-9A32-A73C-420D-9B4B0E0144CC}"/>
              </a:ext>
            </a:extLst>
          </p:cNvPr>
          <p:cNvSpPr txBox="1"/>
          <p:nvPr/>
        </p:nvSpPr>
        <p:spPr>
          <a:xfrm>
            <a:off x="10693874" y="3553780"/>
            <a:ext cx="7051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 + SUBJECT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3612E8C-B3F5-4D3B-83E9-42608F2014E5}"/>
              </a:ext>
            </a:extLst>
          </p:cNvPr>
          <p:cNvSpPr txBox="1"/>
          <p:nvPr/>
        </p:nvSpPr>
        <p:spPr>
          <a:xfrm>
            <a:off x="9958475" y="3548129"/>
            <a:ext cx="70516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TIME ADVERB </a:t>
            </a:r>
          </a:p>
        </p:txBody>
      </p:sp>
      <p:sp>
        <p:nvSpPr>
          <p:cNvPr id="137" name="CustomShape 4">
            <a:extLst>
              <a:ext uri="{FF2B5EF4-FFF2-40B4-BE49-F238E27FC236}">
                <a16:creationId xmlns:a16="http://schemas.microsoft.com/office/drawing/2014/main" id="{271BAD78-C95C-496B-16FB-7277DEF4FE2A}"/>
              </a:ext>
            </a:extLst>
          </p:cNvPr>
          <p:cNvSpPr/>
          <p:nvPr/>
        </p:nvSpPr>
        <p:spPr>
          <a:xfrm>
            <a:off x="9893562" y="3946643"/>
            <a:ext cx="824847" cy="249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-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Every day</a:t>
            </a:r>
            <a:endParaRPr kumimoji="0" lang="en-GB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8" name="CustomShape 4">
            <a:extLst>
              <a:ext uri="{FF2B5EF4-FFF2-40B4-BE49-F238E27FC236}">
                <a16:creationId xmlns:a16="http://schemas.microsoft.com/office/drawing/2014/main" id="{4AEDC692-15C4-7487-7046-5BAD77E622BA}"/>
              </a:ext>
            </a:extLst>
          </p:cNvPr>
          <p:cNvSpPr/>
          <p:nvPr/>
        </p:nvSpPr>
        <p:spPr>
          <a:xfrm>
            <a:off x="10397069" y="3944060"/>
            <a:ext cx="1338162" cy="249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-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you (all) write</a:t>
            </a:r>
            <a:endParaRPr kumimoji="0" lang="en-GB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9" name="CustomShape 4">
            <a:extLst>
              <a:ext uri="{FF2B5EF4-FFF2-40B4-BE49-F238E27FC236}">
                <a16:creationId xmlns:a16="http://schemas.microsoft.com/office/drawing/2014/main" id="{BF668A90-FBE6-DA92-DD56-3790CE57F7C2}"/>
              </a:ext>
            </a:extLst>
          </p:cNvPr>
          <p:cNvSpPr/>
          <p:nvPr/>
        </p:nvSpPr>
        <p:spPr>
          <a:xfrm>
            <a:off x="11384284" y="3942649"/>
            <a:ext cx="824847" cy="249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-1" dirty="0">
                <a:solidFill>
                  <a:srgbClr val="92D050"/>
                </a:solidFill>
                <a:latin typeface="Century Gothic" panose="020B0502020202020204" pitchFamily="34" charset="0"/>
              </a:rPr>
              <a:t>stories</a:t>
            </a:r>
            <a:r>
              <a:rPr lang="en-US" sz="1000" b="1" spc="-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  <a:endParaRPr kumimoji="0" lang="en-GB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0922552-1125-B6DB-6308-07C66F40B9B5}"/>
              </a:ext>
            </a:extLst>
          </p:cNvPr>
          <p:cNvSpPr txBox="1"/>
          <p:nvPr/>
        </p:nvSpPr>
        <p:spPr>
          <a:xfrm>
            <a:off x="7706871" y="4285601"/>
            <a:ext cx="231990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verb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position does not change.</a:t>
            </a:r>
          </a:p>
        </p:txBody>
      </p:sp>
      <p:sp>
        <p:nvSpPr>
          <p:cNvPr id="141" name="CustomShape 3">
            <a:extLst>
              <a:ext uri="{FF2B5EF4-FFF2-40B4-BE49-F238E27FC236}">
                <a16:creationId xmlns:a16="http://schemas.microsoft.com/office/drawing/2014/main" id="{C5E9176D-9798-FE95-F533-BCFE8EBDDA1F}"/>
              </a:ext>
            </a:extLst>
          </p:cNvPr>
          <p:cNvSpPr/>
          <p:nvPr/>
        </p:nvSpPr>
        <p:spPr>
          <a:xfrm>
            <a:off x="5538969" y="4873242"/>
            <a:ext cx="2215981" cy="422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to one person, use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2" name="CustomShape 3">
            <a:extLst>
              <a:ext uri="{FF2B5EF4-FFF2-40B4-BE49-F238E27FC236}">
                <a16:creationId xmlns:a16="http://schemas.microsoft.com/office/drawing/2014/main" id="{018235BE-CDF2-3822-D1A5-D545FF7290FE}"/>
              </a:ext>
            </a:extLst>
          </p:cNvPr>
          <p:cNvSpPr/>
          <p:nvPr/>
        </p:nvSpPr>
        <p:spPr>
          <a:xfrm>
            <a:off x="5523438" y="5291558"/>
            <a:ext cx="2215981" cy="4797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all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or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both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’, use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ihr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43" name="CustomShape 4">
            <a:extLst>
              <a:ext uri="{FF2B5EF4-FFF2-40B4-BE49-F238E27FC236}">
                <a16:creationId xmlns:a16="http://schemas.microsoft.com/office/drawing/2014/main" id="{D7E06798-1F1A-8E78-CAFC-316173C6B252}"/>
              </a:ext>
            </a:extLst>
          </p:cNvPr>
          <p:cNvSpPr/>
          <p:nvPr/>
        </p:nvSpPr>
        <p:spPr>
          <a:xfrm>
            <a:off x="5543390" y="5780789"/>
            <a:ext cx="1873472" cy="29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Ihr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Geschichten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44" name="Picture 143" descr="Shape, circle, rectangle&#10;&#10;Description automatically generated">
            <a:extLst>
              <a:ext uri="{FF2B5EF4-FFF2-40B4-BE49-F238E27FC236}">
                <a16:creationId xmlns:a16="http://schemas.microsoft.com/office/drawing/2014/main" id="{6F1EF855-6D4B-B45B-2BC5-08D8B5CFB43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60" y="6043034"/>
            <a:ext cx="450671" cy="316946"/>
          </a:xfrm>
          <a:prstGeom prst="rect">
            <a:avLst/>
          </a:prstGeom>
        </p:spPr>
      </p:pic>
      <p:pic>
        <p:nvPicPr>
          <p:cNvPr id="145" name="Graphic 144" descr="Scribble with solid fill">
            <a:extLst>
              <a:ext uri="{FF2B5EF4-FFF2-40B4-BE49-F238E27FC236}">
                <a16:creationId xmlns:a16="http://schemas.microsoft.com/office/drawing/2014/main" id="{88DC8042-6E3C-8282-ABFB-FD7314D16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29366" y="6033704"/>
            <a:ext cx="287380" cy="287380"/>
          </a:xfrm>
          <a:prstGeom prst="rect">
            <a:avLst/>
          </a:prstGeom>
        </p:spPr>
      </p:pic>
      <p:pic>
        <p:nvPicPr>
          <p:cNvPr id="146" name="Graphic 145" descr="Storytelling with solid fill">
            <a:extLst>
              <a:ext uri="{FF2B5EF4-FFF2-40B4-BE49-F238E27FC236}">
                <a16:creationId xmlns:a16="http://schemas.microsoft.com/office/drawing/2014/main" id="{6CA913D0-2B90-46DF-7795-6D523B98B6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80126" y="6043034"/>
            <a:ext cx="287381" cy="287381"/>
          </a:xfrm>
          <a:prstGeom prst="rect">
            <a:avLst/>
          </a:prstGeom>
        </p:spPr>
      </p:pic>
      <p:sp>
        <p:nvSpPr>
          <p:cNvPr id="147" name="CustomShape 5">
            <a:extLst>
              <a:ext uri="{FF2B5EF4-FFF2-40B4-BE49-F238E27FC236}">
                <a16:creationId xmlns:a16="http://schemas.microsoft.com/office/drawing/2014/main" id="{97F1AF73-E123-7AAC-9789-894075EBDB87}"/>
              </a:ext>
            </a:extLst>
          </p:cNvPr>
          <p:cNvSpPr/>
          <p:nvPr/>
        </p:nvSpPr>
        <p:spPr>
          <a:xfrm>
            <a:off x="5546274" y="6353980"/>
            <a:ext cx="1870588" cy="2516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You (all) write stories.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8" name="CustomShape 5">
            <a:extLst>
              <a:ext uri="{FF2B5EF4-FFF2-40B4-BE49-F238E27FC236}">
                <a16:creationId xmlns:a16="http://schemas.microsoft.com/office/drawing/2014/main" id="{80437C37-72D0-6DAC-398F-9157D5EC7256}"/>
              </a:ext>
            </a:extLst>
          </p:cNvPr>
          <p:cNvSpPr/>
          <p:nvPr/>
        </p:nvSpPr>
        <p:spPr>
          <a:xfrm>
            <a:off x="5546274" y="6585150"/>
            <a:ext cx="1963418" cy="306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You (all) are writing stories.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9" name="CustomShape 3">
            <a:extLst>
              <a:ext uri="{FF2B5EF4-FFF2-40B4-BE49-F238E27FC236}">
                <a16:creationId xmlns:a16="http://schemas.microsoft.com/office/drawing/2014/main" id="{DABCB71D-A24A-E99B-9390-CBEB54148ABD}"/>
              </a:ext>
            </a:extLst>
          </p:cNvPr>
          <p:cNvSpPr/>
          <p:nvPr/>
        </p:nvSpPr>
        <p:spPr>
          <a:xfrm>
            <a:off x="7747862" y="4858198"/>
            <a:ext cx="2208269" cy="388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she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use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05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sie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05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with ‘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</a:t>
            </a:r>
            <a:r>
              <a:rPr kumimoji="0" lang="en-GB" sz="105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’ verb ending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0" name="CustomShape 4">
            <a:extLst>
              <a:ext uri="{FF2B5EF4-FFF2-40B4-BE49-F238E27FC236}">
                <a16:creationId xmlns:a16="http://schemas.microsoft.com/office/drawing/2014/main" id="{39E91953-1E84-6F4E-DF68-D2630521D5E7}"/>
              </a:ext>
            </a:extLst>
          </p:cNvPr>
          <p:cNvSpPr/>
          <p:nvPr/>
        </p:nvSpPr>
        <p:spPr>
          <a:xfrm>
            <a:off x="7746908" y="5207128"/>
            <a:ext cx="3061590" cy="310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Geschichten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51" name="CustomShape 5">
            <a:extLst>
              <a:ext uri="{FF2B5EF4-FFF2-40B4-BE49-F238E27FC236}">
                <a16:creationId xmlns:a16="http://schemas.microsoft.com/office/drawing/2014/main" id="{A2D3FD98-C941-381A-FFD5-7B8A1A2AB8AB}"/>
              </a:ext>
            </a:extLst>
          </p:cNvPr>
          <p:cNvSpPr/>
          <p:nvPr/>
        </p:nvSpPr>
        <p:spPr>
          <a:xfrm>
            <a:off x="7742517" y="5415491"/>
            <a:ext cx="2091400" cy="310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She writes</a:t>
            </a:r>
            <a:r>
              <a:rPr kumimoji="0" lang="en-GB" sz="1050" b="0" i="0" u="none" strike="noStrike" kern="1200" cap="none" spc="-1" normalizeH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| is writing 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stories.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54" name="Picture 153" descr="A picture containing text&#10;&#10;Description automatically generated">
            <a:extLst>
              <a:ext uri="{FF2B5EF4-FFF2-40B4-BE49-F238E27FC236}">
                <a16:creationId xmlns:a16="http://schemas.microsoft.com/office/drawing/2014/main" id="{6BDDBF80-257F-739B-9CE1-C024DC1272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39" y="5192319"/>
            <a:ext cx="357019" cy="266507"/>
          </a:xfrm>
          <a:prstGeom prst="rect">
            <a:avLst/>
          </a:prstGeom>
        </p:spPr>
      </p:pic>
      <p:sp>
        <p:nvSpPr>
          <p:cNvPr id="155" name="CustomShape 3">
            <a:extLst>
              <a:ext uri="{FF2B5EF4-FFF2-40B4-BE49-F238E27FC236}">
                <a16:creationId xmlns:a16="http://schemas.microsoft.com/office/drawing/2014/main" id="{0A67C734-48B6-C63E-A530-9CCAA63F6D0C}"/>
              </a:ext>
            </a:extLst>
          </p:cNvPr>
          <p:cNvSpPr/>
          <p:nvPr/>
        </p:nvSpPr>
        <p:spPr>
          <a:xfrm>
            <a:off x="7738339" y="5658562"/>
            <a:ext cx="2171783" cy="306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use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‘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verb ending: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6" name="CustomShape 4">
            <a:extLst>
              <a:ext uri="{FF2B5EF4-FFF2-40B4-BE49-F238E27FC236}">
                <a16:creationId xmlns:a16="http://schemas.microsoft.com/office/drawing/2014/main" id="{30985BC6-DB17-6B1F-E088-4AA1CF023742}"/>
              </a:ext>
            </a:extLst>
          </p:cNvPr>
          <p:cNvSpPr/>
          <p:nvPr/>
        </p:nvSpPr>
        <p:spPr>
          <a:xfrm>
            <a:off x="7745427" y="6028794"/>
            <a:ext cx="2082655" cy="306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Geschichten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57" name="CustomShape 5">
            <a:extLst>
              <a:ext uri="{FF2B5EF4-FFF2-40B4-BE49-F238E27FC236}">
                <a16:creationId xmlns:a16="http://schemas.microsoft.com/office/drawing/2014/main" id="{1EF69711-559F-5CC7-C795-19010B3E567D}"/>
              </a:ext>
            </a:extLst>
          </p:cNvPr>
          <p:cNvSpPr/>
          <p:nvPr/>
        </p:nvSpPr>
        <p:spPr>
          <a:xfrm>
            <a:off x="7722391" y="6579150"/>
            <a:ext cx="2558243" cy="306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They write | are writing stories.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58" name="Graphic 157" descr="Scribble with solid fill">
            <a:extLst>
              <a:ext uri="{FF2B5EF4-FFF2-40B4-BE49-F238E27FC236}">
                <a16:creationId xmlns:a16="http://schemas.microsoft.com/office/drawing/2014/main" id="{0C64C076-BAA8-1507-A0F9-6E0A078971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18613" y="6294842"/>
            <a:ext cx="371410" cy="263585"/>
          </a:xfrm>
          <a:prstGeom prst="rect">
            <a:avLst/>
          </a:prstGeom>
        </p:spPr>
      </p:pic>
      <p:pic>
        <p:nvPicPr>
          <p:cNvPr id="159" name="Graphic 158" descr="Storytelling with solid fill">
            <a:extLst>
              <a:ext uri="{FF2B5EF4-FFF2-40B4-BE49-F238E27FC236}">
                <a16:creationId xmlns:a16="http://schemas.microsoft.com/office/drawing/2014/main" id="{275D4EB4-935A-593C-109C-AD14B91DDC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84809" y="6293377"/>
            <a:ext cx="392372" cy="278461"/>
          </a:xfrm>
          <a:prstGeom prst="rect">
            <a:avLst/>
          </a:prstGeom>
        </p:spPr>
      </p:pic>
      <p:pic>
        <p:nvPicPr>
          <p:cNvPr id="160" name="Picture 159" descr="Shape&#10;&#10;Description automatically generated">
            <a:extLst>
              <a:ext uri="{FF2B5EF4-FFF2-40B4-BE49-F238E27FC236}">
                <a16:creationId xmlns:a16="http://schemas.microsoft.com/office/drawing/2014/main" id="{277E7102-9145-95CE-BA33-78D35F0838D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55" y="6280580"/>
            <a:ext cx="450671" cy="319834"/>
          </a:xfrm>
          <a:prstGeom prst="rect">
            <a:avLst/>
          </a:prstGeom>
        </p:spPr>
      </p:pic>
      <p:sp>
        <p:nvSpPr>
          <p:cNvPr id="161" name="CustomShape 3">
            <a:extLst>
              <a:ext uri="{FF2B5EF4-FFF2-40B4-BE49-F238E27FC236}">
                <a16:creationId xmlns:a16="http://schemas.microsoft.com/office/drawing/2014/main" id="{6056FDC9-397A-971E-9D7E-04D57FF3A602}"/>
              </a:ext>
            </a:extLst>
          </p:cNvPr>
          <p:cNvSpPr/>
          <p:nvPr/>
        </p:nvSpPr>
        <p:spPr>
          <a:xfrm>
            <a:off x="9942462" y="4858000"/>
            <a:ext cx="2249538" cy="364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Use </a:t>
            </a:r>
            <a:r>
              <a:rPr lang="en-GB" sz="105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to mean </a:t>
            </a: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you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to any adult or adults you don’t know well: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2" name="CustomShape 4">
            <a:extLst>
              <a:ext uri="{FF2B5EF4-FFF2-40B4-BE49-F238E27FC236}">
                <a16:creationId xmlns:a16="http://schemas.microsoft.com/office/drawing/2014/main" id="{970A048E-2840-1760-9540-16E5721FAC82}"/>
              </a:ext>
            </a:extLst>
          </p:cNvPr>
          <p:cNvSpPr/>
          <p:nvPr/>
        </p:nvSpPr>
        <p:spPr>
          <a:xfrm>
            <a:off x="9938450" y="5789646"/>
            <a:ext cx="2728991" cy="364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Finden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Sie 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die Arbeit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schwer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?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3" name="CustomShape 4">
            <a:extLst>
              <a:ext uri="{FF2B5EF4-FFF2-40B4-BE49-F238E27FC236}">
                <a16:creationId xmlns:a16="http://schemas.microsoft.com/office/drawing/2014/main" id="{5721D6C0-F22C-8300-B078-7AA524D8A83B}"/>
              </a:ext>
            </a:extLst>
          </p:cNvPr>
          <p:cNvSpPr/>
          <p:nvPr/>
        </p:nvSpPr>
        <p:spPr>
          <a:xfrm>
            <a:off x="9939244" y="6021380"/>
            <a:ext cx="2357290" cy="364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Do </a:t>
            </a:r>
            <a:r>
              <a:rPr lang="en-GB" sz="105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you </a:t>
            </a:r>
            <a:r>
              <a:rPr lang="en-GB" sz="1050" spc="-1" baseline="-250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[formal] 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find the work hard?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9DF6666-3103-854F-1637-9C766EC981B7}"/>
              </a:ext>
            </a:extLst>
          </p:cNvPr>
          <p:cNvGrpSpPr/>
          <p:nvPr/>
        </p:nvGrpSpPr>
        <p:grpSpPr>
          <a:xfrm>
            <a:off x="9891261" y="5315841"/>
            <a:ext cx="823616" cy="571276"/>
            <a:chOff x="133154" y="5284133"/>
            <a:chExt cx="1036742" cy="812207"/>
          </a:xfrm>
        </p:grpSpPr>
        <p:pic>
          <p:nvPicPr>
            <p:cNvPr id="165" name="Picture 16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0C47AF2A-6E50-CE85-EB47-C4C1D9004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7914">
              <a:off x="133154" y="5401713"/>
              <a:ext cx="528090" cy="646216"/>
            </a:xfrm>
            <a:prstGeom prst="rect">
              <a:avLst/>
            </a:prstGeom>
          </p:spPr>
        </p:pic>
        <p:pic>
          <p:nvPicPr>
            <p:cNvPr id="166" name="Picture 165" descr="A person in a suit&#10;&#10;Description automatically generated with low confidence">
              <a:extLst>
                <a:ext uri="{FF2B5EF4-FFF2-40B4-BE49-F238E27FC236}">
                  <a16:creationId xmlns:a16="http://schemas.microsoft.com/office/drawing/2014/main" id="{A216B20F-E63A-9F42-F9B7-E934ED3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89" y="5284133"/>
              <a:ext cx="812207" cy="812207"/>
            </a:xfrm>
            <a:prstGeom prst="rect">
              <a:avLst/>
            </a:prstGeom>
          </p:spPr>
        </p:pic>
      </p:grpSp>
      <p:sp>
        <p:nvSpPr>
          <p:cNvPr id="169" name="Speech Bubble: Rectangle with Corners Rounded 168">
            <a:extLst>
              <a:ext uri="{FF2B5EF4-FFF2-40B4-BE49-F238E27FC236}">
                <a16:creationId xmlns:a16="http://schemas.microsoft.com/office/drawing/2014/main" id="{45DDF8E4-428F-457E-413A-3CF907DD491E}"/>
              </a:ext>
            </a:extLst>
          </p:cNvPr>
          <p:cNvSpPr/>
          <p:nvPr/>
        </p:nvSpPr>
        <p:spPr>
          <a:xfrm>
            <a:off x="10303301" y="6331888"/>
            <a:ext cx="1545011" cy="457841"/>
          </a:xfrm>
          <a:prstGeom prst="wedgeRoundRectCallout">
            <a:avLst>
              <a:gd name="adj1" fmla="val -58402"/>
              <a:gd name="adj2" fmla="val -34755"/>
              <a:gd name="adj3" fmla="val 16667"/>
            </a:avLst>
          </a:prstGeom>
          <a:solidFill>
            <a:srgbClr val="DAE3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With </a:t>
            </a:r>
            <a:r>
              <a:rPr lang="en-GB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en-GB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the verb form is the same as the infinitive.</a:t>
            </a:r>
          </a:p>
        </p:txBody>
      </p:sp>
      <p:pic>
        <p:nvPicPr>
          <p:cNvPr id="11" name="Picture 2" descr="Free vector graphics of Germany">
            <a:extLst>
              <a:ext uri="{FF2B5EF4-FFF2-40B4-BE49-F238E27FC236}">
                <a16:creationId xmlns:a16="http://schemas.microsoft.com/office/drawing/2014/main" id="{938D090C-4B56-53DC-5896-84E2361B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rgbClr val="F19D1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8" y="2799979"/>
            <a:ext cx="2569637" cy="40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Free vector graphics of Castle">
            <a:extLst>
              <a:ext uri="{FF2B5EF4-FFF2-40B4-BE49-F238E27FC236}">
                <a16:creationId xmlns:a16="http://schemas.microsoft.com/office/drawing/2014/main" id="{FF106AC8-FC73-5AE0-6103-C241CF9B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7" y="5867275"/>
            <a:ext cx="990354" cy="7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Free vector graphics of Water">
            <a:extLst>
              <a:ext uri="{FF2B5EF4-FFF2-40B4-BE49-F238E27FC236}">
                <a16:creationId xmlns:a16="http://schemas.microsoft.com/office/drawing/2014/main" id="{D6EDD2EF-379F-A116-2BA5-966E17B5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5" y="4133230"/>
            <a:ext cx="893491" cy="5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Free vector graphics of Pin">
            <a:extLst>
              <a:ext uri="{FF2B5EF4-FFF2-40B4-BE49-F238E27FC236}">
                <a16:creationId xmlns:a16="http://schemas.microsoft.com/office/drawing/2014/main" id="{690D5B84-2125-F65B-8F4F-7C7E6511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91" y="4303060"/>
            <a:ext cx="467363" cy="3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Free vector graphics of Beach">
            <a:extLst>
              <a:ext uri="{FF2B5EF4-FFF2-40B4-BE49-F238E27FC236}">
                <a16:creationId xmlns:a16="http://schemas.microsoft.com/office/drawing/2014/main" id="{7B02DE27-62A4-1810-68AF-6662AF71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8" y="3091041"/>
            <a:ext cx="549800" cy="3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Free vector graphics of Chat">
            <a:extLst>
              <a:ext uri="{FF2B5EF4-FFF2-40B4-BE49-F238E27FC236}">
                <a16:creationId xmlns:a16="http://schemas.microsoft.com/office/drawing/2014/main" id="{97A7441F-28D3-6B06-66B8-A6349B13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82" y="3301267"/>
            <a:ext cx="404889" cy="40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Free vector graphics of Forest">
            <a:extLst>
              <a:ext uri="{FF2B5EF4-FFF2-40B4-BE49-F238E27FC236}">
                <a16:creationId xmlns:a16="http://schemas.microsoft.com/office/drawing/2014/main" id="{5DFFDBEF-0BA3-011D-DAE6-D889AF4A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6" y="6201660"/>
            <a:ext cx="546688" cy="3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Logo&#10;&#10;Description automatically generated">
            <a:extLst>
              <a:ext uri="{FF2B5EF4-FFF2-40B4-BE49-F238E27FC236}">
                <a16:creationId xmlns:a16="http://schemas.microsoft.com/office/drawing/2014/main" id="{22E65FAE-5F6C-8E59-BF0B-4211ACD75C2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27" y="2769953"/>
            <a:ext cx="832424" cy="515741"/>
          </a:xfrm>
          <a:prstGeom prst="rect">
            <a:avLst/>
          </a:prstGeom>
        </p:spPr>
      </p:pic>
      <p:sp>
        <p:nvSpPr>
          <p:cNvPr id="51" name="CustomShape 7">
            <a:extLst>
              <a:ext uri="{FF2B5EF4-FFF2-40B4-BE49-F238E27FC236}">
                <a16:creationId xmlns:a16="http://schemas.microsoft.com/office/drawing/2014/main" id="{62E5F6AA-06ED-4029-2CCE-399748D05087}"/>
              </a:ext>
            </a:extLst>
          </p:cNvPr>
          <p:cNvSpPr/>
          <p:nvPr/>
        </p:nvSpPr>
        <p:spPr>
          <a:xfrm>
            <a:off x="2907207" y="4358989"/>
            <a:ext cx="2577002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Das Schloss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im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Süden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heißt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Neuschwanstein.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2" name="CustomShape 7">
            <a:extLst>
              <a:ext uri="{FF2B5EF4-FFF2-40B4-BE49-F238E27FC236}">
                <a16:creationId xmlns:a16="http://schemas.microsoft.com/office/drawing/2014/main" id="{BD9820F5-E3BE-8B14-22D4-BC03772A5882}"/>
              </a:ext>
            </a:extLst>
          </p:cNvPr>
          <p:cNvSpPr/>
          <p:nvPr/>
        </p:nvSpPr>
        <p:spPr>
          <a:xfrm>
            <a:off x="2907207" y="4811945"/>
            <a:ext cx="2394866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Die Ruhr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ein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Fluss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im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Westen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3" name="CustomShape 7">
            <a:extLst>
              <a:ext uri="{FF2B5EF4-FFF2-40B4-BE49-F238E27FC236}">
                <a16:creationId xmlns:a16="http://schemas.microsoft.com/office/drawing/2014/main" id="{3CF29A58-64EA-E9C6-2F41-0257DDEADDF6}"/>
              </a:ext>
            </a:extLst>
          </p:cNvPr>
          <p:cNvSpPr/>
          <p:nvPr/>
        </p:nvSpPr>
        <p:spPr>
          <a:xfrm>
            <a:off x="2907207" y="5182470"/>
            <a:ext cx="2861455" cy="5778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Im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Osten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der Ort Dresden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sehr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bekannt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550,000 Menschen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wohnen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dort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4" name="CustomShape 7">
            <a:extLst>
              <a:ext uri="{FF2B5EF4-FFF2-40B4-BE49-F238E27FC236}">
                <a16:creationId xmlns:a16="http://schemas.microsoft.com/office/drawing/2014/main" id="{6CF84960-C754-551F-80C3-B9200CCA5FD5}"/>
              </a:ext>
            </a:extLst>
          </p:cNvPr>
          <p:cNvSpPr/>
          <p:nvPr/>
        </p:nvSpPr>
        <p:spPr>
          <a:xfrm>
            <a:off x="2907207" y="5726434"/>
            <a:ext cx="2580055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In Deutschland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sprechen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die Menschen Deutsch, und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im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Norden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sprechen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auch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Friesisch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 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5" name="CustomShape 7">
            <a:extLst>
              <a:ext uri="{FF2B5EF4-FFF2-40B4-BE49-F238E27FC236}">
                <a16:creationId xmlns:a16="http://schemas.microsoft.com/office/drawing/2014/main" id="{E460C64A-BBA7-969B-B1AF-2354C5CDE634}"/>
              </a:ext>
            </a:extLst>
          </p:cNvPr>
          <p:cNvSpPr/>
          <p:nvPr/>
        </p:nvSpPr>
        <p:spPr>
          <a:xfrm>
            <a:off x="2907207" y="6299139"/>
            <a:ext cx="2455054" cy="4397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Der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Schwarzwald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viele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tausend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Jahre alt. Dort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gibt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es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viele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Bäume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6" name="CustomShape 7">
            <a:extLst>
              <a:ext uri="{FF2B5EF4-FFF2-40B4-BE49-F238E27FC236}">
                <a16:creationId xmlns:a16="http://schemas.microsoft.com/office/drawing/2014/main" id="{2CEEC277-4AA8-0B7F-F9D5-9BAFABBB2040}"/>
              </a:ext>
            </a:extLst>
          </p:cNvPr>
          <p:cNvSpPr/>
          <p:nvPr/>
        </p:nvSpPr>
        <p:spPr>
          <a:xfrm>
            <a:off x="2907207" y="3939769"/>
            <a:ext cx="2841966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Im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Norden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gibt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es die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Insel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Sylt. Auf Sylt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gibt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es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viele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Strände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7F1880-D1C2-A875-CA88-723D39C61054}"/>
              </a:ext>
            </a:extLst>
          </p:cNvPr>
          <p:cNvSpPr txBox="1"/>
          <p:nvPr/>
        </p:nvSpPr>
        <p:spPr>
          <a:xfrm>
            <a:off x="642394" y="2828336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0F9063-EA89-DE2C-BE68-DDA3FE17587F}"/>
              </a:ext>
            </a:extLst>
          </p:cNvPr>
          <p:cNvSpPr txBox="1"/>
          <p:nvPr/>
        </p:nvSpPr>
        <p:spPr>
          <a:xfrm>
            <a:off x="1784862" y="5887117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1DAE3C-5690-7D09-872E-24C0BD6A801B}"/>
              </a:ext>
            </a:extLst>
          </p:cNvPr>
          <p:cNvSpPr txBox="1"/>
          <p:nvPr/>
        </p:nvSpPr>
        <p:spPr>
          <a:xfrm>
            <a:off x="761779" y="4022220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1D3B6E-9FA3-2E8A-4156-E0048D530EAB}"/>
              </a:ext>
            </a:extLst>
          </p:cNvPr>
          <p:cNvSpPr txBox="1"/>
          <p:nvPr/>
        </p:nvSpPr>
        <p:spPr>
          <a:xfrm>
            <a:off x="1676086" y="4437178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775C0D-6828-3DEE-8E4E-656D07C04A46}"/>
              </a:ext>
            </a:extLst>
          </p:cNvPr>
          <p:cNvSpPr txBox="1"/>
          <p:nvPr/>
        </p:nvSpPr>
        <p:spPr>
          <a:xfrm>
            <a:off x="946769" y="3037082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5A5445-087F-6292-5E0C-DC0F2ED3D3C7}"/>
              </a:ext>
            </a:extLst>
          </p:cNvPr>
          <p:cNvSpPr txBox="1"/>
          <p:nvPr/>
        </p:nvSpPr>
        <p:spPr>
          <a:xfrm>
            <a:off x="729037" y="5895183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48F63C5-9641-9C44-F6A7-F7F002F4048B}"/>
              </a:ext>
            </a:extLst>
          </p:cNvPr>
          <p:cNvSpPr txBox="1"/>
          <p:nvPr/>
        </p:nvSpPr>
        <p:spPr>
          <a:xfrm>
            <a:off x="2666745" y="3972039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7DCD28-9B93-0920-34AC-B3ECD9F5D3AE}"/>
              </a:ext>
            </a:extLst>
          </p:cNvPr>
          <p:cNvSpPr txBox="1"/>
          <p:nvPr/>
        </p:nvSpPr>
        <p:spPr>
          <a:xfrm>
            <a:off x="2666745" y="4379577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B912C5-C36A-0307-C503-7A59199C9F7E}"/>
              </a:ext>
            </a:extLst>
          </p:cNvPr>
          <p:cNvSpPr txBox="1"/>
          <p:nvPr/>
        </p:nvSpPr>
        <p:spPr>
          <a:xfrm>
            <a:off x="2666745" y="4827543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501C26-7DE4-D94C-0B68-9ABBCB5D5822}"/>
              </a:ext>
            </a:extLst>
          </p:cNvPr>
          <p:cNvSpPr txBox="1"/>
          <p:nvPr/>
        </p:nvSpPr>
        <p:spPr>
          <a:xfrm>
            <a:off x="2666745" y="5260905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544BDE-C76D-A75A-118E-0B5F1361D297}"/>
              </a:ext>
            </a:extLst>
          </p:cNvPr>
          <p:cNvSpPr txBox="1"/>
          <p:nvPr/>
        </p:nvSpPr>
        <p:spPr>
          <a:xfrm>
            <a:off x="2666745" y="5785503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3212A8-5693-260A-BF15-F0EFE284A14C}"/>
              </a:ext>
            </a:extLst>
          </p:cNvPr>
          <p:cNvSpPr txBox="1"/>
          <p:nvPr/>
        </p:nvSpPr>
        <p:spPr>
          <a:xfrm>
            <a:off x="2666745" y="6183753"/>
            <a:ext cx="274427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8" grpId="0"/>
      <p:bldP spid="22" grpId="0"/>
      <p:bldP spid="24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61" grpId="0"/>
      <p:bldP spid="63" grpId="0"/>
      <p:bldP spid="83" grpId="0"/>
      <p:bldP spid="85" grpId="0"/>
      <p:bldP spid="86" grpId="0"/>
      <p:bldP spid="87" grpId="0"/>
      <p:bldP spid="98" grpId="0"/>
      <p:bldP spid="99" grpId="0"/>
      <p:bldP spid="100" grpId="0" animBg="1"/>
      <p:bldP spid="101" grpId="0" animBg="1"/>
      <p:bldP spid="102" grpId="0" animBg="1"/>
      <p:bldP spid="109" grpId="0"/>
      <p:bldP spid="125" grpId="0"/>
      <p:bldP spid="126" grpId="0"/>
      <p:bldP spid="127" grpId="0"/>
      <p:bldP spid="130" grpId="0"/>
      <p:bldP spid="132" grpId="0" animBg="1"/>
      <p:bldP spid="135" grpId="0" animBg="1"/>
      <p:bldP spid="136" grpId="0" animBg="1"/>
      <p:bldP spid="137" grpId="0"/>
      <p:bldP spid="138" grpId="0"/>
      <p:bldP spid="139" grpId="0"/>
      <p:bldP spid="14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174B678-48A4-D2BF-AA3F-87AFB95EA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54418"/>
              </p:ext>
            </p:extLst>
          </p:nvPr>
        </p:nvGraphicFramePr>
        <p:xfrm>
          <a:off x="5492647" y="4530376"/>
          <a:ext cx="6691680" cy="2327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0816">
                  <a:extLst>
                    <a:ext uri="{9D8B030D-6E8A-4147-A177-3AD203B41FA5}">
                      <a16:colId xmlns:a16="http://schemas.microsoft.com/office/drawing/2014/main" val="3526659573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756215189"/>
                    </a:ext>
                  </a:extLst>
                </a:gridCol>
                <a:gridCol w="2152441">
                  <a:extLst>
                    <a:ext uri="{9D8B030D-6E8A-4147-A177-3AD203B41FA5}">
                      <a16:colId xmlns:a16="http://schemas.microsoft.com/office/drawing/2014/main" val="492848917"/>
                    </a:ext>
                  </a:extLst>
                </a:gridCol>
              </a:tblGrid>
              <a:tr h="232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‘auf’ for movement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‘Auf’ works the same way as ‘in’.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For movement meaning ‘onto’: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‘auf’ for location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 location meaning ‘on’: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‘auf’ (at, to)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‘Auf’ can also mean ‘at’ or ‘to’ for </a:t>
                      </a:r>
                      <a:r>
                        <a:rPr lang="en-GB" sz="10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open spaces 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 </a:t>
                      </a:r>
                      <a:r>
                        <a:rPr lang="en-GB" sz="10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events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36243"/>
                  </a:ext>
                </a:extLst>
              </a:tr>
            </a:tbl>
          </a:graphicData>
        </a:graphic>
      </p:graphicFrame>
      <p:graphicFrame>
        <p:nvGraphicFramePr>
          <p:cNvPr id="41" name="Table 30">
            <a:extLst>
              <a:ext uri="{FF2B5EF4-FFF2-40B4-BE49-F238E27FC236}">
                <a16:creationId xmlns:a16="http://schemas.microsoft.com/office/drawing/2014/main" id="{20E149A7-E522-39FF-20EC-6B62E8483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71365"/>
              </p:ext>
            </p:extLst>
          </p:nvPr>
        </p:nvGraphicFramePr>
        <p:xfrm>
          <a:off x="102037" y="-9623"/>
          <a:ext cx="2513330" cy="3660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330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69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words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 – on, to, at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74174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um </a:t>
                      </a:r>
                      <a:r>
                        <a:rPr lang="en-GB" sz="1100" b="0" i="0" u="none" strike="noStrike" noProof="0" dirty="0">
                          <a:solidFill>
                            <a:srgbClr val="002060"/>
                          </a:solidFill>
                        </a:rPr>
                        <a:t>–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 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spät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 – late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wohin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where (to)?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25560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(to) home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2430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Doing things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gehen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go, going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37633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kommen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come, coming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schlafen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sleep, sleeping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8841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tragen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wear, wearing, to carry, carrying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690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verkaufen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sell, selling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87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waschen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wash, washing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387299"/>
                  </a:ext>
                </a:extLst>
              </a:tr>
            </a:tbl>
          </a:graphicData>
        </a:graphic>
      </p:graphicFrame>
      <p:graphicFrame>
        <p:nvGraphicFramePr>
          <p:cNvPr id="42" name="Table 30">
            <a:extLst>
              <a:ext uri="{FF2B5EF4-FFF2-40B4-BE49-F238E27FC236}">
                <a16:creationId xmlns:a16="http://schemas.microsoft.com/office/drawing/2014/main" id="{88813AA8-AA9F-2036-FEB8-4543530B5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34853"/>
              </p:ext>
            </p:extLst>
          </p:nvPr>
        </p:nvGraphicFramePr>
        <p:xfrm>
          <a:off x="2636151" y="0"/>
          <a:ext cx="2826768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6768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Dom  –  cathedral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Platz –  square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0375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Bibliothek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library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4560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Nacht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– night (f)</a:t>
                      </a:r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29178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Stadt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– town (f)</a:t>
                      </a:r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06445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Straße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– street (f)</a:t>
                      </a:r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8255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o’clock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4857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Auto – car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205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Fest – festival, celebration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7287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Kino – cinema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5220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8CAC688-4EBB-576B-06D0-43452E184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04238"/>
              </p:ext>
            </p:extLst>
          </p:nvPr>
        </p:nvGraphicFramePr>
        <p:xfrm>
          <a:off x="5498989" y="2268572"/>
          <a:ext cx="6701276" cy="2255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0166">
                  <a:extLst>
                    <a:ext uri="{9D8B030D-6E8A-4147-A177-3AD203B41FA5}">
                      <a16:colId xmlns:a16="http://schemas.microsoft.com/office/drawing/2014/main" val="2369530360"/>
                    </a:ext>
                  </a:extLst>
                </a:gridCol>
                <a:gridCol w="2184044">
                  <a:extLst>
                    <a:ext uri="{9D8B030D-6E8A-4147-A177-3AD203B41FA5}">
                      <a16:colId xmlns:a16="http://schemas.microsoft.com/office/drawing/2014/main" val="3526659573"/>
                    </a:ext>
                  </a:extLst>
                </a:gridCol>
                <a:gridCol w="2157066">
                  <a:extLst>
                    <a:ext uri="{9D8B030D-6E8A-4147-A177-3AD203B41FA5}">
                      <a16:colId xmlns:a16="http://schemas.microsoft.com/office/drawing/2014/main" val="492848917"/>
                    </a:ext>
                  </a:extLst>
                </a:gridCol>
              </a:tblGrid>
              <a:tr h="2255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Strong verbs (a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ä)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 German verbs change the a to ä in the 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er/</a:t>
                      </a:r>
                      <a:r>
                        <a:rPr lang="en-GB" sz="105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/es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form.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schlaf</a:t>
                      </a:r>
                      <a:r>
                        <a:rPr lang="en-GB" sz="1050" b="1" dirty="0" err="1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sleep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schl</a:t>
                      </a:r>
                      <a:r>
                        <a:rPr lang="en-GB" sz="1050" b="1" kern="12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050" b="1" dirty="0" err="1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sleep</a:t>
                      </a:r>
                      <a:b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schl</a:t>
                      </a:r>
                      <a:r>
                        <a:rPr lang="en-GB" sz="1050" b="1" kern="12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050" b="1" dirty="0" err="1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sleeps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This changes the vowel sound! This also happens with strong verbs with ‘au’:</a:t>
                      </a:r>
                      <a:br>
                        <a:rPr lang="en-GB" sz="105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050" b="1" kern="12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</a:t>
                      </a:r>
                      <a:r>
                        <a:rPr lang="en-GB" sz="1050" b="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050" b="1" dirty="0" err="1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run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 plural forms don’t change: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05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uft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5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(all) run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‘in’ for location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‘in the’, the words for ‘the’ (der, die, das) change: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preposition ‘in’ for movement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Also use ‘in’ to mean moving into. </a:t>
                      </a:r>
                      <a:r>
                        <a:rPr lang="en-US" sz="1050" spc="-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this case, the words for ‘the’ (der, die, das) are: </a:t>
                      </a:r>
                      <a:endParaRPr kumimoji="0" lang="en-GB" sz="105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36243"/>
                  </a:ext>
                </a:extLst>
              </a:tr>
            </a:tbl>
          </a:graphicData>
        </a:graphic>
      </p:graphicFrame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353124DD-8CBA-8E8D-4947-2A3B42AE3A04}"/>
              </a:ext>
            </a:extLst>
          </p:cNvPr>
          <p:cNvSpPr/>
          <p:nvPr/>
        </p:nvSpPr>
        <p:spPr>
          <a:xfrm>
            <a:off x="6914035" y="2843354"/>
            <a:ext cx="900096" cy="578342"/>
          </a:xfrm>
          <a:prstGeom prst="wedgeRoundRectCallout">
            <a:avLst>
              <a:gd name="adj1" fmla="val -39997"/>
              <a:gd name="adj2" fmla="val -2862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rgbClr val="002060"/>
                </a:solidFill>
              </a:rPr>
              <a:t>The verb endings are the same for all verbs in the present tense.</a:t>
            </a:r>
            <a:endParaRPr lang="en-GB" sz="900" dirty="0"/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id="{ED8BE682-D290-7269-E0AA-9FAA357854F2}"/>
              </a:ext>
            </a:extLst>
          </p:cNvPr>
          <p:cNvSpPr txBox="1">
            <a:spLocks/>
          </p:cNvSpPr>
          <p:nvPr/>
        </p:nvSpPr>
        <p:spPr>
          <a:xfrm>
            <a:off x="1676400" y="47527"/>
            <a:ext cx="1051560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Blau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76" name="Table 107">
            <a:extLst>
              <a:ext uri="{FF2B5EF4-FFF2-40B4-BE49-F238E27FC236}">
                <a16:creationId xmlns:a16="http://schemas.microsoft.com/office/drawing/2014/main" id="{11282F9E-0E25-9EC6-70DF-A211A54D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6788"/>
              </p:ext>
            </p:extLst>
          </p:nvPr>
        </p:nvGraphicFramePr>
        <p:xfrm>
          <a:off x="5514175" y="380369"/>
          <a:ext cx="6686090" cy="7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218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3721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37218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37218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37218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E0F2DB6C-276C-7F30-716E-67C961EB445D}"/>
              </a:ext>
            </a:extLst>
          </p:cNvPr>
          <p:cNvSpPr/>
          <p:nvPr/>
        </p:nvSpPr>
        <p:spPr>
          <a:xfrm>
            <a:off x="5474146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honic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graphicFrame>
        <p:nvGraphicFramePr>
          <p:cNvPr id="78" name="Table 107">
            <a:extLst>
              <a:ext uri="{FF2B5EF4-FFF2-40B4-BE49-F238E27FC236}">
                <a16:creationId xmlns:a16="http://schemas.microsoft.com/office/drawing/2014/main" id="{0D558997-9E73-BF1F-784A-0DA1E4E97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82743"/>
              </p:ext>
            </p:extLst>
          </p:nvPr>
        </p:nvGraphicFramePr>
        <p:xfrm>
          <a:off x="6858000" y="1088356"/>
          <a:ext cx="5343532" cy="7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88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35883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35883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35883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ß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-s-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pSp>
        <p:nvGrpSpPr>
          <p:cNvPr id="99" name="Group 98">
            <a:extLst>
              <a:ext uri="{FF2B5EF4-FFF2-40B4-BE49-F238E27FC236}">
                <a16:creationId xmlns:a16="http://schemas.microsoft.com/office/drawing/2014/main" id="{4A146A7D-06BB-478F-E7C5-5673E98C63FA}"/>
              </a:ext>
            </a:extLst>
          </p:cNvPr>
          <p:cNvGrpSpPr/>
          <p:nvPr/>
        </p:nvGrpSpPr>
        <p:grpSpPr>
          <a:xfrm>
            <a:off x="6239262" y="32163"/>
            <a:ext cx="932955" cy="310214"/>
            <a:chOff x="3709178" y="-2191245"/>
            <a:chExt cx="1584764" cy="969724"/>
          </a:xfrm>
        </p:grpSpPr>
        <p:pic>
          <p:nvPicPr>
            <p:cNvPr id="100" name="Picture 99" descr="Logo, icon&#10;&#10;Description automatically generated">
              <a:extLst>
                <a:ext uri="{FF2B5EF4-FFF2-40B4-BE49-F238E27FC236}">
                  <a16:creationId xmlns:a16="http://schemas.microsoft.com/office/drawing/2014/main" id="{CFAF7F66-86A0-96EA-6DE1-21F7FA8B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01" name="Speech Bubble: Oval 100">
              <a:extLst>
                <a:ext uri="{FF2B5EF4-FFF2-40B4-BE49-F238E27FC236}">
                  <a16:creationId xmlns:a16="http://schemas.microsoft.com/office/drawing/2014/main" id="{EBC51125-D6CE-4BF5-CC99-D0B244A8FB7D}"/>
                </a:ext>
              </a:extLst>
            </p:cNvPr>
            <p:cNvSpPr/>
            <p:nvPr/>
          </p:nvSpPr>
          <p:spPr>
            <a:xfrm>
              <a:off x="3709178" y="-2191245"/>
              <a:ext cx="818287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…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ustomShape 2">
            <a:extLst>
              <a:ext uri="{FF2B5EF4-FFF2-40B4-BE49-F238E27FC236}">
                <a16:creationId xmlns:a16="http://schemas.microsoft.com/office/drawing/2014/main" id="{5E630973-50E5-C3A8-7EB4-DBA450F65073}"/>
              </a:ext>
            </a:extLst>
          </p:cNvPr>
          <p:cNvSpPr/>
          <p:nvPr/>
        </p:nvSpPr>
        <p:spPr>
          <a:xfrm>
            <a:off x="5473883" y="855627"/>
            <a:ext cx="796914" cy="305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äu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ser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3" name="Picture 2" descr="house">
            <a:extLst>
              <a:ext uri="{FF2B5EF4-FFF2-40B4-BE49-F238E27FC236}">
                <a16:creationId xmlns:a16="http://schemas.microsoft.com/office/drawing/2014/main" id="{1FE7A0BD-4DE0-0BFA-96BD-4F78892E9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98" y="584096"/>
            <a:ext cx="538419" cy="354547"/>
          </a:xfrm>
          <a:prstGeom prst="rect">
            <a:avLst/>
          </a:prstGeom>
        </p:spPr>
      </p:pic>
      <p:pic>
        <p:nvPicPr>
          <p:cNvPr id="4" name="Picture 3" descr="house">
            <a:extLst>
              <a:ext uri="{FF2B5EF4-FFF2-40B4-BE49-F238E27FC236}">
                <a16:creationId xmlns:a16="http://schemas.microsoft.com/office/drawing/2014/main" id="{B650A58A-0B60-854F-04D1-A3863F6F1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05" y="568503"/>
            <a:ext cx="585777" cy="385732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3BCE3C96-94D1-9F92-A11D-AA459E555E7D}"/>
              </a:ext>
            </a:extLst>
          </p:cNvPr>
          <p:cNvSpPr/>
          <p:nvPr/>
        </p:nvSpPr>
        <p:spPr>
          <a:xfrm>
            <a:off x="6801918" y="869336"/>
            <a:ext cx="1003242" cy="252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reiben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8" name="Picture 7" descr="boy writing">
            <a:extLst>
              <a:ext uri="{FF2B5EF4-FFF2-40B4-BE49-F238E27FC236}">
                <a16:creationId xmlns:a16="http://schemas.microsoft.com/office/drawing/2014/main" id="{8857E876-F5C1-7072-D804-28E5B5F5A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35" y="381575"/>
            <a:ext cx="573723" cy="608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D40F96-1DA4-40B0-1064-40E4E8011ACE}"/>
              </a:ext>
            </a:extLst>
          </p:cNvPr>
          <p:cNvSpPr/>
          <p:nvPr/>
        </p:nvSpPr>
        <p:spPr>
          <a:xfrm>
            <a:off x="8195427" y="868816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ark</a:t>
            </a:r>
          </a:p>
        </p:txBody>
      </p:sp>
      <p:pic>
        <p:nvPicPr>
          <p:cNvPr id="10" name="Picture 9" descr="man lifting a dumbell">
            <a:extLst>
              <a:ext uri="{FF2B5EF4-FFF2-40B4-BE49-F238E27FC236}">
                <a16:creationId xmlns:a16="http://schemas.microsoft.com/office/drawing/2014/main" id="{84FCE79C-AB97-8C2D-43FD-4E103A8F8A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5" y="372578"/>
            <a:ext cx="550971" cy="654277"/>
          </a:xfrm>
          <a:prstGeom prst="rect">
            <a:avLst/>
          </a:prstGeom>
        </p:spPr>
      </p:pic>
      <p:pic>
        <p:nvPicPr>
          <p:cNvPr id="11" name="Picture 10" descr="baby playing">
            <a:extLst>
              <a:ext uri="{FF2B5EF4-FFF2-40B4-BE49-F238E27FC236}">
                <a16:creationId xmlns:a16="http://schemas.microsoft.com/office/drawing/2014/main" id="{97B0D6BD-3243-0890-F679-9DC236FCC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93" y="393320"/>
            <a:ext cx="761291" cy="6542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5ABDBE-C9BC-E861-FA1F-C31679D1A2A6}"/>
              </a:ext>
            </a:extLst>
          </p:cNvPr>
          <p:cNvSpPr/>
          <p:nvPr/>
        </p:nvSpPr>
        <p:spPr>
          <a:xfrm>
            <a:off x="9490686" y="862144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ielen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19759-1A1F-C552-8CF0-163B5756D9E0}"/>
              </a:ext>
            </a:extLst>
          </p:cNvPr>
          <p:cNvSpPr/>
          <p:nvPr/>
        </p:nvSpPr>
        <p:spPr>
          <a:xfrm>
            <a:off x="10872571" y="856122"/>
            <a:ext cx="673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12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ingen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1210631-C490-67E5-D004-E432B2DE3F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2"/>
          <a:stretch/>
        </p:blipFill>
        <p:spPr>
          <a:xfrm>
            <a:off x="10924219" y="458230"/>
            <a:ext cx="1475853" cy="592166"/>
          </a:xfrm>
          <a:prstGeom prst="rect">
            <a:avLst/>
          </a:prstGeom>
        </p:spPr>
      </p:pic>
      <p:sp>
        <p:nvSpPr>
          <p:cNvPr id="15" name="CustomShape 2">
            <a:extLst>
              <a:ext uri="{FF2B5EF4-FFF2-40B4-BE49-F238E27FC236}">
                <a16:creationId xmlns:a16="http://schemas.microsoft.com/office/drawing/2014/main" id="{D999BC36-D431-D10E-791F-3644E60BF336}"/>
              </a:ext>
            </a:extLst>
          </p:cNvPr>
          <p:cNvSpPr/>
          <p:nvPr/>
        </p:nvSpPr>
        <p:spPr>
          <a:xfrm>
            <a:off x="10735882" y="1566526"/>
            <a:ext cx="967027" cy="256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lang</a:t>
            </a:r>
            <a:r>
              <a:rPr lang="en-GB" sz="12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2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3ED1A6-E30B-3412-6F01-51F33EC5C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5470" y="1120329"/>
            <a:ext cx="666236" cy="5323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ED0385-427F-9B25-3162-83134DD7AF80}"/>
              </a:ext>
            </a:extLst>
          </p:cNvPr>
          <p:cNvSpPr/>
          <p:nvPr/>
        </p:nvSpPr>
        <p:spPr>
          <a:xfrm>
            <a:off x="8196815" y="1545673"/>
            <a:ext cx="52931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ß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tall man next to a big ruler held by a small girl">
            <a:extLst>
              <a:ext uri="{FF2B5EF4-FFF2-40B4-BE49-F238E27FC236}">
                <a16:creationId xmlns:a16="http://schemas.microsoft.com/office/drawing/2014/main" id="{9596C4FB-0613-C67F-52F0-224169029D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26" y="1096685"/>
            <a:ext cx="384141" cy="6853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A972730-BF47-A46D-554A-C84135DAE3FC}"/>
              </a:ext>
            </a:extLst>
          </p:cNvPr>
          <p:cNvSpPr/>
          <p:nvPr/>
        </p:nvSpPr>
        <p:spPr>
          <a:xfrm>
            <a:off x="9516576" y="1545673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ss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4A6B9E-DF71-B67C-520F-05000B36D7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8668" y="1110278"/>
            <a:ext cx="634868" cy="6348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BC325F-207E-8E29-5EC2-0E622CBAE22E}"/>
              </a:ext>
            </a:extLst>
          </p:cNvPr>
          <p:cNvSpPr/>
          <p:nvPr/>
        </p:nvSpPr>
        <p:spPr>
          <a:xfrm>
            <a:off x="6845782" y="1545673"/>
            <a:ext cx="71846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tschü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F83CD7-1AEA-B7FD-589D-D5C84D3C70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2019" y="1112621"/>
            <a:ext cx="603401" cy="612407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3C73E1F5-73F7-DFB6-79DF-E704F2984A8A}"/>
              </a:ext>
            </a:extLst>
          </p:cNvPr>
          <p:cNvSpPr/>
          <p:nvPr/>
        </p:nvSpPr>
        <p:spPr>
          <a:xfrm>
            <a:off x="5551954" y="1125335"/>
            <a:ext cx="1248394" cy="666458"/>
          </a:xfrm>
          <a:prstGeom prst="wedgeRoundRectCallout">
            <a:avLst>
              <a:gd name="adj1" fmla="val 56820"/>
              <a:gd name="adj2" fmla="val 24432"/>
              <a:gd name="adj3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This can be written with ‘s’ or ‘ss’ at the end.</a:t>
            </a:r>
          </a:p>
        </p:txBody>
      </p:sp>
      <p:graphicFrame>
        <p:nvGraphicFramePr>
          <p:cNvPr id="31" name="Table 107">
            <a:extLst>
              <a:ext uri="{FF2B5EF4-FFF2-40B4-BE49-F238E27FC236}">
                <a16:creationId xmlns:a16="http://schemas.microsoft.com/office/drawing/2014/main" id="{89EF1D59-8E28-24D7-70F6-39EBD5F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039871"/>
              </p:ext>
            </p:extLst>
          </p:nvPr>
        </p:nvGraphicFramePr>
        <p:xfrm>
          <a:off x="5498989" y="1798032"/>
          <a:ext cx="6693011" cy="461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3011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461757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33" name="CustomShape 3">
            <a:extLst>
              <a:ext uri="{FF2B5EF4-FFF2-40B4-BE49-F238E27FC236}">
                <a16:creationId xmlns:a16="http://schemas.microsoft.com/office/drawing/2014/main" id="{DB3B170F-E9F6-9524-7D68-393C4804E074}"/>
              </a:ext>
            </a:extLst>
          </p:cNvPr>
          <p:cNvSpPr/>
          <p:nvPr/>
        </p:nvSpPr>
        <p:spPr>
          <a:xfrm>
            <a:off x="5444153" y="1761653"/>
            <a:ext cx="1989829" cy="241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Uhr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mean </a:t>
            </a:r>
            <a:r>
              <a:rPr kumimoji="0" lang="en-GB" sz="105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o’clock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CustomShape 4">
            <a:extLst>
              <a:ext uri="{FF2B5EF4-FFF2-40B4-BE49-F238E27FC236}">
                <a16:creationId xmlns:a16="http://schemas.microsoft.com/office/drawing/2014/main" id="{654A6152-C8FC-590D-4FDE-4769B49F1FDF}"/>
              </a:ext>
            </a:extLst>
          </p:cNvPr>
          <p:cNvSpPr/>
          <p:nvPr/>
        </p:nvSpPr>
        <p:spPr>
          <a:xfrm>
            <a:off x="7096821" y="1761532"/>
            <a:ext cx="1217728" cy="260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Es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zwei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lang="en-GB" sz="105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Uhr</a:t>
            </a:r>
            <a:r>
              <a:rPr kumimoji="0" lang="en-GB" sz="105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5" name="CustomShape 5">
            <a:extLst>
              <a:ext uri="{FF2B5EF4-FFF2-40B4-BE49-F238E27FC236}">
                <a16:creationId xmlns:a16="http://schemas.microsoft.com/office/drawing/2014/main" id="{45497B59-B112-D943-086F-54B1B8D226E5}"/>
              </a:ext>
            </a:extLst>
          </p:cNvPr>
          <p:cNvSpPr/>
          <p:nvPr/>
        </p:nvSpPr>
        <p:spPr>
          <a:xfrm>
            <a:off x="8073270" y="1763089"/>
            <a:ext cx="1220301" cy="260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It is two </a:t>
            </a:r>
            <a:r>
              <a:rPr kumimoji="0" lang="en-GB" sz="1050" b="1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o’clock</a:t>
            </a: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6" name="CustomShape 4">
            <a:extLst>
              <a:ext uri="{FF2B5EF4-FFF2-40B4-BE49-F238E27FC236}">
                <a16:creationId xmlns:a16="http://schemas.microsoft.com/office/drawing/2014/main" id="{6DE1CD95-9733-022D-6EA8-3EBCAD49EEA7}"/>
              </a:ext>
            </a:extLst>
          </p:cNvPr>
          <p:cNvSpPr/>
          <p:nvPr/>
        </p:nvSpPr>
        <p:spPr>
          <a:xfrm>
            <a:off x="6749839" y="1918777"/>
            <a:ext cx="1599243" cy="253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Ich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laufe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um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Uhr</a:t>
            </a:r>
            <a:r>
              <a:rPr kumimoji="0" lang="en-GB" sz="105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CustomShape 5">
            <a:extLst>
              <a:ext uri="{FF2B5EF4-FFF2-40B4-BE49-F238E27FC236}">
                <a16:creationId xmlns:a16="http://schemas.microsoft.com/office/drawing/2014/main" id="{493FDD0A-0743-2FF4-45D5-FAA55DFD704C}"/>
              </a:ext>
            </a:extLst>
          </p:cNvPr>
          <p:cNvSpPr/>
          <p:nvPr/>
        </p:nvSpPr>
        <p:spPr>
          <a:xfrm>
            <a:off x="8230291" y="1921034"/>
            <a:ext cx="1602622" cy="253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 run </a:t>
            </a:r>
            <a:r>
              <a:rPr kumimoji="0" lang="en-GB" sz="1050" b="1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at</a:t>
            </a: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two</a:t>
            </a:r>
            <a:r>
              <a:rPr kumimoji="0" lang="en-GB" sz="1050" b="0" i="1" u="none" strike="noStrike" kern="1200" cap="none" spc="-1" normalizeH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o’clock</a:t>
            </a: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8" name="CustomShape 3">
            <a:extLst>
              <a:ext uri="{FF2B5EF4-FFF2-40B4-BE49-F238E27FC236}">
                <a16:creationId xmlns:a16="http://schemas.microsoft.com/office/drawing/2014/main" id="{4A9BD976-C91B-C619-1439-35CF50D6393C}"/>
              </a:ext>
            </a:extLst>
          </p:cNvPr>
          <p:cNvSpPr/>
          <p:nvPr/>
        </p:nvSpPr>
        <p:spPr>
          <a:xfrm>
            <a:off x="5437794" y="1917580"/>
            <a:ext cx="1989829" cy="241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um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mean </a:t>
            </a:r>
            <a:r>
              <a:rPr kumimoji="0" lang="en-GB" sz="105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CustomShape 4">
            <a:extLst>
              <a:ext uri="{FF2B5EF4-FFF2-40B4-BE49-F238E27FC236}">
                <a16:creationId xmlns:a16="http://schemas.microsoft.com/office/drawing/2014/main" id="{255C0423-3805-5FA7-FA32-EEE39497B1FA}"/>
              </a:ext>
            </a:extLst>
          </p:cNvPr>
          <p:cNvSpPr/>
          <p:nvPr/>
        </p:nvSpPr>
        <p:spPr>
          <a:xfrm>
            <a:off x="9722703" y="2054630"/>
            <a:ext cx="2184304" cy="236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Um</a:t>
            </a:r>
            <a:r>
              <a:rPr kumimoji="0" lang="en-GB" sz="105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05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Uhr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lauf</a:t>
            </a:r>
            <a:r>
              <a:rPr lang="en-GB" sz="1050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</a:t>
            </a:r>
            <a:r>
              <a:rPr lang="en-GB" sz="1050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ich. 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CustomShape 3">
            <a:extLst>
              <a:ext uri="{FF2B5EF4-FFF2-40B4-BE49-F238E27FC236}">
                <a16:creationId xmlns:a16="http://schemas.microsoft.com/office/drawing/2014/main" id="{761B6DCD-D8BF-49D9-FD18-DEFECD9ED68D}"/>
              </a:ext>
            </a:extLst>
          </p:cNvPr>
          <p:cNvSpPr/>
          <p:nvPr/>
        </p:nvSpPr>
        <p:spPr>
          <a:xfrm>
            <a:off x="5444153" y="2056576"/>
            <a:ext cx="4568034" cy="257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you start with the time, swap verb and subject for Word Order 2: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8" name="Google Shape;180;p8">
            <a:extLst>
              <a:ext uri="{FF2B5EF4-FFF2-40B4-BE49-F238E27FC236}">
                <a16:creationId xmlns:a16="http://schemas.microsoft.com/office/drawing/2014/main" id="{278BCDA7-B236-4EDE-E5CC-DACB1D636CDD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9686633" y="1795947"/>
            <a:ext cx="180982" cy="323565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Free vector graphics of Exercise">
            <a:extLst>
              <a:ext uri="{FF2B5EF4-FFF2-40B4-BE49-F238E27FC236}">
                <a16:creationId xmlns:a16="http://schemas.microsoft.com/office/drawing/2014/main" id="{A36F33CC-C77A-53D4-9568-90E2307AD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210" y="1820922"/>
            <a:ext cx="155125" cy="3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A close up of a clock&#10;&#10;Description automatically generated">
            <a:extLst>
              <a:ext uri="{FF2B5EF4-FFF2-40B4-BE49-F238E27FC236}">
                <a16:creationId xmlns:a16="http://schemas.microsoft.com/office/drawing/2014/main" id="{A6582676-FA35-724E-7E66-9B48672D5E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11" y="1765751"/>
            <a:ext cx="413462" cy="395706"/>
          </a:xfrm>
          <a:prstGeom prst="rect">
            <a:avLst/>
          </a:prstGeom>
        </p:spPr>
      </p:pic>
      <p:pic>
        <p:nvPicPr>
          <p:cNvPr id="61" name="Picture 60" descr="Shape, circle&#10;&#10;Description automatically generated">
            <a:extLst>
              <a:ext uri="{FF2B5EF4-FFF2-40B4-BE49-F238E27FC236}">
                <a16:creationId xmlns:a16="http://schemas.microsoft.com/office/drawing/2014/main" id="{5E4974CD-07AB-5BED-B2A1-DDD4645B23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90" y="2827540"/>
            <a:ext cx="329530" cy="32125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DB60276-AC64-EDBD-1855-23C2F3942985}"/>
              </a:ext>
            </a:extLst>
          </p:cNvPr>
          <p:cNvSpPr txBox="1"/>
          <p:nvPr/>
        </p:nvSpPr>
        <p:spPr>
          <a:xfrm>
            <a:off x="7784078" y="2768642"/>
            <a:ext cx="832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Ich bin…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ED477C-56E2-787F-6C08-3087921AC40E}"/>
              </a:ext>
            </a:extLst>
          </p:cNvPr>
          <p:cNvSpPr txBox="1"/>
          <p:nvPr/>
        </p:nvSpPr>
        <p:spPr>
          <a:xfrm>
            <a:off x="8819261" y="3698880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der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Stadt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C2CF72-994A-AF5A-F875-3AF5EF5604EB}"/>
              </a:ext>
            </a:extLst>
          </p:cNvPr>
          <p:cNvSpPr txBox="1"/>
          <p:nvPr/>
        </p:nvSpPr>
        <p:spPr>
          <a:xfrm>
            <a:off x="8855565" y="4116281"/>
            <a:ext cx="1922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Kino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03C5AC-4316-15FC-58F3-754FFCE8C47D}"/>
              </a:ext>
            </a:extLst>
          </p:cNvPr>
          <p:cNvSpPr txBox="1"/>
          <p:nvPr/>
        </p:nvSpPr>
        <p:spPr>
          <a:xfrm>
            <a:off x="8771475" y="3296345"/>
            <a:ext cx="11268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Dom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EDD46FD-519F-1265-1869-CEEC08ACBDD4}"/>
              </a:ext>
            </a:extLst>
          </p:cNvPr>
          <p:cNvSpPr txBox="1"/>
          <p:nvPr/>
        </p:nvSpPr>
        <p:spPr>
          <a:xfrm>
            <a:off x="7831638" y="2916546"/>
            <a:ext cx="8148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 </a:t>
            </a: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am…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F03AAB-DF87-7790-09AC-637D90C0FFFA}"/>
              </a:ext>
            </a:extLst>
          </p:cNvPr>
          <p:cNvSpPr txBox="1"/>
          <p:nvPr/>
        </p:nvSpPr>
        <p:spPr>
          <a:xfrm>
            <a:off x="8846008" y="3470836"/>
            <a:ext cx="15890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 the cathedral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F759420-F9F1-A610-53AB-F080049CB0E4}"/>
              </a:ext>
            </a:extLst>
          </p:cNvPr>
          <p:cNvSpPr txBox="1"/>
          <p:nvPr/>
        </p:nvSpPr>
        <p:spPr>
          <a:xfrm>
            <a:off x="8844830" y="3896218"/>
            <a:ext cx="12951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 the town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F2CB16-2D2D-8275-988E-9B774C06AF8B}"/>
              </a:ext>
            </a:extLst>
          </p:cNvPr>
          <p:cNvSpPr txBox="1"/>
          <p:nvPr/>
        </p:nvSpPr>
        <p:spPr>
          <a:xfrm>
            <a:off x="8842327" y="4267842"/>
            <a:ext cx="11727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 the cinema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765D362-4DDF-239F-4FD6-8278B1881250}"/>
              </a:ext>
            </a:extLst>
          </p:cNvPr>
          <p:cNvSpPr/>
          <p:nvPr/>
        </p:nvSpPr>
        <p:spPr>
          <a:xfrm>
            <a:off x="7887820" y="3337419"/>
            <a:ext cx="846537" cy="188358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B060534-4011-9F0F-9E64-5BD14A6AE955}"/>
              </a:ext>
            </a:extLst>
          </p:cNvPr>
          <p:cNvSpPr/>
          <p:nvPr/>
        </p:nvSpPr>
        <p:spPr>
          <a:xfrm>
            <a:off x="7892210" y="3790541"/>
            <a:ext cx="846537" cy="188358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16BBA64-3FB8-924C-A855-623E6AE9E8C5}"/>
              </a:ext>
            </a:extLst>
          </p:cNvPr>
          <p:cNvSpPr/>
          <p:nvPr/>
        </p:nvSpPr>
        <p:spPr>
          <a:xfrm>
            <a:off x="7909238" y="4164062"/>
            <a:ext cx="846537" cy="18835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neuter</a:t>
            </a:r>
          </a:p>
        </p:txBody>
      </p:sp>
      <p:sp>
        <p:nvSpPr>
          <p:cNvPr id="79" name="Speech Bubble: Rectangle with Corners Rounded 78">
            <a:extLst>
              <a:ext uri="{FF2B5EF4-FFF2-40B4-BE49-F238E27FC236}">
                <a16:creationId xmlns:a16="http://schemas.microsoft.com/office/drawing/2014/main" id="{C960A7CA-3A68-449F-7835-28D5051401FE}"/>
              </a:ext>
            </a:extLst>
          </p:cNvPr>
          <p:cNvSpPr/>
          <p:nvPr/>
        </p:nvSpPr>
        <p:spPr>
          <a:xfrm>
            <a:off x="8977459" y="2839493"/>
            <a:ext cx="1006018" cy="371119"/>
          </a:xfrm>
          <a:prstGeom prst="wedgeRoundRectCallout">
            <a:avLst>
              <a:gd name="adj1" fmla="val 18844"/>
              <a:gd name="adj2" fmla="val 65677"/>
              <a:gd name="adj3" fmla="val 16667"/>
            </a:avLst>
          </a:prstGeom>
          <a:solidFill>
            <a:srgbClr val="DAE3F3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We shorten ‘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dem</a:t>
            </a:r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‘ to ‘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  <a:endParaRPr lang="en-GB" sz="10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970005-1CBB-1755-351D-3759674A5A6D}"/>
              </a:ext>
            </a:extLst>
          </p:cNvPr>
          <p:cNvSpPr txBox="1"/>
          <p:nvPr/>
        </p:nvSpPr>
        <p:spPr>
          <a:xfrm>
            <a:off x="9974002" y="3091212"/>
            <a:ext cx="1000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Ich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gehe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5580FD-B4C1-DC91-3AC7-3F9B6943D1E7}"/>
              </a:ext>
            </a:extLst>
          </p:cNvPr>
          <p:cNvSpPr txBox="1"/>
          <p:nvPr/>
        </p:nvSpPr>
        <p:spPr>
          <a:xfrm>
            <a:off x="10897714" y="3766614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die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Stadt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2FCBCC-B47E-DF94-F43A-631A500D1B3B}"/>
              </a:ext>
            </a:extLst>
          </p:cNvPr>
          <p:cNvSpPr txBox="1"/>
          <p:nvPr/>
        </p:nvSpPr>
        <p:spPr>
          <a:xfrm>
            <a:off x="10908088" y="4127142"/>
            <a:ext cx="1922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das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Kino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BC6ADA8-5E18-56BE-75A8-55CC673BDA82}"/>
              </a:ext>
            </a:extLst>
          </p:cNvPr>
          <p:cNvSpPr txBox="1"/>
          <p:nvPr/>
        </p:nvSpPr>
        <p:spPr>
          <a:xfrm>
            <a:off x="10888436" y="3417494"/>
            <a:ext cx="11268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…in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den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Dom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C15835-5724-DB67-2EA3-B3D152961535}"/>
              </a:ext>
            </a:extLst>
          </p:cNvPr>
          <p:cNvSpPr txBox="1"/>
          <p:nvPr/>
        </p:nvSpPr>
        <p:spPr>
          <a:xfrm>
            <a:off x="10021562" y="3239116"/>
            <a:ext cx="8148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 </a:t>
            </a: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go…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3611CA-C6DE-C7B9-01C0-C66A9ED7ABDF}"/>
              </a:ext>
            </a:extLst>
          </p:cNvPr>
          <p:cNvSpPr txBox="1"/>
          <p:nvPr/>
        </p:nvSpPr>
        <p:spPr>
          <a:xfrm>
            <a:off x="10852747" y="3577725"/>
            <a:ext cx="15890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into the cathedral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C8EC2EC-76E0-EF2D-9855-AFCA2F36A091}"/>
              </a:ext>
            </a:extLst>
          </p:cNvPr>
          <p:cNvSpPr txBox="1"/>
          <p:nvPr/>
        </p:nvSpPr>
        <p:spPr>
          <a:xfrm>
            <a:off x="10882404" y="3936821"/>
            <a:ext cx="12951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into the town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A547D4-C794-3553-E491-438999AEB9F5}"/>
              </a:ext>
            </a:extLst>
          </p:cNvPr>
          <p:cNvSpPr txBox="1"/>
          <p:nvPr/>
        </p:nvSpPr>
        <p:spPr>
          <a:xfrm>
            <a:off x="10924219" y="4301812"/>
            <a:ext cx="12138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into the cinema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319A316-9481-8BD5-33B8-8C83FA1CA665}"/>
              </a:ext>
            </a:extLst>
          </p:cNvPr>
          <p:cNvSpPr/>
          <p:nvPr/>
        </p:nvSpPr>
        <p:spPr>
          <a:xfrm>
            <a:off x="10052089" y="3508344"/>
            <a:ext cx="846537" cy="188358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A97E2EF-1B0D-F8CB-82D5-0D642D9F7777}"/>
              </a:ext>
            </a:extLst>
          </p:cNvPr>
          <p:cNvSpPr/>
          <p:nvPr/>
        </p:nvSpPr>
        <p:spPr>
          <a:xfrm>
            <a:off x="10047029" y="3876651"/>
            <a:ext cx="846537" cy="188358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A044570-BA55-338F-3558-F406FA06E6CD}"/>
              </a:ext>
            </a:extLst>
          </p:cNvPr>
          <p:cNvSpPr/>
          <p:nvPr/>
        </p:nvSpPr>
        <p:spPr>
          <a:xfrm>
            <a:off x="10064057" y="4216552"/>
            <a:ext cx="846537" cy="18835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neuter</a:t>
            </a:r>
          </a:p>
        </p:txBody>
      </p:sp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CCE80CD0-CB66-4D2A-62D5-21F8750B78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37" y="3158229"/>
            <a:ext cx="280600" cy="277295"/>
          </a:xfrm>
          <a:prstGeom prst="rect">
            <a:avLst/>
          </a:prstGeom>
        </p:spPr>
      </p:pic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E09AE073-9DAC-94E1-6C40-F65D807BB371}"/>
              </a:ext>
            </a:extLst>
          </p:cNvPr>
          <p:cNvSpPr/>
          <p:nvPr/>
        </p:nvSpPr>
        <p:spPr>
          <a:xfrm>
            <a:off x="11193810" y="3131260"/>
            <a:ext cx="924728" cy="296361"/>
          </a:xfrm>
          <a:prstGeom prst="wedgeRoundRectCallout">
            <a:avLst>
              <a:gd name="adj1" fmla="val 48654"/>
              <a:gd name="adj2" fmla="val 16243"/>
              <a:gd name="adj3" fmla="val 16667"/>
            </a:avLst>
          </a:prstGeom>
          <a:solidFill>
            <a:srgbClr val="DAE3F3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We shorten ‘</a:t>
            </a:r>
            <a:r>
              <a:rPr lang="en-U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</a:t>
            </a:r>
            <a:r>
              <a:rPr lang="en-US" sz="1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das</a:t>
            </a:r>
            <a:r>
              <a:rPr lang="en-US" sz="1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 to ‘</a:t>
            </a:r>
            <a:r>
              <a:rPr lang="en-U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ins’.</a:t>
            </a:r>
            <a:endParaRPr lang="en-GB" sz="1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25C47F6-932B-0BC4-1946-E2DF98DE6158}"/>
              </a:ext>
            </a:extLst>
          </p:cNvPr>
          <p:cNvSpPr txBox="1"/>
          <p:nvPr/>
        </p:nvSpPr>
        <p:spPr>
          <a:xfrm>
            <a:off x="5449578" y="5148127"/>
            <a:ext cx="1186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Minze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springt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3E920D-845F-2967-84C1-944609EFD047}"/>
              </a:ext>
            </a:extLst>
          </p:cNvPr>
          <p:cNvSpPr txBox="1"/>
          <p:nvPr/>
        </p:nvSpPr>
        <p:spPr>
          <a:xfrm>
            <a:off x="6445158" y="5922227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die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Kleidung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3136539-58FF-01BA-604B-670E9CB31CE1}"/>
              </a:ext>
            </a:extLst>
          </p:cNvPr>
          <p:cNvSpPr txBox="1"/>
          <p:nvPr/>
        </p:nvSpPr>
        <p:spPr>
          <a:xfrm>
            <a:off x="6446629" y="6304819"/>
            <a:ext cx="1922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das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Auto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0969FE-6005-63E7-87B8-E966FFD0D00B}"/>
              </a:ext>
            </a:extLst>
          </p:cNvPr>
          <p:cNvSpPr txBox="1"/>
          <p:nvPr/>
        </p:nvSpPr>
        <p:spPr>
          <a:xfrm>
            <a:off x="6397372" y="5519692"/>
            <a:ext cx="1194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den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Tisch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3CE1265-1AC1-5D88-D237-C4D2D41D76E5}"/>
              </a:ext>
            </a:extLst>
          </p:cNvPr>
          <p:cNvSpPr txBox="1"/>
          <p:nvPr/>
        </p:nvSpPr>
        <p:spPr>
          <a:xfrm>
            <a:off x="5461510" y="5296299"/>
            <a:ext cx="12018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Minze</a:t>
            </a: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jumps…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C1230F-62CE-0A57-0FE4-EA104C69861C}"/>
              </a:ext>
            </a:extLst>
          </p:cNvPr>
          <p:cNvSpPr txBox="1"/>
          <p:nvPr/>
        </p:nvSpPr>
        <p:spPr>
          <a:xfrm>
            <a:off x="6424837" y="5694183"/>
            <a:ext cx="15890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onto the table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5D82D25-41A5-D156-8E2C-88864BFADA2F}"/>
              </a:ext>
            </a:extLst>
          </p:cNvPr>
          <p:cNvSpPr txBox="1"/>
          <p:nvPr/>
        </p:nvSpPr>
        <p:spPr>
          <a:xfrm>
            <a:off x="6470727" y="6119565"/>
            <a:ext cx="12951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US" sz="1050" i="1" spc="-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nto</a:t>
            </a: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the clothes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DF21EEA-1041-ED23-0726-56F4ECFDD290}"/>
              </a:ext>
            </a:extLst>
          </p:cNvPr>
          <p:cNvSpPr txBox="1"/>
          <p:nvPr/>
        </p:nvSpPr>
        <p:spPr>
          <a:xfrm>
            <a:off x="6468224" y="6491189"/>
            <a:ext cx="11727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US" sz="1050" i="1" spc="-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nto</a:t>
            </a: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the car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192E58B3-5E9F-0CC6-9DDB-A49723B37B75}"/>
              </a:ext>
            </a:extLst>
          </p:cNvPr>
          <p:cNvSpPr/>
          <p:nvPr/>
        </p:nvSpPr>
        <p:spPr>
          <a:xfrm>
            <a:off x="5553320" y="5589153"/>
            <a:ext cx="846537" cy="188358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A6E0B436-10FE-655E-3A58-19FF18C6473B}"/>
              </a:ext>
            </a:extLst>
          </p:cNvPr>
          <p:cNvSpPr/>
          <p:nvPr/>
        </p:nvSpPr>
        <p:spPr>
          <a:xfrm>
            <a:off x="5557710" y="6042275"/>
            <a:ext cx="846537" cy="188358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00C3564-7F8D-E051-88A7-D7E31F5987F9}"/>
              </a:ext>
            </a:extLst>
          </p:cNvPr>
          <p:cNvSpPr/>
          <p:nvPr/>
        </p:nvSpPr>
        <p:spPr>
          <a:xfrm>
            <a:off x="5574738" y="6415796"/>
            <a:ext cx="846537" cy="18835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neuter</a:t>
            </a:r>
          </a:p>
        </p:txBody>
      </p:sp>
      <p:pic>
        <p:nvPicPr>
          <p:cNvPr id="110" name="Picture 2" descr="Jumping Leaping Cat Clip Art">
            <a:extLst>
              <a:ext uri="{FF2B5EF4-FFF2-40B4-BE49-F238E27FC236}">
                <a16:creationId xmlns:a16="http://schemas.microsoft.com/office/drawing/2014/main" id="{2DE3DF72-4337-C5AA-A73E-BD15869CF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5216" y="4633980"/>
            <a:ext cx="450604" cy="2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id="{4C665610-4717-3526-D5C7-4C7DA0FFFE84}"/>
              </a:ext>
            </a:extLst>
          </p:cNvPr>
          <p:cNvSpPr/>
          <p:nvPr/>
        </p:nvSpPr>
        <p:spPr>
          <a:xfrm>
            <a:off x="6702810" y="5226560"/>
            <a:ext cx="1088007" cy="284835"/>
          </a:xfrm>
          <a:prstGeom prst="wedgeRoundRectCallout">
            <a:avLst>
              <a:gd name="adj1" fmla="val 39237"/>
              <a:gd name="adj2" fmla="val 30270"/>
              <a:gd name="adj3" fmla="val 16667"/>
            </a:avLst>
          </a:prstGeom>
          <a:solidFill>
            <a:srgbClr val="DAE3F3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We shorten ‘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auf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das</a:t>
            </a:r>
            <a:r>
              <a:rPr lang="en-US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to ‘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aufs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  <a:endParaRPr lang="en-GB" sz="10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082AFE0-AF2E-C30F-6667-F678E8298764}"/>
              </a:ext>
            </a:extLst>
          </p:cNvPr>
          <p:cNvSpPr txBox="1"/>
          <p:nvPr/>
        </p:nvSpPr>
        <p:spPr>
          <a:xfrm>
            <a:off x="7841567" y="5068690"/>
            <a:ext cx="1186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Minze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schläft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A43A369-5A05-7307-2B77-7C937713A6A4}"/>
              </a:ext>
            </a:extLst>
          </p:cNvPr>
          <p:cNvSpPr txBox="1"/>
          <p:nvPr/>
        </p:nvSpPr>
        <p:spPr>
          <a:xfrm>
            <a:off x="8648159" y="5440255"/>
            <a:ext cx="1338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Tisch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AA80231-10B4-06F8-FADF-E8CC2115B58F}"/>
              </a:ext>
            </a:extLst>
          </p:cNvPr>
          <p:cNvSpPr txBox="1"/>
          <p:nvPr/>
        </p:nvSpPr>
        <p:spPr>
          <a:xfrm>
            <a:off x="7853499" y="5216862"/>
            <a:ext cx="12018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Minze</a:t>
            </a:r>
            <a:r>
              <a:rPr lang="en-GB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sleeps…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8C189AB-0A18-B714-B983-09F2DC52DB81}"/>
              </a:ext>
            </a:extLst>
          </p:cNvPr>
          <p:cNvSpPr txBox="1"/>
          <p:nvPr/>
        </p:nvSpPr>
        <p:spPr>
          <a:xfrm>
            <a:off x="8721514" y="6040128"/>
            <a:ext cx="12951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US" sz="1050" i="1" spc="-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nto</a:t>
            </a: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the clothes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2E53A-A622-753F-29F8-B41E3526BFCE}"/>
              </a:ext>
            </a:extLst>
          </p:cNvPr>
          <p:cNvSpPr txBox="1"/>
          <p:nvPr/>
        </p:nvSpPr>
        <p:spPr>
          <a:xfrm>
            <a:off x="8719011" y="6411752"/>
            <a:ext cx="11727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US" sz="1050" i="1" spc="-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nto</a:t>
            </a: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the car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16FF30A1-F44D-8F7A-FE69-9826DBEB537D}"/>
              </a:ext>
            </a:extLst>
          </p:cNvPr>
          <p:cNvSpPr/>
          <p:nvPr/>
        </p:nvSpPr>
        <p:spPr>
          <a:xfrm>
            <a:off x="7884795" y="5509716"/>
            <a:ext cx="846537" cy="188358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B36C013-95B7-4280-C0C9-89F8FA8176DB}"/>
              </a:ext>
            </a:extLst>
          </p:cNvPr>
          <p:cNvSpPr/>
          <p:nvPr/>
        </p:nvSpPr>
        <p:spPr>
          <a:xfrm>
            <a:off x="7889185" y="5962838"/>
            <a:ext cx="846537" cy="188358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53E20998-FE25-36A0-2FC2-34DB12291B57}"/>
              </a:ext>
            </a:extLst>
          </p:cNvPr>
          <p:cNvSpPr/>
          <p:nvPr/>
        </p:nvSpPr>
        <p:spPr>
          <a:xfrm>
            <a:off x="7892765" y="6336359"/>
            <a:ext cx="846537" cy="18835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8502770-9660-6633-DC9D-76F91639B806}"/>
              </a:ext>
            </a:extLst>
          </p:cNvPr>
          <p:cNvSpPr txBox="1"/>
          <p:nvPr/>
        </p:nvSpPr>
        <p:spPr>
          <a:xfrm>
            <a:off x="8693664" y="5867672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der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Kleidung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59DA5E7-CA89-5E8C-AC57-3AD95D1566DA}"/>
              </a:ext>
            </a:extLst>
          </p:cNvPr>
          <p:cNvSpPr txBox="1"/>
          <p:nvPr/>
        </p:nvSpPr>
        <p:spPr>
          <a:xfrm>
            <a:off x="8695135" y="6250264"/>
            <a:ext cx="1922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…auf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Auto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D397953-A8AA-63F0-398A-055598C4B51B}"/>
              </a:ext>
            </a:extLst>
          </p:cNvPr>
          <p:cNvSpPr txBox="1"/>
          <p:nvPr/>
        </p:nvSpPr>
        <p:spPr>
          <a:xfrm>
            <a:off x="8720411" y="5639628"/>
            <a:ext cx="15890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onto the table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28" name="Picture 127" descr="A pumpkin with a face carved in it&#10;&#10;Description automatically generated with medium confidence">
            <a:extLst>
              <a:ext uri="{FF2B5EF4-FFF2-40B4-BE49-F238E27FC236}">
                <a16:creationId xmlns:a16="http://schemas.microsoft.com/office/drawing/2014/main" id="{7B2B710A-86A0-AA17-532E-3679DBB941A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89" y="5147267"/>
            <a:ext cx="478597" cy="284241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E302F777-42AC-B7CD-BED5-01F2538678F8}"/>
              </a:ext>
            </a:extLst>
          </p:cNvPr>
          <p:cNvSpPr txBox="1"/>
          <p:nvPr/>
        </p:nvSpPr>
        <p:spPr>
          <a:xfrm>
            <a:off x="10021549" y="5042165"/>
            <a:ext cx="17292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Ich </a:t>
            </a:r>
            <a:r>
              <a:rPr lang="en-GB" sz="105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gehe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 auf</a:t>
            </a:r>
            <a:r>
              <a:rPr lang="en-GB" sz="1050" b="1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u="sng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den</a:t>
            </a:r>
            <a:r>
              <a:rPr lang="en-GB" sz="1050" b="1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Markt</a:t>
            </a:r>
            <a:endParaRPr lang="en-GB" sz="1050" b="1" kern="0" dirty="0">
              <a:solidFill>
                <a:srgbClr val="0070C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49561D5C-9806-FB05-60D7-586A7711A6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33" y="5493748"/>
            <a:ext cx="391603" cy="38699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3D38F33-A5C5-DBC4-1D40-8205D68786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23828" y="5496472"/>
            <a:ext cx="408023" cy="391702"/>
          </a:xfrm>
          <a:prstGeom prst="rect">
            <a:avLst/>
          </a:prstGeom>
        </p:spPr>
      </p:pic>
      <p:sp>
        <p:nvSpPr>
          <p:cNvPr id="140" name="CustomShape 4">
            <a:extLst>
              <a:ext uri="{FF2B5EF4-FFF2-40B4-BE49-F238E27FC236}">
                <a16:creationId xmlns:a16="http://schemas.microsoft.com/office/drawing/2014/main" id="{755D7C13-7F0B-96AA-CFCE-E4DC98719B01}"/>
              </a:ext>
            </a:extLst>
          </p:cNvPr>
          <p:cNvSpPr/>
          <p:nvPr/>
        </p:nvSpPr>
        <p:spPr>
          <a:xfrm>
            <a:off x="10036425" y="5247534"/>
            <a:ext cx="1826611" cy="223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I’m going </a:t>
            </a:r>
            <a:r>
              <a:rPr lang="en-US" sz="1050" i="1" u="sng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to</a:t>
            </a: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the market</a:t>
            </a:r>
            <a:endParaRPr lang="en-GB" sz="1050" i="1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1" name="CustomShape 4">
            <a:extLst>
              <a:ext uri="{FF2B5EF4-FFF2-40B4-BE49-F238E27FC236}">
                <a16:creationId xmlns:a16="http://schemas.microsoft.com/office/drawing/2014/main" id="{244441BC-0608-C941-2260-4A760B4C9BC5}"/>
              </a:ext>
            </a:extLst>
          </p:cNvPr>
          <p:cNvSpPr/>
          <p:nvPr/>
        </p:nvSpPr>
        <p:spPr>
          <a:xfrm>
            <a:off x="12357220" y="6003319"/>
            <a:ext cx="3363163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93A6EE1-5C31-4F5B-80AE-C925B64654C2}"/>
              </a:ext>
            </a:extLst>
          </p:cNvPr>
          <p:cNvSpPr txBox="1"/>
          <p:nvPr/>
        </p:nvSpPr>
        <p:spPr>
          <a:xfrm>
            <a:off x="10013988" y="5928535"/>
            <a:ext cx="17292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Ich bin auf</a:t>
            </a:r>
            <a:r>
              <a:rPr lang="en-GB" sz="1050" b="1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u="sng" kern="0" dirty="0" err="1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lang="en-GB" sz="1050" b="1" kern="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Markt</a:t>
            </a:r>
            <a:endParaRPr lang="en-GB" sz="1050" b="1" kern="0" dirty="0">
              <a:solidFill>
                <a:srgbClr val="0070C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43" name="CustomShape 4">
            <a:extLst>
              <a:ext uri="{FF2B5EF4-FFF2-40B4-BE49-F238E27FC236}">
                <a16:creationId xmlns:a16="http://schemas.microsoft.com/office/drawing/2014/main" id="{6F1BE73D-3954-E0A6-034A-F580A723902E}"/>
              </a:ext>
            </a:extLst>
          </p:cNvPr>
          <p:cNvSpPr/>
          <p:nvPr/>
        </p:nvSpPr>
        <p:spPr>
          <a:xfrm>
            <a:off x="10028864" y="6133904"/>
            <a:ext cx="1826611" cy="223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I’m </a:t>
            </a:r>
            <a:r>
              <a:rPr lang="en-US" sz="1050" i="1" u="sng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at</a:t>
            </a: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the market</a:t>
            </a:r>
            <a:endParaRPr lang="en-GB" sz="1050" i="1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4" name="Picture 143" descr="Shape, circle&#10;&#10;Description automatically generated">
            <a:extLst>
              <a:ext uri="{FF2B5EF4-FFF2-40B4-BE49-F238E27FC236}">
                <a16:creationId xmlns:a16="http://schemas.microsoft.com/office/drawing/2014/main" id="{F5CD37CE-DB4D-BFB7-DAB2-9D4F448202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3" y="6384520"/>
            <a:ext cx="373910" cy="36451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EF7D634A-DA62-6886-4CBF-C0ED3D3A33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36431" y="6370926"/>
            <a:ext cx="408023" cy="391702"/>
          </a:xfrm>
          <a:prstGeom prst="rect">
            <a:avLst/>
          </a:prstGeom>
        </p:spPr>
      </p:pic>
      <p:pic>
        <p:nvPicPr>
          <p:cNvPr id="146" name="Picture 145" descr="A bridge over a river with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4612983-5B15-9914-0DF7-205D8EF829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1" y="3912450"/>
            <a:ext cx="2467143" cy="1644762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D15719C0-EAC4-3F36-CF09-05A187DDC2A9}"/>
              </a:ext>
            </a:extLst>
          </p:cNvPr>
          <p:cNvSpPr txBox="1"/>
          <p:nvPr/>
        </p:nvSpPr>
        <p:spPr>
          <a:xfrm>
            <a:off x="2689013" y="3296345"/>
            <a:ext cx="2583966" cy="1569660"/>
          </a:xfrm>
          <a:prstGeom prst="rect">
            <a:avLst/>
          </a:prstGeom>
          <a:solidFill>
            <a:srgbClr val="EBF0F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Köln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Stadt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Westen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von Deutschland.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Stadt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bekannt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für den Dom.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Winter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auch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bekannt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für den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Weihnachtsmarkt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*! 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3C4D159B-E9AF-BC85-5453-0F2AF130023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20744" y="4949134"/>
            <a:ext cx="2693957" cy="1795971"/>
          </a:xfrm>
          <a:prstGeom prst="rect">
            <a:avLst/>
          </a:prstGeom>
        </p:spPr>
      </p:pic>
      <p:pic>
        <p:nvPicPr>
          <p:cNvPr id="150" name="Picture 149" descr="Logo&#10;&#10;Description automatically generated">
            <a:extLst>
              <a:ext uri="{FF2B5EF4-FFF2-40B4-BE49-F238E27FC236}">
                <a16:creationId xmlns:a16="http://schemas.microsoft.com/office/drawing/2014/main" id="{715F1CDB-C42A-F700-F039-5E69089704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22" y="3030601"/>
            <a:ext cx="857840" cy="531488"/>
          </a:xfrm>
          <a:prstGeom prst="rect">
            <a:avLst/>
          </a:prstGeom>
        </p:spPr>
      </p:pic>
      <p:sp>
        <p:nvSpPr>
          <p:cNvPr id="151" name="Speech Bubble: Rectangle with Corners Rounded 150">
            <a:extLst>
              <a:ext uri="{FF2B5EF4-FFF2-40B4-BE49-F238E27FC236}">
                <a16:creationId xmlns:a16="http://schemas.microsoft.com/office/drawing/2014/main" id="{07D27BE5-912C-173C-4C99-5CDF7AC8B069}"/>
              </a:ext>
            </a:extLst>
          </p:cNvPr>
          <p:cNvSpPr/>
          <p:nvPr/>
        </p:nvSpPr>
        <p:spPr>
          <a:xfrm>
            <a:off x="420651" y="5650347"/>
            <a:ext cx="1778067" cy="543759"/>
          </a:xfrm>
          <a:prstGeom prst="wedgeRoundRectCallout">
            <a:avLst>
              <a:gd name="adj1" fmla="val -21850"/>
              <a:gd name="adj2" fmla="val -65907"/>
              <a:gd name="adj3" fmla="val 16667"/>
            </a:avLst>
          </a:prstGeom>
          <a:solidFill>
            <a:srgbClr val="EBF0F9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English, we call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Köln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Cologne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7CEBC9B-032A-3817-A89E-BB5CE165A1EC}"/>
              </a:ext>
            </a:extLst>
          </p:cNvPr>
          <p:cNvSpPr txBox="1"/>
          <p:nvPr/>
        </p:nvSpPr>
        <p:spPr>
          <a:xfrm>
            <a:off x="173019" y="6290526"/>
            <a:ext cx="2294617" cy="461665"/>
          </a:xfrm>
          <a:prstGeom prst="rect">
            <a:avLst/>
          </a:prstGeom>
          <a:solidFill>
            <a:srgbClr val="8BC14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prstClr val="black"/>
                </a:solidFill>
                <a:latin typeface="Century Gothic"/>
              </a:rPr>
              <a:t>*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der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Weihnachtsmarkt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– Christmas market</a:t>
            </a:r>
          </a:p>
        </p:txBody>
      </p:sp>
    </p:spTree>
    <p:extLst>
      <p:ext uri="{BB962C8B-B14F-4D97-AF65-F5344CB8AC3E}">
        <p14:creationId xmlns:p14="http://schemas.microsoft.com/office/powerpoint/2010/main" val="973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2.29167E-6 0.00023 C 0.00248 -0.00741 0.00482 -0.01528 0.00768 -0.02222 C 0.01341 -0.03611 0.0112 -0.02616 0.01862 -0.03611 C 0.04102 -0.06597 0.00795 -0.02917 0.03268 -0.05556 C 0.03933 -0.07315 0.0319 -0.05556 0.0405 -0.06945 C 0.0444 -0.0757 0.04688 -0.08496 0.05143 -0.08889 C 0.05352 -0.09074 0.05586 -0.09213 0.05768 -0.09445 C 0.0681 -0.10787 0.0556 -0.09954 0.07018 -0.11111 C 0.08021 -0.11922 0.07735 -0.11459 0.08581 -0.11945 C 0.08854 -0.12107 0.09102 -0.12338 0.09362 -0.125 C 0.09518 -0.12616 0.09688 -0.12685 0.09831 -0.12778 C 0.10391 -0.13218 0.10456 -0.13334 0.10925 -0.13889 C 0.11966 -0.13797 0.13021 -0.13843 0.1405 -0.13611 C 0.14531 -0.13519 0.15078 -0.13079 0.15456 -0.125 C 0.15625 -0.12269 0.15742 -0.11898 0.15925 -0.11667 C 0.16068 -0.11505 0.16237 -0.11482 0.16393 -0.11389 C 0.17227 -0.09167 0.16133 -0.11852 0.17175 -0.1 C 0.18216 -0.08148 0.16706 -0.10093 0.17956 -0.08611 C 0.1806 -0.08334 0.18151 -0.08056 0.18268 -0.07778 C 0.18646 -0.06991 0.1875 -0.06945 0.19206 -0.06389 C 0.19571 -0.04468 0.19518 -0.05324 0.19518 -0.03889 L 0.19518 -0.03866 " pathEditMode="relative" rAng="0" ptsTypes="AAAAAAAAAAAAAAAAAAAAAAA">
                                      <p:cBhvr>
                                        <p:cTn id="2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3 -0.01783 L 0.02123 -0.01783 C 0.02422 -0.02269 0.02683 -0.02871 0.03034 -0.03218 C 0.05339 -0.05486 0.09258 -0.0669 0.11341 -0.07315 C 0.24453 -0.11273 0.24232 -0.10278 0.39037 -0.11204 C 0.40834 -0.10695 0.46992 -0.10209 0.49883 -0.0713 C 0.50104 -0.06898 0.50196 -0.06435 0.50352 -0.06088 C 0.50391 -0.05556 0.50417 -0.05 0.50469 -0.04468 C 0.50534 -0.03843 0.50703 -0.02616 0.50703 -0.02616 L 0.50703 -0.02616 L 0.50703 -0.02616 " pathEditMode="relative" ptsTypes="AAAAAAAAAAA">
                                      <p:cBhvr>
                                        <p:cTn id="24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1158 L 0.0017 -0.01158 C 0.0043 -0.0206 0.0056 -0.03148 0.00977 -0.03843 C 0.01328 -0.04445 0.01862 -0.04653 0.02357 -0.04861 C 0.05026 -0.05949 0.07709 -0.07107 0.1043 -0.07732 C 0.26172 -0.1132 0.29558 -0.1044 0.46198 -0.10787 C 0.51966 -0.10533 0.57748 -0.10764 0.63503 -0.09977 C 0.66771 -0.09537 0.70052 -0.08704 0.73203 -0.07107 C 0.74987 -0.06204 0.74922 -0.0544 0.74922 -0.03843 L 0.74922 -0.03843 " pathEditMode="relative" ptsTypes="AAAAAAAAAA">
                                      <p:cBhvr>
                                        <p:cTn id="24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9" grpId="0"/>
      <p:bldP spid="21" grpId="0"/>
      <p:bldP spid="23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102" grpId="0"/>
      <p:bldP spid="106" grpId="0"/>
      <p:bldP spid="107" grpId="0" animBg="1"/>
      <p:bldP spid="108" grpId="0" animBg="1"/>
      <p:bldP spid="109" grpId="0" animBg="1"/>
      <p:bldP spid="111" grpId="0" animBg="1"/>
      <p:bldP spid="112" grpId="0"/>
      <p:bldP spid="113" grpId="0"/>
      <p:bldP spid="114" grpId="0"/>
      <p:bldP spid="115" grpId="0"/>
      <p:bldP spid="117" grpId="0"/>
      <p:bldP spid="118" grpId="0" animBg="1"/>
      <p:bldP spid="119" grpId="0" animBg="1"/>
      <p:bldP spid="121" grpId="0" animBg="1"/>
      <p:bldP spid="123" grpId="0"/>
      <p:bldP spid="124" grpId="0"/>
      <p:bldP spid="126" grpId="0"/>
      <p:bldP spid="136" grpId="0"/>
      <p:bldP spid="142" grpId="0"/>
      <p:bldP spid="1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1339</Words>
  <Application>Microsoft Office PowerPoint</Application>
  <PresentationFormat>Widescreen</PresentationFormat>
  <Paragraphs>251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PowerPoint Presentation</vt:lpstr>
      <vt:lpstr>PowerPoint Presentation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Kasprowicz</dc:creator>
  <cp:lastModifiedBy>Rachel Hawkes</cp:lastModifiedBy>
  <cp:revision>6</cp:revision>
  <dcterms:created xsi:type="dcterms:W3CDTF">2022-12-19T18:06:58Z</dcterms:created>
  <dcterms:modified xsi:type="dcterms:W3CDTF">2023-05-23T03:19:47Z</dcterms:modified>
</cp:coreProperties>
</file>