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F9"/>
    <a:srgbClr val="F2F8EE"/>
    <a:srgbClr val="D7E7F5"/>
    <a:srgbClr val="FFF7FF"/>
    <a:srgbClr val="F2F7FC"/>
    <a:srgbClr val="C6DCF0"/>
    <a:srgbClr val="FFFAE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40BB3-6AF3-47BA-B94A-E63E308C7C9A}" v="220" dt="2023-07-28T14:18:34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FC4C7-A4FD-4A95-935E-EA9B4D7A1EED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5C951-80CD-4A23-B3F3-5066D5F39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1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5C951-80CD-4A23-B3F3-5066D5F39B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5C951-80CD-4A23-B3F3-5066D5F39B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4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B643-7A5E-48A2-BF90-60D76FE3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65D3-90EB-414B-86B5-1D6F9B12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2676-08C4-4E3E-8C1F-D42E73D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D29D-39D0-4397-AAA2-A09BD74E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F54A-F586-46D6-96C5-89FCA54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47B-5D30-4829-B951-959B009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2A9D-CC2D-481B-BC00-A386936B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E333-E85E-45F0-BBDB-E7E39F96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43E2-7114-4B82-ABF4-80EE8356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1236-4325-4ABF-B9B6-42411F0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7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705B2-36FA-4ECB-A66B-3809778A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B1F13-CE5E-400B-A608-4960D1D8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53F1-DCDA-4D4E-8200-E42F30E2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6E06-76BA-428B-935B-27E082D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5746-4AD9-4D27-A2C6-BEE283FE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523-A498-472F-9673-3B0A991A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F923-31F0-4D96-8806-58DDF88B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513B-F834-464C-83B1-317B0E8D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B607-B678-400B-96D3-E764E23E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3EDF-2A31-4699-9325-41BCECD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EF95-F705-4C91-ACE3-67814F67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9C11-B723-42DB-92A5-5823263E0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163C-5FAB-45BB-91B1-E1F88FE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1B20-D7F4-4518-B5C3-27123605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5184-88B3-4A83-BCDD-9A29101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BBF-8E53-4412-8D52-EBCD1AF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BD5E-72E9-42BD-A37C-7D3D00DE8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1590-3F58-4DA1-8828-D020DF53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21EF4-487A-4380-B2C8-A4D90DE3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630C-0E20-4A75-9574-1765C62B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817D-0B22-436D-A3A0-8FE5F04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B323-971D-4F01-8285-D8FAD8C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EF360-A9D0-4782-9A39-24FAFDC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41FB-D580-4B3C-B687-793BF71C4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2ECB-F376-44A5-87E5-C9919AC5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6CEC6-73FE-4520-9692-397E4368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8AC15-43FF-43C0-9A73-AB429130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84B8B-8F19-40A8-9F8C-B38D0E7B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B776-6472-48E8-A73D-C3018D4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18E-9691-426E-90C9-291F44BD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11054-BA22-441E-AA63-287B5501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376C3-7A4E-42FE-A318-AA6F891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73DE-5764-45B1-9C62-9685DE1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3BA0-852C-4381-9CDB-C007A6C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1DD6-0602-4BBE-91D1-32CDBF6E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346-8901-40BB-889D-C6D2F802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B02-A0DB-497D-AF45-C5A4667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1EBB-CD31-4ADF-948E-75A126E6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6E849-243C-415D-A32B-C87608CF5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8C57-4724-4F39-AD80-B6BF276F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E1EC-FDCE-4063-8994-62F4D446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B189-CC80-41EC-A7A2-7AFDE0D6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2934-FA2E-4486-822C-FF2E8E5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61DB5-71C0-4770-B913-6CDFDCFFF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0A6D-15D3-4C42-A7FE-279B952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FB8-9C5A-4E31-BB5E-0333D3A5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8CDA6-6A74-4DD7-B496-DC732C65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CB22-14DB-4DCE-A311-0CC9CFBB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7401-B9E7-4690-8AA1-CBBDE77E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1978B-72D3-44D0-B2AB-E0F632EE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536A-1ACE-4A36-BC08-BEE028490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B333-040B-42C2-8710-0EAF6B71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6950-2B13-4B06-A0FA-7AFA806B1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8.gif"/><Relationship Id="rId19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Relationship Id="rId27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8.jpeg"/><Relationship Id="rId26" Type="http://schemas.openxmlformats.org/officeDocument/2006/relationships/image" Target="../media/image45.gif"/><Relationship Id="rId3" Type="http://schemas.openxmlformats.org/officeDocument/2006/relationships/image" Target="../media/image24.png"/><Relationship Id="rId21" Type="http://schemas.openxmlformats.org/officeDocument/2006/relationships/image" Target="../media/image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11.jpe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3.jpe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2.png"/><Relationship Id="rId28" Type="http://schemas.openxmlformats.org/officeDocument/2006/relationships/image" Target="../media/image46.png"/><Relationship Id="rId10" Type="http://schemas.openxmlformats.org/officeDocument/2006/relationships/image" Target="../media/image31.png"/><Relationship Id="rId19" Type="http://schemas.openxmlformats.org/officeDocument/2006/relationships/image" Target="../media/image39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Relationship Id="rId22" Type="http://schemas.openxmlformats.org/officeDocument/2006/relationships/image" Target="../media/image41.jpe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Table 107">
            <a:extLst>
              <a:ext uri="{FF2B5EF4-FFF2-40B4-BE49-F238E27FC236}">
                <a16:creationId xmlns:a16="http://schemas.microsoft.com/office/drawing/2014/main" id="{BB2DC62F-E082-C555-B0AD-A1828671C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377474"/>
              </p:ext>
            </p:extLst>
          </p:nvPr>
        </p:nvGraphicFramePr>
        <p:xfrm>
          <a:off x="6416916" y="2067177"/>
          <a:ext cx="5769029" cy="529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9029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</a:tblGrid>
              <a:tr h="270581">
                <a:tc>
                  <a:txBody>
                    <a:bodyPr/>
                    <a:lstStyle/>
                    <a:p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  <a:tr h="211184">
                <a:tc>
                  <a:txBody>
                    <a:bodyPr/>
                    <a:lstStyle/>
                    <a:p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684545"/>
                  </a:ext>
                </a:extLst>
              </a:tr>
            </a:tbl>
          </a:graphicData>
        </a:graphic>
      </p:graphicFrame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36851"/>
              </p:ext>
            </p:extLst>
          </p:nvPr>
        </p:nvGraphicFramePr>
        <p:xfrm>
          <a:off x="6417177" y="2564176"/>
          <a:ext cx="5774823" cy="4310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1788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1825976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2017059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083504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Personal pronouns</a:t>
                      </a:r>
                    </a:p>
                    <a:p>
                      <a:endParaRPr lang="en-GB" sz="11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ich ➜  I</a:t>
                      </a:r>
                    </a:p>
                    <a:p>
                      <a:endParaRPr lang="en-GB" sz="11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du ➜ you</a:t>
                      </a:r>
                    </a:p>
                    <a:p>
                      <a:endParaRPr lang="en-GB" sz="11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er ➜ he</a:t>
                      </a:r>
                    </a:p>
                    <a:p>
                      <a:endParaRPr lang="en-GB" sz="11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</a:t>
                      </a:r>
                      <a:r>
                        <a:rPr lang="en-GB" sz="1100" b="1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she</a:t>
                      </a:r>
                    </a:p>
                    <a:p>
                      <a:endParaRPr lang="en-GB" sz="11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es  </a:t>
                      </a: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➜ it</a:t>
                      </a:r>
                      <a:endParaRPr lang="en-GB" sz="11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Describing people with the verb </a:t>
                      </a:r>
                      <a:r>
                        <a:rPr lang="en-GB" sz="1100" b="1" i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sein</a:t>
                      </a:r>
                    </a:p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yes/ no questions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2207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Capitalisation of nouns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All German nouns start with a capital letter, wherever they are in a sentence: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Das </a:t>
                      </a:r>
                      <a:r>
                        <a:rPr lang="en-GB" sz="1100" b="1" kern="1200" noProof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B</a:t>
                      </a: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latt </a:t>
                      </a:r>
                      <a:r>
                        <a:rPr kumimoji="0" lang="en-GB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ist</a:t>
                      </a: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da. </a:t>
                      </a: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endParaRPr kumimoji="0" lang="en-GB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Indefinite articles </a:t>
                      </a:r>
                      <a:b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eine, </a:t>
                      </a:r>
                      <a:r>
                        <a:rPr lang="en-GB" sz="1100" b="1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(a)</a:t>
                      </a:r>
                    </a:p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Definite articles </a:t>
                      </a:r>
                      <a:b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der, die, das (the)</a:t>
                      </a:r>
                    </a:p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kumimoji="0" lang="en-GB" sz="1600" b="1" i="0" u="none" strike="noStrike" kern="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r>
              <a:rPr lang="en-GB" sz="160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Autumn Term </a:t>
            </a:r>
            <a:r>
              <a:rPr lang="en-GB" sz="1600" b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63047"/>
              </p:ext>
            </p:extLst>
          </p:nvPr>
        </p:nvGraphicFramePr>
        <p:xfrm>
          <a:off x="102036" y="47527"/>
          <a:ext cx="3109535" cy="6263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535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Useful first words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– 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- you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81504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 – he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she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– it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4356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sein – to be, being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bin – I 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 are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325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er/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/es 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he/she/it 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nein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56015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– the (m)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7825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– the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59033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  <a:r>
                        <a:rPr lang="en-GB" sz="1100" baseline="300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the (n)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1505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und – and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83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oder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1114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Hallo  – hello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Guten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Morgen – good morning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wo? – where?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was? – what?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8467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England – England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die Schweiz – Switzerland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  <a:r>
                        <a:rPr lang="en-GB" sz="1100" baseline="300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that</a:t>
                      </a:r>
                      <a:endParaRPr kumimoji="0" lang="en-GB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572781"/>
              </p:ext>
            </p:extLst>
          </p:nvPr>
        </p:nvGraphicFramePr>
        <p:xfrm>
          <a:off x="3223204" y="47527"/>
          <a:ext cx="3142317" cy="5812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2317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0690"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Things and people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der </a:t>
                      </a:r>
                      <a:r>
                        <a:rPr kumimoji="0" lang="en-GB" sz="11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Apfel</a:t>
                      </a: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apple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0214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Ball – ball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76286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Ort – place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000199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Farbe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colour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42017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Jacke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jacket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8379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Person – person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0009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Uhr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watch, clock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9911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Blatt – sheet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447621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Butterbrot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sandwich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64012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Ding – thing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092309"/>
                  </a:ext>
                </a:extLst>
              </a:tr>
              <a:tr h="325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Describing things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 – there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falsch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false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10586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grau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grey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</a:t>
                      </a:r>
                      <a:r>
                        <a:rPr lang="en-GB" sz="1100" ker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 – green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63267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hier</a:t>
                      </a: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here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2932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klar</a:t>
                      </a: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- clear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925391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richtig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right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771146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schwarz – black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3925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weiß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white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04963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wunderbar – wonderful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012510"/>
                  </a:ext>
                </a:extLst>
              </a:tr>
            </a:tbl>
          </a:graphicData>
        </a:graphic>
      </p:graphicFrame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165E15-EF17-4B17-ADF6-EA509741FC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55" y="2821900"/>
            <a:ext cx="553185" cy="390053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1E0FB3AA-6A4A-4B9B-915C-D2F06FAF1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88" y="3532223"/>
            <a:ext cx="364892" cy="270492"/>
          </a:xfrm>
          <a:prstGeom prst="rect">
            <a:avLst/>
          </a:prstGeom>
        </p:spPr>
      </p:pic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49564301-495B-478F-93B9-C43768F1F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57" y="3812700"/>
            <a:ext cx="378020" cy="28218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10236203" y="2802004"/>
            <a:ext cx="203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In English we swap ‘I am’ to ‘Am I’ to make yes/ no questions. In German we do the same: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1A9C28-76F4-4F3F-9F8E-F36F8690BC14}"/>
              </a:ext>
            </a:extLst>
          </p:cNvPr>
          <p:cNvSpPr txBox="1"/>
          <p:nvPr/>
        </p:nvSpPr>
        <p:spPr>
          <a:xfrm>
            <a:off x="10874258" y="3579389"/>
            <a:ext cx="1267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Ich bin Hannah.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31B107-F8E8-405E-A7FF-B1E3344FDA24}"/>
              </a:ext>
            </a:extLst>
          </p:cNvPr>
          <p:cNvSpPr txBox="1"/>
          <p:nvPr/>
        </p:nvSpPr>
        <p:spPr>
          <a:xfrm>
            <a:off x="10854325" y="4074378"/>
            <a:ext cx="133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Bin ich Hannah?.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F39211-C523-473F-903A-939D5C52F961}"/>
              </a:ext>
            </a:extLst>
          </p:cNvPr>
          <p:cNvSpPr txBox="1"/>
          <p:nvPr/>
        </p:nvSpPr>
        <p:spPr>
          <a:xfrm>
            <a:off x="10854575" y="3785121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 am Hannah.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4B5143F-D63C-42FF-9D6C-3FB264340B3E}"/>
              </a:ext>
            </a:extLst>
          </p:cNvPr>
          <p:cNvSpPr txBox="1"/>
          <p:nvPr/>
        </p:nvSpPr>
        <p:spPr>
          <a:xfrm>
            <a:off x="8271567" y="5039638"/>
            <a:ext cx="20344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German has two words for ‘a’. Ein (m), </a:t>
            </a:r>
            <a:r>
              <a:rPr lang="en-GB" sz="1100" err="1">
                <a:solidFill>
                  <a:srgbClr val="002060"/>
                </a:solidFill>
                <a:latin typeface="Century Gothic" panose="020B0502020202020204" pitchFamily="34" charset="0"/>
              </a:rPr>
              <a:t>eine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 (f), </a:t>
            </a:r>
            <a:r>
              <a:rPr lang="en-GB" sz="110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(n) (‘a’) often introduces new information and identifies something to the listener: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C0DBAD5-5436-4745-A71B-4B8F547ABEDC}"/>
              </a:ext>
            </a:extLst>
          </p:cNvPr>
          <p:cNvSpPr txBox="1"/>
          <p:nvPr/>
        </p:nvSpPr>
        <p:spPr>
          <a:xfrm>
            <a:off x="8953314" y="6019192"/>
            <a:ext cx="1354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err="1">
                <a:solidFill>
                  <a:srgbClr val="FF0066"/>
                </a:solidFill>
                <a:latin typeface="Century Gothic" panose="020B0502020202020204" pitchFamily="34" charset="0"/>
              </a:rPr>
              <a:t>eine</a:t>
            </a:r>
            <a:r>
              <a:rPr lang="en-GB" sz="1100" b="1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Jacke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B5C607F-7F28-4971-914A-B6A3A970E16E}"/>
              </a:ext>
            </a:extLst>
          </p:cNvPr>
          <p:cNvSpPr txBox="1"/>
          <p:nvPr/>
        </p:nvSpPr>
        <p:spPr>
          <a:xfrm>
            <a:off x="8926838" y="6418744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This is 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 jacket.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1230E23-47D0-499C-8706-EB21F5AD06B5}"/>
              </a:ext>
            </a:extLst>
          </p:cNvPr>
          <p:cNvSpPr txBox="1"/>
          <p:nvPr/>
        </p:nvSpPr>
        <p:spPr>
          <a:xfrm>
            <a:off x="10151542" y="4986008"/>
            <a:ext cx="2034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German has three words for ‘the’. We say that nouns have grammatical gender: masculine, feminine, and neuter.  D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er (m), die (f), das (n) refers to something already mentioned or known.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68EC58E-207C-44C9-8950-198500175C1F}"/>
              </a:ext>
            </a:extLst>
          </p:cNvPr>
          <p:cNvSpPr txBox="1"/>
          <p:nvPr/>
        </p:nvSpPr>
        <p:spPr>
          <a:xfrm>
            <a:off x="10734013" y="6406783"/>
            <a:ext cx="1475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FF0066"/>
                </a:solidFill>
                <a:latin typeface="Century Gothic" panose="020B0502020202020204" pitchFamily="34" charset="0"/>
              </a:rPr>
              <a:t>D</a:t>
            </a:r>
            <a:r>
              <a:rPr lang="en-GB" sz="1100" b="1" err="1">
                <a:solidFill>
                  <a:srgbClr val="FF0066"/>
                </a:solidFill>
                <a:latin typeface="Century Gothic" panose="020B0502020202020204" pitchFamily="34" charset="0"/>
              </a:rPr>
              <a:t>ie</a:t>
            </a:r>
            <a:r>
              <a:rPr lang="en-GB" sz="1100" b="1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Jacke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grün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5897F7B-F6DA-49E7-BFE9-BE038C39B9BF}"/>
              </a:ext>
            </a:extLst>
          </p:cNvPr>
          <p:cNvSpPr txBox="1"/>
          <p:nvPr/>
        </p:nvSpPr>
        <p:spPr>
          <a:xfrm>
            <a:off x="10735056" y="6593694"/>
            <a:ext cx="1494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he 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jacket is green. </a:t>
            </a:r>
          </a:p>
        </p:txBody>
      </p:sp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35485"/>
              </p:ext>
            </p:extLst>
          </p:nvPr>
        </p:nvGraphicFramePr>
        <p:xfrm>
          <a:off x="6418466" y="359874"/>
          <a:ext cx="5773535" cy="583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4707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83445">
                <a:tc>
                  <a:txBody>
                    <a:bodyPr/>
                    <a:lstStyle/>
                    <a:p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short [</a:t>
                      </a:r>
                      <a:r>
                        <a:rPr lang="en-US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US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short [</a:t>
                      </a:r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4CA7846E-E9C3-4765-8996-2B5696AFDA58}"/>
              </a:ext>
            </a:extLst>
          </p:cNvPr>
          <p:cNvSpPr txBox="1"/>
          <p:nvPr/>
        </p:nvSpPr>
        <p:spPr>
          <a:xfrm>
            <a:off x="7601334" y="682104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400" b="1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6F734DB-6B1D-42BF-9937-CFB7936519E3}"/>
              </a:ext>
            </a:extLst>
          </p:cNvPr>
          <p:cNvSpPr txBox="1"/>
          <p:nvPr/>
        </p:nvSpPr>
        <p:spPr>
          <a:xfrm>
            <a:off x="6344978" y="1219840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w</a:t>
            </a:r>
            <a:r>
              <a:rPr lang="en-GB" sz="1400" b="1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B871658-34AA-45E8-A5AB-78DB6787102D}"/>
              </a:ext>
            </a:extLst>
          </p:cNvPr>
          <p:cNvSpPr txBox="1"/>
          <p:nvPr/>
        </p:nvSpPr>
        <p:spPr>
          <a:xfrm>
            <a:off x="9672015" y="628336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400" b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endParaRPr lang="en-GB" sz="140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6344978" y="69420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33618C-0BE0-0EBE-757F-C3C279F6C952}"/>
              </a:ext>
            </a:extLst>
          </p:cNvPr>
          <p:cNvGrpSpPr/>
          <p:nvPr/>
        </p:nvGrpSpPr>
        <p:grpSpPr>
          <a:xfrm>
            <a:off x="7285350" y="4205183"/>
            <a:ext cx="378020" cy="282184"/>
            <a:chOff x="7278653" y="4083880"/>
            <a:chExt cx="378020" cy="282184"/>
          </a:xfrm>
        </p:grpSpPr>
        <p:pic>
          <p:nvPicPr>
            <p:cNvPr id="93" name="Picture 9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FDECB89-F3EB-C9AC-5FA5-6DE87672C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53" y="4083880"/>
              <a:ext cx="378020" cy="282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51A894-B5A1-EF99-B378-B6DC2CB45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78725" y="4148137"/>
              <a:ext cx="134109" cy="152301"/>
            </a:xfrm>
            <a:prstGeom prst="rect">
              <a:avLst/>
            </a:prstGeom>
          </p:spPr>
        </p:pic>
      </p:grpSp>
      <p:graphicFrame>
        <p:nvGraphicFramePr>
          <p:cNvPr id="127" name="Table 107">
            <a:extLst>
              <a:ext uri="{FF2B5EF4-FFF2-40B4-BE49-F238E27FC236}">
                <a16:creationId xmlns:a16="http://schemas.microsoft.com/office/drawing/2014/main" id="{7D2C8053-2545-8665-1230-1ED78EC97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643929"/>
              </p:ext>
            </p:extLst>
          </p:nvPr>
        </p:nvGraphicFramePr>
        <p:xfrm>
          <a:off x="6416918" y="940806"/>
          <a:ext cx="5776370" cy="559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274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155274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5527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5527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155274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59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short [</a:t>
                      </a:r>
                      <a:r>
                        <a:rPr lang="en-US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US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short</a:t>
                      </a:r>
                      <a:r>
                        <a:rPr lang="en-US" sz="1100" b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[</a:t>
                      </a:r>
                      <a:r>
                        <a:rPr lang="en-US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30" name="TextBox 129">
            <a:extLst>
              <a:ext uri="{FF2B5EF4-FFF2-40B4-BE49-F238E27FC236}">
                <a16:creationId xmlns:a16="http://schemas.microsoft.com/office/drawing/2014/main" id="{30278BD4-A074-D38E-27F3-02230B26A83D}"/>
              </a:ext>
            </a:extLst>
          </p:cNvPr>
          <p:cNvSpPr txBox="1"/>
          <p:nvPr/>
        </p:nvSpPr>
        <p:spPr>
          <a:xfrm>
            <a:off x="8543263" y="65088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H</a:t>
            </a:r>
            <a:r>
              <a:rPr lang="en-GB" sz="1400" b="1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llo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D9356E-534B-9461-A114-453BA5FF581E}"/>
              </a:ext>
            </a:extLst>
          </p:cNvPr>
          <p:cNvGrpSpPr/>
          <p:nvPr/>
        </p:nvGrpSpPr>
        <p:grpSpPr>
          <a:xfrm>
            <a:off x="9310235" y="602484"/>
            <a:ext cx="481821" cy="245987"/>
            <a:chOff x="6982909" y="1234335"/>
            <a:chExt cx="481821" cy="245987"/>
          </a:xfrm>
        </p:grpSpPr>
        <p:pic>
          <p:nvPicPr>
            <p:cNvPr id="146" name="Picture 9" descr="See the source image">
              <a:extLst>
                <a:ext uri="{FF2B5EF4-FFF2-40B4-BE49-F238E27FC236}">
                  <a16:creationId xmlns:a16="http://schemas.microsoft.com/office/drawing/2014/main" id="{6EA975A8-AD60-04B4-23AC-80534E2BA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2909" y="1246432"/>
              <a:ext cx="267919" cy="23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9" descr="See the source image">
              <a:extLst>
                <a:ext uri="{FF2B5EF4-FFF2-40B4-BE49-F238E27FC236}">
                  <a16:creationId xmlns:a16="http://schemas.microsoft.com/office/drawing/2014/main" id="{DB1239F1-5D12-FC2D-A641-B7A84D893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96812" y="1234335"/>
              <a:ext cx="267918" cy="245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CustomShape 1">
            <a:extLst>
              <a:ext uri="{FF2B5EF4-FFF2-40B4-BE49-F238E27FC236}">
                <a16:creationId xmlns:a16="http://schemas.microsoft.com/office/drawing/2014/main" id="{4FB477C5-2224-3724-3A2B-44B6A6C1313F}"/>
              </a:ext>
            </a:extLst>
          </p:cNvPr>
          <p:cNvSpPr/>
          <p:nvPr/>
        </p:nvSpPr>
        <p:spPr>
          <a:xfrm>
            <a:off x="7779344" y="555020"/>
            <a:ext cx="67669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spc="-1">
                <a:solidFill>
                  <a:srgbClr val="1F3864"/>
                </a:solidFill>
                <a:latin typeface="Century Gothic"/>
                <a:ea typeface="Century Gothic"/>
              </a:rPr>
              <a:t>[there]</a:t>
            </a:r>
            <a:endParaRPr kumimoji="0" lang="en-GB" sz="105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04FBE2BC-B7A2-8B37-321D-618BF95C17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284" y="548217"/>
            <a:ext cx="273947" cy="279559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C960FDE4-2D42-C6B8-C34B-F0531A7E6AD6}"/>
              </a:ext>
            </a:extLst>
          </p:cNvPr>
          <p:cNvSpPr txBox="1"/>
          <p:nvPr/>
        </p:nvSpPr>
        <p:spPr>
          <a:xfrm>
            <a:off x="10817490" y="607324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err="1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n-GB" sz="1400" b="1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1400" b="1" err="1">
                <a:solidFill>
                  <a:srgbClr val="002060"/>
                </a:solidFill>
                <a:latin typeface="Century Gothic" panose="020B0502020202020204" pitchFamily="34" charset="0"/>
              </a:rPr>
              <a:t>nkt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2" name="Picture 151" descr="A picture containing clipart&#10;&#10;Description automatically generated">
            <a:extLst>
              <a:ext uri="{FF2B5EF4-FFF2-40B4-BE49-F238E27FC236}">
                <a16:creationId xmlns:a16="http://schemas.microsoft.com/office/drawing/2014/main" id="{9260498F-E10E-43DC-5A68-72BDE6BCB2C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47" y="565818"/>
            <a:ext cx="479113" cy="336748"/>
          </a:xfrm>
          <a:prstGeom prst="rect">
            <a:avLst/>
          </a:prstGeom>
        </p:spPr>
      </p:pic>
      <p:pic>
        <p:nvPicPr>
          <p:cNvPr id="153" name="Picture 152" descr="girl searching">
            <a:extLst>
              <a:ext uri="{FF2B5EF4-FFF2-40B4-BE49-F238E27FC236}">
                <a16:creationId xmlns:a16="http://schemas.microsoft.com/office/drawing/2014/main" id="{121739C4-A936-D98C-2657-815423B04E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51" y="1044605"/>
            <a:ext cx="470089" cy="399559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4B1392D3-FB2F-3CE6-7811-4CF6C89E3BE3}"/>
              </a:ext>
            </a:extLst>
          </p:cNvPr>
          <p:cNvSpPr txBox="1"/>
          <p:nvPr/>
        </p:nvSpPr>
        <p:spPr>
          <a:xfrm>
            <a:off x="7487363" y="1232933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K</a:t>
            </a:r>
            <a:r>
              <a:rPr lang="en-GB" sz="1400" b="1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pf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5" name="Picture 154" descr="back of a man's head">
            <a:extLst>
              <a:ext uri="{FF2B5EF4-FFF2-40B4-BE49-F238E27FC236}">
                <a16:creationId xmlns:a16="http://schemas.microsoft.com/office/drawing/2014/main" id="{265EF40A-78DC-F031-13F8-FE655EC86E0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/>
          <a:stretch/>
        </p:blipFill>
        <p:spPr>
          <a:xfrm>
            <a:off x="8304781" y="982170"/>
            <a:ext cx="390888" cy="448376"/>
          </a:xfrm>
          <a:prstGeom prst="rect">
            <a:avLst/>
          </a:prstGeom>
        </p:spPr>
      </p:pic>
      <p:graphicFrame>
        <p:nvGraphicFramePr>
          <p:cNvPr id="164" name="Table 107">
            <a:extLst>
              <a:ext uri="{FF2B5EF4-FFF2-40B4-BE49-F238E27FC236}">
                <a16:creationId xmlns:a16="http://schemas.microsoft.com/office/drawing/2014/main" id="{6D46A75B-C23F-FF96-03F3-E70389765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007433"/>
              </p:ext>
            </p:extLst>
          </p:nvPr>
        </p:nvGraphicFramePr>
        <p:xfrm>
          <a:off x="6418465" y="1507315"/>
          <a:ext cx="5774824" cy="556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4965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154965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34648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</a:tblGrid>
              <a:tr h="556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US" sz="1100" b="1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short [</a:t>
                      </a:r>
                      <a:r>
                        <a:rPr lang="en-US" sz="1100" b="1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A181541-353A-338B-748B-1720F0E8E1AC}"/>
              </a:ext>
            </a:extLst>
          </p:cNvPr>
          <p:cNvGrpSpPr/>
          <p:nvPr/>
        </p:nvGrpSpPr>
        <p:grpSpPr>
          <a:xfrm>
            <a:off x="6434187" y="455521"/>
            <a:ext cx="1066914" cy="454765"/>
            <a:chOff x="3709178" y="-2161470"/>
            <a:chExt cx="1584764" cy="939949"/>
          </a:xfrm>
        </p:grpSpPr>
        <p:pic>
          <p:nvPicPr>
            <p:cNvPr id="167" name="Picture 166" descr="Logo, icon&#10;&#10;Description automatically generated">
              <a:extLst>
                <a:ext uri="{FF2B5EF4-FFF2-40B4-BE49-F238E27FC236}">
                  <a16:creationId xmlns:a16="http://schemas.microsoft.com/office/drawing/2014/main" id="{DC41CB99-F533-1037-3754-992C0D354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373" y="-1840135"/>
              <a:ext cx="638569" cy="618614"/>
            </a:xfrm>
            <a:prstGeom prst="rect">
              <a:avLst/>
            </a:prstGeom>
          </p:spPr>
        </p:pic>
        <p:sp>
          <p:nvSpPr>
            <p:cNvPr id="168" name="Speech Bubble: Oval 167">
              <a:extLst>
                <a:ext uri="{FF2B5EF4-FFF2-40B4-BE49-F238E27FC236}">
                  <a16:creationId xmlns:a16="http://schemas.microsoft.com/office/drawing/2014/main" id="{B5FCBC38-9177-A9F3-0576-BE0934FE3839}"/>
                </a:ext>
              </a:extLst>
            </p:cNvPr>
            <p:cNvSpPr/>
            <p:nvPr/>
          </p:nvSpPr>
          <p:spPr>
            <a:xfrm>
              <a:off x="3709178" y="-2161470"/>
              <a:ext cx="818288" cy="775441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>
                  <a:solidFill>
                    <a:schemeClr val="bg1"/>
                  </a:solidFill>
                </a:rPr>
                <a:t>…</a:t>
              </a:r>
            </a:p>
          </p:txBody>
        </p:sp>
      </p:grpSp>
      <p:pic>
        <p:nvPicPr>
          <p:cNvPr id="111" name="Picture 1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845B4D63-319B-C36C-5A51-0D074F3E165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01" y="3189396"/>
            <a:ext cx="479113" cy="336748"/>
          </a:xfrm>
          <a:prstGeom prst="rect">
            <a:avLst/>
          </a:prstGeom>
        </p:spPr>
      </p:pic>
      <p:pic>
        <p:nvPicPr>
          <p:cNvPr id="112" name="Picture 1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FAAAE6-2754-E444-C979-05A316CB89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72" y="3517829"/>
            <a:ext cx="589357" cy="415558"/>
          </a:xfrm>
          <a:prstGeom prst="rect">
            <a:avLst/>
          </a:prstGeom>
        </p:spPr>
      </p:pic>
      <p:pic>
        <p:nvPicPr>
          <p:cNvPr id="114" name="Picture 1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47ADAAC-6B24-0D2B-0E4A-5D2D2D088D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091" y="4078837"/>
            <a:ext cx="589357" cy="415558"/>
          </a:xfrm>
          <a:prstGeom prst="rect">
            <a:avLst/>
          </a:prstGeom>
        </p:spPr>
      </p:pic>
      <p:pic>
        <p:nvPicPr>
          <p:cNvPr id="109" name="Picture 108" descr="man escaping from jail">
            <a:extLst>
              <a:ext uri="{FF2B5EF4-FFF2-40B4-BE49-F238E27FC236}">
                <a16:creationId xmlns:a16="http://schemas.microsoft.com/office/drawing/2014/main" id="{0E9F6871-D0E2-1F29-8725-CEDBF42822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046" y="1047563"/>
            <a:ext cx="471402" cy="409558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869158AB-FCD5-4733-32C8-69EA4E6E1BF8}"/>
              </a:ext>
            </a:extLst>
          </p:cNvPr>
          <p:cNvSpPr txBox="1"/>
          <p:nvPr/>
        </p:nvSpPr>
        <p:spPr>
          <a:xfrm>
            <a:off x="8571296" y="1229969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err="1">
                <a:solidFill>
                  <a:srgbClr val="002060"/>
                </a:solidFill>
                <a:latin typeface="Century Gothic" panose="020B0502020202020204" pitchFamily="34" charset="0"/>
              </a:rPr>
              <a:t>fr</a:t>
            </a:r>
            <a:r>
              <a:rPr lang="en-GB" sz="1400" b="1" err="1">
                <a:solidFill>
                  <a:srgbClr val="FF0066"/>
                </a:solidFill>
                <a:latin typeface="Century Gothic" panose="020B0502020202020204" pitchFamily="34" charset="0"/>
              </a:rPr>
              <a:t>ei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6B9741B-3532-7222-F578-CB042AB35A59}"/>
              </a:ext>
            </a:extLst>
          </p:cNvPr>
          <p:cNvSpPr txBox="1"/>
          <p:nvPr/>
        </p:nvSpPr>
        <p:spPr>
          <a:xfrm>
            <a:off x="9800647" y="1215838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err="1">
                <a:solidFill>
                  <a:srgbClr val="002060"/>
                </a:solidFill>
                <a:latin typeface="Century Gothic" panose="020B0502020202020204" pitchFamily="34" charset="0"/>
              </a:rPr>
              <a:t>g</a:t>
            </a:r>
            <a:r>
              <a:rPr lang="en-GB" sz="1400" b="1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1400" b="1" err="1">
                <a:solidFill>
                  <a:srgbClr val="002060"/>
                </a:solidFill>
                <a:latin typeface="Century Gothic" panose="020B0502020202020204" pitchFamily="34" charset="0"/>
              </a:rPr>
              <a:t>ben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1" name="Picture 130" descr="present">
            <a:extLst>
              <a:ext uri="{FF2B5EF4-FFF2-40B4-BE49-F238E27FC236}">
                <a16:creationId xmlns:a16="http://schemas.microsoft.com/office/drawing/2014/main" id="{1029E37A-3F1A-5CA8-5153-457B5ECF014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49" y="975493"/>
            <a:ext cx="320910" cy="317992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D419C383-C3B8-1BF0-A969-B0B226A7A4A1}"/>
              </a:ext>
            </a:extLst>
          </p:cNvPr>
          <p:cNvSpPr txBox="1"/>
          <p:nvPr/>
        </p:nvSpPr>
        <p:spPr>
          <a:xfrm>
            <a:off x="10958471" y="1252999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err="1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400" b="1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1400" b="1" err="1">
                <a:solidFill>
                  <a:srgbClr val="002060"/>
                </a:solidFill>
                <a:latin typeface="Century Gothic" panose="020B0502020202020204" pitchFamily="34" charset="0"/>
              </a:rPr>
              <a:t>nken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" name="Picture 2" descr="Thinker, Thinking, Person, Idea, Wondering, Gesturing">
            <a:extLst>
              <a:ext uri="{FF2B5EF4-FFF2-40B4-BE49-F238E27FC236}">
                <a16:creationId xmlns:a16="http://schemas.microsoft.com/office/drawing/2014/main" id="{03CE9091-2A1A-FF84-EBCF-3AF48BE1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100" y="1022991"/>
            <a:ext cx="242287" cy="3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5277C262-7678-6221-A067-0C5CC7FBF835}"/>
              </a:ext>
            </a:extLst>
          </p:cNvPr>
          <p:cNvSpPr txBox="1"/>
          <p:nvPr/>
        </p:nvSpPr>
        <p:spPr>
          <a:xfrm>
            <a:off x="6374234" y="1806258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err="1">
                <a:solidFill>
                  <a:srgbClr val="002060"/>
                </a:solidFill>
                <a:latin typeface="Century Gothic" panose="020B0502020202020204" pitchFamily="34" charset="0"/>
              </a:rPr>
              <a:t>Fam</a:t>
            </a:r>
            <a:r>
              <a:rPr lang="en-GB" sz="1400" b="1" err="1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1400" b="1" err="1">
                <a:solidFill>
                  <a:srgbClr val="002060"/>
                </a:solidFill>
                <a:latin typeface="Century Gothic" panose="020B0502020202020204" pitchFamily="34" charset="0"/>
              </a:rPr>
              <a:t>lie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87DE3FD-2A10-0282-B8BC-9834AE4C469A}"/>
              </a:ext>
            </a:extLst>
          </p:cNvPr>
          <p:cNvGrpSpPr/>
          <p:nvPr/>
        </p:nvGrpSpPr>
        <p:grpSpPr>
          <a:xfrm>
            <a:off x="7096059" y="1524807"/>
            <a:ext cx="395881" cy="376668"/>
            <a:chOff x="4407194" y="1163089"/>
            <a:chExt cx="2931308" cy="2931308"/>
          </a:xfrm>
        </p:grpSpPr>
        <p:pic>
          <p:nvPicPr>
            <p:cNvPr id="136" name="Graphic 135" descr="Home1 with solid fill">
              <a:extLst>
                <a:ext uri="{FF2B5EF4-FFF2-40B4-BE49-F238E27FC236}">
                  <a16:creationId xmlns:a16="http://schemas.microsoft.com/office/drawing/2014/main" id="{624D09C4-F1E0-B896-C998-7661EEF3E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407194" y="1163089"/>
              <a:ext cx="2931308" cy="2931308"/>
            </a:xfrm>
            <a:prstGeom prst="rect">
              <a:avLst/>
            </a:prstGeom>
          </p:spPr>
        </p:pic>
        <p:pic>
          <p:nvPicPr>
            <p:cNvPr id="137" name="Picture 136" descr="family">
              <a:extLst>
                <a:ext uri="{FF2B5EF4-FFF2-40B4-BE49-F238E27FC236}">
                  <a16:creationId xmlns:a16="http://schemas.microsoft.com/office/drawing/2014/main" id="{54C37ADA-132F-20D6-3BCD-5FAAC4890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776" y="2790626"/>
              <a:ext cx="589171" cy="42518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E287635C-2A06-D7E2-3128-53C365922194}"/>
              </a:ext>
            </a:extLst>
          </p:cNvPr>
          <p:cNvSpPr txBox="1"/>
          <p:nvPr/>
        </p:nvSpPr>
        <p:spPr>
          <a:xfrm>
            <a:off x="7438143" y="179907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r>
              <a:rPr lang="en-GB" sz="1400" b="1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tte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30EEF87-2E59-3A92-B340-7089A84925E8}"/>
              </a:ext>
            </a:extLst>
          </p:cNvPr>
          <p:cNvSpPr txBox="1"/>
          <p:nvPr/>
        </p:nvSpPr>
        <p:spPr>
          <a:xfrm flipH="1">
            <a:off x="8145348" y="1571007"/>
            <a:ext cx="465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🙏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1EF1BDD-D3B9-A204-2925-267E00933CBE}"/>
              </a:ext>
            </a:extLst>
          </p:cNvPr>
          <p:cNvSpPr txBox="1"/>
          <p:nvPr/>
        </p:nvSpPr>
        <p:spPr>
          <a:xfrm>
            <a:off x="6412774" y="5874897"/>
            <a:ext cx="1667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The sheet is there.</a:t>
            </a:r>
            <a:endParaRPr lang="en-GB" sz="11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BDBB898-EF21-1DD7-649A-9AF3F4332077}"/>
              </a:ext>
            </a:extLst>
          </p:cNvPr>
          <p:cNvSpPr txBox="1"/>
          <p:nvPr/>
        </p:nvSpPr>
        <p:spPr>
          <a:xfrm>
            <a:off x="6400006" y="6097201"/>
            <a:ext cx="1730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Proper nouns do this in English too: e.g. London, Monday, Emily. </a:t>
            </a:r>
            <a:endParaRPr lang="en-GB" sz="11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2D1F67D-8C4C-34AC-F2B4-BFC7E2D00E8A}"/>
              </a:ext>
            </a:extLst>
          </p:cNvPr>
          <p:cNvSpPr txBox="1"/>
          <p:nvPr/>
        </p:nvSpPr>
        <p:spPr>
          <a:xfrm>
            <a:off x="6378023" y="2100195"/>
            <a:ext cx="33473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tart with 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wo 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to make a </a:t>
            </a:r>
            <a:r>
              <a:rPr lang="en-GB" sz="1100" i="1">
                <a:solidFill>
                  <a:srgbClr val="002060"/>
                </a:solidFill>
                <a:latin typeface="Century Gothic" panose="020B0502020202020204" pitchFamily="34" charset="0"/>
              </a:rPr>
              <a:t>where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 question: 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DD5FAADA-F2A6-7C8D-BD99-0CB72D301C9D}"/>
              </a:ext>
            </a:extLst>
          </p:cNvPr>
          <p:cNvSpPr txBox="1"/>
          <p:nvPr/>
        </p:nvSpPr>
        <p:spPr>
          <a:xfrm>
            <a:off x="9156937" y="2099860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Wo 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 das? </a:t>
            </a:r>
          </a:p>
        </p:txBody>
      </p:sp>
      <p:pic>
        <p:nvPicPr>
          <p:cNvPr id="192" name="Picture 191" descr="girl searching">
            <a:extLst>
              <a:ext uri="{FF2B5EF4-FFF2-40B4-BE49-F238E27FC236}">
                <a16:creationId xmlns:a16="http://schemas.microsoft.com/office/drawing/2014/main" id="{274AA0C3-37E1-0735-F4EC-69C45219F0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831" y="2064857"/>
            <a:ext cx="367393" cy="312271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10251425" y="2083178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solidFill>
                  <a:srgbClr val="002060"/>
                </a:solidFill>
                <a:latin typeface="Century Gothic" panose="020B0502020202020204" pitchFamily="34" charset="0"/>
              </a:rPr>
              <a:t>W</a:t>
            </a:r>
            <a:r>
              <a:rPr lang="en-GB" sz="1100" i="1">
                <a:solidFill>
                  <a:srgbClr val="002060"/>
                </a:solidFill>
                <a:latin typeface="Century Gothic" panose="020B0502020202020204" pitchFamily="34" charset="0"/>
              </a:rPr>
              <a:t>here 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is that? 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BE5F234-AC4D-E816-BE37-A1CFD1569361}"/>
              </a:ext>
            </a:extLst>
          </p:cNvPr>
          <p:cNvSpPr txBox="1"/>
          <p:nvPr/>
        </p:nvSpPr>
        <p:spPr>
          <a:xfrm>
            <a:off x="6379655" y="2348182"/>
            <a:ext cx="3247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tart with 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was 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to make a </a:t>
            </a:r>
            <a:r>
              <a:rPr lang="en-GB" sz="1100" i="1">
                <a:solidFill>
                  <a:srgbClr val="002060"/>
                </a:solidFill>
                <a:latin typeface="Century Gothic" panose="020B0502020202020204" pitchFamily="34" charset="0"/>
              </a:rPr>
              <a:t>what 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question: 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29102F3-6BE0-AC61-187C-40B1D5C92389}"/>
              </a:ext>
            </a:extLst>
          </p:cNvPr>
          <p:cNvSpPr txBox="1"/>
          <p:nvPr/>
        </p:nvSpPr>
        <p:spPr>
          <a:xfrm>
            <a:off x="9158500" y="2349547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Was 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 das? </a:t>
            </a:r>
          </a:p>
        </p:txBody>
      </p:sp>
      <p:pic>
        <p:nvPicPr>
          <p:cNvPr id="197" name="Picture 2" descr="Comics, Interrogation, Question, Speech Bubble, Cartoon">
            <a:extLst>
              <a:ext uri="{FF2B5EF4-FFF2-40B4-BE49-F238E27FC236}">
                <a16:creationId xmlns:a16="http://schemas.microsoft.com/office/drawing/2014/main" id="{9BF77A1C-DE52-03DD-21FE-E9CCED0D0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046" y="2362323"/>
            <a:ext cx="279646" cy="2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F4FA2935-0354-9001-B1D0-A4BB9EF6D349}"/>
              </a:ext>
            </a:extLst>
          </p:cNvPr>
          <p:cNvSpPr txBox="1"/>
          <p:nvPr/>
        </p:nvSpPr>
        <p:spPr>
          <a:xfrm>
            <a:off x="10327535" y="2325111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solidFill>
                  <a:srgbClr val="002060"/>
                </a:solidFill>
                <a:latin typeface="Century Gothic" panose="020B0502020202020204" pitchFamily="34" charset="0"/>
              </a:rPr>
              <a:t>W</a:t>
            </a:r>
            <a:r>
              <a:rPr lang="en-GB" sz="1100" i="1">
                <a:solidFill>
                  <a:srgbClr val="002060"/>
                </a:solidFill>
                <a:latin typeface="Century Gothic" panose="020B0502020202020204" pitchFamily="34" charset="0"/>
              </a:rPr>
              <a:t>hat 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is that?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4FBDA3-4138-46A8-9959-DB973431FE4A}"/>
              </a:ext>
            </a:extLst>
          </p:cNvPr>
          <p:cNvGrpSpPr/>
          <p:nvPr/>
        </p:nvGrpSpPr>
        <p:grpSpPr>
          <a:xfrm>
            <a:off x="8405905" y="2911012"/>
            <a:ext cx="1901703" cy="1668475"/>
            <a:chOff x="12933928" y="1229093"/>
            <a:chExt cx="1901703" cy="166847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F07498B8-6564-4476-9E25-46164D57C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3928" y="1229093"/>
              <a:ext cx="1750532" cy="166847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803E853-358B-4C43-9670-AD4643B19E1D}"/>
                </a:ext>
              </a:extLst>
            </p:cNvPr>
            <p:cNvSpPr txBox="1"/>
            <p:nvPr/>
          </p:nvSpPr>
          <p:spPr>
            <a:xfrm>
              <a:off x="13419817" y="1318423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002060"/>
                  </a:solidFill>
                  <a:latin typeface="Century Gothic" panose="020B0502020202020204" pitchFamily="34" charset="0"/>
                </a:rPr>
                <a:t>ich bin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13A80E-9FF0-4A18-8B16-D8F5E00F9A9B}"/>
                </a:ext>
              </a:extLst>
            </p:cNvPr>
            <p:cNvSpPr txBox="1"/>
            <p:nvPr/>
          </p:nvSpPr>
          <p:spPr>
            <a:xfrm>
              <a:off x="13531616" y="1507315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rgbClr val="002060"/>
                  </a:solidFill>
                  <a:latin typeface="Century Gothic" panose="020B0502020202020204" pitchFamily="34" charset="0"/>
                </a:rPr>
                <a:t>I am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C6487-E681-4E1B-B7F8-171D6E77FBDF}"/>
                </a:ext>
              </a:extLst>
            </p:cNvPr>
            <p:cNvSpPr txBox="1"/>
            <p:nvPr/>
          </p:nvSpPr>
          <p:spPr>
            <a:xfrm>
              <a:off x="13497909" y="1892552"/>
              <a:ext cx="657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002060"/>
                  </a:solidFill>
                  <a:latin typeface="Century Gothic" panose="020B0502020202020204" pitchFamily="34" charset="0"/>
                </a:rPr>
                <a:t>sein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8A89293-1625-4268-907B-3CFDDAD87A74}"/>
                </a:ext>
              </a:extLst>
            </p:cNvPr>
            <p:cNvSpPr txBox="1"/>
            <p:nvPr/>
          </p:nvSpPr>
          <p:spPr>
            <a:xfrm>
              <a:off x="13940954" y="1699946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02060"/>
                  </a:solidFill>
                  <a:latin typeface="Century Gothic" panose="020B0502020202020204" pitchFamily="34" charset="0"/>
                </a:rPr>
                <a:t>d</a:t>
              </a:r>
              <a:r>
                <a:rPr lang="en-GB" sz="1400" b="1">
                  <a:solidFill>
                    <a:srgbClr val="002060"/>
                  </a:solidFill>
                  <a:latin typeface="Century Gothic" panose="020B0502020202020204" pitchFamily="34" charset="0"/>
                </a:rPr>
                <a:t>u </a:t>
              </a:r>
              <a:r>
                <a:rPr lang="en-GB" sz="1400" b="1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bist</a:t>
              </a:r>
              <a:endParaRPr lang="en-GB" sz="14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9573052-939D-4B4E-85FC-FED8848B3198}"/>
                </a:ext>
              </a:extLst>
            </p:cNvPr>
            <p:cNvSpPr txBox="1"/>
            <p:nvPr/>
          </p:nvSpPr>
          <p:spPr>
            <a:xfrm>
              <a:off x="14022381" y="1946034"/>
              <a:ext cx="8132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>
                  <a:solidFill>
                    <a:srgbClr val="002060"/>
                  </a:solidFill>
                  <a:latin typeface="Century Gothic" panose="020B0502020202020204" pitchFamily="34" charset="0"/>
                </a:rPr>
                <a:t>you are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8365698-A164-4F6A-8DA9-9DE6E426C47B}"/>
                </a:ext>
              </a:extLst>
            </p:cNvPr>
            <p:cNvSpPr txBox="1"/>
            <p:nvPr/>
          </p:nvSpPr>
          <p:spPr>
            <a:xfrm>
              <a:off x="13826881" y="2289639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002060"/>
                  </a:solidFill>
                  <a:latin typeface="Century Gothic" panose="020B0502020202020204" pitchFamily="34" charset="0"/>
                </a:rPr>
                <a:t>er </a:t>
              </a:r>
              <a:r>
                <a:rPr lang="en-GB" sz="1400" b="1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ist</a:t>
              </a:r>
              <a:endParaRPr lang="en-GB" sz="14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DC1D90B-644F-4C5C-A466-0FADFF5448D1}"/>
                </a:ext>
              </a:extLst>
            </p:cNvPr>
            <p:cNvSpPr txBox="1"/>
            <p:nvPr/>
          </p:nvSpPr>
          <p:spPr>
            <a:xfrm>
              <a:off x="13840426" y="2476041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rgbClr val="002060"/>
                  </a:solidFill>
                  <a:latin typeface="Century Gothic" panose="020B0502020202020204" pitchFamily="34" charset="0"/>
                </a:rPr>
                <a:t>he is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5E32DDD-9F24-4073-B371-F037C15721A5}"/>
                </a:ext>
              </a:extLst>
            </p:cNvPr>
            <p:cNvSpPr txBox="1"/>
            <p:nvPr/>
          </p:nvSpPr>
          <p:spPr>
            <a:xfrm>
              <a:off x="13197049" y="2322152"/>
              <a:ext cx="87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sie</a:t>
              </a:r>
              <a:r>
                <a:rPr lang="en-GB" sz="1400" b="1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ist</a:t>
              </a:r>
              <a:endParaRPr lang="en-GB" sz="14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438C38-D0A7-4A66-9F1C-C7C63B7EFE41}"/>
                </a:ext>
              </a:extLst>
            </p:cNvPr>
            <p:cNvSpPr txBox="1"/>
            <p:nvPr/>
          </p:nvSpPr>
          <p:spPr>
            <a:xfrm>
              <a:off x="13240624" y="2504274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rgbClr val="002060"/>
                  </a:solidFill>
                  <a:latin typeface="Century Gothic" panose="020B0502020202020204" pitchFamily="34" charset="0"/>
                </a:rPr>
                <a:t>she is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16E7F6D-268B-2459-4E47-9F0330514F48}"/>
                </a:ext>
              </a:extLst>
            </p:cNvPr>
            <p:cNvSpPr txBox="1"/>
            <p:nvPr/>
          </p:nvSpPr>
          <p:spPr>
            <a:xfrm>
              <a:off x="13000479" y="1690693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002060"/>
                  </a:solidFill>
                  <a:latin typeface="Century Gothic" panose="020B0502020202020204" pitchFamily="34" charset="0"/>
                </a:rPr>
                <a:t>es </a:t>
              </a:r>
              <a:r>
                <a:rPr lang="en-GB" sz="1400" b="1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ist</a:t>
              </a:r>
              <a:endParaRPr lang="en-GB" sz="1400" b="1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8479472-4A45-A3B3-9AB5-A1003A74E57A}"/>
                </a:ext>
              </a:extLst>
            </p:cNvPr>
            <p:cNvSpPr txBox="1"/>
            <p:nvPr/>
          </p:nvSpPr>
          <p:spPr>
            <a:xfrm>
              <a:off x="13116864" y="1915256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rgbClr val="002060"/>
                  </a:solidFill>
                  <a:latin typeface="Century Gothic" panose="020B0502020202020204" pitchFamily="34" charset="0"/>
                </a:rPr>
                <a:t>it is</a:t>
              </a:r>
            </a:p>
          </p:txBody>
        </p:sp>
      </p:grpSp>
      <p:sp>
        <p:nvSpPr>
          <p:cNvPr id="103" name="Rounded Rectangular Callout 24">
            <a:extLst>
              <a:ext uri="{FF2B5EF4-FFF2-40B4-BE49-F238E27FC236}">
                <a16:creationId xmlns:a16="http://schemas.microsoft.com/office/drawing/2014/main" id="{BDEEC119-C0A1-4E1F-A0BE-D63560A93B8E}"/>
              </a:ext>
            </a:extLst>
          </p:cNvPr>
          <p:cNvSpPr/>
          <p:nvPr/>
        </p:nvSpPr>
        <p:spPr>
          <a:xfrm>
            <a:off x="2067572" y="6019192"/>
            <a:ext cx="1632835" cy="791281"/>
          </a:xfrm>
          <a:prstGeom prst="wedgeRoundRectCallout">
            <a:avLst>
              <a:gd name="adj1" fmla="val 59541"/>
              <a:gd name="adj2" fmla="val 16100"/>
              <a:gd name="adj3" fmla="val 16667"/>
            </a:avLst>
          </a:prstGeom>
          <a:solidFill>
            <a:srgbClr val="92D05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5F88CB1-8527-4C60-9152-1125E2306D7A}"/>
              </a:ext>
            </a:extLst>
          </p:cNvPr>
          <p:cNvSpPr txBox="1"/>
          <p:nvPr/>
        </p:nvSpPr>
        <p:spPr>
          <a:xfrm>
            <a:off x="2116305" y="6047688"/>
            <a:ext cx="16328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spc="-1">
                <a:solidFill>
                  <a:srgbClr val="FBFDF9"/>
                </a:solidFill>
                <a:latin typeface="Century Gothic" panose="020B0502020202020204" pitchFamily="34" charset="0"/>
              </a:rPr>
              <a:t>Countries have different colours for some things.</a:t>
            </a:r>
          </a:p>
        </p:txBody>
      </p:sp>
      <p:pic>
        <p:nvPicPr>
          <p:cNvPr id="98" name="Picture 97" descr="Logo&#10;&#10;Description automatically generated">
            <a:extLst>
              <a:ext uri="{FF2B5EF4-FFF2-40B4-BE49-F238E27FC236}">
                <a16:creationId xmlns:a16="http://schemas.microsoft.com/office/drawing/2014/main" id="{53B0D5D5-7A88-461E-8347-A5F3BA6AC1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95" y="5437915"/>
            <a:ext cx="1000833" cy="620082"/>
          </a:xfrm>
          <a:prstGeom prst="rect">
            <a:avLst/>
          </a:prstGeom>
        </p:spPr>
      </p:pic>
      <p:pic>
        <p:nvPicPr>
          <p:cNvPr id="104" name="Picture 103" descr="A picture containing red, bin&#10;&#10;Description automatically generated">
            <a:extLst>
              <a:ext uri="{FF2B5EF4-FFF2-40B4-BE49-F238E27FC236}">
                <a16:creationId xmlns:a16="http://schemas.microsoft.com/office/drawing/2014/main" id="{FC8D1991-C9A0-4142-85BE-2E83303A32B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05" y="5905413"/>
            <a:ext cx="432360" cy="864719"/>
          </a:xfrm>
          <a:prstGeom prst="rect">
            <a:avLst/>
          </a:prstGeom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2C50DC8-4D50-4DB5-AD87-10F4B461B7A7}"/>
              </a:ext>
            </a:extLst>
          </p:cNvPr>
          <p:cNvGrpSpPr/>
          <p:nvPr/>
        </p:nvGrpSpPr>
        <p:grpSpPr>
          <a:xfrm>
            <a:off x="5165977" y="4998038"/>
            <a:ext cx="1168747" cy="635626"/>
            <a:chOff x="8051814" y="753407"/>
            <a:chExt cx="2353265" cy="1582780"/>
          </a:xfrm>
          <a:solidFill>
            <a:srgbClr val="C6DCF0"/>
          </a:solidFill>
        </p:grpSpPr>
        <p:sp>
          <p:nvSpPr>
            <p:cNvPr id="119" name="Oval Callout 13">
              <a:extLst>
                <a:ext uri="{FF2B5EF4-FFF2-40B4-BE49-F238E27FC236}">
                  <a16:creationId xmlns:a16="http://schemas.microsoft.com/office/drawing/2014/main" id="{E9309D70-5474-42A7-A35D-A143951864D3}"/>
                </a:ext>
              </a:extLst>
            </p:cNvPr>
            <p:cNvSpPr/>
            <p:nvPr/>
          </p:nvSpPr>
          <p:spPr>
            <a:xfrm>
              <a:off x="8051814" y="753407"/>
              <a:ext cx="2353265" cy="1582780"/>
            </a:xfrm>
            <a:prstGeom prst="wedgeEllipseCallout">
              <a:avLst>
                <a:gd name="adj1" fmla="val -79358"/>
                <a:gd name="adj2" fmla="val 105455"/>
              </a:avLst>
            </a:prstGeom>
            <a:grpFill/>
            <a:ln w="12700" cap="flat" cmpd="sng" algn="ctr">
              <a:solidFill>
                <a:srgbClr val="FFD10D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EFA9DA5-F8C9-4E19-A161-CFF7EE8D4D5E}"/>
                </a:ext>
              </a:extLst>
            </p:cNvPr>
            <p:cNvSpPr txBox="1"/>
            <p:nvPr/>
          </p:nvSpPr>
          <p:spPr>
            <a:xfrm>
              <a:off x="8332139" y="947486"/>
              <a:ext cx="1728309" cy="1302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>
                  <a:solidFill>
                    <a:srgbClr val="002060"/>
                  </a:solidFill>
                  <a:latin typeface="Century Gothic" panose="020B0502020202020204" pitchFamily="34" charset="0"/>
                </a:rPr>
                <a:t>Wo </a:t>
              </a:r>
              <a:r>
                <a:rPr lang="en-GB" sz="140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ist</a:t>
              </a:r>
              <a:r>
                <a:rPr lang="en-GB" sz="1400">
                  <a:solidFill>
                    <a:srgbClr val="002060"/>
                  </a:solidFill>
                  <a:latin typeface="Century Gothic" panose="020B0502020202020204" pitchFamily="34" charset="0"/>
                </a:rPr>
                <a:t> das?</a:t>
              </a:r>
            </a:p>
          </p:txBody>
        </p:sp>
      </p:grpSp>
      <p:sp>
        <p:nvSpPr>
          <p:cNvPr id="121" name="Oval Callout 13">
            <a:extLst>
              <a:ext uri="{FF2B5EF4-FFF2-40B4-BE49-F238E27FC236}">
                <a16:creationId xmlns:a16="http://schemas.microsoft.com/office/drawing/2014/main" id="{C075E6A2-6495-4998-BE34-DCA73C369873}"/>
              </a:ext>
            </a:extLst>
          </p:cNvPr>
          <p:cNvSpPr/>
          <p:nvPr/>
        </p:nvSpPr>
        <p:spPr>
          <a:xfrm>
            <a:off x="5021463" y="5992253"/>
            <a:ext cx="1331208" cy="732246"/>
          </a:xfrm>
          <a:prstGeom prst="wedgeEllipseCallout">
            <a:avLst>
              <a:gd name="adj1" fmla="val -31165"/>
              <a:gd name="adj2" fmla="val -63142"/>
            </a:avLst>
          </a:prstGeom>
          <a:solidFill>
            <a:srgbClr val="FBFDF9"/>
          </a:solidFill>
          <a:ln w="12700" cap="flat" cmpd="sng" algn="ctr">
            <a:solidFill>
              <a:srgbClr val="FFD10D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1FAC285-7049-4CD4-9781-DD57C1D54E4E}"/>
              </a:ext>
            </a:extLst>
          </p:cNvPr>
          <p:cNvSpPr txBox="1"/>
          <p:nvPr/>
        </p:nvSpPr>
        <p:spPr>
          <a:xfrm>
            <a:off x="4978533" y="6123379"/>
            <a:ext cx="141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140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400">
                <a:solidFill>
                  <a:srgbClr val="002060"/>
                </a:solidFill>
                <a:latin typeface="Century Gothic" panose="020B0502020202020204" pitchFamily="34" charset="0"/>
              </a:rPr>
              <a:t> in der Schweiz.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B272C65-6AAE-4748-9ADD-6781BE3F866D}"/>
              </a:ext>
            </a:extLst>
          </p:cNvPr>
          <p:cNvSpPr txBox="1"/>
          <p:nvPr/>
        </p:nvSpPr>
        <p:spPr>
          <a:xfrm>
            <a:off x="10861129" y="4257775"/>
            <a:ext cx="1204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Am I Hannah?</a:t>
            </a:r>
          </a:p>
        </p:txBody>
      </p:sp>
      <p:pic>
        <p:nvPicPr>
          <p:cNvPr id="2" name="Picture 4" descr="Free Paper Leaf vector and picture">
            <a:extLst>
              <a:ext uri="{FF2B5EF4-FFF2-40B4-BE49-F238E27FC236}">
                <a16:creationId xmlns:a16="http://schemas.microsoft.com/office/drawing/2014/main" id="{8682411B-AFDE-0D77-02C8-BDC28FCB2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92" y="5641614"/>
            <a:ext cx="359514" cy="45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Jacket Clothing vector and picture">
            <a:extLst>
              <a:ext uri="{FF2B5EF4-FFF2-40B4-BE49-F238E27FC236}">
                <a16:creationId xmlns:a16="http://schemas.microsoft.com/office/drawing/2014/main" id="{013F9F5E-9C14-D21E-537F-61CF1F2DE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42" y="6031987"/>
            <a:ext cx="522749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Jacket Clothing vector and picture">
            <a:extLst>
              <a:ext uri="{FF2B5EF4-FFF2-40B4-BE49-F238E27FC236}">
                <a16:creationId xmlns:a16="http://schemas.microsoft.com/office/drawing/2014/main" id="{EF8D6EFF-5C66-53A1-447C-72CB4432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55" y="6386239"/>
            <a:ext cx="522749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2FEEC59-7B5F-FAB7-948C-B98EB21A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64453" y1="42969" x2="64941" y2="35677"/>
                        <a14:foregroundMark x1="64941" y1="35677" x2="56055" y2="39518"/>
                        <a14:foregroundMark x1="56055" y1="39518" x2="63672" y2="34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39" y="5686435"/>
            <a:ext cx="922238" cy="138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Callout 13">
            <a:extLst>
              <a:ext uri="{FF2B5EF4-FFF2-40B4-BE49-F238E27FC236}">
                <a16:creationId xmlns:a16="http://schemas.microsoft.com/office/drawing/2014/main" id="{15B28A50-457C-B2F0-2687-4BC3353F8840}"/>
              </a:ext>
            </a:extLst>
          </p:cNvPr>
          <p:cNvSpPr/>
          <p:nvPr/>
        </p:nvSpPr>
        <p:spPr>
          <a:xfrm>
            <a:off x="9650396" y="2695723"/>
            <a:ext cx="2360895" cy="874104"/>
          </a:xfrm>
          <a:prstGeom prst="wedgeEllipseCallout">
            <a:avLst>
              <a:gd name="adj1" fmla="val -56367"/>
              <a:gd name="adj2" fmla="val -45766"/>
            </a:avLst>
          </a:prstGeom>
          <a:solidFill>
            <a:srgbClr val="C6DCF0"/>
          </a:solidFill>
          <a:ln w="12700" cap="flat" cmpd="sng" algn="ctr">
            <a:solidFill>
              <a:srgbClr val="FFD10D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3" name="Table 107">
            <a:extLst>
              <a:ext uri="{FF2B5EF4-FFF2-40B4-BE49-F238E27FC236}">
                <a16:creationId xmlns:a16="http://schemas.microsoft.com/office/drawing/2014/main" id="{44092383-936D-F8B8-3D64-7182510DF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02477"/>
              </p:ext>
            </p:extLst>
          </p:nvPr>
        </p:nvGraphicFramePr>
        <p:xfrm>
          <a:off x="5184773" y="4264748"/>
          <a:ext cx="7013572" cy="318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357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318285">
                <a:tc>
                  <a:txBody>
                    <a:bodyPr/>
                    <a:lstStyle/>
                    <a:p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AB8353-27FE-4215-8AF0-0D64AC7FB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678613"/>
              </p:ext>
            </p:extLst>
          </p:nvPr>
        </p:nvGraphicFramePr>
        <p:xfrm>
          <a:off x="5182528" y="4581144"/>
          <a:ext cx="7017738" cy="2273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9103">
                  <a:extLst>
                    <a:ext uri="{9D8B030D-6E8A-4147-A177-3AD203B41FA5}">
                      <a16:colId xmlns:a16="http://schemas.microsoft.com/office/drawing/2014/main" val="4011427014"/>
                    </a:ext>
                  </a:extLst>
                </a:gridCol>
                <a:gridCol w="2387445">
                  <a:extLst>
                    <a:ext uri="{9D8B030D-6E8A-4147-A177-3AD203B41FA5}">
                      <a16:colId xmlns:a16="http://schemas.microsoft.com/office/drawing/2014/main" val="586425027"/>
                    </a:ext>
                  </a:extLst>
                </a:gridCol>
                <a:gridCol w="2451190">
                  <a:extLst>
                    <a:ext uri="{9D8B030D-6E8A-4147-A177-3AD203B41FA5}">
                      <a16:colId xmlns:a16="http://schemas.microsoft.com/office/drawing/2014/main" val="3188531593"/>
                    </a:ext>
                  </a:extLst>
                </a:gridCol>
              </a:tblGrid>
              <a:tr h="2273361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‘How are you?’</a:t>
                      </a:r>
                      <a:endParaRPr lang="en-GB" sz="11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Possessive adjectives </a:t>
                      </a:r>
                      <a:r>
                        <a:rPr lang="en-GB" sz="1100" b="1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</a:t>
                      </a:r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GB" sz="1100" b="1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</a:t>
                      </a:r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(my/ your) </a:t>
                      </a:r>
                      <a:endParaRPr lang="en-GB" sz="1100" b="1" i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(not)</a:t>
                      </a:r>
                    </a:p>
                    <a:p>
                      <a:endParaRPr lang="en-GB" sz="1100" b="1" i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6894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kumimoji="0" lang="en-GB" sz="1800" b="1" i="0" u="none" strike="noStrike" kern="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r>
              <a:rPr lang="en-GB" sz="160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Autumn Term </a:t>
            </a:r>
            <a:r>
              <a:rPr lang="en-GB" sz="1600" b="1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22553"/>
              </p:ext>
            </p:extLst>
          </p:nvPr>
        </p:nvGraphicFramePr>
        <p:xfrm>
          <a:off x="2724198" y="47527"/>
          <a:ext cx="2446937" cy="3154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6937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30877"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People and things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Partner – (male) partner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Preis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prize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42496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Text – text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6695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Aufgabe – task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647013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Hausaufgabe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homework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14498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Idee – idea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Karte – card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839972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Kleidung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clothing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76917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Liste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list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53381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Partnerin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(female) partner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846474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Problem – problem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</a:tbl>
          </a:graphicData>
        </a:graphic>
      </p:graphicFrame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422315"/>
              </p:ext>
            </p:extLst>
          </p:nvPr>
        </p:nvGraphicFramePr>
        <p:xfrm>
          <a:off x="5159821" y="380369"/>
          <a:ext cx="7040445" cy="79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8089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408089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408089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408089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408089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798628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[</a:t>
                      </a:r>
                      <a:r>
                        <a:rPr lang="en-GB" sz="1100" b="1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| [</a:t>
                      </a:r>
                      <a:r>
                        <a:rPr lang="en-GB" sz="1100" b="1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]: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[</a:t>
                      </a:r>
                      <a:r>
                        <a:rPr lang="en-US" sz="1100" b="1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159821" y="7124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4B5143F-D63C-42FF-9D6C-3FB264340B3E}"/>
              </a:ext>
            </a:extLst>
          </p:cNvPr>
          <p:cNvSpPr txBox="1"/>
          <p:nvPr/>
        </p:nvSpPr>
        <p:spPr>
          <a:xfrm>
            <a:off x="5203823" y="4801582"/>
            <a:ext cx="2034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o ask someone how they are, you say: 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Wie 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geht’s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? </a:t>
            </a:r>
          </a:p>
        </p:txBody>
      </p:sp>
      <p:graphicFrame>
        <p:nvGraphicFramePr>
          <p:cNvPr id="177" name="Table 107">
            <a:extLst>
              <a:ext uri="{FF2B5EF4-FFF2-40B4-BE49-F238E27FC236}">
                <a16:creationId xmlns:a16="http://schemas.microsoft.com/office/drawing/2014/main" id="{B7E1ABD8-E6E8-495B-A337-185395FA2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029522"/>
              </p:ext>
            </p:extLst>
          </p:nvPr>
        </p:nvGraphicFramePr>
        <p:xfrm>
          <a:off x="5159821" y="1205730"/>
          <a:ext cx="7032175" cy="7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6435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406435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406435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406435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406435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79507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soft [</a:t>
                      </a:r>
                      <a:r>
                        <a:rPr lang="en-US" sz="1100" b="1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hard [</a:t>
                      </a:r>
                      <a:r>
                        <a:rPr lang="en-US" sz="1100" b="1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pic>
        <p:nvPicPr>
          <p:cNvPr id="195" name="Picture 194">
            <a:extLst>
              <a:ext uri="{FF2B5EF4-FFF2-40B4-BE49-F238E27FC236}">
                <a16:creationId xmlns:a16="http://schemas.microsoft.com/office/drawing/2014/main" id="{8A7862EC-E068-47C7-9705-2E0EB6875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786">
            <a:off x="9704983" y="528325"/>
            <a:ext cx="797587" cy="398794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685CF38E-4D5F-4569-9B10-D3CBCF2B0323}"/>
              </a:ext>
            </a:extLst>
          </p:cNvPr>
          <p:cNvSpPr txBox="1"/>
          <p:nvPr/>
        </p:nvSpPr>
        <p:spPr>
          <a:xfrm>
            <a:off x="5384898" y="5249859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002060"/>
                </a:solidFill>
                <a:latin typeface="Century Gothic" panose="020B0502020202020204" pitchFamily="34" charset="0"/>
              </a:rPr>
              <a:t>W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ie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geht’s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ED4575B-D0AD-401D-B6BB-91F454E9968A}"/>
              </a:ext>
            </a:extLst>
          </p:cNvPr>
          <p:cNvSpPr txBox="1"/>
          <p:nvPr/>
        </p:nvSpPr>
        <p:spPr>
          <a:xfrm>
            <a:off x="5258052" y="5519053"/>
            <a:ext cx="19380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The literal translation is ‘</a:t>
            </a:r>
            <a:r>
              <a:rPr lang="en-GB" sz="1100" i="1">
                <a:solidFill>
                  <a:srgbClr val="002060"/>
                </a:solidFill>
                <a:latin typeface="Century Gothic" panose="020B0502020202020204" pitchFamily="34" charset="0"/>
              </a:rPr>
              <a:t>How goes it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?’. A better translation in English is: ‘</a:t>
            </a:r>
            <a:r>
              <a:rPr lang="en-GB" sz="1100" i="1">
                <a:solidFill>
                  <a:srgbClr val="002060"/>
                </a:solidFill>
                <a:latin typeface="Century Gothic" panose="020B0502020202020204" pitchFamily="34" charset="0"/>
              </a:rPr>
              <a:t>How’s it going?’  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or ‘</a:t>
            </a:r>
            <a:r>
              <a:rPr lang="en-GB" sz="1100" i="1">
                <a:solidFill>
                  <a:srgbClr val="002060"/>
                </a:solidFill>
                <a:latin typeface="Century Gothic" panose="020B0502020202020204" pitchFamily="34" charset="0"/>
              </a:rPr>
              <a:t>How are you?’</a:t>
            </a: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C4D4F62A-01DF-D339-DAA3-A02A492248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26" y="5253814"/>
            <a:ext cx="353099" cy="336961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EF476634-E667-0C82-36F3-CD96A45A0F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71" y="6475700"/>
            <a:ext cx="289147" cy="292343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2206B211-58FA-9B73-7FDD-9908CE854C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94" y="6491136"/>
            <a:ext cx="288632" cy="276907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E1D126EC-E550-A405-219D-D6770B7C4955}"/>
              </a:ext>
            </a:extLst>
          </p:cNvPr>
          <p:cNvSpPr txBox="1"/>
          <p:nvPr/>
        </p:nvSpPr>
        <p:spPr>
          <a:xfrm>
            <a:off x="5606187" y="6601171"/>
            <a:ext cx="645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solidFill>
                  <a:srgbClr val="002060"/>
                </a:solidFill>
                <a:latin typeface="Century Gothic" panose="020B0502020202020204" pitchFamily="34" charset="0"/>
              </a:rPr>
              <a:t>good!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E013EB8C-44DB-F6C4-D248-05277C20BDBE}"/>
              </a:ext>
            </a:extLst>
          </p:cNvPr>
          <p:cNvSpPr txBox="1"/>
          <p:nvPr/>
        </p:nvSpPr>
        <p:spPr>
          <a:xfrm>
            <a:off x="5638979" y="6439414"/>
            <a:ext cx="484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002060"/>
                </a:solidFill>
                <a:latin typeface="Century Gothic" panose="020B0502020202020204" pitchFamily="34" charset="0"/>
              </a:rPr>
              <a:t>g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ut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D9F08A4E-92E3-0574-5AB2-712F10757AE1}"/>
              </a:ext>
            </a:extLst>
          </p:cNvPr>
          <p:cNvSpPr txBox="1"/>
          <p:nvPr/>
        </p:nvSpPr>
        <p:spPr>
          <a:xfrm>
            <a:off x="6446426" y="6412837"/>
            <a:ext cx="8169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schlecht</a:t>
            </a:r>
            <a:endParaRPr lang="en-GB" sz="1100" b="1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DB7EAB9D-6336-D629-1CE0-7DA9406AC859}"/>
              </a:ext>
            </a:extLst>
          </p:cNvPr>
          <p:cNvSpPr txBox="1"/>
          <p:nvPr/>
        </p:nvSpPr>
        <p:spPr>
          <a:xfrm>
            <a:off x="6470623" y="6600479"/>
            <a:ext cx="891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solidFill>
                  <a:srgbClr val="002060"/>
                </a:solidFill>
                <a:latin typeface="Century Gothic" panose="020B0502020202020204" pitchFamily="34" charset="0"/>
              </a:rPr>
              <a:t>bad</a:t>
            </a:r>
            <a:endParaRPr lang="en-GB" sz="11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id="{397EF2AE-DCD9-7ABC-674D-B847D48FEB4B}"/>
              </a:ext>
            </a:extLst>
          </p:cNvPr>
          <p:cNvSpPr/>
          <p:nvPr/>
        </p:nvSpPr>
        <p:spPr>
          <a:xfrm>
            <a:off x="7455518" y="5050819"/>
            <a:ext cx="733402" cy="174722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/>
              <a:t>masculine</a:t>
            </a:r>
          </a:p>
        </p:txBody>
      </p:sp>
      <p:sp>
        <p:nvSpPr>
          <p:cNvPr id="245" name="Rectangle: Rounded Corners 244">
            <a:extLst>
              <a:ext uri="{FF2B5EF4-FFF2-40B4-BE49-F238E27FC236}">
                <a16:creationId xmlns:a16="http://schemas.microsoft.com/office/drawing/2014/main" id="{B404B63D-BD1F-15D9-4028-FE61C0FF7CD7}"/>
              </a:ext>
            </a:extLst>
          </p:cNvPr>
          <p:cNvSpPr/>
          <p:nvPr/>
        </p:nvSpPr>
        <p:spPr>
          <a:xfrm>
            <a:off x="8296231" y="5059383"/>
            <a:ext cx="678154" cy="152906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/>
              <a:t>feminine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D345CE74-19EF-D9D6-D12F-F1A85C7F9DC5}"/>
              </a:ext>
            </a:extLst>
          </p:cNvPr>
          <p:cNvSpPr/>
          <p:nvPr/>
        </p:nvSpPr>
        <p:spPr>
          <a:xfrm>
            <a:off x="9053450" y="5076739"/>
            <a:ext cx="594714" cy="13009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/>
              <a:t>neuter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D55172FF-D3F1-201C-01E4-996DA47DF291}"/>
              </a:ext>
            </a:extLst>
          </p:cNvPr>
          <p:cNvSpPr txBox="1"/>
          <p:nvPr/>
        </p:nvSpPr>
        <p:spPr>
          <a:xfrm>
            <a:off x="7563033" y="5225543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mein</a:t>
            </a:r>
            <a:endParaRPr lang="en-GB" sz="11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E5C35345-8F21-DA80-AD39-052DABD111B2}"/>
              </a:ext>
            </a:extLst>
          </p:cNvPr>
          <p:cNvSpPr txBox="1"/>
          <p:nvPr/>
        </p:nvSpPr>
        <p:spPr>
          <a:xfrm>
            <a:off x="8345423" y="5246105"/>
            <a:ext cx="664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mein</a:t>
            </a:r>
            <a:r>
              <a:rPr lang="en-US" sz="1100" b="1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11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0A8E1BB4-AC68-6F13-64DC-B964C9F8AD97}"/>
              </a:ext>
            </a:extLst>
          </p:cNvPr>
          <p:cNvSpPr txBox="1"/>
          <p:nvPr/>
        </p:nvSpPr>
        <p:spPr>
          <a:xfrm>
            <a:off x="9099707" y="5246105"/>
            <a:ext cx="577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mein</a:t>
            </a:r>
            <a:endParaRPr lang="en-GB" sz="1100" b="1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300E2D4D-A96B-B32E-23C9-E1787008963F}"/>
              </a:ext>
            </a:extLst>
          </p:cNvPr>
          <p:cNvSpPr txBox="1"/>
          <p:nvPr/>
        </p:nvSpPr>
        <p:spPr>
          <a:xfrm>
            <a:off x="7330413" y="5737089"/>
            <a:ext cx="238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The words ‘</a:t>
            </a:r>
            <a:r>
              <a:rPr lang="en-US" sz="1100" err="1">
                <a:solidFill>
                  <a:srgbClr val="002060"/>
                </a:solidFill>
                <a:latin typeface="Century Gothic" panose="020B0502020202020204" pitchFamily="34" charset="0"/>
              </a:rPr>
              <a:t>mein</a:t>
            </a:r>
            <a:r>
              <a:rPr 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’ (my) and ‘</a:t>
            </a:r>
            <a:r>
              <a:rPr lang="en-US" sz="1100" err="1">
                <a:solidFill>
                  <a:srgbClr val="002060"/>
                </a:solidFill>
                <a:latin typeface="Century Gothic" panose="020B0502020202020204" pitchFamily="34" charset="0"/>
              </a:rPr>
              <a:t>dein</a:t>
            </a:r>
            <a:r>
              <a:rPr 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’ (your) must agree with the gender of the noun that follows. E.g.:</a:t>
            </a:r>
            <a:endParaRPr lang="en-GB" sz="1100" b="1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2BA9A413-C615-33EB-4FAB-C04B5BD6762C}"/>
              </a:ext>
            </a:extLst>
          </p:cNvPr>
          <p:cNvSpPr txBox="1"/>
          <p:nvPr/>
        </p:nvSpPr>
        <p:spPr>
          <a:xfrm>
            <a:off x="7576423" y="5481690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dein</a:t>
            </a:r>
            <a:endParaRPr lang="en-GB" sz="11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4F7F1274-622A-7970-E858-19128C6AA39F}"/>
              </a:ext>
            </a:extLst>
          </p:cNvPr>
          <p:cNvSpPr txBox="1"/>
          <p:nvPr/>
        </p:nvSpPr>
        <p:spPr>
          <a:xfrm>
            <a:off x="9076755" y="5470123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dein</a:t>
            </a:r>
            <a:endParaRPr lang="en-GB" sz="11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30AD5361-9984-95CA-B7FC-B47861B6438D}"/>
              </a:ext>
            </a:extLst>
          </p:cNvPr>
          <p:cNvSpPr txBox="1"/>
          <p:nvPr/>
        </p:nvSpPr>
        <p:spPr>
          <a:xfrm>
            <a:off x="8354928" y="5470123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dein</a:t>
            </a:r>
            <a:r>
              <a:rPr lang="en-US" sz="1100" b="1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11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79BDCC76-CF96-FD45-CA0D-8C27791892D8}"/>
              </a:ext>
            </a:extLst>
          </p:cNvPr>
          <p:cNvSpPr txBox="1"/>
          <p:nvPr/>
        </p:nvSpPr>
        <p:spPr>
          <a:xfrm>
            <a:off x="7329718" y="6528651"/>
            <a:ext cx="1409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mein</a:t>
            </a:r>
            <a:r>
              <a:rPr lang="en-US" sz="1100" b="1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US" sz="1100" b="1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>
                <a:solidFill>
                  <a:srgbClr val="002060"/>
                </a:solidFill>
                <a:latin typeface="Century Gothic" panose="020B0502020202020204" pitchFamily="34" charset="0"/>
              </a:rPr>
              <a:t>Karte (f)</a:t>
            </a:r>
            <a:r>
              <a:rPr lang="en-US" sz="1100" b="1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endParaRPr lang="en-GB" sz="1100" b="1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497C7B0D-7152-C237-6F85-2CCB947A0659}"/>
              </a:ext>
            </a:extLst>
          </p:cNvPr>
          <p:cNvSpPr txBox="1"/>
          <p:nvPr/>
        </p:nvSpPr>
        <p:spPr>
          <a:xfrm>
            <a:off x="8407619" y="6525052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solidFill>
                  <a:srgbClr val="002060"/>
                </a:solidFill>
                <a:latin typeface="Century Gothic" panose="020B0502020202020204" pitchFamily="34" charset="0"/>
              </a:rPr>
              <a:t>my card</a:t>
            </a:r>
            <a:endParaRPr lang="en-GB" sz="11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6" name="Picture 25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9EA99FA-AFFE-CC21-AA1F-530CB384EB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54" y="442252"/>
            <a:ext cx="890951" cy="331834"/>
          </a:xfrm>
          <a:prstGeom prst="rect">
            <a:avLst/>
          </a:prstGeom>
        </p:spPr>
      </p:pic>
      <p:sp>
        <p:nvSpPr>
          <p:cNvPr id="258" name="TextBox 257">
            <a:extLst>
              <a:ext uri="{FF2B5EF4-FFF2-40B4-BE49-F238E27FC236}">
                <a16:creationId xmlns:a16="http://schemas.microsoft.com/office/drawing/2014/main" id="{6E2FCEA8-C6E6-8E2B-966C-CB06E1382502}"/>
              </a:ext>
            </a:extLst>
          </p:cNvPr>
          <p:cNvSpPr txBox="1"/>
          <p:nvPr/>
        </p:nvSpPr>
        <p:spPr>
          <a:xfrm>
            <a:off x="6846974" y="89955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400" b="1">
                <a:solidFill>
                  <a:srgbClr val="FF0066"/>
                </a:solidFill>
                <a:latin typeface="Century Gothic" panose="020B0502020202020204" pitchFamily="34" charset="0"/>
              </a:rPr>
              <a:t>ei</a:t>
            </a:r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3F74B8E-F33B-257B-52C4-05362D6671EB}"/>
              </a:ext>
            </a:extLst>
          </p:cNvPr>
          <p:cNvSpPr txBox="1"/>
          <p:nvPr/>
        </p:nvSpPr>
        <p:spPr>
          <a:xfrm>
            <a:off x="8163579" y="906236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Br</a:t>
            </a:r>
            <a:r>
              <a:rPr lang="en-GB" sz="1400" b="1">
                <a:solidFill>
                  <a:srgbClr val="FF0066"/>
                </a:solidFill>
                <a:latin typeface="Century Gothic" panose="020B0502020202020204" pitchFamily="34" charset="0"/>
              </a:rPr>
              <a:t>ie</a:t>
            </a:r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0" name="Picture 259" descr="envelope">
            <a:extLst>
              <a:ext uri="{FF2B5EF4-FFF2-40B4-BE49-F238E27FC236}">
                <a16:creationId xmlns:a16="http://schemas.microsoft.com/office/drawing/2014/main" id="{7A132DA0-AC43-EEF1-155D-397FA7C38F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37" y="509636"/>
            <a:ext cx="615182" cy="412667"/>
          </a:xfrm>
          <a:prstGeom prst="rect">
            <a:avLst/>
          </a:prstGeom>
        </p:spPr>
      </p:pic>
      <p:sp>
        <p:nvSpPr>
          <p:cNvPr id="261" name="TextBox 260">
            <a:extLst>
              <a:ext uri="{FF2B5EF4-FFF2-40B4-BE49-F238E27FC236}">
                <a16:creationId xmlns:a16="http://schemas.microsoft.com/office/drawing/2014/main" id="{AD40CE47-32B4-9343-7DDB-1552B8AF05A6}"/>
              </a:ext>
            </a:extLst>
          </p:cNvPr>
          <p:cNvSpPr txBox="1"/>
          <p:nvPr/>
        </p:nvSpPr>
        <p:spPr>
          <a:xfrm>
            <a:off x="9608409" y="872191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err="1">
                <a:solidFill>
                  <a:srgbClr val="002060"/>
                </a:solidFill>
                <a:latin typeface="Century Gothic" panose="020B0502020202020204" pitchFamily="34" charset="0"/>
              </a:rPr>
              <a:t>Bl</a:t>
            </a:r>
            <a:r>
              <a:rPr lang="en-GB" sz="1400" b="1" err="1">
                <a:solidFill>
                  <a:srgbClr val="FF0066"/>
                </a:solidFill>
                <a:latin typeface="Century Gothic" panose="020B0502020202020204" pitchFamily="34" charset="0"/>
              </a:rPr>
              <a:t>ei</a:t>
            </a:r>
            <a:r>
              <a:rPr lang="en-GB" sz="1400" b="1" err="1">
                <a:solidFill>
                  <a:srgbClr val="002060"/>
                </a:solidFill>
                <a:latin typeface="Century Gothic" panose="020B0502020202020204" pitchFamily="34" charset="0"/>
              </a:rPr>
              <a:t>stift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2" name="Picture 261" descr="A group of children's faces&#10;&#10;Description automatically generated with low confidence">
            <a:extLst>
              <a:ext uri="{FF2B5EF4-FFF2-40B4-BE49-F238E27FC236}">
                <a16:creationId xmlns:a16="http://schemas.microsoft.com/office/drawing/2014/main" id="{460BBF4B-BF17-2628-041E-08E80F18F40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76" y="1401604"/>
            <a:ext cx="667798" cy="458440"/>
          </a:xfrm>
          <a:prstGeom prst="rect">
            <a:avLst/>
          </a:prstGeom>
        </p:spPr>
      </p:pic>
      <p:sp>
        <p:nvSpPr>
          <p:cNvPr id="263" name="TextBox 262">
            <a:extLst>
              <a:ext uri="{FF2B5EF4-FFF2-40B4-BE49-F238E27FC236}">
                <a16:creationId xmlns:a16="http://schemas.microsoft.com/office/drawing/2014/main" id="{ECC152E7-6D88-7655-769A-11308BC5CC33}"/>
              </a:ext>
            </a:extLst>
          </p:cNvPr>
          <p:cNvSpPr txBox="1"/>
          <p:nvPr/>
        </p:nvSpPr>
        <p:spPr>
          <a:xfrm>
            <a:off x="8152086" y="173806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-GB" sz="1400" b="1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4" name="Picture 263" descr="A picture containing icon&#10;&#10;Description automatically generated">
            <a:extLst>
              <a:ext uri="{FF2B5EF4-FFF2-40B4-BE49-F238E27FC236}">
                <a16:creationId xmlns:a16="http://schemas.microsoft.com/office/drawing/2014/main" id="{02988C8A-0DB6-5FA0-F9E9-11880B0AD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534" y="1342888"/>
            <a:ext cx="574084" cy="433703"/>
          </a:xfrm>
          <a:prstGeom prst="rect">
            <a:avLst/>
          </a:prstGeom>
        </p:spPr>
      </p:pic>
      <p:sp>
        <p:nvSpPr>
          <p:cNvPr id="265" name="TextBox 264">
            <a:extLst>
              <a:ext uri="{FF2B5EF4-FFF2-40B4-BE49-F238E27FC236}">
                <a16:creationId xmlns:a16="http://schemas.microsoft.com/office/drawing/2014/main" id="{77BB17BA-868F-5E42-21A1-87EDEABFC5F7}"/>
              </a:ext>
            </a:extLst>
          </p:cNvPr>
          <p:cNvSpPr txBox="1"/>
          <p:nvPr/>
        </p:nvSpPr>
        <p:spPr>
          <a:xfrm>
            <a:off x="9518101" y="1728652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Bu</a:t>
            </a:r>
            <a:r>
              <a:rPr lang="en-GB" sz="1400" b="1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6" name="Picture 2" descr="Free vector graphics of World">
            <a:extLst>
              <a:ext uri="{FF2B5EF4-FFF2-40B4-BE49-F238E27FC236}">
                <a16:creationId xmlns:a16="http://schemas.microsoft.com/office/drawing/2014/main" id="{B7A5E4D1-54A7-B05F-DED8-9566AB10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69" y="1306446"/>
            <a:ext cx="405040" cy="41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" name="TextBox 266">
            <a:extLst>
              <a:ext uri="{FF2B5EF4-FFF2-40B4-BE49-F238E27FC236}">
                <a16:creationId xmlns:a16="http://schemas.microsoft.com/office/drawing/2014/main" id="{C2AAFDBD-CDA9-2225-651A-371E937FDB7B}"/>
              </a:ext>
            </a:extLst>
          </p:cNvPr>
          <p:cNvSpPr txBox="1"/>
          <p:nvPr/>
        </p:nvSpPr>
        <p:spPr>
          <a:xfrm>
            <a:off x="5422282" y="1729921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FF0066"/>
                </a:solidFill>
                <a:latin typeface="Century Gothic" panose="020B0502020202020204" pitchFamily="34" charset="0"/>
              </a:rPr>
              <a:t>W</a:t>
            </a:r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elt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8" name="Picture 2" descr="Free vector graphics of High speed train">
            <a:extLst>
              <a:ext uri="{FF2B5EF4-FFF2-40B4-BE49-F238E27FC236}">
                <a16:creationId xmlns:a16="http://schemas.microsoft.com/office/drawing/2014/main" id="{8A5943D2-15FE-D5FD-9B55-74C52B1E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8" y="1264941"/>
            <a:ext cx="780507" cy="39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" name="TextBox 268">
            <a:extLst>
              <a:ext uri="{FF2B5EF4-FFF2-40B4-BE49-F238E27FC236}">
                <a16:creationId xmlns:a16="http://schemas.microsoft.com/office/drawing/2014/main" id="{9086A517-5635-ADCE-0075-2A465C5442AF}"/>
              </a:ext>
            </a:extLst>
          </p:cNvPr>
          <p:cNvSpPr txBox="1"/>
          <p:nvPr/>
        </p:nvSpPr>
        <p:spPr>
          <a:xfrm>
            <a:off x="6800216" y="1720101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ug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0D27EB9-FE3A-B963-E9B4-63EB5F2F67EF}"/>
              </a:ext>
            </a:extLst>
          </p:cNvPr>
          <p:cNvSpPr txBox="1"/>
          <p:nvPr/>
        </p:nvSpPr>
        <p:spPr>
          <a:xfrm>
            <a:off x="10930909" y="90623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400" b="1" err="1">
                <a:solidFill>
                  <a:srgbClr val="FF0066"/>
                </a:solidFill>
                <a:latin typeface="Century Gothic" panose="020B0502020202020204" pitchFamily="34" charset="0"/>
              </a:rPr>
              <a:t>ie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1" name="Picture 2" descr="boy pointing to a girl">
            <a:extLst>
              <a:ext uri="{FF2B5EF4-FFF2-40B4-BE49-F238E27FC236}">
                <a16:creationId xmlns:a16="http://schemas.microsoft.com/office/drawing/2014/main" id="{7B3304EE-41D0-C169-D5C0-20E76549D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145" y="409388"/>
            <a:ext cx="657746" cy="57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88798031-CC54-2524-317E-8FB52841A542}"/>
              </a:ext>
            </a:extLst>
          </p:cNvPr>
          <p:cNvSpPr txBox="1"/>
          <p:nvPr/>
        </p:nvSpPr>
        <p:spPr>
          <a:xfrm>
            <a:off x="9721591" y="4885060"/>
            <a:ext cx="2486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Use 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nicht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 before an adjective or adverb to mean 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not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65A9C74F-023C-C95A-5E68-DCF67C940BD3}"/>
              </a:ext>
            </a:extLst>
          </p:cNvPr>
          <p:cNvSpPr txBox="1"/>
          <p:nvPr/>
        </p:nvSpPr>
        <p:spPr>
          <a:xfrm>
            <a:off x="10348732" y="5305911"/>
            <a:ext cx="1195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I am 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not 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here.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97E1B1C1-A9A1-CFAB-A266-D123671C34DC}"/>
              </a:ext>
            </a:extLst>
          </p:cNvPr>
          <p:cNvSpPr txBox="1"/>
          <p:nvPr/>
        </p:nvSpPr>
        <p:spPr>
          <a:xfrm>
            <a:off x="9771043" y="5839461"/>
            <a:ext cx="2388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Use 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nicht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before ‘der, die, </a:t>
            </a:r>
            <a:r>
              <a:rPr lang="en-GB" sz="1100" err="1">
                <a:solidFill>
                  <a:srgbClr val="002060"/>
                </a:solidFill>
                <a:latin typeface="Century Gothic" panose="020B0502020202020204" pitchFamily="34" charset="0"/>
              </a:rPr>
              <a:t>das’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 and a noun to mean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 not the: </a:t>
            </a:r>
            <a:endParaRPr lang="en-GB" sz="11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8A3339C3-20C4-0FE7-B9EA-B038AAF38845}"/>
              </a:ext>
            </a:extLst>
          </p:cNvPr>
          <p:cNvSpPr txBox="1"/>
          <p:nvPr/>
        </p:nvSpPr>
        <p:spPr>
          <a:xfrm>
            <a:off x="10381502" y="6316621"/>
            <a:ext cx="183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err="1">
                <a:solidFill>
                  <a:srgbClr val="FF0066"/>
                </a:solidFill>
                <a:latin typeface="Century Gothic" panose="020B0502020202020204" pitchFamily="34" charset="0"/>
              </a:rPr>
              <a:t>nicht</a:t>
            </a:r>
            <a:r>
              <a:rPr lang="en-GB" sz="1100" b="1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der 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Preis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E56CDE2A-F10C-F1F4-55AE-566E6015177A}"/>
              </a:ext>
            </a:extLst>
          </p:cNvPr>
          <p:cNvSpPr txBox="1"/>
          <p:nvPr/>
        </p:nvSpPr>
        <p:spPr>
          <a:xfrm>
            <a:off x="10404286" y="6580272"/>
            <a:ext cx="183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hat is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 not 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the prize.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839A0C-E4E9-4807-9F1F-E98A34DA3142}"/>
              </a:ext>
            </a:extLst>
          </p:cNvPr>
          <p:cNvGrpSpPr/>
          <p:nvPr/>
        </p:nvGrpSpPr>
        <p:grpSpPr>
          <a:xfrm>
            <a:off x="9975994" y="5308369"/>
            <a:ext cx="264284" cy="261610"/>
            <a:chOff x="9967728" y="3257345"/>
            <a:chExt cx="264284" cy="261610"/>
          </a:xfrm>
        </p:grpSpPr>
        <p:pic>
          <p:nvPicPr>
            <p:cNvPr id="300" name="Google Shape;180;p8">
              <a:extLst>
                <a:ext uri="{FF2B5EF4-FFF2-40B4-BE49-F238E27FC236}">
                  <a16:creationId xmlns:a16="http://schemas.microsoft.com/office/drawing/2014/main" id="{87E2CCA3-523F-A488-E29A-3F4763140890}"/>
                </a:ext>
              </a:extLst>
            </p:cNvPr>
            <p:cNvPicPr/>
            <p:nvPr/>
          </p:nvPicPr>
          <p:blipFill>
            <a:blip r:embed="rId14"/>
            <a:stretch/>
          </p:blipFill>
          <p:spPr>
            <a:xfrm>
              <a:off x="9967728" y="3257345"/>
              <a:ext cx="93686" cy="25404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1" name="Picture 300" descr="Icon&#10;&#10;Description automatically generated">
              <a:extLst>
                <a:ext uri="{FF2B5EF4-FFF2-40B4-BE49-F238E27FC236}">
                  <a16:creationId xmlns:a16="http://schemas.microsoft.com/office/drawing/2014/main" id="{32E03819-5689-33D4-C088-797CD5749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5538" y="3320997"/>
              <a:ext cx="96327" cy="187308"/>
            </a:xfrm>
            <a:prstGeom prst="rect">
              <a:avLst/>
            </a:prstGeom>
          </p:spPr>
        </p:pic>
        <p:pic>
          <p:nvPicPr>
            <p:cNvPr id="302" name="Picture 301" descr="Icon&#10;&#10;Description automatically generated">
              <a:extLst>
                <a:ext uri="{FF2B5EF4-FFF2-40B4-BE49-F238E27FC236}">
                  <a16:creationId xmlns:a16="http://schemas.microsoft.com/office/drawing/2014/main" id="{A513E537-7AC8-A70E-EE38-C14D7389F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1717" y="3379772"/>
              <a:ext cx="100295" cy="139183"/>
            </a:xfrm>
            <a:prstGeom prst="rect">
              <a:avLst/>
            </a:prstGeom>
          </p:spPr>
        </p:pic>
      </p:grpSp>
      <p:sp>
        <p:nvSpPr>
          <p:cNvPr id="306" name="TextBox 305">
            <a:extLst>
              <a:ext uri="{FF2B5EF4-FFF2-40B4-BE49-F238E27FC236}">
                <a16:creationId xmlns:a16="http://schemas.microsoft.com/office/drawing/2014/main" id="{7FF2DC97-016F-DADE-37FE-844A25035613}"/>
              </a:ext>
            </a:extLst>
          </p:cNvPr>
          <p:cNvSpPr txBox="1"/>
          <p:nvPr/>
        </p:nvSpPr>
        <p:spPr>
          <a:xfrm>
            <a:off x="10370454" y="5522729"/>
            <a:ext cx="1350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Ich bin </a:t>
            </a:r>
            <a:r>
              <a:rPr lang="en-GB" sz="1100" b="1" err="1">
                <a:solidFill>
                  <a:srgbClr val="FF0066"/>
                </a:solidFill>
                <a:latin typeface="Century Gothic" panose="020B0502020202020204" pitchFamily="34" charset="0"/>
              </a:rPr>
              <a:t>nicht</a:t>
            </a:r>
            <a:r>
              <a:rPr lang="en-GB" sz="1100" b="1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hier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83637"/>
              </p:ext>
            </p:extLst>
          </p:nvPr>
        </p:nvGraphicFramePr>
        <p:xfrm>
          <a:off x="26857" y="50737"/>
          <a:ext cx="2627443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7443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88701"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More useful words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r>
                        <a:rPr lang="en-US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aber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 but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auch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also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not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meine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my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01577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deine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60245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– how?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geht’s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– how/s it going?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wahr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– isn’t it? isn’t that right?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795271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Auf Wiedersehen – goodbye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866819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tschüss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bye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462536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alt - old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11659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einfach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easy, easily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gut – good, well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lang – long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neu – new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rund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round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521938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schlecht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bad, badly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70347"/>
                  </a:ext>
                </a:extLst>
              </a:tr>
              <a:tr h="251243">
                <a:tc>
                  <a:txBody>
                    <a:bodyPr/>
                    <a:lstStyle/>
                    <a:p>
                      <a:r>
                        <a:rPr lang="en-GB" sz="110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schwer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difficult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96600"/>
                  </a:ext>
                </a:extLst>
              </a:tr>
            </a:tbl>
          </a:graphicData>
        </a:graphic>
      </p:graphicFrame>
      <p:sp>
        <p:nvSpPr>
          <p:cNvPr id="98" name="TextBox 97">
            <a:extLst>
              <a:ext uri="{FF2B5EF4-FFF2-40B4-BE49-F238E27FC236}">
                <a16:creationId xmlns:a16="http://schemas.microsoft.com/office/drawing/2014/main" id="{A1FCAB81-B289-4621-8F92-29375B4A4D72}"/>
              </a:ext>
            </a:extLst>
          </p:cNvPr>
          <p:cNvSpPr txBox="1"/>
          <p:nvPr/>
        </p:nvSpPr>
        <p:spPr>
          <a:xfrm>
            <a:off x="5159822" y="4309975"/>
            <a:ext cx="2812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tart with 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wie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to make a </a:t>
            </a:r>
            <a:r>
              <a:rPr lang="en-GB" sz="1100" i="1">
                <a:solidFill>
                  <a:srgbClr val="002060"/>
                </a:solidFill>
                <a:latin typeface="Century Gothic" panose="020B0502020202020204" pitchFamily="34" charset="0"/>
              </a:rPr>
              <a:t>how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 question: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321BE11-7A38-4F5C-B205-97D6EB41A83A}"/>
              </a:ext>
            </a:extLst>
          </p:cNvPr>
          <p:cNvSpPr txBox="1"/>
          <p:nvPr/>
        </p:nvSpPr>
        <p:spPr>
          <a:xfrm>
            <a:off x="7837256" y="4319743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Wie </a:t>
            </a:r>
            <a:r>
              <a:rPr lang="en-GB" sz="1100" b="1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b="1">
                <a:solidFill>
                  <a:srgbClr val="002060"/>
                </a:solidFill>
                <a:latin typeface="Century Gothic" panose="020B0502020202020204" pitchFamily="34" charset="0"/>
              </a:rPr>
              <a:t> das?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1724890-3D9A-4FED-8531-F871467E0073}"/>
              </a:ext>
            </a:extLst>
          </p:cNvPr>
          <p:cNvSpPr txBox="1"/>
          <p:nvPr/>
        </p:nvSpPr>
        <p:spPr>
          <a:xfrm>
            <a:off x="8683804" y="4304638"/>
            <a:ext cx="2714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>
                <a:solidFill>
                  <a:srgbClr val="002060"/>
                </a:solidFill>
                <a:latin typeface="Century Gothic" panose="020B0502020202020204" pitchFamily="34" charset="0"/>
              </a:rPr>
              <a:t>How </a:t>
            </a:r>
            <a:r>
              <a:rPr lang="en-GB" sz="1100">
                <a:solidFill>
                  <a:srgbClr val="002060"/>
                </a:solidFill>
                <a:latin typeface="Century Gothic" panose="020B0502020202020204" pitchFamily="34" charset="0"/>
              </a:rPr>
              <a:t>is that? (What is that like?) </a:t>
            </a:r>
          </a:p>
        </p:txBody>
      </p:sp>
      <p:pic>
        <p:nvPicPr>
          <p:cNvPr id="102" name="Picture 101" descr="man escaping from jail">
            <a:extLst>
              <a:ext uri="{FF2B5EF4-FFF2-40B4-BE49-F238E27FC236}">
                <a16:creationId xmlns:a16="http://schemas.microsoft.com/office/drawing/2014/main" id="{680EED2E-8896-436B-B45D-60197FA20DE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16" y="612200"/>
            <a:ext cx="476377" cy="413880"/>
          </a:xfrm>
          <a:prstGeom prst="rect">
            <a:avLst/>
          </a:prstGeom>
        </p:spPr>
      </p:pic>
      <p:pic>
        <p:nvPicPr>
          <p:cNvPr id="103" name="Picture 102" descr="man with hearts">
            <a:extLst>
              <a:ext uri="{FF2B5EF4-FFF2-40B4-BE49-F238E27FC236}">
                <a16:creationId xmlns:a16="http://schemas.microsoft.com/office/drawing/2014/main" id="{A72FDA72-6C34-41FD-B203-8D4F44787C6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87" y="578640"/>
            <a:ext cx="395365" cy="358034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2DDB5E1D-29CC-45BD-BEDB-4A05F0146C65}"/>
              </a:ext>
            </a:extLst>
          </p:cNvPr>
          <p:cNvSpPr txBox="1"/>
          <p:nvPr/>
        </p:nvSpPr>
        <p:spPr>
          <a:xfrm>
            <a:off x="5096456" y="91266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err="1">
                <a:solidFill>
                  <a:srgbClr val="002060"/>
                </a:solidFill>
                <a:latin typeface="Century Gothic" panose="020B0502020202020204" pitchFamily="34" charset="0"/>
              </a:rPr>
              <a:t>fr</a:t>
            </a:r>
            <a:r>
              <a:rPr lang="en-GB" sz="1400" b="1" err="1">
                <a:solidFill>
                  <a:srgbClr val="FF0066"/>
                </a:solidFill>
                <a:latin typeface="Century Gothic" panose="020B0502020202020204" pitchFamily="34" charset="0"/>
              </a:rPr>
              <a:t>ei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2BEA82D-16BA-4D65-90BB-41A28D19DD0C}"/>
              </a:ext>
            </a:extLst>
          </p:cNvPr>
          <p:cNvSpPr txBox="1"/>
          <p:nvPr/>
        </p:nvSpPr>
        <p:spPr>
          <a:xfrm>
            <a:off x="5733665" y="917198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1400" b="1">
                <a:solidFill>
                  <a:srgbClr val="FF0066"/>
                </a:solidFill>
                <a:latin typeface="Century Gothic" panose="020B0502020202020204" pitchFamily="34" charset="0"/>
              </a:rPr>
              <a:t>ie</a:t>
            </a:r>
            <a:r>
              <a:rPr lang="en-GB" sz="1400" b="1">
                <a:solidFill>
                  <a:srgbClr val="002060"/>
                </a:solidFill>
                <a:latin typeface="Century Gothic" panose="020B0502020202020204" pitchFamily="34" charset="0"/>
              </a:rPr>
              <a:t>be</a:t>
            </a:r>
            <a:endParaRPr lang="en-GB" sz="14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864A063A-2F87-467E-B82F-C6904CBB7C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982" y="4272138"/>
            <a:ext cx="306511" cy="292502"/>
          </a:xfrm>
          <a:prstGeom prst="rect">
            <a:avLst/>
          </a:prstGeom>
        </p:spPr>
      </p:pic>
      <p:sp>
        <p:nvSpPr>
          <p:cNvPr id="110" name="Oval Callout 13">
            <a:extLst>
              <a:ext uri="{FF2B5EF4-FFF2-40B4-BE49-F238E27FC236}">
                <a16:creationId xmlns:a16="http://schemas.microsoft.com/office/drawing/2014/main" id="{54296A91-40FD-478C-837E-6D585D2672CB}"/>
              </a:ext>
            </a:extLst>
          </p:cNvPr>
          <p:cNvSpPr/>
          <p:nvPr/>
        </p:nvSpPr>
        <p:spPr>
          <a:xfrm>
            <a:off x="5258052" y="2638264"/>
            <a:ext cx="2894034" cy="1132778"/>
          </a:xfrm>
          <a:prstGeom prst="wedgeEllipseCallout">
            <a:avLst>
              <a:gd name="adj1" fmla="val 58664"/>
              <a:gd name="adj2" fmla="val -43213"/>
            </a:avLst>
          </a:prstGeom>
          <a:solidFill>
            <a:srgbClr val="C6DCF0"/>
          </a:solidFill>
          <a:ln w="12700" cap="flat" cmpd="sng" algn="ctr">
            <a:solidFill>
              <a:srgbClr val="FFD10D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rgbClr val="002060"/>
                </a:solidFill>
                <a:latin typeface="Century Gothic" panose="020B0502020202020204" pitchFamily="34" charset="0"/>
              </a:rPr>
              <a:t>Learning languages is about making friends. You show kindness when you learn even a few words in another language.</a:t>
            </a:r>
          </a:p>
        </p:txBody>
      </p:sp>
      <p:pic>
        <p:nvPicPr>
          <p:cNvPr id="95" name="Picture 94" descr="Shape, circle&#10;&#10;Description automatically generated">
            <a:extLst>
              <a:ext uri="{FF2B5EF4-FFF2-40B4-BE49-F238E27FC236}">
                <a16:creationId xmlns:a16="http://schemas.microsoft.com/office/drawing/2014/main" id="{41C8F350-F942-424E-8A6A-163A957BDE7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146" y="1354498"/>
            <a:ext cx="1384854" cy="1277667"/>
          </a:xfrm>
          <a:prstGeom prst="rect">
            <a:avLst/>
          </a:prstGeom>
        </p:spPr>
      </p:pic>
      <p:pic>
        <p:nvPicPr>
          <p:cNvPr id="120" name="Picture 11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954B5266-7C61-4246-BA9F-5462C9CF44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7800" y="2603253"/>
            <a:ext cx="1328532" cy="968291"/>
          </a:xfrm>
          <a:prstGeom prst="rect">
            <a:avLst/>
          </a:prstGeom>
        </p:spPr>
      </p:pic>
      <p:sp>
        <p:nvSpPr>
          <p:cNvPr id="125" name="Speech Bubble: Rectangle with Corners Rounded 124">
            <a:extLst>
              <a:ext uri="{FF2B5EF4-FFF2-40B4-BE49-F238E27FC236}">
                <a16:creationId xmlns:a16="http://schemas.microsoft.com/office/drawing/2014/main" id="{C3D6DD7B-60E8-4420-B8D7-ADA88BAD86D7}"/>
              </a:ext>
            </a:extLst>
          </p:cNvPr>
          <p:cNvSpPr/>
          <p:nvPr/>
        </p:nvSpPr>
        <p:spPr>
          <a:xfrm>
            <a:off x="6912475" y="2080347"/>
            <a:ext cx="1064777" cy="513308"/>
          </a:xfrm>
          <a:prstGeom prst="wedgeRoundRectCallout">
            <a:avLst/>
          </a:prstGeom>
          <a:solidFill>
            <a:srgbClr val="FDF091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Guten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Morgen!</a:t>
            </a:r>
          </a:p>
        </p:txBody>
      </p:sp>
      <p:sp>
        <p:nvSpPr>
          <p:cNvPr id="127" name="Speech Bubble: Rectangle with Corners Rounded 126">
            <a:extLst>
              <a:ext uri="{FF2B5EF4-FFF2-40B4-BE49-F238E27FC236}">
                <a16:creationId xmlns:a16="http://schemas.microsoft.com/office/drawing/2014/main" id="{D63627C0-9D5D-4933-8107-D0C8406EBD3A}"/>
              </a:ext>
            </a:extLst>
          </p:cNvPr>
          <p:cNvSpPr/>
          <p:nvPr/>
        </p:nvSpPr>
        <p:spPr>
          <a:xfrm>
            <a:off x="5466471" y="2097528"/>
            <a:ext cx="784711" cy="340972"/>
          </a:xfrm>
          <a:prstGeom prst="wedgeRoundRectCallout">
            <a:avLst>
              <a:gd name="adj1" fmla="val -20833"/>
              <a:gd name="adj2" fmla="val 78819"/>
              <a:gd name="adj3" fmla="val 16667"/>
            </a:avLst>
          </a:prstGeom>
          <a:solidFill>
            <a:srgbClr val="FDF091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Hallo!</a:t>
            </a:r>
          </a:p>
        </p:txBody>
      </p:sp>
      <p:sp>
        <p:nvSpPr>
          <p:cNvPr id="129" name="Speech Bubble: Rectangle with Corners Rounded 128">
            <a:extLst>
              <a:ext uri="{FF2B5EF4-FFF2-40B4-BE49-F238E27FC236}">
                <a16:creationId xmlns:a16="http://schemas.microsoft.com/office/drawing/2014/main" id="{7DECD446-35A0-42EE-B00D-661228E0CEE3}"/>
              </a:ext>
            </a:extLst>
          </p:cNvPr>
          <p:cNvSpPr/>
          <p:nvPr/>
        </p:nvSpPr>
        <p:spPr>
          <a:xfrm>
            <a:off x="8453713" y="3731496"/>
            <a:ext cx="1406758" cy="437172"/>
          </a:xfrm>
          <a:prstGeom prst="wedgeRoundRectCallout">
            <a:avLst>
              <a:gd name="adj1" fmla="val -25381"/>
              <a:gd name="adj2" fmla="val -68123"/>
              <a:gd name="adj3" fmla="val 16667"/>
            </a:avLst>
          </a:prstGeom>
          <a:solidFill>
            <a:srgbClr val="FDF091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Das </a:t>
            </a:r>
            <a:r>
              <a:rPr kumimoji="0" lang="en-GB" sz="1400" b="0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ist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wunderbar!</a:t>
            </a:r>
          </a:p>
        </p:txBody>
      </p:sp>
      <p:sp>
        <p:nvSpPr>
          <p:cNvPr id="130" name="Speech Bubble: Rectangle with Corners Rounded 129">
            <a:extLst>
              <a:ext uri="{FF2B5EF4-FFF2-40B4-BE49-F238E27FC236}">
                <a16:creationId xmlns:a16="http://schemas.microsoft.com/office/drawing/2014/main" id="{C7BACC9E-26B9-41FA-8EB0-2AFA851F39A7}"/>
              </a:ext>
            </a:extLst>
          </p:cNvPr>
          <p:cNvSpPr/>
          <p:nvPr/>
        </p:nvSpPr>
        <p:spPr>
          <a:xfrm>
            <a:off x="9991128" y="3738389"/>
            <a:ext cx="1406758" cy="437171"/>
          </a:xfrm>
          <a:prstGeom prst="wedgeRoundRectCallout">
            <a:avLst>
              <a:gd name="adj1" fmla="val -29436"/>
              <a:gd name="adj2" fmla="val -64864"/>
              <a:gd name="adj3" fmla="val 16667"/>
            </a:avLst>
          </a:prstGeom>
          <a:solidFill>
            <a:srgbClr val="FDF091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 </a:t>
            </a:r>
            <a:r>
              <a:rPr kumimoji="0" lang="en-GB" sz="1400" b="0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bist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wunderbar!</a:t>
            </a:r>
          </a:p>
        </p:txBody>
      </p:sp>
      <p:sp>
        <p:nvSpPr>
          <p:cNvPr id="131" name="Speech Bubble: Rectangle with Corners Rounded 130">
            <a:extLst>
              <a:ext uri="{FF2B5EF4-FFF2-40B4-BE49-F238E27FC236}">
                <a16:creationId xmlns:a16="http://schemas.microsoft.com/office/drawing/2014/main" id="{F1406FF6-FD5D-45DB-8870-198B8B9087BD}"/>
              </a:ext>
            </a:extLst>
          </p:cNvPr>
          <p:cNvSpPr/>
          <p:nvPr/>
        </p:nvSpPr>
        <p:spPr>
          <a:xfrm>
            <a:off x="5281314" y="3836471"/>
            <a:ext cx="1534518" cy="339089"/>
          </a:xfrm>
          <a:prstGeom prst="wedgeRoundRectCallout">
            <a:avLst>
              <a:gd name="adj1" fmla="val -17766"/>
              <a:gd name="adj2" fmla="val -80546"/>
              <a:gd name="adj3" fmla="val 16667"/>
            </a:avLst>
          </a:prstGeom>
          <a:solidFill>
            <a:srgbClr val="FDF091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 </a:t>
            </a:r>
            <a:r>
              <a:rPr kumimoji="0" lang="en-GB" sz="1400" b="0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bist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super!</a:t>
            </a:r>
          </a:p>
        </p:txBody>
      </p:sp>
      <p:pic>
        <p:nvPicPr>
          <p:cNvPr id="124" name="Picture 9" descr="See the source image">
            <a:extLst>
              <a:ext uri="{FF2B5EF4-FFF2-40B4-BE49-F238E27FC236}">
                <a16:creationId xmlns:a16="http://schemas.microsoft.com/office/drawing/2014/main" id="{5F80204D-34BF-46C5-BB65-9E7649A7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1927" y="2028297"/>
            <a:ext cx="445958" cy="4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9" descr="See the source image">
            <a:extLst>
              <a:ext uri="{FF2B5EF4-FFF2-40B4-BE49-F238E27FC236}">
                <a16:creationId xmlns:a16="http://schemas.microsoft.com/office/drawing/2014/main" id="{C7E8D114-78CF-47DE-B0D2-BE8AE4D7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66" y="2039325"/>
            <a:ext cx="436647" cy="3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Speech Bubble: Rectangle with Corners Rounded 132">
            <a:extLst>
              <a:ext uri="{FF2B5EF4-FFF2-40B4-BE49-F238E27FC236}">
                <a16:creationId xmlns:a16="http://schemas.microsoft.com/office/drawing/2014/main" id="{5D780051-E97B-473A-B675-B55E598F2F0A}"/>
              </a:ext>
            </a:extLst>
          </p:cNvPr>
          <p:cNvSpPr/>
          <p:nvPr/>
        </p:nvSpPr>
        <p:spPr>
          <a:xfrm>
            <a:off x="8142898" y="2086073"/>
            <a:ext cx="1044222" cy="404222"/>
          </a:xfrm>
          <a:prstGeom prst="wedgeRoundRectCallout">
            <a:avLst>
              <a:gd name="adj1" fmla="val -23409"/>
              <a:gd name="adj2" fmla="val 74144"/>
              <a:gd name="adj3" fmla="val 16667"/>
            </a:avLst>
          </a:prstGeom>
          <a:solidFill>
            <a:srgbClr val="FDF091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Danke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!</a:t>
            </a:r>
          </a:p>
        </p:txBody>
      </p:sp>
      <p:sp>
        <p:nvSpPr>
          <p:cNvPr id="97" name="CustomShape 7">
            <a:extLst>
              <a:ext uri="{FF2B5EF4-FFF2-40B4-BE49-F238E27FC236}">
                <a16:creationId xmlns:a16="http://schemas.microsoft.com/office/drawing/2014/main" id="{93594B08-EE6D-491E-941B-B18CB5EA11F0}"/>
              </a:ext>
            </a:extLst>
          </p:cNvPr>
          <p:cNvSpPr/>
          <p:nvPr/>
        </p:nvSpPr>
        <p:spPr>
          <a:xfrm>
            <a:off x="9723300" y="2850467"/>
            <a:ext cx="2266623" cy="521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pc="-1">
                <a:solidFill>
                  <a:srgbClr val="002060"/>
                </a:solidFill>
                <a:latin typeface="Century Gothic" panose="020B0502020202020204" pitchFamily="34" charset="0"/>
              </a:rPr>
              <a:t>Let’s remember some of the friendship sentences we have learnt already!</a:t>
            </a:r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7DC5FF-2AD4-5431-42CF-57DAD8B13E3B}"/>
              </a:ext>
            </a:extLst>
          </p:cNvPr>
          <p:cNvGrpSpPr/>
          <p:nvPr/>
        </p:nvGrpSpPr>
        <p:grpSpPr>
          <a:xfrm>
            <a:off x="9109026" y="6353079"/>
            <a:ext cx="585741" cy="391570"/>
            <a:chOff x="2726866" y="3620531"/>
            <a:chExt cx="2900564" cy="2120052"/>
          </a:xfrm>
        </p:grpSpPr>
        <p:pic>
          <p:nvPicPr>
            <p:cNvPr id="3" name="Picture 6" descr="Free christmas card christmas card illustration">
              <a:extLst>
                <a:ext uri="{FF2B5EF4-FFF2-40B4-BE49-F238E27FC236}">
                  <a16:creationId xmlns:a16="http://schemas.microsoft.com/office/drawing/2014/main" id="{E6F971C2-9594-3B17-22CF-8FEB0C90C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866" y="3812062"/>
              <a:ext cx="1415627" cy="1891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Free card cele celebration vector">
              <a:extLst>
                <a:ext uri="{FF2B5EF4-FFF2-40B4-BE49-F238E27FC236}">
                  <a16:creationId xmlns:a16="http://schemas.microsoft.com/office/drawing/2014/main" id="{B31BC4E9-CC26-9BDF-478F-EA837261D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771" y="3620531"/>
              <a:ext cx="1234440" cy="1219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Free father's day card happy father's day card illustration">
              <a:extLst>
                <a:ext uri="{FF2B5EF4-FFF2-40B4-BE49-F238E27FC236}">
                  <a16:creationId xmlns:a16="http://schemas.microsoft.com/office/drawing/2014/main" id="{6B799FBB-FC87-57BE-4157-D17FFC8C09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991" y="4573728"/>
              <a:ext cx="1234439" cy="1166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6" descr="Free cup award prize vector">
            <a:extLst>
              <a:ext uri="{FF2B5EF4-FFF2-40B4-BE49-F238E27FC236}">
                <a16:creationId xmlns:a16="http://schemas.microsoft.com/office/drawing/2014/main" id="{0B238A1C-8E09-AB0D-E3FB-4E7B9A6E0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707" y="6243398"/>
            <a:ext cx="415589" cy="5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Picture 304" descr="Icon&#10;&#10;Description automatically generated">
            <a:extLst>
              <a:ext uri="{FF2B5EF4-FFF2-40B4-BE49-F238E27FC236}">
                <a16:creationId xmlns:a16="http://schemas.microsoft.com/office/drawing/2014/main" id="{C85F86CB-75B4-6D0E-A2F5-DF1ED79EAD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86" y="6422890"/>
            <a:ext cx="306795" cy="249009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5DB490B-DED7-C531-03C4-EDB179E31DC5}"/>
              </a:ext>
            </a:extLst>
          </p:cNvPr>
          <p:cNvSpPr/>
          <p:nvPr/>
        </p:nvSpPr>
        <p:spPr>
          <a:xfrm>
            <a:off x="9331829" y="2075738"/>
            <a:ext cx="1330604" cy="404222"/>
          </a:xfrm>
          <a:prstGeom prst="wedgeRoundRectCallout">
            <a:avLst>
              <a:gd name="adj1" fmla="val -27957"/>
              <a:gd name="adj2" fmla="val 80797"/>
              <a:gd name="adj3" fmla="val 16667"/>
            </a:avLst>
          </a:prstGeom>
          <a:solidFill>
            <a:srgbClr val="FDF091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Das </a:t>
            </a:r>
            <a:r>
              <a:rPr kumimoji="0" lang="en-GB" sz="1400" b="0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ist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gut!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17B2B68-29C2-1AA6-9C68-CA31214250FC}"/>
              </a:ext>
            </a:extLst>
          </p:cNvPr>
          <p:cNvSpPr/>
          <p:nvPr/>
        </p:nvSpPr>
        <p:spPr>
          <a:xfrm>
            <a:off x="6950508" y="3837526"/>
            <a:ext cx="1406758" cy="339088"/>
          </a:xfrm>
          <a:prstGeom prst="wedgeRoundRectCallout">
            <a:avLst>
              <a:gd name="adj1" fmla="val -25381"/>
              <a:gd name="adj2" fmla="val -68123"/>
              <a:gd name="adj3" fmla="val 16667"/>
            </a:avLst>
          </a:prstGeom>
          <a:solidFill>
            <a:srgbClr val="FDF091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Wie </a:t>
            </a:r>
            <a:r>
              <a:rPr kumimoji="0" lang="en-GB" sz="1400" b="0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geht’s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?</a:t>
            </a:r>
          </a:p>
        </p:txBody>
      </p:sp>
      <p:pic>
        <p:nvPicPr>
          <p:cNvPr id="6" name="Picture 5" descr="A picture containing clothing, footwear, person, human face&#10;&#10;Description automatically generated">
            <a:extLst>
              <a:ext uri="{FF2B5EF4-FFF2-40B4-BE49-F238E27FC236}">
                <a16:creationId xmlns:a16="http://schemas.microsoft.com/office/drawing/2014/main" id="{3D2A6A4A-543B-E3D6-CFF5-E5C24BA8591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5" y="5076739"/>
            <a:ext cx="848598" cy="171071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9E29ADB-71F8-F3D6-89DB-41CC58FA0A6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4" y="3221307"/>
            <a:ext cx="1000833" cy="620082"/>
          </a:xfrm>
          <a:prstGeom prst="rect">
            <a:avLst/>
          </a:prstGeom>
        </p:spPr>
      </p:pic>
      <p:sp>
        <p:nvSpPr>
          <p:cNvPr id="22" name="CustomShape 7">
            <a:extLst>
              <a:ext uri="{FF2B5EF4-FFF2-40B4-BE49-F238E27FC236}">
                <a16:creationId xmlns:a16="http://schemas.microsoft.com/office/drawing/2014/main" id="{B1E2BF4E-0913-CACA-B67C-7C2F334ADA11}"/>
              </a:ext>
            </a:extLst>
          </p:cNvPr>
          <p:cNvSpPr/>
          <p:nvPr/>
        </p:nvSpPr>
        <p:spPr>
          <a:xfrm>
            <a:off x="2729532" y="3633113"/>
            <a:ext cx="2420388" cy="9663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There are four official languages in Switzerland!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People speak different languages in different regions.</a:t>
            </a:r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299F6183-BD86-BFF1-ED9E-A29E59A81B68}"/>
              </a:ext>
            </a:extLst>
          </p:cNvPr>
          <p:cNvSpPr/>
          <p:nvPr/>
        </p:nvSpPr>
        <p:spPr>
          <a:xfrm>
            <a:off x="1086098" y="5732619"/>
            <a:ext cx="1510707" cy="1035399"/>
          </a:xfrm>
          <a:prstGeom prst="wedgeEllipseCallout">
            <a:avLst>
              <a:gd name="adj1" fmla="val -56402"/>
              <a:gd name="adj2" fmla="val -42729"/>
            </a:avLst>
          </a:prstGeom>
          <a:solidFill>
            <a:srgbClr val="FADD2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 start primary school when we are 7 years old.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7ABAE8C2-FF1F-F99A-F81F-63B241E05552}"/>
              </a:ext>
            </a:extLst>
          </p:cNvPr>
          <p:cNvSpPr/>
          <p:nvPr/>
        </p:nvSpPr>
        <p:spPr>
          <a:xfrm>
            <a:off x="1269499" y="4727873"/>
            <a:ext cx="1309623" cy="957925"/>
          </a:xfrm>
          <a:prstGeom prst="wedgeEllipseCallout">
            <a:avLst>
              <a:gd name="adj1" fmla="val -68353"/>
              <a:gd name="adj2" fmla="val 21246"/>
            </a:avLst>
          </a:prstGeom>
          <a:solidFill>
            <a:srgbClr val="FADD2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There is no school Wednesday afternoons!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C01924F-FA8E-3E89-6F85-E9BEE551CF63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2813"/>
          <a:stretch/>
        </p:blipFill>
        <p:spPr>
          <a:xfrm>
            <a:off x="2674172" y="4581144"/>
            <a:ext cx="2445702" cy="19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7" grpId="0" animBg="1"/>
      <p:bldP spid="129" grpId="0" animBg="1"/>
      <p:bldP spid="130" grpId="0" animBg="1"/>
      <p:bldP spid="131" grpId="0" animBg="1"/>
      <p:bldP spid="133" grpId="0" animBg="1"/>
      <p:bldP spid="97" grpId="0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1116</Words>
  <Application>Microsoft Office PowerPoint</Application>
  <PresentationFormat>Widescreen</PresentationFormat>
  <Paragraphs>226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Modern Love</vt:lpstr>
      <vt:lpstr>Office Theme</vt:lpstr>
      <vt:lpstr>gelb Knowledge Organiser  - Autumn Term A</vt:lpstr>
      <vt:lpstr>gelb Knowledge Organiser  - Autumn Term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 Knowledge Organiser  - Autumn Term A</dc:title>
  <dc:creator>Rachel Hawkes</dc:creator>
  <cp:lastModifiedBy>Rowena Kasprowicz</cp:lastModifiedBy>
  <cp:revision>1</cp:revision>
  <cp:lastPrinted>2021-11-19T07:47:27Z</cp:lastPrinted>
  <dcterms:created xsi:type="dcterms:W3CDTF">2021-11-17T16:29:35Z</dcterms:created>
  <dcterms:modified xsi:type="dcterms:W3CDTF">2023-11-16T15:47:20Z</dcterms:modified>
</cp:coreProperties>
</file>