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</p:sldMasterIdLst>
  <p:notesMasterIdLst>
    <p:notesMasterId r:id="rId17"/>
  </p:notesMasterIdLst>
  <p:sldIdLst>
    <p:sldId id="257" r:id="rId4"/>
    <p:sldId id="404" r:id="rId5"/>
    <p:sldId id="414" r:id="rId6"/>
    <p:sldId id="947" r:id="rId7"/>
    <p:sldId id="927" r:id="rId8"/>
    <p:sldId id="954" r:id="rId9"/>
    <p:sldId id="776" r:id="rId10"/>
    <p:sldId id="772" r:id="rId11"/>
    <p:sldId id="410" r:id="rId12"/>
    <p:sldId id="417" r:id="rId13"/>
    <p:sldId id="953" r:id="rId14"/>
    <p:sldId id="777" r:id="rId15"/>
    <p:sldId id="9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19"/>
    <a:srgbClr val="3B3838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A3ED2-9598-450C-A2FA-1F81AA058183}" v="1" dt="2023-10-20T11:48:12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8" autoAdjust="0"/>
    <p:restoredTop sz="64032" autoAdjust="0"/>
  </p:normalViewPr>
  <p:slideViewPr>
    <p:cSldViewPr snapToGrid="0">
      <p:cViewPr varScale="1">
        <p:scale>
          <a:sx n="65" d="100"/>
          <a:sy n="65" d="100"/>
        </p:scale>
        <p:origin x="145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0DA3ED2-9598-450C-A2FA-1F81AA058183}"/>
    <pc:docChg chg="custSel modSld">
      <pc:chgData name="Charlotte Moss" userId="17b589c9-cb67-41ed-a894-f82ca12b573d" providerId="ADAL" clId="{A0DA3ED2-9598-450C-A2FA-1F81AA058183}" dt="2023-10-20T11:48:12.106" v="10"/>
      <pc:docMkLst>
        <pc:docMk/>
      </pc:docMkLst>
      <pc:sldChg chg="modNotesTx">
        <pc:chgData name="Charlotte Moss" userId="17b589c9-cb67-41ed-a894-f82ca12b573d" providerId="ADAL" clId="{A0DA3ED2-9598-450C-A2FA-1F81AA058183}" dt="2023-10-20T11:29:18.955" v="8" actId="20577"/>
        <pc:sldMkLst>
          <pc:docMk/>
          <pc:sldMk cId="2893702316" sldId="772"/>
        </pc:sldMkLst>
      </pc:sldChg>
      <pc:sldChg chg="addSp delSp modSp mod">
        <pc:chgData name="Charlotte Moss" userId="17b589c9-cb67-41ed-a894-f82ca12b573d" providerId="ADAL" clId="{A0DA3ED2-9598-450C-A2FA-1F81AA058183}" dt="2023-10-20T11:48:12.106" v="10"/>
        <pc:sldMkLst>
          <pc:docMk/>
          <pc:sldMk cId="674057856" sldId="776"/>
        </pc:sldMkLst>
        <pc:picChg chg="add mod">
          <ac:chgData name="Charlotte Moss" userId="17b589c9-cb67-41ed-a894-f82ca12b573d" providerId="ADAL" clId="{A0DA3ED2-9598-450C-A2FA-1F81AA058183}" dt="2023-10-20T11:48:12.106" v="10"/>
          <ac:picMkLst>
            <pc:docMk/>
            <pc:sldMk cId="674057856" sldId="776"/>
            <ac:picMk id="5" creationId="{466190BD-12FE-0909-774A-2E44161314A0}"/>
          </ac:picMkLst>
        </pc:picChg>
        <pc:picChg chg="del">
          <ac:chgData name="Charlotte Moss" userId="17b589c9-cb67-41ed-a894-f82ca12b573d" providerId="ADAL" clId="{A0DA3ED2-9598-450C-A2FA-1F81AA058183}" dt="2023-10-20T11:46:36.191" v="9" actId="478"/>
          <ac:picMkLst>
            <pc:docMk/>
            <pc:sldMk cId="674057856" sldId="776"/>
            <ac:picMk id="68" creationId="{41CFA857-9B30-4E0C-830A-974A90EE01B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20/10/2023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[ä] spät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[171]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zählen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[680] </a:t>
            </a:r>
            <a:r>
              <a:rPr lang="de-DE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wählen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[64]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(new)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2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kein, keine, kein [46] Fehler [861] Haus [147]  Katze [2235] Schule [359]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Aufgabe [256] Karte [1474] Liste [1792]  Partner, Partnerin [1172] mein, meine [51] dein, deine [233]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2:</a:t>
            </a:r>
            <a:r>
              <a:rPr lang="en-GB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6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was [38] falsch [524] grau [1560] grün [682] richtig [177]schwarz [471] weiß [474] das2 [1]</a:t>
            </a:r>
            <a:endParaRPr lang="en-GB" sz="1600" b="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German </a:t>
            </a:r>
            <a:r>
              <a:rPr lang="en-GB" b="0" dirty="0"/>
              <a:t>translations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59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00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HANDOUT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87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</a:t>
            </a:r>
            <a:r>
              <a:rPr lang="en-GB" b="1" baseline="0" dirty="0"/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</a:t>
            </a:r>
            <a:r>
              <a:rPr lang="en-GB" b="0" dirty="0"/>
              <a:t> say the </a:t>
            </a:r>
            <a:r>
              <a:rPr lang="en-GB" b="1" dirty="0"/>
              <a:t>[</a:t>
            </a:r>
            <a:r>
              <a:rPr lang="en-GB" sz="1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ä]</a:t>
            </a:r>
            <a:r>
              <a:rPr lang="en-GB" b="1" dirty="0"/>
              <a:t> </a:t>
            </a:r>
            <a:r>
              <a:rPr lang="en-GB" b="0" dirty="0"/>
              <a:t>sound first, on its own.  Pupils repeat it with you.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</a:t>
            </a:r>
            <a:r>
              <a:rPr lang="en-GB" baseline="0" dirty="0"/>
              <a:t> gesture for this could be to bring your left arm up to mime suddenly looking at your watch.</a:t>
            </a:r>
            <a:endParaRPr lang="en-GB" b="1" dirty="0"/>
          </a:p>
          <a:p>
            <a:pPr marL="0" indent="0">
              <a:lnSpc>
                <a:spcPct val="100000"/>
              </a:lnSpc>
              <a:buNone/>
            </a:pPr>
            <a:endParaRPr lang="fr-FR" sz="1200" b="0" strike="noStrike" spc="-1" baseline="0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[ä].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spät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baseline="0" dirty="0" err="1"/>
              <a:t>spät</a:t>
            </a:r>
            <a:r>
              <a:rPr lang="en-GB" sz="1200" b="1" baseline="0" dirty="0"/>
              <a:t> </a:t>
            </a:r>
            <a:r>
              <a:rPr lang="en-GB" sz="1200" baseline="0" dirty="0"/>
              <a:t>[171] </a:t>
            </a:r>
            <a:r>
              <a:rPr lang="en-GB" sz="1200" b="1" baseline="0" dirty="0" err="1"/>
              <a:t>zählen</a:t>
            </a:r>
            <a:r>
              <a:rPr lang="en-GB" sz="1200" b="1" baseline="0" dirty="0"/>
              <a:t> </a:t>
            </a:r>
            <a:r>
              <a:rPr lang="en-GB" sz="1200" b="0" baseline="0" dirty="0"/>
              <a:t>[680] </a:t>
            </a:r>
            <a:r>
              <a:rPr lang="en-GB" sz="1200" b="1" baseline="0" dirty="0" err="1"/>
              <a:t>wählen</a:t>
            </a:r>
            <a:r>
              <a:rPr lang="en-GB" sz="1200" b="1" baseline="0" dirty="0"/>
              <a:t> </a:t>
            </a:r>
            <a:r>
              <a:rPr lang="en-GB" sz="1200" baseline="0" dirty="0"/>
              <a:t>[64]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2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dirty="0"/>
              <a:t>Timing: 5 minutes (for two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apply SSC knowledge of [ä] and</a:t>
            </a:r>
            <a:r>
              <a:rPr lang="en-GB" b="0" baseline="0" dirty="0"/>
              <a:t> [a]</a:t>
            </a:r>
            <a:r>
              <a:rPr lang="en-GB" b="0" dirty="0"/>
              <a:t> in the oral production of longer sentences.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</a:t>
            </a:r>
            <a:r>
              <a:rPr lang="en-GB" baseline="0" dirty="0"/>
              <a:t> </a:t>
            </a:r>
            <a:r>
              <a:rPr lang="en-GB" dirty="0"/>
              <a:t>read the tongue twister aloud. They</a:t>
            </a:r>
            <a:r>
              <a:rPr lang="en-GB" baseline="0" dirty="0"/>
              <a:t> try to say it as quickly as possible.</a:t>
            </a:r>
            <a:br>
              <a:rPr lang="en-GB" dirty="0"/>
            </a:br>
            <a:r>
              <a:rPr lang="en-GB" dirty="0"/>
              <a:t>2. Listen and check (three different speeds).</a:t>
            </a:r>
            <a:br>
              <a:rPr lang="en-GB" dirty="0"/>
            </a:br>
            <a:r>
              <a:rPr lang="en-GB" dirty="0"/>
              <a:t>3. Clarify meaning,</a:t>
            </a:r>
            <a:r>
              <a:rPr lang="en-GB" baseline="0" dirty="0"/>
              <a:t> using the English translation and pictures.</a:t>
            </a:r>
            <a:br>
              <a:rPr lang="en-GB" dirty="0"/>
            </a:br>
            <a:r>
              <a:rPr lang="en-GB" dirty="0"/>
              <a:t>4. Repeat the steps for the next slide.</a:t>
            </a:r>
          </a:p>
          <a:p>
            <a:endParaRPr lang="en-GB" dirty="0"/>
          </a:p>
          <a:p>
            <a:r>
              <a:rPr lang="en-GB" b="1" baseline="0" dirty="0"/>
              <a:t>Word frequency of unknown or cognate words (1 is the most frequent word in German):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Mann [121] </a:t>
            </a:r>
            <a:r>
              <a:rPr lang="en-GB" baseline="0" dirty="0" err="1"/>
              <a:t>Tanz</a:t>
            </a:r>
            <a:r>
              <a:rPr lang="en-GB" baseline="0" dirty="0"/>
              <a:t> [3946] </a:t>
            </a:r>
            <a:r>
              <a:rPr lang="en-GB" baseline="0" dirty="0" err="1"/>
              <a:t>tanzen</a:t>
            </a:r>
            <a:r>
              <a:rPr lang="en-GB" baseline="0" dirty="0"/>
              <a:t> [1497]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088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66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  <a:buSzPts val="1200"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>
              <a:buClr>
                <a:schemeClr val="dk1"/>
              </a:buClr>
              <a:buSzPts val="1200"/>
            </a:pPr>
            <a:endParaRPr lang="en-GB" b="1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new language and revisited words for this week; to contrast 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.</a:t>
            </a:r>
          </a:p>
          <a:p>
            <a:pPr>
              <a:buClr>
                <a:schemeClr val="dk1"/>
              </a:buClr>
              <a:buSzPts val="1200"/>
            </a:pPr>
            <a:endParaRPr lang="en-GB" b="1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choose any 9 of the phrases from the English table and write them into their grid in English.</a:t>
            </a:r>
          </a:p>
          <a:p>
            <a:pPr>
              <a:buClr>
                <a:schemeClr val="dk1"/>
              </a:buClr>
              <a:buSzPts val="1200"/>
            </a:pPr>
            <a:r>
              <a:rPr lang="en-GB" b="0" dirty="0"/>
              <a:t>2. The teacher then clicks on an audio button to hear the German for an English option. Pupils cross off the English translation if they have it in their table.</a:t>
            </a:r>
          </a:p>
          <a:p>
            <a:pPr>
              <a:buClr>
                <a:schemeClr val="dk1"/>
              </a:buClr>
              <a:buSzPts val="1200"/>
            </a:pPr>
            <a:r>
              <a:rPr lang="en-GB" b="0" dirty="0"/>
              <a:t>3. Pupils call Bingo when they have any three in a row (vertical, horizontal, or diagonal) and then again for the first full house.</a:t>
            </a:r>
          </a:p>
          <a:p>
            <a:pPr>
              <a:buClr>
                <a:schemeClr val="dk1"/>
              </a:buClr>
              <a:buSzPts val="1200"/>
            </a:pPr>
            <a:endParaRPr lang="en-GB" b="0" dirty="0"/>
          </a:p>
          <a:p>
            <a:pPr>
              <a:buClr>
                <a:schemeClr val="dk1"/>
              </a:buClr>
              <a:buSzPts val="1200"/>
            </a:pPr>
            <a:r>
              <a:rPr lang="en-GB" b="1" dirty="0"/>
              <a:t>Transcript: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Haus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Katze</a:t>
            </a: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Fehler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Karte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Schule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Fehler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Karte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Schule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Katze</a:t>
            </a: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r>
              <a:rPr lang="en-GB" sz="1900" dirty="0" err="1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</a:t>
            </a:r>
            <a:r>
              <a:rPr lang="en-GB" sz="19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Haus</a:t>
            </a:r>
          </a:p>
          <a:p>
            <a:pPr marL="457200" indent="-457200">
              <a:lnSpc>
                <a:spcPct val="107000"/>
              </a:lnSpc>
              <a:spcAft>
                <a:spcPts val="844"/>
              </a:spcAft>
              <a:buAutoNum type="arabicPeriod"/>
            </a:pP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44"/>
              </a:spcAft>
            </a:pPr>
            <a:endParaRPr lang="en-GB" sz="1900" dirty="0">
              <a:solidFill>
                <a:srgbClr val="1F4E79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6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644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6</a:t>
            </a:fld>
            <a:endParaRPr kumimoji="0" lang="en-GB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9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comprehension and translation of written phrases using ich bin/du </a:t>
            </a:r>
            <a:r>
              <a:rPr lang="en-GB" b="0" dirty="0" err="1"/>
              <a:t>bist</a:t>
            </a:r>
            <a:r>
              <a:rPr lang="en-GB" b="0" dirty="0"/>
              <a:t>/ das </a:t>
            </a:r>
            <a:r>
              <a:rPr lang="en-GB" b="0" dirty="0" err="1"/>
              <a:t>ist</a:t>
            </a:r>
            <a:r>
              <a:rPr lang="en-GB" b="0" dirty="0"/>
              <a:t> +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+ a range of new and revisited nouns.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to bring up the first item.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translate e.g. on mini whiteboards.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English translation (by Robbie).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Continue for items 2-11.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sentences with </a:t>
            </a:r>
            <a:r>
              <a:rPr lang="en-GB" b="0" dirty="0" err="1"/>
              <a:t>ein</a:t>
            </a:r>
            <a:r>
              <a:rPr lang="en-GB" b="0" dirty="0"/>
              <a:t>/</a:t>
            </a:r>
            <a:r>
              <a:rPr lang="en-GB" b="0" dirty="0" err="1"/>
              <a:t>eine</a:t>
            </a:r>
            <a:r>
              <a:rPr lang="en-GB" b="0" dirty="0"/>
              <a:t>/</a:t>
            </a:r>
            <a:r>
              <a:rPr lang="en-GB" b="0" dirty="0" err="1"/>
              <a:t>ein</a:t>
            </a:r>
            <a:r>
              <a:rPr lang="en-GB" b="0" dirty="0"/>
              <a:t>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keine</a:t>
            </a:r>
            <a:r>
              <a:rPr lang="en-GB" b="0" dirty="0"/>
              <a:t>/</a:t>
            </a:r>
            <a:r>
              <a:rPr lang="en-GB" b="0" dirty="0" err="1"/>
              <a:t>kein</a:t>
            </a:r>
            <a:r>
              <a:rPr lang="en-GB" b="0" dirty="0"/>
              <a:t> and a range of new and revisited nouns.</a:t>
            </a:r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scenario: pupils are going to help Robbie find his way through the maze by producing correct German sentences using </a:t>
            </a:r>
            <a:r>
              <a:rPr lang="en-GB" dirty="0" err="1"/>
              <a:t>ein</a:t>
            </a:r>
            <a:r>
              <a:rPr lang="en-GB" dirty="0"/>
              <a:t>/</a:t>
            </a:r>
            <a:r>
              <a:rPr lang="en-GB" dirty="0" err="1"/>
              <a:t>eine</a:t>
            </a:r>
            <a:r>
              <a:rPr lang="en-GB" dirty="0"/>
              <a:t>/</a:t>
            </a:r>
            <a:r>
              <a:rPr lang="en-GB" dirty="0" err="1"/>
              <a:t>ein</a:t>
            </a:r>
            <a:r>
              <a:rPr lang="en-GB" dirty="0"/>
              <a:t> or </a:t>
            </a:r>
            <a:r>
              <a:rPr lang="en-GB" dirty="0" err="1"/>
              <a:t>kein</a:t>
            </a:r>
            <a:r>
              <a:rPr lang="en-GB" dirty="0"/>
              <a:t>/</a:t>
            </a:r>
            <a:r>
              <a:rPr lang="en-GB" dirty="0" err="1"/>
              <a:t>keine</a:t>
            </a:r>
            <a:r>
              <a:rPr lang="en-GB" dirty="0"/>
              <a:t>/</a:t>
            </a:r>
            <a:r>
              <a:rPr lang="en-GB" dirty="0" err="1"/>
              <a:t>kein</a:t>
            </a:r>
            <a:r>
              <a:rPr lang="en-GB" dirty="0"/>
              <a:t>. If there is a cross on the object, pupils must make a sentence with </a:t>
            </a:r>
            <a:r>
              <a:rPr lang="en-GB" dirty="0" err="1"/>
              <a:t>kein</a:t>
            </a:r>
            <a:r>
              <a:rPr lang="en-GB" dirty="0"/>
              <a:t>(e). If they only see the object, they use </a:t>
            </a:r>
            <a:r>
              <a:rPr lang="en-GB" dirty="0" err="1"/>
              <a:t>ein</a:t>
            </a:r>
            <a:r>
              <a:rPr lang="en-GB" dirty="0"/>
              <a:t>(e). They need to think about the gender of each noun to make accurate sentences  </a:t>
            </a:r>
            <a:r>
              <a:rPr lang="en-GB" dirty="0" err="1"/>
              <a:t>e.g</a:t>
            </a:r>
            <a:r>
              <a:rPr lang="en-GB" dirty="0"/>
              <a:t>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Haus but 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b="1" dirty="0" err="1"/>
              <a:t>e</a:t>
            </a:r>
            <a:r>
              <a:rPr lang="en-GB" dirty="0"/>
              <a:t> Aufgabe. </a:t>
            </a:r>
          </a:p>
          <a:p>
            <a:r>
              <a:rPr lang="en-GB" dirty="0"/>
              <a:t>2. Click through the first two together- Robbie gets them wrong, can the class correct? In the first example he uses </a:t>
            </a:r>
            <a:r>
              <a:rPr lang="en-GB" dirty="0" err="1"/>
              <a:t>kein</a:t>
            </a:r>
            <a:r>
              <a:rPr lang="en-GB" dirty="0"/>
              <a:t> instead of </a:t>
            </a:r>
            <a:r>
              <a:rPr lang="en-GB" dirty="0" err="1"/>
              <a:t>ein</a:t>
            </a:r>
            <a:r>
              <a:rPr lang="en-GB" dirty="0"/>
              <a:t>. In the second he uses </a:t>
            </a:r>
            <a:r>
              <a:rPr lang="en-GB" dirty="0" err="1"/>
              <a:t>keine</a:t>
            </a:r>
            <a:r>
              <a:rPr lang="en-GB" dirty="0"/>
              <a:t> instead of </a:t>
            </a:r>
            <a:r>
              <a:rPr lang="en-GB" dirty="0" err="1"/>
              <a:t>kein</a:t>
            </a:r>
            <a:r>
              <a:rPr lang="en-GB" dirty="0"/>
              <a:t>. </a:t>
            </a:r>
          </a:p>
          <a:p>
            <a:r>
              <a:rPr lang="en-GB" dirty="0"/>
              <a:t>3. In pairs, pupils take it in turns to say sentences to make their way from the bottom to the top of the maze. If they make a mistake, they go back to the start.</a:t>
            </a:r>
          </a:p>
          <a:p>
            <a:r>
              <a:rPr lang="en-GB" dirty="0"/>
              <a:t>4. They then need to find their way back through the maze (top to bottom) using a different route. </a:t>
            </a:r>
          </a:p>
          <a:p>
            <a:r>
              <a:rPr lang="en-GB" dirty="0"/>
              <a:t>5. If time, play a whole class version, with pupils listening out carefully for correct use of </a:t>
            </a:r>
            <a:r>
              <a:rPr lang="en-GB" dirty="0" err="1"/>
              <a:t>ein</a:t>
            </a:r>
            <a:r>
              <a:rPr lang="en-GB" dirty="0"/>
              <a:t> and </a:t>
            </a:r>
            <a:r>
              <a:rPr lang="en-GB" dirty="0" err="1"/>
              <a:t>kein</a:t>
            </a:r>
            <a:r>
              <a:rPr lang="en-GB" dirty="0"/>
              <a:t> words. </a:t>
            </a:r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Correct sentences (bottom to top):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Katze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Schule.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Aufgabe.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</a:t>
            </a:r>
            <a:r>
              <a:rPr lang="en-GB" dirty="0"/>
              <a:t> Partner.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Partnerin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Fehler.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Haus.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Partnerin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Katze</a:t>
            </a:r>
            <a:r>
              <a:rPr lang="en-GB" dirty="0"/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Karte.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Schule.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Haus.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Das </a:t>
            </a:r>
            <a:r>
              <a:rPr lang="en-GB" dirty="0" err="1"/>
              <a:t>ist</a:t>
            </a:r>
            <a:r>
              <a:rPr lang="en-GB" dirty="0"/>
              <a:t> </a:t>
            </a:r>
            <a:r>
              <a:rPr lang="en-GB" dirty="0" err="1"/>
              <a:t>keine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.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80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to think about genders (masculine/feminine/neuter) for nouns and </a:t>
            </a:r>
            <a:r>
              <a:rPr lang="en-GB" b="0" dirty="0" err="1"/>
              <a:t>kein</a:t>
            </a:r>
            <a:r>
              <a:rPr lang="en-GB" b="0" dirty="0"/>
              <a:t>/</a:t>
            </a:r>
            <a:r>
              <a:rPr lang="en-GB" b="0" dirty="0" err="1"/>
              <a:t>mein</a:t>
            </a:r>
            <a:r>
              <a:rPr lang="en-GB" b="0" dirty="0"/>
              <a:t>/</a:t>
            </a:r>
            <a:r>
              <a:rPr lang="en-GB" b="0" dirty="0" err="1"/>
              <a:t>dein</a:t>
            </a:r>
            <a:r>
              <a:rPr lang="en-GB" b="0" dirty="0"/>
              <a:t>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214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256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678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739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8761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973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17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033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991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7340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900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518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audio" Target="../media/audio1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gif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sv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gi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13" Type="http://schemas.openxmlformats.org/officeDocument/2006/relationships/image" Target="../media/image29.png"/><Relationship Id="rId18" Type="http://schemas.openxmlformats.org/officeDocument/2006/relationships/audio" Target="../media/audio5.wav"/><Relationship Id="rId3" Type="http://schemas.openxmlformats.org/officeDocument/2006/relationships/image" Target="../media/image22.png"/><Relationship Id="rId21" Type="http://schemas.openxmlformats.org/officeDocument/2006/relationships/audio" Target="../media/audio8.wav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svg"/><Relationship Id="rId11" Type="http://schemas.openxmlformats.org/officeDocument/2006/relationships/image" Target="../media/image27.png"/><Relationship Id="rId24" Type="http://schemas.openxmlformats.org/officeDocument/2006/relationships/audio" Target="../media/audio11.wav"/><Relationship Id="rId5" Type="http://schemas.openxmlformats.org/officeDocument/2006/relationships/image" Target="../media/image11.png"/><Relationship Id="rId15" Type="http://schemas.openxmlformats.org/officeDocument/2006/relationships/audio" Target="../media/audio2.wav"/><Relationship Id="rId23" Type="http://schemas.openxmlformats.org/officeDocument/2006/relationships/audio" Target="../media/audio10.wav"/><Relationship Id="rId10" Type="http://schemas.openxmlformats.org/officeDocument/2006/relationships/image" Target="../media/image26.jpeg"/><Relationship Id="rId19" Type="http://schemas.openxmlformats.org/officeDocument/2006/relationships/audio" Target="../media/audio6.wav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audio" Target="../media/audio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gif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6.jpeg"/><Relationship Id="rId18" Type="http://schemas.openxmlformats.org/officeDocument/2006/relationships/image" Target="../media/image30.jpeg"/><Relationship Id="rId3" Type="http://schemas.openxmlformats.org/officeDocument/2006/relationships/image" Target="../media/image11.png"/><Relationship Id="rId21" Type="http://schemas.openxmlformats.org/officeDocument/2006/relationships/image" Target="../media/image41.png"/><Relationship Id="rId7" Type="http://schemas.openxmlformats.org/officeDocument/2006/relationships/image" Target="../media/image35.png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4.png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19" Type="http://schemas.openxmlformats.org/officeDocument/2006/relationships/image" Target="../media/image39.png"/><Relationship Id="rId4" Type="http://schemas.openxmlformats.org/officeDocument/2006/relationships/image" Target="../media/image12.svg"/><Relationship Id="rId9" Type="http://schemas.openxmlformats.org/officeDocument/2006/relationships/image" Target="../media/image37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D9F09DF2-C99C-4AE5-B878-10333DAF4102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3664"/>
            <a:ext cx="4350239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about things and things to do</a:t>
            </a:r>
            <a:endParaRPr lang="en-GB" sz="36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2 Week 1</a:t>
            </a:r>
          </a:p>
        </p:txBody>
      </p:sp>
      <p:sp>
        <p:nvSpPr>
          <p:cNvPr id="3" name="CustomShape 2">
            <a:extLst>
              <a:ext uri="{FF2B5EF4-FFF2-40B4-BE49-F238E27FC236}">
                <a16:creationId xmlns:a16="http://schemas.microsoft.com/office/drawing/2014/main" id="{22C24C22-B136-8C7A-9445-5A0438CB5138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4" name="Picture 6" descr="clip art space ship - Clip Art Library">
            <a:extLst>
              <a:ext uri="{FF2B5EF4-FFF2-40B4-BE49-F238E27FC236}">
                <a16:creationId xmlns:a16="http://schemas.microsoft.com/office/drawing/2014/main" id="{7DA65BFE-472F-EDC3-1C7B-1B7A9519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96873-5EE1-267A-DFAE-2CD3CFD355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3429000"/>
            <a:ext cx="1402397" cy="1424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159910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mistake, error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223" y="33711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0037" y="16535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3290" y="557543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158429" y="555548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0048" y="555948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Haus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0294" y="46836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Katze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209799" y="466944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Schule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20542" y="4679150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Fehler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62455" y="3806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meine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5179950" y="3811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30048" y="3824149"/>
            <a:ext cx="260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Aufgabe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33289" y="2980310"/>
            <a:ext cx="2191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Partner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209799" y="296977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Liste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30048" y="29662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Karte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3290" y="2116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was?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179950" y="2102088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richtig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1700" y="20903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falsch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12743" y="128773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5161599" y="1247489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schwarz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8771" y="12733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6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88316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05658"/>
              </p:ext>
            </p:extLst>
          </p:nvPr>
        </p:nvGraphicFramePr>
        <p:xfrm>
          <a:off x="547097" y="85987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2168216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883410"/>
              </p:ext>
            </p:extLst>
          </p:nvPr>
        </p:nvGraphicFramePr>
        <p:xfrm>
          <a:off x="547096" y="857811"/>
          <a:ext cx="10126203" cy="5168388"/>
        </p:xfrm>
        <a:graphic>
          <a:graphicData uri="http://schemas.openxmlformats.org/drawingml/2006/table">
            <a:tbl>
              <a:tblPr firstRow="1" bandRow="1"/>
              <a:tblGrid>
                <a:gridCol w="1665526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935111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722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53299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), that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white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right, true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wrong, false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male partner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list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my (f)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your (m,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task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mistake, error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m,nt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a/no (f)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house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4" y="2935866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9" y="1092953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668223" y="3371126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650037" y="165352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53798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013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6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489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29B1A-2BAE-4099-BA60-CDD7239CF3A6}"/>
              </a:ext>
            </a:extLst>
          </p:cNvPr>
          <p:cNvSpPr txBox="1"/>
          <p:nvPr/>
        </p:nvSpPr>
        <p:spPr>
          <a:xfrm>
            <a:off x="-159615" y="532354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133FC3-E581-4826-8AF1-CD77BDD93191}"/>
              </a:ext>
            </a:extLst>
          </p:cNvPr>
          <p:cNvSpPr/>
          <p:nvPr/>
        </p:nvSpPr>
        <p:spPr>
          <a:xfrm>
            <a:off x="4676524" y="5082028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pic>
        <p:nvPicPr>
          <p:cNvPr id="16" name="Picture 15" descr="man looking at his watch and running late">
            <a:extLst>
              <a:ext uri="{FF2B5EF4-FFF2-40B4-BE49-F238E27FC236}">
                <a16:creationId xmlns:a16="http://schemas.microsoft.com/office/drawing/2014/main" id="{8838954D-1C4A-4C07-AA26-054FE91BA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67" y="1160618"/>
            <a:ext cx="3963063" cy="4259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A63A0B-754A-4A90-B1CA-D3E0A434707B}"/>
              </a:ext>
            </a:extLst>
          </p:cNvPr>
          <p:cNvSpPr txBox="1"/>
          <p:nvPr/>
        </p:nvSpPr>
        <p:spPr>
          <a:xfrm>
            <a:off x="4676524" y="6157104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[late]</a:t>
            </a:r>
          </a:p>
        </p:txBody>
      </p:sp>
      <p:sp>
        <p:nvSpPr>
          <p:cNvPr id="18" name="Google Shape;119;p1">
            <a:extLst>
              <a:ext uri="{FF2B5EF4-FFF2-40B4-BE49-F238E27FC236}">
                <a16:creationId xmlns:a16="http://schemas.microsoft.com/office/drawing/2014/main" id="{3B785FD0-FA44-43FC-A469-320D5BB94CF2}"/>
              </a:ext>
            </a:extLst>
          </p:cNvPr>
          <p:cNvSpPr/>
          <p:nvPr/>
        </p:nvSpPr>
        <p:spPr>
          <a:xfrm>
            <a:off x="204899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D319"/>
              </a:highlight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401398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9648" y="1207460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489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9" name="Title 4">
            <a:extLst>
              <a:ext uri="{FF2B5EF4-FFF2-40B4-BE49-F238E27FC236}">
                <a16:creationId xmlns:a16="http://schemas.microsoft.com/office/drawing/2014/main" id="{29CBB005-DC0D-0C3B-A6DF-6832AE51B0FE}"/>
              </a:ext>
            </a:extLst>
          </p:cNvPr>
          <p:cNvSpPr txBox="1">
            <a:spLocks/>
          </p:cNvSpPr>
          <p:nvPr/>
        </p:nvSpPr>
        <p:spPr>
          <a:xfrm>
            <a:off x="777074" y="128500"/>
            <a:ext cx="286990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Follow</a:t>
            </a: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Arial"/>
                <a:sym typeface="Arial"/>
              </a:rPr>
              <a:t> up 1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19;p1">
            <a:extLst>
              <a:ext uri="{FF2B5EF4-FFF2-40B4-BE49-F238E27FC236}">
                <a16:creationId xmlns:a16="http://schemas.microsoft.com/office/drawing/2014/main" id="{D901C462-34C6-EFAC-88A7-E53BD0FDD2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20CEFDFE-15AC-418E-B16C-A769B029CD9A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77A5FE-C9F2-4528-950A-62FD4F5528BF}"/>
              </a:ext>
            </a:extLst>
          </p:cNvPr>
          <p:cNvSpPr/>
          <p:nvPr/>
        </p:nvSpPr>
        <p:spPr>
          <a:xfrm>
            <a:off x="4941677" y="3756308"/>
            <a:ext cx="230864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A7A1AB-BD5C-4608-9083-389326C92C80}"/>
              </a:ext>
            </a:extLst>
          </p:cNvPr>
          <p:cNvSpPr/>
          <p:nvPr/>
        </p:nvSpPr>
        <p:spPr>
          <a:xfrm>
            <a:off x="387679" y="3915899"/>
            <a:ext cx="3421128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Picture 21" descr="man looking at his watch and running late">
            <a:extLst>
              <a:ext uri="{FF2B5EF4-FFF2-40B4-BE49-F238E27FC236}">
                <a16:creationId xmlns:a16="http://schemas.microsoft.com/office/drawing/2014/main" id="{364810C6-83A0-40F4-8664-202F05F0A1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04" y="1676036"/>
            <a:ext cx="2215814" cy="238172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D4900B5-3F51-4683-B1D0-6934283EE61D}"/>
              </a:ext>
            </a:extLst>
          </p:cNvPr>
          <p:cNvGrpSpPr/>
          <p:nvPr/>
        </p:nvGrpSpPr>
        <p:grpSpPr>
          <a:xfrm>
            <a:off x="1039345" y="1928200"/>
            <a:ext cx="2117795" cy="1877393"/>
            <a:chOff x="-2093323" y="2333322"/>
            <a:chExt cx="2117795" cy="1877393"/>
          </a:xfrm>
        </p:grpSpPr>
        <p:pic>
          <p:nvPicPr>
            <p:cNvPr id="24" name="Picture 23" descr="counting sheep">
              <a:extLst>
                <a:ext uri="{FF2B5EF4-FFF2-40B4-BE49-F238E27FC236}">
                  <a16:creationId xmlns:a16="http://schemas.microsoft.com/office/drawing/2014/main" id="{69E7F2A4-A2AE-49F7-A47C-0A52EBADC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323" y="2333322"/>
              <a:ext cx="1977254" cy="1877393"/>
            </a:xfrm>
            <a:prstGeom prst="rect">
              <a:avLst/>
            </a:prstGeom>
          </p:spPr>
        </p:pic>
        <p:pic>
          <p:nvPicPr>
            <p:cNvPr id="25" name="Picture 24" descr="sheep">
              <a:extLst>
                <a:ext uri="{FF2B5EF4-FFF2-40B4-BE49-F238E27FC236}">
                  <a16:creationId xmlns:a16="http://schemas.microsoft.com/office/drawing/2014/main" id="{0FB65135-A8D9-4AB9-9E65-F144E300F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15782" y="2660807"/>
              <a:ext cx="359220" cy="390142"/>
            </a:xfrm>
            <a:prstGeom prst="rect">
              <a:avLst/>
            </a:prstGeom>
          </p:spPr>
        </p:pic>
        <p:pic>
          <p:nvPicPr>
            <p:cNvPr id="26" name="Picture 25" descr="sheep">
              <a:extLst>
                <a:ext uri="{FF2B5EF4-FFF2-40B4-BE49-F238E27FC236}">
                  <a16:creationId xmlns:a16="http://schemas.microsoft.com/office/drawing/2014/main" id="{62068C98-6C29-4B0E-A5F3-1223229E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5949" y="2591310"/>
              <a:ext cx="359220" cy="390142"/>
            </a:xfrm>
            <a:prstGeom prst="rect">
              <a:avLst/>
            </a:prstGeom>
          </p:spPr>
        </p:pic>
        <p:pic>
          <p:nvPicPr>
            <p:cNvPr id="27" name="Picture 26" descr="sheep">
              <a:extLst>
                <a:ext uri="{FF2B5EF4-FFF2-40B4-BE49-F238E27FC236}">
                  <a16:creationId xmlns:a16="http://schemas.microsoft.com/office/drawing/2014/main" id="{E4EEBA41-C9AA-4759-8CCF-217BCA7BD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7964" y="2611911"/>
              <a:ext cx="359220" cy="39014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2A2300-2F7A-48C2-8509-144B458A5476}"/>
                </a:ext>
              </a:extLst>
            </p:cNvPr>
            <p:cNvSpPr txBox="1"/>
            <p:nvPr/>
          </p:nvSpPr>
          <p:spPr>
            <a:xfrm>
              <a:off x="-2070184" y="3039880"/>
              <a:ext cx="20946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1, 2, 3, …100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B5333B2-B75F-4619-BF99-975675590B81}"/>
              </a:ext>
            </a:extLst>
          </p:cNvPr>
          <p:cNvSpPr txBox="1"/>
          <p:nvPr/>
        </p:nvSpPr>
        <p:spPr>
          <a:xfrm>
            <a:off x="873650" y="5003036"/>
            <a:ext cx="2308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count]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F5A5D9D-B5A9-4DF7-95ED-1A79F0EC0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5191" y="2401860"/>
            <a:ext cx="2749534" cy="143878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F1BBD86-6079-43C0-8310-8710477A3AAD}"/>
              </a:ext>
            </a:extLst>
          </p:cNvPr>
          <p:cNvSpPr/>
          <p:nvPr/>
        </p:nvSpPr>
        <p:spPr>
          <a:xfrm>
            <a:off x="8209270" y="3871858"/>
            <a:ext cx="3837910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hlen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9978AE7-ED5C-41A8-8F5C-AB852D64F9CC}"/>
              </a:ext>
            </a:extLst>
          </p:cNvPr>
          <p:cNvSpPr txBox="1"/>
          <p:nvPr/>
        </p:nvSpPr>
        <p:spPr>
          <a:xfrm>
            <a:off x="9009708" y="4871362"/>
            <a:ext cx="24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[to choose]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780F0B-21E6-4C93-8656-3F226314FDD7}"/>
              </a:ext>
            </a:extLst>
          </p:cNvPr>
          <p:cNvSpPr txBox="1"/>
          <p:nvPr/>
        </p:nvSpPr>
        <p:spPr>
          <a:xfrm>
            <a:off x="-179740" y="586946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[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501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1" grpId="0"/>
      <p:bldP spid="29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9" y="43400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 </a:t>
            </a:r>
            <a:endParaRPr lang="en-GB" sz="3200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3714394" y="70831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113" y="2797471"/>
            <a:ext cx="926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Apfel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Äpfel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Ball,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Bälle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Blatt,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Blätter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02043" y="3429000"/>
            <a:ext cx="9264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Apple, apples, ball, balls, sheet, sheets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Free Apple Fruit vector and picture">
            <a:extLst>
              <a:ext uri="{FF2B5EF4-FFF2-40B4-BE49-F238E27FC236}">
                <a16:creationId xmlns:a16="http://schemas.microsoft.com/office/drawing/2014/main" id="{891E61FE-1A8C-4A66-2378-6139880E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02" y="4087462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Paper Leaf vector and picture">
            <a:extLst>
              <a:ext uri="{FF2B5EF4-FFF2-40B4-BE49-F238E27FC236}">
                <a16:creationId xmlns:a16="http://schemas.microsoft.com/office/drawing/2014/main" id="{9ADE40BE-0EE3-BEBF-D921-1587FDEB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80" y="4102294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ee Basketball Ball vector and picture">
            <a:extLst>
              <a:ext uri="{FF2B5EF4-FFF2-40B4-BE49-F238E27FC236}">
                <a16:creationId xmlns:a16="http://schemas.microsoft.com/office/drawing/2014/main" id="{E35B52C9-3EEB-8FF3-F1FA-36702880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58" y="4154341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ree Apple Fruit vector and picture">
            <a:extLst>
              <a:ext uri="{FF2B5EF4-FFF2-40B4-BE49-F238E27FC236}">
                <a16:creationId xmlns:a16="http://schemas.microsoft.com/office/drawing/2014/main" id="{9C01CDDF-B20B-EBD3-ECF8-D5DCE8BED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408" y="4075840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Free Apple Fruit vector and picture">
            <a:extLst>
              <a:ext uri="{FF2B5EF4-FFF2-40B4-BE49-F238E27FC236}">
                <a16:creationId xmlns:a16="http://schemas.microsoft.com/office/drawing/2014/main" id="{7CE0E21B-F1D3-CD10-780A-8076D29A0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88" y="4083257"/>
            <a:ext cx="544625" cy="6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Free Basketball Ball vector and picture">
            <a:extLst>
              <a:ext uri="{FF2B5EF4-FFF2-40B4-BE49-F238E27FC236}">
                <a16:creationId xmlns:a16="http://schemas.microsoft.com/office/drawing/2014/main" id="{DCE46858-7FA5-94FC-03EB-175EE1F91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147" y="4148576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ree Basketball Ball vector and picture">
            <a:extLst>
              <a:ext uri="{FF2B5EF4-FFF2-40B4-BE49-F238E27FC236}">
                <a16:creationId xmlns:a16="http://schemas.microsoft.com/office/drawing/2014/main" id="{5F6D0EA4-C4F0-E7B5-0C9E-67CC30A6A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54" y="4160394"/>
            <a:ext cx="462882" cy="46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ree Paper Leaf vector and picture">
            <a:extLst>
              <a:ext uri="{FF2B5EF4-FFF2-40B4-BE49-F238E27FC236}">
                <a16:creationId xmlns:a16="http://schemas.microsoft.com/office/drawing/2014/main" id="{E93041E7-85B2-F248-5A68-4DC3557B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41" y="4099686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ree Paper Leaf vector and picture">
            <a:extLst>
              <a:ext uri="{FF2B5EF4-FFF2-40B4-BE49-F238E27FC236}">
                <a16:creationId xmlns:a16="http://schemas.microsoft.com/office/drawing/2014/main" id="{FF35C9C7-01B7-C04A-1B9A-9A9F48FF6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21" y="4099686"/>
            <a:ext cx="430505" cy="5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"/>
          <p:cNvSpPr txBox="1"/>
          <p:nvPr/>
        </p:nvSpPr>
        <p:spPr>
          <a:xfrm>
            <a:off x="266840" y="1522919"/>
            <a:ext cx="731199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How quickly can you say the sentence?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9FB4895-9CE3-4724-A615-F6B29A8AB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736" y="70831"/>
            <a:ext cx="1579001" cy="963251"/>
          </a:xfrm>
          <a:prstGeom prst="rect">
            <a:avLst/>
          </a:prstGeom>
        </p:spPr>
      </p:pic>
      <p:sp>
        <p:nvSpPr>
          <p:cNvPr id="38" name="CustomShape 3">
            <a:extLst>
              <a:ext uri="{FF2B5EF4-FFF2-40B4-BE49-F238E27FC236}">
                <a16:creationId xmlns:a16="http://schemas.microsoft.com/office/drawing/2014/main" id="{19D5FCAD-0914-4381-BED5-9658EC2C5B5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17908F93-AFA4-441F-A7C3-E0017C9E594F}"/>
              </a:ext>
            </a:extLst>
          </p:cNvPr>
          <p:cNvSpPr txBox="1">
            <a:spLocks/>
          </p:cNvSpPr>
          <p:nvPr/>
        </p:nvSpPr>
        <p:spPr>
          <a:xfrm>
            <a:off x="10391820" y="1144439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aussprechen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5BF01-42F8-4A7C-A0FD-5746DA497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37" y="43400"/>
            <a:ext cx="1803717" cy="1686325"/>
          </a:xfrm>
          <a:prstGeom prst="rect">
            <a:avLst/>
          </a:prstGeom>
        </p:spPr>
      </p:pic>
      <p:sp>
        <p:nvSpPr>
          <p:cNvPr id="30" name="Speech Bubble: Rectangle with Corners Rounded 7">
            <a:extLst>
              <a:ext uri="{FF2B5EF4-FFF2-40B4-BE49-F238E27FC236}">
                <a16:creationId xmlns:a16="http://schemas.microsoft.com/office/drawing/2014/main" id="{59240F57-A22B-4D0E-8019-AC8D258BB600}"/>
              </a:ext>
            </a:extLst>
          </p:cNvPr>
          <p:cNvSpPr/>
          <p:nvPr/>
        </p:nvSpPr>
        <p:spPr>
          <a:xfrm>
            <a:off x="946221" y="868904"/>
            <a:ext cx="2349847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Sag den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Satz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31" name="Graphic 8" descr="Teacher">
            <a:extLst>
              <a:ext uri="{FF2B5EF4-FFF2-40B4-BE49-F238E27FC236}">
                <a16:creationId xmlns:a16="http://schemas.microsoft.com/office/drawing/2014/main" id="{A33234D2-0669-40D3-968E-DC8E1F621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54" y="654210"/>
            <a:ext cx="914400" cy="914400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 txBox="1">
            <a:spLocks/>
          </p:cNvSpPr>
          <p:nvPr/>
        </p:nvSpPr>
        <p:spPr>
          <a:xfrm>
            <a:off x="150789" y="83736"/>
            <a:ext cx="4056887" cy="67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Tongue Twisters!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CustomShape 23">
            <a:extLst>
              <a:ext uri="{FF2B5EF4-FFF2-40B4-BE49-F238E27FC236}">
                <a16:creationId xmlns:a16="http://schemas.microsoft.com/office/drawing/2014/main" id="{541E3B30-66C2-4D0A-B650-DD2A0F24ECC9}"/>
              </a:ext>
            </a:extLst>
          </p:cNvPr>
          <p:cNvSpPr/>
          <p:nvPr/>
        </p:nvSpPr>
        <p:spPr>
          <a:xfrm>
            <a:off x="615280" y="2760869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stomShape 23">
            <a:extLst>
              <a:ext uri="{FF2B5EF4-FFF2-40B4-BE49-F238E27FC236}">
                <a16:creationId xmlns:a16="http://schemas.microsoft.com/office/drawing/2014/main" id="{C434D8E5-CBEA-4432-8097-62A72E3DF36D}"/>
              </a:ext>
            </a:extLst>
          </p:cNvPr>
          <p:cNvSpPr/>
          <p:nvPr/>
        </p:nvSpPr>
        <p:spPr>
          <a:xfrm>
            <a:off x="615280" y="3650178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CustomShape 23">
            <a:extLst>
              <a:ext uri="{FF2B5EF4-FFF2-40B4-BE49-F238E27FC236}">
                <a16:creationId xmlns:a16="http://schemas.microsoft.com/office/drawing/2014/main" id="{E7E0F268-987D-47D8-9332-F9E6AF02553F}"/>
              </a:ext>
            </a:extLst>
          </p:cNvPr>
          <p:cNvSpPr/>
          <p:nvPr/>
        </p:nvSpPr>
        <p:spPr>
          <a:xfrm>
            <a:off x="615280" y="4485146"/>
            <a:ext cx="464040" cy="396360"/>
          </a:xfrm>
          <a:prstGeom prst="actionButtonBlank">
            <a:avLst/>
          </a:prstGeom>
          <a:solidFill>
            <a:srgbClr val="29C1FA"/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0197" y="2768697"/>
            <a:ext cx="7719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Mann und die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Männer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tanzen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Tänze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72324" y="3283880"/>
            <a:ext cx="613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man and the men dance dances.</a:t>
            </a:r>
          </a:p>
        </p:txBody>
      </p:sp>
      <p:pic>
        <p:nvPicPr>
          <p:cNvPr id="1026" name="Picture 2" descr="Free happy man dancing illustration">
            <a:extLst>
              <a:ext uri="{FF2B5EF4-FFF2-40B4-BE49-F238E27FC236}">
                <a16:creationId xmlns:a16="http://schemas.microsoft.com/office/drawing/2014/main" id="{2C82AABD-CB6C-7577-2740-160DFA9D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38" y="3910202"/>
            <a:ext cx="1171316" cy="20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man dancing headphones illustration">
            <a:extLst>
              <a:ext uri="{FF2B5EF4-FFF2-40B4-BE49-F238E27FC236}">
                <a16:creationId xmlns:a16="http://schemas.microsoft.com/office/drawing/2014/main" id="{8A636C4F-078D-628F-0893-228E929A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530" y="3838154"/>
            <a:ext cx="1043352" cy="20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man happy dancing illustration">
            <a:extLst>
              <a:ext uri="{FF2B5EF4-FFF2-40B4-BE49-F238E27FC236}">
                <a16:creationId xmlns:a16="http://schemas.microsoft.com/office/drawing/2014/main" id="{3CEA5996-4C50-F974-D65B-A0A23481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82" y="3778747"/>
            <a:ext cx="1073056" cy="21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man guy jeans illustration">
            <a:extLst>
              <a:ext uri="{FF2B5EF4-FFF2-40B4-BE49-F238E27FC236}">
                <a16:creationId xmlns:a16="http://schemas.microsoft.com/office/drawing/2014/main" id="{B5951793-EA94-48FF-7269-49273589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938" y="3910202"/>
            <a:ext cx="995927" cy="199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ee man dancing style illustration">
            <a:extLst>
              <a:ext uri="{FF2B5EF4-FFF2-40B4-BE49-F238E27FC236}">
                <a16:creationId xmlns:a16="http://schemas.microsoft.com/office/drawing/2014/main" id="{F74D3EDA-79C7-F19C-2CF1-59607CF29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0" y="3903600"/>
            <a:ext cx="1187767" cy="20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guy music listening illustration">
            <a:extLst>
              <a:ext uri="{FF2B5EF4-FFF2-40B4-BE49-F238E27FC236}">
                <a16:creationId xmlns:a16="http://schemas.microsoft.com/office/drawing/2014/main" id="{97BEFDE0-08F5-85AA-DB53-971324B8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735" y="3977359"/>
            <a:ext cx="943586" cy="18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06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2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813163" y="106792"/>
            <a:ext cx="480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Bingo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Google Shape;167;p2">
            <a:extLst>
              <a:ext uri="{FF2B5EF4-FFF2-40B4-BE49-F238E27FC236}">
                <a16:creationId xmlns:a16="http://schemas.microsoft.com/office/drawing/2014/main" id="{417AD6AF-DC6B-4897-A0D1-741C8E6F512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8" name="Table 4">
            <a:extLst>
              <a:ext uri="{FF2B5EF4-FFF2-40B4-BE49-F238E27FC236}">
                <a16:creationId xmlns:a16="http://schemas.microsoft.com/office/drawing/2014/main" id="{5117E5D3-0A61-4743-8A66-7C1CC2FB089C}"/>
              </a:ext>
            </a:extLst>
          </p:cNvPr>
          <p:cNvGraphicFramePr>
            <a:graphicFrameLocks noGrp="1"/>
          </p:cNvGraphicFramePr>
          <p:nvPr/>
        </p:nvGraphicFramePr>
        <p:xfrm>
          <a:off x="334361" y="1969581"/>
          <a:ext cx="4808400" cy="4498545"/>
        </p:xfrm>
        <a:graphic>
          <a:graphicData uri="http://schemas.openxmlformats.org/drawingml/2006/table">
            <a:tbl>
              <a:tblPr firstRow="1" bandRow="1"/>
              <a:tblGrid>
                <a:gridCol w="1602800">
                  <a:extLst>
                    <a:ext uri="{9D8B030D-6E8A-4147-A177-3AD203B41FA5}">
                      <a16:colId xmlns:a16="http://schemas.microsoft.com/office/drawing/2014/main" val="1874927922"/>
                    </a:ext>
                  </a:extLst>
                </a:gridCol>
                <a:gridCol w="1602800">
                  <a:extLst>
                    <a:ext uri="{9D8B030D-6E8A-4147-A177-3AD203B41FA5}">
                      <a16:colId xmlns:a16="http://schemas.microsoft.com/office/drawing/2014/main" val="2707594328"/>
                    </a:ext>
                  </a:extLst>
                </a:gridCol>
                <a:gridCol w="1602800">
                  <a:extLst>
                    <a:ext uri="{9D8B030D-6E8A-4147-A177-3AD203B41FA5}">
                      <a16:colId xmlns:a16="http://schemas.microsoft.com/office/drawing/2014/main" val="3989845559"/>
                    </a:ext>
                  </a:extLst>
                </a:gridCol>
              </a:tblGrid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2880041"/>
                  </a:ext>
                </a:extLst>
              </a:tr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603696"/>
                  </a:ext>
                </a:extLst>
              </a:tr>
              <a:tr h="149951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1519367"/>
                  </a:ext>
                </a:extLst>
              </a:tr>
            </a:tbl>
          </a:graphicData>
        </a:graphic>
      </p:graphicFrame>
      <p:graphicFrame>
        <p:nvGraphicFramePr>
          <p:cNvPr id="69" name="Table 6">
            <a:extLst>
              <a:ext uri="{FF2B5EF4-FFF2-40B4-BE49-F238E27FC236}">
                <a16:creationId xmlns:a16="http://schemas.microsoft.com/office/drawing/2014/main" id="{B6DEE9C4-9E1B-481D-8EBD-F978481FFC5A}"/>
              </a:ext>
            </a:extLst>
          </p:cNvPr>
          <p:cNvGraphicFramePr>
            <a:graphicFrameLocks noGrp="1"/>
          </p:cNvGraphicFramePr>
          <p:nvPr/>
        </p:nvGraphicFramePr>
        <p:xfrm>
          <a:off x="5407650" y="2000615"/>
          <a:ext cx="6545854" cy="4498543"/>
        </p:xfrm>
        <a:graphic>
          <a:graphicData uri="http://schemas.openxmlformats.org/drawingml/2006/table">
            <a:tbl>
              <a:tblPr firstRow="1" bandRow="1"/>
              <a:tblGrid>
                <a:gridCol w="3272927">
                  <a:extLst>
                    <a:ext uri="{9D8B030D-6E8A-4147-A177-3AD203B41FA5}">
                      <a16:colId xmlns:a16="http://schemas.microsoft.com/office/drawing/2014/main" val="167100322"/>
                    </a:ext>
                  </a:extLst>
                </a:gridCol>
                <a:gridCol w="3272927">
                  <a:extLst>
                    <a:ext uri="{9D8B030D-6E8A-4147-A177-3AD203B41FA5}">
                      <a16:colId xmlns:a16="http://schemas.microsoft.com/office/drawing/2014/main" val="2071663219"/>
                    </a:ext>
                  </a:extLst>
                </a:gridCol>
              </a:tblGrid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mistake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mistake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211992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060981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school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798191"/>
                  </a:ext>
                </a:extLst>
              </a:tr>
              <a:tr h="8655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house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house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662517"/>
                  </a:ext>
                </a:extLst>
              </a:tr>
              <a:tr h="103629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card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 panose="020F0502020204030204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not a card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038436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28537F3A-933F-9598-63A8-B1E5EBE05C48}"/>
              </a:ext>
            </a:extLst>
          </p:cNvPr>
          <p:cNvSpPr txBox="1">
            <a:spLocks/>
          </p:cNvSpPr>
          <p:nvPr/>
        </p:nvSpPr>
        <p:spPr>
          <a:xfrm>
            <a:off x="10950576" y="12397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476CD8-C419-3598-1D71-DB34536351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4" name="T2_W1F_6.1.wav"/>
            </a:hlinkClick>
            <a:extLst>
              <a:ext uri="{FF2B5EF4-FFF2-40B4-BE49-F238E27FC236}">
                <a16:creationId xmlns:a16="http://schemas.microsoft.com/office/drawing/2014/main" id="{60E9C50A-88FE-1BAC-12F2-40E6448AA51E}"/>
              </a:ext>
            </a:extLst>
          </p:cNvPr>
          <p:cNvSpPr/>
          <p:nvPr/>
        </p:nvSpPr>
        <p:spPr>
          <a:xfrm>
            <a:off x="1101407" y="883810"/>
            <a:ext cx="1215762" cy="518040"/>
          </a:xfrm>
          <a:prstGeom prst="wedgeRoundRectCallout">
            <a:avLst>
              <a:gd name="adj1" fmla="val -63450"/>
              <a:gd name="adj2" fmla="val -5027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48DDC178-22FB-0CB1-4C79-4174C5447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339" y="669116"/>
            <a:ext cx="914400" cy="914400"/>
          </a:xfrm>
          <a:prstGeom prst="rect">
            <a:avLst/>
          </a:prstGeom>
        </p:spPr>
      </p:pic>
      <p:sp>
        <p:nvSpPr>
          <p:cNvPr id="8" name="Google Shape;108;p3">
            <a:hlinkClick r:id="" action="ppaction://noaction">
              <a:snd r:embed="rId4" name="T2_W1F_6.1.wav"/>
            </a:hlinkClick>
            <a:extLst>
              <a:ext uri="{FF2B5EF4-FFF2-40B4-BE49-F238E27FC236}">
                <a16:creationId xmlns:a16="http://schemas.microsoft.com/office/drawing/2014/main" id="{B65BE2E3-30C4-505C-88A2-B8D207F9D46E}"/>
              </a:ext>
            </a:extLst>
          </p:cNvPr>
          <p:cNvSpPr txBox="1"/>
          <p:nvPr/>
        </p:nvSpPr>
        <p:spPr>
          <a:xfrm>
            <a:off x="1154176" y="895504"/>
            <a:ext cx="128390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2" descr="Free house residence home vector">
            <a:extLst>
              <a:ext uri="{FF2B5EF4-FFF2-40B4-BE49-F238E27FC236}">
                <a16:creationId xmlns:a16="http://schemas.microsoft.com/office/drawing/2014/main" id="{1F030EA3-3FA3-6A16-3D8A-94D568E0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125" y="4665728"/>
            <a:ext cx="992816" cy="72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cat with yellow eyes&#10;&#10;Description automatically generated">
            <a:extLst>
              <a:ext uri="{FF2B5EF4-FFF2-40B4-BE49-F238E27FC236}">
                <a16:creationId xmlns:a16="http://schemas.microsoft.com/office/drawing/2014/main" id="{DCF27503-0568-E181-3DEB-C5B2AE6F8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17" y="2943523"/>
            <a:ext cx="665073" cy="7716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42DDB2-7A08-6353-A025-A8E5B6FFEC15}"/>
              </a:ext>
            </a:extLst>
          </p:cNvPr>
          <p:cNvGrpSpPr/>
          <p:nvPr/>
        </p:nvGrpSpPr>
        <p:grpSpPr>
          <a:xfrm>
            <a:off x="10788194" y="3852447"/>
            <a:ext cx="1021698" cy="678926"/>
            <a:chOff x="9100723" y="4048216"/>
            <a:chExt cx="2879676" cy="1718735"/>
          </a:xfrm>
        </p:grpSpPr>
        <p:pic>
          <p:nvPicPr>
            <p:cNvPr id="12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4DDE2AE9-BB7D-0F78-FD06-B6378C723B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6B98F7-3B65-8DD1-A2DB-0B04FB755E80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8" descr="Free mistake error mathematics illustration">
            <a:extLst>
              <a:ext uri="{FF2B5EF4-FFF2-40B4-BE49-F238E27FC236}">
                <a16:creationId xmlns:a16="http://schemas.microsoft.com/office/drawing/2014/main" id="{EA857D89-FD4B-9095-2FBB-F026C90B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63" y="2270269"/>
            <a:ext cx="747147" cy="4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Free oops speech bubble comics illustration">
            <a:extLst>
              <a:ext uri="{FF2B5EF4-FFF2-40B4-BE49-F238E27FC236}">
                <a16:creationId xmlns:a16="http://schemas.microsoft.com/office/drawing/2014/main" id="{86CE0BFC-D7EF-8810-B5C5-F4E74D5D8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874" y="2055898"/>
            <a:ext cx="665073" cy="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house residence home vector">
            <a:extLst>
              <a:ext uri="{FF2B5EF4-FFF2-40B4-BE49-F238E27FC236}">
                <a16:creationId xmlns:a16="http://schemas.microsoft.com/office/drawing/2014/main" id="{B721EFB8-376B-515A-5C5F-B7E6BC15F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272" y="4680711"/>
            <a:ext cx="989367" cy="7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ree mistake error mathematics illustration">
            <a:extLst>
              <a:ext uri="{FF2B5EF4-FFF2-40B4-BE49-F238E27FC236}">
                <a16:creationId xmlns:a16="http://schemas.microsoft.com/office/drawing/2014/main" id="{D1689B96-7717-954F-14FE-D8859D37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579" y="2284821"/>
            <a:ext cx="747147" cy="4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black cat with yellow eyes&#10;&#10;Description automatically generated">
            <a:extLst>
              <a:ext uri="{FF2B5EF4-FFF2-40B4-BE49-F238E27FC236}">
                <a16:creationId xmlns:a16="http://schemas.microsoft.com/office/drawing/2014/main" id="{66443C03-06AC-303F-A481-DD1E78601D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64" y="2929530"/>
            <a:ext cx="669696" cy="7770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CDEB466-EF6E-2614-07AC-C285A9AFC9B3}"/>
              </a:ext>
            </a:extLst>
          </p:cNvPr>
          <p:cNvGrpSpPr/>
          <p:nvPr/>
        </p:nvGrpSpPr>
        <p:grpSpPr>
          <a:xfrm>
            <a:off x="7540485" y="3920927"/>
            <a:ext cx="1021698" cy="634435"/>
            <a:chOff x="9100723" y="4048216"/>
            <a:chExt cx="2879676" cy="1718735"/>
          </a:xfrm>
        </p:grpSpPr>
        <p:pic>
          <p:nvPicPr>
            <p:cNvPr id="22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A4573380-3827-4AD8-F75E-70605626C5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A1EBFC5-0644-0093-D9BD-AF0DA204D3DA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6" descr="Free oops speech bubble comics illustration">
            <a:extLst>
              <a:ext uri="{FF2B5EF4-FFF2-40B4-BE49-F238E27FC236}">
                <a16:creationId xmlns:a16="http://schemas.microsoft.com/office/drawing/2014/main" id="{C6811C31-ECAA-8F5E-B3FB-278FA9FA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090" y="2007152"/>
            <a:ext cx="665073" cy="41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73E1A0E-8F46-FE3E-E676-0C3D783575DC}"/>
              </a:ext>
            </a:extLst>
          </p:cNvPr>
          <p:cNvGrpSpPr/>
          <p:nvPr/>
        </p:nvGrpSpPr>
        <p:grpSpPr>
          <a:xfrm>
            <a:off x="7375860" y="5531837"/>
            <a:ext cx="1186323" cy="830255"/>
            <a:chOff x="2726866" y="3620531"/>
            <a:chExt cx="2900564" cy="2120052"/>
          </a:xfrm>
        </p:grpSpPr>
        <p:pic>
          <p:nvPicPr>
            <p:cNvPr id="27" name="Picture 6" descr="Free christmas card christmas card illustration">
              <a:extLst>
                <a:ext uri="{FF2B5EF4-FFF2-40B4-BE49-F238E27FC236}">
                  <a16:creationId xmlns:a16="http://schemas.microsoft.com/office/drawing/2014/main" id="{8C81D51C-17B8-F2F9-BD46-46048A360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Free card cele celebration vector">
              <a:extLst>
                <a:ext uri="{FF2B5EF4-FFF2-40B4-BE49-F238E27FC236}">
                  <a16:creationId xmlns:a16="http://schemas.microsoft.com/office/drawing/2014/main" id="{34BEB729-B475-8629-EFC3-14F428B9F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E1670B0D-6910-CC84-60E0-F5461588C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73856C-F35D-492C-A3D0-115B3585703B}"/>
              </a:ext>
            </a:extLst>
          </p:cNvPr>
          <p:cNvGrpSpPr/>
          <p:nvPr/>
        </p:nvGrpSpPr>
        <p:grpSpPr>
          <a:xfrm>
            <a:off x="10638536" y="5545870"/>
            <a:ext cx="1186323" cy="830255"/>
            <a:chOff x="2726866" y="3620531"/>
            <a:chExt cx="2900564" cy="2120052"/>
          </a:xfrm>
        </p:grpSpPr>
        <p:pic>
          <p:nvPicPr>
            <p:cNvPr id="32" name="Picture 6" descr="Free christmas card christmas card illustration">
              <a:extLst>
                <a:ext uri="{FF2B5EF4-FFF2-40B4-BE49-F238E27FC236}">
                  <a16:creationId xmlns:a16="http://schemas.microsoft.com/office/drawing/2014/main" id="{79915B6C-1298-8BCF-FC91-D69114D45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Free card cele celebration vector">
              <a:extLst>
                <a:ext uri="{FF2B5EF4-FFF2-40B4-BE49-F238E27FC236}">
                  <a16:creationId xmlns:a16="http://schemas.microsoft.com/office/drawing/2014/main" id="{63C0943F-BA36-F726-E8F1-1469BE2383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B274C8AF-DC50-DB10-5000-A687C30E57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6155F816-2CEA-7EBC-9927-CF3EC07566ED}"/>
              </a:ext>
            </a:extLst>
          </p:cNvPr>
          <p:cNvSpPr/>
          <p:nvPr/>
        </p:nvSpPr>
        <p:spPr>
          <a:xfrm>
            <a:off x="10580467" y="2139746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Multiplication Sign 38">
            <a:extLst>
              <a:ext uri="{FF2B5EF4-FFF2-40B4-BE49-F238E27FC236}">
                <a16:creationId xmlns:a16="http://schemas.microsoft.com/office/drawing/2014/main" id="{FB97D430-9A0A-7C01-698D-4BE78A13E871}"/>
              </a:ext>
            </a:extLst>
          </p:cNvPr>
          <p:cNvSpPr/>
          <p:nvPr/>
        </p:nvSpPr>
        <p:spPr>
          <a:xfrm>
            <a:off x="7341929" y="3000111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Multiplication Sign 39">
            <a:extLst>
              <a:ext uri="{FF2B5EF4-FFF2-40B4-BE49-F238E27FC236}">
                <a16:creationId xmlns:a16="http://schemas.microsoft.com/office/drawing/2014/main" id="{D403C39B-6189-DEBB-FE5E-BF1F0961E424}"/>
              </a:ext>
            </a:extLst>
          </p:cNvPr>
          <p:cNvSpPr/>
          <p:nvPr/>
        </p:nvSpPr>
        <p:spPr>
          <a:xfrm>
            <a:off x="7312917" y="3854780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Multiplication Sign 40">
            <a:extLst>
              <a:ext uri="{FF2B5EF4-FFF2-40B4-BE49-F238E27FC236}">
                <a16:creationId xmlns:a16="http://schemas.microsoft.com/office/drawing/2014/main" id="{75C3C79E-1C98-C785-B344-1F4A33696E18}"/>
              </a:ext>
            </a:extLst>
          </p:cNvPr>
          <p:cNvSpPr/>
          <p:nvPr/>
        </p:nvSpPr>
        <p:spPr>
          <a:xfrm>
            <a:off x="10455918" y="4691168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3EB04A5D-4460-C814-5AC5-F46146A041E1}"/>
              </a:ext>
            </a:extLst>
          </p:cNvPr>
          <p:cNvSpPr/>
          <p:nvPr/>
        </p:nvSpPr>
        <p:spPr>
          <a:xfrm>
            <a:off x="10261418" y="5658005"/>
            <a:ext cx="704873" cy="678926"/>
          </a:xfrm>
          <a:prstGeom prst="mathMultiply">
            <a:avLst>
              <a:gd name="adj1" fmla="val 723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CustomShape 23">
            <a:hlinkClick r:id="" action="ppaction://noaction">
              <a:snd r:embed="rId15" name="T2_W1F_6.2.wav"/>
            </a:hlinkClick>
            <a:extLst>
              <a:ext uri="{FF2B5EF4-FFF2-40B4-BE49-F238E27FC236}">
                <a16:creationId xmlns:a16="http://schemas.microsoft.com/office/drawing/2014/main" id="{D5C925AD-A9EF-8009-9FDD-746ECD96B4FC}"/>
              </a:ext>
            </a:extLst>
          </p:cNvPr>
          <p:cNvSpPr/>
          <p:nvPr/>
        </p:nvSpPr>
        <p:spPr>
          <a:xfrm>
            <a:off x="2630270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CustomShape 24">
            <a:hlinkClick r:id="" action="ppaction://noaction">
              <a:snd r:embed="rId16" name="T2_W1F_6.3.wav"/>
            </a:hlinkClick>
            <a:extLst>
              <a:ext uri="{FF2B5EF4-FFF2-40B4-BE49-F238E27FC236}">
                <a16:creationId xmlns:a16="http://schemas.microsoft.com/office/drawing/2014/main" id="{0CD55EA0-CBA3-5FF4-29F7-B871868A074C}"/>
              </a:ext>
            </a:extLst>
          </p:cNvPr>
          <p:cNvSpPr/>
          <p:nvPr/>
        </p:nvSpPr>
        <p:spPr>
          <a:xfrm>
            <a:off x="3403148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CustomShape 25">
            <a:hlinkClick r:id="" action="ppaction://noaction">
              <a:snd r:embed="rId17" name="T2_W1F_6.4.wav"/>
            </a:hlinkClick>
            <a:extLst>
              <a:ext uri="{FF2B5EF4-FFF2-40B4-BE49-F238E27FC236}">
                <a16:creationId xmlns:a16="http://schemas.microsoft.com/office/drawing/2014/main" id="{9DFEB1F6-4F0B-DBA7-BDB4-33A407C78C17}"/>
              </a:ext>
            </a:extLst>
          </p:cNvPr>
          <p:cNvSpPr/>
          <p:nvPr/>
        </p:nvSpPr>
        <p:spPr>
          <a:xfrm>
            <a:off x="4176026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CustomShape 26">
            <a:hlinkClick r:id="" action="ppaction://noaction">
              <a:snd r:embed="rId18" name="T2_W1F_6.5.wav"/>
            </a:hlinkClick>
            <a:extLst>
              <a:ext uri="{FF2B5EF4-FFF2-40B4-BE49-F238E27FC236}">
                <a16:creationId xmlns:a16="http://schemas.microsoft.com/office/drawing/2014/main" id="{C0EA497C-3073-97DC-737E-AB8E0E84F896}"/>
              </a:ext>
            </a:extLst>
          </p:cNvPr>
          <p:cNvSpPr/>
          <p:nvPr/>
        </p:nvSpPr>
        <p:spPr>
          <a:xfrm>
            <a:off x="4948904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CustomShape 27">
            <a:hlinkClick r:id="" action="ppaction://noaction">
              <a:snd r:embed="rId19" name="T2_W1F_6.6.wav"/>
            </a:hlinkClick>
            <a:extLst>
              <a:ext uri="{FF2B5EF4-FFF2-40B4-BE49-F238E27FC236}">
                <a16:creationId xmlns:a16="http://schemas.microsoft.com/office/drawing/2014/main" id="{535363D5-B7BE-E7D7-C4DE-97154ED97765}"/>
              </a:ext>
            </a:extLst>
          </p:cNvPr>
          <p:cNvSpPr/>
          <p:nvPr/>
        </p:nvSpPr>
        <p:spPr>
          <a:xfrm>
            <a:off x="5721782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CustomShape 28">
            <a:hlinkClick r:id="" action="ppaction://noaction">
              <a:snd r:embed="rId20" name="T2_W1F_6.7.wav"/>
            </a:hlinkClick>
            <a:extLst>
              <a:ext uri="{FF2B5EF4-FFF2-40B4-BE49-F238E27FC236}">
                <a16:creationId xmlns:a16="http://schemas.microsoft.com/office/drawing/2014/main" id="{8BAEAD2B-AC46-A605-CD33-8C85E1179B6B}"/>
              </a:ext>
            </a:extLst>
          </p:cNvPr>
          <p:cNvSpPr/>
          <p:nvPr/>
        </p:nvSpPr>
        <p:spPr>
          <a:xfrm>
            <a:off x="6494660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CustomShape 27">
            <a:hlinkClick r:id="" action="ppaction://noaction">
              <a:snd r:embed="rId21" name="T2_W1F_6.8.wav"/>
            </a:hlinkClick>
            <a:extLst>
              <a:ext uri="{FF2B5EF4-FFF2-40B4-BE49-F238E27FC236}">
                <a16:creationId xmlns:a16="http://schemas.microsoft.com/office/drawing/2014/main" id="{33690219-5072-FEE0-1162-D1EFA26303D3}"/>
              </a:ext>
            </a:extLst>
          </p:cNvPr>
          <p:cNvSpPr/>
          <p:nvPr/>
        </p:nvSpPr>
        <p:spPr>
          <a:xfrm>
            <a:off x="7267538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CustomShape 28">
            <a:hlinkClick r:id="" action="ppaction://noaction">
              <a:snd r:embed="rId22" name="T2_W1F_6.9.wav"/>
            </a:hlinkClick>
            <a:extLst>
              <a:ext uri="{FF2B5EF4-FFF2-40B4-BE49-F238E27FC236}">
                <a16:creationId xmlns:a16="http://schemas.microsoft.com/office/drawing/2014/main" id="{45692559-8AD0-39F8-702D-78D697464FEB}"/>
              </a:ext>
            </a:extLst>
          </p:cNvPr>
          <p:cNvSpPr/>
          <p:nvPr/>
        </p:nvSpPr>
        <p:spPr>
          <a:xfrm>
            <a:off x="8040416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CustomShape 28">
            <a:hlinkClick r:id="" action="ppaction://noaction">
              <a:snd r:embed="rId23" name="T2_W1F_6.10.wav"/>
            </a:hlinkClick>
            <a:extLst>
              <a:ext uri="{FF2B5EF4-FFF2-40B4-BE49-F238E27FC236}">
                <a16:creationId xmlns:a16="http://schemas.microsoft.com/office/drawing/2014/main" id="{853D18FE-1352-605A-BBE9-981781C915C5}"/>
              </a:ext>
            </a:extLst>
          </p:cNvPr>
          <p:cNvSpPr/>
          <p:nvPr/>
        </p:nvSpPr>
        <p:spPr>
          <a:xfrm>
            <a:off x="8813294" y="9256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9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CustomShape 28">
            <a:hlinkClick r:id="" action="ppaction://noaction">
              <a:snd r:embed="rId24" name="T2_W1F_6.11.wav"/>
            </a:hlinkClick>
            <a:extLst>
              <a:ext uri="{FF2B5EF4-FFF2-40B4-BE49-F238E27FC236}">
                <a16:creationId xmlns:a16="http://schemas.microsoft.com/office/drawing/2014/main" id="{32C6126F-A802-8F3F-7A22-3C39343AF9DC}"/>
              </a:ext>
            </a:extLst>
          </p:cNvPr>
          <p:cNvSpPr/>
          <p:nvPr/>
        </p:nvSpPr>
        <p:spPr>
          <a:xfrm>
            <a:off x="9586175" y="929448"/>
            <a:ext cx="547129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10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1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DF5286F-1041-4F4A-9D12-EB721536F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00" y="637918"/>
            <a:ext cx="9388596" cy="5339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33468C7-F285-4BD7-97F7-E7F1BBD8A15E}"/>
              </a:ext>
            </a:extLst>
          </p:cNvPr>
          <p:cNvSpPr txBox="1">
            <a:spLocks/>
          </p:cNvSpPr>
          <p:nvPr/>
        </p:nvSpPr>
        <p:spPr>
          <a:xfrm>
            <a:off x="11168850" y="971208"/>
            <a:ext cx="706161" cy="39806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C4681A7-4D6A-443D-A3E3-CB4098107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30" y="110824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654486" y="136902"/>
            <a:ext cx="922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Robbie can read German and English now, too. Can you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7AC6235-AEDB-447D-A80E-D6C6C797B5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69" y="3784898"/>
            <a:ext cx="1141072" cy="11591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70474E-09AE-45F0-908B-90CFC84C046A}"/>
              </a:ext>
            </a:extLst>
          </p:cNvPr>
          <p:cNvSpPr/>
          <p:nvPr/>
        </p:nvSpPr>
        <p:spPr>
          <a:xfrm>
            <a:off x="9399627" y="4965358"/>
            <a:ext cx="2225842" cy="129941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F9FBD0-626C-4869-89B0-2A7EB57EF59B}"/>
              </a:ext>
            </a:extLst>
          </p:cNvPr>
          <p:cNvSpPr txBox="1"/>
          <p:nvPr/>
        </p:nvSpPr>
        <p:spPr>
          <a:xfrm>
            <a:off x="2637640" y="2994727"/>
            <a:ext cx="535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Guten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Morgen,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Klasse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3!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F085E0-E0BC-498E-B7B8-C02D74606759}"/>
              </a:ext>
            </a:extLst>
          </p:cNvPr>
          <p:cNvSpPr txBox="1"/>
          <p:nvPr/>
        </p:nvSpPr>
        <p:spPr>
          <a:xfrm>
            <a:off x="9497266" y="5144494"/>
            <a:ext cx="2024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Good morning, class 3!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FF388-C148-708A-7E27-71BB51BE39D3}"/>
              </a:ext>
            </a:extLst>
          </p:cNvPr>
          <p:cNvSpPr txBox="1"/>
          <p:nvPr/>
        </p:nvSpPr>
        <p:spPr>
          <a:xfrm>
            <a:off x="2947063" y="305473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Aufgabe.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AAC4-2913-481A-63D6-0537AF6E5AEB}"/>
              </a:ext>
            </a:extLst>
          </p:cNvPr>
          <p:cNvSpPr txBox="1"/>
          <p:nvPr/>
        </p:nvSpPr>
        <p:spPr>
          <a:xfrm>
            <a:off x="9652575" y="5278213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am not a person!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9846B-A138-57EC-C119-7E34B2208B74}"/>
              </a:ext>
            </a:extLst>
          </p:cNvPr>
          <p:cNvSpPr txBox="1"/>
          <p:nvPr/>
        </p:nvSpPr>
        <p:spPr>
          <a:xfrm>
            <a:off x="3117767" y="3015207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Person!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B54F49-14C3-34DB-FF2B-823AF6FD12D1}"/>
              </a:ext>
            </a:extLst>
          </p:cNvPr>
          <p:cNvSpPr txBox="1"/>
          <p:nvPr/>
        </p:nvSpPr>
        <p:spPr>
          <a:xfrm>
            <a:off x="9549036" y="5269301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not a task.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96DAF-D35A-4CEF-696B-6C62568CCD45}"/>
              </a:ext>
            </a:extLst>
          </p:cNvPr>
          <p:cNvSpPr txBox="1"/>
          <p:nvPr/>
        </p:nvSpPr>
        <p:spPr>
          <a:xfrm>
            <a:off x="3241341" y="2994726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Fehler!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B27211-4184-C23A-4B59-2A504C817950}"/>
              </a:ext>
            </a:extLst>
          </p:cNvPr>
          <p:cNvSpPr txBox="1"/>
          <p:nvPr/>
        </p:nvSpPr>
        <p:spPr>
          <a:xfrm>
            <a:off x="9569645" y="5260694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isn’t a mistake!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AEB86-AC02-2F6F-7055-A914B28F1777}"/>
              </a:ext>
            </a:extLst>
          </p:cNvPr>
          <p:cNvSpPr txBox="1"/>
          <p:nvPr/>
        </p:nvSpPr>
        <p:spPr>
          <a:xfrm>
            <a:off x="3262539" y="300157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Katze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84E085-D33B-E69F-85C9-21BF19A6CE69}"/>
              </a:ext>
            </a:extLst>
          </p:cNvPr>
          <p:cNvSpPr txBox="1"/>
          <p:nvPr/>
        </p:nvSpPr>
        <p:spPr>
          <a:xfrm>
            <a:off x="9626690" y="5431757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a cat.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B7C2E-BC07-C396-5E33-4C166864D807}"/>
              </a:ext>
            </a:extLst>
          </p:cNvPr>
          <p:cNvSpPr txBox="1"/>
          <p:nvPr/>
        </p:nvSpPr>
        <p:spPr>
          <a:xfrm>
            <a:off x="3236540" y="301402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Liste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63E82-EBC4-0E58-D835-334B9AA99EAD}"/>
              </a:ext>
            </a:extLst>
          </p:cNvPr>
          <p:cNvSpPr txBox="1"/>
          <p:nvPr/>
        </p:nvSpPr>
        <p:spPr>
          <a:xfrm>
            <a:off x="9549036" y="5394348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 that a list?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BA19A1-3C19-2A94-A5F4-88E227C917E6}"/>
              </a:ext>
            </a:extLst>
          </p:cNvPr>
          <p:cNvSpPr txBox="1"/>
          <p:nvPr/>
        </p:nvSpPr>
        <p:spPr>
          <a:xfrm>
            <a:off x="2552036" y="3033319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Bist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meine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Partnerin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9ADC49-5082-F0E7-C8CA-940D852B7E9D}"/>
              </a:ext>
            </a:extLst>
          </p:cNvPr>
          <p:cNvSpPr txBox="1"/>
          <p:nvPr/>
        </p:nvSpPr>
        <p:spPr>
          <a:xfrm>
            <a:off x="9603427" y="5216485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Are you my partner? (f)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D03ACF-3F4C-20A1-A625-17F3C17BF335}"/>
              </a:ext>
            </a:extLst>
          </p:cNvPr>
          <p:cNvSpPr txBox="1"/>
          <p:nvPr/>
        </p:nvSpPr>
        <p:spPr>
          <a:xfrm>
            <a:off x="3070734" y="3002165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Ich bin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Partner!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C00091-6D94-A52D-8A28-33CDEF9182DA}"/>
              </a:ext>
            </a:extLst>
          </p:cNvPr>
          <p:cNvSpPr txBox="1"/>
          <p:nvPr/>
        </p:nvSpPr>
        <p:spPr>
          <a:xfrm>
            <a:off x="9549036" y="5260238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 am your partner!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AE5A61-EE68-4F0D-8FF9-511704D83533}"/>
              </a:ext>
            </a:extLst>
          </p:cNvPr>
          <p:cNvSpPr txBox="1"/>
          <p:nvPr/>
        </p:nvSpPr>
        <p:spPr>
          <a:xfrm>
            <a:off x="3276777" y="2969213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ein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Haus.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C9E9A4-EFD0-4D62-BA66-AB23885F10D2}"/>
              </a:ext>
            </a:extLst>
          </p:cNvPr>
          <p:cNvSpPr txBox="1"/>
          <p:nvPr/>
        </p:nvSpPr>
        <p:spPr>
          <a:xfrm>
            <a:off x="2967354" y="2962367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Das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ist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keine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Schule.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2D604A-AF99-43C7-9761-570C9DB60583}"/>
              </a:ext>
            </a:extLst>
          </p:cNvPr>
          <p:cNvSpPr txBox="1"/>
          <p:nvPr/>
        </p:nvSpPr>
        <p:spPr>
          <a:xfrm>
            <a:off x="9611110" y="5350381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a house.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4A7314-549D-422C-B6AD-D870D5A5EDAE}"/>
              </a:ext>
            </a:extLst>
          </p:cNvPr>
          <p:cNvSpPr txBox="1"/>
          <p:nvPr/>
        </p:nvSpPr>
        <p:spPr>
          <a:xfrm>
            <a:off x="9477275" y="5350380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That is not a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school.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E960F9-5749-45BE-9D34-023990634F81}"/>
              </a:ext>
            </a:extLst>
          </p:cNvPr>
          <p:cNvSpPr txBox="1"/>
          <p:nvPr/>
        </p:nvSpPr>
        <p:spPr>
          <a:xfrm>
            <a:off x="3312213" y="2844225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469FB1-1EDC-4C3C-AED6-E50C2102A585}"/>
              </a:ext>
            </a:extLst>
          </p:cNvPr>
          <p:cNvSpPr txBox="1"/>
          <p:nvPr/>
        </p:nvSpPr>
        <p:spPr>
          <a:xfrm>
            <a:off x="9625866" y="5449628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Goodbye!</a:t>
            </a:r>
          </a:p>
        </p:txBody>
      </p:sp>
      <p:pic>
        <p:nvPicPr>
          <p:cNvPr id="5" name="Picture 4" descr="A cartoon of a person&#10;&#10;Description automatically generated">
            <a:extLst>
              <a:ext uri="{FF2B5EF4-FFF2-40B4-BE49-F238E27FC236}">
                <a16:creationId xmlns:a16="http://schemas.microsoft.com/office/drawing/2014/main" id="{466190BD-12FE-0909-774A-2E4416131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28" y="1621999"/>
            <a:ext cx="989217" cy="32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5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1" grpId="0"/>
      <p:bldP spid="71" grpId="1"/>
      <p:bldP spid="14" grpId="0"/>
      <p:bldP spid="14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peech Bubble: Rectangle with Corners Rounded 67"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1133818" y="803647"/>
            <a:ext cx="2135614" cy="459718"/>
          </a:xfrm>
          <a:prstGeom prst="wedgeRoundRectCallout">
            <a:avLst>
              <a:gd name="adj1" fmla="val -61833"/>
              <a:gd name="adj2" fmla="val -789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 die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*!</a:t>
            </a: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27" y="618876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C44A1F-2D2E-4E1C-A5BA-3881D709202E}"/>
              </a:ext>
            </a:extLst>
          </p:cNvPr>
          <p:cNvSpPr txBox="1"/>
          <p:nvPr/>
        </p:nvSpPr>
        <p:spPr>
          <a:xfrm>
            <a:off x="3003995" y="192671"/>
            <a:ext cx="545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help Robbie through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maze?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99146A-01AD-46BE-A61F-8E60FA8F06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51" y="4695674"/>
            <a:ext cx="1141072" cy="115918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73E8F8A-0F33-4A6A-AE88-F35C7CC76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58" y="577808"/>
            <a:ext cx="6654345" cy="6365806"/>
          </a:xfrm>
          <a:prstGeom prst="rect">
            <a:avLst/>
          </a:prstGeom>
        </p:spPr>
      </p:pic>
      <p:sp>
        <p:nvSpPr>
          <p:cNvPr id="49" name="Title 2">
            <a:extLst>
              <a:ext uri="{FF2B5EF4-FFF2-40B4-BE49-F238E27FC236}">
                <a16:creationId xmlns:a16="http://schemas.microsoft.com/office/drawing/2014/main" id="{2FEFA73B-4CD5-4DB8-A989-A9BD60F78951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AED276E-7C98-4E48-AB2B-7E99EFAFACC9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52" name="Speech Bubble: Rectangle with Corners Rounded 51">
              <a:extLst>
                <a:ext uri="{FF2B5EF4-FFF2-40B4-BE49-F238E27FC236}">
                  <a16:creationId xmlns:a16="http://schemas.microsoft.com/office/drawing/2014/main" id="{BF02D9ED-12C3-4615-9602-3263E45B1D51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53" name="Speech Bubble: Rectangle with Corners Rounded 52">
              <a:extLst>
                <a:ext uri="{FF2B5EF4-FFF2-40B4-BE49-F238E27FC236}">
                  <a16:creationId xmlns:a16="http://schemas.microsoft.com/office/drawing/2014/main" id="{549F7F41-C831-46C8-BEB3-481B01995CD6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4" name="Picture 53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315B2620-8702-4393-8B65-5DA54C9D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11E822A-11AD-4699-BEC6-9261D3E94DC7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088CC199-CFD9-4067-9EDE-BB32B03023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481" y="6238152"/>
            <a:ext cx="325536" cy="3138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E96B662-EDB5-4C67-BA79-366822C98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8329" y="4920795"/>
            <a:ext cx="551742" cy="494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4B13AD-CA44-440F-AA17-1C3F4D658C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893" y="4310456"/>
            <a:ext cx="222204" cy="44440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6AE7884-0E62-4411-82EC-1F00EECAC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2888" y="3964394"/>
            <a:ext cx="222204" cy="44440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C9C6300-C07E-4A4F-903B-44E8FF1942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891" y="4075904"/>
            <a:ext cx="222204" cy="44440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A146A3-4E2B-4BFD-AE62-37B9AC8E00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904" y="4314701"/>
            <a:ext cx="222204" cy="444407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01A000B-6255-4027-A8AE-B4EF33945565}"/>
              </a:ext>
            </a:extLst>
          </p:cNvPr>
          <p:cNvSpPr txBox="1"/>
          <p:nvPr/>
        </p:nvSpPr>
        <p:spPr>
          <a:xfrm>
            <a:off x="9784809" y="6458237"/>
            <a:ext cx="24210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Sätze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sentences</a:t>
            </a:r>
          </a:p>
        </p:txBody>
      </p:sp>
      <p:pic>
        <p:nvPicPr>
          <p:cNvPr id="4" name="Picture 3" descr="A black cat with yellow eyes&#10;&#10;Description automatically generated">
            <a:extLst>
              <a:ext uri="{FF2B5EF4-FFF2-40B4-BE49-F238E27FC236}">
                <a16:creationId xmlns:a16="http://schemas.microsoft.com/office/drawing/2014/main" id="{00D454F4-4FF4-7410-E876-97BB108F2F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889" y="6013133"/>
            <a:ext cx="511815" cy="572528"/>
          </a:xfrm>
          <a:prstGeom prst="rect">
            <a:avLst/>
          </a:prstGeom>
        </p:spPr>
      </p:pic>
      <p:pic>
        <p:nvPicPr>
          <p:cNvPr id="7" name="Picture 2" descr="Free house residence home vector">
            <a:extLst>
              <a:ext uri="{FF2B5EF4-FFF2-40B4-BE49-F238E27FC236}">
                <a16:creationId xmlns:a16="http://schemas.microsoft.com/office/drawing/2014/main" id="{8C8E2FE0-C544-C296-414B-2D15FD51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00" y="3885171"/>
            <a:ext cx="617983" cy="4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ree mistake error mathematics illustration">
            <a:extLst>
              <a:ext uri="{FF2B5EF4-FFF2-40B4-BE49-F238E27FC236}">
                <a16:creationId xmlns:a16="http://schemas.microsoft.com/office/drawing/2014/main" id="{A0BEAC95-51EA-A688-188B-AD6007E5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024" y="4355766"/>
            <a:ext cx="464194" cy="29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Free oops speech bubble comics illustration">
            <a:extLst>
              <a:ext uri="{FF2B5EF4-FFF2-40B4-BE49-F238E27FC236}">
                <a16:creationId xmlns:a16="http://schemas.microsoft.com/office/drawing/2014/main" id="{A3CF2939-F20E-B856-2AC5-5715F48D0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288" y="4197209"/>
            <a:ext cx="430282" cy="2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4C2BF0-EFEA-0F21-397B-BF3A647CFDDA}"/>
              </a:ext>
            </a:extLst>
          </p:cNvPr>
          <p:cNvGrpSpPr/>
          <p:nvPr/>
        </p:nvGrpSpPr>
        <p:grpSpPr>
          <a:xfrm>
            <a:off x="6095999" y="6172015"/>
            <a:ext cx="669088" cy="399364"/>
            <a:chOff x="9100723" y="4048216"/>
            <a:chExt cx="2879676" cy="1718735"/>
          </a:xfrm>
        </p:grpSpPr>
        <p:pic>
          <p:nvPicPr>
            <p:cNvPr id="16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23C5D763-63B4-DA05-FCD4-111A617606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929C2B-01E3-56D8-858B-AE5B1C8AF9F6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469EC-4A37-5E47-7387-CBC2867A5A0C}"/>
              </a:ext>
            </a:extLst>
          </p:cNvPr>
          <p:cNvGrpSpPr/>
          <p:nvPr/>
        </p:nvGrpSpPr>
        <p:grpSpPr>
          <a:xfrm>
            <a:off x="8385078" y="3424844"/>
            <a:ext cx="551742" cy="400111"/>
            <a:chOff x="2726866" y="3620531"/>
            <a:chExt cx="2900564" cy="2120052"/>
          </a:xfrm>
        </p:grpSpPr>
        <p:pic>
          <p:nvPicPr>
            <p:cNvPr id="19" name="Picture 6" descr="Free christmas card christmas card illustration">
              <a:extLst>
                <a:ext uri="{FF2B5EF4-FFF2-40B4-BE49-F238E27FC236}">
                  <a16:creationId xmlns:a16="http://schemas.microsoft.com/office/drawing/2014/main" id="{D11D0C9D-3D06-E25D-0101-44BF987A8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866" y="3812062"/>
              <a:ext cx="1415627" cy="1891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Free card cele celebration vector">
              <a:extLst>
                <a:ext uri="{FF2B5EF4-FFF2-40B4-BE49-F238E27FC236}">
                  <a16:creationId xmlns:a16="http://schemas.microsoft.com/office/drawing/2014/main" id="{870F253F-4C54-A2A1-A0D1-451C14F1E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771" y="3620531"/>
              <a:ext cx="1234440" cy="121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Free father's day card happy father's day card illustration">
              <a:extLst>
                <a:ext uri="{FF2B5EF4-FFF2-40B4-BE49-F238E27FC236}">
                  <a16:creationId xmlns:a16="http://schemas.microsoft.com/office/drawing/2014/main" id="{B2BCAB07-FDB5-E5AB-6D01-097FC8AE5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991" y="4573728"/>
              <a:ext cx="1234439" cy="1166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978ED475-B453-00A7-C858-24D76DD732B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 r="57718" b="9009"/>
          <a:stretch/>
        </p:blipFill>
        <p:spPr>
          <a:xfrm>
            <a:off x="5889350" y="5055925"/>
            <a:ext cx="462967" cy="475922"/>
          </a:xfrm>
          <a:prstGeom prst="rect">
            <a:avLst/>
          </a:prstGeom>
        </p:spPr>
      </p:pic>
      <p:pic>
        <p:nvPicPr>
          <p:cNvPr id="26" name="Picture 2" descr="Free checklist task to do vector">
            <a:extLst>
              <a:ext uri="{FF2B5EF4-FFF2-40B4-BE49-F238E27FC236}">
                <a16:creationId xmlns:a16="http://schemas.microsoft.com/office/drawing/2014/main" id="{DB675ECE-07CE-992F-303E-3C3944667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885" y="4311610"/>
            <a:ext cx="413202" cy="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ree hands holding letters illustration">
            <a:extLst>
              <a:ext uri="{FF2B5EF4-FFF2-40B4-BE49-F238E27FC236}">
                <a16:creationId xmlns:a16="http://schemas.microsoft.com/office/drawing/2014/main" id="{99EABADA-BFA2-F65E-87A3-7A7D6A34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6" y="5840182"/>
            <a:ext cx="613163" cy="5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DD31F2B-5E97-4D65-87B4-CE8387D847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2061" y="5147884"/>
            <a:ext cx="325536" cy="313852"/>
          </a:xfrm>
          <a:prstGeom prst="rect">
            <a:avLst/>
          </a:prstGeom>
        </p:spPr>
      </p:pic>
      <p:sp>
        <p:nvSpPr>
          <p:cNvPr id="80" name="Speech Bubble: Rectangle with Corners Rounded 79">
            <a:extLst>
              <a:ext uri="{FF2B5EF4-FFF2-40B4-BE49-F238E27FC236}">
                <a16:creationId xmlns:a16="http://schemas.microsoft.com/office/drawing/2014/main" id="{6D0624A0-588C-4D3B-8E22-EE60513993ED}"/>
              </a:ext>
            </a:extLst>
          </p:cNvPr>
          <p:cNvSpPr/>
          <p:nvPr/>
        </p:nvSpPr>
        <p:spPr>
          <a:xfrm>
            <a:off x="349492" y="2797265"/>
            <a:ext cx="2337240" cy="898230"/>
          </a:xfrm>
          <a:prstGeom prst="wedgeRoundRectCallout">
            <a:avLst>
              <a:gd name="adj1" fmla="val 2315"/>
              <a:gd name="adj2" fmla="val 87950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keine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Katze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</a:p>
        </p:txBody>
      </p:sp>
      <p:pic>
        <p:nvPicPr>
          <p:cNvPr id="28" name="Picture 27" descr="A black cat with yellow eyes&#10;&#10;Description automatically generated">
            <a:extLst>
              <a:ext uri="{FF2B5EF4-FFF2-40B4-BE49-F238E27FC236}">
                <a16:creationId xmlns:a16="http://schemas.microsoft.com/office/drawing/2014/main" id="{1DE8F0AA-97E8-8D83-70F5-816187D7C8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68" y="3275995"/>
            <a:ext cx="293860" cy="34095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7F21BA3-3B54-4D5C-BC4B-9FF151048E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164" y="3008330"/>
            <a:ext cx="194944" cy="19494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59609134-58D5-AD3A-DD90-8ED1994131FA}"/>
              </a:ext>
            </a:extLst>
          </p:cNvPr>
          <p:cNvGrpSpPr/>
          <p:nvPr/>
        </p:nvGrpSpPr>
        <p:grpSpPr>
          <a:xfrm>
            <a:off x="825501" y="5963812"/>
            <a:ext cx="2135613" cy="707887"/>
            <a:chOff x="825501" y="5963812"/>
            <a:chExt cx="2135613" cy="707887"/>
          </a:xfrm>
        </p:grpSpPr>
        <p:sp>
          <p:nvSpPr>
            <p:cNvPr id="86" name="Speech Bubble: Rectangle with Corners Rounded 85">
              <a:extLst>
                <a:ext uri="{FF2B5EF4-FFF2-40B4-BE49-F238E27FC236}">
                  <a16:creationId xmlns:a16="http://schemas.microsoft.com/office/drawing/2014/main" id="{4BEE3D94-9E2C-4334-990A-B141A10778AD}"/>
                </a:ext>
              </a:extLst>
            </p:cNvPr>
            <p:cNvSpPr/>
            <p:nvPr/>
          </p:nvSpPr>
          <p:spPr>
            <a:xfrm>
              <a:off x="825501" y="5963812"/>
              <a:ext cx="2135613" cy="707887"/>
            </a:xfrm>
            <a:prstGeom prst="wedgeRoundRectCallout">
              <a:avLst>
                <a:gd name="adj1" fmla="val 7858"/>
                <a:gd name="adj2" fmla="val -85111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Partner? </a:t>
              </a:r>
            </a:p>
          </p:txBody>
        </p:sp>
        <p:pic>
          <p:nvPicPr>
            <p:cNvPr id="36" name="Picture 35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6BEF0768-ADF9-1D89-8D26-BA0DC85343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1" r="57718" b="9009"/>
            <a:stretch/>
          </p:blipFill>
          <p:spPr>
            <a:xfrm>
              <a:off x="2555055" y="6246448"/>
              <a:ext cx="373117" cy="39783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6CE32B2-FD52-0F0A-BC95-16A96BC9E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88117" y="6389063"/>
              <a:ext cx="262358" cy="262358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EE7FBDD-A967-CF28-0A2C-75BAC05A2122}"/>
              </a:ext>
            </a:extLst>
          </p:cNvPr>
          <p:cNvGrpSpPr/>
          <p:nvPr/>
        </p:nvGrpSpPr>
        <p:grpSpPr>
          <a:xfrm>
            <a:off x="349492" y="2790129"/>
            <a:ext cx="2337240" cy="898230"/>
            <a:chOff x="600834" y="1570936"/>
            <a:chExt cx="2337240" cy="898230"/>
          </a:xfrm>
        </p:grpSpPr>
        <p:sp>
          <p:nvSpPr>
            <p:cNvPr id="46" name="Speech Bubble: Rectangle with Corners Rounded 45">
              <a:extLst>
                <a:ext uri="{FF2B5EF4-FFF2-40B4-BE49-F238E27FC236}">
                  <a16:creationId xmlns:a16="http://schemas.microsoft.com/office/drawing/2014/main" id="{2B090BA1-30B4-73AF-F197-8195E2821835}"/>
                </a:ext>
              </a:extLst>
            </p:cNvPr>
            <p:cNvSpPr/>
            <p:nvPr/>
          </p:nvSpPr>
          <p:spPr>
            <a:xfrm>
              <a:off x="600834" y="1570936"/>
              <a:ext cx="2337240" cy="898230"/>
            </a:xfrm>
            <a:prstGeom prst="wedgeRoundRectCallout">
              <a:avLst>
                <a:gd name="adj1" fmla="val 2315"/>
                <a:gd name="adj2" fmla="val 87950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eine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Katze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! </a:t>
              </a:r>
            </a:p>
          </p:txBody>
        </p:sp>
        <p:pic>
          <p:nvPicPr>
            <p:cNvPr id="47" name="Picture 46" descr="A black cat with yellow eyes&#10;&#10;Description automatically generated">
              <a:extLst>
                <a:ext uri="{FF2B5EF4-FFF2-40B4-BE49-F238E27FC236}">
                  <a16:creationId xmlns:a16="http://schemas.microsoft.com/office/drawing/2014/main" id="{B9B654D9-58A5-209B-8A5A-66E243453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591" y="2016284"/>
              <a:ext cx="293860" cy="34095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4CA152C2-3411-4CF5-9864-B4DD04853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544" y="3486362"/>
            <a:ext cx="325536" cy="313852"/>
          </a:xfrm>
          <a:prstGeom prst="rect">
            <a:avLst/>
          </a:prstGeom>
        </p:spPr>
      </p:pic>
      <p:pic>
        <p:nvPicPr>
          <p:cNvPr id="48" name="Picture 47" descr="A black cat with yellow eyes&#10;&#10;Description automatically generated">
            <a:extLst>
              <a:ext uri="{FF2B5EF4-FFF2-40B4-BE49-F238E27FC236}">
                <a16:creationId xmlns:a16="http://schemas.microsoft.com/office/drawing/2014/main" id="{A8EC91B4-8D17-672F-A531-39996AADCF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49" y="2983553"/>
            <a:ext cx="511815" cy="572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C3D1E5-8A60-4FA2-B724-D61E2767C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4568" y="3446473"/>
            <a:ext cx="325536" cy="3138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6536986-F735-724F-E004-88996DD76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8815" y="2966413"/>
            <a:ext cx="551742" cy="49457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0A56F08-CE0B-402C-A2A5-AE7C662614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741" y="3350695"/>
            <a:ext cx="325536" cy="313852"/>
          </a:xfrm>
          <a:prstGeom prst="rect">
            <a:avLst/>
          </a:prstGeom>
        </p:spPr>
      </p:pic>
      <p:pic>
        <p:nvPicPr>
          <p:cNvPr id="70" name="Picture 2" descr="Free house residence home vector">
            <a:extLst>
              <a:ext uri="{FF2B5EF4-FFF2-40B4-BE49-F238E27FC236}">
                <a16:creationId xmlns:a16="http://schemas.microsoft.com/office/drawing/2014/main" id="{4D000772-190F-76FA-4C4D-570A2320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28" y="2187857"/>
            <a:ext cx="617983" cy="4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1277BD6-511F-445D-A23B-6C3EF9D80C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6353" y="2560036"/>
            <a:ext cx="325536" cy="31385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1C6AAD8-5CF3-1D33-AA7F-A8F329BE9901}"/>
              </a:ext>
            </a:extLst>
          </p:cNvPr>
          <p:cNvGrpSpPr/>
          <p:nvPr/>
        </p:nvGrpSpPr>
        <p:grpSpPr>
          <a:xfrm>
            <a:off x="4023949" y="1839889"/>
            <a:ext cx="669088" cy="399364"/>
            <a:chOff x="9100723" y="4048216"/>
            <a:chExt cx="2879676" cy="1718735"/>
          </a:xfrm>
        </p:grpSpPr>
        <p:pic>
          <p:nvPicPr>
            <p:cNvPr id="91" name="Picture 4" descr="Free education back to school school supplies vector">
              <a:extLst>
                <a:ext uri="{FF2B5EF4-FFF2-40B4-BE49-F238E27FC236}">
                  <a16:creationId xmlns:a16="http://schemas.microsoft.com/office/drawing/2014/main" id="{1E8183DB-DAD3-F87C-F93E-B88F0C844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723" y="4048216"/>
              <a:ext cx="2879676" cy="1718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3871099A-305D-123B-5301-B967581EF668}"/>
                </a:ext>
              </a:extLst>
            </p:cNvPr>
            <p:cNvSpPr/>
            <p:nvPr/>
          </p:nvSpPr>
          <p:spPr>
            <a:xfrm>
              <a:off x="10252520" y="4738204"/>
              <a:ext cx="661187" cy="447997"/>
            </a:xfrm>
            <a:prstGeom prst="rect">
              <a:avLst/>
            </a:prstGeom>
            <a:solidFill>
              <a:srgbClr val="187A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3" name="Picture 2" descr="Free checklist task to do vector">
            <a:extLst>
              <a:ext uri="{FF2B5EF4-FFF2-40B4-BE49-F238E27FC236}">
                <a16:creationId xmlns:a16="http://schemas.microsoft.com/office/drawing/2014/main" id="{18FF9ED2-21A6-9BC9-E6D1-CB01F37E6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699" y="610556"/>
            <a:ext cx="413202" cy="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0B27168-9A97-492E-B019-629A50359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327" y="908463"/>
            <a:ext cx="325536" cy="313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498E7B-6F7D-AF6D-DDB0-5509ED5EB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159" y="6066632"/>
            <a:ext cx="262358" cy="26235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3BCBE18B-0594-9A64-BE5D-7CB3F175C2D0}"/>
              </a:ext>
            </a:extLst>
          </p:cNvPr>
          <p:cNvGrpSpPr/>
          <p:nvPr/>
        </p:nvGrpSpPr>
        <p:grpSpPr>
          <a:xfrm>
            <a:off x="824241" y="5963812"/>
            <a:ext cx="2135613" cy="707887"/>
            <a:chOff x="1537367" y="3514972"/>
            <a:chExt cx="2135613" cy="707887"/>
          </a:xfrm>
        </p:grpSpPr>
        <p:sp>
          <p:nvSpPr>
            <p:cNvPr id="98" name="Speech Bubble: Rectangle with Corners Rounded 97">
              <a:extLst>
                <a:ext uri="{FF2B5EF4-FFF2-40B4-BE49-F238E27FC236}">
                  <a16:creationId xmlns:a16="http://schemas.microsoft.com/office/drawing/2014/main" id="{5E4D46DA-DC1C-4397-A2F7-49212E4D9C92}"/>
                </a:ext>
              </a:extLst>
            </p:cNvPr>
            <p:cNvSpPr/>
            <p:nvPr/>
          </p:nvSpPr>
          <p:spPr>
            <a:xfrm>
              <a:off x="1537367" y="3514972"/>
              <a:ext cx="2135613" cy="707887"/>
            </a:xfrm>
            <a:prstGeom prst="wedgeRoundRectCallout">
              <a:avLst>
                <a:gd name="adj1" fmla="val 7858"/>
                <a:gd name="adj2" fmla="val -85111"/>
                <a:gd name="adj3" fmla="val 16667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Das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ist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kein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Partner </a:t>
              </a:r>
            </a:p>
          </p:txBody>
        </p:sp>
        <p:pic>
          <p:nvPicPr>
            <p:cNvPr id="35" name="Picture 34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4ADF260F-873C-BEC9-F41A-F0F9019A7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61" r="57718" b="9009"/>
            <a:stretch/>
          </p:blipFill>
          <p:spPr>
            <a:xfrm>
              <a:off x="3285202" y="3784623"/>
              <a:ext cx="373117" cy="39783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A14BBA-3B73-6A11-B4F3-B0FCD671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66440" y="3879586"/>
              <a:ext cx="262358" cy="2623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370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54556"/>
              </p:ext>
            </p:extLst>
          </p:nvPr>
        </p:nvGraphicFramePr>
        <p:xfrm>
          <a:off x="547097" y="859875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was?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richtig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grau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das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grün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Partnerin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mein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deine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Aufgabe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Karte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Liste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keine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Haus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Katze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Fehler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Schule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D319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42420" y="551031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</a:t>
            </a: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0324" y="5520466"/>
            <a:ext cx="3175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mistake, error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22049" y="5522676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school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07814" y="4658502"/>
            <a:ext cx="2876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a/no (m,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669056" y="4645349"/>
            <a:ext cx="31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not a/no (f)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586200" y="4664118"/>
            <a:ext cx="2748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house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34963" y="3836444"/>
            <a:ext cx="251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task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69056" y="382769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card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636153" y="3837509"/>
            <a:ext cx="3145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list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07814" y="3034352"/>
            <a:ext cx="257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female partner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1315" y="2982404"/>
            <a:ext cx="244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my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m,nt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2049" y="3011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your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84658" y="21234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grey	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69056" y="2124243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nt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), that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3701" y="21350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green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84657" y="124216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what?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72107" y="1247712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wrong, false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53074" y="124860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ight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, true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2221</Words>
  <Application>Microsoft Office PowerPoint</Application>
  <PresentationFormat>Widescreen</PresentationFormat>
  <Paragraphs>369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Century Gothic</vt:lpstr>
      <vt:lpstr>Modern Love</vt:lpstr>
      <vt:lpstr>Segoe Print</vt:lpstr>
      <vt:lpstr>1_Office Theme</vt:lpstr>
      <vt:lpstr>Office Theme</vt:lpstr>
      <vt:lpstr>3_Office Theme</vt:lpstr>
      <vt:lpstr>Talking about things and things to do</vt:lpstr>
      <vt:lpstr>aussprechen</vt:lpstr>
      <vt:lpstr>aussprechen</vt:lpstr>
      <vt:lpstr>Follow up 1 </vt:lpstr>
      <vt:lpstr>PowerPoint Presentation</vt:lpstr>
      <vt:lpstr>Follow up 2 </vt:lpstr>
      <vt:lpstr>Follow up 3 </vt:lpstr>
      <vt:lpstr>Follow up 4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48</cp:revision>
  <dcterms:created xsi:type="dcterms:W3CDTF">2021-06-12T06:20:35Z</dcterms:created>
  <dcterms:modified xsi:type="dcterms:W3CDTF">2023-10-20T11:48:22Z</dcterms:modified>
</cp:coreProperties>
</file>