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5" r:id="rId2"/>
    <p:sldId id="277" r:id="rId3"/>
    <p:sldId id="925" r:id="rId4"/>
    <p:sldId id="937" r:id="rId5"/>
    <p:sldId id="938" r:id="rId6"/>
    <p:sldId id="926" r:id="rId7"/>
    <p:sldId id="337" r:id="rId8"/>
    <p:sldId id="927" r:id="rId9"/>
    <p:sldId id="418" r:id="rId10"/>
    <p:sldId id="928" r:id="rId11"/>
    <p:sldId id="942" r:id="rId12"/>
    <p:sldId id="947" r:id="rId13"/>
    <p:sldId id="935" r:id="rId14"/>
    <p:sldId id="950" r:id="rId15"/>
    <p:sldId id="949" r:id="rId16"/>
    <p:sldId id="948" r:id="rId17"/>
    <p:sldId id="951" r:id="rId18"/>
    <p:sldId id="952" r:id="rId19"/>
    <p:sldId id="95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187A40"/>
    <a:srgbClr val="3B3838"/>
    <a:srgbClr val="FADD2E"/>
    <a:srgbClr val="FFFFCC"/>
    <a:srgbClr val="FFD10D"/>
    <a:srgbClr val="2E94AF"/>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22" autoAdjust="0"/>
    <p:restoredTop sz="73535" autoAdjust="0"/>
  </p:normalViewPr>
  <p:slideViewPr>
    <p:cSldViewPr snapToGrid="0">
      <p:cViewPr varScale="1">
        <p:scale>
          <a:sx n="75" d="100"/>
          <a:sy n="75" d="100"/>
        </p:scale>
        <p:origin x="624"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E04FFBBC-E5E4-419C-A368-BE4FCB57524B}"/>
    <pc:docChg chg="modSld">
      <pc:chgData name="Charlotte Moss" userId="17b589c9-cb67-41ed-a894-f82ca12b573d" providerId="ADAL" clId="{E04FFBBC-E5E4-419C-A368-BE4FCB57524B}" dt="2023-10-20T10:38:38.422" v="16" actId="20577"/>
      <pc:docMkLst>
        <pc:docMk/>
      </pc:docMkLst>
      <pc:sldChg chg="modNotesTx">
        <pc:chgData name="Charlotte Moss" userId="17b589c9-cb67-41ed-a894-f82ca12b573d" providerId="ADAL" clId="{E04FFBBC-E5E4-419C-A368-BE4FCB57524B}" dt="2023-10-20T10:38:38.422" v="16" actId="20577"/>
        <pc:sldMkLst>
          <pc:docMk/>
          <pc:sldMk cId="1474163030" sldId="935"/>
        </pc:sldMkLst>
      </pc:sldChg>
      <pc:sldChg chg="modNotesTx">
        <pc:chgData name="Charlotte Moss" userId="17b589c9-cb67-41ed-a894-f82ca12b573d" providerId="ADAL" clId="{E04FFBBC-E5E4-419C-A368-BE4FCB57524B}" dt="2023-10-20T10:16:10.069" v="13" actId="20577"/>
        <pc:sldMkLst>
          <pc:docMk/>
          <pc:sldMk cId="2972396504" sldId="9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[ä] spät </a:t>
            </a:r>
            <a:r>
              <a:rPr lang="de-DE" sz="1200" b="0" i="0" strike="noStrike" spc="-1" dirty="0">
                <a:solidFill>
                  <a:srgbClr val="002060"/>
                </a:solidFill>
                <a:latin typeface="Century Gothic"/>
                <a:ea typeface="Century Gothic"/>
              </a:rPr>
              <a:t>[171] </a:t>
            </a:r>
            <a:r>
              <a:rPr lang="de-DE" sz="1200" b="1" i="0" strike="noStrike" spc="-1" dirty="0">
                <a:solidFill>
                  <a:srgbClr val="002060"/>
                </a:solidFill>
                <a:latin typeface="Century Gothic"/>
                <a:ea typeface="Century Gothic"/>
              </a:rPr>
              <a:t>zählen</a:t>
            </a:r>
            <a:r>
              <a:rPr lang="de-DE" sz="1200" b="0" i="0" strike="noStrike" spc="-1" dirty="0">
                <a:solidFill>
                  <a:srgbClr val="002060"/>
                </a:solidFill>
                <a:latin typeface="Century Gothic"/>
                <a:ea typeface="Century Gothic"/>
              </a:rPr>
              <a:t> [680] </a:t>
            </a:r>
            <a:r>
              <a:rPr lang="de-DE" sz="1200" b="1" i="0" strike="noStrike" spc="-1" dirty="0">
                <a:solidFill>
                  <a:srgbClr val="002060"/>
                </a:solidFill>
                <a:latin typeface="Century Gothic"/>
                <a:ea typeface="Century Gothic"/>
              </a:rPr>
              <a:t>wählen </a:t>
            </a:r>
            <a:r>
              <a:rPr lang="de-DE" sz="1200" b="0" i="0" strike="noStrike" spc="-1" dirty="0">
                <a:solidFill>
                  <a:srgbClr val="002060"/>
                </a:solidFill>
                <a:latin typeface="Century Gothic"/>
                <a:ea typeface="Century Gothic"/>
              </a:rPr>
              <a:t>[64]</a:t>
            </a: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1" strike="noStrike" spc="-1" dirty="0">
                <a:solidFill>
                  <a:srgbClr val="002060"/>
                </a:solidFill>
                <a:latin typeface="Century Gothic"/>
                <a:ea typeface="Century Gothic"/>
              </a:rPr>
              <a:t> (new)</a:t>
            </a:r>
            <a:r>
              <a:rPr lang="it-IT" sz="1200" b="0"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kein, keine, kein [46] Fehler [861] Haus [147] Katze [2235] Schule [359]</a:t>
            </a:r>
          </a:p>
          <a:p>
            <a:pPr marL="216000" indent="-216000">
              <a:lnSpc>
                <a:spcPct val="100000"/>
              </a:lnSpc>
            </a:pPr>
            <a:r>
              <a:rPr lang="en-GB" sz="1100" b="1" dirty="0">
                <a:solidFill>
                  <a:sysClr val="windowText" lastClr="000000"/>
                </a:solidFill>
                <a:effectLst/>
                <a:latin typeface="+mn-lt"/>
                <a:ea typeface="+mn-ea"/>
                <a:cs typeface="+mn-cs"/>
              </a:rPr>
              <a:t>Revisit 1: </a:t>
            </a:r>
            <a:r>
              <a:rPr lang="de-DE" sz="1800" b="0" i="0" u="none" strike="noStrike" dirty="0">
                <a:solidFill>
                  <a:srgbClr val="002060"/>
                </a:solidFill>
                <a:effectLst/>
                <a:latin typeface="Century Gothic" panose="020B0502020202020204" pitchFamily="34" charset="0"/>
              </a:rPr>
              <a:t>Aufgabe [256] Karte [1474] Liste [1792]  Partner, Partnerin [1172] mein, meine [51] dein, deine [233] </a:t>
            </a:r>
          </a:p>
          <a:p>
            <a:pPr marL="216000" indent="-216000">
              <a:lnSpc>
                <a:spcPct val="100000"/>
              </a:lnSpc>
            </a:pPr>
            <a:r>
              <a:rPr lang="en-GB" sz="1100" b="1" dirty="0">
                <a:solidFill>
                  <a:sysClr val="windowText" lastClr="000000"/>
                </a:solidFill>
                <a:effectLst/>
                <a:latin typeface="+mn-lt"/>
                <a:ea typeface="+mn-ea"/>
                <a:cs typeface="+mn-cs"/>
              </a:rPr>
              <a:t>Revisit 2:</a:t>
            </a:r>
            <a:r>
              <a:rPr lang="en-GB" sz="1100" b="0" dirty="0">
                <a:solidFill>
                  <a:sysClr val="windowText" lastClr="000000"/>
                </a:solidFill>
                <a:effectLst/>
                <a:latin typeface="+mn-lt"/>
                <a:ea typeface="+mn-ea"/>
                <a:cs typeface="+mn-cs"/>
              </a:rPr>
              <a:t> </a:t>
            </a:r>
            <a:r>
              <a:rPr lang="de-DE" sz="1100" b="0" dirty="0">
                <a:solidFill>
                  <a:sysClr val="windowText" lastClr="000000"/>
                </a:solidFill>
                <a:effectLst/>
                <a:latin typeface="+mn-lt"/>
                <a:ea typeface="+mn-ea"/>
                <a:cs typeface="+mn-cs"/>
              </a:rPr>
              <a:t>was [38] falsch [524] grau [1560] grün [682] richtig [177]schwarz [471] weiß [474] das2 [1]</a:t>
            </a:r>
            <a:endParaRPr lang="en-GB" sz="1100" b="0" dirty="0">
              <a:solidFill>
                <a:sysClr val="windowText" lastClr="000000"/>
              </a:solidFill>
              <a:effectLst/>
              <a:latin typeface="+mn-lt"/>
              <a:ea typeface="+mn-ea"/>
              <a:cs typeface="+mn-cs"/>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Procedure:</a:t>
            </a:r>
            <a:br>
              <a:rPr lang="en-GB" dirty="0"/>
            </a:br>
            <a:r>
              <a:rPr lang="en-GB" dirty="0"/>
              <a:t>1. Click through the animations to present the</a:t>
            </a:r>
            <a:r>
              <a:rPr lang="en-GB" baseline="0" dirty="0"/>
              <a:t> explanation.</a:t>
            </a:r>
            <a:endParaRPr lang="en-GB" dirty="0"/>
          </a:p>
          <a:p>
            <a:r>
              <a:rPr lang="en-GB" dirty="0"/>
              <a:t>2. Check</a:t>
            </a:r>
            <a:r>
              <a:rPr lang="en-GB" baseline="0" dirty="0"/>
              <a:t> pupils’ understanding at each stage.</a:t>
            </a: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2959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(e) used with different gender nouns.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Tell pupils they will hear sentences with </a:t>
            </a:r>
            <a:r>
              <a:rPr lang="en-GB" sz="1200" b="0" strike="noStrike" spc="-1" dirty="0" err="1">
                <a:solidFill>
                  <a:srgbClr val="000000"/>
                </a:solidFill>
                <a:latin typeface="Calibri"/>
              </a:rPr>
              <a:t>kein</a:t>
            </a:r>
            <a:r>
              <a:rPr lang="en-GB" sz="1200" b="0" strike="noStrike" spc="-1" dirty="0">
                <a:solidFill>
                  <a:srgbClr val="000000"/>
                </a:solidFill>
                <a:latin typeface="Calibri"/>
              </a:rPr>
              <a:t>(e) and the noun will be missing. They need to decide which of the two nouns given (A or B) would fit in the sentence, based on whether they hear </a:t>
            </a:r>
            <a:r>
              <a:rPr lang="en-GB" sz="1200" b="0" strike="noStrike" spc="-1" dirty="0" err="1">
                <a:solidFill>
                  <a:srgbClr val="000000"/>
                </a:solidFill>
                <a:latin typeface="Calibri"/>
              </a:rPr>
              <a:t>kein</a:t>
            </a:r>
            <a:r>
              <a:rPr lang="en-GB" sz="1200" b="0" strike="noStrike" spc="-1" dirty="0">
                <a:solidFill>
                  <a:srgbClr val="000000"/>
                </a:solidFill>
                <a:latin typeface="Calibri"/>
              </a:rPr>
              <a:t> or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p>
          <a:p>
            <a:pPr marL="216000" indent="-216000">
              <a:lnSpc>
                <a:spcPct val="100000"/>
              </a:lnSpc>
            </a:pPr>
            <a:r>
              <a:rPr lang="en-GB" sz="1200" b="0" strike="noStrike" spc="-1" dirty="0">
                <a:solidFill>
                  <a:srgbClr val="000000"/>
                </a:solidFill>
                <a:latin typeface="Calibri"/>
              </a:rPr>
              <a:t>2. Give pupils 30s seconds to discuss the German for and the genders of the picture nouns before they listen. </a:t>
            </a:r>
          </a:p>
          <a:p>
            <a:pPr marL="216000" indent="-216000">
              <a:lnSpc>
                <a:spcPct val="100000"/>
              </a:lnSpc>
            </a:pPr>
            <a:r>
              <a:rPr lang="en-GB" sz="1200" b="0" strike="noStrike" spc="-1" dirty="0">
                <a:solidFill>
                  <a:srgbClr val="000000"/>
                </a:solidFill>
                <a:latin typeface="Calibri"/>
              </a:rPr>
              <a:t>3. Click to hear the example (B) and ask pupils to select A or B. Discuss why A is correct (Partner is masculine, </a:t>
            </a:r>
            <a:r>
              <a:rPr lang="en-GB" sz="1200" b="0" strike="noStrike" spc="-1" dirty="0" err="1">
                <a:solidFill>
                  <a:srgbClr val="000000"/>
                </a:solidFill>
                <a:latin typeface="Calibri"/>
              </a:rPr>
              <a:t>Katze</a:t>
            </a:r>
            <a:r>
              <a:rPr lang="en-GB" sz="1200" b="0" strike="noStrike" spc="-1" dirty="0">
                <a:solidFill>
                  <a:srgbClr val="000000"/>
                </a:solidFill>
                <a:latin typeface="Calibri"/>
              </a:rPr>
              <a:t> is feminine). </a:t>
            </a:r>
          </a:p>
          <a:p>
            <a:pPr marL="216000" indent="-216000">
              <a:lnSpc>
                <a:spcPct val="100000"/>
              </a:lnSpc>
            </a:pPr>
            <a:r>
              <a:rPr lang="en-GB" sz="1200" b="0" strike="noStrike" spc="-1" dirty="0">
                <a:solidFill>
                  <a:srgbClr val="000000"/>
                </a:solidFill>
                <a:latin typeface="Calibri"/>
              </a:rPr>
              <a:t>4. Pupils write down 1-6.</a:t>
            </a:r>
          </a:p>
          <a:p>
            <a:pPr marL="216000" indent="-216000">
              <a:lnSpc>
                <a:spcPct val="100000"/>
              </a:lnSpc>
            </a:pPr>
            <a:r>
              <a:rPr lang="en-GB" sz="1200" b="0" strike="noStrike" spc="-1" dirty="0">
                <a:solidFill>
                  <a:srgbClr val="000000"/>
                </a:solidFill>
                <a:latin typeface="Calibri"/>
              </a:rPr>
              <a:t>5. Play sentences 1-6 and ask pupils to choose A or B for each. It is important they can justify their answer!</a:t>
            </a:r>
          </a:p>
          <a:p>
            <a:pPr marL="216000" indent="-216000">
              <a:lnSpc>
                <a:spcPct val="100000"/>
              </a:lnSpc>
            </a:pPr>
            <a:r>
              <a:rPr lang="en-GB" sz="1200" b="0" strike="noStrike" spc="-1" dirty="0">
                <a:solidFill>
                  <a:srgbClr val="000000"/>
                </a:solidFill>
                <a:latin typeface="Calibri"/>
              </a:rPr>
              <a:t>6. Click to display answers. Click on ticks to hear complete versions of each sentence.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Note: An alternative version with more support is given on the next slide.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[Partner]</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[Aufgabe]</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[Haus]</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[Schule]</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[Problem]</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a:t>
            </a:r>
            <a:r>
              <a:rPr lang="en-GB" sz="1200" b="0" strike="noStrike" spc="-1" dirty="0" err="1">
                <a:solidFill>
                  <a:srgbClr val="000000"/>
                </a:solidFill>
                <a:latin typeface="Calibri"/>
              </a:rPr>
              <a:t>Preis</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Katze</a:t>
            </a:r>
            <a:r>
              <a:rPr lang="en-GB" sz="1200" b="0" strike="noStrike" spc="-1" dirty="0">
                <a:solidFill>
                  <a:srgbClr val="000000"/>
                </a:solidFill>
                <a:latin typeface="Calibri"/>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This is the version with more support.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(e) used with different gender nouns. </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Tell pupils they will hear sentences with </a:t>
            </a:r>
            <a:r>
              <a:rPr lang="en-GB" sz="1200" b="0" strike="noStrike" spc="-1" dirty="0" err="1">
                <a:solidFill>
                  <a:srgbClr val="000000"/>
                </a:solidFill>
                <a:latin typeface="Calibri"/>
              </a:rPr>
              <a:t>kein</a:t>
            </a:r>
            <a:r>
              <a:rPr lang="en-GB" sz="1200" b="0" strike="noStrike" spc="-1" dirty="0">
                <a:solidFill>
                  <a:srgbClr val="000000"/>
                </a:solidFill>
                <a:latin typeface="Calibri"/>
              </a:rPr>
              <a:t>(e) and the noun will be missing. They need to decide which of the two nouns given (A or B) would fit in the sentence, based on whether they hear </a:t>
            </a:r>
            <a:r>
              <a:rPr lang="en-GB" sz="1200" b="0" strike="noStrike" spc="-1" dirty="0" err="1">
                <a:solidFill>
                  <a:srgbClr val="000000"/>
                </a:solidFill>
                <a:latin typeface="Calibri"/>
              </a:rPr>
              <a:t>kein</a:t>
            </a:r>
            <a:r>
              <a:rPr lang="en-GB" sz="1200" b="0" strike="noStrike" spc="-1" dirty="0">
                <a:solidFill>
                  <a:srgbClr val="000000"/>
                </a:solidFill>
                <a:latin typeface="Calibri"/>
              </a:rPr>
              <a:t> or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p>
          <a:p>
            <a:pPr marL="216000" indent="-216000">
              <a:lnSpc>
                <a:spcPct val="100000"/>
              </a:lnSpc>
            </a:pPr>
            <a:r>
              <a:rPr lang="en-GB" sz="1200" b="0" strike="noStrike" spc="-1" dirty="0">
                <a:solidFill>
                  <a:srgbClr val="000000"/>
                </a:solidFill>
                <a:latin typeface="Calibri"/>
              </a:rPr>
              <a:t>2. Give pupils 30s seconds to discuss the genders of the nouns before they listen. </a:t>
            </a:r>
          </a:p>
          <a:p>
            <a:pPr marL="216000" indent="-216000">
              <a:lnSpc>
                <a:spcPct val="100000"/>
              </a:lnSpc>
            </a:pPr>
            <a:r>
              <a:rPr lang="en-GB" sz="1200" b="0" strike="noStrike" spc="-1" dirty="0">
                <a:solidFill>
                  <a:srgbClr val="000000"/>
                </a:solidFill>
                <a:latin typeface="Calibri"/>
              </a:rPr>
              <a:t>3. Click to hear the example (B) and ask pupils to select A or B. Discuss why A is correct (Partner is masculine, </a:t>
            </a:r>
            <a:r>
              <a:rPr lang="en-GB" sz="1200" b="0" strike="noStrike" spc="-1" dirty="0" err="1">
                <a:solidFill>
                  <a:srgbClr val="000000"/>
                </a:solidFill>
                <a:latin typeface="Calibri"/>
              </a:rPr>
              <a:t>Katze</a:t>
            </a:r>
            <a:r>
              <a:rPr lang="en-GB" sz="1200" b="0" strike="noStrike" spc="-1" dirty="0">
                <a:solidFill>
                  <a:srgbClr val="000000"/>
                </a:solidFill>
                <a:latin typeface="Calibri"/>
              </a:rPr>
              <a:t> is feminine). </a:t>
            </a:r>
          </a:p>
          <a:p>
            <a:pPr marL="216000" indent="-216000">
              <a:lnSpc>
                <a:spcPct val="100000"/>
              </a:lnSpc>
            </a:pPr>
            <a:r>
              <a:rPr lang="en-GB" sz="1200" b="0" strike="noStrike" spc="-1" dirty="0">
                <a:solidFill>
                  <a:srgbClr val="000000"/>
                </a:solidFill>
                <a:latin typeface="Calibri"/>
              </a:rPr>
              <a:t>4. Pupils write down 1-6.</a:t>
            </a:r>
          </a:p>
          <a:p>
            <a:pPr marL="216000" indent="-216000">
              <a:lnSpc>
                <a:spcPct val="100000"/>
              </a:lnSpc>
            </a:pPr>
            <a:r>
              <a:rPr lang="en-GB" sz="1200" b="0" strike="noStrike" spc="-1" dirty="0">
                <a:solidFill>
                  <a:srgbClr val="000000"/>
                </a:solidFill>
                <a:latin typeface="Calibri"/>
              </a:rPr>
              <a:t>5. Play sentences 1-6 and ask pupils to choose A or B for each. It is important they can justify their answer!</a:t>
            </a:r>
          </a:p>
          <a:p>
            <a:pPr marL="216000" indent="-216000">
              <a:lnSpc>
                <a:spcPct val="100000"/>
              </a:lnSpc>
            </a:pPr>
            <a:r>
              <a:rPr lang="en-GB" sz="1200" b="0" strike="noStrike" spc="-1" dirty="0">
                <a:solidFill>
                  <a:srgbClr val="000000"/>
                </a:solidFill>
                <a:latin typeface="Calibri"/>
              </a:rPr>
              <a:t>6. Click to display answers. Click on ticks to hear complete versions of each sentence. Click on individual pictures to hear correct pronunciation of each individual noun.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[Partner]</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[Aufgabe]</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[Haus]</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[Schule]</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[Problem]</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a:t>
            </a:r>
            <a:r>
              <a:rPr lang="en-GB" sz="1200" b="0" strike="noStrike" spc="-1" dirty="0" err="1">
                <a:solidFill>
                  <a:srgbClr val="000000"/>
                </a:solidFill>
                <a:latin typeface="Calibri"/>
              </a:rPr>
              <a:t>Preis</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Katze</a:t>
            </a:r>
            <a:r>
              <a:rPr lang="en-GB" sz="1200" b="0" strike="noStrike" spc="-1" dirty="0">
                <a:solidFill>
                  <a:srgbClr val="000000"/>
                </a:solidFill>
                <a:latin typeface="Calibri"/>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85916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(6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contrast the difference in meaning between </a:t>
            </a:r>
            <a:r>
              <a:rPr lang="en-GB" sz="1200" b="0" strike="noStrike" spc="-1" dirty="0" err="1">
                <a:solidFill>
                  <a:srgbClr val="000000"/>
                </a:solidFill>
                <a:latin typeface="Calibri"/>
                <a:ea typeface="Calibri"/>
              </a:rPr>
              <a:t>ein</a:t>
            </a:r>
            <a:r>
              <a:rPr lang="en-GB" sz="1200" b="0" strike="noStrike" spc="-1" dirty="0">
                <a:solidFill>
                  <a:srgbClr val="000000"/>
                </a:solidFill>
                <a:latin typeface="Calibri"/>
                <a:ea typeface="Calibri"/>
              </a:rPr>
              <a:t>/e and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/e.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Explain the task. Robbie is </a:t>
            </a:r>
            <a:r>
              <a:rPr lang="en-GB" sz="1200" b="0" strike="noStrike" spc="-1">
                <a:solidFill>
                  <a:srgbClr val="000000"/>
                </a:solidFill>
                <a:latin typeface="Calibri"/>
                <a:ea typeface="Calibri"/>
              </a:rPr>
              <a:t>practising his </a:t>
            </a:r>
            <a:r>
              <a:rPr lang="en-GB" sz="1200" b="0" strike="noStrike" spc="-1" dirty="0">
                <a:solidFill>
                  <a:srgbClr val="000000"/>
                </a:solidFill>
                <a:latin typeface="Calibri"/>
                <a:ea typeface="Calibri"/>
              </a:rPr>
              <a:t>German. </a:t>
            </a:r>
          </a:p>
          <a:p>
            <a:pPr marL="229320" indent="-228600">
              <a:lnSpc>
                <a:spcPct val="100000"/>
              </a:lnSpc>
              <a:buAutoNum type="arabicPeriod"/>
            </a:pPr>
            <a:r>
              <a:rPr lang="en-GB" sz="1200" b="0" strike="noStrike" spc="-1" dirty="0">
                <a:solidFill>
                  <a:srgbClr val="000000"/>
                </a:solidFill>
                <a:latin typeface="Calibri"/>
                <a:ea typeface="Calibri"/>
              </a:rPr>
              <a:t>Pupils read what Robbie has said and decide whether the statement is true or false.</a:t>
            </a:r>
          </a:p>
          <a:p>
            <a:pPr marL="229320" indent="-228600">
              <a:lnSpc>
                <a:spcPct val="100000"/>
              </a:lnSpc>
              <a:buAutoNum type="arabicPeriod"/>
            </a:pPr>
            <a:r>
              <a:rPr lang="en-GB" sz="1200" b="0" strike="noStrike" spc="-1" dirty="0">
                <a:solidFill>
                  <a:srgbClr val="000000"/>
                </a:solidFill>
                <a:latin typeface="Calibri"/>
                <a:ea typeface="Calibri"/>
              </a:rPr>
              <a:t>Click to reveal answers.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9506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latin typeface="Arial"/>
              </a:rPr>
              <a:t>[2/6]</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7689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[3/6]</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4640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[4/6]</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38464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[5/6]</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34045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[6/6]</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60711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FFCC00"/>
                </a:solidFill>
                <a:latin typeface="Century Gothic" panose="020B0502020202020204" pitchFamily="34" charset="0"/>
              </a:rPr>
              <a:t>ä</a:t>
            </a:r>
            <a:r>
              <a:rPr lang="en-GB" b="1" baseline="0" dirty="0"/>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a:t>say the </a:t>
            </a:r>
            <a:r>
              <a:rPr lang="en-GB" b="1" dirty="0"/>
              <a:t>[</a:t>
            </a:r>
            <a:r>
              <a:rPr lang="en-GB" sz="1200" b="1" dirty="0">
                <a:solidFill>
                  <a:srgbClr val="FFCC00"/>
                </a:solidFill>
                <a:latin typeface="Century Gothic" panose="020B0502020202020204" pitchFamily="34" charset="0"/>
              </a:rPr>
              <a:t>ä]</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bring your left arm up to mime suddenly looking at your watch.</a:t>
            </a:r>
            <a:endParaRPr lang="en-GB" b="1" dirty="0"/>
          </a:p>
          <a:p>
            <a:pPr marL="0" indent="0">
              <a:lnSpc>
                <a:spcPct val="100000"/>
              </a:lnSpc>
              <a:buNone/>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spät</a:t>
            </a:r>
            <a:r>
              <a:rPr lang="en-GB" sz="1200" b="1" baseline="0" dirty="0"/>
              <a:t> </a:t>
            </a:r>
            <a:r>
              <a:rPr lang="en-GB" sz="1200" baseline="0" dirty="0"/>
              <a:t>[171]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[ä].</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wählen</a:t>
            </a:r>
            <a:r>
              <a:rPr lang="en-GB" sz="1200" b="1" baseline="0" dirty="0"/>
              <a:t> </a:t>
            </a:r>
            <a:r>
              <a:rPr lang="en-GB" sz="1200" baseline="0" dirty="0"/>
              <a:t>[64]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distinguish between the SSCs</a:t>
            </a:r>
            <a:r>
              <a:rPr lang="en-GB" sz="1200" b="1" strike="noStrike" spc="-1" dirty="0">
                <a:solidFill>
                  <a:srgbClr val="000000"/>
                </a:solidFill>
                <a:latin typeface="+mn-lt"/>
                <a:ea typeface="Calibri"/>
              </a:rPr>
              <a:t> [ä]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[a] </a:t>
            </a:r>
            <a:r>
              <a:rPr lang="en-GB" sz="1200" b="0" strike="noStrike" spc="-1" dirty="0">
                <a:solidFill>
                  <a:srgbClr val="000000"/>
                </a:solidFill>
                <a:latin typeface="+mn-lt"/>
                <a:ea typeface="Calibri"/>
              </a:rPr>
              <a:t>by listening to unknown words and identifying the sounds.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Click audio button 1 to play the recording for item 1. Pupils need to decide is it [ä] or [a] and write down ä or a.</a:t>
            </a:r>
          </a:p>
          <a:p>
            <a:pPr marL="228600" indent="-228600">
              <a:buFont typeface="+mj-lt"/>
              <a:buAutoNum type="arabicPeriod"/>
            </a:pPr>
            <a:r>
              <a:rPr lang="en-GB" dirty="0"/>
              <a:t>Elicit the answer.</a:t>
            </a:r>
          </a:p>
          <a:p>
            <a:pPr marL="228600" indent="-228600">
              <a:buFont typeface="+mj-lt"/>
              <a:buAutoNum type="arabicPeriod"/>
            </a:pPr>
            <a:r>
              <a:rPr lang="en-GB" dirty="0"/>
              <a:t>Click to reveal the spelling of word 1.</a:t>
            </a:r>
          </a:p>
          <a:p>
            <a:pPr marL="228600" indent="-228600">
              <a:buFont typeface="+mj-lt"/>
              <a:buAutoNum type="arabicPeriod"/>
            </a:pPr>
            <a:r>
              <a:rPr lang="en-GB" dirty="0"/>
              <a:t>Elicit the meaning, based on  the image. </a:t>
            </a:r>
          </a:p>
          <a:p>
            <a:pPr marL="228600" indent="-228600">
              <a:buFont typeface="+mj-lt"/>
              <a:buAutoNum type="arabicPeriod"/>
            </a:pPr>
            <a:r>
              <a:rPr lang="en-GB" dirty="0"/>
              <a:t>Continue for items 2-8. </a:t>
            </a:r>
          </a:p>
          <a:p>
            <a:pPr marL="0" indent="0">
              <a:buFont typeface="+mj-lt"/>
              <a:buNone/>
            </a:pPr>
            <a:endParaRPr lang="en-GB" dirty="0"/>
          </a:p>
          <a:p>
            <a:pPr marL="0" indent="0">
              <a:buFont typeface="+mj-lt"/>
              <a:buNone/>
            </a:pPr>
            <a:r>
              <a:rPr lang="en-GB" b="1" dirty="0"/>
              <a:t>Meanings</a:t>
            </a:r>
            <a:r>
              <a:rPr lang="en-GB" dirty="0"/>
              <a:t>:</a:t>
            </a:r>
            <a:br>
              <a:rPr lang="en-GB" dirty="0"/>
            </a:br>
            <a:r>
              <a:rPr lang="en-GB" dirty="0"/>
              <a:t>1. das </a:t>
            </a:r>
            <a:r>
              <a:rPr lang="en-GB" dirty="0" err="1"/>
              <a:t>Geschäft</a:t>
            </a:r>
            <a:r>
              <a:rPr lang="en-GB" dirty="0"/>
              <a:t> – shop</a:t>
            </a:r>
            <a:br>
              <a:rPr lang="en-GB" dirty="0"/>
            </a:br>
            <a:r>
              <a:rPr lang="en-GB" dirty="0"/>
              <a:t>2. das </a:t>
            </a:r>
            <a:r>
              <a:rPr lang="en-GB" dirty="0" err="1"/>
              <a:t>Fahrrad</a:t>
            </a:r>
            <a:r>
              <a:rPr lang="en-GB" dirty="0"/>
              <a:t> – bicycle</a:t>
            </a:r>
            <a:br>
              <a:rPr lang="en-GB" dirty="0"/>
            </a:br>
            <a:r>
              <a:rPr lang="en-GB" dirty="0"/>
              <a:t>3. das </a:t>
            </a:r>
            <a:r>
              <a:rPr lang="en-GB" dirty="0" err="1"/>
              <a:t>Mädchen</a:t>
            </a:r>
            <a:r>
              <a:rPr lang="en-GB" dirty="0"/>
              <a:t> – girl</a:t>
            </a:r>
            <a:br>
              <a:rPr lang="en-GB" dirty="0"/>
            </a:br>
            <a:r>
              <a:rPr lang="en-GB" dirty="0"/>
              <a:t>4. </a:t>
            </a:r>
            <a:r>
              <a:rPr lang="en-GB" dirty="0" err="1"/>
              <a:t>glatt</a:t>
            </a:r>
            <a:r>
              <a:rPr lang="en-GB" dirty="0"/>
              <a:t> – slippery</a:t>
            </a:r>
          </a:p>
          <a:p>
            <a:pPr marL="0" indent="0">
              <a:buFont typeface="+mj-lt"/>
              <a:buNone/>
            </a:pPr>
            <a:r>
              <a:rPr lang="en-GB" dirty="0"/>
              <a:t>5. die </a:t>
            </a:r>
            <a:r>
              <a:rPr lang="en-GB" dirty="0" err="1"/>
              <a:t>Katze</a:t>
            </a:r>
            <a:r>
              <a:rPr lang="en-GB" dirty="0"/>
              <a:t> – cat</a:t>
            </a:r>
          </a:p>
          <a:p>
            <a:pPr marL="0" indent="0">
              <a:buFont typeface="+mj-lt"/>
              <a:buNone/>
            </a:pPr>
            <a:r>
              <a:rPr lang="en-GB" dirty="0"/>
              <a:t>6. die </a:t>
            </a:r>
            <a:r>
              <a:rPr lang="en-GB" dirty="0" err="1"/>
              <a:t>Träne</a:t>
            </a:r>
            <a:r>
              <a:rPr lang="en-GB" dirty="0"/>
              <a:t> – tear </a:t>
            </a:r>
          </a:p>
          <a:p>
            <a:pPr marL="0" indent="0">
              <a:buFont typeface="+mj-lt"/>
              <a:buNone/>
            </a:pPr>
            <a:r>
              <a:rPr lang="en-GB" dirty="0"/>
              <a:t>7. </a:t>
            </a:r>
            <a:r>
              <a:rPr lang="en-GB" dirty="0" err="1"/>
              <a:t>lächeln</a:t>
            </a:r>
            <a:r>
              <a:rPr lang="en-GB" dirty="0"/>
              <a:t> – to smile</a:t>
            </a:r>
            <a:br>
              <a:rPr lang="en-GB" dirty="0"/>
            </a:br>
            <a:r>
              <a:rPr lang="en-GB" dirty="0"/>
              <a:t>8. das </a:t>
            </a:r>
            <a:r>
              <a:rPr lang="en-GB" dirty="0" err="1"/>
              <a:t>Gerät</a:t>
            </a:r>
            <a:r>
              <a:rPr lang="en-GB" dirty="0"/>
              <a:t> – tool </a:t>
            </a:r>
            <a:br>
              <a:rPr lang="en-GB" dirty="0"/>
            </a:br>
            <a:r>
              <a:rPr lang="en-GB" dirty="0"/>
              <a:t>9. </a:t>
            </a:r>
            <a:r>
              <a:rPr lang="en-GB" dirty="0" err="1"/>
              <a:t>waschen</a:t>
            </a:r>
            <a:r>
              <a:rPr lang="en-GB" dirty="0"/>
              <a:t> – to wash</a:t>
            </a:r>
            <a:br>
              <a:rPr lang="en-GB" dirty="0"/>
            </a:br>
            <a:br>
              <a:rPr lang="en-GB" dirty="0"/>
            </a:br>
            <a:br>
              <a:rPr lang="en-GB" dirty="0"/>
            </a:br>
            <a:r>
              <a:rPr lang="en-GB" b="1" baseline="0" dirty="0"/>
              <a:t>Word frequency (1 is the most frequent word in German): </a:t>
            </a:r>
            <a:br>
              <a:rPr lang="en-GB" b="1" baseline="0" dirty="0"/>
            </a:br>
            <a:r>
              <a:rPr lang="en-GB" b="0" baseline="0" dirty="0" err="1"/>
              <a:t>Fahrrad</a:t>
            </a:r>
            <a:r>
              <a:rPr lang="en-GB" b="0" baseline="0" dirty="0"/>
              <a:t> [2138] </a:t>
            </a:r>
            <a:r>
              <a:rPr lang="en-GB" b="0" baseline="0" dirty="0" err="1"/>
              <a:t>Gerät</a:t>
            </a:r>
            <a:r>
              <a:rPr lang="en-GB" b="0" baseline="0" dirty="0"/>
              <a:t> [1646] </a:t>
            </a:r>
            <a:r>
              <a:rPr lang="en-GB" b="0" baseline="0" dirty="0" err="1"/>
              <a:t>Geschäft</a:t>
            </a:r>
            <a:r>
              <a:rPr lang="en-GB" b="0" baseline="0" dirty="0"/>
              <a:t> [765] </a:t>
            </a:r>
            <a:r>
              <a:rPr lang="en-GB" b="0" baseline="0" dirty="0" err="1"/>
              <a:t>glatt</a:t>
            </a:r>
            <a:r>
              <a:rPr lang="en-GB" b="0" baseline="0" dirty="0"/>
              <a:t> [2199] </a:t>
            </a:r>
            <a:r>
              <a:rPr lang="en-GB" b="0" baseline="0" dirty="0" err="1"/>
              <a:t>lächeln</a:t>
            </a:r>
            <a:r>
              <a:rPr lang="en-GB" b="0" baseline="0" dirty="0"/>
              <a:t> [807] </a:t>
            </a:r>
            <a:r>
              <a:rPr lang="en-GB" b="0" baseline="0" dirty="0" err="1"/>
              <a:t>Mädchen</a:t>
            </a:r>
            <a:r>
              <a:rPr lang="en-GB" b="0" baseline="0" dirty="0"/>
              <a:t> [602] </a:t>
            </a:r>
            <a:r>
              <a:rPr lang="en-GB" b="0" baseline="0" dirty="0" err="1"/>
              <a:t>Träne</a:t>
            </a:r>
            <a:r>
              <a:rPr lang="en-GB" b="0" baseline="0" dirty="0"/>
              <a:t> [2044] </a:t>
            </a:r>
            <a:r>
              <a:rPr lang="en-GB" b="0" baseline="0" dirty="0" err="1"/>
              <a:t>waschen</a:t>
            </a:r>
            <a:r>
              <a:rPr lang="en-GB" b="0" baseline="0" dirty="0"/>
              <a:t> [2315]</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2 minutes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revise and practise the Hallo song.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Click through the animation of the scenario.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Click to bring up speech bubble of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Lias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Ronja saying hello Robbie.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Click to bring up speech bubble of Robbie saying hello.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 Click to play the audio of the song, pupils join in.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Note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Depending on how often teachers have used the song since it last featured in a lesson, pupils may need to rehearse it again, line by line.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525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endParaRPr lang="en-US" b="1" dirty="0"/>
          </a:p>
          <a:p>
            <a:r>
              <a:rPr lang="en-US" b="1" dirty="0"/>
              <a:t>Timing: </a:t>
            </a:r>
            <a:r>
              <a:rPr lang="en-US" b="0" i="0" dirty="0"/>
              <a:t>3 minutes</a:t>
            </a:r>
          </a:p>
          <a:p>
            <a:endParaRPr lang="en-US" b="0" i="0" dirty="0"/>
          </a:p>
          <a:p>
            <a:r>
              <a:rPr lang="en-US" b="1" i="0" dirty="0"/>
              <a:t>Aim: </a:t>
            </a:r>
            <a:r>
              <a:rPr lang="en-US" b="0" i="0" dirty="0"/>
              <a:t>to introduce 4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4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Ask pupils what the 4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der/die/das- what gender is each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4 new nouns as a class and individually. </a:t>
            </a:r>
            <a:br>
              <a:rPr lang="en-GB" b="0" baseline="0" dirty="0"/>
            </a:br>
            <a:r>
              <a:rPr lang="en-GB" b="0" baseline="0" dirty="0"/>
              <a:t>5. Then, on the next slide, pupils try to match the German and the pictures, then try to recall the German words. </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67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Timing: 3 minutes (including previous slide)</a:t>
            </a:r>
            <a:br>
              <a:rPr lang="en-GB" dirty="0"/>
            </a:br>
            <a:br>
              <a:rPr lang="en-GB" b="1" dirty="0"/>
            </a:br>
            <a:r>
              <a:rPr lang="en-GB" b="1" dirty="0"/>
              <a:t>Aim: </a:t>
            </a:r>
            <a:r>
              <a:rPr lang="en-GB" b="0" dirty="0"/>
              <a:t>To</a:t>
            </a:r>
            <a:r>
              <a:rPr lang="en-GB" b="0" baseline="0" dirty="0"/>
              <a:t> provide production (speaking) practice with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recall the 4 German nouns?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0" lvl="0" indent="0" algn="l" rtl="0">
              <a:spcBef>
                <a:spcPts val="0"/>
              </a:spcBef>
              <a:spcAft>
                <a:spcPts val="0"/>
              </a:spcAft>
              <a:buNone/>
            </a:pPr>
            <a:r>
              <a:rPr lang="en-GB" b="1" dirty="0"/>
              <a:t>Aim: </a:t>
            </a:r>
            <a:r>
              <a:rPr lang="en-GB" b="0" dirty="0"/>
              <a:t>to practise written comprehension and spoken production of new &amp; revisited vocabulary and its correct association with the appropriate indefinite article (word for ‘a/an’).</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instructions in German and establish that pupils are focusing on meaning and gender.</a:t>
            </a:r>
            <a:endParaRPr lang="en-GB" dirty="0"/>
          </a:p>
          <a:p>
            <a:pPr marL="0" lvl="0" indent="0" algn="l" rtl="0">
              <a:spcBef>
                <a:spcPts val="0"/>
              </a:spcBef>
              <a:spcAft>
                <a:spcPts val="0"/>
              </a:spcAft>
              <a:buNone/>
            </a:pPr>
            <a:r>
              <a:rPr lang="en-GB" b="0" dirty="0"/>
              <a:t>2. Pupils are to write down the English meanings of the nouns (in order as they appear from the left on the ‘tickertape’).</a:t>
            </a:r>
            <a:br>
              <a:rPr lang="en-GB" b="0" dirty="0"/>
            </a:br>
            <a:r>
              <a:rPr lang="en-GB" b="0" dirty="0"/>
              <a:t>Note: the tickertape is set to repeat until the next mouse click.  Pupils may need to see as many as 3 – 4 repetitions to get all of the words.</a:t>
            </a:r>
          </a:p>
          <a:p>
            <a:pPr marL="0" lvl="0" indent="0" algn="l" rtl="0">
              <a:spcBef>
                <a:spcPts val="0"/>
              </a:spcBef>
              <a:spcAft>
                <a:spcPts val="0"/>
              </a:spcAft>
              <a:buNone/>
            </a:pPr>
            <a:r>
              <a:rPr lang="en-GB" b="0" dirty="0"/>
              <a:t>3. Pupils can volunteer the answers orally. Written answers appear on clicks. </a:t>
            </a:r>
            <a:br>
              <a:rPr lang="en-GB" b="0" dirty="0"/>
            </a:br>
            <a:r>
              <a:rPr lang="en-GB" b="0" dirty="0"/>
              <a:t>4. Teacher clicks to bring up the 2</a:t>
            </a:r>
            <a:r>
              <a:rPr lang="en-GB" b="0" baseline="30000" dirty="0"/>
              <a:t>nd</a:t>
            </a:r>
            <a:r>
              <a:rPr lang="en-GB" b="0" dirty="0"/>
              <a:t> prompt ‘word for ‘a/an’’. </a:t>
            </a:r>
          </a:p>
          <a:p>
            <a:pPr marL="0" lvl="0" indent="0" algn="l" rtl="0">
              <a:spcBef>
                <a:spcPts val="0"/>
              </a:spcBef>
              <a:spcAft>
                <a:spcPts val="0"/>
              </a:spcAft>
              <a:buNone/>
            </a:pPr>
            <a:r>
              <a:rPr lang="en-GB" b="0" dirty="0"/>
              <a:t>5. Pupils write in the indefinite articles.</a:t>
            </a:r>
          </a:p>
          <a:p>
            <a:pPr marL="0" lvl="0" indent="0" algn="l" rtl="0">
              <a:spcBef>
                <a:spcPts val="0"/>
              </a:spcBef>
              <a:spcAft>
                <a:spcPts val="0"/>
              </a:spcAft>
              <a:buNone/>
            </a:pPr>
            <a:r>
              <a:rPr lang="en-GB" b="0" dirty="0"/>
              <a:t>6. Elicit word by word, prompt pupils for the German word as well, and click to reveal answers.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8775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4 minutes (2 slides)</a:t>
            </a:r>
            <a:br>
              <a:rPr lang="en-GB" dirty="0"/>
            </a:br>
            <a:br>
              <a:rPr lang="en-GB" b="1" dirty="0"/>
            </a:br>
            <a:r>
              <a:rPr lang="en-GB" b="1" dirty="0"/>
              <a:t>Aim: </a:t>
            </a:r>
            <a:r>
              <a:rPr lang="en-GB" b="0" dirty="0"/>
              <a:t>to revisit ‘</a:t>
            </a:r>
            <a:r>
              <a:rPr lang="en-GB" b="0" dirty="0" err="1"/>
              <a:t>ein</a:t>
            </a:r>
            <a:r>
              <a:rPr lang="en-GB" b="0" dirty="0"/>
              <a:t>, eine, </a:t>
            </a:r>
            <a:r>
              <a:rPr lang="en-GB" b="0" dirty="0" err="1"/>
              <a:t>ein</a:t>
            </a:r>
            <a:r>
              <a:rPr lang="en-GB" b="0" dirty="0"/>
              <a:t>’ and introduce ‘</a:t>
            </a:r>
            <a:r>
              <a:rPr lang="en-GB" b="0" dirty="0" err="1"/>
              <a:t>kein</a:t>
            </a:r>
            <a:r>
              <a:rPr lang="en-GB" b="0" dirty="0"/>
              <a:t>, </a:t>
            </a:r>
            <a:r>
              <a:rPr lang="en-GB" b="0" dirty="0" err="1"/>
              <a:t>keine</a:t>
            </a:r>
            <a:r>
              <a:rPr lang="en-GB" b="0" dirty="0"/>
              <a:t>, </a:t>
            </a:r>
            <a:r>
              <a:rPr lang="en-GB" b="0" dirty="0" err="1"/>
              <a:t>kein</a:t>
            </a:r>
            <a:r>
              <a:rPr lang="en-GB" b="0" dirty="0"/>
              <a:t>’.</a:t>
            </a:r>
            <a:br>
              <a:rPr lang="en-GB" dirty="0"/>
            </a:br>
            <a:br>
              <a:rPr lang="en-GB" dirty="0"/>
            </a:br>
            <a:r>
              <a:rPr lang="en-GB" b="1" dirty="0"/>
              <a:t>Procedure:</a:t>
            </a:r>
            <a:br>
              <a:rPr lang="en-GB" dirty="0"/>
            </a:br>
            <a:r>
              <a:rPr lang="en-GB" dirty="0"/>
              <a:t>1. Click through the animations to present the</a:t>
            </a:r>
            <a:r>
              <a:rPr lang="en-GB" baseline="0" dirty="0"/>
              <a:t> explanation.</a:t>
            </a:r>
            <a:endParaRPr lang="en-GB" dirty="0"/>
          </a:p>
          <a:p>
            <a:r>
              <a:rPr lang="en-GB" dirty="0"/>
              <a:t>2. Check</a:t>
            </a:r>
            <a:r>
              <a:rPr lang="en-GB" baseline="0" dirty="0"/>
              <a:t> pupils’ understanding at each stage.</a:t>
            </a: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571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9912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9.wav"/><Relationship Id="rId7" Type="http://schemas.openxmlformats.org/officeDocument/2006/relationships/audio" Target="../media/audio43.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42.wav"/><Relationship Id="rId5" Type="http://schemas.openxmlformats.org/officeDocument/2006/relationships/audio" Target="../media/audio41.wav"/><Relationship Id="rId10" Type="http://schemas.openxmlformats.org/officeDocument/2006/relationships/image" Target="../media/image32.png"/><Relationship Id="rId4" Type="http://schemas.openxmlformats.org/officeDocument/2006/relationships/audio" Target="../media/audio40.wav"/><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13" Type="http://schemas.openxmlformats.org/officeDocument/2006/relationships/audio" Target="../media/audio54.wav"/><Relationship Id="rId18" Type="http://schemas.openxmlformats.org/officeDocument/2006/relationships/image" Target="../media/image33.png"/><Relationship Id="rId26" Type="http://schemas.openxmlformats.org/officeDocument/2006/relationships/image" Target="../media/image28.png"/><Relationship Id="rId3" Type="http://schemas.openxmlformats.org/officeDocument/2006/relationships/audio" Target="../media/audio44.wav"/><Relationship Id="rId21" Type="http://schemas.openxmlformats.org/officeDocument/2006/relationships/image" Target="../media/image22.svg"/><Relationship Id="rId34" Type="http://schemas.openxmlformats.org/officeDocument/2006/relationships/image" Target="../media/image41.png"/><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image" Target="../media/image11.png"/><Relationship Id="rId25" Type="http://schemas.openxmlformats.org/officeDocument/2006/relationships/image" Target="../media/image27.jpeg"/><Relationship Id="rId33" Type="http://schemas.openxmlformats.org/officeDocument/2006/relationships/image" Target="../media/image40.png"/><Relationship Id="rId2" Type="http://schemas.openxmlformats.org/officeDocument/2006/relationships/notesSlide" Target="../notesSlides/notesSlide11.xml"/><Relationship Id="rId16" Type="http://schemas.openxmlformats.org/officeDocument/2006/relationships/audio" Target="../media/audio57.wav"/><Relationship Id="rId20" Type="http://schemas.openxmlformats.org/officeDocument/2006/relationships/image" Target="../media/image21.png"/><Relationship Id="rId29"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audio" Target="../media/audio47.wav"/><Relationship Id="rId11" Type="http://schemas.openxmlformats.org/officeDocument/2006/relationships/audio" Target="../media/audio52.wav"/><Relationship Id="rId24" Type="http://schemas.openxmlformats.org/officeDocument/2006/relationships/image" Target="../media/image26.png"/><Relationship Id="rId32" Type="http://schemas.openxmlformats.org/officeDocument/2006/relationships/image" Target="../media/image39.jpeg"/><Relationship Id="rId5" Type="http://schemas.openxmlformats.org/officeDocument/2006/relationships/audio" Target="../media/audio46.wav"/><Relationship Id="rId15" Type="http://schemas.openxmlformats.org/officeDocument/2006/relationships/audio" Target="../media/audio56.wav"/><Relationship Id="rId23" Type="http://schemas.openxmlformats.org/officeDocument/2006/relationships/image" Target="../media/image15.gif"/><Relationship Id="rId28" Type="http://schemas.openxmlformats.org/officeDocument/2006/relationships/image" Target="../media/image35.png"/><Relationship Id="rId10" Type="http://schemas.openxmlformats.org/officeDocument/2006/relationships/audio" Target="../media/audio51.wav"/><Relationship Id="rId19" Type="http://schemas.openxmlformats.org/officeDocument/2006/relationships/audio" Target="../media/audio58.wav"/><Relationship Id="rId31" Type="http://schemas.openxmlformats.org/officeDocument/2006/relationships/image" Target="../media/image38.png"/><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image" Target="../media/image25.png"/><Relationship Id="rId27" Type="http://schemas.openxmlformats.org/officeDocument/2006/relationships/image" Target="../media/image34.png"/><Relationship Id="rId30" Type="http://schemas.openxmlformats.org/officeDocument/2006/relationships/image" Target="../media/image37.jpeg"/><Relationship Id="rId35" Type="http://schemas.openxmlformats.org/officeDocument/2006/relationships/image" Target="../media/image42.png"/><Relationship Id="rId8" Type="http://schemas.openxmlformats.org/officeDocument/2006/relationships/audio" Target="../media/audio49.wav"/></Relationships>
</file>

<file path=ppt/slides/_rels/slide12.xml.rels><?xml version="1.0" encoding="UTF-8" standalone="yes"?>
<Relationships xmlns="http://schemas.openxmlformats.org/package/2006/relationships"><Relationship Id="rId13" Type="http://schemas.openxmlformats.org/officeDocument/2006/relationships/audio" Target="../media/audio54.wav"/><Relationship Id="rId18" Type="http://schemas.openxmlformats.org/officeDocument/2006/relationships/image" Target="../media/image33.png"/><Relationship Id="rId26" Type="http://schemas.openxmlformats.org/officeDocument/2006/relationships/image" Target="../media/image28.png"/><Relationship Id="rId3" Type="http://schemas.openxmlformats.org/officeDocument/2006/relationships/audio" Target="../media/audio44.wav"/><Relationship Id="rId21" Type="http://schemas.openxmlformats.org/officeDocument/2006/relationships/image" Target="../media/image22.svg"/><Relationship Id="rId34" Type="http://schemas.openxmlformats.org/officeDocument/2006/relationships/image" Target="../media/image41.png"/><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image" Target="../media/image11.png"/><Relationship Id="rId25" Type="http://schemas.openxmlformats.org/officeDocument/2006/relationships/image" Target="../media/image27.jpeg"/><Relationship Id="rId33" Type="http://schemas.openxmlformats.org/officeDocument/2006/relationships/image" Target="../media/image40.png"/><Relationship Id="rId2" Type="http://schemas.openxmlformats.org/officeDocument/2006/relationships/notesSlide" Target="../notesSlides/notesSlide12.xml"/><Relationship Id="rId16" Type="http://schemas.openxmlformats.org/officeDocument/2006/relationships/audio" Target="../media/audio57.wav"/><Relationship Id="rId20" Type="http://schemas.openxmlformats.org/officeDocument/2006/relationships/image" Target="../media/image21.png"/><Relationship Id="rId29"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audio" Target="../media/audio47.wav"/><Relationship Id="rId11" Type="http://schemas.openxmlformats.org/officeDocument/2006/relationships/audio" Target="../media/audio52.wav"/><Relationship Id="rId24" Type="http://schemas.openxmlformats.org/officeDocument/2006/relationships/image" Target="../media/image26.png"/><Relationship Id="rId32" Type="http://schemas.openxmlformats.org/officeDocument/2006/relationships/image" Target="../media/image39.jpeg"/><Relationship Id="rId5" Type="http://schemas.openxmlformats.org/officeDocument/2006/relationships/audio" Target="../media/audio46.wav"/><Relationship Id="rId15" Type="http://schemas.openxmlformats.org/officeDocument/2006/relationships/audio" Target="../media/audio56.wav"/><Relationship Id="rId23" Type="http://schemas.openxmlformats.org/officeDocument/2006/relationships/image" Target="../media/image15.gif"/><Relationship Id="rId28" Type="http://schemas.openxmlformats.org/officeDocument/2006/relationships/image" Target="../media/image35.png"/><Relationship Id="rId10" Type="http://schemas.openxmlformats.org/officeDocument/2006/relationships/audio" Target="../media/audio51.wav"/><Relationship Id="rId19" Type="http://schemas.openxmlformats.org/officeDocument/2006/relationships/audio" Target="../media/audio58.wav"/><Relationship Id="rId31" Type="http://schemas.openxmlformats.org/officeDocument/2006/relationships/image" Target="../media/image38.png"/><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image" Target="../media/image25.png"/><Relationship Id="rId27" Type="http://schemas.openxmlformats.org/officeDocument/2006/relationships/image" Target="../media/image34.png"/><Relationship Id="rId30" Type="http://schemas.openxmlformats.org/officeDocument/2006/relationships/image" Target="../media/image37.jpeg"/><Relationship Id="rId35" Type="http://schemas.openxmlformats.org/officeDocument/2006/relationships/image" Target="../media/image42.png"/><Relationship Id="rId8" Type="http://schemas.openxmlformats.org/officeDocument/2006/relationships/audio" Target="../media/audio49.wav"/></Relationships>
</file>

<file path=ppt/slides/_rels/slide1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audio" Target="../media/audio59.wav"/><Relationship Id="rId9" Type="http://schemas.openxmlformats.org/officeDocument/2006/relationships/audio" Target="../media/audio60.wav"/></Relationships>
</file>

<file path=ppt/slides/_rels/slide14.xml.rels><?xml version="1.0" encoding="UTF-8" standalone="yes"?>
<Relationships xmlns="http://schemas.openxmlformats.org/package/2006/relationships"><Relationship Id="rId8" Type="http://schemas.openxmlformats.org/officeDocument/2006/relationships/audio" Target="../media/audio61.wav"/><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33.png"/><Relationship Id="rId4" Type="http://schemas.openxmlformats.org/officeDocument/2006/relationships/audio" Target="../media/audio59.wav"/><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audio" Target="../media/audio62.wav"/><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33.png"/><Relationship Id="rId4" Type="http://schemas.openxmlformats.org/officeDocument/2006/relationships/audio" Target="../media/audio59.wav"/><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audio" Target="../media/audio59.wav"/><Relationship Id="rId9" Type="http://schemas.openxmlformats.org/officeDocument/2006/relationships/image" Target="../media/image15.gif"/></Relationships>
</file>

<file path=ppt/slides/_rels/slide17.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audio" Target="../media/audio59.wav"/><Relationship Id="rId9"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audio" Target="../media/audio65.wav"/><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33.png"/><Relationship Id="rId4" Type="http://schemas.openxmlformats.org/officeDocument/2006/relationships/audio" Target="../media/audio59.wav"/><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audio" Target="../media/audio66.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12.wav"/><Relationship Id="rId18" Type="http://schemas.openxmlformats.org/officeDocument/2006/relationships/image" Target="../media/image14.png"/><Relationship Id="rId3" Type="http://schemas.openxmlformats.org/officeDocument/2006/relationships/image" Target="../media/image9.png"/><Relationship Id="rId21" Type="http://schemas.openxmlformats.org/officeDocument/2006/relationships/image" Target="../media/image17.png"/><Relationship Id="rId7" Type="http://schemas.openxmlformats.org/officeDocument/2006/relationships/image" Target="../media/image11.png"/><Relationship Id="rId12" Type="http://schemas.openxmlformats.org/officeDocument/2006/relationships/audio" Target="../media/audio11.wav"/><Relationship Id="rId17" Type="http://schemas.openxmlformats.org/officeDocument/2006/relationships/image" Target="../media/image13.png"/><Relationship Id="rId2" Type="http://schemas.openxmlformats.org/officeDocument/2006/relationships/notesSlide" Target="../notesSlides/notesSlide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audio" Target="../media/audio10.wav"/><Relationship Id="rId24" Type="http://schemas.openxmlformats.org/officeDocument/2006/relationships/audio" Target="../media/audio15.wav"/><Relationship Id="rId5" Type="http://schemas.openxmlformats.org/officeDocument/2006/relationships/image" Target="../media/image10.png"/><Relationship Id="rId15" Type="http://schemas.openxmlformats.org/officeDocument/2006/relationships/audio" Target="../media/audio14.wav"/><Relationship Id="rId23" Type="http://schemas.openxmlformats.org/officeDocument/2006/relationships/image" Target="../media/image19.png"/><Relationship Id="rId10" Type="http://schemas.openxmlformats.org/officeDocument/2006/relationships/audio" Target="../media/audio9.wav"/><Relationship Id="rId19" Type="http://schemas.openxmlformats.org/officeDocument/2006/relationships/image" Target="../media/image15.gif"/><Relationship Id="rId4" Type="http://schemas.openxmlformats.org/officeDocument/2006/relationships/audio" Target="../media/audio5.wav"/><Relationship Id="rId9" Type="http://schemas.openxmlformats.org/officeDocument/2006/relationships/audio" Target="../media/audio8.wav"/><Relationship Id="rId14" Type="http://schemas.openxmlformats.org/officeDocument/2006/relationships/audio" Target="../media/audio13.wav"/><Relationship Id="rId22"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audio" Target="../media/audio18.wav"/><Relationship Id="rId12" Type="http://schemas.openxmlformats.org/officeDocument/2006/relationships/image" Target="../media/image22.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7.wav"/><Relationship Id="rId11" Type="http://schemas.openxmlformats.org/officeDocument/2006/relationships/image" Target="../media/image21.png"/><Relationship Id="rId5" Type="http://schemas.openxmlformats.org/officeDocument/2006/relationships/audio" Target="../media/audio16.wav"/><Relationship Id="rId10" Type="http://schemas.openxmlformats.org/officeDocument/2006/relationships/audio" Target="../media/audio19.wav"/><Relationship Id="rId4" Type="http://schemas.openxmlformats.org/officeDocument/2006/relationships/notesSlide" Target="../notesSlides/notesSlide5.xml"/><Relationship Id="rId9" Type="http://schemas.openxmlformats.org/officeDocument/2006/relationships/image" Target="../media/image3.png"/><Relationship Id="rId14"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27.jpeg"/><Relationship Id="rId3" Type="http://schemas.openxmlformats.org/officeDocument/2006/relationships/audio" Target="../media/audio20.wav"/><Relationship Id="rId7" Type="http://schemas.openxmlformats.org/officeDocument/2006/relationships/audio" Target="../media/audio22.wav"/><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21.wav"/><Relationship Id="rId11" Type="http://schemas.openxmlformats.org/officeDocument/2006/relationships/image" Target="../media/image15.gif"/><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audio" Target="../media/audio24.wav"/><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audio" Target="../media/audio23.wav"/><Relationship Id="rId7" Type="http://schemas.openxmlformats.org/officeDocument/2006/relationships/image" Target="../media/image29.png"/><Relationship Id="rId12"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audio" Target="../media/audio22.wav"/><Relationship Id="rId11" Type="http://schemas.openxmlformats.org/officeDocument/2006/relationships/image" Target="../media/image25.png"/><Relationship Id="rId5" Type="http://schemas.openxmlformats.org/officeDocument/2006/relationships/audio" Target="../media/audio24.wav"/><Relationship Id="rId15" Type="http://schemas.openxmlformats.org/officeDocument/2006/relationships/image" Target="../media/image28.png"/><Relationship Id="rId10" Type="http://schemas.openxmlformats.org/officeDocument/2006/relationships/audio" Target="../media/audio20.wav"/><Relationship Id="rId4" Type="http://schemas.openxmlformats.org/officeDocument/2006/relationships/audio" Target="../media/audio21.wav"/><Relationship Id="rId9" Type="http://schemas.openxmlformats.org/officeDocument/2006/relationships/image" Target="../media/image22.svg"/><Relationship Id="rId1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notesSlide" Target="../notesSlides/notesSlide8.xml"/><Relationship Id="rId16" Type="http://schemas.openxmlformats.org/officeDocument/2006/relationships/audio" Target="../media/audio36.wav"/><Relationship Id="rId1" Type="http://schemas.openxmlformats.org/officeDocument/2006/relationships/slideLayout" Target="../slideLayouts/slideLayout5.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5" Type="http://schemas.openxmlformats.org/officeDocument/2006/relationships/image" Target="../media/image22.svg"/><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37.wav"/><Relationship Id="rId7"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audio" Target="../media/audio3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631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76198" y="4971367"/>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Identifying</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things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Words</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for ‘not a/no’: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kein</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keine</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kein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SSC [ä] and [a]</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1</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6" descr="clip art space ship - Clip Art Library">
            <a:extLst>
              <a:ext uri="{FF2B5EF4-FFF2-40B4-BE49-F238E27FC236}">
                <a16:creationId xmlns:a16="http://schemas.microsoft.com/office/drawing/2014/main" id="{C97F156B-DFA7-B6F2-7201-7C11E5AE8C3F}"/>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2963" b="99815" l="2760" r="96250">
                        <a14:foregroundMark x1="64844" y1="2963" x2="61458" y2="21759"/>
                        <a14:foregroundMark x1="46458" y1="38333" x2="20885" y2="46667"/>
                        <a14:foregroundMark x1="20885" y1="46667" x2="7187" y2="44815"/>
                        <a14:foregroundMark x1="7187" y1="44815" x2="9323" y2="50926"/>
                        <a14:foregroundMark x1="9323" y1="50926" x2="10573" y2="52407"/>
                        <a14:foregroundMark x1="69427" y1="57870" x2="82813" y2="85463"/>
                        <a14:foregroundMark x1="82813" y1="85463" x2="96250" y2="99907"/>
                        <a14:foregroundMark x1="64427" y1="56759" x2="60000" y2="56204"/>
                        <a14:foregroundMark x1="60000" y1="56204" x2="42865" y2="47685"/>
                        <a14:foregroundMark x1="42865" y1="47685" x2="42865" y2="47685"/>
                        <a14:foregroundMark x1="8750" y1="47130" x2="5052" y2="44167"/>
                        <a14:foregroundMark x1="5052" y1="44167" x2="2760" y2="40741"/>
                      </a14:backgroundRemoval>
                    </a14:imgEffect>
                  </a14:imgLayer>
                </a14:imgProps>
              </a:ext>
              <a:ext uri="{28A0092B-C50C-407E-A947-70E740481C1C}">
                <a14:useLocalDpi xmlns:a14="http://schemas.microsoft.com/office/drawing/2010/main"/>
              </a:ext>
            </a:extLst>
          </a:blip>
          <a:srcRect/>
          <a:stretch>
            <a:fillRect/>
          </a:stretch>
        </p:blipFill>
        <p:spPr bwMode="auto">
          <a:xfrm>
            <a:off x="378507" y="1970489"/>
            <a:ext cx="3451616" cy="1941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D01C06E-058F-9DA8-D2DC-69A97A802A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507" y="3429000"/>
            <a:ext cx="1402397" cy="142465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8"/>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2707"/>
            <a:ext cx="11144273" cy="752271"/>
          </a:xfrm>
        </p:spPr>
        <p:txBody>
          <a:bodyPr/>
          <a:lstStyle/>
          <a:p>
            <a:r>
              <a:rPr lang="en-GB" sz="3600" b="1" spc="-1" dirty="0">
                <a:latin typeface="Century Gothic" panose="020B0502020202020204" pitchFamily="34" charset="0"/>
              </a:rPr>
              <a:t>‘not a/no’ (</a:t>
            </a:r>
            <a:r>
              <a:rPr lang="en-GB" sz="3600" b="1" spc="-1" dirty="0" err="1">
                <a:latin typeface="Century Gothic" panose="020B0502020202020204" pitchFamily="34" charset="0"/>
              </a:rPr>
              <a:t>kein</a:t>
            </a:r>
            <a:r>
              <a:rPr lang="en-GB" sz="3600" b="1" spc="-1" dirty="0">
                <a:latin typeface="Century Gothic" panose="020B0502020202020204" pitchFamily="34" charset="0"/>
              </a:rPr>
              <a:t>, </a:t>
            </a:r>
            <a:r>
              <a:rPr lang="en-GB" sz="3600" b="1" spc="-1" dirty="0" err="1">
                <a:latin typeface="Century Gothic" panose="020B0502020202020204" pitchFamily="34" charset="0"/>
              </a:rPr>
              <a:t>keine</a:t>
            </a:r>
            <a:r>
              <a:rPr lang="en-GB" sz="3600" b="1" spc="-1" dirty="0">
                <a:latin typeface="Century Gothic" panose="020B0502020202020204" pitchFamily="34" charset="0"/>
              </a:rPr>
              <a:t>, </a:t>
            </a:r>
            <a:r>
              <a:rPr lang="en-GB" sz="3600" b="1" spc="-1" dirty="0" err="1">
                <a:latin typeface="Century Gothic" panose="020B0502020202020204" pitchFamily="34" charset="0"/>
              </a:rPr>
              <a:t>kein</a:t>
            </a:r>
            <a:r>
              <a:rPr lang="en-GB" sz="3600" b="1" spc="-1" dirty="0">
                <a:latin typeface="Century Gothic" panose="020B0502020202020204" pitchFamily="34" charset="0"/>
              </a:rPr>
              <a:t>)</a:t>
            </a:r>
            <a:endParaRPr lang="en-GB" sz="3600" dirty="0"/>
          </a:p>
        </p:txBody>
      </p:sp>
      <p:sp>
        <p:nvSpPr>
          <p:cNvPr id="11" name="Content Placeholder 2">
            <a:extLst>
              <a:ext uri="{FF2B5EF4-FFF2-40B4-BE49-F238E27FC236}">
                <a16:creationId xmlns:a16="http://schemas.microsoft.com/office/drawing/2014/main" id="{15248A35-A1BB-4944-9F29-84237A0C44EF}"/>
              </a:ext>
            </a:extLst>
          </p:cNvPr>
          <p:cNvSpPr txBox="1">
            <a:spLocks/>
          </p:cNvSpPr>
          <p:nvPr/>
        </p:nvSpPr>
        <p:spPr>
          <a:xfrm>
            <a:off x="242983" y="960902"/>
            <a:ext cx="10515600"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‘not’ with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adjectives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88C6B5C6-EDED-4A9B-85AC-43209D83329B}"/>
              </a:ext>
            </a:extLst>
          </p:cNvPr>
          <p:cNvSpPr txBox="1"/>
          <p:nvPr/>
        </p:nvSpPr>
        <p:spPr>
          <a:xfrm>
            <a:off x="265015" y="1695472"/>
            <a:ext cx="312062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grün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13" name="TextBox 12">
            <a:extLst>
              <a:ext uri="{FF2B5EF4-FFF2-40B4-BE49-F238E27FC236}">
                <a16:creationId xmlns:a16="http://schemas.microsoft.com/office/drawing/2014/main" id="{184DC409-81C8-41AC-84FD-67C7A5FB3DDD}"/>
              </a:ext>
            </a:extLst>
          </p:cNvPr>
          <p:cNvSpPr txBox="1"/>
          <p:nvPr/>
        </p:nvSpPr>
        <p:spPr>
          <a:xfrm>
            <a:off x="4775867" y="1695472"/>
            <a:ext cx="312062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latin typeface="Century Gothic"/>
                <a:ea typeface="+mn-ea"/>
                <a:cs typeface="+mn-cs"/>
              </a:rPr>
              <a:t>That is green.</a:t>
            </a:r>
          </a:p>
        </p:txBody>
      </p:sp>
      <p:sp>
        <p:nvSpPr>
          <p:cNvPr id="16" name="TextBox 15">
            <a:extLst>
              <a:ext uri="{FF2B5EF4-FFF2-40B4-BE49-F238E27FC236}">
                <a16:creationId xmlns:a16="http://schemas.microsoft.com/office/drawing/2014/main" id="{50664257-FD4C-4762-AE99-6C10C7E278ED}"/>
              </a:ext>
            </a:extLst>
          </p:cNvPr>
          <p:cNvSpPr txBox="1"/>
          <p:nvPr/>
        </p:nvSpPr>
        <p:spPr>
          <a:xfrm>
            <a:off x="265015" y="2430042"/>
            <a:ext cx="3349928"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nicht</a:t>
            </a:r>
            <a:r>
              <a:rPr kumimoji="0" lang="en-GB" sz="2800" b="1" i="0" u="none" strike="noStrike" kern="0" cap="none" spc="0" normalizeH="0" baseline="0" noProof="0" dirty="0">
                <a:ln>
                  <a:noFill/>
                </a:ln>
                <a:solidFill>
                  <a:srgbClr val="002060"/>
                </a:solidFill>
                <a:effectLst/>
                <a:uLnTx/>
                <a:uFillTx/>
                <a:latin typeface="Century Gothic"/>
                <a:ea typeface="+mn-ea"/>
                <a:cs typeface="+mn-cs"/>
              </a:rPr>
              <a:t>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grün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19" name="TextBox 18">
            <a:extLst>
              <a:ext uri="{FF2B5EF4-FFF2-40B4-BE49-F238E27FC236}">
                <a16:creationId xmlns:a16="http://schemas.microsoft.com/office/drawing/2014/main" id="{3470F329-76D8-4731-9A4E-423F77C62150}"/>
              </a:ext>
            </a:extLst>
          </p:cNvPr>
          <p:cNvSpPr txBox="1"/>
          <p:nvPr/>
        </p:nvSpPr>
        <p:spPr>
          <a:xfrm>
            <a:off x="4775867" y="2430041"/>
            <a:ext cx="681643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latin typeface="Century Gothic"/>
                <a:ea typeface="+mn-ea"/>
                <a:cs typeface="+mn-cs"/>
              </a:rPr>
              <a:t>That is not green. / That isn’t green.</a:t>
            </a:r>
          </a:p>
        </p:txBody>
      </p:sp>
      <p:sp>
        <p:nvSpPr>
          <p:cNvPr id="20" name="Content Placeholder 2">
            <a:extLst>
              <a:ext uri="{FF2B5EF4-FFF2-40B4-BE49-F238E27FC236}">
                <a16:creationId xmlns:a16="http://schemas.microsoft.com/office/drawing/2014/main" id="{E8E7E16F-BC37-4B7E-8C24-7958F292BE53}"/>
              </a:ext>
            </a:extLst>
          </p:cNvPr>
          <p:cNvSpPr txBox="1">
            <a:spLocks/>
          </p:cNvSpPr>
          <p:nvPr/>
        </p:nvSpPr>
        <p:spPr>
          <a:xfrm>
            <a:off x="242983" y="3383945"/>
            <a:ext cx="10515600"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‘not a’ with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2B52CB3F-46CE-4232-9DA1-5BFE62926F6C}"/>
              </a:ext>
            </a:extLst>
          </p:cNvPr>
          <p:cNvSpPr txBox="1"/>
          <p:nvPr/>
        </p:nvSpPr>
        <p:spPr>
          <a:xfrm>
            <a:off x="451797" y="4613347"/>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Ort.</a:t>
            </a:r>
          </a:p>
        </p:txBody>
      </p:sp>
      <p:sp>
        <p:nvSpPr>
          <p:cNvPr id="23" name="TextBox 22">
            <a:extLst>
              <a:ext uri="{FF2B5EF4-FFF2-40B4-BE49-F238E27FC236}">
                <a16:creationId xmlns:a16="http://schemas.microsoft.com/office/drawing/2014/main" id="{32EC82F8-A927-4E7F-B0B6-656370C0ACA3}"/>
              </a:ext>
            </a:extLst>
          </p:cNvPr>
          <p:cNvSpPr txBox="1"/>
          <p:nvPr/>
        </p:nvSpPr>
        <p:spPr>
          <a:xfrm>
            <a:off x="451797" y="5349441"/>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latin typeface="Century Gothic"/>
                <a:ea typeface="+mn-ea"/>
                <a:cs typeface="+mn-cs"/>
              </a:rPr>
              <a:t>That is not a place.</a:t>
            </a:r>
          </a:p>
        </p:txBody>
      </p:sp>
      <p:sp>
        <p:nvSpPr>
          <p:cNvPr id="24" name="TextBox 23">
            <a:extLst>
              <a:ext uri="{FF2B5EF4-FFF2-40B4-BE49-F238E27FC236}">
                <a16:creationId xmlns:a16="http://schemas.microsoft.com/office/drawing/2014/main" id="{4975232D-A3B8-446B-80E7-22D8ACE6413D}"/>
              </a:ext>
            </a:extLst>
          </p:cNvPr>
          <p:cNvSpPr txBox="1"/>
          <p:nvPr/>
        </p:nvSpPr>
        <p:spPr>
          <a:xfrm>
            <a:off x="4775867" y="4625915"/>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keine</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Person.</a:t>
            </a:r>
          </a:p>
        </p:txBody>
      </p:sp>
      <p:sp>
        <p:nvSpPr>
          <p:cNvPr id="25" name="TextBox 24">
            <a:extLst>
              <a:ext uri="{FF2B5EF4-FFF2-40B4-BE49-F238E27FC236}">
                <a16:creationId xmlns:a16="http://schemas.microsoft.com/office/drawing/2014/main" id="{80336BB7-6294-480B-9E34-0A6AA76AEF39}"/>
              </a:ext>
            </a:extLst>
          </p:cNvPr>
          <p:cNvSpPr txBox="1"/>
          <p:nvPr/>
        </p:nvSpPr>
        <p:spPr>
          <a:xfrm>
            <a:off x="4775867" y="5302214"/>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latin typeface="Century Gothic"/>
                <a:ea typeface="+mn-ea"/>
                <a:cs typeface="+mn-cs"/>
              </a:rPr>
              <a:t>That is not a person.</a:t>
            </a:r>
          </a:p>
        </p:txBody>
      </p:sp>
      <p:sp>
        <p:nvSpPr>
          <p:cNvPr id="26" name="TextBox 25">
            <a:extLst>
              <a:ext uri="{FF2B5EF4-FFF2-40B4-BE49-F238E27FC236}">
                <a16:creationId xmlns:a16="http://schemas.microsoft.com/office/drawing/2014/main" id="{B79BD579-E826-4D4F-A286-245078D35EAD}"/>
              </a:ext>
            </a:extLst>
          </p:cNvPr>
          <p:cNvSpPr txBox="1"/>
          <p:nvPr/>
        </p:nvSpPr>
        <p:spPr>
          <a:xfrm>
            <a:off x="9024095" y="4577147"/>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Ding.</a:t>
            </a:r>
          </a:p>
        </p:txBody>
      </p:sp>
      <p:sp>
        <p:nvSpPr>
          <p:cNvPr id="27" name="TextBox 26">
            <a:extLst>
              <a:ext uri="{FF2B5EF4-FFF2-40B4-BE49-F238E27FC236}">
                <a16:creationId xmlns:a16="http://schemas.microsoft.com/office/drawing/2014/main" id="{E00CC852-F729-4B45-AE80-FAF0A9169D5A}"/>
              </a:ext>
            </a:extLst>
          </p:cNvPr>
          <p:cNvSpPr txBox="1"/>
          <p:nvPr/>
        </p:nvSpPr>
        <p:spPr>
          <a:xfrm>
            <a:off x="8817238" y="5253260"/>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latin typeface="Century Gothic"/>
                <a:ea typeface="+mn-ea"/>
                <a:cs typeface="+mn-cs"/>
              </a:rPr>
              <a:t>That is not a thing.</a:t>
            </a:r>
          </a:p>
        </p:txBody>
      </p:sp>
      <p:sp>
        <p:nvSpPr>
          <p:cNvPr id="28" name="Oval Callout 19">
            <a:extLst>
              <a:ext uri="{FF2B5EF4-FFF2-40B4-BE49-F238E27FC236}">
                <a16:creationId xmlns:a16="http://schemas.microsoft.com/office/drawing/2014/main" id="{2F49F8F0-B3B1-4D93-B3D6-FED4677DB998}"/>
              </a:ext>
            </a:extLst>
          </p:cNvPr>
          <p:cNvSpPr/>
          <p:nvPr/>
        </p:nvSpPr>
        <p:spPr>
          <a:xfrm>
            <a:off x="7550932" y="1311402"/>
            <a:ext cx="3349928" cy="2473475"/>
          </a:xfrm>
          <a:prstGeom prst="wedgeEllipseCallout">
            <a:avLst>
              <a:gd name="adj1" fmla="val -61047"/>
              <a:gd name="adj2" fmla="val 70056"/>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a:t>
            </a: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kein</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works like ‘</a:t>
            </a: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ein</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and matches the gender of the noun.</a:t>
            </a:r>
          </a:p>
        </p:txBody>
      </p:sp>
      <p:pic>
        <p:nvPicPr>
          <p:cNvPr id="4" name="Picture 3" descr="A picture containing icon&#10;&#10;Description automatically generated">
            <a:extLst>
              <a:ext uri="{FF2B5EF4-FFF2-40B4-BE49-F238E27FC236}">
                <a16:creationId xmlns:a16="http://schemas.microsoft.com/office/drawing/2014/main" id="{6F8380B8-8EBF-4514-97B9-CD2EC6548030}"/>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548290" y="1451019"/>
            <a:ext cx="825513" cy="781486"/>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D2DE9353-8CDE-4B26-91BD-7A1784F825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49745" y="2264826"/>
            <a:ext cx="825513" cy="781485"/>
          </a:xfrm>
          <a:prstGeom prst="rect">
            <a:avLst/>
          </a:prstGeom>
        </p:spPr>
      </p:pic>
      <p:sp>
        <p:nvSpPr>
          <p:cNvPr id="31" name="TextBox 30">
            <a:extLst>
              <a:ext uri="{FF2B5EF4-FFF2-40B4-BE49-F238E27FC236}">
                <a16:creationId xmlns:a16="http://schemas.microsoft.com/office/drawing/2014/main" id="{B91E15C0-48D9-4D36-A15F-4752F0010BC3}"/>
              </a:ext>
            </a:extLst>
          </p:cNvPr>
          <p:cNvSpPr txBox="1"/>
          <p:nvPr/>
        </p:nvSpPr>
        <p:spPr>
          <a:xfrm>
            <a:off x="9024095" y="3953694"/>
            <a:ext cx="14798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neuter</a:t>
            </a:r>
          </a:p>
        </p:txBody>
      </p:sp>
      <p:sp>
        <p:nvSpPr>
          <p:cNvPr id="32" name="TextBox 31">
            <a:extLst>
              <a:ext uri="{FF2B5EF4-FFF2-40B4-BE49-F238E27FC236}">
                <a16:creationId xmlns:a16="http://schemas.microsoft.com/office/drawing/2014/main" id="{F10BE2BC-5A5D-4C45-8CF7-60F36710E546}"/>
              </a:ext>
            </a:extLst>
          </p:cNvPr>
          <p:cNvSpPr txBox="1"/>
          <p:nvPr/>
        </p:nvSpPr>
        <p:spPr>
          <a:xfrm>
            <a:off x="1147522" y="3946324"/>
            <a:ext cx="22381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masculine</a:t>
            </a:r>
          </a:p>
        </p:txBody>
      </p:sp>
      <p:sp>
        <p:nvSpPr>
          <p:cNvPr id="33" name="TextBox 32">
            <a:extLst>
              <a:ext uri="{FF2B5EF4-FFF2-40B4-BE49-F238E27FC236}">
                <a16:creationId xmlns:a16="http://schemas.microsoft.com/office/drawing/2014/main" id="{01726488-AE01-4B84-AADC-9E283A45158F}"/>
              </a:ext>
            </a:extLst>
          </p:cNvPr>
          <p:cNvSpPr txBox="1"/>
          <p:nvPr/>
        </p:nvSpPr>
        <p:spPr>
          <a:xfrm>
            <a:off x="4973573" y="3992681"/>
            <a:ext cx="18934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feminine</a:t>
            </a:r>
          </a:p>
        </p:txBody>
      </p:sp>
      <p:sp>
        <p:nvSpPr>
          <p:cNvPr id="29" name="Oval Callout 20">
            <a:extLst>
              <a:ext uri="{FF2B5EF4-FFF2-40B4-BE49-F238E27FC236}">
                <a16:creationId xmlns:a16="http://schemas.microsoft.com/office/drawing/2014/main" id="{5FE04F27-4AE7-4B08-B447-BD50BF38F094}"/>
              </a:ext>
            </a:extLst>
          </p:cNvPr>
          <p:cNvSpPr/>
          <p:nvPr/>
        </p:nvSpPr>
        <p:spPr>
          <a:xfrm>
            <a:off x="187188" y="1695472"/>
            <a:ext cx="4588679" cy="2473475"/>
          </a:xfrm>
          <a:prstGeom prst="wedgeEllipseCallout">
            <a:avLst>
              <a:gd name="adj1" fmla="val -10463"/>
              <a:gd name="adj2" fmla="val -6075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We sometimes use ‘no’ in English, too:</a:t>
            </a:r>
            <a:b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That’s </a:t>
            </a:r>
            <a:r>
              <a:rPr kumimoji="0" lang="en-GB" sz="2400" b="1" i="0" u="sng" strike="noStrike" kern="0" cap="none" spc="0" normalizeH="0" baseline="0" noProof="0" dirty="0">
                <a:ln>
                  <a:noFill/>
                </a:ln>
                <a:solidFill>
                  <a:prstClr val="white"/>
                </a:solidFill>
                <a:effectLst/>
                <a:uLnTx/>
                <a:uFillTx/>
                <a:latin typeface="Century Gothic" panose="020F0302020204030204"/>
                <a:ea typeface="+mn-ea"/>
                <a:cs typeface="+mn-cs"/>
              </a:rPr>
              <a:t>no</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problem!</a:t>
            </a:r>
            <a:b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Das </a:t>
            </a: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ist</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sng" strike="noStrike" kern="0" cap="none" spc="0" normalizeH="0" baseline="0" noProof="0" dirty="0" err="1">
                <a:ln>
                  <a:noFill/>
                </a:ln>
                <a:solidFill>
                  <a:prstClr val="white"/>
                </a:solidFill>
                <a:effectLst/>
                <a:uLnTx/>
                <a:uFillTx/>
                <a:latin typeface="Century Gothic" panose="020F0302020204030204"/>
                <a:ea typeface="+mn-ea"/>
                <a:cs typeface="+mn-cs"/>
              </a:rPr>
              <a:t>kein</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Problem!</a:t>
            </a:r>
          </a:p>
        </p:txBody>
      </p:sp>
    </p:spTree>
    <p:extLst>
      <p:ext uri="{BB962C8B-B14F-4D97-AF65-F5344CB8AC3E}">
        <p14:creationId xmlns:p14="http://schemas.microsoft.com/office/powerpoint/2010/main" val="116770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2_W1_10.1.wav"/>
                                        </p:tgtEl>
                                      </p:cMediaNode>
                                    </p:audio>
                                  </p:sub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2_W1_10.2.wav"/>
                                        </p:tgtEl>
                                      </p:cMediaNode>
                                    </p:audio>
                                  </p:sub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2_W1_10.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T2_W1_10.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T2_W1_10.5.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P spid="12" grpId="0"/>
      <p:bldP spid="13" grpId="0"/>
      <p:bldP spid="16" grpId="0"/>
      <p:bldP spid="19" grpId="0"/>
      <p:bldP spid="20" grpId="0" build="p"/>
      <p:bldP spid="21" grpId="0"/>
      <p:bldP spid="23" grpId="0"/>
      <p:bldP spid="24" grpId="0"/>
      <p:bldP spid="25" grpId="0"/>
      <p:bldP spid="26" grpId="0"/>
      <p:bldP spid="27" grpId="0"/>
      <p:bldP spid="28" grpId="0" animBg="1"/>
      <p:bldP spid="31" grpId="0"/>
      <p:bldP spid="32" grpId="0"/>
      <p:bldP spid="33"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2">
            <a:extLst>
              <a:ext uri="{FF2B5EF4-FFF2-40B4-BE49-F238E27FC236}">
                <a16:creationId xmlns:a16="http://schemas.microsoft.com/office/drawing/2014/main" id="{FC1CDB6E-E888-43D7-A576-74A2A1666E9D}"/>
              </a:ext>
            </a:extLst>
          </p:cNvPr>
          <p:cNvGraphicFramePr/>
          <p:nvPr/>
        </p:nvGraphicFramePr>
        <p:xfrm>
          <a:off x="6262392" y="1466882"/>
          <a:ext cx="5022380" cy="347472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152911">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628491" y="1429849"/>
          <a:ext cx="5199867" cy="438912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330398">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5" name="CustomShape 22">
            <a:hlinkClick r:id="" action="ppaction://noaction">
              <a:snd r:embed="rId10" name="T2_W1_11.2.wav"/>
            </a:hlinkClick>
            <a:extLst>
              <a:ext uri="{FF2B5EF4-FFF2-40B4-BE49-F238E27FC236}">
                <a16:creationId xmlns:a16="http://schemas.microsoft.com/office/drawing/2014/main" id="{4247252A-FC32-4F16-8616-A5FE2859FCB7}"/>
              </a:ext>
            </a:extLst>
          </p:cNvPr>
          <p:cNvSpPr/>
          <p:nvPr/>
        </p:nvSpPr>
        <p:spPr>
          <a:xfrm>
            <a:off x="744693" y="23869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1" name="T2_W1_11.3.wav"/>
            </a:hlinkClick>
            <a:extLst>
              <a:ext uri="{FF2B5EF4-FFF2-40B4-BE49-F238E27FC236}">
                <a16:creationId xmlns:a16="http://schemas.microsoft.com/office/drawing/2014/main" id="{3AD5864B-E328-4811-82EC-A3D77BDC6BF2}"/>
              </a:ext>
            </a:extLst>
          </p:cNvPr>
          <p:cNvSpPr/>
          <p:nvPr/>
        </p:nvSpPr>
        <p:spPr>
          <a:xfrm>
            <a:off x="754404" y="32042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2" name="T2_W1_11.4.wav"/>
            </a:hlinkClick>
            <a:extLst>
              <a:ext uri="{FF2B5EF4-FFF2-40B4-BE49-F238E27FC236}">
                <a16:creationId xmlns:a16="http://schemas.microsoft.com/office/drawing/2014/main" id="{F2DAD2AC-ADD2-4480-845B-008BBA9A5F70}"/>
              </a:ext>
            </a:extLst>
          </p:cNvPr>
          <p:cNvSpPr/>
          <p:nvPr/>
        </p:nvSpPr>
        <p:spPr>
          <a:xfrm>
            <a:off x="744693" y="41613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3" name="T2_W1_11.5.wav"/>
            </a:hlinkClick>
            <a:extLst>
              <a:ext uri="{FF2B5EF4-FFF2-40B4-BE49-F238E27FC236}">
                <a16:creationId xmlns:a16="http://schemas.microsoft.com/office/drawing/2014/main" id="{E47FAB46-1A11-4EF4-B700-EF919D0338F8}"/>
              </a:ext>
            </a:extLst>
          </p:cNvPr>
          <p:cNvSpPr/>
          <p:nvPr/>
        </p:nvSpPr>
        <p:spPr>
          <a:xfrm>
            <a:off x="754404" y="511842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4" name="T2_W1_11.6.wav"/>
            </a:hlinkClick>
            <a:extLst>
              <a:ext uri="{FF2B5EF4-FFF2-40B4-BE49-F238E27FC236}">
                <a16:creationId xmlns:a16="http://schemas.microsoft.com/office/drawing/2014/main" id="{1ECA2C39-8E1B-46F9-B4CE-5D69DA706F12}"/>
              </a:ext>
            </a:extLst>
          </p:cNvPr>
          <p:cNvSpPr/>
          <p:nvPr/>
        </p:nvSpPr>
        <p:spPr>
          <a:xfrm>
            <a:off x="6410104" y="25165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5" name="T2_W1_11.7.wav"/>
            </a:hlinkClick>
            <a:extLst>
              <a:ext uri="{FF2B5EF4-FFF2-40B4-BE49-F238E27FC236}">
                <a16:creationId xmlns:a16="http://schemas.microsoft.com/office/drawing/2014/main" id="{B06E6BFD-FB69-40F9-9653-301D379E5A17}"/>
              </a:ext>
            </a:extLst>
          </p:cNvPr>
          <p:cNvSpPr/>
          <p:nvPr/>
        </p:nvSpPr>
        <p:spPr>
          <a:xfrm>
            <a:off x="6388404" y="34098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6" name="T2_W1_11.8.wav"/>
            </a:hlinkClick>
            <a:extLst>
              <a:ext uri="{FF2B5EF4-FFF2-40B4-BE49-F238E27FC236}">
                <a16:creationId xmlns:a16="http://schemas.microsoft.com/office/drawing/2014/main" id="{34261C61-C209-49EF-A2E1-6B62F7BA1FCB}"/>
              </a:ext>
            </a:extLst>
          </p:cNvPr>
          <p:cNvSpPr/>
          <p:nvPr/>
        </p:nvSpPr>
        <p:spPr>
          <a:xfrm>
            <a:off x="6388404" y="42852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7943" y="-12884"/>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754775" y="2407075"/>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5213811" y="3214761"/>
            <a:ext cx="517321" cy="517320"/>
          </a:xfrm>
          <a:prstGeom prst="rect">
            <a:avLst/>
          </a:prstGeom>
        </p:spPr>
      </p:pic>
      <p:sp>
        <p:nvSpPr>
          <p:cNvPr id="20" name="Speech Bubble: Rectangle with Corners Rounded 19">
            <a:hlinkClick r:id="" action="ppaction://noaction">
              <a:snd r:embed="rId19" name="T2_W1_11.1.wav"/>
            </a:hlinkClick>
            <a:extLst>
              <a:ext uri="{FF2B5EF4-FFF2-40B4-BE49-F238E27FC236}">
                <a16:creationId xmlns:a16="http://schemas.microsoft.com/office/drawing/2014/main" id="{51249EF5-A35F-4959-8B68-5550FE53A9E4}"/>
              </a:ext>
            </a:extLst>
          </p:cNvPr>
          <p:cNvSpPr/>
          <p:nvPr/>
        </p:nvSpPr>
        <p:spPr>
          <a:xfrm>
            <a:off x="986425" y="275379"/>
            <a:ext cx="4284104"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BDC1C2F8-508E-4C5B-87E8-3E1B6BC07FE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168291"/>
            <a:ext cx="914400" cy="914400"/>
          </a:xfrm>
          <a:prstGeom prst="rect">
            <a:avLst/>
          </a:prstGeom>
        </p:spPr>
      </p:pic>
      <p:sp>
        <p:nvSpPr>
          <p:cNvPr id="24" name="Google Shape;108;p3">
            <a:hlinkClick r:id="" action="ppaction://noaction">
              <a:snd r:embed="rId19" name="T2_W1_11.1.wav"/>
            </a:hlinkClick>
            <a:extLst>
              <a:ext uri="{FF2B5EF4-FFF2-40B4-BE49-F238E27FC236}">
                <a16:creationId xmlns:a16="http://schemas.microsoft.com/office/drawing/2014/main" id="{5EF4171A-F0B5-4E64-BF1D-F2CA17CBEBE1}"/>
              </a:ext>
            </a:extLst>
          </p:cNvPr>
          <p:cNvSpPr txBox="1"/>
          <p:nvPr/>
        </p:nvSpPr>
        <p:spPr>
          <a:xfrm>
            <a:off x="1060161" y="296901"/>
            <a:ext cx="363732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Hör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zu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das A or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5" name="Picture 34" descr="Icon&#10;&#10;Description automatically generated">
            <a:extLst>
              <a:ext uri="{FF2B5EF4-FFF2-40B4-BE49-F238E27FC236}">
                <a16:creationId xmlns:a16="http://schemas.microsoft.com/office/drawing/2014/main" id="{0926371A-22A7-4627-B770-914F6CCEFBA5}"/>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964653" y="4187200"/>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7851D8FE-5228-49A9-9719-49EC90654DA6}"/>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5296151" y="5051016"/>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EE484D47-1F01-42F6-9C8E-170C3C5C5D4A}"/>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8656640" y="2421789"/>
            <a:ext cx="517321" cy="517320"/>
          </a:xfrm>
          <a:prstGeom prst="rect">
            <a:avLst/>
          </a:prstGeom>
        </p:spPr>
      </p:pic>
      <p:sp>
        <p:nvSpPr>
          <p:cNvPr id="41" name="TextBox 40">
            <a:extLst>
              <a:ext uri="{FF2B5EF4-FFF2-40B4-BE49-F238E27FC236}">
                <a16:creationId xmlns:a16="http://schemas.microsoft.com/office/drawing/2014/main" id="{5D10DF65-2BFC-42A8-AFF1-FDA69DFF2350}"/>
              </a:ext>
            </a:extLst>
          </p:cNvPr>
          <p:cNvSpPr txBox="1"/>
          <p:nvPr/>
        </p:nvSpPr>
        <p:spPr>
          <a:xfrm>
            <a:off x="2047958" y="1619565"/>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a:t>
            </a:r>
          </a:p>
        </p:txBody>
      </p:sp>
      <p:sp>
        <p:nvSpPr>
          <p:cNvPr id="42" name="TextBox 41">
            <a:extLst>
              <a:ext uri="{FF2B5EF4-FFF2-40B4-BE49-F238E27FC236}">
                <a16:creationId xmlns:a16="http://schemas.microsoft.com/office/drawing/2014/main" id="{A4A494B2-1BC4-41B5-9CB3-F2FF08053F1B}"/>
              </a:ext>
            </a:extLst>
          </p:cNvPr>
          <p:cNvSpPr txBox="1"/>
          <p:nvPr/>
        </p:nvSpPr>
        <p:spPr>
          <a:xfrm>
            <a:off x="4305051" y="1616532"/>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entury Gothic"/>
                <a:ea typeface="+mn-ea"/>
                <a:cs typeface="+mn-cs"/>
              </a:rPr>
              <a:t>B</a:t>
            </a:r>
          </a:p>
        </p:txBody>
      </p:sp>
      <p:sp>
        <p:nvSpPr>
          <p:cNvPr id="43" name="TextBox 42">
            <a:extLst>
              <a:ext uri="{FF2B5EF4-FFF2-40B4-BE49-F238E27FC236}">
                <a16:creationId xmlns:a16="http://schemas.microsoft.com/office/drawing/2014/main" id="{294E3441-2BD7-4F1E-8AE7-BAD01D515BCD}"/>
              </a:ext>
            </a:extLst>
          </p:cNvPr>
          <p:cNvSpPr txBox="1"/>
          <p:nvPr/>
        </p:nvSpPr>
        <p:spPr>
          <a:xfrm>
            <a:off x="7554008" y="1693379"/>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a:t>
            </a:r>
          </a:p>
        </p:txBody>
      </p:sp>
      <p:sp>
        <p:nvSpPr>
          <p:cNvPr id="44" name="TextBox 43">
            <a:extLst>
              <a:ext uri="{FF2B5EF4-FFF2-40B4-BE49-F238E27FC236}">
                <a16:creationId xmlns:a16="http://schemas.microsoft.com/office/drawing/2014/main" id="{22B7D499-E43D-4C25-9575-B8F8E42D7DE8}"/>
              </a:ext>
            </a:extLst>
          </p:cNvPr>
          <p:cNvSpPr txBox="1"/>
          <p:nvPr/>
        </p:nvSpPr>
        <p:spPr>
          <a:xfrm>
            <a:off x="9696712" y="1662755"/>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B</a:t>
            </a:r>
          </a:p>
        </p:txBody>
      </p:sp>
      <p:pic>
        <p:nvPicPr>
          <p:cNvPr id="46" name="Picture 45" descr="Icon&#10;&#10;Description automatically generated">
            <a:extLst>
              <a:ext uri="{FF2B5EF4-FFF2-40B4-BE49-F238E27FC236}">
                <a16:creationId xmlns:a16="http://schemas.microsoft.com/office/drawing/2014/main" id="{2A672A1A-AC9F-4E23-99FB-02EDA18BC6B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8603166" y="3256608"/>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82C7465F-17E3-4FBB-9394-D1C262BE98F2}"/>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0721568" y="4235445"/>
            <a:ext cx="517321" cy="517320"/>
          </a:xfrm>
          <a:prstGeom prst="rect">
            <a:avLst/>
          </a:prstGeom>
        </p:spPr>
      </p:pic>
      <p:sp>
        <p:nvSpPr>
          <p:cNvPr id="48" name="Oval Callout 19">
            <a:extLst>
              <a:ext uri="{FF2B5EF4-FFF2-40B4-BE49-F238E27FC236}">
                <a16:creationId xmlns:a16="http://schemas.microsoft.com/office/drawing/2014/main" id="{63C15616-53E7-42B9-BAD4-4A1FCDD67A9F}"/>
              </a:ext>
            </a:extLst>
          </p:cNvPr>
          <p:cNvSpPr/>
          <p:nvPr/>
        </p:nvSpPr>
        <p:spPr>
          <a:xfrm>
            <a:off x="7169620" y="5051016"/>
            <a:ext cx="5022380" cy="1829792"/>
          </a:xfrm>
          <a:prstGeom prst="wedgeEllipseCallout">
            <a:avLst>
              <a:gd name="adj1" fmla="val -68388"/>
              <a:gd name="adj2" fmla="val -4800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Think carefully about the gender of each of these nouns. Would you expect to hear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kein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keine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before each? Why?</a:t>
            </a:r>
          </a:p>
        </p:txBody>
      </p:sp>
      <p:sp>
        <p:nvSpPr>
          <p:cNvPr id="45" name="Speech Bubble: Rectangle with Corners Rounded 44">
            <a:extLst>
              <a:ext uri="{FF2B5EF4-FFF2-40B4-BE49-F238E27FC236}">
                <a16:creationId xmlns:a16="http://schemas.microsoft.com/office/drawing/2014/main" id="{A02ACB13-CDC2-4C28-964E-B13CB2AF4A33}"/>
              </a:ext>
            </a:extLst>
          </p:cNvPr>
          <p:cNvSpPr/>
          <p:nvPr/>
        </p:nvSpPr>
        <p:spPr>
          <a:xfrm>
            <a:off x="1008251" y="867000"/>
            <a:ext cx="7511234" cy="517320"/>
          </a:xfrm>
          <a:prstGeom prst="wedgeRoundRectCallout">
            <a:avLst>
              <a:gd name="adj1" fmla="val -53022"/>
              <a:gd name="adj2" fmla="val -4110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Which noun completes the sentence correctly?</a:t>
            </a:r>
          </a:p>
        </p:txBody>
      </p:sp>
      <p:pic>
        <p:nvPicPr>
          <p:cNvPr id="3" name="Picture 2" descr="Free house residence home vector">
            <a:extLst>
              <a:ext uri="{FF2B5EF4-FFF2-40B4-BE49-F238E27FC236}">
                <a16:creationId xmlns:a16="http://schemas.microsoft.com/office/drawing/2014/main" id="{BC4CE478-883D-F93B-AADB-16D01667E69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99476" y="4081347"/>
            <a:ext cx="1028885" cy="7555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cat with yellow eyes&#10;&#10;Description automatically generated">
            <a:extLst>
              <a:ext uri="{FF2B5EF4-FFF2-40B4-BE49-F238E27FC236}">
                <a16:creationId xmlns:a16="http://schemas.microsoft.com/office/drawing/2014/main" id="{A53766FA-A511-0E7F-5A2D-A1C30530C53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15257" y="2137818"/>
            <a:ext cx="787530" cy="913745"/>
          </a:xfrm>
          <a:prstGeom prst="rect">
            <a:avLst/>
          </a:prstGeom>
        </p:spPr>
      </p:pic>
      <p:grpSp>
        <p:nvGrpSpPr>
          <p:cNvPr id="9" name="Group 8">
            <a:extLst>
              <a:ext uri="{FF2B5EF4-FFF2-40B4-BE49-F238E27FC236}">
                <a16:creationId xmlns:a16="http://schemas.microsoft.com/office/drawing/2014/main" id="{AE547E89-961D-9C72-D0D6-EEC83CD9E215}"/>
              </a:ext>
            </a:extLst>
          </p:cNvPr>
          <p:cNvGrpSpPr/>
          <p:nvPr/>
        </p:nvGrpSpPr>
        <p:grpSpPr>
          <a:xfrm>
            <a:off x="4046270" y="4938835"/>
            <a:ext cx="1291524" cy="755530"/>
            <a:chOff x="9100723" y="4048216"/>
            <a:chExt cx="2879676" cy="1718735"/>
          </a:xfrm>
        </p:grpSpPr>
        <p:pic>
          <p:nvPicPr>
            <p:cNvPr id="26" name="Picture 4" descr="Free education back to school school supplies vector">
              <a:extLst>
                <a:ext uri="{FF2B5EF4-FFF2-40B4-BE49-F238E27FC236}">
                  <a16:creationId xmlns:a16="http://schemas.microsoft.com/office/drawing/2014/main" id="{33D72460-66EC-FD69-34D7-0373DC79D71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3CE8145F-B34E-0C54-AA53-20B78AECD935}"/>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 name="Picture 8" descr="Free mistake error mathematics illustration">
            <a:extLst>
              <a:ext uri="{FF2B5EF4-FFF2-40B4-BE49-F238E27FC236}">
                <a16:creationId xmlns:a16="http://schemas.microsoft.com/office/drawing/2014/main" id="{7118A246-5DA2-F823-E17B-7063C5E2F72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886158" y="3301283"/>
            <a:ext cx="1001236" cy="6367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Free oops speech bubble comics illustration">
            <a:extLst>
              <a:ext uri="{FF2B5EF4-FFF2-40B4-BE49-F238E27FC236}">
                <a16:creationId xmlns:a16="http://schemas.microsoft.com/office/drawing/2014/main" id="{E42C37C2-480D-5B17-AC3B-6BFD5D8424A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650539" y="3136838"/>
            <a:ext cx="725174" cy="45323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Icon&#10;&#10;Description automatically generated with medium confidence">
            <a:extLst>
              <a:ext uri="{FF2B5EF4-FFF2-40B4-BE49-F238E27FC236}">
                <a16:creationId xmlns:a16="http://schemas.microsoft.com/office/drawing/2014/main" id="{729363AE-74FB-B824-B66A-00D8EA90506D}"/>
              </a:ext>
            </a:extLst>
          </p:cNvPr>
          <p:cNvPicPr>
            <a:picLocks noChangeAspect="1"/>
          </p:cNvPicPr>
          <p:nvPr/>
        </p:nvPicPr>
        <p:blipFill rotWithShape="1">
          <a:blip r:embed="rId27">
            <a:extLst>
              <a:ext uri="{28A0092B-C50C-407E-A947-70E740481C1C}">
                <a14:useLocalDpi xmlns:a14="http://schemas.microsoft.com/office/drawing/2010/main" val="0"/>
              </a:ext>
            </a:extLst>
          </a:blip>
          <a:srcRect t="14861" r="57718" b="9009"/>
          <a:stretch/>
        </p:blipFill>
        <p:spPr>
          <a:xfrm>
            <a:off x="1999476" y="2200450"/>
            <a:ext cx="721533" cy="769336"/>
          </a:xfrm>
          <a:prstGeom prst="rect">
            <a:avLst/>
          </a:prstGeom>
        </p:spPr>
      </p:pic>
      <p:pic>
        <p:nvPicPr>
          <p:cNvPr id="51" name="Picture 50" descr="Icon&#10;&#10;Description automatically generated with medium confidence">
            <a:extLst>
              <a:ext uri="{FF2B5EF4-FFF2-40B4-BE49-F238E27FC236}">
                <a16:creationId xmlns:a16="http://schemas.microsoft.com/office/drawing/2014/main" id="{8AC8C7A2-ACE2-6A09-487B-BE33CD748B61}"/>
              </a:ext>
            </a:extLst>
          </p:cNvPr>
          <p:cNvPicPr>
            <a:picLocks noChangeAspect="1"/>
          </p:cNvPicPr>
          <p:nvPr/>
        </p:nvPicPr>
        <p:blipFill rotWithShape="1">
          <a:blip r:embed="rId27">
            <a:extLst>
              <a:ext uri="{28A0092B-C50C-407E-A947-70E740481C1C}">
                <a14:useLocalDpi xmlns:a14="http://schemas.microsoft.com/office/drawing/2010/main" val="0"/>
              </a:ext>
            </a:extLst>
          </a:blip>
          <a:srcRect l="44476" t="-3533" r="-4643" b="9008"/>
          <a:stretch/>
        </p:blipFill>
        <p:spPr>
          <a:xfrm>
            <a:off x="4305051" y="3986997"/>
            <a:ext cx="891180" cy="829112"/>
          </a:xfrm>
          <a:prstGeom prst="rect">
            <a:avLst/>
          </a:prstGeom>
        </p:spPr>
      </p:pic>
      <p:pic>
        <p:nvPicPr>
          <p:cNvPr id="52" name="Picture 2" descr="Free checklist task to do vector">
            <a:extLst>
              <a:ext uri="{FF2B5EF4-FFF2-40B4-BE49-F238E27FC236}">
                <a16:creationId xmlns:a16="http://schemas.microsoft.com/office/drawing/2014/main" id="{2AD94EF2-BF3F-ABD5-6C3A-052E24EA0E3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670076" y="2295389"/>
            <a:ext cx="686495" cy="73956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Free hands holding letters illustration">
            <a:extLst>
              <a:ext uri="{FF2B5EF4-FFF2-40B4-BE49-F238E27FC236}">
                <a16:creationId xmlns:a16="http://schemas.microsoft.com/office/drawing/2014/main" id="{CC935CC5-2690-FF33-9E6C-255D58C5DE3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262113" y="3042505"/>
            <a:ext cx="953551" cy="953551"/>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16B79E24-BD12-C68E-651A-BC1A690986B8}"/>
              </a:ext>
            </a:extLst>
          </p:cNvPr>
          <p:cNvGrpSpPr/>
          <p:nvPr/>
        </p:nvGrpSpPr>
        <p:grpSpPr>
          <a:xfrm>
            <a:off x="9647719" y="3186675"/>
            <a:ext cx="1197346" cy="774085"/>
            <a:chOff x="2726866" y="3620531"/>
            <a:chExt cx="2900564" cy="2120052"/>
          </a:xfrm>
        </p:grpSpPr>
        <p:pic>
          <p:nvPicPr>
            <p:cNvPr id="55" name="Picture 6" descr="Free christmas card christmas card illustration">
              <a:extLst>
                <a:ext uri="{FF2B5EF4-FFF2-40B4-BE49-F238E27FC236}">
                  <a16:creationId xmlns:a16="http://schemas.microsoft.com/office/drawing/2014/main" id="{13C7C90F-5632-8D13-8EF8-9FDA0C896EC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Free card cele celebration vector">
              <a:extLst>
                <a:ext uri="{FF2B5EF4-FFF2-40B4-BE49-F238E27FC236}">
                  <a16:creationId xmlns:a16="http://schemas.microsoft.com/office/drawing/2014/main" id="{C992A6C4-8EA7-F934-BD76-2818E903A7E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ree father's day card happy father's day card illustration">
              <a:extLst>
                <a:ext uri="{FF2B5EF4-FFF2-40B4-BE49-F238E27FC236}">
                  <a16:creationId xmlns:a16="http://schemas.microsoft.com/office/drawing/2014/main" id="{68A26B67-927C-8253-E886-085A33656429}"/>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57" descr="A black cat with yellow eyes&#10;&#10;Description automatically generated">
            <a:extLst>
              <a:ext uri="{FF2B5EF4-FFF2-40B4-BE49-F238E27FC236}">
                <a16:creationId xmlns:a16="http://schemas.microsoft.com/office/drawing/2014/main" id="{C94C099D-6CD0-6CA2-876E-A14B8DFB746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85685" y="4017011"/>
            <a:ext cx="787530" cy="913745"/>
          </a:xfrm>
          <a:prstGeom prst="rect">
            <a:avLst/>
          </a:prstGeom>
        </p:spPr>
      </p:pic>
      <p:pic>
        <p:nvPicPr>
          <p:cNvPr id="59" name="Picture 10" descr="Free pile book novel vector">
            <a:extLst>
              <a:ext uri="{FF2B5EF4-FFF2-40B4-BE49-F238E27FC236}">
                <a16:creationId xmlns:a16="http://schemas.microsoft.com/office/drawing/2014/main" id="{BABA7A27-9DFC-6C1C-CC7D-D9724C7E628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21036" y="5002961"/>
            <a:ext cx="931480" cy="71322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Free computer problem computer problem vector">
            <a:extLst>
              <a:ext uri="{FF2B5EF4-FFF2-40B4-BE49-F238E27FC236}">
                <a16:creationId xmlns:a16="http://schemas.microsoft.com/office/drawing/2014/main" id="{30ECEEA1-B6D7-DB39-0654-B6943A5B4231}"/>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254906" y="2240490"/>
            <a:ext cx="1279633" cy="82779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Free cup award prize vector">
            <a:extLst>
              <a:ext uri="{FF2B5EF4-FFF2-40B4-BE49-F238E27FC236}">
                <a16:creationId xmlns:a16="http://schemas.microsoft.com/office/drawing/2014/main" id="{17456AC6-68B1-1FC7-1EA5-49CA5454E163}"/>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781100" y="3186675"/>
            <a:ext cx="581612" cy="73124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Free mistake error mathematics illustration">
            <a:extLst>
              <a:ext uri="{FF2B5EF4-FFF2-40B4-BE49-F238E27FC236}">
                <a16:creationId xmlns:a16="http://schemas.microsoft.com/office/drawing/2014/main" id="{56C6D3B0-6F57-1BB3-786F-2335CB03F77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386013" y="4255240"/>
            <a:ext cx="1001236" cy="63673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Free oops speech bubble comics illustration">
            <a:extLst>
              <a:ext uri="{FF2B5EF4-FFF2-40B4-BE49-F238E27FC236}">
                <a16:creationId xmlns:a16="http://schemas.microsoft.com/office/drawing/2014/main" id="{A76C4B68-635F-04D5-4A05-7D1BA16E4ED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150394" y="4090795"/>
            <a:ext cx="725174" cy="45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26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1_11.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1_11.1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2_W1_11.1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T2_W1_11.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7" name="T2_W1_11.1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8" name="T2_W1_11.1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9" name="T2_W1_11.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2">
            <a:extLst>
              <a:ext uri="{FF2B5EF4-FFF2-40B4-BE49-F238E27FC236}">
                <a16:creationId xmlns:a16="http://schemas.microsoft.com/office/drawing/2014/main" id="{FC1CDB6E-E888-43D7-A576-74A2A1666E9D}"/>
              </a:ext>
            </a:extLst>
          </p:cNvPr>
          <p:cNvGraphicFramePr/>
          <p:nvPr>
            <p:extLst>
              <p:ext uri="{D42A27DB-BD31-4B8C-83A1-F6EECF244321}">
                <p14:modId xmlns:p14="http://schemas.microsoft.com/office/powerpoint/2010/main" val="389832146"/>
              </p:ext>
            </p:extLst>
          </p:nvPr>
        </p:nvGraphicFramePr>
        <p:xfrm>
          <a:off x="6262392" y="1466882"/>
          <a:ext cx="5022380" cy="347472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152911">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1800" b="0" strike="noStrike" spc="-1" dirty="0">
                          <a:latin typeface="Century gothic"/>
                        </a:rPr>
                        <a:t>Problem</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1800" b="0" strike="noStrike" spc="-1" dirty="0" err="1">
                          <a:latin typeface="Century gothic"/>
                        </a:rPr>
                        <a:t>Liste</a:t>
                      </a:r>
                      <a:endParaRPr lang="en-GB" sz="1800" b="0" strike="noStrike" spc="-1" dirty="0">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1800" b="0" strike="noStrike" spc="-1" dirty="0" err="1">
                          <a:latin typeface="Century gothic"/>
                        </a:rPr>
                        <a:t>Preis</a:t>
                      </a:r>
                      <a:endParaRPr lang="en-GB" sz="1800" b="0" strike="noStrike" spc="-1" dirty="0">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1800" b="0" strike="noStrike" spc="-1" dirty="0">
                          <a:latin typeface="Century gothic"/>
                        </a:rPr>
                        <a:t>Karte</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1800" b="0" strike="noStrike" spc="-1" dirty="0">
                          <a:latin typeface="Century gothic"/>
                        </a:rPr>
                        <a:t>Fehler</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1800" b="0" strike="noStrike" spc="-1" dirty="0" err="1">
                          <a:latin typeface="Century gothic"/>
                        </a:rPr>
                        <a:t>Katze</a:t>
                      </a:r>
                      <a:endParaRPr lang="en-GB" sz="1800" b="0" strike="noStrike" spc="-1" dirty="0">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1030103030"/>
              </p:ext>
            </p:extLst>
          </p:nvPr>
        </p:nvGraphicFramePr>
        <p:xfrm>
          <a:off x="628491" y="1429849"/>
          <a:ext cx="5199867" cy="438912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330398">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1800" b="0" strike="noStrike" spc="-1" dirty="0">
                          <a:latin typeface="Century gothic"/>
                        </a:rPr>
                        <a:t>Partner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1800" b="0" strike="noStrike" spc="-1" dirty="0" err="1">
                          <a:latin typeface="Century gothic"/>
                        </a:rPr>
                        <a:t>Katze</a:t>
                      </a:r>
                      <a:endParaRPr lang="en-GB" sz="1800" b="0" strike="noStrike" spc="-1" dirty="0">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1800" b="0" strike="noStrike" spc="-1" dirty="0">
                          <a:latin typeface="Century gothic"/>
                        </a:rPr>
                        <a:t>Fehler</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1800" b="0" strike="noStrike" spc="-1" dirty="0">
                          <a:latin typeface="Century gothic"/>
                        </a:rPr>
                        <a:t>Aufgabe</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1800" b="0" strike="noStrike" spc="-1" dirty="0">
                          <a:latin typeface="Century gothic"/>
                        </a:rPr>
                        <a:t>Haus</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1800" b="0" strike="noStrike" spc="-1" dirty="0" err="1">
                          <a:latin typeface="Century gothic"/>
                        </a:rPr>
                        <a:t>Partnerin</a:t>
                      </a:r>
                      <a:endParaRPr lang="en-GB" sz="1800" b="0" strike="noStrike" spc="-1" dirty="0">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1800" b="0" strike="noStrike" spc="-1" dirty="0">
                          <a:latin typeface="Century gothic"/>
                        </a:rPr>
                        <a:t>Text</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1800" b="0" strike="noStrike" spc="-1" dirty="0">
                          <a:latin typeface="Century gothic"/>
                        </a:rPr>
                        <a:t>Schule</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5" name="CustomShape 22">
            <a:hlinkClick r:id="" action="ppaction://noaction">
              <a:snd r:embed="rId10" name="T2_W1_11.2.wav"/>
            </a:hlinkClick>
            <a:extLst>
              <a:ext uri="{FF2B5EF4-FFF2-40B4-BE49-F238E27FC236}">
                <a16:creationId xmlns:a16="http://schemas.microsoft.com/office/drawing/2014/main" id="{4247252A-FC32-4F16-8616-A5FE2859FCB7}"/>
              </a:ext>
            </a:extLst>
          </p:cNvPr>
          <p:cNvSpPr/>
          <p:nvPr/>
        </p:nvSpPr>
        <p:spPr>
          <a:xfrm>
            <a:off x="744693" y="23869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1" name="T2_W1_11.3.wav"/>
            </a:hlinkClick>
            <a:extLst>
              <a:ext uri="{FF2B5EF4-FFF2-40B4-BE49-F238E27FC236}">
                <a16:creationId xmlns:a16="http://schemas.microsoft.com/office/drawing/2014/main" id="{3AD5864B-E328-4811-82EC-A3D77BDC6BF2}"/>
              </a:ext>
            </a:extLst>
          </p:cNvPr>
          <p:cNvSpPr/>
          <p:nvPr/>
        </p:nvSpPr>
        <p:spPr>
          <a:xfrm>
            <a:off x="754404" y="32042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2" name="T2_W1_11.4.wav"/>
            </a:hlinkClick>
            <a:extLst>
              <a:ext uri="{FF2B5EF4-FFF2-40B4-BE49-F238E27FC236}">
                <a16:creationId xmlns:a16="http://schemas.microsoft.com/office/drawing/2014/main" id="{F2DAD2AC-ADD2-4480-845B-008BBA9A5F70}"/>
              </a:ext>
            </a:extLst>
          </p:cNvPr>
          <p:cNvSpPr/>
          <p:nvPr/>
        </p:nvSpPr>
        <p:spPr>
          <a:xfrm>
            <a:off x="744693" y="41613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3" name="T2_W1_11.5.wav"/>
            </a:hlinkClick>
            <a:extLst>
              <a:ext uri="{FF2B5EF4-FFF2-40B4-BE49-F238E27FC236}">
                <a16:creationId xmlns:a16="http://schemas.microsoft.com/office/drawing/2014/main" id="{E47FAB46-1A11-4EF4-B700-EF919D0338F8}"/>
              </a:ext>
            </a:extLst>
          </p:cNvPr>
          <p:cNvSpPr/>
          <p:nvPr/>
        </p:nvSpPr>
        <p:spPr>
          <a:xfrm>
            <a:off x="754404" y="511842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4" name="T2_W1_11.6.wav"/>
            </a:hlinkClick>
            <a:extLst>
              <a:ext uri="{FF2B5EF4-FFF2-40B4-BE49-F238E27FC236}">
                <a16:creationId xmlns:a16="http://schemas.microsoft.com/office/drawing/2014/main" id="{1ECA2C39-8E1B-46F9-B4CE-5D69DA706F12}"/>
              </a:ext>
            </a:extLst>
          </p:cNvPr>
          <p:cNvSpPr/>
          <p:nvPr/>
        </p:nvSpPr>
        <p:spPr>
          <a:xfrm>
            <a:off x="6410104" y="25165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5" name="T2_W1_11.7.wav"/>
            </a:hlinkClick>
            <a:extLst>
              <a:ext uri="{FF2B5EF4-FFF2-40B4-BE49-F238E27FC236}">
                <a16:creationId xmlns:a16="http://schemas.microsoft.com/office/drawing/2014/main" id="{B06E6BFD-FB69-40F9-9653-301D379E5A17}"/>
              </a:ext>
            </a:extLst>
          </p:cNvPr>
          <p:cNvSpPr/>
          <p:nvPr/>
        </p:nvSpPr>
        <p:spPr>
          <a:xfrm>
            <a:off x="6388404" y="34098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6" name="T2_W1_11.8.wav"/>
            </a:hlinkClick>
            <a:extLst>
              <a:ext uri="{FF2B5EF4-FFF2-40B4-BE49-F238E27FC236}">
                <a16:creationId xmlns:a16="http://schemas.microsoft.com/office/drawing/2014/main" id="{34261C61-C209-49EF-A2E1-6B62F7BA1FCB}"/>
              </a:ext>
            </a:extLst>
          </p:cNvPr>
          <p:cNvSpPr/>
          <p:nvPr/>
        </p:nvSpPr>
        <p:spPr>
          <a:xfrm>
            <a:off x="6388404" y="42852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7943" y="-12884"/>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735310" y="2216599"/>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920548" y="3200178"/>
            <a:ext cx="517321" cy="517320"/>
          </a:xfrm>
          <a:prstGeom prst="rect">
            <a:avLst/>
          </a:prstGeom>
        </p:spPr>
      </p:pic>
      <p:sp>
        <p:nvSpPr>
          <p:cNvPr id="20" name="Speech Bubble: Rectangle with Corners Rounded 19">
            <a:hlinkClick r:id="" action="ppaction://noaction">
              <a:snd r:embed="rId19" name="T2_W1_11.1.wav"/>
            </a:hlinkClick>
            <a:extLst>
              <a:ext uri="{FF2B5EF4-FFF2-40B4-BE49-F238E27FC236}">
                <a16:creationId xmlns:a16="http://schemas.microsoft.com/office/drawing/2014/main" id="{51249EF5-A35F-4959-8B68-5550FE53A9E4}"/>
              </a:ext>
            </a:extLst>
          </p:cNvPr>
          <p:cNvSpPr/>
          <p:nvPr/>
        </p:nvSpPr>
        <p:spPr>
          <a:xfrm>
            <a:off x="986425" y="275379"/>
            <a:ext cx="4284104"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BDC1C2F8-508E-4C5B-87E8-3E1B6BC07FE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168291"/>
            <a:ext cx="914400" cy="914400"/>
          </a:xfrm>
          <a:prstGeom prst="rect">
            <a:avLst/>
          </a:prstGeom>
        </p:spPr>
      </p:pic>
      <p:sp>
        <p:nvSpPr>
          <p:cNvPr id="24" name="Google Shape;108;p3">
            <a:hlinkClick r:id="" action="ppaction://noaction">
              <a:snd r:embed="rId19" name="T2_W1_11.1.wav"/>
            </a:hlinkClick>
            <a:extLst>
              <a:ext uri="{FF2B5EF4-FFF2-40B4-BE49-F238E27FC236}">
                <a16:creationId xmlns:a16="http://schemas.microsoft.com/office/drawing/2014/main" id="{5EF4171A-F0B5-4E64-BF1D-F2CA17CBEBE1}"/>
              </a:ext>
            </a:extLst>
          </p:cNvPr>
          <p:cNvSpPr txBox="1"/>
          <p:nvPr/>
        </p:nvSpPr>
        <p:spPr>
          <a:xfrm>
            <a:off x="1060161" y="296901"/>
            <a:ext cx="363732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Hör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zu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das A or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5" name="Picture 34" descr="Icon&#10;&#10;Description automatically generated">
            <a:extLst>
              <a:ext uri="{FF2B5EF4-FFF2-40B4-BE49-F238E27FC236}">
                <a16:creationId xmlns:a16="http://schemas.microsoft.com/office/drawing/2014/main" id="{0926371A-22A7-4627-B770-914F6CCEFBA5}"/>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860189" y="4053402"/>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7851D8FE-5228-49A9-9719-49EC90654DA6}"/>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790108" y="5013171"/>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EE484D47-1F01-42F6-9C8E-170C3C5C5D4A}"/>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341492" y="2274629"/>
            <a:ext cx="517321" cy="517320"/>
          </a:xfrm>
          <a:prstGeom prst="rect">
            <a:avLst/>
          </a:prstGeom>
        </p:spPr>
      </p:pic>
      <p:sp>
        <p:nvSpPr>
          <p:cNvPr id="41" name="TextBox 40">
            <a:extLst>
              <a:ext uri="{FF2B5EF4-FFF2-40B4-BE49-F238E27FC236}">
                <a16:creationId xmlns:a16="http://schemas.microsoft.com/office/drawing/2014/main" id="{5D10DF65-2BFC-42A8-AFF1-FDA69DFF2350}"/>
              </a:ext>
            </a:extLst>
          </p:cNvPr>
          <p:cNvSpPr txBox="1"/>
          <p:nvPr/>
        </p:nvSpPr>
        <p:spPr>
          <a:xfrm>
            <a:off x="2047958" y="1619565"/>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a:t>
            </a:r>
          </a:p>
        </p:txBody>
      </p:sp>
      <p:sp>
        <p:nvSpPr>
          <p:cNvPr id="42" name="TextBox 41">
            <a:extLst>
              <a:ext uri="{FF2B5EF4-FFF2-40B4-BE49-F238E27FC236}">
                <a16:creationId xmlns:a16="http://schemas.microsoft.com/office/drawing/2014/main" id="{A4A494B2-1BC4-41B5-9CB3-F2FF08053F1B}"/>
              </a:ext>
            </a:extLst>
          </p:cNvPr>
          <p:cNvSpPr txBox="1"/>
          <p:nvPr/>
        </p:nvSpPr>
        <p:spPr>
          <a:xfrm>
            <a:off x="4305051" y="1616532"/>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entury Gothic"/>
                <a:ea typeface="+mn-ea"/>
                <a:cs typeface="+mn-cs"/>
              </a:rPr>
              <a:t>B</a:t>
            </a:r>
          </a:p>
        </p:txBody>
      </p:sp>
      <p:sp>
        <p:nvSpPr>
          <p:cNvPr id="43" name="TextBox 42">
            <a:extLst>
              <a:ext uri="{FF2B5EF4-FFF2-40B4-BE49-F238E27FC236}">
                <a16:creationId xmlns:a16="http://schemas.microsoft.com/office/drawing/2014/main" id="{294E3441-2BD7-4F1E-8AE7-BAD01D515BCD}"/>
              </a:ext>
            </a:extLst>
          </p:cNvPr>
          <p:cNvSpPr txBox="1"/>
          <p:nvPr/>
        </p:nvSpPr>
        <p:spPr>
          <a:xfrm>
            <a:off x="7554008" y="1693379"/>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a:t>
            </a:r>
          </a:p>
        </p:txBody>
      </p:sp>
      <p:sp>
        <p:nvSpPr>
          <p:cNvPr id="44" name="TextBox 43">
            <a:extLst>
              <a:ext uri="{FF2B5EF4-FFF2-40B4-BE49-F238E27FC236}">
                <a16:creationId xmlns:a16="http://schemas.microsoft.com/office/drawing/2014/main" id="{22B7D499-E43D-4C25-9575-B8F8E42D7DE8}"/>
              </a:ext>
            </a:extLst>
          </p:cNvPr>
          <p:cNvSpPr txBox="1"/>
          <p:nvPr/>
        </p:nvSpPr>
        <p:spPr>
          <a:xfrm>
            <a:off x="9696712" y="1662755"/>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B</a:t>
            </a:r>
          </a:p>
        </p:txBody>
      </p:sp>
      <p:pic>
        <p:nvPicPr>
          <p:cNvPr id="46" name="Picture 45" descr="Icon&#10;&#10;Description automatically generated">
            <a:extLst>
              <a:ext uri="{FF2B5EF4-FFF2-40B4-BE49-F238E27FC236}">
                <a16:creationId xmlns:a16="http://schemas.microsoft.com/office/drawing/2014/main" id="{2A672A1A-AC9F-4E23-99FB-02EDA18BC6B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331273" y="3196649"/>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82C7465F-17E3-4FBB-9394-D1C262BE98F2}"/>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9369676" y="4111311"/>
            <a:ext cx="517321" cy="517320"/>
          </a:xfrm>
          <a:prstGeom prst="rect">
            <a:avLst/>
          </a:prstGeom>
        </p:spPr>
      </p:pic>
      <p:sp>
        <p:nvSpPr>
          <p:cNvPr id="48" name="Oval Callout 19">
            <a:extLst>
              <a:ext uri="{FF2B5EF4-FFF2-40B4-BE49-F238E27FC236}">
                <a16:creationId xmlns:a16="http://schemas.microsoft.com/office/drawing/2014/main" id="{63C15616-53E7-42B9-BAD4-4A1FCDD67A9F}"/>
              </a:ext>
            </a:extLst>
          </p:cNvPr>
          <p:cNvSpPr/>
          <p:nvPr/>
        </p:nvSpPr>
        <p:spPr>
          <a:xfrm>
            <a:off x="7169620" y="5051016"/>
            <a:ext cx="5022380" cy="1829792"/>
          </a:xfrm>
          <a:prstGeom prst="wedgeEllipseCallout">
            <a:avLst>
              <a:gd name="adj1" fmla="val -68388"/>
              <a:gd name="adj2" fmla="val -4800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Think carefully about the gender of each of these nouns. Would you expect to hear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kein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keine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before each? Why?</a:t>
            </a:r>
          </a:p>
        </p:txBody>
      </p:sp>
      <p:sp>
        <p:nvSpPr>
          <p:cNvPr id="45" name="Speech Bubble: Rectangle with Corners Rounded 44">
            <a:extLst>
              <a:ext uri="{FF2B5EF4-FFF2-40B4-BE49-F238E27FC236}">
                <a16:creationId xmlns:a16="http://schemas.microsoft.com/office/drawing/2014/main" id="{A02ACB13-CDC2-4C28-964E-B13CB2AF4A33}"/>
              </a:ext>
            </a:extLst>
          </p:cNvPr>
          <p:cNvSpPr/>
          <p:nvPr/>
        </p:nvSpPr>
        <p:spPr>
          <a:xfrm>
            <a:off x="1008251" y="867000"/>
            <a:ext cx="7511234" cy="517320"/>
          </a:xfrm>
          <a:prstGeom prst="wedgeRoundRectCallout">
            <a:avLst>
              <a:gd name="adj1" fmla="val -53022"/>
              <a:gd name="adj2" fmla="val -4110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Which noun completes the sentence correctly?</a:t>
            </a:r>
          </a:p>
        </p:txBody>
      </p:sp>
      <p:pic>
        <p:nvPicPr>
          <p:cNvPr id="3" name="Picture 2" descr="Free house residence home vector">
            <a:extLst>
              <a:ext uri="{FF2B5EF4-FFF2-40B4-BE49-F238E27FC236}">
                <a16:creationId xmlns:a16="http://schemas.microsoft.com/office/drawing/2014/main" id="{BC4CE478-883D-F93B-AADB-16D01667E69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92172" y="4082173"/>
            <a:ext cx="1028885" cy="7555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cat with yellow eyes&#10;&#10;Description automatically generated">
            <a:extLst>
              <a:ext uri="{FF2B5EF4-FFF2-40B4-BE49-F238E27FC236}">
                <a16:creationId xmlns:a16="http://schemas.microsoft.com/office/drawing/2014/main" id="{A53766FA-A511-0E7F-5A2D-A1C30530C53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00666" y="2165706"/>
            <a:ext cx="787530" cy="913745"/>
          </a:xfrm>
          <a:prstGeom prst="rect">
            <a:avLst/>
          </a:prstGeom>
        </p:spPr>
      </p:pic>
      <p:grpSp>
        <p:nvGrpSpPr>
          <p:cNvPr id="9" name="Group 8">
            <a:extLst>
              <a:ext uri="{FF2B5EF4-FFF2-40B4-BE49-F238E27FC236}">
                <a16:creationId xmlns:a16="http://schemas.microsoft.com/office/drawing/2014/main" id="{AE547E89-961D-9C72-D0D6-EEC83CD9E215}"/>
              </a:ext>
            </a:extLst>
          </p:cNvPr>
          <p:cNvGrpSpPr/>
          <p:nvPr/>
        </p:nvGrpSpPr>
        <p:grpSpPr>
          <a:xfrm>
            <a:off x="4397278" y="4968523"/>
            <a:ext cx="1291524" cy="755530"/>
            <a:chOff x="9100723" y="4048216"/>
            <a:chExt cx="2879676" cy="1718735"/>
          </a:xfrm>
        </p:grpSpPr>
        <p:pic>
          <p:nvPicPr>
            <p:cNvPr id="26" name="Picture 4" descr="Free education back to school school supplies vector">
              <a:extLst>
                <a:ext uri="{FF2B5EF4-FFF2-40B4-BE49-F238E27FC236}">
                  <a16:creationId xmlns:a16="http://schemas.microsoft.com/office/drawing/2014/main" id="{33D72460-66EC-FD69-34D7-0373DC79D71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3CE8145F-B34E-0C54-AA53-20B78AECD935}"/>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 name="Picture 8" descr="Free mistake error mathematics illustration">
            <a:extLst>
              <a:ext uri="{FF2B5EF4-FFF2-40B4-BE49-F238E27FC236}">
                <a16:creationId xmlns:a16="http://schemas.microsoft.com/office/drawing/2014/main" id="{7118A246-5DA2-F823-E17B-7063C5E2F72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297259" y="3282234"/>
            <a:ext cx="1001236" cy="6367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Free oops speech bubble comics illustration">
            <a:extLst>
              <a:ext uri="{FF2B5EF4-FFF2-40B4-BE49-F238E27FC236}">
                <a16:creationId xmlns:a16="http://schemas.microsoft.com/office/drawing/2014/main" id="{E42C37C2-480D-5B17-AC3B-6BFD5D8424A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849579" y="3087365"/>
            <a:ext cx="725174" cy="45323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Icon&#10;&#10;Description automatically generated with medium confidence">
            <a:extLst>
              <a:ext uri="{FF2B5EF4-FFF2-40B4-BE49-F238E27FC236}">
                <a16:creationId xmlns:a16="http://schemas.microsoft.com/office/drawing/2014/main" id="{729363AE-74FB-B824-B66A-00D8EA90506D}"/>
              </a:ext>
            </a:extLst>
          </p:cNvPr>
          <p:cNvPicPr>
            <a:picLocks noChangeAspect="1"/>
          </p:cNvPicPr>
          <p:nvPr/>
        </p:nvPicPr>
        <p:blipFill rotWithShape="1">
          <a:blip r:embed="rId27">
            <a:extLst>
              <a:ext uri="{28A0092B-C50C-407E-A947-70E740481C1C}">
                <a14:useLocalDpi xmlns:a14="http://schemas.microsoft.com/office/drawing/2010/main" val="0"/>
              </a:ext>
            </a:extLst>
          </a:blip>
          <a:srcRect t="14861" r="57718" b="9009"/>
          <a:stretch/>
        </p:blipFill>
        <p:spPr>
          <a:xfrm>
            <a:off x="2618228" y="2181252"/>
            <a:ext cx="775497" cy="826876"/>
          </a:xfrm>
          <a:prstGeom prst="rect">
            <a:avLst/>
          </a:prstGeom>
        </p:spPr>
      </p:pic>
      <p:pic>
        <p:nvPicPr>
          <p:cNvPr id="51" name="Picture 50" descr="Icon&#10;&#10;Description automatically generated with medium confidence">
            <a:extLst>
              <a:ext uri="{FF2B5EF4-FFF2-40B4-BE49-F238E27FC236}">
                <a16:creationId xmlns:a16="http://schemas.microsoft.com/office/drawing/2014/main" id="{8AC8C7A2-ACE2-6A09-487B-BE33CD748B61}"/>
              </a:ext>
            </a:extLst>
          </p:cNvPr>
          <p:cNvPicPr>
            <a:picLocks noChangeAspect="1"/>
          </p:cNvPicPr>
          <p:nvPr/>
        </p:nvPicPr>
        <p:blipFill rotWithShape="1">
          <a:blip r:embed="rId27">
            <a:extLst>
              <a:ext uri="{28A0092B-C50C-407E-A947-70E740481C1C}">
                <a14:useLocalDpi xmlns:a14="http://schemas.microsoft.com/office/drawing/2010/main" val="0"/>
              </a:ext>
            </a:extLst>
          </a:blip>
          <a:srcRect l="44476" t="-3533" r="-4643" b="9008"/>
          <a:stretch/>
        </p:blipFill>
        <p:spPr>
          <a:xfrm>
            <a:off x="4836056" y="4008591"/>
            <a:ext cx="891180" cy="829112"/>
          </a:xfrm>
          <a:prstGeom prst="rect">
            <a:avLst/>
          </a:prstGeom>
        </p:spPr>
      </p:pic>
      <p:pic>
        <p:nvPicPr>
          <p:cNvPr id="52" name="Picture 2" descr="Free checklist task to do vector">
            <a:extLst>
              <a:ext uri="{FF2B5EF4-FFF2-40B4-BE49-F238E27FC236}">
                <a16:creationId xmlns:a16="http://schemas.microsoft.com/office/drawing/2014/main" id="{2AD94EF2-BF3F-ABD5-6C3A-052E24EA0E3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378320" y="2246593"/>
            <a:ext cx="686495" cy="73956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Free hands holding letters illustration">
            <a:extLst>
              <a:ext uri="{FF2B5EF4-FFF2-40B4-BE49-F238E27FC236}">
                <a16:creationId xmlns:a16="http://schemas.microsoft.com/office/drawing/2014/main" id="{CC935CC5-2690-FF33-9E6C-255D58C5DE3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63868" y="3055591"/>
            <a:ext cx="953551" cy="953551"/>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16B79E24-BD12-C68E-651A-BC1A690986B8}"/>
              </a:ext>
            </a:extLst>
          </p:cNvPr>
          <p:cNvGrpSpPr/>
          <p:nvPr/>
        </p:nvGrpSpPr>
        <p:grpSpPr>
          <a:xfrm>
            <a:off x="9974542" y="3153556"/>
            <a:ext cx="1197346" cy="774085"/>
            <a:chOff x="2726866" y="3620531"/>
            <a:chExt cx="2900564" cy="2120052"/>
          </a:xfrm>
        </p:grpSpPr>
        <p:pic>
          <p:nvPicPr>
            <p:cNvPr id="55" name="Picture 6" descr="Free christmas card christmas card illustration">
              <a:extLst>
                <a:ext uri="{FF2B5EF4-FFF2-40B4-BE49-F238E27FC236}">
                  <a16:creationId xmlns:a16="http://schemas.microsoft.com/office/drawing/2014/main" id="{13C7C90F-5632-8D13-8EF8-9FDA0C896EC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Free card cele celebration vector">
              <a:extLst>
                <a:ext uri="{FF2B5EF4-FFF2-40B4-BE49-F238E27FC236}">
                  <a16:creationId xmlns:a16="http://schemas.microsoft.com/office/drawing/2014/main" id="{C992A6C4-8EA7-F934-BD76-2818E903A7E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ree father's day card happy father's day card illustration">
              <a:extLst>
                <a:ext uri="{FF2B5EF4-FFF2-40B4-BE49-F238E27FC236}">
                  <a16:creationId xmlns:a16="http://schemas.microsoft.com/office/drawing/2014/main" id="{68A26B67-927C-8253-E886-085A33656429}"/>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57" descr="A black cat with yellow eyes&#10;&#10;Description automatically generated">
            <a:extLst>
              <a:ext uri="{FF2B5EF4-FFF2-40B4-BE49-F238E27FC236}">
                <a16:creationId xmlns:a16="http://schemas.microsoft.com/office/drawing/2014/main" id="{C94C099D-6CD0-6CA2-876E-A14B8DFB746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56469" y="4003065"/>
            <a:ext cx="787530" cy="913745"/>
          </a:xfrm>
          <a:prstGeom prst="rect">
            <a:avLst/>
          </a:prstGeom>
        </p:spPr>
      </p:pic>
      <p:pic>
        <p:nvPicPr>
          <p:cNvPr id="59" name="Picture 10" descr="Free pile book novel vector">
            <a:extLst>
              <a:ext uri="{FF2B5EF4-FFF2-40B4-BE49-F238E27FC236}">
                <a16:creationId xmlns:a16="http://schemas.microsoft.com/office/drawing/2014/main" id="{BABA7A27-9DFC-6C1C-CC7D-D9724C7E628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402249" y="5001897"/>
            <a:ext cx="931480" cy="71322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Free computer problem computer problem vector">
            <a:extLst>
              <a:ext uri="{FF2B5EF4-FFF2-40B4-BE49-F238E27FC236}">
                <a16:creationId xmlns:a16="http://schemas.microsoft.com/office/drawing/2014/main" id="{30ECEEA1-B6D7-DB39-0654-B6943A5B4231}"/>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034187" y="2294160"/>
            <a:ext cx="1072942" cy="69408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Free cup award prize vector">
            <a:extLst>
              <a:ext uri="{FF2B5EF4-FFF2-40B4-BE49-F238E27FC236}">
                <a16:creationId xmlns:a16="http://schemas.microsoft.com/office/drawing/2014/main" id="{17456AC6-68B1-1FC7-1EA5-49CA5454E163}"/>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326952" y="3186675"/>
            <a:ext cx="581612" cy="73124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Free mistake error mathematics illustration">
            <a:extLst>
              <a:ext uri="{FF2B5EF4-FFF2-40B4-BE49-F238E27FC236}">
                <a16:creationId xmlns:a16="http://schemas.microsoft.com/office/drawing/2014/main" id="{56C6D3B0-6F57-1BB3-786F-2335CB03F77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934406" y="4285244"/>
            <a:ext cx="1001236" cy="63673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Free oops speech bubble comics illustration">
            <a:extLst>
              <a:ext uri="{FF2B5EF4-FFF2-40B4-BE49-F238E27FC236}">
                <a16:creationId xmlns:a16="http://schemas.microsoft.com/office/drawing/2014/main" id="{A76C4B68-635F-04D5-4A05-7D1BA16E4ED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480907" y="4020649"/>
            <a:ext cx="725174" cy="45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1_11.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1_11.1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2_W1_11.1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T2_W1_11.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7" name="T2_W1_11.1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8" name="T2_W1_11.1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9" name="T2_W1_11.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35"/>
            <a:ext cx="10805118"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Robbie is practising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7" name="Speech Bubble: Rectangle with Corners Rounded 36">
            <a:hlinkClick r:id="" action="ppaction://noaction">
              <a:snd r:embed="rId4" name="T2_W1_13.1.wav"/>
            </a:hlinkClick>
            <a:extLst>
              <a:ext uri="{FF2B5EF4-FFF2-40B4-BE49-F238E27FC236}">
                <a16:creationId xmlns:a16="http://schemas.microsoft.com/office/drawing/2014/main" id="{0568DD49-8591-4AFF-B591-CE51A20F5647}"/>
              </a:ext>
            </a:extLst>
          </p:cNvPr>
          <p:cNvSpPr/>
          <p:nvPr/>
        </p:nvSpPr>
        <p:spPr>
          <a:xfrm>
            <a:off x="1100731" y="621918"/>
            <a:ext cx="4726851"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3BE8CC33-F067-4874-A032-E948771FBC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010" y="538631"/>
            <a:ext cx="914400" cy="914400"/>
          </a:xfrm>
          <a:prstGeom prst="rect">
            <a:avLst/>
          </a:prstGeom>
        </p:spPr>
      </p:pic>
      <p:sp>
        <p:nvSpPr>
          <p:cNvPr id="39" name="Google Shape;108;p3">
            <a:hlinkClick r:id="" action="ppaction://noaction">
              <a:snd r:embed="rId4" name="T2_W1_13.1.wav"/>
            </a:hlinkClick>
            <a:extLst>
              <a:ext uri="{FF2B5EF4-FFF2-40B4-BE49-F238E27FC236}">
                <a16:creationId xmlns:a16="http://schemas.microsoft.com/office/drawing/2014/main" id="{BB9ECAE7-1D04-46BC-B4A0-423A797BC490}"/>
              </a:ext>
            </a:extLst>
          </p:cNvPr>
          <p:cNvSpPr txBox="1"/>
          <p:nvPr/>
        </p:nvSpPr>
        <p:spPr>
          <a:xfrm>
            <a:off x="1133175" y="609103"/>
            <a:ext cx="47227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9" name="Picture 48">
            <a:extLst>
              <a:ext uri="{FF2B5EF4-FFF2-40B4-BE49-F238E27FC236}">
                <a16:creationId xmlns:a16="http://schemas.microsoft.com/office/drawing/2014/main" id="{8CB3BDAF-E667-425D-B7B4-42D04067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999" y="2392701"/>
            <a:ext cx="2453850" cy="2492800"/>
          </a:xfrm>
          <a:prstGeom prst="rect">
            <a:avLst/>
          </a:prstGeom>
        </p:spPr>
      </p:pic>
      <p:pic>
        <p:nvPicPr>
          <p:cNvPr id="2" name="Picture 1" descr="A black cat with yellow eyes&#10;&#10;Description automatically generated">
            <a:extLst>
              <a:ext uri="{FF2B5EF4-FFF2-40B4-BE49-F238E27FC236}">
                <a16:creationId xmlns:a16="http://schemas.microsoft.com/office/drawing/2014/main" id="{CF44D814-B046-E41E-5165-EB3015D802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5628" y="1750601"/>
            <a:ext cx="2971687" cy="3447950"/>
          </a:xfrm>
          <a:prstGeom prst="rect">
            <a:avLst/>
          </a:prstGeom>
        </p:spPr>
      </p:pic>
      <p:sp>
        <p:nvSpPr>
          <p:cNvPr id="4" name="Speech Bubble: Rectangle with Corners Rounded 3">
            <a:hlinkClick r:id="" action="ppaction://noaction">
              <a:snd r:embed="rId9" name="T2_W1_13.2.wav"/>
            </a:hlinkClick>
            <a:extLst>
              <a:ext uri="{FF2B5EF4-FFF2-40B4-BE49-F238E27FC236}">
                <a16:creationId xmlns:a16="http://schemas.microsoft.com/office/drawing/2014/main" id="{DFBC6D80-686A-8025-0720-C99B869DBA4E}"/>
              </a:ext>
            </a:extLst>
          </p:cNvPr>
          <p:cNvSpPr/>
          <p:nvPr/>
        </p:nvSpPr>
        <p:spPr>
          <a:xfrm>
            <a:off x="3490451" y="2670645"/>
            <a:ext cx="2369575" cy="1607863"/>
          </a:xfrm>
          <a:prstGeom prst="wedgeRoundRectCallout">
            <a:avLst>
              <a:gd name="adj1" fmla="val -88053"/>
              <a:gd name="adj2" fmla="val -16996"/>
              <a:gd name="adj3" fmla="val 16667"/>
            </a:avLst>
          </a:prstGeom>
          <a:solidFill>
            <a:srgbClr val="EFF9F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keine</a:t>
            </a:r>
            <a:r>
              <a:rPr lang="en-GB" sz="2400" dirty="0">
                <a:solidFill>
                  <a:srgbClr val="002060"/>
                </a:solidFill>
              </a:rPr>
              <a:t> </a:t>
            </a:r>
            <a:r>
              <a:rPr lang="en-GB" sz="2400" dirty="0" err="1">
                <a:solidFill>
                  <a:srgbClr val="002060"/>
                </a:solidFill>
              </a:rPr>
              <a:t>Katze</a:t>
            </a:r>
            <a:r>
              <a:rPr lang="en-GB" sz="2400" dirty="0">
                <a:solidFill>
                  <a:srgbClr val="002060"/>
                </a:solidFill>
              </a:rPr>
              <a:t>.</a:t>
            </a:r>
          </a:p>
        </p:txBody>
      </p:sp>
      <p:sp>
        <p:nvSpPr>
          <p:cNvPr id="5" name="Multiplication Sign 4">
            <a:extLst>
              <a:ext uri="{FF2B5EF4-FFF2-40B4-BE49-F238E27FC236}">
                <a16:creationId xmlns:a16="http://schemas.microsoft.com/office/drawing/2014/main" id="{78FFDD10-13C1-D19F-B7AC-FD4F38879FA3}"/>
              </a:ext>
            </a:extLst>
          </p:cNvPr>
          <p:cNvSpPr/>
          <p:nvPr/>
        </p:nvSpPr>
        <p:spPr>
          <a:xfrm>
            <a:off x="9946754" y="4816675"/>
            <a:ext cx="1681317" cy="1770938"/>
          </a:xfrm>
          <a:prstGeom prst="mathMultiply">
            <a:avLst>
              <a:gd name="adj1" fmla="val 11239"/>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416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35"/>
            <a:ext cx="10805118"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Robbie is practising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7" name="Speech Bubble: Rectangle with Corners Rounded 36">
            <a:hlinkClick r:id="" action="ppaction://noaction">
              <a:snd r:embed="rId4" name="T2_W1_13.1.wav"/>
            </a:hlinkClick>
            <a:extLst>
              <a:ext uri="{FF2B5EF4-FFF2-40B4-BE49-F238E27FC236}">
                <a16:creationId xmlns:a16="http://schemas.microsoft.com/office/drawing/2014/main" id="{0568DD49-8591-4AFF-B591-CE51A20F5647}"/>
              </a:ext>
            </a:extLst>
          </p:cNvPr>
          <p:cNvSpPr/>
          <p:nvPr/>
        </p:nvSpPr>
        <p:spPr>
          <a:xfrm>
            <a:off x="1100731" y="621918"/>
            <a:ext cx="4726851"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3BE8CC33-F067-4874-A032-E948771FBC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010" y="538631"/>
            <a:ext cx="914400" cy="914400"/>
          </a:xfrm>
          <a:prstGeom prst="rect">
            <a:avLst/>
          </a:prstGeom>
        </p:spPr>
      </p:pic>
      <p:sp>
        <p:nvSpPr>
          <p:cNvPr id="39" name="Google Shape;108;p3">
            <a:hlinkClick r:id="" action="ppaction://noaction">
              <a:snd r:embed="rId4" name="T2_W1_13.1.wav"/>
            </a:hlinkClick>
            <a:extLst>
              <a:ext uri="{FF2B5EF4-FFF2-40B4-BE49-F238E27FC236}">
                <a16:creationId xmlns:a16="http://schemas.microsoft.com/office/drawing/2014/main" id="{BB9ECAE7-1D04-46BC-B4A0-423A797BC490}"/>
              </a:ext>
            </a:extLst>
          </p:cNvPr>
          <p:cNvSpPr txBox="1"/>
          <p:nvPr/>
        </p:nvSpPr>
        <p:spPr>
          <a:xfrm>
            <a:off x="1133175" y="609103"/>
            <a:ext cx="47268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9" name="Picture 48">
            <a:extLst>
              <a:ext uri="{FF2B5EF4-FFF2-40B4-BE49-F238E27FC236}">
                <a16:creationId xmlns:a16="http://schemas.microsoft.com/office/drawing/2014/main" id="{8CB3BDAF-E667-425D-B7B4-42D04067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999" y="2392701"/>
            <a:ext cx="2453850" cy="2492800"/>
          </a:xfrm>
          <a:prstGeom prst="rect">
            <a:avLst/>
          </a:prstGeom>
        </p:spPr>
      </p:pic>
      <p:sp>
        <p:nvSpPr>
          <p:cNvPr id="4" name="Speech Bubble: Rectangle with Corners Rounded 3">
            <a:hlinkClick r:id="" action="ppaction://noaction">
              <a:snd r:embed="rId8" name="T2_W1_13.3.wav"/>
            </a:hlinkClick>
            <a:extLst>
              <a:ext uri="{FF2B5EF4-FFF2-40B4-BE49-F238E27FC236}">
                <a16:creationId xmlns:a16="http://schemas.microsoft.com/office/drawing/2014/main" id="{DFBC6D80-686A-8025-0720-C99B869DBA4E}"/>
              </a:ext>
            </a:extLst>
          </p:cNvPr>
          <p:cNvSpPr/>
          <p:nvPr/>
        </p:nvSpPr>
        <p:spPr>
          <a:xfrm>
            <a:off x="3490451" y="2670645"/>
            <a:ext cx="2369575" cy="1607863"/>
          </a:xfrm>
          <a:prstGeom prst="wedgeRoundRectCallout">
            <a:avLst>
              <a:gd name="adj1" fmla="val -88053"/>
              <a:gd name="adj2" fmla="val -16996"/>
              <a:gd name="adj3" fmla="val 16667"/>
            </a:avLst>
          </a:prstGeom>
          <a:solidFill>
            <a:srgbClr val="EFF9F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ein</a:t>
            </a:r>
            <a:r>
              <a:rPr lang="en-GB" sz="2400" dirty="0">
                <a:solidFill>
                  <a:srgbClr val="002060"/>
                </a:solidFill>
              </a:rPr>
              <a:t> Haus.</a:t>
            </a:r>
          </a:p>
        </p:txBody>
      </p:sp>
      <p:pic>
        <p:nvPicPr>
          <p:cNvPr id="6" name="Picture 2" descr="Free house residence home vector">
            <a:extLst>
              <a:ext uri="{FF2B5EF4-FFF2-40B4-BE49-F238E27FC236}">
                <a16:creationId xmlns:a16="http://schemas.microsoft.com/office/drawing/2014/main" id="{33A5B8D6-FFCB-815C-F58A-FDB3F02CF3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5084" y="2282047"/>
            <a:ext cx="3451670" cy="25346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B1DFEAAD-1895-2666-2C8C-1189CA79097F}"/>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10525496" y="5195763"/>
            <a:ext cx="1127858" cy="1127856"/>
          </a:xfrm>
          <a:prstGeom prst="rect">
            <a:avLst/>
          </a:prstGeom>
        </p:spPr>
      </p:pic>
    </p:spTree>
    <p:extLst>
      <p:ext uri="{BB962C8B-B14F-4D97-AF65-F5344CB8AC3E}">
        <p14:creationId xmlns:p14="http://schemas.microsoft.com/office/powerpoint/2010/main" val="49710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35"/>
            <a:ext cx="10805118"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Robbie is practising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7" name="Speech Bubble: Rectangle with Corners Rounded 36">
            <a:hlinkClick r:id="" action="ppaction://noaction">
              <a:snd r:embed="rId4" name="T2_W1_13.1.wav"/>
            </a:hlinkClick>
            <a:extLst>
              <a:ext uri="{FF2B5EF4-FFF2-40B4-BE49-F238E27FC236}">
                <a16:creationId xmlns:a16="http://schemas.microsoft.com/office/drawing/2014/main" id="{0568DD49-8591-4AFF-B591-CE51A20F5647}"/>
              </a:ext>
            </a:extLst>
          </p:cNvPr>
          <p:cNvSpPr/>
          <p:nvPr/>
        </p:nvSpPr>
        <p:spPr>
          <a:xfrm>
            <a:off x="1100731" y="621918"/>
            <a:ext cx="4726851"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3BE8CC33-F067-4874-A032-E948771FBC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010" y="538631"/>
            <a:ext cx="914400" cy="914400"/>
          </a:xfrm>
          <a:prstGeom prst="rect">
            <a:avLst/>
          </a:prstGeom>
        </p:spPr>
      </p:pic>
      <p:sp>
        <p:nvSpPr>
          <p:cNvPr id="39" name="Google Shape;108;p3">
            <a:hlinkClick r:id="" action="ppaction://noaction">
              <a:snd r:embed="rId4" name="T2_W1_13.1.wav"/>
            </a:hlinkClick>
            <a:extLst>
              <a:ext uri="{FF2B5EF4-FFF2-40B4-BE49-F238E27FC236}">
                <a16:creationId xmlns:a16="http://schemas.microsoft.com/office/drawing/2014/main" id="{BB9ECAE7-1D04-46BC-B4A0-423A797BC490}"/>
              </a:ext>
            </a:extLst>
          </p:cNvPr>
          <p:cNvSpPr txBox="1"/>
          <p:nvPr/>
        </p:nvSpPr>
        <p:spPr>
          <a:xfrm>
            <a:off x="1133175" y="609103"/>
            <a:ext cx="47268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9" name="Picture 48">
            <a:extLst>
              <a:ext uri="{FF2B5EF4-FFF2-40B4-BE49-F238E27FC236}">
                <a16:creationId xmlns:a16="http://schemas.microsoft.com/office/drawing/2014/main" id="{8CB3BDAF-E667-425D-B7B4-42D04067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999" y="2392701"/>
            <a:ext cx="2453850" cy="2492800"/>
          </a:xfrm>
          <a:prstGeom prst="rect">
            <a:avLst/>
          </a:prstGeom>
        </p:spPr>
      </p:pic>
      <p:sp>
        <p:nvSpPr>
          <p:cNvPr id="4" name="Speech Bubble: Rectangle with Corners Rounded 3">
            <a:hlinkClick r:id="" action="ppaction://noaction">
              <a:snd r:embed="rId8" name="T2_W1_13.4.wav"/>
            </a:hlinkClick>
            <a:extLst>
              <a:ext uri="{FF2B5EF4-FFF2-40B4-BE49-F238E27FC236}">
                <a16:creationId xmlns:a16="http://schemas.microsoft.com/office/drawing/2014/main" id="{DFBC6D80-686A-8025-0720-C99B869DBA4E}"/>
              </a:ext>
            </a:extLst>
          </p:cNvPr>
          <p:cNvSpPr/>
          <p:nvPr/>
        </p:nvSpPr>
        <p:spPr>
          <a:xfrm>
            <a:off x="3490451" y="2670645"/>
            <a:ext cx="2369575" cy="1607863"/>
          </a:xfrm>
          <a:prstGeom prst="wedgeRoundRectCallout">
            <a:avLst>
              <a:gd name="adj1" fmla="val -88053"/>
              <a:gd name="adj2" fmla="val -16996"/>
              <a:gd name="adj3" fmla="val 16667"/>
            </a:avLst>
          </a:prstGeom>
          <a:solidFill>
            <a:srgbClr val="EFF9F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kein</a:t>
            </a:r>
            <a:r>
              <a:rPr lang="en-GB" sz="2400" dirty="0">
                <a:solidFill>
                  <a:srgbClr val="002060"/>
                </a:solidFill>
              </a:rPr>
              <a:t> Haus.</a:t>
            </a:r>
          </a:p>
        </p:txBody>
      </p:sp>
      <p:grpSp>
        <p:nvGrpSpPr>
          <p:cNvPr id="2" name="Group 1">
            <a:extLst>
              <a:ext uri="{FF2B5EF4-FFF2-40B4-BE49-F238E27FC236}">
                <a16:creationId xmlns:a16="http://schemas.microsoft.com/office/drawing/2014/main" id="{8F630F29-2792-0FE8-984A-5F9DB41AA67A}"/>
              </a:ext>
            </a:extLst>
          </p:cNvPr>
          <p:cNvGrpSpPr/>
          <p:nvPr/>
        </p:nvGrpSpPr>
        <p:grpSpPr>
          <a:xfrm>
            <a:off x="6969657" y="2473115"/>
            <a:ext cx="3019917" cy="1911770"/>
            <a:chOff x="9100723" y="4048216"/>
            <a:chExt cx="2879676" cy="1718735"/>
          </a:xfrm>
        </p:grpSpPr>
        <p:pic>
          <p:nvPicPr>
            <p:cNvPr id="5" name="Picture 4" descr="Free education back to school school supplies vector">
              <a:extLst>
                <a:ext uri="{FF2B5EF4-FFF2-40B4-BE49-F238E27FC236}">
                  <a16:creationId xmlns:a16="http://schemas.microsoft.com/office/drawing/2014/main" id="{719A07FB-719C-D270-C02E-0434268AFA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44108B2-D059-DE25-4AA3-B742DE0B18D5}"/>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descr="Icon&#10;&#10;Description automatically generated">
            <a:extLst>
              <a:ext uri="{FF2B5EF4-FFF2-40B4-BE49-F238E27FC236}">
                <a16:creationId xmlns:a16="http://schemas.microsoft.com/office/drawing/2014/main" id="{4A7ECF1A-506C-BBAE-CF5E-825EE6EC181E}"/>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10525496" y="5195763"/>
            <a:ext cx="1127858" cy="1127856"/>
          </a:xfrm>
          <a:prstGeom prst="rect">
            <a:avLst/>
          </a:prstGeom>
        </p:spPr>
      </p:pic>
    </p:spTree>
    <p:extLst>
      <p:ext uri="{BB962C8B-B14F-4D97-AF65-F5344CB8AC3E}">
        <p14:creationId xmlns:p14="http://schemas.microsoft.com/office/powerpoint/2010/main" val="175901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35"/>
            <a:ext cx="10805118"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Robbie is practising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7" name="Speech Bubble: Rectangle with Corners Rounded 36">
            <a:hlinkClick r:id="" action="ppaction://noaction">
              <a:snd r:embed="rId4" name="T2_W1_13.1.wav"/>
            </a:hlinkClick>
            <a:extLst>
              <a:ext uri="{FF2B5EF4-FFF2-40B4-BE49-F238E27FC236}">
                <a16:creationId xmlns:a16="http://schemas.microsoft.com/office/drawing/2014/main" id="{0568DD49-8591-4AFF-B591-CE51A20F5647}"/>
              </a:ext>
            </a:extLst>
          </p:cNvPr>
          <p:cNvSpPr/>
          <p:nvPr/>
        </p:nvSpPr>
        <p:spPr>
          <a:xfrm>
            <a:off x="1100731" y="621918"/>
            <a:ext cx="4726851"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3BE8CC33-F067-4874-A032-E948771FBC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010" y="538631"/>
            <a:ext cx="914400" cy="914400"/>
          </a:xfrm>
          <a:prstGeom prst="rect">
            <a:avLst/>
          </a:prstGeom>
        </p:spPr>
      </p:pic>
      <p:sp>
        <p:nvSpPr>
          <p:cNvPr id="39" name="Google Shape;108;p3">
            <a:hlinkClick r:id="" action="ppaction://noaction">
              <a:snd r:embed="rId4" name="T2_W1_13.1.wav"/>
            </a:hlinkClick>
            <a:extLst>
              <a:ext uri="{FF2B5EF4-FFF2-40B4-BE49-F238E27FC236}">
                <a16:creationId xmlns:a16="http://schemas.microsoft.com/office/drawing/2014/main" id="{BB9ECAE7-1D04-46BC-B4A0-423A797BC490}"/>
              </a:ext>
            </a:extLst>
          </p:cNvPr>
          <p:cNvSpPr txBox="1"/>
          <p:nvPr/>
        </p:nvSpPr>
        <p:spPr>
          <a:xfrm>
            <a:off x="1133175" y="609103"/>
            <a:ext cx="47268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9" name="Picture 48">
            <a:extLst>
              <a:ext uri="{FF2B5EF4-FFF2-40B4-BE49-F238E27FC236}">
                <a16:creationId xmlns:a16="http://schemas.microsoft.com/office/drawing/2014/main" id="{8CB3BDAF-E667-425D-B7B4-42D04067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999" y="2392701"/>
            <a:ext cx="2453850" cy="2492800"/>
          </a:xfrm>
          <a:prstGeom prst="rect">
            <a:avLst/>
          </a:prstGeom>
        </p:spPr>
      </p:pic>
      <p:sp>
        <p:nvSpPr>
          <p:cNvPr id="4" name="Speech Bubble: Rectangle with Corners Rounded 3">
            <a:hlinkClick r:id="" action="ppaction://noaction">
              <a:snd r:embed="rId8" name="T2_W1_13.5.wav"/>
            </a:hlinkClick>
            <a:extLst>
              <a:ext uri="{FF2B5EF4-FFF2-40B4-BE49-F238E27FC236}">
                <a16:creationId xmlns:a16="http://schemas.microsoft.com/office/drawing/2014/main" id="{DFBC6D80-686A-8025-0720-C99B869DBA4E}"/>
              </a:ext>
            </a:extLst>
          </p:cNvPr>
          <p:cNvSpPr/>
          <p:nvPr/>
        </p:nvSpPr>
        <p:spPr>
          <a:xfrm>
            <a:off x="3490451" y="2670645"/>
            <a:ext cx="2369575" cy="1607863"/>
          </a:xfrm>
          <a:prstGeom prst="wedgeRoundRectCallout">
            <a:avLst>
              <a:gd name="adj1" fmla="val -88053"/>
              <a:gd name="adj2" fmla="val -16996"/>
              <a:gd name="adj3" fmla="val 16667"/>
            </a:avLst>
          </a:prstGeom>
          <a:solidFill>
            <a:srgbClr val="EFF9F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eine</a:t>
            </a:r>
            <a:r>
              <a:rPr lang="en-GB" sz="2400" dirty="0">
                <a:solidFill>
                  <a:srgbClr val="002060"/>
                </a:solidFill>
              </a:rPr>
              <a:t> Schule.</a:t>
            </a:r>
          </a:p>
        </p:txBody>
      </p:sp>
      <p:sp>
        <p:nvSpPr>
          <p:cNvPr id="9" name="Multiplication Sign 8">
            <a:extLst>
              <a:ext uri="{FF2B5EF4-FFF2-40B4-BE49-F238E27FC236}">
                <a16:creationId xmlns:a16="http://schemas.microsoft.com/office/drawing/2014/main" id="{BAF29970-5C17-E82F-105D-4C59889C5837}"/>
              </a:ext>
            </a:extLst>
          </p:cNvPr>
          <p:cNvSpPr/>
          <p:nvPr/>
        </p:nvSpPr>
        <p:spPr>
          <a:xfrm>
            <a:off x="9946754" y="4816675"/>
            <a:ext cx="1681317" cy="1770938"/>
          </a:xfrm>
          <a:prstGeom prst="mathMultiply">
            <a:avLst>
              <a:gd name="adj1" fmla="val 11239"/>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ack cat with yellow eyes&#10;&#10;Description automatically generated">
            <a:extLst>
              <a:ext uri="{FF2B5EF4-FFF2-40B4-BE49-F238E27FC236}">
                <a16:creationId xmlns:a16="http://schemas.microsoft.com/office/drawing/2014/main" id="{F6B886F1-EBCF-9A31-6293-0E20DD8A64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5628" y="1750601"/>
            <a:ext cx="2971687" cy="3447950"/>
          </a:xfrm>
          <a:prstGeom prst="rect">
            <a:avLst/>
          </a:prstGeom>
        </p:spPr>
      </p:pic>
    </p:spTree>
    <p:extLst>
      <p:ext uri="{BB962C8B-B14F-4D97-AF65-F5344CB8AC3E}">
        <p14:creationId xmlns:p14="http://schemas.microsoft.com/office/powerpoint/2010/main" val="110279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35"/>
            <a:ext cx="10805118"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Robbie is practising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7" name="Speech Bubble: Rectangle with Corners Rounded 36">
            <a:hlinkClick r:id="" action="ppaction://noaction">
              <a:snd r:embed="rId4" name="T2_W1_13.1.wav"/>
            </a:hlinkClick>
            <a:extLst>
              <a:ext uri="{FF2B5EF4-FFF2-40B4-BE49-F238E27FC236}">
                <a16:creationId xmlns:a16="http://schemas.microsoft.com/office/drawing/2014/main" id="{0568DD49-8591-4AFF-B591-CE51A20F5647}"/>
              </a:ext>
            </a:extLst>
          </p:cNvPr>
          <p:cNvSpPr/>
          <p:nvPr/>
        </p:nvSpPr>
        <p:spPr>
          <a:xfrm>
            <a:off x="1100731" y="621918"/>
            <a:ext cx="4726851"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3BE8CC33-F067-4874-A032-E948771FBC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010" y="538631"/>
            <a:ext cx="914400" cy="914400"/>
          </a:xfrm>
          <a:prstGeom prst="rect">
            <a:avLst/>
          </a:prstGeom>
        </p:spPr>
      </p:pic>
      <p:sp>
        <p:nvSpPr>
          <p:cNvPr id="39" name="Google Shape;108;p3">
            <a:hlinkClick r:id="" action="ppaction://noaction">
              <a:snd r:embed="rId4" name="T2_W1_13.1.wav"/>
            </a:hlinkClick>
            <a:extLst>
              <a:ext uri="{FF2B5EF4-FFF2-40B4-BE49-F238E27FC236}">
                <a16:creationId xmlns:a16="http://schemas.microsoft.com/office/drawing/2014/main" id="{BB9ECAE7-1D04-46BC-B4A0-423A797BC490}"/>
              </a:ext>
            </a:extLst>
          </p:cNvPr>
          <p:cNvSpPr txBox="1"/>
          <p:nvPr/>
        </p:nvSpPr>
        <p:spPr>
          <a:xfrm>
            <a:off x="1133175" y="609103"/>
            <a:ext cx="47268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9" name="Picture 48">
            <a:extLst>
              <a:ext uri="{FF2B5EF4-FFF2-40B4-BE49-F238E27FC236}">
                <a16:creationId xmlns:a16="http://schemas.microsoft.com/office/drawing/2014/main" id="{8CB3BDAF-E667-425D-B7B4-42D04067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999" y="2392701"/>
            <a:ext cx="2453850" cy="2492800"/>
          </a:xfrm>
          <a:prstGeom prst="rect">
            <a:avLst/>
          </a:prstGeom>
        </p:spPr>
      </p:pic>
      <p:sp>
        <p:nvSpPr>
          <p:cNvPr id="4" name="Speech Bubble: Rectangle with Corners Rounded 3">
            <a:hlinkClick r:id="" action="ppaction://noaction">
              <a:snd r:embed="rId8" name="T2_W1_13.6.wav"/>
            </a:hlinkClick>
            <a:extLst>
              <a:ext uri="{FF2B5EF4-FFF2-40B4-BE49-F238E27FC236}">
                <a16:creationId xmlns:a16="http://schemas.microsoft.com/office/drawing/2014/main" id="{DFBC6D80-686A-8025-0720-C99B869DBA4E}"/>
              </a:ext>
            </a:extLst>
          </p:cNvPr>
          <p:cNvSpPr/>
          <p:nvPr/>
        </p:nvSpPr>
        <p:spPr>
          <a:xfrm>
            <a:off x="3490451" y="2670645"/>
            <a:ext cx="2369575" cy="1607863"/>
          </a:xfrm>
          <a:prstGeom prst="wedgeRoundRectCallout">
            <a:avLst>
              <a:gd name="adj1" fmla="val -88053"/>
              <a:gd name="adj2" fmla="val -16996"/>
              <a:gd name="adj3" fmla="val 16667"/>
            </a:avLst>
          </a:prstGeom>
          <a:solidFill>
            <a:srgbClr val="EFF9F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kein</a:t>
            </a:r>
            <a:r>
              <a:rPr lang="en-GB" sz="2400" dirty="0">
                <a:solidFill>
                  <a:srgbClr val="002060"/>
                </a:solidFill>
              </a:rPr>
              <a:t> Fehler.</a:t>
            </a:r>
          </a:p>
        </p:txBody>
      </p:sp>
      <p:sp>
        <p:nvSpPr>
          <p:cNvPr id="9" name="Multiplication Sign 8">
            <a:extLst>
              <a:ext uri="{FF2B5EF4-FFF2-40B4-BE49-F238E27FC236}">
                <a16:creationId xmlns:a16="http://schemas.microsoft.com/office/drawing/2014/main" id="{BAF29970-5C17-E82F-105D-4C59889C5837}"/>
              </a:ext>
            </a:extLst>
          </p:cNvPr>
          <p:cNvSpPr/>
          <p:nvPr/>
        </p:nvSpPr>
        <p:spPr>
          <a:xfrm>
            <a:off x="9946754" y="4816675"/>
            <a:ext cx="1681317" cy="1770938"/>
          </a:xfrm>
          <a:prstGeom prst="mathMultiply">
            <a:avLst>
              <a:gd name="adj1" fmla="val 11239"/>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Free mistake error mathematics illustration">
            <a:extLst>
              <a:ext uri="{FF2B5EF4-FFF2-40B4-BE49-F238E27FC236}">
                <a16:creationId xmlns:a16="http://schemas.microsoft.com/office/drawing/2014/main" id="{13A110EF-0566-F2C3-E978-EA479AC318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2776446"/>
            <a:ext cx="3440080" cy="21877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ree oops speech bubble comics illustration">
            <a:extLst>
              <a:ext uri="{FF2B5EF4-FFF2-40B4-BE49-F238E27FC236}">
                <a16:creationId xmlns:a16="http://schemas.microsoft.com/office/drawing/2014/main" id="{CC4FFB1D-388B-EEAE-1660-340991A26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90291" y="1614083"/>
            <a:ext cx="2491578" cy="155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01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35"/>
            <a:ext cx="10805118"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Robbie is practising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7" name="Speech Bubble: Rectangle with Corners Rounded 36">
            <a:hlinkClick r:id="" action="ppaction://noaction">
              <a:snd r:embed="rId4" name="T2_W1_13.1.wav"/>
            </a:hlinkClick>
            <a:extLst>
              <a:ext uri="{FF2B5EF4-FFF2-40B4-BE49-F238E27FC236}">
                <a16:creationId xmlns:a16="http://schemas.microsoft.com/office/drawing/2014/main" id="{0568DD49-8591-4AFF-B591-CE51A20F5647}"/>
              </a:ext>
            </a:extLst>
          </p:cNvPr>
          <p:cNvSpPr/>
          <p:nvPr/>
        </p:nvSpPr>
        <p:spPr>
          <a:xfrm>
            <a:off x="1100731" y="621918"/>
            <a:ext cx="4726851"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3BE8CC33-F067-4874-A032-E948771FBC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010" y="538631"/>
            <a:ext cx="914400" cy="914400"/>
          </a:xfrm>
          <a:prstGeom prst="rect">
            <a:avLst/>
          </a:prstGeom>
        </p:spPr>
      </p:pic>
      <p:sp>
        <p:nvSpPr>
          <p:cNvPr id="39" name="Google Shape;108;p3">
            <a:hlinkClick r:id="" action="ppaction://noaction">
              <a:snd r:embed="rId4" name="T2_W1_13.1.wav"/>
            </a:hlinkClick>
            <a:extLst>
              <a:ext uri="{FF2B5EF4-FFF2-40B4-BE49-F238E27FC236}">
                <a16:creationId xmlns:a16="http://schemas.microsoft.com/office/drawing/2014/main" id="{BB9ECAE7-1D04-46BC-B4A0-423A797BC490}"/>
              </a:ext>
            </a:extLst>
          </p:cNvPr>
          <p:cNvSpPr txBox="1"/>
          <p:nvPr/>
        </p:nvSpPr>
        <p:spPr>
          <a:xfrm>
            <a:off x="1133175" y="609103"/>
            <a:ext cx="47268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9" name="Picture 48">
            <a:extLst>
              <a:ext uri="{FF2B5EF4-FFF2-40B4-BE49-F238E27FC236}">
                <a16:creationId xmlns:a16="http://schemas.microsoft.com/office/drawing/2014/main" id="{8CB3BDAF-E667-425D-B7B4-42D04067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999" y="2392701"/>
            <a:ext cx="2453850" cy="2492800"/>
          </a:xfrm>
          <a:prstGeom prst="rect">
            <a:avLst/>
          </a:prstGeom>
        </p:spPr>
      </p:pic>
      <p:sp>
        <p:nvSpPr>
          <p:cNvPr id="4" name="Speech Bubble: Rectangle with Corners Rounded 3">
            <a:hlinkClick r:id="" action="ppaction://noaction">
              <a:snd r:embed="rId8" name="T2_W1_13.7.wav"/>
            </a:hlinkClick>
            <a:extLst>
              <a:ext uri="{FF2B5EF4-FFF2-40B4-BE49-F238E27FC236}">
                <a16:creationId xmlns:a16="http://schemas.microsoft.com/office/drawing/2014/main" id="{DFBC6D80-686A-8025-0720-C99B869DBA4E}"/>
              </a:ext>
            </a:extLst>
          </p:cNvPr>
          <p:cNvSpPr/>
          <p:nvPr/>
        </p:nvSpPr>
        <p:spPr>
          <a:xfrm>
            <a:off x="3490451" y="2670645"/>
            <a:ext cx="2369575" cy="1607863"/>
          </a:xfrm>
          <a:prstGeom prst="wedgeRoundRectCallout">
            <a:avLst>
              <a:gd name="adj1" fmla="val -88053"/>
              <a:gd name="adj2" fmla="val -16996"/>
              <a:gd name="adj3" fmla="val 16667"/>
            </a:avLst>
          </a:prstGeom>
          <a:solidFill>
            <a:srgbClr val="EFF9F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keine</a:t>
            </a:r>
            <a:r>
              <a:rPr lang="en-GB" sz="2400" dirty="0">
                <a:solidFill>
                  <a:srgbClr val="002060"/>
                </a:solidFill>
              </a:rPr>
              <a:t> Schule.</a:t>
            </a:r>
          </a:p>
        </p:txBody>
      </p:sp>
      <p:pic>
        <p:nvPicPr>
          <p:cNvPr id="6" name="Picture 2" descr="Free house residence home vector">
            <a:extLst>
              <a:ext uri="{FF2B5EF4-FFF2-40B4-BE49-F238E27FC236}">
                <a16:creationId xmlns:a16="http://schemas.microsoft.com/office/drawing/2014/main" id="{E5F074D3-D01D-5BB6-CD7D-6DE2DFFF57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5084" y="2282047"/>
            <a:ext cx="3451670" cy="2534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con&#10;&#10;Description automatically generated">
            <a:extLst>
              <a:ext uri="{FF2B5EF4-FFF2-40B4-BE49-F238E27FC236}">
                <a16:creationId xmlns:a16="http://schemas.microsoft.com/office/drawing/2014/main" id="{589261B5-1FE0-DB08-55DE-970449F9E8C5}"/>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10525496" y="5195763"/>
            <a:ext cx="1127858" cy="1127856"/>
          </a:xfrm>
          <a:prstGeom prst="rect">
            <a:avLst/>
          </a:prstGeom>
        </p:spPr>
      </p:pic>
    </p:spTree>
    <p:extLst>
      <p:ext uri="{BB962C8B-B14F-4D97-AF65-F5344CB8AC3E}">
        <p14:creationId xmlns:p14="http://schemas.microsoft.com/office/powerpoint/2010/main" val="413628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2_W1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a:solidFill>
                  <a:srgbClr val="FF0066"/>
                </a:solidFill>
              </a:rPr>
              <a:t>ä</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756626" y="4499086"/>
            <a:ext cx="230864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sp</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ä</a:t>
            </a:r>
            <a:r>
              <a:rPr lang="en-GB" sz="8000" dirty="0">
                <a:solidFill>
                  <a:srgbClr val="002060"/>
                </a:solidFill>
                <a:latin typeface="Century Gothic" panose="020B0502020202020204" pitchFamily="34" charset="0"/>
              </a:rPr>
              <a:t>t</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1" name="Picture 10" descr="man looking at his watch and running late">
            <a:extLst>
              <a:ext uri="{FF2B5EF4-FFF2-40B4-BE49-F238E27FC236}">
                <a16:creationId xmlns:a16="http://schemas.microsoft.com/office/drawing/2014/main" id="{77F9FB39-D76C-4877-B707-860FB998B324}"/>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7769" y="577676"/>
            <a:ext cx="3963063" cy="4259798"/>
          </a:xfrm>
          <a:prstGeom prst="rect">
            <a:avLst/>
          </a:prstGeom>
        </p:spPr>
      </p:pic>
      <p:sp>
        <p:nvSpPr>
          <p:cNvPr id="2" name="TextBox 1">
            <a:extLst>
              <a:ext uri="{FF2B5EF4-FFF2-40B4-BE49-F238E27FC236}">
                <a16:creationId xmlns:a16="http://schemas.microsoft.com/office/drawing/2014/main" id="{4114456F-E438-4A13-8EE5-3ABD2CD5732F}"/>
              </a:ext>
            </a:extLst>
          </p:cNvPr>
          <p:cNvSpPr txBox="1"/>
          <p:nvPr/>
        </p:nvSpPr>
        <p:spPr>
          <a:xfrm>
            <a:off x="4756626" y="5574162"/>
            <a:ext cx="2308644" cy="584775"/>
          </a:xfrm>
          <a:prstGeom prst="rect">
            <a:avLst/>
          </a:prstGeom>
          <a:noFill/>
        </p:spPr>
        <p:txBody>
          <a:bodyPr wrap="square" rtlCol="0">
            <a:spAutoFit/>
          </a:bodyPr>
          <a:lstStyle/>
          <a:p>
            <a:pPr algn="ctr"/>
            <a:r>
              <a:rPr lang="en-GB" sz="3200" dirty="0">
                <a:solidFill>
                  <a:srgbClr val="002060"/>
                </a:solidFill>
              </a:rPr>
              <a:t>[late]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1_2.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1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a:solidFill>
                  <a:srgbClr val="FF0066"/>
                </a:solidFill>
              </a:rPr>
              <a:t>ä</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941677" y="3756308"/>
            <a:ext cx="230864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sp</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ä</a:t>
            </a:r>
            <a:r>
              <a:rPr lang="en-GB" sz="8000" dirty="0">
                <a:solidFill>
                  <a:srgbClr val="002060"/>
                </a:solidFill>
                <a:latin typeface="Century Gothic" panose="020B0502020202020204" pitchFamily="34" charset="0"/>
              </a:rPr>
              <a:t>t</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387679" y="3915899"/>
            <a:ext cx="3421128"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z</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ä</a:t>
            </a:r>
            <a:r>
              <a:rPr lang="en-GB" sz="8000" dirty="0" err="1">
                <a:solidFill>
                  <a:srgbClr val="002060"/>
                </a:solidFill>
                <a:latin typeface="Century Gothic" panose="020B0502020202020204" pitchFamily="34" charset="0"/>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descr="man looking at his watch and running late">
            <a:extLst>
              <a:ext uri="{FF2B5EF4-FFF2-40B4-BE49-F238E27FC236}">
                <a16:creationId xmlns:a16="http://schemas.microsoft.com/office/drawing/2014/main" id="{EAC0F0D7-241F-4C26-87E6-B1FFED3A594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28804" y="1676036"/>
            <a:ext cx="2215814" cy="2381723"/>
          </a:xfrm>
          <a:prstGeom prst="rect">
            <a:avLst/>
          </a:prstGeom>
        </p:spPr>
      </p:pic>
      <p:grpSp>
        <p:nvGrpSpPr>
          <p:cNvPr id="2" name="Group 1">
            <a:extLst>
              <a:ext uri="{FF2B5EF4-FFF2-40B4-BE49-F238E27FC236}">
                <a16:creationId xmlns:a16="http://schemas.microsoft.com/office/drawing/2014/main" id="{07C451C9-60FC-4480-911B-206A71BAF139}"/>
              </a:ext>
            </a:extLst>
          </p:cNvPr>
          <p:cNvGrpSpPr/>
          <p:nvPr/>
        </p:nvGrpSpPr>
        <p:grpSpPr>
          <a:xfrm>
            <a:off x="1039345" y="1928200"/>
            <a:ext cx="2117795" cy="1877393"/>
            <a:chOff x="-2093323" y="2333322"/>
            <a:chExt cx="2117795" cy="1877393"/>
          </a:xfrm>
        </p:grpSpPr>
        <p:pic>
          <p:nvPicPr>
            <p:cNvPr id="19" name="Picture 18" descr="counting sheep">
              <a:extLst>
                <a:ext uri="{FF2B5EF4-FFF2-40B4-BE49-F238E27FC236}">
                  <a16:creationId xmlns:a16="http://schemas.microsoft.com/office/drawing/2014/main" id="{C8178372-58B0-42B5-AA51-C144A13EB2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3323" y="2333322"/>
              <a:ext cx="1977254" cy="1877393"/>
            </a:xfrm>
            <a:prstGeom prst="rect">
              <a:avLst/>
            </a:prstGeom>
          </p:spPr>
        </p:pic>
        <p:pic>
          <p:nvPicPr>
            <p:cNvPr id="20" name="Picture 19" descr="sheep">
              <a:extLst>
                <a:ext uri="{FF2B5EF4-FFF2-40B4-BE49-F238E27FC236}">
                  <a16:creationId xmlns:a16="http://schemas.microsoft.com/office/drawing/2014/main" id="{AD968F5A-910F-4570-AC8F-0A4A3D4B5B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15782" y="2660807"/>
              <a:ext cx="359220" cy="390142"/>
            </a:xfrm>
            <a:prstGeom prst="rect">
              <a:avLst/>
            </a:prstGeom>
          </p:spPr>
        </p:pic>
        <p:pic>
          <p:nvPicPr>
            <p:cNvPr id="22" name="Picture 21" descr="sheep">
              <a:extLst>
                <a:ext uri="{FF2B5EF4-FFF2-40B4-BE49-F238E27FC236}">
                  <a16:creationId xmlns:a16="http://schemas.microsoft.com/office/drawing/2014/main" id="{5291D277-D85C-4A56-A292-E634B69236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5949" y="2591310"/>
              <a:ext cx="359220" cy="390142"/>
            </a:xfrm>
            <a:prstGeom prst="rect">
              <a:avLst/>
            </a:prstGeom>
          </p:spPr>
        </p:pic>
        <p:pic>
          <p:nvPicPr>
            <p:cNvPr id="24" name="Picture 23" descr="sheep">
              <a:extLst>
                <a:ext uri="{FF2B5EF4-FFF2-40B4-BE49-F238E27FC236}">
                  <a16:creationId xmlns:a16="http://schemas.microsoft.com/office/drawing/2014/main" id="{65ACA56F-F225-494B-9F88-1C10FFDE48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964" y="2611911"/>
              <a:ext cx="359220" cy="390142"/>
            </a:xfrm>
            <a:prstGeom prst="rect">
              <a:avLst/>
            </a:prstGeom>
          </p:spPr>
        </p:pic>
        <p:sp>
          <p:nvSpPr>
            <p:cNvPr id="26" name="TextBox 25">
              <a:extLst>
                <a:ext uri="{FF2B5EF4-FFF2-40B4-BE49-F238E27FC236}">
                  <a16:creationId xmlns:a16="http://schemas.microsoft.com/office/drawing/2014/main" id="{24067EAD-90BE-409A-8B23-6533AA8E83CD}"/>
                </a:ext>
              </a:extLst>
            </p:cNvPr>
            <p:cNvSpPr txBox="1"/>
            <p:nvPr/>
          </p:nvSpPr>
          <p:spPr>
            <a:xfrm>
              <a:off x="-2070184" y="3039880"/>
              <a:ext cx="2094656"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2060"/>
                  </a:solidFill>
                  <a:effectLst/>
                  <a:uLnTx/>
                  <a:uFillTx/>
                </a:rPr>
                <a:t>1, 2, 3, …100</a:t>
              </a:r>
            </a:p>
          </p:txBody>
        </p:sp>
      </p:gr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algn="ctr"/>
            <a:r>
              <a:rPr lang="en-GB" sz="3200" dirty="0">
                <a:solidFill>
                  <a:srgbClr val="002060"/>
                </a:solidFill>
              </a:rPr>
              <a:t>[to count]</a:t>
            </a:r>
          </a:p>
        </p:txBody>
      </p:sp>
      <p:pic>
        <p:nvPicPr>
          <p:cNvPr id="4" name="Picture 3">
            <a:extLst>
              <a:ext uri="{FF2B5EF4-FFF2-40B4-BE49-F238E27FC236}">
                <a16:creationId xmlns:a16="http://schemas.microsoft.com/office/drawing/2014/main" id="{88330AF6-C626-4C9D-B53A-751642ADC57B}"/>
              </a:ext>
            </a:extLst>
          </p:cNvPr>
          <p:cNvPicPr>
            <a:picLocks noChangeAspect="1"/>
          </p:cNvPicPr>
          <p:nvPr/>
        </p:nvPicPr>
        <p:blipFill>
          <a:blip r:embed="rId11"/>
          <a:stretch>
            <a:fillRect/>
          </a:stretch>
        </p:blipFill>
        <p:spPr>
          <a:xfrm>
            <a:off x="8465191" y="2401860"/>
            <a:ext cx="2749534" cy="1438781"/>
          </a:xfrm>
          <a:prstGeom prst="rect">
            <a:avLst/>
          </a:prstGeom>
        </p:spPr>
      </p:pic>
      <p:sp>
        <p:nvSpPr>
          <p:cNvPr id="28" name="Rectangle 27">
            <a:extLst>
              <a:ext uri="{FF2B5EF4-FFF2-40B4-BE49-F238E27FC236}">
                <a16:creationId xmlns:a16="http://schemas.microsoft.com/office/drawing/2014/main" id="{2EE7C624-5CC4-424F-B133-B95C55814F3F}"/>
              </a:ext>
            </a:extLst>
          </p:cNvPr>
          <p:cNvSpPr/>
          <p:nvPr/>
        </p:nvSpPr>
        <p:spPr>
          <a:xfrm>
            <a:off x="8209270" y="3871858"/>
            <a:ext cx="383791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ä</a:t>
            </a:r>
            <a:r>
              <a:rPr lang="en-GB" sz="8000" dirty="0" err="1">
                <a:solidFill>
                  <a:srgbClr val="002060"/>
                </a:solidFill>
                <a:latin typeface="Century Gothic" panose="020B0502020202020204" pitchFamily="34" charset="0"/>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algn="ctr"/>
            <a:r>
              <a:rPr lang="en-GB" sz="3200" dirty="0">
                <a:solidFill>
                  <a:srgbClr val="002060"/>
                </a:solidFill>
              </a:rPr>
              <a:t>[to choose]</a:t>
            </a:r>
          </a:p>
        </p:txBody>
      </p:sp>
    </p:spTree>
    <p:extLst>
      <p:ext uri="{BB962C8B-B14F-4D97-AF65-F5344CB8AC3E}">
        <p14:creationId xmlns:p14="http://schemas.microsoft.com/office/powerpoint/2010/main" val="24243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_2.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T2_W1_2.3.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T2_W1_2.4.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school girl back to school illustration">
            <a:extLst>
              <a:ext uri="{FF2B5EF4-FFF2-40B4-BE49-F238E27FC236}">
                <a16:creationId xmlns:a16="http://schemas.microsoft.com/office/drawing/2014/main" id="{01E33A12-CFE0-9624-4961-10F61B85E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352" y="1045151"/>
            <a:ext cx="2578653" cy="17465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3">
            <a:extLst>
              <a:ext uri="{FF2B5EF4-FFF2-40B4-BE49-F238E27FC236}">
                <a16:creationId xmlns:a16="http://schemas.microsoft.com/office/drawing/2014/main" id="{79F5A148-C07C-474A-8E89-F00E0A57AD3A}"/>
              </a:ext>
            </a:extLst>
          </p:cNvPr>
          <p:cNvGraphicFramePr>
            <a:graphicFrameLocks noGrp="1"/>
          </p:cNvGraphicFramePr>
          <p:nvPr/>
        </p:nvGraphicFramePr>
        <p:xfrm>
          <a:off x="495822" y="1224321"/>
          <a:ext cx="9853164" cy="5423640"/>
        </p:xfrm>
        <a:graphic>
          <a:graphicData uri="http://schemas.openxmlformats.org/drawingml/2006/table">
            <a:tbl>
              <a:tblPr firstRow="1" bandRow="1">
                <a:tableStyleId>{5940675A-B579-460E-94D1-54222C63F5DA}</a:tableStyleId>
              </a:tblPr>
              <a:tblGrid>
                <a:gridCol w="3284388">
                  <a:extLst>
                    <a:ext uri="{9D8B030D-6E8A-4147-A177-3AD203B41FA5}">
                      <a16:colId xmlns:a16="http://schemas.microsoft.com/office/drawing/2014/main" val="2755458143"/>
                    </a:ext>
                  </a:extLst>
                </a:gridCol>
                <a:gridCol w="3284388">
                  <a:extLst>
                    <a:ext uri="{9D8B030D-6E8A-4147-A177-3AD203B41FA5}">
                      <a16:colId xmlns:a16="http://schemas.microsoft.com/office/drawing/2014/main" val="2516419470"/>
                    </a:ext>
                  </a:extLst>
                </a:gridCol>
                <a:gridCol w="3284388">
                  <a:extLst>
                    <a:ext uri="{9D8B030D-6E8A-4147-A177-3AD203B41FA5}">
                      <a16:colId xmlns:a16="http://schemas.microsoft.com/office/drawing/2014/main" val="2881007692"/>
                    </a:ext>
                  </a:extLst>
                </a:gridCol>
              </a:tblGrid>
              <a:tr h="1807880">
                <a:tc>
                  <a:txBody>
                    <a:bodyPr/>
                    <a:lstStyle/>
                    <a:p>
                      <a:r>
                        <a:rPr lang="en-GB" sz="2800" b="1" dirty="0">
                          <a:solidFill>
                            <a:srgbClr val="002060"/>
                          </a:solidFill>
                        </a:rPr>
                        <a:t>1</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2</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3</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04266364"/>
                  </a:ext>
                </a:extLst>
              </a:tr>
              <a:tr h="1807880">
                <a:tc>
                  <a:txBody>
                    <a:bodyPr/>
                    <a:lstStyle/>
                    <a:p>
                      <a:r>
                        <a:rPr lang="en-GB" sz="2800" b="1" dirty="0">
                          <a:solidFill>
                            <a:srgbClr val="002060"/>
                          </a:solidFill>
                        </a:rPr>
                        <a:t>4</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5</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6</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53729403"/>
                  </a:ext>
                </a:extLst>
              </a:tr>
              <a:tr h="1807880">
                <a:tc>
                  <a:txBody>
                    <a:bodyPr/>
                    <a:lstStyle/>
                    <a:p>
                      <a:r>
                        <a:rPr lang="en-GB" sz="2800" b="1" dirty="0">
                          <a:solidFill>
                            <a:srgbClr val="002060"/>
                          </a:solidFill>
                        </a:rPr>
                        <a:t>7</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8</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9</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530753442"/>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4" name="T2_W1_4.3.wav"/>
            </a:hlinkClick>
            <a:extLst>
              <a:ext uri="{FF2B5EF4-FFF2-40B4-BE49-F238E27FC236}">
                <a16:creationId xmlns:a16="http://schemas.microsoft.com/office/drawing/2014/main" id="{55E9DF07-E9C0-4015-ABFA-059C677CE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077" y="1290508"/>
            <a:ext cx="609653" cy="627942"/>
          </a:xfrm>
          <a:prstGeom prst="rect">
            <a:avLst/>
          </a:prstGeom>
        </p:spPr>
      </p:pic>
      <p:sp>
        <p:nvSpPr>
          <p:cNvPr id="15" name="CustomShape 6">
            <a:hlinkClick r:id="" action="ppaction://noaction">
              <a:snd r:embed="rId6" name="T2_W1_4.1.wav"/>
            </a:hlinkClick>
            <a:extLst>
              <a:ext uri="{FF2B5EF4-FFF2-40B4-BE49-F238E27FC236}">
                <a16:creationId xmlns:a16="http://schemas.microsoft.com/office/drawing/2014/main" id="{76EA0DC1-EFD3-4A65-8DC5-2DAE9E183631}"/>
              </a:ext>
            </a:extLst>
          </p:cNvPr>
          <p:cNvSpPr/>
          <p:nvPr/>
        </p:nvSpPr>
        <p:spPr>
          <a:xfrm>
            <a:off x="27886" y="22270"/>
            <a:ext cx="6403059" cy="5778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es [ä]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1" name="TextBox 40">
            <a:hlinkClick r:id="" action="ppaction://noaction">
              <a:snd r:embed="rId8" name="T2_W1_4.2.wav"/>
            </a:hlinkClick>
            <a:extLst>
              <a:ext uri="{FF2B5EF4-FFF2-40B4-BE49-F238E27FC236}">
                <a16:creationId xmlns:a16="http://schemas.microsoft.com/office/drawing/2014/main" id="{7A8C3160-B063-4678-BA12-DFDA88F096C6}"/>
              </a:ext>
            </a:extLst>
          </p:cNvPr>
          <p:cNvSpPr txBox="1"/>
          <p:nvPr/>
        </p:nvSpPr>
        <p:spPr>
          <a:xfrm>
            <a:off x="56506" y="709441"/>
            <a:ext cx="9716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1-9 und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2" name="Speech Bubble: Rectangle with Corners Rounded 41">
            <a:extLst>
              <a:ext uri="{FF2B5EF4-FFF2-40B4-BE49-F238E27FC236}">
                <a16:creationId xmlns:a16="http://schemas.microsoft.com/office/drawing/2014/main" id="{15919CC9-96F8-41CE-85A2-3B49D561C9F0}"/>
              </a:ext>
            </a:extLst>
          </p:cNvPr>
          <p:cNvSpPr/>
          <p:nvPr/>
        </p:nvSpPr>
        <p:spPr>
          <a:xfrm>
            <a:off x="7685092" y="210040"/>
            <a:ext cx="2775470" cy="932436"/>
          </a:xfrm>
          <a:prstGeom prst="wedgeRoundRectCallout">
            <a:avLst>
              <a:gd name="adj1" fmla="val -67772"/>
              <a:gd name="adj2" fmla="val 30567"/>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Can you work out the meanings ?</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6" name="Picture 35" descr="A picture containing text, clipart&#10;&#10;Description automatically generated">
            <a:hlinkClick r:id="" action="ppaction://noaction">
              <a:snd r:embed="rId9" name="T2_W1_4.4.wav"/>
            </a:hlinkClick>
            <a:extLst>
              <a:ext uri="{FF2B5EF4-FFF2-40B4-BE49-F238E27FC236}">
                <a16:creationId xmlns:a16="http://schemas.microsoft.com/office/drawing/2014/main" id="{FB5F7F89-12B4-48CA-9A95-74CCC33562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1379" y="1252951"/>
            <a:ext cx="609653" cy="627942"/>
          </a:xfrm>
          <a:prstGeom prst="rect">
            <a:avLst/>
          </a:prstGeom>
        </p:spPr>
      </p:pic>
      <p:pic>
        <p:nvPicPr>
          <p:cNvPr id="38" name="Picture 37" descr="A picture containing text, clipart&#10;&#10;Description automatically generated">
            <a:hlinkClick r:id="" action="ppaction://noaction">
              <a:snd r:embed="rId10" name="T2_W1_4.6.wav"/>
            </a:hlinkClick>
            <a:extLst>
              <a:ext uri="{FF2B5EF4-FFF2-40B4-BE49-F238E27FC236}">
                <a16:creationId xmlns:a16="http://schemas.microsoft.com/office/drawing/2014/main" id="{FCE9FDD1-5479-4DC2-9E48-42374F3232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077" y="3115029"/>
            <a:ext cx="609653" cy="627942"/>
          </a:xfrm>
          <a:prstGeom prst="rect">
            <a:avLst/>
          </a:prstGeom>
        </p:spPr>
      </p:pic>
      <p:pic>
        <p:nvPicPr>
          <p:cNvPr id="39" name="Picture 38" descr="A picture containing text, clipart&#10;&#10;Description automatically generated">
            <a:hlinkClick r:id="" action="ppaction://noaction">
              <a:snd r:embed="rId11" name="T2_W1_4.7.wav"/>
            </a:hlinkClick>
            <a:extLst>
              <a:ext uri="{FF2B5EF4-FFF2-40B4-BE49-F238E27FC236}">
                <a16:creationId xmlns:a16="http://schemas.microsoft.com/office/drawing/2014/main" id="{9409D8A6-71DA-4DB5-ACB6-EAE1F5940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1379" y="3077472"/>
            <a:ext cx="609653" cy="627942"/>
          </a:xfrm>
          <a:prstGeom prst="rect">
            <a:avLst/>
          </a:prstGeom>
        </p:spPr>
      </p:pic>
      <p:pic>
        <p:nvPicPr>
          <p:cNvPr id="40" name="Picture 39" descr="A picture containing text, clipart&#10;&#10;Description automatically generated">
            <a:hlinkClick r:id="" action="ppaction://noaction">
              <a:snd r:embed="rId12" name="T2_W1_4.8.wav"/>
            </a:hlinkClick>
            <a:extLst>
              <a:ext uri="{FF2B5EF4-FFF2-40B4-BE49-F238E27FC236}">
                <a16:creationId xmlns:a16="http://schemas.microsoft.com/office/drawing/2014/main" id="{DBDB98C2-B2C5-42BA-B6B5-13C550B38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998" y="3077472"/>
            <a:ext cx="609653" cy="627942"/>
          </a:xfrm>
          <a:prstGeom prst="rect">
            <a:avLst/>
          </a:prstGeom>
        </p:spPr>
      </p:pic>
      <p:pic>
        <p:nvPicPr>
          <p:cNvPr id="43" name="Picture 42" descr="A picture containing text, clipart&#10;&#10;Description automatically generated">
            <a:hlinkClick r:id="" action="ppaction://noaction">
              <a:snd r:embed="rId13" name="T2_W1_4.9.wav"/>
            </a:hlinkClick>
            <a:extLst>
              <a:ext uri="{FF2B5EF4-FFF2-40B4-BE49-F238E27FC236}">
                <a16:creationId xmlns:a16="http://schemas.microsoft.com/office/drawing/2014/main" id="{26F73658-6D84-4F63-BAC5-BBD3A8189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077" y="4850642"/>
            <a:ext cx="609653" cy="627942"/>
          </a:xfrm>
          <a:prstGeom prst="rect">
            <a:avLst/>
          </a:prstGeom>
        </p:spPr>
      </p:pic>
      <p:pic>
        <p:nvPicPr>
          <p:cNvPr id="46" name="Picture 45" descr="A picture containing text, clipart&#10;&#10;Description automatically generated">
            <a:hlinkClick r:id="" action="ppaction://noaction">
              <a:snd r:embed="rId14" name="T2_W1_4.10.wav"/>
            </a:hlinkClick>
            <a:extLst>
              <a:ext uri="{FF2B5EF4-FFF2-40B4-BE49-F238E27FC236}">
                <a16:creationId xmlns:a16="http://schemas.microsoft.com/office/drawing/2014/main" id="{8E42676B-D647-46AF-81FE-9250B5B69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5908" y="4843938"/>
            <a:ext cx="609653" cy="627942"/>
          </a:xfrm>
          <a:prstGeom prst="rect">
            <a:avLst/>
          </a:prstGeom>
        </p:spPr>
      </p:pic>
      <p:pic>
        <p:nvPicPr>
          <p:cNvPr id="47" name="Picture 46" descr="A picture containing text, clipart&#10;&#10;Description automatically generated">
            <a:hlinkClick r:id="" action="ppaction://noaction">
              <a:snd r:embed="rId15" name="T2_W1_4.11.wav"/>
            </a:hlinkClick>
            <a:extLst>
              <a:ext uri="{FF2B5EF4-FFF2-40B4-BE49-F238E27FC236}">
                <a16:creationId xmlns:a16="http://schemas.microsoft.com/office/drawing/2014/main" id="{6A8C5009-8DE8-4387-832D-25A33E6623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3527" y="4843938"/>
            <a:ext cx="609653" cy="627942"/>
          </a:xfrm>
          <a:prstGeom prst="rect">
            <a:avLst/>
          </a:prstGeom>
        </p:spPr>
      </p:pic>
      <p:sp>
        <p:nvSpPr>
          <p:cNvPr id="4" name="TextBox 3">
            <a:extLst>
              <a:ext uri="{FF2B5EF4-FFF2-40B4-BE49-F238E27FC236}">
                <a16:creationId xmlns:a16="http://schemas.microsoft.com/office/drawing/2014/main" id="{25A23BFD-0B9A-4898-BDEE-2DA7A90F63BA}"/>
              </a:ext>
            </a:extLst>
          </p:cNvPr>
          <p:cNvSpPr txBox="1"/>
          <p:nvPr/>
        </p:nvSpPr>
        <p:spPr>
          <a:xfrm>
            <a:off x="504887" y="2500635"/>
            <a:ext cx="32506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a:rPr>
              <a:t>G e s c</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h ä f t</a:t>
            </a: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2617584" y="2555616"/>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48" name="TextBox 47">
            <a:extLst>
              <a:ext uri="{FF2B5EF4-FFF2-40B4-BE49-F238E27FC236}">
                <a16:creationId xmlns:a16="http://schemas.microsoft.com/office/drawing/2014/main" id="{9420E025-97CB-45C3-81EB-FCC6D8C111EE}"/>
              </a:ext>
            </a:extLst>
          </p:cNvPr>
          <p:cNvSpPr txBox="1"/>
          <p:nvPr/>
        </p:nvSpPr>
        <p:spPr>
          <a:xfrm>
            <a:off x="3787817" y="2500635"/>
            <a:ext cx="32521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F a h r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r</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 d</a:t>
            </a:r>
          </a:p>
        </p:txBody>
      </p:sp>
      <p:pic>
        <p:nvPicPr>
          <p:cNvPr id="12" name="Picture 11" descr="A picture containing shape&#10;&#10;Description automatically generated">
            <a:extLst>
              <a:ext uri="{FF2B5EF4-FFF2-40B4-BE49-F238E27FC236}">
                <a16:creationId xmlns:a16="http://schemas.microsoft.com/office/drawing/2014/main" id="{8D1C7234-ABB6-44A3-8E4E-4F567061CBB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37374" y="1513532"/>
            <a:ext cx="1667313" cy="859708"/>
          </a:xfrm>
          <a:prstGeom prst="rect">
            <a:avLst/>
          </a:prstGeom>
        </p:spPr>
      </p:pic>
      <p:sp>
        <p:nvSpPr>
          <p:cNvPr id="44" name="Rectangle: Rounded Corners 43">
            <a:extLst>
              <a:ext uri="{FF2B5EF4-FFF2-40B4-BE49-F238E27FC236}">
                <a16:creationId xmlns:a16="http://schemas.microsoft.com/office/drawing/2014/main" id="{1B2FEEF2-60DF-44BA-A59F-8F9F0536E481}"/>
              </a:ext>
            </a:extLst>
          </p:cNvPr>
          <p:cNvSpPr/>
          <p:nvPr/>
        </p:nvSpPr>
        <p:spPr>
          <a:xfrm>
            <a:off x="5812884" y="2578582"/>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45" name="TextBox 44">
            <a:extLst>
              <a:ext uri="{FF2B5EF4-FFF2-40B4-BE49-F238E27FC236}">
                <a16:creationId xmlns:a16="http://schemas.microsoft.com/office/drawing/2014/main" id="{57C4796D-DA4A-4BC9-A893-F40A91D8CCAD}"/>
              </a:ext>
            </a:extLst>
          </p:cNvPr>
          <p:cNvSpPr txBox="1"/>
          <p:nvPr/>
        </p:nvSpPr>
        <p:spPr>
          <a:xfrm>
            <a:off x="7063096" y="2491653"/>
            <a:ext cx="32858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M ä d c h e n</a:t>
            </a:r>
          </a:p>
        </p:txBody>
      </p:sp>
      <p:sp>
        <p:nvSpPr>
          <p:cNvPr id="49" name="Rectangle: Rounded Corners 48">
            <a:extLst>
              <a:ext uri="{FF2B5EF4-FFF2-40B4-BE49-F238E27FC236}">
                <a16:creationId xmlns:a16="http://schemas.microsoft.com/office/drawing/2014/main" id="{B0E703E4-AB13-4C75-A2E3-FB188903C954}"/>
              </a:ext>
            </a:extLst>
          </p:cNvPr>
          <p:cNvSpPr/>
          <p:nvPr/>
        </p:nvSpPr>
        <p:spPr>
          <a:xfrm>
            <a:off x="8003011" y="2578582"/>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54" name="TextBox 53">
            <a:extLst>
              <a:ext uri="{FF2B5EF4-FFF2-40B4-BE49-F238E27FC236}">
                <a16:creationId xmlns:a16="http://schemas.microsoft.com/office/drawing/2014/main" id="{0149508D-2413-4A85-B43F-CCED6F5DAA84}"/>
              </a:ext>
            </a:extLst>
          </p:cNvPr>
          <p:cNvSpPr txBox="1"/>
          <p:nvPr/>
        </p:nvSpPr>
        <p:spPr>
          <a:xfrm>
            <a:off x="495499" y="4309208"/>
            <a:ext cx="32923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a:rPr>
              <a:t>g</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l a 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t</a:t>
            </a:r>
            <a:endParaRPr kumimoji="0" lang="en-GB" sz="2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6" name="Rectangle: Rounded Corners 55">
            <a:extLst>
              <a:ext uri="{FF2B5EF4-FFF2-40B4-BE49-F238E27FC236}">
                <a16:creationId xmlns:a16="http://schemas.microsoft.com/office/drawing/2014/main" id="{5C3F95E2-A77A-4FE4-B123-D28EC5FA2E6E}"/>
              </a:ext>
            </a:extLst>
          </p:cNvPr>
          <p:cNvSpPr/>
          <p:nvPr/>
        </p:nvSpPr>
        <p:spPr>
          <a:xfrm>
            <a:off x="2035437" y="4395775"/>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58" name="TextBox 57">
            <a:extLst>
              <a:ext uri="{FF2B5EF4-FFF2-40B4-BE49-F238E27FC236}">
                <a16:creationId xmlns:a16="http://schemas.microsoft.com/office/drawing/2014/main" id="{C4BC15DC-75CF-4069-A76E-CB9C96477538}"/>
              </a:ext>
            </a:extLst>
          </p:cNvPr>
          <p:cNvSpPr txBox="1"/>
          <p:nvPr/>
        </p:nvSpPr>
        <p:spPr>
          <a:xfrm>
            <a:off x="3770778" y="4315010"/>
            <a:ext cx="32923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K a t z e</a:t>
            </a:r>
          </a:p>
        </p:txBody>
      </p:sp>
      <p:sp>
        <p:nvSpPr>
          <p:cNvPr id="59" name="Rectangle: Rounded Corners 58">
            <a:extLst>
              <a:ext uri="{FF2B5EF4-FFF2-40B4-BE49-F238E27FC236}">
                <a16:creationId xmlns:a16="http://schemas.microsoft.com/office/drawing/2014/main" id="{E01F560D-170A-4C34-9070-5C2080A32620}"/>
              </a:ext>
            </a:extLst>
          </p:cNvPr>
          <p:cNvSpPr/>
          <p:nvPr/>
        </p:nvSpPr>
        <p:spPr>
          <a:xfrm>
            <a:off x="5020435" y="4386787"/>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62" name="TextBox 61">
            <a:extLst>
              <a:ext uri="{FF2B5EF4-FFF2-40B4-BE49-F238E27FC236}">
                <a16:creationId xmlns:a16="http://schemas.microsoft.com/office/drawing/2014/main" id="{F9DF48A5-52DA-41B4-8DDC-FC514AA8FD67}"/>
              </a:ext>
            </a:extLst>
          </p:cNvPr>
          <p:cNvSpPr txBox="1"/>
          <p:nvPr/>
        </p:nvSpPr>
        <p:spPr>
          <a:xfrm>
            <a:off x="7063096" y="4320719"/>
            <a:ext cx="32923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T r ä n e</a:t>
            </a:r>
          </a:p>
        </p:txBody>
      </p:sp>
      <p:sp>
        <p:nvSpPr>
          <p:cNvPr id="64" name="Rectangle: Rounded Corners 63">
            <a:extLst>
              <a:ext uri="{FF2B5EF4-FFF2-40B4-BE49-F238E27FC236}">
                <a16:creationId xmlns:a16="http://schemas.microsoft.com/office/drawing/2014/main" id="{FE3150C2-49C3-4F31-BA90-13CD0BA26A84}"/>
              </a:ext>
            </a:extLst>
          </p:cNvPr>
          <p:cNvSpPr/>
          <p:nvPr/>
        </p:nvSpPr>
        <p:spPr>
          <a:xfrm>
            <a:off x="8495568" y="4382846"/>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65" name="TextBox 64">
            <a:extLst>
              <a:ext uri="{FF2B5EF4-FFF2-40B4-BE49-F238E27FC236}">
                <a16:creationId xmlns:a16="http://schemas.microsoft.com/office/drawing/2014/main" id="{4C6F1837-73F1-4683-84CF-96A782B5CCAE}"/>
              </a:ext>
            </a:extLst>
          </p:cNvPr>
          <p:cNvSpPr txBox="1"/>
          <p:nvPr/>
        </p:nvSpPr>
        <p:spPr>
          <a:xfrm>
            <a:off x="498272" y="6123633"/>
            <a:ext cx="32725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l ä c h e l n</a:t>
            </a:r>
          </a:p>
        </p:txBody>
      </p:sp>
      <p:sp>
        <p:nvSpPr>
          <p:cNvPr id="66" name="TextBox 65">
            <a:extLst>
              <a:ext uri="{FF2B5EF4-FFF2-40B4-BE49-F238E27FC236}">
                <a16:creationId xmlns:a16="http://schemas.microsoft.com/office/drawing/2014/main" id="{776F21E9-5311-4F9C-9C54-D455D6C3C2C7}"/>
              </a:ext>
            </a:extLst>
          </p:cNvPr>
          <p:cNvSpPr txBox="1"/>
          <p:nvPr/>
        </p:nvSpPr>
        <p:spPr>
          <a:xfrm>
            <a:off x="3787817" y="6124741"/>
            <a:ext cx="32725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G e r ä t</a:t>
            </a:r>
          </a:p>
        </p:txBody>
      </p:sp>
      <p:sp>
        <p:nvSpPr>
          <p:cNvPr id="67" name="TextBox 66">
            <a:extLst>
              <a:ext uri="{FF2B5EF4-FFF2-40B4-BE49-F238E27FC236}">
                <a16:creationId xmlns:a16="http://schemas.microsoft.com/office/drawing/2014/main" id="{75D7204D-DE88-4B9A-82C8-63EE9401846D}"/>
              </a:ext>
            </a:extLst>
          </p:cNvPr>
          <p:cNvSpPr txBox="1"/>
          <p:nvPr/>
        </p:nvSpPr>
        <p:spPr>
          <a:xfrm>
            <a:off x="7060321" y="6112197"/>
            <a:ext cx="32725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w a </a:t>
            </a:r>
            <a:r>
              <a:rPr lang="en-GB" sz="2800" b="1" dirty="0">
                <a:solidFill>
                  <a:srgbClr val="002060"/>
                </a:solidFill>
                <a:latin typeface="Century Gothic"/>
              </a:rPr>
              <a:t>s c h e n</a:t>
            </a:r>
            <a:endParaRPr kumimoji="0" lang="en-GB" sz="2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8" name="Rectangle: Rounded Corners 67">
            <a:extLst>
              <a:ext uri="{FF2B5EF4-FFF2-40B4-BE49-F238E27FC236}">
                <a16:creationId xmlns:a16="http://schemas.microsoft.com/office/drawing/2014/main" id="{98F23A61-B584-4F1B-931A-580270F3D5A5}"/>
              </a:ext>
            </a:extLst>
          </p:cNvPr>
          <p:cNvSpPr/>
          <p:nvPr/>
        </p:nvSpPr>
        <p:spPr>
          <a:xfrm>
            <a:off x="1358340" y="6204561"/>
            <a:ext cx="317548" cy="3613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69" name="Rectangle: Rounded Corners 68">
            <a:extLst>
              <a:ext uri="{FF2B5EF4-FFF2-40B4-BE49-F238E27FC236}">
                <a16:creationId xmlns:a16="http://schemas.microsoft.com/office/drawing/2014/main" id="{A7255471-DF6B-428B-B5BF-714B43448D53}"/>
              </a:ext>
            </a:extLst>
          </p:cNvPr>
          <p:cNvSpPr/>
          <p:nvPr/>
        </p:nvSpPr>
        <p:spPr>
          <a:xfrm>
            <a:off x="5636764" y="6211506"/>
            <a:ext cx="317548" cy="3613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70" name="Rectangle: Rounded Corners 69">
            <a:extLst>
              <a:ext uri="{FF2B5EF4-FFF2-40B4-BE49-F238E27FC236}">
                <a16:creationId xmlns:a16="http://schemas.microsoft.com/office/drawing/2014/main" id="{F580D1CB-C7AC-4CDA-A33C-162D5541C348}"/>
              </a:ext>
            </a:extLst>
          </p:cNvPr>
          <p:cNvSpPr/>
          <p:nvPr/>
        </p:nvSpPr>
        <p:spPr>
          <a:xfrm>
            <a:off x="7958624" y="6222395"/>
            <a:ext cx="317548" cy="3613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pic>
        <p:nvPicPr>
          <p:cNvPr id="1026" name="Picture 2" descr="Free bike cute bicycle illustration">
            <a:extLst>
              <a:ext uri="{FF2B5EF4-FFF2-40B4-BE49-F238E27FC236}">
                <a16:creationId xmlns:a16="http://schemas.microsoft.com/office/drawing/2014/main" id="{682379F7-EA60-C8B0-0519-510DD9B6C46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49082" y="1116870"/>
            <a:ext cx="1603159" cy="16031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wet caution slip vector">
            <a:extLst>
              <a:ext uri="{FF2B5EF4-FFF2-40B4-BE49-F238E27FC236}">
                <a16:creationId xmlns:a16="http://schemas.microsoft.com/office/drawing/2014/main" id="{B5A3AFC4-63CB-6677-4CA2-B0D42024C99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31743" y="3141888"/>
            <a:ext cx="1272743" cy="12010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black cat with yellow eyes&#10;&#10;Description automatically generated">
            <a:extLst>
              <a:ext uri="{FF2B5EF4-FFF2-40B4-BE49-F238E27FC236}">
                <a16:creationId xmlns:a16="http://schemas.microsoft.com/office/drawing/2014/main" id="{564760DD-C48E-C80B-C95D-2C3441AE85E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854306" y="3105700"/>
            <a:ext cx="1036631" cy="1202769"/>
          </a:xfrm>
          <a:prstGeom prst="rect">
            <a:avLst/>
          </a:prstGeom>
        </p:spPr>
      </p:pic>
      <p:pic>
        <p:nvPicPr>
          <p:cNvPr id="1032" name="Picture 8" descr="Free emoticon cry sad vector">
            <a:extLst>
              <a:ext uri="{FF2B5EF4-FFF2-40B4-BE49-F238E27FC236}">
                <a16:creationId xmlns:a16="http://schemas.microsoft.com/office/drawing/2014/main" id="{622AEDEC-0E3A-B8A9-0FBF-D27DCE6C881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59600" y="3129967"/>
            <a:ext cx="1196264" cy="11522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smiley happy face vector">
            <a:extLst>
              <a:ext uri="{FF2B5EF4-FFF2-40B4-BE49-F238E27FC236}">
                <a16:creationId xmlns:a16="http://schemas.microsoft.com/office/drawing/2014/main" id="{2BA8E9AC-C9A3-8AE1-E515-C9AFACAD1B4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31743" y="4970239"/>
            <a:ext cx="1180210" cy="1180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tool pliers screwdriver vector">
            <a:extLst>
              <a:ext uri="{FF2B5EF4-FFF2-40B4-BE49-F238E27FC236}">
                <a16:creationId xmlns:a16="http://schemas.microsoft.com/office/drawing/2014/main" id="{5B42E66C-A0B8-0651-3958-8320B7ECF05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11291" y="4993645"/>
            <a:ext cx="1197256" cy="11149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hands washing hygiene vector">
            <a:extLst>
              <a:ext uri="{FF2B5EF4-FFF2-40B4-BE49-F238E27FC236}">
                <a16:creationId xmlns:a16="http://schemas.microsoft.com/office/drawing/2014/main" id="{9553D64B-7D40-1122-38DA-D9813AA4719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403957" y="5007203"/>
            <a:ext cx="982928" cy="12529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picture containing text, clipart&#10;&#10;Description automatically generated">
            <a:hlinkClick r:id="" action="ppaction://noaction">
              <a:snd r:embed="rId24" name="T2_W1_4.5.wav"/>
            </a:hlinkClick>
            <a:extLst>
              <a:ext uri="{FF2B5EF4-FFF2-40B4-BE49-F238E27FC236}">
                <a16:creationId xmlns:a16="http://schemas.microsoft.com/office/drawing/2014/main" id="{A1643433-01DC-46C3-B7C7-CAE52A0225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998" y="1252951"/>
            <a:ext cx="609653" cy="627942"/>
          </a:xfrm>
          <a:prstGeom prst="rect">
            <a:avLst/>
          </a:prstGeom>
        </p:spPr>
      </p:pic>
    </p:spTree>
    <p:extLst>
      <p:ext uri="{BB962C8B-B14F-4D97-AF65-F5344CB8AC3E}">
        <p14:creationId xmlns:p14="http://schemas.microsoft.com/office/powerpoint/2010/main" val="106399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2" grpId="0" animBg="1"/>
      <p:bldP spid="44" grpId="0" animBg="1"/>
      <p:bldP spid="49" grpId="0" animBg="1"/>
      <p:bldP spid="56" grpId="0" animBg="1"/>
      <p:bldP spid="59" grpId="0" animBg="1"/>
      <p:bldP spid="64" grpId="0" animBg="1"/>
      <p:bldP spid="68" grpId="0" animBg="1"/>
      <p:bldP spid="69" grpId="0" animBg="1"/>
      <p:bldP spid="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05008" y="641987"/>
            <a:ext cx="1241424" cy="424815"/>
          </a:xfrm>
          <a:solidFill>
            <a:srgbClr val="FFD10D"/>
          </a:solidFill>
        </p:spPr>
        <p:txBody>
          <a:bodyPr/>
          <a:lstStyle/>
          <a:p>
            <a:pPr algn="ctr"/>
            <a:r>
              <a:rPr lang="en-GB" sz="2000" b="1" dirty="0" err="1">
                <a:solidFill>
                  <a:srgbClr val="002060"/>
                </a:solidFill>
                <a:latin typeface="Century Gothic" panose="020B0502020202020204" pitchFamily="34" charset="0"/>
              </a:rPr>
              <a:t>singen</a:t>
            </a:r>
            <a:endParaRPr lang="en-GB" sz="2000" b="1" dirty="0">
              <a:solidFill>
                <a:srgbClr val="002060"/>
              </a:solidFill>
              <a:latin typeface="Century Gothic" panose="020B0502020202020204" pitchFamily="34" charset="0"/>
            </a:endParaRPr>
          </a:p>
        </p:txBody>
      </p:sp>
      <p:sp>
        <p:nvSpPr>
          <p:cNvPr id="13" name="TextBox 12">
            <a:hlinkClick r:id="" action="ppaction://noaction">
              <a:snd r:embed="rId7" name="T2_W1_5.1.wav"/>
            </a:hlinkClick>
            <a:extLst>
              <a:ext uri="{FF2B5EF4-FFF2-40B4-BE49-F238E27FC236}">
                <a16:creationId xmlns:a16="http://schemas.microsoft.com/office/drawing/2014/main" id="{16716C56-9A12-2D59-A07C-1C4632D52F0C}"/>
              </a:ext>
            </a:extLst>
          </p:cNvPr>
          <p:cNvSpPr txBox="1"/>
          <p:nvPr/>
        </p:nvSpPr>
        <p:spPr>
          <a:xfrm>
            <a:off x="198751" y="218892"/>
            <a:ext cx="60649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Robbie der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Roboter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5" name="Picture 14" descr="A picture containing text&#10;&#10;Description automatically generated">
            <a:extLst>
              <a:ext uri="{FF2B5EF4-FFF2-40B4-BE49-F238E27FC236}">
                <a16:creationId xmlns:a16="http://schemas.microsoft.com/office/drawing/2014/main" id="{1E52B0A6-0B8A-A4B4-87ED-026BECC82F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0350" y="125293"/>
            <a:ext cx="2311650" cy="1306221"/>
          </a:xfrm>
          <a:prstGeom prst="rect">
            <a:avLst/>
          </a:prstGeom>
          <a:solidFill>
            <a:srgbClr val="FFFFFF"/>
          </a:solidFill>
        </p:spPr>
      </p:pic>
      <p:sp>
        <p:nvSpPr>
          <p:cNvPr id="23" name="TextBox 22">
            <a:extLst>
              <a:ext uri="{FF2B5EF4-FFF2-40B4-BE49-F238E27FC236}">
                <a16:creationId xmlns:a16="http://schemas.microsoft.com/office/drawing/2014/main" id="{E7361A3A-BB89-7174-10A2-DC1A0655D218}"/>
              </a:ext>
            </a:extLst>
          </p:cNvPr>
          <p:cNvSpPr txBox="1"/>
          <p:nvPr/>
        </p:nvSpPr>
        <p:spPr>
          <a:xfrm>
            <a:off x="383420" y="1690062"/>
            <a:ext cx="618689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b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Ich bin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hier</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Du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a:t>
            </a:r>
            <a:b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p>
        </p:txBody>
      </p:sp>
      <p:grpSp>
        <p:nvGrpSpPr>
          <p:cNvPr id="5" name="Group 4">
            <a:extLst>
              <a:ext uri="{FF2B5EF4-FFF2-40B4-BE49-F238E27FC236}">
                <a16:creationId xmlns:a16="http://schemas.microsoft.com/office/drawing/2014/main" id="{0666E5B8-ED50-7335-3391-703DAADAF35C}"/>
              </a:ext>
            </a:extLst>
          </p:cNvPr>
          <p:cNvGrpSpPr/>
          <p:nvPr/>
        </p:nvGrpSpPr>
        <p:grpSpPr>
          <a:xfrm>
            <a:off x="6803995" y="1690062"/>
            <a:ext cx="2567343" cy="2608095"/>
            <a:chOff x="5699011" y="1459284"/>
            <a:chExt cx="2567343" cy="2608095"/>
          </a:xfrm>
        </p:grpSpPr>
        <p:pic>
          <p:nvPicPr>
            <p:cNvPr id="24" name="Picture 23">
              <a:extLst>
                <a:ext uri="{FF2B5EF4-FFF2-40B4-BE49-F238E27FC236}">
                  <a16:creationId xmlns:a16="http://schemas.microsoft.com/office/drawing/2014/main" id="{CA3BE892-4232-E641-1E89-610F91F33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9011" y="1459284"/>
              <a:ext cx="2567343" cy="2608095"/>
            </a:xfrm>
            <a:prstGeom prst="rect">
              <a:avLst/>
            </a:prstGeom>
          </p:spPr>
        </p:pic>
        <p:sp>
          <p:nvSpPr>
            <p:cNvPr id="25" name="Rectangle: Rounded Corners 24">
              <a:extLst>
                <a:ext uri="{FF2B5EF4-FFF2-40B4-BE49-F238E27FC236}">
                  <a16:creationId xmlns:a16="http://schemas.microsoft.com/office/drawing/2014/main" id="{4A0F81D5-9C5A-6C3E-24C4-1931A5073806}"/>
                </a:ext>
              </a:extLst>
            </p:cNvPr>
            <p:cNvSpPr/>
            <p:nvPr/>
          </p:nvSpPr>
          <p:spPr>
            <a:xfrm>
              <a:off x="6338516" y="2825797"/>
              <a:ext cx="1010885" cy="26199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a:ea typeface="+mn-ea"/>
                  <a:cs typeface="+mn-cs"/>
                </a:rPr>
                <a:t>Robbie</a:t>
              </a:r>
              <a:endParaRPr kumimoji="0" lang="en-GB" sz="1800" b="1" i="0" u="none" strike="noStrike" kern="1200" cap="none" spc="0" normalizeH="0" baseline="0" noProof="0" dirty="0">
                <a:ln>
                  <a:noFill/>
                </a:ln>
                <a:solidFill>
                  <a:prstClr val="black"/>
                </a:solidFill>
                <a:effectLst/>
                <a:uLnTx/>
                <a:uFillTx/>
                <a:latin typeface="Century Gothic"/>
                <a:ea typeface="+mn-ea"/>
                <a:cs typeface="+mn-cs"/>
              </a:endParaRPr>
            </a:p>
          </p:txBody>
        </p:sp>
      </p:grpSp>
      <p:sp>
        <p:nvSpPr>
          <p:cNvPr id="30" name="Rounded Rectangular Callout 35">
            <a:extLst>
              <a:ext uri="{FF2B5EF4-FFF2-40B4-BE49-F238E27FC236}">
                <a16:creationId xmlns:a16="http://schemas.microsoft.com/office/drawing/2014/main" id="{D9079377-ABE7-8CF6-1445-94A3342D5174}"/>
              </a:ext>
            </a:extLst>
          </p:cNvPr>
          <p:cNvSpPr/>
          <p:nvPr/>
        </p:nvSpPr>
        <p:spPr>
          <a:xfrm>
            <a:off x="6313704" y="4217195"/>
            <a:ext cx="2311650" cy="552076"/>
          </a:xfrm>
          <a:prstGeom prst="wedgeRoundRectCallout">
            <a:avLst>
              <a:gd name="adj1" fmla="val -11861"/>
              <a:gd name="adj2" fmla="val -3220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Hallo!</a:t>
            </a:r>
          </a:p>
        </p:txBody>
      </p:sp>
      <p:sp>
        <p:nvSpPr>
          <p:cNvPr id="28" name="Rounded Rectangular Callout 35">
            <a:extLst>
              <a:ext uri="{FF2B5EF4-FFF2-40B4-BE49-F238E27FC236}">
                <a16:creationId xmlns:a16="http://schemas.microsoft.com/office/drawing/2014/main" id="{85A8D5FD-5E99-213F-E3A9-89D305082FAC}"/>
              </a:ext>
            </a:extLst>
          </p:cNvPr>
          <p:cNvSpPr/>
          <p:nvPr/>
        </p:nvSpPr>
        <p:spPr>
          <a:xfrm>
            <a:off x="9220267" y="1473323"/>
            <a:ext cx="2311650" cy="552076"/>
          </a:xfrm>
          <a:prstGeom prst="wedgeRoundRectCallout">
            <a:avLst>
              <a:gd name="adj1" fmla="val 18921"/>
              <a:gd name="adj2" fmla="val 17139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Hallo Robbie!</a:t>
            </a:r>
          </a:p>
        </p:txBody>
      </p:sp>
      <p:sp>
        <p:nvSpPr>
          <p:cNvPr id="18" name="Speech Bubble: Rectangle with Corners Rounded 17">
            <a:hlinkClick r:id="" action="ppaction://noaction">
              <a:snd r:embed="rId10" name="T2_W1_5.2.wav"/>
            </a:hlinkClick>
            <a:extLst>
              <a:ext uri="{FF2B5EF4-FFF2-40B4-BE49-F238E27FC236}">
                <a16:creationId xmlns:a16="http://schemas.microsoft.com/office/drawing/2014/main" id="{9D2077F0-4FD9-42B7-8043-B39D07560FE5}"/>
              </a:ext>
            </a:extLst>
          </p:cNvPr>
          <p:cNvSpPr/>
          <p:nvPr/>
        </p:nvSpPr>
        <p:spPr>
          <a:xfrm>
            <a:off x="1234472" y="789961"/>
            <a:ext cx="4227865" cy="50370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10" name="T2_W1_5.2.wav"/>
            </a:hlinkClick>
            <a:extLst>
              <a:ext uri="{FF2B5EF4-FFF2-40B4-BE49-F238E27FC236}">
                <a16:creationId xmlns:a16="http://schemas.microsoft.com/office/drawing/2014/main" id="{EA6D767D-B158-4EFA-AB33-F967ADCD6438}"/>
              </a:ext>
            </a:extLst>
          </p:cNvPr>
          <p:cNvSpPr txBox="1"/>
          <p:nvPr/>
        </p:nvSpPr>
        <p:spPr>
          <a:xfrm>
            <a:off x="1693878" y="770485"/>
            <a:ext cx="526227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sing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mit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9" name="Graphic 18" descr="Teacher">
            <a:extLst>
              <a:ext uri="{FF2B5EF4-FFF2-40B4-BE49-F238E27FC236}">
                <a16:creationId xmlns:a16="http://schemas.microsoft.com/office/drawing/2014/main" id="{4E1CC0D4-6795-4BEF-89B8-0A17BAD36D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183" y="574875"/>
            <a:ext cx="914400" cy="914400"/>
          </a:xfrm>
          <a:prstGeom prst="rect">
            <a:avLst/>
          </a:prstGeom>
        </p:spPr>
      </p:pic>
      <p:pic>
        <p:nvPicPr>
          <p:cNvPr id="3" name="hallo song">
            <a:hlinkClick r:id="" action="ppaction://media"/>
            <a:extLst>
              <a:ext uri="{FF2B5EF4-FFF2-40B4-BE49-F238E27FC236}">
                <a16:creationId xmlns:a16="http://schemas.microsoft.com/office/drawing/2014/main" id="{A1872053-E719-74EA-DF86-7E414E36EC0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54153" y="4931191"/>
            <a:ext cx="1279092" cy="1279092"/>
          </a:xfrm>
          <a:prstGeom prst="rect">
            <a:avLst/>
          </a:prstGeom>
        </p:spPr>
      </p:pic>
      <p:pic>
        <p:nvPicPr>
          <p:cNvPr id="6" name="Picture 5" descr="A cartoon of two women&#10;&#10;Description automatically generated">
            <a:extLst>
              <a:ext uri="{FF2B5EF4-FFF2-40B4-BE49-F238E27FC236}">
                <a16:creationId xmlns:a16="http://schemas.microsoft.com/office/drawing/2014/main" id="{CD978B8F-69A2-DDE1-A4E4-F711A22182F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05021" y="2407822"/>
            <a:ext cx="2127616" cy="4289124"/>
          </a:xfrm>
          <a:prstGeom prst="rect">
            <a:avLst/>
          </a:prstGeom>
        </p:spPr>
      </p:pic>
    </p:spTree>
    <p:extLst>
      <p:ext uri="{BB962C8B-B14F-4D97-AF65-F5344CB8AC3E}">
        <p14:creationId xmlns:p14="http://schemas.microsoft.com/office/powerpoint/2010/main" val="297239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T2_W1_5.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T2_W1_5.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23" grpId="0"/>
      <p:bldP spid="30" grpId="0" animBg="1"/>
      <p:bldP spid="28" grpId="0" animBg="1"/>
      <p:bldP spid="18"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Rectangle with Corners Rounded 12">
            <a:hlinkClick r:id="" action="ppaction://noaction">
              <a:snd r:embed="rId3" name="T2_W1_6.1.wav"/>
            </a:hlinkClick>
            <a:extLst>
              <a:ext uri="{FF2B5EF4-FFF2-40B4-BE49-F238E27FC236}">
                <a16:creationId xmlns:a16="http://schemas.microsoft.com/office/drawing/2014/main" id="{7E81ABAB-1026-44A4-977B-9224FD8D8D52}"/>
              </a:ext>
            </a:extLst>
          </p:cNvPr>
          <p:cNvSpPr/>
          <p:nvPr/>
        </p:nvSpPr>
        <p:spPr>
          <a:xfrm>
            <a:off x="1084536" y="247872"/>
            <a:ext cx="2866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238C19E7-2558-482A-94C3-5A0BF48BDEF0}"/>
              </a:ext>
            </a:extLst>
          </p:cNvPr>
          <p:cNvGrpSpPr/>
          <p:nvPr/>
        </p:nvGrpSpPr>
        <p:grpSpPr>
          <a:xfrm>
            <a:off x="10669798" y="269591"/>
            <a:ext cx="1240568" cy="1008631"/>
            <a:chOff x="10818487" y="2376307"/>
            <a:chExt cx="1240568" cy="1008631"/>
          </a:xfrm>
        </p:grpSpPr>
        <p:sp>
          <p:nvSpPr>
            <p:cNvPr id="7" name="Oval 6">
              <a:extLst>
                <a:ext uri="{FF2B5EF4-FFF2-40B4-BE49-F238E27FC236}">
                  <a16:creationId xmlns:a16="http://schemas.microsoft.com/office/drawing/2014/main" id="{13831925-8FD0-42E1-8D83-CDA3906F3C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Explosion: 8 Points 7">
              <a:extLst>
                <a:ext uri="{FF2B5EF4-FFF2-40B4-BE49-F238E27FC236}">
                  <a16:creationId xmlns:a16="http://schemas.microsoft.com/office/drawing/2014/main" id="{0602AC32-05EB-4ACA-AD5E-062A4E3152CA}"/>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Explosion: 8 Points 8">
              <a:extLst>
                <a:ext uri="{FF2B5EF4-FFF2-40B4-BE49-F238E27FC236}">
                  <a16:creationId xmlns:a16="http://schemas.microsoft.com/office/drawing/2014/main" id="{D0F97A15-AB43-43D2-8837-18203D2E2661}"/>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80F1AB1-7DB7-4B61-A034-18D3216DC7BA}"/>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1" name="Graphic 10" descr="Teacher">
            <a:extLst>
              <a:ext uri="{FF2B5EF4-FFF2-40B4-BE49-F238E27FC236}">
                <a16:creationId xmlns:a16="http://schemas.microsoft.com/office/drawing/2014/main" id="{4D8A4AEB-8E41-4221-BAE7-C8E0D427EE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12" name="TextBox 11">
            <a:hlinkClick r:id="" action="ppaction://noaction">
              <a:snd r:embed="rId3" name="T2_W1_6.1.wav"/>
            </a:hlinkClick>
            <a:extLst>
              <a:ext uri="{FF2B5EF4-FFF2-40B4-BE49-F238E27FC236}">
                <a16:creationId xmlns:a16="http://schemas.microsoft.com/office/drawing/2014/main" id="{A8E16FB3-1A12-4B21-A98E-8BD6A645D3DD}"/>
              </a:ext>
            </a:extLst>
          </p:cNvPr>
          <p:cNvSpPr txBox="1"/>
          <p:nvPr/>
        </p:nvSpPr>
        <p:spPr>
          <a:xfrm>
            <a:off x="1165948" y="276059"/>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0" name="TextBox 19">
            <a:hlinkClick r:id="" action="ppaction://noaction">
              <a:snd r:embed="rId6" name="T2_W1_6.2.wav"/>
            </a:hlinkClick>
            <a:extLst>
              <a:ext uri="{FF2B5EF4-FFF2-40B4-BE49-F238E27FC236}">
                <a16:creationId xmlns:a16="http://schemas.microsoft.com/office/drawing/2014/main" id="{33CCCA19-5089-47F7-9882-2FAF13A6C1D6}"/>
              </a:ext>
            </a:extLst>
          </p:cNvPr>
          <p:cNvSpPr txBox="1"/>
          <p:nvPr/>
        </p:nvSpPr>
        <p:spPr>
          <a:xfrm>
            <a:off x="469526" y="3803836"/>
            <a:ext cx="241322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 Fehler</a:t>
            </a:r>
          </a:p>
        </p:txBody>
      </p:sp>
      <p:sp>
        <p:nvSpPr>
          <p:cNvPr id="21" name="TextBox 20">
            <a:hlinkClick r:id="" action="ppaction://noaction">
              <a:snd r:embed="rId7" name="T2_W1_6.3.wav"/>
            </a:hlinkClick>
            <a:extLst>
              <a:ext uri="{FF2B5EF4-FFF2-40B4-BE49-F238E27FC236}">
                <a16:creationId xmlns:a16="http://schemas.microsoft.com/office/drawing/2014/main" id="{94969DDD-73F8-4438-8D49-B79D8BF6853A}"/>
              </a:ext>
            </a:extLst>
          </p:cNvPr>
          <p:cNvSpPr txBox="1"/>
          <p:nvPr/>
        </p:nvSpPr>
        <p:spPr>
          <a:xfrm>
            <a:off x="3318113" y="5963797"/>
            <a:ext cx="2264350"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Haus</a:t>
            </a:r>
          </a:p>
        </p:txBody>
      </p:sp>
      <p:sp>
        <p:nvSpPr>
          <p:cNvPr id="22" name="TextBox 21">
            <a:hlinkClick r:id="" action="ppaction://noaction">
              <a:snd r:embed="rId8" name="T2_W1_6.4.wav"/>
            </a:hlinkClick>
            <a:extLst>
              <a:ext uri="{FF2B5EF4-FFF2-40B4-BE49-F238E27FC236}">
                <a16:creationId xmlns:a16="http://schemas.microsoft.com/office/drawing/2014/main" id="{303C7C57-9ECE-4044-9B34-A2EB727011BF}"/>
              </a:ext>
            </a:extLst>
          </p:cNvPr>
          <p:cNvSpPr txBox="1"/>
          <p:nvPr/>
        </p:nvSpPr>
        <p:spPr>
          <a:xfrm>
            <a:off x="6454066" y="4547822"/>
            <a:ext cx="227325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Katze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hlinkClick r:id="" action="ppaction://noaction">
              <a:snd r:embed="rId9" name="T2_W1_6.5.wav"/>
            </a:hlinkClick>
            <a:extLst>
              <a:ext uri="{FF2B5EF4-FFF2-40B4-BE49-F238E27FC236}">
                <a16:creationId xmlns:a16="http://schemas.microsoft.com/office/drawing/2014/main" id="{5243C055-2C4C-4E73-9EDB-F104F48B24D8}"/>
              </a:ext>
            </a:extLst>
          </p:cNvPr>
          <p:cNvSpPr txBox="1"/>
          <p:nvPr/>
        </p:nvSpPr>
        <p:spPr>
          <a:xfrm>
            <a:off x="9268200" y="6006632"/>
            <a:ext cx="256621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a:solidFill>
                  <a:prstClr val="white"/>
                </a:solidFill>
                <a:latin typeface="Century Gothic" panose="020B0502020202020204" pitchFamily="34" charset="0"/>
              </a:rPr>
              <a:t>d</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ie Schule</a:t>
            </a:r>
          </a:p>
        </p:txBody>
      </p:sp>
      <p:pic>
        <p:nvPicPr>
          <p:cNvPr id="1026" name="Picture 2" descr="Free house residence home vector">
            <a:extLst>
              <a:ext uri="{FF2B5EF4-FFF2-40B4-BE49-F238E27FC236}">
                <a16:creationId xmlns:a16="http://schemas.microsoft.com/office/drawing/2014/main" id="{18D6F352-D5D1-D80D-658E-D1547A3010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1644" y="3801352"/>
            <a:ext cx="2551620" cy="18737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cat with yellow eyes&#10;&#10;Description automatically generated">
            <a:extLst>
              <a:ext uri="{FF2B5EF4-FFF2-40B4-BE49-F238E27FC236}">
                <a16:creationId xmlns:a16="http://schemas.microsoft.com/office/drawing/2014/main" id="{CBDCFAAF-98A2-1AD9-B239-A8D72AD83C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6666" y="1056443"/>
            <a:ext cx="2924951" cy="3393724"/>
          </a:xfrm>
          <a:prstGeom prst="rect">
            <a:avLst/>
          </a:prstGeom>
        </p:spPr>
      </p:pic>
      <p:grpSp>
        <p:nvGrpSpPr>
          <p:cNvPr id="5" name="Group 4">
            <a:extLst>
              <a:ext uri="{FF2B5EF4-FFF2-40B4-BE49-F238E27FC236}">
                <a16:creationId xmlns:a16="http://schemas.microsoft.com/office/drawing/2014/main" id="{A17D3768-CB93-554E-2CC3-5B6FACEA2D26}"/>
              </a:ext>
            </a:extLst>
          </p:cNvPr>
          <p:cNvGrpSpPr/>
          <p:nvPr/>
        </p:nvGrpSpPr>
        <p:grpSpPr>
          <a:xfrm>
            <a:off x="9100723" y="4048216"/>
            <a:ext cx="2879676" cy="1718735"/>
            <a:chOff x="9100723" y="4048216"/>
            <a:chExt cx="2879676" cy="1718735"/>
          </a:xfrm>
        </p:grpSpPr>
        <p:pic>
          <p:nvPicPr>
            <p:cNvPr id="1028" name="Picture 4" descr="Free education back to school school supplies vector">
              <a:extLst>
                <a:ext uri="{FF2B5EF4-FFF2-40B4-BE49-F238E27FC236}">
                  <a16:creationId xmlns:a16="http://schemas.microsoft.com/office/drawing/2014/main" id="{B45DC575-AABB-B72F-5CE0-C3E27CD25A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B4BE531-EE4A-A927-71AD-F151EA2DD62D}"/>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32" name="Picture 8" descr="Free mistake error mathematics illustration">
            <a:extLst>
              <a:ext uri="{FF2B5EF4-FFF2-40B4-BE49-F238E27FC236}">
                <a16:creationId xmlns:a16="http://schemas.microsoft.com/office/drawing/2014/main" id="{0E0B4FB1-0772-6767-8969-9C5FD6E195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9699" y="1895131"/>
            <a:ext cx="2483052" cy="15790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oops speech bubble comics illustration">
            <a:extLst>
              <a:ext uri="{FF2B5EF4-FFF2-40B4-BE49-F238E27FC236}">
                <a16:creationId xmlns:a16="http://schemas.microsoft.com/office/drawing/2014/main" id="{F44B13EA-7858-A809-799C-95AFAFE28D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1491" y="1056443"/>
            <a:ext cx="1798423" cy="112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5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270788" y="2144773"/>
            <a:ext cx="7723026" cy="3276132"/>
            <a:chOff x="270788" y="969832"/>
            <a:chExt cx="7723026" cy="3356370"/>
          </a:xfrm>
        </p:grpSpPr>
        <p:cxnSp>
          <p:nvCxnSpPr>
            <p:cNvPr id="53" name="Curved Connector 52">
              <a:extLst>
                <a:ext uri="{FF2B5EF4-FFF2-40B4-BE49-F238E27FC236}">
                  <a16:creationId xmlns:a16="http://schemas.microsoft.com/office/drawing/2014/main" id="{2D189693-15C1-364F-B2F3-BC37F146A556}"/>
                </a:ext>
              </a:extLst>
            </p:cNvPr>
            <p:cNvCxnSpPr>
              <a:cxnSpLocks/>
              <a:stCxn id="43" idx="2"/>
            </p:cNvCxnSpPr>
            <p:nvPr/>
          </p:nvCxnSpPr>
          <p:spPr>
            <a:xfrm rot="16200000" flipH="1">
              <a:off x="3159916" y="-507696"/>
              <a:ext cx="2709699" cy="6958097"/>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3" name="TextBox 42">
            <a:hlinkClick r:id="" action="ppaction://noaction">
              <a:snd r:embed="rId3" name="T2_W1_6.4.wav"/>
            </a:hlinkClick>
            <a:extLst>
              <a:ext uri="{FF2B5EF4-FFF2-40B4-BE49-F238E27FC236}">
                <a16:creationId xmlns:a16="http://schemas.microsoft.com/office/drawing/2014/main" id="{05ED26FA-94A4-1144-96A1-85AEBB6344BB}"/>
              </a:ext>
            </a:extLst>
          </p:cNvPr>
          <p:cNvSpPr txBox="1"/>
          <p:nvPr/>
        </p:nvSpPr>
        <p:spPr>
          <a:xfrm>
            <a:off x="86685" y="2249541"/>
            <a:ext cx="189806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d</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Katze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7" name="TextBox 46">
            <a:hlinkClick r:id="" action="ppaction://noaction">
              <a:snd r:embed="rId4" name="T2_W1_6.2.wav"/>
            </a:hlinkClick>
            <a:extLst>
              <a:ext uri="{FF2B5EF4-FFF2-40B4-BE49-F238E27FC236}">
                <a16:creationId xmlns:a16="http://schemas.microsoft.com/office/drawing/2014/main" id="{C0438FBB-20C6-3E42-B716-8A878A628A10}"/>
              </a:ext>
            </a:extLst>
          </p:cNvPr>
          <p:cNvSpPr txBox="1"/>
          <p:nvPr/>
        </p:nvSpPr>
        <p:spPr>
          <a:xfrm>
            <a:off x="2337149" y="2407448"/>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d</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er Fehler</a:t>
            </a:r>
          </a:p>
        </p:txBody>
      </p:sp>
      <p:sp>
        <p:nvSpPr>
          <p:cNvPr id="48" name="TextBox 47">
            <a:hlinkClick r:id="" action="ppaction://noaction">
              <a:snd r:embed="rId5" name="T2_W1_6.5.wav"/>
            </a:hlinkClick>
            <a:extLst>
              <a:ext uri="{FF2B5EF4-FFF2-40B4-BE49-F238E27FC236}">
                <a16:creationId xmlns:a16="http://schemas.microsoft.com/office/drawing/2014/main" id="{04A9B460-5B60-CB46-8749-5EBC17551F12}"/>
              </a:ext>
            </a:extLst>
          </p:cNvPr>
          <p:cNvSpPr txBox="1"/>
          <p:nvPr/>
        </p:nvSpPr>
        <p:spPr>
          <a:xfrm>
            <a:off x="4558958" y="1477586"/>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Schule</a:t>
            </a:r>
          </a:p>
        </p:txBody>
      </p:sp>
      <p:sp>
        <p:nvSpPr>
          <p:cNvPr id="51" name="TextBox 50">
            <a:hlinkClick r:id="" action="ppaction://noaction">
              <a:snd r:embed="rId6" name="T2_W1_6.3.wav"/>
            </a:hlinkClick>
            <a:extLst>
              <a:ext uri="{FF2B5EF4-FFF2-40B4-BE49-F238E27FC236}">
                <a16:creationId xmlns:a16="http://schemas.microsoft.com/office/drawing/2014/main" id="{EFCD5847-8EDE-BE49-93AA-37E24BB16B8E}"/>
              </a:ext>
            </a:extLst>
          </p:cNvPr>
          <p:cNvSpPr txBox="1"/>
          <p:nvPr/>
        </p:nvSpPr>
        <p:spPr>
          <a:xfrm>
            <a:off x="8222265" y="1216709"/>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Haus</a:t>
            </a:r>
          </a:p>
        </p:txBody>
      </p:sp>
      <p:grpSp>
        <p:nvGrpSpPr>
          <p:cNvPr id="58" name="Group 57"/>
          <p:cNvGrpSpPr/>
          <p:nvPr/>
        </p:nvGrpSpPr>
        <p:grpSpPr>
          <a:xfrm>
            <a:off x="3246381" y="1307744"/>
            <a:ext cx="3299997" cy="3824072"/>
            <a:chOff x="4511630" y="120484"/>
            <a:chExt cx="3299997" cy="4209113"/>
          </a:xfrm>
        </p:grpSpPr>
        <p:sp>
          <p:nvSpPr>
            <p:cNvPr id="59" name="Oval 58">
              <a:extLst>
                <a:ext uri="{FF2B5EF4-FFF2-40B4-BE49-F238E27FC236}">
                  <a16:creationId xmlns:a16="http://schemas.microsoft.com/office/drawing/2014/main" id="{6CF16436-24E9-F442-BAEC-530973D91B23}"/>
                </a:ext>
              </a:extLst>
            </p:cNvPr>
            <p:cNvSpPr/>
            <p:nvPr/>
          </p:nvSpPr>
          <p:spPr>
            <a:xfrm>
              <a:off x="5969689" y="120484"/>
              <a:ext cx="1841938" cy="919439"/>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56307" y="1495246"/>
              <a:ext cx="3289674" cy="2379028"/>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412244" y="2335541"/>
            <a:ext cx="7367512" cy="1261652"/>
            <a:chOff x="3099216" y="2175024"/>
            <a:chExt cx="7718703" cy="1261652"/>
          </a:xfrm>
        </p:grpSpPr>
        <p:sp>
          <p:nvSpPr>
            <p:cNvPr id="62" name="Oval 61">
              <a:extLst>
                <a:ext uri="{FF2B5EF4-FFF2-40B4-BE49-F238E27FC236}">
                  <a16:creationId xmlns:a16="http://schemas.microsoft.com/office/drawing/2014/main" id="{971079BC-1024-3D4A-8073-D55DBE7B800D}"/>
                </a:ext>
              </a:extLst>
            </p:cNvPr>
            <p:cNvSpPr/>
            <p:nvPr/>
          </p:nvSpPr>
          <p:spPr>
            <a:xfrm>
              <a:off x="3099216" y="2175024"/>
              <a:ext cx="2033280"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7478479" y="97235"/>
              <a:ext cx="695690" cy="5983191"/>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6432551" y="1128123"/>
            <a:ext cx="3763659" cy="3466400"/>
            <a:chOff x="7861254" y="223466"/>
            <a:chExt cx="3751929" cy="3384168"/>
          </a:xfrm>
        </p:grpSpPr>
        <p:sp>
          <p:nvSpPr>
            <p:cNvPr id="68" name="Oval 67">
              <a:extLst>
                <a:ext uri="{FF2B5EF4-FFF2-40B4-BE49-F238E27FC236}">
                  <a16:creationId xmlns:a16="http://schemas.microsoft.com/office/drawing/2014/main" id="{FDD86F9A-6B90-144A-B328-2205E31028E0}"/>
                </a:ext>
              </a:extLst>
            </p:cNvPr>
            <p:cNvSpPr/>
            <p:nvPr/>
          </p:nvSpPr>
          <p:spPr>
            <a:xfrm>
              <a:off x="9820758" y="223466"/>
              <a:ext cx="179242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flipV="1">
              <a:off x="7861254" y="886532"/>
              <a:ext cx="2855718" cy="2721102"/>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1366158" y="4748538"/>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4" name="TextBox 73"/>
          <p:cNvSpPr txBox="1"/>
          <p:nvPr/>
        </p:nvSpPr>
        <p:spPr>
          <a:xfrm>
            <a:off x="4418388" y="3943921"/>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6" name="TextBox 75"/>
          <p:cNvSpPr txBox="1"/>
          <p:nvPr/>
        </p:nvSpPr>
        <p:spPr>
          <a:xfrm>
            <a:off x="9854851" y="2157207"/>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7"/>
          <a:stretch>
            <a:fillRect/>
          </a:stretch>
        </p:blipFill>
        <p:spPr>
          <a:xfrm>
            <a:off x="10428416" y="193704"/>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401" y="33892"/>
            <a:ext cx="914400" cy="914400"/>
          </a:xfrm>
          <a:prstGeom prst="rect">
            <a:avLst/>
          </a:prstGeom>
        </p:spPr>
      </p:pic>
      <p:sp>
        <p:nvSpPr>
          <p:cNvPr id="82" name="Speech Bubble: Rectangle with Corners Rounded 81">
            <a:hlinkClick r:id="" action="ppaction://noaction">
              <a:snd r:embed="rId10" name="T2_W1_6.1.wav"/>
            </a:hlinkClick>
            <a:extLst>
              <a:ext uri="{FF2B5EF4-FFF2-40B4-BE49-F238E27FC236}">
                <a16:creationId xmlns:a16="http://schemas.microsoft.com/office/drawing/2014/main" id="{CFDA82C8-B4FE-430C-9E59-87C1F58B0E07}"/>
              </a:ext>
            </a:extLst>
          </p:cNvPr>
          <p:cNvSpPr/>
          <p:nvPr/>
        </p:nvSpPr>
        <p:spPr>
          <a:xfrm>
            <a:off x="1082965" y="237168"/>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hlinkClick r:id="" action="ppaction://noaction">
              <a:snd r:embed="rId10" name="T2_W1_6.1.wav"/>
            </a:hlinkClick>
            <a:extLst>
              <a:ext uri="{FF2B5EF4-FFF2-40B4-BE49-F238E27FC236}">
                <a16:creationId xmlns:a16="http://schemas.microsoft.com/office/drawing/2014/main" id="{C0CEFE53-11C7-4B38-9C91-85C6740ADCFF}"/>
              </a:ext>
            </a:extLst>
          </p:cNvPr>
          <p:cNvSpPr txBox="1"/>
          <p:nvPr/>
        </p:nvSpPr>
        <p:spPr>
          <a:xfrm>
            <a:off x="1084535" y="232264"/>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 name="Picture 2" descr="Free house residence home vector">
            <a:extLst>
              <a:ext uri="{FF2B5EF4-FFF2-40B4-BE49-F238E27FC236}">
                <a16:creationId xmlns:a16="http://schemas.microsoft.com/office/drawing/2014/main" id="{62B55603-9BC0-8FBA-C39A-BBACE07677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531" y="3596711"/>
            <a:ext cx="1860700" cy="13663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cat with yellow eyes&#10;&#10;Description automatically generated">
            <a:extLst>
              <a:ext uri="{FF2B5EF4-FFF2-40B4-BE49-F238E27FC236}">
                <a16:creationId xmlns:a16="http://schemas.microsoft.com/office/drawing/2014/main" id="{788F7BD8-42C8-A0E1-7B79-B532A3E9C8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4244" y="4657482"/>
            <a:ext cx="1695832" cy="1967618"/>
          </a:xfrm>
          <a:prstGeom prst="rect">
            <a:avLst/>
          </a:prstGeom>
        </p:spPr>
      </p:pic>
      <p:grpSp>
        <p:nvGrpSpPr>
          <p:cNvPr id="4" name="Group 3">
            <a:extLst>
              <a:ext uri="{FF2B5EF4-FFF2-40B4-BE49-F238E27FC236}">
                <a16:creationId xmlns:a16="http://schemas.microsoft.com/office/drawing/2014/main" id="{CCD9CE27-A20F-1BBA-B797-FB33E0FC76A7}"/>
              </a:ext>
            </a:extLst>
          </p:cNvPr>
          <p:cNvGrpSpPr/>
          <p:nvPr/>
        </p:nvGrpSpPr>
        <p:grpSpPr>
          <a:xfrm>
            <a:off x="1748728" y="5262554"/>
            <a:ext cx="2379029" cy="1330740"/>
            <a:chOff x="9100723" y="4048216"/>
            <a:chExt cx="2879676" cy="1718735"/>
          </a:xfrm>
        </p:grpSpPr>
        <p:pic>
          <p:nvPicPr>
            <p:cNvPr id="5" name="Picture 4" descr="Free education back to school school supplies vector">
              <a:extLst>
                <a:ext uri="{FF2B5EF4-FFF2-40B4-BE49-F238E27FC236}">
                  <a16:creationId xmlns:a16="http://schemas.microsoft.com/office/drawing/2014/main" id="{3D5B7CA3-AD09-64F0-A477-7DFC5CE4210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9208F00-1A01-9D5F-4D21-62D72C1F37B8}"/>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descr="Free mistake error mathematics illustration">
            <a:extLst>
              <a:ext uri="{FF2B5EF4-FFF2-40B4-BE49-F238E27FC236}">
                <a16:creationId xmlns:a16="http://schemas.microsoft.com/office/drawing/2014/main" id="{C1958FC7-CC3A-E6E8-C3E0-DF3327E471C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00180" y="3396172"/>
            <a:ext cx="2070263" cy="1316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ree oops speech bubble comics illustration">
            <a:extLst>
              <a:ext uri="{FF2B5EF4-FFF2-40B4-BE49-F238E27FC236}">
                <a16:creationId xmlns:a16="http://schemas.microsoft.com/office/drawing/2014/main" id="{61EC7212-F646-D803-C659-8F9EA58064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28159" y="2557484"/>
            <a:ext cx="1499448" cy="937155"/>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7964672" y="5456016"/>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5"/>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childTnLst>
                          </p:cTn>
                        </p:par>
                      </p:childTnLst>
                    </p:cTn>
                  </p:par>
                </p:childTnLst>
              </p:cTn>
              <p:nextCondLst>
                <p:cond evt="onClick" delay="0">
                  <p:tgtEl>
                    <p:spTgt spid="75"/>
                  </p:tgtEl>
                </p:cond>
              </p:nextCondLst>
            </p:seq>
            <p:seq concurrent="1" nextAc="seek">
              <p:cTn id="41" restart="whenNotActive" fill="hold" evtFilter="cancelBubble" nodeType="interactiveSeq">
                <p:stCondLst>
                  <p:cond evt="onClick" delay="0">
                    <p:tgtEl>
                      <p:spTgt spid="7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childTnLst>
                    </p:cTn>
                  </p:par>
                </p:childTnLst>
              </p:cTn>
              <p:nextCondLst>
                <p:cond evt="onClick" delay="0">
                  <p:tgtEl>
                    <p:spTgt spid="74"/>
                  </p:tgtEl>
                </p:cond>
              </p:nextCondLst>
            </p:seq>
            <p:seq concurrent="1" nextAc="seek">
              <p:cTn id="47" restart="whenNotActive" fill="hold" evtFilter="cancelBubble" nodeType="interactiveSeq">
                <p:stCondLst>
                  <p:cond evt="onClick" delay="0">
                    <p:tgtEl>
                      <p:spTgt spid="76"/>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3"/>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childTnLst>
                          </p:cTn>
                        </p:par>
                      </p:childTnLst>
                    </p:cTn>
                  </p:par>
                </p:childTnLst>
              </p:cTn>
              <p:nextCondLst>
                <p:cond evt="onClick" delay="0">
                  <p:tgtEl>
                    <p:spTgt spid="73"/>
                  </p:tgtEl>
                </p:cond>
              </p:nextCondLst>
            </p:seq>
          </p:childTnLst>
        </p:cTn>
      </p:par>
    </p:tnLst>
    <p:bldLst>
      <p:bldP spid="43" grpId="0"/>
      <p:bldP spid="43" grpId="1"/>
      <p:bldP spid="47" grpId="0"/>
      <p:bldP spid="47" grpId="1"/>
      <p:bldP spid="48" grpId="0"/>
      <p:bldP spid="48" grpId="1"/>
      <p:bldP spid="51" grpId="0"/>
      <p:bldP spid="5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146769"/>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935052" y="78075"/>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2" name="Speech Bubble: Rectangle with Corners Rounded 21">
            <a:hlinkClick r:id="" action="ppaction://noaction">
              <a:snd r:embed="rId13" name="T2_W1_8.1.wav"/>
            </a:hlinkClick>
            <a:extLst>
              <a:ext uri="{FF2B5EF4-FFF2-40B4-BE49-F238E27FC236}">
                <a16:creationId xmlns:a16="http://schemas.microsoft.com/office/drawing/2014/main" id="{6DB3918C-D9FA-424B-B34A-BF79C4513D2B}"/>
              </a:ext>
            </a:extLst>
          </p:cNvPr>
          <p:cNvSpPr/>
          <p:nvPr/>
        </p:nvSpPr>
        <p:spPr>
          <a:xfrm>
            <a:off x="1003122" y="204077"/>
            <a:ext cx="46591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401" y="33892"/>
            <a:ext cx="914400" cy="914400"/>
          </a:xfrm>
          <a:prstGeom prst="rect">
            <a:avLst/>
          </a:prstGeom>
        </p:spPr>
      </p:pic>
      <p:sp>
        <p:nvSpPr>
          <p:cNvPr id="24" name="Google Shape;108;p3">
            <a:hlinkClick r:id="" action="ppaction://noaction">
              <a:snd r:embed="rId13" name="T2_W1_8.1.wav"/>
            </a:hlinkClick>
            <a:extLst>
              <a:ext uri="{FF2B5EF4-FFF2-40B4-BE49-F238E27FC236}">
                <a16:creationId xmlns:a16="http://schemas.microsoft.com/office/drawing/2014/main" id="{3B09A5CC-ABD3-4D45-BAFF-ACCA457248C2}"/>
              </a:ext>
            </a:extLst>
          </p:cNvPr>
          <p:cNvSpPr txBox="1"/>
          <p:nvPr/>
        </p:nvSpPr>
        <p:spPr>
          <a:xfrm>
            <a:off x="1035565" y="205121"/>
            <a:ext cx="46266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auf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Englisch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aphicFrame>
        <p:nvGraphicFramePr>
          <p:cNvPr id="44" name="Table 9">
            <a:extLst>
              <a:ext uri="{FF2B5EF4-FFF2-40B4-BE49-F238E27FC236}">
                <a16:creationId xmlns:a16="http://schemas.microsoft.com/office/drawing/2014/main" id="{C9CFC289-4387-4406-8EC7-DFBA9CD0B167}"/>
              </a:ext>
            </a:extLst>
          </p:cNvPr>
          <p:cNvGraphicFramePr>
            <a:graphicFrameLocks noGrp="1"/>
          </p:cNvGraphicFramePr>
          <p:nvPr/>
        </p:nvGraphicFramePr>
        <p:xfrm>
          <a:off x="348687" y="3448982"/>
          <a:ext cx="5313559" cy="3212040"/>
        </p:xfrm>
        <a:graphic>
          <a:graphicData uri="http://schemas.openxmlformats.org/drawingml/2006/table">
            <a:tbl>
              <a:tblPr firstRow="1" bandRow="1"/>
              <a:tblGrid>
                <a:gridCol w="455593">
                  <a:extLst>
                    <a:ext uri="{9D8B030D-6E8A-4147-A177-3AD203B41FA5}">
                      <a16:colId xmlns:a16="http://schemas.microsoft.com/office/drawing/2014/main" val="2894444976"/>
                    </a:ext>
                  </a:extLst>
                </a:gridCol>
                <a:gridCol w="3263628">
                  <a:extLst>
                    <a:ext uri="{9D8B030D-6E8A-4147-A177-3AD203B41FA5}">
                      <a16:colId xmlns:a16="http://schemas.microsoft.com/office/drawing/2014/main" val="3753812202"/>
                    </a:ext>
                  </a:extLst>
                </a:gridCol>
                <a:gridCol w="1594338">
                  <a:extLst>
                    <a:ext uri="{9D8B030D-6E8A-4147-A177-3AD203B41FA5}">
                      <a16:colId xmlns:a16="http://schemas.microsoft.com/office/drawing/2014/main" val="4293386852"/>
                    </a:ext>
                  </a:extLst>
                </a:gridCol>
              </a:tblGrid>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1</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46792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2</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486698"/>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3</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96476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4</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39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5</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665873"/>
                  </a:ext>
                </a:extLst>
              </a:tr>
            </a:tbl>
          </a:graphicData>
        </a:graphic>
      </p:graphicFrame>
      <p:graphicFrame>
        <p:nvGraphicFramePr>
          <p:cNvPr id="45" name="Table 9">
            <a:extLst>
              <a:ext uri="{FF2B5EF4-FFF2-40B4-BE49-F238E27FC236}">
                <a16:creationId xmlns:a16="http://schemas.microsoft.com/office/drawing/2014/main" id="{6973039E-8517-4699-BBCB-B3605D9D4050}"/>
              </a:ext>
            </a:extLst>
          </p:cNvPr>
          <p:cNvGraphicFramePr>
            <a:graphicFrameLocks noGrp="1"/>
          </p:cNvGraphicFramePr>
          <p:nvPr/>
        </p:nvGraphicFramePr>
        <p:xfrm>
          <a:off x="6279147" y="3448982"/>
          <a:ext cx="5371014" cy="3212040"/>
        </p:xfrm>
        <a:graphic>
          <a:graphicData uri="http://schemas.openxmlformats.org/drawingml/2006/table">
            <a:tbl>
              <a:tblPr firstRow="1" bandRow="1"/>
              <a:tblGrid>
                <a:gridCol w="598376">
                  <a:extLst>
                    <a:ext uri="{9D8B030D-6E8A-4147-A177-3AD203B41FA5}">
                      <a16:colId xmlns:a16="http://schemas.microsoft.com/office/drawing/2014/main" val="2894444976"/>
                    </a:ext>
                  </a:extLst>
                </a:gridCol>
                <a:gridCol w="3309831">
                  <a:extLst>
                    <a:ext uri="{9D8B030D-6E8A-4147-A177-3AD203B41FA5}">
                      <a16:colId xmlns:a16="http://schemas.microsoft.com/office/drawing/2014/main" val="3753812202"/>
                    </a:ext>
                  </a:extLst>
                </a:gridCol>
                <a:gridCol w="1462807">
                  <a:extLst>
                    <a:ext uri="{9D8B030D-6E8A-4147-A177-3AD203B41FA5}">
                      <a16:colId xmlns:a16="http://schemas.microsoft.com/office/drawing/2014/main" val="4293386852"/>
                    </a:ext>
                  </a:extLst>
                </a:gridCol>
              </a:tblGrid>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6</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46792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7</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486698"/>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8</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96476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9</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39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10</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665873"/>
                  </a:ext>
                </a:extLst>
              </a:tr>
            </a:tbl>
          </a:graphicData>
        </a:graphic>
      </p:graphicFrame>
      <p:sp>
        <p:nvSpPr>
          <p:cNvPr id="46" name="Rectangle 45">
            <a:extLst>
              <a:ext uri="{FF2B5EF4-FFF2-40B4-BE49-F238E27FC236}">
                <a16:creationId xmlns:a16="http://schemas.microsoft.com/office/drawing/2014/main" id="{B481CE2D-9CF3-4B0A-B834-8922A6C62CB8}"/>
              </a:ext>
            </a:extLst>
          </p:cNvPr>
          <p:cNvSpPr/>
          <p:nvPr/>
        </p:nvSpPr>
        <p:spPr>
          <a:xfrm>
            <a:off x="1521422" y="2862078"/>
            <a:ext cx="180209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Englisch</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775D15FF-5049-4BC6-8420-00B314BB6E09}"/>
              </a:ext>
            </a:extLst>
          </p:cNvPr>
          <p:cNvSpPr/>
          <p:nvPr/>
        </p:nvSpPr>
        <p:spPr>
          <a:xfrm>
            <a:off x="7566696" y="2907078"/>
            <a:ext cx="180209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Englisch</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DF46F8D9-9D47-4DD2-A06E-169B65251347}"/>
              </a:ext>
            </a:extLst>
          </p:cNvPr>
          <p:cNvSpPr/>
          <p:nvPr/>
        </p:nvSpPr>
        <p:spPr>
          <a:xfrm>
            <a:off x="3894967" y="2452646"/>
            <a:ext cx="1919115"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word for </a:t>
            </a:r>
            <a:br>
              <a:rPr kumimoji="0" lang="en-GB" sz="3200" b="1" i="0" u="none" strike="noStrike" kern="0" cap="none" spc="0" normalizeH="0" baseline="0" noProof="0" dirty="0">
                <a:ln>
                  <a:noFill/>
                </a:ln>
                <a:solidFill>
                  <a:srgbClr val="002060"/>
                </a:solidFill>
                <a:effectLst/>
                <a:uLnTx/>
                <a:uFillTx/>
                <a:latin typeface="Century Gothic"/>
                <a:ea typeface="+mn-ea"/>
                <a:cs typeface="+mn-cs"/>
              </a:rPr>
            </a:br>
            <a:r>
              <a:rPr kumimoji="0" lang="en-GB" sz="3200" b="1" i="0" u="none" strike="noStrike" kern="0" cap="none" spc="0" normalizeH="0" baseline="0" noProof="0" dirty="0">
                <a:ln>
                  <a:noFill/>
                </a:ln>
                <a:solidFill>
                  <a:srgbClr val="002060"/>
                </a:solidFill>
                <a:effectLst/>
                <a:uLnTx/>
                <a:uFillTx/>
                <a:latin typeface="Century Gothic"/>
                <a:ea typeface="+mn-ea"/>
                <a:cs typeface="+mn-cs"/>
              </a:rPr>
              <a:t>‘a/an’</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5D32284F-C74A-43C2-BF7A-0E80A155D000}"/>
              </a:ext>
            </a:extLst>
          </p:cNvPr>
          <p:cNvSpPr/>
          <p:nvPr/>
        </p:nvSpPr>
        <p:spPr>
          <a:xfrm>
            <a:off x="10002239" y="2477140"/>
            <a:ext cx="1919115"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word for </a:t>
            </a:r>
            <a:br>
              <a:rPr kumimoji="0" lang="en-GB" sz="3200" b="1" i="0" u="none" strike="noStrike" kern="0" cap="none" spc="0" normalizeH="0" baseline="0" noProof="0" dirty="0">
                <a:ln>
                  <a:noFill/>
                </a:ln>
                <a:solidFill>
                  <a:srgbClr val="002060"/>
                </a:solidFill>
                <a:effectLst/>
                <a:uLnTx/>
                <a:uFillTx/>
                <a:latin typeface="Century Gothic"/>
                <a:ea typeface="+mn-ea"/>
                <a:cs typeface="+mn-cs"/>
              </a:rPr>
            </a:br>
            <a:r>
              <a:rPr kumimoji="0" lang="en-GB" sz="3200" b="1" i="0" u="none" strike="noStrike" kern="0" cap="none" spc="0" normalizeH="0" baseline="0" noProof="0" dirty="0">
                <a:ln>
                  <a:noFill/>
                </a:ln>
                <a:solidFill>
                  <a:srgbClr val="002060"/>
                </a:solidFill>
                <a:effectLst/>
                <a:uLnTx/>
                <a:uFillTx/>
                <a:latin typeface="Century Gothic"/>
                <a:ea typeface="+mn-ea"/>
                <a:cs typeface="+mn-cs"/>
              </a:rPr>
              <a:t>‘a/an’</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85A30427-888E-45E9-9CAD-ACDE012E7696}"/>
              </a:ext>
            </a:extLst>
          </p:cNvPr>
          <p:cNvSpPr/>
          <p:nvPr/>
        </p:nvSpPr>
        <p:spPr>
          <a:xfrm>
            <a:off x="1084002" y="3491853"/>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task</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4537866D-0EBD-457E-BABA-911582816961}"/>
              </a:ext>
            </a:extLst>
          </p:cNvPr>
          <p:cNvSpPr/>
          <p:nvPr/>
        </p:nvSpPr>
        <p:spPr>
          <a:xfrm>
            <a:off x="965588" y="4089866"/>
            <a:ext cx="307887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card</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C9DF8EEE-5EDB-4F2D-A73C-DB9717F94C19}"/>
              </a:ext>
            </a:extLst>
          </p:cNvPr>
          <p:cNvSpPr/>
          <p:nvPr/>
        </p:nvSpPr>
        <p:spPr>
          <a:xfrm>
            <a:off x="1075472" y="4790669"/>
            <a:ext cx="296899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mistake, error</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F3A58CF-BE49-4B46-9488-A2E3B34B2780}"/>
              </a:ext>
            </a:extLst>
          </p:cNvPr>
          <p:cNvSpPr/>
          <p:nvPr/>
        </p:nvSpPr>
        <p:spPr>
          <a:xfrm>
            <a:off x="866708" y="5378589"/>
            <a:ext cx="317775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house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68E5A1EB-29C6-4D90-8574-EEB7315BB9FD}"/>
              </a:ext>
            </a:extLst>
          </p:cNvPr>
          <p:cNvSpPr/>
          <p:nvPr/>
        </p:nvSpPr>
        <p:spPr>
          <a:xfrm>
            <a:off x="965588" y="6019668"/>
            <a:ext cx="307887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list</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E722803E-DDEA-4B51-9BEC-3EB02174D427}"/>
              </a:ext>
            </a:extLst>
          </p:cNvPr>
          <p:cNvSpPr/>
          <p:nvPr/>
        </p:nvSpPr>
        <p:spPr>
          <a:xfrm>
            <a:off x="7010861" y="3446853"/>
            <a:ext cx="307887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partner</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BD422543-16DF-4F48-9FD1-34E7E4C969FB}"/>
              </a:ext>
            </a:extLst>
          </p:cNvPr>
          <p:cNvSpPr/>
          <p:nvPr/>
        </p:nvSpPr>
        <p:spPr>
          <a:xfrm>
            <a:off x="6811108" y="4127317"/>
            <a:ext cx="336359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cat</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9BD08445-3DA2-44F0-9918-E4FA8807E00C}"/>
              </a:ext>
            </a:extLst>
          </p:cNvPr>
          <p:cNvSpPr/>
          <p:nvPr/>
        </p:nvSpPr>
        <p:spPr>
          <a:xfrm>
            <a:off x="6987414" y="4805652"/>
            <a:ext cx="307887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school</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47147EE6-61B0-410D-BDA6-A4F26A1EF4A9}"/>
              </a:ext>
            </a:extLst>
          </p:cNvPr>
          <p:cNvSpPr/>
          <p:nvPr/>
        </p:nvSpPr>
        <p:spPr>
          <a:xfrm>
            <a:off x="6953468" y="5434893"/>
            <a:ext cx="307887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partner</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390223BB-689F-4B7A-8D73-282A72247A69}"/>
              </a:ext>
            </a:extLst>
          </p:cNvPr>
          <p:cNvSpPr/>
          <p:nvPr/>
        </p:nvSpPr>
        <p:spPr>
          <a:xfrm>
            <a:off x="6987414" y="6047957"/>
            <a:ext cx="307887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text</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809DFB13-F2AF-47CE-860F-946632C2B4FA}"/>
              </a:ext>
            </a:extLst>
          </p:cNvPr>
          <p:cNvSpPr/>
          <p:nvPr/>
        </p:nvSpPr>
        <p:spPr>
          <a:xfrm>
            <a:off x="4044461" y="3503157"/>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6F94DBC3-D83D-4037-8F77-714AA18A3455}"/>
              </a:ext>
            </a:extLst>
          </p:cNvPr>
          <p:cNvSpPr/>
          <p:nvPr/>
        </p:nvSpPr>
        <p:spPr>
          <a:xfrm>
            <a:off x="4044459" y="4101834"/>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B4707DE2-0E25-4119-BA05-A800DB39F58E}"/>
              </a:ext>
            </a:extLst>
          </p:cNvPr>
          <p:cNvSpPr/>
          <p:nvPr/>
        </p:nvSpPr>
        <p:spPr>
          <a:xfrm>
            <a:off x="4027504" y="4737235"/>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AC6B52D8-D429-4407-8CF9-8E5551D4F8A6}"/>
              </a:ext>
            </a:extLst>
          </p:cNvPr>
          <p:cNvSpPr/>
          <p:nvPr/>
        </p:nvSpPr>
        <p:spPr>
          <a:xfrm>
            <a:off x="4052938" y="5351318"/>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7FAB1424-2978-465C-A753-5330FEB39257}"/>
              </a:ext>
            </a:extLst>
          </p:cNvPr>
          <p:cNvSpPr/>
          <p:nvPr/>
        </p:nvSpPr>
        <p:spPr>
          <a:xfrm>
            <a:off x="4052938" y="5979691"/>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248BF1FA-85B4-4007-AA54-F5F6D793B37B}"/>
              </a:ext>
            </a:extLst>
          </p:cNvPr>
          <p:cNvSpPr/>
          <p:nvPr/>
        </p:nvSpPr>
        <p:spPr>
          <a:xfrm>
            <a:off x="10089735" y="3446852"/>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A84DF61E-4336-4919-B0CB-F77428B8A81C}"/>
              </a:ext>
            </a:extLst>
          </p:cNvPr>
          <p:cNvSpPr/>
          <p:nvPr/>
        </p:nvSpPr>
        <p:spPr>
          <a:xfrm>
            <a:off x="10126159" y="4125187"/>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60282E68-9FCE-4247-ABD0-270DDAEA4361}"/>
              </a:ext>
            </a:extLst>
          </p:cNvPr>
          <p:cNvSpPr/>
          <p:nvPr/>
        </p:nvSpPr>
        <p:spPr>
          <a:xfrm>
            <a:off x="10101888" y="4760148"/>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B48392CF-B9CD-4691-86C7-E4AF022626B4}"/>
              </a:ext>
            </a:extLst>
          </p:cNvPr>
          <p:cNvSpPr/>
          <p:nvPr/>
        </p:nvSpPr>
        <p:spPr>
          <a:xfrm>
            <a:off x="10101917" y="5390824"/>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FF598B5C-841A-47F0-AA79-0A57AF79FADA}"/>
              </a:ext>
            </a:extLst>
          </p:cNvPr>
          <p:cNvSpPr/>
          <p:nvPr/>
        </p:nvSpPr>
        <p:spPr>
          <a:xfrm>
            <a:off x="10101888" y="6019668"/>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2A663636-EC46-43AC-94A3-C4188E77B217}"/>
              </a:ext>
            </a:extLst>
          </p:cNvPr>
          <p:cNvSpPr txBox="1"/>
          <p:nvPr/>
        </p:nvSpPr>
        <p:spPr>
          <a:xfrm>
            <a:off x="-83178" y="1522908"/>
            <a:ext cx="13788572" cy="1077218"/>
          </a:xfrm>
          <a:prstGeom prst="rect">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79" name="TextBox 78">
            <a:extLst>
              <a:ext uri="{FF2B5EF4-FFF2-40B4-BE49-F238E27FC236}">
                <a16:creationId xmlns:a16="http://schemas.microsoft.com/office/drawing/2014/main" id="{489E6FF1-BFB0-427E-B060-4289B52BCAF6}"/>
              </a:ext>
            </a:extLst>
          </p:cNvPr>
          <p:cNvSpPr txBox="1"/>
          <p:nvPr/>
        </p:nvSpPr>
        <p:spPr>
          <a:xfrm>
            <a:off x="10634549" y="1781076"/>
            <a:ext cx="200060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Aufgabe | Karte | Fehler | Haus | </a:t>
            </a:r>
            <a:r>
              <a:rPr kumimoji="0" lang="en-GB" sz="3200" b="1" i="0" u="none" strike="noStrike" kern="0" cap="none" spc="0" normalizeH="0" baseline="0" noProof="0" dirty="0" err="1">
                <a:ln>
                  <a:noFill/>
                </a:ln>
                <a:solidFill>
                  <a:prstClr val="white"/>
                </a:solidFill>
                <a:effectLst/>
                <a:uLnTx/>
                <a:uFillTx/>
                <a:latin typeface="Century Gothic"/>
                <a:ea typeface="+mn-ea"/>
                <a:cs typeface="+mn-cs"/>
              </a:rPr>
              <a:t>Liste</a:t>
            </a:r>
            <a:r>
              <a:rPr kumimoji="0" lang="en-GB" sz="3200" b="1" i="0" u="none" strike="noStrike" kern="0" cap="none" spc="0" normalizeH="0" baseline="0" noProof="0" dirty="0">
                <a:ln>
                  <a:noFill/>
                </a:ln>
                <a:solidFill>
                  <a:prstClr val="white"/>
                </a:solidFill>
                <a:effectLst/>
                <a:uLnTx/>
                <a:uFillTx/>
                <a:latin typeface="Century Gothic"/>
                <a:ea typeface="+mn-ea"/>
                <a:cs typeface="+mn-cs"/>
              </a:rPr>
              <a:t> | Partner | </a:t>
            </a:r>
            <a:r>
              <a:rPr kumimoji="0" lang="en-GB" sz="3200" b="1" i="0" u="none" strike="noStrike" kern="0" cap="none" spc="0" normalizeH="0" baseline="0" noProof="0" dirty="0" err="1">
                <a:ln>
                  <a:noFill/>
                </a:ln>
                <a:solidFill>
                  <a:prstClr val="white"/>
                </a:solidFill>
                <a:effectLst/>
                <a:uLnTx/>
                <a:uFillTx/>
                <a:latin typeface="Century Gothic"/>
                <a:ea typeface="+mn-ea"/>
                <a:cs typeface="+mn-cs"/>
              </a:rPr>
              <a:t>Katze</a:t>
            </a:r>
            <a:r>
              <a:rPr kumimoji="0" lang="en-GB" sz="3200" b="1" i="0" u="none" strike="noStrike" kern="0" cap="none" spc="0" normalizeH="0" baseline="0" noProof="0" dirty="0">
                <a:ln>
                  <a:noFill/>
                </a:ln>
                <a:solidFill>
                  <a:prstClr val="white"/>
                </a:solidFill>
                <a:effectLst/>
                <a:uLnTx/>
                <a:uFillTx/>
                <a:latin typeface="Century Gothic"/>
                <a:ea typeface="+mn-ea"/>
                <a:cs typeface="+mn-cs"/>
              </a:rPr>
              <a:t> | Schule | </a:t>
            </a:r>
            <a:r>
              <a:rPr kumimoji="0" lang="en-GB" sz="3200" b="1" i="0" u="none" strike="noStrike" kern="0" cap="none" spc="0" normalizeH="0" baseline="0" noProof="0" dirty="0" err="1">
                <a:ln>
                  <a:noFill/>
                </a:ln>
                <a:solidFill>
                  <a:prstClr val="white"/>
                </a:solidFill>
                <a:effectLst/>
                <a:uLnTx/>
                <a:uFillTx/>
                <a:latin typeface="Century Gothic"/>
                <a:ea typeface="+mn-ea"/>
                <a:cs typeface="+mn-cs"/>
              </a:rPr>
              <a:t>Partnerin</a:t>
            </a:r>
            <a:r>
              <a:rPr kumimoji="0" lang="en-GB" sz="3200" b="1" i="0" u="none" strike="noStrike" kern="0" cap="none" spc="0" normalizeH="0" baseline="0" noProof="0" dirty="0">
                <a:ln>
                  <a:noFill/>
                </a:ln>
                <a:solidFill>
                  <a:prstClr val="white"/>
                </a:solidFill>
                <a:effectLst/>
                <a:uLnTx/>
                <a:uFillTx/>
                <a:latin typeface="Century Gothic"/>
                <a:ea typeface="+mn-ea"/>
                <a:cs typeface="+mn-cs"/>
              </a:rPr>
              <a:t> | Text</a:t>
            </a:r>
          </a:p>
        </p:txBody>
      </p:sp>
      <p:sp>
        <p:nvSpPr>
          <p:cNvPr id="80" name="Speech Bubble: Rectangle with Corners Rounded 79">
            <a:hlinkClick r:id="" action="ppaction://noaction">
              <a:snd r:embed="rId16" name="T2_W1_8.2.wav"/>
            </a:hlinkClick>
            <a:extLst>
              <a:ext uri="{FF2B5EF4-FFF2-40B4-BE49-F238E27FC236}">
                <a16:creationId xmlns:a16="http://schemas.microsoft.com/office/drawing/2014/main" id="{D1F85D22-30F2-470B-A2C5-B01C61739C39}"/>
              </a:ext>
            </a:extLst>
          </p:cNvPr>
          <p:cNvSpPr/>
          <p:nvPr/>
        </p:nvSpPr>
        <p:spPr>
          <a:xfrm>
            <a:off x="5894157" y="218413"/>
            <a:ext cx="4861528" cy="50370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1" name="Google Shape;108;p3">
            <a:hlinkClick r:id="" action="ppaction://noaction">
              <a:snd r:embed="rId16" name="T2_W1_8.2.wav"/>
            </a:hlinkClick>
            <a:extLst>
              <a:ext uri="{FF2B5EF4-FFF2-40B4-BE49-F238E27FC236}">
                <a16:creationId xmlns:a16="http://schemas.microsoft.com/office/drawing/2014/main" id="{73EEA9E2-1E8B-4AC5-8EC8-7B5231EC68AA}"/>
              </a:ext>
            </a:extLst>
          </p:cNvPr>
          <p:cNvSpPr txBox="1"/>
          <p:nvPr/>
        </p:nvSpPr>
        <p:spPr>
          <a:xfrm>
            <a:off x="5942959" y="218617"/>
            <a:ext cx="526227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Wort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für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1" name="Rectangle 40">
            <a:extLst>
              <a:ext uri="{FF2B5EF4-FFF2-40B4-BE49-F238E27FC236}">
                <a16:creationId xmlns:a16="http://schemas.microsoft.com/office/drawing/2014/main" id="{67640621-2236-4D17-840A-11F5D37AB67C}"/>
              </a:ext>
            </a:extLst>
          </p:cNvPr>
          <p:cNvSpPr/>
          <p:nvPr/>
        </p:nvSpPr>
        <p:spPr>
          <a:xfrm>
            <a:off x="959224" y="3494013"/>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Aufgabe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CAED47D-B3A7-4858-A26A-20B5E908A64F}"/>
              </a:ext>
            </a:extLst>
          </p:cNvPr>
          <p:cNvSpPr/>
          <p:nvPr/>
        </p:nvSpPr>
        <p:spPr>
          <a:xfrm>
            <a:off x="956675" y="4126332"/>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kern="0" dirty="0">
                <a:solidFill>
                  <a:srgbClr val="002060"/>
                </a:solidFill>
                <a:latin typeface="Century Gothic"/>
              </a:rPr>
              <a:t>Karte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2195B-E90A-4DA9-8759-4325ACE64DEE}"/>
              </a:ext>
            </a:extLst>
          </p:cNvPr>
          <p:cNvSpPr/>
          <p:nvPr/>
        </p:nvSpPr>
        <p:spPr>
          <a:xfrm>
            <a:off x="942267" y="4762441"/>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Fehler</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4AF82173-63C4-4D4C-BF5C-7315A81FCCF9}"/>
              </a:ext>
            </a:extLst>
          </p:cNvPr>
          <p:cNvSpPr/>
          <p:nvPr/>
        </p:nvSpPr>
        <p:spPr>
          <a:xfrm>
            <a:off x="942267" y="5430082"/>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Haus</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C5F4CA3F-6A70-426C-9AB4-13A4C91632C6}"/>
              </a:ext>
            </a:extLst>
          </p:cNvPr>
          <p:cNvSpPr/>
          <p:nvPr/>
        </p:nvSpPr>
        <p:spPr>
          <a:xfrm>
            <a:off x="942266" y="6045853"/>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Liste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D76418DE-CC37-4638-BF18-9EA61B193A6F}"/>
              </a:ext>
            </a:extLst>
          </p:cNvPr>
          <p:cNvSpPr/>
          <p:nvPr/>
        </p:nvSpPr>
        <p:spPr>
          <a:xfrm>
            <a:off x="7006226" y="3491853"/>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Partner</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E4EC82A6-778D-4FA7-A2A6-56DD57FA3DD4}"/>
              </a:ext>
            </a:extLst>
          </p:cNvPr>
          <p:cNvSpPr/>
          <p:nvPr/>
        </p:nvSpPr>
        <p:spPr>
          <a:xfrm>
            <a:off x="7010679" y="4140545"/>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Katze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A272EB9-FABA-457D-BB68-4422576AD03F}"/>
              </a:ext>
            </a:extLst>
          </p:cNvPr>
          <p:cNvSpPr/>
          <p:nvPr/>
        </p:nvSpPr>
        <p:spPr>
          <a:xfrm>
            <a:off x="7005872" y="4775659"/>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Schule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22544EF9-BEF9-4C0C-8178-64D5EEEDEF71}"/>
              </a:ext>
            </a:extLst>
          </p:cNvPr>
          <p:cNvSpPr/>
          <p:nvPr/>
        </p:nvSpPr>
        <p:spPr>
          <a:xfrm>
            <a:off x="7018818" y="5408533"/>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Partnerin</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57BAC3F3-A2CA-4751-81E6-5DC6BD4E2918}"/>
              </a:ext>
            </a:extLst>
          </p:cNvPr>
          <p:cNvSpPr/>
          <p:nvPr/>
        </p:nvSpPr>
        <p:spPr>
          <a:xfrm>
            <a:off x="7018818" y="6044487"/>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Text</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80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fill="hold" grpId="0" nodeType="clickEffect">
                                  <p:stCondLst>
                                    <p:cond delay="0"/>
                                  </p:stCondLst>
                                  <p:childTnLst>
                                    <p:animMotion origin="layout" path="M -0.27813 -0.00578 L -2.22969 -0.01805 " pathEditMode="relative" rAng="0" ptsTypes="AA">
                                      <p:cBhvr>
                                        <p:cTn id="6" dur="30250" fill="hold"/>
                                        <p:tgtEl>
                                          <p:spTgt spid="79"/>
                                        </p:tgtEl>
                                        <p:attrNameLst>
                                          <p:attrName>ppt_x</p:attrName>
                                          <p:attrName>ppt_y</p:attrName>
                                        </p:attrNameLst>
                                      </p:cBhvr>
                                      <p:rCtr x="-97578" y="-625"/>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subTnLst>
                                    <p:audio>
                                      <p:cMediaNode>
                                        <p:cTn display="0" masterRel="sameClick">
                                          <p:stCondLst>
                                            <p:cond evt="begin" delay="0">
                                              <p:tn val="59"/>
                                            </p:cond>
                                          </p:stCondLst>
                                          <p:endCondLst>
                                            <p:cond evt="onStopAudio" delay="0">
                                              <p:tgtEl>
                                                <p:sldTgt/>
                                              </p:tgtEl>
                                            </p:cond>
                                          </p:endCondLst>
                                        </p:cTn>
                                        <p:tgtEl>
                                          <p:sndTgt r:embed="rId3" name="T2_W1_8.3.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left)">
                                      <p:cBhvr>
                                        <p:cTn id="70" dur="500"/>
                                        <p:tgtEl>
                                          <p:spTgt spid="42"/>
                                        </p:tgtEl>
                                      </p:cBhvr>
                                    </p:animEffect>
                                  </p:childTnLst>
                                  <p:subTnLst>
                                    <p:audio>
                                      <p:cMediaNode>
                                        <p:cTn display="0" masterRel="sameClick">
                                          <p:stCondLst>
                                            <p:cond evt="begin" delay="0">
                                              <p:tn val="68"/>
                                            </p:cond>
                                          </p:stCondLst>
                                          <p:endCondLst>
                                            <p:cond evt="onStopAudio" delay="0">
                                              <p:tgtEl>
                                                <p:sldTgt/>
                                              </p:tgtEl>
                                            </p:cond>
                                          </p:endCondLst>
                                        </p:cTn>
                                        <p:tgtEl>
                                          <p:sndTgt r:embed="rId4" name="T2_W1_8.4.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wipe(left)">
                                      <p:cBhvr>
                                        <p:cTn id="79"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5" name="T2_W1_8.5.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wipe(left)">
                                      <p:cBhvr>
                                        <p:cTn id="88" dur="500"/>
                                        <p:tgtEl>
                                          <p:spTgt spid="47"/>
                                        </p:tgtEl>
                                      </p:cBhvr>
                                    </p:animEffect>
                                  </p:childTnLst>
                                  <p:subTnLst>
                                    <p:audio>
                                      <p:cMediaNode>
                                        <p:cTn display="0" masterRel="sameClick">
                                          <p:stCondLst>
                                            <p:cond evt="begin" delay="0">
                                              <p:tn val="86"/>
                                            </p:cond>
                                          </p:stCondLst>
                                          <p:endCondLst>
                                            <p:cond evt="onStopAudio" delay="0">
                                              <p:tgtEl>
                                                <p:sldTgt/>
                                              </p:tgtEl>
                                            </p:cond>
                                          </p:endCondLst>
                                        </p:cTn>
                                        <p:tgtEl>
                                          <p:sndTgt r:embed="rId6" name="T2_W1_8.6.wav"/>
                                        </p:tgtEl>
                                      </p:cMediaNode>
                                    </p:audio>
                                  </p:sub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wipe(left)">
                                      <p:cBhvr>
                                        <p:cTn id="97" dur="500"/>
                                        <p:tgtEl>
                                          <p:spTgt spid="48"/>
                                        </p:tgtEl>
                                      </p:cBhvr>
                                    </p:animEffect>
                                  </p:childTnLst>
                                  <p:subTnLst>
                                    <p:audio>
                                      <p:cMediaNode>
                                        <p:cTn display="0" masterRel="sameClick">
                                          <p:stCondLst>
                                            <p:cond evt="begin" delay="0">
                                              <p:tn val="95"/>
                                            </p:cond>
                                          </p:stCondLst>
                                          <p:endCondLst>
                                            <p:cond evt="onStopAudio" delay="0">
                                              <p:tgtEl>
                                                <p:sldTgt/>
                                              </p:tgtEl>
                                            </p:cond>
                                          </p:endCondLst>
                                        </p:cTn>
                                        <p:tgtEl>
                                          <p:sndTgt r:embed="rId7" name="T2_W1_8.7.wav"/>
                                        </p:tgtEl>
                                      </p:cMediaNode>
                                    </p:audio>
                                  </p:sub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7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subTnLst>
                                    <p:audio>
                                      <p:cMediaNode>
                                        <p:cTn display="0" masterRel="sameClick">
                                          <p:stCondLst>
                                            <p:cond evt="begin" delay="0">
                                              <p:tn val="104"/>
                                            </p:cond>
                                          </p:stCondLst>
                                          <p:endCondLst>
                                            <p:cond evt="onStopAudio" delay="0">
                                              <p:tgtEl>
                                                <p:sldTgt/>
                                              </p:tgtEl>
                                            </p:cond>
                                          </p:endCondLst>
                                        </p:cTn>
                                        <p:tgtEl>
                                          <p:sndTgt r:embed="rId8" name="T2_W1_8.8.wav"/>
                                        </p:tgtEl>
                                      </p:cMediaNode>
                                    </p:audio>
                                  </p:sub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left)">
                                      <p:cBhvr>
                                        <p:cTn id="115" dur="500"/>
                                        <p:tgtEl>
                                          <p:spTgt spid="50"/>
                                        </p:tgtEl>
                                      </p:cBhvr>
                                    </p:animEffect>
                                  </p:childTnLst>
                                  <p:subTnLst>
                                    <p:audio>
                                      <p:cMediaNode>
                                        <p:cTn display="0" masterRel="sameClick">
                                          <p:stCondLst>
                                            <p:cond evt="begin" delay="0">
                                              <p:tn val="113"/>
                                            </p:cond>
                                          </p:stCondLst>
                                          <p:endCondLst>
                                            <p:cond evt="onStopAudio" delay="0">
                                              <p:tgtEl>
                                                <p:sldTgt/>
                                              </p:tgtEl>
                                            </p:cond>
                                          </p:endCondLst>
                                        </p:cTn>
                                        <p:tgtEl>
                                          <p:sndTgt r:embed="rId9" name="T2_W1_8.9.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75"/>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wipe(left)">
                                      <p:cBhvr>
                                        <p:cTn id="124" dur="500"/>
                                        <p:tgtEl>
                                          <p:spTgt spid="51"/>
                                        </p:tgtEl>
                                      </p:cBhvr>
                                    </p:animEffect>
                                  </p:childTnLst>
                                  <p:subTnLst>
                                    <p:audio>
                                      <p:cMediaNode>
                                        <p:cTn display="0" masterRel="sameClick">
                                          <p:stCondLst>
                                            <p:cond evt="begin" delay="0">
                                              <p:tn val="122"/>
                                            </p:cond>
                                          </p:stCondLst>
                                          <p:endCondLst>
                                            <p:cond evt="onStopAudio" delay="0">
                                              <p:tgtEl>
                                                <p:sldTgt/>
                                              </p:tgtEl>
                                            </p:cond>
                                          </p:endCondLst>
                                        </p:cTn>
                                        <p:tgtEl>
                                          <p:sndTgt r:embed="rId10" name="T2_W1_8.10.wav"/>
                                        </p:tgtEl>
                                      </p:cMediaNode>
                                    </p:audio>
                                  </p:sub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52"/>
                                        </p:tgtEl>
                                        <p:attrNameLst>
                                          <p:attrName>style.visibility</p:attrName>
                                        </p:attrNameLst>
                                      </p:cBhvr>
                                      <p:to>
                                        <p:strVal val="visible"/>
                                      </p:to>
                                    </p:set>
                                    <p:animEffect transition="in" filter="wipe(left)">
                                      <p:cBhvr>
                                        <p:cTn id="133" dur="500"/>
                                        <p:tgtEl>
                                          <p:spTgt spid="52"/>
                                        </p:tgtEl>
                                      </p:cBhvr>
                                    </p:animEffect>
                                  </p:childTnLst>
                                  <p:subTnLst>
                                    <p:audio>
                                      <p:cMediaNode>
                                        <p:cTn display="0" masterRel="sameClick">
                                          <p:stCondLst>
                                            <p:cond evt="begin" delay="0">
                                              <p:tn val="131"/>
                                            </p:cond>
                                          </p:stCondLst>
                                          <p:endCondLst>
                                            <p:cond evt="onStopAudio" delay="0">
                                              <p:tgtEl>
                                                <p:sldTgt/>
                                              </p:tgtEl>
                                            </p:cond>
                                          </p:endCondLst>
                                        </p:cTn>
                                        <p:tgtEl>
                                          <p:sndTgt r:embed="rId11" name="T2_W1_8.11.wav"/>
                                        </p:tgtEl>
                                      </p:cMediaNode>
                                    </p:audio>
                                  </p:sub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77"/>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wipe(left)">
                                      <p:cBhvr>
                                        <p:cTn id="142" dur="500"/>
                                        <p:tgtEl>
                                          <p:spTgt spid="53"/>
                                        </p:tgtEl>
                                      </p:cBhvr>
                                    </p:animEffect>
                                  </p:childTnLst>
                                  <p:subTnLst>
                                    <p:audio>
                                      <p:cMediaNode>
                                        <p:cTn display="0" masterRel="sameClick">
                                          <p:stCondLst>
                                            <p:cond evt="begin" delay="0">
                                              <p:tn val="140"/>
                                            </p:cond>
                                          </p:stCondLst>
                                          <p:endCondLst>
                                            <p:cond evt="onStopAudio" delay="0">
                                              <p:tgtEl>
                                                <p:sldTgt/>
                                              </p:tgtEl>
                                            </p:cond>
                                          </p:endCondLst>
                                        </p:cTn>
                                        <p:tgtEl>
                                          <p:sndTgt r:embed="rId12" name="T2_W1_8.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9" grpId="0"/>
      <p:bldP spid="41" grpId="0" animBg="1"/>
      <p:bldP spid="42" grpId="0" animBg="1"/>
      <p:bldP spid="43" grpId="0" animBg="1"/>
      <p:bldP spid="47" grpId="0" animBg="1"/>
      <p:bldP spid="48" grpId="0" animBg="1"/>
      <p:bldP spid="49" grpId="0" animBg="1"/>
      <p:bldP spid="50" grpId="0" animBg="1"/>
      <p:bldP spid="51" grpId="0" animBg="1"/>
      <p:bldP spid="52"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2707"/>
            <a:ext cx="11144273" cy="752271"/>
          </a:xfrm>
        </p:spPr>
        <p:txBody>
          <a:bodyPr/>
          <a:lstStyle/>
          <a:p>
            <a:r>
              <a:rPr lang="en-GB" sz="3600" b="1" spc="-1" dirty="0">
                <a:latin typeface="Century Gothic" panose="020B0502020202020204" pitchFamily="34" charset="0"/>
              </a:rPr>
              <a:t>‘a’ (</a:t>
            </a:r>
            <a:r>
              <a:rPr lang="en-GB" sz="3600" b="1" spc="-1" dirty="0" err="1">
                <a:latin typeface="Century Gothic" panose="020B0502020202020204" pitchFamily="34" charset="0"/>
              </a:rPr>
              <a:t>ein</a:t>
            </a:r>
            <a:r>
              <a:rPr lang="en-GB" sz="3600" b="1" spc="-1" dirty="0">
                <a:latin typeface="Century Gothic" panose="020B0502020202020204" pitchFamily="34" charset="0"/>
              </a:rPr>
              <a:t>, eine, </a:t>
            </a:r>
            <a:r>
              <a:rPr lang="en-GB" sz="3600" b="1" spc="-1" dirty="0" err="1">
                <a:latin typeface="Century Gothic" panose="020B0502020202020204" pitchFamily="34" charset="0"/>
              </a:rPr>
              <a:t>ein</a:t>
            </a:r>
            <a:r>
              <a:rPr lang="en-GB" sz="3600" b="1" spc="-1" dirty="0">
                <a:latin typeface="Century Gothic" panose="020B0502020202020204" pitchFamily="34" charset="0"/>
              </a:rPr>
              <a:t>)</a:t>
            </a:r>
            <a:endParaRPr lang="en-GB" sz="3600" dirty="0"/>
          </a:p>
        </p:txBody>
      </p:sp>
      <p:sp>
        <p:nvSpPr>
          <p:cNvPr id="14" name="Content Placeholder 2">
            <a:extLst>
              <a:ext uri="{FF2B5EF4-FFF2-40B4-BE49-F238E27FC236}">
                <a16:creationId xmlns:a16="http://schemas.microsoft.com/office/drawing/2014/main" id="{6C27265E-88F0-4B47-AC93-63B2EC5A3489}"/>
              </a:ext>
            </a:extLst>
          </p:cNvPr>
          <p:cNvSpPr txBox="1">
            <a:spLocks/>
          </p:cNvSpPr>
          <p:nvPr/>
        </p:nvSpPr>
        <p:spPr>
          <a:xfrm>
            <a:off x="184126" y="1003594"/>
            <a:ext cx="10528813" cy="75715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Remember that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eine,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means ‘a/an’ and often identifies something to the listener:</a:t>
            </a:r>
            <a:endParaRPr kumimoji="0" lang="en-GB" sz="2800" b="0" i="0" u="none" strike="noStrike" kern="1200" cap="none" spc="0" normalizeH="0" baseline="0" noProof="0" dirty="0">
              <a:ln>
                <a:noFill/>
              </a:ln>
              <a:solidFill>
                <a:srgbClr val="DAA520"/>
              </a:solidFill>
              <a:effectLst/>
              <a:uLnTx/>
              <a:uFillTx/>
              <a:latin typeface="Century Gothic"/>
              <a:ea typeface="+mn-ea"/>
              <a:cs typeface="+mn-cs"/>
            </a:endParaRPr>
          </a:p>
        </p:txBody>
      </p:sp>
      <p:sp>
        <p:nvSpPr>
          <p:cNvPr id="15" name="Rounded Rectangular Callout 35">
            <a:extLst>
              <a:ext uri="{FF2B5EF4-FFF2-40B4-BE49-F238E27FC236}">
                <a16:creationId xmlns:a16="http://schemas.microsoft.com/office/drawing/2014/main" id="{3B523CAC-767E-4F2C-A284-853225245B7A}"/>
              </a:ext>
            </a:extLst>
          </p:cNvPr>
          <p:cNvSpPr/>
          <p:nvPr/>
        </p:nvSpPr>
        <p:spPr>
          <a:xfrm>
            <a:off x="548723" y="3105436"/>
            <a:ext cx="2755231" cy="673769"/>
          </a:xfrm>
          <a:prstGeom prst="wedgeRoundRectCallout">
            <a:avLst>
              <a:gd name="adj1" fmla="val -22580"/>
              <a:gd name="adj2" fmla="val 1035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sp>
        <p:nvSpPr>
          <p:cNvPr id="17" name="Rounded Rectangular Callout 36">
            <a:extLst>
              <a:ext uri="{FF2B5EF4-FFF2-40B4-BE49-F238E27FC236}">
                <a16:creationId xmlns:a16="http://schemas.microsoft.com/office/drawing/2014/main" id="{45230A34-46DA-4E4A-AB0F-7944EF6F7801}"/>
              </a:ext>
            </a:extLst>
          </p:cNvPr>
          <p:cNvSpPr/>
          <p:nvPr/>
        </p:nvSpPr>
        <p:spPr>
          <a:xfrm>
            <a:off x="8170677" y="1651119"/>
            <a:ext cx="3561960" cy="673769"/>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sng"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Katze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8" name="Picture 17">
            <a:extLst>
              <a:ext uri="{FF2B5EF4-FFF2-40B4-BE49-F238E27FC236}">
                <a16:creationId xmlns:a16="http://schemas.microsoft.com/office/drawing/2014/main" id="{F10ED240-D8B0-40CD-8A0E-9ECE92D0F5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080" y="4205501"/>
            <a:ext cx="2567343" cy="2608095"/>
          </a:xfrm>
          <a:prstGeom prst="rect">
            <a:avLst/>
          </a:prstGeom>
        </p:spPr>
      </p:pic>
      <p:sp>
        <p:nvSpPr>
          <p:cNvPr id="5" name="Rectangle: Rounded Corners 4">
            <a:extLst>
              <a:ext uri="{FF2B5EF4-FFF2-40B4-BE49-F238E27FC236}">
                <a16:creationId xmlns:a16="http://schemas.microsoft.com/office/drawing/2014/main" id="{77237B11-BFA5-8D3A-CBA9-BC4CA923DBC8}"/>
              </a:ext>
            </a:extLst>
          </p:cNvPr>
          <p:cNvSpPr/>
          <p:nvPr/>
        </p:nvSpPr>
        <p:spPr>
          <a:xfrm>
            <a:off x="791384" y="5626454"/>
            <a:ext cx="1010885" cy="26199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a:ea typeface="+mn-ea"/>
                <a:cs typeface="+mn-cs"/>
              </a:rPr>
              <a:t>Robbie</a:t>
            </a:r>
            <a:endParaRPr kumimoji="0" lang="en-GB" sz="1800" b="1"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 name="Picture 2" descr="A black cat with yellow eyes&#10;&#10;Description automatically generated">
            <a:extLst>
              <a:ext uri="{FF2B5EF4-FFF2-40B4-BE49-F238E27FC236}">
                <a16:creationId xmlns:a16="http://schemas.microsoft.com/office/drawing/2014/main" id="{55E5E615-44D2-A239-7830-EB9C68DE09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955" y="3057671"/>
            <a:ext cx="2924951" cy="3393724"/>
          </a:xfrm>
          <a:prstGeom prst="rect">
            <a:avLst/>
          </a:prstGeom>
        </p:spPr>
      </p:pic>
      <p:pic>
        <p:nvPicPr>
          <p:cNvPr id="4" name="Picture 3" descr="A cartoon of two women&#10;&#10;Description automatically generated">
            <a:extLst>
              <a:ext uri="{FF2B5EF4-FFF2-40B4-BE49-F238E27FC236}">
                <a16:creationId xmlns:a16="http://schemas.microsoft.com/office/drawing/2014/main" id="{E3A10561-FFFA-FE5F-4A2E-72E429E807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6871" y="2388551"/>
            <a:ext cx="2127616" cy="4289124"/>
          </a:xfrm>
          <a:prstGeom prst="rect">
            <a:avLst/>
          </a:prstGeom>
        </p:spPr>
      </p:pic>
    </p:spTree>
    <p:extLst>
      <p:ext uri="{BB962C8B-B14F-4D97-AF65-F5344CB8AC3E}">
        <p14:creationId xmlns:p14="http://schemas.microsoft.com/office/powerpoint/2010/main" val="30498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T2_W1_9.1.wav"/>
                                        </p:tgtEl>
                                      </p:cMediaNode>
                                    </p:audio>
                                  </p:sub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2_W1_9.2.wav"/>
                                        </p:tgtEl>
                                      </p:cMediaNode>
                                    </p:audio>
                                  </p:sub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animBg="1"/>
      <p:bldP spid="17"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2642</Words>
  <Application>Microsoft Office PowerPoint</Application>
  <PresentationFormat>Widescreen</PresentationFormat>
  <Paragraphs>429</Paragraphs>
  <Slides>19</Slides>
  <Notes>19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Century Gothic</vt:lpstr>
      <vt:lpstr>Century Gothic</vt:lpstr>
      <vt:lpstr>Modern Love</vt:lpstr>
      <vt:lpstr>Symbol</vt:lpstr>
      <vt:lpstr>Wingdings</vt:lpstr>
      <vt:lpstr>1_Office Theme</vt:lpstr>
      <vt:lpstr>Talking about things and things to do</vt:lpstr>
      <vt:lpstr>aussprechen</vt:lpstr>
      <vt:lpstr>aussprechen</vt:lpstr>
      <vt:lpstr>hören</vt:lpstr>
      <vt:lpstr>singen</vt:lpstr>
      <vt:lpstr>PowerPoint Presentation</vt:lpstr>
      <vt:lpstr>PowerPoint Presentation</vt:lpstr>
      <vt:lpstr>Vokabeln</vt:lpstr>
      <vt:lpstr>‘a’ (ein, eine, ein)</vt:lpstr>
      <vt:lpstr>‘not a/no’ (kein, keine, kein)</vt:lpstr>
      <vt:lpstr>hören</vt:lpstr>
      <vt:lpstr>hören</vt:lpstr>
      <vt:lpstr>lesen</vt:lpstr>
      <vt:lpstr>lesen</vt:lpstr>
      <vt:lpstr>lesen</vt:lpstr>
      <vt:lpstr>lesen</vt:lpstr>
      <vt:lpstr>lesen</vt:lpstr>
      <vt:lpstr>lesen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45</cp:revision>
  <dcterms:created xsi:type="dcterms:W3CDTF">2021-07-02T19:27:01Z</dcterms:created>
  <dcterms:modified xsi:type="dcterms:W3CDTF">2023-10-20T10:38:47Z</dcterms:modified>
</cp:coreProperties>
</file>