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75" r:id="rId2"/>
    <p:sldId id="940" r:id="rId3"/>
    <p:sldId id="941" r:id="rId4"/>
    <p:sldId id="942" r:id="rId5"/>
    <p:sldId id="948" r:id="rId6"/>
    <p:sldId id="949" r:id="rId7"/>
    <p:sldId id="950" r:id="rId8"/>
    <p:sldId id="926" r:id="rId9"/>
    <p:sldId id="337" r:id="rId10"/>
    <p:sldId id="951" r:id="rId11"/>
    <p:sldId id="418" r:id="rId12"/>
    <p:sldId id="952" r:id="rId13"/>
    <p:sldId id="955" r:id="rId14"/>
    <p:sldId id="956" r:id="rId15"/>
    <p:sldId id="957" r:id="rId16"/>
    <p:sldId id="958" r:id="rId17"/>
    <p:sldId id="959" r:id="rId18"/>
    <p:sldId id="95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FF9A22-70EE-484D-8D93-E2B5FDF0D2D1}" v="3" dt="2023-10-26T11:57:51.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65453" autoAdjust="0"/>
  </p:normalViewPr>
  <p:slideViewPr>
    <p:cSldViewPr snapToGrid="0">
      <p:cViewPr varScale="1">
        <p:scale>
          <a:sx n="66" d="100"/>
          <a:sy n="66" d="100"/>
        </p:scale>
        <p:origin x="131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69FF9A22-70EE-484D-8D93-E2B5FDF0D2D1}"/>
    <pc:docChg chg="custSel modSld">
      <pc:chgData name="Charlotte Moss" userId="17b589c9-cb67-41ed-a894-f82ca12b573d" providerId="ADAL" clId="{69FF9A22-70EE-484D-8D93-E2B5FDF0D2D1}" dt="2023-10-26T11:58:49.414" v="6" actId="20577"/>
      <pc:docMkLst>
        <pc:docMk/>
      </pc:docMkLst>
      <pc:sldChg chg="modSp">
        <pc:chgData name="Charlotte Moss" userId="17b589c9-cb67-41ed-a894-f82ca12b573d" providerId="ADAL" clId="{69FF9A22-70EE-484D-8D93-E2B5FDF0D2D1}" dt="2023-10-26T11:57:51.343" v="4" actId="20577"/>
        <pc:sldMkLst>
          <pc:docMk/>
          <pc:sldMk cId="3049895546" sldId="418"/>
        </pc:sldMkLst>
        <pc:spChg chg="mod">
          <ac:chgData name="Charlotte Moss" userId="17b589c9-cb67-41ed-a894-f82ca12b573d" providerId="ADAL" clId="{69FF9A22-70EE-484D-8D93-E2B5FDF0D2D1}" dt="2023-10-26T11:57:51.343" v="4" actId="20577"/>
          <ac:spMkLst>
            <pc:docMk/>
            <pc:sldMk cId="3049895546" sldId="418"/>
            <ac:spMk id="19" creationId="{D6D22CFC-76AC-4AE1-972E-563AE4B616B7}"/>
          </ac:spMkLst>
        </pc:spChg>
      </pc:sldChg>
      <pc:sldChg chg="delSp modSp mod delAnim">
        <pc:chgData name="Charlotte Moss" userId="17b589c9-cb67-41ed-a894-f82ca12b573d" providerId="ADAL" clId="{69FF9A22-70EE-484D-8D93-E2B5FDF0D2D1}" dt="2023-10-26T11:48:45.341" v="1" actId="478"/>
        <pc:sldMkLst>
          <pc:docMk/>
          <pc:sldMk cId="808405262" sldId="950"/>
        </pc:sldMkLst>
        <pc:spChg chg="del">
          <ac:chgData name="Charlotte Moss" userId="17b589c9-cb67-41ed-a894-f82ca12b573d" providerId="ADAL" clId="{69FF9A22-70EE-484D-8D93-E2B5FDF0D2D1}" dt="2023-10-26T11:48:45.341" v="1" actId="478"/>
          <ac:spMkLst>
            <pc:docMk/>
            <pc:sldMk cId="808405262" sldId="950"/>
            <ac:spMk id="53" creationId="{96487E8B-6599-4BAD-810D-EE09EFE9AC46}"/>
          </ac:spMkLst>
        </pc:spChg>
        <pc:spChg chg="mod">
          <ac:chgData name="Charlotte Moss" userId="17b589c9-cb67-41ed-a894-f82ca12b573d" providerId="ADAL" clId="{69FF9A22-70EE-484D-8D93-E2B5FDF0D2D1}" dt="2023-10-26T11:48:25.189" v="0" actId="14100"/>
          <ac:spMkLst>
            <pc:docMk/>
            <pc:sldMk cId="808405262" sldId="950"/>
            <ac:spMk id="60" creationId="{77232EBC-FAF2-4579-87B1-6CEA13D0694D}"/>
          </ac:spMkLst>
        </pc:spChg>
      </pc:sldChg>
      <pc:sldChg chg="modNotesTx">
        <pc:chgData name="Charlotte Moss" userId="17b589c9-cb67-41ed-a894-f82ca12b573d" providerId="ADAL" clId="{69FF9A22-70EE-484D-8D93-E2B5FDF0D2D1}" dt="2023-10-26T11:58:49.414" v="6" actId="20577"/>
        <pc:sldMkLst>
          <pc:docMk/>
          <pc:sldMk cId="3567106473" sldId="9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[ö] König </a:t>
            </a:r>
            <a:r>
              <a:rPr lang="de-DE" sz="1200" b="0" i="0" strike="noStrike" spc="-1" dirty="0">
                <a:solidFill>
                  <a:srgbClr val="002060"/>
                </a:solidFill>
                <a:latin typeface="Century Gothic"/>
                <a:ea typeface="Century Gothic"/>
              </a:rPr>
              <a:t>[1087] </a:t>
            </a:r>
            <a:r>
              <a:rPr lang="de-DE" sz="1200" b="1" i="0" strike="noStrike" spc="-1" dirty="0">
                <a:solidFill>
                  <a:srgbClr val="002060"/>
                </a:solidFill>
                <a:latin typeface="Century Gothic" panose="020B0502020202020204" pitchFamily="34" charset="0"/>
                <a:ea typeface="Century Gothic"/>
              </a:rPr>
              <a:t>Österreich </a:t>
            </a:r>
            <a:r>
              <a:rPr lang="de-DE" sz="1200" b="0" i="0" strike="noStrike" spc="-1" dirty="0">
                <a:solidFill>
                  <a:srgbClr val="002060"/>
                </a:solidFill>
                <a:latin typeface="Century Gothic"/>
                <a:ea typeface="Century Gothic"/>
              </a:rPr>
              <a:t>[707] </a:t>
            </a:r>
            <a:r>
              <a:rPr lang="de-DE" sz="1200" b="1" i="0" strike="noStrike" spc="-1" dirty="0">
                <a:solidFill>
                  <a:srgbClr val="002060"/>
                </a:solidFill>
                <a:latin typeface="Century Gothic"/>
                <a:ea typeface="Century Gothic"/>
              </a:rPr>
              <a:t>Wörter </a:t>
            </a:r>
            <a:r>
              <a:rPr lang="de-DE" sz="1200" b="0" i="0" strike="noStrike" spc="-1" dirty="0">
                <a:solidFill>
                  <a:srgbClr val="002060"/>
                </a:solidFill>
                <a:latin typeface="Century Gothic"/>
                <a:ea typeface="Century Gothic"/>
              </a:rPr>
              <a:t>[194]</a:t>
            </a: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1" strike="noStrike" spc="-1" dirty="0">
                <a:solidFill>
                  <a:srgbClr val="002060"/>
                </a:solidFill>
                <a:latin typeface="Century Gothic"/>
                <a:ea typeface="Century Gothic"/>
              </a:rPr>
              <a:t> (new)</a:t>
            </a:r>
            <a:r>
              <a:rPr lang="it-IT" sz="12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Frau [99] Herr [154] Mann [121] Schüler, Schülerin [556] </a:t>
            </a:r>
          </a:p>
          <a:p>
            <a:pPr marL="216000" indent="-216000">
              <a:lnSpc>
                <a:spcPct val="100000"/>
              </a:lnSpc>
            </a:pPr>
            <a:r>
              <a:rPr lang="en-GB" sz="1100" b="1" dirty="0">
                <a:solidFill>
                  <a:sysClr val="windowText" lastClr="000000"/>
                </a:solidFill>
                <a:effectLst/>
                <a:latin typeface="+mn-lt"/>
                <a:ea typeface="+mn-ea"/>
                <a:cs typeface="+mn-cs"/>
              </a:rPr>
              <a:t>Revisit 1: </a:t>
            </a:r>
            <a:r>
              <a:rPr lang="de-DE" sz="1800" b="0" i="0" u="none" strike="noStrike" dirty="0">
                <a:solidFill>
                  <a:srgbClr val="002060"/>
                </a:solidFill>
                <a:effectLst/>
                <a:latin typeface="Century Gothic" panose="020B0502020202020204" pitchFamily="34" charset="0"/>
              </a:rPr>
              <a:t>Hausaufgabe [n/a] Kleidung  [2820] Text [473] nicht wahr? [n/a] </a:t>
            </a:r>
          </a:p>
          <a:p>
            <a:pPr marL="216000" indent="-216000">
              <a:lnSpc>
                <a:spcPct val="100000"/>
              </a:lnSpc>
            </a:pPr>
            <a:r>
              <a:rPr lang="de-DE" sz="1800" b="1" i="0" u="none" strike="noStrike" dirty="0" err="1">
                <a:solidFill>
                  <a:srgbClr val="002060"/>
                </a:solidFill>
                <a:effectLst/>
                <a:latin typeface="Century Gothic" panose="020B0502020202020204" pitchFamily="34" charset="0"/>
              </a:rPr>
              <a:t>Revisit</a:t>
            </a:r>
            <a:r>
              <a:rPr lang="de-DE" sz="1800" b="1" i="0" u="none" strike="noStrike" dirty="0">
                <a:solidFill>
                  <a:srgbClr val="002060"/>
                </a:solidFill>
                <a:effectLst/>
                <a:latin typeface="Century Gothic" panose="020B0502020202020204" pitchFamily="34" charset="0"/>
              </a:rPr>
              <a:t> 2</a:t>
            </a:r>
            <a:r>
              <a:rPr lang="de-DE" sz="1800" b="0" i="0" u="none" strike="noStrike" dirty="0">
                <a:solidFill>
                  <a:srgbClr val="002060"/>
                </a:solidFill>
                <a:effectLst/>
                <a:latin typeface="Century Gothic" panose="020B0502020202020204" pitchFamily="34" charset="0"/>
              </a:rPr>
              <a:t>: Ding [370] Farbe [1079] Ort [341]  Person [357] klar [239] oder [35] ein, eine [5]</a:t>
            </a:r>
            <a:r>
              <a:rPr lang="de-DE" sz="2800" dirty="0"/>
              <a:t>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a:t>
            </a:r>
          </a:p>
          <a:p>
            <a:pPr marL="216000" indent="-216000">
              <a:lnSpc>
                <a:spcPct val="100000"/>
              </a:lnSpc>
            </a:pPr>
            <a:r>
              <a:rPr lang="en-GB" sz="1100" b="0" strike="noStrike" spc="-1" dirty="0">
                <a:solidFill>
                  <a:srgbClr val="000000"/>
                </a:solidFill>
                <a:latin typeface="Calibri"/>
                <a:ea typeface="Calibri"/>
              </a:rPr>
              <a:t>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2 minutes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latin typeface="Arial"/>
              </a:rPr>
              <a:t>Aim: </a:t>
            </a:r>
            <a:r>
              <a:rPr lang="en-GB" sz="1200" b="0" strike="noStrike" spc="-1" dirty="0">
                <a:latin typeface="Arial"/>
              </a:rPr>
              <a:t>to revise the use of </a:t>
            </a:r>
            <a:r>
              <a:rPr lang="en-GB" sz="1200" b="1" i="1" strike="noStrike" spc="-1" dirty="0" err="1">
                <a:latin typeface="Arial"/>
              </a:rPr>
              <a:t>nicht</a:t>
            </a:r>
            <a:r>
              <a:rPr lang="en-GB" sz="1200" b="1" i="1" strike="noStrike" spc="-1" dirty="0">
                <a:latin typeface="Arial"/>
              </a:rPr>
              <a:t> </a:t>
            </a:r>
            <a:r>
              <a:rPr lang="en-GB" sz="1200" b="0" strike="noStrike" spc="-1" dirty="0">
                <a:latin typeface="Arial"/>
              </a:rPr>
              <a:t>for negation with definite articles (not the) and the use of </a:t>
            </a:r>
            <a:r>
              <a:rPr lang="en-GB" sz="1200" b="1" i="1" strike="noStrike" spc="-1" dirty="0" err="1">
                <a:latin typeface="Arial"/>
              </a:rPr>
              <a:t>kein</a:t>
            </a:r>
            <a:r>
              <a:rPr lang="en-GB" sz="1200" b="1" i="1" strike="noStrike" spc="-1" dirty="0">
                <a:latin typeface="Arial"/>
              </a:rPr>
              <a:t> </a:t>
            </a:r>
            <a:r>
              <a:rPr lang="en-GB" sz="1200" b="0" strike="noStrike" spc="-1" dirty="0">
                <a:latin typeface="Arial"/>
              </a:rPr>
              <a:t>with nouns (not a).</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recap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This time, elicit </a:t>
            </a:r>
            <a:r>
              <a:rPr lang="en-GB" sz="1200" b="1" u="sng" strike="noStrike" spc="-1" dirty="0">
                <a:solidFill>
                  <a:srgbClr val="000000"/>
                </a:solidFill>
                <a:latin typeface="Calibri"/>
                <a:ea typeface="Calibri"/>
              </a:rPr>
              <a:t>German</a:t>
            </a:r>
            <a:r>
              <a:rPr lang="en-GB" sz="1200" b="0" strike="noStrike" spc="-1" dirty="0">
                <a:solidFill>
                  <a:srgbClr val="000000"/>
                </a:solidFill>
                <a:latin typeface="Calibri"/>
                <a:ea typeface="Calibri"/>
              </a:rPr>
              <a:t> translations for the English</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05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2 minutes</a:t>
            </a:r>
            <a:br>
              <a:rPr lang="en-GB" dirty="0"/>
            </a:br>
            <a:br>
              <a:rPr lang="en-GB" b="1" dirty="0"/>
            </a:br>
            <a:r>
              <a:rPr lang="en-GB" b="1" dirty="0"/>
              <a:t>Aim: </a:t>
            </a:r>
            <a:r>
              <a:rPr lang="en-GB" b="0" dirty="0"/>
              <a:t>to introduce the pattern of adding –in to female person nouns and to consolidate use of </a:t>
            </a:r>
            <a:r>
              <a:rPr lang="en-GB" b="0" dirty="0" err="1"/>
              <a:t>nicht</a:t>
            </a:r>
            <a:r>
              <a:rPr lang="en-GB" b="0" dirty="0"/>
              <a:t> and </a:t>
            </a:r>
            <a:r>
              <a:rPr lang="en-GB" b="0" dirty="0" err="1"/>
              <a:t>kein</a:t>
            </a:r>
            <a:r>
              <a:rPr lang="en-GB" b="0" dirty="0"/>
              <a:t>. </a:t>
            </a:r>
            <a:br>
              <a:rPr lang="en-GB" dirty="0"/>
            </a:br>
            <a:br>
              <a:rPr lang="en-GB" dirty="0"/>
            </a:br>
            <a:r>
              <a:rPr lang="en-GB" b="1" dirty="0"/>
              <a:t>Procedure:</a:t>
            </a:r>
            <a:br>
              <a:rPr lang="en-GB" dirty="0"/>
            </a:br>
            <a:r>
              <a:rPr lang="en-GB" dirty="0"/>
              <a:t>1. Click through the animations to present the</a:t>
            </a:r>
            <a:r>
              <a:rPr lang="en-GB" baseline="0" dirty="0"/>
              <a:t> explanation.</a:t>
            </a:r>
            <a:endParaRPr lang="en-GB" dirty="0"/>
          </a:p>
          <a:p>
            <a:r>
              <a:rPr lang="en-GB" dirty="0"/>
              <a:t>2. Check</a:t>
            </a:r>
            <a:r>
              <a:rPr lang="en-GB" baseline="0" dirty="0"/>
              <a:t> pupils’ understanding at each stage.</a:t>
            </a:r>
          </a:p>
          <a:p>
            <a:r>
              <a:rPr lang="en-GB" baseline="0" dirty="0"/>
              <a:t>3. Pupils could work in pairs to orally translate the 3 sentences. </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5718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6 minutes (6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recognise in written form the correct use of male and female person nouns and use of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the scenario and that pupils are going to make decisions about which noun is needed to complete each sentence, and then translate each sentence.  </a:t>
            </a:r>
          </a:p>
          <a:p>
            <a:pPr marL="229320" indent="-228600">
              <a:lnSpc>
                <a:spcPct val="100000"/>
              </a:lnSpc>
              <a:buAutoNum type="arabicPeriod"/>
            </a:pPr>
            <a:r>
              <a:rPr lang="en-GB" sz="1200" b="0" strike="noStrike" spc="-1" dirty="0">
                <a:solidFill>
                  <a:srgbClr val="000000"/>
                </a:solidFill>
                <a:latin typeface="Calibri"/>
                <a:ea typeface="Calibri"/>
              </a:rPr>
              <a:t>Work through the first slide together as a class. Prompt pupils using </a:t>
            </a:r>
            <a:r>
              <a:rPr lang="en-GB" sz="1200" b="0" strike="noStrike" spc="-1">
                <a:solidFill>
                  <a:srgbClr val="000000"/>
                </a:solidFill>
                <a:latin typeface="Calibri"/>
                <a:ea typeface="Calibri"/>
              </a:rPr>
              <a:t>the call-outs and </a:t>
            </a:r>
            <a:r>
              <a:rPr lang="en-GB" sz="1200" b="0" strike="noStrike" spc="-1" dirty="0">
                <a:solidFill>
                  <a:srgbClr val="000000"/>
                </a:solidFill>
                <a:latin typeface="Calibri"/>
                <a:ea typeface="Calibri"/>
              </a:rPr>
              <a:t>click to reveal the correct noun. Elicit the translation: click to reveal the answer in green call-out.</a:t>
            </a:r>
          </a:p>
          <a:p>
            <a:pPr marL="229320" indent="-228600">
              <a:lnSpc>
                <a:spcPct val="100000"/>
              </a:lnSpc>
              <a:buAutoNum type="arabicPeriod"/>
            </a:pPr>
            <a:r>
              <a:rPr lang="en-GB" sz="1200" b="0" strike="noStrike" spc="-1" dirty="0">
                <a:solidFill>
                  <a:srgbClr val="000000"/>
                </a:solidFill>
                <a:latin typeface="Calibri"/>
                <a:ea typeface="Calibri"/>
              </a:rPr>
              <a:t>For the following 5 slides, pupils note down A or B for the noun they think is correct and discuss the translation of the whole sentence in pairs. Negatives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appear here too. </a:t>
            </a:r>
          </a:p>
          <a:p>
            <a:pPr marL="229320" indent="-228600">
              <a:lnSpc>
                <a:spcPct val="100000"/>
              </a:lnSpc>
              <a:buAutoNum type="arabicPeriod"/>
            </a:pPr>
            <a:r>
              <a:rPr lang="en-GB" sz="1200" b="0" strike="noStrike" spc="-1" dirty="0">
                <a:solidFill>
                  <a:srgbClr val="000000"/>
                </a:solidFill>
                <a:latin typeface="Calibri"/>
                <a:ea typeface="Calibri"/>
              </a:rPr>
              <a:t>Click to reveal answers slide by slide.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79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b="1" dirty="0"/>
              <a:t>[2/6]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434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b="1" dirty="0"/>
              <a:t>[3/6]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739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b="1" dirty="0"/>
              <a:t>[4/6]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15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b="1" dirty="0"/>
              <a:t>[5/6]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55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b="1" dirty="0"/>
              <a:t>[6/6]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532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ö</a:t>
            </a:r>
            <a:r>
              <a:rPr lang="en-GB" b="1" baseline="0" dirty="0"/>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err="1"/>
              <a:t>and</a:t>
            </a:r>
            <a:r>
              <a:rPr lang="en-GB" b="0" dirty="0"/>
              <a:t> say the </a:t>
            </a:r>
            <a:r>
              <a:rPr lang="en-GB" b="1" dirty="0"/>
              <a:t>[</a:t>
            </a:r>
            <a:r>
              <a:rPr lang="en-GB" sz="1200" b="1" dirty="0">
                <a:solidFill>
                  <a:srgbClr val="FFCC00"/>
                </a:solidFill>
                <a:latin typeface="Century Gothic" panose="020B0502020202020204" pitchFamily="34" charset="0"/>
              </a:rPr>
              <a:t>ö]</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mime placing a crown on your head. </a:t>
            </a:r>
            <a:endParaRPr lang="en-GB" b="1" dirty="0"/>
          </a:p>
          <a:p>
            <a:pPr marL="0" indent="0">
              <a:lnSpc>
                <a:spcPct val="100000"/>
              </a:lnSpc>
              <a:buNone/>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König </a:t>
            </a:r>
            <a:r>
              <a:rPr lang="en-GB" sz="1200" baseline="0" dirty="0"/>
              <a:t>[1087]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a:t>König </a:t>
            </a:r>
            <a:r>
              <a:rPr lang="en-GB" sz="1200" baseline="0" dirty="0"/>
              <a:t>[1087] </a:t>
            </a:r>
            <a:r>
              <a:rPr lang="en-GB" sz="1200" b="1" baseline="0" dirty="0" err="1"/>
              <a:t>Österreich</a:t>
            </a:r>
            <a:r>
              <a:rPr lang="en-GB" sz="1200" b="1" baseline="0" dirty="0"/>
              <a:t> </a:t>
            </a:r>
            <a:r>
              <a:rPr lang="en-GB" sz="1200" b="0" baseline="0" dirty="0"/>
              <a:t>[707] </a:t>
            </a:r>
            <a:r>
              <a:rPr lang="en-GB" sz="1200" b="1" baseline="0" dirty="0" err="1"/>
              <a:t>Wörter</a:t>
            </a:r>
            <a:r>
              <a:rPr lang="en-GB" sz="1200" b="1" baseline="0" dirty="0"/>
              <a:t> </a:t>
            </a:r>
            <a:r>
              <a:rPr lang="en-GB" sz="1200" baseline="0" dirty="0"/>
              <a:t>[194]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distinguish between the SSCs</a:t>
            </a:r>
            <a:r>
              <a:rPr lang="en-GB" sz="1200" b="1" strike="noStrike" spc="-1" dirty="0">
                <a:solidFill>
                  <a:srgbClr val="000000"/>
                </a:solidFill>
                <a:latin typeface="+mn-lt"/>
                <a:ea typeface="Calibri"/>
              </a:rPr>
              <a:t> [ö]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[o] </a:t>
            </a:r>
            <a:r>
              <a:rPr lang="en-GB" sz="1200" b="0" strike="noStrike" spc="-1" dirty="0">
                <a:solidFill>
                  <a:srgbClr val="000000"/>
                </a:solidFill>
                <a:latin typeface="+mn-lt"/>
                <a:ea typeface="Calibri"/>
              </a:rPr>
              <a:t>by listening to unknown words and identifying the sounds.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Pupils sketch the Venn-diagram in their books.</a:t>
            </a:r>
          </a:p>
          <a:p>
            <a:pPr marL="228600" indent="-228600">
              <a:buFont typeface="+mj-lt"/>
              <a:buAutoNum type="arabicPeriod"/>
            </a:pPr>
            <a:r>
              <a:rPr lang="en-GB" dirty="0"/>
              <a:t>Click on the images one by one to hear the pronunciation of these (mostly) unknown words. </a:t>
            </a:r>
          </a:p>
          <a:p>
            <a:pPr marL="228600" indent="-228600">
              <a:buFont typeface="+mj-lt"/>
              <a:buAutoNum type="arabicPeriod"/>
            </a:pPr>
            <a:r>
              <a:rPr lang="en-GB" dirty="0"/>
              <a:t>Pupils assign the word to the appropriate part of the diagram. Note: pupils could face away from the board if they want to challenge themselves. Elicit the answer.</a:t>
            </a:r>
          </a:p>
          <a:p>
            <a:pPr marL="228600" indent="-228600">
              <a:buFont typeface="+mj-lt"/>
              <a:buAutoNum type="arabicPeriod"/>
            </a:pPr>
            <a:r>
              <a:rPr lang="en-GB" dirty="0"/>
              <a:t>Click to reveal answers (clockwise, starting from the top with </a:t>
            </a:r>
            <a:r>
              <a:rPr lang="en-GB" dirty="0" err="1"/>
              <a:t>böse</a:t>
            </a:r>
            <a:r>
              <a:rPr lang="en-GB" dirty="0"/>
              <a:t>).</a:t>
            </a:r>
          </a:p>
          <a:p>
            <a:pPr marL="0" indent="0">
              <a:buFont typeface="+mj-lt"/>
              <a:buNone/>
            </a:pPr>
            <a:br>
              <a:rPr lang="en-GB" dirty="0"/>
            </a:br>
            <a:br>
              <a:rPr lang="en-GB" dirty="0"/>
            </a:br>
            <a:r>
              <a:rPr lang="en-GB" b="1" baseline="0" dirty="0"/>
              <a:t>Word frequency (1 is the most frequent word in German): </a:t>
            </a:r>
            <a:br>
              <a:rPr lang="en-GB" b="1" baseline="0" dirty="0"/>
            </a:br>
            <a:r>
              <a:rPr lang="en-GB" b="0" baseline="0" dirty="0" err="1"/>
              <a:t>böse</a:t>
            </a:r>
            <a:r>
              <a:rPr lang="en-GB" b="0" baseline="0" dirty="0"/>
              <a:t> [1229] </a:t>
            </a:r>
            <a:r>
              <a:rPr lang="en-GB" b="0" baseline="0" dirty="0" err="1"/>
              <a:t>Horizont</a:t>
            </a:r>
            <a:r>
              <a:rPr lang="en-GB" b="0" baseline="0" dirty="0"/>
              <a:t> [3024] </a:t>
            </a:r>
            <a:r>
              <a:rPr lang="en-GB" b="0" baseline="0" dirty="0" err="1"/>
              <a:t>Körper</a:t>
            </a:r>
            <a:r>
              <a:rPr lang="en-GB" b="0" baseline="0" dirty="0"/>
              <a:t> [488] </a:t>
            </a:r>
            <a:r>
              <a:rPr lang="en-GB" b="0" baseline="0" dirty="0" err="1"/>
              <a:t>nervös</a:t>
            </a:r>
            <a:r>
              <a:rPr lang="en-GB" b="0" baseline="0" dirty="0"/>
              <a:t> [2793] </a:t>
            </a:r>
            <a:r>
              <a:rPr lang="en-GB" b="0" baseline="0" dirty="0" err="1"/>
              <a:t>ökologisch</a:t>
            </a:r>
            <a:r>
              <a:rPr lang="en-GB" b="0" baseline="0" dirty="0"/>
              <a:t> [3085] </a:t>
            </a:r>
            <a:r>
              <a:rPr lang="en-GB" b="0" baseline="0" dirty="0" err="1"/>
              <a:t>Öl</a:t>
            </a:r>
            <a:r>
              <a:rPr lang="en-GB" b="0" baseline="0" dirty="0"/>
              <a:t> [2135] </a:t>
            </a:r>
            <a:r>
              <a:rPr lang="en-GB" b="0" baseline="0" dirty="0" err="1"/>
              <a:t>Tochter</a:t>
            </a:r>
            <a:r>
              <a:rPr lang="en-GB" b="0" baseline="0" dirty="0"/>
              <a:t> [694] Sohn [596] </a:t>
            </a:r>
            <a:r>
              <a:rPr lang="en-GB" b="0" baseline="0" dirty="0" err="1"/>
              <a:t>Sonne</a:t>
            </a:r>
            <a:r>
              <a:rPr lang="en-GB" b="0" baseline="0" dirty="0"/>
              <a:t> [864]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latin typeface="Arial"/>
              </a:rPr>
              <a:t>Aim: </a:t>
            </a:r>
            <a:r>
              <a:rPr lang="en-GB" sz="1200" b="0" strike="noStrike" spc="-1" dirty="0">
                <a:latin typeface="Arial"/>
              </a:rPr>
              <a:t>to revise the use of </a:t>
            </a:r>
            <a:r>
              <a:rPr lang="en-GB" sz="1200" b="1" i="1" strike="noStrike" spc="-1" dirty="0" err="1">
                <a:latin typeface="Arial"/>
              </a:rPr>
              <a:t>nicht</a:t>
            </a:r>
            <a:r>
              <a:rPr lang="en-GB" sz="1200" b="1" i="1" strike="noStrike" spc="-1" dirty="0">
                <a:latin typeface="Arial"/>
              </a:rPr>
              <a:t> </a:t>
            </a:r>
            <a:r>
              <a:rPr lang="en-GB" sz="1200" b="0" strike="noStrike" spc="-1" dirty="0">
                <a:latin typeface="Arial"/>
              </a:rPr>
              <a:t>for negation with adjectives, adverbs, and proper nouns and the use of </a:t>
            </a:r>
            <a:r>
              <a:rPr lang="en-GB" sz="1200" b="1" i="1" strike="noStrike" spc="-1" dirty="0" err="1">
                <a:latin typeface="Arial"/>
              </a:rPr>
              <a:t>kein</a:t>
            </a:r>
            <a:r>
              <a:rPr lang="en-GB" sz="1200" b="1" i="1" strike="noStrike" spc="-1" dirty="0">
                <a:latin typeface="Arial"/>
              </a:rPr>
              <a:t> </a:t>
            </a:r>
            <a:r>
              <a:rPr lang="en-GB" sz="1200" b="0" strike="noStrike" spc="-1" dirty="0">
                <a:latin typeface="Arial"/>
              </a:rPr>
              <a:t>with nouns (not a).</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1" i="1" strike="noStrike" spc="-1" dirty="0" err="1">
                <a:solidFill>
                  <a:srgbClr val="000000"/>
                </a:solidFill>
                <a:latin typeface="Calibri"/>
                <a:ea typeface="Calibri"/>
              </a:rPr>
              <a:t>nicht</a:t>
            </a:r>
            <a:r>
              <a:rPr lang="en-GB" sz="1200" b="1" i="1" strike="noStrike" spc="-1" dirty="0">
                <a:solidFill>
                  <a:srgbClr val="000000"/>
                </a:solidFill>
                <a:latin typeface="Calibri"/>
                <a:ea typeface="Calibri"/>
              </a:rPr>
              <a:t>+ adjective/adverb </a:t>
            </a:r>
            <a:r>
              <a:rPr lang="en-GB" sz="1200" b="1" i="0" strike="noStrike" spc="-1" dirty="0">
                <a:solidFill>
                  <a:srgbClr val="000000"/>
                </a:solidFill>
                <a:latin typeface="Calibri"/>
                <a:ea typeface="Calibri"/>
              </a:rPr>
              <a:t>and</a:t>
            </a:r>
            <a:r>
              <a:rPr lang="en-GB" sz="1200" b="1" i="1" strike="noStrike" spc="-1" dirty="0">
                <a:solidFill>
                  <a:srgbClr val="000000"/>
                </a:solidFill>
                <a:latin typeface="Calibri"/>
                <a:ea typeface="Calibri"/>
              </a:rPr>
              <a:t> </a:t>
            </a:r>
            <a:r>
              <a:rPr lang="en-GB" sz="1200" b="1" i="1" strike="noStrike" spc="-1" dirty="0" err="1">
                <a:solidFill>
                  <a:srgbClr val="000000"/>
                </a:solidFill>
                <a:latin typeface="Calibri"/>
                <a:ea typeface="Calibri"/>
              </a:rPr>
              <a:t>kein</a:t>
            </a:r>
            <a:r>
              <a:rPr lang="en-GB" sz="1200" b="1" i="1" strike="noStrike" spc="-1" dirty="0">
                <a:solidFill>
                  <a:srgbClr val="000000"/>
                </a:solidFill>
                <a:latin typeface="Calibri"/>
                <a:ea typeface="Calibri"/>
              </a:rPr>
              <a:t> + noun </a:t>
            </a:r>
            <a:r>
              <a:rPr lang="en-GB" sz="1200" b="0" i="0" strike="noStrike" spc="-1" dirty="0">
                <a:solidFill>
                  <a:srgbClr val="000000"/>
                </a:solidFill>
                <a:latin typeface="Calibri"/>
                <a:ea typeface="Calibri"/>
              </a:rPr>
              <a:t>in short sentences.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ea typeface="Calibri"/>
              </a:rPr>
              <a:t>Click to bring up the example. Pupils will hear a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sentence or a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sentence with the ending bleeped out and must decide whether it refers to picture A or B, based on whether they hear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or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If they hear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they should select the adjective, if they hear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they should select the noun.</a:t>
            </a:r>
          </a:p>
          <a:p>
            <a:pPr marL="228600" indent="-228600">
              <a:lnSpc>
                <a:spcPct val="100000"/>
              </a:lnSpc>
              <a:buAutoNum type="arabicPeriod"/>
            </a:pPr>
            <a:r>
              <a:rPr lang="en-GB" sz="1200" b="0" strike="noStrike" spc="-1" dirty="0">
                <a:solidFill>
                  <a:srgbClr val="000000"/>
                </a:solidFill>
                <a:latin typeface="Calibri"/>
                <a:ea typeface="Calibri"/>
              </a:rPr>
              <a:t>Give pupils 30 seconds to discuss in pairs which pictures represent nouns and which represent adjectives. </a:t>
            </a:r>
          </a:p>
          <a:p>
            <a:pPr marL="228600" indent="-228600">
              <a:lnSpc>
                <a:spcPct val="100000"/>
              </a:lnSpc>
              <a:buAutoNum type="arabicPeriod"/>
            </a:pPr>
            <a:r>
              <a:rPr lang="en-GB" sz="1200" b="0" strike="noStrike" spc="-1" dirty="0">
                <a:solidFill>
                  <a:srgbClr val="000000"/>
                </a:solidFill>
                <a:latin typeface="Calibri"/>
                <a:ea typeface="Calibri"/>
              </a:rPr>
              <a:t>Listen to items 1-6 (click on blue audio boxes) and pupils select A or B. Click to bring up answers. </a:t>
            </a:r>
          </a:p>
          <a:p>
            <a:pPr marL="228600" indent="-228600">
              <a:lnSpc>
                <a:spcPct val="100000"/>
              </a:lnSpc>
              <a:buAutoNum type="arabicPeriod"/>
            </a:pPr>
            <a:r>
              <a:rPr lang="en-GB" sz="1200" b="0" strike="noStrike" spc="-1" dirty="0">
                <a:solidFill>
                  <a:srgbClr val="000000"/>
                </a:solidFill>
                <a:latin typeface="Calibri"/>
                <a:ea typeface="Calibri"/>
              </a:rPr>
              <a:t>Click to bring up yellow audio boxes and click on each one to hear full sentences with nouns/adjectives. </a:t>
            </a:r>
          </a:p>
          <a:p>
            <a:pPr marL="0" indent="0">
              <a:lnSpc>
                <a:spcPct val="100000"/>
              </a:lnSpc>
              <a:buNone/>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Transcript:</a:t>
            </a:r>
          </a:p>
          <a:p>
            <a:pPr marL="216000" indent="-216000">
              <a:lnSpc>
                <a:spcPct val="100000"/>
              </a:lnSpc>
            </a:pPr>
            <a:r>
              <a:rPr lang="en-GB" sz="1200" b="0" strike="noStrike" spc="-1" dirty="0" err="1">
                <a:solidFill>
                  <a:srgbClr val="000000"/>
                </a:solidFill>
                <a:latin typeface="Calibri"/>
                <a:ea typeface="Calibri"/>
              </a:rPr>
              <a:t>Beispiel</a:t>
            </a:r>
            <a:r>
              <a:rPr lang="en-GB" sz="1200" b="0" strike="noStrike" spc="-1" dirty="0">
                <a:solidFill>
                  <a:srgbClr val="000000"/>
                </a:solidFill>
                <a:latin typeface="Calibri"/>
                <a:ea typeface="Calibri"/>
              </a:rPr>
              <a:t>: </a:t>
            </a: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klar</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1.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[Ort].</a:t>
            </a:r>
          </a:p>
          <a:p>
            <a:pPr marL="216000" indent="-216000">
              <a:lnSpc>
                <a:spcPct val="100000"/>
              </a:lnSpc>
            </a:pPr>
            <a:r>
              <a:rPr lang="en-GB" sz="1200" b="0" strike="noStrike" spc="-1" dirty="0">
                <a:solidFill>
                  <a:srgbClr val="000000"/>
                </a:solidFill>
                <a:latin typeface="Calibri"/>
              </a:rPr>
              <a:t>2.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[lang].</a:t>
            </a:r>
          </a:p>
          <a:p>
            <a:pPr marL="216000" indent="-216000">
              <a:lnSpc>
                <a:spcPct val="100000"/>
              </a:lnSpc>
            </a:pPr>
            <a:r>
              <a:rPr lang="en-GB" sz="1200" b="0" strike="noStrike" spc="-1" dirty="0">
                <a:solidFill>
                  <a:srgbClr val="000000"/>
                </a:solidFill>
                <a:latin typeface="Calibri"/>
              </a:rPr>
              <a:t>3.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[neu].</a:t>
            </a:r>
          </a:p>
          <a:p>
            <a:pPr marL="216000" indent="-216000">
              <a:lnSpc>
                <a:spcPct val="100000"/>
              </a:lnSpc>
            </a:pPr>
            <a:r>
              <a:rPr lang="en-GB" sz="1200" b="0" strike="noStrike" spc="-1" dirty="0">
                <a:solidFill>
                  <a:srgbClr val="000000"/>
                </a:solidFill>
                <a:latin typeface="Calibri"/>
              </a:rPr>
              <a:t>4.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[Person].</a:t>
            </a:r>
          </a:p>
          <a:p>
            <a:pPr marL="216000" indent="-216000">
              <a:lnSpc>
                <a:spcPct val="100000"/>
              </a:lnSpc>
            </a:pPr>
            <a:r>
              <a:rPr lang="en-GB" sz="1200" b="0" strike="noStrike" spc="-1" dirty="0">
                <a:solidFill>
                  <a:srgbClr val="000000"/>
                </a:solidFill>
                <a:latin typeface="Calibri"/>
              </a:rPr>
              <a:t>5.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[Text].</a:t>
            </a:r>
          </a:p>
          <a:p>
            <a:pPr marL="216000" indent="-216000">
              <a:lnSpc>
                <a:spcPct val="100000"/>
              </a:lnSpc>
            </a:pPr>
            <a:r>
              <a:rPr lang="en-GB" sz="1200" b="0" strike="noStrike" spc="-1" dirty="0">
                <a:solidFill>
                  <a:srgbClr val="000000"/>
                </a:solidFill>
                <a:latin typeface="Calibri"/>
              </a:rPr>
              <a:t>6.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falsch</a:t>
            </a:r>
            <a:r>
              <a:rPr lang="en-GB" sz="1200" b="0" strike="noStrike" spc="-1" dirty="0">
                <a:solidFill>
                  <a:srgbClr val="000000"/>
                </a:solidFill>
                <a:latin typeface="Calibri"/>
              </a:rPr>
              <a: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endParaRPr lang="en-US" b="1" dirty="0"/>
          </a:p>
          <a:p>
            <a:r>
              <a:rPr lang="en-US" b="1" dirty="0"/>
              <a:t>Timing: </a:t>
            </a:r>
            <a:r>
              <a:rPr lang="en-US" b="0" i="0" dirty="0"/>
              <a:t>3 minutes</a:t>
            </a:r>
          </a:p>
          <a:p>
            <a:endParaRPr lang="en-US" b="0" i="0" dirty="0"/>
          </a:p>
          <a:p>
            <a:r>
              <a:rPr lang="en-US" b="1" i="0" dirty="0"/>
              <a:t>Aim: </a:t>
            </a:r>
            <a:r>
              <a:rPr lang="en-US" b="0" i="0" dirty="0"/>
              <a:t>to introduce the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Ask pupils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der/die/das- what gender is each noun? What do they notice about the words for a female player and a female pupil?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Use the call-outs to highlight the use of the same word but difference in meaning for die Frau (woman) and Frau XXX (Mrs, Ms), whereas for men there are different words: der Mann (man) and Herr (Mr).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2. Then, on the next slide, pupils try to match the German and the pictures, then try to recall the German words. </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67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Timing: 3 minutes (including previous slide)</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recall the German words? Double check understanding of Mann/Herr and Frau x2.</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6135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53.png"/><Relationship Id="rId3" Type="http://schemas.openxmlformats.org/officeDocument/2006/relationships/audio" Target="../media/audio52.wav"/><Relationship Id="rId7" Type="http://schemas.openxmlformats.org/officeDocument/2006/relationships/audio" Target="../media/audio56.wav"/><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audio" Target="../media/audio55.wav"/><Relationship Id="rId11" Type="http://schemas.openxmlformats.org/officeDocument/2006/relationships/image" Target="../media/image45.png"/><Relationship Id="rId5" Type="http://schemas.openxmlformats.org/officeDocument/2006/relationships/audio" Target="../media/audio54.wav"/><Relationship Id="rId10" Type="http://schemas.openxmlformats.org/officeDocument/2006/relationships/image" Target="../media/image46.png"/><Relationship Id="rId4" Type="http://schemas.openxmlformats.org/officeDocument/2006/relationships/audio" Target="../media/audio53.wav"/><Relationship Id="rId9" Type="http://schemas.openxmlformats.org/officeDocument/2006/relationships/image" Target="../media/image29.png"/><Relationship Id="rId14" Type="http://schemas.openxmlformats.org/officeDocument/2006/relationships/audio" Target="../media/audio58.wav"/></Relationships>
</file>

<file path=ppt/slides/_rels/slide11.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image" Target="../media/image56.png"/><Relationship Id="rId3" Type="http://schemas.openxmlformats.org/officeDocument/2006/relationships/audio" Target="../media/audio59.wav"/><Relationship Id="rId7" Type="http://schemas.openxmlformats.org/officeDocument/2006/relationships/audio" Target="../media/audio63.wav"/><Relationship Id="rId12" Type="http://schemas.openxmlformats.org/officeDocument/2006/relationships/image" Target="../media/image55.png"/><Relationship Id="rId2" Type="http://schemas.openxmlformats.org/officeDocument/2006/relationships/notesSlide" Target="../notesSlides/notesSlide11.xml"/><Relationship Id="rId16"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audio" Target="../media/audio62.wav"/><Relationship Id="rId11" Type="http://schemas.openxmlformats.org/officeDocument/2006/relationships/image" Target="../media/image54.png"/><Relationship Id="rId5" Type="http://schemas.openxmlformats.org/officeDocument/2006/relationships/audio" Target="../media/audio61.wav"/><Relationship Id="rId15" Type="http://schemas.openxmlformats.org/officeDocument/2006/relationships/image" Target="../media/image49.png"/><Relationship Id="rId10" Type="http://schemas.openxmlformats.org/officeDocument/2006/relationships/image" Target="../media/image22.png"/><Relationship Id="rId4" Type="http://schemas.openxmlformats.org/officeDocument/2006/relationships/audio" Target="../media/audio60.wav"/><Relationship Id="rId9" Type="http://schemas.openxmlformats.org/officeDocument/2006/relationships/audio" Target="../media/audio65.wav"/><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66.wav"/><Relationship Id="rId7" Type="http://schemas.openxmlformats.org/officeDocument/2006/relationships/image" Target="../media/image58.gi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57.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67.wav"/><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8.gif"/><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68.wav"/><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8.gif"/><Relationship Id="rId5" Type="http://schemas.openxmlformats.org/officeDocument/2006/relationships/image" Target="../media/image32.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69.wav"/><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8.gif"/><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70.wav"/><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8.gif"/><Relationship Id="rId5" Type="http://schemas.openxmlformats.org/officeDocument/2006/relationships/image" Target="../media/image32.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71.wav"/><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8.gif"/><Relationship Id="rId5" Type="http://schemas.openxmlformats.org/officeDocument/2006/relationships/image" Target="../media/image32.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audio" Target="../media/audio72.wav"/></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audio" Target="../media/audio7.wav"/></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6.wav"/><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9.wav"/><Relationship Id="rId10" Type="http://schemas.openxmlformats.org/officeDocument/2006/relationships/image" Target="../media/image1.gif"/><Relationship Id="rId4" Type="http://schemas.openxmlformats.org/officeDocument/2006/relationships/audio" Target="../media/audio8.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5.wav"/><Relationship Id="rId18" Type="http://schemas.openxmlformats.org/officeDocument/2006/relationships/image" Target="../media/image19.png"/><Relationship Id="rId3" Type="http://schemas.openxmlformats.org/officeDocument/2006/relationships/audio" Target="../media/audio10.wav"/><Relationship Id="rId21" Type="http://schemas.openxmlformats.org/officeDocument/2006/relationships/audio" Target="../media/audio19.wav"/><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audio" Target="../media/audio17.wav"/><Relationship Id="rId2" Type="http://schemas.openxmlformats.org/officeDocument/2006/relationships/notesSlide" Target="../notesSlides/notesSlide5.xml"/><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4.wav"/><Relationship Id="rId5" Type="http://schemas.openxmlformats.org/officeDocument/2006/relationships/image" Target="../media/image13.png"/><Relationship Id="rId15" Type="http://schemas.openxmlformats.org/officeDocument/2006/relationships/audio" Target="../media/audio16.wav"/><Relationship Id="rId10" Type="http://schemas.openxmlformats.org/officeDocument/2006/relationships/audio" Target="../media/audio13.wav"/><Relationship Id="rId19" Type="http://schemas.openxmlformats.org/officeDocument/2006/relationships/audio" Target="../media/audio18.wav"/><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7.png"/><Relationship Id="rId22"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image" Target="../media/image25.png"/><Relationship Id="rId5" Type="http://schemas.openxmlformats.org/officeDocument/2006/relationships/audio" Target="../media/audio22.wav"/><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audio" Target="../media/audio21.wav"/><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13" Type="http://schemas.openxmlformats.org/officeDocument/2006/relationships/audio" Target="../media/audio34.wav"/><Relationship Id="rId18" Type="http://schemas.openxmlformats.org/officeDocument/2006/relationships/audio" Target="../media/audio39.wav"/><Relationship Id="rId26" Type="http://schemas.openxmlformats.org/officeDocument/2006/relationships/image" Target="../media/image29.png"/><Relationship Id="rId21" Type="http://schemas.openxmlformats.org/officeDocument/2006/relationships/image" Target="../media/image31.png"/><Relationship Id="rId34" Type="http://schemas.openxmlformats.org/officeDocument/2006/relationships/image" Target="../media/image41.png"/><Relationship Id="rId7" Type="http://schemas.openxmlformats.org/officeDocument/2006/relationships/audio" Target="../media/audio29.wav"/><Relationship Id="rId12" Type="http://schemas.openxmlformats.org/officeDocument/2006/relationships/image" Target="../media/image12.png"/><Relationship Id="rId17" Type="http://schemas.openxmlformats.org/officeDocument/2006/relationships/audio" Target="../media/audio38.wav"/><Relationship Id="rId25" Type="http://schemas.openxmlformats.org/officeDocument/2006/relationships/image" Target="../media/image27.png"/><Relationship Id="rId33" Type="http://schemas.openxmlformats.org/officeDocument/2006/relationships/image" Target="../media/image40.png"/><Relationship Id="rId2" Type="http://schemas.openxmlformats.org/officeDocument/2006/relationships/notesSlide" Target="../notesSlides/notesSlide7.xml"/><Relationship Id="rId16" Type="http://schemas.openxmlformats.org/officeDocument/2006/relationships/audio" Target="../media/audio37.wav"/><Relationship Id="rId20" Type="http://schemas.openxmlformats.org/officeDocument/2006/relationships/image" Target="../media/image30.png"/><Relationship Id="rId29"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audio" Target="../media/audio28.wav"/><Relationship Id="rId11" Type="http://schemas.openxmlformats.org/officeDocument/2006/relationships/audio" Target="../media/audio33.wav"/><Relationship Id="rId24" Type="http://schemas.openxmlformats.org/officeDocument/2006/relationships/image" Target="../media/image34.png"/><Relationship Id="rId32" Type="http://schemas.openxmlformats.org/officeDocument/2006/relationships/image" Target="../media/image28.png"/><Relationship Id="rId37" Type="http://schemas.openxmlformats.org/officeDocument/2006/relationships/image" Target="../media/image44.png"/><Relationship Id="rId5" Type="http://schemas.openxmlformats.org/officeDocument/2006/relationships/audio" Target="../media/audio27.wav"/><Relationship Id="rId15" Type="http://schemas.openxmlformats.org/officeDocument/2006/relationships/audio" Target="../media/audio36.wav"/><Relationship Id="rId23" Type="http://schemas.openxmlformats.org/officeDocument/2006/relationships/image" Target="../media/image33.jpeg"/><Relationship Id="rId28" Type="http://schemas.openxmlformats.org/officeDocument/2006/relationships/image" Target="../media/image36.svg"/><Relationship Id="rId36" Type="http://schemas.openxmlformats.org/officeDocument/2006/relationships/image" Target="../media/image43.png"/><Relationship Id="rId10" Type="http://schemas.openxmlformats.org/officeDocument/2006/relationships/audio" Target="../media/audio32.wav"/><Relationship Id="rId19" Type="http://schemas.openxmlformats.org/officeDocument/2006/relationships/audio" Target="../media/audio40.wav"/><Relationship Id="rId31" Type="http://schemas.openxmlformats.org/officeDocument/2006/relationships/image" Target="../media/image39.pn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35.wav"/><Relationship Id="rId22" Type="http://schemas.openxmlformats.org/officeDocument/2006/relationships/image" Target="../media/image32.sv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2.png"/><Relationship Id="rId8" Type="http://schemas.openxmlformats.org/officeDocument/2006/relationships/audio" Target="../media/audio30.wav"/><Relationship Id="rId3" Type="http://schemas.openxmlformats.org/officeDocument/2006/relationships/audio" Target="../media/audio25.wav"/></Relationships>
</file>

<file path=ppt/slides/_rels/slide8.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audio" Target="../media/audio41.wav"/><Relationship Id="rId21" Type="http://schemas.openxmlformats.org/officeDocument/2006/relationships/image" Target="../media/image51.gif"/><Relationship Id="rId7" Type="http://schemas.openxmlformats.org/officeDocument/2006/relationships/image" Target="../media/image32.svg"/><Relationship Id="rId12" Type="http://schemas.openxmlformats.org/officeDocument/2006/relationships/audio" Target="../media/audio48.wav"/><Relationship Id="rId17" Type="http://schemas.openxmlformats.org/officeDocument/2006/relationships/audio" Target="../media/audio50.wav"/><Relationship Id="rId2" Type="http://schemas.openxmlformats.org/officeDocument/2006/relationships/notesSlide" Target="../notesSlides/notesSlide8.xml"/><Relationship Id="rId16" Type="http://schemas.openxmlformats.org/officeDocument/2006/relationships/audio" Target="../media/audio49.wav"/><Relationship Id="rId20"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audio" Target="../media/audio47.wav"/><Relationship Id="rId5" Type="http://schemas.openxmlformats.org/officeDocument/2006/relationships/audio" Target="../media/audio43.wav"/><Relationship Id="rId15" Type="http://schemas.openxmlformats.org/officeDocument/2006/relationships/image" Target="../media/image47.png"/><Relationship Id="rId10" Type="http://schemas.openxmlformats.org/officeDocument/2006/relationships/audio" Target="../media/audio46.wav"/><Relationship Id="rId19" Type="http://schemas.openxmlformats.org/officeDocument/2006/relationships/image" Target="../media/image49.png"/><Relationship Id="rId4" Type="http://schemas.openxmlformats.org/officeDocument/2006/relationships/audio" Target="../media/audio42.wav"/><Relationship Id="rId9" Type="http://schemas.openxmlformats.org/officeDocument/2006/relationships/audio" Target="../media/audio45.wav"/><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audio" Target="../media/audio46.wav"/><Relationship Id="rId18" Type="http://schemas.openxmlformats.org/officeDocument/2006/relationships/image" Target="../media/image50.png"/><Relationship Id="rId3" Type="http://schemas.openxmlformats.org/officeDocument/2006/relationships/image" Target="../media/image52.png"/><Relationship Id="rId7" Type="http://schemas.openxmlformats.org/officeDocument/2006/relationships/audio" Target="../media/audio45.wav"/><Relationship Id="rId12" Type="http://schemas.openxmlformats.org/officeDocument/2006/relationships/audio" Target="../media/audio51.wav"/><Relationship Id="rId17" Type="http://schemas.openxmlformats.org/officeDocument/2006/relationships/audio" Target="../media/audio50.wav"/><Relationship Id="rId2" Type="http://schemas.openxmlformats.org/officeDocument/2006/relationships/notesSlide" Target="../notesSlides/notesSlide9.xml"/><Relationship Id="rId16"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audio" Target="../media/audio43.wav"/><Relationship Id="rId11" Type="http://schemas.openxmlformats.org/officeDocument/2006/relationships/image" Target="../media/image45.png"/><Relationship Id="rId5" Type="http://schemas.openxmlformats.org/officeDocument/2006/relationships/image" Target="../media/image32.svg"/><Relationship Id="rId15" Type="http://schemas.openxmlformats.org/officeDocument/2006/relationships/audio" Target="../media/audio49.wav"/><Relationship Id="rId10" Type="http://schemas.openxmlformats.org/officeDocument/2006/relationships/audio" Target="../media/audio44.wav"/><Relationship Id="rId19" Type="http://schemas.openxmlformats.org/officeDocument/2006/relationships/audio" Target="../media/audio47.wav"/><Relationship Id="rId4" Type="http://schemas.openxmlformats.org/officeDocument/2006/relationships/image" Target="../media/image31.png"/><Relationship Id="rId9" Type="http://schemas.openxmlformats.org/officeDocument/2006/relationships/audio" Target="../media/audio48.wav"/><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694"/>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76198" y="500354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Identifying</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things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n</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icht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&amp;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SSC [ö] and [o]</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2</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12" name="Picture 11" descr="A cartoon of two women&#10;&#10;Description automatically generated">
            <a:extLst>
              <a:ext uri="{FF2B5EF4-FFF2-40B4-BE49-F238E27FC236}">
                <a16:creationId xmlns:a16="http://schemas.microsoft.com/office/drawing/2014/main" id="{0C496360-08F4-1922-7710-88F4B4AA4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372" y="2057333"/>
            <a:ext cx="1461466" cy="2946213"/>
          </a:xfrm>
          <a:prstGeom prst="rect">
            <a:avLst/>
          </a:prstGeom>
        </p:spPr>
      </p:pic>
      <p:pic>
        <p:nvPicPr>
          <p:cNvPr id="13" name="Picture 6" descr="Soccer Ball Clipart">
            <a:extLst>
              <a:ext uri="{FF2B5EF4-FFF2-40B4-BE49-F238E27FC236}">
                <a16:creationId xmlns:a16="http://schemas.microsoft.com/office/drawing/2014/main" id="{DBB6F729-55F0-559C-2CA8-DEFA947FE7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3147" y="4317722"/>
            <a:ext cx="685824" cy="685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engineering drawing&#10;&#10;Description automatically generated">
            <a:extLst>
              <a:ext uri="{FF2B5EF4-FFF2-40B4-BE49-F238E27FC236}">
                <a16:creationId xmlns:a16="http://schemas.microsoft.com/office/drawing/2014/main" id="{E89AD0A2-D7D1-4988-2F3E-377F96CCD188}"/>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10538" y="5428568"/>
            <a:ext cx="817838" cy="783336"/>
          </a:xfrm>
          <a:prstGeom prst="rect">
            <a:avLst/>
          </a:prstGeom>
        </p:spPr>
      </p:pic>
      <p:pic>
        <p:nvPicPr>
          <p:cNvPr id="35" name="Picture 34">
            <a:extLst>
              <a:ext uri="{FF2B5EF4-FFF2-40B4-BE49-F238E27FC236}">
                <a16:creationId xmlns:a16="http://schemas.microsoft.com/office/drawing/2014/main" id="{333258C7-E6B7-1736-FF48-6CF970A59B91}"/>
              </a:ext>
            </a:extLst>
          </p:cNvPr>
          <p:cNvPicPr>
            <a:picLocks noChangeAspect="1"/>
          </p:cNvPicPr>
          <p:nvPr/>
        </p:nvPicPr>
        <p:blipFill>
          <a:blip r:embed="rId10"/>
          <a:stretch>
            <a:fillRect/>
          </a:stretch>
        </p:blipFill>
        <p:spPr>
          <a:xfrm>
            <a:off x="1124928" y="5376758"/>
            <a:ext cx="682303" cy="997574"/>
          </a:xfrm>
          <a:prstGeom prst="rect">
            <a:avLst/>
          </a:prstGeom>
        </p:spPr>
      </p:pic>
      <p:pic>
        <p:nvPicPr>
          <p:cNvPr id="36" name="Picture 35">
            <a:extLst>
              <a:ext uri="{FF2B5EF4-FFF2-40B4-BE49-F238E27FC236}">
                <a16:creationId xmlns:a16="http://schemas.microsoft.com/office/drawing/2014/main" id="{54C59880-928E-B3FA-2635-5E6F1A72AE9D}"/>
              </a:ext>
            </a:extLst>
          </p:cNvPr>
          <p:cNvPicPr>
            <a:picLocks noChangeAspect="1"/>
          </p:cNvPicPr>
          <p:nvPr/>
        </p:nvPicPr>
        <p:blipFill>
          <a:blip r:embed="rId11"/>
          <a:stretch>
            <a:fillRect/>
          </a:stretch>
        </p:blipFill>
        <p:spPr>
          <a:xfrm>
            <a:off x="5341669" y="5444261"/>
            <a:ext cx="738092" cy="944391"/>
          </a:xfrm>
          <a:prstGeom prst="rect">
            <a:avLst/>
          </a:prstGeom>
        </p:spPr>
      </p:pic>
      <p:pic>
        <p:nvPicPr>
          <p:cNvPr id="31" name="Picture 30" descr="A picture containing engineering drawing&#10;&#10;Description automatically generated">
            <a:extLst>
              <a:ext uri="{FF2B5EF4-FFF2-40B4-BE49-F238E27FC236}">
                <a16:creationId xmlns:a16="http://schemas.microsoft.com/office/drawing/2014/main" id="{0FDF4667-64B2-70AA-BE79-DC1C86E395B8}"/>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7472" y="1528793"/>
            <a:ext cx="817838" cy="783336"/>
          </a:xfrm>
          <a:prstGeom prst="rect">
            <a:avLst/>
          </a:prstGeom>
        </p:spPr>
      </p:pic>
      <p:pic>
        <p:nvPicPr>
          <p:cNvPr id="29" name="Picture 28">
            <a:extLst>
              <a:ext uri="{FF2B5EF4-FFF2-40B4-BE49-F238E27FC236}">
                <a16:creationId xmlns:a16="http://schemas.microsoft.com/office/drawing/2014/main" id="{92DDFFBB-AD29-0068-665C-8ABB181F46C2}"/>
              </a:ext>
            </a:extLst>
          </p:cNvPr>
          <p:cNvPicPr>
            <a:picLocks noChangeAspect="1"/>
          </p:cNvPicPr>
          <p:nvPr/>
        </p:nvPicPr>
        <p:blipFill>
          <a:blip r:embed="rId10"/>
          <a:stretch>
            <a:fillRect/>
          </a:stretch>
        </p:blipFill>
        <p:spPr>
          <a:xfrm>
            <a:off x="1147971" y="1350148"/>
            <a:ext cx="731693" cy="1069785"/>
          </a:xfrm>
          <a:prstGeom prst="rect">
            <a:avLst/>
          </a:prstGeom>
        </p:spPr>
      </p:pic>
      <p:pic>
        <p:nvPicPr>
          <p:cNvPr id="28" name="Picture 27">
            <a:extLst>
              <a:ext uri="{FF2B5EF4-FFF2-40B4-BE49-F238E27FC236}">
                <a16:creationId xmlns:a16="http://schemas.microsoft.com/office/drawing/2014/main" id="{78E20FDA-CF92-3944-3B33-F7CF4DFC28DC}"/>
              </a:ext>
            </a:extLst>
          </p:cNvPr>
          <p:cNvPicPr>
            <a:picLocks noChangeAspect="1"/>
          </p:cNvPicPr>
          <p:nvPr/>
        </p:nvPicPr>
        <p:blipFill>
          <a:blip r:embed="rId11"/>
          <a:stretch>
            <a:fillRect/>
          </a:stretch>
        </p:blipFill>
        <p:spPr>
          <a:xfrm>
            <a:off x="5463560" y="1427209"/>
            <a:ext cx="791520" cy="1012752"/>
          </a:xfrm>
          <a:prstGeom prst="rect">
            <a:avLst/>
          </a:prstGeom>
        </p:spPr>
      </p:pic>
      <p:sp>
        <p:nvSpPr>
          <p:cNvPr id="3" name="TextBox 2">
            <a:extLst>
              <a:ext uri="{FF2B5EF4-FFF2-40B4-BE49-F238E27FC236}">
                <a16:creationId xmlns:a16="http://schemas.microsoft.com/office/drawing/2014/main" id="{5D4F5AF1-67CD-4C2F-96B6-C9DC06C4DBAA}"/>
              </a:ext>
            </a:extLst>
          </p:cNvPr>
          <p:cNvSpPr txBox="1"/>
          <p:nvPr/>
        </p:nvSpPr>
        <p:spPr>
          <a:xfrm>
            <a:off x="92295" y="3919563"/>
            <a:ext cx="1199707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However, remember that we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der,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das</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 noun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 the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CustomShape 8">
            <a:extLst>
              <a:ext uri="{FF2B5EF4-FFF2-40B4-BE49-F238E27FC236}">
                <a16:creationId xmlns:a16="http://schemas.microsoft.com/office/drawing/2014/main" id="{5265913A-3500-4286-AEE3-64390E449B8F}"/>
              </a:ext>
            </a:extLst>
          </p:cNvPr>
          <p:cNvSpPr/>
          <p:nvPr/>
        </p:nvSpPr>
        <p:spPr>
          <a:xfrm>
            <a:off x="8284798" y="4895523"/>
            <a:ext cx="48146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 Ding.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CustomShape 9">
            <a:extLst>
              <a:ext uri="{FF2B5EF4-FFF2-40B4-BE49-F238E27FC236}">
                <a16:creationId xmlns:a16="http://schemas.microsoft.com/office/drawing/2014/main" id="{89CB1698-AAA3-47DB-A253-0F7770F20D8C}"/>
              </a:ext>
            </a:extLst>
          </p:cNvPr>
          <p:cNvSpPr/>
          <p:nvPr/>
        </p:nvSpPr>
        <p:spPr>
          <a:xfrm>
            <a:off x="8595411" y="627890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thing.</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32F182F9-13F6-4B4C-A0CD-E5684C750406}"/>
              </a:ext>
            </a:extLst>
          </p:cNvPr>
          <p:cNvPicPr>
            <a:picLocks noChangeAspect="1"/>
          </p:cNvPicPr>
          <p:nvPr/>
        </p:nvPicPr>
        <p:blipFill>
          <a:blip r:embed="rId12"/>
          <a:stretch>
            <a:fillRect/>
          </a:stretch>
        </p:blipFill>
        <p:spPr>
          <a:xfrm>
            <a:off x="9948129" y="5688513"/>
            <a:ext cx="586392" cy="520716"/>
          </a:xfrm>
          <a:prstGeom prst="rect">
            <a:avLst/>
          </a:prstGeom>
        </p:spPr>
      </p:pic>
      <p:sp>
        <p:nvSpPr>
          <p:cNvPr id="7" name="TextBox 6">
            <a:extLst>
              <a:ext uri="{FF2B5EF4-FFF2-40B4-BE49-F238E27FC236}">
                <a16:creationId xmlns:a16="http://schemas.microsoft.com/office/drawing/2014/main" id="{1ABE0465-C1F8-433C-92F5-36747E75F8C6}"/>
              </a:ext>
            </a:extLst>
          </p:cNvPr>
          <p:cNvSpPr txBox="1"/>
          <p:nvPr/>
        </p:nvSpPr>
        <p:spPr>
          <a:xfrm>
            <a:off x="92295" y="867340"/>
            <a:ext cx="12070115"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 remember that 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 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nouns, we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1" name="Picture 10">
            <a:extLst>
              <a:ext uri="{FF2B5EF4-FFF2-40B4-BE49-F238E27FC236}">
                <a16:creationId xmlns:a16="http://schemas.microsoft.com/office/drawing/2014/main" id="{8F4BA0EB-A310-4087-B4C5-A8A7EEE55F9D}"/>
              </a:ext>
            </a:extLst>
          </p:cNvPr>
          <p:cNvPicPr>
            <a:picLocks noChangeAspect="1"/>
          </p:cNvPicPr>
          <p:nvPr/>
        </p:nvPicPr>
        <p:blipFill>
          <a:blip r:embed="rId12"/>
          <a:stretch>
            <a:fillRect/>
          </a:stretch>
        </p:blipFill>
        <p:spPr>
          <a:xfrm>
            <a:off x="1740092" y="1670888"/>
            <a:ext cx="642872" cy="570870"/>
          </a:xfrm>
          <a:prstGeom prst="rect">
            <a:avLst/>
          </a:prstGeom>
        </p:spPr>
      </p:pic>
      <p:pic>
        <p:nvPicPr>
          <p:cNvPr id="12" name="Picture 11">
            <a:extLst>
              <a:ext uri="{FF2B5EF4-FFF2-40B4-BE49-F238E27FC236}">
                <a16:creationId xmlns:a16="http://schemas.microsoft.com/office/drawing/2014/main" id="{B4DAC278-6B20-4C02-BA39-C0EDB1FFE9DC}"/>
              </a:ext>
            </a:extLst>
          </p:cNvPr>
          <p:cNvPicPr>
            <a:picLocks noChangeAspect="1"/>
          </p:cNvPicPr>
          <p:nvPr/>
        </p:nvPicPr>
        <p:blipFill>
          <a:blip r:embed="rId12"/>
          <a:stretch>
            <a:fillRect/>
          </a:stretch>
        </p:blipFill>
        <p:spPr>
          <a:xfrm>
            <a:off x="5983579" y="1750405"/>
            <a:ext cx="687937" cy="610888"/>
          </a:xfrm>
          <a:prstGeom prst="rect">
            <a:avLst/>
          </a:prstGeom>
        </p:spPr>
      </p:pic>
      <p:pic>
        <p:nvPicPr>
          <p:cNvPr id="13" name="Picture 12">
            <a:extLst>
              <a:ext uri="{FF2B5EF4-FFF2-40B4-BE49-F238E27FC236}">
                <a16:creationId xmlns:a16="http://schemas.microsoft.com/office/drawing/2014/main" id="{88C597C3-BD5C-4D29-9060-EE0A84A81958}"/>
              </a:ext>
            </a:extLst>
          </p:cNvPr>
          <p:cNvPicPr>
            <a:picLocks noChangeAspect="1"/>
          </p:cNvPicPr>
          <p:nvPr/>
        </p:nvPicPr>
        <p:blipFill>
          <a:blip r:embed="rId12"/>
          <a:stretch>
            <a:fillRect/>
          </a:stretch>
        </p:blipFill>
        <p:spPr>
          <a:xfrm>
            <a:off x="10109905" y="1720432"/>
            <a:ext cx="687937" cy="610888"/>
          </a:xfrm>
          <a:prstGeom prst="rect">
            <a:avLst/>
          </a:prstGeom>
        </p:spPr>
      </p:pic>
      <p:sp>
        <p:nvSpPr>
          <p:cNvPr id="14" name="TextBox 13">
            <a:extLst>
              <a:ext uri="{FF2B5EF4-FFF2-40B4-BE49-F238E27FC236}">
                <a16:creationId xmlns:a16="http://schemas.microsoft.com/office/drawing/2014/main" id="{F969566E-1D8C-4280-B7E2-45BC5A8563AA}"/>
              </a:ext>
            </a:extLst>
          </p:cNvPr>
          <p:cNvSpPr txBox="1"/>
          <p:nvPr/>
        </p:nvSpPr>
        <p:spPr>
          <a:xfrm>
            <a:off x="102517" y="2467093"/>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Mann.</a:t>
            </a:r>
          </a:p>
        </p:txBody>
      </p:sp>
      <p:sp>
        <p:nvSpPr>
          <p:cNvPr id="15" name="TextBox 14">
            <a:extLst>
              <a:ext uri="{FF2B5EF4-FFF2-40B4-BE49-F238E27FC236}">
                <a16:creationId xmlns:a16="http://schemas.microsoft.com/office/drawing/2014/main" id="{695AD062-12FA-4743-8158-27153996DFBE}"/>
              </a:ext>
            </a:extLst>
          </p:cNvPr>
          <p:cNvSpPr txBox="1"/>
          <p:nvPr/>
        </p:nvSpPr>
        <p:spPr>
          <a:xfrm>
            <a:off x="4482492" y="2498584"/>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keine</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Frau.</a:t>
            </a:r>
          </a:p>
        </p:txBody>
      </p:sp>
      <p:sp>
        <p:nvSpPr>
          <p:cNvPr id="16" name="TextBox 15">
            <a:extLst>
              <a:ext uri="{FF2B5EF4-FFF2-40B4-BE49-F238E27FC236}">
                <a16:creationId xmlns:a16="http://schemas.microsoft.com/office/drawing/2014/main" id="{1CECCD64-CB8F-4918-856C-996EB221F4EE}"/>
              </a:ext>
            </a:extLst>
          </p:cNvPr>
          <p:cNvSpPr txBox="1"/>
          <p:nvPr/>
        </p:nvSpPr>
        <p:spPr>
          <a:xfrm>
            <a:off x="8562552" y="2498583"/>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a:t>
            </a:r>
            <a:r>
              <a:rPr kumimoji="0" lang="en-GB" sz="2800" b="1" i="0" u="none" strike="noStrike" kern="0" cap="none" spc="0" normalizeH="0" baseline="0" noProof="0" dirty="0">
                <a:ln>
                  <a:noFill/>
                </a:ln>
                <a:solidFill>
                  <a:srgbClr val="002060"/>
                </a:solidFill>
                <a:effectLst/>
                <a:uLnTx/>
                <a:uFillTx/>
                <a:latin typeface="Century Gothic"/>
                <a:ea typeface="+mn-ea"/>
                <a:cs typeface="+mn-cs"/>
              </a:rPr>
              <a:t> </a:t>
            </a:r>
            <a:r>
              <a:rPr kumimoji="0" lang="en-GB" sz="2800" b="0" i="0" u="none" strike="noStrike" kern="0" cap="none" spc="0" normalizeH="0" baseline="0" noProof="0" dirty="0">
                <a:ln>
                  <a:noFill/>
                </a:ln>
                <a:solidFill>
                  <a:srgbClr val="002060"/>
                </a:solidFill>
                <a:effectLst/>
                <a:uLnTx/>
                <a:uFillTx/>
                <a:latin typeface="Century Gothic"/>
                <a:ea typeface="+mn-ea"/>
                <a:cs typeface="+mn-cs"/>
              </a:rPr>
              <a:t>Ding.</a:t>
            </a:r>
          </a:p>
        </p:txBody>
      </p:sp>
      <p:sp>
        <p:nvSpPr>
          <p:cNvPr id="17" name="TextBox 16">
            <a:extLst>
              <a:ext uri="{FF2B5EF4-FFF2-40B4-BE49-F238E27FC236}">
                <a16:creationId xmlns:a16="http://schemas.microsoft.com/office/drawing/2014/main" id="{C57C3C88-289E-4CA4-BB4E-37D825F3A6BF}"/>
              </a:ext>
            </a:extLst>
          </p:cNvPr>
          <p:cNvSpPr txBox="1"/>
          <p:nvPr/>
        </p:nvSpPr>
        <p:spPr>
          <a:xfrm>
            <a:off x="92295" y="4951302"/>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nicht</a:t>
            </a:r>
            <a:r>
              <a:rPr kumimoji="0" lang="en-GB" sz="2800" b="1" i="0" u="none" strike="noStrike" kern="0" cap="none" spc="0" normalizeH="0" baseline="0" noProof="0" dirty="0">
                <a:ln>
                  <a:noFill/>
                </a:ln>
                <a:solidFill>
                  <a:srgbClr val="002060"/>
                </a:solidFill>
                <a:effectLst/>
                <a:uLnTx/>
                <a:uFillTx/>
                <a:latin typeface="Century Gothic"/>
                <a:ea typeface="+mn-ea"/>
                <a:cs typeface="+mn-cs"/>
              </a:rPr>
              <a:t> der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Mann.</a:t>
            </a:r>
          </a:p>
        </p:txBody>
      </p:sp>
      <p:sp>
        <p:nvSpPr>
          <p:cNvPr id="18" name="TextBox 17">
            <a:extLst>
              <a:ext uri="{FF2B5EF4-FFF2-40B4-BE49-F238E27FC236}">
                <a16:creationId xmlns:a16="http://schemas.microsoft.com/office/drawing/2014/main" id="{062262FD-E509-4A10-998E-F656544B8797}"/>
              </a:ext>
            </a:extLst>
          </p:cNvPr>
          <p:cNvSpPr txBox="1"/>
          <p:nvPr/>
        </p:nvSpPr>
        <p:spPr>
          <a:xfrm>
            <a:off x="4352064" y="4940666"/>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nicht</a:t>
            </a:r>
            <a:r>
              <a:rPr kumimoji="0" lang="en-GB" sz="2800" b="1" i="0" u="none" strike="noStrike" kern="0" cap="none" spc="0" normalizeH="0" baseline="0" noProof="0" dirty="0">
                <a:ln>
                  <a:noFill/>
                </a:ln>
                <a:solidFill>
                  <a:srgbClr val="002060"/>
                </a:solidFill>
                <a:effectLst/>
                <a:uLnTx/>
                <a:uFillTx/>
                <a:latin typeface="Century Gothic"/>
                <a:ea typeface="+mn-ea"/>
                <a:cs typeface="+mn-cs"/>
              </a:rPr>
              <a:t> die</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Frau.</a:t>
            </a:r>
          </a:p>
        </p:txBody>
      </p:sp>
      <p:sp>
        <p:nvSpPr>
          <p:cNvPr id="19" name="CustomShape 9">
            <a:extLst>
              <a:ext uri="{FF2B5EF4-FFF2-40B4-BE49-F238E27FC236}">
                <a16:creationId xmlns:a16="http://schemas.microsoft.com/office/drawing/2014/main" id="{1F2E3E4B-95F7-4F5A-B8D9-ED0738970D75}"/>
              </a:ext>
            </a:extLst>
          </p:cNvPr>
          <p:cNvSpPr/>
          <p:nvPr/>
        </p:nvSpPr>
        <p:spPr>
          <a:xfrm>
            <a:off x="92295" y="6284332"/>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man.</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9">
            <a:extLst>
              <a:ext uri="{FF2B5EF4-FFF2-40B4-BE49-F238E27FC236}">
                <a16:creationId xmlns:a16="http://schemas.microsoft.com/office/drawing/2014/main" id="{39F21473-6FF6-476A-9DD2-A913723AF5D5}"/>
              </a:ext>
            </a:extLst>
          </p:cNvPr>
          <p:cNvSpPr/>
          <p:nvPr/>
        </p:nvSpPr>
        <p:spPr>
          <a:xfrm>
            <a:off x="4304486" y="6284031"/>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woman.</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CustomShape 9">
            <a:extLst>
              <a:ext uri="{FF2B5EF4-FFF2-40B4-BE49-F238E27FC236}">
                <a16:creationId xmlns:a16="http://schemas.microsoft.com/office/drawing/2014/main" id="{0C415E18-76DE-44C6-8CCF-E0A44AE168FD}"/>
              </a:ext>
            </a:extLst>
          </p:cNvPr>
          <p:cNvSpPr/>
          <p:nvPr/>
        </p:nvSpPr>
        <p:spPr>
          <a:xfrm>
            <a:off x="92295" y="3028562"/>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man.</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9">
            <a:extLst>
              <a:ext uri="{FF2B5EF4-FFF2-40B4-BE49-F238E27FC236}">
                <a16:creationId xmlns:a16="http://schemas.microsoft.com/office/drawing/2014/main" id="{9BDFD2D9-D30A-472F-B986-5C43DB785759}"/>
              </a:ext>
            </a:extLst>
          </p:cNvPr>
          <p:cNvSpPr/>
          <p:nvPr/>
        </p:nvSpPr>
        <p:spPr>
          <a:xfrm>
            <a:off x="4509966" y="3027503"/>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woman.</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9">
            <a:extLst>
              <a:ext uri="{FF2B5EF4-FFF2-40B4-BE49-F238E27FC236}">
                <a16:creationId xmlns:a16="http://schemas.microsoft.com/office/drawing/2014/main" id="{E51152E7-BC62-4E1F-8B4B-57A0479F45C4}"/>
              </a:ext>
            </a:extLst>
          </p:cNvPr>
          <p:cNvSpPr/>
          <p:nvPr/>
        </p:nvSpPr>
        <p:spPr>
          <a:xfrm>
            <a:off x="8617501" y="3000567"/>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thing.</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6" name="Picture 25">
            <a:extLst>
              <a:ext uri="{FF2B5EF4-FFF2-40B4-BE49-F238E27FC236}">
                <a16:creationId xmlns:a16="http://schemas.microsoft.com/office/drawing/2014/main" id="{15A4AA3B-30B0-40B3-96BE-B73F18F0023A}"/>
              </a:ext>
            </a:extLst>
          </p:cNvPr>
          <p:cNvPicPr>
            <a:picLocks noChangeAspect="1"/>
          </p:cNvPicPr>
          <p:nvPr/>
        </p:nvPicPr>
        <p:blipFill>
          <a:blip r:embed="rId12"/>
          <a:stretch>
            <a:fillRect/>
          </a:stretch>
        </p:blipFill>
        <p:spPr>
          <a:xfrm>
            <a:off x="1695027" y="5550601"/>
            <a:ext cx="687937" cy="610888"/>
          </a:xfrm>
          <a:prstGeom prst="rect">
            <a:avLst/>
          </a:prstGeom>
        </p:spPr>
      </p:pic>
      <p:pic>
        <p:nvPicPr>
          <p:cNvPr id="27" name="Picture 26">
            <a:extLst>
              <a:ext uri="{FF2B5EF4-FFF2-40B4-BE49-F238E27FC236}">
                <a16:creationId xmlns:a16="http://schemas.microsoft.com/office/drawing/2014/main" id="{2D67A078-628D-4632-840E-B84E7BD84295}"/>
              </a:ext>
            </a:extLst>
          </p:cNvPr>
          <p:cNvPicPr>
            <a:picLocks noChangeAspect="1"/>
          </p:cNvPicPr>
          <p:nvPr/>
        </p:nvPicPr>
        <p:blipFill>
          <a:blip r:embed="rId12"/>
          <a:stretch>
            <a:fillRect/>
          </a:stretch>
        </p:blipFill>
        <p:spPr>
          <a:xfrm>
            <a:off x="5870815" y="5708030"/>
            <a:ext cx="687937" cy="610888"/>
          </a:xfrm>
          <a:prstGeom prst="rect">
            <a:avLst/>
          </a:prstGeom>
        </p:spPr>
      </p:pic>
      <p:pic>
        <p:nvPicPr>
          <p:cNvPr id="30" name="Picture 29">
            <a:extLst>
              <a:ext uri="{FF2B5EF4-FFF2-40B4-BE49-F238E27FC236}">
                <a16:creationId xmlns:a16="http://schemas.microsoft.com/office/drawing/2014/main" id="{CDFC9336-D488-46B6-96F5-59A4EFBA49A9}"/>
              </a:ext>
            </a:extLst>
          </p:cNvPr>
          <p:cNvPicPr>
            <a:picLocks noChangeAspect="1"/>
          </p:cNvPicPr>
          <p:nvPr/>
        </p:nvPicPr>
        <p:blipFill>
          <a:blip r:embed="rId13"/>
          <a:stretch>
            <a:fillRect/>
          </a:stretch>
        </p:blipFill>
        <p:spPr>
          <a:xfrm>
            <a:off x="10900545" y="94654"/>
            <a:ext cx="1188823" cy="1091279"/>
          </a:xfrm>
          <a:prstGeom prst="rect">
            <a:avLst/>
          </a:prstGeom>
        </p:spPr>
      </p:pic>
      <p:sp>
        <p:nvSpPr>
          <p:cNvPr id="33" name="Title 1">
            <a:hlinkClick r:id="" action="ppaction://noaction">
              <a:snd r:embed="rId14" name="T2_W2_10.1.wav"/>
            </a:hlinkClick>
            <a:extLst>
              <a:ext uri="{FF2B5EF4-FFF2-40B4-BE49-F238E27FC236}">
                <a16:creationId xmlns:a16="http://schemas.microsoft.com/office/drawing/2014/main" id="{B1AED258-0EE9-4772-A44A-2D7C9082802D}"/>
              </a:ext>
            </a:extLst>
          </p:cNvPr>
          <p:cNvSpPr txBox="1">
            <a:spLocks/>
          </p:cNvSpPr>
          <p:nvPr/>
        </p:nvSpPr>
        <p:spPr>
          <a:xfrm>
            <a:off x="92295" y="210541"/>
            <a:ext cx="10563303" cy="516047"/>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Nicht</a:t>
            </a:r>
            <a:r>
              <a:rPr kumimoji="0" lang="en-GB" sz="29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der, die, das (not the) | </a:t>
            </a:r>
            <a:r>
              <a:rPr kumimoji="0" lang="en-GB" sz="29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kein</a:t>
            </a:r>
            <a:r>
              <a:rPr kumimoji="0" lang="en-GB" sz="29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a:t>
            </a:r>
            <a:r>
              <a:rPr kumimoji="0" lang="en-GB" sz="29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keine</a:t>
            </a:r>
            <a:r>
              <a:rPr kumimoji="0" lang="en-GB" sz="29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a:t>
            </a:r>
            <a:r>
              <a:rPr kumimoji="0" lang="en-GB" sz="29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kein</a:t>
            </a:r>
            <a:r>
              <a:rPr kumimoji="0" lang="en-GB" sz="29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(not a/an)</a:t>
            </a:r>
            <a:endParaRPr kumimoji="0" lang="en-GB" sz="29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32" name="Oval Callout 19">
            <a:extLst>
              <a:ext uri="{FF2B5EF4-FFF2-40B4-BE49-F238E27FC236}">
                <a16:creationId xmlns:a16="http://schemas.microsoft.com/office/drawing/2014/main" id="{3FC4BA51-CC6B-465A-A453-32B2A1EFC64E}"/>
              </a:ext>
            </a:extLst>
          </p:cNvPr>
          <p:cNvSpPr/>
          <p:nvPr/>
        </p:nvSpPr>
        <p:spPr>
          <a:xfrm>
            <a:off x="5908209" y="-72437"/>
            <a:ext cx="4596119" cy="2016854"/>
          </a:xfrm>
          <a:prstGeom prst="wedgeEllipseCallout">
            <a:avLst>
              <a:gd name="adj1" fmla="val -33817"/>
              <a:gd name="adj2" fmla="val 79844"/>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Remember that ‘</a:t>
            </a: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kein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works like ‘</a:t>
            </a: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and matches the gender of the noun.</a:t>
            </a:r>
          </a:p>
        </p:txBody>
      </p:sp>
    </p:spTree>
    <p:extLst>
      <p:ext uri="{BB962C8B-B14F-4D97-AF65-F5344CB8AC3E}">
        <p14:creationId xmlns:p14="http://schemas.microsoft.com/office/powerpoint/2010/main" val="362120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2_W2_10.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2_W2_10.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2_W2_10.4.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6" name="T2_W2_10.5.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T2_W2_10.6.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6"/>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T2_W2_10.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4" grpId="0"/>
      <p:bldP spid="15" grpId="0"/>
      <p:bldP spid="16" grpId="0"/>
      <p:bldP spid="17" grpId="0"/>
      <p:bldP spid="18" grpId="0"/>
      <p:bldP spid="19" grpId="0"/>
      <p:bldP spid="20" grpId="0"/>
      <p:bldP spid="21" grpId="0"/>
      <p:bldP spid="22" grpId="0"/>
      <p:bldP spid="23" grpId="0"/>
      <p:bldP spid="32" grpId="0" animBg="1"/>
      <p:bldP spid="3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0"/>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Female person nouns</a:t>
            </a:r>
            <a:endParaRPr lang="en-GB" sz="3600" dirty="0"/>
          </a:p>
        </p:txBody>
      </p:sp>
      <p:sp>
        <p:nvSpPr>
          <p:cNvPr id="14" name="Content Placeholder 2">
            <a:extLst>
              <a:ext uri="{FF2B5EF4-FFF2-40B4-BE49-F238E27FC236}">
                <a16:creationId xmlns:a16="http://schemas.microsoft.com/office/drawing/2014/main" id="{6C27265E-88F0-4B47-AC93-63B2EC5A3489}"/>
              </a:ext>
            </a:extLst>
          </p:cNvPr>
          <p:cNvSpPr txBox="1">
            <a:spLocks/>
          </p:cNvSpPr>
          <p:nvPr/>
        </p:nvSpPr>
        <p:spPr>
          <a:xfrm>
            <a:off x="92295" y="891239"/>
            <a:ext cx="10596169" cy="7571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solidFill>
                  <a:srgbClr val="002060"/>
                </a:solidFill>
                <a:effectLst/>
                <a:uLnTx/>
                <a:uFillTx/>
                <a:latin typeface="Century Gothic"/>
                <a:ea typeface="+mn-ea"/>
                <a:cs typeface="+mn-cs"/>
              </a:rPr>
              <a:t>To make many German person nouns feminine, we add </a:t>
            </a:r>
            <a:r>
              <a:rPr kumimoji="0" lang="en-GB" sz="2600" b="1" i="0" u="none" strike="noStrike" kern="1200" cap="none" spc="0" normalizeH="0" baseline="0" noProof="0" dirty="0">
                <a:ln>
                  <a:noFill/>
                </a:ln>
                <a:solidFill>
                  <a:srgbClr val="002060"/>
                </a:solidFill>
                <a:effectLst/>
                <a:uLnTx/>
                <a:uFillTx/>
                <a:latin typeface="Century Gothic"/>
                <a:ea typeface="+mn-ea"/>
                <a:cs typeface="+mn-cs"/>
              </a:rPr>
              <a:t>-in </a:t>
            </a:r>
            <a:r>
              <a:rPr kumimoji="0" lang="en-GB" sz="2600" b="0" i="0" u="none" strike="noStrike" kern="1200" cap="none" spc="0" normalizeH="0" baseline="0" noProof="0" dirty="0">
                <a:ln>
                  <a:noFill/>
                </a:ln>
                <a:solidFill>
                  <a:srgbClr val="002060"/>
                </a:solidFill>
                <a:effectLst/>
                <a:uLnTx/>
                <a:uFillTx/>
                <a:latin typeface="Century Gothic"/>
                <a:ea typeface="+mn-ea"/>
                <a:cs typeface="+mn-cs"/>
              </a:rPr>
              <a:t>to the masculine noun and change the article to ‘</a:t>
            </a:r>
            <a:r>
              <a:rPr kumimoji="0" lang="en-GB" sz="2600" b="1" i="0" u="none" strike="noStrike" kern="1200" cap="none" spc="0" normalizeH="0" baseline="0" noProof="0" dirty="0">
                <a:ln>
                  <a:noFill/>
                </a:ln>
                <a:solidFill>
                  <a:srgbClr val="002060"/>
                </a:solidFill>
                <a:effectLst/>
                <a:uLnTx/>
                <a:uFillTx/>
                <a:latin typeface="Century Gothic"/>
                <a:ea typeface="+mn-ea"/>
                <a:cs typeface="+mn-cs"/>
              </a:rPr>
              <a:t>die</a:t>
            </a:r>
            <a:r>
              <a:rPr kumimoji="0" lang="en-GB" sz="26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 name="TextBox 2">
            <a:extLst>
              <a:ext uri="{FF2B5EF4-FFF2-40B4-BE49-F238E27FC236}">
                <a16:creationId xmlns:a16="http://schemas.microsoft.com/office/drawing/2014/main" id="{878BA76D-F154-4A38-8B89-3AEC6868A346}"/>
              </a:ext>
            </a:extLst>
          </p:cNvPr>
          <p:cNvSpPr txBox="1"/>
          <p:nvPr/>
        </p:nvSpPr>
        <p:spPr>
          <a:xfrm>
            <a:off x="184126" y="1860945"/>
            <a:ext cx="2470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B0F0"/>
                </a:solidFill>
                <a:effectLst/>
                <a:uLnTx/>
                <a:uFillTx/>
                <a:latin typeface="Century Gothic"/>
                <a:ea typeface="+mn-ea"/>
                <a:cs typeface="+mn-cs"/>
              </a:rPr>
              <a:t>der</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Schüler</a:t>
            </a:r>
            <a:endParaRPr kumimoji="0" lang="en-GB"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F58C25BC-A0A5-4873-BE55-CA0E8835751C}"/>
              </a:ext>
            </a:extLst>
          </p:cNvPr>
          <p:cNvSpPr txBox="1"/>
          <p:nvPr/>
        </p:nvSpPr>
        <p:spPr>
          <a:xfrm>
            <a:off x="3193947" y="1860945"/>
            <a:ext cx="2470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entury Gothic"/>
                <a:ea typeface="+mn-ea"/>
                <a:cs typeface="+mn-cs"/>
              </a:rPr>
              <a:t>die</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t>
            </a:r>
            <a:r>
              <a:rPr lang="en-GB" sz="2800" dirty="0" err="1">
                <a:solidFill>
                  <a:srgbClr val="002060"/>
                </a:solidFill>
                <a:latin typeface="Century Gothic"/>
              </a:rPr>
              <a:t>Schüler</a:t>
            </a:r>
            <a:r>
              <a:rPr kumimoji="0" lang="en-GB" sz="2800" b="0" i="0" u="none" strike="noStrike" kern="1200" cap="none" spc="0" normalizeH="0" baseline="0" noProof="0" dirty="0">
                <a:ln>
                  <a:noFill/>
                </a:ln>
                <a:solidFill>
                  <a:srgbClr val="FF0000"/>
                </a:solidFill>
                <a:effectLst/>
                <a:uLnTx/>
                <a:uFillTx/>
                <a:latin typeface="Century Gothic"/>
                <a:ea typeface="+mn-ea"/>
                <a:cs typeface="+mn-cs"/>
              </a:rPr>
              <a:t>in</a:t>
            </a:r>
          </a:p>
        </p:txBody>
      </p:sp>
      <p:sp>
        <p:nvSpPr>
          <p:cNvPr id="12" name="TextBox 11">
            <a:extLst>
              <a:ext uri="{FF2B5EF4-FFF2-40B4-BE49-F238E27FC236}">
                <a16:creationId xmlns:a16="http://schemas.microsoft.com/office/drawing/2014/main" id="{62C3A8FA-E2CB-4D8A-B855-4EEB4912A346}"/>
              </a:ext>
            </a:extLst>
          </p:cNvPr>
          <p:cNvSpPr txBox="1"/>
          <p:nvPr/>
        </p:nvSpPr>
        <p:spPr>
          <a:xfrm>
            <a:off x="7106294" y="1860945"/>
            <a:ext cx="2470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B0F0"/>
                </a:solidFill>
                <a:effectLst/>
                <a:uLnTx/>
                <a:uFillTx/>
                <a:latin typeface="Century Gothic"/>
                <a:ea typeface="+mn-ea"/>
                <a:cs typeface="+mn-cs"/>
              </a:rPr>
              <a:t>der</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Spieler</a:t>
            </a:r>
          </a:p>
        </p:txBody>
      </p:sp>
      <p:sp>
        <p:nvSpPr>
          <p:cNvPr id="13" name="TextBox 12">
            <a:extLst>
              <a:ext uri="{FF2B5EF4-FFF2-40B4-BE49-F238E27FC236}">
                <a16:creationId xmlns:a16="http://schemas.microsoft.com/office/drawing/2014/main" id="{B8431461-2752-4702-BB8B-61C84B5E164A}"/>
              </a:ext>
            </a:extLst>
          </p:cNvPr>
          <p:cNvSpPr txBox="1"/>
          <p:nvPr/>
        </p:nvSpPr>
        <p:spPr>
          <a:xfrm>
            <a:off x="9440140" y="1834576"/>
            <a:ext cx="2470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entury Gothic"/>
                <a:ea typeface="+mn-ea"/>
                <a:cs typeface="+mn-cs"/>
              </a:rPr>
              <a:t>die</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t>
            </a:r>
            <a:r>
              <a:rPr lang="en-GB" sz="2800" dirty="0">
                <a:solidFill>
                  <a:srgbClr val="002060"/>
                </a:solidFill>
                <a:latin typeface="Century Gothic"/>
              </a:rPr>
              <a:t>Spieler</a:t>
            </a:r>
            <a:r>
              <a:rPr kumimoji="0" lang="en-GB" sz="2800" b="0" i="0" u="none" strike="noStrike" kern="1200" cap="none" spc="0" normalizeH="0" baseline="0" noProof="0" dirty="0">
                <a:ln>
                  <a:noFill/>
                </a:ln>
                <a:solidFill>
                  <a:srgbClr val="FF0000"/>
                </a:solidFill>
                <a:effectLst/>
                <a:uLnTx/>
                <a:uFillTx/>
                <a:latin typeface="Century Gothic"/>
                <a:ea typeface="+mn-ea"/>
                <a:cs typeface="+mn-cs"/>
              </a:rPr>
              <a:t>in</a:t>
            </a:r>
          </a:p>
        </p:txBody>
      </p:sp>
      <p:sp>
        <p:nvSpPr>
          <p:cNvPr id="15" name="TextBox 14">
            <a:extLst>
              <a:ext uri="{FF2B5EF4-FFF2-40B4-BE49-F238E27FC236}">
                <a16:creationId xmlns:a16="http://schemas.microsoft.com/office/drawing/2014/main" id="{5806898E-D2E2-4C6C-98BD-4519E33F2156}"/>
              </a:ext>
            </a:extLst>
          </p:cNvPr>
          <p:cNvSpPr txBox="1"/>
          <p:nvPr/>
        </p:nvSpPr>
        <p:spPr>
          <a:xfrm>
            <a:off x="113937" y="3792482"/>
            <a:ext cx="22595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[male]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pupil</a:t>
            </a:r>
          </a:p>
        </p:txBody>
      </p:sp>
      <p:sp>
        <p:nvSpPr>
          <p:cNvPr id="16" name="TextBox 15">
            <a:extLst>
              <a:ext uri="{FF2B5EF4-FFF2-40B4-BE49-F238E27FC236}">
                <a16:creationId xmlns:a16="http://schemas.microsoft.com/office/drawing/2014/main" id="{5BCB9754-DB12-4783-B7A1-A4568F6C284B}"/>
              </a:ext>
            </a:extLst>
          </p:cNvPr>
          <p:cNvSpPr txBox="1"/>
          <p:nvPr/>
        </p:nvSpPr>
        <p:spPr>
          <a:xfrm>
            <a:off x="2936525" y="3819534"/>
            <a:ext cx="2470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[female]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pupil</a:t>
            </a:r>
          </a:p>
        </p:txBody>
      </p:sp>
      <p:sp>
        <p:nvSpPr>
          <p:cNvPr id="17" name="TextBox 16">
            <a:extLst>
              <a:ext uri="{FF2B5EF4-FFF2-40B4-BE49-F238E27FC236}">
                <a16:creationId xmlns:a16="http://schemas.microsoft.com/office/drawing/2014/main" id="{F3E3DFA8-DD58-4438-BEC4-C89E6B0A9E77}"/>
              </a:ext>
            </a:extLst>
          </p:cNvPr>
          <p:cNvSpPr txBox="1"/>
          <p:nvPr/>
        </p:nvSpPr>
        <p:spPr>
          <a:xfrm>
            <a:off x="6682722" y="3800866"/>
            <a:ext cx="2470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[male] player</a:t>
            </a:r>
          </a:p>
        </p:txBody>
      </p:sp>
      <p:sp>
        <p:nvSpPr>
          <p:cNvPr id="18" name="TextBox 17">
            <a:extLst>
              <a:ext uri="{FF2B5EF4-FFF2-40B4-BE49-F238E27FC236}">
                <a16:creationId xmlns:a16="http://schemas.microsoft.com/office/drawing/2014/main" id="{6A2B2889-CF88-4C83-B041-B03816A32871}"/>
              </a:ext>
            </a:extLst>
          </p:cNvPr>
          <p:cNvSpPr txBox="1"/>
          <p:nvPr/>
        </p:nvSpPr>
        <p:spPr>
          <a:xfrm>
            <a:off x="9440140" y="3792482"/>
            <a:ext cx="2470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[female] player</a:t>
            </a:r>
          </a:p>
        </p:txBody>
      </p:sp>
      <p:sp>
        <p:nvSpPr>
          <p:cNvPr id="19" name="Content Placeholder 2">
            <a:extLst>
              <a:ext uri="{FF2B5EF4-FFF2-40B4-BE49-F238E27FC236}">
                <a16:creationId xmlns:a16="http://schemas.microsoft.com/office/drawing/2014/main" id="{D6D22CFC-76AC-4AE1-972E-563AE4B616B7}"/>
              </a:ext>
            </a:extLst>
          </p:cNvPr>
          <p:cNvSpPr txBox="1">
            <a:spLocks/>
          </p:cNvSpPr>
          <p:nvPr/>
        </p:nvSpPr>
        <p:spPr>
          <a:xfrm>
            <a:off x="70051" y="4780977"/>
            <a:ext cx="11628650" cy="7571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Robbie is trying to understand all this. Help him translate each sentence.</a:t>
            </a:r>
          </a:p>
        </p:txBody>
      </p:sp>
      <p:sp>
        <p:nvSpPr>
          <p:cNvPr id="20" name="TextBox 19">
            <a:extLst>
              <a:ext uri="{FF2B5EF4-FFF2-40B4-BE49-F238E27FC236}">
                <a16:creationId xmlns:a16="http://schemas.microsoft.com/office/drawing/2014/main" id="{BDCDA800-321B-46CD-BFA6-D1FDD452ABEA}"/>
              </a:ext>
            </a:extLst>
          </p:cNvPr>
          <p:cNvSpPr txBox="1"/>
          <p:nvPr/>
        </p:nvSpPr>
        <p:spPr>
          <a:xfrm>
            <a:off x="60971" y="5348794"/>
            <a:ext cx="53694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1. Das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der Partner!</a:t>
            </a:r>
          </a:p>
        </p:txBody>
      </p:sp>
      <p:sp>
        <p:nvSpPr>
          <p:cNvPr id="21" name="TextBox 20">
            <a:extLst>
              <a:ext uri="{FF2B5EF4-FFF2-40B4-BE49-F238E27FC236}">
                <a16:creationId xmlns:a16="http://schemas.microsoft.com/office/drawing/2014/main" id="{8FAD1770-221D-4327-91FA-6A027C8A4C40}"/>
              </a:ext>
            </a:extLst>
          </p:cNvPr>
          <p:cNvSpPr txBox="1"/>
          <p:nvPr/>
        </p:nvSpPr>
        <p:spPr>
          <a:xfrm>
            <a:off x="5256104" y="5369104"/>
            <a:ext cx="75091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1. That is not the (male) partner!</a:t>
            </a:r>
          </a:p>
        </p:txBody>
      </p:sp>
      <p:sp>
        <p:nvSpPr>
          <p:cNvPr id="22" name="TextBox 21">
            <a:extLst>
              <a:ext uri="{FF2B5EF4-FFF2-40B4-BE49-F238E27FC236}">
                <a16:creationId xmlns:a16="http://schemas.microsoft.com/office/drawing/2014/main" id="{B9120A0F-DD1C-46CE-BA7C-ACF7506EBA44}"/>
              </a:ext>
            </a:extLst>
          </p:cNvPr>
          <p:cNvSpPr txBox="1"/>
          <p:nvPr/>
        </p:nvSpPr>
        <p:spPr>
          <a:xfrm>
            <a:off x="60971" y="5801715"/>
            <a:ext cx="53694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2. Das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kein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Schüler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3" name="TextBox 22">
            <a:extLst>
              <a:ext uri="{FF2B5EF4-FFF2-40B4-BE49-F238E27FC236}">
                <a16:creationId xmlns:a16="http://schemas.microsoft.com/office/drawing/2014/main" id="{EAC23207-5B3B-4D73-84B6-6C3AF8CF96A9}"/>
              </a:ext>
            </a:extLst>
          </p:cNvPr>
          <p:cNvSpPr txBox="1"/>
          <p:nvPr/>
        </p:nvSpPr>
        <p:spPr>
          <a:xfrm>
            <a:off x="5256104" y="5776702"/>
            <a:ext cx="61675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2. That’s not a (male) pupil!</a:t>
            </a:r>
          </a:p>
        </p:txBody>
      </p:sp>
      <p:sp>
        <p:nvSpPr>
          <p:cNvPr id="24" name="TextBox 23">
            <a:extLst>
              <a:ext uri="{FF2B5EF4-FFF2-40B4-BE49-F238E27FC236}">
                <a16:creationId xmlns:a16="http://schemas.microsoft.com/office/drawing/2014/main" id="{164C4C66-4C9C-4534-ACA4-08860336C753}"/>
              </a:ext>
            </a:extLst>
          </p:cNvPr>
          <p:cNvSpPr txBox="1"/>
          <p:nvPr/>
        </p:nvSpPr>
        <p:spPr>
          <a:xfrm>
            <a:off x="60971" y="6204610"/>
            <a:ext cx="53694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3. Das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keine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Spielerin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5" name="TextBox 24">
            <a:extLst>
              <a:ext uri="{FF2B5EF4-FFF2-40B4-BE49-F238E27FC236}">
                <a16:creationId xmlns:a16="http://schemas.microsoft.com/office/drawing/2014/main" id="{F87E48F9-B22E-461C-8649-D73861479BE9}"/>
              </a:ext>
            </a:extLst>
          </p:cNvPr>
          <p:cNvSpPr txBox="1"/>
          <p:nvPr/>
        </p:nvSpPr>
        <p:spPr>
          <a:xfrm>
            <a:off x="5256104" y="6229623"/>
            <a:ext cx="61675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3. That is not a (female) player!</a:t>
            </a:r>
          </a:p>
        </p:txBody>
      </p:sp>
      <p:pic>
        <p:nvPicPr>
          <p:cNvPr id="9" name="Picture 8">
            <a:extLst>
              <a:ext uri="{FF2B5EF4-FFF2-40B4-BE49-F238E27FC236}">
                <a16:creationId xmlns:a16="http://schemas.microsoft.com/office/drawing/2014/main" id="{2D6F75AB-CDD9-4A4C-B4D3-08D8394B5D75}"/>
              </a:ext>
            </a:extLst>
          </p:cNvPr>
          <p:cNvPicPr>
            <a:picLocks noChangeAspect="1"/>
          </p:cNvPicPr>
          <p:nvPr/>
        </p:nvPicPr>
        <p:blipFill>
          <a:blip r:embed="rId11"/>
          <a:stretch>
            <a:fillRect/>
          </a:stretch>
        </p:blipFill>
        <p:spPr>
          <a:xfrm>
            <a:off x="10316407" y="5053334"/>
            <a:ext cx="1840322" cy="1870921"/>
          </a:xfrm>
          <a:prstGeom prst="rect">
            <a:avLst/>
          </a:prstGeom>
        </p:spPr>
      </p:pic>
      <p:pic>
        <p:nvPicPr>
          <p:cNvPr id="10" name="Picture 9">
            <a:extLst>
              <a:ext uri="{FF2B5EF4-FFF2-40B4-BE49-F238E27FC236}">
                <a16:creationId xmlns:a16="http://schemas.microsoft.com/office/drawing/2014/main" id="{C37359E2-38F9-47DE-B025-AB290229464D}"/>
              </a:ext>
            </a:extLst>
          </p:cNvPr>
          <p:cNvPicPr>
            <a:picLocks noChangeAspect="1"/>
          </p:cNvPicPr>
          <p:nvPr/>
        </p:nvPicPr>
        <p:blipFill>
          <a:blip r:embed="rId12"/>
          <a:stretch>
            <a:fillRect/>
          </a:stretch>
        </p:blipFill>
        <p:spPr>
          <a:xfrm>
            <a:off x="11672982" y="4913896"/>
            <a:ext cx="225572" cy="445047"/>
          </a:xfrm>
          <a:prstGeom prst="rect">
            <a:avLst/>
          </a:prstGeom>
        </p:spPr>
      </p:pic>
      <p:pic>
        <p:nvPicPr>
          <p:cNvPr id="27" name="Picture 26">
            <a:extLst>
              <a:ext uri="{FF2B5EF4-FFF2-40B4-BE49-F238E27FC236}">
                <a16:creationId xmlns:a16="http://schemas.microsoft.com/office/drawing/2014/main" id="{204B13AD-CA44-440F-AA17-1C3F4D658CFF}"/>
              </a:ext>
            </a:extLst>
          </p:cNvPr>
          <p:cNvPicPr>
            <a:picLocks noChangeAspect="1"/>
          </p:cNvPicPr>
          <p:nvPr/>
        </p:nvPicPr>
        <p:blipFill>
          <a:blip r:embed="rId13"/>
          <a:stretch>
            <a:fillRect/>
          </a:stretch>
        </p:blipFill>
        <p:spPr>
          <a:xfrm>
            <a:off x="10359279" y="5544388"/>
            <a:ext cx="266273" cy="444407"/>
          </a:xfrm>
          <a:prstGeom prst="rect">
            <a:avLst/>
          </a:prstGeom>
        </p:spPr>
      </p:pic>
      <p:sp>
        <p:nvSpPr>
          <p:cNvPr id="29" name="Oval Callout 19">
            <a:extLst>
              <a:ext uri="{FF2B5EF4-FFF2-40B4-BE49-F238E27FC236}">
                <a16:creationId xmlns:a16="http://schemas.microsoft.com/office/drawing/2014/main" id="{2D2614A0-62AD-4AD5-865D-0C41A8EB1807}"/>
              </a:ext>
            </a:extLst>
          </p:cNvPr>
          <p:cNvSpPr/>
          <p:nvPr/>
        </p:nvSpPr>
        <p:spPr>
          <a:xfrm>
            <a:off x="5898197" y="450728"/>
            <a:ext cx="4039535" cy="1444283"/>
          </a:xfrm>
          <a:prstGeom prst="wedgeEllipseCallout">
            <a:avLst>
              <a:gd name="adj1" fmla="val -75270"/>
              <a:gd name="adj2" fmla="val 184223"/>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We often miss out the words ‘male’ and ‘female’ in English.</a:t>
            </a:r>
          </a:p>
        </p:txBody>
      </p:sp>
      <p:pic>
        <p:nvPicPr>
          <p:cNvPr id="5" name="Picture 2" descr="Free kids students back to school vector">
            <a:extLst>
              <a:ext uri="{FF2B5EF4-FFF2-40B4-BE49-F238E27FC236}">
                <a16:creationId xmlns:a16="http://schemas.microsoft.com/office/drawing/2014/main" id="{2F24D6AD-BD55-807F-D460-8E5564EEB1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60" r="55979"/>
          <a:stretch/>
        </p:blipFill>
        <p:spPr bwMode="auto">
          <a:xfrm>
            <a:off x="790817" y="2357796"/>
            <a:ext cx="886013" cy="13473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kids students back to school vector">
            <a:extLst>
              <a:ext uri="{FF2B5EF4-FFF2-40B4-BE49-F238E27FC236}">
                <a16:creationId xmlns:a16="http://schemas.microsoft.com/office/drawing/2014/main" id="{6988B616-6579-3D52-BEAF-4B59A2AF934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4181"/>
          <a:stretch/>
        </p:blipFill>
        <p:spPr bwMode="auto">
          <a:xfrm>
            <a:off x="3873454" y="2402979"/>
            <a:ext cx="1111470" cy="13378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Free soccer football sports vector">
            <a:extLst>
              <a:ext uri="{FF2B5EF4-FFF2-40B4-BE49-F238E27FC236}">
                <a16:creationId xmlns:a16="http://schemas.microsoft.com/office/drawing/2014/main" id="{A75FA400-4D5A-F28C-9CBF-782E846A7B9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07739" y="2374117"/>
            <a:ext cx="1111470" cy="15345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Free girl soccer player vector">
            <a:extLst>
              <a:ext uri="{FF2B5EF4-FFF2-40B4-BE49-F238E27FC236}">
                <a16:creationId xmlns:a16="http://schemas.microsoft.com/office/drawing/2014/main" id="{2F34BEC1-D609-0C8C-9BB4-7033A7D51B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19203" y="2358342"/>
            <a:ext cx="1250496" cy="138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8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2_11.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2_11.2.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T2_W2_11.3.wav"/>
                                        </p:tgtEl>
                                      </p:cMediaNode>
                                    </p:audio>
                                  </p:subTnLst>
                                </p:cTn>
                              </p:par>
                              <p:par>
                                <p:cTn id="36" presetID="1"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T2_W2_11.4.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T2_W2_11.5.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8" name="T2_W2_11.6.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9" name="T2_W2_11.7.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7" grpId="0"/>
      <p:bldP spid="12" grpId="0"/>
      <p:bldP spid="13" grpId="0"/>
      <p:bldP spid="15" grpId="0"/>
      <p:bldP spid="16" grpId="0"/>
      <p:bldP spid="17" grpId="0"/>
      <p:bldP spid="18" grpId="0"/>
      <p:bldP spid="19" grpId="0"/>
      <p:bldP spid="20" grpId="0"/>
      <p:bldP spid="21" grpId="0"/>
      <p:bldP spid="22" grpId="0"/>
      <p:bldP spid="23" grpId="0"/>
      <p:bldP spid="24" grpId="0"/>
      <p:bldP spid="25" grpId="0"/>
      <p:bldP spid="29" grpId="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9540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Ronja’s school is holding a teachers vs pupils football</a:t>
            </a:r>
            <a:r>
              <a:rPr kumimoji="0" lang="en-GB" sz="2800" b="1" i="0" u="none" strike="noStrike" kern="1200" cap="none" spc="-1" normalizeH="0" noProof="0" dirty="0">
                <a:ln>
                  <a:noFill/>
                </a:ln>
                <a:solidFill>
                  <a:srgbClr val="002060"/>
                </a:solidFill>
                <a:effectLst/>
                <a:uLnTx/>
                <a:uFillTx/>
                <a:latin typeface="Century gothic"/>
                <a:ea typeface="+mn-ea"/>
                <a:cs typeface="+mn-cs"/>
              </a:rPr>
              <a:t> game. Ronja makes notes for the school newspaper.</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4468" y="76096"/>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942" y="989104"/>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1064954" y="1133488"/>
            <a:ext cx="9398406" cy="523180"/>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can Ronja see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What does the sentence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mean?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27120" y="3945221"/>
            <a:ext cx="4190518" cy="55578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die…</a:t>
            </a:r>
          </a:p>
        </p:txBody>
      </p:sp>
      <p:sp>
        <p:nvSpPr>
          <p:cNvPr id="16" name="Oval 15">
            <a:extLst>
              <a:ext uri="{FF2B5EF4-FFF2-40B4-BE49-F238E27FC236}">
                <a16:creationId xmlns:a16="http://schemas.microsoft.com/office/drawing/2014/main" id="{822272AC-93EF-4AE7-8B9B-DA16B0F5F54C}"/>
              </a:ext>
            </a:extLst>
          </p:cNvPr>
          <p:cNvSpPr/>
          <p:nvPr/>
        </p:nvSpPr>
        <p:spPr>
          <a:xfrm>
            <a:off x="4769695" y="3986749"/>
            <a:ext cx="814408"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Oval Callout 19">
            <a:extLst>
              <a:ext uri="{FF2B5EF4-FFF2-40B4-BE49-F238E27FC236}">
                <a16:creationId xmlns:a16="http://schemas.microsoft.com/office/drawing/2014/main" id="{23A3DCA6-4108-4276-AD45-29268B7FE8F2}"/>
              </a:ext>
            </a:extLst>
          </p:cNvPr>
          <p:cNvSpPr/>
          <p:nvPr/>
        </p:nvSpPr>
        <p:spPr>
          <a:xfrm>
            <a:off x="7645596" y="5277784"/>
            <a:ext cx="4190518" cy="1508790"/>
          </a:xfrm>
          <a:prstGeom prst="wedgeEllipseCallout">
            <a:avLst>
              <a:gd name="adj1" fmla="val -88439"/>
              <a:gd name="adj2" fmla="val -72091"/>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 ‘die’ here tells us Ronja needs</a:t>
            </a:r>
            <a:r>
              <a:rPr kumimoji="0" lang="en-GB" sz="2400" b="1" i="0" u="none" strike="noStrike" kern="0" cap="none" spc="0" normalizeH="0" noProof="0" dirty="0">
                <a:ln>
                  <a:noFill/>
                </a:ln>
                <a:solidFill>
                  <a:prstClr val="white"/>
                </a:solidFill>
                <a:effectLst/>
                <a:uLnTx/>
                <a:uFillTx/>
                <a:latin typeface="Century Gothic" panose="020F0302020204030204"/>
                <a:ea typeface="+mn-ea"/>
                <a:cs typeface="+mn-cs"/>
              </a:rPr>
              <a:t> a female noun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18" name="Oval Callout 19">
            <a:extLst>
              <a:ext uri="{FF2B5EF4-FFF2-40B4-BE49-F238E27FC236}">
                <a16:creationId xmlns:a16="http://schemas.microsoft.com/office/drawing/2014/main" id="{4832991A-A1AC-4C37-8FA7-012B7BB099FF}"/>
              </a:ext>
            </a:extLst>
          </p:cNvPr>
          <p:cNvSpPr/>
          <p:nvPr/>
        </p:nvSpPr>
        <p:spPr>
          <a:xfrm>
            <a:off x="2701331" y="5277783"/>
            <a:ext cx="4190518" cy="1172633"/>
          </a:xfrm>
          <a:prstGeom prst="wedgeEllipseCallout">
            <a:avLst>
              <a:gd name="adj1" fmla="val 17731"/>
              <a:gd name="adj2" fmla="val -45151"/>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That is not the [female] player.</a:t>
            </a:r>
          </a:p>
        </p:txBody>
      </p:sp>
      <p:pic>
        <p:nvPicPr>
          <p:cNvPr id="15" name="Picture 14" descr="A cartoon of a person with her hands in her pockets&#10;&#10;Description automatically generated">
            <a:extLst>
              <a:ext uri="{FF2B5EF4-FFF2-40B4-BE49-F238E27FC236}">
                <a16:creationId xmlns:a16="http://schemas.microsoft.com/office/drawing/2014/main" id="{0C0F4B16-5022-B86F-2BBB-E1B7A54563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68" y="2403358"/>
            <a:ext cx="1721112" cy="4454642"/>
          </a:xfrm>
          <a:prstGeom prst="rect">
            <a:avLst/>
          </a:prstGeom>
        </p:spPr>
      </p:pic>
      <p:pic>
        <p:nvPicPr>
          <p:cNvPr id="21" name="Picture 4" descr="Free soccer football sports vector">
            <a:extLst>
              <a:ext uri="{FF2B5EF4-FFF2-40B4-BE49-F238E27FC236}">
                <a16:creationId xmlns:a16="http://schemas.microsoft.com/office/drawing/2014/main" id="{1A27C4EC-0940-5BA8-6EED-AB1E711DB0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0796" y="2282297"/>
            <a:ext cx="1111470" cy="15345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ree girl soccer player vector">
            <a:extLst>
              <a:ext uri="{FF2B5EF4-FFF2-40B4-BE49-F238E27FC236}">
                <a16:creationId xmlns:a16="http://schemas.microsoft.com/office/drawing/2014/main" id="{80D3A8C8-15D6-58A2-9A79-913E46FB6B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67606" y="2268879"/>
            <a:ext cx="1250496" cy="1382443"/>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22">
            <a:extLst>
              <a:ext uri="{FF2B5EF4-FFF2-40B4-BE49-F238E27FC236}">
                <a16:creationId xmlns:a16="http://schemas.microsoft.com/office/drawing/2014/main" id="{46241A7B-1B37-DC00-47CB-8073C55A6E96}"/>
              </a:ext>
            </a:extLst>
          </p:cNvPr>
          <p:cNvSpPr/>
          <p:nvPr/>
        </p:nvSpPr>
        <p:spPr>
          <a:xfrm>
            <a:off x="6792635" y="3945221"/>
            <a:ext cx="1659631"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Spieler</a:t>
            </a:r>
          </a:p>
        </p:txBody>
      </p:sp>
      <p:sp>
        <p:nvSpPr>
          <p:cNvPr id="24" name="Speech Bubble: Rectangle with Corners Rounded 23">
            <a:extLst>
              <a:ext uri="{FF2B5EF4-FFF2-40B4-BE49-F238E27FC236}">
                <a16:creationId xmlns:a16="http://schemas.microsoft.com/office/drawing/2014/main" id="{7CD6A31D-40AA-9A1B-6920-BECCC8278695}"/>
              </a:ext>
            </a:extLst>
          </p:cNvPr>
          <p:cNvSpPr/>
          <p:nvPr/>
        </p:nvSpPr>
        <p:spPr>
          <a:xfrm>
            <a:off x="9286278" y="3945221"/>
            <a:ext cx="2098899"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Spielerin</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Oval 24">
            <a:extLst>
              <a:ext uri="{FF2B5EF4-FFF2-40B4-BE49-F238E27FC236}">
                <a16:creationId xmlns:a16="http://schemas.microsoft.com/office/drawing/2014/main" id="{9796FF3D-C4B8-FBF8-2DBB-64867EB0426F}"/>
              </a:ext>
            </a:extLst>
          </p:cNvPr>
          <p:cNvSpPr/>
          <p:nvPr/>
        </p:nvSpPr>
        <p:spPr>
          <a:xfrm>
            <a:off x="8877285" y="2061304"/>
            <a:ext cx="2916884" cy="27353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Title 2">
            <a:extLst>
              <a:ext uri="{FF2B5EF4-FFF2-40B4-BE49-F238E27FC236}">
                <a16:creationId xmlns:a16="http://schemas.microsoft.com/office/drawing/2014/main" id="{DCB82890-11F5-4B81-FC9A-E800A9B650AA}"/>
              </a:ext>
            </a:extLst>
          </p:cNvPr>
          <p:cNvSpPr txBox="1">
            <a:spLocks/>
          </p:cNvSpPr>
          <p:nvPr/>
        </p:nvSpPr>
        <p:spPr>
          <a:xfrm>
            <a:off x="11114791" y="958920"/>
            <a:ext cx="914400" cy="368103"/>
          </a:xfrm>
          <a:prstGeom prst="rect">
            <a:avLst/>
          </a:prstGeom>
          <a:solidFill>
            <a:srgbClr val="2E94AF"/>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6710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T2_W2_12.1.wav"/>
                                        </p:tgtEl>
                                      </p:cMediaNode>
                                    </p:audio>
                                  </p:sub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8"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9540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Ronja’s school is holding a teachers vs pupils football</a:t>
            </a:r>
            <a:r>
              <a:rPr kumimoji="0" lang="en-GB" sz="2800" b="1" i="0" u="none" strike="noStrike" kern="1200" cap="none" spc="-1" normalizeH="0" noProof="0" dirty="0">
                <a:ln>
                  <a:noFill/>
                </a:ln>
                <a:solidFill>
                  <a:srgbClr val="002060"/>
                </a:solidFill>
                <a:effectLst/>
                <a:uLnTx/>
                <a:uFillTx/>
                <a:latin typeface="Century gothic"/>
                <a:ea typeface="+mn-ea"/>
                <a:cs typeface="+mn-cs"/>
              </a:rPr>
              <a:t> game. Ronja makes notes for the school newspaper.</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2" y="989104"/>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1064954" y="1133488"/>
            <a:ext cx="9398406" cy="523180"/>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can Ronja see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What does the sentence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mean?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27120" y="3945221"/>
            <a:ext cx="4190518" cy="55578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kein</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6" name="Oval 15">
            <a:extLst>
              <a:ext uri="{FF2B5EF4-FFF2-40B4-BE49-F238E27FC236}">
                <a16:creationId xmlns:a16="http://schemas.microsoft.com/office/drawing/2014/main" id="{822272AC-93EF-4AE7-8B9B-DA16B0F5F54C}"/>
              </a:ext>
            </a:extLst>
          </p:cNvPr>
          <p:cNvSpPr/>
          <p:nvPr/>
        </p:nvSpPr>
        <p:spPr>
          <a:xfrm>
            <a:off x="4846026" y="3986749"/>
            <a:ext cx="286399"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descr="A cartoon of a person with her hands in her pockets&#10;&#10;Description automatically generated">
            <a:extLst>
              <a:ext uri="{FF2B5EF4-FFF2-40B4-BE49-F238E27FC236}">
                <a16:creationId xmlns:a16="http://schemas.microsoft.com/office/drawing/2014/main" id="{0C0F4B16-5022-B86F-2BBB-E1B7A5456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68" y="2403358"/>
            <a:ext cx="1721112" cy="4454642"/>
          </a:xfrm>
          <a:prstGeom prst="rect">
            <a:avLst/>
          </a:prstGeom>
        </p:spPr>
      </p:pic>
      <p:sp>
        <p:nvSpPr>
          <p:cNvPr id="23" name="Speech Bubble: Rectangle with Corners Rounded 22">
            <a:extLst>
              <a:ext uri="{FF2B5EF4-FFF2-40B4-BE49-F238E27FC236}">
                <a16:creationId xmlns:a16="http://schemas.microsoft.com/office/drawing/2014/main" id="{46241A7B-1B37-DC00-47CB-8073C55A6E96}"/>
              </a:ext>
            </a:extLst>
          </p:cNvPr>
          <p:cNvSpPr/>
          <p:nvPr/>
        </p:nvSpPr>
        <p:spPr>
          <a:xfrm>
            <a:off x="6792635" y="3945221"/>
            <a:ext cx="1659631"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Partner</a:t>
            </a:r>
          </a:p>
        </p:txBody>
      </p:sp>
      <p:sp>
        <p:nvSpPr>
          <p:cNvPr id="24" name="Speech Bubble: Rectangle with Corners Rounded 23">
            <a:extLst>
              <a:ext uri="{FF2B5EF4-FFF2-40B4-BE49-F238E27FC236}">
                <a16:creationId xmlns:a16="http://schemas.microsoft.com/office/drawing/2014/main" id="{7CD6A31D-40AA-9A1B-6920-BECCC8278695}"/>
              </a:ext>
            </a:extLst>
          </p:cNvPr>
          <p:cNvSpPr/>
          <p:nvPr/>
        </p:nvSpPr>
        <p:spPr>
          <a:xfrm>
            <a:off x="9286278" y="3945221"/>
            <a:ext cx="2098899"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Partnerin</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Oval 24">
            <a:extLst>
              <a:ext uri="{FF2B5EF4-FFF2-40B4-BE49-F238E27FC236}">
                <a16:creationId xmlns:a16="http://schemas.microsoft.com/office/drawing/2014/main" id="{9796FF3D-C4B8-FBF8-2DBB-64867EB0426F}"/>
              </a:ext>
            </a:extLst>
          </p:cNvPr>
          <p:cNvSpPr/>
          <p:nvPr/>
        </p:nvSpPr>
        <p:spPr>
          <a:xfrm>
            <a:off x="6119660" y="1921334"/>
            <a:ext cx="2916884" cy="27353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Oval Callout 19">
            <a:extLst>
              <a:ext uri="{FF2B5EF4-FFF2-40B4-BE49-F238E27FC236}">
                <a16:creationId xmlns:a16="http://schemas.microsoft.com/office/drawing/2014/main" id="{98D3478F-21A1-938C-6CBD-A5C8A71C158C}"/>
              </a:ext>
            </a:extLst>
          </p:cNvPr>
          <p:cNvSpPr/>
          <p:nvPr/>
        </p:nvSpPr>
        <p:spPr>
          <a:xfrm>
            <a:off x="1850906" y="1903504"/>
            <a:ext cx="3992358" cy="1385526"/>
          </a:xfrm>
          <a:prstGeom prst="wedgeEllipseCallout">
            <a:avLst>
              <a:gd name="adj1" fmla="val 12978"/>
              <a:gd name="adj2" fmla="val 80620"/>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Remember that k</a:t>
            </a: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is used for ‘not a’ before a noun</a:t>
            </a:r>
          </a:p>
        </p:txBody>
      </p:sp>
      <p:sp>
        <p:nvSpPr>
          <p:cNvPr id="8" name="Oval Callout 19">
            <a:extLst>
              <a:ext uri="{FF2B5EF4-FFF2-40B4-BE49-F238E27FC236}">
                <a16:creationId xmlns:a16="http://schemas.microsoft.com/office/drawing/2014/main" id="{BBE87249-A517-1B40-4034-1AAA3FC29327}"/>
              </a:ext>
            </a:extLst>
          </p:cNvPr>
          <p:cNvSpPr/>
          <p:nvPr/>
        </p:nvSpPr>
        <p:spPr>
          <a:xfrm>
            <a:off x="7395410" y="5104015"/>
            <a:ext cx="4796589" cy="1564291"/>
          </a:xfrm>
          <a:prstGeom prst="wedgeEllipseCallout">
            <a:avLst>
              <a:gd name="adj1" fmla="val -89613"/>
              <a:gd name="adj2" fmla="val -12033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There is no ‘e’ here this time which tells us the partner is masculine. </a:t>
            </a:r>
          </a:p>
        </p:txBody>
      </p:sp>
      <p:sp>
        <p:nvSpPr>
          <p:cNvPr id="9" name="Oval Callout 19">
            <a:extLst>
              <a:ext uri="{FF2B5EF4-FFF2-40B4-BE49-F238E27FC236}">
                <a16:creationId xmlns:a16="http://schemas.microsoft.com/office/drawing/2014/main" id="{1325A701-009F-0AB2-08FA-64C9B163DBA6}"/>
              </a:ext>
            </a:extLst>
          </p:cNvPr>
          <p:cNvSpPr/>
          <p:nvPr/>
        </p:nvSpPr>
        <p:spPr>
          <a:xfrm>
            <a:off x="1905482" y="5299843"/>
            <a:ext cx="4190518" cy="1172633"/>
          </a:xfrm>
          <a:prstGeom prst="wedgeEllipseCallout">
            <a:avLst>
              <a:gd name="adj1" fmla="val 19378"/>
              <a:gd name="adj2" fmla="val -43680"/>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That is not a [male] partner.</a:t>
            </a:r>
          </a:p>
        </p:txBody>
      </p:sp>
      <p:pic>
        <p:nvPicPr>
          <p:cNvPr id="10" name="Picture 9" descr="Icon&#10;&#10;Description automatically generated with medium confidence">
            <a:extLst>
              <a:ext uri="{FF2B5EF4-FFF2-40B4-BE49-F238E27FC236}">
                <a16:creationId xmlns:a16="http://schemas.microsoft.com/office/drawing/2014/main" id="{8D836776-C1C0-639E-F248-45016824941A}"/>
              </a:ext>
            </a:extLst>
          </p:cNvPr>
          <p:cNvPicPr>
            <a:picLocks noChangeAspect="1"/>
          </p:cNvPicPr>
          <p:nvPr/>
        </p:nvPicPr>
        <p:blipFill rotWithShape="1">
          <a:blip r:embed="rId7">
            <a:extLst>
              <a:ext uri="{28A0092B-C50C-407E-A947-70E740481C1C}">
                <a14:useLocalDpi xmlns:a14="http://schemas.microsoft.com/office/drawing/2010/main" val="0"/>
              </a:ext>
            </a:extLst>
          </a:blip>
          <a:srcRect t="14861" r="57718" b="9009"/>
          <a:stretch/>
        </p:blipFill>
        <p:spPr>
          <a:xfrm>
            <a:off x="6932980" y="2259673"/>
            <a:ext cx="1476227" cy="1574030"/>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2F838468-DD4A-A276-1347-4224A22D41D4}"/>
              </a:ext>
            </a:extLst>
          </p:cNvPr>
          <p:cNvPicPr>
            <a:picLocks noChangeAspect="1"/>
          </p:cNvPicPr>
          <p:nvPr/>
        </p:nvPicPr>
        <p:blipFill rotWithShape="1">
          <a:blip r:embed="rId7">
            <a:extLst>
              <a:ext uri="{28A0092B-C50C-407E-A947-70E740481C1C}">
                <a14:useLocalDpi xmlns:a14="http://schemas.microsoft.com/office/drawing/2010/main" val="0"/>
              </a:ext>
            </a:extLst>
          </a:blip>
          <a:srcRect l="44476" t="-3533" r="-4643" b="9008"/>
          <a:stretch/>
        </p:blipFill>
        <p:spPr>
          <a:xfrm>
            <a:off x="9417356" y="2190380"/>
            <a:ext cx="1823317" cy="1696328"/>
          </a:xfrm>
          <a:prstGeom prst="rect">
            <a:avLst/>
          </a:prstGeom>
        </p:spPr>
      </p:pic>
      <p:pic>
        <p:nvPicPr>
          <p:cNvPr id="12" name="Picture 11" descr="Icon&#10;&#10;Description automatically generated">
            <a:extLst>
              <a:ext uri="{FF2B5EF4-FFF2-40B4-BE49-F238E27FC236}">
                <a16:creationId xmlns:a16="http://schemas.microsoft.com/office/drawing/2014/main" id="{55AE1468-5503-DDEA-6DCB-80BD0A69B1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4468" y="76096"/>
            <a:ext cx="1127858" cy="829128"/>
          </a:xfrm>
          <a:prstGeom prst="rect">
            <a:avLst/>
          </a:prstGeom>
        </p:spPr>
      </p:pic>
      <p:sp>
        <p:nvSpPr>
          <p:cNvPr id="13" name="Title 2">
            <a:extLst>
              <a:ext uri="{FF2B5EF4-FFF2-40B4-BE49-F238E27FC236}">
                <a16:creationId xmlns:a16="http://schemas.microsoft.com/office/drawing/2014/main" id="{2AAB0D68-BB22-AC04-A5F3-8486FE190A49}"/>
              </a:ext>
            </a:extLst>
          </p:cNvPr>
          <p:cNvSpPr txBox="1">
            <a:spLocks/>
          </p:cNvSpPr>
          <p:nvPr/>
        </p:nvSpPr>
        <p:spPr>
          <a:xfrm>
            <a:off x="11114791" y="958920"/>
            <a:ext cx="914400" cy="368103"/>
          </a:xfrm>
          <a:prstGeom prst="rect">
            <a:avLst/>
          </a:prstGeom>
          <a:solidFill>
            <a:srgbClr val="2E94AF"/>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7942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2_W2_12.2.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3" grpId="0" animBg="1"/>
      <p:bldP spid="24" grpId="0" animBg="1"/>
      <p:bldP spid="25" grpId="0" animBg="1"/>
      <p:bldP spid="6"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9540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Ronja’s school is holding a teachers vs pupils football</a:t>
            </a:r>
            <a:r>
              <a:rPr kumimoji="0" lang="en-GB" sz="2800" b="1" i="0" u="none" strike="noStrike" kern="1200" cap="none" spc="-1" normalizeH="0" noProof="0" dirty="0">
                <a:ln>
                  <a:noFill/>
                </a:ln>
                <a:solidFill>
                  <a:srgbClr val="002060"/>
                </a:solidFill>
                <a:effectLst/>
                <a:uLnTx/>
                <a:uFillTx/>
                <a:latin typeface="Century gothic"/>
                <a:ea typeface="+mn-ea"/>
                <a:cs typeface="+mn-cs"/>
              </a:rPr>
              <a:t> game. Ronja makes notes for the school newspaper.</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2" y="989104"/>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1064954" y="1133488"/>
            <a:ext cx="9398406" cy="523180"/>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can Ronja see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What does the sentence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mean?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27120" y="3945221"/>
            <a:ext cx="4190518" cy="55578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der …</a:t>
            </a:r>
          </a:p>
        </p:txBody>
      </p:sp>
      <p:sp>
        <p:nvSpPr>
          <p:cNvPr id="16" name="Oval 15">
            <a:extLst>
              <a:ext uri="{FF2B5EF4-FFF2-40B4-BE49-F238E27FC236}">
                <a16:creationId xmlns:a16="http://schemas.microsoft.com/office/drawing/2014/main" id="{822272AC-93EF-4AE7-8B9B-DA16B0F5F54C}"/>
              </a:ext>
            </a:extLst>
          </p:cNvPr>
          <p:cNvSpPr/>
          <p:nvPr/>
        </p:nvSpPr>
        <p:spPr>
          <a:xfrm>
            <a:off x="4710865" y="3986749"/>
            <a:ext cx="799389"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descr="A cartoon of a person with her hands in her pockets&#10;&#10;Description automatically generated">
            <a:extLst>
              <a:ext uri="{FF2B5EF4-FFF2-40B4-BE49-F238E27FC236}">
                <a16:creationId xmlns:a16="http://schemas.microsoft.com/office/drawing/2014/main" id="{0C0F4B16-5022-B86F-2BBB-E1B7A5456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68" y="2403358"/>
            <a:ext cx="1721112" cy="4454642"/>
          </a:xfrm>
          <a:prstGeom prst="rect">
            <a:avLst/>
          </a:prstGeom>
        </p:spPr>
      </p:pic>
      <p:sp>
        <p:nvSpPr>
          <p:cNvPr id="23" name="Speech Bubble: Rectangle with Corners Rounded 22">
            <a:extLst>
              <a:ext uri="{FF2B5EF4-FFF2-40B4-BE49-F238E27FC236}">
                <a16:creationId xmlns:a16="http://schemas.microsoft.com/office/drawing/2014/main" id="{46241A7B-1B37-DC00-47CB-8073C55A6E96}"/>
              </a:ext>
            </a:extLst>
          </p:cNvPr>
          <p:cNvSpPr/>
          <p:nvPr/>
        </p:nvSpPr>
        <p:spPr>
          <a:xfrm>
            <a:off x="6792635" y="3945221"/>
            <a:ext cx="1751640"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Schüler</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Speech Bubble: Rectangle with Corners Rounded 23">
            <a:extLst>
              <a:ext uri="{FF2B5EF4-FFF2-40B4-BE49-F238E27FC236}">
                <a16:creationId xmlns:a16="http://schemas.microsoft.com/office/drawing/2014/main" id="{7CD6A31D-40AA-9A1B-6920-BECCC8278695}"/>
              </a:ext>
            </a:extLst>
          </p:cNvPr>
          <p:cNvSpPr/>
          <p:nvPr/>
        </p:nvSpPr>
        <p:spPr>
          <a:xfrm>
            <a:off x="9286278" y="3945221"/>
            <a:ext cx="2098899"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Schülerin</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Oval 24">
            <a:extLst>
              <a:ext uri="{FF2B5EF4-FFF2-40B4-BE49-F238E27FC236}">
                <a16:creationId xmlns:a16="http://schemas.microsoft.com/office/drawing/2014/main" id="{9796FF3D-C4B8-FBF8-2DBB-64867EB0426F}"/>
              </a:ext>
            </a:extLst>
          </p:cNvPr>
          <p:cNvSpPr/>
          <p:nvPr/>
        </p:nvSpPr>
        <p:spPr>
          <a:xfrm>
            <a:off x="6171868" y="2012645"/>
            <a:ext cx="2916884" cy="27353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Oval Callout 19">
            <a:extLst>
              <a:ext uri="{FF2B5EF4-FFF2-40B4-BE49-F238E27FC236}">
                <a16:creationId xmlns:a16="http://schemas.microsoft.com/office/drawing/2014/main" id="{BBE87249-A517-1B40-4034-1AAA3FC29327}"/>
              </a:ext>
            </a:extLst>
          </p:cNvPr>
          <p:cNvSpPr/>
          <p:nvPr/>
        </p:nvSpPr>
        <p:spPr>
          <a:xfrm>
            <a:off x="7395410" y="5104015"/>
            <a:ext cx="4796589" cy="1564291"/>
          </a:xfrm>
          <a:prstGeom prst="wedgeEllipseCallout">
            <a:avLst>
              <a:gd name="adj1" fmla="val -89613"/>
              <a:gd name="adj2" fmla="val -12033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 ‘der’</a:t>
            </a:r>
            <a:r>
              <a:rPr kumimoji="0" lang="en-GB" sz="2400" b="1" i="0" u="none" strike="noStrike" kern="0" cap="none" spc="0" normalizeH="0" noProof="0" dirty="0">
                <a:ln>
                  <a:noFill/>
                </a:ln>
                <a:solidFill>
                  <a:prstClr val="white"/>
                </a:solidFill>
                <a:effectLst/>
                <a:uLnTx/>
                <a:uFillTx/>
                <a:latin typeface="Century Gothic" panose="020F0302020204030204"/>
                <a:ea typeface="+mn-ea"/>
                <a:cs typeface="+mn-cs"/>
              </a:rPr>
              <a:t> tells us the pupil is male</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a:t>
            </a:r>
          </a:p>
        </p:txBody>
      </p:sp>
      <p:sp>
        <p:nvSpPr>
          <p:cNvPr id="9" name="Oval Callout 19">
            <a:extLst>
              <a:ext uri="{FF2B5EF4-FFF2-40B4-BE49-F238E27FC236}">
                <a16:creationId xmlns:a16="http://schemas.microsoft.com/office/drawing/2014/main" id="{1325A701-009F-0AB2-08FA-64C9B163DBA6}"/>
              </a:ext>
            </a:extLst>
          </p:cNvPr>
          <p:cNvSpPr/>
          <p:nvPr/>
        </p:nvSpPr>
        <p:spPr>
          <a:xfrm>
            <a:off x="1905482" y="5299843"/>
            <a:ext cx="4190518" cy="1172633"/>
          </a:xfrm>
          <a:prstGeom prst="wedgeEllipseCallout">
            <a:avLst>
              <a:gd name="adj1" fmla="val 19378"/>
              <a:gd name="adj2" fmla="val -43680"/>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That is not the [male] pupil.</a:t>
            </a:r>
          </a:p>
        </p:txBody>
      </p:sp>
      <p:pic>
        <p:nvPicPr>
          <p:cNvPr id="12" name="Picture 2" descr="Free kids students back to school vector">
            <a:extLst>
              <a:ext uri="{FF2B5EF4-FFF2-40B4-BE49-F238E27FC236}">
                <a16:creationId xmlns:a16="http://schemas.microsoft.com/office/drawing/2014/main" id="{54BB9E44-DB01-476D-4F95-32C3E12EF5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0" r="55979"/>
          <a:stretch/>
        </p:blipFill>
        <p:spPr bwMode="auto">
          <a:xfrm>
            <a:off x="7037615" y="2124073"/>
            <a:ext cx="1137440" cy="17296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kids students back to school vector">
            <a:extLst>
              <a:ext uri="{FF2B5EF4-FFF2-40B4-BE49-F238E27FC236}">
                <a16:creationId xmlns:a16="http://schemas.microsoft.com/office/drawing/2014/main" id="{B0AF2640-F51C-751A-EBB6-A7C75AC7594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4181"/>
          <a:stretch/>
        </p:blipFill>
        <p:spPr bwMode="auto">
          <a:xfrm>
            <a:off x="9934707" y="2136305"/>
            <a:ext cx="1426876" cy="17174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6572A60F-0B38-70B6-1A59-29ACB2B41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4468" y="76096"/>
            <a:ext cx="1127858" cy="829128"/>
          </a:xfrm>
          <a:prstGeom prst="rect">
            <a:avLst/>
          </a:prstGeom>
        </p:spPr>
      </p:pic>
      <p:sp>
        <p:nvSpPr>
          <p:cNvPr id="10" name="Title 2">
            <a:extLst>
              <a:ext uri="{FF2B5EF4-FFF2-40B4-BE49-F238E27FC236}">
                <a16:creationId xmlns:a16="http://schemas.microsoft.com/office/drawing/2014/main" id="{BBCEC919-9328-9385-75FB-60F09F9580F8}"/>
              </a:ext>
            </a:extLst>
          </p:cNvPr>
          <p:cNvSpPr txBox="1">
            <a:spLocks/>
          </p:cNvSpPr>
          <p:nvPr/>
        </p:nvSpPr>
        <p:spPr>
          <a:xfrm>
            <a:off x="11114791" y="958920"/>
            <a:ext cx="914400" cy="368103"/>
          </a:xfrm>
          <a:prstGeom prst="rect">
            <a:avLst/>
          </a:prstGeom>
          <a:solidFill>
            <a:srgbClr val="2E94AF"/>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0949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2_W2_12.3.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3" grpId="0" animBg="1"/>
      <p:bldP spid="24" grpId="0" animBg="1"/>
      <p:bldP spid="25"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9540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Ronja’s school is holding a teachers vs pupils football</a:t>
            </a:r>
            <a:r>
              <a:rPr kumimoji="0" lang="en-GB" sz="2800" b="1" i="0" u="none" strike="noStrike" kern="1200" cap="none" spc="-1" normalizeH="0" noProof="0" dirty="0">
                <a:ln>
                  <a:noFill/>
                </a:ln>
                <a:solidFill>
                  <a:srgbClr val="002060"/>
                </a:solidFill>
                <a:effectLst/>
                <a:uLnTx/>
                <a:uFillTx/>
                <a:latin typeface="Century gothic"/>
                <a:ea typeface="+mn-ea"/>
                <a:cs typeface="+mn-cs"/>
              </a:rPr>
              <a:t> game. Ronja makes notes for the school newspaper.</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2" y="989104"/>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1064954" y="1133488"/>
            <a:ext cx="9398406" cy="523180"/>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can Ronja see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What does the sentence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mean?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27120" y="3945221"/>
            <a:ext cx="4190518" cy="55578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Ich bin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keine</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6" name="Oval 15">
            <a:extLst>
              <a:ext uri="{FF2B5EF4-FFF2-40B4-BE49-F238E27FC236}">
                <a16:creationId xmlns:a16="http://schemas.microsoft.com/office/drawing/2014/main" id="{822272AC-93EF-4AE7-8B9B-DA16B0F5F54C}"/>
              </a:ext>
            </a:extLst>
          </p:cNvPr>
          <p:cNvSpPr/>
          <p:nvPr/>
        </p:nvSpPr>
        <p:spPr>
          <a:xfrm>
            <a:off x="4822589" y="3986749"/>
            <a:ext cx="361663"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descr="A cartoon of a person with her hands in her pockets&#10;&#10;Description automatically generated">
            <a:extLst>
              <a:ext uri="{FF2B5EF4-FFF2-40B4-BE49-F238E27FC236}">
                <a16:creationId xmlns:a16="http://schemas.microsoft.com/office/drawing/2014/main" id="{0C0F4B16-5022-B86F-2BBB-E1B7A5456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68" y="2403358"/>
            <a:ext cx="1721112" cy="4454642"/>
          </a:xfrm>
          <a:prstGeom prst="rect">
            <a:avLst/>
          </a:prstGeom>
        </p:spPr>
      </p:pic>
      <p:sp>
        <p:nvSpPr>
          <p:cNvPr id="23" name="Speech Bubble: Rectangle with Corners Rounded 22">
            <a:extLst>
              <a:ext uri="{FF2B5EF4-FFF2-40B4-BE49-F238E27FC236}">
                <a16:creationId xmlns:a16="http://schemas.microsoft.com/office/drawing/2014/main" id="{46241A7B-1B37-DC00-47CB-8073C55A6E96}"/>
              </a:ext>
            </a:extLst>
          </p:cNvPr>
          <p:cNvSpPr/>
          <p:nvPr/>
        </p:nvSpPr>
        <p:spPr>
          <a:xfrm>
            <a:off x="6792635" y="3945221"/>
            <a:ext cx="1751640"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Spieler</a:t>
            </a:r>
          </a:p>
        </p:txBody>
      </p:sp>
      <p:sp>
        <p:nvSpPr>
          <p:cNvPr id="24" name="Speech Bubble: Rectangle with Corners Rounded 23">
            <a:extLst>
              <a:ext uri="{FF2B5EF4-FFF2-40B4-BE49-F238E27FC236}">
                <a16:creationId xmlns:a16="http://schemas.microsoft.com/office/drawing/2014/main" id="{7CD6A31D-40AA-9A1B-6920-BECCC8278695}"/>
              </a:ext>
            </a:extLst>
          </p:cNvPr>
          <p:cNvSpPr/>
          <p:nvPr/>
        </p:nvSpPr>
        <p:spPr>
          <a:xfrm>
            <a:off x="9286278" y="3945221"/>
            <a:ext cx="2098899"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Spielerin</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Oval 24">
            <a:extLst>
              <a:ext uri="{FF2B5EF4-FFF2-40B4-BE49-F238E27FC236}">
                <a16:creationId xmlns:a16="http://schemas.microsoft.com/office/drawing/2014/main" id="{9796FF3D-C4B8-FBF8-2DBB-64867EB0426F}"/>
              </a:ext>
            </a:extLst>
          </p:cNvPr>
          <p:cNvSpPr/>
          <p:nvPr/>
        </p:nvSpPr>
        <p:spPr>
          <a:xfrm>
            <a:off x="8948045" y="1903504"/>
            <a:ext cx="2916884" cy="27353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Oval Callout 19">
            <a:extLst>
              <a:ext uri="{FF2B5EF4-FFF2-40B4-BE49-F238E27FC236}">
                <a16:creationId xmlns:a16="http://schemas.microsoft.com/office/drawing/2014/main" id="{BBE87249-A517-1B40-4034-1AAA3FC29327}"/>
              </a:ext>
            </a:extLst>
          </p:cNvPr>
          <p:cNvSpPr/>
          <p:nvPr/>
        </p:nvSpPr>
        <p:spPr>
          <a:xfrm>
            <a:off x="7307945" y="5104013"/>
            <a:ext cx="4796589" cy="1564291"/>
          </a:xfrm>
          <a:prstGeom prst="wedgeEllipseCallout">
            <a:avLst>
              <a:gd name="adj1" fmla="val -89613"/>
              <a:gd name="adj2" fmla="val -12033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 ‘e’</a:t>
            </a:r>
            <a:r>
              <a:rPr kumimoji="0" lang="en-GB" sz="2400" b="1" i="0" u="none" strike="noStrike" kern="0" cap="none" spc="0" normalizeH="0" noProof="0" dirty="0">
                <a:ln>
                  <a:noFill/>
                </a:ln>
                <a:solidFill>
                  <a:prstClr val="white"/>
                </a:solidFill>
                <a:effectLst/>
                <a:uLnTx/>
                <a:uFillTx/>
                <a:latin typeface="Century Gothic" panose="020F0302020204030204"/>
                <a:ea typeface="+mn-ea"/>
                <a:cs typeface="+mn-cs"/>
              </a:rPr>
              <a:t> tells us the player is female</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a:t>
            </a:r>
          </a:p>
        </p:txBody>
      </p:sp>
      <p:sp>
        <p:nvSpPr>
          <p:cNvPr id="9" name="Oval Callout 19">
            <a:extLst>
              <a:ext uri="{FF2B5EF4-FFF2-40B4-BE49-F238E27FC236}">
                <a16:creationId xmlns:a16="http://schemas.microsoft.com/office/drawing/2014/main" id="{1325A701-009F-0AB2-08FA-64C9B163DBA6}"/>
              </a:ext>
            </a:extLst>
          </p:cNvPr>
          <p:cNvSpPr/>
          <p:nvPr/>
        </p:nvSpPr>
        <p:spPr>
          <a:xfrm>
            <a:off x="1905482" y="5299843"/>
            <a:ext cx="4190518" cy="1172633"/>
          </a:xfrm>
          <a:prstGeom prst="wedgeEllipseCallout">
            <a:avLst>
              <a:gd name="adj1" fmla="val 19378"/>
              <a:gd name="adj2" fmla="val -43680"/>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I am not a [female] player.</a:t>
            </a:r>
          </a:p>
        </p:txBody>
      </p:sp>
      <p:pic>
        <p:nvPicPr>
          <p:cNvPr id="6" name="Picture 4" descr="Free soccer football sports vector">
            <a:extLst>
              <a:ext uri="{FF2B5EF4-FFF2-40B4-BE49-F238E27FC236}">
                <a16:creationId xmlns:a16="http://schemas.microsoft.com/office/drawing/2014/main" id="{D2824B43-2377-C849-B6F3-34F2AB1FE0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0796" y="2282297"/>
            <a:ext cx="1111470" cy="15345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ree girl soccer player vector">
            <a:extLst>
              <a:ext uri="{FF2B5EF4-FFF2-40B4-BE49-F238E27FC236}">
                <a16:creationId xmlns:a16="http://schemas.microsoft.com/office/drawing/2014/main" id="{212DB245-3E80-8FDA-043A-CFB07FB7D9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7606" y="2268879"/>
            <a:ext cx="1250496" cy="13824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con&#10;&#10;Description automatically generated">
            <a:extLst>
              <a:ext uri="{FF2B5EF4-FFF2-40B4-BE49-F238E27FC236}">
                <a16:creationId xmlns:a16="http://schemas.microsoft.com/office/drawing/2014/main" id="{BA013D6B-09DA-9295-63C5-694D5C4A24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84468" y="76096"/>
            <a:ext cx="1127858" cy="829128"/>
          </a:xfrm>
          <a:prstGeom prst="rect">
            <a:avLst/>
          </a:prstGeom>
        </p:spPr>
      </p:pic>
      <p:sp>
        <p:nvSpPr>
          <p:cNvPr id="12" name="Title 2">
            <a:extLst>
              <a:ext uri="{FF2B5EF4-FFF2-40B4-BE49-F238E27FC236}">
                <a16:creationId xmlns:a16="http://schemas.microsoft.com/office/drawing/2014/main" id="{97696A11-9409-A730-A396-6A9B19B13F6D}"/>
              </a:ext>
            </a:extLst>
          </p:cNvPr>
          <p:cNvSpPr txBox="1">
            <a:spLocks/>
          </p:cNvSpPr>
          <p:nvPr/>
        </p:nvSpPr>
        <p:spPr>
          <a:xfrm>
            <a:off x="11114791" y="958920"/>
            <a:ext cx="914400" cy="368103"/>
          </a:xfrm>
          <a:prstGeom prst="rect">
            <a:avLst/>
          </a:prstGeom>
          <a:solidFill>
            <a:srgbClr val="2E94AF"/>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2801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2_W2_12.4.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3" grpId="0" animBg="1"/>
      <p:bldP spid="24" grpId="0" animBg="1"/>
      <p:bldP spid="25"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9540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Ronja’s school is holding a teachers vs pupils football</a:t>
            </a:r>
            <a:r>
              <a:rPr kumimoji="0" lang="en-GB" sz="2800" b="1" i="0" u="none" strike="noStrike" kern="1200" cap="none" spc="-1" normalizeH="0" noProof="0" dirty="0">
                <a:ln>
                  <a:noFill/>
                </a:ln>
                <a:solidFill>
                  <a:srgbClr val="002060"/>
                </a:solidFill>
                <a:effectLst/>
                <a:uLnTx/>
                <a:uFillTx/>
                <a:latin typeface="Century gothic"/>
                <a:ea typeface="+mn-ea"/>
                <a:cs typeface="+mn-cs"/>
              </a:rPr>
              <a:t> game. Ronja makes notes for the school newspaper.</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2" y="989104"/>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1064954" y="1133488"/>
            <a:ext cx="9398406" cy="523180"/>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can Ronja see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What does the sentence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mean?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27120" y="3945221"/>
            <a:ext cx="4190518" cy="55578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Er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kein</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6" name="Oval 15">
            <a:extLst>
              <a:ext uri="{FF2B5EF4-FFF2-40B4-BE49-F238E27FC236}">
                <a16:creationId xmlns:a16="http://schemas.microsoft.com/office/drawing/2014/main" id="{822272AC-93EF-4AE7-8B9B-DA16B0F5F54C}"/>
              </a:ext>
            </a:extLst>
          </p:cNvPr>
          <p:cNvSpPr/>
          <p:nvPr/>
        </p:nvSpPr>
        <p:spPr>
          <a:xfrm>
            <a:off x="4647661" y="3986749"/>
            <a:ext cx="361663"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descr="A cartoon of a person with her hands in her pockets&#10;&#10;Description automatically generated">
            <a:extLst>
              <a:ext uri="{FF2B5EF4-FFF2-40B4-BE49-F238E27FC236}">
                <a16:creationId xmlns:a16="http://schemas.microsoft.com/office/drawing/2014/main" id="{0C0F4B16-5022-B86F-2BBB-E1B7A5456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68" y="2403358"/>
            <a:ext cx="1721112" cy="4454642"/>
          </a:xfrm>
          <a:prstGeom prst="rect">
            <a:avLst/>
          </a:prstGeom>
        </p:spPr>
      </p:pic>
      <p:sp>
        <p:nvSpPr>
          <p:cNvPr id="23" name="Speech Bubble: Rectangle with Corners Rounded 22">
            <a:extLst>
              <a:ext uri="{FF2B5EF4-FFF2-40B4-BE49-F238E27FC236}">
                <a16:creationId xmlns:a16="http://schemas.microsoft.com/office/drawing/2014/main" id="{46241A7B-1B37-DC00-47CB-8073C55A6E96}"/>
              </a:ext>
            </a:extLst>
          </p:cNvPr>
          <p:cNvSpPr/>
          <p:nvPr/>
        </p:nvSpPr>
        <p:spPr>
          <a:xfrm>
            <a:off x="6792635" y="3945221"/>
            <a:ext cx="1751640"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Schüler</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Speech Bubble: Rectangle with Corners Rounded 23">
            <a:extLst>
              <a:ext uri="{FF2B5EF4-FFF2-40B4-BE49-F238E27FC236}">
                <a16:creationId xmlns:a16="http://schemas.microsoft.com/office/drawing/2014/main" id="{7CD6A31D-40AA-9A1B-6920-BECCC8278695}"/>
              </a:ext>
            </a:extLst>
          </p:cNvPr>
          <p:cNvSpPr/>
          <p:nvPr/>
        </p:nvSpPr>
        <p:spPr>
          <a:xfrm>
            <a:off x="9286278" y="3945221"/>
            <a:ext cx="2098899"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Schülerin</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Oval 24">
            <a:extLst>
              <a:ext uri="{FF2B5EF4-FFF2-40B4-BE49-F238E27FC236}">
                <a16:creationId xmlns:a16="http://schemas.microsoft.com/office/drawing/2014/main" id="{9796FF3D-C4B8-FBF8-2DBB-64867EB0426F}"/>
              </a:ext>
            </a:extLst>
          </p:cNvPr>
          <p:cNvSpPr/>
          <p:nvPr/>
        </p:nvSpPr>
        <p:spPr>
          <a:xfrm>
            <a:off x="6171868" y="2012645"/>
            <a:ext cx="2916884" cy="27353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Oval Callout 19">
            <a:extLst>
              <a:ext uri="{FF2B5EF4-FFF2-40B4-BE49-F238E27FC236}">
                <a16:creationId xmlns:a16="http://schemas.microsoft.com/office/drawing/2014/main" id="{BBE87249-A517-1B40-4034-1AAA3FC29327}"/>
              </a:ext>
            </a:extLst>
          </p:cNvPr>
          <p:cNvSpPr/>
          <p:nvPr/>
        </p:nvSpPr>
        <p:spPr>
          <a:xfrm>
            <a:off x="7307945" y="5104013"/>
            <a:ext cx="4796589" cy="1564291"/>
          </a:xfrm>
          <a:prstGeom prst="wedgeEllipseCallout">
            <a:avLst>
              <a:gd name="adj1" fmla="val -89613"/>
              <a:gd name="adj2" fmla="val -12033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Here we have two clues! </a:t>
            </a:r>
          </a:p>
        </p:txBody>
      </p:sp>
      <p:sp>
        <p:nvSpPr>
          <p:cNvPr id="9" name="Oval Callout 19">
            <a:extLst>
              <a:ext uri="{FF2B5EF4-FFF2-40B4-BE49-F238E27FC236}">
                <a16:creationId xmlns:a16="http://schemas.microsoft.com/office/drawing/2014/main" id="{1325A701-009F-0AB2-08FA-64C9B163DBA6}"/>
              </a:ext>
            </a:extLst>
          </p:cNvPr>
          <p:cNvSpPr/>
          <p:nvPr/>
        </p:nvSpPr>
        <p:spPr>
          <a:xfrm>
            <a:off x="1905482" y="5299843"/>
            <a:ext cx="4190518" cy="1172633"/>
          </a:xfrm>
          <a:prstGeom prst="wedgeEllipseCallout">
            <a:avLst>
              <a:gd name="adj1" fmla="val 19378"/>
              <a:gd name="adj2" fmla="val -43680"/>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He is not a [male] pupil.</a:t>
            </a:r>
          </a:p>
        </p:txBody>
      </p:sp>
      <p:pic>
        <p:nvPicPr>
          <p:cNvPr id="11" name="Picture 2" descr="Free kids students back to school vector">
            <a:extLst>
              <a:ext uri="{FF2B5EF4-FFF2-40B4-BE49-F238E27FC236}">
                <a16:creationId xmlns:a16="http://schemas.microsoft.com/office/drawing/2014/main" id="{D72FFBF1-E81F-342E-DCBF-FBFCB86FC2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0" r="55979"/>
          <a:stretch/>
        </p:blipFill>
        <p:spPr bwMode="auto">
          <a:xfrm>
            <a:off x="7037615" y="2124073"/>
            <a:ext cx="1137440" cy="17296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kids students back to school vector">
            <a:extLst>
              <a:ext uri="{FF2B5EF4-FFF2-40B4-BE49-F238E27FC236}">
                <a16:creationId xmlns:a16="http://schemas.microsoft.com/office/drawing/2014/main" id="{F13261DC-A3FC-1992-BF2D-81DB453633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4181"/>
          <a:stretch/>
        </p:blipFill>
        <p:spPr bwMode="auto">
          <a:xfrm>
            <a:off x="9934707" y="2136305"/>
            <a:ext cx="1426876" cy="171744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D593F818-B4F9-685E-9D84-5BE061981875}"/>
              </a:ext>
            </a:extLst>
          </p:cNvPr>
          <p:cNvSpPr/>
          <p:nvPr/>
        </p:nvSpPr>
        <p:spPr>
          <a:xfrm>
            <a:off x="2918130" y="3992927"/>
            <a:ext cx="519282"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6" name="Picture 5" descr="Icon&#10;&#10;Description automatically generated">
            <a:extLst>
              <a:ext uri="{FF2B5EF4-FFF2-40B4-BE49-F238E27FC236}">
                <a16:creationId xmlns:a16="http://schemas.microsoft.com/office/drawing/2014/main" id="{963DDF5F-F0AA-435C-33C1-067673B59A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4468" y="76096"/>
            <a:ext cx="1127858" cy="829128"/>
          </a:xfrm>
          <a:prstGeom prst="rect">
            <a:avLst/>
          </a:prstGeom>
        </p:spPr>
      </p:pic>
      <p:sp>
        <p:nvSpPr>
          <p:cNvPr id="10" name="Title 2">
            <a:extLst>
              <a:ext uri="{FF2B5EF4-FFF2-40B4-BE49-F238E27FC236}">
                <a16:creationId xmlns:a16="http://schemas.microsoft.com/office/drawing/2014/main" id="{E8B3F388-DB94-9141-4088-ACBCEE1F298A}"/>
              </a:ext>
            </a:extLst>
          </p:cNvPr>
          <p:cNvSpPr txBox="1">
            <a:spLocks/>
          </p:cNvSpPr>
          <p:nvPr/>
        </p:nvSpPr>
        <p:spPr>
          <a:xfrm>
            <a:off x="11114791" y="958920"/>
            <a:ext cx="914400" cy="368103"/>
          </a:xfrm>
          <a:prstGeom prst="rect">
            <a:avLst/>
          </a:prstGeom>
          <a:solidFill>
            <a:srgbClr val="2E94AF"/>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5689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2_W2_12.5.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3" grpId="0" animBg="1"/>
      <p:bldP spid="24" grpId="0" animBg="1"/>
      <p:bldP spid="25" grpId="0" animBg="1"/>
      <p:bldP spid="8" grpId="0" animBg="1"/>
      <p:bldP spid="9"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9540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Ronja’s school is holding a teachers vs pupils football</a:t>
            </a:r>
            <a:r>
              <a:rPr kumimoji="0" lang="en-GB" sz="2800" b="1" i="0" u="none" strike="noStrike" kern="1200" cap="none" spc="-1" normalizeH="0" noProof="0" dirty="0">
                <a:ln>
                  <a:noFill/>
                </a:ln>
                <a:solidFill>
                  <a:srgbClr val="002060"/>
                </a:solidFill>
                <a:effectLst/>
                <a:uLnTx/>
                <a:uFillTx/>
                <a:latin typeface="Century gothic"/>
                <a:ea typeface="+mn-ea"/>
                <a:cs typeface="+mn-cs"/>
              </a:rPr>
              <a:t> game. Ronja makes notes for the school newspaper.</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2" y="989104"/>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1064954" y="1133488"/>
            <a:ext cx="9398406" cy="523180"/>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can Ronja see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What does the sentence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mean?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27120" y="3945221"/>
            <a:ext cx="4190518" cy="55578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Du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die…</a:t>
            </a:r>
          </a:p>
        </p:txBody>
      </p:sp>
      <p:sp>
        <p:nvSpPr>
          <p:cNvPr id="16" name="Oval 15">
            <a:extLst>
              <a:ext uri="{FF2B5EF4-FFF2-40B4-BE49-F238E27FC236}">
                <a16:creationId xmlns:a16="http://schemas.microsoft.com/office/drawing/2014/main" id="{822272AC-93EF-4AE7-8B9B-DA16B0F5F54C}"/>
              </a:ext>
            </a:extLst>
          </p:cNvPr>
          <p:cNvSpPr/>
          <p:nvPr/>
        </p:nvSpPr>
        <p:spPr>
          <a:xfrm>
            <a:off x="4835439" y="3986749"/>
            <a:ext cx="691782"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descr="A cartoon of a person with her hands in her pockets&#10;&#10;Description automatically generated">
            <a:extLst>
              <a:ext uri="{FF2B5EF4-FFF2-40B4-BE49-F238E27FC236}">
                <a16:creationId xmlns:a16="http://schemas.microsoft.com/office/drawing/2014/main" id="{0C0F4B16-5022-B86F-2BBB-E1B7A5456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68" y="2403358"/>
            <a:ext cx="1721112" cy="4454642"/>
          </a:xfrm>
          <a:prstGeom prst="rect">
            <a:avLst/>
          </a:prstGeom>
        </p:spPr>
      </p:pic>
      <p:sp>
        <p:nvSpPr>
          <p:cNvPr id="23" name="Speech Bubble: Rectangle with Corners Rounded 22">
            <a:extLst>
              <a:ext uri="{FF2B5EF4-FFF2-40B4-BE49-F238E27FC236}">
                <a16:creationId xmlns:a16="http://schemas.microsoft.com/office/drawing/2014/main" id="{46241A7B-1B37-DC00-47CB-8073C55A6E96}"/>
              </a:ext>
            </a:extLst>
          </p:cNvPr>
          <p:cNvSpPr/>
          <p:nvPr/>
        </p:nvSpPr>
        <p:spPr>
          <a:xfrm>
            <a:off x="6792635" y="3945221"/>
            <a:ext cx="1751640"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Partner</a:t>
            </a:r>
          </a:p>
        </p:txBody>
      </p:sp>
      <p:sp>
        <p:nvSpPr>
          <p:cNvPr id="24" name="Speech Bubble: Rectangle with Corners Rounded 23">
            <a:extLst>
              <a:ext uri="{FF2B5EF4-FFF2-40B4-BE49-F238E27FC236}">
                <a16:creationId xmlns:a16="http://schemas.microsoft.com/office/drawing/2014/main" id="{7CD6A31D-40AA-9A1B-6920-BECCC8278695}"/>
              </a:ext>
            </a:extLst>
          </p:cNvPr>
          <p:cNvSpPr/>
          <p:nvPr/>
        </p:nvSpPr>
        <p:spPr>
          <a:xfrm>
            <a:off x="9286278" y="3945221"/>
            <a:ext cx="2098899"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Partnerin</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Oval 24">
            <a:extLst>
              <a:ext uri="{FF2B5EF4-FFF2-40B4-BE49-F238E27FC236}">
                <a16:creationId xmlns:a16="http://schemas.microsoft.com/office/drawing/2014/main" id="{9796FF3D-C4B8-FBF8-2DBB-64867EB0426F}"/>
              </a:ext>
            </a:extLst>
          </p:cNvPr>
          <p:cNvSpPr/>
          <p:nvPr/>
        </p:nvSpPr>
        <p:spPr>
          <a:xfrm>
            <a:off x="8870572" y="1895287"/>
            <a:ext cx="2916884" cy="27353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Oval Callout 19">
            <a:extLst>
              <a:ext uri="{FF2B5EF4-FFF2-40B4-BE49-F238E27FC236}">
                <a16:creationId xmlns:a16="http://schemas.microsoft.com/office/drawing/2014/main" id="{BBE87249-A517-1B40-4034-1AAA3FC29327}"/>
              </a:ext>
            </a:extLst>
          </p:cNvPr>
          <p:cNvSpPr/>
          <p:nvPr/>
        </p:nvSpPr>
        <p:spPr>
          <a:xfrm>
            <a:off x="7307945" y="5104013"/>
            <a:ext cx="4796589" cy="1564291"/>
          </a:xfrm>
          <a:prstGeom prst="wedgeEllipseCallout">
            <a:avLst>
              <a:gd name="adj1" fmla="val -89613"/>
              <a:gd name="adj2" fmla="val -12033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 ‘die’ tells us the partner is female.</a:t>
            </a:r>
          </a:p>
        </p:txBody>
      </p:sp>
      <p:sp>
        <p:nvSpPr>
          <p:cNvPr id="9" name="Oval Callout 19">
            <a:extLst>
              <a:ext uri="{FF2B5EF4-FFF2-40B4-BE49-F238E27FC236}">
                <a16:creationId xmlns:a16="http://schemas.microsoft.com/office/drawing/2014/main" id="{1325A701-009F-0AB2-08FA-64C9B163DBA6}"/>
              </a:ext>
            </a:extLst>
          </p:cNvPr>
          <p:cNvSpPr/>
          <p:nvPr/>
        </p:nvSpPr>
        <p:spPr>
          <a:xfrm>
            <a:off x="1905482" y="5299843"/>
            <a:ext cx="4190518" cy="1172633"/>
          </a:xfrm>
          <a:prstGeom prst="wedgeEllipseCallout">
            <a:avLst>
              <a:gd name="adj1" fmla="val 19378"/>
              <a:gd name="adj2" fmla="val -43680"/>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0" dirty="0">
                <a:solidFill>
                  <a:prstClr val="white"/>
                </a:solidFill>
                <a:latin typeface="Century Gothic" panose="020F0302020204030204"/>
              </a:rPr>
              <a:t>You are </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not the [female] partner.</a:t>
            </a:r>
          </a:p>
        </p:txBody>
      </p:sp>
      <p:pic>
        <p:nvPicPr>
          <p:cNvPr id="6" name="Picture 5" descr="Icon&#10;&#10;Description automatically generated with medium confidence">
            <a:extLst>
              <a:ext uri="{FF2B5EF4-FFF2-40B4-BE49-F238E27FC236}">
                <a16:creationId xmlns:a16="http://schemas.microsoft.com/office/drawing/2014/main" id="{2428E1F5-69E9-D483-4F30-AEC188CDE859}"/>
              </a:ext>
            </a:extLst>
          </p:cNvPr>
          <p:cNvPicPr>
            <a:picLocks noChangeAspect="1"/>
          </p:cNvPicPr>
          <p:nvPr/>
        </p:nvPicPr>
        <p:blipFill rotWithShape="1">
          <a:blip r:embed="rId7">
            <a:extLst>
              <a:ext uri="{28A0092B-C50C-407E-A947-70E740481C1C}">
                <a14:useLocalDpi xmlns:a14="http://schemas.microsoft.com/office/drawing/2010/main" val="0"/>
              </a:ext>
            </a:extLst>
          </a:blip>
          <a:srcRect t="14861" r="57718" b="9009"/>
          <a:stretch/>
        </p:blipFill>
        <p:spPr>
          <a:xfrm>
            <a:off x="6932980" y="2259673"/>
            <a:ext cx="1476227" cy="15740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E537F873-6570-44DC-DE40-95C9D41D7245}"/>
              </a:ext>
            </a:extLst>
          </p:cNvPr>
          <p:cNvPicPr>
            <a:picLocks noChangeAspect="1"/>
          </p:cNvPicPr>
          <p:nvPr/>
        </p:nvPicPr>
        <p:blipFill rotWithShape="1">
          <a:blip r:embed="rId7">
            <a:extLst>
              <a:ext uri="{28A0092B-C50C-407E-A947-70E740481C1C}">
                <a14:useLocalDpi xmlns:a14="http://schemas.microsoft.com/office/drawing/2010/main" val="0"/>
              </a:ext>
            </a:extLst>
          </a:blip>
          <a:srcRect l="44476" t="-3533" r="-4643" b="9008"/>
          <a:stretch/>
        </p:blipFill>
        <p:spPr>
          <a:xfrm>
            <a:off x="9417356" y="2190380"/>
            <a:ext cx="1823317" cy="1696328"/>
          </a:xfrm>
          <a:prstGeom prst="rect">
            <a:avLst/>
          </a:prstGeom>
        </p:spPr>
      </p:pic>
      <p:pic>
        <p:nvPicPr>
          <p:cNvPr id="11" name="Picture 10" descr="Icon&#10;&#10;Description automatically generated">
            <a:extLst>
              <a:ext uri="{FF2B5EF4-FFF2-40B4-BE49-F238E27FC236}">
                <a16:creationId xmlns:a16="http://schemas.microsoft.com/office/drawing/2014/main" id="{716E748D-B4CA-DD48-C216-218921667D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4468" y="76096"/>
            <a:ext cx="1127858" cy="829128"/>
          </a:xfrm>
          <a:prstGeom prst="rect">
            <a:avLst/>
          </a:prstGeom>
        </p:spPr>
      </p:pic>
      <p:sp>
        <p:nvSpPr>
          <p:cNvPr id="12" name="Title 2">
            <a:extLst>
              <a:ext uri="{FF2B5EF4-FFF2-40B4-BE49-F238E27FC236}">
                <a16:creationId xmlns:a16="http://schemas.microsoft.com/office/drawing/2014/main" id="{1FC86CFC-A9E4-770D-5B53-6136C8F9965B}"/>
              </a:ext>
            </a:extLst>
          </p:cNvPr>
          <p:cNvSpPr txBox="1">
            <a:spLocks/>
          </p:cNvSpPr>
          <p:nvPr/>
        </p:nvSpPr>
        <p:spPr>
          <a:xfrm>
            <a:off x="11114791" y="958920"/>
            <a:ext cx="914400" cy="368103"/>
          </a:xfrm>
          <a:prstGeom prst="rect">
            <a:avLst/>
          </a:prstGeom>
          <a:solidFill>
            <a:srgbClr val="2E94AF"/>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9090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2_W2_12.6.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3" grpId="0" animBg="1"/>
      <p:bldP spid="24" grpId="0" animBg="1"/>
      <p:bldP spid="25"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3">
            <a:extLst>
              <a:ext uri="{FF2B5EF4-FFF2-40B4-BE49-F238E27FC236}">
                <a16:creationId xmlns:a16="http://schemas.microsoft.com/office/drawing/2014/main" id="{D111730B-C800-4100-889C-E3B46D9B57C9}"/>
              </a:ext>
            </a:extLst>
          </p:cNvPr>
          <p:cNvSpPr/>
          <p:nvPr/>
        </p:nvSpPr>
        <p:spPr>
          <a:xfrm>
            <a:off x="4928176" y="1165124"/>
            <a:ext cx="262989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5355791" y="3344904"/>
            <a:ext cx="199920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 </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7" name="T2_W2_2.1.wav"/>
            </a:hlinkClick>
            <a:extLst>
              <a:ext uri="{FF2B5EF4-FFF2-40B4-BE49-F238E27FC236}">
                <a16:creationId xmlns:a16="http://schemas.microsoft.com/office/drawing/2014/main" id="{6DC42178-501A-44BF-9149-1C679CF37202}"/>
              </a:ext>
            </a:extLst>
          </p:cNvPr>
          <p:cNvSpPr txBox="1"/>
          <p:nvPr/>
        </p:nvSpPr>
        <p:spPr>
          <a:xfrm>
            <a:off x="0" y="-267906"/>
            <a:ext cx="36602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a:ea typeface="+mn-ea"/>
                <a:cs typeface="+mn-cs"/>
              </a:rPr>
              <a:t>long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9600" b="0" i="0" u="none" strike="noStrike" kern="1200" cap="none" spc="0" normalizeH="0" baseline="0" noProof="0" dirty="0">
                <a:ln>
                  <a:noFill/>
                </a:ln>
                <a:solidFill>
                  <a:srgbClr val="FF0066"/>
                </a:solidFill>
                <a:effectLst/>
                <a:uLnTx/>
                <a:uFillTx/>
                <a:latin typeface="Century Gothic"/>
                <a:ea typeface="+mn-ea"/>
                <a:cs typeface="+mn-cs"/>
              </a:rPr>
              <a:t>o</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103678" y="2782396"/>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826019" y="3344904"/>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224821" y="4028029"/>
            <a:ext cx="42681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80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hnen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8244991" y="4028029"/>
            <a:ext cx="407544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Milli</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56337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3_2.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subTnLst>
                                    <p:audio>
                                      <p:cMediaNode mute="1">
                                        <p:cTn display="0" masterRel="sameClick">
                                          <p:stCondLst>
                                            <p:cond evt="begin" delay="0">
                                              <p:tn val="19"/>
                                            </p:cond>
                                          </p:stCondLst>
                                          <p:endCondLst>
                                            <p:cond evt="onStopAudio" delay="0">
                                              <p:tgtEl>
                                                <p:sldTgt/>
                                              </p:tgtEl>
                                            </p:cond>
                                          </p:endCondLst>
                                        </p:cTn>
                                        <p:tgtEl>
                                          <p:sndTgt r:embed="rId5" name="wohne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T1_W3_2.4.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2_3.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ö</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26408" y="4499086"/>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nig</a:t>
            </a: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574162"/>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[king]</a:t>
            </a:r>
          </a:p>
        </p:txBody>
      </p:sp>
      <p:pic>
        <p:nvPicPr>
          <p:cNvPr id="6" name="Picture 5" descr="Icon&#10;&#10;Description automatically generated">
            <a:extLst>
              <a:ext uri="{FF2B5EF4-FFF2-40B4-BE49-F238E27FC236}">
                <a16:creationId xmlns:a16="http://schemas.microsoft.com/office/drawing/2014/main" id="{0206E492-951E-4BF4-BA32-1910E165B4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0764" y="1395962"/>
            <a:ext cx="2467145" cy="3142234"/>
          </a:xfrm>
          <a:prstGeom prst="rect">
            <a:avLst/>
          </a:prstGeom>
        </p:spPr>
      </p:pic>
      <p:sp>
        <p:nvSpPr>
          <p:cNvPr id="12" name="Oval Callout 19">
            <a:extLst>
              <a:ext uri="{FF2B5EF4-FFF2-40B4-BE49-F238E27FC236}">
                <a16:creationId xmlns:a16="http://schemas.microsoft.com/office/drawing/2014/main" id="{17F5AEC1-BA62-4BAD-8373-60CBEC26455B}"/>
              </a:ext>
            </a:extLst>
          </p:cNvPr>
          <p:cNvSpPr/>
          <p:nvPr/>
        </p:nvSpPr>
        <p:spPr>
          <a:xfrm>
            <a:off x="295146" y="628369"/>
            <a:ext cx="4871259" cy="3273915"/>
          </a:xfrm>
          <a:prstGeom prst="wedgeEllipseCallout">
            <a:avLst>
              <a:gd name="adj1" fmla="val 49374"/>
              <a:gd name="adj2" fmla="val 75977"/>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To make the ö sound, say the letter ‘e’ and then round your lips as tightly as possible. Check your partner’s lips. Are they rounded?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2_3.2.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2_3.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ö</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66698" y="3818567"/>
            <a:ext cx="473078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sterreich</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[Austria]</a:t>
            </a:r>
          </a:p>
        </p:txBody>
      </p:sp>
      <p:sp>
        <p:nvSpPr>
          <p:cNvPr id="28" name="Rectangle 27">
            <a:extLst>
              <a:ext uri="{FF2B5EF4-FFF2-40B4-BE49-F238E27FC236}">
                <a16:creationId xmlns:a16="http://schemas.microsoft.com/office/drawing/2014/main" id="{2EE7C624-5CC4-424F-B133-B95C55814F3F}"/>
              </a:ext>
            </a:extLst>
          </p:cNvPr>
          <p:cNvSpPr/>
          <p:nvPr/>
        </p:nvSpPr>
        <p:spPr>
          <a:xfrm>
            <a:off x="8474247" y="3848600"/>
            <a:ext cx="345960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rter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[words]</a:t>
            </a:r>
          </a:p>
        </p:txBody>
      </p:sp>
      <p:sp>
        <p:nvSpPr>
          <p:cNvPr id="23" name="Rectangle 22">
            <a:extLst>
              <a:ext uri="{FF2B5EF4-FFF2-40B4-BE49-F238E27FC236}">
                <a16:creationId xmlns:a16="http://schemas.microsoft.com/office/drawing/2014/main" id="{F5423E80-40B8-4E2B-B784-FC9074719F8C}"/>
              </a:ext>
            </a:extLst>
          </p:cNvPr>
          <p:cNvSpPr/>
          <p:nvPr/>
        </p:nvSpPr>
        <p:spPr>
          <a:xfrm>
            <a:off x="4949611" y="3840310"/>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nig</a:t>
            </a: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[king]</a:t>
            </a:r>
          </a:p>
        </p:txBody>
      </p:sp>
      <p:pic>
        <p:nvPicPr>
          <p:cNvPr id="30" name="Picture 29" descr="Icon&#10;&#10;Description automatically generated">
            <a:extLst>
              <a:ext uri="{FF2B5EF4-FFF2-40B4-BE49-F238E27FC236}">
                <a16:creationId xmlns:a16="http://schemas.microsoft.com/office/drawing/2014/main" id="{C4920561-3009-414D-BEF3-2104412666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1079" y="1773887"/>
            <a:ext cx="1840312" cy="2343880"/>
          </a:xfrm>
          <a:prstGeom prst="rect">
            <a:avLst/>
          </a:prstGeom>
        </p:spPr>
      </p:pic>
      <p:pic>
        <p:nvPicPr>
          <p:cNvPr id="31" name="Picture 30">
            <a:extLst>
              <a:ext uri="{FF2B5EF4-FFF2-40B4-BE49-F238E27FC236}">
                <a16:creationId xmlns:a16="http://schemas.microsoft.com/office/drawing/2014/main" id="{CDEDC634-1335-49A8-A815-76612D670EC8}"/>
              </a:ext>
            </a:extLst>
          </p:cNvPr>
          <p:cNvPicPr>
            <a:picLocks noChangeAspect="1"/>
          </p:cNvPicPr>
          <p:nvPr/>
        </p:nvPicPr>
        <p:blipFill>
          <a:blip r:embed="rId9"/>
          <a:stretch>
            <a:fillRect/>
          </a:stretch>
        </p:blipFill>
        <p:spPr>
          <a:xfrm>
            <a:off x="9029390" y="2018188"/>
            <a:ext cx="2633376" cy="1830412"/>
          </a:xfrm>
          <a:prstGeom prst="rect">
            <a:avLst/>
          </a:prstGeom>
        </p:spPr>
      </p:pic>
      <p:pic>
        <p:nvPicPr>
          <p:cNvPr id="32" name="Picture 31" descr="Map&#10;&#10;Description automatically generated">
            <a:extLst>
              <a:ext uri="{FF2B5EF4-FFF2-40B4-BE49-F238E27FC236}">
                <a16:creationId xmlns:a16="http://schemas.microsoft.com/office/drawing/2014/main" id="{DB56A353-B851-42DC-91EF-D409A4EA46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4509" y="1544987"/>
            <a:ext cx="2096462" cy="2684942"/>
          </a:xfrm>
          <a:prstGeom prst="rect">
            <a:avLst/>
          </a:prstGeom>
        </p:spPr>
      </p:pic>
      <p:cxnSp>
        <p:nvCxnSpPr>
          <p:cNvPr id="8" name="Straight Arrow Connector 7">
            <a:extLst>
              <a:ext uri="{FF2B5EF4-FFF2-40B4-BE49-F238E27FC236}">
                <a16:creationId xmlns:a16="http://schemas.microsoft.com/office/drawing/2014/main" id="{B7CBE37A-6A22-42A1-B098-45FC6CE5CD04}"/>
              </a:ext>
            </a:extLst>
          </p:cNvPr>
          <p:cNvCxnSpPr>
            <a:cxnSpLocks/>
          </p:cNvCxnSpPr>
          <p:nvPr/>
        </p:nvCxnSpPr>
        <p:spPr>
          <a:xfrm flipH="1" flipV="1">
            <a:off x="2861188" y="3588393"/>
            <a:ext cx="751690" cy="31347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2_3.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2_3.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2_3.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peech Bubble: Rectangle with Corners Rounded 48">
            <a:hlinkClick r:id="" action="ppaction://noaction">
              <a:snd r:embed="rId3" name="T2_W2_5.1.wav"/>
            </a:hlinkClick>
            <a:extLst>
              <a:ext uri="{FF2B5EF4-FFF2-40B4-BE49-F238E27FC236}">
                <a16:creationId xmlns:a16="http://schemas.microsoft.com/office/drawing/2014/main" id="{06237E10-C7BB-4B9B-B951-3534841A1DD3}"/>
              </a:ext>
            </a:extLst>
          </p:cNvPr>
          <p:cNvSpPr/>
          <p:nvPr/>
        </p:nvSpPr>
        <p:spPr>
          <a:xfrm>
            <a:off x="1192211" y="134321"/>
            <a:ext cx="781629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sp>
        <p:nvSpPr>
          <p:cNvPr id="15" name="CustomShape 6">
            <a:hlinkClick r:id="" action="ppaction://noaction">
              <a:snd r:embed="rId3" name="T2_W2_5.1.wav"/>
            </a:hlinkClick>
            <a:extLst>
              <a:ext uri="{FF2B5EF4-FFF2-40B4-BE49-F238E27FC236}">
                <a16:creationId xmlns:a16="http://schemas.microsoft.com/office/drawing/2014/main" id="{76EA0DC1-EFD3-4A65-8DC5-2DAE9E183631}"/>
              </a:ext>
            </a:extLst>
          </p:cNvPr>
          <p:cNvSpPr/>
          <p:nvPr/>
        </p:nvSpPr>
        <p:spPr>
          <a:xfrm>
            <a:off x="1109526" y="133353"/>
            <a:ext cx="793369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[ö]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[o]?</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6" name="Oval 5">
            <a:extLst>
              <a:ext uri="{FF2B5EF4-FFF2-40B4-BE49-F238E27FC236}">
                <a16:creationId xmlns:a16="http://schemas.microsoft.com/office/drawing/2014/main" id="{0FD35E68-2DAE-4D7D-9B65-67ADBD3C4714}"/>
              </a:ext>
            </a:extLst>
          </p:cNvPr>
          <p:cNvSpPr/>
          <p:nvPr/>
        </p:nvSpPr>
        <p:spPr>
          <a:xfrm>
            <a:off x="1523356" y="2349002"/>
            <a:ext cx="5641383" cy="446448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3" name="Oval 72">
            <a:extLst>
              <a:ext uri="{FF2B5EF4-FFF2-40B4-BE49-F238E27FC236}">
                <a16:creationId xmlns:a16="http://schemas.microsoft.com/office/drawing/2014/main" id="{1D409920-DD40-4E18-9D31-8E301114A6C0}"/>
              </a:ext>
            </a:extLst>
          </p:cNvPr>
          <p:cNvSpPr/>
          <p:nvPr/>
        </p:nvSpPr>
        <p:spPr>
          <a:xfrm>
            <a:off x="4436852" y="2371241"/>
            <a:ext cx="5959584" cy="446448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3C692392-7C38-418E-B9AE-E753ACE5B2AE}"/>
              </a:ext>
            </a:extLst>
          </p:cNvPr>
          <p:cNvSpPr txBox="1"/>
          <p:nvPr/>
        </p:nvSpPr>
        <p:spPr>
          <a:xfrm>
            <a:off x="5356382" y="1832902"/>
            <a:ext cx="1743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b</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ö s e</a:t>
            </a:r>
          </a:p>
        </p:txBody>
      </p:sp>
      <p:sp>
        <p:nvSpPr>
          <p:cNvPr id="22" name="Rectangle: Rounded Corners 21">
            <a:extLst>
              <a:ext uri="{FF2B5EF4-FFF2-40B4-BE49-F238E27FC236}">
                <a16:creationId xmlns:a16="http://schemas.microsoft.com/office/drawing/2014/main" id="{E6DD3973-13D5-4711-A0C5-567D74BC5DDE}"/>
              </a:ext>
            </a:extLst>
          </p:cNvPr>
          <p:cNvSpPr/>
          <p:nvPr/>
        </p:nvSpPr>
        <p:spPr>
          <a:xfrm>
            <a:off x="5713302" y="1914889"/>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74" name="TextBox 73">
            <a:extLst>
              <a:ext uri="{FF2B5EF4-FFF2-40B4-BE49-F238E27FC236}">
                <a16:creationId xmlns:a16="http://schemas.microsoft.com/office/drawing/2014/main" id="{7825392C-5ABD-4B58-8591-0957AA61B97E}"/>
              </a:ext>
            </a:extLst>
          </p:cNvPr>
          <p:cNvSpPr txBox="1"/>
          <p:nvPr/>
        </p:nvSpPr>
        <p:spPr>
          <a:xfrm>
            <a:off x="5380496" y="3420805"/>
            <a:ext cx="79041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[ö]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 name="TextBox 74">
            <a:extLst>
              <a:ext uri="{FF2B5EF4-FFF2-40B4-BE49-F238E27FC236}">
                <a16:creationId xmlns:a16="http://schemas.microsoft.com/office/drawing/2014/main" id="{963429C3-E210-49A8-84DF-7A8CEB048627}"/>
              </a:ext>
            </a:extLst>
          </p:cNvPr>
          <p:cNvSpPr txBox="1"/>
          <p:nvPr/>
        </p:nvSpPr>
        <p:spPr>
          <a:xfrm>
            <a:off x="3331250" y="2442869"/>
            <a:ext cx="7594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[o] </a:t>
            </a:r>
            <a:endParaRPr kumimoji="0" lang="en-GB" sz="2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 name="TextBox 75">
            <a:extLst>
              <a:ext uri="{FF2B5EF4-FFF2-40B4-BE49-F238E27FC236}">
                <a16:creationId xmlns:a16="http://schemas.microsoft.com/office/drawing/2014/main" id="{BD8AF6AA-ED18-4929-9150-0396679ED990}"/>
              </a:ext>
            </a:extLst>
          </p:cNvPr>
          <p:cNvSpPr txBox="1"/>
          <p:nvPr/>
        </p:nvSpPr>
        <p:spPr>
          <a:xfrm>
            <a:off x="5336584" y="2991479"/>
            <a:ext cx="7594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[o] </a:t>
            </a:r>
            <a:endParaRPr kumimoji="0" lang="en-GB" sz="2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7" name="TextBox 76">
            <a:extLst>
              <a:ext uri="{FF2B5EF4-FFF2-40B4-BE49-F238E27FC236}">
                <a16:creationId xmlns:a16="http://schemas.microsoft.com/office/drawing/2014/main" id="{7B0DF7A1-8168-4CDA-B905-D7E3A69F89DC}"/>
              </a:ext>
            </a:extLst>
          </p:cNvPr>
          <p:cNvSpPr txBox="1"/>
          <p:nvPr/>
        </p:nvSpPr>
        <p:spPr>
          <a:xfrm>
            <a:off x="7416644" y="2417547"/>
            <a:ext cx="79041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[ö]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8" name="TextBox 77">
            <a:extLst>
              <a:ext uri="{FF2B5EF4-FFF2-40B4-BE49-F238E27FC236}">
                <a16:creationId xmlns:a16="http://schemas.microsoft.com/office/drawing/2014/main" id="{C58238B3-AE8C-4203-AACB-46A0CABD177A}"/>
              </a:ext>
            </a:extLst>
          </p:cNvPr>
          <p:cNvSpPr txBox="1"/>
          <p:nvPr/>
        </p:nvSpPr>
        <p:spPr>
          <a:xfrm>
            <a:off x="10013414" y="6340924"/>
            <a:ext cx="28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 o r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z o n t </a:t>
            </a:r>
          </a:p>
        </p:txBody>
      </p:sp>
      <p:sp>
        <p:nvSpPr>
          <p:cNvPr id="79" name="Rectangle: Rounded Corners 78">
            <a:extLst>
              <a:ext uri="{FF2B5EF4-FFF2-40B4-BE49-F238E27FC236}">
                <a16:creationId xmlns:a16="http://schemas.microsoft.com/office/drawing/2014/main" id="{108D10DA-C043-4056-A563-11DBAF23F305}"/>
              </a:ext>
            </a:extLst>
          </p:cNvPr>
          <p:cNvSpPr/>
          <p:nvPr/>
        </p:nvSpPr>
        <p:spPr>
          <a:xfrm>
            <a:off x="10351821" y="6437292"/>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80" name="Rectangle: Rounded Corners 79">
            <a:extLst>
              <a:ext uri="{FF2B5EF4-FFF2-40B4-BE49-F238E27FC236}">
                <a16:creationId xmlns:a16="http://schemas.microsoft.com/office/drawing/2014/main" id="{5207FDFD-FFB4-4A14-AF3D-D8286D472884}"/>
              </a:ext>
            </a:extLst>
          </p:cNvPr>
          <p:cNvSpPr/>
          <p:nvPr/>
        </p:nvSpPr>
        <p:spPr>
          <a:xfrm>
            <a:off x="11194878" y="6437292"/>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23" name="TextBox 22">
            <a:extLst>
              <a:ext uri="{FF2B5EF4-FFF2-40B4-BE49-F238E27FC236}">
                <a16:creationId xmlns:a16="http://schemas.microsoft.com/office/drawing/2014/main" id="{177A0E5B-4D74-4482-818B-AC360E272E58}"/>
              </a:ext>
            </a:extLst>
          </p:cNvPr>
          <p:cNvSpPr txBox="1"/>
          <p:nvPr/>
        </p:nvSpPr>
        <p:spPr>
          <a:xfrm>
            <a:off x="7928558" y="2001121"/>
            <a:ext cx="2024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 o c h t e r</a:t>
            </a:r>
          </a:p>
        </p:txBody>
      </p:sp>
      <p:sp>
        <p:nvSpPr>
          <p:cNvPr id="24" name="Rectangle: Rounded Corners 23">
            <a:extLst>
              <a:ext uri="{FF2B5EF4-FFF2-40B4-BE49-F238E27FC236}">
                <a16:creationId xmlns:a16="http://schemas.microsoft.com/office/drawing/2014/main" id="{32FF9C97-1DD7-47C0-8E78-0FE560487C80}"/>
              </a:ext>
            </a:extLst>
          </p:cNvPr>
          <p:cNvSpPr/>
          <p:nvPr/>
        </p:nvSpPr>
        <p:spPr>
          <a:xfrm>
            <a:off x="8237566" y="2101197"/>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25" name="TextBox 24">
            <a:extLst>
              <a:ext uri="{FF2B5EF4-FFF2-40B4-BE49-F238E27FC236}">
                <a16:creationId xmlns:a16="http://schemas.microsoft.com/office/drawing/2014/main" id="{3E384A4C-5DB0-4B46-8F18-D0E91A716AA7}"/>
              </a:ext>
            </a:extLst>
          </p:cNvPr>
          <p:cNvSpPr txBox="1"/>
          <p:nvPr/>
        </p:nvSpPr>
        <p:spPr>
          <a:xfrm>
            <a:off x="10448723" y="2940767"/>
            <a:ext cx="2024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S o n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e</a:t>
            </a:r>
          </a:p>
        </p:txBody>
      </p:sp>
      <p:sp>
        <p:nvSpPr>
          <p:cNvPr id="26" name="Rectangle: Rounded Corners 25">
            <a:extLst>
              <a:ext uri="{FF2B5EF4-FFF2-40B4-BE49-F238E27FC236}">
                <a16:creationId xmlns:a16="http://schemas.microsoft.com/office/drawing/2014/main" id="{9F7AD222-BC1C-419D-8793-41D94416ADA5}"/>
              </a:ext>
            </a:extLst>
          </p:cNvPr>
          <p:cNvSpPr/>
          <p:nvPr/>
        </p:nvSpPr>
        <p:spPr>
          <a:xfrm>
            <a:off x="10770584" y="3019540"/>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28" name="TextBox 27">
            <a:extLst>
              <a:ext uri="{FF2B5EF4-FFF2-40B4-BE49-F238E27FC236}">
                <a16:creationId xmlns:a16="http://schemas.microsoft.com/office/drawing/2014/main" id="{EF15822E-6DD5-4A00-8160-5140BB51A03B}"/>
              </a:ext>
            </a:extLst>
          </p:cNvPr>
          <p:cNvSpPr txBox="1"/>
          <p:nvPr/>
        </p:nvSpPr>
        <p:spPr>
          <a:xfrm>
            <a:off x="10498316" y="4367468"/>
            <a:ext cx="2024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Ö l</a:t>
            </a:r>
          </a:p>
        </p:txBody>
      </p:sp>
      <p:sp>
        <p:nvSpPr>
          <p:cNvPr id="29" name="Rectangle: Rounded Corners 28">
            <a:extLst>
              <a:ext uri="{FF2B5EF4-FFF2-40B4-BE49-F238E27FC236}">
                <a16:creationId xmlns:a16="http://schemas.microsoft.com/office/drawing/2014/main" id="{80553D0B-FBAD-4D96-8186-6F615F9AD110}"/>
              </a:ext>
            </a:extLst>
          </p:cNvPr>
          <p:cNvSpPr/>
          <p:nvPr/>
        </p:nvSpPr>
        <p:spPr>
          <a:xfrm>
            <a:off x="10594199" y="4431693"/>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30" name="TextBox 29">
            <a:extLst>
              <a:ext uri="{FF2B5EF4-FFF2-40B4-BE49-F238E27FC236}">
                <a16:creationId xmlns:a16="http://schemas.microsoft.com/office/drawing/2014/main" id="{041E45F3-40C2-4D89-B3A2-92B5A5190B15}"/>
              </a:ext>
            </a:extLst>
          </p:cNvPr>
          <p:cNvSpPr txBox="1"/>
          <p:nvPr/>
        </p:nvSpPr>
        <p:spPr>
          <a:xfrm>
            <a:off x="15866" y="6220564"/>
            <a:ext cx="2024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K ö r p e r</a:t>
            </a:r>
          </a:p>
        </p:txBody>
      </p:sp>
      <p:sp>
        <p:nvSpPr>
          <p:cNvPr id="31" name="Rectangle: Rounded Corners 30">
            <a:extLst>
              <a:ext uri="{FF2B5EF4-FFF2-40B4-BE49-F238E27FC236}">
                <a16:creationId xmlns:a16="http://schemas.microsoft.com/office/drawing/2014/main" id="{F790BC11-F10B-46D7-A5DD-8B680F053C6F}"/>
              </a:ext>
            </a:extLst>
          </p:cNvPr>
          <p:cNvSpPr/>
          <p:nvPr/>
        </p:nvSpPr>
        <p:spPr>
          <a:xfrm>
            <a:off x="345324" y="6322415"/>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32" name="TextBox 31">
            <a:extLst>
              <a:ext uri="{FF2B5EF4-FFF2-40B4-BE49-F238E27FC236}">
                <a16:creationId xmlns:a16="http://schemas.microsoft.com/office/drawing/2014/main" id="{2A19F4B8-A7CB-41B5-BA00-3830EAAAF10A}"/>
              </a:ext>
            </a:extLst>
          </p:cNvPr>
          <p:cNvSpPr txBox="1"/>
          <p:nvPr/>
        </p:nvSpPr>
        <p:spPr>
          <a:xfrm>
            <a:off x="123975" y="4150442"/>
            <a:ext cx="2024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S o h n</a:t>
            </a:r>
          </a:p>
        </p:txBody>
      </p:sp>
      <p:sp>
        <p:nvSpPr>
          <p:cNvPr id="33" name="Rectangle: Rounded Corners 32">
            <a:extLst>
              <a:ext uri="{FF2B5EF4-FFF2-40B4-BE49-F238E27FC236}">
                <a16:creationId xmlns:a16="http://schemas.microsoft.com/office/drawing/2014/main" id="{697EAE8D-7780-49D8-87F7-721DB4578DC6}"/>
              </a:ext>
            </a:extLst>
          </p:cNvPr>
          <p:cNvSpPr/>
          <p:nvPr/>
        </p:nvSpPr>
        <p:spPr>
          <a:xfrm>
            <a:off x="434368" y="4235704"/>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34" name="TextBox 33">
            <a:extLst>
              <a:ext uri="{FF2B5EF4-FFF2-40B4-BE49-F238E27FC236}">
                <a16:creationId xmlns:a16="http://schemas.microsoft.com/office/drawing/2014/main" id="{09BA16BD-3886-4C91-84B1-F89CA896F3A8}"/>
              </a:ext>
            </a:extLst>
          </p:cNvPr>
          <p:cNvSpPr txBox="1"/>
          <p:nvPr/>
        </p:nvSpPr>
        <p:spPr>
          <a:xfrm>
            <a:off x="-1" y="1999680"/>
            <a:ext cx="28316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Ö k o l</a:t>
            </a:r>
            <a:r>
              <a:rPr kumimoji="0" lang="en-GB" sz="2400" b="0" i="0" u="none" strike="noStrike" kern="1200" cap="none" spc="0" normalizeH="0" noProof="0" dirty="0">
                <a:ln>
                  <a:noFill/>
                </a:ln>
                <a:solidFill>
                  <a:srgbClr val="002060"/>
                </a:solidFill>
                <a:effectLst/>
                <a:uLnTx/>
                <a:uFillTx/>
                <a:latin typeface="Century Gothic"/>
                <a:ea typeface="+mn-ea"/>
                <a:cs typeface="+mn-cs"/>
              </a:rPr>
              <a:t> o g </a:t>
            </a:r>
            <a:r>
              <a:rPr kumimoji="0" lang="en-GB" sz="2400" b="0" i="0" u="none" strike="noStrike" kern="1200" cap="none" spc="0" normalizeH="0" noProof="0" dirty="0" err="1">
                <a:ln>
                  <a:noFill/>
                </a:ln>
                <a:solidFill>
                  <a:srgbClr val="002060"/>
                </a:solidFill>
                <a:effectLst/>
                <a:uLnTx/>
                <a:uFillTx/>
                <a:latin typeface="Century Gothic"/>
                <a:ea typeface="+mn-ea"/>
                <a:cs typeface="+mn-cs"/>
              </a:rPr>
              <a:t>i</a:t>
            </a:r>
            <a:r>
              <a:rPr kumimoji="0" lang="en-GB" sz="2400" b="0" i="0" u="none" strike="noStrike" kern="1200" cap="none" spc="0" normalizeH="0" noProof="0" dirty="0">
                <a:ln>
                  <a:noFill/>
                </a:ln>
                <a:solidFill>
                  <a:srgbClr val="002060"/>
                </a:solidFill>
                <a:effectLst/>
                <a:uLnTx/>
                <a:uFillTx/>
                <a:latin typeface="Century Gothic"/>
                <a:ea typeface="+mn-ea"/>
                <a:cs typeface="+mn-cs"/>
              </a:rPr>
              <a:t> s c h</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5" name="Rectangle: Rounded Corners 34">
            <a:extLst>
              <a:ext uri="{FF2B5EF4-FFF2-40B4-BE49-F238E27FC236}">
                <a16:creationId xmlns:a16="http://schemas.microsoft.com/office/drawing/2014/main" id="{C94280A4-F12D-4713-B9DA-F47CB88A3E18}"/>
              </a:ext>
            </a:extLst>
          </p:cNvPr>
          <p:cNvSpPr/>
          <p:nvPr/>
        </p:nvSpPr>
        <p:spPr>
          <a:xfrm>
            <a:off x="103844" y="2055185"/>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36" name="TextBox 35">
            <a:extLst>
              <a:ext uri="{FF2B5EF4-FFF2-40B4-BE49-F238E27FC236}">
                <a16:creationId xmlns:a16="http://schemas.microsoft.com/office/drawing/2014/main" id="{012D0711-1EA1-479F-A60F-3CDE03EAAAA9}"/>
              </a:ext>
            </a:extLst>
          </p:cNvPr>
          <p:cNvSpPr txBox="1"/>
          <p:nvPr/>
        </p:nvSpPr>
        <p:spPr>
          <a:xfrm>
            <a:off x="2915115" y="1840403"/>
            <a:ext cx="2024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n</a:t>
            </a:r>
            <a:r>
              <a:rPr kumimoji="0" lang="en-GB" sz="2400" b="0" i="0" u="none" strike="noStrike" kern="1200" cap="none" spc="0" normalizeH="0" noProof="0" dirty="0">
                <a:ln>
                  <a:noFill/>
                </a:ln>
                <a:solidFill>
                  <a:srgbClr val="002060"/>
                </a:solidFill>
                <a:effectLst/>
                <a:uLnTx/>
                <a:uFillTx/>
                <a:latin typeface="Century Gothic"/>
                <a:ea typeface="+mn-ea"/>
                <a:cs typeface="+mn-cs"/>
              </a:rPr>
              <a:t> e r v ö s</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7" name="Rectangle: Rounded Corners 36">
            <a:extLst>
              <a:ext uri="{FF2B5EF4-FFF2-40B4-BE49-F238E27FC236}">
                <a16:creationId xmlns:a16="http://schemas.microsoft.com/office/drawing/2014/main" id="{F48DFAEB-AE26-4A97-9AF2-712A70F69AAA}"/>
              </a:ext>
            </a:extLst>
          </p:cNvPr>
          <p:cNvSpPr/>
          <p:nvPr/>
        </p:nvSpPr>
        <p:spPr>
          <a:xfrm>
            <a:off x="3979884" y="1907516"/>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46" name="CustomShape 6">
            <a:extLst>
              <a:ext uri="{FF2B5EF4-FFF2-40B4-BE49-F238E27FC236}">
                <a16:creationId xmlns:a16="http://schemas.microsoft.com/office/drawing/2014/main" id="{AD38EA8F-3B2D-43EF-8459-3C6D3E8A3048}"/>
              </a:ext>
            </a:extLst>
          </p:cNvPr>
          <p:cNvSpPr/>
          <p:nvPr/>
        </p:nvSpPr>
        <p:spPr>
          <a:xfrm>
            <a:off x="5500811" y="135782"/>
            <a:ext cx="354240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die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Wörter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4" name="Picture 13">
            <a:extLst>
              <a:ext uri="{FF2B5EF4-FFF2-40B4-BE49-F238E27FC236}">
                <a16:creationId xmlns:a16="http://schemas.microsoft.com/office/drawing/2014/main" id="{BFA8092F-B629-4527-BEC3-1748126CCA45}"/>
              </a:ext>
            </a:extLst>
          </p:cNvPr>
          <p:cNvPicPr>
            <a:picLocks noChangeAspect="1"/>
          </p:cNvPicPr>
          <p:nvPr/>
        </p:nvPicPr>
        <p:blipFill>
          <a:blip r:embed="rId5"/>
          <a:stretch>
            <a:fillRect/>
          </a:stretch>
        </p:blipFill>
        <p:spPr>
          <a:xfrm>
            <a:off x="154874" y="0"/>
            <a:ext cx="914479" cy="914479"/>
          </a:xfrm>
          <a:prstGeom prst="rect">
            <a:avLst/>
          </a:prstGeom>
        </p:spPr>
      </p:pic>
      <p:sp>
        <p:nvSpPr>
          <p:cNvPr id="11" name="Rectangle: Rounded Corners 10">
            <a:extLst>
              <a:ext uri="{FF2B5EF4-FFF2-40B4-BE49-F238E27FC236}">
                <a16:creationId xmlns:a16="http://schemas.microsoft.com/office/drawing/2014/main" id="{B81DD863-EA8E-00B5-99E9-CEA095BC23F1}"/>
              </a:ext>
            </a:extLst>
          </p:cNvPr>
          <p:cNvSpPr/>
          <p:nvPr/>
        </p:nvSpPr>
        <p:spPr>
          <a:xfrm>
            <a:off x="1089666" y="2074652"/>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pic>
        <p:nvPicPr>
          <p:cNvPr id="1026" name="Picture 2" descr="Free three d 3d abstract vector">
            <a:hlinkClick r:id="" action="ppaction://noaction">
              <a:snd r:embed="rId6" name="T2_W2_5.4.wav"/>
            </a:hlinkClick>
            <a:extLst>
              <a:ext uri="{FF2B5EF4-FFF2-40B4-BE49-F238E27FC236}">
                <a16:creationId xmlns:a16="http://schemas.microsoft.com/office/drawing/2014/main" id="{02E7C8C4-348C-72BD-56CB-B8F6916AF1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735" y="4879768"/>
            <a:ext cx="1352741" cy="1391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family vector dad vector">
            <a:hlinkClick r:id="" action="ppaction://noaction">
              <a:snd r:embed="rId8" name="T2_W2_5.9.wav"/>
            </a:hlinkClick>
            <a:extLst>
              <a:ext uri="{FF2B5EF4-FFF2-40B4-BE49-F238E27FC236}">
                <a16:creationId xmlns:a16="http://schemas.microsoft.com/office/drawing/2014/main" id="{C084C4A5-97D9-F328-41C4-459CCCE6DE4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2061"/>
          <a:stretch/>
        </p:blipFill>
        <p:spPr bwMode="auto">
          <a:xfrm>
            <a:off x="149814" y="2611862"/>
            <a:ext cx="1288360" cy="1525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ree family vector dad vector">
            <a:hlinkClick r:id="" action="ppaction://noaction">
              <a:snd r:embed="rId10" name="T2_W2_5.8.wav"/>
            </a:hlinkClick>
            <a:extLst>
              <a:ext uri="{FF2B5EF4-FFF2-40B4-BE49-F238E27FC236}">
                <a16:creationId xmlns:a16="http://schemas.microsoft.com/office/drawing/2014/main" id="{9E622715-8D21-A63F-56C5-5E36C8143F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223"/>
          <a:stretch/>
        </p:blipFill>
        <p:spPr bwMode="auto">
          <a:xfrm>
            <a:off x="8244940" y="709093"/>
            <a:ext cx="1049945" cy="12297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recycle green earth vector">
            <a:hlinkClick r:id="" action="ppaction://noaction">
              <a:snd r:embed="rId11" name="T2_W2_5.6.wav"/>
            </a:hlinkClick>
            <a:extLst>
              <a:ext uri="{FF2B5EF4-FFF2-40B4-BE49-F238E27FC236}">
                <a16:creationId xmlns:a16="http://schemas.microsoft.com/office/drawing/2014/main" id="{1342C585-73C5-DB0D-57DC-6876050794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1891" y="830622"/>
            <a:ext cx="1049945" cy="11373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people emotions feelings illustration">
            <a:hlinkClick r:id="" action="ppaction://noaction">
              <a:snd r:embed="rId13" name="T2_W2_5.5.wav"/>
            </a:hlinkClick>
            <a:extLst>
              <a:ext uri="{FF2B5EF4-FFF2-40B4-BE49-F238E27FC236}">
                <a16:creationId xmlns:a16="http://schemas.microsoft.com/office/drawing/2014/main" id="{61F8C379-2F08-F448-D430-EF4C4599768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46387"/>
          <a:stretch/>
        </p:blipFill>
        <p:spPr bwMode="auto">
          <a:xfrm>
            <a:off x="2831678" y="816631"/>
            <a:ext cx="1701246" cy="10003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anger nervous angry illustration">
            <a:hlinkClick r:id="" action="ppaction://noaction">
              <a:snd r:embed="rId15" name="T2_W2_5.2.wav"/>
            </a:hlinkClick>
            <a:extLst>
              <a:ext uri="{FF2B5EF4-FFF2-40B4-BE49-F238E27FC236}">
                <a16:creationId xmlns:a16="http://schemas.microsoft.com/office/drawing/2014/main" id="{F33AB275-A570-89F9-AC85-13CA18132C8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94959" y="754529"/>
            <a:ext cx="1268094" cy="10561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sun happy sunshine vector">
            <a:hlinkClick r:id="" action="ppaction://noaction">
              <a:snd r:embed="rId17" name="T2_W2_5.10.wav"/>
            </a:hlinkClick>
            <a:extLst>
              <a:ext uri="{FF2B5EF4-FFF2-40B4-BE49-F238E27FC236}">
                <a16:creationId xmlns:a16="http://schemas.microsoft.com/office/drawing/2014/main" id="{8AD8D04C-281E-87A8-9D0C-0BB10A9F102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36456" y="1705256"/>
            <a:ext cx="1439144" cy="12243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oil olive oil bottle vector">
            <a:hlinkClick r:id="" action="ppaction://noaction">
              <a:snd r:embed="rId19" name="T2_W2_5.7.wav"/>
            </a:hlinkClick>
            <a:extLst>
              <a:ext uri="{FF2B5EF4-FFF2-40B4-BE49-F238E27FC236}">
                <a16:creationId xmlns:a16="http://schemas.microsoft.com/office/drawing/2014/main" id="{76F9FB60-3311-8D5C-7209-89C44C6D85A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118050" y="3553658"/>
            <a:ext cx="957247" cy="166009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sea moon horizon vector">
            <a:hlinkClick r:id="" action="ppaction://noaction">
              <a:snd r:embed="rId21" name="T2_W2_5.3.wav"/>
            </a:hlinkClick>
            <a:extLst>
              <a:ext uri="{FF2B5EF4-FFF2-40B4-BE49-F238E27FC236}">
                <a16:creationId xmlns:a16="http://schemas.microsoft.com/office/drawing/2014/main" id="{2894C551-5698-FA6B-1087-5CDE84E80D0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446796" y="5213757"/>
            <a:ext cx="1138748" cy="113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58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70833E-6 4.07407E-6 L 0.13515 0.18148 " pathEditMode="relative" rAng="0" ptsTypes="AA">
                                      <p:cBhvr>
                                        <p:cTn id="16" dur="2000" fill="hold"/>
                                        <p:tgtEl>
                                          <p:spTgt spid="20"/>
                                        </p:tgtEl>
                                        <p:attrNameLst>
                                          <p:attrName>ppt_x</p:attrName>
                                          <p:attrName>ppt_y</p:attrName>
                                        </p:attrNameLst>
                                      </p:cBhvr>
                                      <p:rCtr x="6758" y="9074"/>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0.15599 0.02963 L -0.44739 0.36806 " pathEditMode="relative" rAng="0" ptsTypes="AA">
                                      <p:cBhvr>
                                        <p:cTn id="24" dur="2000" fill="hold"/>
                                        <p:tgtEl>
                                          <p:spTgt spid="23"/>
                                        </p:tgtEl>
                                        <p:attrNameLst>
                                          <p:attrName>ppt_x</p:attrName>
                                          <p:attrName>ppt_y</p:attrName>
                                        </p:attrNameLst>
                                      </p:cBhvr>
                                      <p:rCtr x="-30169" y="16921"/>
                                    </p:animMotion>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3.95833E-6 1.48148E-6 L -0.63619 0.02754 " pathEditMode="relative" rAng="0" ptsTypes="AA">
                                      <p:cBhvr>
                                        <p:cTn id="32" dur="2000" fill="hold"/>
                                        <p:tgtEl>
                                          <p:spTgt spid="25"/>
                                        </p:tgtEl>
                                        <p:attrNameLst>
                                          <p:attrName>ppt_x</p:attrName>
                                          <p:attrName>ppt_y</p:attrName>
                                        </p:attrNameLst>
                                      </p:cBhvr>
                                      <p:rCtr x="-31810" y="1366"/>
                                    </p:animMotion>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6.25E-7 -3.7037E-7 L -0.23281 -0.09907 " pathEditMode="relative" rAng="0" ptsTypes="AA">
                                      <p:cBhvr>
                                        <p:cTn id="40" dur="2000" fill="hold"/>
                                        <p:tgtEl>
                                          <p:spTgt spid="28"/>
                                        </p:tgtEl>
                                        <p:attrNameLst>
                                          <p:attrName>ppt_x</p:attrName>
                                          <p:attrName>ppt_y</p:attrName>
                                        </p:attrNameLst>
                                      </p:cBhvr>
                                      <p:rCtr x="-11641" y="-4954"/>
                                    </p:animMotion>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7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8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0" nodeType="clickEffect">
                                  <p:stCondLst>
                                    <p:cond delay="0"/>
                                  </p:stCondLst>
                                  <p:childTnLst>
                                    <p:animMotion origin="layout" path="M 2.08333E-6 -1.85185E-6 L -0.62722 -0.38356 " pathEditMode="relative" rAng="0" ptsTypes="AA">
                                      <p:cBhvr>
                                        <p:cTn id="52" dur="2000" fill="hold"/>
                                        <p:tgtEl>
                                          <p:spTgt spid="78"/>
                                        </p:tgtEl>
                                        <p:attrNameLst>
                                          <p:attrName>ppt_x</p:attrName>
                                          <p:attrName>ppt_y</p:attrName>
                                        </p:attrNameLst>
                                      </p:cBhvr>
                                      <p:rCtr x="-31367" y="-19190"/>
                                    </p:animMotion>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0" nodeType="clickEffect">
                                  <p:stCondLst>
                                    <p:cond delay="0"/>
                                  </p:stCondLst>
                                  <p:childTnLst>
                                    <p:animMotion origin="layout" path="M -4.79167E-6 7.40741E-7 L 0.61029 -0.25232 " pathEditMode="relative" rAng="0" ptsTypes="AA">
                                      <p:cBhvr>
                                        <p:cTn id="60" dur="2000" fill="hold"/>
                                        <p:tgtEl>
                                          <p:spTgt spid="30"/>
                                        </p:tgtEl>
                                        <p:attrNameLst>
                                          <p:attrName>ppt_x</p:attrName>
                                          <p:attrName>ppt_y</p:attrName>
                                        </p:attrNameLst>
                                      </p:cBhvr>
                                      <p:rCtr x="30508" y="-12616"/>
                                    </p:animMotion>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0" nodeType="clickEffect">
                                  <p:stCondLst>
                                    <p:cond delay="0"/>
                                  </p:stCondLst>
                                  <p:childTnLst>
                                    <p:animMotion origin="layout" path="M 8.33333E-7 2.59259E-6 L 0.21471 0.17453 " pathEditMode="relative" rAng="0" ptsTypes="AA">
                                      <p:cBhvr>
                                        <p:cTn id="68" dur="2000" fill="hold"/>
                                        <p:tgtEl>
                                          <p:spTgt spid="32"/>
                                        </p:tgtEl>
                                        <p:attrNameLst>
                                          <p:attrName>ppt_x</p:attrName>
                                          <p:attrName>ppt_y</p:attrName>
                                        </p:attrNameLst>
                                      </p:cBhvr>
                                      <p:rCtr x="10729" y="8727"/>
                                    </p:animMotion>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0" nodeType="clickEffect">
                                  <p:stCondLst>
                                    <p:cond delay="0"/>
                                  </p:stCondLst>
                                  <p:childTnLst>
                                    <p:animMotion origin="layout" path="M 4.16667E-6 -1.48148E-6 L 0.37135 0.35463 " pathEditMode="relative" rAng="0" ptsTypes="AA">
                                      <p:cBhvr>
                                        <p:cTn id="80" dur="2000" fill="hold"/>
                                        <p:tgtEl>
                                          <p:spTgt spid="34"/>
                                        </p:tgtEl>
                                        <p:attrNameLst>
                                          <p:attrName>ppt_x</p:attrName>
                                          <p:attrName>ppt_y</p:attrName>
                                        </p:attrNameLst>
                                      </p:cBhvr>
                                      <p:rCtr x="18568" y="17731"/>
                                    </p:animMotion>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3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grpId="0" nodeType="clickEffect">
                                  <p:stCondLst>
                                    <p:cond delay="0"/>
                                  </p:stCondLst>
                                  <p:childTnLst>
                                    <p:animMotion origin="layout" path="M 4.58333E-6 -1.85185E-6 L 0.36406 0.55139 " pathEditMode="relative" rAng="0" ptsTypes="AA">
                                      <p:cBhvr>
                                        <p:cTn id="88" dur="2000" fill="hold"/>
                                        <p:tgtEl>
                                          <p:spTgt spid="36"/>
                                        </p:tgtEl>
                                        <p:attrNameLst>
                                          <p:attrName>ppt_x</p:attrName>
                                          <p:attrName>ppt_y</p:attrName>
                                        </p:attrNameLst>
                                      </p:cBhvr>
                                      <p:rCtr x="18203" y="27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0" grpId="0"/>
      <p:bldP spid="22" grpId="0" animBg="1"/>
      <p:bldP spid="78" grpId="0"/>
      <p:bldP spid="79" grpId="0" animBg="1"/>
      <p:bldP spid="80" grpId="0" animBg="1"/>
      <p:bldP spid="23" grpId="0"/>
      <p:bldP spid="24" grpId="0" animBg="1"/>
      <p:bldP spid="25" grpId="0"/>
      <p:bldP spid="26" grpId="0" animBg="1"/>
      <p:bldP spid="28" grpId="0"/>
      <p:bldP spid="29" grpId="0" animBg="1"/>
      <p:bldP spid="30" grpId="0"/>
      <p:bldP spid="31" grpId="0" animBg="1"/>
      <p:bldP spid="32" grpId="0"/>
      <p:bldP spid="33" grpId="0" animBg="1"/>
      <p:bldP spid="34" grpId="0"/>
      <p:bldP spid="35" grpId="0" animBg="1"/>
      <p:bldP spid="36" grpId="0"/>
      <p:bldP spid="37" grpId="0" animBg="1"/>
      <p:bldP spid="46"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8"/>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10542"/>
            <a:ext cx="10090090" cy="425580"/>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(not) | </a:t>
            </a:r>
            <a:r>
              <a:rPr lang="en-GB" sz="3600" b="1" spc="-1" dirty="0" err="1">
                <a:latin typeface="Century Gothic" panose="020B0502020202020204" pitchFamily="34" charset="0"/>
                <a:ea typeface="Century Gothic"/>
              </a:rPr>
              <a:t>kein</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keine</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kein</a:t>
            </a:r>
            <a:r>
              <a:rPr lang="en-GB" sz="3600" b="1" spc="-1" dirty="0">
                <a:latin typeface="Century Gothic" panose="020B0502020202020204" pitchFamily="34" charset="0"/>
                <a:ea typeface="Century Gothic"/>
              </a:rPr>
              <a:t> (not a/an)</a:t>
            </a:r>
            <a:endParaRPr lang="en-GB" sz="3600" dirty="0"/>
          </a:p>
        </p:txBody>
      </p:sp>
      <p:sp>
        <p:nvSpPr>
          <p:cNvPr id="6" name="TextBox 5">
            <a:extLst>
              <a:ext uri="{FF2B5EF4-FFF2-40B4-BE49-F238E27FC236}">
                <a16:creationId xmlns:a16="http://schemas.microsoft.com/office/drawing/2014/main" id="{C7187FE9-842B-4E17-B848-7AE2FD7A4F6F}"/>
              </a:ext>
            </a:extLst>
          </p:cNvPr>
          <p:cNvSpPr txBox="1"/>
          <p:nvPr/>
        </p:nvSpPr>
        <p:spPr>
          <a:xfrm>
            <a:off x="0" y="817989"/>
            <a:ext cx="1114736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know that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is used before an adjective or adverb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 name="CustomShape 8">
            <a:extLst>
              <a:ext uri="{FF2B5EF4-FFF2-40B4-BE49-F238E27FC236}">
                <a16:creationId xmlns:a16="http://schemas.microsoft.com/office/drawing/2014/main" id="{BA0066E0-E06E-4E3D-810D-B9CB64DD62C2}"/>
              </a:ext>
            </a:extLst>
          </p:cNvPr>
          <p:cNvSpPr/>
          <p:nvPr/>
        </p:nvSpPr>
        <p:spPr>
          <a:xfrm>
            <a:off x="0" y="1908968"/>
            <a:ext cx="49262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Farbe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grün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CustomShape 9">
            <a:extLst>
              <a:ext uri="{FF2B5EF4-FFF2-40B4-BE49-F238E27FC236}">
                <a16:creationId xmlns:a16="http://schemas.microsoft.com/office/drawing/2014/main" id="{D191ADB5-39DA-4A68-86CC-1A33E0F9F5F9}"/>
              </a:ext>
            </a:extLst>
          </p:cNvPr>
          <p:cNvSpPr/>
          <p:nvPr/>
        </p:nvSpPr>
        <p:spPr>
          <a:xfrm>
            <a:off x="5940584" y="1928485"/>
            <a:ext cx="446566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colour is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green.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CustomShape 8">
            <a:extLst>
              <a:ext uri="{FF2B5EF4-FFF2-40B4-BE49-F238E27FC236}">
                <a16:creationId xmlns:a16="http://schemas.microsoft.com/office/drawing/2014/main" id="{498C2C67-36A6-4124-BD12-B9355F673F74}"/>
              </a:ext>
            </a:extLst>
          </p:cNvPr>
          <p:cNvSpPr/>
          <p:nvPr/>
        </p:nvSpPr>
        <p:spPr>
          <a:xfrm>
            <a:off x="92296" y="3590985"/>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and.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CustomShape 8">
            <a:extLst>
              <a:ext uri="{FF2B5EF4-FFF2-40B4-BE49-F238E27FC236}">
                <a16:creationId xmlns:a16="http://schemas.microsoft.com/office/drawing/2014/main" id="{0451832A-BACA-4B91-ADF0-44F351B7CC79}"/>
              </a:ext>
            </a:extLst>
          </p:cNvPr>
          <p:cNvSpPr/>
          <p:nvPr/>
        </p:nvSpPr>
        <p:spPr>
          <a:xfrm>
            <a:off x="6032880" y="3627824"/>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That is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not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England.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EC81BB9-D999-440E-911A-49E71AA41212}"/>
              </a:ext>
            </a:extLst>
          </p:cNvPr>
          <p:cNvSpPr txBox="1"/>
          <p:nvPr/>
        </p:nvSpPr>
        <p:spPr>
          <a:xfrm>
            <a:off x="-67665" y="2749024"/>
            <a:ext cx="124919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also know that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is also used before proper nouns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 name="Picture 19">
            <a:extLst>
              <a:ext uri="{FF2B5EF4-FFF2-40B4-BE49-F238E27FC236}">
                <a16:creationId xmlns:a16="http://schemas.microsoft.com/office/drawing/2014/main" id="{077BB02B-2E3D-453B-8EA6-F685BBCEA7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83790" y="1563594"/>
            <a:ext cx="561130" cy="1117452"/>
          </a:xfrm>
          <a:prstGeom prst="rect">
            <a:avLst/>
          </a:prstGeom>
        </p:spPr>
      </p:pic>
      <p:pic>
        <p:nvPicPr>
          <p:cNvPr id="21" name="Picture 20">
            <a:extLst>
              <a:ext uri="{FF2B5EF4-FFF2-40B4-BE49-F238E27FC236}">
                <a16:creationId xmlns:a16="http://schemas.microsoft.com/office/drawing/2014/main" id="{11C14496-DFB7-41FB-8B13-9C32ECBDBD1A}"/>
              </a:ext>
            </a:extLst>
          </p:cNvPr>
          <p:cNvPicPr>
            <a:picLocks noChangeAspect="1"/>
          </p:cNvPicPr>
          <p:nvPr/>
        </p:nvPicPr>
        <p:blipFill>
          <a:blip r:embed="rId10"/>
          <a:stretch>
            <a:fillRect/>
          </a:stretch>
        </p:blipFill>
        <p:spPr>
          <a:xfrm>
            <a:off x="4491668" y="1862544"/>
            <a:ext cx="687937" cy="610888"/>
          </a:xfrm>
          <a:prstGeom prst="rect">
            <a:avLst/>
          </a:prstGeom>
        </p:spPr>
      </p:pic>
      <p:pic>
        <p:nvPicPr>
          <p:cNvPr id="18" name="Picture 17">
            <a:extLst>
              <a:ext uri="{FF2B5EF4-FFF2-40B4-BE49-F238E27FC236}">
                <a16:creationId xmlns:a16="http://schemas.microsoft.com/office/drawing/2014/main" id="{E3E7D1D3-F6BF-48C6-815B-D07401F07ADD}"/>
              </a:ext>
            </a:extLst>
          </p:cNvPr>
          <p:cNvPicPr>
            <a:picLocks noChangeAspect="1"/>
          </p:cNvPicPr>
          <p:nvPr/>
        </p:nvPicPr>
        <p:blipFill>
          <a:blip r:embed="rId11"/>
          <a:stretch>
            <a:fillRect/>
          </a:stretch>
        </p:blipFill>
        <p:spPr>
          <a:xfrm>
            <a:off x="5234078" y="1852196"/>
            <a:ext cx="634039" cy="670618"/>
          </a:xfrm>
          <a:prstGeom prst="rect">
            <a:avLst/>
          </a:prstGeom>
        </p:spPr>
      </p:pic>
      <p:pic>
        <p:nvPicPr>
          <p:cNvPr id="22" name="Picture 21">
            <a:extLst>
              <a:ext uri="{FF2B5EF4-FFF2-40B4-BE49-F238E27FC236}">
                <a16:creationId xmlns:a16="http://schemas.microsoft.com/office/drawing/2014/main" id="{4089EC84-BD6A-46CC-A4F8-827953191340}"/>
              </a:ext>
            </a:extLst>
          </p:cNvPr>
          <p:cNvPicPr>
            <a:picLocks noChangeAspect="1"/>
          </p:cNvPicPr>
          <p:nvPr/>
        </p:nvPicPr>
        <p:blipFill>
          <a:blip r:embed="rId11"/>
          <a:stretch>
            <a:fillRect/>
          </a:stretch>
        </p:blipFill>
        <p:spPr>
          <a:xfrm>
            <a:off x="5381379" y="3587818"/>
            <a:ext cx="634039" cy="670618"/>
          </a:xfrm>
          <a:prstGeom prst="rect">
            <a:avLst/>
          </a:prstGeom>
        </p:spPr>
      </p:pic>
      <p:sp>
        <p:nvSpPr>
          <p:cNvPr id="16" name="TextBox 15">
            <a:extLst>
              <a:ext uri="{FF2B5EF4-FFF2-40B4-BE49-F238E27FC236}">
                <a16:creationId xmlns:a16="http://schemas.microsoft.com/office/drawing/2014/main" id="{65A95A22-8487-449B-B147-72993BEFFAAC}"/>
              </a:ext>
            </a:extLst>
          </p:cNvPr>
          <p:cNvSpPr txBox="1"/>
          <p:nvPr/>
        </p:nvSpPr>
        <p:spPr>
          <a:xfrm>
            <a:off x="8724" y="4481453"/>
            <a:ext cx="12070115"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remember that 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 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nouns, we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TextBox 27">
            <a:extLst>
              <a:ext uri="{FF2B5EF4-FFF2-40B4-BE49-F238E27FC236}">
                <a16:creationId xmlns:a16="http://schemas.microsoft.com/office/drawing/2014/main" id="{6C55B964-6E2E-4DA8-98AA-630D92CC9002}"/>
              </a:ext>
            </a:extLst>
          </p:cNvPr>
          <p:cNvSpPr txBox="1"/>
          <p:nvPr/>
        </p:nvSpPr>
        <p:spPr>
          <a:xfrm>
            <a:off x="157435" y="5823296"/>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Text.</a:t>
            </a:r>
          </a:p>
        </p:txBody>
      </p:sp>
      <p:sp>
        <p:nvSpPr>
          <p:cNvPr id="29" name="TextBox 28">
            <a:extLst>
              <a:ext uri="{FF2B5EF4-FFF2-40B4-BE49-F238E27FC236}">
                <a16:creationId xmlns:a16="http://schemas.microsoft.com/office/drawing/2014/main" id="{59111330-B66C-454C-AE57-AD948D299319}"/>
              </a:ext>
            </a:extLst>
          </p:cNvPr>
          <p:cNvSpPr txBox="1"/>
          <p:nvPr/>
        </p:nvSpPr>
        <p:spPr>
          <a:xfrm>
            <a:off x="4537410" y="5854787"/>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keine</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Person.</a:t>
            </a:r>
          </a:p>
        </p:txBody>
      </p:sp>
      <p:sp>
        <p:nvSpPr>
          <p:cNvPr id="30" name="TextBox 29">
            <a:extLst>
              <a:ext uri="{FF2B5EF4-FFF2-40B4-BE49-F238E27FC236}">
                <a16:creationId xmlns:a16="http://schemas.microsoft.com/office/drawing/2014/main" id="{7C657C68-4AF7-4FAC-A717-883F03C804F0}"/>
              </a:ext>
            </a:extLst>
          </p:cNvPr>
          <p:cNvSpPr txBox="1"/>
          <p:nvPr/>
        </p:nvSpPr>
        <p:spPr>
          <a:xfrm>
            <a:off x="8617470" y="5854786"/>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a:t>
            </a:r>
            <a:r>
              <a:rPr kumimoji="0" lang="en-GB" sz="2800" b="1" i="0" u="none" strike="noStrike" kern="0" cap="none" spc="0" normalizeH="0" baseline="0" noProof="0" dirty="0">
                <a:ln>
                  <a:noFill/>
                </a:ln>
                <a:solidFill>
                  <a:srgbClr val="002060"/>
                </a:solidFill>
                <a:effectLst/>
                <a:uLnTx/>
                <a:uFillTx/>
                <a:latin typeface="Century Gothic"/>
                <a:ea typeface="+mn-ea"/>
                <a:cs typeface="+mn-cs"/>
              </a:rPr>
              <a:t> </a:t>
            </a:r>
            <a:r>
              <a:rPr kumimoji="0" lang="en-GB" sz="2800" i="0" u="none" strike="noStrike" kern="0" cap="none" spc="0" normalizeH="0" baseline="0" noProof="0" dirty="0">
                <a:ln>
                  <a:noFill/>
                </a:ln>
                <a:solidFill>
                  <a:srgbClr val="002060"/>
                </a:solidFill>
                <a:effectLst/>
                <a:uLnTx/>
                <a:uFillTx/>
                <a:latin typeface="Century Gothic"/>
                <a:ea typeface="+mn-ea"/>
                <a:cs typeface="+mn-cs"/>
              </a:rPr>
              <a:t>Ding.</a:t>
            </a:r>
            <a:endParaRPr kumimoji="0" lang="en-GB" sz="28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1" name="CustomShape 9">
            <a:extLst>
              <a:ext uri="{FF2B5EF4-FFF2-40B4-BE49-F238E27FC236}">
                <a16:creationId xmlns:a16="http://schemas.microsoft.com/office/drawing/2014/main" id="{7DFE3ADF-C131-4F8E-A3FB-40B8D0963318}"/>
              </a:ext>
            </a:extLst>
          </p:cNvPr>
          <p:cNvSpPr/>
          <p:nvPr/>
        </p:nvSpPr>
        <p:spPr>
          <a:xfrm>
            <a:off x="161542" y="633195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text.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9">
            <a:extLst>
              <a:ext uri="{FF2B5EF4-FFF2-40B4-BE49-F238E27FC236}">
                <a16:creationId xmlns:a16="http://schemas.microsoft.com/office/drawing/2014/main" id="{38829198-8472-4995-BD5E-F49CB38302F6}"/>
              </a:ext>
            </a:extLst>
          </p:cNvPr>
          <p:cNvSpPr/>
          <p:nvPr/>
        </p:nvSpPr>
        <p:spPr>
          <a:xfrm>
            <a:off x="4559233" y="633195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person.</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CustomShape 9">
            <a:extLst>
              <a:ext uri="{FF2B5EF4-FFF2-40B4-BE49-F238E27FC236}">
                <a16:creationId xmlns:a16="http://schemas.microsoft.com/office/drawing/2014/main" id="{AF1CA1AC-4500-4C54-8200-F9579B935DD6}"/>
              </a:ext>
            </a:extLst>
          </p:cNvPr>
          <p:cNvSpPr/>
          <p:nvPr/>
        </p:nvSpPr>
        <p:spPr>
          <a:xfrm>
            <a:off x="8635947" y="634062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thing.</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50" name="Picture 2" descr="Free switzerland country europe vector">
            <a:extLst>
              <a:ext uri="{FF2B5EF4-FFF2-40B4-BE49-F238E27FC236}">
                <a16:creationId xmlns:a16="http://schemas.microsoft.com/office/drawing/2014/main" id="{56098656-27F7-9A81-0D63-D21C4A0026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9162" y="3472703"/>
            <a:ext cx="1421753" cy="9141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Free pile book novel vector">
            <a:extLst>
              <a:ext uri="{FF2B5EF4-FFF2-40B4-BE49-F238E27FC236}">
                <a16:creationId xmlns:a16="http://schemas.microsoft.com/office/drawing/2014/main" id="{2FCE33A6-889B-A9E8-22C1-A4491F7970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5492" y="4961584"/>
            <a:ext cx="972831" cy="7448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9755507D-B14B-4ADD-B551-F63A676D8D61}"/>
              </a:ext>
            </a:extLst>
          </p:cNvPr>
          <p:cNvPicPr>
            <a:picLocks noChangeAspect="1"/>
          </p:cNvPicPr>
          <p:nvPr/>
        </p:nvPicPr>
        <p:blipFill>
          <a:blip r:embed="rId10"/>
          <a:stretch>
            <a:fillRect/>
          </a:stretch>
        </p:blipFill>
        <p:spPr>
          <a:xfrm>
            <a:off x="2258445" y="5011738"/>
            <a:ext cx="642872" cy="570870"/>
          </a:xfrm>
          <a:prstGeom prst="rect">
            <a:avLst/>
          </a:prstGeom>
        </p:spPr>
      </p:pic>
      <p:pic>
        <p:nvPicPr>
          <p:cNvPr id="4" name="Picture 3" descr="Icon&#10;&#10;Description automatically generated">
            <a:extLst>
              <a:ext uri="{FF2B5EF4-FFF2-40B4-BE49-F238E27FC236}">
                <a16:creationId xmlns:a16="http://schemas.microsoft.com/office/drawing/2014/main" id="{AFDE12F1-CADA-54D0-614B-E049A1E162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61138" y="4902841"/>
            <a:ext cx="792454" cy="920455"/>
          </a:xfrm>
          <a:prstGeom prst="rect">
            <a:avLst/>
          </a:prstGeom>
        </p:spPr>
      </p:pic>
      <p:pic>
        <p:nvPicPr>
          <p:cNvPr id="26" name="Picture 25">
            <a:extLst>
              <a:ext uri="{FF2B5EF4-FFF2-40B4-BE49-F238E27FC236}">
                <a16:creationId xmlns:a16="http://schemas.microsoft.com/office/drawing/2014/main" id="{E1078FAC-55D2-4EEC-902A-93891364328C}"/>
              </a:ext>
            </a:extLst>
          </p:cNvPr>
          <p:cNvPicPr>
            <a:picLocks noChangeAspect="1"/>
          </p:cNvPicPr>
          <p:nvPr/>
        </p:nvPicPr>
        <p:blipFill>
          <a:blip r:embed="rId10"/>
          <a:stretch>
            <a:fillRect/>
          </a:stretch>
        </p:blipFill>
        <p:spPr>
          <a:xfrm>
            <a:off x="6344132" y="5106787"/>
            <a:ext cx="687937" cy="610888"/>
          </a:xfrm>
          <a:prstGeom prst="rect">
            <a:avLst/>
          </a:prstGeom>
        </p:spPr>
      </p:pic>
      <p:pic>
        <p:nvPicPr>
          <p:cNvPr id="9" name="Picture 8" descr="A picture containing engineering drawing&#10;&#10;Description automatically generated">
            <a:extLst>
              <a:ext uri="{FF2B5EF4-FFF2-40B4-BE49-F238E27FC236}">
                <a16:creationId xmlns:a16="http://schemas.microsoft.com/office/drawing/2014/main" id="{4CAFB79B-0BFF-1002-2C5F-EF406A73D945}"/>
              </a:ext>
            </a:extLst>
          </p:cNvPr>
          <p:cNvPicPr>
            <a:picLocks noChangeAspect="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15107" y="4944828"/>
            <a:ext cx="934557" cy="895130"/>
          </a:xfrm>
          <a:prstGeom prst="rect">
            <a:avLst/>
          </a:prstGeom>
        </p:spPr>
      </p:pic>
      <p:pic>
        <p:nvPicPr>
          <p:cNvPr id="27" name="Picture 26">
            <a:extLst>
              <a:ext uri="{FF2B5EF4-FFF2-40B4-BE49-F238E27FC236}">
                <a16:creationId xmlns:a16="http://schemas.microsoft.com/office/drawing/2014/main" id="{84A43DBF-1CA8-4939-AE7D-A8CC4FEE6517}"/>
              </a:ext>
            </a:extLst>
          </p:cNvPr>
          <p:cNvPicPr>
            <a:picLocks noChangeAspect="1"/>
          </p:cNvPicPr>
          <p:nvPr/>
        </p:nvPicPr>
        <p:blipFill>
          <a:blip r:embed="rId10"/>
          <a:stretch>
            <a:fillRect/>
          </a:stretch>
        </p:blipFill>
        <p:spPr>
          <a:xfrm>
            <a:off x="10229791" y="5184601"/>
            <a:ext cx="687937" cy="610888"/>
          </a:xfrm>
          <a:prstGeom prst="rect">
            <a:avLst/>
          </a:prstGeom>
        </p:spPr>
      </p:pic>
    </p:spTree>
    <p:extLst>
      <p:ext uri="{BB962C8B-B14F-4D97-AF65-F5344CB8AC3E}">
        <p14:creationId xmlns:p14="http://schemas.microsoft.com/office/powerpoint/2010/main" val="286654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2_6.1.wav"/>
                                        </p:tgtEl>
                                      </p:cMediaNode>
                                    </p:audio>
                                  </p:sub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2_W2_6.2.wav"/>
                                        </p:tgtEl>
                                      </p:cMediaNode>
                                    </p:audio>
                                  </p:sub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T2_W2_6.3.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T2_W2_6.4.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T2_W2_6.5.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5" grpId="0"/>
      <p:bldP spid="17" grpId="0"/>
      <p:bldP spid="16" grpId="0"/>
      <p:bldP spid="28" grpId="0"/>
      <p:bldP spid="29" grpId="0"/>
      <p:bldP spid="30" grpId="0"/>
      <p:bldP spid="31" grpId="0"/>
      <p:bldP spid="32"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peech Bubble: Rectangle with Corners Rounded 75">
            <a:hlinkClick r:id="" action="ppaction://noaction">
              <a:snd r:embed="rId3" name="T2_W2_7.2.wav"/>
            </a:hlinkClick>
            <a:extLst>
              <a:ext uri="{FF2B5EF4-FFF2-40B4-BE49-F238E27FC236}">
                <a16:creationId xmlns:a16="http://schemas.microsoft.com/office/drawing/2014/main" id="{E200A8B3-A487-432F-806F-33836718A91C}"/>
              </a:ext>
            </a:extLst>
          </p:cNvPr>
          <p:cNvSpPr/>
          <p:nvPr/>
        </p:nvSpPr>
        <p:spPr>
          <a:xfrm>
            <a:off x="1140435" y="521985"/>
            <a:ext cx="424612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7" name="Table 7">
            <a:extLst>
              <a:ext uri="{FF2B5EF4-FFF2-40B4-BE49-F238E27FC236}">
                <a16:creationId xmlns:a16="http://schemas.microsoft.com/office/drawing/2014/main" id="{D0AE0A8A-6B26-4805-AFC9-9406B1F9D391}"/>
              </a:ext>
            </a:extLst>
          </p:cNvPr>
          <p:cNvGraphicFramePr>
            <a:graphicFrameLocks noGrp="1"/>
          </p:cNvGraphicFramePr>
          <p:nvPr/>
        </p:nvGraphicFramePr>
        <p:xfrm>
          <a:off x="8673095" y="2864699"/>
          <a:ext cx="2689818" cy="1177616"/>
        </p:xfrm>
        <a:graphic>
          <a:graphicData uri="http://schemas.openxmlformats.org/drawingml/2006/table">
            <a:tbl>
              <a:tblPr firstRow="1" bandRow="1">
                <a:tableStyleId>{5940675A-B579-460E-94D1-54222C63F5DA}</a:tableStyleId>
              </a:tblPr>
              <a:tblGrid>
                <a:gridCol w="1344909">
                  <a:extLst>
                    <a:ext uri="{9D8B030D-6E8A-4147-A177-3AD203B41FA5}">
                      <a16:colId xmlns:a16="http://schemas.microsoft.com/office/drawing/2014/main" val="2615621232"/>
                    </a:ext>
                  </a:extLst>
                </a:gridCol>
                <a:gridCol w="1344909">
                  <a:extLst>
                    <a:ext uri="{9D8B030D-6E8A-4147-A177-3AD203B41FA5}">
                      <a16:colId xmlns:a16="http://schemas.microsoft.com/office/drawing/2014/main" val="2664118119"/>
                    </a:ext>
                  </a:extLst>
                </a:gridCol>
              </a:tblGrid>
              <a:tr h="449733">
                <a:tc>
                  <a:txBody>
                    <a:bodyPr/>
                    <a:lstStyle/>
                    <a:p>
                      <a:pPr algn="ctr"/>
                      <a:r>
                        <a:rPr lang="en-GB" sz="2400" b="1" dirty="0">
                          <a:solidFill>
                            <a:srgbClr val="002060"/>
                          </a:solidFill>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4855448"/>
                  </a:ext>
                </a:extLst>
              </a:tr>
              <a:tr h="72041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63685861"/>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923329967"/>
              </p:ext>
            </p:extLst>
          </p:nvPr>
        </p:nvGraphicFramePr>
        <p:xfrm>
          <a:off x="829087" y="1169506"/>
          <a:ext cx="5644814" cy="5417063"/>
        </p:xfrm>
        <a:graphic>
          <a:graphicData uri="http://schemas.openxmlformats.org/drawingml/2006/table">
            <a:tbl>
              <a:tblPr/>
              <a:tblGrid>
                <a:gridCol w="719835">
                  <a:extLst>
                    <a:ext uri="{9D8B030D-6E8A-4147-A177-3AD203B41FA5}">
                      <a16:colId xmlns:a16="http://schemas.microsoft.com/office/drawing/2014/main" val="20000"/>
                    </a:ext>
                  </a:extLst>
                </a:gridCol>
                <a:gridCol w="2296247">
                  <a:extLst>
                    <a:ext uri="{9D8B030D-6E8A-4147-A177-3AD203B41FA5}">
                      <a16:colId xmlns:a16="http://schemas.microsoft.com/office/drawing/2014/main" val="20001"/>
                    </a:ext>
                  </a:extLst>
                </a:gridCol>
                <a:gridCol w="2628732">
                  <a:extLst>
                    <a:ext uri="{9D8B030D-6E8A-4147-A177-3AD203B41FA5}">
                      <a16:colId xmlns:a16="http://schemas.microsoft.com/office/drawing/2014/main" val="1714821981"/>
                    </a:ext>
                  </a:extLst>
                </a:gridCol>
              </a:tblGrid>
              <a:tr h="517000">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a:solidFill>
                            <a:srgbClr val="002060"/>
                          </a:solidFill>
                        </a:rPr>
                        <a:t>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82725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latin typeface="Century gothic"/>
                        </a:rPr>
                        <a:t>                    old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79822">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latin typeface="Century gothic"/>
                        </a:rPr>
                        <a:t>             long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2725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                    new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64826">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latin typeface="Century gothic"/>
                        </a:rPr>
                        <a:t>                round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latin typeface="Century gothic"/>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13084">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787829">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4" name="T2_W2_7.3.wav"/>
            </a:hlinkClick>
            <a:extLst>
              <a:ext uri="{FF2B5EF4-FFF2-40B4-BE49-F238E27FC236}">
                <a16:creationId xmlns:a16="http://schemas.microsoft.com/office/drawing/2014/main" id="{4247252A-FC32-4F16-8616-A5FE2859FCB7}"/>
              </a:ext>
            </a:extLst>
          </p:cNvPr>
          <p:cNvSpPr/>
          <p:nvPr/>
        </p:nvSpPr>
        <p:spPr>
          <a:xfrm>
            <a:off x="8065395" y="3453507"/>
            <a:ext cx="493512"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5" name="T2_W2_7.4.wav"/>
            </a:hlinkClick>
            <a:extLst>
              <a:ext uri="{FF2B5EF4-FFF2-40B4-BE49-F238E27FC236}">
                <a16:creationId xmlns:a16="http://schemas.microsoft.com/office/drawing/2014/main" id="{3AD5864B-E328-4811-82EC-A3D77BDC6BF2}"/>
              </a:ext>
            </a:extLst>
          </p:cNvPr>
          <p:cNvSpPr/>
          <p:nvPr/>
        </p:nvSpPr>
        <p:spPr>
          <a:xfrm>
            <a:off x="934479" y="179549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6" name="T2_W2_7.5.wav"/>
            </a:hlinkClick>
            <a:extLst>
              <a:ext uri="{FF2B5EF4-FFF2-40B4-BE49-F238E27FC236}">
                <a16:creationId xmlns:a16="http://schemas.microsoft.com/office/drawing/2014/main" id="{F2DAD2AC-ADD2-4480-845B-008BBA9A5F70}"/>
              </a:ext>
            </a:extLst>
          </p:cNvPr>
          <p:cNvSpPr/>
          <p:nvPr/>
        </p:nvSpPr>
        <p:spPr>
          <a:xfrm>
            <a:off x="934479" y="2656076"/>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7" name="T2_W2_7.6.wav"/>
            </a:hlinkClick>
            <a:extLst>
              <a:ext uri="{FF2B5EF4-FFF2-40B4-BE49-F238E27FC236}">
                <a16:creationId xmlns:a16="http://schemas.microsoft.com/office/drawing/2014/main" id="{E47FAB46-1A11-4EF4-B700-EF919D0338F8}"/>
              </a:ext>
            </a:extLst>
          </p:cNvPr>
          <p:cNvSpPr/>
          <p:nvPr/>
        </p:nvSpPr>
        <p:spPr>
          <a:xfrm>
            <a:off x="934479" y="345350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8" name="T2_W2_7.7.wav"/>
            </a:hlinkClick>
            <a:extLst>
              <a:ext uri="{FF2B5EF4-FFF2-40B4-BE49-F238E27FC236}">
                <a16:creationId xmlns:a16="http://schemas.microsoft.com/office/drawing/2014/main" id="{1ECA2C39-8E1B-46F9-B4CE-5D69DA706F12}"/>
              </a:ext>
            </a:extLst>
          </p:cNvPr>
          <p:cNvSpPr/>
          <p:nvPr/>
        </p:nvSpPr>
        <p:spPr>
          <a:xfrm>
            <a:off x="934479" y="4265484"/>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9" name="T2_W2_7.8.wav"/>
            </a:hlinkClick>
            <a:extLst>
              <a:ext uri="{FF2B5EF4-FFF2-40B4-BE49-F238E27FC236}">
                <a16:creationId xmlns:a16="http://schemas.microsoft.com/office/drawing/2014/main" id="{B06E6BFD-FB69-40F9-9653-301D379E5A17}"/>
              </a:ext>
            </a:extLst>
          </p:cNvPr>
          <p:cNvSpPr/>
          <p:nvPr/>
        </p:nvSpPr>
        <p:spPr>
          <a:xfrm>
            <a:off x="936591" y="511767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0" name="T2_W2_7.9.wav"/>
            </a:hlinkClick>
            <a:extLst>
              <a:ext uri="{FF2B5EF4-FFF2-40B4-BE49-F238E27FC236}">
                <a16:creationId xmlns:a16="http://schemas.microsoft.com/office/drawing/2014/main" id="{34261C61-C209-49EF-A2E1-6B62F7BA1FCB}"/>
              </a:ext>
            </a:extLst>
          </p:cNvPr>
          <p:cNvSpPr/>
          <p:nvPr/>
        </p:nvSpPr>
        <p:spPr>
          <a:xfrm>
            <a:off x="934479" y="5898061"/>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1" name="T2_W2_7.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Adjective or noun?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hlinkClick r:id="" action="ppaction://noaction">
              <a:snd r:embed="rId3" name="T2_W2_7.2.wav"/>
            </a:hlinkClick>
            <a:extLst>
              <a:ext uri="{FF2B5EF4-FFF2-40B4-BE49-F238E27FC236}">
                <a16:creationId xmlns:a16="http://schemas.microsoft.com/office/drawing/2014/main" id="{CDE017ED-8249-468A-9710-339DEB7176CF}"/>
              </a:ext>
            </a:extLst>
          </p:cNvPr>
          <p:cNvSpPr/>
          <p:nvPr/>
        </p:nvSpPr>
        <p:spPr>
          <a:xfrm>
            <a:off x="1104747" y="518892"/>
            <a:ext cx="4381653" cy="5772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B?</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 name="TextBox 2">
            <a:extLst>
              <a:ext uri="{FF2B5EF4-FFF2-40B4-BE49-F238E27FC236}">
                <a16:creationId xmlns:a16="http://schemas.microsoft.com/office/drawing/2014/main" id="{5C6EEF37-903F-4D9E-B15C-0ABE12ED09F1}"/>
              </a:ext>
            </a:extLst>
          </p:cNvPr>
          <p:cNvSpPr txBox="1"/>
          <p:nvPr/>
        </p:nvSpPr>
        <p:spPr>
          <a:xfrm>
            <a:off x="6636711" y="2955345"/>
            <a:ext cx="1900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5" name="Speech Bubble: Rectangle with Corners Rounded 44">
            <a:extLst>
              <a:ext uri="{FF2B5EF4-FFF2-40B4-BE49-F238E27FC236}">
                <a16:creationId xmlns:a16="http://schemas.microsoft.com/office/drawing/2014/main" id="{8C874CCF-29BE-4F30-9403-05B010DAA91E}"/>
              </a:ext>
            </a:extLst>
          </p:cNvPr>
          <p:cNvSpPr/>
          <p:nvPr/>
        </p:nvSpPr>
        <p:spPr>
          <a:xfrm>
            <a:off x="7055426" y="1231411"/>
            <a:ext cx="3360239" cy="1357575"/>
          </a:xfrm>
          <a:prstGeom prst="wedgeRoundRectCallout">
            <a:avLst>
              <a:gd name="adj1" fmla="val -11393"/>
              <a:gd name="adj2" fmla="val 79368"/>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klar</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0" name="Rectangle: Rounded Corners 49">
            <a:extLst>
              <a:ext uri="{FF2B5EF4-FFF2-40B4-BE49-F238E27FC236}">
                <a16:creationId xmlns:a16="http://schemas.microsoft.com/office/drawing/2014/main" id="{9DDA41B2-F632-4C7D-A20E-5E6AABEBCCD8}"/>
              </a:ext>
            </a:extLst>
          </p:cNvPr>
          <p:cNvSpPr/>
          <p:nvPr/>
        </p:nvSpPr>
        <p:spPr>
          <a:xfrm>
            <a:off x="1980044" y="2456163"/>
            <a:ext cx="1264768" cy="844316"/>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1" name="Rectangle: Rounded Corners 50">
            <a:extLst>
              <a:ext uri="{FF2B5EF4-FFF2-40B4-BE49-F238E27FC236}">
                <a16:creationId xmlns:a16="http://schemas.microsoft.com/office/drawing/2014/main" id="{B2F5EF94-EC3C-4C9B-82EA-B127B2633DEF}"/>
              </a:ext>
            </a:extLst>
          </p:cNvPr>
          <p:cNvSpPr/>
          <p:nvPr/>
        </p:nvSpPr>
        <p:spPr>
          <a:xfrm>
            <a:off x="8651755" y="3285727"/>
            <a:ext cx="1371696" cy="750845"/>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2" name="Rectangle: Rounded Corners 51">
            <a:extLst>
              <a:ext uri="{FF2B5EF4-FFF2-40B4-BE49-F238E27FC236}">
                <a16:creationId xmlns:a16="http://schemas.microsoft.com/office/drawing/2014/main" id="{4ACFB743-3858-47F6-9864-C320F5C494DF}"/>
              </a:ext>
            </a:extLst>
          </p:cNvPr>
          <p:cNvSpPr/>
          <p:nvPr/>
        </p:nvSpPr>
        <p:spPr>
          <a:xfrm>
            <a:off x="1989523" y="1679457"/>
            <a:ext cx="1235071" cy="789879"/>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4" name="Rectangle: Rounded Corners 53">
            <a:extLst>
              <a:ext uri="{FF2B5EF4-FFF2-40B4-BE49-F238E27FC236}">
                <a16:creationId xmlns:a16="http://schemas.microsoft.com/office/drawing/2014/main" id="{10610DF2-9561-4CD0-83AC-8ED4473F5C22}"/>
              </a:ext>
            </a:extLst>
          </p:cNvPr>
          <p:cNvSpPr/>
          <p:nvPr/>
        </p:nvSpPr>
        <p:spPr>
          <a:xfrm>
            <a:off x="4491830" y="3275715"/>
            <a:ext cx="1604170" cy="844316"/>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5" name="Rectangle: Rounded Corners 54">
            <a:extLst>
              <a:ext uri="{FF2B5EF4-FFF2-40B4-BE49-F238E27FC236}">
                <a16:creationId xmlns:a16="http://schemas.microsoft.com/office/drawing/2014/main" id="{3AB42F2A-728D-4C91-98A0-70199ACE87D4}"/>
              </a:ext>
            </a:extLst>
          </p:cNvPr>
          <p:cNvSpPr/>
          <p:nvPr/>
        </p:nvSpPr>
        <p:spPr>
          <a:xfrm>
            <a:off x="4514173" y="4131179"/>
            <a:ext cx="1580806" cy="844316"/>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6" name="Rectangle: Rounded Corners 55">
            <a:extLst>
              <a:ext uri="{FF2B5EF4-FFF2-40B4-BE49-F238E27FC236}">
                <a16:creationId xmlns:a16="http://schemas.microsoft.com/office/drawing/2014/main" id="{BD5B2EC9-95A6-401C-8854-715F8402742A}"/>
              </a:ext>
            </a:extLst>
          </p:cNvPr>
          <p:cNvSpPr/>
          <p:nvPr/>
        </p:nvSpPr>
        <p:spPr>
          <a:xfrm>
            <a:off x="2002387" y="4971011"/>
            <a:ext cx="1264768" cy="814712"/>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7" name="Rectangle: Rounded Corners 56">
            <a:extLst>
              <a:ext uri="{FF2B5EF4-FFF2-40B4-BE49-F238E27FC236}">
                <a16:creationId xmlns:a16="http://schemas.microsoft.com/office/drawing/2014/main" id="{BC631054-BBD9-46F2-8600-60C3A8C32579}"/>
              </a:ext>
            </a:extLst>
          </p:cNvPr>
          <p:cNvSpPr/>
          <p:nvPr/>
        </p:nvSpPr>
        <p:spPr>
          <a:xfrm>
            <a:off x="4515194" y="5785723"/>
            <a:ext cx="1580806" cy="794384"/>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CustomShape 23">
            <a:hlinkClick r:id="" action="ppaction://noaction">
              <a:snd r:embed="rId13" name="T2_W2_7.11.wav"/>
            </a:hlinkClick>
            <a:extLst>
              <a:ext uri="{FF2B5EF4-FFF2-40B4-BE49-F238E27FC236}">
                <a16:creationId xmlns:a16="http://schemas.microsoft.com/office/drawing/2014/main" id="{4415A50F-C539-4770-9B5C-8B79E02A7D07}"/>
              </a:ext>
            </a:extLst>
          </p:cNvPr>
          <p:cNvSpPr/>
          <p:nvPr/>
        </p:nvSpPr>
        <p:spPr>
          <a:xfrm>
            <a:off x="220867" y="1883005"/>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CustomShape 23">
            <a:hlinkClick r:id="" action="ppaction://noaction">
              <a:snd r:embed="rId14" name="T2_W2_7.12.wav"/>
            </a:hlinkClick>
            <a:extLst>
              <a:ext uri="{FF2B5EF4-FFF2-40B4-BE49-F238E27FC236}">
                <a16:creationId xmlns:a16="http://schemas.microsoft.com/office/drawing/2014/main" id="{13A1143B-13BE-42B0-B717-677357B88ABB}"/>
              </a:ext>
            </a:extLst>
          </p:cNvPr>
          <p:cNvSpPr/>
          <p:nvPr/>
        </p:nvSpPr>
        <p:spPr>
          <a:xfrm>
            <a:off x="223866" y="2656076"/>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CustomShape 23">
            <a:hlinkClick r:id="" action="ppaction://noaction">
              <a:snd r:embed="rId15" name="T2_W2_7.13.wav"/>
            </a:hlinkClick>
            <a:extLst>
              <a:ext uri="{FF2B5EF4-FFF2-40B4-BE49-F238E27FC236}">
                <a16:creationId xmlns:a16="http://schemas.microsoft.com/office/drawing/2014/main" id="{244B06DD-990B-44FC-9D93-B58AC0006963}"/>
              </a:ext>
            </a:extLst>
          </p:cNvPr>
          <p:cNvSpPr/>
          <p:nvPr/>
        </p:nvSpPr>
        <p:spPr>
          <a:xfrm>
            <a:off x="220867" y="3434716"/>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CustomShape 23">
            <a:hlinkClick r:id="" action="ppaction://noaction">
              <a:snd r:embed="rId16" name="T2_W2_7.14.wav"/>
            </a:hlinkClick>
            <a:extLst>
              <a:ext uri="{FF2B5EF4-FFF2-40B4-BE49-F238E27FC236}">
                <a16:creationId xmlns:a16="http://schemas.microsoft.com/office/drawing/2014/main" id="{198828DF-1D2C-44B0-A27B-9B464D64CC7F}"/>
              </a:ext>
            </a:extLst>
          </p:cNvPr>
          <p:cNvSpPr/>
          <p:nvPr/>
        </p:nvSpPr>
        <p:spPr>
          <a:xfrm>
            <a:off x="215876" y="4287841"/>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CustomShape 23">
            <a:hlinkClick r:id="" action="ppaction://noaction">
              <a:snd r:embed="rId17" name="T2_W2_7.15.wav"/>
            </a:hlinkClick>
            <a:extLst>
              <a:ext uri="{FF2B5EF4-FFF2-40B4-BE49-F238E27FC236}">
                <a16:creationId xmlns:a16="http://schemas.microsoft.com/office/drawing/2014/main" id="{5A948A7F-5185-4CAF-AE38-9D3D211AD454}"/>
              </a:ext>
            </a:extLst>
          </p:cNvPr>
          <p:cNvSpPr/>
          <p:nvPr/>
        </p:nvSpPr>
        <p:spPr>
          <a:xfrm>
            <a:off x="227987" y="5195057"/>
            <a:ext cx="464040" cy="391911"/>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CustomShape 23">
            <a:hlinkClick r:id="" action="ppaction://noaction">
              <a:snd r:embed="rId18" name="T2_W2_7.16.wav"/>
            </a:hlinkClick>
            <a:extLst>
              <a:ext uri="{FF2B5EF4-FFF2-40B4-BE49-F238E27FC236}">
                <a16:creationId xmlns:a16="http://schemas.microsoft.com/office/drawing/2014/main" id="{A3298F59-9816-447F-A4C5-669DAC785193}"/>
              </a:ext>
            </a:extLst>
          </p:cNvPr>
          <p:cNvSpPr/>
          <p:nvPr/>
        </p:nvSpPr>
        <p:spPr>
          <a:xfrm>
            <a:off x="251594" y="5959769"/>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CustomShape 23">
            <a:hlinkClick r:id="" action="ppaction://noaction">
              <a:snd r:embed="rId19" name="T2_W2_7.10.wav"/>
            </a:hlinkClick>
            <a:extLst>
              <a:ext uri="{FF2B5EF4-FFF2-40B4-BE49-F238E27FC236}">
                <a16:creationId xmlns:a16="http://schemas.microsoft.com/office/drawing/2014/main" id="{8F346131-2F75-4FB3-8640-AF059F8020E0}"/>
              </a:ext>
            </a:extLst>
          </p:cNvPr>
          <p:cNvSpPr/>
          <p:nvPr/>
        </p:nvSpPr>
        <p:spPr>
          <a:xfrm>
            <a:off x="7439867" y="3464642"/>
            <a:ext cx="493512" cy="512938"/>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77232EBC-FAF2-4579-87B1-6CEA13D0694D}"/>
              </a:ext>
            </a:extLst>
          </p:cNvPr>
          <p:cNvSpPr txBox="1"/>
          <p:nvPr/>
        </p:nvSpPr>
        <p:spPr>
          <a:xfrm>
            <a:off x="8220923" y="1869439"/>
            <a:ext cx="1125208" cy="57870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61" name="Picture 60">
            <a:extLst>
              <a:ext uri="{FF2B5EF4-FFF2-40B4-BE49-F238E27FC236}">
                <a16:creationId xmlns:a16="http://schemas.microsoft.com/office/drawing/2014/main" id="{E74CFEEF-A7CB-4564-AD8F-B642F05C0988}"/>
              </a:ext>
            </a:extLst>
          </p:cNvPr>
          <p:cNvPicPr>
            <a:picLocks noChangeAspect="1"/>
          </p:cNvPicPr>
          <p:nvPr/>
        </p:nvPicPr>
        <p:blipFill>
          <a:blip r:embed="rId20"/>
          <a:stretch>
            <a:fillRect/>
          </a:stretch>
        </p:blipFill>
        <p:spPr>
          <a:xfrm>
            <a:off x="4844733" y="5884108"/>
            <a:ext cx="773272" cy="684263"/>
          </a:xfrm>
          <a:prstGeom prst="rect">
            <a:avLst/>
          </a:prstGeom>
        </p:spPr>
      </p:pic>
      <p:sp>
        <p:nvSpPr>
          <p:cNvPr id="74" name="Speech Bubble: Rectangle with Corners Rounded 73">
            <a:extLst>
              <a:ext uri="{FF2B5EF4-FFF2-40B4-BE49-F238E27FC236}">
                <a16:creationId xmlns:a16="http://schemas.microsoft.com/office/drawing/2014/main" id="{C1FDEC20-A098-46BD-815D-FB6C8E454491}"/>
              </a:ext>
            </a:extLst>
          </p:cNvPr>
          <p:cNvSpPr/>
          <p:nvPr/>
        </p:nvSpPr>
        <p:spPr>
          <a:xfrm>
            <a:off x="8006495" y="5880133"/>
            <a:ext cx="4023017" cy="898230"/>
          </a:xfrm>
          <a:prstGeom prst="wedgeRoundRectCallout">
            <a:avLst>
              <a:gd name="adj1" fmla="val -94118"/>
              <a:gd name="adj2" fmla="val -88593"/>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Which of these words are nouns? Which are adjectives or adverbs?</a:t>
            </a:r>
          </a:p>
        </p:txBody>
      </p:sp>
      <p:pic>
        <p:nvPicPr>
          <p:cNvPr id="75" name="Graphic 74" descr="Teacher">
            <a:extLst>
              <a:ext uri="{FF2B5EF4-FFF2-40B4-BE49-F238E27FC236}">
                <a16:creationId xmlns:a16="http://schemas.microsoft.com/office/drawing/2014/main" id="{96BD44D5-0BA3-47DE-8F97-088A04D9615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1058" y="389093"/>
            <a:ext cx="914400" cy="914400"/>
          </a:xfrm>
          <a:prstGeom prst="rect">
            <a:avLst/>
          </a:prstGeom>
        </p:spPr>
      </p:pic>
      <p:pic>
        <p:nvPicPr>
          <p:cNvPr id="14" name="Picture 2" descr="Free homework family learning to write illustration">
            <a:extLst>
              <a:ext uri="{FF2B5EF4-FFF2-40B4-BE49-F238E27FC236}">
                <a16:creationId xmlns:a16="http://schemas.microsoft.com/office/drawing/2014/main" id="{BB687C82-608A-7673-47C8-4F5196B4CD3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73223" y="5818607"/>
            <a:ext cx="1103128" cy="7350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ree clothes clothing boots illustration">
            <a:extLst>
              <a:ext uri="{FF2B5EF4-FFF2-40B4-BE49-F238E27FC236}">
                <a16:creationId xmlns:a16="http://schemas.microsoft.com/office/drawing/2014/main" id="{33058049-B089-276B-A0CD-0E1320701CF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84002" y="2565347"/>
            <a:ext cx="1113981" cy="6675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Free pile book novel vector">
            <a:extLst>
              <a:ext uri="{FF2B5EF4-FFF2-40B4-BE49-F238E27FC236}">
                <a16:creationId xmlns:a16="http://schemas.microsoft.com/office/drawing/2014/main" id="{ECA5948B-22F6-D1B0-030A-6C7CA69D8DD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68579" y="5045642"/>
            <a:ext cx="871873" cy="6675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icture containing engineering drawing&#10;&#10;Description automatically generated">
            <a:extLst>
              <a:ext uri="{FF2B5EF4-FFF2-40B4-BE49-F238E27FC236}">
                <a16:creationId xmlns:a16="http://schemas.microsoft.com/office/drawing/2014/main" id="{132684A4-6736-C6EB-1DFB-02E7BB2FF324}"/>
              </a:ext>
            </a:extLst>
          </p:cNvPr>
          <p:cNvPicPr>
            <a:picLocks noChangeAspect="1"/>
          </p:cNvPicPr>
          <p:nvPr/>
        </p:nvPicPr>
        <p:blipFill>
          <a:blip r:embed="rId2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71511" y="3380264"/>
            <a:ext cx="644344" cy="617161"/>
          </a:xfrm>
          <a:prstGeom prst="rect">
            <a:avLst/>
          </a:prstGeom>
        </p:spPr>
      </p:pic>
      <p:pic>
        <p:nvPicPr>
          <p:cNvPr id="32" name="Graphic 31" descr="Map with pin with solid fill">
            <a:extLst>
              <a:ext uri="{FF2B5EF4-FFF2-40B4-BE49-F238E27FC236}">
                <a16:creationId xmlns:a16="http://schemas.microsoft.com/office/drawing/2014/main" id="{1BC4E86D-DF91-69A0-8B93-E771CA4D422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132365" y="1589685"/>
            <a:ext cx="969421" cy="969421"/>
          </a:xfrm>
          <a:prstGeom prst="rect">
            <a:avLst/>
          </a:prstGeom>
        </p:spPr>
      </p:pic>
      <p:pic>
        <p:nvPicPr>
          <p:cNvPr id="36" name="Picture 35" descr="Shape&#10;&#10;Description automatically generated with low confidence">
            <a:extLst>
              <a:ext uri="{FF2B5EF4-FFF2-40B4-BE49-F238E27FC236}">
                <a16:creationId xmlns:a16="http://schemas.microsoft.com/office/drawing/2014/main" id="{B5C4B3BB-D604-8A0A-C35F-54CD86B300E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928817" y="3384129"/>
            <a:ext cx="305387" cy="546707"/>
          </a:xfrm>
          <a:prstGeom prst="rect">
            <a:avLst/>
          </a:prstGeom>
        </p:spPr>
      </p:pic>
      <p:pic>
        <p:nvPicPr>
          <p:cNvPr id="37" name="Picture 36" descr="A picture containing text, clipart&#10;&#10;Description automatically generated">
            <a:extLst>
              <a:ext uri="{FF2B5EF4-FFF2-40B4-BE49-F238E27FC236}">
                <a16:creationId xmlns:a16="http://schemas.microsoft.com/office/drawing/2014/main" id="{E797CF1B-ED4F-E4CC-B282-BC5E559757F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078168" y="3620142"/>
            <a:ext cx="851597" cy="310434"/>
          </a:xfrm>
          <a:prstGeom prst="rect">
            <a:avLst/>
          </a:prstGeom>
        </p:spPr>
      </p:pic>
      <p:pic>
        <p:nvPicPr>
          <p:cNvPr id="39" name="Picture 38" descr="A picture containing icon&#10;&#10;Description automatically generated">
            <a:extLst>
              <a:ext uri="{FF2B5EF4-FFF2-40B4-BE49-F238E27FC236}">
                <a16:creationId xmlns:a16="http://schemas.microsoft.com/office/drawing/2014/main" id="{62009FDA-19D6-055E-6521-183E6EDEA9C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280127" y="3380264"/>
            <a:ext cx="653861" cy="638604"/>
          </a:xfrm>
          <a:prstGeom prst="rect">
            <a:avLst/>
          </a:prstGeom>
        </p:spPr>
      </p:pic>
      <p:pic>
        <p:nvPicPr>
          <p:cNvPr id="42" name="Picture 41" descr="Icon&#10;&#10;Description automatically generated">
            <a:extLst>
              <a:ext uri="{FF2B5EF4-FFF2-40B4-BE49-F238E27FC236}">
                <a16:creationId xmlns:a16="http://schemas.microsoft.com/office/drawing/2014/main" id="{EC62B254-A04E-3A89-32F5-8212B7F5C8F4}"/>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053476" y="4236335"/>
            <a:ext cx="564529" cy="677456"/>
          </a:xfrm>
          <a:prstGeom prst="rect">
            <a:avLst/>
          </a:prstGeom>
        </p:spPr>
      </p:pic>
      <p:pic>
        <p:nvPicPr>
          <p:cNvPr id="44" name="Picture 2" descr="Free biebel archif very old illustration">
            <a:extLst>
              <a:ext uri="{FF2B5EF4-FFF2-40B4-BE49-F238E27FC236}">
                <a16:creationId xmlns:a16="http://schemas.microsoft.com/office/drawing/2014/main" id="{8D85716A-5313-5FF8-1226-F8CC7FC9FDC8}"/>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519074" y="1736394"/>
            <a:ext cx="706851" cy="71612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Free book closed black vector">
            <a:extLst>
              <a:ext uri="{FF2B5EF4-FFF2-40B4-BE49-F238E27FC236}">
                <a16:creationId xmlns:a16="http://schemas.microsoft.com/office/drawing/2014/main" id="{D5AEA2B1-1D2B-43F4-BA29-CD904DAADFEE}"/>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514173" y="3383769"/>
            <a:ext cx="769887" cy="65824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Free tiger head grin vector">
            <a:extLst>
              <a:ext uri="{FF2B5EF4-FFF2-40B4-BE49-F238E27FC236}">
                <a16:creationId xmlns:a16="http://schemas.microsoft.com/office/drawing/2014/main" id="{648A7A65-472A-260E-D981-64BBCA3D0C9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007882" y="4229638"/>
            <a:ext cx="657673" cy="63860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Free giraffe animal wild vector">
            <a:extLst>
              <a:ext uri="{FF2B5EF4-FFF2-40B4-BE49-F238E27FC236}">
                <a16:creationId xmlns:a16="http://schemas.microsoft.com/office/drawing/2014/main" id="{064958B1-CA2C-F582-270D-597CB74C368A}"/>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l="54401" t="1" b="49145"/>
          <a:stretch/>
        </p:blipFill>
        <p:spPr bwMode="auto">
          <a:xfrm>
            <a:off x="2108938" y="2563614"/>
            <a:ext cx="389177" cy="67007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Icon&#10;&#10;Description automatically generated">
            <a:extLst>
              <a:ext uri="{FF2B5EF4-FFF2-40B4-BE49-F238E27FC236}">
                <a16:creationId xmlns:a16="http://schemas.microsoft.com/office/drawing/2014/main" id="{C872C337-76DD-913B-8932-12FCAA935911}"/>
              </a:ext>
            </a:extLst>
          </p:cNvPr>
          <p:cNvPicPr>
            <a:picLocks noChangeAspect="1"/>
          </p:cNvPicPr>
          <p:nvPr/>
        </p:nvPicPr>
        <p:blipFill rotWithShape="1">
          <a:blip r:embed="rId37">
            <a:extLst>
              <a:ext uri="{28A0092B-C50C-407E-A947-70E740481C1C}">
                <a14:useLocalDpi xmlns:a14="http://schemas.microsoft.com/office/drawing/2010/main" val="0"/>
              </a:ext>
            </a:extLst>
          </a:blip>
          <a:srcRect r="50000"/>
          <a:stretch/>
        </p:blipFill>
        <p:spPr>
          <a:xfrm>
            <a:off x="5000607" y="5012176"/>
            <a:ext cx="670265" cy="670264"/>
          </a:xfrm>
          <a:prstGeom prst="rect">
            <a:avLst/>
          </a:prstGeom>
        </p:spPr>
      </p:pic>
    </p:spTree>
    <p:extLst>
      <p:ext uri="{BB962C8B-B14F-4D97-AF65-F5344CB8AC3E}">
        <p14:creationId xmlns:p14="http://schemas.microsoft.com/office/powerpoint/2010/main" val="80840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5" grpId="0" animBg="1"/>
      <p:bldP spid="50" grpId="0" animBg="1"/>
      <p:bldP spid="51" grpId="0" animBg="1"/>
      <p:bldP spid="52" grpId="0" animBg="1"/>
      <p:bldP spid="54" grpId="0" animBg="1"/>
      <p:bldP spid="55" grpId="0" animBg="1"/>
      <p:bldP spid="56" grpId="0" animBg="1"/>
      <p:bldP spid="57" grpId="0" animBg="1"/>
      <p:bldP spid="63" grpId="0" animBg="1"/>
      <p:bldP spid="64" grpId="0" animBg="1"/>
      <p:bldP spid="65" grpId="0" animBg="1"/>
      <p:bldP spid="66" grpId="0" animBg="1"/>
      <p:bldP spid="67" grpId="0" animBg="1"/>
      <p:bldP spid="68" grpId="0" animBg="1"/>
      <p:bldP spid="69" grpId="0" animBg="1"/>
      <p:bldP spid="60" grpId="0" animBg="1"/>
      <p:bldP spid="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hlinkClick r:id="" action="ppaction://noaction">
              <a:snd r:embed="rId5" name="T2_W2_8.1.wav"/>
            </a:hlinkClick>
            <a:extLst>
              <a:ext uri="{FF2B5EF4-FFF2-40B4-BE49-F238E27FC236}">
                <a16:creationId xmlns:a16="http://schemas.microsoft.com/office/drawing/2014/main" id="{7E81ABAB-1026-44A4-977B-9224FD8D8D52}"/>
              </a:ext>
            </a:extLst>
          </p:cNvPr>
          <p:cNvSpPr/>
          <p:nvPr/>
        </p:nvSpPr>
        <p:spPr>
          <a:xfrm>
            <a:off x="1084535" y="247872"/>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238C19E7-2558-482A-94C3-5A0BF48BDEF0}"/>
              </a:ext>
            </a:extLst>
          </p:cNvPr>
          <p:cNvGrpSpPr/>
          <p:nvPr/>
        </p:nvGrpSpPr>
        <p:grpSpPr>
          <a:xfrm>
            <a:off x="10669798" y="269591"/>
            <a:ext cx="1240568" cy="1008631"/>
            <a:chOff x="10818487" y="2376307"/>
            <a:chExt cx="1240568" cy="1008631"/>
          </a:xfrm>
        </p:grpSpPr>
        <p:sp>
          <p:nvSpPr>
            <p:cNvPr id="7" name="Oval 6">
              <a:extLst>
                <a:ext uri="{FF2B5EF4-FFF2-40B4-BE49-F238E27FC236}">
                  <a16:creationId xmlns:a16="http://schemas.microsoft.com/office/drawing/2014/main" id="{13831925-8FD0-42E1-8D83-CDA3906F3C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Explosion: 8 Points 7">
              <a:extLst>
                <a:ext uri="{FF2B5EF4-FFF2-40B4-BE49-F238E27FC236}">
                  <a16:creationId xmlns:a16="http://schemas.microsoft.com/office/drawing/2014/main" id="{0602AC32-05EB-4ACA-AD5E-062A4E3152C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Explosion: 8 Points 8">
              <a:extLst>
                <a:ext uri="{FF2B5EF4-FFF2-40B4-BE49-F238E27FC236}">
                  <a16:creationId xmlns:a16="http://schemas.microsoft.com/office/drawing/2014/main" id="{D0F97A15-AB43-43D2-8837-18203D2E2661}"/>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80F1AB1-7DB7-4B61-A034-18D3216DC7BA}"/>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1" name="Graphic 10" descr="Teacher">
            <a:extLst>
              <a:ext uri="{FF2B5EF4-FFF2-40B4-BE49-F238E27FC236}">
                <a16:creationId xmlns:a16="http://schemas.microsoft.com/office/drawing/2014/main" id="{4D8A4AEB-8E41-4221-BAE7-C8E0D427EE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01" y="33892"/>
            <a:ext cx="914400" cy="914400"/>
          </a:xfrm>
          <a:prstGeom prst="rect">
            <a:avLst/>
          </a:prstGeom>
        </p:spPr>
      </p:pic>
      <p:sp>
        <p:nvSpPr>
          <p:cNvPr id="12" name="TextBox 11">
            <a:hlinkClick r:id="" action="ppaction://noaction">
              <a:snd r:embed="rId5" name="T2_W2_8.1.wav"/>
            </a:hlinkClick>
            <a:extLst>
              <a:ext uri="{FF2B5EF4-FFF2-40B4-BE49-F238E27FC236}">
                <a16:creationId xmlns:a16="http://schemas.microsoft.com/office/drawing/2014/main" id="{A8E16FB3-1A12-4B21-A98E-8BD6A645D3DD}"/>
              </a:ext>
            </a:extLst>
          </p:cNvPr>
          <p:cNvSpPr txBox="1"/>
          <p:nvPr/>
        </p:nvSpPr>
        <p:spPr>
          <a:xfrm>
            <a:off x="1165948" y="276059"/>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0" name="TextBox 19">
            <a:hlinkClick r:id="" action="ppaction://noaction">
              <a:snd r:embed="rId8" name="T2_W2_8.3.wav"/>
            </a:hlinkClick>
            <a:extLst>
              <a:ext uri="{FF2B5EF4-FFF2-40B4-BE49-F238E27FC236}">
                <a16:creationId xmlns:a16="http://schemas.microsoft.com/office/drawing/2014/main" id="{33CCCA19-5089-47F7-9882-2FAF13A6C1D6}"/>
              </a:ext>
            </a:extLst>
          </p:cNvPr>
          <p:cNvSpPr txBox="1"/>
          <p:nvPr/>
        </p:nvSpPr>
        <p:spPr>
          <a:xfrm>
            <a:off x="2822972" y="3125255"/>
            <a:ext cx="203637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Frau</a:t>
            </a:r>
          </a:p>
        </p:txBody>
      </p:sp>
      <p:sp>
        <p:nvSpPr>
          <p:cNvPr id="21" name="TextBox 20">
            <a:hlinkClick r:id="" action="ppaction://noaction">
              <a:snd r:embed="rId9" name="T2_W2_8.4.wav"/>
            </a:hlinkClick>
            <a:extLst>
              <a:ext uri="{FF2B5EF4-FFF2-40B4-BE49-F238E27FC236}">
                <a16:creationId xmlns:a16="http://schemas.microsoft.com/office/drawing/2014/main" id="{94969DDD-73F8-4438-8D49-B79D8BF6853A}"/>
              </a:ext>
            </a:extLst>
          </p:cNvPr>
          <p:cNvSpPr txBox="1"/>
          <p:nvPr/>
        </p:nvSpPr>
        <p:spPr>
          <a:xfrm>
            <a:off x="2760476" y="6086386"/>
            <a:ext cx="244785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Mann</a:t>
            </a:r>
          </a:p>
        </p:txBody>
      </p:sp>
      <p:sp>
        <p:nvSpPr>
          <p:cNvPr id="22" name="TextBox 21">
            <a:hlinkClick r:id="" action="ppaction://noaction">
              <a:snd r:embed="rId10" name="T2_W2_8.5.wav"/>
            </a:hlinkClick>
            <a:extLst>
              <a:ext uri="{FF2B5EF4-FFF2-40B4-BE49-F238E27FC236}">
                <a16:creationId xmlns:a16="http://schemas.microsoft.com/office/drawing/2014/main" id="{303C7C57-9ECE-4044-9B34-A2EB727011BF}"/>
              </a:ext>
            </a:extLst>
          </p:cNvPr>
          <p:cNvSpPr txBox="1"/>
          <p:nvPr/>
        </p:nvSpPr>
        <p:spPr>
          <a:xfrm>
            <a:off x="5702081" y="3116593"/>
            <a:ext cx="279678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Schüler</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hlinkClick r:id="" action="ppaction://noaction">
              <a:snd r:embed="rId11" name="T2_W2_8.6.wav"/>
            </a:hlinkClick>
            <a:extLst>
              <a:ext uri="{FF2B5EF4-FFF2-40B4-BE49-F238E27FC236}">
                <a16:creationId xmlns:a16="http://schemas.microsoft.com/office/drawing/2014/main" id="{5243C055-2C4C-4E73-9EDB-F104F48B24D8}"/>
              </a:ext>
            </a:extLst>
          </p:cNvPr>
          <p:cNvSpPr txBox="1"/>
          <p:nvPr/>
        </p:nvSpPr>
        <p:spPr>
          <a:xfrm>
            <a:off x="5668385" y="6080787"/>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Schülerin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hlinkClick r:id="" action="ppaction://noaction">
              <a:snd r:embed="rId12" name="T2_W2_8.2.wav"/>
            </a:hlinkClick>
            <a:extLst>
              <a:ext uri="{FF2B5EF4-FFF2-40B4-BE49-F238E27FC236}">
                <a16:creationId xmlns:a16="http://schemas.microsoft.com/office/drawing/2014/main" id="{57F4CEF1-0D7A-4E3A-947F-D4D2B7601C6E}"/>
              </a:ext>
            </a:extLst>
          </p:cNvPr>
          <p:cNvSpPr txBox="1"/>
          <p:nvPr/>
        </p:nvSpPr>
        <p:spPr>
          <a:xfrm>
            <a:off x="901529" y="6080787"/>
            <a:ext cx="129853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total</a:t>
            </a:r>
          </a:p>
        </p:txBody>
      </p:sp>
      <p:pic>
        <p:nvPicPr>
          <p:cNvPr id="5" name="Picture 4">
            <a:extLst>
              <a:ext uri="{FF2B5EF4-FFF2-40B4-BE49-F238E27FC236}">
                <a16:creationId xmlns:a16="http://schemas.microsoft.com/office/drawing/2014/main" id="{594B570C-4B71-4B01-B698-989553AC0576}"/>
              </a:ext>
            </a:extLst>
          </p:cNvPr>
          <p:cNvPicPr>
            <a:picLocks noChangeAspect="1"/>
          </p:cNvPicPr>
          <p:nvPr/>
        </p:nvPicPr>
        <p:blipFill>
          <a:blip r:embed="rId13"/>
          <a:stretch>
            <a:fillRect/>
          </a:stretch>
        </p:blipFill>
        <p:spPr>
          <a:xfrm>
            <a:off x="3231342" y="1296916"/>
            <a:ext cx="1226926" cy="1569856"/>
          </a:xfrm>
          <a:prstGeom prst="rect">
            <a:avLst/>
          </a:prstGeom>
        </p:spPr>
      </p:pic>
      <p:pic>
        <p:nvPicPr>
          <p:cNvPr id="26" name="Picture 25">
            <a:extLst>
              <a:ext uri="{FF2B5EF4-FFF2-40B4-BE49-F238E27FC236}">
                <a16:creationId xmlns:a16="http://schemas.microsoft.com/office/drawing/2014/main" id="{6AD847F4-04C1-4020-A838-3A50ABA3F397}"/>
              </a:ext>
            </a:extLst>
          </p:cNvPr>
          <p:cNvPicPr>
            <a:picLocks noChangeAspect="1"/>
          </p:cNvPicPr>
          <p:nvPr/>
        </p:nvPicPr>
        <p:blipFill>
          <a:blip r:embed="rId14"/>
          <a:stretch>
            <a:fillRect/>
          </a:stretch>
        </p:blipFill>
        <p:spPr>
          <a:xfrm>
            <a:off x="3508740" y="4302590"/>
            <a:ext cx="1104996" cy="1615580"/>
          </a:xfrm>
          <a:prstGeom prst="rect">
            <a:avLst/>
          </a:prstGeom>
        </p:spPr>
      </p:pic>
      <p:sp>
        <p:nvSpPr>
          <p:cNvPr id="28" name="TextBox 27">
            <a:extLst>
              <a:ext uri="{FF2B5EF4-FFF2-40B4-BE49-F238E27FC236}">
                <a16:creationId xmlns:a16="http://schemas.microsoft.com/office/drawing/2014/main" id="{3664597D-E729-4C1D-909B-22AFFD9AD772}"/>
              </a:ext>
            </a:extLst>
          </p:cNvPr>
          <p:cNvSpPr txBox="1"/>
          <p:nvPr/>
        </p:nvSpPr>
        <p:spPr>
          <a:xfrm>
            <a:off x="649471" y="5264623"/>
            <a:ext cx="217702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dirty="0">
                <a:solidFill>
                  <a:srgbClr val="00B050"/>
                </a:solidFill>
                <a:latin typeface="Segoe Print" panose="02000600000000000000" pitchFamily="2" charset="0"/>
              </a:rPr>
              <a:t>totally </a:t>
            </a:r>
            <a:endParaRPr kumimoji="0" lang="en-GB" sz="4400" b="0"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endParaRPr>
          </a:p>
        </p:txBody>
      </p:sp>
      <p:sp>
        <p:nvSpPr>
          <p:cNvPr id="30" name="Oval Callout 19">
            <a:extLst>
              <a:ext uri="{FF2B5EF4-FFF2-40B4-BE49-F238E27FC236}">
                <a16:creationId xmlns:a16="http://schemas.microsoft.com/office/drawing/2014/main" id="{47CA480A-EE2D-4C2A-988B-05263A09E69F}"/>
              </a:ext>
            </a:extLst>
          </p:cNvPr>
          <p:cNvSpPr/>
          <p:nvPr/>
        </p:nvSpPr>
        <p:spPr>
          <a:xfrm>
            <a:off x="269036" y="1386533"/>
            <a:ext cx="2592210" cy="750583"/>
          </a:xfrm>
          <a:prstGeom prst="wedgeEllipseCallout">
            <a:avLst>
              <a:gd name="adj1" fmla="val -4052"/>
              <a:gd name="adj2" fmla="val 186754"/>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Ich bin Frau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Tahler</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a:t>
            </a:r>
          </a:p>
        </p:txBody>
      </p:sp>
      <p:sp>
        <p:nvSpPr>
          <p:cNvPr id="32" name="Oval Callout 19">
            <a:extLst>
              <a:ext uri="{FF2B5EF4-FFF2-40B4-BE49-F238E27FC236}">
                <a16:creationId xmlns:a16="http://schemas.microsoft.com/office/drawing/2014/main" id="{AD67BC21-FE5F-429D-8451-133A04935926}"/>
              </a:ext>
            </a:extLst>
          </p:cNvPr>
          <p:cNvSpPr/>
          <p:nvPr/>
        </p:nvSpPr>
        <p:spPr>
          <a:xfrm>
            <a:off x="194518" y="1244409"/>
            <a:ext cx="2712558" cy="1288893"/>
          </a:xfrm>
          <a:prstGeom prst="wedgeEllipseCallout">
            <a:avLst>
              <a:gd name="adj1" fmla="val -2190"/>
              <a:gd name="adj2" fmla="val 99629"/>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Ich bin Herr Lehmann. </a:t>
            </a:r>
          </a:p>
        </p:txBody>
      </p:sp>
      <p:pic>
        <p:nvPicPr>
          <p:cNvPr id="29" name="Picture 28">
            <a:extLst>
              <a:ext uri="{FF2B5EF4-FFF2-40B4-BE49-F238E27FC236}">
                <a16:creationId xmlns:a16="http://schemas.microsoft.com/office/drawing/2014/main" id="{52385685-813B-489F-B5B3-0801D3C8A595}"/>
              </a:ext>
            </a:extLst>
          </p:cNvPr>
          <p:cNvPicPr>
            <a:picLocks noChangeAspect="1"/>
          </p:cNvPicPr>
          <p:nvPr/>
        </p:nvPicPr>
        <p:blipFill>
          <a:blip r:embed="rId15"/>
          <a:stretch>
            <a:fillRect/>
          </a:stretch>
        </p:blipFill>
        <p:spPr>
          <a:xfrm>
            <a:off x="824413" y="3279821"/>
            <a:ext cx="1481456" cy="1475360"/>
          </a:xfrm>
          <a:prstGeom prst="rect">
            <a:avLst/>
          </a:prstGeom>
        </p:spPr>
      </p:pic>
      <p:sp>
        <p:nvSpPr>
          <p:cNvPr id="4" name="TextBox 3">
            <a:hlinkClick r:id="" action="ppaction://noaction">
              <a:snd r:embed="rId16" name="T2_W2_8.8.wav"/>
            </a:hlinkClick>
            <a:extLst>
              <a:ext uri="{FF2B5EF4-FFF2-40B4-BE49-F238E27FC236}">
                <a16:creationId xmlns:a16="http://schemas.microsoft.com/office/drawing/2014/main" id="{658AC542-10DF-A34A-EA0C-4042AEE81F05}"/>
              </a:ext>
            </a:extLst>
          </p:cNvPr>
          <p:cNvSpPr txBox="1"/>
          <p:nvPr/>
        </p:nvSpPr>
        <p:spPr>
          <a:xfrm>
            <a:off x="9152916" y="6087065"/>
            <a:ext cx="279678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Spieler</a:t>
            </a:r>
          </a:p>
        </p:txBody>
      </p:sp>
      <p:sp>
        <p:nvSpPr>
          <p:cNvPr id="14" name="TextBox 13">
            <a:hlinkClick r:id="" action="ppaction://noaction">
              <a:snd r:embed="rId17" name="T2_W2_8.7.wav"/>
            </a:hlinkClick>
            <a:extLst>
              <a:ext uri="{FF2B5EF4-FFF2-40B4-BE49-F238E27FC236}">
                <a16:creationId xmlns:a16="http://schemas.microsoft.com/office/drawing/2014/main" id="{3E8EFA5C-3546-B466-4423-FE81F6B3F134}"/>
              </a:ext>
            </a:extLst>
          </p:cNvPr>
          <p:cNvSpPr txBox="1"/>
          <p:nvPr/>
        </p:nvSpPr>
        <p:spPr>
          <a:xfrm>
            <a:off x="8903059" y="3116593"/>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Spielerin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74" name="Picture 2" descr="Free kids students back to school vector">
            <a:extLst>
              <a:ext uri="{FF2B5EF4-FFF2-40B4-BE49-F238E27FC236}">
                <a16:creationId xmlns:a16="http://schemas.microsoft.com/office/drawing/2014/main" id="{BDECF3E6-F44E-DFC3-810A-D7074CB4FF52}"/>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4181"/>
          <a:stretch/>
        </p:blipFill>
        <p:spPr bwMode="auto">
          <a:xfrm>
            <a:off x="6675642" y="4110121"/>
            <a:ext cx="1502155" cy="18080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kids students back to school vector">
            <a:extLst>
              <a:ext uri="{FF2B5EF4-FFF2-40B4-BE49-F238E27FC236}">
                <a16:creationId xmlns:a16="http://schemas.microsoft.com/office/drawing/2014/main" id="{8ADC061B-1BF0-42AA-9CA6-9514518443D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60" r="55979"/>
          <a:stretch/>
        </p:blipFill>
        <p:spPr bwMode="auto">
          <a:xfrm>
            <a:off x="6441454" y="1019243"/>
            <a:ext cx="1318042" cy="20043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soccer football sports vector">
            <a:extLst>
              <a:ext uri="{FF2B5EF4-FFF2-40B4-BE49-F238E27FC236}">
                <a16:creationId xmlns:a16="http://schemas.microsoft.com/office/drawing/2014/main" id="{4E6C941F-CC11-3F96-DE14-98BDFF35F89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33108" y="3943128"/>
            <a:ext cx="1502155" cy="20739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girl soccer player vector">
            <a:extLst>
              <a:ext uri="{FF2B5EF4-FFF2-40B4-BE49-F238E27FC236}">
                <a16:creationId xmlns:a16="http://schemas.microsoft.com/office/drawing/2014/main" id="{F615E587-8C0F-C5D4-46FB-10AA458F65B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73638" y="1042669"/>
            <a:ext cx="1803368" cy="1993651"/>
          </a:xfrm>
          <a:prstGeom prst="rect">
            <a:avLst/>
          </a:prstGeom>
          <a:noFill/>
          <a:extLst>
            <a:ext uri="{909E8E84-426E-40DD-AFC4-6F175D3DCCD1}">
              <a14:hiddenFill xmlns:a14="http://schemas.microsoft.com/office/drawing/2010/main">
                <a:solidFill>
                  <a:srgbClr val="FFFFFF"/>
                </a:solidFill>
              </a14:hiddenFill>
            </a:ext>
          </a:extLst>
        </p:spPr>
      </p:pic>
      <p:sp>
        <p:nvSpPr>
          <p:cNvPr id="38" name="Oval Callout 19">
            <a:extLst>
              <a:ext uri="{FF2B5EF4-FFF2-40B4-BE49-F238E27FC236}">
                <a16:creationId xmlns:a16="http://schemas.microsoft.com/office/drawing/2014/main" id="{044350D2-3F8B-4BA3-A1E7-66F70EC36E6C}"/>
              </a:ext>
            </a:extLst>
          </p:cNvPr>
          <p:cNvSpPr/>
          <p:nvPr/>
        </p:nvSpPr>
        <p:spPr>
          <a:xfrm>
            <a:off x="5477410" y="1047397"/>
            <a:ext cx="3167350" cy="2004307"/>
          </a:xfrm>
          <a:prstGeom prst="wedgeEllipseCallout">
            <a:avLst>
              <a:gd name="adj1" fmla="val -77287"/>
              <a:gd name="adj2" fmla="val 1264"/>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ie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Frau means (the) woman. Frau XXX means Mrs or Ms XXX.</a:t>
            </a:r>
          </a:p>
        </p:txBody>
      </p:sp>
      <p:sp>
        <p:nvSpPr>
          <p:cNvPr id="31" name="Oval Callout 19">
            <a:extLst>
              <a:ext uri="{FF2B5EF4-FFF2-40B4-BE49-F238E27FC236}">
                <a16:creationId xmlns:a16="http://schemas.microsoft.com/office/drawing/2014/main" id="{BB4A98F9-9343-4C2A-8A8B-28F97C88C04C}"/>
              </a:ext>
            </a:extLst>
          </p:cNvPr>
          <p:cNvSpPr/>
          <p:nvPr/>
        </p:nvSpPr>
        <p:spPr>
          <a:xfrm>
            <a:off x="5250339" y="3890257"/>
            <a:ext cx="3700272" cy="2085233"/>
          </a:xfrm>
          <a:prstGeom prst="wedgeEllipseCallout">
            <a:avLst>
              <a:gd name="adj1" fmla="val -62435"/>
              <a:gd name="adj2" fmla="val 3481"/>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To say (the) man we use der Mann. But to say Mr XXX we need a different word: Herr </a:t>
            </a:r>
          </a:p>
        </p:txBody>
      </p:sp>
      <p:pic>
        <p:nvPicPr>
          <p:cNvPr id="17" name="Picture 16" descr="A cartoon of a person&#10;&#10;Description automatically generated">
            <a:extLst>
              <a:ext uri="{FF2B5EF4-FFF2-40B4-BE49-F238E27FC236}">
                <a16:creationId xmlns:a16="http://schemas.microsoft.com/office/drawing/2014/main" id="{5F02A9A1-1E5E-5DCF-BCC0-7EF1FFBEF88F}"/>
              </a:ext>
            </a:extLst>
          </p:cNvPr>
          <p:cNvPicPr>
            <a:picLocks noChangeAspect="1"/>
          </p:cNvPicPr>
          <p:nvPr/>
        </p:nvPicPr>
        <p:blipFill rotWithShape="1">
          <a:blip r:embed="rId21">
            <a:extLst>
              <a:ext uri="{28A0092B-C50C-407E-A947-70E740481C1C}">
                <a14:useLocalDpi xmlns:a14="http://schemas.microsoft.com/office/drawing/2010/main" val="0"/>
              </a:ext>
            </a:extLst>
          </a:blip>
          <a:srcRect b="68303"/>
          <a:stretch/>
        </p:blipFill>
        <p:spPr>
          <a:xfrm>
            <a:off x="789408" y="3158537"/>
            <a:ext cx="1630549" cy="1717928"/>
          </a:xfrm>
          <a:prstGeom prst="rect">
            <a:avLst/>
          </a:prstGeom>
        </p:spPr>
      </p:pic>
      <p:sp>
        <p:nvSpPr>
          <p:cNvPr id="39" name="Speech Bubble: Rectangle with Corners Rounded 38">
            <a:extLst>
              <a:ext uri="{FF2B5EF4-FFF2-40B4-BE49-F238E27FC236}">
                <a16:creationId xmlns:a16="http://schemas.microsoft.com/office/drawing/2014/main" id="{E2786140-9CD5-4823-AADF-B54D970AF1F7}"/>
              </a:ext>
            </a:extLst>
          </p:cNvPr>
          <p:cNvSpPr/>
          <p:nvPr/>
        </p:nvSpPr>
        <p:spPr>
          <a:xfrm>
            <a:off x="4655384" y="95291"/>
            <a:ext cx="5838996" cy="1015690"/>
          </a:xfrm>
          <a:prstGeom prst="wedgeRoundRectCallout">
            <a:avLst>
              <a:gd name="adj1" fmla="val -58536"/>
              <a:gd name="adj2" fmla="val -160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What is your class teacher called?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Herr..?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Frau..?</a:t>
            </a:r>
          </a:p>
        </p:txBody>
      </p:sp>
    </p:spTree>
    <p:extLst>
      <p:ext uri="{BB962C8B-B14F-4D97-AF65-F5344CB8AC3E}">
        <p14:creationId xmlns:p14="http://schemas.microsoft.com/office/powerpoint/2010/main" val="29845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07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7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07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T2_W2_8.10.wav"/>
                                        </p:tgtEl>
                                      </p:cMediaNode>
                                    </p:audio>
                                  </p:sub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38"/>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29"/>
                                        </p:tgtEl>
                                        <p:attrNameLst>
                                          <p:attrName>style.visibility</p:attrName>
                                        </p:attrNameLst>
                                      </p:cBhvr>
                                      <p:to>
                                        <p:strVal val="hidden"/>
                                      </p:to>
                                    </p:set>
                                  </p:childTnLst>
                                </p:cTn>
                              </p:par>
                              <p:par>
                                <p:cTn id="82" presetID="1" presetClass="exit" presetSubtype="0" fill="hold" grpId="2" nodeType="withEffect">
                                  <p:stCondLst>
                                    <p:cond delay="0"/>
                                  </p:stCondLst>
                                  <p:childTnLst>
                                    <p:set>
                                      <p:cBhvr>
                                        <p:cTn id="83" dur="1" fill="hold">
                                          <p:stCondLst>
                                            <p:cond delay="0"/>
                                          </p:stCondLst>
                                        </p:cTn>
                                        <p:tgtEl>
                                          <p:spTgt spid="30"/>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4" name="T2_W2_8.9.wav"/>
                                        </p:tgtEl>
                                      </p:cMediaNode>
                                    </p:audio>
                                  </p:subTnLst>
                                </p:cTn>
                              </p:par>
                              <p:par>
                                <p:cTn id="92" presetID="1" presetClass="entr" presetSubtype="0" fill="hold" nodeType="withEffect">
                                  <p:stCondLst>
                                    <p:cond delay="0"/>
                                  </p:stCondLst>
                                  <p:childTnLst>
                                    <p:set>
                                      <p:cBhvr>
                                        <p:cTn id="93" dur="1" fill="hold">
                                          <p:stCondLst>
                                            <p:cond delay="0"/>
                                          </p:stCondLst>
                                        </p:cTn>
                                        <p:tgtEl>
                                          <p:spTgt spid="17"/>
                                        </p:tgtEl>
                                        <p:attrNameLst>
                                          <p:attrName>style.visibility</p:attrName>
                                        </p:attrNameLst>
                                      </p:cBhvr>
                                      <p:to>
                                        <p:strVal val="visible"/>
                                      </p:to>
                                    </p:set>
                                  </p:childTnLst>
                                </p:cTn>
                              </p:par>
                              <p:par>
                                <p:cTn id="94" presetID="1" presetClass="exit" presetSubtype="0" fill="hold" grpId="1" nodeType="withEffect">
                                  <p:stCondLst>
                                    <p:cond delay="0"/>
                                  </p:stCondLst>
                                  <p:childTnLst>
                                    <p:set>
                                      <p:cBhvr>
                                        <p:cTn id="95" dur="1" fill="hold">
                                          <p:stCondLst>
                                            <p:cond delay="0"/>
                                          </p:stCondLst>
                                        </p:cTn>
                                        <p:tgtEl>
                                          <p:spTgt spid="3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31"/>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32"/>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19" grpId="0" animBg="1"/>
      <p:bldP spid="28" grpId="0"/>
      <p:bldP spid="30" grpId="0" animBg="1"/>
      <p:bldP spid="30" grpId="1" animBg="1"/>
      <p:bldP spid="30" grpId="2" animBg="1"/>
      <p:bldP spid="32" grpId="0" animBg="1"/>
      <p:bldP spid="32" grpId="1" animBg="1"/>
      <p:bldP spid="4" grpId="0" animBg="1"/>
      <p:bldP spid="14" grpId="0" animBg="1"/>
      <p:bldP spid="38" grpId="0" animBg="1"/>
      <p:bldP spid="38" grpId="1" animBg="1"/>
      <p:bldP spid="31" grpId="0" animBg="1"/>
      <p:bldP spid="31" grpId="1"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90574" y="1217564"/>
            <a:ext cx="3500432" cy="4295648"/>
            <a:chOff x="270788" y="969832"/>
            <a:chExt cx="4442319" cy="3588540"/>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p:cNvCxnSpPr>
            <p:nvPr/>
          </p:nvCxnSpPr>
          <p:spPr>
            <a:xfrm rot="16200000" flipH="1">
              <a:off x="1435299" y="1280564"/>
              <a:ext cx="2925474" cy="3630142"/>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1311015" y="1900519"/>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total</a:t>
            </a:r>
          </a:p>
        </p:txBody>
      </p:sp>
      <p:sp>
        <p:nvSpPr>
          <p:cNvPr id="47" name="TextBox 46">
            <a:extLst>
              <a:ext uri="{FF2B5EF4-FFF2-40B4-BE49-F238E27FC236}">
                <a16:creationId xmlns:a16="http://schemas.microsoft.com/office/drawing/2014/main" id="{C0438FBB-20C6-3E42-B716-8A878A628A10}"/>
              </a:ext>
            </a:extLst>
          </p:cNvPr>
          <p:cNvSpPr txBox="1"/>
          <p:nvPr/>
        </p:nvSpPr>
        <p:spPr>
          <a:xfrm>
            <a:off x="-253394" y="1386003"/>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Frau</a:t>
            </a:r>
          </a:p>
        </p:txBody>
      </p:sp>
      <p:sp>
        <p:nvSpPr>
          <p:cNvPr id="48" name="TextBox 47">
            <a:extLst>
              <a:ext uri="{FF2B5EF4-FFF2-40B4-BE49-F238E27FC236}">
                <a16:creationId xmlns:a16="http://schemas.microsoft.com/office/drawing/2014/main" id="{04A9B460-5B60-CB46-8749-5EBC17551F12}"/>
              </a:ext>
            </a:extLst>
          </p:cNvPr>
          <p:cNvSpPr txBox="1"/>
          <p:nvPr/>
        </p:nvSpPr>
        <p:spPr>
          <a:xfrm>
            <a:off x="3459502" y="148129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Schüler</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5741752" y="894708"/>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Mann</a:t>
            </a:r>
          </a:p>
        </p:txBody>
      </p:sp>
      <p:grpSp>
        <p:nvGrpSpPr>
          <p:cNvPr id="57" name="Group 56">
            <a:extLst>
              <a:ext uri="{FF2B5EF4-FFF2-40B4-BE49-F238E27FC236}">
                <a16:creationId xmlns:a16="http://schemas.microsoft.com/office/drawing/2014/main" id="{9A4981B4-582E-7F5A-46C7-D5DBACB45236}"/>
              </a:ext>
            </a:extLst>
          </p:cNvPr>
          <p:cNvGrpSpPr/>
          <p:nvPr/>
        </p:nvGrpSpPr>
        <p:grpSpPr>
          <a:xfrm>
            <a:off x="1499651" y="1824307"/>
            <a:ext cx="3230479" cy="3229236"/>
            <a:chOff x="1499651" y="1824307"/>
            <a:chExt cx="3230479" cy="3229236"/>
          </a:xfrm>
        </p:grpSpPr>
        <p:sp>
          <p:nvSpPr>
            <p:cNvPr id="62" name="Oval 61">
              <a:extLst>
                <a:ext uri="{FF2B5EF4-FFF2-40B4-BE49-F238E27FC236}">
                  <a16:creationId xmlns:a16="http://schemas.microsoft.com/office/drawing/2014/main" id="{971079BC-1024-3D4A-8073-D55DBE7B800D}"/>
                </a:ext>
              </a:extLst>
            </p:cNvPr>
            <p:cNvSpPr/>
            <p:nvPr/>
          </p:nvSpPr>
          <p:spPr>
            <a:xfrm>
              <a:off x="1499651" y="1824307"/>
              <a:ext cx="1530508" cy="645678"/>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4"/>
              <a:endCxn id="76" idx="0"/>
            </p:cNvCxnSpPr>
            <p:nvPr/>
          </p:nvCxnSpPr>
          <p:spPr>
            <a:xfrm rot="16200000" flipH="1">
              <a:off x="2205738" y="2529151"/>
              <a:ext cx="2583559" cy="2465225"/>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254935" y="4916232"/>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1657543" y="4712026"/>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5" name="TextBox 74"/>
          <p:cNvSpPr txBox="1"/>
          <p:nvPr/>
        </p:nvSpPr>
        <p:spPr>
          <a:xfrm>
            <a:off x="3418499" y="492853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6" name="TextBox 75"/>
          <p:cNvSpPr txBox="1"/>
          <p:nvPr/>
        </p:nvSpPr>
        <p:spPr>
          <a:xfrm>
            <a:off x="4501530" y="505354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3"/>
          <a:stretch>
            <a:fillRect/>
          </a:stretch>
        </p:blipFill>
        <p:spPr>
          <a:xfrm>
            <a:off x="10428416" y="193704"/>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82" name="Speech Bubble: Rectangle with Corners Rounded 81">
            <a:hlinkClick r:id="" action="ppaction://noaction">
              <a:snd r:embed="rId6" name="T2_W2_8.1.wav"/>
            </a:hlinkClick>
            <a:extLst>
              <a:ext uri="{FF2B5EF4-FFF2-40B4-BE49-F238E27FC236}">
                <a16:creationId xmlns:a16="http://schemas.microsoft.com/office/drawing/2014/main" id="{CFDA82C8-B4FE-430C-9E59-87C1F58B0E07}"/>
              </a:ext>
            </a:extLst>
          </p:cNvPr>
          <p:cNvSpPr/>
          <p:nvPr/>
        </p:nvSpPr>
        <p:spPr>
          <a:xfrm>
            <a:off x="1082965" y="237168"/>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hlinkClick r:id="" action="ppaction://noaction">
              <a:snd r:embed="rId6" name="T2_W2_8.1.wav"/>
            </a:hlinkClick>
            <a:extLst>
              <a:ext uri="{FF2B5EF4-FFF2-40B4-BE49-F238E27FC236}">
                <a16:creationId xmlns:a16="http://schemas.microsoft.com/office/drawing/2014/main" id="{C0CEFE53-11C7-4B38-9C91-85C6740ADCFF}"/>
              </a:ext>
            </a:extLst>
          </p:cNvPr>
          <p:cNvSpPr txBox="1"/>
          <p:nvPr/>
        </p:nvSpPr>
        <p:spPr>
          <a:xfrm>
            <a:off x="1084535" y="232264"/>
            <a:ext cx="293953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1" name="Picture 30">
            <a:hlinkClick r:id="" action="ppaction://noaction">
              <a:snd r:embed="rId7" name="T2_W2_8.4.wav"/>
            </a:hlinkClick>
            <a:extLst>
              <a:ext uri="{FF2B5EF4-FFF2-40B4-BE49-F238E27FC236}">
                <a16:creationId xmlns:a16="http://schemas.microsoft.com/office/drawing/2014/main" id="{03B6799E-D568-445D-B350-38D951EADC4E}"/>
              </a:ext>
            </a:extLst>
          </p:cNvPr>
          <p:cNvPicPr>
            <a:picLocks noChangeAspect="1"/>
          </p:cNvPicPr>
          <p:nvPr/>
        </p:nvPicPr>
        <p:blipFill>
          <a:blip r:embed="rId8"/>
          <a:stretch>
            <a:fillRect/>
          </a:stretch>
        </p:blipFill>
        <p:spPr>
          <a:xfrm>
            <a:off x="1617524" y="5532420"/>
            <a:ext cx="846868" cy="1238179"/>
          </a:xfrm>
          <a:prstGeom prst="rect">
            <a:avLst/>
          </a:prstGeom>
        </p:spPr>
      </p:pic>
      <p:sp>
        <p:nvSpPr>
          <p:cNvPr id="33" name="TextBox 32">
            <a:hlinkClick r:id="" action="ppaction://noaction">
              <a:snd r:embed="rId9" name="T2_W2_8.2.wav"/>
            </a:hlinkClick>
            <a:extLst>
              <a:ext uri="{FF2B5EF4-FFF2-40B4-BE49-F238E27FC236}">
                <a16:creationId xmlns:a16="http://schemas.microsoft.com/office/drawing/2014/main" id="{3CD0CD6F-929A-4208-84B4-658C7B72DAC8}"/>
              </a:ext>
            </a:extLst>
          </p:cNvPr>
          <p:cNvSpPr txBox="1"/>
          <p:nvPr/>
        </p:nvSpPr>
        <p:spPr>
          <a:xfrm>
            <a:off x="4329818" y="5885179"/>
            <a:ext cx="1959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totally</a:t>
            </a:r>
          </a:p>
        </p:txBody>
      </p:sp>
      <p:pic>
        <p:nvPicPr>
          <p:cNvPr id="34" name="Picture 33">
            <a:hlinkClick r:id="" action="ppaction://noaction">
              <a:snd r:embed="rId10" name="T2_W2_8.3.wav"/>
            </a:hlinkClick>
            <a:extLst>
              <a:ext uri="{FF2B5EF4-FFF2-40B4-BE49-F238E27FC236}">
                <a16:creationId xmlns:a16="http://schemas.microsoft.com/office/drawing/2014/main" id="{D53D0E37-3BA6-4FE7-960E-8B1E05F5E3EF}"/>
              </a:ext>
            </a:extLst>
          </p:cNvPr>
          <p:cNvPicPr>
            <a:picLocks noChangeAspect="1"/>
          </p:cNvPicPr>
          <p:nvPr/>
        </p:nvPicPr>
        <p:blipFill>
          <a:blip r:embed="rId11"/>
          <a:stretch>
            <a:fillRect/>
          </a:stretch>
        </p:blipFill>
        <p:spPr>
          <a:xfrm>
            <a:off x="3159006" y="5633527"/>
            <a:ext cx="865068" cy="1106857"/>
          </a:xfrm>
          <a:prstGeom prst="rect">
            <a:avLst/>
          </a:prstGeom>
        </p:spPr>
      </p:pic>
      <p:grpSp>
        <p:nvGrpSpPr>
          <p:cNvPr id="83" name="Group 82">
            <a:extLst>
              <a:ext uri="{FF2B5EF4-FFF2-40B4-BE49-F238E27FC236}">
                <a16:creationId xmlns:a16="http://schemas.microsoft.com/office/drawing/2014/main" id="{D6850B14-BDF7-683D-869D-23FA77A6AE89}"/>
              </a:ext>
            </a:extLst>
          </p:cNvPr>
          <p:cNvGrpSpPr/>
          <p:nvPr/>
        </p:nvGrpSpPr>
        <p:grpSpPr>
          <a:xfrm>
            <a:off x="7064625" y="2157858"/>
            <a:ext cx="4692821" cy="3164846"/>
            <a:chOff x="7064626" y="2193510"/>
            <a:chExt cx="4692821" cy="3164846"/>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a:endCxn id="4" idx="0"/>
            </p:cNvCxnSpPr>
            <p:nvPr/>
          </p:nvCxnSpPr>
          <p:spPr>
            <a:xfrm rot="5400000">
              <a:off x="7663554" y="2353047"/>
              <a:ext cx="2406381" cy="360423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9580279" y="2193510"/>
              <a:ext cx="2177168" cy="7584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624546" y="2356032"/>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Spielerin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A92ABC2-72A8-497A-9B1D-7A13C018A39E}"/>
              </a:ext>
            </a:extLst>
          </p:cNvPr>
          <p:cNvSpPr txBox="1"/>
          <p:nvPr/>
        </p:nvSpPr>
        <p:spPr>
          <a:xfrm>
            <a:off x="6079570" y="5089116"/>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9" name="TextBox 48">
            <a:extLst>
              <a:ext uri="{FF2B5EF4-FFF2-40B4-BE49-F238E27FC236}">
                <a16:creationId xmlns:a16="http://schemas.microsoft.com/office/drawing/2014/main" id="{A93FE00D-1E7F-435F-B214-EFEF3F88B2E1}"/>
              </a:ext>
            </a:extLst>
          </p:cNvPr>
          <p:cNvSpPr txBox="1"/>
          <p:nvPr/>
        </p:nvSpPr>
        <p:spPr>
          <a:xfrm>
            <a:off x="7907021" y="5089939"/>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14" name="Rectangle 13">
            <a:hlinkClick r:id="" action="ppaction://noaction">
              <a:snd r:embed="rId12" name="T2_W2F_6.9.wav"/>
            </a:hlinkClick>
            <a:extLst>
              <a:ext uri="{FF2B5EF4-FFF2-40B4-BE49-F238E27FC236}">
                <a16:creationId xmlns:a16="http://schemas.microsoft.com/office/drawing/2014/main" id="{95926185-37AF-4B71-93AB-688FCD2B4DA2}"/>
              </a:ext>
            </a:extLst>
          </p:cNvPr>
          <p:cNvSpPr/>
          <p:nvPr/>
        </p:nvSpPr>
        <p:spPr>
          <a:xfrm>
            <a:off x="8043522" y="5745071"/>
            <a:ext cx="102944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1D9A78"/>
                  </a:solidFill>
                  <a:prstDash val="solid"/>
                </a:ln>
                <a:pattFill prst="pct50">
                  <a:fgClr>
                    <a:srgbClr val="1D9A78"/>
                  </a:fgClr>
                  <a:bgClr>
                    <a:srgbClr val="1D9A78">
                      <a:lumMod val="20000"/>
                      <a:lumOff val="80000"/>
                    </a:srgbClr>
                  </a:bgClr>
                </a:pattFill>
                <a:effectLst>
                  <a:outerShdw dist="38100" dir="2640000" algn="bl" rotWithShape="0">
                    <a:srgbClr val="1D9A78"/>
                  </a:outerShdw>
                </a:effectLst>
                <a:uLnTx/>
                <a:uFillTx/>
                <a:latin typeface="Century Gothic"/>
                <a:ea typeface="+mn-ea"/>
                <a:cs typeface="+mn-cs"/>
              </a:rPr>
              <a:t>Mr</a:t>
            </a:r>
            <a:endParaRPr kumimoji="0" lang="en-US" sz="5400" b="1" i="0" u="none" strike="noStrike" kern="1200" cap="none" spc="0" normalizeH="0" baseline="0" noProof="0" dirty="0">
              <a:ln w="12700">
                <a:solidFill>
                  <a:srgbClr val="1D9A78"/>
                </a:solidFill>
                <a:prstDash val="solid"/>
              </a:ln>
              <a:pattFill prst="pct50">
                <a:fgClr>
                  <a:srgbClr val="1D9A78"/>
                </a:fgClr>
                <a:bgClr>
                  <a:srgbClr val="1D9A78">
                    <a:lumMod val="20000"/>
                    <a:lumOff val="80000"/>
                  </a:srgbClr>
                </a:bgClr>
              </a:pattFill>
              <a:effectLst>
                <a:outerShdw dist="38100" dir="2640000" algn="bl" rotWithShape="0">
                  <a:srgbClr val="1D9A78"/>
                </a:outerShdw>
              </a:effectLst>
              <a:uLnTx/>
              <a:uFillTx/>
              <a:latin typeface="Century Gothic"/>
              <a:ea typeface="+mn-ea"/>
              <a:cs typeface="+mn-cs"/>
            </a:endParaRPr>
          </a:p>
        </p:txBody>
      </p:sp>
      <p:sp>
        <p:nvSpPr>
          <p:cNvPr id="64" name="TextBox 63">
            <a:extLst>
              <a:ext uri="{FF2B5EF4-FFF2-40B4-BE49-F238E27FC236}">
                <a16:creationId xmlns:a16="http://schemas.microsoft.com/office/drawing/2014/main" id="{87503E36-407D-433D-A917-FCEE7773221B}"/>
              </a:ext>
            </a:extLst>
          </p:cNvPr>
          <p:cNvSpPr txBox="1"/>
          <p:nvPr/>
        </p:nvSpPr>
        <p:spPr>
          <a:xfrm>
            <a:off x="6588776" y="2530555"/>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Herr</a:t>
            </a: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6705030" y="2430775"/>
            <a:ext cx="1877686" cy="3314296"/>
            <a:chOff x="270788" y="969832"/>
            <a:chExt cx="1624354" cy="3248767"/>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a:endCxn id="14" idx="0"/>
            </p:cNvCxnSpPr>
            <p:nvPr/>
          </p:nvCxnSpPr>
          <p:spPr>
            <a:xfrm rot="16200000" flipH="1">
              <a:off x="185619" y="2530244"/>
              <a:ext cx="2585701" cy="791009"/>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2" name="Picture 2" descr="Free kids students back to school vector">
            <a:hlinkClick r:id="" action="ppaction://noaction">
              <a:snd r:embed="rId13" name="T2_W2_8.5.wav"/>
            </a:hlinkClick>
            <a:extLst>
              <a:ext uri="{FF2B5EF4-FFF2-40B4-BE49-F238E27FC236}">
                <a16:creationId xmlns:a16="http://schemas.microsoft.com/office/drawing/2014/main" id="{45F21F1C-4662-F986-F0A0-AE912207B78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60" r="55979"/>
          <a:stretch/>
        </p:blipFill>
        <p:spPr bwMode="auto">
          <a:xfrm>
            <a:off x="270085" y="5513213"/>
            <a:ext cx="822759" cy="12511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soccer football sports vector">
            <a:hlinkClick r:id="" action="ppaction://noaction">
              <a:snd r:embed="rId15" name="T2_W2_8.8.wav"/>
            </a:hlinkClick>
            <a:extLst>
              <a:ext uri="{FF2B5EF4-FFF2-40B4-BE49-F238E27FC236}">
                <a16:creationId xmlns:a16="http://schemas.microsoft.com/office/drawing/2014/main" id="{F3DD892C-1C47-DB4F-28E5-ED67E6E634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49787" y="5421169"/>
            <a:ext cx="940515" cy="12985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ree girl soccer player vector">
            <a:hlinkClick r:id="" action="ppaction://noaction">
              <a:snd r:embed="rId17" name="T2_W2_8.7.wav"/>
            </a:hlinkClick>
            <a:extLst>
              <a:ext uri="{FF2B5EF4-FFF2-40B4-BE49-F238E27FC236}">
                <a16:creationId xmlns:a16="http://schemas.microsoft.com/office/drawing/2014/main" id="{5A242308-ED01-D4B7-2FE0-F7130DBCEE3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6545" y="5358357"/>
            <a:ext cx="1216160" cy="13444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kids students back to school vector">
            <a:hlinkClick r:id="" action="ppaction://noaction">
              <a:snd r:embed="rId19" name="T2_W2_8.6.wav"/>
            </a:hlinkClick>
            <a:extLst>
              <a:ext uri="{FF2B5EF4-FFF2-40B4-BE49-F238E27FC236}">
                <a16:creationId xmlns:a16="http://schemas.microsoft.com/office/drawing/2014/main" id="{04D7F885-26C8-8CAF-ECD0-650BD87F688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4181"/>
          <a:stretch/>
        </p:blipFill>
        <p:spPr bwMode="auto">
          <a:xfrm>
            <a:off x="9602589" y="5545263"/>
            <a:ext cx="873114" cy="1050912"/>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7C836FF6-CD07-EB2F-5746-2FC41703C232}"/>
              </a:ext>
            </a:extLst>
          </p:cNvPr>
          <p:cNvGrpSpPr/>
          <p:nvPr/>
        </p:nvGrpSpPr>
        <p:grpSpPr>
          <a:xfrm>
            <a:off x="4528835" y="2941627"/>
            <a:ext cx="5622209" cy="2523804"/>
            <a:chOff x="4528835" y="2941627"/>
            <a:chExt cx="5622209" cy="2523804"/>
          </a:xfrm>
        </p:grpSpPr>
        <p:sp>
          <p:nvSpPr>
            <p:cNvPr id="19" name="Oval 18">
              <a:extLst>
                <a:ext uri="{FF2B5EF4-FFF2-40B4-BE49-F238E27FC236}">
                  <a16:creationId xmlns:a16="http://schemas.microsoft.com/office/drawing/2014/main" id="{245073C7-FB48-AC9E-6451-C422DB2DDC74}"/>
                </a:ext>
              </a:extLst>
            </p:cNvPr>
            <p:cNvSpPr/>
            <p:nvPr/>
          </p:nvSpPr>
          <p:spPr>
            <a:xfrm>
              <a:off x="4528835" y="2941627"/>
              <a:ext cx="2313183" cy="676440"/>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A309BC6D-7984-DEEB-E83F-14FB14F35E72}"/>
                </a:ext>
              </a:extLst>
            </p:cNvPr>
            <p:cNvSpPr/>
            <p:nvPr/>
          </p:nvSpPr>
          <p:spPr>
            <a:xfrm>
              <a:off x="5684238" y="3618067"/>
              <a:ext cx="4466806" cy="1847364"/>
            </a:xfrm>
            <a:custGeom>
              <a:avLst/>
              <a:gdLst>
                <a:gd name="connsiteX0" fmla="*/ 62600 w 3879688"/>
                <a:gd name="connsiteY0" fmla="*/ 0 h 1329070"/>
                <a:gd name="connsiteX1" fmla="*/ 370944 w 3879688"/>
                <a:gd name="connsiteY1" fmla="*/ 882502 h 1329070"/>
                <a:gd name="connsiteX2" fmla="*/ 2890860 w 3879688"/>
                <a:gd name="connsiteY2" fmla="*/ 786809 h 1329070"/>
                <a:gd name="connsiteX3" fmla="*/ 3879688 w 3879688"/>
                <a:gd name="connsiteY3" fmla="*/ 1329070 h 1329070"/>
              </a:gdLst>
              <a:ahLst/>
              <a:cxnLst>
                <a:cxn ang="0">
                  <a:pos x="connsiteX0" y="connsiteY0"/>
                </a:cxn>
                <a:cxn ang="0">
                  <a:pos x="connsiteX1" y="connsiteY1"/>
                </a:cxn>
                <a:cxn ang="0">
                  <a:pos x="connsiteX2" y="connsiteY2"/>
                </a:cxn>
                <a:cxn ang="0">
                  <a:pos x="connsiteX3" y="connsiteY3"/>
                </a:cxn>
              </a:cxnLst>
              <a:rect l="l" t="t" r="r" b="b"/>
              <a:pathLst>
                <a:path w="3879688" h="1329070">
                  <a:moveTo>
                    <a:pt x="62600" y="0"/>
                  </a:moveTo>
                  <a:cubicBezTo>
                    <a:pt x="-18917" y="375683"/>
                    <a:pt x="-100433" y="751367"/>
                    <a:pt x="370944" y="882502"/>
                  </a:cubicBezTo>
                  <a:cubicBezTo>
                    <a:pt x="842321" y="1013637"/>
                    <a:pt x="2306069" y="712381"/>
                    <a:pt x="2890860" y="786809"/>
                  </a:cubicBezTo>
                  <a:cubicBezTo>
                    <a:pt x="3475651" y="861237"/>
                    <a:pt x="3677669" y="1095153"/>
                    <a:pt x="3879688" y="1329070"/>
                  </a:cubicBezTo>
                </a:path>
              </a:pathLst>
            </a:cu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FD894B8E-0347-2D3A-0B58-8920D7A17165}"/>
              </a:ext>
            </a:extLst>
          </p:cNvPr>
          <p:cNvSpPr txBox="1"/>
          <p:nvPr/>
        </p:nvSpPr>
        <p:spPr>
          <a:xfrm>
            <a:off x="9288375" y="5081962"/>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22" name="TextBox 21">
            <a:extLst>
              <a:ext uri="{FF2B5EF4-FFF2-40B4-BE49-F238E27FC236}">
                <a16:creationId xmlns:a16="http://schemas.microsoft.com/office/drawing/2014/main" id="{9DF40A07-1760-4445-D5FC-1F406FB69BB3}"/>
              </a:ext>
            </a:extLst>
          </p:cNvPr>
          <p:cNvSpPr txBox="1"/>
          <p:nvPr/>
        </p:nvSpPr>
        <p:spPr>
          <a:xfrm>
            <a:off x="10642980" y="5035191"/>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grpSp>
        <p:nvGrpSpPr>
          <p:cNvPr id="79" name="Group 78">
            <a:extLst>
              <a:ext uri="{FF2B5EF4-FFF2-40B4-BE49-F238E27FC236}">
                <a16:creationId xmlns:a16="http://schemas.microsoft.com/office/drawing/2014/main" id="{A2E51B22-9575-7D23-6C5D-C74ED894FDDE}"/>
              </a:ext>
            </a:extLst>
          </p:cNvPr>
          <p:cNvGrpSpPr/>
          <p:nvPr/>
        </p:nvGrpSpPr>
        <p:grpSpPr>
          <a:xfrm>
            <a:off x="7939037" y="1355696"/>
            <a:ext cx="3488506" cy="3801096"/>
            <a:chOff x="7939037" y="1355696"/>
            <a:chExt cx="3488506" cy="3801096"/>
          </a:xfrm>
        </p:grpSpPr>
        <p:sp>
          <p:nvSpPr>
            <p:cNvPr id="28" name="Oval 27">
              <a:extLst>
                <a:ext uri="{FF2B5EF4-FFF2-40B4-BE49-F238E27FC236}">
                  <a16:creationId xmlns:a16="http://schemas.microsoft.com/office/drawing/2014/main" id="{5B6BCD4F-F467-7846-BCC7-B39DCCF3DD2D}"/>
                </a:ext>
              </a:extLst>
            </p:cNvPr>
            <p:cNvSpPr/>
            <p:nvPr/>
          </p:nvSpPr>
          <p:spPr>
            <a:xfrm>
              <a:off x="7939037" y="1355696"/>
              <a:ext cx="2177168" cy="7584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Free-form: Shape 31">
              <a:extLst>
                <a:ext uri="{FF2B5EF4-FFF2-40B4-BE49-F238E27FC236}">
                  <a16:creationId xmlns:a16="http://schemas.microsoft.com/office/drawing/2014/main" id="{DA2C5E32-8DDE-DEEC-4120-B23BF306AF14}"/>
                </a:ext>
              </a:extLst>
            </p:cNvPr>
            <p:cNvSpPr/>
            <p:nvPr/>
          </p:nvSpPr>
          <p:spPr>
            <a:xfrm>
              <a:off x="8790755" y="2122964"/>
              <a:ext cx="2636788" cy="3033828"/>
            </a:xfrm>
            <a:custGeom>
              <a:avLst/>
              <a:gdLst>
                <a:gd name="connsiteX0" fmla="*/ 117954 w 2539719"/>
                <a:gd name="connsiteY0" fmla="*/ 0 h 2945219"/>
                <a:gd name="connsiteX1" fmla="*/ 234912 w 2539719"/>
                <a:gd name="connsiteY1" fmla="*/ 1584251 h 2945219"/>
                <a:gd name="connsiteX2" fmla="*/ 2233833 w 2539719"/>
                <a:gd name="connsiteY2" fmla="*/ 1881963 h 2945219"/>
                <a:gd name="connsiteX3" fmla="*/ 2499647 w 2539719"/>
                <a:gd name="connsiteY3" fmla="*/ 2945219 h 2945219"/>
              </a:gdLst>
              <a:ahLst/>
              <a:cxnLst>
                <a:cxn ang="0">
                  <a:pos x="connsiteX0" y="connsiteY0"/>
                </a:cxn>
                <a:cxn ang="0">
                  <a:pos x="connsiteX1" y="connsiteY1"/>
                </a:cxn>
                <a:cxn ang="0">
                  <a:pos x="connsiteX2" y="connsiteY2"/>
                </a:cxn>
                <a:cxn ang="0">
                  <a:pos x="connsiteX3" y="connsiteY3"/>
                </a:cxn>
              </a:cxnLst>
              <a:rect l="l" t="t" r="r" b="b"/>
              <a:pathLst>
                <a:path w="2539719" h="2945219">
                  <a:moveTo>
                    <a:pt x="117954" y="0"/>
                  </a:moveTo>
                  <a:cubicBezTo>
                    <a:pt x="110" y="635295"/>
                    <a:pt x="-117734" y="1270591"/>
                    <a:pt x="234912" y="1584251"/>
                  </a:cubicBezTo>
                  <a:cubicBezTo>
                    <a:pt x="587558" y="1897911"/>
                    <a:pt x="1856377" y="1655135"/>
                    <a:pt x="2233833" y="1881963"/>
                  </a:cubicBezTo>
                  <a:cubicBezTo>
                    <a:pt x="2611289" y="2108791"/>
                    <a:pt x="2555468" y="2527005"/>
                    <a:pt x="2499647" y="2945219"/>
                  </a:cubicBezTo>
                </a:path>
              </a:pathLst>
            </a:cu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a:extLst>
              <a:ext uri="{FF2B5EF4-FFF2-40B4-BE49-F238E27FC236}">
                <a16:creationId xmlns:a16="http://schemas.microsoft.com/office/drawing/2014/main" id="{E8C0F58A-2474-E99E-6368-C51A4F9BFEC7}"/>
              </a:ext>
            </a:extLst>
          </p:cNvPr>
          <p:cNvGrpSpPr/>
          <p:nvPr/>
        </p:nvGrpSpPr>
        <p:grpSpPr>
          <a:xfrm>
            <a:off x="570349" y="1273110"/>
            <a:ext cx="5087127" cy="4075066"/>
            <a:chOff x="570349" y="1273110"/>
            <a:chExt cx="5087127" cy="4075066"/>
          </a:xfrm>
        </p:grpSpPr>
        <p:sp>
          <p:nvSpPr>
            <p:cNvPr id="59" name="Oval 58">
              <a:extLst>
                <a:ext uri="{FF2B5EF4-FFF2-40B4-BE49-F238E27FC236}">
                  <a16:creationId xmlns:a16="http://schemas.microsoft.com/office/drawing/2014/main" id="{6CF16436-24E9-F442-BAEC-530973D91B23}"/>
                </a:ext>
              </a:extLst>
            </p:cNvPr>
            <p:cNvSpPr/>
            <p:nvPr/>
          </p:nvSpPr>
          <p:spPr>
            <a:xfrm>
              <a:off x="3242036" y="1273110"/>
              <a:ext cx="2415440" cy="90610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Free-form: Shape 44">
              <a:extLst>
                <a:ext uri="{FF2B5EF4-FFF2-40B4-BE49-F238E27FC236}">
                  <a16:creationId xmlns:a16="http://schemas.microsoft.com/office/drawing/2014/main" id="{4329EBC7-FAC8-8CC5-71F4-890557CE5FE5}"/>
                </a:ext>
              </a:extLst>
            </p:cNvPr>
            <p:cNvSpPr/>
            <p:nvPr/>
          </p:nvSpPr>
          <p:spPr>
            <a:xfrm>
              <a:off x="570349" y="2179211"/>
              <a:ext cx="3861023" cy="3168965"/>
            </a:xfrm>
            <a:custGeom>
              <a:avLst/>
              <a:gdLst>
                <a:gd name="connsiteX0" fmla="*/ 3895325 w 3895325"/>
                <a:gd name="connsiteY0" fmla="*/ 0 h 3200400"/>
                <a:gd name="connsiteX1" fmla="*/ 1269084 w 3895325"/>
                <a:gd name="connsiteY1" fmla="*/ 1010093 h 3200400"/>
                <a:gd name="connsiteX2" fmla="*/ 99502 w 3895325"/>
                <a:gd name="connsiteY2" fmla="*/ 1924493 h 3200400"/>
                <a:gd name="connsiteX3" fmla="*/ 142032 w 3895325"/>
                <a:gd name="connsiteY3" fmla="*/ 3200400 h 3200400"/>
              </a:gdLst>
              <a:ahLst/>
              <a:cxnLst>
                <a:cxn ang="0">
                  <a:pos x="connsiteX0" y="connsiteY0"/>
                </a:cxn>
                <a:cxn ang="0">
                  <a:pos x="connsiteX1" y="connsiteY1"/>
                </a:cxn>
                <a:cxn ang="0">
                  <a:pos x="connsiteX2" y="connsiteY2"/>
                </a:cxn>
                <a:cxn ang="0">
                  <a:pos x="connsiteX3" y="connsiteY3"/>
                </a:cxn>
              </a:cxnLst>
              <a:rect l="l" t="t" r="r" b="b"/>
              <a:pathLst>
                <a:path w="3895325" h="3200400">
                  <a:moveTo>
                    <a:pt x="3895325" y="0"/>
                  </a:moveTo>
                  <a:cubicBezTo>
                    <a:pt x="2898523" y="344672"/>
                    <a:pt x="1901721" y="689344"/>
                    <a:pt x="1269084" y="1010093"/>
                  </a:cubicBezTo>
                  <a:cubicBezTo>
                    <a:pt x="636447" y="1330842"/>
                    <a:pt x="287344" y="1559442"/>
                    <a:pt x="99502" y="1924493"/>
                  </a:cubicBezTo>
                  <a:cubicBezTo>
                    <a:pt x="-88340" y="2289544"/>
                    <a:pt x="26846" y="2744972"/>
                    <a:pt x="142032" y="3200400"/>
                  </a:cubicBezTo>
                </a:path>
              </a:pathLst>
            </a:cu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a:extLst>
              <a:ext uri="{FF2B5EF4-FFF2-40B4-BE49-F238E27FC236}">
                <a16:creationId xmlns:a16="http://schemas.microsoft.com/office/drawing/2014/main" id="{08550534-A0CC-3272-C9A1-50F123F803A6}"/>
              </a:ext>
            </a:extLst>
          </p:cNvPr>
          <p:cNvGrpSpPr/>
          <p:nvPr/>
        </p:nvGrpSpPr>
        <p:grpSpPr>
          <a:xfrm>
            <a:off x="2094614" y="751106"/>
            <a:ext cx="5507119" cy="4533275"/>
            <a:chOff x="2094614" y="751106"/>
            <a:chExt cx="5507119" cy="4533275"/>
          </a:xfrm>
        </p:grpSpPr>
        <p:sp>
          <p:nvSpPr>
            <p:cNvPr id="68" name="Oval 67">
              <a:extLst>
                <a:ext uri="{FF2B5EF4-FFF2-40B4-BE49-F238E27FC236}">
                  <a16:creationId xmlns:a16="http://schemas.microsoft.com/office/drawing/2014/main" id="{FDD86F9A-6B90-144A-B328-2205E31028E0}"/>
                </a:ext>
              </a:extLst>
            </p:cNvPr>
            <p:cNvSpPr/>
            <p:nvPr/>
          </p:nvSpPr>
          <p:spPr>
            <a:xfrm>
              <a:off x="5854473" y="751106"/>
              <a:ext cx="1747260" cy="77311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0" name="Free-form: Shape 49">
              <a:extLst>
                <a:ext uri="{FF2B5EF4-FFF2-40B4-BE49-F238E27FC236}">
                  <a16:creationId xmlns:a16="http://schemas.microsoft.com/office/drawing/2014/main" id="{6312059E-D189-A350-1FD4-2688EED2B48F}"/>
                </a:ext>
              </a:extLst>
            </p:cNvPr>
            <p:cNvSpPr/>
            <p:nvPr/>
          </p:nvSpPr>
          <p:spPr>
            <a:xfrm>
              <a:off x="2094614" y="1541721"/>
              <a:ext cx="4678326" cy="3742660"/>
            </a:xfrm>
            <a:custGeom>
              <a:avLst/>
              <a:gdLst>
                <a:gd name="connsiteX0" fmla="*/ 4678326 w 4678326"/>
                <a:gd name="connsiteY0" fmla="*/ 0 h 3742660"/>
                <a:gd name="connsiteX1" fmla="*/ 2105246 w 4678326"/>
                <a:gd name="connsiteY1" fmla="*/ 1552353 h 3742660"/>
                <a:gd name="connsiteX2" fmla="*/ 0 w 4678326"/>
                <a:gd name="connsiteY2" fmla="*/ 3742660 h 3742660"/>
              </a:gdLst>
              <a:ahLst/>
              <a:cxnLst>
                <a:cxn ang="0">
                  <a:pos x="connsiteX0" y="connsiteY0"/>
                </a:cxn>
                <a:cxn ang="0">
                  <a:pos x="connsiteX1" y="connsiteY1"/>
                </a:cxn>
                <a:cxn ang="0">
                  <a:pos x="connsiteX2" y="connsiteY2"/>
                </a:cxn>
              </a:cxnLst>
              <a:rect l="l" t="t" r="r" b="b"/>
              <a:pathLst>
                <a:path w="4678326" h="3742660">
                  <a:moveTo>
                    <a:pt x="4678326" y="0"/>
                  </a:moveTo>
                  <a:cubicBezTo>
                    <a:pt x="3781646" y="464288"/>
                    <a:pt x="2884967" y="928576"/>
                    <a:pt x="2105246" y="1552353"/>
                  </a:cubicBezTo>
                  <a:cubicBezTo>
                    <a:pt x="1325525" y="2176130"/>
                    <a:pt x="662762" y="2959395"/>
                    <a:pt x="0" y="3742660"/>
                  </a:cubicBezTo>
                </a:path>
              </a:pathLst>
            </a:cu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TextBox 54">
            <a:extLst>
              <a:ext uri="{FF2B5EF4-FFF2-40B4-BE49-F238E27FC236}">
                <a16:creationId xmlns:a16="http://schemas.microsoft.com/office/drawing/2014/main" id="{E7B09494-9ADD-0FD2-F08A-2BFDB14264F4}"/>
              </a:ext>
            </a:extLst>
          </p:cNvPr>
          <p:cNvSpPr txBox="1"/>
          <p:nvPr/>
        </p:nvSpPr>
        <p:spPr>
          <a:xfrm>
            <a:off x="4593003" y="3043497"/>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d</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Schülerin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F502CC15-84C5-52FA-9B07-30481207A82B}"/>
              </a:ext>
            </a:extLst>
          </p:cNvPr>
          <p:cNvSpPr txBox="1"/>
          <p:nvPr/>
        </p:nvSpPr>
        <p:spPr>
          <a:xfrm>
            <a:off x="7939264" y="1525215"/>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Spieler</a:t>
            </a:r>
          </a:p>
        </p:txBody>
      </p:sp>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7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childTnLst>
                          </p:cTn>
                        </p:par>
                      </p:childTnLst>
                    </p:cTn>
                  </p:par>
                </p:childTnLst>
              </p:cTn>
              <p:nextCondLst>
                <p:cond evt="onClick" delay="0">
                  <p:tgtEl>
                    <p:spTgt spid="75"/>
                  </p:tgtEl>
                </p:cond>
              </p:nextCondLst>
            </p:seq>
            <p:seq concurrent="1" nextAc="seek">
              <p:cTn id="73" restart="whenNotActive" fill="hold" evtFilter="cancelBubble" nodeType="interactiveSeq">
                <p:stCondLst>
                  <p:cond evt="onClick" delay="0">
                    <p:tgtEl>
                      <p:spTgt spid="49"/>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65"/>
                                        </p:tgtEl>
                                        <p:attrNameLst>
                                          <p:attrName>style.visibility</p:attrName>
                                        </p:attrNameLst>
                                      </p:cBhvr>
                                      <p:to>
                                        <p:strVal val="visible"/>
                                      </p:to>
                                    </p:set>
                                    <p:animEffect transition="in" filter="fade">
                                      <p:cBhvr>
                                        <p:cTn id="78" dur="500"/>
                                        <p:tgtEl>
                                          <p:spTgt spid="65"/>
                                        </p:tgtEl>
                                      </p:cBhvr>
                                    </p:animEffect>
                                  </p:childTnLst>
                                </p:cTn>
                              </p:par>
                            </p:childTnLst>
                          </p:cTn>
                        </p:par>
                      </p:childTnLst>
                    </p:cTn>
                  </p:par>
                </p:childTnLst>
              </p:cTn>
              <p:nextCondLst>
                <p:cond evt="onClick" delay="0">
                  <p:tgtEl>
                    <p:spTgt spid="49"/>
                  </p:tgtEl>
                </p:cond>
              </p:nextCondLst>
            </p:seq>
            <p:seq concurrent="1" nextAc="seek">
              <p:cTn id="79" restart="whenNotActive" fill="hold" evtFilter="cancelBubble" nodeType="interactiveSeq">
                <p:stCondLst>
                  <p:cond evt="onClick" delay="0">
                    <p:tgtEl>
                      <p:spTgt spid="7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76"/>
                  </p:tgtEl>
                </p:cond>
              </p:nextCondLst>
            </p:seq>
            <p:seq concurrent="1" nextAc="seek">
              <p:cTn id="84" restart="whenNotActive" fill="hold" evtFilter="cancelBubble" nodeType="interactiveSeq">
                <p:stCondLst>
                  <p:cond evt="onClick" delay="0">
                    <p:tgtEl>
                      <p:spTgt spid="73"/>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2"/>
                                        </p:tgtEl>
                                        <p:attrNameLst>
                                          <p:attrName>style.visibility</p:attrName>
                                        </p:attrNameLst>
                                      </p:cBhvr>
                                      <p:to>
                                        <p:strVal val="visible"/>
                                      </p:to>
                                    </p:set>
                                  </p:childTnLst>
                                </p:cTn>
                              </p:par>
                            </p:childTnLst>
                          </p:cTn>
                        </p:par>
                      </p:childTnLst>
                    </p:cTn>
                  </p:par>
                </p:childTnLst>
              </p:cTn>
              <p:nextCondLst>
                <p:cond evt="onClick" delay="0">
                  <p:tgtEl>
                    <p:spTgt spid="73"/>
                  </p:tgtEl>
                </p:cond>
              </p:nextCondLst>
            </p:seq>
            <p:seq concurrent="1" nextAc="seek">
              <p:cTn id="89" restart="whenNotActive" fill="hold" evtFilter="cancelBubble" nodeType="interactiveSeq">
                <p:stCondLst>
                  <p:cond evt="onClick" delay="0">
                    <p:tgtEl>
                      <p:spTgt spid="21"/>
                    </p:tgtEl>
                  </p:cond>
                </p:stCondLst>
                <p:endSync evt="end" delay="0">
                  <p:rtn val="all"/>
                </p:endSync>
                <p:childTnLst>
                  <p:par>
                    <p:cTn id="90" fill="hold">
                      <p:stCondLst>
                        <p:cond delay="0"/>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9"/>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44"/>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74"/>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43" grpId="0"/>
      <p:bldP spid="43" grpId="1"/>
      <p:bldP spid="47" grpId="0"/>
      <p:bldP spid="47" grpId="1"/>
      <p:bldP spid="48" grpId="0"/>
      <p:bldP spid="48" grpId="1"/>
      <p:bldP spid="51" grpId="0"/>
      <p:bldP spid="51" grpId="1"/>
      <p:bldP spid="40" grpId="0"/>
      <p:bldP spid="40" grpId="1"/>
      <p:bldP spid="64" grpId="0"/>
      <p:bldP spid="64" grpId="1"/>
      <p:bldP spid="55" grpId="0"/>
      <p:bldP spid="55" grpId="1"/>
      <p:bldP spid="56" grpId="0"/>
      <p:bldP spid="56"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2776</Words>
  <Application>Microsoft Office PowerPoint</Application>
  <PresentationFormat>Widescreen</PresentationFormat>
  <Paragraphs>366</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Century gothic</vt:lpstr>
      <vt:lpstr>Century gothic</vt:lpstr>
      <vt:lpstr>Modern Love</vt:lpstr>
      <vt:lpstr>Segoe Print</vt:lpstr>
      <vt:lpstr>Symbol</vt:lpstr>
      <vt:lpstr>Wingdings</vt:lpstr>
      <vt:lpstr>1_Office Theme</vt:lpstr>
      <vt:lpstr>Talking about things and things to do</vt:lpstr>
      <vt:lpstr>aussprechen</vt:lpstr>
      <vt:lpstr>aussprechen</vt:lpstr>
      <vt:lpstr>aussprechen</vt:lpstr>
      <vt:lpstr>hören</vt:lpstr>
      <vt:lpstr>Nicht (not) | kein, keine, kein (not a/an)</vt:lpstr>
      <vt:lpstr>hören</vt:lpstr>
      <vt:lpstr>PowerPoint Presentation</vt:lpstr>
      <vt:lpstr>PowerPoint Presentation</vt:lpstr>
      <vt:lpstr>PowerPoint Presentation</vt:lpstr>
      <vt:lpstr>Female person nouns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43</cp:revision>
  <dcterms:created xsi:type="dcterms:W3CDTF">2021-07-02T19:27:01Z</dcterms:created>
  <dcterms:modified xsi:type="dcterms:W3CDTF">2023-10-26T11:59:00Z</dcterms:modified>
</cp:coreProperties>
</file>