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31"/>
  </p:notesMasterIdLst>
  <p:sldIdLst>
    <p:sldId id="257" r:id="rId4"/>
    <p:sldId id="926" r:id="rId5"/>
    <p:sldId id="1046" r:id="rId6"/>
    <p:sldId id="277" r:id="rId7"/>
    <p:sldId id="925" r:id="rId8"/>
    <p:sldId id="928" r:id="rId9"/>
    <p:sldId id="405" r:id="rId10"/>
    <p:sldId id="1028" r:id="rId11"/>
    <p:sldId id="934" r:id="rId12"/>
    <p:sldId id="1029" r:id="rId13"/>
    <p:sldId id="1030" r:id="rId14"/>
    <p:sldId id="1032" r:id="rId15"/>
    <p:sldId id="1033" r:id="rId16"/>
    <p:sldId id="1034" r:id="rId17"/>
    <p:sldId id="1031" r:id="rId18"/>
    <p:sldId id="1035" r:id="rId19"/>
    <p:sldId id="932" r:id="rId20"/>
    <p:sldId id="1041" r:id="rId21"/>
    <p:sldId id="1037" r:id="rId22"/>
    <p:sldId id="1038" r:id="rId23"/>
    <p:sldId id="1039" r:id="rId24"/>
    <p:sldId id="1040" r:id="rId25"/>
    <p:sldId id="953" r:id="rId26"/>
    <p:sldId id="1042" r:id="rId27"/>
    <p:sldId id="1043" r:id="rId28"/>
    <p:sldId id="1044" r:id="rId29"/>
    <p:sldId id="104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3B"/>
    <a:srgbClr val="FFD319"/>
    <a:srgbClr val="5FADE4"/>
    <a:srgbClr val="3B3838"/>
    <a:srgbClr val="F9D8A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68561" autoAdjust="0"/>
  </p:normalViewPr>
  <p:slideViewPr>
    <p:cSldViewPr snapToGrid="0">
      <p:cViewPr varScale="1">
        <p:scale>
          <a:sx n="69" d="100"/>
          <a:sy n="69" d="100"/>
        </p:scale>
        <p:origin x="10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79CCD335-668D-4193-AD67-65C076B43DE3}"/>
    <pc:docChg chg="modSld">
      <pc:chgData name="Charlotte Moss" userId="17b589c9-cb67-41ed-a894-f82ca12b573d" providerId="ADAL" clId="{79CCD335-668D-4193-AD67-65C076B43DE3}" dt="2023-11-10T15:29:04.126" v="2" actId="20577"/>
      <pc:docMkLst>
        <pc:docMk/>
      </pc:docMkLst>
      <pc:sldChg chg="modSp mod">
        <pc:chgData name="Charlotte Moss" userId="17b589c9-cb67-41ed-a894-f82ca12b573d" providerId="ADAL" clId="{79CCD335-668D-4193-AD67-65C076B43DE3}" dt="2023-11-10T15:29:04.126" v="2" actId="20577"/>
        <pc:sldMkLst>
          <pc:docMk/>
          <pc:sldMk cId="1573034827" sldId="1038"/>
        </pc:sldMkLst>
        <pc:spChg chg="mod">
          <ac:chgData name="Charlotte Moss" userId="17b589c9-cb67-41ed-a894-f82ca12b573d" providerId="ADAL" clId="{79CCD335-668D-4193-AD67-65C076B43DE3}" dt="2023-11-10T15:29:04.126" v="2" actId="20577"/>
          <ac:spMkLst>
            <pc:docMk/>
            <pc:sldMk cId="1573034827" sldId="1038"/>
            <ac:spMk id="16" creationId="{82E3E180-2B71-44D5-AAD7-4CD493F140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[ü] –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Tür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[375]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grün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[682]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müde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[2000]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Wer?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haben, ich habe, er, sie, es hat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Baum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[1013]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Computer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[1252]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Fahrrad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[2138]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Papier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Spiel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selection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of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previously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taught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words</a:t>
            </a:r>
            <a:endParaRPr lang="de-DE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Idee [451] Preis [334] Problem [210] einfach [131] gut [76]  schwer [257]  Auf Wiedersehen [n/a] tschüss [3766]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[4/10]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35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[5/10]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750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[6/10]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983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[7/10]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99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[8/10]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169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[9/10]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106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[10/10]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971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(2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consider the definite singular articles after ‘</a:t>
            </a:r>
            <a:r>
              <a:rPr lang="en-GB" sz="1200" b="0" strike="noStrike" spc="-1" dirty="0" err="1">
                <a:latin typeface="Arial"/>
              </a:rPr>
              <a:t>haben</a:t>
            </a:r>
            <a:r>
              <a:rPr lang="en-GB" sz="1200" b="0" strike="noStrike" spc="-1" dirty="0">
                <a:latin typeface="Arial"/>
              </a:rPr>
              <a:t>’ (and most other verbs) 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translations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on to the next slide to check understanding with the reading activity.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4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(2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Slide 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recognise in written form words for ‘the’, contrasting the masculine form after sein (der) and after most other verbs (den).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Tell pupils they need to decide between </a:t>
            </a:r>
            <a:r>
              <a:rPr lang="en-GB" b="0" i="1" dirty="0" err="1"/>
              <a:t>haben</a:t>
            </a:r>
            <a:r>
              <a:rPr lang="en-GB" b="0" dirty="0"/>
              <a:t> and </a:t>
            </a:r>
            <a:r>
              <a:rPr lang="en-GB" b="0" i="1" dirty="0"/>
              <a:t>sein</a:t>
            </a:r>
            <a:r>
              <a:rPr lang="en-GB" b="0" dirty="0"/>
              <a:t> to start each sentence, remembering that the masculine word for ‘the’ changes after most verbs, but not sein.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first noun. Pupils note down or chorally suggest the sentence starter.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next 5 nouns.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Discuss 5 and 6- these nouns are feminine and neuter so we don’t need to worry about the change- this only applies to masculine der changing to den. Can they translate the two different sentences? E.g. Ich </a:t>
            </a:r>
            <a:r>
              <a:rPr lang="en-GB" b="0" dirty="0" err="1"/>
              <a:t>habe</a:t>
            </a:r>
            <a:r>
              <a:rPr lang="en-GB" b="0" dirty="0"/>
              <a:t> die </a:t>
            </a:r>
            <a:r>
              <a:rPr lang="en-GB" b="0" dirty="0" err="1"/>
              <a:t>Kleidung</a:t>
            </a:r>
            <a:r>
              <a:rPr lang="en-GB" b="0" dirty="0"/>
              <a:t>= I have the clothing; Das </a:t>
            </a:r>
            <a:r>
              <a:rPr lang="en-GB" b="0" dirty="0" err="1"/>
              <a:t>ist</a:t>
            </a:r>
            <a:r>
              <a:rPr lang="en-GB" b="0" dirty="0"/>
              <a:t> die </a:t>
            </a:r>
            <a:r>
              <a:rPr lang="en-GB" b="0" dirty="0" err="1"/>
              <a:t>Kleidung</a:t>
            </a:r>
            <a:r>
              <a:rPr lang="en-GB" b="0" dirty="0"/>
              <a:t>= that is the clothing.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Ask pupils to translate each sentence, as well as choosing the correct option.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527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i="1" dirty="0" err="1"/>
              <a:t>haben</a:t>
            </a:r>
            <a:r>
              <a:rPr lang="en-GB" b="0" dirty="0"/>
              <a:t> + words for ‘the’ + nouns.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 Hand each partner a handout (found at the end of this </a:t>
            </a:r>
            <a:r>
              <a:rPr lang="en-GB" b="0" dirty="0" err="1"/>
              <a:t>powerpoint</a:t>
            </a:r>
            <a:r>
              <a:rPr lang="en-GB" b="0" dirty="0"/>
              <a:t>)– pupils must keep their handout hidden! By asking ‘</a:t>
            </a:r>
            <a:r>
              <a:rPr lang="en-GB" b="0" dirty="0" err="1"/>
              <a:t>wer</a:t>
            </a:r>
            <a:r>
              <a:rPr lang="en-GB" b="0" dirty="0"/>
              <a:t> hat…’ questions, partners need to work out the 3 differences between their sheets.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Model the exercise using the example on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revise some previously learnt vocabulary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Set the scene: Robbie is going home for a while. </a:t>
            </a:r>
          </a:p>
          <a:p>
            <a:r>
              <a:rPr lang="en-US" baseline="0" dirty="0"/>
              <a:t>2. </a:t>
            </a:r>
            <a:r>
              <a:rPr lang="en-GB" baseline="0" dirty="0"/>
              <a:t>Click to play the audio of the song and encourage pupils join in. </a:t>
            </a:r>
          </a:p>
          <a:p>
            <a:r>
              <a:rPr lang="en-GB" baseline="0" dirty="0"/>
              <a:t>3. Click to bring up a speech bubble of </a:t>
            </a:r>
            <a:r>
              <a:rPr lang="en-GB" baseline="0" dirty="0" err="1"/>
              <a:t>Lias</a:t>
            </a:r>
            <a:r>
              <a:rPr lang="en-GB" baseline="0" dirty="0"/>
              <a:t> and Ronja saying ‘’bye Robbie’’ and click again for a speech bubble of Robbie saying ‘’goodbye’’.</a:t>
            </a:r>
          </a:p>
          <a:p>
            <a:r>
              <a:rPr lang="en-GB" baseline="0" dirty="0"/>
              <a:t>4. Click on spaceship to send it flying back into space/ home. </a:t>
            </a:r>
          </a:p>
          <a:p>
            <a:endParaRPr lang="en-GB" baseline="0" dirty="0"/>
          </a:p>
          <a:p>
            <a:r>
              <a:rPr lang="en-GB" baseline="0" dirty="0"/>
              <a:t>Note: You could challenge pupils to turn away from the board if they feel they can remember the words.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 PARTNER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 PARTNER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638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0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4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[ü].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Tür</a:t>
            </a:r>
            <a:r>
              <a:rPr lang="fr-FR" baseline="0" dirty="0"/>
              <a:t>’ might be miming the opening of a door by using one hand as the ‘hinges’ and the second hand to move out away from the first making a right-angled action of opening and closing.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[ü].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Tür</a:t>
            </a:r>
            <a:r>
              <a:rPr lang="fr-FR" baseline="0" dirty="0"/>
              <a:t>’ might be miming the opening of a door by using one hand as the ‘hinges’ and the second hand to move out away from the first making a right-angled action of opening and closing.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200" b="0" strike="noStrike" spc="-1" baseline="0" dirty="0">
                <a:latin typeface="Arial"/>
              </a:rPr>
              <a:t>ii)     as with all vowels, there are long and short versions of [ü].  This week we focus on differentiating [ü] from previously taught [u] and we mainly work with longer versions of the vowels as it is easier to hear the difference.  In Y5/6 we will focus more on long/short versions of the vowels.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1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[ü] and [u] pronunciation to unknown words.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work in pairs. Partner A secretly chooses an item that they would donate to the charity sale.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Partner B tries to work out what the item is by saying the words on the slide. They have 60 seconds! If they pronounce [u] or [ü] incorrectly, their partner can impose a 2-second penalty.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Partners then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/>
              <a:t>Blume [2463] Buch [300] </a:t>
            </a:r>
            <a:r>
              <a:rPr lang="en-GB" b="0" baseline="0" dirty="0" err="1"/>
              <a:t>Gemüse</a:t>
            </a:r>
            <a:r>
              <a:rPr lang="en-GB" b="0" baseline="0" dirty="0"/>
              <a:t> [3650] </a:t>
            </a:r>
            <a:r>
              <a:rPr lang="en-GB" b="0" baseline="0" dirty="0" err="1"/>
              <a:t>Gürtel</a:t>
            </a:r>
            <a:r>
              <a:rPr lang="en-GB" b="0" baseline="0" dirty="0"/>
              <a:t> [&gt;5000] Hut [2763] Kuchen [4381] </a:t>
            </a:r>
            <a:r>
              <a:rPr lang="en-GB" b="0" baseline="0" dirty="0" err="1"/>
              <a:t>Mütze</a:t>
            </a:r>
            <a:r>
              <a:rPr lang="en-GB" b="0" baseline="0" dirty="0"/>
              <a:t> [4697] Stuhl [1661] </a:t>
            </a:r>
            <a:r>
              <a:rPr lang="en-GB" b="0" baseline="0" dirty="0" err="1"/>
              <a:t>Tuch</a:t>
            </a:r>
            <a:r>
              <a:rPr lang="en-GB" b="0" baseline="0" dirty="0"/>
              <a:t> [4034] </a:t>
            </a:r>
            <a:r>
              <a:rPr lang="en-GB" b="0" baseline="0" dirty="0" err="1"/>
              <a:t>Würfel</a:t>
            </a:r>
            <a:r>
              <a:rPr lang="en-GB" b="0" baseline="0" dirty="0"/>
              <a:t> [&gt;5000]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Slide 1 of 10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some key vocabulary needed for compound words.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German nouns one by one, asking pupils to think about a) their meaning and b) their gender.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Give pupils 30 seconds in pairs to discuss meanings of nouns and what the colours represent.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pictures to check meaning.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what the difference is between blue, red and green words. (blue= masculine; red=feminine; green=neuter)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24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Slide 2 of 10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concept of compound words.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Using the question mark animations, 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Encourage pupils to look at the gender rule and to think about compound nouns in English.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5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3 of 10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vocabulary recognition of compound words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German compound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meaning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English meaning. There are 8 compound words in total.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114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87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13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431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647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56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414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684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803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93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24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005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5.gif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2.png"/><Relationship Id="rId5" Type="http://schemas.openxmlformats.org/officeDocument/2006/relationships/audio" Target="../media/audio1.wav"/><Relationship Id="rId10" Type="http://schemas.openxmlformats.org/officeDocument/2006/relationships/image" Target="../media/image56.gi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4.png"/><Relationship Id="rId3" Type="http://schemas.openxmlformats.org/officeDocument/2006/relationships/image" Target="../media/image60.gif"/><Relationship Id="rId7" Type="http://schemas.openxmlformats.org/officeDocument/2006/relationships/image" Target="../media/image62.gif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gif"/><Relationship Id="rId11" Type="http://schemas.openxmlformats.org/officeDocument/2006/relationships/image" Target="../media/image64.png"/><Relationship Id="rId5" Type="http://schemas.openxmlformats.org/officeDocument/2006/relationships/image" Target="../media/image37.gif"/><Relationship Id="rId10" Type="http://schemas.openxmlformats.org/officeDocument/2006/relationships/image" Target="../media/image31.png"/><Relationship Id="rId4" Type="http://schemas.openxmlformats.org/officeDocument/2006/relationships/image" Target="../media/image5.gif"/><Relationship Id="rId9" Type="http://schemas.openxmlformats.org/officeDocument/2006/relationships/image" Target="../media/image3.pn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4.png"/><Relationship Id="rId3" Type="http://schemas.openxmlformats.org/officeDocument/2006/relationships/image" Target="../media/image60.gif"/><Relationship Id="rId7" Type="http://schemas.openxmlformats.org/officeDocument/2006/relationships/image" Target="../media/image62.gif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gif"/><Relationship Id="rId11" Type="http://schemas.openxmlformats.org/officeDocument/2006/relationships/image" Target="../media/image64.png"/><Relationship Id="rId5" Type="http://schemas.openxmlformats.org/officeDocument/2006/relationships/image" Target="../media/image37.gif"/><Relationship Id="rId10" Type="http://schemas.openxmlformats.org/officeDocument/2006/relationships/image" Target="../media/image31.png"/><Relationship Id="rId4" Type="http://schemas.openxmlformats.org/officeDocument/2006/relationships/image" Target="../media/image5.gif"/><Relationship Id="rId9" Type="http://schemas.openxmlformats.org/officeDocument/2006/relationships/image" Target="../media/image3.pn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gif"/><Relationship Id="rId5" Type="http://schemas.openxmlformats.org/officeDocument/2006/relationships/image" Target="../media/image26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-70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" y="233239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3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2" descr="Free table furniture wooden vector">
            <a:extLst>
              <a:ext uri="{FF2B5EF4-FFF2-40B4-BE49-F238E27FC236}">
                <a16:creationId xmlns:a16="http://schemas.microsoft.com/office/drawing/2014/main" id="{2267D063-DC5D-CC2C-6AA9-6D2B72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09" y="3444227"/>
            <a:ext cx="2712260" cy="22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FD131-BA82-6EE9-5F3B-9852AE8B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103" y="3368670"/>
            <a:ext cx="1008265" cy="666946"/>
          </a:xfrm>
          <a:prstGeom prst="rect">
            <a:avLst/>
          </a:prstGeom>
        </p:spPr>
      </p:pic>
      <p:pic>
        <p:nvPicPr>
          <p:cNvPr id="6" name="Picture 8" descr="Free computer desktop modern vector">
            <a:extLst>
              <a:ext uri="{FF2B5EF4-FFF2-40B4-BE49-F238E27FC236}">
                <a16:creationId xmlns:a16="http://schemas.microsoft.com/office/drawing/2014/main" id="{3EAF71C7-03BA-A06C-2614-2316CC96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15" y="3281453"/>
            <a:ext cx="1316425" cy="9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artoon of a person&#10;&#10;Description automatically generated">
            <a:extLst>
              <a:ext uri="{FF2B5EF4-FFF2-40B4-BE49-F238E27FC236}">
                <a16:creationId xmlns:a16="http://schemas.microsoft.com/office/drawing/2014/main" id="{B6B484F5-3060-632A-574A-BCA9E1002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2" y="1992408"/>
            <a:ext cx="989073" cy="3768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4094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uniform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die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Schuluniform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0F4F081-3DC1-304D-5206-CA09D4EA6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4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360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ball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game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das </a:t>
            </a:r>
            <a:r>
              <a:rPr lang="es-AR" sz="4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Ball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ACD41129-E349-FCF7-E1A2-9F146EE5E5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685694" y="3819768"/>
            <a:ext cx="360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golf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ball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Golfball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DCC3DC82-D0DA-8ED6-4FAF-DC7A68BE4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201990" y="3749602"/>
            <a:ext cx="4779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pple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tree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Apfelbaum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07B066E8-3BE7-42AA-77E1-CDED73A337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7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360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ouse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party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die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Hausparty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174634B-C502-ACD2-03A7-1949459ABF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360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school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Schulbus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3D68F1AC-EE62-E93E-E0D0-8BCF92F34A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469185" y="3938046"/>
            <a:ext cx="41125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handball 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player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1990165" y="3041716"/>
            <a:ext cx="707055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Handballspielerin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6D1CF7D5-A34F-DD43-1CC4-A8FA3E9020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02687" y="657461"/>
            <a:ext cx="10387834" cy="1053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 other verbs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the words for ‘the’ are: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55941" y="247374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95036" y="293967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have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485" y="-86606"/>
            <a:ext cx="7267988" cy="79572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Words for ‘the’ (der, die, das)</a:t>
            </a:r>
            <a:endParaRPr lang="en-GB" sz="3600" dirty="0"/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CFF64F2A-A3C6-48E4-A4D4-002C7701F18D}"/>
              </a:ext>
            </a:extLst>
          </p:cNvPr>
          <p:cNvSpPr/>
          <p:nvPr/>
        </p:nvSpPr>
        <p:spPr>
          <a:xfrm>
            <a:off x="2591359" y="2465910"/>
            <a:ext cx="24315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5FADE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Baum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23B86A2F-0384-4FB0-8C04-128495C0A07D}"/>
              </a:ext>
            </a:extLst>
          </p:cNvPr>
          <p:cNvSpPr/>
          <p:nvPr/>
        </p:nvSpPr>
        <p:spPr>
          <a:xfrm>
            <a:off x="5209725" y="2473234"/>
            <a:ext cx="33998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3B3B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Hausaufgabe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EA3287E5-5BC0-4252-A63E-702FA4D075AF}"/>
              </a:ext>
            </a:extLst>
          </p:cNvPr>
          <p:cNvSpPr/>
          <p:nvPr/>
        </p:nvSpPr>
        <p:spPr>
          <a:xfrm>
            <a:off x="8343952" y="2440380"/>
            <a:ext cx="287807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Fahrrad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D761FDC4-D9DB-4823-8AD4-CD9C30EB2F79}"/>
              </a:ext>
            </a:extLst>
          </p:cNvPr>
          <p:cNvSpPr/>
          <p:nvPr/>
        </p:nvSpPr>
        <p:spPr>
          <a:xfrm>
            <a:off x="5675510" y="1967628"/>
            <a:ext cx="2329543" cy="518040"/>
          </a:xfrm>
          <a:prstGeom prst="rect">
            <a:avLst/>
          </a:prstGeom>
          <a:solidFill>
            <a:srgbClr val="FF3B3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4AB78D9E-52AB-4D06-8DFD-CCA1B5186E5F}"/>
              </a:ext>
            </a:extLst>
          </p:cNvPr>
          <p:cNvSpPr/>
          <p:nvPr/>
        </p:nvSpPr>
        <p:spPr>
          <a:xfrm>
            <a:off x="2637243" y="1961683"/>
            <a:ext cx="2329543" cy="518040"/>
          </a:xfrm>
          <a:prstGeom prst="rect">
            <a:avLst/>
          </a:prstGeom>
          <a:solidFill>
            <a:srgbClr val="83D7F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5322F257-79E6-481A-A22A-9953ACBF57DA}"/>
              </a:ext>
            </a:extLst>
          </p:cNvPr>
          <p:cNvSpPr/>
          <p:nvPr/>
        </p:nvSpPr>
        <p:spPr>
          <a:xfrm>
            <a:off x="8591112" y="1955706"/>
            <a:ext cx="2329543" cy="518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13EA749E-9A37-4D07-856E-97AF73AFD315}"/>
              </a:ext>
            </a:extLst>
          </p:cNvPr>
          <p:cNvSpPr/>
          <p:nvPr/>
        </p:nvSpPr>
        <p:spPr>
          <a:xfrm>
            <a:off x="355941" y="363181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 hat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553AA16B-87EC-48B0-94F2-0AD5668CB666}"/>
              </a:ext>
            </a:extLst>
          </p:cNvPr>
          <p:cNvSpPr/>
          <p:nvPr/>
        </p:nvSpPr>
        <p:spPr>
          <a:xfrm>
            <a:off x="2425134" y="3623980"/>
            <a:ext cx="27640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Computer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CCF51117-DD52-4B36-87B6-2A4DA8B3CF3D}"/>
              </a:ext>
            </a:extLst>
          </p:cNvPr>
          <p:cNvSpPr/>
          <p:nvPr/>
        </p:nvSpPr>
        <p:spPr>
          <a:xfrm>
            <a:off x="5647399" y="3607195"/>
            <a:ext cx="25245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3B3B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Kleidung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25BE1636-F8B3-4B44-A8B7-228B855AEEE3}"/>
              </a:ext>
            </a:extLst>
          </p:cNvPr>
          <p:cNvSpPr/>
          <p:nvPr/>
        </p:nvSpPr>
        <p:spPr>
          <a:xfrm>
            <a:off x="8724106" y="3598450"/>
            <a:ext cx="211776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B8C761B1-58FE-4B78-965C-8F4C6B505282}"/>
              </a:ext>
            </a:extLst>
          </p:cNvPr>
          <p:cNvSpPr/>
          <p:nvPr/>
        </p:nvSpPr>
        <p:spPr>
          <a:xfrm>
            <a:off x="355941" y="5046643"/>
            <a:ext cx="26223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hat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5">
            <a:extLst>
              <a:ext uri="{FF2B5EF4-FFF2-40B4-BE49-F238E27FC236}">
                <a16:creationId xmlns:a16="http://schemas.microsoft.com/office/drawing/2014/main" id="{859A3446-CB4A-481E-9DDB-FF61315DF9B4}"/>
              </a:ext>
            </a:extLst>
          </p:cNvPr>
          <p:cNvSpPr/>
          <p:nvPr/>
        </p:nvSpPr>
        <p:spPr>
          <a:xfrm>
            <a:off x="2708170" y="5038807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Preis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5">
            <a:extLst>
              <a:ext uri="{FF2B5EF4-FFF2-40B4-BE49-F238E27FC236}">
                <a16:creationId xmlns:a16="http://schemas.microsoft.com/office/drawing/2014/main" id="{FE2B504C-3147-4604-8AE7-87BA22A4B744}"/>
              </a:ext>
            </a:extLst>
          </p:cNvPr>
          <p:cNvSpPr/>
          <p:nvPr/>
        </p:nvSpPr>
        <p:spPr>
          <a:xfrm>
            <a:off x="5799975" y="5022022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3B3B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Karte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5">
            <a:extLst>
              <a:ext uri="{FF2B5EF4-FFF2-40B4-BE49-F238E27FC236}">
                <a16:creationId xmlns:a16="http://schemas.microsoft.com/office/drawing/2014/main" id="{4B556A92-3240-42BF-9E5E-F2B6F476BA35}"/>
              </a:ext>
            </a:extLst>
          </p:cNvPr>
          <p:cNvSpPr/>
          <p:nvPr/>
        </p:nvSpPr>
        <p:spPr>
          <a:xfrm>
            <a:off x="8552963" y="5013277"/>
            <a:ext cx="24600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Spiel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5">
            <a:extLst>
              <a:ext uri="{FF2B5EF4-FFF2-40B4-BE49-F238E27FC236}">
                <a16:creationId xmlns:a16="http://schemas.microsoft.com/office/drawing/2014/main" id="{2EE9EF11-2963-4C59-A55F-825B4C74706A}"/>
              </a:ext>
            </a:extLst>
          </p:cNvPr>
          <p:cNvSpPr/>
          <p:nvPr/>
        </p:nvSpPr>
        <p:spPr>
          <a:xfrm>
            <a:off x="2771509" y="293508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tree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5">
            <a:extLst>
              <a:ext uri="{FF2B5EF4-FFF2-40B4-BE49-F238E27FC236}">
                <a16:creationId xmlns:a16="http://schemas.microsoft.com/office/drawing/2014/main" id="{B0A146DC-AD1D-4513-9975-2176D65FEAE4}"/>
              </a:ext>
            </a:extLst>
          </p:cNvPr>
          <p:cNvSpPr/>
          <p:nvPr/>
        </p:nvSpPr>
        <p:spPr>
          <a:xfrm>
            <a:off x="5544331" y="2917940"/>
            <a:ext cx="27306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homework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C0E7FA87-E624-412C-B593-B4B94E9DE426}"/>
              </a:ext>
            </a:extLst>
          </p:cNvPr>
          <p:cNvSpPr/>
          <p:nvPr/>
        </p:nvSpPr>
        <p:spPr>
          <a:xfrm>
            <a:off x="8157838" y="2854756"/>
            <a:ext cx="325030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bicycle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id="{78FA5237-7A3F-CA5F-BDD0-92CE741AAC00}"/>
              </a:ext>
            </a:extLst>
          </p:cNvPr>
          <p:cNvSpPr/>
          <p:nvPr/>
        </p:nvSpPr>
        <p:spPr>
          <a:xfrm>
            <a:off x="288403" y="406493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has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795332D8-C92B-F1CF-7357-EDBFB8DFE411}"/>
              </a:ext>
            </a:extLst>
          </p:cNvPr>
          <p:cNvSpPr/>
          <p:nvPr/>
        </p:nvSpPr>
        <p:spPr>
          <a:xfrm>
            <a:off x="2476046" y="4064933"/>
            <a:ext cx="266218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computer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6B2F52DD-0AB3-E1B8-6B04-8DBC5E99B49B}"/>
              </a:ext>
            </a:extLst>
          </p:cNvPr>
          <p:cNvSpPr/>
          <p:nvPr/>
        </p:nvSpPr>
        <p:spPr>
          <a:xfrm>
            <a:off x="5707817" y="4022485"/>
            <a:ext cx="24037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clothing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C03038BC-9D2F-7CC1-E45F-CD540A98B471}"/>
              </a:ext>
            </a:extLst>
          </p:cNvPr>
          <p:cNvSpPr/>
          <p:nvPr/>
        </p:nvSpPr>
        <p:spPr>
          <a:xfrm>
            <a:off x="8747362" y="4095985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paper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7E4331BC-9DD0-ACEE-BA1C-3531D92BD0F2}"/>
              </a:ext>
            </a:extLst>
          </p:cNvPr>
          <p:cNvSpPr/>
          <p:nvPr/>
        </p:nvSpPr>
        <p:spPr>
          <a:xfrm>
            <a:off x="365704" y="550659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has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9001C37B-2CF7-6057-7248-2ABE13CE6550}"/>
              </a:ext>
            </a:extLst>
          </p:cNvPr>
          <p:cNvSpPr/>
          <p:nvPr/>
        </p:nvSpPr>
        <p:spPr>
          <a:xfrm>
            <a:off x="2527612" y="5522164"/>
            <a:ext cx="255905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prize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DA30AB98-68BE-D166-5669-A244651C0825}"/>
              </a:ext>
            </a:extLst>
          </p:cNvPr>
          <p:cNvSpPr/>
          <p:nvPr/>
        </p:nvSpPr>
        <p:spPr>
          <a:xfrm>
            <a:off x="5874042" y="5551091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card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87F0CED5-742D-30FF-BA83-C6752EA0DC96}"/>
              </a:ext>
            </a:extLst>
          </p:cNvPr>
          <p:cNvSpPr/>
          <p:nvPr/>
        </p:nvSpPr>
        <p:spPr>
          <a:xfrm>
            <a:off x="8747362" y="5552321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game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2D3ADF-1C2E-4183-9489-CC7BDCA21814}"/>
              </a:ext>
            </a:extLst>
          </p:cNvPr>
          <p:cNvGrpSpPr/>
          <p:nvPr/>
        </p:nvGrpSpPr>
        <p:grpSpPr>
          <a:xfrm>
            <a:off x="83477" y="642511"/>
            <a:ext cx="3489257" cy="2025229"/>
            <a:chOff x="8175220" y="2012657"/>
            <a:chExt cx="2966869" cy="1631005"/>
          </a:xfrm>
        </p:grpSpPr>
        <p:sp>
          <p:nvSpPr>
            <p:cNvPr id="34" name="Oval Callout 13">
              <a:extLst>
                <a:ext uri="{FF2B5EF4-FFF2-40B4-BE49-F238E27FC236}">
                  <a16:creationId xmlns:a16="http://schemas.microsoft.com/office/drawing/2014/main" id="{6BA658A1-C2F8-4D4E-AFDD-8EFD0213224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37229"/>
                <a:gd name="adj2" fmla="val 55225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4F7E96-2CEE-4D11-AEDA-A51A5D99E2E2}"/>
                </a:ext>
              </a:extLst>
            </p:cNvPr>
            <p:cNvSpPr txBox="1"/>
            <p:nvPr/>
          </p:nvSpPr>
          <p:spPr>
            <a:xfrm>
              <a:off x="8276583" y="2231616"/>
              <a:ext cx="2676459" cy="126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Remember!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After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haben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and most other verbs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der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Wingdings" panose="05000000000000000000" pitchFamily="2" charset="2"/>
                </a:rPr>
                <a:t>den.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BD3EE867-C145-4036-9E58-A8F65BCC1089}"/>
              </a:ext>
            </a:extLst>
          </p:cNvPr>
          <p:cNvSpPr/>
          <p:nvPr/>
        </p:nvSpPr>
        <p:spPr>
          <a:xfrm>
            <a:off x="816871" y="6238757"/>
            <a:ext cx="11282832" cy="42469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61228ABB-D5B8-47FC-A21E-5DAFE9EBA8DC}"/>
              </a:ext>
            </a:extLst>
          </p:cNvPr>
          <p:cNvSpPr/>
          <p:nvPr/>
        </p:nvSpPr>
        <p:spPr>
          <a:xfrm>
            <a:off x="816871" y="6229317"/>
            <a:ext cx="1098476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don’t forget. After sein, use ‘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‘the’ with masculine nouns.</a:t>
            </a:r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5E56320D-4D91-428E-B2DA-9B535EE60406}"/>
              </a:ext>
            </a:extLst>
          </p:cNvPr>
          <p:cNvSpPr txBox="1">
            <a:spLocks/>
          </p:cNvSpPr>
          <p:nvPr/>
        </p:nvSpPr>
        <p:spPr>
          <a:xfrm>
            <a:off x="697806" y="50004"/>
            <a:ext cx="2869907" cy="5232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  <a:sym typeface="Arial"/>
              </a:rPr>
              <a:t> up 3a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38" name="Google Shape;119;p1">
            <a:extLst>
              <a:ext uri="{FF2B5EF4-FFF2-40B4-BE49-F238E27FC236}">
                <a16:creationId xmlns:a16="http://schemas.microsoft.com/office/drawing/2014/main" id="{8DD44027-9911-434A-81CF-FCFC4281B7E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561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14" grpId="0" animBg="1"/>
      <p:bldP spid="15" grpId="0" animBg="1"/>
      <p:bldP spid="16" grpId="0" animBg="1"/>
      <p:bldP spid="30" grpId="0"/>
      <p:bldP spid="31" grpId="0"/>
      <p:bldP spid="3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45964" y="615643"/>
            <a:ext cx="111530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Does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he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object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already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table (das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)? 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Look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carefully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at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‘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in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each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sentence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456DC-B9F7-9B99-1D6A-A1DABCE7FF31}"/>
              </a:ext>
            </a:extLst>
          </p:cNvPr>
          <p:cNvSpPr/>
          <p:nvPr/>
        </p:nvSpPr>
        <p:spPr>
          <a:xfrm>
            <a:off x="616762" y="6227379"/>
            <a:ext cx="1997968" cy="46270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Ich </a:t>
            </a:r>
            <a:r>
              <a:rPr lang="en-GB" sz="2400" dirty="0" err="1">
                <a:latin typeface="Century Gothic" panose="020B0502020202020204" pitchFamily="34" charset="0"/>
              </a:rPr>
              <a:t>habe</a:t>
            </a:r>
            <a:r>
              <a:rPr lang="en-GB" sz="2400" dirty="0"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BCB98F-EC96-6031-2DD9-E335ED1F78F2}"/>
              </a:ext>
            </a:extLst>
          </p:cNvPr>
          <p:cNvSpPr/>
          <p:nvPr/>
        </p:nvSpPr>
        <p:spPr>
          <a:xfrm>
            <a:off x="8924285" y="6227379"/>
            <a:ext cx="1997968" cy="46270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Das </a:t>
            </a:r>
            <a:r>
              <a:rPr lang="en-GB" sz="2400" dirty="0" err="1">
                <a:latin typeface="Century Gothic" panose="020B0502020202020204" pitchFamily="34" charset="0"/>
              </a:rPr>
              <a:t>ist</a:t>
            </a:r>
            <a:r>
              <a:rPr lang="en-GB" sz="2400" dirty="0">
                <a:latin typeface="Century Gothic" panose="020B0502020202020204" pitchFamily="34" charset="0"/>
              </a:rPr>
              <a:t>…</a:t>
            </a: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02FC689A-8A5B-521D-B131-CADF78BB0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30" y="1902475"/>
            <a:ext cx="1110186" cy="4229905"/>
          </a:xfrm>
          <a:prstGeom prst="rect">
            <a:avLst/>
          </a:prstGeom>
        </p:spPr>
      </p:pic>
      <p:pic>
        <p:nvPicPr>
          <p:cNvPr id="1026" name="Picture 2" descr="Free table furniture wooden vector">
            <a:extLst>
              <a:ext uri="{FF2B5EF4-FFF2-40B4-BE49-F238E27FC236}">
                <a16:creationId xmlns:a16="http://schemas.microsoft.com/office/drawing/2014/main" id="{B3D7B927-4B63-AA78-C6EB-85241EC1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893" y="3437581"/>
            <a:ext cx="3850983" cy="252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ree potted tree planter dirt illustration">
            <a:extLst>
              <a:ext uri="{FF2B5EF4-FFF2-40B4-BE49-F238E27FC236}">
                <a16:creationId xmlns:a16="http://schemas.microsoft.com/office/drawing/2014/main" id="{936F5DB2-FE03-A077-57BD-62CF53B3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409" y="1506720"/>
            <a:ext cx="1706510" cy="17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computer desktop modern vector">
            <a:extLst>
              <a:ext uri="{FF2B5EF4-FFF2-40B4-BE49-F238E27FC236}">
                <a16:creationId xmlns:a16="http://schemas.microsoft.com/office/drawing/2014/main" id="{4CA5C9B9-71DB-AA86-831E-526E70A5E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85" y="1902475"/>
            <a:ext cx="1488957" cy="112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Free three paper white vector">
            <a:extLst>
              <a:ext uri="{FF2B5EF4-FFF2-40B4-BE49-F238E27FC236}">
                <a16:creationId xmlns:a16="http://schemas.microsoft.com/office/drawing/2014/main" id="{8E816561-2AEC-4A07-4DD8-7DEAAEDC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12" y="1848069"/>
            <a:ext cx="855320" cy="8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Free cup award prize vector">
            <a:extLst>
              <a:ext uri="{FF2B5EF4-FFF2-40B4-BE49-F238E27FC236}">
                <a16:creationId xmlns:a16="http://schemas.microsoft.com/office/drawing/2014/main" id="{CBB22CD0-6851-8095-9E34-A201942C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70" y="1836056"/>
            <a:ext cx="890988" cy="112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53369E0-DFF1-7C93-F5D9-212656E8C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2505" y="1828331"/>
            <a:ext cx="769894" cy="830997"/>
          </a:xfrm>
          <a:prstGeom prst="rect">
            <a:avLst/>
          </a:prstGeom>
        </p:spPr>
      </p:pic>
      <p:pic>
        <p:nvPicPr>
          <p:cNvPr id="48" name="Picture 6" descr="Free clothes clothing boots illustration">
            <a:extLst>
              <a:ext uri="{FF2B5EF4-FFF2-40B4-BE49-F238E27FC236}">
                <a16:creationId xmlns:a16="http://schemas.microsoft.com/office/drawing/2014/main" id="{65A9D1E2-FABB-C49B-1E08-8E21A6FB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97" y="1795908"/>
            <a:ext cx="1709175" cy="10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070304D-4E77-275F-FCAB-6539067D9AA4}"/>
              </a:ext>
            </a:extLst>
          </p:cNvPr>
          <p:cNvSpPr txBox="1"/>
          <p:nvPr/>
        </p:nvSpPr>
        <p:spPr>
          <a:xfrm>
            <a:off x="5034080" y="2934146"/>
            <a:ext cx="18931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…den </a:t>
            </a:r>
            <a:r>
              <a:rPr lang="en-GB" sz="2400" dirty="0" err="1">
                <a:latin typeface="Century Gothic" panose="020B0502020202020204" pitchFamily="34" charset="0"/>
              </a:rPr>
              <a:t>Preis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AC1788-6DFA-FA9C-B875-02FE02C6BB76}"/>
              </a:ext>
            </a:extLst>
          </p:cNvPr>
          <p:cNvSpPr txBox="1"/>
          <p:nvPr/>
        </p:nvSpPr>
        <p:spPr>
          <a:xfrm>
            <a:off x="5071627" y="3014821"/>
            <a:ext cx="19547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…der Baum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679F2D-2A90-0855-EB0D-C7C6DDF16A15}"/>
              </a:ext>
            </a:extLst>
          </p:cNvPr>
          <p:cNvSpPr txBox="1"/>
          <p:nvPr/>
        </p:nvSpPr>
        <p:spPr>
          <a:xfrm>
            <a:off x="5111300" y="2958563"/>
            <a:ext cx="17208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…der Ball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3635ED-90D9-6106-5222-8979FFE634EF}"/>
              </a:ext>
            </a:extLst>
          </p:cNvPr>
          <p:cNvSpPr txBox="1"/>
          <p:nvPr/>
        </p:nvSpPr>
        <p:spPr>
          <a:xfrm>
            <a:off x="4808108" y="2989254"/>
            <a:ext cx="2795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…den Computer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A35CBC-9CF4-4203-08CF-FF5B92F5F519}"/>
              </a:ext>
            </a:extLst>
          </p:cNvPr>
          <p:cNvSpPr txBox="1"/>
          <p:nvPr/>
        </p:nvSpPr>
        <p:spPr>
          <a:xfrm>
            <a:off x="4994085" y="3022545"/>
            <a:ext cx="24236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…die </a:t>
            </a:r>
            <a:r>
              <a:rPr lang="en-GB" sz="2400" dirty="0" err="1">
                <a:latin typeface="Century Gothic" panose="020B0502020202020204" pitchFamily="34" charset="0"/>
              </a:rPr>
              <a:t>Kleidung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214798-F7BD-970C-EFE9-E1E5FAA58267}"/>
              </a:ext>
            </a:extLst>
          </p:cNvPr>
          <p:cNvSpPr txBox="1"/>
          <p:nvPr/>
        </p:nvSpPr>
        <p:spPr>
          <a:xfrm>
            <a:off x="5071627" y="3009952"/>
            <a:ext cx="21010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…das Papier</a:t>
            </a:r>
          </a:p>
        </p:txBody>
      </p:sp>
      <p:sp>
        <p:nvSpPr>
          <p:cNvPr id="45" name="Oval Callout 13">
            <a:extLst>
              <a:ext uri="{FF2B5EF4-FFF2-40B4-BE49-F238E27FC236}">
                <a16:creationId xmlns:a16="http://schemas.microsoft.com/office/drawing/2014/main" id="{FE3E0D10-58F4-431F-AB79-E3A193D0920E}"/>
              </a:ext>
            </a:extLst>
          </p:cNvPr>
          <p:cNvSpPr/>
          <p:nvPr/>
        </p:nvSpPr>
        <p:spPr>
          <a:xfrm>
            <a:off x="3322025" y="4156706"/>
            <a:ext cx="4600960" cy="2025229"/>
          </a:xfrm>
          <a:prstGeom prst="wedgeEllipseCallout">
            <a:avLst>
              <a:gd name="adj1" fmla="val -73798"/>
              <a:gd name="adj2" fmla="val 43040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word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here tells us that it is NOT following sein (to be).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 part of sein, so we choose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9866DA-B955-4325-9CEA-7868DADB048B}"/>
              </a:ext>
            </a:extLst>
          </p:cNvPr>
          <p:cNvGrpSpPr/>
          <p:nvPr/>
        </p:nvGrpSpPr>
        <p:grpSpPr>
          <a:xfrm>
            <a:off x="6586185" y="2396165"/>
            <a:ext cx="5480214" cy="2300414"/>
            <a:chOff x="9868182" y="2711069"/>
            <a:chExt cx="3191420" cy="1631005"/>
          </a:xfrm>
        </p:grpSpPr>
        <p:sp>
          <p:nvSpPr>
            <p:cNvPr id="42" name="Oval Callout 13">
              <a:extLst>
                <a:ext uri="{FF2B5EF4-FFF2-40B4-BE49-F238E27FC236}">
                  <a16:creationId xmlns:a16="http://schemas.microsoft.com/office/drawing/2014/main" id="{FC5C65F7-43FA-48AC-8AB9-2FD53AA8E84E}"/>
                </a:ext>
              </a:extLst>
            </p:cNvPr>
            <p:cNvSpPr/>
            <p:nvPr/>
          </p:nvSpPr>
          <p:spPr>
            <a:xfrm>
              <a:off x="9868182" y="2711069"/>
              <a:ext cx="3191420" cy="1631005"/>
            </a:xfrm>
            <a:prstGeom prst="wedgeEllipseCallout">
              <a:avLst>
                <a:gd name="adj1" fmla="val -46533"/>
                <a:gd name="adj2" fmla="val 974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D26605-82F5-45E0-B25F-90B4D3E45AF5}"/>
                </a:ext>
              </a:extLst>
            </p:cNvPr>
            <p:cNvSpPr txBox="1"/>
            <p:nvPr/>
          </p:nvSpPr>
          <p:spPr>
            <a:xfrm>
              <a:off x="10039478" y="2922677"/>
              <a:ext cx="2669396" cy="1112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Both could be correct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here. The feminine and neuter words for ‘the’ don’t change after most verbs. 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3388010-8F82-4988-C75B-DE08EAE7C8EA}"/>
              </a:ext>
            </a:extLst>
          </p:cNvPr>
          <p:cNvSpPr txBox="1"/>
          <p:nvPr/>
        </p:nvSpPr>
        <p:spPr>
          <a:xfrm>
            <a:off x="3322025" y="127874"/>
            <a:ext cx="7009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Lias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has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brought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things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charity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sale.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440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39791 0.394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1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39895 0.381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34753 0.1449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724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3321 0.13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0469 0.1819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909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8724 0.20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40768 0.1071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534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209 L -0.38411 0.0851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0345 0.4798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239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0138 0.5004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03893 0.2155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1076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1.45833E-6 0.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45" grpId="0" animBg="1"/>
      <p:bldP spid="4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074786" y="54920"/>
            <a:ext cx="4145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FDAF3-BC04-4A82-98B7-FF752391A83A}"/>
              </a:ext>
            </a:extLst>
          </p:cNvPr>
          <p:cNvSpPr/>
          <p:nvPr/>
        </p:nvSpPr>
        <p:spPr>
          <a:xfrm>
            <a:off x="123171" y="699499"/>
            <a:ext cx="4140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Spot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difference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2A87204-6ED8-C933-0E76-1FB02FF35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737" y="1697769"/>
            <a:ext cx="3039407" cy="50324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7979345-BEDF-CDFE-94D3-D7C35DD5E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46" y="1828023"/>
            <a:ext cx="2909740" cy="4901477"/>
          </a:xfrm>
          <a:prstGeom prst="rect">
            <a:avLst/>
          </a:prstGeom>
        </p:spPr>
      </p:pic>
      <p:sp>
        <p:nvSpPr>
          <p:cNvPr id="2048" name="Speech Bubble: Rectangle with Corners Rounded 2047">
            <a:extLst>
              <a:ext uri="{FF2B5EF4-FFF2-40B4-BE49-F238E27FC236}">
                <a16:creationId xmlns:a16="http://schemas.microsoft.com/office/drawing/2014/main" id="{8EBF247D-93BC-FEBE-53D7-A2A36DCE3809}"/>
              </a:ext>
            </a:extLst>
          </p:cNvPr>
          <p:cNvSpPr/>
          <p:nvPr/>
        </p:nvSpPr>
        <p:spPr>
          <a:xfrm>
            <a:off x="4239169" y="1828023"/>
            <a:ext cx="3365187" cy="459765"/>
          </a:xfrm>
          <a:prstGeom prst="wedgeRoundRectCallout">
            <a:avLst>
              <a:gd name="adj1" fmla="val -59198"/>
              <a:gd name="adj2" fmla="val 56473"/>
              <a:gd name="adj3" fmla="val 16667"/>
            </a:avLst>
          </a:prstGeom>
          <a:solidFill>
            <a:srgbClr val="5FA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hat das Spiel?</a:t>
            </a:r>
          </a:p>
        </p:txBody>
      </p:sp>
      <p:sp>
        <p:nvSpPr>
          <p:cNvPr id="2049" name="Speech Bubble: Rectangle with Corners Rounded 2048">
            <a:extLst>
              <a:ext uri="{FF2B5EF4-FFF2-40B4-BE49-F238E27FC236}">
                <a16:creationId xmlns:a16="http://schemas.microsoft.com/office/drawing/2014/main" id="{505617FD-9A5A-4219-289A-7F9A6686F017}"/>
              </a:ext>
            </a:extLst>
          </p:cNvPr>
          <p:cNvSpPr/>
          <p:nvPr/>
        </p:nvSpPr>
        <p:spPr>
          <a:xfrm>
            <a:off x="4239168" y="2525067"/>
            <a:ext cx="3365187" cy="459765"/>
          </a:xfrm>
          <a:prstGeom prst="wedgeRoundRectCallout">
            <a:avLst>
              <a:gd name="adj1" fmla="val 62179"/>
              <a:gd name="adj2" fmla="val 32366"/>
              <a:gd name="adj3" fmla="val 16667"/>
            </a:avLst>
          </a:prstGeom>
          <a:solidFill>
            <a:srgbClr val="FFD3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hat das Spiel.</a:t>
            </a:r>
          </a:p>
        </p:txBody>
      </p:sp>
      <p:sp>
        <p:nvSpPr>
          <p:cNvPr id="2051" name="Speech Bubble: Rectangle with Corners Rounded 2050">
            <a:extLst>
              <a:ext uri="{FF2B5EF4-FFF2-40B4-BE49-F238E27FC236}">
                <a16:creationId xmlns:a16="http://schemas.microsoft.com/office/drawing/2014/main" id="{3F6E43FE-D7E2-0B83-F29D-75035392EA0E}"/>
              </a:ext>
            </a:extLst>
          </p:cNvPr>
          <p:cNvSpPr/>
          <p:nvPr/>
        </p:nvSpPr>
        <p:spPr>
          <a:xfrm>
            <a:off x="4239168" y="3138031"/>
            <a:ext cx="3365187" cy="459765"/>
          </a:xfrm>
          <a:prstGeom prst="wedgeRoundRectCallout">
            <a:avLst>
              <a:gd name="adj1" fmla="val -59198"/>
              <a:gd name="adj2" fmla="val 56473"/>
              <a:gd name="adj3" fmla="val 16667"/>
            </a:avLst>
          </a:prstGeom>
          <a:solidFill>
            <a:srgbClr val="5FA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Ja!</a:t>
            </a:r>
          </a:p>
        </p:txBody>
      </p:sp>
      <p:pic>
        <p:nvPicPr>
          <p:cNvPr id="2052" name="Picture 2051" descr="Shape, arrow&#10;&#10;Description automatically generated">
            <a:extLst>
              <a:ext uri="{FF2B5EF4-FFF2-40B4-BE49-F238E27FC236}">
                <a16:creationId xmlns:a16="http://schemas.microsoft.com/office/drawing/2014/main" id="{F1A1BCC5-F5A5-613E-33AC-CC6E511F5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984" y="1677856"/>
            <a:ext cx="902802" cy="836502"/>
          </a:xfrm>
          <a:prstGeom prst="rect">
            <a:avLst/>
          </a:prstGeom>
        </p:spPr>
      </p:pic>
      <p:pic>
        <p:nvPicPr>
          <p:cNvPr id="2053" name="Picture 2052" descr="Shape, arrow&#10;&#10;Description automatically generated">
            <a:extLst>
              <a:ext uri="{FF2B5EF4-FFF2-40B4-BE49-F238E27FC236}">
                <a16:creationId xmlns:a16="http://schemas.microsoft.com/office/drawing/2014/main" id="{73D9210E-E705-4F32-D855-30446CD37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4130" y="1817313"/>
            <a:ext cx="902802" cy="836502"/>
          </a:xfrm>
          <a:prstGeom prst="rect">
            <a:avLst/>
          </a:prstGeom>
        </p:spPr>
      </p:pic>
      <p:sp>
        <p:nvSpPr>
          <p:cNvPr id="2054" name="Speech Bubble: Rectangle with Corners Rounded 2053">
            <a:extLst>
              <a:ext uri="{FF2B5EF4-FFF2-40B4-BE49-F238E27FC236}">
                <a16:creationId xmlns:a16="http://schemas.microsoft.com/office/drawing/2014/main" id="{DDD73E89-7D64-40DB-E8F5-FDA3B975A149}"/>
              </a:ext>
            </a:extLst>
          </p:cNvPr>
          <p:cNvSpPr/>
          <p:nvPr/>
        </p:nvSpPr>
        <p:spPr>
          <a:xfrm>
            <a:off x="4239167" y="3819661"/>
            <a:ext cx="3365187" cy="780048"/>
          </a:xfrm>
          <a:prstGeom prst="wedgeRoundRectCallout">
            <a:avLst>
              <a:gd name="adj1" fmla="val 60532"/>
              <a:gd name="adj2" fmla="val -14997"/>
              <a:gd name="adj3" fmla="val 16667"/>
            </a:avLst>
          </a:prstGeom>
          <a:solidFill>
            <a:srgbClr val="FFD3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hat den Computer?</a:t>
            </a:r>
          </a:p>
        </p:txBody>
      </p:sp>
      <p:pic>
        <p:nvPicPr>
          <p:cNvPr id="2050" name="Picture 2" descr="Free buddy chat person vector">
            <a:extLst>
              <a:ext uri="{FF2B5EF4-FFF2-40B4-BE49-F238E27FC236}">
                <a16:creationId xmlns:a16="http://schemas.microsoft.com/office/drawing/2014/main" id="{8EFCCE98-7672-638E-E655-E52D0649D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2" r="69483" b="2888"/>
          <a:stretch/>
        </p:blipFill>
        <p:spPr bwMode="auto">
          <a:xfrm>
            <a:off x="2964703" y="3367913"/>
            <a:ext cx="1024420" cy="12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Speech Bubble: Rectangle with Corners Rounded 2054">
            <a:extLst>
              <a:ext uri="{FF2B5EF4-FFF2-40B4-BE49-F238E27FC236}">
                <a16:creationId xmlns:a16="http://schemas.microsoft.com/office/drawing/2014/main" id="{54105777-9743-B6F9-630A-8F475865DE65}"/>
              </a:ext>
            </a:extLst>
          </p:cNvPr>
          <p:cNvSpPr/>
          <p:nvPr/>
        </p:nvSpPr>
        <p:spPr>
          <a:xfrm>
            <a:off x="4239166" y="4758880"/>
            <a:ext cx="3365187" cy="773632"/>
          </a:xfrm>
          <a:prstGeom prst="wedgeRoundRectCallout">
            <a:avLst>
              <a:gd name="adj1" fmla="val -58100"/>
              <a:gd name="adj2" fmla="val -56947"/>
              <a:gd name="adj3" fmla="val 16667"/>
            </a:avLst>
          </a:prstGeom>
          <a:solidFill>
            <a:srgbClr val="5FA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Ronja hat den Computer.</a:t>
            </a:r>
          </a:p>
        </p:txBody>
      </p:sp>
      <p:sp>
        <p:nvSpPr>
          <p:cNvPr id="2056" name="Speech Bubble: Rectangle with Corners Rounded 2055">
            <a:extLst>
              <a:ext uri="{FF2B5EF4-FFF2-40B4-BE49-F238E27FC236}">
                <a16:creationId xmlns:a16="http://schemas.microsoft.com/office/drawing/2014/main" id="{81FF0BAE-7334-C340-FB40-81546BC79EA2}"/>
              </a:ext>
            </a:extLst>
          </p:cNvPr>
          <p:cNvSpPr/>
          <p:nvPr/>
        </p:nvSpPr>
        <p:spPr>
          <a:xfrm>
            <a:off x="4264048" y="5735683"/>
            <a:ext cx="3365187" cy="780048"/>
          </a:xfrm>
          <a:prstGeom prst="wedgeRoundRectCallout">
            <a:avLst>
              <a:gd name="adj1" fmla="val 70138"/>
              <a:gd name="adj2" fmla="val -64728"/>
              <a:gd name="adj3" fmla="val 16667"/>
            </a:avLst>
          </a:prstGeom>
          <a:solidFill>
            <a:srgbClr val="FFD3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 Leonie hat den Computer!</a:t>
            </a:r>
          </a:p>
        </p:txBody>
      </p:sp>
      <p:sp>
        <p:nvSpPr>
          <p:cNvPr id="2057" name="Multiplication Sign 2056">
            <a:extLst>
              <a:ext uri="{FF2B5EF4-FFF2-40B4-BE49-F238E27FC236}">
                <a16:creationId xmlns:a16="http://schemas.microsoft.com/office/drawing/2014/main" id="{1B12DCF1-E3A7-68DA-F4C0-74C278CAC81C}"/>
              </a:ext>
            </a:extLst>
          </p:cNvPr>
          <p:cNvSpPr/>
          <p:nvPr/>
        </p:nvSpPr>
        <p:spPr>
          <a:xfrm>
            <a:off x="10728161" y="4433455"/>
            <a:ext cx="902802" cy="836502"/>
          </a:xfrm>
          <a:prstGeom prst="mathMultiply">
            <a:avLst>
              <a:gd name="adj1" fmla="val 13583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Multiplication Sign 2057">
            <a:extLst>
              <a:ext uri="{FF2B5EF4-FFF2-40B4-BE49-F238E27FC236}">
                <a16:creationId xmlns:a16="http://schemas.microsoft.com/office/drawing/2014/main" id="{459EBA93-7DE9-D993-116F-788F3B72F30A}"/>
              </a:ext>
            </a:extLst>
          </p:cNvPr>
          <p:cNvSpPr/>
          <p:nvPr/>
        </p:nvSpPr>
        <p:spPr>
          <a:xfrm>
            <a:off x="1991920" y="4397448"/>
            <a:ext cx="902802" cy="836502"/>
          </a:xfrm>
          <a:prstGeom prst="mathMultiply">
            <a:avLst>
              <a:gd name="adj1" fmla="val 13583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9" name="Picture 2" descr="Free buddy chat person vector">
            <a:extLst>
              <a:ext uri="{FF2B5EF4-FFF2-40B4-BE49-F238E27FC236}">
                <a16:creationId xmlns:a16="http://schemas.microsoft.com/office/drawing/2014/main" id="{A11E7077-4385-7650-B6F2-D83D41A85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5" t="68502" r="-868" b="2888"/>
          <a:stretch/>
        </p:blipFill>
        <p:spPr bwMode="auto">
          <a:xfrm>
            <a:off x="7965110" y="3429000"/>
            <a:ext cx="1045086" cy="12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 animBg="1"/>
      <p:bldP spid="2049" grpId="0" animBg="1"/>
      <p:bldP spid="2051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long[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8" name="Picture 17" descr="boy in a group pointing out at 'you'">
            <a:extLst>
              <a:ext uri="{FF2B5EF4-FFF2-40B4-BE49-F238E27FC236}">
                <a16:creationId xmlns:a16="http://schemas.microsoft.com/office/drawing/2014/main" id="{D57D030D-73BE-43E9-88AD-6ED983F46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16" y="3272299"/>
            <a:ext cx="5687568" cy="39044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F65570-7079-4FF8-B5BC-87DCD58C65CC}"/>
              </a:ext>
            </a:extLst>
          </p:cNvPr>
          <p:cNvSpPr/>
          <p:nvPr/>
        </p:nvSpPr>
        <p:spPr>
          <a:xfrm>
            <a:off x="5008202" y="1781335"/>
            <a:ext cx="217559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192739" y="1633258"/>
            <a:ext cx="10157761" cy="2976842"/>
          </a:xfrm>
          <a:prstGeom prst="wedgeRoundRectCallout">
            <a:avLst>
              <a:gd name="adj1" fmla="val 55809"/>
              <a:gd name="adj2" fmla="val -386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" y="943971"/>
            <a:ext cx="787230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</a:t>
            </a:r>
            <a:r>
              <a:rPr lang="en-GB" sz="3200" b="1" kern="1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und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2_W3F_2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5" name="T2_W3F_2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553414" y="1704628"/>
            <a:ext cx="1002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pic>
        <p:nvPicPr>
          <p:cNvPr id="4098" name="Picture 2" descr="Ufo, Alien Ship, Spaceship, Alien, Ship, Spacecraft">
            <a:extLst>
              <a:ext uri="{FF2B5EF4-FFF2-40B4-BE49-F238E27FC236}">
                <a16:creationId xmlns:a16="http://schemas.microsoft.com/office/drawing/2014/main" id="{1566029B-7699-85CC-5605-6BBA5DA1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999">
            <a:off x="5554151" y="4378698"/>
            <a:ext cx="4866841" cy="19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46F2B-CA2F-AD6A-8079-3D854B189B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1" y="4982553"/>
            <a:ext cx="1791678" cy="1729342"/>
          </a:xfrm>
          <a:prstGeom prst="rect">
            <a:avLst/>
          </a:prstGeom>
        </p:spPr>
      </p:pic>
      <p:sp>
        <p:nvSpPr>
          <p:cNvPr id="11" name="Rounded Rectangular Callout 35">
            <a:extLst>
              <a:ext uri="{FF2B5EF4-FFF2-40B4-BE49-F238E27FC236}">
                <a16:creationId xmlns:a16="http://schemas.microsoft.com/office/drawing/2014/main" id="{1C83F864-CBC6-8806-B15E-522BC291AC0D}"/>
              </a:ext>
            </a:extLst>
          </p:cNvPr>
          <p:cNvSpPr/>
          <p:nvPr/>
        </p:nvSpPr>
        <p:spPr>
          <a:xfrm>
            <a:off x="3498281" y="4779878"/>
            <a:ext cx="2938614" cy="552076"/>
          </a:xfrm>
          <a:prstGeom prst="wedgeRoundRectCallout">
            <a:avLst>
              <a:gd name="adj1" fmla="val -88365"/>
              <a:gd name="adj2" fmla="val 47007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id="{AD89A92E-09EE-D659-68F8-710325CF2989}"/>
              </a:ext>
            </a:extLst>
          </p:cNvPr>
          <p:cNvSpPr/>
          <p:nvPr/>
        </p:nvSpPr>
        <p:spPr>
          <a:xfrm>
            <a:off x="10049087" y="4276860"/>
            <a:ext cx="1842752" cy="663709"/>
          </a:xfrm>
          <a:prstGeom prst="wedgeRoundRectCallout">
            <a:avLst>
              <a:gd name="adj1" fmla="val -2267"/>
              <a:gd name="adj2" fmla="val -202977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Robbie!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DC73F4-3F33-41C2-BAE3-3AD06F059E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5"/>
          <a:stretch/>
        </p:blipFill>
        <p:spPr>
          <a:xfrm rot="20866866">
            <a:off x="7151331" y="4341172"/>
            <a:ext cx="1494272" cy="5834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E3E180-2B71-44D5-AAD7-4CD493F140B7}"/>
              </a:ext>
            </a:extLst>
          </p:cNvPr>
          <p:cNvSpPr/>
          <p:nvPr/>
        </p:nvSpPr>
        <p:spPr>
          <a:xfrm>
            <a:off x="26162" y="107211"/>
            <a:ext cx="1255707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time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head home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while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Can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how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sing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goodbye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song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 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him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tschuess song">
            <a:hlinkClick r:id="" action="ppaction://media"/>
            <a:extLst>
              <a:ext uri="{FF2B5EF4-FFF2-40B4-BE49-F238E27FC236}">
                <a16:creationId xmlns:a16="http://schemas.microsoft.com/office/drawing/2014/main" id="{A85CB72E-A575-3AAA-5ED5-2933228B0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1298" y="5331954"/>
            <a:ext cx="1030541" cy="1030541"/>
          </a:xfrm>
          <a:prstGeom prst="rect">
            <a:avLst/>
          </a:prstGeom>
        </p:spPr>
      </p:pic>
      <p:pic>
        <p:nvPicPr>
          <p:cNvPr id="7" name="Picture 6" descr="A cartoon of two women&#10;&#10;Description automatically generated">
            <a:extLst>
              <a:ext uri="{FF2B5EF4-FFF2-40B4-BE49-F238E27FC236}">
                <a16:creationId xmlns:a16="http://schemas.microsoft.com/office/drawing/2014/main" id="{B57881AE-5B35-E1E0-B6E6-1EDA619842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24" y="1554128"/>
            <a:ext cx="1217288" cy="24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3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-0.00672 0.00104 -0.0132 0.00182 -0.01968 C 0.00221 -0.02361 0.00469 -0.03218 0.00547 -0.03426 C 0.00651 -0.03681 0.00794 -0.03866 0.00911 -0.04074 C 0.01094 -0.0507 0.00937 -0.04445 0.0164 -0.05695 L 0.02005 -0.06343 C 0.0207 -0.06459 0.02109 -0.06621 0.02187 -0.0669 L 0.02734 -0.07176 C 0.02982 -0.07593 0.03203 -0.08079 0.03476 -0.08472 C 0.0362 -0.08681 0.03776 -0.08912 0.03932 -0.09121 C 0.04323 -0.0963 0.04778 -0.09977 0.05117 -0.10579 C 0.05208 -0.10741 0.05286 -0.10926 0.0539 -0.11065 C 0.05573 -0.1132 0.05768 -0.11482 0.05937 -0.11713 C 0.0664 -0.12732 0.06041 -0.11968 0.06484 -0.12847 C 0.06693 -0.13264 0.06979 -0.13542 0.07135 -0.14005 C 0.07461 -0.14977 0.07252 -0.1463 0.07682 -0.15139 C 0.07786 -0.15533 0.08047 -0.16343 0.08047 -0.1676 C 0.08073 -0.19861 0.08034 -0.2294 0.07956 -0.26019 C 0.07943 -0.26273 0.07825 -0.26459 0.07773 -0.2669 C 0.07643 -0.27222 0.07578 -0.27801 0.07409 -0.2831 C 0.07265 -0.28704 0.07109 -0.29213 0.06953 -0.29607 C 0.06771 -0.30047 0.0664 -0.30579 0.06393 -0.30903 C 0.05521 -0.32153 0.06393 -0.30996 0.05208 -0.32199 C 0.04297 -0.33125 0.04987 -0.32523 0.04206 -0.33681 C 0.03659 -0.34468 0.03685 -0.34213 0.03112 -0.34815 C 0.02916 -0.35 0.0276 -0.35278 0.02552 -0.35463 C 0.02383 -0.35625 0.02187 -0.35625 0.02005 -0.35787 C 0.01627 -0.36111 0.01315 -0.3669 0.00911 -0.36922 C 0.00729 -0.37037 0.00547 -0.3713 0.00364 -0.37246 C 0.00208 -0.37338 0.00065 -0.37477 -0.00091 -0.3757 C -0.00339 -0.37709 -0.00586 -0.37755 -0.00821 -0.37894 C -0.01016 -0.38033 -0.01185 -0.38264 -0.0138 -0.3838 C -0.01615 -0.38542 -0.01875 -0.38565 -0.0211 -0.38704 C -0.03568 -0.39699 -0.0211 -0.39074 -0.03568 -0.39861 C -0.03946 -0.40047 -0.06511 -0.4125 -0.06953 -0.4132 L -0.08047 -0.41482 C -0.0836 -0.41574 -0.08659 -0.41713 -0.08972 -0.41806 C -0.09714 -0.42037 -0.09544 -0.41898 -0.10339 -0.4213 C -0.10677 -0.42222 -0.11003 -0.42361 -0.11341 -0.42454 C -0.1168 -0.42523 -0.12018 -0.42547 -0.12344 -0.42616 C -0.15352 -0.4331 -0.11628 -0.42523 -0.14453 -0.43426 C -0.14779 -0.43542 -0.1513 -0.43519 -0.15456 -0.43588 C -0.15912 -0.43681 -0.1638 -0.43797 -0.16836 -0.43912 C -0.17136 -0.44144 -0.17435 -0.44422 -0.17748 -0.4456 C -0.17982 -0.44676 -0.18242 -0.44653 -0.18477 -0.44722 C -0.21576 -0.45834 -0.17826 -0.44769 -0.20495 -0.45371 C -0.20886 -0.45463 -0.21289 -0.45579 -0.2168 -0.45695 C -0.22084 -0.45834 -0.22461 -0.46111 -0.22865 -0.46204 C -0.23998 -0.46389 -0.25117 -0.46412 -0.2625 -0.46528 C -0.26589 -0.46621 -0.26927 -0.46713 -0.27253 -0.46852 C -0.27852 -0.4706 -0.28203 -0.47315 -0.28815 -0.475 C -0.29115 -0.4757 -0.29427 -0.47593 -0.29727 -0.47662 C -0.3 -0.47824 -0.30274 -0.47963 -0.30547 -0.48148 C -0.31172 -0.48565 -0.31172 -0.48727 -0.31836 -0.48959 C -0.32253 -0.49097 -0.32682 -0.49167 -0.33112 -0.49283 C -0.33412 -0.49445 -0.33724 -0.4956 -0.34024 -0.49769 C -0.34128 -0.49838 -0.34206 -0.5 -0.34297 -0.50093 C -0.34414 -0.50209 -0.34557 -0.50278 -0.34662 -0.50417 C -0.3474 -0.5051 -0.34779 -0.50648 -0.34844 -0.50741 C -0.35365 -0.51505 -0.35091 -0.50903 -0.35391 -0.51713 C -0.353 -0.53241 -0.35261 -0.54769 -0.35117 -0.56273 C -0.35104 -0.56505 -0.35013 -0.56713 -0.34935 -0.56922 C -0.34571 -0.57917 -0.34701 -0.57523 -0.34297 -0.58056 C -0.34141 -0.58264 -0.34011 -0.58542 -0.33841 -0.58704 C -0.33529 -0.59028 -0.33099 -0.59097 -0.32748 -0.5919 C -0.32031 -0.59676 -0.31068 -0.60371 -0.30365 -0.6051 L -0.29544 -0.60672 C -0.27774 -0.61366 -0.29388 -0.60787 -0.2625 -0.61482 C -0.26003 -0.61528 -0.25768 -0.61574 -0.25521 -0.61644 C -0.25365 -0.6169 -0.25222 -0.61783 -0.25065 -0.61806 C -0.24271 -0.61898 -0.23477 -0.61898 -0.22682 -0.61968 C -0.22292 -0.61991 -0.21888 -0.62107 -0.21498 -0.6213 L -0.16563 -0.62454 L -0.1418 -0.6294 C -0.1375 -0.6301 -0.13321 -0.6301 -0.12904 -0.63102 C -0.12591 -0.63172 -0.12292 -0.6331 -0.11979 -0.63426 C -0.11563 -0.63611 -0.10729 -0.63982 -0.10248 -0.64236 C -0.09974 -0.64398 -0.09701 -0.6456 -0.09427 -0.64722 C -0.07709 -0.6581 -0.09883 -0.64514 -0.07136 -0.6669 C -0.06862 -0.66898 -0.06576 -0.6706 -0.06315 -0.67338 C -0.06055 -0.67616 -0.05847 -0.68033 -0.05586 -0.6831 C -0.05287 -0.68635 -0.04961 -0.6882 -0.04662 -0.69121 C -0.03294 -0.70463 -0.0418 -0.69699 -0.02839 -0.71227 C -0.02487 -0.71644 -0.02097 -0.71968 -0.01745 -0.72361 C -0.01485 -0.72662 -0.01276 -0.73079 -0.01003 -0.73357 C -0.00781 -0.73565 -0.00508 -0.73611 -0.00274 -0.73843 C 0.00351 -0.74445 0.00976 -0.75047 0.01549 -0.75787 C 0.01771 -0.76065 0.01966 -0.76343 0.02187 -0.76597 C 0.02487 -0.76945 0.02825 -0.77199 0.03112 -0.7757 C 0.03307 -0.77847 0.0345 -0.78264 0.03659 -0.78542 C 0.0388 -0.78866 0.04153 -0.79051 0.04388 -0.79352 C 0.04609 -0.79607 0.04804 -0.79908 0.05026 -0.80162 C 0.0539 -0.80556 0.05768 -0.8088 0.0612 -0.81297 C 0.06758 -0.82014 0.07643 -0.83472 0.08138 -0.84213 C 0.08281 -0.84445 0.08476 -0.84607 0.08594 -0.84861 C 0.08711 -0.85139 0.08815 -0.85463 0.08958 -0.85695 C 0.09088 -0.85903 0.09284 -0.85972 0.09414 -0.86181 C 0.09583 -0.86412 0.09713 -0.86736 0.0987 -0.86991 C 0.10052 -0.87246 0.10234 -0.87547 0.10429 -0.87801 C 0.10755 -0.88241 0.11133 -0.88588 0.11432 -0.89097 C 0.11523 -0.8926 0.12448 -0.91019 0.12799 -0.91366 C 0.12916 -0.91482 0.13047 -0.91482 0.13164 -0.91528 C 0.13698 -0.92477 0.14062 -0.93195 0.14726 -0.93982 C 0.14909 -0.9419 0.15078 -0.94422 0.15273 -0.9463 C 0.1539 -0.94746 0.15521 -0.94838 0.15638 -0.94954 C 0.15794 -0.95116 0.15937 -0.95278 0.16094 -0.9544 C 0.1625 -0.95764 0.1638 -0.96135 0.16549 -0.96412 C 0.16679 -0.96621 0.16862 -0.96736 0.17005 -0.96898 C 0.17096 -0.97014 0.172 -0.97107 0.17278 -0.97222 C 0.17409 -0.97431 0.17539 -0.97639 0.17643 -0.97871 C 0.18346 -0.99306 0.17708 -0.98148 0.18021 -0.98704 " pathEditMode="relative" ptsTypes="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-0.00672 0.00104 -0.0132 0.00182 -0.01968 C 0.00221 -0.02361 0.00469 -0.03218 0.00547 -0.03426 C 0.00651 -0.03681 0.00794 -0.03866 0.00911 -0.04074 C 0.01094 -0.0507 0.00937 -0.04445 0.0164 -0.05695 L 0.02005 -0.06343 C 0.0207 -0.06459 0.02109 -0.06621 0.02187 -0.0669 L 0.02734 -0.07176 C 0.02982 -0.07593 0.03203 -0.08079 0.03476 -0.08472 C 0.0362 -0.08681 0.03776 -0.08912 0.03932 -0.09121 C 0.04323 -0.0963 0.04778 -0.09977 0.05117 -0.10579 C 0.05208 -0.10741 0.05286 -0.10926 0.0539 -0.11065 C 0.05573 -0.1132 0.05768 -0.11482 0.05937 -0.11713 C 0.0664 -0.12732 0.06041 -0.11968 0.06484 -0.12847 C 0.06693 -0.13264 0.06979 -0.13542 0.07135 -0.14005 C 0.07461 -0.14977 0.07252 -0.1463 0.07682 -0.15139 C 0.07786 -0.15533 0.08047 -0.16343 0.08047 -0.1676 C 0.08073 -0.19861 0.08034 -0.2294 0.07956 -0.26019 C 0.07943 -0.26273 0.07825 -0.26459 0.07773 -0.2669 C 0.07643 -0.27222 0.07578 -0.27801 0.07409 -0.2831 C 0.07265 -0.28704 0.07109 -0.29213 0.06953 -0.29607 C 0.06771 -0.30047 0.0664 -0.30579 0.06393 -0.30903 C 0.05521 -0.32153 0.06393 -0.30996 0.05208 -0.32199 C 0.04297 -0.33125 0.04987 -0.32523 0.04206 -0.33681 C 0.03659 -0.34468 0.03685 -0.34213 0.03112 -0.34815 C 0.02916 -0.35 0.0276 -0.35278 0.02552 -0.35463 C 0.02383 -0.35625 0.02187 -0.35625 0.02005 -0.35787 C 0.01627 -0.36111 0.01315 -0.3669 0.00911 -0.36922 C 0.00729 -0.37037 0.00547 -0.3713 0.00364 -0.37246 C 0.00208 -0.37338 0.00065 -0.37477 -0.00091 -0.3757 C -0.00339 -0.37709 -0.00586 -0.37755 -0.00821 -0.37894 C -0.01016 -0.38033 -0.01185 -0.38264 -0.0138 -0.3838 C -0.01615 -0.38542 -0.01875 -0.38565 -0.0211 -0.38704 C -0.03568 -0.39699 -0.0211 -0.39074 -0.03568 -0.39861 C -0.03946 -0.40047 -0.06511 -0.4125 -0.06953 -0.4132 L -0.08047 -0.41482 C -0.0836 -0.41574 -0.08659 -0.41713 -0.08972 -0.41806 C -0.09714 -0.42037 -0.09544 -0.41898 -0.10339 -0.4213 C -0.10677 -0.42222 -0.11003 -0.42361 -0.11341 -0.42454 C -0.1168 -0.42523 -0.12018 -0.42547 -0.12344 -0.42616 C -0.15352 -0.4331 -0.11628 -0.42523 -0.14453 -0.43426 C -0.14779 -0.43542 -0.1513 -0.43519 -0.15456 -0.43588 C -0.15912 -0.43681 -0.1638 -0.43797 -0.16836 -0.43912 C -0.17136 -0.44144 -0.17435 -0.44422 -0.17748 -0.4456 C -0.17982 -0.44676 -0.18242 -0.44653 -0.18477 -0.44722 C -0.21576 -0.45834 -0.17826 -0.44769 -0.20495 -0.45371 C -0.20886 -0.45463 -0.21289 -0.45579 -0.2168 -0.45695 C -0.22084 -0.45834 -0.22461 -0.46111 -0.22865 -0.46204 C -0.23998 -0.46389 -0.25117 -0.46412 -0.2625 -0.46528 C -0.26589 -0.46621 -0.26927 -0.46713 -0.27253 -0.46852 C -0.27852 -0.4706 -0.28203 -0.47315 -0.28815 -0.475 C -0.29115 -0.4757 -0.29427 -0.47593 -0.29727 -0.47662 C -0.3 -0.47824 -0.30274 -0.47963 -0.30547 -0.48148 C -0.31172 -0.48565 -0.31172 -0.48727 -0.31836 -0.48959 C -0.32253 -0.49097 -0.32682 -0.49167 -0.33112 -0.49283 C -0.33412 -0.49445 -0.33724 -0.4956 -0.34024 -0.49769 C -0.34128 -0.49838 -0.34206 -0.5 -0.34297 -0.50093 C -0.34414 -0.50209 -0.34557 -0.50278 -0.34662 -0.50417 C -0.3474 -0.5051 -0.34779 -0.50648 -0.34844 -0.50741 C -0.35365 -0.51505 -0.35091 -0.50903 -0.35391 -0.51713 C -0.353 -0.53241 -0.35261 -0.54769 -0.35117 -0.56273 C -0.35104 -0.56505 -0.35013 -0.56713 -0.34935 -0.56922 C -0.34571 -0.57917 -0.34701 -0.57523 -0.34297 -0.58056 C -0.34141 -0.58264 -0.34011 -0.58542 -0.33841 -0.58704 C -0.33529 -0.59028 -0.33099 -0.59097 -0.32748 -0.5919 C -0.32031 -0.59676 -0.31068 -0.60371 -0.30365 -0.6051 L -0.29544 -0.60672 C -0.27774 -0.61366 -0.29388 -0.60787 -0.2625 -0.61482 C -0.26003 -0.61528 -0.25768 -0.61574 -0.25521 -0.61644 C -0.25365 -0.6169 -0.25222 -0.61783 -0.25065 -0.61806 C -0.24271 -0.61898 -0.23477 -0.61898 -0.22682 -0.61968 C -0.22292 -0.61991 -0.21888 -0.62107 -0.21498 -0.6213 L -0.16563 -0.62454 L -0.1418 -0.6294 C -0.1375 -0.6301 -0.13321 -0.6301 -0.12904 -0.63102 C -0.12591 -0.63172 -0.12292 -0.6331 -0.11979 -0.63426 C -0.11563 -0.63611 -0.10729 -0.63982 -0.10248 -0.64236 C -0.09974 -0.64398 -0.09701 -0.6456 -0.09427 -0.64722 C -0.07709 -0.6581 -0.09883 -0.64514 -0.07136 -0.6669 C -0.06862 -0.66898 -0.06576 -0.6706 -0.06315 -0.67338 C -0.06055 -0.67616 -0.05847 -0.68033 -0.05586 -0.6831 C -0.05287 -0.68635 -0.04961 -0.6882 -0.04662 -0.69121 C -0.03294 -0.70463 -0.0418 -0.69699 -0.02839 -0.71227 C -0.02487 -0.71644 -0.02097 -0.71968 -0.01745 -0.72361 C -0.01485 -0.72662 -0.01276 -0.73079 -0.01003 -0.73357 C -0.00781 -0.73565 -0.00508 -0.73611 -0.00274 -0.73843 C 0.00351 -0.74445 0.00976 -0.75047 0.01549 -0.75787 C 0.01771 -0.76065 0.01966 -0.76343 0.02187 -0.76597 C 0.02487 -0.76945 0.02825 -0.77199 0.03112 -0.7757 C 0.03307 -0.77847 0.0345 -0.78264 0.03659 -0.78542 C 0.0388 -0.78866 0.04153 -0.79051 0.04388 -0.79352 C 0.04609 -0.79607 0.04804 -0.79908 0.05026 -0.80162 C 0.0539 -0.80556 0.05768 -0.8088 0.0612 -0.81297 C 0.06758 -0.82014 0.07643 -0.83472 0.08138 -0.84213 C 0.08281 -0.84445 0.08476 -0.84607 0.08594 -0.84861 C 0.08711 -0.85139 0.08815 -0.85463 0.08958 -0.85695 C 0.09088 -0.85903 0.09284 -0.85972 0.09414 -0.86181 C 0.09583 -0.86412 0.09713 -0.86736 0.0987 -0.86991 C 0.10052 -0.87246 0.10234 -0.87547 0.10429 -0.87801 C 0.10755 -0.88241 0.11133 -0.88588 0.11432 -0.89097 C 0.11523 -0.8926 0.12448 -0.91019 0.12799 -0.91366 C 0.12916 -0.91482 0.13047 -0.91482 0.13164 -0.91528 C 0.13698 -0.92477 0.14062 -0.93195 0.14726 -0.93982 C 0.14909 -0.9419 0.15078 -0.94422 0.15273 -0.9463 C 0.1539 -0.94746 0.15521 -0.94838 0.15638 -0.94954 C 0.15794 -0.95116 0.15937 -0.95278 0.16094 -0.9544 C 0.1625 -0.95764 0.1638 -0.96135 0.16549 -0.96412 C 0.16679 -0.96621 0.16862 -0.96736 0.17005 -0.96898 C 0.17096 -0.97014 0.172 -0.97107 0.17278 -0.97222 C 0.17409 -0.97431 0.17539 -0.97639 0.17643 -0.97871 C 0.18346 -0.99306 0.17708 -0.98148 0.18021 -0.98704 " pathEditMode="relative" ptsTypes="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2" grpId="0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021019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48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Auf Wiedersehen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einfach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gut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schwer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Computer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Fahrrad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Spiel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who?	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296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bicycle,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game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39984" y="5321169"/>
            <a:ext cx="27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have, having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I have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has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has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(the) tree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1" y="4477739"/>
            <a:ext cx="269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computer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286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paper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where?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what?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good, well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03750" y="275345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difficult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prize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17609" y="1851043"/>
            <a:ext cx="237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problem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easy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goodbye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bye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81549" y="969226"/>
            <a:ext cx="35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idea</a:t>
            </a:r>
          </a:p>
        </p:txBody>
      </p:sp>
    </p:spTree>
    <p:extLst>
      <p:ext uri="{BB962C8B-B14F-4D97-AF65-F5344CB8AC3E}">
        <p14:creationId xmlns:p14="http://schemas.microsoft.com/office/powerpoint/2010/main" val="16496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21882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48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good, 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computer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46936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hat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8" y="5321170"/>
            <a:ext cx="284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der Computer	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38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Papier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69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Fahrrad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07247" y="446428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Spiel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121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der Baum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Idee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2587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Problem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was?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33569" y="1865086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einfach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Preis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gut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9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Auf Wiedersehen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Tschüss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8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2E15F4-D886-45FD-8457-4EE9C0A6178C}"/>
              </a:ext>
            </a:extLst>
          </p:cNvPr>
          <p:cNvSpPr/>
          <p:nvPr/>
        </p:nvSpPr>
        <p:spPr>
          <a:xfrm>
            <a:off x="337674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686DEE-533A-461D-9543-77B64998E2BF}"/>
              </a:ext>
            </a:extLst>
          </p:cNvPr>
          <p:cNvSpPr txBox="1"/>
          <p:nvPr/>
        </p:nvSpPr>
        <p:spPr>
          <a:xfrm>
            <a:off x="365386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Leonie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D9DA75D-230B-D5D4-8A0A-14C74E4403B3}"/>
              </a:ext>
            </a:extLst>
          </p:cNvPr>
          <p:cNvSpPr/>
          <p:nvPr/>
        </p:nvSpPr>
        <p:spPr>
          <a:xfrm>
            <a:off x="4323165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2C0EDF-D65E-BAFF-9986-C7DB09FE85DA}"/>
              </a:ext>
            </a:extLst>
          </p:cNvPr>
          <p:cNvSpPr txBox="1"/>
          <p:nvPr/>
        </p:nvSpPr>
        <p:spPr>
          <a:xfrm>
            <a:off x="4350879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A33BB16-9A05-D3CB-160A-B0696639DD67}"/>
              </a:ext>
            </a:extLst>
          </p:cNvPr>
          <p:cNvSpPr/>
          <p:nvPr/>
        </p:nvSpPr>
        <p:spPr>
          <a:xfrm>
            <a:off x="8308656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6CCC4B8-710F-2D7C-5791-F4BB39122AE9}"/>
              </a:ext>
            </a:extLst>
          </p:cNvPr>
          <p:cNvSpPr txBox="1"/>
          <p:nvPr/>
        </p:nvSpPr>
        <p:spPr>
          <a:xfrm>
            <a:off x="8336368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Gabriel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D02B47-DE6B-D92F-5DDB-7DB122ED346E}"/>
              </a:ext>
            </a:extLst>
          </p:cNvPr>
          <p:cNvSpPr/>
          <p:nvPr/>
        </p:nvSpPr>
        <p:spPr>
          <a:xfrm>
            <a:off x="365386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542423-87F0-27C3-8011-B1945AE67FAA}"/>
              </a:ext>
            </a:extLst>
          </p:cNvPr>
          <p:cNvSpPr txBox="1"/>
          <p:nvPr/>
        </p:nvSpPr>
        <p:spPr>
          <a:xfrm>
            <a:off x="393098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796119B-D448-4BD5-11DE-61D4D925BE7F}"/>
              </a:ext>
            </a:extLst>
          </p:cNvPr>
          <p:cNvSpPr/>
          <p:nvPr/>
        </p:nvSpPr>
        <p:spPr>
          <a:xfrm>
            <a:off x="4350877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F74949-041F-1EE1-EFF0-F65012219232}"/>
              </a:ext>
            </a:extLst>
          </p:cNvPr>
          <p:cNvSpPr txBox="1"/>
          <p:nvPr/>
        </p:nvSpPr>
        <p:spPr>
          <a:xfrm>
            <a:off x="4378591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Lothar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783985B-84D1-AE4B-1A7E-1754D581F2E3}"/>
              </a:ext>
            </a:extLst>
          </p:cNvPr>
          <p:cNvSpPr/>
          <p:nvPr/>
        </p:nvSpPr>
        <p:spPr>
          <a:xfrm>
            <a:off x="8336368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D59C01-336A-6F27-7D1C-A535A4E092D5}"/>
              </a:ext>
            </a:extLst>
          </p:cNvPr>
          <p:cNvSpPr txBox="1"/>
          <p:nvPr/>
        </p:nvSpPr>
        <p:spPr>
          <a:xfrm>
            <a:off x="8364080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</a:p>
        </p:txBody>
      </p:sp>
      <p:pic>
        <p:nvPicPr>
          <p:cNvPr id="64" name="Picture 63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497B9333-AC7E-80B2-4365-3BABDF7BA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" y="992104"/>
            <a:ext cx="1123409" cy="1943195"/>
          </a:xfrm>
          <a:prstGeom prst="rect">
            <a:avLst/>
          </a:prstGeom>
        </p:spPr>
      </p:pic>
      <p:pic>
        <p:nvPicPr>
          <p:cNvPr id="66" name="Picture 65" descr="A cartoon of a person&#10;&#10;Description automatically generated">
            <a:extLst>
              <a:ext uri="{FF2B5EF4-FFF2-40B4-BE49-F238E27FC236}">
                <a16:creationId xmlns:a16="http://schemas.microsoft.com/office/drawing/2014/main" id="{6BAE14AD-E149-50E5-A86F-757A6558B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9" y="662283"/>
            <a:ext cx="661803" cy="2521527"/>
          </a:xfrm>
          <a:prstGeom prst="rect">
            <a:avLst/>
          </a:prstGeom>
        </p:spPr>
      </p:pic>
      <p:pic>
        <p:nvPicPr>
          <p:cNvPr id="68" name="Picture 6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B43B05E3-5272-6021-EE94-B49A4B0DB2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/>
          <a:stretch/>
        </p:blipFill>
        <p:spPr>
          <a:xfrm>
            <a:off x="8523289" y="3834409"/>
            <a:ext cx="921873" cy="2592874"/>
          </a:xfrm>
          <a:prstGeom prst="rect">
            <a:avLst/>
          </a:prstGeom>
        </p:spPr>
      </p:pic>
      <p:pic>
        <p:nvPicPr>
          <p:cNvPr id="70" name="Picture 69" descr="A person in a white shirt&#10;&#10;Description automatically generated">
            <a:extLst>
              <a:ext uri="{FF2B5EF4-FFF2-40B4-BE49-F238E27FC236}">
                <a16:creationId xmlns:a16="http://schemas.microsoft.com/office/drawing/2014/main" id="{693DEE84-DA6F-B73C-45E4-8C893A1F6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90" y="3834408"/>
            <a:ext cx="1258450" cy="2467241"/>
          </a:xfrm>
          <a:prstGeom prst="rect">
            <a:avLst/>
          </a:prstGeom>
        </p:spPr>
      </p:pic>
      <p:pic>
        <p:nvPicPr>
          <p:cNvPr id="72" name="Picture 7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1466FE8C-7271-777E-18B4-48E4ABCD6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" y="3966945"/>
            <a:ext cx="755297" cy="2392218"/>
          </a:xfrm>
          <a:prstGeom prst="rect">
            <a:avLst/>
          </a:prstGeom>
        </p:spPr>
      </p:pic>
      <p:pic>
        <p:nvPicPr>
          <p:cNvPr id="74" name="Picture 73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5D12D8AD-3D8C-D2C4-48D5-252E02D9A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98" y="514502"/>
            <a:ext cx="1013553" cy="262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E419EAE-7DC1-CAB9-261F-9AC44FC614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0819" y="4543028"/>
            <a:ext cx="1758797" cy="1163407"/>
          </a:xfrm>
          <a:prstGeom prst="rect">
            <a:avLst/>
          </a:prstGeom>
        </p:spPr>
      </p:pic>
      <p:pic>
        <p:nvPicPr>
          <p:cNvPr id="76" name="Picture 2" descr="Free tree trunk leaves vector">
            <a:extLst>
              <a:ext uri="{FF2B5EF4-FFF2-40B4-BE49-F238E27FC236}">
                <a16:creationId xmlns:a16="http://schemas.microsoft.com/office/drawing/2014/main" id="{78A87E87-3561-09AD-A56A-5D24D127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5" y="930314"/>
            <a:ext cx="1986281" cy="21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Free bicycle bike ride vector">
            <a:extLst>
              <a:ext uri="{FF2B5EF4-FFF2-40B4-BE49-F238E27FC236}">
                <a16:creationId xmlns:a16="http://schemas.microsoft.com/office/drawing/2014/main" id="{22AC5B6C-8A71-0F69-0279-4E30E5571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82" y="1271603"/>
            <a:ext cx="2019255" cy="12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Free three paper white vector">
            <a:extLst>
              <a:ext uri="{FF2B5EF4-FFF2-40B4-BE49-F238E27FC236}">
                <a16:creationId xmlns:a16="http://schemas.microsoft.com/office/drawing/2014/main" id="{FB29C263-DF57-E406-18EF-46AE248C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053" y="1202533"/>
            <a:ext cx="1806645" cy="176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Free computer desktop modern vector">
            <a:extLst>
              <a:ext uri="{FF2B5EF4-FFF2-40B4-BE49-F238E27FC236}">
                <a16:creationId xmlns:a16="http://schemas.microsoft.com/office/drawing/2014/main" id="{DC517A6A-B6AE-441D-9D59-74B8A7F2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44" y="4455853"/>
            <a:ext cx="2120673" cy="159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Free clothes clothing boots illustration">
            <a:extLst>
              <a:ext uri="{FF2B5EF4-FFF2-40B4-BE49-F238E27FC236}">
                <a16:creationId xmlns:a16="http://schemas.microsoft.com/office/drawing/2014/main" id="{B91819D7-BF6C-71E7-70FE-B722E857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954" y="4630342"/>
            <a:ext cx="2234910" cy="133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88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2E15F4-D886-45FD-8457-4EE9C0A6178C}"/>
              </a:ext>
            </a:extLst>
          </p:cNvPr>
          <p:cNvSpPr/>
          <p:nvPr/>
        </p:nvSpPr>
        <p:spPr>
          <a:xfrm>
            <a:off x="337674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686DEE-533A-461D-9543-77B64998E2BF}"/>
              </a:ext>
            </a:extLst>
          </p:cNvPr>
          <p:cNvSpPr txBox="1"/>
          <p:nvPr/>
        </p:nvSpPr>
        <p:spPr>
          <a:xfrm>
            <a:off x="365386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Leonie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D9DA75D-230B-D5D4-8A0A-14C74E4403B3}"/>
              </a:ext>
            </a:extLst>
          </p:cNvPr>
          <p:cNvSpPr/>
          <p:nvPr/>
        </p:nvSpPr>
        <p:spPr>
          <a:xfrm>
            <a:off x="4323165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2C0EDF-D65E-BAFF-9986-C7DB09FE85DA}"/>
              </a:ext>
            </a:extLst>
          </p:cNvPr>
          <p:cNvSpPr txBox="1"/>
          <p:nvPr/>
        </p:nvSpPr>
        <p:spPr>
          <a:xfrm>
            <a:off x="4350879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A33BB16-9A05-D3CB-160A-B0696639DD67}"/>
              </a:ext>
            </a:extLst>
          </p:cNvPr>
          <p:cNvSpPr/>
          <p:nvPr/>
        </p:nvSpPr>
        <p:spPr>
          <a:xfrm>
            <a:off x="8308656" y="426331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6CCC4B8-710F-2D7C-5791-F4BB39122AE9}"/>
              </a:ext>
            </a:extLst>
          </p:cNvPr>
          <p:cNvSpPr txBox="1"/>
          <p:nvPr/>
        </p:nvSpPr>
        <p:spPr>
          <a:xfrm>
            <a:off x="8336368" y="519845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Gabriel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D02B47-DE6B-D92F-5DDB-7DB122ED346E}"/>
              </a:ext>
            </a:extLst>
          </p:cNvPr>
          <p:cNvSpPr/>
          <p:nvPr/>
        </p:nvSpPr>
        <p:spPr>
          <a:xfrm>
            <a:off x="365386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542423-87F0-27C3-8011-B1945AE67FAA}"/>
              </a:ext>
            </a:extLst>
          </p:cNvPr>
          <p:cNvSpPr txBox="1"/>
          <p:nvPr/>
        </p:nvSpPr>
        <p:spPr>
          <a:xfrm>
            <a:off x="393098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796119B-D448-4BD5-11DE-61D4D925BE7F}"/>
              </a:ext>
            </a:extLst>
          </p:cNvPr>
          <p:cNvSpPr/>
          <p:nvPr/>
        </p:nvSpPr>
        <p:spPr>
          <a:xfrm>
            <a:off x="4350877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F74949-041F-1EE1-EFF0-F65012219232}"/>
              </a:ext>
            </a:extLst>
          </p:cNvPr>
          <p:cNvSpPr txBox="1"/>
          <p:nvPr/>
        </p:nvSpPr>
        <p:spPr>
          <a:xfrm>
            <a:off x="4378591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Lothar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783985B-84D1-AE4B-1A7E-1754D581F2E3}"/>
              </a:ext>
            </a:extLst>
          </p:cNvPr>
          <p:cNvSpPr/>
          <p:nvPr/>
        </p:nvSpPr>
        <p:spPr>
          <a:xfrm>
            <a:off x="8336368" y="3617494"/>
            <a:ext cx="3412289" cy="290107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D59C01-336A-6F27-7D1C-A535A4E092D5}"/>
              </a:ext>
            </a:extLst>
          </p:cNvPr>
          <p:cNvSpPr txBox="1"/>
          <p:nvPr/>
        </p:nvSpPr>
        <p:spPr>
          <a:xfrm>
            <a:off x="8364080" y="3711008"/>
            <a:ext cx="338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</a:p>
        </p:txBody>
      </p:sp>
      <p:pic>
        <p:nvPicPr>
          <p:cNvPr id="64" name="Picture 63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497B9333-AC7E-80B2-4365-3BABDF7BA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" y="992104"/>
            <a:ext cx="1123409" cy="1943195"/>
          </a:xfrm>
          <a:prstGeom prst="rect">
            <a:avLst/>
          </a:prstGeom>
        </p:spPr>
      </p:pic>
      <p:pic>
        <p:nvPicPr>
          <p:cNvPr id="66" name="Picture 65" descr="A cartoon of a person&#10;&#10;Description automatically generated">
            <a:extLst>
              <a:ext uri="{FF2B5EF4-FFF2-40B4-BE49-F238E27FC236}">
                <a16:creationId xmlns:a16="http://schemas.microsoft.com/office/drawing/2014/main" id="{6BAE14AD-E149-50E5-A86F-757A6558B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9" y="662283"/>
            <a:ext cx="661803" cy="2521527"/>
          </a:xfrm>
          <a:prstGeom prst="rect">
            <a:avLst/>
          </a:prstGeom>
        </p:spPr>
      </p:pic>
      <p:pic>
        <p:nvPicPr>
          <p:cNvPr id="68" name="Picture 6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B43B05E3-5272-6021-EE94-B49A4B0DB2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/>
          <a:stretch/>
        </p:blipFill>
        <p:spPr>
          <a:xfrm>
            <a:off x="8523289" y="3834409"/>
            <a:ext cx="921873" cy="2592874"/>
          </a:xfrm>
          <a:prstGeom prst="rect">
            <a:avLst/>
          </a:prstGeom>
        </p:spPr>
      </p:pic>
      <p:pic>
        <p:nvPicPr>
          <p:cNvPr id="70" name="Picture 69" descr="A person in a white shirt&#10;&#10;Description automatically generated">
            <a:extLst>
              <a:ext uri="{FF2B5EF4-FFF2-40B4-BE49-F238E27FC236}">
                <a16:creationId xmlns:a16="http://schemas.microsoft.com/office/drawing/2014/main" id="{693DEE84-DA6F-B73C-45E4-8C893A1F6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90" y="3834408"/>
            <a:ext cx="1258450" cy="2467241"/>
          </a:xfrm>
          <a:prstGeom prst="rect">
            <a:avLst/>
          </a:prstGeom>
        </p:spPr>
      </p:pic>
      <p:pic>
        <p:nvPicPr>
          <p:cNvPr id="72" name="Picture 7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1466FE8C-7271-777E-18B4-48E4ABCD6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" y="3966945"/>
            <a:ext cx="755297" cy="2392218"/>
          </a:xfrm>
          <a:prstGeom prst="rect">
            <a:avLst/>
          </a:prstGeom>
        </p:spPr>
      </p:pic>
      <p:pic>
        <p:nvPicPr>
          <p:cNvPr id="74" name="Picture 73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5D12D8AD-3D8C-D2C4-48D5-252E02D9A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98" y="514502"/>
            <a:ext cx="1013553" cy="262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E419EAE-7DC1-CAB9-261F-9AC44FC614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0819" y="4543028"/>
            <a:ext cx="1758797" cy="1163407"/>
          </a:xfrm>
          <a:prstGeom prst="rect">
            <a:avLst/>
          </a:prstGeom>
        </p:spPr>
      </p:pic>
      <p:pic>
        <p:nvPicPr>
          <p:cNvPr id="76" name="Picture 2" descr="Free tree trunk leaves vector">
            <a:extLst>
              <a:ext uri="{FF2B5EF4-FFF2-40B4-BE49-F238E27FC236}">
                <a16:creationId xmlns:a16="http://schemas.microsoft.com/office/drawing/2014/main" id="{78A87E87-3561-09AD-A56A-5D24D127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162" y="847854"/>
            <a:ext cx="1986281" cy="21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Free bicycle bike ride vector">
            <a:extLst>
              <a:ext uri="{FF2B5EF4-FFF2-40B4-BE49-F238E27FC236}">
                <a16:creationId xmlns:a16="http://schemas.microsoft.com/office/drawing/2014/main" id="{22AC5B6C-8A71-0F69-0279-4E30E5571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82" y="1271603"/>
            <a:ext cx="2019255" cy="12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Free three paper white vector">
            <a:extLst>
              <a:ext uri="{FF2B5EF4-FFF2-40B4-BE49-F238E27FC236}">
                <a16:creationId xmlns:a16="http://schemas.microsoft.com/office/drawing/2014/main" id="{FB29C263-DF57-E406-18EF-46AE248C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51" y="4418489"/>
            <a:ext cx="1806645" cy="176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Free computer desktop modern vector">
            <a:extLst>
              <a:ext uri="{FF2B5EF4-FFF2-40B4-BE49-F238E27FC236}">
                <a16:creationId xmlns:a16="http://schemas.microsoft.com/office/drawing/2014/main" id="{DC517A6A-B6AE-441D-9D59-74B8A7F2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44" y="4455853"/>
            <a:ext cx="2120673" cy="159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Free clothes clothing boots illustration">
            <a:extLst>
              <a:ext uri="{FF2B5EF4-FFF2-40B4-BE49-F238E27FC236}">
                <a16:creationId xmlns:a16="http://schemas.microsoft.com/office/drawing/2014/main" id="{B91819D7-BF6C-71E7-70FE-B722E857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95" y="1383955"/>
            <a:ext cx="1801322" cy="107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458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56315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48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 Wiedersehen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einfach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Computer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Fahrrad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Spiel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8330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8750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93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48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good, well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problem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computer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3001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long[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[you]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[good]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  <p:pic>
        <p:nvPicPr>
          <p:cNvPr id="24" name="Picture 23" descr="boy in a group pointing out at 'you'">
            <a:extLst>
              <a:ext uri="{FF2B5EF4-FFF2-40B4-BE49-F238E27FC236}">
                <a16:creationId xmlns:a16="http://schemas.microsoft.com/office/drawing/2014/main" id="{47308B9A-C125-4933-88C9-C7DB41E64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7" y="4230061"/>
            <a:ext cx="3109684" cy="21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13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2" y="52640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ü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3863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ü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9" name="Picture 8" descr="door">
            <a:extLst>
              <a:ext uri="{FF2B5EF4-FFF2-40B4-BE49-F238E27FC236}">
                <a16:creationId xmlns:a16="http://schemas.microsoft.com/office/drawing/2014/main" id="{F04DCAC5-B2FA-4024-A2FF-4C9FA6024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92" y="1362268"/>
            <a:ext cx="2372215" cy="3864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3FE1DCE-16B0-4990-819E-36CAE49A1BD7}"/>
              </a:ext>
            </a:extLst>
          </p:cNvPr>
          <p:cNvSpPr/>
          <p:nvPr/>
        </p:nvSpPr>
        <p:spPr>
          <a:xfrm>
            <a:off x="4119614" y="701516"/>
            <a:ext cx="3965988" cy="55364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125743" y="47348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ü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3863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ü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9" name="Picture 8" descr="door">
            <a:extLst>
              <a:ext uri="{FF2B5EF4-FFF2-40B4-BE49-F238E27FC236}">
                <a16:creationId xmlns:a16="http://schemas.microsoft.com/office/drawing/2014/main" id="{F04DCAC5-B2FA-4024-A2FF-4C9FA6024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02" y="922357"/>
            <a:ext cx="2372215" cy="38646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522C6C-1F70-4FE1-865F-A501776DC456}"/>
              </a:ext>
            </a:extLst>
          </p:cNvPr>
          <p:cNvSpPr/>
          <p:nvPr/>
        </p:nvSpPr>
        <p:spPr>
          <a:xfrm>
            <a:off x="885411" y="3915899"/>
            <a:ext cx="242566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65BDA-6764-4A9A-8603-D997CA676A1F}"/>
              </a:ext>
            </a:extLst>
          </p:cNvPr>
          <p:cNvSpPr/>
          <p:nvPr/>
        </p:nvSpPr>
        <p:spPr>
          <a:xfrm>
            <a:off x="8562732" y="3871858"/>
            <a:ext cx="3130985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84FE62-F0F2-4EED-8DAE-BA1238E48E8F}"/>
              </a:ext>
            </a:extLst>
          </p:cNvPr>
          <p:cNvSpPr txBox="1"/>
          <p:nvPr/>
        </p:nvSpPr>
        <p:spPr>
          <a:xfrm>
            <a:off x="8889552" y="4902909"/>
            <a:ext cx="247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[tired]</a:t>
            </a:r>
          </a:p>
        </p:txBody>
      </p:sp>
      <p:pic>
        <p:nvPicPr>
          <p:cNvPr id="4" name="Picture 3" descr="A picture containing text, invertebrate&#10;&#10;Description automatically generated">
            <a:extLst>
              <a:ext uri="{FF2B5EF4-FFF2-40B4-BE49-F238E27FC236}">
                <a16:creationId xmlns:a16="http://schemas.microsoft.com/office/drawing/2014/main" id="{B3490A85-49F3-4703-9F18-F507B10E2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7" y="1980639"/>
            <a:ext cx="1942872" cy="19550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DD86DB-1EC1-4786-9A45-A358E3918A0A}"/>
              </a:ext>
            </a:extLst>
          </p:cNvPr>
          <p:cNvGrpSpPr/>
          <p:nvPr/>
        </p:nvGrpSpPr>
        <p:grpSpPr>
          <a:xfrm>
            <a:off x="7608471" y="1306205"/>
            <a:ext cx="4463508" cy="3172068"/>
            <a:chOff x="7608471" y="1306205"/>
            <a:chExt cx="4463508" cy="3172068"/>
          </a:xfrm>
        </p:grpSpPr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FF5A6E1-338D-4FAD-A8FA-00F654921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0033" y="2892239"/>
              <a:ext cx="2491946" cy="1245973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1E46C7B5-2E4C-4309-B771-B8624C80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471" y="1306205"/>
              <a:ext cx="3172068" cy="3172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3439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83960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321C54C-E11C-4358-B3C7-62E89BAAAA89}"/>
              </a:ext>
            </a:extLst>
          </p:cNvPr>
          <p:cNvSpPr/>
          <p:nvPr/>
        </p:nvSpPr>
        <p:spPr>
          <a:xfrm>
            <a:off x="4066641" y="147558"/>
            <a:ext cx="2855427" cy="45499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3FA3BCC2-8E0C-42BB-BAB5-FCBFF790E9AC}"/>
              </a:ext>
            </a:extLst>
          </p:cNvPr>
          <p:cNvSpPr/>
          <p:nvPr/>
        </p:nvSpPr>
        <p:spPr>
          <a:xfrm>
            <a:off x="4335712" y="137251"/>
            <a:ext cx="285542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Wörter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C1136E-58A6-4A74-A6C0-DD15C8F5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678" y="-61329"/>
            <a:ext cx="914479" cy="91447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F04571-61DF-4798-A4AF-326F4DAC3061}"/>
              </a:ext>
            </a:extLst>
          </p:cNvPr>
          <p:cNvSpPr txBox="1"/>
          <p:nvPr/>
        </p:nvSpPr>
        <p:spPr>
          <a:xfrm>
            <a:off x="6928" y="680455"/>
            <a:ext cx="8911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would you donate to the charity sale?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B0138B-6278-4F29-BC7F-6BBE694BFDA9}"/>
              </a:ext>
            </a:extLst>
          </p:cNvPr>
          <p:cNvSpPr txBox="1"/>
          <p:nvPr/>
        </p:nvSpPr>
        <p:spPr>
          <a:xfrm>
            <a:off x="6808384" y="1979882"/>
            <a:ext cx="3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026" name="Picture 2" descr="Free winter hat warm vector">
            <a:extLst>
              <a:ext uri="{FF2B5EF4-FFF2-40B4-BE49-F238E27FC236}">
                <a16:creationId xmlns:a16="http://schemas.microsoft.com/office/drawing/2014/main" id="{8BF2E39B-FF53-B27E-CD11-82DF69A9A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0" y="1523757"/>
            <a:ext cx="1358183" cy="101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734DBA-B731-E9C1-9D44-4FE1F2F5BD98}"/>
              </a:ext>
            </a:extLst>
          </p:cNvPr>
          <p:cNvSpPr/>
          <p:nvPr/>
        </p:nvSpPr>
        <p:spPr>
          <a:xfrm>
            <a:off x="518684" y="2885114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Mütze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Free belt accessories fashion vector">
            <a:extLst>
              <a:ext uri="{FF2B5EF4-FFF2-40B4-BE49-F238E27FC236}">
                <a16:creationId xmlns:a16="http://schemas.microsoft.com/office/drawing/2014/main" id="{7E782986-E479-9F39-CFBE-281D9300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54" y="1321501"/>
            <a:ext cx="2292026" cy="11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EB62C9-0EFD-198F-629E-00323D49868E}"/>
              </a:ext>
            </a:extLst>
          </p:cNvPr>
          <p:cNvSpPr/>
          <p:nvPr/>
        </p:nvSpPr>
        <p:spPr>
          <a:xfrm>
            <a:off x="3168584" y="2452569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Gürtel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30" name="Picture 6" descr="Free bathroom cloth nature vector">
            <a:extLst>
              <a:ext uri="{FF2B5EF4-FFF2-40B4-BE49-F238E27FC236}">
                <a16:creationId xmlns:a16="http://schemas.microsoft.com/office/drawing/2014/main" id="{418EC220-786A-EAAD-EBFE-8D13C0CF3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255" y="3651402"/>
            <a:ext cx="972342" cy="11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E52A67-3F10-CF25-A0F5-25206D19513B}"/>
              </a:ext>
            </a:extLst>
          </p:cNvPr>
          <p:cNvSpPr/>
          <p:nvPr/>
        </p:nvSpPr>
        <p:spPr>
          <a:xfrm>
            <a:off x="5737704" y="4922542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Tücher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32" name="Picture 8" descr="Free dice game luck vector">
            <a:extLst>
              <a:ext uri="{FF2B5EF4-FFF2-40B4-BE49-F238E27FC236}">
                <a16:creationId xmlns:a16="http://schemas.microsoft.com/office/drawing/2014/main" id="{DB0B944E-3931-8787-D98A-BB89E3C4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91" y="3354489"/>
            <a:ext cx="1468386" cy="73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1F600B-C600-1F6B-7898-48A2791F7CC6}"/>
              </a:ext>
            </a:extLst>
          </p:cNvPr>
          <p:cNvSpPr/>
          <p:nvPr/>
        </p:nvSpPr>
        <p:spPr>
          <a:xfrm>
            <a:off x="3145381" y="4368536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Würfel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34" name="Picture 10" descr="Free basket full vegetables vector">
            <a:extLst>
              <a:ext uri="{FF2B5EF4-FFF2-40B4-BE49-F238E27FC236}">
                <a16:creationId xmlns:a16="http://schemas.microsoft.com/office/drawing/2014/main" id="{3DF79A2D-22D5-9DE0-8251-988F014C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94" y="2787983"/>
            <a:ext cx="1234923" cy="11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1BD405F-D610-ED3F-5224-0B012494D2FC}"/>
              </a:ext>
            </a:extLst>
          </p:cNvPr>
          <p:cNvSpPr/>
          <p:nvPr/>
        </p:nvSpPr>
        <p:spPr>
          <a:xfrm>
            <a:off x="8826010" y="4079373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Gemüse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36" name="Picture 12" descr="Free chair blue antique vector">
            <a:extLst>
              <a:ext uri="{FF2B5EF4-FFF2-40B4-BE49-F238E27FC236}">
                <a16:creationId xmlns:a16="http://schemas.microsoft.com/office/drawing/2014/main" id="{623C0AEC-330E-EAD4-3A54-CDD1EAB4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23" y="4690074"/>
            <a:ext cx="752673" cy="12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5D17283-C1AB-7F0A-E40A-8F23830FE27B}"/>
              </a:ext>
            </a:extLst>
          </p:cNvPr>
          <p:cNvSpPr/>
          <p:nvPr/>
        </p:nvSpPr>
        <p:spPr>
          <a:xfrm>
            <a:off x="7610314" y="6111646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Stuhl</a:t>
            </a:r>
          </a:p>
        </p:txBody>
      </p:sp>
      <p:pic>
        <p:nvPicPr>
          <p:cNvPr id="1038" name="Picture 14" descr="Free cake chocolate cartoon vector">
            <a:extLst>
              <a:ext uri="{FF2B5EF4-FFF2-40B4-BE49-F238E27FC236}">
                <a16:creationId xmlns:a16="http://schemas.microsoft.com/office/drawing/2014/main" id="{D9F82CDB-A5B4-1CDB-E2AF-0B12CDF7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8" y="3812368"/>
            <a:ext cx="1312714" cy="9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6AF3BD-2309-1E24-3313-3A9772F202F8}"/>
              </a:ext>
            </a:extLst>
          </p:cNvPr>
          <p:cNvSpPr/>
          <p:nvPr/>
        </p:nvSpPr>
        <p:spPr>
          <a:xfrm>
            <a:off x="799044" y="5129916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Kuchen</a:t>
            </a:r>
          </a:p>
        </p:txBody>
      </p:sp>
      <p:pic>
        <p:nvPicPr>
          <p:cNvPr id="1040" name="Picture 16" descr="Free book read library vector">
            <a:extLst>
              <a:ext uri="{FF2B5EF4-FFF2-40B4-BE49-F238E27FC236}">
                <a16:creationId xmlns:a16="http://schemas.microsoft.com/office/drawing/2014/main" id="{45B4A872-9117-4828-2BD5-89EB7893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33" y="5114607"/>
            <a:ext cx="1213583" cy="9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DE9AE7-DB48-B226-A13F-AA3F45759A07}"/>
              </a:ext>
            </a:extLst>
          </p:cNvPr>
          <p:cNvSpPr/>
          <p:nvPr/>
        </p:nvSpPr>
        <p:spPr>
          <a:xfrm>
            <a:off x="3599029" y="6246928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Buch</a:t>
            </a:r>
          </a:p>
        </p:txBody>
      </p:sp>
      <p:pic>
        <p:nvPicPr>
          <p:cNvPr id="1042" name="Picture 18" descr="Free hat trilby black vector">
            <a:extLst>
              <a:ext uri="{FF2B5EF4-FFF2-40B4-BE49-F238E27FC236}">
                <a16:creationId xmlns:a16="http://schemas.microsoft.com/office/drawing/2014/main" id="{988F955C-715D-8214-812B-1AC6C923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65" y="735604"/>
            <a:ext cx="1554015" cy="11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E1ADB8-C403-DC11-EC1E-99C4B5D364C6}"/>
              </a:ext>
            </a:extLst>
          </p:cNvPr>
          <p:cNvSpPr/>
          <p:nvPr/>
        </p:nvSpPr>
        <p:spPr>
          <a:xfrm>
            <a:off x="7539215" y="2120009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Hut</a:t>
            </a:r>
          </a:p>
        </p:txBody>
      </p:sp>
      <p:pic>
        <p:nvPicPr>
          <p:cNvPr id="1044" name="Picture 20" descr="Free plant flowers nature illustration">
            <a:extLst>
              <a:ext uri="{FF2B5EF4-FFF2-40B4-BE49-F238E27FC236}">
                <a16:creationId xmlns:a16="http://schemas.microsoft.com/office/drawing/2014/main" id="{B6E15C67-0A4B-CBDD-16E3-F635FDE5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75" y="1137438"/>
            <a:ext cx="1472831" cy="17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355FBC-7E1D-EA8D-D50B-08DEA84CBAAB}"/>
              </a:ext>
            </a:extLst>
          </p:cNvPr>
          <p:cNvSpPr/>
          <p:nvPr/>
        </p:nvSpPr>
        <p:spPr>
          <a:xfrm>
            <a:off x="5524289" y="2771367"/>
            <a:ext cx="1473366" cy="3215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Blume</a:t>
            </a:r>
          </a:p>
        </p:txBody>
      </p:sp>
    </p:spTree>
    <p:extLst>
      <p:ext uri="{BB962C8B-B14F-4D97-AF65-F5344CB8AC3E}">
        <p14:creationId xmlns:p14="http://schemas.microsoft.com/office/powerpoint/2010/main" val="15571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242" y="93050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Compound words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CB686-1C32-498C-81FF-478A35CF3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8" y="2914695"/>
            <a:ext cx="1544333" cy="1571427"/>
          </a:xfrm>
          <a:prstGeom prst="rect">
            <a:avLst/>
          </a:prstGeom>
        </p:spPr>
      </p:pic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74E799EB-D95C-4020-84FF-A6588C7D2632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9EBDC94-527A-4296-82AA-BB22626402A9}"/>
              </a:ext>
            </a:extLst>
          </p:cNvPr>
          <p:cNvSpPr txBox="1">
            <a:spLocks/>
          </p:cNvSpPr>
          <p:nvPr/>
        </p:nvSpPr>
        <p:spPr>
          <a:xfrm>
            <a:off x="702389" y="215820"/>
            <a:ext cx="2237996" cy="5820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2a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F47B6-17DA-4EA3-A970-38E68718C318}"/>
              </a:ext>
            </a:extLst>
          </p:cNvPr>
          <p:cNvSpPr txBox="1"/>
          <p:nvPr/>
        </p:nvSpPr>
        <p:spPr>
          <a:xfrm>
            <a:off x="106545" y="857607"/>
            <a:ext cx="10265876" cy="8502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Robbie is remembering some of the German nouns we have learnt. Can you remember what they mean?</a:t>
            </a:r>
          </a:p>
        </p:txBody>
      </p:sp>
      <p:sp>
        <p:nvSpPr>
          <p:cNvPr id="37" name="CustomShape 5">
            <a:extLst>
              <a:ext uri="{FF2B5EF4-FFF2-40B4-BE49-F238E27FC236}">
                <a16:creationId xmlns:a16="http://schemas.microsoft.com/office/drawing/2014/main" id="{4D1DC91D-33F9-4D08-91F7-F34FEC63B94F}"/>
              </a:ext>
            </a:extLst>
          </p:cNvPr>
          <p:cNvSpPr/>
          <p:nvPr/>
        </p:nvSpPr>
        <p:spPr>
          <a:xfrm>
            <a:off x="1740964" y="2294704"/>
            <a:ext cx="2682240" cy="619991"/>
          </a:xfrm>
          <a:prstGeom prst="rect">
            <a:avLst/>
          </a:prstGeom>
          <a:solidFill>
            <a:srgbClr val="00B0F0"/>
          </a:solidFill>
          <a:ln>
            <a:solidFill>
              <a:srgbClr val="5FADE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Ball</a:t>
            </a:r>
          </a:p>
        </p:txBody>
      </p:sp>
      <p:sp>
        <p:nvSpPr>
          <p:cNvPr id="38" name="CustomShape 5">
            <a:extLst>
              <a:ext uri="{FF2B5EF4-FFF2-40B4-BE49-F238E27FC236}">
                <a16:creationId xmlns:a16="http://schemas.microsoft.com/office/drawing/2014/main" id="{720A8E17-5B57-4450-832A-6D48828CE9FF}"/>
              </a:ext>
            </a:extLst>
          </p:cNvPr>
          <p:cNvSpPr/>
          <p:nvPr/>
        </p:nvSpPr>
        <p:spPr>
          <a:xfrm>
            <a:off x="8397719" y="3620695"/>
            <a:ext cx="2682240" cy="6199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Aufgabe</a:t>
            </a:r>
          </a:p>
        </p:txBody>
      </p:sp>
      <p:sp>
        <p:nvSpPr>
          <p:cNvPr id="39" name="CustomShape 5">
            <a:extLst>
              <a:ext uri="{FF2B5EF4-FFF2-40B4-BE49-F238E27FC236}">
                <a16:creationId xmlns:a16="http://schemas.microsoft.com/office/drawing/2014/main" id="{6E75F4D8-6E5D-4FA6-8402-03B6D3961CE9}"/>
              </a:ext>
            </a:extLst>
          </p:cNvPr>
          <p:cNvSpPr/>
          <p:nvPr/>
        </p:nvSpPr>
        <p:spPr>
          <a:xfrm>
            <a:off x="5065206" y="3628830"/>
            <a:ext cx="2682240" cy="6199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Schule</a:t>
            </a: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00986F71-DDAB-4FD3-ABC4-C4DF0F4D539C}"/>
              </a:ext>
            </a:extLst>
          </p:cNvPr>
          <p:cNvSpPr/>
          <p:nvPr/>
        </p:nvSpPr>
        <p:spPr>
          <a:xfrm>
            <a:off x="5065206" y="5062102"/>
            <a:ext cx="2682240" cy="619991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Spiel</a:t>
            </a:r>
          </a:p>
        </p:txBody>
      </p:sp>
      <p:sp>
        <p:nvSpPr>
          <p:cNvPr id="44" name="CustomShape 5">
            <a:extLst>
              <a:ext uri="{FF2B5EF4-FFF2-40B4-BE49-F238E27FC236}">
                <a16:creationId xmlns:a16="http://schemas.microsoft.com/office/drawing/2014/main" id="{2B7159AF-C3DD-47AF-89E3-06E258CF148D}"/>
              </a:ext>
            </a:extLst>
          </p:cNvPr>
          <p:cNvSpPr/>
          <p:nvPr/>
        </p:nvSpPr>
        <p:spPr>
          <a:xfrm>
            <a:off x="8397719" y="5041119"/>
            <a:ext cx="2682240" cy="619991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Haus</a:t>
            </a:r>
          </a:p>
        </p:txBody>
      </p:sp>
      <p:sp>
        <p:nvSpPr>
          <p:cNvPr id="47" name="CustomShape 5">
            <a:extLst>
              <a:ext uri="{FF2B5EF4-FFF2-40B4-BE49-F238E27FC236}">
                <a16:creationId xmlns:a16="http://schemas.microsoft.com/office/drawing/2014/main" id="{CF19AB78-8B1B-48AB-B7C7-387ED82E2B25}"/>
              </a:ext>
            </a:extLst>
          </p:cNvPr>
          <p:cNvSpPr/>
          <p:nvPr/>
        </p:nvSpPr>
        <p:spPr>
          <a:xfrm>
            <a:off x="1740964" y="3633310"/>
            <a:ext cx="2682240" cy="619991"/>
          </a:xfrm>
          <a:prstGeom prst="rect">
            <a:avLst/>
          </a:prstGeom>
          <a:solidFill>
            <a:srgbClr val="5FADE4"/>
          </a:solidFill>
          <a:ln>
            <a:solidFill>
              <a:srgbClr val="5FADE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Baum</a:t>
            </a:r>
          </a:p>
        </p:txBody>
      </p:sp>
      <p:sp>
        <p:nvSpPr>
          <p:cNvPr id="48" name="CustomShape 5">
            <a:extLst>
              <a:ext uri="{FF2B5EF4-FFF2-40B4-BE49-F238E27FC236}">
                <a16:creationId xmlns:a16="http://schemas.microsoft.com/office/drawing/2014/main" id="{C0F4F2B4-DA9C-4495-8A95-CF3104D9A34D}"/>
              </a:ext>
            </a:extLst>
          </p:cNvPr>
          <p:cNvSpPr/>
          <p:nvPr/>
        </p:nvSpPr>
        <p:spPr>
          <a:xfrm>
            <a:off x="5065206" y="2294704"/>
            <a:ext cx="2682240" cy="619991"/>
          </a:xfrm>
          <a:prstGeom prst="rect">
            <a:avLst/>
          </a:prstGeom>
          <a:solidFill>
            <a:srgbClr val="00B0F0"/>
          </a:solidFill>
          <a:ln>
            <a:solidFill>
              <a:srgbClr val="5FADE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lang="en-GB" sz="280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Computer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45BAC-1B87-4F5A-B94A-22254D015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698" y="3966044"/>
            <a:ext cx="1194920" cy="609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4A043-B19B-4377-ACAD-1767791B4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069" y="2323581"/>
            <a:ext cx="769894" cy="830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2EDF33-CB10-4C5E-A636-F331B68CA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832" y="5214595"/>
            <a:ext cx="1255970" cy="830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2CEA30-4258-4518-A995-11BB05B0E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0418" y="4672854"/>
            <a:ext cx="1106111" cy="110611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AA19534-7668-49DF-926F-CC6CD7B3EF59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FA6B250-EB83-4452-9790-8B92DC8CF61D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D7819B0A-E192-42FB-B799-520920945F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Explosion: 8 Points 52">
              <a:extLst>
                <a:ext uri="{FF2B5EF4-FFF2-40B4-BE49-F238E27FC236}">
                  <a16:creationId xmlns:a16="http://schemas.microsoft.com/office/drawing/2014/main" id="{79416F96-B5CE-4E9A-8BD3-33DB007FD2E4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AE3A06-2C53-4178-BA6D-9DD00B080312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CustomShape 5">
            <a:extLst>
              <a:ext uri="{FF2B5EF4-FFF2-40B4-BE49-F238E27FC236}">
                <a16:creationId xmlns:a16="http://schemas.microsoft.com/office/drawing/2014/main" id="{539D1634-E0E4-69B1-D5B1-5A8EB9CCAE15}"/>
              </a:ext>
            </a:extLst>
          </p:cNvPr>
          <p:cNvSpPr/>
          <p:nvPr/>
        </p:nvSpPr>
        <p:spPr>
          <a:xfrm>
            <a:off x="8389448" y="2294704"/>
            <a:ext cx="2682240" cy="619991"/>
          </a:xfrm>
          <a:prstGeom prst="rect">
            <a:avLst/>
          </a:prstGeom>
          <a:solidFill>
            <a:srgbClr val="00B0F0"/>
          </a:solidFill>
          <a:ln>
            <a:solidFill>
              <a:srgbClr val="5FADE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lang="en-GB" sz="2800" spc="-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Apfel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Free tree trunk leaves vector">
            <a:extLst>
              <a:ext uri="{FF2B5EF4-FFF2-40B4-BE49-F238E27FC236}">
                <a16:creationId xmlns:a16="http://schemas.microsoft.com/office/drawing/2014/main" id="{69326E50-CA7D-11B6-EAD4-819BF461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89" y="3411212"/>
            <a:ext cx="961038" cy="10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ree computer desktop modern vector">
            <a:extLst>
              <a:ext uri="{FF2B5EF4-FFF2-40B4-BE49-F238E27FC236}">
                <a16:creationId xmlns:a16="http://schemas.microsoft.com/office/drawing/2014/main" id="{83E25B11-D0AA-1A03-A085-22184DCD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721" y="2651593"/>
            <a:ext cx="699412" cy="52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apple fruit red vector">
            <a:extLst>
              <a:ext uri="{FF2B5EF4-FFF2-40B4-BE49-F238E27FC236}">
                <a16:creationId xmlns:a16="http://schemas.microsoft.com/office/drawing/2014/main" id="{D64E997D-DF99-23FD-BDC6-524DD3F7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077" y="2294704"/>
            <a:ext cx="654210" cy="7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ree hands holding letters illustration">
            <a:extLst>
              <a:ext uri="{FF2B5EF4-FFF2-40B4-BE49-F238E27FC236}">
                <a16:creationId xmlns:a16="http://schemas.microsoft.com/office/drawing/2014/main" id="{ECF7A535-9B05-9CDE-E108-BD8DF634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183" y="3820185"/>
            <a:ext cx="747077" cy="7470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CustomShape 5">
            <a:extLst>
              <a:ext uri="{FF2B5EF4-FFF2-40B4-BE49-F238E27FC236}">
                <a16:creationId xmlns:a16="http://schemas.microsoft.com/office/drawing/2014/main" id="{DBF0F5C6-015E-9F6A-E320-B7F54115F3AC}"/>
              </a:ext>
            </a:extLst>
          </p:cNvPr>
          <p:cNvSpPr/>
          <p:nvPr/>
        </p:nvSpPr>
        <p:spPr>
          <a:xfrm>
            <a:off x="1740964" y="5058395"/>
            <a:ext cx="2682240" cy="6199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Spielerin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girl african-american ball vector">
            <a:extLst>
              <a:ext uri="{FF2B5EF4-FFF2-40B4-BE49-F238E27FC236}">
                <a16:creationId xmlns:a16="http://schemas.microsoft.com/office/drawing/2014/main" id="{A5581DA3-4350-73A3-D0A4-B98ADE77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92" y="5144390"/>
            <a:ext cx="868746" cy="11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7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3" grpId="0" animBg="1"/>
      <p:bldP spid="44" grpId="0" animBg="1"/>
      <p:bldP spid="47" grpId="0" animBg="1"/>
      <p:bldP spid="48" grpId="0" animBg="1"/>
      <p:bldP spid="4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2" name="CustomShape 5"/>
          <p:cNvSpPr/>
          <p:nvPr/>
        </p:nvSpPr>
        <p:spPr>
          <a:xfrm>
            <a:off x="516273" y="342900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Computer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133128" y="382575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242" y="93050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Compound words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4633719" y="2883086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839316" y="2879404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736720" y="4068033"/>
            <a:ext cx="31330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(the)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4633719" y="345250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Spiel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54212" y="381783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4418272" y="3977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(the)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game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8054944" y="3351567"/>
            <a:ext cx="35092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Computerspiel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622405" y="382575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8219777" y="3902250"/>
            <a:ext cx="401068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(the)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computer game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4509B95-EE6E-D2FE-B217-DD028FA6F809}"/>
              </a:ext>
            </a:extLst>
          </p:cNvPr>
          <p:cNvSpPr/>
          <p:nvPr/>
        </p:nvSpPr>
        <p:spPr>
          <a:xfrm>
            <a:off x="6580173" y="3752302"/>
            <a:ext cx="978408" cy="484632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ounded Rectangular Callout 24">
            <a:extLst>
              <a:ext uri="{FF2B5EF4-FFF2-40B4-BE49-F238E27FC236}">
                <a16:creationId xmlns:a16="http://schemas.microsoft.com/office/drawing/2014/main" id="{8C58A108-948F-5806-6801-24967B151BCC}"/>
              </a:ext>
            </a:extLst>
          </p:cNvPr>
          <p:cNvSpPr/>
          <p:nvPr/>
        </p:nvSpPr>
        <p:spPr>
          <a:xfrm>
            <a:off x="4160406" y="5676681"/>
            <a:ext cx="4749036" cy="1088269"/>
          </a:xfrm>
          <a:prstGeom prst="wedgeRoundRectCallout">
            <a:avLst>
              <a:gd name="adj1" fmla="val 37426"/>
              <a:gd name="adj2" fmla="val -22226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gender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of a compound noun is always the gender of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last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word.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19DEF50-EDD6-7ECA-4D58-5BB8BEA27584}"/>
              </a:ext>
            </a:extLst>
          </p:cNvPr>
          <p:cNvSpPr/>
          <p:nvPr/>
        </p:nvSpPr>
        <p:spPr>
          <a:xfrm>
            <a:off x="8668371" y="2831185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neuter!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8184AD6-F5AC-449C-BD38-ABDB7FF24456}"/>
              </a:ext>
            </a:extLst>
          </p:cNvPr>
          <p:cNvSpPr/>
          <p:nvPr/>
        </p:nvSpPr>
        <p:spPr>
          <a:xfrm>
            <a:off x="2895853" y="992210"/>
            <a:ext cx="7099465" cy="1606983"/>
          </a:xfrm>
          <a:prstGeom prst="wedgeRoundRectCallout">
            <a:avLst>
              <a:gd name="adj1" fmla="val -72567"/>
              <a:gd name="adj2" fmla="val -1242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Hey Robbie! In German, you can put two or more words together to make one long word! This is called a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compound word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CB686-1C32-498C-81FF-478A35CF3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103" y="1174796"/>
            <a:ext cx="1544333" cy="1571427"/>
          </a:xfrm>
          <a:prstGeom prst="rect">
            <a:avLst/>
          </a:prstGeom>
        </p:spPr>
      </p:pic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74E799EB-D95C-4020-84FF-A6588C7D2632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9EBDC94-527A-4296-82AA-BB22626402A9}"/>
              </a:ext>
            </a:extLst>
          </p:cNvPr>
          <p:cNvSpPr txBox="1">
            <a:spLocks/>
          </p:cNvSpPr>
          <p:nvPr/>
        </p:nvSpPr>
        <p:spPr>
          <a:xfrm>
            <a:off x="702389" y="215820"/>
            <a:ext cx="2237996" cy="5820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2b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Rounded Rectangular Callout 24">
            <a:extLst>
              <a:ext uri="{FF2B5EF4-FFF2-40B4-BE49-F238E27FC236}">
                <a16:creationId xmlns:a16="http://schemas.microsoft.com/office/drawing/2014/main" id="{46D72264-5FA9-4C27-9C7C-358AC041B7D4}"/>
              </a:ext>
            </a:extLst>
          </p:cNvPr>
          <p:cNvSpPr/>
          <p:nvPr/>
        </p:nvSpPr>
        <p:spPr>
          <a:xfrm>
            <a:off x="3091531" y="5678557"/>
            <a:ext cx="6114904" cy="1088269"/>
          </a:xfrm>
          <a:prstGeom prst="wedgeRoundRectCallout">
            <a:avLst>
              <a:gd name="adj1" fmla="val 55790"/>
              <a:gd name="adj2" fmla="val -1600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German compound word is usually written as two words in English. But not always! Can you think of some English compound words?</a:t>
            </a:r>
          </a:p>
        </p:txBody>
      </p:sp>
      <p:pic>
        <p:nvPicPr>
          <p:cNvPr id="11" name="Picture 10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51A52E16-0075-9EF0-CE1A-6BA8667378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563169" y="882729"/>
            <a:ext cx="633960" cy="1948456"/>
          </a:xfrm>
          <a:prstGeom prst="rect">
            <a:avLst/>
          </a:prstGeom>
        </p:spPr>
      </p:pic>
      <p:pic>
        <p:nvPicPr>
          <p:cNvPr id="12" name="Picture 8" descr="Free computer desktop modern vector">
            <a:extLst>
              <a:ext uri="{FF2B5EF4-FFF2-40B4-BE49-F238E27FC236}">
                <a16:creationId xmlns:a16="http://schemas.microsoft.com/office/drawing/2014/main" id="{89E66662-19E8-4759-DCFC-AFDA161BB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19" y="4776847"/>
            <a:ext cx="1161946" cy="87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1F15C8-29E7-A342-663B-3DF99C78C0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751" y="4604338"/>
            <a:ext cx="1443401" cy="955008"/>
          </a:xfrm>
          <a:prstGeom prst="rect">
            <a:avLst/>
          </a:prstGeom>
        </p:spPr>
      </p:pic>
      <p:pic>
        <p:nvPicPr>
          <p:cNvPr id="3074" name="Picture 2" descr="Free game console video game computer vector">
            <a:extLst>
              <a:ext uri="{FF2B5EF4-FFF2-40B4-BE49-F238E27FC236}">
                <a16:creationId xmlns:a16="http://schemas.microsoft.com/office/drawing/2014/main" id="{983783CF-42B1-C49F-2452-12F7555F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92" y="4495954"/>
            <a:ext cx="1318650" cy="127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30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4" grpId="0" animBg="1"/>
      <p:bldP spid="26" grpId="0" animBg="1"/>
      <p:bldP spid="28" grpId="0"/>
      <p:bldP spid="29" grpId="0"/>
      <p:bldP spid="31" grpId="0"/>
      <p:bldP spid="32" grpId="0"/>
      <p:bldP spid="34" grpId="0"/>
      <p:bldP spid="3" grpId="0" animBg="1"/>
      <p:bldP spid="3" grpId="1" animBg="1"/>
      <p:bldP spid="23" grpId="0" animBg="1"/>
      <p:bldP spid="23" grpId="1" animBg="1"/>
      <p:bldP spid="40" grpId="0" animBg="1"/>
      <p:bldP spid="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973319" y="119357"/>
            <a:ext cx="709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lernt Deutsch.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644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2c: 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26" name="Picture 2" descr="Free illustrations of Whiteboard">
            <a:extLst>
              <a:ext uri="{FF2B5EF4-FFF2-40B4-BE49-F238E27FC236}">
                <a16:creationId xmlns:a16="http://schemas.microsoft.com/office/drawing/2014/main" id="{59376A89-DCD3-9A15-BC43-9AE14C3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8" y="1358779"/>
            <a:ext cx="8462087" cy="6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AA76A-6562-34ED-8CC6-3FB6CA5AC2DC}"/>
              </a:ext>
            </a:extLst>
          </p:cNvPr>
          <p:cNvSpPr txBox="1"/>
          <p:nvPr/>
        </p:nvSpPr>
        <p:spPr>
          <a:xfrm>
            <a:off x="3789040" y="3819768"/>
            <a:ext cx="3605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ome</a:t>
            </a:r>
            <a:r>
              <a:rPr kumimoji="0" lang="es-AR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4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task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40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= </a:t>
            </a:r>
            <a:r>
              <a:rPr lang="es-AR" sz="4000" b="1" i="1" kern="0" dirty="0" err="1">
                <a:solidFill>
                  <a:srgbClr val="C00000"/>
                </a:solidFill>
                <a:latin typeface="Century Gothic" panose="020B0502020202020204" pitchFamily="34" charset="0"/>
                <a:cs typeface="Arial"/>
                <a:sym typeface="Arial"/>
              </a:rPr>
              <a:t>homework</a:t>
            </a:r>
            <a:endParaRPr kumimoji="0" lang="es-AR" sz="4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C4555-1FA6-6C6E-8425-CE51B207828B}"/>
              </a:ext>
            </a:extLst>
          </p:cNvPr>
          <p:cNvSpPr txBox="1"/>
          <p:nvPr/>
        </p:nvSpPr>
        <p:spPr>
          <a:xfrm>
            <a:off x="2046193" y="3041716"/>
            <a:ext cx="70913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die </a:t>
            </a:r>
            <a:r>
              <a:rPr kumimoji="0" lang="es-A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Hausaufgabe</a:t>
            </a:r>
            <a:endParaRPr kumimoji="0" lang="es-AR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D1756267-9AB2-476B-8B23-55DAC81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71" y="62676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1AD203-E11E-41B7-8B24-9EB5EAEF0360}"/>
              </a:ext>
            </a:extLst>
          </p:cNvPr>
          <p:cNvSpPr/>
          <p:nvPr/>
        </p:nvSpPr>
        <p:spPr>
          <a:xfrm>
            <a:off x="1119730" y="644885"/>
            <a:ext cx="8944294" cy="804353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144095" y="575151"/>
            <a:ext cx="10940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Help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Robbie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compund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words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4B755041-6FE8-4D06-A068-47914A7FD63C}"/>
              </a:ext>
            </a:extLst>
          </p:cNvPr>
          <p:cNvSpPr/>
          <p:nvPr/>
        </p:nvSpPr>
        <p:spPr>
          <a:xfrm>
            <a:off x="114854" y="2724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89586-A924-4CE6-B421-9001FD0E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" y="2956227"/>
            <a:ext cx="1544333" cy="1571427"/>
          </a:xfrm>
          <a:prstGeom prst="rect">
            <a:avLst/>
          </a:prstGeom>
        </p:spPr>
      </p:pic>
      <p:pic>
        <p:nvPicPr>
          <p:cNvPr id="2" name="Picture 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8CD6C60-4735-4AB9-E61C-181C8612F4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/>
          <a:stretch/>
        </p:blipFill>
        <p:spPr>
          <a:xfrm>
            <a:off x="10370035" y="2188233"/>
            <a:ext cx="1128954" cy="34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3031</Words>
  <Application>Microsoft Office PowerPoint</Application>
  <PresentationFormat>Widescreen</PresentationFormat>
  <Paragraphs>545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3_Office Theme</vt:lpstr>
      <vt:lpstr>Talking about things and things to do</vt:lpstr>
      <vt:lpstr>aussprechen</vt:lpstr>
      <vt:lpstr>aussprechen</vt:lpstr>
      <vt:lpstr>aussprechen</vt:lpstr>
      <vt:lpstr>aussprechen</vt:lpstr>
      <vt:lpstr>Follow up 1</vt:lpstr>
      <vt:lpstr>Compound words</vt:lpstr>
      <vt:lpstr>Compound words</vt:lpstr>
      <vt:lpstr>Follow up 2c: </vt:lpstr>
      <vt:lpstr>Follow up 2: </vt:lpstr>
      <vt:lpstr>Follow up 2: </vt:lpstr>
      <vt:lpstr>Follow up 2: </vt:lpstr>
      <vt:lpstr>Follow up 2: </vt:lpstr>
      <vt:lpstr>Follow up 2: </vt:lpstr>
      <vt:lpstr>Follow up 2: </vt:lpstr>
      <vt:lpstr>Follow up 2: </vt:lpstr>
      <vt:lpstr>Words for ‘the’ (der, die, das)</vt:lpstr>
      <vt:lpstr>Follow up 3b</vt:lpstr>
      <vt:lpstr>Follow up 4</vt:lpstr>
      <vt:lpstr>Hör zu und sing mit!</vt:lpstr>
      <vt:lpstr>Follow up 5: </vt:lpstr>
      <vt:lpstr>Follow up 5: </vt:lpstr>
      <vt:lpstr>PowerPoint Presentation</vt:lpstr>
      <vt:lpstr>PowerPoint Presentation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48</cp:revision>
  <dcterms:created xsi:type="dcterms:W3CDTF">2021-06-12T06:20:35Z</dcterms:created>
  <dcterms:modified xsi:type="dcterms:W3CDTF">2023-11-10T15:31:49Z</dcterms:modified>
</cp:coreProperties>
</file>