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5" r:id="rId2"/>
    <p:sldId id="926" r:id="rId3"/>
    <p:sldId id="927" r:id="rId4"/>
    <p:sldId id="940" r:id="rId5"/>
    <p:sldId id="941" r:id="rId6"/>
    <p:sldId id="930" r:id="rId7"/>
    <p:sldId id="942" r:id="rId8"/>
    <p:sldId id="928" r:id="rId9"/>
    <p:sldId id="943" r:id="rId10"/>
    <p:sldId id="929" r:id="rId11"/>
    <p:sldId id="954" r:id="rId12"/>
    <p:sldId id="955" r:id="rId13"/>
    <p:sldId id="956" r:id="rId14"/>
    <p:sldId id="957" r:id="rId15"/>
    <p:sldId id="958" r:id="rId16"/>
    <p:sldId id="959" r:id="rId17"/>
    <p:sldId id="9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D"/>
    <a:srgbClr val="3B3838"/>
    <a:srgbClr val="FADD2E"/>
    <a:srgbClr val="FFFFCC"/>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56" autoAdjust="0"/>
    <p:restoredTop sz="70693" autoAdjust="0"/>
  </p:normalViewPr>
  <p:slideViewPr>
    <p:cSldViewPr snapToGrid="0">
      <p:cViewPr varScale="1">
        <p:scale>
          <a:sx n="72" d="100"/>
          <a:sy n="72" d="100"/>
        </p:scale>
        <p:origin x="51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291DE421-4EBB-4423-BF84-8696F2477BC5}"/>
    <pc:docChg chg="modSld">
      <pc:chgData name="Charlotte Moss" userId="17b589c9-cb67-41ed-a894-f82ca12b573d" providerId="ADAL" clId="{291DE421-4EBB-4423-BF84-8696F2477BC5}" dt="2023-11-10T15:08:15.872" v="0" actId="20577"/>
      <pc:docMkLst>
        <pc:docMk/>
      </pc:docMkLst>
      <pc:sldChg chg="modNotesTx">
        <pc:chgData name="Charlotte Moss" userId="17b589c9-cb67-41ed-a894-f82ca12b573d" providerId="ADAL" clId="{291DE421-4EBB-4423-BF84-8696F2477BC5}" dt="2023-11-10T15:08:15.872" v="0" actId="20577"/>
        <pc:sldMkLst>
          <pc:docMk/>
          <pc:sldMk cId="1095172491" sldId="9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[ü] – </a:t>
            </a:r>
            <a:r>
              <a:rPr lang="en-GB" sz="1200" b="1" i="0" strike="noStrike" spc="-1" dirty="0" err="1">
                <a:solidFill>
                  <a:srgbClr val="002060"/>
                </a:solidFill>
                <a:latin typeface="Century Gothic"/>
                <a:ea typeface="Century Gothic"/>
              </a:rPr>
              <a:t>Tür</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[375] </a:t>
            </a:r>
            <a:r>
              <a:rPr lang="en-GB" sz="1200" b="1" i="0" strike="noStrike" spc="-1" dirty="0" err="1">
                <a:solidFill>
                  <a:srgbClr val="002060"/>
                </a:solidFill>
                <a:latin typeface="Century Gothic"/>
                <a:ea typeface="Century Gothic"/>
              </a:rPr>
              <a:t>grün</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[682] </a:t>
            </a:r>
            <a:r>
              <a:rPr lang="en-GB" sz="1200" b="1" i="0" strike="noStrike" spc="-1" dirty="0" err="1">
                <a:solidFill>
                  <a:srgbClr val="002060"/>
                </a:solidFill>
                <a:latin typeface="Century Gothic"/>
                <a:ea typeface="Century Gothic"/>
              </a:rPr>
              <a:t>müde</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[2000]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Wer? </a:t>
            </a:r>
            <a:r>
              <a:rPr lang="de-DE" sz="1200" b="0" i="0" strike="noStrike" spc="-1" dirty="0">
                <a:solidFill>
                  <a:srgbClr val="002060"/>
                </a:solidFill>
                <a:latin typeface="Century Gothic"/>
                <a:ea typeface="Century Gothic"/>
              </a:rPr>
              <a:t>[149]  </a:t>
            </a:r>
            <a:r>
              <a:rPr lang="de-DE" sz="1200" b="1" i="0" strike="noStrike" spc="-1" dirty="0">
                <a:solidFill>
                  <a:srgbClr val="002060"/>
                </a:solidFill>
                <a:latin typeface="Century Gothic"/>
                <a:ea typeface="Century Gothic"/>
              </a:rPr>
              <a:t>haben, ich habe, er, sie, es hat </a:t>
            </a:r>
            <a:r>
              <a:rPr lang="de-DE" sz="1200" b="0" i="0" strike="noStrike" spc="-1" dirty="0">
                <a:solidFill>
                  <a:srgbClr val="002060"/>
                </a:solidFill>
                <a:latin typeface="Century Gothic"/>
                <a:ea typeface="Century Gothic"/>
              </a:rPr>
              <a:t>[6] </a:t>
            </a:r>
            <a:r>
              <a:rPr lang="de-DE" sz="1200" b="1" i="0" strike="noStrike" spc="-1" dirty="0">
                <a:solidFill>
                  <a:srgbClr val="002060"/>
                </a:solidFill>
                <a:latin typeface="Century Gothic"/>
                <a:ea typeface="Century Gothic"/>
              </a:rPr>
              <a:t>Baum </a:t>
            </a:r>
            <a:r>
              <a:rPr lang="de-DE" sz="1200" b="0" i="0" strike="noStrike" spc="-1" dirty="0">
                <a:solidFill>
                  <a:srgbClr val="002060"/>
                </a:solidFill>
                <a:latin typeface="Century Gothic"/>
                <a:ea typeface="Century Gothic"/>
              </a:rPr>
              <a:t>[1013] </a:t>
            </a:r>
            <a:r>
              <a:rPr lang="de-DE" sz="1200" b="1" i="0" strike="noStrike" spc="-1" dirty="0">
                <a:solidFill>
                  <a:srgbClr val="002060"/>
                </a:solidFill>
                <a:latin typeface="Century Gothic"/>
                <a:ea typeface="Century Gothic"/>
              </a:rPr>
              <a:t>Computer</a:t>
            </a:r>
            <a:r>
              <a:rPr lang="de-DE" sz="1200" b="0" i="0" strike="noStrike" spc="-1" dirty="0">
                <a:solidFill>
                  <a:srgbClr val="002060"/>
                </a:solidFill>
                <a:latin typeface="Century Gothic"/>
                <a:ea typeface="Century Gothic"/>
              </a:rPr>
              <a:t> [1252]  </a:t>
            </a:r>
            <a:r>
              <a:rPr lang="de-DE" sz="1200" b="1" i="0" strike="noStrike" spc="-1" dirty="0">
                <a:solidFill>
                  <a:srgbClr val="002060"/>
                </a:solidFill>
                <a:latin typeface="Century Gothic"/>
                <a:ea typeface="Century Gothic"/>
              </a:rPr>
              <a:t>Fahrrad </a:t>
            </a:r>
            <a:r>
              <a:rPr lang="de-DE" sz="1200" b="0" i="0" strike="noStrike" spc="-1" dirty="0">
                <a:solidFill>
                  <a:srgbClr val="002060"/>
                </a:solidFill>
                <a:latin typeface="Century Gothic"/>
                <a:ea typeface="Century Gothic"/>
              </a:rPr>
              <a:t>[2138]  </a:t>
            </a:r>
            <a:r>
              <a:rPr lang="de-DE" sz="1200" b="1" i="0" strike="noStrike" spc="-1" dirty="0">
                <a:solidFill>
                  <a:srgbClr val="002060"/>
                </a:solidFill>
                <a:latin typeface="Century Gothic"/>
                <a:ea typeface="Century Gothic"/>
              </a:rPr>
              <a:t>Papier </a:t>
            </a:r>
            <a:r>
              <a:rPr lang="de-DE" sz="1200" b="0" i="0" strike="noStrike" spc="-1" dirty="0">
                <a:solidFill>
                  <a:srgbClr val="002060"/>
                </a:solidFill>
                <a:latin typeface="Century Gothic"/>
                <a:ea typeface="Century Gothic"/>
              </a:rPr>
              <a:t>[1163] </a:t>
            </a:r>
            <a:r>
              <a:rPr lang="de-DE" sz="1200" b="1" i="0" strike="noStrike" spc="-1" dirty="0">
                <a:solidFill>
                  <a:srgbClr val="002060"/>
                </a:solidFill>
                <a:latin typeface="Century Gothic"/>
                <a:ea typeface="Century Gothic"/>
              </a:rPr>
              <a:t>Spiel </a:t>
            </a:r>
            <a:r>
              <a:rPr lang="de-DE" sz="1200" b="0" i="0" strike="noStrike" spc="-1" dirty="0">
                <a:solidFill>
                  <a:srgbClr val="002060"/>
                </a:solidFill>
                <a:latin typeface="Century Gothic"/>
                <a:ea typeface="Century Gothic"/>
              </a:rPr>
              <a:t>[328]</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 </a:t>
            </a:r>
            <a:r>
              <a:rPr lang="de-DE" sz="1200" b="0" i="0" strike="noStrike" spc="-1" dirty="0" err="1">
                <a:solidFill>
                  <a:srgbClr val="002060"/>
                </a:solidFill>
                <a:latin typeface="Century Gothic"/>
                <a:ea typeface="Century Gothic"/>
              </a:rPr>
              <a:t>selection</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of</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previously</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taught</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words</a:t>
            </a:r>
            <a:endParaRPr lang="de-DE" sz="1200" b="0" i="0" strike="noStrike" spc="-1" dirty="0">
              <a:solidFill>
                <a:srgbClr val="002060"/>
              </a:solidFill>
              <a:latin typeface="Century Gothic"/>
              <a:ea typeface="Century Gothic"/>
            </a:endParaRP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2: </a:t>
            </a:r>
            <a:r>
              <a:rPr lang="de-DE" sz="1800" b="0" i="0" u="none" strike="noStrike" dirty="0">
                <a:solidFill>
                  <a:srgbClr val="002060"/>
                </a:solidFill>
                <a:effectLst/>
                <a:latin typeface="Century Gothic" panose="020B0502020202020204" pitchFamily="34" charset="0"/>
              </a:rPr>
              <a:t>Idee [451] Preis [334] Problem [210] einfach [131] gut [76]  schwer [257]  Auf Wiedersehen [n/a] tschüss [3766]</a:t>
            </a:r>
            <a:r>
              <a:rPr lang="de-DE"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new and revisited vocabulary as well as the first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forms of </a:t>
            </a:r>
            <a:r>
              <a:rPr lang="en-GB" sz="1200" b="0" i="1" strike="noStrike" spc="-1" dirty="0" err="1">
                <a:solidFill>
                  <a:srgbClr val="000000"/>
                </a:solidFill>
                <a:latin typeface="Calibri"/>
                <a:ea typeface="Calibri"/>
              </a:rPr>
              <a:t>haben</a:t>
            </a:r>
            <a:r>
              <a:rPr lang="en-GB" sz="1200" b="0" strike="noStrike" spc="-1" dirty="0">
                <a:solidFill>
                  <a:srgbClr val="000000"/>
                </a:solidFill>
                <a:latin typeface="Calibri"/>
                <a:ea typeface="Calibri"/>
              </a:rPr>
              <a:t>.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English lists for </a:t>
            </a:r>
            <a:r>
              <a:rPr lang="en-GB" sz="1200" b="0" strike="noStrike" spc="-1" dirty="0" err="1">
                <a:solidFill>
                  <a:srgbClr val="000000"/>
                </a:solidFill>
                <a:latin typeface="Calibri"/>
              </a:rPr>
              <a:t>Lias</a:t>
            </a:r>
            <a:r>
              <a:rPr lang="en-GB" sz="1200" b="0" strike="noStrike" spc="-1" dirty="0">
                <a:solidFill>
                  <a:srgbClr val="000000"/>
                </a:solidFill>
                <a:latin typeface="Calibri"/>
              </a:rPr>
              <a:t> and Ronja to show which items each person has. </a:t>
            </a:r>
          </a:p>
          <a:p>
            <a:pPr marL="229320" indent="-228600">
              <a:lnSpc>
                <a:spcPct val="100000"/>
              </a:lnSpc>
              <a:buAutoNum type="arabicPeriod"/>
            </a:pPr>
            <a:r>
              <a:rPr lang="en-GB" sz="1200" b="0" strike="noStrike" spc="-1" dirty="0">
                <a:solidFill>
                  <a:srgbClr val="000000"/>
                </a:solidFill>
                <a:latin typeface="Calibri"/>
              </a:rPr>
              <a:t>Click to reveal answers.</a:t>
            </a:r>
          </a:p>
          <a:p>
            <a:pPr marL="720" indent="0">
              <a:lnSpc>
                <a:spcPct val="100000"/>
              </a:lnSpc>
              <a:buNone/>
            </a:pPr>
            <a:endParaRPr lang="en-GB" sz="1200" b="0" strike="noStrike" spc="-1" dirty="0">
              <a:solidFill>
                <a:srgbClr val="000000"/>
              </a:solidFill>
              <a:latin typeface="Calibri"/>
            </a:endParaRPr>
          </a:p>
          <a:p>
            <a:pPr marL="720" indent="0">
              <a:lnSpc>
                <a:spcPct val="100000"/>
              </a:lnSpc>
              <a:buNone/>
            </a:pPr>
            <a:r>
              <a:rPr lang="en-GB" sz="1200" b="0" strike="noStrike" spc="-1" dirty="0">
                <a:solidFill>
                  <a:srgbClr val="000000"/>
                </a:solidFill>
                <a:latin typeface="Calibri"/>
              </a:rPr>
              <a:t>Additional task suggestion:</a:t>
            </a:r>
          </a:p>
          <a:p>
            <a:pPr marL="720" indent="0">
              <a:lnSpc>
                <a:spcPct val="100000"/>
              </a:lnSpc>
              <a:buNone/>
            </a:pPr>
            <a:r>
              <a:rPr lang="en-GB" sz="1200" b="0" strike="noStrike" spc="-1" dirty="0">
                <a:solidFill>
                  <a:srgbClr val="000000"/>
                </a:solidFill>
                <a:latin typeface="Calibri"/>
              </a:rPr>
              <a:t>1. Pupils translate the whole sentence, including thinking about how to translate the questions ‘Has she the paper?’ into correct English.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1090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 of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5 minutes (6 slides)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practise knowledge of </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Row 2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accusative definite articles (words for ‘the’) in German; to practise comprehension of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mn-cs"/>
              </a:rPr>
              <a:t>haben</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in first and third persons.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on the audio button to hear a sentence starter. Pupils listen for the definite article and finish the sentence with the appropriate noun by pointing to the left or the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to reveal 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Pupils listen to the sentence again and decide whether it refers to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Lias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Ronja or Gabriel. Note,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Lias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is speaking in this activity, so ‘ich’ refers to 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to reveal answer.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 Click for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Ich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habe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0479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Er hat die…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586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Sie hat den…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731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Er hat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7141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[5/6]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Ich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habe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das…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4239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Sie hat den…</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6975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du’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‘du’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the SSC </a:t>
            </a:r>
            <a:r>
              <a:rPr lang="en-GB" sz="1200" b="1" strike="noStrike" spc="-1" dirty="0">
                <a:solidFill>
                  <a:srgbClr val="000000"/>
                </a:solidFill>
                <a:latin typeface="Calibri"/>
                <a:ea typeface="Calibri"/>
              </a:rPr>
              <a:t>long [u].</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‘du’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du</a:t>
            </a:r>
            <a:r>
              <a:rPr lang="fr-FR" baseline="0" dirty="0"/>
              <a:t>’ </a:t>
            </a:r>
            <a:r>
              <a:rPr lang="fr-FR" baseline="0" dirty="0" err="1"/>
              <a:t>might</a:t>
            </a:r>
            <a:r>
              <a:rPr lang="fr-FR" baseline="0" dirty="0"/>
              <a:t> </a:t>
            </a:r>
            <a:r>
              <a:rPr lang="fr-FR" baseline="0" dirty="0" err="1"/>
              <a:t>be</a:t>
            </a:r>
            <a:r>
              <a:rPr lang="fr-FR" baseline="0" dirty="0"/>
              <a:t> to point at </a:t>
            </a:r>
            <a:r>
              <a:rPr lang="fr-FR" baseline="0" dirty="0" err="1"/>
              <a:t>someone</a:t>
            </a:r>
            <a:r>
              <a:rPr lang="fr-FR" baseline="0" dirty="0"/>
              <a:t> </a:t>
            </a:r>
            <a:r>
              <a:rPr lang="fr-FR" baseline="0" dirty="0" err="1"/>
              <a:t>else</a:t>
            </a:r>
            <a:r>
              <a:rPr lang="fr-FR" baseline="0" dirty="0"/>
              <a:t>.</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127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a:t>Tür</a:t>
            </a:r>
            <a:r>
              <a:rPr lang="fr-FR" baseline="0" dirty="0"/>
              <a:t>’ might be miming the opening of a door by using one hand as the ‘hinges’ and the second hand to move out away from the first making a right-angled action of opening and closing.</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[ü].</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Tür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gesture for ‘</a:t>
            </a:r>
            <a:r>
              <a:rPr lang="fr-FR" b="1" baseline="0" dirty="0"/>
              <a:t>Tür</a:t>
            </a:r>
            <a:r>
              <a:rPr lang="fr-FR" baseline="0" dirty="0"/>
              <a:t>’ might be miming the opening of a door by using one hand as the ‘hinges’ and the second hand to move out away from the first making a right-angled action of opening and closing.</a:t>
            </a:r>
          </a:p>
          <a:p>
            <a:pPr marL="0" indent="0">
              <a:lnSpc>
                <a:spcPct val="100000"/>
              </a:lnSpc>
              <a:buNone/>
            </a:pPr>
            <a:r>
              <a:rPr lang="fr-FR" sz="1200" b="0" strike="noStrike" spc="-1" baseline="0" dirty="0">
                <a:latin typeface="Arial"/>
              </a:rPr>
              <a:t>ii)     as with all vowels, there are long and short versions of [ü].  This week we focus on differentiating [ü] from previously taught [u] and we mainly work with longer versions of the vowels as it is easier to hear the difference.  In Y5/6 we will focus more on long/short versions of the vowels.</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7451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[ü] </a:t>
            </a:r>
            <a:r>
              <a:rPr lang="en-GB" sz="1200" b="0" strike="noStrike" spc="-1" dirty="0">
                <a:solidFill>
                  <a:srgbClr val="000000"/>
                </a:solidFill>
                <a:latin typeface="+mn-lt"/>
                <a:ea typeface="Calibri"/>
              </a:rPr>
              <a:t>by aurally differentiating between pairs of similar sounding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listen to the example (</a:t>
            </a:r>
            <a:r>
              <a:rPr lang="en-GB" dirty="0" err="1"/>
              <a:t>Beispiel</a:t>
            </a:r>
            <a:r>
              <a:rPr lang="en-GB" dirty="0"/>
              <a:t>). Both words are heard.  Pupils decide which order they hear the words in and write either A – B OR B – A.</a:t>
            </a:r>
          </a:p>
          <a:p>
            <a:r>
              <a:rPr lang="en-GB" dirty="0"/>
              <a:t>2. Click to correct the example.</a:t>
            </a:r>
          </a:p>
          <a:p>
            <a:r>
              <a:rPr lang="en-GB" dirty="0"/>
              <a:t>3. Continue with items 1-6 and click to correct.</a:t>
            </a:r>
          </a:p>
          <a:p>
            <a:endParaRPr lang="en-GB" dirty="0"/>
          </a:p>
          <a:p>
            <a:r>
              <a:rPr lang="en-GB" b="1" dirty="0"/>
              <a:t>Transcript</a:t>
            </a:r>
            <a:r>
              <a:rPr lang="en-GB" dirty="0"/>
              <a:t>:</a:t>
            </a:r>
            <a:br>
              <a:rPr lang="en-GB" dirty="0"/>
            </a:br>
            <a:r>
              <a:rPr lang="en-GB" dirty="0" err="1"/>
              <a:t>Beispiel</a:t>
            </a:r>
            <a:r>
              <a:rPr lang="en-GB" dirty="0"/>
              <a:t>:  Ruhe – </a:t>
            </a:r>
            <a:r>
              <a:rPr lang="en-GB" dirty="0" err="1"/>
              <a:t>rühren</a:t>
            </a:r>
            <a:r>
              <a:rPr lang="en-GB" dirty="0"/>
              <a:t>.</a:t>
            </a:r>
            <a:br>
              <a:rPr lang="en-GB" dirty="0"/>
            </a:br>
            <a:r>
              <a:rPr lang="en-GB" dirty="0" err="1"/>
              <a:t>kühl</a:t>
            </a:r>
            <a:r>
              <a:rPr lang="en-GB" dirty="0"/>
              <a:t> – </a:t>
            </a:r>
            <a:r>
              <a:rPr lang="en-GB" dirty="0" err="1"/>
              <a:t>Kuh</a:t>
            </a:r>
            <a:br>
              <a:rPr lang="en-GB" dirty="0"/>
            </a:br>
            <a:r>
              <a:rPr lang="en-GB" dirty="0" err="1"/>
              <a:t>Kuss</a:t>
            </a:r>
            <a:r>
              <a:rPr lang="en-GB" dirty="0"/>
              <a:t> – </a:t>
            </a:r>
            <a:r>
              <a:rPr lang="en-GB" dirty="0" err="1"/>
              <a:t>Küste</a:t>
            </a:r>
            <a:endParaRPr lang="en-GB" dirty="0"/>
          </a:p>
          <a:p>
            <a:r>
              <a:rPr lang="en-GB" dirty="0" err="1"/>
              <a:t>kurz</a:t>
            </a:r>
            <a:r>
              <a:rPr lang="en-GB" dirty="0"/>
              <a:t> – </a:t>
            </a:r>
            <a:r>
              <a:rPr lang="en-GB" dirty="0" err="1"/>
              <a:t>Kürze</a:t>
            </a:r>
            <a:endParaRPr lang="en-GB" dirty="0"/>
          </a:p>
          <a:p>
            <a:r>
              <a:rPr lang="en-GB" dirty="0" err="1"/>
              <a:t>drücken</a:t>
            </a:r>
            <a:r>
              <a:rPr lang="en-GB" dirty="0"/>
              <a:t> – Drucker</a:t>
            </a:r>
          </a:p>
          <a:p>
            <a:r>
              <a:rPr lang="en-GB" dirty="0" err="1"/>
              <a:t>Münze</a:t>
            </a:r>
            <a:r>
              <a:rPr lang="en-GB" dirty="0"/>
              <a:t> – </a:t>
            </a:r>
            <a:r>
              <a:rPr lang="en-GB" dirty="0" err="1"/>
              <a:t>Mund</a:t>
            </a:r>
            <a:endParaRPr lang="en-GB" dirty="0"/>
          </a:p>
          <a:p>
            <a:r>
              <a:rPr lang="en-GB" dirty="0" err="1"/>
              <a:t>Bruder</a:t>
            </a:r>
            <a:r>
              <a:rPr lang="en-GB" dirty="0"/>
              <a:t> – </a:t>
            </a:r>
            <a:r>
              <a:rPr lang="en-GB" dirty="0" err="1"/>
              <a:t>Brüder</a:t>
            </a:r>
            <a:endParaRPr lang="en-GB" dirty="0"/>
          </a:p>
          <a:p>
            <a:endParaRPr lang="en-GB" dirty="0"/>
          </a:p>
          <a:p>
            <a:r>
              <a:rPr lang="en-GB" b="1" baseline="0" dirty="0"/>
              <a:t>Word frequency (1 is the most frequent word in German): </a:t>
            </a:r>
            <a:br>
              <a:rPr lang="en-GB" b="1" baseline="0" dirty="0"/>
            </a:br>
            <a:r>
              <a:rPr lang="en-GB" b="0" baseline="0" dirty="0" err="1"/>
              <a:t>Bruder</a:t>
            </a:r>
            <a:r>
              <a:rPr lang="en-GB" b="0" baseline="0" dirty="0"/>
              <a:t> [730] Drucker [&gt;5000] </a:t>
            </a:r>
            <a:r>
              <a:rPr lang="en-GB" b="0" baseline="0" dirty="0" err="1"/>
              <a:t>drücken</a:t>
            </a:r>
            <a:r>
              <a:rPr lang="en-GB" b="0" baseline="0" dirty="0"/>
              <a:t> [924] </a:t>
            </a:r>
            <a:r>
              <a:rPr lang="en-GB" b="0" baseline="0" dirty="0" err="1"/>
              <a:t>Kuh</a:t>
            </a:r>
            <a:r>
              <a:rPr lang="en-GB" b="0" baseline="0" dirty="0"/>
              <a:t> [2935] </a:t>
            </a:r>
            <a:r>
              <a:rPr lang="en-GB" b="0" baseline="0" dirty="0" err="1"/>
              <a:t>kühl</a:t>
            </a:r>
            <a:r>
              <a:rPr lang="en-GB" b="0" baseline="0" dirty="0"/>
              <a:t> [2730] </a:t>
            </a:r>
            <a:r>
              <a:rPr lang="en-GB" b="0" baseline="0" dirty="0" err="1"/>
              <a:t>kurz</a:t>
            </a:r>
            <a:r>
              <a:rPr lang="en-GB" b="0" baseline="0" dirty="0"/>
              <a:t> [176] </a:t>
            </a:r>
            <a:r>
              <a:rPr lang="en-GB" b="0" baseline="0" dirty="0" err="1"/>
              <a:t>Kürze</a:t>
            </a:r>
            <a:r>
              <a:rPr lang="en-GB" b="0" baseline="0" dirty="0"/>
              <a:t> [&gt;5000] </a:t>
            </a:r>
            <a:r>
              <a:rPr lang="en-GB" b="0" baseline="0" dirty="0" err="1"/>
              <a:t>Kuss</a:t>
            </a:r>
            <a:r>
              <a:rPr lang="en-GB" b="0" baseline="0" dirty="0"/>
              <a:t> [&gt;5000] </a:t>
            </a:r>
            <a:r>
              <a:rPr lang="en-GB" b="0" baseline="0" dirty="0" err="1"/>
              <a:t>Küste</a:t>
            </a:r>
            <a:r>
              <a:rPr lang="en-GB" b="0" baseline="0" dirty="0"/>
              <a:t> [2628] </a:t>
            </a:r>
            <a:r>
              <a:rPr lang="en-GB" b="0" baseline="0" dirty="0" err="1"/>
              <a:t>Mund</a:t>
            </a:r>
            <a:r>
              <a:rPr lang="en-GB" b="0" baseline="0" dirty="0"/>
              <a:t> [856] </a:t>
            </a:r>
            <a:r>
              <a:rPr lang="en-GB" b="0" baseline="0" dirty="0" err="1"/>
              <a:t>Münze</a:t>
            </a:r>
            <a:r>
              <a:rPr lang="en-GB" b="0" baseline="0" dirty="0"/>
              <a:t> [3904] Ruhe [989] </a:t>
            </a:r>
            <a:r>
              <a:rPr lang="en-GB" b="0" baseline="0" dirty="0" err="1"/>
              <a:t>rühren</a:t>
            </a:r>
            <a:r>
              <a:rPr lang="en-GB" b="0" baseline="0" dirty="0"/>
              <a:t> [2151]</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dirty="0"/>
              <a:t>Pupils</a:t>
            </a:r>
            <a:r>
              <a:rPr lang="en-GB" baseline="0" dirty="0"/>
              <a:t> either work by themselves or in pairs, reading out the words and thinking about their English meanings (30 seconds).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make an image disappear. Pupils do a quick sketch of the missing picture or write the English. Click again for the picture to return for pupils to check. Repeat for all pictures.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for the words to disappear one by one. This time pupils say the missing word in chorus then try to write it in the air with their finger. Focus on just the noun (not the article) to keep it simpler, but ask pupils at the end which gender each of the new nouns is.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baseline="0"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Read the grammar explanation about </a:t>
            </a:r>
            <a:r>
              <a:rPr kumimoji="0" lang="en-GB" sz="1200" b="0" i="1" u="none" strike="noStrike" kern="1200" cap="none" spc="-1" normalizeH="0" baseline="0" noProof="0" dirty="0" err="1">
                <a:ln>
                  <a:noFill/>
                </a:ln>
                <a:solidFill>
                  <a:srgbClr val="000000"/>
                </a:solidFill>
                <a:effectLst/>
                <a:uLnTx/>
                <a:uFillTx/>
                <a:latin typeface="Calibri"/>
                <a:ea typeface="Calibri"/>
              </a:rPr>
              <a:t>haben</a:t>
            </a:r>
            <a:r>
              <a:rPr kumimoji="0" lang="en-GB" sz="1200" b="0" i="0" u="none" strike="noStrike" kern="1200" cap="none" spc="-1" normalizeH="0" baseline="0" noProof="0" dirty="0">
                <a:ln>
                  <a:noFill/>
                </a:ln>
                <a:solidFill>
                  <a:srgbClr val="000000"/>
                </a:solidFill>
                <a:effectLst/>
                <a:uLnTx/>
                <a:uFillTx/>
                <a:latin typeface="Calibri"/>
                <a:ea typeface="Calibri"/>
              </a:rPr>
              <a:t>.  Make sure pupils are clear about the ‘I’, ‘he’ and ‘she’ pictures.</a:t>
            </a:r>
            <a:endParaRPr kumimoji="0" lang="en-GB" sz="1200" b="0" i="0" u="none" strike="noStrike" kern="1200" cap="none" spc="-1" normalizeH="0" baseline="0" noProof="0" dirty="0">
              <a:ln>
                <a:noFill/>
              </a:ln>
              <a:solidFill>
                <a:prstClr val="black"/>
              </a:solidFill>
              <a:effectLst/>
              <a:uLnTx/>
              <a:uFillTx/>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Elicit English translation for the German examples provided.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rPr>
              <a:t>Draw attention to the </a:t>
            </a:r>
            <a:r>
              <a:rPr kumimoji="0" lang="en-GB" sz="1200" b="0" i="1" u="none" strike="noStrike" kern="1200" cap="none" spc="-1" normalizeH="0" baseline="0" noProof="0" dirty="0">
                <a:ln>
                  <a:noFill/>
                </a:ln>
                <a:solidFill>
                  <a:srgbClr val="000000"/>
                </a:solidFill>
                <a:effectLst/>
                <a:uLnTx/>
                <a:uFillTx/>
                <a:latin typeface="Calibri"/>
              </a:rPr>
              <a:t>den </a:t>
            </a:r>
            <a:r>
              <a:rPr kumimoji="0" lang="en-GB" sz="1200" b="0" i="0" u="none" strike="noStrike" kern="1200" cap="none" spc="-1" normalizeH="0" baseline="0" noProof="0" dirty="0">
                <a:ln>
                  <a:noFill/>
                </a:ln>
                <a:solidFill>
                  <a:srgbClr val="000000"/>
                </a:solidFill>
                <a:effectLst/>
                <a:uLnTx/>
                <a:uFillTx/>
                <a:latin typeface="Calibri"/>
              </a:rPr>
              <a:t>used here after </a:t>
            </a:r>
            <a:r>
              <a:rPr kumimoji="0" lang="en-GB" sz="1200" b="0" i="1" u="none" strike="noStrike" kern="1200" cap="none" spc="-1" normalizeH="0" baseline="0" noProof="0" dirty="0" err="1">
                <a:ln>
                  <a:noFill/>
                </a:ln>
                <a:solidFill>
                  <a:srgbClr val="000000"/>
                </a:solidFill>
                <a:effectLst/>
                <a:uLnTx/>
                <a:uFillTx/>
                <a:latin typeface="Calibri"/>
              </a:rPr>
              <a:t>haben</a:t>
            </a:r>
            <a:r>
              <a:rPr kumimoji="0" lang="en-GB" sz="1200" b="0" i="0" u="none" strike="noStrike" kern="1200" cap="none" spc="-1" normalizeH="0" baseline="0" noProof="0" dirty="0">
                <a:ln>
                  <a:noFill/>
                </a:ln>
                <a:solidFill>
                  <a:srgbClr val="000000"/>
                </a:solidFill>
                <a:effectLst/>
                <a:uLnTx/>
                <a:uFillTx/>
                <a:latin typeface="Calibri"/>
              </a:rPr>
              <a:t> for masculine nouns. </a:t>
            </a: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(2 slides)</a:t>
            </a:r>
          </a:p>
          <a:p>
            <a:pPr marL="216000" indent="-215280">
              <a:lnSpc>
                <a:spcPct val="100000"/>
              </a:lnSpc>
            </a:pPr>
            <a:r>
              <a:rPr lang="en-GB" sz="1200" b="1" strike="noStrike" spc="-1" dirty="0">
                <a:solidFill>
                  <a:srgbClr val="000000"/>
                </a:solidFill>
                <a:latin typeface="Calibri"/>
                <a:ea typeface="Calibri"/>
              </a:rPr>
              <a:t>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first and third person singular forms of the verb </a:t>
            </a:r>
            <a:r>
              <a:rPr lang="en-GB" sz="1200" b="0" i="1" strike="noStrike" spc="-1" dirty="0" err="1">
                <a:solidFill>
                  <a:srgbClr val="000000"/>
                </a:solidFill>
                <a:latin typeface="Calibri"/>
                <a:ea typeface="Calibri"/>
              </a:rPr>
              <a:t>haben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(to have).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English meaning from the two options given. Encourage them to look at the verb form: </a:t>
            </a:r>
            <a:r>
              <a:rPr lang="en-GB" sz="1200" b="0" strike="noStrike" spc="-1" dirty="0" err="1">
                <a:solidFill>
                  <a:srgbClr val="000000"/>
                </a:solidFill>
                <a:latin typeface="Calibri"/>
              </a:rPr>
              <a:t>habe</a:t>
            </a:r>
            <a:r>
              <a:rPr lang="en-GB" sz="1200" b="0" strike="noStrike" spc="-1" dirty="0">
                <a:solidFill>
                  <a:srgbClr val="000000"/>
                </a:solidFill>
                <a:latin typeface="Calibri"/>
              </a:rPr>
              <a:t> or hat? Items 5 and 6 are questions, but pupils still just need to look for the verb form. </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9.gif"/><Relationship Id="rId5" Type="http://schemas.openxmlformats.org/officeDocument/2006/relationships/image" Target="../media/image48.gi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image" Target="../media/image48.gif"/><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audio" Target="../media/audio11.wav"/><Relationship Id="rId4" Type="http://schemas.openxmlformats.org/officeDocument/2006/relationships/image" Target="../media/image34.svg"/><Relationship Id="rId9" Type="http://schemas.openxmlformats.org/officeDocument/2006/relationships/image" Target="../media/image51.gif"/></Relationships>
</file>

<file path=ppt/slides/_rels/slide12.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8.gif"/><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audio" Target="../media/audio12.wav"/><Relationship Id="rId4" Type="http://schemas.openxmlformats.org/officeDocument/2006/relationships/image" Target="../media/image34.svg"/><Relationship Id="rId9" Type="http://schemas.openxmlformats.org/officeDocument/2006/relationships/image" Target="../media/image51.gif"/></Relationships>
</file>

<file path=ppt/slides/_rels/slide13.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48.gif"/><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audio" Target="../media/audio13.wav"/><Relationship Id="rId4" Type="http://schemas.openxmlformats.org/officeDocument/2006/relationships/image" Target="../media/image34.svg"/><Relationship Id="rId9" Type="http://schemas.openxmlformats.org/officeDocument/2006/relationships/image" Target="../media/image51.gif"/></Relationships>
</file>

<file path=ppt/slides/_rels/slide14.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3.png"/><Relationship Id="rId3" Type="http://schemas.openxmlformats.org/officeDocument/2006/relationships/image" Target="../media/image33.png"/><Relationship Id="rId7" Type="http://schemas.openxmlformats.org/officeDocument/2006/relationships/image" Target="../media/image48.gif"/><Relationship Id="rId12"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audio" Target="../media/audio14.wav"/><Relationship Id="rId4" Type="http://schemas.openxmlformats.org/officeDocument/2006/relationships/image" Target="../media/image34.svg"/><Relationship Id="rId9" Type="http://schemas.openxmlformats.org/officeDocument/2006/relationships/image" Target="../media/image51.gif"/></Relationships>
</file>

<file path=ppt/slides/_rels/slide15.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image" Target="../media/image48.gif"/><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audio" Target="../media/audio15.wav"/><Relationship Id="rId4" Type="http://schemas.openxmlformats.org/officeDocument/2006/relationships/image" Target="../media/image34.svg"/><Relationship Id="rId9" Type="http://schemas.openxmlformats.org/officeDocument/2006/relationships/image" Target="../media/image51.gif"/></Relationships>
</file>

<file path=ppt/slides/_rels/slide16.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48.gif"/><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audio" Target="../media/audio16.wav"/><Relationship Id="rId4" Type="http://schemas.openxmlformats.org/officeDocument/2006/relationships/image" Target="../media/image34.svg"/><Relationship Id="rId9" Type="http://schemas.openxmlformats.org/officeDocument/2006/relationships/image" Target="../media/image51.gif"/></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audio" Target="../media/audio17.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audio" Target="../media/audio4.wav"/><Relationship Id="rId12" Type="http://schemas.openxmlformats.org/officeDocument/2006/relationships/audio" Target="../media/audio9.wav"/><Relationship Id="rId17" Type="http://schemas.microsoft.com/office/2007/relationships/hdphoto" Target="../media/hdphoto1.wdp"/><Relationship Id="rId25"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5.png"/><Relationship Id="rId5" Type="http://schemas.openxmlformats.org/officeDocument/2006/relationships/image" Target="../media/image14.png"/><Relationship Id="rId15" Type="http://schemas.openxmlformats.org/officeDocument/2006/relationships/image" Target="../media/image17.gif"/><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audio" Target="../media/audio7.wav"/><Relationship Id="rId19"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16.png"/><Relationship Id="rId22" Type="http://schemas.openxmlformats.org/officeDocument/2006/relationships/image" Target="../media/image23.jpeg"/><Relationship Id="rId27"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15.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h</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aben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 to have</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‘the’ – den, die,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das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[ü] vs [u]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3</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descr="Free table furniture wooden vector">
            <a:extLst>
              <a:ext uri="{FF2B5EF4-FFF2-40B4-BE49-F238E27FC236}">
                <a16:creationId xmlns:a16="http://schemas.microsoft.com/office/drawing/2014/main" id="{24A19C15-24BC-C149-4561-7F762EDC4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597" y="2996594"/>
            <a:ext cx="2712260" cy="2244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88C304A-D4A4-5786-7B31-3AFB2C1F49E0}"/>
              </a:ext>
            </a:extLst>
          </p:cNvPr>
          <p:cNvPicPr>
            <a:picLocks noChangeAspect="1"/>
          </p:cNvPicPr>
          <p:nvPr/>
        </p:nvPicPr>
        <p:blipFill>
          <a:blip r:embed="rId5"/>
          <a:stretch>
            <a:fillRect/>
          </a:stretch>
        </p:blipFill>
        <p:spPr>
          <a:xfrm>
            <a:off x="2742091" y="2921037"/>
            <a:ext cx="1008265" cy="666946"/>
          </a:xfrm>
          <a:prstGeom prst="rect">
            <a:avLst/>
          </a:prstGeom>
        </p:spPr>
      </p:pic>
      <p:pic>
        <p:nvPicPr>
          <p:cNvPr id="6" name="Picture 8" descr="Free computer desktop modern vector">
            <a:extLst>
              <a:ext uri="{FF2B5EF4-FFF2-40B4-BE49-F238E27FC236}">
                <a16:creationId xmlns:a16="http://schemas.microsoft.com/office/drawing/2014/main" id="{4270D5B2-1599-B2B0-5405-026393B458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703" y="2833820"/>
            <a:ext cx="1316425" cy="9904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of a person&#10;&#10;Description automatically generated">
            <a:extLst>
              <a:ext uri="{FF2B5EF4-FFF2-40B4-BE49-F238E27FC236}">
                <a16:creationId xmlns:a16="http://schemas.microsoft.com/office/drawing/2014/main" id="{C1498D01-E359-F665-0955-9CC18EE2BC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410" y="1544775"/>
            <a:ext cx="989073" cy="376845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B5E448-229D-4F57-86F8-76789C48FA58}"/>
              </a:ext>
            </a:extLst>
          </p:cNvPr>
          <p:cNvGrpSpPr/>
          <p:nvPr/>
        </p:nvGrpSpPr>
        <p:grpSpPr>
          <a:xfrm>
            <a:off x="4341800" y="4914068"/>
            <a:ext cx="3147712" cy="1576131"/>
            <a:chOff x="6834223" y="4914067"/>
            <a:chExt cx="3162619" cy="1576131"/>
          </a:xfrm>
        </p:grpSpPr>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627467" y="412082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722317" y="573551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2" name="CustomShape 6"/>
          <p:cNvSpPr/>
          <p:nvPr/>
        </p:nvSpPr>
        <p:spPr>
          <a:xfrm>
            <a:off x="101160" y="0"/>
            <a:ext cx="40136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spc="-1" dirty="0" err="1">
                <a:solidFill>
                  <a:srgbClr val="002060"/>
                </a:solidFill>
                <a:latin typeface="Century gothic"/>
              </a:rPr>
              <a:t>Wer</a:t>
            </a:r>
            <a:r>
              <a:rPr lang="en-GB" sz="2600" b="1" spc="-1" dirty="0">
                <a:solidFill>
                  <a:srgbClr val="002060"/>
                </a:solidFill>
                <a:latin typeface="Century gothic"/>
              </a:rPr>
              <a:t> hat das?</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89929" y="361336"/>
            <a:ext cx="1156074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Make 2 lists. What does </a:t>
            </a:r>
            <a:r>
              <a:rPr kumimoji="0" lang="en-GB" sz="2000" b="0"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2000" b="0" i="0" u="none" strike="noStrike" kern="1200" cap="none" spc="-1" normalizeH="0" baseline="0" noProof="0" dirty="0">
                <a:ln>
                  <a:noFill/>
                </a:ln>
                <a:solidFill>
                  <a:srgbClr val="002060"/>
                </a:solidFill>
                <a:effectLst/>
                <a:uLnTx/>
                <a:uFillTx/>
                <a:latin typeface="Century Gothic"/>
                <a:ea typeface="Century Gothic"/>
                <a:cs typeface="+mn-cs"/>
              </a:rPr>
              <a:t> (I) have? What does Ronja (she) have?</a:t>
            </a:r>
            <a:endParaRPr kumimoji="0" lang="en-GB" sz="20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33807" y="866998"/>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359561" y="57149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374198" y="90519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93935" y="198619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877045" y="1688894"/>
            <a:ext cx="2314229" cy="8362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135054" y="1680187"/>
            <a:ext cx="2998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Computer.</a:t>
            </a:r>
          </a:p>
        </p:txBody>
      </p:sp>
      <p:sp>
        <p:nvSpPr>
          <p:cNvPr id="20" name="TextBox 19">
            <a:extLst>
              <a:ext uri="{FF2B5EF4-FFF2-40B4-BE49-F238E27FC236}">
                <a16:creationId xmlns:a16="http://schemas.microsoft.com/office/drawing/2014/main" id="{76629107-549E-4B60-9A05-7B0B89B30765}"/>
              </a:ext>
            </a:extLst>
          </p:cNvPr>
          <p:cNvSpPr txBox="1"/>
          <p:nvPr/>
        </p:nvSpPr>
        <p:spPr>
          <a:xfrm>
            <a:off x="90765" y="144748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399882" y="227321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374253"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29041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1016695" y="3335455"/>
            <a:ext cx="22139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Spiel.</a:t>
            </a:r>
          </a:p>
        </p:txBody>
      </p:sp>
      <p:sp>
        <p:nvSpPr>
          <p:cNvPr id="31" name="TextBox 30">
            <a:extLst>
              <a:ext uri="{FF2B5EF4-FFF2-40B4-BE49-F238E27FC236}">
                <a16:creationId xmlns:a16="http://schemas.microsoft.com/office/drawing/2014/main" id="{821232D9-BAD1-486E-AC36-E2DD1E9885CC}"/>
              </a:ext>
            </a:extLst>
          </p:cNvPr>
          <p:cNvSpPr txBox="1"/>
          <p:nvPr/>
        </p:nvSpPr>
        <p:spPr>
          <a:xfrm>
            <a:off x="90765"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grpSp>
        <p:nvGrpSpPr>
          <p:cNvPr id="6" name="Group 5">
            <a:extLst>
              <a:ext uri="{FF2B5EF4-FFF2-40B4-BE49-F238E27FC236}">
                <a16:creationId xmlns:a16="http://schemas.microsoft.com/office/drawing/2014/main" id="{2E6410FD-1576-4D96-B76F-72BE49EA1D93}"/>
              </a:ext>
            </a:extLst>
          </p:cNvPr>
          <p:cNvGrpSpPr/>
          <p:nvPr/>
        </p:nvGrpSpPr>
        <p:grpSpPr>
          <a:xfrm>
            <a:off x="4341827" y="3089683"/>
            <a:ext cx="3162620" cy="1576131"/>
            <a:chOff x="6811753" y="2981694"/>
            <a:chExt cx="3162619" cy="1576131"/>
          </a:xfrm>
        </p:grpSpPr>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604997" y="218845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656602" y="2484378"/>
              <a:ext cx="1396825" cy="2578228"/>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720686" y="364457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7159513" y="3298661"/>
              <a:ext cx="2353639" cy="991882"/>
            </a:xfrm>
            <a:prstGeom prst="wedgeRoundRectCallout">
              <a:avLst>
                <a:gd name="adj1" fmla="val 27840"/>
                <a:gd name="adj2" fmla="val 617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7221847" y="3302143"/>
              <a:ext cx="22913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den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Preis</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42" name="TextBox 41">
            <a:extLst>
              <a:ext uri="{FF2B5EF4-FFF2-40B4-BE49-F238E27FC236}">
                <a16:creationId xmlns:a16="http://schemas.microsoft.com/office/drawing/2014/main" id="{284211E8-A02A-46E8-9D59-5FDAFA50B723}"/>
              </a:ext>
            </a:extLst>
          </p:cNvPr>
          <p:cNvSpPr txBox="1"/>
          <p:nvPr/>
        </p:nvSpPr>
        <p:spPr>
          <a:xfrm>
            <a:off x="3823547" y="13909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387002" y="409546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09568" y="442742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27381" y="5213231"/>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80707" y="5124034"/>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den Baum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5190585" y="4486162"/>
            <a:ext cx="1279346"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4682353" y="5280005"/>
            <a:ext cx="2275025"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90765"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62" name="TextBox 61">
            <a:extLst>
              <a:ext uri="{FF2B5EF4-FFF2-40B4-BE49-F238E27FC236}">
                <a16:creationId xmlns:a16="http://schemas.microsoft.com/office/drawing/2014/main" id="{D06A5264-6A2C-431C-8F07-EAEA01BA084D}"/>
              </a:ext>
            </a:extLst>
          </p:cNvPr>
          <p:cNvSpPr txBox="1"/>
          <p:nvPr/>
        </p:nvSpPr>
        <p:spPr>
          <a:xfrm>
            <a:off x="3837079"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9240" y="61136"/>
            <a:ext cx="1002759" cy="737163"/>
          </a:xfrm>
          <a:prstGeom prst="rect">
            <a:avLst/>
          </a:prstGeom>
        </p:spPr>
      </p:pic>
      <p:sp>
        <p:nvSpPr>
          <p:cNvPr id="69" name="Speech Bubble: Rectangle with Corners Rounded 68">
            <a:extLst>
              <a:ext uri="{FF2B5EF4-FFF2-40B4-BE49-F238E27FC236}">
                <a16:creationId xmlns:a16="http://schemas.microsoft.com/office/drawing/2014/main" id="{06152F08-F821-4757-B32E-A61D46FED542}"/>
              </a:ext>
            </a:extLst>
          </p:cNvPr>
          <p:cNvSpPr/>
          <p:nvPr/>
        </p:nvSpPr>
        <p:spPr>
          <a:xfrm>
            <a:off x="3165541" y="880545"/>
            <a:ext cx="2930460" cy="3360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70" name="CustomShape 6">
            <a:extLst>
              <a:ext uri="{FF2B5EF4-FFF2-40B4-BE49-F238E27FC236}">
                <a16:creationId xmlns:a16="http://schemas.microsoft.com/office/drawing/2014/main" id="{FA96107C-9654-460F-AFBC-EEBC4CF37185}"/>
              </a:ext>
            </a:extLst>
          </p:cNvPr>
          <p:cNvSpPr/>
          <p:nvPr/>
        </p:nvSpPr>
        <p:spPr>
          <a:xfrm>
            <a:off x="3280668" y="859441"/>
            <a:ext cx="51497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auf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Englisch</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2" name="Picture 71">
            <a:extLst>
              <a:ext uri="{FF2B5EF4-FFF2-40B4-BE49-F238E27FC236}">
                <a16:creationId xmlns:a16="http://schemas.microsoft.com/office/drawing/2014/main" id="{CE943C00-5FC0-4ADB-9B39-9CAD8FB0186E}"/>
              </a:ext>
            </a:extLst>
          </p:cNvPr>
          <p:cNvPicPr>
            <a:picLocks noChangeAspect="1"/>
          </p:cNvPicPr>
          <p:nvPr/>
        </p:nvPicPr>
        <p:blipFill>
          <a:blip r:embed="rId4"/>
          <a:stretch>
            <a:fillRect/>
          </a:stretch>
        </p:blipFill>
        <p:spPr>
          <a:xfrm>
            <a:off x="2004650" y="591310"/>
            <a:ext cx="914479" cy="914479"/>
          </a:xfrm>
          <a:prstGeom prst="rect">
            <a:avLst/>
          </a:prstGeom>
        </p:spPr>
      </p:pic>
      <p:sp>
        <p:nvSpPr>
          <p:cNvPr id="78" name="Rectangle: Rounded Corners 77">
            <a:extLst>
              <a:ext uri="{FF2B5EF4-FFF2-40B4-BE49-F238E27FC236}">
                <a16:creationId xmlns:a16="http://schemas.microsoft.com/office/drawing/2014/main" id="{604927EB-E4FD-4DDB-82E6-D6A51B8DA36A}"/>
              </a:ext>
            </a:extLst>
          </p:cNvPr>
          <p:cNvSpPr/>
          <p:nvPr/>
        </p:nvSpPr>
        <p:spPr>
          <a:xfrm rot="16200000">
            <a:off x="5150136" y="553477"/>
            <a:ext cx="1521970" cy="316262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44C40023-0C27-49B7-9B58-E68872DE60A3}"/>
              </a:ext>
            </a:extLst>
          </p:cNvPr>
          <p:cNvGrpSpPr/>
          <p:nvPr/>
        </p:nvGrpSpPr>
        <p:grpSpPr>
          <a:xfrm>
            <a:off x="4580907" y="1456128"/>
            <a:ext cx="2583560" cy="1396825"/>
            <a:chOff x="7098857" y="1337538"/>
            <a:chExt cx="2498702" cy="1396825"/>
          </a:xfrm>
        </p:grpSpPr>
        <p:sp>
          <p:nvSpPr>
            <p:cNvPr id="79" name="Rectangle 78">
              <a:extLst>
                <a:ext uri="{FF2B5EF4-FFF2-40B4-BE49-F238E27FC236}">
                  <a16:creationId xmlns:a16="http://schemas.microsoft.com/office/drawing/2014/main" id="{1D91156B-5F47-4398-B2B7-14777D691717}"/>
                </a:ext>
              </a:extLst>
            </p:cNvPr>
            <p:cNvSpPr/>
            <p:nvPr/>
          </p:nvSpPr>
          <p:spPr>
            <a:xfrm rot="16200000">
              <a:off x="7649795" y="78660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Speech Bubble: Rectangle with Corners Rounded 79">
              <a:extLst>
                <a:ext uri="{FF2B5EF4-FFF2-40B4-BE49-F238E27FC236}">
                  <a16:creationId xmlns:a16="http://schemas.microsoft.com/office/drawing/2014/main" id="{41D39F6C-C75B-436C-9468-63F23A6AD409}"/>
                </a:ext>
              </a:extLst>
            </p:cNvPr>
            <p:cNvSpPr/>
            <p:nvPr/>
          </p:nvSpPr>
          <p:spPr>
            <a:xfrm>
              <a:off x="7205009" y="1617130"/>
              <a:ext cx="231047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81" name="TextBox 80">
            <a:extLst>
              <a:ext uri="{FF2B5EF4-FFF2-40B4-BE49-F238E27FC236}">
                <a16:creationId xmlns:a16="http://schemas.microsoft.com/office/drawing/2014/main" id="{DE03EDCC-54CC-45BD-9309-FCB5781E7572}"/>
              </a:ext>
            </a:extLst>
          </p:cNvPr>
          <p:cNvSpPr txBox="1"/>
          <p:nvPr/>
        </p:nvSpPr>
        <p:spPr>
          <a:xfrm>
            <a:off x="4784679" y="1667192"/>
            <a:ext cx="21248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das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Fahrrad</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82" name="TextBox 81">
            <a:extLst>
              <a:ext uri="{FF2B5EF4-FFF2-40B4-BE49-F238E27FC236}">
                <a16:creationId xmlns:a16="http://schemas.microsoft.com/office/drawing/2014/main" id="{0047D78E-9FDD-4058-9686-DEE9F0DF099B}"/>
              </a:ext>
            </a:extLst>
          </p:cNvPr>
          <p:cNvSpPr txBox="1"/>
          <p:nvPr/>
        </p:nvSpPr>
        <p:spPr>
          <a:xfrm>
            <a:off x="3896331"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9" name="Oval 88">
            <a:extLst>
              <a:ext uri="{FF2B5EF4-FFF2-40B4-BE49-F238E27FC236}">
                <a16:creationId xmlns:a16="http://schemas.microsoft.com/office/drawing/2014/main" id="{B3F48884-25E2-4080-8CD0-6DF0CFD66F95}"/>
              </a:ext>
            </a:extLst>
          </p:cNvPr>
          <p:cNvSpPr/>
          <p:nvPr/>
        </p:nvSpPr>
        <p:spPr>
          <a:xfrm>
            <a:off x="7215531" y="197975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2FC26573-2DDB-47ED-928F-CFCA05AFA4FB}"/>
              </a:ext>
            </a:extLst>
          </p:cNvPr>
          <p:cNvSpPr txBox="1"/>
          <p:nvPr/>
        </p:nvSpPr>
        <p:spPr>
          <a:xfrm>
            <a:off x="4700468" y="5206451"/>
            <a:ext cx="22252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Papier?</a:t>
            </a:r>
          </a:p>
        </p:txBody>
      </p:sp>
      <p:graphicFrame>
        <p:nvGraphicFramePr>
          <p:cNvPr id="97" name="Table 1">
            <a:extLst>
              <a:ext uri="{FF2B5EF4-FFF2-40B4-BE49-F238E27FC236}">
                <a16:creationId xmlns:a16="http://schemas.microsoft.com/office/drawing/2014/main" id="{D95B437B-B1E0-4951-A823-7A3C899506E0}"/>
              </a:ext>
            </a:extLst>
          </p:cNvPr>
          <p:cNvGraphicFramePr/>
          <p:nvPr>
            <p:extLst>
              <p:ext uri="{D42A27DB-BD31-4B8C-83A1-F6EECF244321}">
                <p14:modId xmlns:p14="http://schemas.microsoft.com/office/powerpoint/2010/main" val="3697400964"/>
              </p:ext>
            </p:extLst>
          </p:nvPr>
        </p:nvGraphicFramePr>
        <p:xfrm>
          <a:off x="7888557" y="2636232"/>
          <a:ext cx="3547424" cy="2901643"/>
        </p:xfrm>
        <a:graphic>
          <a:graphicData uri="http://schemas.openxmlformats.org/drawingml/2006/table">
            <a:tbl>
              <a:tblPr>
                <a:tableStyleId>{284E427A-3D55-4303-BF80-6455036E1DE7}</a:tableStyleId>
              </a:tblPr>
              <a:tblGrid>
                <a:gridCol w="1820219">
                  <a:extLst>
                    <a:ext uri="{9D8B030D-6E8A-4147-A177-3AD203B41FA5}">
                      <a16:colId xmlns:a16="http://schemas.microsoft.com/office/drawing/2014/main" val="20000"/>
                    </a:ext>
                  </a:extLst>
                </a:gridCol>
                <a:gridCol w="1727205">
                  <a:extLst>
                    <a:ext uri="{9D8B030D-6E8A-4147-A177-3AD203B41FA5}">
                      <a16:colId xmlns:a16="http://schemas.microsoft.com/office/drawing/2014/main" val="20001"/>
                    </a:ext>
                  </a:extLst>
                </a:gridCol>
              </a:tblGrid>
              <a:tr h="863683">
                <a:tc>
                  <a:txBody>
                    <a:bodyPr/>
                    <a:lstStyle/>
                    <a:p>
                      <a:pPr algn="ctr">
                        <a:lnSpc>
                          <a:spcPct val="100000"/>
                        </a:lnSpc>
                      </a:pPr>
                      <a:r>
                        <a:rPr lang="en-GB" sz="2000" b="1" strike="noStrike" spc="-1" dirty="0" err="1">
                          <a:solidFill>
                            <a:srgbClr val="002060"/>
                          </a:solidFill>
                          <a:latin typeface="Century gothic"/>
                        </a:rPr>
                        <a:t>Lias</a:t>
                      </a:r>
                      <a:r>
                        <a:rPr lang="en-GB" sz="2000" b="1" strike="noStrike" spc="-1" dirty="0">
                          <a:solidFill>
                            <a:srgbClr val="002060"/>
                          </a:solidFill>
                          <a:latin typeface="Century gothic"/>
                        </a:rPr>
                        <a:t> (I)</a:t>
                      </a:r>
                    </a:p>
                  </a:txBody>
                  <a:tcPr anchor="ctr"/>
                </a:tc>
                <a:tc>
                  <a:txBody>
                    <a:bodyPr/>
                    <a:lstStyle/>
                    <a:p>
                      <a:pPr algn="ctr">
                        <a:lnSpc>
                          <a:spcPct val="100000"/>
                        </a:lnSpc>
                      </a:pPr>
                      <a:r>
                        <a:rPr lang="en-GB" sz="2000" b="1" strike="noStrike" spc="-1" dirty="0">
                          <a:solidFill>
                            <a:srgbClr val="002060"/>
                          </a:solidFill>
                          <a:latin typeface="Century gothic"/>
                        </a:rPr>
                        <a:t>Ronja (she)</a:t>
                      </a:r>
                    </a:p>
                  </a:txBody>
                  <a:tcPr anchor="ctr"/>
                </a:tc>
                <a:extLst>
                  <a:ext uri="{0D108BD9-81ED-4DB2-BD59-A6C34878D82A}">
                    <a16:rowId xmlns:a16="http://schemas.microsoft.com/office/drawing/2014/main" val="10000"/>
                  </a:ext>
                </a:extLst>
              </a:tr>
              <a:tr h="505080">
                <a:tc>
                  <a:txBody>
                    <a:bodyPr/>
                    <a:lstStyle/>
                    <a:p>
                      <a:endParaRPr lang="en-US" dirty="0">
                        <a:solidFill>
                          <a:srgbClr val="002060"/>
                        </a:solidFill>
                      </a:endParaRPr>
                    </a:p>
                  </a:txBody>
                  <a:tcPr/>
                </a:tc>
                <a:tc>
                  <a:txBody>
                    <a:bodyPr/>
                    <a:lstStyle/>
                    <a:p>
                      <a:endParaRPr lang="en-US" dirty="0">
                        <a:solidFill>
                          <a:srgbClr val="002060"/>
                        </a:solidFill>
                      </a:endParaRPr>
                    </a:p>
                    <a:p>
                      <a:endParaRPr lang="en-US" dirty="0">
                        <a:solidFill>
                          <a:srgbClr val="002060"/>
                        </a:solidFill>
                      </a:endParaRPr>
                    </a:p>
                  </a:txBody>
                  <a:tcPr/>
                </a:tc>
                <a:extLst>
                  <a:ext uri="{0D108BD9-81ED-4DB2-BD59-A6C34878D82A}">
                    <a16:rowId xmlns:a16="http://schemas.microsoft.com/office/drawing/2014/main" val="10001"/>
                  </a:ext>
                </a:extLst>
              </a:tr>
              <a:tr h="478440">
                <a:tc>
                  <a:txBody>
                    <a:bodyPr/>
                    <a:lstStyle/>
                    <a:p>
                      <a:endParaRPr lang="en-US" dirty="0">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2"/>
                  </a:ext>
                </a:extLst>
              </a:tr>
              <a:tr h="441000">
                <a:tc>
                  <a:txBody>
                    <a:bodyPr/>
                    <a:lstStyle/>
                    <a:p>
                      <a:endParaRPr lang="en-US">
                        <a:solidFill>
                          <a:srgbClr val="002060"/>
                        </a:solidFill>
                      </a:endParaRPr>
                    </a:p>
                  </a:txBody>
                  <a:tcPr/>
                </a:tc>
                <a:tc>
                  <a:txBody>
                    <a:bodyPr/>
                    <a:lstStyle/>
                    <a:p>
                      <a:endParaRPr lang="en-US">
                        <a:solidFill>
                          <a:srgbClr val="002060"/>
                        </a:solidFill>
                      </a:endParaRPr>
                    </a:p>
                  </a:txBody>
                  <a:tcPr/>
                </a:tc>
                <a:extLst>
                  <a:ext uri="{0D108BD9-81ED-4DB2-BD59-A6C34878D82A}">
                    <a16:rowId xmlns:a16="http://schemas.microsoft.com/office/drawing/2014/main" val="10003"/>
                  </a:ext>
                </a:extLst>
              </a:tr>
              <a:tr h="478440">
                <a:tc>
                  <a:txBody>
                    <a:bodyPr/>
                    <a:lstStyle/>
                    <a:p>
                      <a:endParaRPr lang="en-US" dirty="0">
                        <a:solidFill>
                          <a:srgbClr val="002060"/>
                        </a:solidFill>
                      </a:endParaRPr>
                    </a:p>
                  </a:txBody>
                  <a:tcPr/>
                </a:tc>
                <a:tc>
                  <a:txBody>
                    <a:bodyPr/>
                    <a:lstStyle/>
                    <a:p>
                      <a:endParaRPr lang="en-US" dirty="0">
                        <a:solidFill>
                          <a:srgbClr val="002060"/>
                        </a:solidFill>
                      </a:endParaRPr>
                    </a:p>
                  </a:txBody>
                  <a:tcPr/>
                </a:tc>
                <a:extLst>
                  <a:ext uri="{0D108BD9-81ED-4DB2-BD59-A6C34878D82A}">
                    <a16:rowId xmlns:a16="http://schemas.microsoft.com/office/drawing/2014/main" val="10004"/>
                  </a:ext>
                </a:extLst>
              </a:tr>
            </a:tbl>
          </a:graphicData>
        </a:graphic>
      </p:graphicFrame>
      <p:sp>
        <p:nvSpPr>
          <p:cNvPr id="98" name="TextBox 97">
            <a:extLst>
              <a:ext uri="{FF2B5EF4-FFF2-40B4-BE49-F238E27FC236}">
                <a16:creationId xmlns:a16="http://schemas.microsoft.com/office/drawing/2014/main" id="{CB532459-0FBE-4E5A-B15E-56EB1E5CF903}"/>
              </a:ext>
            </a:extLst>
          </p:cNvPr>
          <p:cNvSpPr txBox="1"/>
          <p:nvPr/>
        </p:nvSpPr>
        <p:spPr>
          <a:xfrm>
            <a:off x="9761073" y="3594796"/>
            <a:ext cx="16988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computer</a:t>
            </a:r>
          </a:p>
        </p:txBody>
      </p:sp>
      <p:sp>
        <p:nvSpPr>
          <p:cNvPr id="99" name="TextBox 98">
            <a:extLst>
              <a:ext uri="{FF2B5EF4-FFF2-40B4-BE49-F238E27FC236}">
                <a16:creationId xmlns:a16="http://schemas.microsoft.com/office/drawing/2014/main" id="{EC227E1A-F475-44EE-B45B-B9ED15072C94}"/>
              </a:ext>
            </a:extLst>
          </p:cNvPr>
          <p:cNvSpPr txBox="1"/>
          <p:nvPr/>
        </p:nvSpPr>
        <p:spPr>
          <a:xfrm>
            <a:off x="8002838" y="3594796"/>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game</a:t>
            </a:r>
          </a:p>
        </p:txBody>
      </p:sp>
      <p:sp>
        <p:nvSpPr>
          <p:cNvPr id="100" name="TextBox 99">
            <a:extLst>
              <a:ext uri="{FF2B5EF4-FFF2-40B4-BE49-F238E27FC236}">
                <a16:creationId xmlns:a16="http://schemas.microsoft.com/office/drawing/2014/main" id="{C74E0D88-3DED-463F-AB36-7D224007F840}"/>
              </a:ext>
            </a:extLst>
          </p:cNvPr>
          <p:cNvSpPr txBox="1"/>
          <p:nvPr/>
        </p:nvSpPr>
        <p:spPr>
          <a:xfrm>
            <a:off x="8002838" y="4166452"/>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prize</a:t>
            </a:r>
          </a:p>
        </p:txBody>
      </p:sp>
      <p:sp>
        <p:nvSpPr>
          <p:cNvPr id="101" name="TextBox 100">
            <a:extLst>
              <a:ext uri="{FF2B5EF4-FFF2-40B4-BE49-F238E27FC236}">
                <a16:creationId xmlns:a16="http://schemas.microsoft.com/office/drawing/2014/main" id="{70137440-BB2E-4221-9CAD-39B8F135B672}"/>
              </a:ext>
            </a:extLst>
          </p:cNvPr>
          <p:cNvSpPr txBox="1"/>
          <p:nvPr/>
        </p:nvSpPr>
        <p:spPr>
          <a:xfrm>
            <a:off x="9761073" y="4083041"/>
            <a:ext cx="1400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tree</a:t>
            </a:r>
          </a:p>
        </p:txBody>
      </p:sp>
      <p:sp>
        <p:nvSpPr>
          <p:cNvPr id="102" name="TextBox 101">
            <a:extLst>
              <a:ext uri="{FF2B5EF4-FFF2-40B4-BE49-F238E27FC236}">
                <a16:creationId xmlns:a16="http://schemas.microsoft.com/office/drawing/2014/main" id="{7A6BC38B-E82E-4AC8-A338-6494761119EF}"/>
              </a:ext>
            </a:extLst>
          </p:cNvPr>
          <p:cNvSpPr txBox="1"/>
          <p:nvPr/>
        </p:nvSpPr>
        <p:spPr>
          <a:xfrm>
            <a:off x="9761073" y="4571286"/>
            <a:ext cx="16749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bicycle</a:t>
            </a:r>
          </a:p>
        </p:txBody>
      </p:sp>
      <p:sp>
        <p:nvSpPr>
          <p:cNvPr id="103" name="TextBox 102">
            <a:extLst>
              <a:ext uri="{FF2B5EF4-FFF2-40B4-BE49-F238E27FC236}">
                <a16:creationId xmlns:a16="http://schemas.microsoft.com/office/drawing/2014/main" id="{A407C93C-5DFB-4FC1-B5FC-E1DEB71766E9}"/>
              </a:ext>
            </a:extLst>
          </p:cNvPr>
          <p:cNvSpPr txBox="1"/>
          <p:nvPr/>
        </p:nvSpPr>
        <p:spPr>
          <a:xfrm>
            <a:off x="9761073" y="5059532"/>
            <a:ext cx="1147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paper</a:t>
            </a:r>
          </a:p>
        </p:txBody>
      </p:sp>
      <p:sp>
        <p:nvSpPr>
          <p:cNvPr id="106" name="Oval Callout 19">
            <a:extLst>
              <a:ext uri="{FF2B5EF4-FFF2-40B4-BE49-F238E27FC236}">
                <a16:creationId xmlns:a16="http://schemas.microsoft.com/office/drawing/2014/main" id="{B5023850-86DE-4552-9CFA-726A990317E0}"/>
              </a:ext>
            </a:extLst>
          </p:cNvPr>
          <p:cNvSpPr/>
          <p:nvPr/>
        </p:nvSpPr>
        <p:spPr>
          <a:xfrm>
            <a:off x="7763600" y="4738108"/>
            <a:ext cx="3672381" cy="1994950"/>
          </a:xfrm>
          <a:prstGeom prst="wedgeEllipseCallout">
            <a:avLst>
              <a:gd name="adj1" fmla="val -74120"/>
              <a:gd name="adj2" fmla="val -93989"/>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masculine word for ‘the’ changes to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den</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after most verbs.</a:t>
            </a:r>
          </a:p>
        </p:txBody>
      </p:sp>
      <p:pic>
        <p:nvPicPr>
          <p:cNvPr id="4" name="Picture 3" descr="A cartoon of a child&#10;&#10;Description automatically generated">
            <a:extLst>
              <a:ext uri="{FF2B5EF4-FFF2-40B4-BE49-F238E27FC236}">
                <a16:creationId xmlns:a16="http://schemas.microsoft.com/office/drawing/2014/main" id="{A1AC52CE-86D4-02D2-C368-D229D97D6F8B}"/>
              </a:ext>
            </a:extLst>
          </p:cNvPr>
          <p:cNvPicPr>
            <a:picLocks noChangeAspect="1"/>
          </p:cNvPicPr>
          <p:nvPr/>
        </p:nvPicPr>
        <p:blipFill rotWithShape="1">
          <a:blip r:embed="rId5">
            <a:extLst>
              <a:ext uri="{28A0092B-C50C-407E-A947-70E740481C1C}">
                <a14:useLocalDpi xmlns:a14="http://schemas.microsoft.com/office/drawing/2010/main" val="0"/>
              </a:ext>
            </a:extLst>
          </a:blip>
          <a:srcRect b="40034"/>
          <a:stretch/>
        </p:blipFill>
        <p:spPr>
          <a:xfrm>
            <a:off x="8068027" y="935052"/>
            <a:ext cx="1447782" cy="1576132"/>
          </a:xfrm>
          <a:prstGeom prst="rect">
            <a:avLst/>
          </a:prstGeom>
        </p:spPr>
      </p:pic>
      <p:pic>
        <p:nvPicPr>
          <p:cNvPr id="9" name="Picture 8" descr="A cartoon of a person with her hands in her pockets&#10;&#10;Description automatically generated">
            <a:extLst>
              <a:ext uri="{FF2B5EF4-FFF2-40B4-BE49-F238E27FC236}">
                <a16:creationId xmlns:a16="http://schemas.microsoft.com/office/drawing/2014/main" id="{C5C2F760-119E-C67D-E0F8-BDA0703D7E89}"/>
              </a:ext>
            </a:extLst>
          </p:cNvPr>
          <p:cNvPicPr>
            <a:picLocks noChangeAspect="1"/>
          </p:cNvPicPr>
          <p:nvPr/>
        </p:nvPicPr>
        <p:blipFill rotWithShape="1">
          <a:blip r:embed="rId6">
            <a:extLst>
              <a:ext uri="{28A0092B-C50C-407E-A947-70E740481C1C}">
                <a14:useLocalDpi xmlns:a14="http://schemas.microsoft.com/office/drawing/2010/main" val="0"/>
              </a:ext>
            </a:extLst>
          </a:blip>
          <a:srcRect b="68756"/>
          <a:stretch/>
        </p:blipFill>
        <p:spPr>
          <a:xfrm>
            <a:off x="9544051" y="1034981"/>
            <a:ext cx="1785354" cy="1443763"/>
          </a:xfrm>
          <a:prstGeom prst="rect">
            <a:avLst/>
          </a:prstGeom>
        </p:spPr>
      </p:pic>
    </p:spTree>
    <p:extLst>
      <p:ext uri="{BB962C8B-B14F-4D97-AF65-F5344CB8AC3E}">
        <p14:creationId xmlns:p14="http://schemas.microsoft.com/office/powerpoint/2010/main" val="4230605196"/>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06"/>
                                        </p:tgtEl>
                                        <p:attrNameLst>
                                          <p:attrName>style.visibility</p:attrName>
                                        </p:attrNameLst>
                                      </p:cBhvr>
                                      <p:to>
                                        <p:strVal val="visible"/>
                                      </p:to>
                                    </p:set>
                                    <p:animEffect transition="in" filter="fade">
                                      <p:cBhvr>
                                        <p:cTn id="89" dur="500"/>
                                        <p:tgtEl>
                                          <p:spTgt spid="106"/>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p:bldP spid="20" grpId="0" animBg="1"/>
      <p:bldP spid="25" grpId="0" animBg="1"/>
      <p:bldP spid="26" grpId="0" animBg="1"/>
      <p:bldP spid="27" grpId="0" animBg="1"/>
      <p:bldP spid="28" grpId="0" animBg="1"/>
      <p:bldP spid="30" grpId="0"/>
      <p:bldP spid="31" grpId="0" animBg="1"/>
      <p:bldP spid="42" grpId="0" animBg="1"/>
      <p:bldP spid="47" grpId="0" animBg="1"/>
      <p:bldP spid="48" grpId="0" animBg="1"/>
      <p:bldP spid="49" grpId="0" animBg="1"/>
      <p:bldP spid="50" grpId="0" animBg="1"/>
      <p:bldP spid="51" grpId="0"/>
      <p:bldP spid="58" grpId="0" animBg="1"/>
      <p:bldP spid="60" grpId="0" animBg="1"/>
      <p:bldP spid="52" grpId="0" animBg="1"/>
      <p:bldP spid="62" grpId="0" animBg="1"/>
      <p:bldP spid="78" grpId="0" animBg="1"/>
      <p:bldP spid="81" grpId="0"/>
      <p:bldP spid="82" grpId="0" animBg="1"/>
      <p:bldP spid="89" grpId="0" animBg="1"/>
      <p:bldP spid="98" grpId="0"/>
      <p:bldP spid="99" grpId="0"/>
      <p:bldP spid="100" grpId="0"/>
      <p:bldP spid="101" grpId="0"/>
      <p:bldP spid="102" grpId="0"/>
      <p:bldP spid="103" grpId="0"/>
      <p:bldP spid="106" grpId="0" animBg="1"/>
      <p:bldP spid="10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118553" y="630200"/>
            <a:ext cx="40204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2.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pic>
        <p:nvPicPr>
          <p:cNvPr id="21" name="Picture 4" descr="Free bicycle bike ride vector">
            <a:extLst>
              <a:ext uri="{FF2B5EF4-FFF2-40B4-BE49-F238E27FC236}">
                <a16:creationId xmlns:a16="http://schemas.microsoft.com/office/drawing/2014/main" id="{96B7ACF5-CBA3-1268-1991-5D4D1689BA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6715" y="3313283"/>
            <a:ext cx="4147593" cy="26698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ree computer desktop modern vector">
            <a:extLst>
              <a:ext uri="{FF2B5EF4-FFF2-40B4-BE49-F238E27FC236}">
                <a16:creationId xmlns:a16="http://schemas.microsoft.com/office/drawing/2014/main" id="{E324C2C3-562D-64AE-50A8-AD2FFE75EE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296" y="3556550"/>
            <a:ext cx="3702049" cy="278524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5B1ED819-C9B6-68D2-560F-962DCF1926C8}"/>
              </a:ext>
            </a:extLst>
          </p:cNvPr>
          <p:cNvSpPr/>
          <p:nvPr/>
        </p:nvSpPr>
        <p:spPr>
          <a:xfrm>
            <a:off x="5551132" y="527631"/>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517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3.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8725781" y="601992"/>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3DF73E5-FFBD-E701-FC6F-C49B449C32C7}"/>
              </a:ext>
            </a:extLst>
          </p:cNvPr>
          <p:cNvPicPr>
            <a:picLocks noChangeAspect="1"/>
          </p:cNvPicPr>
          <p:nvPr/>
        </p:nvPicPr>
        <p:blipFill>
          <a:blip r:embed="rId12"/>
          <a:stretch>
            <a:fillRect/>
          </a:stretch>
        </p:blipFill>
        <p:spPr>
          <a:xfrm>
            <a:off x="7237438" y="3306536"/>
            <a:ext cx="3857187" cy="2551447"/>
          </a:xfrm>
          <a:prstGeom prst="rect">
            <a:avLst/>
          </a:prstGeom>
        </p:spPr>
      </p:pic>
      <p:pic>
        <p:nvPicPr>
          <p:cNvPr id="12" name="Picture 6" descr="Free clothes clothing boots illustration">
            <a:extLst>
              <a:ext uri="{FF2B5EF4-FFF2-40B4-BE49-F238E27FC236}">
                <a16:creationId xmlns:a16="http://schemas.microsoft.com/office/drawing/2014/main" id="{7C52B968-7260-FA01-CE8F-D1E6E0FF34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4080" y="3505260"/>
            <a:ext cx="4365282" cy="261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3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4.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7265128" y="601992"/>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6" descr="Free cup award prize vector">
            <a:extLst>
              <a:ext uri="{FF2B5EF4-FFF2-40B4-BE49-F238E27FC236}">
                <a16:creationId xmlns:a16="http://schemas.microsoft.com/office/drawing/2014/main" id="{73D04CDD-0BC7-FEEE-D797-23272877D0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52483" y="2983145"/>
            <a:ext cx="2603138" cy="32728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three paper white vector">
            <a:extLst>
              <a:ext uri="{FF2B5EF4-FFF2-40B4-BE49-F238E27FC236}">
                <a16:creationId xmlns:a16="http://schemas.microsoft.com/office/drawing/2014/main" id="{F44CAFBF-E6DE-2C44-5D00-1E155D97DA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35201" y="3132447"/>
            <a:ext cx="3047926" cy="297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15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5.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8725781" y="601992"/>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3DF73E5-FFBD-E701-FC6F-C49B449C32C7}"/>
              </a:ext>
            </a:extLst>
          </p:cNvPr>
          <p:cNvPicPr>
            <a:picLocks noChangeAspect="1"/>
          </p:cNvPicPr>
          <p:nvPr/>
        </p:nvPicPr>
        <p:blipFill>
          <a:blip r:embed="rId12"/>
          <a:stretch>
            <a:fillRect/>
          </a:stretch>
        </p:blipFill>
        <p:spPr>
          <a:xfrm>
            <a:off x="7237438" y="3306536"/>
            <a:ext cx="3857187" cy="2551447"/>
          </a:xfrm>
          <a:prstGeom prst="rect">
            <a:avLst/>
          </a:prstGeom>
        </p:spPr>
      </p:pic>
      <p:pic>
        <p:nvPicPr>
          <p:cNvPr id="6" name="Picture 6" descr="Free potted tree planter dirt illustration">
            <a:extLst>
              <a:ext uri="{FF2B5EF4-FFF2-40B4-BE49-F238E27FC236}">
                <a16:creationId xmlns:a16="http://schemas.microsoft.com/office/drawing/2014/main" id="{C0A7272E-8779-5C7F-618E-36AFC57555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8359" y="2750342"/>
            <a:ext cx="3663834" cy="366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9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6.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5526500" y="620746"/>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Free bicycle bike ride vector">
            <a:extLst>
              <a:ext uri="{FF2B5EF4-FFF2-40B4-BE49-F238E27FC236}">
                <a16:creationId xmlns:a16="http://schemas.microsoft.com/office/drawing/2014/main" id="{24FFCD13-D680-7738-E7A7-BA06305DE1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0150" y="3705190"/>
            <a:ext cx="4029690" cy="25939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Free computer desktop modern vector">
            <a:extLst>
              <a:ext uri="{FF2B5EF4-FFF2-40B4-BE49-F238E27FC236}">
                <a16:creationId xmlns:a16="http://schemas.microsoft.com/office/drawing/2014/main" id="{B49DE734-D83D-6250-B9C1-2ECF954BDC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89801" y="3705190"/>
            <a:ext cx="3702049" cy="278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8362563-6301-4643-A907-45349F956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855" y="431807"/>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5" name="Speech Bubble: Rectangle with Corners Rounded 14">
            <a:hlinkClick r:id="" action="ppaction://noaction">
              <a:snd r:embed="rId6" name="T2_W3_11.1.wav"/>
            </a:hlinkClick>
            <a:extLst>
              <a:ext uri="{FF2B5EF4-FFF2-40B4-BE49-F238E27FC236}">
                <a16:creationId xmlns:a16="http://schemas.microsoft.com/office/drawing/2014/main" id="{7251FCBA-2724-475D-972C-38C8AC229A75}"/>
              </a:ext>
            </a:extLst>
          </p:cNvPr>
          <p:cNvSpPr/>
          <p:nvPr/>
        </p:nvSpPr>
        <p:spPr>
          <a:xfrm>
            <a:off x="1094080" y="601992"/>
            <a:ext cx="411869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Google Shape;108;p3">
            <a:hlinkClick r:id="" action="ppaction://noaction">
              <a:snd r:embed="rId6" name="T2_W3_11.1.wav"/>
            </a:hlinkClick>
            <a:extLst>
              <a:ext uri="{FF2B5EF4-FFF2-40B4-BE49-F238E27FC236}">
                <a16:creationId xmlns:a16="http://schemas.microsoft.com/office/drawing/2014/main" id="{6172EBDE-543A-4065-9709-D79753155D00}"/>
              </a:ext>
            </a:extLst>
          </p:cNvPr>
          <p:cNvSpPr txBox="1"/>
          <p:nvPr/>
        </p:nvSpPr>
        <p:spPr>
          <a:xfrm>
            <a:off x="1094080" y="627648"/>
            <a:ext cx="411869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das?</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7B87BF7-4872-9DE0-3C0E-62CA4656A6F1}"/>
              </a:ext>
            </a:extLst>
          </p:cNvPr>
          <p:cNvSpPr txBox="1"/>
          <p:nvPr/>
        </p:nvSpPr>
        <p:spPr>
          <a:xfrm>
            <a:off x="177696" y="65966"/>
            <a:ext cx="9277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Ronja, and Gabriel are donating things to a charity sale.</a:t>
            </a:r>
          </a:p>
        </p:txBody>
      </p:sp>
      <p:pic>
        <p:nvPicPr>
          <p:cNvPr id="3" name="Picture 2" descr="A cartoon of a child&#10;&#10;Description automatically generated">
            <a:extLst>
              <a:ext uri="{FF2B5EF4-FFF2-40B4-BE49-F238E27FC236}">
                <a16:creationId xmlns:a16="http://schemas.microsoft.com/office/drawing/2014/main" id="{20446C86-32D0-C926-AD09-0F5215493E1F}"/>
              </a:ext>
            </a:extLst>
          </p:cNvPr>
          <p:cNvPicPr>
            <a:picLocks noChangeAspect="1"/>
          </p:cNvPicPr>
          <p:nvPr/>
        </p:nvPicPr>
        <p:blipFill rotWithShape="1">
          <a:blip r:embed="rId7">
            <a:extLst>
              <a:ext uri="{28A0092B-C50C-407E-A947-70E740481C1C}">
                <a14:useLocalDpi xmlns:a14="http://schemas.microsoft.com/office/drawing/2010/main" val="0"/>
              </a:ext>
            </a:extLst>
          </a:blip>
          <a:srcRect b="40034"/>
          <a:stretch/>
        </p:blipFill>
        <p:spPr>
          <a:xfrm>
            <a:off x="5812877" y="632687"/>
            <a:ext cx="1447782" cy="1576132"/>
          </a:xfrm>
          <a:prstGeom prst="rect">
            <a:avLst/>
          </a:prstGeom>
        </p:spPr>
      </p:pic>
      <p:pic>
        <p:nvPicPr>
          <p:cNvPr id="5" name="Picture 4" descr="A cartoon of a person with her hands in her pockets&#10;&#10;Description automatically generated">
            <a:extLst>
              <a:ext uri="{FF2B5EF4-FFF2-40B4-BE49-F238E27FC236}">
                <a16:creationId xmlns:a16="http://schemas.microsoft.com/office/drawing/2014/main" id="{1DD358F0-70C7-5901-4B48-CF9FF985E614}"/>
              </a:ext>
            </a:extLst>
          </p:cNvPr>
          <p:cNvPicPr>
            <a:picLocks noChangeAspect="1"/>
          </p:cNvPicPr>
          <p:nvPr/>
        </p:nvPicPr>
        <p:blipFill rotWithShape="1">
          <a:blip r:embed="rId8">
            <a:extLst>
              <a:ext uri="{28A0092B-C50C-407E-A947-70E740481C1C}">
                <a14:useLocalDpi xmlns:a14="http://schemas.microsoft.com/office/drawing/2010/main" val="0"/>
              </a:ext>
            </a:extLst>
          </a:blip>
          <a:srcRect b="68756"/>
          <a:stretch/>
        </p:blipFill>
        <p:spPr>
          <a:xfrm>
            <a:off x="7288901" y="732616"/>
            <a:ext cx="1785354" cy="1443763"/>
          </a:xfrm>
          <a:prstGeom prst="rect">
            <a:avLst/>
          </a:prstGeom>
        </p:spPr>
      </p:pic>
      <p:pic>
        <p:nvPicPr>
          <p:cNvPr id="10" name="Picture 9" descr="A cartoon of a person with his hands in his pockets&#10;&#10;Description automatically generated">
            <a:extLst>
              <a:ext uri="{FF2B5EF4-FFF2-40B4-BE49-F238E27FC236}">
                <a16:creationId xmlns:a16="http://schemas.microsoft.com/office/drawing/2014/main" id="{D06602C6-9737-0563-A17A-8CDF3E2BE83B}"/>
              </a:ext>
            </a:extLst>
          </p:cNvPr>
          <p:cNvPicPr>
            <a:picLocks noChangeAspect="1"/>
          </p:cNvPicPr>
          <p:nvPr/>
        </p:nvPicPr>
        <p:blipFill rotWithShape="1">
          <a:blip r:embed="rId9">
            <a:extLst>
              <a:ext uri="{28A0092B-C50C-407E-A947-70E740481C1C}">
                <a14:useLocalDpi xmlns:a14="http://schemas.microsoft.com/office/drawing/2010/main" val="0"/>
              </a:ext>
            </a:extLst>
          </a:blip>
          <a:srcRect b="61749"/>
          <a:stretch/>
        </p:blipFill>
        <p:spPr>
          <a:xfrm>
            <a:off x="8872648" y="408971"/>
            <a:ext cx="1785355" cy="1767408"/>
          </a:xfrm>
          <a:prstGeom prst="rect">
            <a:avLst/>
          </a:prstGeom>
        </p:spPr>
      </p:pic>
      <p:sp>
        <p:nvSpPr>
          <p:cNvPr id="11" name="TextBox 10">
            <a:extLst>
              <a:ext uri="{FF2B5EF4-FFF2-40B4-BE49-F238E27FC236}">
                <a16:creationId xmlns:a16="http://schemas.microsoft.com/office/drawing/2014/main" id="{8C755296-3128-98B4-8405-7EF8EEB80482}"/>
              </a:ext>
            </a:extLst>
          </p:cNvPr>
          <p:cNvSpPr txBox="1"/>
          <p:nvPr/>
        </p:nvSpPr>
        <p:spPr>
          <a:xfrm>
            <a:off x="5897015" y="2208819"/>
            <a:ext cx="1273628" cy="461665"/>
          </a:xfrm>
          <a:prstGeom prst="rect">
            <a:avLst/>
          </a:prstGeom>
          <a:noFill/>
        </p:spPr>
        <p:txBody>
          <a:bodyPr wrap="square" rtlCol="0">
            <a:spAutoFit/>
          </a:bodyPr>
          <a:lstStyle/>
          <a:p>
            <a:pPr algn="ctr"/>
            <a:r>
              <a:rPr lang="en-GB" sz="2400" dirty="0"/>
              <a:t>I</a:t>
            </a:r>
          </a:p>
        </p:txBody>
      </p:sp>
      <p:sp>
        <p:nvSpPr>
          <p:cNvPr id="13" name="TextBox 12">
            <a:extLst>
              <a:ext uri="{FF2B5EF4-FFF2-40B4-BE49-F238E27FC236}">
                <a16:creationId xmlns:a16="http://schemas.microsoft.com/office/drawing/2014/main" id="{7AA946B5-EA6B-7968-118A-29B72BD11451}"/>
              </a:ext>
            </a:extLst>
          </p:cNvPr>
          <p:cNvSpPr txBox="1"/>
          <p:nvPr/>
        </p:nvSpPr>
        <p:spPr>
          <a:xfrm>
            <a:off x="7599020" y="2176379"/>
            <a:ext cx="1273628" cy="461665"/>
          </a:xfrm>
          <a:prstGeom prst="rect">
            <a:avLst/>
          </a:prstGeom>
          <a:noFill/>
        </p:spPr>
        <p:txBody>
          <a:bodyPr wrap="square" rtlCol="0">
            <a:spAutoFit/>
          </a:bodyPr>
          <a:lstStyle/>
          <a:p>
            <a:pPr algn="ctr"/>
            <a:r>
              <a:rPr lang="en-GB" sz="2400" dirty="0"/>
              <a:t>she</a:t>
            </a:r>
          </a:p>
        </p:txBody>
      </p:sp>
      <p:sp>
        <p:nvSpPr>
          <p:cNvPr id="14" name="TextBox 13">
            <a:extLst>
              <a:ext uri="{FF2B5EF4-FFF2-40B4-BE49-F238E27FC236}">
                <a16:creationId xmlns:a16="http://schemas.microsoft.com/office/drawing/2014/main" id="{78A0F82C-DE06-C6C0-CB4A-57FEC2AF7771}"/>
              </a:ext>
            </a:extLst>
          </p:cNvPr>
          <p:cNvSpPr txBox="1"/>
          <p:nvPr/>
        </p:nvSpPr>
        <p:spPr>
          <a:xfrm>
            <a:off x="9074255" y="2153543"/>
            <a:ext cx="1273628" cy="461665"/>
          </a:xfrm>
          <a:prstGeom prst="rect">
            <a:avLst/>
          </a:prstGeom>
          <a:noFill/>
        </p:spPr>
        <p:txBody>
          <a:bodyPr wrap="square" rtlCol="0">
            <a:spAutoFit/>
          </a:bodyPr>
          <a:lstStyle/>
          <a:p>
            <a:pPr algn="ctr"/>
            <a:r>
              <a:rPr lang="en-GB" sz="2400" dirty="0"/>
              <a:t>he</a:t>
            </a:r>
          </a:p>
        </p:txBody>
      </p:sp>
      <p:pic>
        <p:nvPicPr>
          <p:cNvPr id="18" name="Picture 17" descr="A picture containing text, clipart&#10;&#10;Description automatically generated">
            <a:hlinkClick r:id="" action="ppaction://noaction">
              <a:snd r:embed="rId10" name="T2_W3_11.7.wav"/>
            </a:hlinkClick>
            <a:extLst>
              <a:ext uri="{FF2B5EF4-FFF2-40B4-BE49-F238E27FC236}">
                <a16:creationId xmlns:a16="http://schemas.microsoft.com/office/drawing/2014/main" id="{6247617A-7CB9-0CA9-F9B8-3B41F34148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228" y="1380997"/>
            <a:ext cx="750044" cy="772545"/>
          </a:xfrm>
          <a:prstGeom prst="rect">
            <a:avLst/>
          </a:prstGeom>
        </p:spPr>
      </p:pic>
      <p:sp>
        <p:nvSpPr>
          <p:cNvPr id="8" name="Oval 7">
            <a:extLst>
              <a:ext uri="{FF2B5EF4-FFF2-40B4-BE49-F238E27FC236}">
                <a16:creationId xmlns:a16="http://schemas.microsoft.com/office/drawing/2014/main" id="{5B1ED819-C9B6-68D2-560F-962DCF1926C8}"/>
              </a:ext>
            </a:extLst>
          </p:cNvPr>
          <p:cNvSpPr/>
          <p:nvPr/>
        </p:nvSpPr>
        <p:spPr>
          <a:xfrm>
            <a:off x="7265128" y="601992"/>
            <a:ext cx="2006484" cy="2087577"/>
          </a:xfrm>
          <a:prstGeom prst="ellipse">
            <a:avLst/>
          </a:prstGeom>
          <a:noFill/>
          <a:ln w="57150">
            <a:solidFill>
              <a:srgbClr val="FFD1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6" descr="Free potted tree planter dirt illustration">
            <a:extLst>
              <a:ext uri="{FF2B5EF4-FFF2-40B4-BE49-F238E27FC236}">
                <a16:creationId xmlns:a16="http://schemas.microsoft.com/office/drawing/2014/main" id="{C0A7272E-8779-5C7F-618E-36AFC57555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99020" y="2763930"/>
            <a:ext cx="3663834" cy="36638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three paper white vector">
            <a:extLst>
              <a:ext uri="{FF2B5EF4-FFF2-40B4-BE49-F238E27FC236}">
                <a16:creationId xmlns:a16="http://schemas.microsoft.com/office/drawing/2014/main" id="{A449A488-9997-C415-8217-C7A619596F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4616" y="3256095"/>
            <a:ext cx="3047926" cy="297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47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80713"/>
            <a:ext cx="69198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7200" b="1" i="0" u="none" strike="noStrike" kern="1200" cap="none" spc="0" normalizeH="0" baseline="0" noProof="0" dirty="0">
                <a:ln>
                  <a:noFill/>
                </a:ln>
                <a:solidFill>
                  <a:srgbClr val="FF0066"/>
                </a:solidFill>
                <a:effectLst/>
                <a:uLnTx/>
                <a:uFillTx/>
                <a:latin typeface="Century Gothic"/>
                <a:ea typeface="+mn-ea"/>
                <a:cs typeface="+mn-cs"/>
              </a:rPr>
              <a:t>u</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8" name="Picture 17" descr="boy in a group pointing out at 'you'">
            <a:extLst>
              <a:ext uri="{FF2B5EF4-FFF2-40B4-BE49-F238E27FC236}">
                <a16:creationId xmlns:a16="http://schemas.microsoft.com/office/drawing/2014/main" id="{D57D030D-73BE-43E9-88AD-6ED983F4618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3272299"/>
            <a:ext cx="5687568" cy="3904488"/>
          </a:xfrm>
          <a:prstGeom prst="rect">
            <a:avLst/>
          </a:prstGeom>
        </p:spPr>
      </p:pic>
      <p:sp>
        <p:nvSpPr>
          <p:cNvPr id="20" name="Rectangle 19">
            <a:extLst>
              <a:ext uri="{FF2B5EF4-FFF2-40B4-BE49-F238E27FC236}">
                <a16:creationId xmlns:a16="http://schemas.microsoft.com/office/drawing/2014/main" id="{21F65570-7079-4FF8-B5BC-87DCD58C65CC}"/>
              </a:ext>
            </a:extLst>
          </p:cNvPr>
          <p:cNvSpPr/>
          <p:nvPr/>
        </p:nvSpPr>
        <p:spPr>
          <a:xfrm>
            <a:off x="5008202" y="1781335"/>
            <a:ext cx="2175596"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995117" y="223463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endParaRPr kumimoji="0" lang="en-GB" sz="88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56645" y="-80713"/>
            <a:ext cx="69198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a:ea typeface="+mn-ea"/>
                <a:cs typeface="+mn-cs"/>
              </a:rPr>
              <a:t>long[</a:t>
            </a:r>
            <a:r>
              <a:rPr kumimoji="0" lang="en-GB" sz="7200" b="1" i="0" u="none" strike="noStrike" kern="1200" cap="none" spc="0" normalizeH="0" baseline="0" noProof="0" dirty="0">
                <a:ln>
                  <a:noFill/>
                </a:ln>
                <a:solidFill>
                  <a:srgbClr val="FF0066"/>
                </a:solidFill>
                <a:effectLst/>
                <a:uLnTx/>
                <a:uFillTx/>
                <a:latin typeface="Century Gothic"/>
                <a:ea typeface="+mn-ea"/>
                <a:cs typeface="+mn-cs"/>
              </a:rPr>
              <a:t>u</a:t>
            </a:r>
            <a:r>
              <a:rPr kumimoji="0" lang="en-GB" sz="72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8" name="CustomShape 2">
            <a:extLst>
              <a:ext uri="{FF2B5EF4-FFF2-40B4-BE49-F238E27FC236}">
                <a16:creationId xmlns:a16="http://schemas.microsoft.com/office/drawing/2014/main" id="{211BC57F-A1C5-4FA3-AB56-9CDC3B2B81E4}"/>
              </a:ext>
            </a:extLst>
          </p:cNvPr>
          <p:cNvSpPr/>
          <p:nvPr/>
        </p:nvSpPr>
        <p:spPr>
          <a:xfrm>
            <a:off x="-829678" y="227976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CustomShape 2">
            <a:extLst>
              <a:ext uri="{FF2B5EF4-FFF2-40B4-BE49-F238E27FC236}">
                <a16:creationId xmlns:a16="http://schemas.microsoft.com/office/drawing/2014/main" id="{07AB00F3-EA4E-4E36-8C47-3C989309310A}"/>
              </a:ext>
            </a:extLst>
          </p:cNvPr>
          <p:cNvSpPr/>
          <p:nvPr/>
        </p:nvSpPr>
        <p:spPr>
          <a:xfrm>
            <a:off x="7088642" y="234100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r>
              <a:rPr kumimoji="0" lang="en-GB" sz="88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u</a:t>
            </a:r>
            <a:r>
              <a:rPr kumimoji="0" lang="en-GB" sz="8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per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1">
            <a:extLst>
              <a:ext uri="{FF2B5EF4-FFF2-40B4-BE49-F238E27FC236}">
                <a16:creationId xmlns:a16="http://schemas.microsoft.com/office/drawing/2014/main" id="{562655AC-01FA-44BD-ABF4-1DF612D93A2B}"/>
              </a:ext>
            </a:extLst>
          </p:cNvPr>
          <p:cNvSpPr/>
          <p:nvPr/>
        </p:nvSpPr>
        <p:spPr>
          <a:xfrm>
            <a:off x="4885589" y="3525387"/>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a:ea typeface="Century Gothic"/>
                <a:cs typeface="+mn-cs"/>
              </a:rPr>
              <a:t>[you]</a:t>
            </a:r>
            <a:endParaRPr kumimoji="0" lang="en-GB" sz="3200" b="0" i="0" u="none" strike="noStrike" kern="1200" cap="none" spc="-1" normalizeH="0" baseline="0" noProof="0" dirty="0">
              <a:ln>
                <a:noFill/>
              </a:ln>
              <a:solidFill>
                <a:prstClr val="black"/>
              </a:solidFill>
              <a:effectLst/>
              <a:uLnTx/>
              <a:uFillTx/>
              <a:latin typeface="Arial"/>
              <a:ea typeface="+mn-ea"/>
              <a:cs typeface="+mn-cs"/>
            </a:endParaRPr>
          </a:p>
        </p:txBody>
      </p:sp>
      <p:sp>
        <p:nvSpPr>
          <p:cNvPr id="22" name="CustomShape 1">
            <a:extLst>
              <a:ext uri="{FF2B5EF4-FFF2-40B4-BE49-F238E27FC236}">
                <a16:creationId xmlns:a16="http://schemas.microsoft.com/office/drawing/2014/main" id="{77FDBC08-140E-44CC-9FBF-07A6354C495E}"/>
              </a:ext>
            </a:extLst>
          </p:cNvPr>
          <p:cNvSpPr/>
          <p:nvPr/>
        </p:nvSpPr>
        <p:spPr>
          <a:xfrm>
            <a:off x="1104642" y="3561320"/>
            <a:ext cx="2071871" cy="4686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a:ea typeface="Century Gothic"/>
                <a:cs typeface="+mn-cs"/>
              </a:rPr>
              <a:t>[good]</a:t>
            </a:r>
            <a:endParaRPr kumimoji="0" lang="en-GB" sz="3200" b="0" i="0" u="none" strike="noStrike" kern="1200" cap="none" spc="-1" normalizeH="0" baseline="0" noProof="0" dirty="0">
              <a:ln>
                <a:noFill/>
              </a:ln>
              <a:solidFill>
                <a:prstClr val="black"/>
              </a:solidFill>
              <a:effectLst/>
              <a:uLnTx/>
              <a:uFillTx/>
              <a:latin typeface="Arial"/>
              <a:ea typeface="+mn-ea"/>
              <a:cs typeface="+mn-cs"/>
            </a:endParaRPr>
          </a:p>
        </p:txBody>
      </p:sp>
      <p:pic>
        <p:nvPicPr>
          <p:cNvPr id="26" name="Picture 25" descr="good">
            <a:extLst>
              <a:ext uri="{FF2B5EF4-FFF2-40B4-BE49-F238E27FC236}">
                <a16:creationId xmlns:a16="http://schemas.microsoft.com/office/drawing/2014/main" id="{54DF1D7C-8C4C-441A-922B-00FFB2D31F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83201" y="4190013"/>
            <a:ext cx="2058052" cy="1094198"/>
          </a:xfrm>
          <a:prstGeom prst="rect">
            <a:avLst/>
          </a:prstGeom>
        </p:spPr>
      </p:pic>
      <p:pic>
        <p:nvPicPr>
          <p:cNvPr id="23" name="Picture 22" descr="smiling face">
            <a:extLst>
              <a:ext uri="{FF2B5EF4-FFF2-40B4-BE49-F238E27FC236}">
                <a16:creationId xmlns:a16="http://schemas.microsoft.com/office/drawing/2014/main" id="{00CC9172-E705-481C-AA4C-65FA06A9CB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0154" y="3854309"/>
            <a:ext cx="1532238" cy="1532238"/>
          </a:xfrm>
          <a:prstGeom prst="rect">
            <a:avLst/>
          </a:prstGeom>
        </p:spPr>
      </p:pic>
      <p:pic>
        <p:nvPicPr>
          <p:cNvPr id="24" name="Picture 23" descr="boy in a group pointing out at 'you'">
            <a:extLst>
              <a:ext uri="{FF2B5EF4-FFF2-40B4-BE49-F238E27FC236}">
                <a16:creationId xmlns:a16="http://schemas.microsoft.com/office/drawing/2014/main" id="{47308B9A-C125-4933-88C9-C7DB41E6419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93707" y="4230061"/>
            <a:ext cx="3109684" cy="2134783"/>
          </a:xfrm>
          <a:prstGeom prst="rect">
            <a:avLst/>
          </a:prstGeom>
        </p:spPr>
      </p:pic>
    </p:spTree>
    <p:extLst>
      <p:ext uri="{BB962C8B-B14F-4D97-AF65-F5344CB8AC3E}">
        <p14:creationId xmlns:p14="http://schemas.microsoft.com/office/powerpoint/2010/main" val="29293277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2" y="52640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ü</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386389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9" name="Picture 8" descr="door">
            <a:extLst>
              <a:ext uri="{FF2B5EF4-FFF2-40B4-BE49-F238E27FC236}">
                <a16:creationId xmlns:a16="http://schemas.microsoft.com/office/drawing/2014/main" id="{F04DCAC5-B2FA-4024-A2FF-4C9FA6024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9892" y="1362268"/>
            <a:ext cx="2372215" cy="3864668"/>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43FE1DCE-16B0-4990-819E-36CAE49A1BD7}"/>
              </a:ext>
            </a:extLst>
          </p:cNvPr>
          <p:cNvSpPr/>
          <p:nvPr/>
        </p:nvSpPr>
        <p:spPr>
          <a:xfrm>
            <a:off x="4119614" y="701516"/>
            <a:ext cx="3965988" cy="553645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47348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ü</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386389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ü</a:t>
            </a:r>
            <a:r>
              <a:rPr kumimoji="0" lang="en-GB" sz="66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9" name="Picture 8" descr="door">
            <a:extLst>
              <a:ext uri="{FF2B5EF4-FFF2-40B4-BE49-F238E27FC236}">
                <a16:creationId xmlns:a16="http://schemas.microsoft.com/office/drawing/2014/main" id="{F04DCAC5-B2FA-4024-A2FF-4C9FA6024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502" y="922357"/>
            <a:ext cx="2372215" cy="3864668"/>
          </a:xfrm>
          <a:prstGeom prst="rect">
            <a:avLst/>
          </a:prstGeom>
        </p:spPr>
      </p:pic>
      <p:sp>
        <p:nvSpPr>
          <p:cNvPr id="11" name="Rectangle 10">
            <a:extLst>
              <a:ext uri="{FF2B5EF4-FFF2-40B4-BE49-F238E27FC236}">
                <a16:creationId xmlns:a16="http://schemas.microsoft.com/office/drawing/2014/main" id="{E9522C6C-1F70-4FE1-865F-A501776DC456}"/>
              </a:ext>
            </a:extLst>
          </p:cNvPr>
          <p:cNvSpPr/>
          <p:nvPr/>
        </p:nvSpPr>
        <p:spPr>
          <a:xfrm>
            <a:off x="885411" y="3915899"/>
            <a:ext cx="242566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ü</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2" name="Rectangle 11">
            <a:extLst>
              <a:ext uri="{FF2B5EF4-FFF2-40B4-BE49-F238E27FC236}">
                <a16:creationId xmlns:a16="http://schemas.microsoft.com/office/drawing/2014/main" id="{6FB65BDA-6764-4A9A-8603-D997CA676A1F}"/>
              </a:ext>
            </a:extLst>
          </p:cNvPr>
          <p:cNvSpPr/>
          <p:nvPr/>
        </p:nvSpPr>
        <p:spPr>
          <a:xfrm>
            <a:off x="8562732" y="3871858"/>
            <a:ext cx="3130985"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ü</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13" name="TextBox 12">
            <a:extLst>
              <a:ext uri="{FF2B5EF4-FFF2-40B4-BE49-F238E27FC236}">
                <a16:creationId xmlns:a16="http://schemas.microsoft.com/office/drawing/2014/main" id="{3384FE62-F0F2-4EED-8DAE-BA1238E48E8F}"/>
              </a:ext>
            </a:extLst>
          </p:cNvPr>
          <p:cNvSpPr txBox="1"/>
          <p:nvPr/>
        </p:nvSpPr>
        <p:spPr>
          <a:xfrm>
            <a:off x="8889552" y="4902909"/>
            <a:ext cx="247734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[tired]</a:t>
            </a:r>
          </a:p>
        </p:txBody>
      </p:sp>
      <p:pic>
        <p:nvPicPr>
          <p:cNvPr id="4" name="Picture 3" descr="A picture containing text, invertebrate&#10;&#10;Description automatically generated">
            <a:extLst>
              <a:ext uri="{FF2B5EF4-FFF2-40B4-BE49-F238E27FC236}">
                <a16:creationId xmlns:a16="http://schemas.microsoft.com/office/drawing/2014/main" id="{B3490A85-49F3-4703-9F18-F507B10E2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807" y="1980639"/>
            <a:ext cx="1942872" cy="1955091"/>
          </a:xfrm>
          <a:prstGeom prst="rect">
            <a:avLst/>
          </a:prstGeom>
        </p:spPr>
      </p:pic>
      <p:grpSp>
        <p:nvGrpSpPr>
          <p:cNvPr id="2" name="Group 1">
            <a:extLst>
              <a:ext uri="{FF2B5EF4-FFF2-40B4-BE49-F238E27FC236}">
                <a16:creationId xmlns:a16="http://schemas.microsoft.com/office/drawing/2014/main" id="{84DD86DB-1EC1-4786-9A45-A358E3918A0A}"/>
              </a:ext>
            </a:extLst>
          </p:cNvPr>
          <p:cNvGrpSpPr/>
          <p:nvPr/>
        </p:nvGrpSpPr>
        <p:grpSpPr>
          <a:xfrm>
            <a:off x="7608471" y="1306205"/>
            <a:ext cx="4463508" cy="3172068"/>
            <a:chOff x="7608471" y="1306205"/>
            <a:chExt cx="4463508" cy="3172068"/>
          </a:xfrm>
        </p:grpSpPr>
        <p:pic>
          <p:nvPicPr>
            <p:cNvPr id="17" name="Picture 16" descr="A picture containing text&#10;&#10;Description automatically generated">
              <a:extLst>
                <a:ext uri="{FF2B5EF4-FFF2-40B4-BE49-F238E27FC236}">
                  <a16:creationId xmlns:a16="http://schemas.microsoft.com/office/drawing/2014/main" id="{8FF5A6E1-338D-4FAD-A8FA-00F654921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0033" y="2892239"/>
              <a:ext cx="2491946" cy="1245973"/>
            </a:xfrm>
            <a:prstGeom prst="rect">
              <a:avLst/>
            </a:prstGeom>
          </p:spPr>
        </p:pic>
        <p:pic>
          <p:nvPicPr>
            <p:cNvPr id="8" name="Picture 7" descr="Logo&#10;&#10;Description automatically generated">
              <a:extLst>
                <a:ext uri="{FF2B5EF4-FFF2-40B4-BE49-F238E27FC236}">
                  <a16:creationId xmlns:a16="http://schemas.microsoft.com/office/drawing/2014/main" id="{1E46C7B5-2E4C-4309-B771-B8624C80E3FD}"/>
                </a:ext>
              </a:extLst>
            </p:cNvPr>
            <p:cNvPicPr>
              <a:picLocks noChangeAspect="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7608471" y="1306205"/>
              <a:ext cx="3172068" cy="3172068"/>
            </a:xfrm>
            <a:prstGeom prst="rect">
              <a:avLst/>
            </a:prstGeom>
          </p:spPr>
        </p:pic>
      </p:grpSp>
    </p:spTree>
    <p:extLst>
      <p:ext uri="{BB962C8B-B14F-4D97-AF65-F5344CB8AC3E}">
        <p14:creationId xmlns:p14="http://schemas.microsoft.com/office/powerpoint/2010/main" val="11073439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389745" y="1793064"/>
          <a:ext cx="10533628" cy="4604988"/>
        </p:xfrm>
        <a:graphic>
          <a:graphicData uri="http://schemas.openxmlformats.org/drawingml/2006/table">
            <a:tbl>
              <a:tblPr/>
              <a:tblGrid>
                <a:gridCol w="2216092">
                  <a:extLst>
                    <a:ext uri="{9D8B030D-6E8A-4147-A177-3AD203B41FA5}">
                      <a16:colId xmlns:a16="http://schemas.microsoft.com/office/drawing/2014/main" val="20000"/>
                    </a:ext>
                  </a:extLst>
                </a:gridCol>
                <a:gridCol w="4158768">
                  <a:extLst>
                    <a:ext uri="{9D8B030D-6E8A-4147-A177-3AD203B41FA5}">
                      <a16:colId xmlns:a16="http://schemas.microsoft.com/office/drawing/2014/main" val="20001"/>
                    </a:ext>
                  </a:extLst>
                </a:gridCol>
                <a:gridCol w="4158768">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Ruhe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rühren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Kuh</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kühl</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Kuss</a:t>
                      </a:r>
                      <a:r>
                        <a:rPr lang="en-GB" sz="2400" b="1" strike="noStrike" spc="-1" dirty="0">
                          <a:solidFill>
                            <a:srgbClr val="002060"/>
                          </a:solidFill>
                          <a:latin typeface="Century gothic"/>
                        </a:rPr>
                        <a:t>  </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Küste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kurz</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Kürze</a:t>
                      </a:r>
                      <a:r>
                        <a:rPr lang="en-GB" sz="2400" b="1" strike="noStrike" spc="-1" dirty="0">
                          <a:solidFill>
                            <a:srgbClr val="002060"/>
                          </a:solidFill>
                          <a:latin typeface="Century gothic"/>
                        </a:rPr>
                        <a:t>       </a:t>
                      </a:r>
                      <a:r>
                        <a:rPr lang="en-GB" sz="2400" b="0" strike="noStrike" spc="-1" dirty="0">
                          <a:solidFill>
                            <a:srgbClr val="002060"/>
                          </a:solidFill>
                          <a:latin typeface="Century gothic"/>
                        </a:rPr>
                        <a:t>[brevity]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Drucker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drücken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Mund</a:t>
                      </a:r>
                      <a:r>
                        <a:rPr lang="en-GB" sz="2400" b="1" strike="noStrike" spc="-1" dirty="0">
                          <a:solidFill>
                            <a:srgbClr val="002060"/>
                          </a:solidFill>
                          <a:latin typeface="Century gothic"/>
                        </a:rPr>
                        <a:t> </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Münze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Bruder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rtl="0">
                        <a:lnSpc>
                          <a:spcPct val="100000"/>
                        </a:lnSpc>
                      </a:pPr>
                      <a:r>
                        <a:rPr lang="en-GB" sz="2400" b="1" strike="noStrike" spc="-1" dirty="0">
                          <a:solidFill>
                            <a:srgbClr val="002060"/>
                          </a:solidFill>
                          <a:latin typeface="Century gothic"/>
                        </a:rPr>
                        <a:t>       </a:t>
                      </a:r>
                      <a:r>
                        <a:rPr lang="en-GB" sz="2400" b="1" strike="noStrike" spc="-1" dirty="0" err="1">
                          <a:solidFill>
                            <a:srgbClr val="002060"/>
                          </a:solidFill>
                          <a:latin typeface="Century gothic"/>
                        </a:rPr>
                        <a:t>Brüder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42546482"/>
                  </a:ext>
                </a:extLst>
              </a:tr>
            </a:tbl>
          </a:graphicData>
        </a:graphic>
      </p:graphicFrame>
      <p:sp>
        <p:nvSpPr>
          <p:cNvPr id="3" name="TextBox 2">
            <a:hlinkClick r:id="" action="ppaction://noaction">
              <a:snd r:embed="rId3" name="T2_W3_6.1.wav"/>
            </a:hlinkClick>
            <a:extLst>
              <a:ext uri="{FF2B5EF4-FFF2-40B4-BE49-F238E27FC236}">
                <a16:creationId xmlns:a16="http://schemas.microsoft.com/office/drawing/2014/main" id="{6DC42178-501A-44BF-9149-1C679CF37202}"/>
              </a:ext>
            </a:extLst>
          </p:cNvPr>
          <p:cNvSpPr txBox="1"/>
          <p:nvPr/>
        </p:nvSpPr>
        <p:spPr>
          <a:xfrm>
            <a:off x="0" y="0"/>
            <a:ext cx="63158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[ü]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oder</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[u]?</a:t>
            </a:r>
          </a:p>
        </p:txBody>
      </p:sp>
      <p:pic>
        <p:nvPicPr>
          <p:cNvPr id="10" name="Picture 9" descr="A picture containing text, clipart&#10;&#10;Description automatically generated">
            <a:hlinkClick r:id="" action="ppaction://noaction">
              <a:snd r:embed="rId4" name="T2_W3_6.3.wav"/>
            </a:hlinkClick>
            <a:extLst>
              <a:ext uri="{FF2B5EF4-FFF2-40B4-BE49-F238E27FC236}">
                <a16:creationId xmlns:a16="http://schemas.microsoft.com/office/drawing/2014/main" id="{55E9DF07-E9C0-4015-ABFA-059C677CE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6" name="T2_W3_6.4.wav"/>
            </a:hlinkClick>
            <a:extLst>
              <a:ext uri="{FF2B5EF4-FFF2-40B4-BE49-F238E27FC236}">
                <a16:creationId xmlns:a16="http://schemas.microsoft.com/office/drawing/2014/main" id="{D042F965-5B18-4ABC-872A-78DBAD3E2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7" name="T2_W3_6.5.wav"/>
            </a:hlinkClick>
            <a:extLst>
              <a:ext uri="{FF2B5EF4-FFF2-40B4-BE49-F238E27FC236}">
                <a16:creationId xmlns:a16="http://schemas.microsoft.com/office/drawing/2014/main" id="{8C3CC06B-6468-4EB9-ADC7-A55577D3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8" name="T2_W3_6.6.wav"/>
            </a:hlinkClick>
            <a:extLst>
              <a:ext uri="{FF2B5EF4-FFF2-40B4-BE49-F238E27FC236}">
                <a16:creationId xmlns:a16="http://schemas.microsoft.com/office/drawing/2014/main" id="{B2DA8EDA-E782-4C59-90CF-451F9DD39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9" name="T2_W3_6.7.wav"/>
            </a:hlinkClick>
            <a:extLst>
              <a:ext uri="{FF2B5EF4-FFF2-40B4-BE49-F238E27FC236}">
                <a16:creationId xmlns:a16="http://schemas.microsoft.com/office/drawing/2014/main" id="{E7EB8DFC-4C8D-480B-8424-391274A25D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10" name="T2_W3_6.8.wav"/>
            </a:hlinkClick>
            <a:extLst>
              <a:ext uri="{FF2B5EF4-FFF2-40B4-BE49-F238E27FC236}">
                <a16:creationId xmlns:a16="http://schemas.microsoft.com/office/drawing/2014/main" id="{BD98E516-A01E-4C6C-B2BF-823903EA5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pic>
        <p:nvPicPr>
          <p:cNvPr id="23" name="Picture 22" descr="A picture containing text, clipart&#10;&#10;Description automatically generated">
            <a:hlinkClick r:id="" action="ppaction://noaction">
              <a:snd r:embed="rId11" name="T2_W3_6.9.wav"/>
            </a:hlinkClick>
            <a:extLst>
              <a:ext uri="{FF2B5EF4-FFF2-40B4-BE49-F238E27FC236}">
                <a16:creationId xmlns:a16="http://schemas.microsoft.com/office/drawing/2014/main" id="{1F95F90F-E683-407C-AB2D-B1D9BDF62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61" y="5787626"/>
            <a:ext cx="609653" cy="627942"/>
          </a:xfrm>
          <a:prstGeom prst="rect">
            <a:avLst/>
          </a:prstGeom>
        </p:spPr>
      </p:pic>
      <p:sp>
        <p:nvSpPr>
          <p:cNvPr id="24" name="Speech Bubble: Rectangle with Corners Rounded 23">
            <a:hlinkClick r:id="" action="ppaction://noaction">
              <a:snd r:embed="rId12" name="T2_W3_6.2.wav"/>
            </a:hlinkClick>
            <a:extLst>
              <a:ext uri="{FF2B5EF4-FFF2-40B4-BE49-F238E27FC236}">
                <a16:creationId xmlns:a16="http://schemas.microsoft.com/office/drawing/2014/main" id="{C2A6469F-64F8-43DC-9357-57D806E6BE6E}"/>
              </a:ext>
            </a:extLst>
          </p:cNvPr>
          <p:cNvSpPr/>
          <p:nvPr/>
        </p:nvSpPr>
        <p:spPr>
          <a:xfrm>
            <a:off x="1188475" y="663292"/>
            <a:ext cx="929846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25" name="CustomShape 6">
            <a:hlinkClick r:id="" action="ppaction://noaction">
              <a:snd r:embed="rId12" name="T2_W3_6.2.wav"/>
            </a:hlinkClick>
            <a:extLst>
              <a:ext uri="{FF2B5EF4-FFF2-40B4-BE49-F238E27FC236}">
                <a16:creationId xmlns:a16="http://schemas.microsoft.com/office/drawing/2014/main" id="{56318FCE-6CFB-4B42-BFB6-1DB2C72B25FE}"/>
              </a:ext>
            </a:extLst>
          </p:cNvPr>
          <p:cNvSpPr/>
          <p:nvPr/>
        </p:nvSpPr>
        <p:spPr>
          <a:xfrm>
            <a:off x="1134824" y="652143"/>
            <a:ext cx="9169289" cy="62139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[u]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[ü]?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 – B </a:t>
            </a:r>
            <a:r>
              <a:rPr kumimoji="0" lang="en-GB" sz="2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B –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CustomShape 6">
            <a:extLst>
              <a:ext uri="{FF2B5EF4-FFF2-40B4-BE49-F238E27FC236}">
                <a16:creationId xmlns:a16="http://schemas.microsoft.com/office/drawing/2014/main" id="{AF8EE1B1-6C7B-4B19-A376-DB9806A21523}"/>
              </a:ext>
            </a:extLst>
          </p:cNvPr>
          <p:cNvSpPr/>
          <p:nvPr/>
        </p:nvSpPr>
        <p:spPr>
          <a:xfrm>
            <a:off x="5969146" y="640822"/>
            <a:ext cx="46351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2538E46B-C730-4D25-AD48-4CAF7E6EDBB7}"/>
              </a:ext>
            </a:extLst>
          </p:cNvPr>
          <p:cNvPicPr>
            <a:picLocks noChangeAspect="1"/>
          </p:cNvPicPr>
          <p:nvPr/>
        </p:nvPicPr>
        <p:blipFill>
          <a:blip r:embed="rId13"/>
          <a:stretch>
            <a:fillRect/>
          </a:stretch>
        </p:blipFill>
        <p:spPr>
          <a:xfrm>
            <a:off x="156596" y="518936"/>
            <a:ext cx="914479" cy="914479"/>
          </a:xfrm>
          <a:prstGeom prst="rect">
            <a:avLst/>
          </a:prstGeom>
        </p:spPr>
      </p:pic>
      <p:sp>
        <p:nvSpPr>
          <p:cNvPr id="2" name="TextBox 1">
            <a:extLst>
              <a:ext uri="{FF2B5EF4-FFF2-40B4-BE49-F238E27FC236}">
                <a16:creationId xmlns:a16="http://schemas.microsoft.com/office/drawing/2014/main" id="{C2FFA19E-91D2-40DE-92A4-AF29E6E149EE}"/>
              </a:ext>
            </a:extLst>
          </p:cNvPr>
          <p:cNvSpPr txBox="1"/>
          <p:nvPr/>
        </p:nvSpPr>
        <p:spPr>
          <a:xfrm>
            <a:off x="1458645" y="2395326"/>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A - B</a:t>
            </a:r>
          </a:p>
        </p:txBody>
      </p:sp>
      <p:sp>
        <p:nvSpPr>
          <p:cNvPr id="30" name="TextBox 29">
            <a:extLst>
              <a:ext uri="{FF2B5EF4-FFF2-40B4-BE49-F238E27FC236}">
                <a16:creationId xmlns:a16="http://schemas.microsoft.com/office/drawing/2014/main" id="{C0D6F764-5A54-46E1-95D8-027D4EE38C32}"/>
              </a:ext>
            </a:extLst>
          </p:cNvPr>
          <p:cNvSpPr txBox="1"/>
          <p:nvPr/>
        </p:nvSpPr>
        <p:spPr>
          <a:xfrm>
            <a:off x="1478534" y="2965023"/>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B - A</a:t>
            </a:r>
          </a:p>
        </p:txBody>
      </p:sp>
      <p:sp>
        <p:nvSpPr>
          <p:cNvPr id="31" name="TextBox 30">
            <a:extLst>
              <a:ext uri="{FF2B5EF4-FFF2-40B4-BE49-F238E27FC236}">
                <a16:creationId xmlns:a16="http://schemas.microsoft.com/office/drawing/2014/main" id="{009CB9C2-692C-41EA-8F9E-937087F4BD9C}"/>
              </a:ext>
            </a:extLst>
          </p:cNvPr>
          <p:cNvSpPr txBox="1"/>
          <p:nvPr/>
        </p:nvSpPr>
        <p:spPr>
          <a:xfrm>
            <a:off x="1436188" y="3556654"/>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A - B </a:t>
            </a:r>
          </a:p>
        </p:txBody>
      </p:sp>
      <p:sp>
        <p:nvSpPr>
          <p:cNvPr id="32" name="TextBox 31">
            <a:extLst>
              <a:ext uri="{FF2B5EF4-FFF2-40B4-BE49-F238E27FC236}">
                <a16:creationId xmlns:a16="http://schemas.microsoft.com/office/drawing/2014/main" id="{EEEA5743-E7C8-4AF7-9516-B2CF4D8E9FAA}"/>
              </a:ext>
            </a:extLst>
          </p:cNvPr>
          <p:cNvSpPr txBox="1"/>
          <p:nvPr/>
        </p:nvSpPr>
        <p:spPr>
          <a:xfrm>
            <a:off x="1436188" y="4165025"/>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A - B</a:t>
            </a:r>
          </a:p>
        </p:txBody>
      </p:sp>
      <p:sp>
        <p:nvSpPr>
          <p:cNvPr id="33" name="TextBox 32">
            <a:extLst>
              <a:ext uri="{FF2B5EF4-FFF2-40B4-BE49-F238E27FC236}">
                <a16:creationId xmlns:a16="http://schemas.microsoft.com/office/drawing/2014/main" id="{5DA8D500-C03E-41E7-A8AA-74EA519B0602}"/>
              </a:ext>
            </a:extLst>
          </p:cNvPr>
          <p:cNvSpPr txBox="1"/>
          <p:nvPr/>
        </p:nvSpPr>
        <p:spPr>
          <a:xfrm>
            <a:off x="1457279" y="4737612"/>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B - A</a:t>
            </a:r>
          </a:p>
        </p:txBody>
      </p:sp>
      <p:sp>
        <p:nvSpPr>
          <p:cNvPr id="34" name="TextBox 33">
            <a:extLst>
              <a:ext uri="{FF2B5EF4-FFF2-40B4-BE49-F238E27FC236}">
                <a16:creationId xmlns:a16="http://schemas.microsoft.com/office/drawing/2014/main" id="{96C3B28F-99C8-429D-BCFA-62A81C6DF14A}"/>
              </a:ext>
            </a:extLst>
          </p:cNvPr>
          <p:cNvSpPr txBox="1"/>
          <p:nvPr/>
        </p:nvSpPr>
        <p:spPr>
          <a:xfrm>
            <a:off x="1457278" y="5348006"/>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B - A</a:t>
            </a:r>
          </a:p>
        </p:txBody>
      </p:sp>
      <p:sp>
        <p:nvSpPr>
          <p:cNvPr id="35" name="TextBox 34">
            <a:extLst>
              <a:ext uri="{FF2B5EF4-FFF2-40B4-BE49-F238E27FC236}">
                <a16:creationId xmlns:a16="http://schemas.microsoft.com/office/drawing/2014/main" id="{CE626359-43E9-47C0-A06C-184EA62EECDB}"/>
              </a:ext>
            </a:extLst>
          </p:cNvPr>
          <p:cNvSpPr txBox="1"/>
          <p:nvPr/>
        </p:nvSpPr>
        <p:spPr>
          <a:xfrm>
            <a:off x="1437940" y="5889587"/>
            <a:ext cx="139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FADE4"/>
                </a:solidFill>
                <a:effectLst/>
                <a:uLnTx/>
                <a:uFillTx/>
                <a:latin typeface="Century Gothic"/>
                <a:ea typeface="+mn-ea"/>
                <a:cs typeface="+mn-cs"/>
              </a:rPr>
              <a:t>A - B</a:t>
            </a:r>
          </a:p>
        </p:txBody>
      </p:sp>
      <p:pic>
        <p:nvPicPr>
          <p:cNvPr id="8" name="Picture 7">
            <a:extLst>
              <a:ext uri="{FF2B5EF4-FFF2-40B4-BE49-F238E27FC236}">
                <a16:creationId xmlns:a16="http://schemas.microsoft.com/office/drawing/2014/main" id="{D6F17B58-ECEC-4EB5-864E-5C35DC99F153}"/>
              </a:ext>
            </a:extLst>
          </p:cNvPr>
          <p:cNvPicPr>
            <a:picLocks noChangeAspect="1"/>
          </p:cNvPicPr>
          <p:nvPr/>
        </p:nvPicPr>
        <p:blipFill>
          <a:blip r:embed="rId14"/>
          <a:stretch>
            <a:fillRect/>
          </a:stretch>
        </p:blipFill>
        <p:spPr>
          <a:xfrm>
            <a:off x="10791112" y="49016"/>
            <a:ext cx="1243692" cy="1700931"/>
          </a:xfrm>
          <a:prstGeom prst="rect">
            <a:avLst/>
          </a:prstGeom>
        </p:spPr>
      </p:pic>
      <p:pic>
        <p:nvPicPr>
          <p:cNvPr id="15" name="Picture 14" descr="A person in a white shirt&#10;&#10;Description automatically generated">
            <a:extLst>
              <a:ext uri="{FF2B5EF4-FFF2-40B4-BE49-F238E27FC236}">
                <a16:creationId xmlns:a16="http://schemas.microsoft.com/office/drawing/2014/main" id="{7E31E268-7BA8-31D1-C5B6-755CBD37EFE1}"/>
              </a:ext>
            </a:extLst>
          </p:cNvPr>
          <p:cNvPicPr>
            <a:picLocks noChangeAspect="1"/>
          </p:cNvPicPr>
          <p:nvPr/>
        </p:nvPicPr>
        <p:blipFill rotWithShape="1">
          <a:blip r:embed="rId15">
            <a:extLst>
              <a:ext uri="{28A0092B-C50C-407E-A947-70E740481C1C}">
                <a14:useLocalDpi xmlns:a14="http://schemas.microsoft.com/office/drawing/2010/main" val="0"/>
              </a:ext>
            </a:extLst>
          </a:blip>
          <a:srcRect l="-5452" t="831" r="5452" b="59615"/>
          <a:stretch/>
        </p:blipFill>
        <p:spPr>
          <a:xfrm>
            <a:off x="4798354" y="5846866"/>
            <a:ext cx="660762" cy="512401"/>
          </a:xfrm>
          <a:prstGeom prst="rect">
            <a:avLst/>
          </a:prstGeom>
        </p:spPr>
      </p:pic>
      <p:pic>
        <p:nvPicPr>
          <p:cNvPr id="16" name="Picture 15" descr="A person in a white shirt&#10;&#10;Description automatically generated">
            <a:extLst>
              <a:ext uri="{FF2B5EF4-FFF2-40B4-BE49-F238E27FC236}">
                <a16:creationId xmlns:a16="http://schemas.microsoft.com/office/drawing/2014/main" id="{8773A30B-080A-FFC0-6DD5-3110C6D2F460}"/>
              </a:ext>
            </a:extLst>
          </p:cNvPr>
          <p:cNvPicPr>
            <a:picLocks noChangeAspect="1"/>
          </p:cNvPicPr>
          <p:nvPr/>
        </p:nvPicPr>
        <p:blipFill rotWithShape="1">
          <a:blip r:embed="rId15">
            <a:extLst>
              <a:ext uri="{28A0092B-C50C-407E-A947-70E740481C1C}">
                <a14:useLocalDpi xmlns:a14="http://schemas.microsoft.com/office/drawing/2010/main" val="0"/>
              </a:ext>
            </a:extLst>
          </a:blip>
          <a:srcRect l="-5452" t="831" r="5452" b="59615"/>
          <a:stretch/>
        </p:blipFill>
        <p:spPr>
          <a:xfrm>
            <a:off x="8875181" y="5854577"/>
            <a:ext cx="660762" cy="512401"/>
          </a:xfrm>
          <a:prstGeom prst="rect">
            <a:avLst/>
          </a:prstGeom>
        </p:spPr>
      </p:pic>
      <p:pic>
        <p:nvPicPr>
          <p:cNvPr id="42" name="Picture 41">
            <a:extLst>
              <a:ext uri="{FF2B5EF4-FFF2-40B4-BE49-F238E27FC236}">
                <a16:creationId xmlns:a16="http://schemas.microsoft.com/office/drawing/2014/main" id="{58E2C55F-1622-2D3C-51F8-E01B8D67429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524" b="98413" l="7143" r="90000">
                        <a14:foregroundMark x1="57959" y1="82766" x2="57959" y2="82766"/>
                        <a14:foregroundMark x1="89184" y1="95692" x2="16122" y2="85714"/>
                        <a14:foregroundMark x1="16122" y1="85714" x2="35714" y2="75510"/>
                        <a14:foregroundMark x1="35714" y1="75510" x2="72857" y2="79365"/>
                        <a14:foregroundMark x1="72857" y1="79365" x2="51429" y2="66893"/>
                        <a14:foregroundMark x1="51429" y1="66893" x2="54694" y2="46712"/>
                        <a14:foregroundMark x1="54694" y1="46712" x2="65714" y2="36961"/>
                        <a14:foregroundMark x1="65714" y1="36961" x2="70816" y2="37642"/>
                        <a14:foregroundMark x1="73673" y1="94558" x2="22857" y2="84127"/>
                        <a14:foregroundMark x1="22857" y1="84127" x2="39388" y2="81859"/>
                        <a14:foregroundMark x1="27959" y1="68707" x2="9388" y2="83447"/>
                        <a14:foregroundMark x1="9388" y1="83447" x2="24082" y2="96145"/>
                        <a14:foregroundMark x1="24082" y1="96145" x2="77143" y2="85714"/>
                        <a14:foregroundMark x1="77143" y1="85714" x2="78980" y2="83447"/>
                        <a14:foregroundMark x1="10612" y1="93878" x2="49184" y2="97052"/>
                        <a14:foregroundMark x1="49184" y1="97052" x2="84490" y2="91610"/>
                        <a14:foregroundMark x1="89592" y1="93651" x2="79592" y2="75283"/>
                        <a14:foregroundMark x1="79592" y1="75283" x2="70000" y2="72336"/>
                        <a14:foregroundMark x1="43061" y1="69388" x2="43061" y2="69388"/>
                        <a14:foregroundMark x1="8980" y1="98186" x2="12245" y2="89796"/>
                        <a14:foregroundMark x1="7143" y1="98639" x2="7143" y2="98639"/>
                        <a14:foregroundMark x1="42857" y1="58503" x2="42857" y2="58503"/>
                        <a14:foregroundMark x1="60204" y1="60317" x2="60204" y2="60317"/>
                        <a14:foregroundMark x1="50000" y1="88435" x2="51224" y2="71429"/>
                        <a14:foregroundMark x1="51224" y1="71429" x2="53061" y2="87302"/>
                        <a14:foregroundMark x1="53061" y1="87302" x2="53878" y2="89116"/>
                        <a14:foregroundMark x1="50612" y1="78458" x2="53061" y2="73696"/>
                        <a14:foregroundMark x1="50612" y1="39229" x2="51429" y2="28798"/>
                        <a14:foregroundMark x1="61020" y1="41950" x2="61224" y2="35374"/>
                        <a14:foregroundMark x1="68367" y1="40590" x2="68367" y2="40590"/>
                        <a14:foregroundMark x1="13673" y1="76417" x2="13673" y2="76417"/>
                        <a14:foregroundMark x1="50204" y1="60771" x2="46122" y2="54195"/>
                        <a14:foregroundMark x1="49592" y1="79365" x2="40612" y2="63265"/>
                        <a14:foregroundMark x1="57551" y1="56689" x2="65918" y2="28571"/>
                        <a14:foregroundMark x1="60408" y1="62132" x2="60408" y2="62132"/>
                        <a14:foregroundMark x1="58980" y1="9524" x2="58980" y2="9524"/>
                        <a14:foregroundMark x1="40204" y1="36281" x2="40204" y2="36281"/>
                        <a14:foregroundMark x1="68980" y1="35147" x2="68980" y2="35147"/>
                        <a14:foregroundMark x1="68367" y1="41723" x2="68367" y2="41723"/>
                        <a14:foregroundMark x1="77755" y1="92290" x2="81633" y2="82086"/>
                        <a14:foregroundMark x1="87143" y1="94785" x2="22449" y2="84127"/>
                        <a14:foregroundMark x1="8776" y1="85488" x2="8776" y2="85488"/>
                        <a14:foregroundMark x1="58367" y1="62132" x2="51633" y2="62358"/>
                        <a14:foregroundMark x1="43265" y1="36508" x2="40204" y2="36281"/>
                        <a14:foregroundMark x1="42653" y1="39229" x2="41224" y2="39229"/>
                        <a14:foregroundMark x1="43061" y1="35374" x2="41020" y2="35147"/>
                      </a14:backgroundRemoval>
                    </a14:imgEffect>
                  </a14:imgLayer>
                </a14:imgProps>
              </a:ext>
            </a:extLst>
          </a:blip>
          <a:stretch>
            <a:fillRect/>
          </a:stretch>
        </p:blipFill>
        <p:spPr>
          <a:xfrm>
            <a:off x="9553743" y="5855512"/>
            <a:ext cx="569334" cy="512401"/>
          </a:xfrm>
          <a:prstGeom prst="rect">
            <a:avLst/>
          </a:prstGeom>
        </p:spPr>
      </p:pic>
      <p:pic>
        <p:nvPicPr>
          <p:cNvPr id="1026" name="Picture 2" descr="Free cow nature grass vector">
            <a:extLst>
              <a:ext uri="{FF2B5EF4-FFF2-40B4-BE49-F238E27FC236}">
                <a16:creationId xmlns:a16="http://schemas.microsoft.com/office/drawing/2014/main" id="{E7F73A28-1899-A674-E1E6-BD9469D9F18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47778" y="2967742"/>
            <a:ext cx="728768" cy="560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hermometer temperature cold vector">
            <a:extLst>
              <a:ext uri="{FF2B5EF4-FFF2-40B4-BE49-F238E27FC236}">
                <a16:creationId xmlns:a16="http://schemas.microsoft.com/office/drawing/2014/main" id="{9236EC1F-9065-5DB6-6C36-DDCF5042F2A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63260" y="2938030"/>
            <a:ext cx="292388" cy="584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kissing closed eyes head vector">
            <a:extLst>
              <a:ext uri="{FF2B5EF4-FFF2-40B4-BE49-F238E27FC236}">
                <a16:creationId xmlns:a16="http://schemas.microsoft.com/office/drawing/2014/main" id="{905C61C9-0232-A56F-DF4A-7F792E85E98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98354" y="3548250"/>
            <a:ext cx="295964" cy="5085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beach coast sea vector">
            <a:extLst>
              <a:ext uri="{FF2B5EF4-FFF2-40B4-BE49-F238E27FC236}">
                <a16:creationId xmlns:a16="http://schemas.microsoft.com/office/drawing/2014/main" id="{338455C1-D0EA-9A87-4637-443FD1A9E01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993490" y="3539396"/>
            <a:ext cx="844920" cy="5333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Horses Meadow photo and picture">
            <a:extLst>
              <a:ext uri="{FF2B5EF4-FFF2-40B4-BE49-F238E27FC236}">
                <a16:creationId xmlns:a16="http://schemas.microsoft.com/office/drawing/2014/main" id="{BA2B3658-BADD-03AB-C8DB-EFA19347ACC2}"/>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45203" t="38123" r="7926" b="28395"/>
          <a:stretch/>
        </p:blipFill>
        <p:spPr bwMode="auto">
          <a:xfrm>
            <a:off x="4743306" y="4150133"/>
            <a:ext cx="1066822" cy="507813"/>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a:extLst>
              <a:ext uri="{FF2B5EF4-FFF2-40B4-BE49-F238E27FC236}">
                <a16:creationId xmlns:a16="http://schemas.microsoft.com/office/drawing/2014/main" id="{ADE7F0AF-FD32-F559-0996-F93C3AA89AE9}"/>
              </a:ext>
            </a:extLst>
          </p:cNvPr>
          <p:cNvCxnSpPr>
            <a:cxnSpLocks/>
          </p:cNvCxnSpPr>
          <p:nvPr/>
        </p:nvCxnSpPr>
        <p:spPr>
          <a:xfrm>
            <a:off x="4401992" y="4172373"/>
            <a:ext cx="307827" cy="2037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Free printer computer hardware illustration">
            <a:extLst>
              <a:ext uri="{FF2B5EF4-FFF2-40B4-BE49-F238E27FC236}">
                <a16:creationId xmlns:a16="http://schemas.microsoft.com/office/drawing/2014/main" id="{359D3BA1-B202-4828-940C-94C294D3768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29372" y="4720124"/>
            <a:ext cx="880755" cy="5656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uzzer hand button vector">
            <a:extLst>
              <a:ext uri="{FF2B5EF4-FFF2-40B4-BE49-F238E27FC236}">
                <a16:creationId xmlns:a16="http://schemas.microsoft.com/office/drawing/2014/main" id="{C45F977F-341F-1975-32C8-D1A19B9EF96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41322" y="4667771"/>
            <a:ext cx="523800" cy="5078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deposit coins money vector">
            <a:extLst>
              <a:ext uri="{FF2B5EF4-FFF2-40B4-BE49-F238E27FC236}">
                <a16:creationId xmlns:a16="http://schemas.microsoft.com/office/drawing/2014/main" id="{7BCF9D4F-D70F-158F-841F-25A701308A6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993490" y="5265047"/>
            <a:ext cx="1188475" cy="5942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mouth smile teeth vector">
            <a:extLst>
              <a:ext uri="{FF2B5EF4-FFF2-40B4-BE49-F238E27FC236}">
                <a16:creationId xmlns:a16="http://schemas.microsoft.com/office/drawing/2014/main" id="{A59D3E91-902A-76B1-242F-14D42729212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15852" y="5297206"/>
            <a:ext cx="721730" cy="5108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Quark Cheese photo and picture">
            <a:extLst>
              <a:ext uri="{FF2B5EF4-FFF2-40B4-BE49-F238E27FC236}">
                <a16:creationId xmlns:a16="http://schemas.microsoft.com/office/drawing/2014/main" id="{5F082454-E9DD-0E61-1EEA-3CA457F5363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63260" y="2419570"/>
            <a:ext cx="482889" cy="48288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ree quiet silent psst vector">
            <a:extLst>
              <a:ext uri="{FF2B5EF4-FFF2-40B4-BE49-F238E27FC236}">
                <a16:creationId xmlns:a16="http://schemas.microsoft.com/office/drawing/2014/main" id="{F8921A01-90F5-83BC-D295-152114E2C42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98354" y="2397500"/>
            <a:ext cx="482889" cy="57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5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2"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grpSp>
        <p:nvGrpSpPr>
          <p:cNvPr id="18" name="Group 17">
            <a:extLst>
              <a:ext uri="{FF2B5EF4-FFF2-40B4-BE49-F238E27FC236}">
                <a16:creationId xmlns:a16="http://schemas.microsoft.com/office/drawing/2014/main" id="{3335F660-F1F8-4962-BFB0-4C74615B7098}"/>
              </a:ext>
            </a:extLst>
          </p:cNvPr>
          <p:cNvGrpSpPr/>
          <p:nvPr/>
        </p:nvGrpSpPr>
        <p:grpSpPr>
          <a:xfrm>
            <a:off x="8469697" y="1135069"/>
            <a:ext cx="2022866" cy="2541864"/>
            <a:chOff x="9908018" y="1853748"/>
            <a:chExt cx="2022866" cy="2541864"/>
          </a:xfrm>
        </p:grpSpPr>
        <p:pic>
          <p:nvPicPr>
            <p:cNvPr id="14" name="Picture 13">
              <a:extLst>
                <a:ext uri="{FF2B5EF4-FFF2-40B4-BE49-F238E27FC236}">
                  <a16:creationId xmlns:a16="http://schemas.microsoft.com/office/drawing/2014/main" id="{63526EDA-76E8-41C4-AC25-B2E1D431FAD9}"/>
                </a:ext>
              </a:extLst>
            </p:cNvPr>
            <p:cNvPicPr>
              <a:picLocks noChangeAspect="1"/>
            </p:cNvPicPr>
            <p:nvPr/>
          </p:nvPicPr>
          <p:blipFill>
            <a:blip r:embed="rId3"/>
            <a:stretch>
              <a:fillRect/>
            </a:stretch>
          </p:blipFill>
          <p:spPr>
            <a:xfrm>
              <a:off x="9968551" y="1853748"/>
              <a:ext cx="1316850" cy="1627773"/>
            </a:xfrm>
            <a:prstGeom prst="rect">
              <a:avLst/>
            </a:prstGeom>
          </p:spPr>
        </p:pic>
        <p:pic>
          <p:nvPicPr>
            <p:cNvPr id="17" name="Picture 2" descr="http://www.clker.com/cliparts/w/d/u/B/w/V/stamp1-md.png">
              <a:extLst>
                <a:ext uri="{FF2B5EF4-FFF2-40B4-BE49-F238E27FC236}">
                  <a16:creationId xmlns:a16="http://schemas.microsoft.com/office/drawing/2014/main" id="{03D7237B-C667-43BB-BE1E-AD98F3BD9ADF}"/>
                </a:ext>
              </a:extLst>
            </p:cNvPr>
            <p:cNvPicPr>
              <a:picLocks noChangeAspect="1" noChangeArrowheads="1"/>
            </p:cNvPicPr>
            <p:nvPr/>
          </p:nvPicPr>
          <p:blipFill>
            <a:blip r:embed="rId4">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9882E67-B6F2-43E5-9C8B-D1F10923EFC4}"/>
                </a:ext>
              </a:extLst>
            </p:cNvPr>
            <p:cNvPicPr>
              <a:picLocks noChangeAspect="1"/>
            </p:cNvPicPr>
            <p:nvPr/>
          </p:nvPicPr>
          <p:blipFill>
            <a:blip r:embed="rId5"/>
            <a:stretch>
              <a:fillRect/>
            </a:stretch>
          </p:blipFill>
          <p:spPr>
            <a:xfrm>
              <a:off x="9927283" y="3028745"/>
              <a:ext cx="2003601" cy="1205746"/>
            </a:xfrm>
            <a:prstGeom prst="rect">
              <a:avLst/>
            </a:prstGeom>
          </p:spPr>
        </p:pic>
      </p:grpSp>
      <p:pic>
        <p:nvPicPr>
          <p:cNvPr id="20" name="Graphic 19" descr="Teacher">
            <a:extLst>
              <a:ext uri="{FF2B5EF4-FFF2-40B4-BE49-F238E27FC236}">
                <a16:creationId xmlns:a16="http://schemas.microsoft.com/office/drawing/2014/main" id="{0D27E922-7207-4EC3-94B5-5607C15D43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3625" y="464001"/>
            <a:ext cx="1069908" cy="914400"/>
          </a:xfrm>
          <a:prstGeom prst="rect">
            <a:avLst/>
          </a:prstGeom>
        </p:spPr>
      </p:pic>
      <p:sp>
        <p:nvSpPr>
          <p:cNvPr id="21" name="Google Shape;108;p3">
            <a:extLst>
              <a:ext uri="{FF2B5EF4-FFF2-40B4-BE49-F238E27FC236}">
                <a16:creationId xmlns:a16="http://schemas.microsoft.com/office/drawing/2014/main" id="{F93A3C3E-4DFE-47A1-B11D-7D17D6A0F3A2}"/>
              </a:ext>
            </a:extLst>
          </p:cNvPr>
          <p:cNvSpPr txBox="1"/>
          <p:nvPr/>
        </p:nvSpPr>
        <p:spPr>
          <a:xfrm>
            <a:off x="1586161" y="611897"/>
            <a:ext cx="95689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 Was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das auf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42DCFA81-6C18-4272-BF1D-AE7A204827E9}"/>
              </a:ext>
            </a:extLst>
          </p:cNvPr>
          <p:cNvSpPr txBox="1"/>
          <p:nvPr/>
        </p:nvSpPr>
        <p:spPr>
          <a:xfrm>
            <a:off x="77668" y="346391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Baum</a:t>
            </a:r>
          </a:p>
        </p:txBody>
      </p:sp>
      <p:sp>
        <p:nvSpPr>
          <p:cNvPr id="23" name="TextBox 22">
            <a:extLst>
              <a:ext uri="{FF2B5EF4-FFF2-40B4-BE49-F238E27FC236}">
                <a16:creationId xmlns:a16="http://schemas.microsoft.com/office/drawing/2014/main" id="{B6456C64-AA1C-4B57-8B57-626699BAAFA4}"/>
              </a:ext>
            </a:extLst>
          </p:cNvPr>
          <p:cNvSpPr txBox="1"/>
          <p:nvPr/>
        </p:nvSpPr>
        <p:spPr>
          <a:xfrm>
            <a:off x="5611619" y="6066294"/>
            <a:ext cx="33110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Computer</a:t>
            </a:r>
          </a:p>
        </p:txBody>
      </p:sp>
      <p:sp>
        <p:nvSpPr>
          <p:cNvPr id="24" name="TextBox 23">
            <a:extLst>
              <a:ext uri="{FF2B5EF4-FFF2-40B4-BE49-F238E27FC236}">
                <a16:creationId xmlns:a16="http://schemas.microsoft.com/office/drawing/2014/main" id="{D4698AD8-DC8E-4782-9632-E07AF86823D6}"/>
              </a:ext>
            </a:extLst>
          </p:cNvPr>
          <p:cNvSpPr txBox="1"/>
          <p:nvPr/>
        </p:nvSpPr>
        <p:spPr>
          <a:xfrm>
            <a:off x="3586396" y="3463912"/>
            <a:ext cx="34540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Fahrrad</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AFE5960B-624C-4DAB-AE1B-0B5727455D1F}"/>
              </a:ext>
            </a:extLst>
          </p:cNvPr>
          <p:cNvSpPr txBox="1"/>
          <p:nvPr/>
        </p:nvSpPr>
        <p:spPr>
          <a:xfrm>
            <a:off x="9357123" y="606629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Spiel</a:t>
            </a:r>
          </a:p>
        </p:txBody>
      </p:sp>
      <p:sp>
        <p:nvSpPr>
          <p:cNvPr id="26" name="TextBox 25">
            <a:extLst>
              <a:ext uri="{FF2B5EF4-FFF2-40B4-BE49-F238E27FC236}">
                <a16:creationId xmlns:a16="http://schemas.microsoft.com/office/drawing/2014/main" id="{00DF79C1-1B86-45F9-B4E7-B30DD484F330}"/>
              </a:ext>
            </a:extLst>
          </p:cNvPr>
          <p:cNvSpPr txBox="1"/>
          <p:nvPr/>
        </p:nvSpPr>
        <p:spPr>
          <a:xfrm>
            <a:off x="7900926" y="346946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7" name="Picture 26">
            <a:extLst>
              <a:ext uri="{FF2B5EF4-FFF2-40B4-BE49-F238E27FC236}">
                <a16:creationId xmlns:a16="http://schemas.microsoft.com/office/drawing/2014/main" id="{55927077-F9D4-40A3-8DBB-8E8E5B035FC8}"/>
              </a:ext>
            </a:extLst>
          </p:cNvPr>
          <p:cNvPicPr>
            <a:picLocks noChangeAspect="1"/>
          </p:cNvPicPr>
          <p:nvPr/>
        </p:nvPicPr>
        <p:blipFill>
          <a:blip r:embed="rId8"/>
          <a:stretch>
            <a:fillRect/>
          </a:stretch>
        </p:blipFill>
        <p:spPr>
          <a:xfrm>
            <a:off x="9447159" y="4283054"/>
            <a:ext cx="2461668" cy="1628341"/>
          </a:xfrm>
          <a:prstGeom prst="rect">
            <a:avLst/>
          </a:prstGeom>
        </p:spPr>
      </p:pic>
      <p:sp>
        <p:nvSpPr>
          <p:cNvPr id="9" name="TextBox 8">
            <a:extLst>
              <a:ext uri="{FF2B5EF4-FFF2-40B4-BE49-F238E27FC236}">
                <a16:creationId xmlns:a16="http://schemas.microsoft.com/office/drawing/2014/main" id="{7639B74D-509A-C974-D332-1B246AF0AD2C}"/>
              </a:ext>
            </a:extLst>
          </p:cNvPr>
          <p:cNvSpPr txBox="1"/>
          <p:nvPr/>
        </p:nvSpPr>
        <p:spPr>
          <a:xfrm>
            <a:off x="1586161" y="6032785"/>
            <a:ext cx="33110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Papier</a:t>
            </a:r>
          </a:p>
        </p:txBody>
      </p:sp>
      <p:pic>
        <p:nvPicPr>
          <p:cNvPr id="1026" name="Picture 2" descr="Free tree trunk leaves vector">
            <a:extLst>
              <a:ext uri="{FF2B5EF4-FFF2-40B4-BE49-F238E27FC236}">
                <a16:creationId xmlns:a16="http://schemas.microsoft.com/office/drawing/2014/main" id="{AD17E119-E589-EB77-A18F-743CE2E1EB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392" y="1368482"/>
            <a:ext cx="1986281" cy="2147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bicycle bike ride vector">
            <a:extLst>
              <a:ext uri="{FF2B5EF4-FFF2-40B4-BE49-F238E27FC236}">
                <a16:creationId xmlns:a16="http://schemas.microsoft.com/office/drawing/2014/main" id="{26768069-AC2F-E58B-ED06-3A37E9F6B2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3194" y="1682926"/>
            <a:ext cx="2658244" cy="17111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hree paper white vector">
            <a:extLst>
              <a:ext uri="{FF2B5EF4-FFF2-40B4-BE49-F238E27FC236}">
                <a16:creationId xmlns:a16="http://schemas.microsoft.com/office/drawing/2014/main" id="{7FC0CE81-48E6-5CEF-9B1B-AA9EE8069B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0524" y="4215736"/>
            <a:ext cx="1806645" cy="17629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omputer desktop modern vector">
            <a:extLst>
              <a:ext uri="{FF2B5EF4-FFF2-40B4-BE49-F238E27FC236}">
                <a16:creationId xmlns:a16="http://schemas.microsoft.com/office/drawing/2014/main" id="{0EDC230A-F09F-FBC0-D36B-3EFCB79BB3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0838" y="4366599"/>
            <a:ext cx="2372689" cy="1785095"/>
          </a:xfrm>
          <a:prstGeom prst="rect">
            <a:avLst/>
          </a:prstGeom>
          <a:noFill/>
          <a:extLst>
            <a:ext uri="{909E8E84-426E-40DD-AFC4-6F175D3DCCD1}">
              <a14:hiddenFill xmlns:a14="http://schemas.microsoft.com/office/drawing/2010/main">
                <a:solidFill>
                  <a:srgbClr val="FFFFFF"/>
                </a:solidFill>
              </a14:hiddenFill>
            </a:ext>
          </a:extLst>
        </p:spPr>
      </p:pic>
      <p:sp>
        <p:nvSpPr>
          <p:cNvPr id="30" name="Oval Callout 19">
            <a:extLst>
              <a:ext uri="{FF2B5EF4-FFF2-40B4-BE49-F238E27FC236}">
                <a16:creationId xmlns:a16="http://schemas.microsoft.com/office/drawing/2014/main" id="{9A4C7D09-B405-4BA3-A050-403709C16B2A}"/>
              </a:ext>
            </a:extLst>
          </p:cNvPr>
          <p:cNvSpPr/>
          <p:nvPr/>
        </p:nvSpPr>
        <p:spPr>
          <a:xfrm>
            <a:off x="4309002" y="522406"/>
            <a:ext cx="3663471" cy="2184265"/>
          </a:xfrm>
          <a:prstGeom prst="wedgeEllipseCallout">
            <a:avLst>
              <a:gd name="adj1" fmla="val 62867"/>
              <a:gd name="adj2" fmla="val 9207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You now know 4 question words: wo (where), was (what),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wie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(how) and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wer</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(who). </a:t>
            </a:r>
          </a:p>
        </p:txBody>
      </p:sp>
      <p:sp>
        <p:nvSpPr>
          <p:cNvPr id="29" name="Oval Callout 19">
            <a:extLst>
              <a:ext uri="{FF2B5EF4-FFF2-40B4-BE49-F238E27FC236}">
                <a16:creationId xmlns:a16="http://schemas.microsoft.com/office/drawing/2014/main" id="{60803B4B-E41E-4DC0-895C-30394AF7E9F6}"/>
              </a:ext>
            </a:extLst>
          </p:cNvPr>
          <p:cNvSpPr/>
          <p:nvPr/>
        </p:nvSpPr>
        <p:spPr>
          <a:xfrm>
            <a:off x="1724341" y="86623"/>
            <a:ext cx="3157921" cy="1669155"/>
          </a:xfrm>
          <a:prstGeom prst="wedgeEllipseCallout">
            <a:avLst>
              <a:gd name="adj1" fmla="val 3279"/>
              <a:gd name="adj2" fmla="val 132688"/>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Are these nouns masculine, feminine or neuter?</a:t>
            </a:r>
          </a:p>
        </p:txBody>
      </p:sp>
    </p:spTree>
    <p:extLst>
      <p:ext uri="{BB962C8B-B14F-4D97-AF65-F5344CB8AC3E}">
        <p14:creationId xmlns:p14="http://schemas.microsoft.com/office/powerpoint/2010/main" val="21564031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3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1" nodeType="clickEffect">
                                  <p:stCondLst>
                                    <p:cond delay="0"/>
                                  </p:stCondLst>
                                  <p:childTnLst>
                                    <p:set>
                                      <p:cBhvr>
                                        <p:cTn id="83" dur="1" fill="hold">
                                          <p:stCondLst>
                                            <p:cond delay="0"/>
                                          </p:stCondLst>
                                        </p:cTn>
                                        <p:tgtEl>
                                          <p:spTgt spid="2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23"/>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2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1" nodeType="clickEffect">
                                  <p:stCondLst>
                                    <p:cond delay="0"/>
                                  </p:stCondLst>
                                  <p:childTnLst>
                                    <p:set>
                                      <p:cBhvr>
                                        <p:cTn id="99" dur="1" fill="hold">
                                          <p:stCondLst>
                                            <p:cond delay="0"/>
                                          </p:stCondLst>
                                        </p:cTn>
                                        <p:tgtEl>
                                          <p:spTgt spid="24"/>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0" nodeType="clickEffect">
                                  <p:stCondLst>
                                    <p:cond delay="0"/>
                                  </p:stCondLst>
                                  <p:childTnLst>
                                    <p:set>
                                      <p:cBhvr>
                                        <p:cTn id="103" dur="1" fill="hold">
                                          <p:stCondLst>
                                            <p:cond delay="0"/>
                                          </p:stCondLst>
                                        </p:cTn>
                                        <p:tgtEl>
                                          <p:spTgt spid="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1" nodeType="clickEffect">
                                  <p:stCondLst>
                                    <p:cond delay="0"/>
                                  </p:stCondLst>
                                  <p:childTnLst>
                                    <p:set>
                                      <p:cBhvr>
                                        <p:cTn id="107" dur="1" fill="hold">
                                          <p:stCondLst>
                                            <p:cond delay="0"/>
                                          </p:stCondLst>
                                        </p:cTn>
                                        <p:tgtEl>
                                          <p:spTgt spid="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500"/>
                                        <p:tgtEl>
                                          <p:spTgt spid="29"/>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25" grpId="0"/>
      <p:bldP spid="25" grpId="1"/>
      <p:bldP spid="26" grpId="0"/>
      <p:bldP spid="26" grpId="1"/>
      <p:bldP spid="9" grpId="0"/>
      <p:bldP spid="9" grpId="1"/>
      <p:bldP spid="30" grpId="0" animBg="1"/>
      <p:bldP spid="30" grpId="1" animBg="1"/>
      <p:bldP spid="29" grpId="0" animBg="1"/>
      <p:bldP spid="2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7F8EA2-050B-441F-9587-4AA97117FC8D}"/>
              </a:ext>
            </a:extLst>
          </p:cNvPr>
          <p:cNvGraphicFramePr>
            <a:graphicFrameLocks noGrp="1"/>
          </p:cNvGraphicFramePr>
          <p:nvPr/>
        </p:nvGraphicFramePr>
        <p:xfrm>
          <a:off x="182400" y="3023776"/>
          <a:ext cx="11783124" cy="1361533"/>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136153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57220124"/>
                  </a:ext>
                </a:extLst>
              </a:tr>
            </a:tbl>
          </a:graphicData>
        </a:graphic>
      </p:graphicFrame>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82400" y="85950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have </a:t>
            </a:r>
            <a:r>
              <a:rPr kumimoji="0" lang="en-GB" sz="2800" b="0" i="0" u="none" strike="noStrike" kern="1200" cap="none" spc="-1" normalizeH="0" baseline="0" noProof="0" dirty="0">
                <a:ln>
                  <a:noFill/>
                </a:ln>
                <a:solidFill>
                  <a:srgbClr val="1E4E79"/>
                </a:solidFill>
                <a:effectLst/>
                <a:uLnTx/>
                <a:uFillTx/>
                <a:latin typeface="Century Gothic" panose="020B0502020202020204" pitchFamily="34" charset="0"/>
                <a:ea typeface="Century Gothic"/>
                <a:cs typeface="+mn-cs"/>
              </a:rPr>
              <a:t> |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havi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ng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07514" y="3388758"/>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774811" y="3413251"/>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3947210" y="3381187"/>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4962728" y="3398805"/>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46864" y="4676570"/>
            <a:ext cx="4417900" cy="9633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4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Fahrrad</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768739" y="5331476"/>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the bicycle.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4459819" y="4664509"/>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hat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Kleidung</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CustomShape 11"/>
          <p:cNvSpPr/>
          <p:nvPr/>
        </p:nvSpPr>
        <p:spPr>
          <a:xfrm>
            <a:off x="4451586" y="5370524"/>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has the clothing.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908879" y="2988489"/>
            <a:ext cx="522720" cy="1224000"/>
          </a:xfrm>
          <a:prstGeom prst="rect">
            <a:avLst/>
          </a:prstGeom>
          <a:ln>
            <a:noFill/>
          </a:ln>
        </p:spPr>
      </p:pic>
      <p:pic>
        <p:nvPicPr>
          <p:cNvPr id="100" name="Google Shape;181;p8"/>
          <p:cNvPicPr/>
          <p:nvPr/>
        </p:nvPicPr>
        <p:blipFill>
          <a:blip r:embed="rId5"/>
          <a:stretch/>
        </p:blipFill>
        <p:spPr>
          <a:xfrm>
            <a:off x="6495962" y="3191245"/>
            <a:ext cx="1221905" cy="897924"/>
          </a:xfrm>
          <a:prstGeom prst="rect">
            <a:avLst/>
          </a:prstGeom>
          <a:ln>
            <a:noFill/>
          </a:ln>
        </p:spPr>
      </p:pic>
      <p:pic>
        <p:nvPicPr>
          <p:cNvPr id="101" name="Google Shape;182;p8"/>
          <p:cNvPicPr/>
          <p:nvPr/>
        </p:nvPicPr>
        <p:blipFill>
          <a:blip r:embed="rId6"/>
          <a:stretch/>
        </p:blipFill>
        <p:spPr>
          <a:xfrm>
            <a:off x="10708370" y="3198816"/>
            <a:ext cx="1295028" cy="897924"/>
          </a:xfrm>
          <a:prstGeom prst="rect">
            <a:avLst/>
          </a:prstGeom>
          <a:ln>
            <a:noFill/>
          </a:ln>
        </p:spPr>
      </p:pic>
      <p:pic>
        <p:nvPicPr>
          <p:cNvPr id="102" name="Google Shape;183;p8"/>
          <p:cNvPicPr/>
          <p:nvPr/>
        </p:nvPicPr>
        <p:blipFill>
          <a:blip r:embed="rId7"/>
          <a:stretch/>
        </p:blipFill>
        <p:spPr>
          <a:xfrm>
            <a:off x="134779" y="5294024"/>
            <a:ext cx="633960" cy="671040"/>
          </a:xfrm>
          <a:prstGeom prst="rect">
            <a:avLst/>
          </a:prstGeom>
          <a:ln>
            <a:noFill/>
          </a:ln>
        </p:spPr>
      </p:pic>
      <p:pic>
        <p:nvPicPr>
          <p:cNvPr id="103" name="Google Shape;184;p8"/>
          <p:cNvPicPr/>
          <p:nvPr/>
        </p:nvPicPr>
        <p:blipFill>
          <a:blip r:embed="rId7"/>
          <a:stretch/>
        </p:blipFill>
        <p:spPr>
          <a:xfrm>
            <a:off x="3772185" y="5198840"/>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9233305" y="3412265"/>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8027388" y="3396044"/>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8" y="21605"/>
            <a:ext cx="7267988" cy="837904"/>
          </a:xfrm>
        </p:spPr>
        <p:txBody>
          <a:bodyPr/>
          <a:lstStyle/>
          <a:p>
            <a:r>
              <a:rPr lang="en-GB" sz="3600" b="1" spc="-1" dirty="0" err="1">
                <a:latin typeface="Century Gothic" panose="020B0502020202020204" pitchFamily="34" charset="0"/>
              </a:rPr>
              <a:t>haben</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82400" y="155743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German the verb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have’.</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440504" y="4684715"/>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hat </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den Computer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8450721" y="5304683"/>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 the computer.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7"/>
          <a:stretch/>
        </p:blipFill>
        <p:spPr>
          <a:xfrm>
            <a:off x="7603852" y="5245739"/>
            <a:ext cx="633960" cy="671040"/>
          </a:xfrm>
          <a:prstGeom prst="rect">
            <a:avLst/>
          </a:prstGeom>
          <a:ln>
            <a:noFill/>
          </a:ln>
        </p:spPr>
      </p:pic>
      <p:sp>
        <p:nvSpPr>
          <p:cNvPr id="28" name="Rectangle 27">
            <a:extLst>
              <a:ext uri="{FF2B5EF4-FFF2-40B4-BE49-F238E27FC236}">
                <a16:creationId xmlns:a16="http://schemas.microsoft.com/office/drawing/2014/main" id="{45579D68-5D08-4359-AD4E-7F222589B8FB}"/>
              </a:ext>
            </a:extLst>
          </p:cNvPr>
          <p:cNvSpPr/>
          <p:nvPr/>
        </p:nvSpPr>
        <p:spPr>
          <a:xfrm>
            <a:off x="182400" y="226857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have, he has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she has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are parts of the verb</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‘to have’.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Oval Callout 19">
            <a:extLst>
              <a:ext uri="{FF2B5EF4-FFF2-40B4-BE49-F238E27FC236}">
                <a16:creationId xmlns:a16="http://schemas.microsoft.com/office/drawing/2014/main" id="{621E88B9-1F58-4F3C-A865-A437538612F2}"/>
              </a:ext>
            </a:extLst>
          </p:cNvPr>
          <p:cNvSpPr/>
          <p:nvPr/>
        </p:nvSpPr>
        <p:spPr>
          <a:xfrm>
            <a:off x="5003334" y="579365"/>
            <a:ext cx="5429066" cy="2154026"/>
          </a:xfrm>
          <a:prstGeom prst="wedgeEllipseCallout">
            <a:avLst>
              <a:gd name="adj1" fmla="val 39816"/>
              <a:gd name="adj2" fmla="val 142330"/>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After most verbs the masculine word for ‘the’, </a:t>
            </a:r>
            <a:r>
              <a:rPr kumimoji="0" lang="en-GB" sz="2400" b="1" i="1" u="none" strike="noStrike" kern="0" cap="none" spc="0" normalizeH="0" baseline="0" noProof="0" dirty="0">
                <a:ln>
                  <a:noFill/>
                </a:ln>
                <a:solidFill>
                  <a:prstClr val="white"/>
                </a:solidFill>
                <a:effectLst/>
                <a:uLnTx/>
                <a:uFillTx/>
                <a:latin typeface="Century Gothic" panose="020F0302020204030204"/>
                <a:ea typeface="+mn-ea"/>
                <a:cs typeface="+mn-cs"/>
              </a:rPr>
              <a:t>der</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changes its spelling to </a:t>
            </a:r>
            <a:r>
              <a:rPr kumimoji="0" lang="en-GB" sz="2400" b="1" i="1" u="none" strike="noStrike" kern="0" cap="none" spc="0" normalizeH="0" baseline="0" noProof="0" dirty="0">
                <a:ln>
                  <a:noFill/>
                </a:ln>
                <a:solidFill>
                  <a:prstClr val="white"/>
                </a:solidFill>
                <a:effectLst/>
                <a:uLnTx/>
                <a:uFillTx/>
                <a:latin typeface="Century Gothic" panose="020F0302020204030204"/>
                <a:ea typeface="+mn-ea"/>
                <a:cs typeface="+mn-cs"/>
              </a:rPr>
              <a:t>den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It still means ‘the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pic>
        <p:nvPicPr>
          <p:cNvPr id="8" name="Picture 4" descr="Free bicycle bike ride vector">
            <a:extLst>
              <a:ext uri="{FF2B5EF4-FFF2-40B4-BE49-F238E27FC236}">
                <a16:creationId xmlns:a16="http://schemas.microsoft.com/office/drawing/2014/main" id="{221C48C3-3A21-D6B0-76D8-9A8D55F733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6830" y="5827937"/>
            <a:ext cx="1508623" cy="9711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computer desktop modern vector">
            <a:extLst>
              <a:ext uri="{FF2B5EF4-FFF2-40B4-BE49-F238E27FC236}">
                <a16:creationId xmlns:a16="http://schemas.microsoft.com/office/drawing/2014/main" id="{DAF0414F-E1C0-CDFA-D3BF-FB0C4DEC4C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3385" y="5806179"/>
            <a:ext cx="1245885" cy="9373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ree clothes clothing boots illustration">
            <a:extLst>
              <a:ext uri="{FF2B5EF4-FFF2-40B4-BE49-F238E27FC236}">
                <a16:creationId xmlns:a16="http://schemas.microsoft.com/office/drawing/2014/main" id="{541456CF-84D1-1832-DF89-05BC2552A0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9997" y="5851149"/>
            <a:ext cx="1508623" cy="90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5624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5"/>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0"/>
            <a:ext cx="40136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spc="-1" dirty="0" err="1">
                <a:solidFill>
                  <a:srgbClr val="002060"/>
                </a:solidFill>
                <a:latin typeface="Century gothic"/>
              </a:rPr>
              <a:t>Wer</a:t>
            </a:r>
            <a:r>
              <a:rPr lang="en-GB" sz="2600" b="1" spc="-1" dirty="0">
                <a:solidFill>
                  <a:srgbClr val="002060"/>
                </a:solidFill>
                <a:latin typeface="Century gothic"/>
              </a:rPr>
              <a:t> hat das?</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89929" y="361336"/>
            <a:ext cx="1084205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and Ronja are donating things to a charity sale. </a:t>
            </a:r>
            <a:r>
              <a:rPr kumimoji="0" lang="en-GB" sz="1800" b="0"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1800" b="0" i="0" u="none" strike="noStrike" kern="1200" cap="none" spc="-1" normalizeH="0" baseline="0" noProof="0" dirty="0">
                <a:ln>
                  <a:noFill/>
                </a:ln>
                <a:solidFill>
                  <a:srgbClr val="002060"/>
                </a:solidFill>
                <a:effectLst/>
                <a:uLnTx/>
                <a:uFillTx/>
                <a:latin typeface="Century Gothic"/>
                <a:ea typeface="Century Gothic"/>
                <a:cs typeface="+mn-cs"/>
              </a:rPr>
              <a:t> texts his mum. What does he have and what does Ronja have?</a:t>
            </a:r>
            <a:endParaRPr kumimoji="0" lang="en-GB" sz="18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33807" y="866998"/>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E76B4432-5146-4FCB-9339-AF98E6E82F50}"/>
              </a:ext>
            </a:extLst>
          </p:cNvPr>
          <p:cNvSpPr txBox="1"/>
          <p:nvPr/>
        </p:nvSpPr>
        <p:spPr>
          <a:xfrm>
            <a:off x="10047202" y="5688878"/>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DF9005E-A1D0-43F5-8CAA-8B7CB84253B7}"/>
              </a:ext>
            </a:extLst>
          </p:cNvPr>
          <p:cNvSpPr txBox="1"/>
          <p:nvPr/>
        </p:nvSpPr>
        <p:spPr>
          <a:xfrm>
            <a:off x="10036694" y="3753853"/>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5F0E98A6-4588-4F99-A09A-AD3A3E925270}"/>
              </a:ext>
            </a:extLst>
          </p:cNvPr>
          <p:cNvSpPr txBox="1"/>
          <p:nvPr/>
        </p:nvSpPr>
        <p:spPr>
          <a:xfrm>
            <a:off x="3990872" y="579244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A432952-FE32-4582-8FC5-D83265ED6D5D}"/>
              </a:ext>
            </a:extLst>
          </p:cNvPr>
          <p:cNvSpPr txBox="1"/>
          <p:nvPr/>
        </p:nvSpPr>
        <p:spPr>
          <a:xfrm>
            <a:off x="3988093" y="3832397"/>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CF5C1279-333B-453F-B9FA-6D14DCBBBFF4}"/>
              </a:ext>
            </a:extLst>
          </p:cNvPr>
          <p:cNvSpPr txBox="1"/>
          <p:nvPr/>
        </p:nvSpPr>
        <p:spPr>
          <a:xfrm>
            <a:off x="3956280" y="2174805"/>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359561" y="57149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374198" y="90519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493935" y="198619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877045" y="1688894"/>
            <a:ext cx="2314229" cy="8362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1135054" y="1680187"/>
            <a:ext cx="2998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Computer.</a:t>
            </a:r>
          </a:p>
        </p:txBody>
      </p:sp>
      <p:sp>
        <p:nvSpPr>
          <p:cNvPr id="20" name="TextBox 19">
            <a:extLst>
              <a:ext uri="{FF2B5EF4-FFF2-40B4-BE49-F238E27FC236}">
                <a16:creationId xmlns:a16="http://schemas.microsoft.com/office/drawing/2014/main" id="{76629107-549E-4B60-9A05-7B0B89B30765}"/>
              </a:ext>
            </a:extLst>
          </p:cNvPr>
          <p:cNvSpPr txBox="1"/>
          <p:nvPr/>
        </p:nvSpPr>
        <p:spPr>
          <a:xfrm>
            <a:off x="90765" y="144748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956280" y="1504539"/>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717467" y="1513411"/>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717467" y="2184293"/>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has</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940189" y="34022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1016695" y="3335455"/>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Spiel.</a:t>
            </a:r>
          </a:p>
        </p:txBody>
      </p:sp>
      <p:sp>
        <p:nvSpPr>
          <p:cNvPr id="31" name="TextBox 30">
            <a:extLst>
              <a:ext uri="{FF2B5EF4-FFF2-40B4-BE49-F238E27FC236}">
                <a16:creationId xmlns:a16="http://schemas.microsoft.com/office/drawing/2014/main" id="{821232D9-BAD1-486E-AC36-E2DD1E9885CC}"/>
              </a:ext>
            </a:extLst>
          </p:cNvPr>
          <p:cNvSpPr txBox="1"/>
          <p:nvPr/>
        </p:nvSpPr>
        <p:spPr>
          <a:xfrm>
            <a:off x="90765"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988093" y="3206181"/>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F53CDFFE-D6D4-44D9-A932-090A213F4140}"/>
              </a:ext>
            </a:extLst>
          </p:cNvPr>
          <p:cNvSpPr txBox="1"/>
          <p:nvPr/>
        </p:nvSpPr>
        <p:spPr>
          <a:xfrm>
            <a:off x="4673033" y="3233758"/>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err="1">
                <a:solidFill>
                  <a:srgbClr val="002060"/>
                </a:solidFill>
                <a:latin typeface="Century Gothic" panose="020B0502020202020204" pitchFamily="34" charset="0"/>
              </a:rPr>
              <a:t>Sh</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has</a:t>
            </a:r>
          </a:p>
        </p:txBody>
      </p:sp>
      <p:sp>
        <p:nvSpPr>
          <p:cNvPr id="36" name="TextBox 35">
            <a:extLst>
              <a:ext uri="{FF2B5EF4-FFF2-40B4-BE49-F238E27FC236}">
                <a16:creationId xmlns:a16="http://schemas.microsoft.com/office/drawing/2014/main" id="{4DE4D58C-58AF-41D0-9DBD-2050E813B8BF}"/>
              </a:ext>
            </a:extLst>
          </p:cNvPr>
          <p:cNvSpPr txBox="1"/>
          <p:nvPr/>
        </p:nvSpPr>
        <p:spPr>
          <a:xfrm>
            <a:off x="4673033" y="3868847"/>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604997" y="218845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616839" y="252414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664187"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7159513" y="3298661"/>
            <a:ext cx="2392549" cy="991882"/>
          </a:xfrm>
          <a:prstGeom prst="wedgeRoundRectCallout">
            <a:avLst>
              <a:gd name="adj1" fmla="val 27840"/>
              <a:gd name="adj2" fmla="val 6174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7289681" y="3420567"/>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Habe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den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Preis</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284211E8-A02A-46E8-9D59-5FDAFA50B723}"/>
              </a:ext>
            </a:extLst>
          </p:cNvPr>
          <p:cNvSpPr txBox="1"/>
          <p:nvPr/>
        </p:nvSpPr>
        <p:spPr>
          <a:xfrm>
            <a:off x="6250227" y="148883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95EAB5EB-25F7-49A6-977E-49CE777EE45D}"/>
              </a:ext>
            </a:extLst>
          </p:cNvPr>
          <p:cNvSpPr txBox="1"/>
          <p:nvPr/>
        </p:nvSpPr>
        <p:spPr>
          <a:xfrm>
            <a:off x="10047202" y="3120434"/>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69F1DD4E-FFF1-4DA3-AC02-61BC5E24341C}"/>
              </a:ext>
            </a:extLst>
          </p:cNvPr>
          <p:cNvSpPr txBox="1"/>
          <p:nvPr/>
        </p:nvSpPr>
        <p:spPr>
          <a:xfrm>
            <a:off x="10710304" y="3132239"/>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 I</a:t>
            </a:r>
          </a:p>
        </p:txBody>
      </p:sp>
      <p:sp>
        <p:nvSpPr>
          <p:cNvPr id="46" name="TextBox 45">
            <a:extLst>
              <a:ext uri="{FF2B5EF4-FFF2-40B4-BE49-F238E27FC236}">
                <a16:creationId xmlns:a16="http://schemas.microsoft.com/office/drawing/2014/main" id="{4FA14D0B-96C7-4D75-8279-19937D497A9F}"/>
              </a:ext>
            </a:extLst>
          </p:cNvPr>
          <p:cNvSpPr txBox="1"/>
          <p:nvPr/>
        </p:nvSpPr>
        <p:spPr>
          <a:xfrm>
            <a:off x="10700895" y="3791202"/>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she</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42968" y="535340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1016695" y="5302446"/>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den Baum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48654096-BC00-45D3-89B8-99ECBA40136D}"/>
              </a:ext>
            </a:extLst>
          </p:cNvPr>
          <p:cNvSpPr txBox="1"/>
          <p:nvPr/>
        </p:nvSpPr>
        <p:spPr>
          <a:xfrm>
            <a:off x="90765"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990872" y="5157360"/>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25FC993E-93FB-4EB3-B5B0-45DD68D7A7B3}"/>
              </a:ext>
            </a:extLst>
          </p:cNvPr>
          <p:cNvSpPr txBox="1"/>
          <p:nvPr/>
        </p:nvSpPr>
        <p:spPr>
          <a:xfrm>
            <a:off x="4675812" y="5184937"/>
            <a:ext cx="1428750" cy="461665"/>
          </a:xfrm>
          <a:prstGeom prst="rect">
            <a:avLst/>
          </a:prstGeom>
          <a:solidFill>
            <a:srgbClr val="EFF9FB"/>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has</a:t>
            </a:r>
          </a:p>
        </p:txBody>
      </p:sp>
      <p:sp>
        <p:nvSpPr>
          <p:cNvPr id="56" name="TextBox 55">
            <a:extLst>
              <a:ext uri="{FF2B5EF4-FFF2-40B4-BE49-F238E27FC236}">
                <a16:creationId xmlns:a16="http://schemas.microsoft.com/office/drawing/2014/main" id="{60DB56D6-06F6-4E51-B6E3-9F906DDAD7E3}"/>
              </a:ext>
            </a:extLst>
          </p:cNvPr>
          <p:cNvSpPr txBox="1"/>
          <p:nvPr/>
        </p:nvSpPr>
        <p:spPr>
          <a:xfrm>
            <a:off x="4675812" y="5820026"/>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627467" y="412082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602242" y="447230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642369" y="563497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7157457" y="5249839"/>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7232715" y="5204825"/>
            <a:ext cx="23953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Papier?</a:t>
            </a:r>
          </a:p>
        </p:txBody>
      </p:sp>
      <p:sp>
        <p:nvSpPr>
          <p:cNvPr id="62" name="TextBox 61">
            <a:extLst>
              <a:ext uri="{FF2B5EF4-FFF2-40B4-BE49-F238E27FC236}">
                <a16:creationId xmlns:a16="http://schemas.microsoft.com/office/drawing/2014/main" id="{D06A5264-6A2C-431C-8F07-EAEA01BA084D}"/>
              </a:ext>
            </a:extLst>
          </p:cNvPr>
          <p:cNvSpPr txBox="1"/>
          <p:nvPr/>
        </p:nvSpPr>
        <p:spPr>
          <a:xfrm>
            <a:off x="6250227" y="5014268"/>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63" name="TextBox 62">
            <a:extLst>
              <a:ext uri="{FF2B5EF4-FFF2-40B4-BE49-F238E27FC236}">
                <a16:creationId xmlns:a16="http://schemas.microsoft.com/office/drawing/2014/main" id="{B22E5569-4463-484E-89A3-1CE67BF3C788}"/>
              </a:ext>
            </a:extLst>
          </p:cNvPr>
          <p:cNvSpPr txBox="1"/>
          <p:nvPr/>
        </p:nvSpPr>
        <p:spPr>
          <a:xfrm>
            <a:off x="10047202" y="5081368"/>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4" name="TextBox 63">
            <a:extLst>
              <a:ext uri="{FF2B5EF4-FFF2-40B4-BE49-F238E27FC236}">
                <a16:creationId xmlns:a16="http://schemas.microsoft.com/office/drawing/2014/main" id="{5B36EEA6-FCC1-4D4E-B943-E23EB4F45E10}"/>
              </a:ext>
            </a:extLst>
          </p:cNvPr>
          <p:cNvSpPr txBox="1"/>
          <p:nvPr/>
        </p:nvSpPr>
        <p:spPr>
          <a:xfrm>
            <a:off x="10706406" y="5081368"/>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she</a:t>
            </a:r>
          </a:p>
        </p:txBody>
      </p:sp>
      <p:sp>
        <p:nvSpPr>
          <p:cNvPr id="66" name="TextBox 65">
            <a:extLst>
              <a:ext uri="{FF2B5EF4-FFF2-40B4-BE49-F238E27FC236}">
                <a16:creationId xmlns:a16="http://schemas.microsoft.com/office/drawing/2014/main" id="{3CE8A91A-A765-4E9C-A7AA-A4C332CFE7EB}"/>
              </a:ext>
            </a:extLst>
          </p:cNvPr>
          <p:cNvSpPr txBox="1"/>
          <p:nvPr/>
        </p:nvSpPr>
        <p:spPr>
          <a:xfrm>
            <a:off x="10706406" y="5701371"/>
            <a:ext cx="1428750" cy="461665"/>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 I</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9240" y="61136"/>
            <a:ext cx="1002759" cy="737163"/>
          </a:xfrm>
          <a:prstGeom prst="rect">
            <a:avLst/>
          </a:prstGeom>
        </p:spPr>
      </p:pic>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4"/>
          <a:stretch>
            <a:fillRect/>
          </a:stretch>
        </p:blipFill>
        <p:spPr>
          <a:xfrm>
            <a:off x="4064556" y="2030706"/>
            <a:ext cx="546339" cy="506217"/>
          </a:xfrm>
          <a:prstGeom prst="rect">
            <a:avLst/>
          </a:prstGeom>
        </p:spPr>
      </p:pic>
      <p:sp>
        <p:nvSpPr>
          <p:cNvPr id="69" name="Speech Bubble: Rectangle with Corners Rounded 68">
            <a:extLst>
              <a:ext uri="{FF2B5EF4-FFF2-40B4-BE49-F238E27FC236}">
                <a16:creationId xmlns:a16="http://schemas.microsoft.com/office/drawing/2014/main" id="{06152F08-F821-4757-B32E-A61D46FED542}"/>
              </a:ext>
            </a:extLst>
          </p:cNvPr>
          <p:cNvSpPr/>
          <p:nvPr/>
        </p:nvSpPr>
        <p:spPr>
          <a:xfrm>
            <a:off x="3165540" y="880545"/>
            <a:ext cx="5149711" cy="3360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70" name="CustomShape 6">
            <a:extLst>
              <a:ext uri="{FF2B5EF4-FFF2-40B4-BE49-F238E27FC236}">
                <a16:creationId xmlns:a16="http://schemas.microsoft.com/office/drawing/2014/main" id="{FA96107C-9654-460F-AFBC-EEBC4CF37185}"/>
              </a:ext>
            </a:extLst>
          </p:cNvPr>
          <p:cNvSpPr/>
          <p:nvPr/>
        </p:nvSpPr>
        <p:spPr>
          <a:xfrm>
            <a:off x="3280668" y="859441"/>
            <a:ext cx="51497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1 – 6 und ‘I have’ </a:t>
            </a: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‘he has’.</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2" name="Picture 71">
            <a:extLst>
              <a:ext uri="{FF2B5EF4-FFF2-40B4-BE49-F238E27FC236}">
                <a16:creationId xmlns:a16="http://schemas.microsoft.com/office/drawing/2014/main" id="{CE943C00-5FC0-4ADB-9B39-9CAD8FB0186E}"/>
              </a:ext>
            </a:extLst>
          </p:cNvPr>
          <p:cNvPicPr>
            <a:picLocks noChangeAspect="1"/>
          </p:cNvPicPr>
          <p:nvPr/>
        </p:nvPicPr>
        <p:blipFill>
          <a:blip r:embed="rId5"/>
          <a:stretch>
            <a:fillRect/>
          </a:stretch>
        </p:blipFill>
        <p:spPr>
          <a:xfrm>
            <a:off x="2194153" y="786855"/>
            <a:ext cx="734690" cy="734690"/>
          </a:xfrm>
          <a:prstGeom prst="rect">
            <a:avLst/>
          </a:prstGeom>
        </p:spPr>
      </p:pic>
      <p:pic>
        <p:nvPicPr>
          <p:cNvPr id="75" name="Picture 74" descr="Shape, arrow&#10;&#10;Description automatically generated">
            <a:extLst>
              <a:ext uri="{FF2B5EF4-FFF2-40B4-BE49-F238E27FC236}">
                <a16:creationId xmlns:a16="http://schemas.microsoft.com/office/drawing/2014/main" id="{BD30D96E-576A-46D5-A525-94A85B31B6FD}"/>
              </a:ext>
            </a:extLst>
          </p:cNvPr>
          <p:cNvPicPr>
            <a:picLocks noChangeAspect="1"/>
          </p:cNvPicPr>
          <p:nvPr/>
        </p:nvPicPr>
        <p:blipFill>
          <a:blip r:embed="rId4"/>
          <a:stretch>
            <a:fillRect/>
          </a:stretch>
        </p:blipFill>
        <p:spPr>
          <a:xfrm>
            <a:off x="4102877" y="3701824"/>
            <a:ext cx="546339" cy="506217"/>
          </a:xfrm>
          <a:prstGeom prst="rect">
            <a:avLst/>
          </a:prstGeom>
        </p:spPr>
      </p:pic>
      <p:pic>
        <p:nvPicPr>
          <p:cNvPr id="77" name="Picture 76" descr="Shape, arrow&#10;&#10;Description automatically generated">
            <a:extLst>
              <a:ext uri="{FF2B5EF4-FFF2-40B4-BE49-F238E27FC236}">
                <a16:creationId xmlns:a16="http://schemas.microsoft.com/office/drawing/2014/main" id="{BC922CF6-267F-4689-BC44-6D8D33AC9828}"/>
              </a:ext>
            </a:extLst>
          </p:cNvPr>
          <p:cNvPicPr>
            <a:picLocks noChangeAspect="1"/>
          </p:cNvPicPr>
          <p:nvPr/>
        </p:nvPicPr>
        <p:blipFill>
          <a:blip r:embed="rId4"/>
          <a:stretch>
            <a:fillRect/>
          </a:stretch>
        </p:blipFill>
        <p:spPr>
          <a:xfrm>
            <a:off x="4102877" y="5016183"/>
            <a:ext cx="546339" cy="506217"/>
          </a:xfrm>
          <a:prstGeom prst="rect">
            <a:avLst/>
          </a:prstGeom>
        </p:spPr>
      </p:pic>
      <p:sp>
        <p:nvSpPr>
          <p:cNvPr id="78" name="Rectangle: Rounded Corners 77">
            <a:extLst>
              <a:ext uri="{FF2B5EF4-FFF2-40B4-BE49-F238E27FC236}">
                <a16:creationId xmlns:a16="http://schemas.microsoft.com/office/drawing/2014/main" id="{604927EB-E4FD-4DDB-82E6-D6A51B8DA36A}"/>
              </a:ext>
            </a:extLst>
          </p:cNvPr>
          <p:cNvSpPr/>
          <p:nvPr/>
        </p:nvSpPr>
        <p:spPr>
          <a:xfrm rot="16200000">
            <a:off x="7643111" y="45669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1D91156B-5F47-4398-B2B7-14777D691717}"/>
              </a:ext>
            </a:extLst>
          </p:cNvPr>
          <p:cNvSpPr/>
          <p:nvPr/>
        </p:nvSpPr>
        <p:spPr>
          <a:xfrm rot="16200000">
            <a:off x="7649795" y="78660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0" name="Speech Bubble: Rectangle with Corners Rounded 79">
            <a:extLst>
              <a:ext uri="{FF2B5EF4-FFF2-40B4-BE49-F238E27FC236}">
                <a16:creationId xmlns:a16="http://schemas.microsoft.com/office/drawing/2014/main" id="{41D39F6C-C75B-436C-9468-63F23A6AD409}"/>
              </a:ext>
            </a:extLst>
          </p:cNvPr>
          <p:cNvSpPr/>
          <p:nvPr/>
        </p:nvSpPr>
        <p:spPr>
          <a:xfrm>
            <a:off x="7205009" y="1617130"/>
            <a:ext cx="2392549" cy="697450"/>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1" name="TextBox 80">
            <a:extLst>
              <a:ext uri="{FF2B5EF4-FFF2-40B4-BE49-F238E27FC236}">
                <a16:creationId xmlns:a16="http://schemas.microsoft.com/office/drawing/2014/main" id="{DE03EDCC-54CC-45BD-9309-FCB5781E7572}"/>
              </a:ext>
            </a:extLst>
          </p:cNvPr>
          <p:cNvSpPr txBox="1"/>
          <p:nvPr/>
        </p:nvSpPr>
        <p:spPr>
          <a:xfrm>
            <a:off x="7299215" y="1572312"/>
            <a:ext cx="23925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Sie  hat das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Fahrrad</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82" name="TextBox 81">
            <a:extLst>
              <a:ext uri="{FF2B5EF4-FFF2-40B4-BE49-F238E27FC236}">
                <a16:creationId xmlns:a16="http://schemas.microsoft.com/office/drawing/2014/main" id="{0047D78E-9FDD-4058-9686-DEE9F0DF099B}"/>
              </a:ext>
            </a:extLst>
          </p:cNvPr>
          <p:cNvSpPr txBox="1"/>
          <p:nvPr/>
        </p:nvSpPr>
        <p:spPr>
          <a:xfrm>
            <a:off x="6263355" y="319467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3" name="TextBox 82">
            <a:extLst>
              <a:ext uri="{FF2B5EF4-FFF2-40B4-BE49-F238E27FC236}">
                <a16:creationId xmlns:a16="http://schemas.microsoft.com/office/drawing/2014/main" id="{490D2721-DED0-4166-8C69-C01CEADD5A14}"/>
              </a:ext>
            </a:extLst>
          </p:cNvPr>
          <p:cNvSpPr txBox="1"/>
          <p:nvPr/>
        </p:nvSpPr>
        <p:spPr>
          <a:xfrm>
            <a:off x="10716136" y="1528800"/>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84" name="TextBox 83">
            <a:extLst>
              <a:ext uri="{FF2B5EF4-FFF2-40B4-BE49-F238E27FC236}">
                <a16:creationId xmlns:a16="http://schemas.microsoft.com/office/drawing/2014/main" id="{B6BA7EAF-F1C5-4B31-A275-1F6F4E499B68}"/>
              </a:ext>
            </a:extLst>
          </p:cNvPr>
          <p:cNvSpPr txBox="1"/>
          <p:nvPr/>
        </p:nvSpPr>
        <p:spPr>
          <a:xfrm>
            <a:off x="10763250" y="2189776"/>
            <a:ext cx="1428750" cy="446276"/>
          </a:xfrm>
          <a:prstGeom prst="rect">
            <a:avLst/>
          </a:prstGeom>
          <a:solidFill>
            <a:srgbClr val="EFF9FB"/>
          </a:solidFill>
          <a:ln>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err="1">
                <a:solidFill>
                  <a:srgbClr val="002060"/>
                </a:solidFill>
                <a:latin typeface="Century Gothic" panose="020B0502020202020204" pitchFamily="34" charset="0"/>
              </a:rPr>
              <a:t>Sh</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has</a:t>
            </a:r>
          </a:p>
        </p:txBody>
      </p:sp>
      <p:sp>
        <p:nvSpPr>
          <p:cNvPr id="85" name="TextBox 84">
            <a:extLst>
              <a:ext uri="{FF2B5EF4-FFF2-40B4-BE49-F238E27FC236}">
                <a16:creationId xmlns:a16="http://schemas.microsoft.com/office/drawing/2014/main" id="{A39BE8CF-CC2C-4A6E-BF30-CBD72A70E905}"/>
              </a:ext>
            </a:extLst>
          </p:cNvPr>
          <p:cNvSpPr txBox="1"/>
          <p:nvPr/>
        </p:nvSpPr>
        <p:spPr>
          <a:xfrm>
            <a:off x="10090424" y="1543272"/>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86" name="TextBox 85">
            <a:extLst>
              <a:ext uri="{FF2B5EF4-FFF2-40B4-BE49-F238E27FC236}">
                <a16:creationId xmlns:a16="http://schemas.microsoft.com/office/drawing/2014/main" id="{34EB9E42-735D-4E90-82D9-5EC77B5B03EE}"/>
              </a:ext>
            </a:extLst>
          </p:cNvPr>
          <p:cNvSpPr txBox="1"/>
          <p:nvPr/>
        </p:nvSpPr>
        <p:spPr>
          <a:xfrm>
            <a:off x="10090424" y="2152956"/>
            <a:ext cx="594887" cy="516821"/>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88" name="Picture 87" descr="Shape, arrow&#10;&#10;Description automatically generated">
            <a:extLst>
              <a:ext uri="{FF2B5EF4-FFF2-40B4-BE49-F238E27FC236}">
                <a16:creationId xmlns:a16="http://schemas.microsoft.com/office/drawing/2014/main" id="{00A7E4ED-D4ED-43D4-BC0D-4E83A44ED775}"/>
              </a:ext>
            </a:extLst>
          </p:cNvPr>
          <p:cNvPicPr>
            <a:picLocks noChangeAspect="1"/>
          </p:cNvPicPr>
          <p:nvPr/>
        </p:nvPicPr>
        <p:blipFill>
          <a:blip r:embed="rId4"/>
          <a:stretch>
            <a:fillRect/>
          </a:stretch>
        </p:blipFill>
        <p:spPr>
          <a:xfrm>
            <a:off x="10253560" y="2081624"/>
            <a:ext cx="546339" cy="506217"/>
          </a:xfrm>
          <a:prstGeom prst="rect">
            <a:avLst/>
          </a:prstGeom>
        </p:spPr>
      </p:pic>
      <p:sp>
        <p:nvSpPr>
          <p:cNvPr id="89" name="Oval 88">
            <a:extLst>
              <a:ext uri="{FF2B5EF4-FFF2-40B4-BE49-F238E27FC236}">
                <a16:creationId xmlns:a16="http://schemas.microsoft.com/office/drawing/2014/main" id="{B3F48884-25E2-4080-8CD0-6DF0CFD66F95}"/>
              </a:ext>
            </a:extLst>
          </p:cNvPr>
          <p:cNvSpPr/>
          <p:nvPr/>
        </p:nvSpPr>
        <p:spPr>
          <a:xfrm>
            <a:off x="9702844" y="185644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0" name="Picture 89" descr="Shape, arrow&#10;&#10;Description automatically generated">
            <a:extLst>
              <a:ext uri="{FF2B5EF4-FFF2-40B4-BE49-F238E27FC236}">
                <a16:creationId xmlns:a16="http://schemas.microsoft.com/office/drawing/2014/main" id="{9609C3B9-D385-46CB-B88D-E33D1C1F1B8E}"/>
              </a:ext>
            </a:extLst>
          </p:cNvPr>
          <p:cNvPicPr>
            <a:picLocks noChangeAspect="1"/>
          </p:cNvPicPr>
          <p:nvPr/>
        </p:nvPicPr>
        <p:blipFill>
          <a:blip r:embed="rId4"/>
          <a:stretch>
            <a:fillRect/>
          </a:stretch>
        </p:blipFill>
        <p:spPr>
          <a:xfrm>
            <a:off x="10138003" y="2995698"/>
            <a:ext cx="546339" cy="506217"/>
          </a:xfrm>
          <a:prstGeom prst="rect">
            <a:avLst/>
          </a:prstGeom>
        </p:spPr>
      </p:pic>
      <p:pic>
        <p:nvPicPr>
          <p:cNvPr id="92" name="Picture 91" descr="Shape, arrow&#10;&#10;Description automatically generated">
            <a:extLst>
              <a:ext uri="{FF2B5EF4-FFF2-40B4-BE49-F238E27FC236}">
                <a16:creationId xmlns:a16="http://schemas.microsoft.com/office/drawing/2014/main" id="{2103A7F0-42C1-435E-BA21-EBCF1713212F}"/>
              </a:ext>
            </a:extLst>
          </p:cNvPr>
          <p:cNvPicPr>
            <a:picLocks noChangeAspect="1"/>
          </p:cNvPicPr>
          <p:nvPr/>
        </p:nvPicPr>
        <p:blipFill>
          <a:blip r:embed="rId4"/>
          <a:stretch>
            <a:fillRect/>
          </a:stretch>
        </p:blipFill>
        <p:spPr>
          <a:xfrm>
            <a:off x="10114697" y="5019101"/>
            <a:ext cx="546339" cy="506217"/>
          </a:xfrm>
          <a:prstGeom prst="rect">
            <a:avLst/>
          </a:prstGeom>
        </p:spPr>
      </p:pic>
      <p:pic>
        <p:nvPicPr>
          <p:cNvPr id="5" name="Picture 4">
            <a:extLst>
              <a:ext uri="{FF2B5EF4-FFF2-40B4-BE49-F238E27FC236}">
                <a16:creationId xmlns:a16="http://schemas.microsoft.com/office/drawing/2014/main" id="{6F64ED7F-3CE2-4541-8471-E583BF423CF4}"/>
              </a:ext>
            </a:extLst>
          </p:cNvPr>
          <p:cNvPicPr>
            <a:picLocks noChangeAspect="1"/>
          </p:cNvPicPr>
          <p:nvPr/>
        </p:nvPicPr>
        <p:blipFill>
          <a:blip r:embed="rId6"/>
          <a:stretch>
            <a:fillRect/>
          </a:stretch>
        </p:blipFill>
        <p:spPr>
          <a:xfrm>
            <a:off x="1075744" y="1647543"/>
            <a:ext cx="701381" cy="559724"/>
          </a:xfrm>
          <a:prstGeom prst="rect">
            <a:avLst/>
          </a:prstGeom>
        </p:spPr>
      </p:pic>
      <p:pic>
        <p:nvPicPr>
          <p:cNvPr id="93" name="Picture 92">
            <a:extLst>
              <a:ext uri="{FF2B5EF4-FFF2-40B4-BE49-F238E27FC236}">
                <a16:creationId xmlns:a16="http://schemas.microsoft.com/office/drawing/2014/main" id="{CA972F70-D9AB-49C0-923A-E76161F377A2}"/>
              </a:ext>
            </a:extLst>
          </p:cNvPr>
          <p:cNvPicPr>
            <a:picLocks noChangeAspect="1"/>
          </p:cNvPicPr>
          <p:nvPr/>
        </p:nvPicPr>
        <p:blipFill>
          <a:blip r:embed="rId6"/>
          <a:stretch>
            <a:fillRect/>
          </a:stretch>
        </p:blipFill>
        <p:spPr>
          <a:xfrm>
            <a:off x="980968" y="3257754"/>
            <a:ext cx="717203" cy="656169"/>
          </a:xfrm>
          <a:prstGeom prst="rect">
            <a:avLst/>
          </a:prstGeom>
        </p:spPr>
      </p:pic>
      <p:pic>
        <p:nvPicPr>
          <p:cNvPr id="94" name="Picture 93">
            <a:extLst>
              <a:ext uri="{FF2B5EF4-FFF2-40B4-BE49-F238E27FC236}">
                <a16:creationId xmlns:a16="http://schemas.microsoft.com/office/drawing/2014/main" id="{CAE5C564-72DB-43CD-B30C-B2326641C9AE}"/>
              </a:ext>
            </a:extLst>
          </p:cNvPr>
          <p:cNvPicPr>
            <a:picLocks noChangeAspect="1"/>
          </p:cNvPicPr>
          <p:nvPr/>
        </p:nvPicPr>
        <p:blipFill>
          <a:blip r:embed="rId6"/>
          <a:stretch>
            <a:fillRect/>
          </a:stretch>
        </p:blipFill>
        <p:spPr>
          <a:xfrm>
            <a:off x="957647" y="5270825"/>
            <a:ext cx="698313" cy="577645"/>
          </a:xfrm>
          <a:prstGeom prst="rect">
            <a:avLst/>
          </a:prstGeom>
        </p:spPr>
      </p:pic>
      <p:pic>
        <p:nvPicPr>
          <p:cNvPr id="95" name="Picture 94">
            <a:extLst>
              <a:ext uri="{FF2B5EF4-FFF2-40B4-BE49-F238E27FC236}">
                <a16:creationId xmlns:a16="http://schemas.microsoft.com/office/drawing/2014/main" id="{72638E03-B87B-4CBE-BCFE-A328B55771C3}"/>
              </a:ext>
            </a:extLst>
          </p:cNvPr>
          <p:cNvPicPr>
            <a:picLocks noChangeAspect="1"/>
          </p:cNvPicPr>
          <p:nvPr/>
        </p:nvPicPr>
        <p:blipFill>
          <a:blip r:embed="rId6"/>
          <a:stretch>
            <a:fillRect/>
          </a:stretch>
        </p:blipFill>
        <p:spPr>
          <a:xfrm>
            <a:off x="7253932" y="1528401"/>
            <a:ext cx="681754" cy="577263"/>
          </a:xfrm>
          <a:prstGeom prst="rect">
            <a:avLst/>
          </a:prstGeom>
        </p:spPr>
      </p:pic>
      <p:pic>
        <p:nvPicPr>
          <p:cNvPr id="96" name="Picture 95">
            <a:extLst>
              <a:ext uri="{FF2B5EF4-FFF2-40B4-BE49-F238E27FC236}">
                <a16:creationId xmlns:a16="http://schemas.microsoft.com/office/drawing/2014/main" id="{3D4B77F4-B512-4743-B39A-079712C4ECAE}"/>
              </a:ext>
            </a:extLst>
          </p:cNvPr>
          <p:cNvPicPr>
            <a:picLocks noChangeAspect="1"/>
          </p:cNvPicPr>
          <p:nvPr/>
        </p:nvPicPr>
        <p:blipFill>
          <a:blip r:embed="rId6"/>
          <a:stretch>
            <a:fillRect/>
          </a:stretch>
        </p:blipFill>
        <p:spPr>
          <a:xfrm>
            <a:off x="8174809" y="3378844"/>
            <a:ext cx="663141" cy="581248"/>
          </a:xfrm>
          <a:prstGeom prst="rect">
            <a:avLst/>
          </a:prstGeom>
        </p:spPr>
      </p:pic>
      <p:pic>
        <p:nvPicPr>
          <p:cNvPr id="97" name="Picture 96">
            <a:extLst>
              <a:ext uri="{FF2B5EF4-FFF2-40B4-BE49-F238E27FC236}">
                <a16:creationId xmlns:a16="http://schemas.microsoft.com/office/drawing/2014/main" id="{ED69C61C-6582-49BD-BF4A-2E4E93DDAD1A}"/>
              </a:ext>
            </a:extLst>
          </p:cNvPr>
          <p:cNvPicPr>
            <a:picLocks noChangeAspect="1"/>
          </p:cNvPicPr>
          <p:nvPr/>
        </p:nvPicPr>
        <p:blipFill>
          <a:blip r:embed="rId6"/>
          <a:stretch>
            <a:fillRect/>
          </a:stretch>
        </p:blipFill>
        <p:spPr>
          <a:xfrm>
            <a:off x="7845879" y="5179710"/>
            <a:ext cx="625967" cy="577645"/>
          </a:xfrm>
          <a:prstGeom prst="rect">
            <a:avLst/>
          </a:prstGeom>
        </p:spPr>
      </p:pic>
      <p:pic>
        <p:nvPicPr>
          <p:cNvPr id="7" name="Picture 6" descr="A cartoon of two women&#10;&#10;Description automatically generated">
            <a:extLst>
              <a:ext uri="{FF2B5EF4-FFF2-40B4-BE49-F238E27FC236}">
                <a16:creationId xmlns:a16="http://schemas.microsoft.com/office/drawing/2014/main" id="{66F77A40-8B03-1429-4F9D-7C9C178D6DE1}"/>
              </a:ext>
            </a:extLst>
          </p:cNvPr>
          <p:cNvPicPr>
            <a:picLocks noChangeAspect="1"/>
          </p:cNvPicPr>
          <p:nvPr/>
        </p:nvPicPr>
        <p:blipFill rotWithShape="1">
          <a:blip r:embed="rId7">
            <a:extLst>
              <a:ext uri="{28A0092B-C50C-407E-A947-70E740481C1C}">
                <a14:useLocalDpi xmlns:a14="http://schemas.microsoft.com/office/drawing/2010/main" val="0"/>
              </a:ext>
            </a:extLst>
          </a:blip>
          <a:srcRect r="-249" b="63390"/>
          <a:stretch/>
        </p:blipFill>
        <p:spPr>
          <a:xfrm>
            <a:off x="10084187" y="603115"/>
            <a:ext cx="1084489" cy="798415"/>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93"/>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94"/>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96"/>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7"/>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9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7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nodeType="clickEffect">
                                  <p:stCondLst>
                                    <p:cond delay="0"/>
                                  </p:stCondLst>
                                  <p:childTnLst>
                                    <p:set>
                                      <p:cBhvr>
                                        <p:cTn id="154" dur="1" fill="hold">
                                          <p:stCondLst>
                                            <p:cond delay="0"/>
                                          </p:stCondLst>
                                        </p:cTn>
                                        <p:tgtEl>
                                          <p:spTgt spid="93"/>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7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94"/>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8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0"/>
                                          </p:stCondLst>
                                        </p:cTn>
                                        <p:tgtEl>
                                          <p:spTgt spid="95"/>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90"/>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nodeType="clickEffect">
                                  <p:stCondLst>
                                    <p:cond delay="0"/>
                                  </p:stCondLst>
                                  <p:childTnLst>
                                    <p:set>
                                      <p:cBhvr>
                                        <p:cTn id="178" dur="1" fill="hold">
                                          <p:stCondLst>
                                            <p:cond delay="0"/>
                                          </p:stCondLst>
                                        </p:cTn>
                                        <p:tgtEl>
                                          <p:spTgt spid="96"/>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9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nodeType="clickEffect">
                                  <p:stCondLst>
                                    <p:cond delay="0"/>
                                  </p:stCondLst>
                                  <p:childTnLst>
                                    <p:set>
                                      <p:cBhvr>
                                        <p:cTn id="186"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25" grpId="0" animBg="1"/>
      <p:bldP spid="26" grpId="0" animBg="1"/>
      <p:bldP spid="27" grpId="0" animBg="1"/>
      <p:bldP spid="28" grpId="0" animBg="1"/>
      <p:bldP spid="30" grpId="0"/>
      <p:bldP spid="31" grpId="0" animBg="1"/>
      <p:bldP spid="33" grpId="0" animBg="1"/>
      <p:bldP spid="34" grpId="0" animBg="1"/>
      <p:bldP spid="36" grpId="0" animBg="1"/>
      <p:bldP spid="37" grpId="0" animBg="1"/>
      <p:bldP spid="38" grpId="0" animBg="1"/>
      <p:bldP spid="39" grpId="0" animBg="1"/>
      <p:bldP spid="40" grpId="0" animBg="1"/>
      <p:bldP spid="41" grpId="0"/>
      <p:bldP spid="42" grpId="0" animBg="1"/>
      <p:bldP spid="43" grpId="0" animBg="1"/>
      <p:bldP spid="44" grpId="0" animBg="1"/>
      <p:bldP spid="46" grpId="0" animBg="1"/>
      <p:bldP spid="47" grpId="0" animBg="1"/>
      <p:bldP spid="48" grpId="0" animBg="1"/>
      <p:bldP spid="49" grpId="0" animBg="1"/>
      <p:bldP spid="50" grpId="0" animBg="1"/>
      <p:bldP spid="51" grpId="0"/>
      <p:bldP spid="52" grpId="0" animBg="1"/>
      <p:bldP spid="53" grpId="0" animBg="1"/>
      <p:bldP spid="54" grpId="0" animBg="1"/>
      <p:bldP spid="56" grpId="0" animBg="1"/>
      <p:bldP spid="57" grpId="0" animBg="1"/>
      <p:bldP spid="58" grpId="0" animBg="1"/>
      <p:bldP spid="59" grpId="0" animBg="1"/>
      <p:bldP spid="60" grpId="0" animBg="1"/>
      <p:bldP spid="61" grpId="0"/>
      <p:bldP spid="62" grpId="0" animBg="1"/>
      <p:bldP spid="63" grpId="0" animBg="1"/>
      <p:bldP spid="64" grpId="0" animBg="1"/>
      <p:bldP spid="66" grpId="0" animBg="1"/>
      <p:bldP spid="78" grpId="0" animBg="1"/>
      <p:bldP spid="79" grpId="0" animBg="1"/>
      <p:bldP spid="80" grpId="0" animBg="1"/>
      <p:bldP spid="81" grpId="0"/>
      <p:bldP spid="82" grpId="0" animBg="1"/>
      <p:bldP spid="83" grpId="0" animBg="1"/>
      <p:bldP spid="84" grpId="0" animBg="1"/>
      <p:bldP spid="85" grpId="0" animBg="1"/>
      <p:bldP spid="86" grpId="0" animBg="1"/>
      <p:bldP spid="8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2184</Words>
  <Application>Microsoft Office PowerPoint</Application>
  <PresentationFormat>Widescreen</PresentationFormat>
  <Paragraphs>347</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aussprechen</vt:lpstr>
      <vt:lpstr>aussprechen</vt:lpstr>
      <vt:lpstr>PowerPoint Presentation</vt:lpstr>
      <vt:lpstr>Vokabeln</vt:lpstr>
      <vt:lpstr>haben</vt:lpstr>
      <vt:lpstr>lesen</vt:lpstr>
      <vt:lpstr>lesen</vt:lpstr>
      <vt:lpstr>hören</vt:lpstr>
      <vt:lpstr>hören</vt:lpstr>
      <vt:lpstr>hören</vt:lpstr>
      <vt:lpstr>hören</vt:lpstr>
      <vt:lpstr>hören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42</cp:revision>
  <dcterms:created xsi:type="dcterms:W3CDTF">2021-07-02T19:27:01Z</dcterms:created>
  <dcterms:modified xsi:type="dcterms:W3CDTF">2023-11-10T15:08:24Z</dcterms:modified>
</cp:coreProperties>
</file>