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277" r:id="rId3"/>
    <p:sldId id="954" r:id="rId4"/>
    <p:sldId id="299" r:id="rId5"/>
    <p:sldId id="955" r:id="rId6"/>
    <p:sldId id="934" r:id="rId7"/>
    <p:sldId id="946" r:id="rId8"/>
    <p:sldId id="933" r:id="rId9"/>
    <p:sldId id="928" r:id="rId10"/>
    <p:sldId id="935" r:id="rId11"/>
    <p:sldId id="943" r:id="rId12"/>
    <p:sldId id="281" r:id="rId13"/>
    <p:sldId id="944" r:id="rId14"/>
    <p:sldId id="95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1FA"/>
    <a:srgbClr val="3B3838"/>
    <a:srgbClr val="FADD2E"/>
    <a:srgbClr val="FFFFCC"/>
    <a:srgbClr val="FFD10D"/>
    <a:srgbClr val="2E94AF"/>
    <a:srgbClr val="EFF9F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E6336D-D962-486D-9804-48B13BE2A52F}" v="3" dt="2023-11-10T16:12:16.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73801" autoAdjust="0"/>
  </p:normalViewPr>
  <p:slideViewPr>
    <p:cSldViewPr snapToGrid="0">
      <p:cViewPr varScale="1">
        <p:scale>
          <a:sx n="75" d="100"/>
          <a:sy n="75" d="100"/>
        </p:scale>
        <p:origin x="304"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6E6336D-D962-486D-9804-48B13BE2A52F}"/>
    <pc:docChg chg="modSld">
      <pc:chgData name="Charlotte Moss" userId="17b589c9-cb67-41ed-a894-f82ca12b573d" providerId="ADAL" clId="{F6E6336D-D962-486D-9804-48B13BE2A52F}" dt="2023-11-10T16:12:16.282" v="2"/>
      <pc:docMkLst>
        <pc:docMk/>
      </pc:docMkLst>
      <pc:sldChg chg="modAnim">
        <pc:chgData name="Charlotte Moss" userId="17b589c9-cb67-41ed-a894-f82ca12b573d" providerId="ADAL" clId="{F6E6336D-D962-486D-9804-48B13BE2A52F}" dt="2023-11-10T16:12:16.282" v="2"/>
        <pc:sldMkLst>
          <pc:docMk/>
          <pc:sldMk cId="997996879" sldId="93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27815" indent="-227815"/>
            <a:r>
              <a:rPr lang="en-GB" sz="1200" spc="-1" dirty="0">
                <a:solidFill>
                  <a:srgbClr val="000000"/>
                </a:solidFill>
                <a:latin typeface="Calibri"/>
                <a:ea typeface="Calibri"/>
              </a:rPr>
              <a:t>Artwork by Steve Clarke. Pronoun pictures from NCELP (www.ncelp.org). All additional pictures selected from </a:t>
            </a:r>
            <a:r>
              <a:rPr lang="en-GB" sz="1200" spc="-1" dirty="0" err="1">
                <a:solidFill>
                  <a:srgbClr val="000000"/>
                </a:solidFill>
                <a:latin typeface="Calibri"/>
                <a:ea typeface="Calibri"/>
              </a:rPr>
              <a:t>Pixabay</a:t>
            </a:r>
            <a:r>
              <a:rPr lang="en-GB" sz="1200" spc="-1" dirty="0">
                <a:solidFill>
                  <a:srgbClr val="000000"/>
                </a:solidFill>
                <a:latin typeface="Calibri"/>
                <a:ea typeface="Calibri"/>
              </a:rPr>
              <a:t> and are available under a Creative Commons license, no attribution required.</a:t>
            </a:r>
            <a:endParaRPr lang="en-GB" sz="1200" spc="-1" dirty="0">
              <a:latin typeface="Arial"/>
            </a:endParaRPr>
          </a:p>
          <a:p>
            <a:pPr marL="227815" indent="-227815"/>
            <a:endParaRPr lang="en-GB" sz="1200" spc="-1" dirty="0">
              <a:latin typeface="Arial"/>
            </a:endParaRPr>
          </a:p>
          <a:p>
            <a:pPr marL="227815" indent="-227815"/>
            <a:r>
              <a:rPr lang="en-GB" sz="1200" b="1" spc="-1" dirty="0">
                <a:solidFill>
                  <a:srgbClr val="002060"/>
                </a:solidFill>
                <a:latin typeface="Century Gothic"/>
                <a:ea typeface="Century Gothic"/>
              </a:rPr>
              <a:t>Phonics:  SSC [au] Haus </a:t>
            </a:r>
            <a:r>
              <a:rPr lang="en-GB" sz="1200" spc="-1" dirty="0">
                <a:solidFill>
                  <a:srgbClr val="002060"/>
                </a:solidFill>
                <a:latin typeface="Century Gothic"/>
                <a:ea typeface="Century Gothic"/>
              </a:rPr>
              <a:t>[147] </a:t>
            </a:r>
            <a:r>
              <a:rPr lang="en-GB" sz="1200" b="1" spc="-1" dirty="0" err="1">
                <a:solidFill>
                  <a:srgbClr val="002060"/>
                </a:solidFill>
                <a:latin typeface="Century Gothic"/>
                <a:ea typeface="Century Gothic"/>
              </a:rPr>
              <a:t>blau</a:t>
            </a:r>
            <a:r>
              <a:rPr lang="en-GB" sz="1200" spc="-1" dirty="0">
                <a:solidFill>
                  <a:srgbClr val="002060"/>
                </a:solidFill>
                <a:latin typeface="Century Gothic"/>
                <a:ea typeface="Century Gothic"/>
              </a:rPr>
              <a:t> [948] </a:t>
            </a:r>
            <a:r>
              <a:rPr lang="en-GB" sz="1200" b="1" spc="-1" dirty="0" err="1">
                <a:solidFill>
                  <a:srgbClr val="002060"/>
                </a:solidFill>
                <a:latin typeface="Century Gothic"/>
                <a:ea typeface="Century Gothic"/>
              </a:rPr>
              <a:t>laufen</a:t>
            </a:r>
            <a:r>
              <a:rPr lang="en-GB" sz="1200" spc="-1" dirty="0">
                <a:solidFill>
                  <a:srgbClr val="002060"/>
                </a:solidFill>
                <a:latin typeface="Century Gothic"/>
                <a:ea typeface="Century Gothic"/>
              </a:rPr>
              <a:t> [252]; </a:t>
            </a:r>
            <a:r>
              <a:rPr lang="en-GB" sz="1200" b="1" spc="-1" dirty="0">
                <a:solidFill>
                  <a:srgbClr val="002060"/>
                </a:solidFill>
                <a:latin typeface="Century Gothic"/>
                <a:ea typeface="Century Gothic"/>
              </a:rPr>
              <a:t>SSC [</a:t>
            </a:r>
            <a:r>
              <a:rPr lang="en-GB" sz="1200" b="1" spc="-1" dirty="0" err="1">
                <a:solidFill>
                  <a:srgbClr val="002060"/>
                </a:solidFill>
                <a:latin typeface="Century Gothic"/>
                <a:ea typeface="Century Gothic"/>
              </a:rPr>
              <a:t>eu</a:t>
            </a:r>
            <a:r>
              <a:rPr lang="en-GB" sz="1200" b="1" spc="-1" dirty="0">
                <a:solidFill>
                  <a:srgbClr val="002060"/>
                </a:solidFill>
                <a:latin typeface="Century Gothic"/>
                <a:ea typeface="Century Gothic"/>
              </a:rPr>
              <a:t>] Deutschland </a:t>
            </a:r>
            <a:r>
              <a:rPr lang="en-GB" sz="1200" spc="-1" dirty="0">
                <a:solidFill>
                  <a:srgbClr val="002060"/>
                </a:solidFill>
                <a:latin typeface="Century Gothic"/>
                <a:ea typeface="Century Gothic"/>
              </a:rPr>
              <a:t>[140] </a:t>
            </a:r>
            <a:r>
              <a:rPr lang="en-GB" sz="1200" b="1" spc="-1" dirty="0">
                <a:solidFill>
                  <a:srgbClr val="002060"/>
                </a:solidFill>
                <a:latin typeface="Century Gothic"/>
                <a:ea typeface="Century Gothic"/>
              </a:rPr>
              <a:t>Freund</a:t>
            </a:r>
            <a:r>
              <a:rPr lang="en-GB" sz="1200" spc="-1" dirty="0">
                <a:solidFill>
                  <a:srgbClr val="002060"/>
                </a:solidFill>
                <a:latin typeface="Century Gothic"/>
                <a:ea typeface="Century Gothic"/>
              </a:rPr>
              <a:t> [273] </a:t>
            </a:r>
            <a:r>
              <a:rPr lang="en-GB" sz="1200" b="1" spc="-1" dirty="0" err="1">
                <a:solidFill>
                  <a:srgbClr val="002060"/>
                </a:solidFill>
                <a:latin typeface="Century Gothic"/>
                <a:ea typeface="Century Gothic"/>
              </a:rPr>
              <a:t>heute</a:t>
            </a:r>
            <a:r>
              <a:rPr lang="en-GB" sz="1200" spc="-1" dirty="0">
                <a:solidFill>
                  <a:srgbClr val="002060"/>
                </a:solidFill>
                <a:latin typeface="Century Gothic"/>
                <a:ea typeface="Century Gothic"/>
              </a:rPr>
              <a:t> [116]</a:t>
            </a:r>
          </a:p>
          <a:p>
            <a:pPr marL="227815" indent="-227815"/>
            <a:endParaRPr lang="en-GB" sz="1200" b="1" spc="-1" dirty="0">
              <a:solidFill>
                <a:srgbClr val="002060"/>
              </a:solidFill>
              <a:latin typeface="Century Gothic"/>
              <a:ea typeface="Century Gothic"/>
            </a:endParaRPr>
          </a:p>
          <a:p>
            <a:pPr marL="227815" indent="-227815"/>
            <a:r>
              <a:rPr lang="it-IT" sz="1200" b="1" spc="-1" dirty="0" err="1">
                <a:solidFill>
                  <a:srgbClr val="002060"/>
                </a:solidFill>
                <a:latin typeface="Century Gothic"/>
                <a:ea typeface="Century Gothic"/>
              </a:rPr>
              <a:t>Vocabulary</a:t>
            </a:r>
            <a:r>
              <a:rPr lang="it-IT" sz="1200" spc="-1" dirty="0">
                <a:solidFill>
                  <a:srgbClr val="002060"/>
                </a:solidFill>
                <a:latin typeface="Century Gothic"/>
                <a:ea typeface="Century Gothic"/>
              </a:rPr>
              <a:t>: </a:t>
            </a:r>
            <a:r>
              <a:rPr lang="de-DE" sz="1200" b="1" spc="-1" dirty="0">
                <a:solidFill>
                  <a:srgbClr val="002060"/>
                </a:solidFill>
                <a:latin typeface="Century Gothic"/>
                <a:ea typeface="Century Gothic"/>
              </a:rPr>
              <a:t>du hast </a:t>
            </a:r>
            <a:r>
              <a:rPr lang="de-DE" sz="1200" spc="-1" dirty="0">
                <a:solidFill>
                  <a:srgbClr val="002060"/>
                </a:solidFill>
                <a:latin typeface="Century Gothic"/>
                <a:ea typeface="Century Gothic"/>
              </a:rPr>
              <a:t>[7]</a:t>
            </a:r>
          </a:p>
          <a:p>
            <a:pPr marL="227815" indent="-227815"/>
            <a:r>
              <a:rPr lang="de-DE" sz="1200" b="1" spc="-1" dirty="0" err="1">
                <a:solidFill>
                  <a:srgbClr val="002060"/>
                </a:solidFill>
                <a:latin typeface="Century Gothic"/>
                <a:ea typeface="Century Gothic"/>
              </a:rPr>
              <a:t>Revisit</a:t>
            </a:r>
            <a:r>
              <a:rPr lang="de-DE" sz="1200" b="1" spc="-1" dirty="0">
                <a:solidFill>
                  <a:srgbClr val="002060"/>
                </a:solidFill>
                <a:latin typeface="Century Gothic"/>
                <a:ea typeface="Century Gothic"/>
              </a:rPr>
              <a:t> 1</a:t>
            </a:r>
            <a:r>
              <a:rPr lang="de-DE" sz="1200"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kein, keine, kein [46] Fehler [861] Haus [147]  Katze [2235] Schule [359]</a:t>
            </a:r>
            <a:r>
              <a:rPr lang="de-DE" dirty="0"/>
              <a:t> </a:t>
            </a:r>
            <a:endParaRPr lang="de-DE" sz="1200" spc="-1" dirty="0">
              <a:solidFill>
                <a:srgbClr val="002060"/>
              </a:solidFill>
              <a:latin typeface="Century Gothic"/>
              <a:ea typeface="Century Gothic"/>
            </a:endParaRPr>
          </a:p>
          <a:p>
            <a:pPr marL="227815" indent="-227815"/>
            <a:r>
              <a:rPr lang="de-DE" sz="1200" b="1" spc="-1" dirty="0" err="1">
                <a:solidFill>
                  <a:srgbClr val="002060"/>
                </a:solidFill>
                <a:latin typeface="Century Gothic"/>
                <a:ea typeface="Century Gothic"/>
              </a:rPr>
              <a:t>Revisit</a:t>
            </a:r>
            <a:r>
              <a:rPr lang="de-DE" sz="1200" spc="-1" dirty="0">
                <a:solidFill>
                  <a:srgbClr val="002060"/>
                </a:solidFill>
                <a:latin typeface="Century Gothic"/>
                <a:ea typeface="Century Gothic"/>
              </a:rPr>
              <a:t> </a:t>
            </a:r>
            <a:r>
              <a:rPr lang="de-DE" sz="1200" b="1" spc="-1" dirty="0">
                <a:solidFill>
                  <a:srgbClr val="002060"/>
                </a:solidFill>
                <a:latin typeface="Century Gothic"/>
                <a:ea typeface="Century Gothic"/>
              </a:rPr>
              <a:t>2: </a:t>
            </a:r>
            <a:r>
              <a:rPr lang="de-DE" sz="1800" b="0" i="0" u="none" strike="noStrike" dirty="0">
                <a:solidFill>
                  <a:srgbClr val="002060"/>
                </a:solidFill>
                <a:effectLst/>
                <a:latin typeface="Century Gothic" panose="020B0502020202020204" pitchFamily="34" charset="0"/>
              </a:rPr>
              <a:t>schlecht [327] aber [31] auch [18] nicht [11] wie [25] wie geht's? [n/a]</a:t>
            </a:r>
            <a:r>
              <a:rPr lang="de-DE" dirty="0"/>
              <a:t> </a:t>
            </a:r>
          </a:p>
          <a:p>
            <a:pPr marL="227815" indent="-227815"/>
            <a:r>
              <a:rPr lang="en-GB" dirty="0">
                <a:solidFill>
                  <a:sysClr val="windowText" lastClr="000000"/>
                </a:solidFill>
              </a:rPr>
              <a:t>Jones, R.L &amp; </a:t>
            </a:r>
            <a:r>
              <a:rPr lang="en-GB" dirty="0" err="1">
                <a:solidFill>
                  <a:sysClr val="windowText" lastClr="000000"/>
                </a:solidFill>
              </a:rPr>
              <a:t>Tschirner</a:t>
            </a:r>
            <a:r>
              <a:rPr lang="en-GB" dirty="0">
                <a:solidFill>
                  <a:sysClr val="windowText" lastClr="000000"/>
                </a:solidFill>
              </a:rPr>
              <a:t>, E. (2019). A frequency dictionary of German: Core vocabulary for learners. London: Routledge.</a:t>
            </a:r>
          </a:p>
          <a:p>
            <a:pPr marL="227815" indent="-227815"/>
            <a:endParaRPr lang="en-GB" spc="-1" dirty="0">
              <a:latin typeface="Arial"/>
            </a:endParaRPr>
          </a:p>
          <a:p>
            <a:pPr marL="227815" indent="-227815"/>
            <a:r>
              <a:rPr lang="en-GB" spc="-1" dirty="0">
                <a:solidFill>
                  <a:srgbClr val="000000"/>
                </a:solidFill>
                <a:latin typeface="Calibri"/>
                <a:ea typeface="Calibri"/>
              </a:rPr>
              <a:t>The frequency rankings for words that occur in this PowerPoint which have been</a:t>
            </a:r>
            <a:r>
              <a:rPr lang="en-GB" i="1" spc="-1" dirty="0">
                <a:solidFill>
                  <a:srgbClr val="000000"/>
                </a:solidFill>
                <a:latin typeface="Calibri"/>
                <a:ea typeface="Calibri"/>
              </a:rPr>
              <a:t> previously</a:t>
            </a:r>
            <a:r>
              <a:rPr lang="en-GB" spc="-1" dirty="0">
                <a:solidFill>
                  <a:srgbClr val="000000"/>
                </a:solidFill>
                <a:latin typeface="Calibri"/>
                <a:ea typeface="Calibri"/>
              </a:rPr>
              <a:t> introduced in these resources are given in the SOW and in the resources that first</a:t>
            </a:r>
          </a:p>
          <a:p>
            <a:pPr marL="227815" indent="-227815"/>
            <a:r>
              <a:rPr lang="en-GB" spc="-1" dirty="0">
                <a:solidFill>
                  <a:srgbClr val="000000"/>
                </a:solidFill>
                <a:latin typeface="Calibri"/>
                <a:ea typeface="Calibri"/>
              </a:rPr>
              <a:t>introduced and formally re-visited those words. </a:t>
            </a:r>
            <a:endParaRPr lang="en-GB" spc="-1" dirty="0">
              <a:latin typeface="Arial"/>
            </a:endParaRPr>
          </a:p>
          <a:p>
            <a:pPr marL="227815" indent="-227815"/>
            <a:r>
              <a:rPr lang="en-GB" sz="1200" spc="-1" dirty="0">
                <a:solidFill>
                  <a:srgbClr val="000000"/>
                </a:solidFill>
                <a:latin typeface="Calibri"/>
                <a:ea typeface="Calibri"/>
              </a:rPr>
              <a:t>For any </a:t>
            </a:r>
            <a:r>
              <a:rPr lang="en-GB" sz="1200" i="1" spc="-1" dirty="0">
                <a:solidFill>
                  <a:srgbClr val="000000"/>
                </a:solidFill>
                <a:latin typeface="Calibri"/>
                <a:ea typeface="Calibri"/>
              </a:rPr>
              <a:t>other </a:t>
            </a:r>
            <a:r>
              <a:rPr lang="en-GB" sz="1200" spc="-1" dirty="0">
                <a:solidFill>
                  <a:srgbClr val="000000"/>
                </a:solidFill>
                <a:latin typeface="Calibri"/>
                <a:ea typeface="Calibri"/>
              </a:rPr>
              <a:t>words that occur incidentally in this PowerPoint, frequency rankings will be provided in the notes field wherever possible.</a:t>
            </a:r>
            <a:endParaRPr lang="en-GB" sz="1200" spc="-1" dirty="0">
              <a:latin typeface="Arial"/>
            </a:endParaRPr>
          </a:p>
          <a:p>
            <a:pPr marL="227815" indent="-227815"/>
            <a:endParaRPr lang="en-GB" sz="1200" spc="-1" dirty="0">
              <a:latin typeface="Arial"/>
            </a:endParaRPr>
          </a:p>
          <a:p>
            <a:pPr marL="227815" indent="-227815"/>
            <a:endParaRPr lang="en-GB" sz="1200"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5 minutes</a:t>
            </a: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practise aural comprehension of the first and second persons of the verb </a:t>
            </a:r>
            <a:r>
              <a:rPr lang="en-GB" sz="1300" b="1" spc="-1" dirty="0" err="1">
                <a:solidFill>
                  <a:srgbClr val="000000"/>
                </a:solidFill>
                <a:latin typeface="Calibri"/>
                <a:ea typeface="Calibri"/>
              </a:rPr>
              <a:t>haben</a:t>
            </a:r>
            <a:r>
              <a:rPr lang="en-GB" sz="1300" b="1" spc="-1" dirty="0">
                <a:solidFill>
                  <a:srgbClr val="000000"/>
                </a:solidFill>
                <a:latin typeface="Calibri"/>
                <a:ea typeface="Calibri"/>
              </a:rPr>
              <a:t>.</a:t>
            </a:r>
            <a:r>
              <a:rPr lang="en-GB" sz="1300" spc="-1" dirty="0">
                <a:solidFill>
                  <a:srgbClr val="000000"/>
                </a:solidFill>
                <a:latin typeface="Calibri"/>
                <a:ea typeface="Calibri"/>
              </a:rPr>
              <a:t> </a:t>
            </a:r>
            <a:br>
              <a:rPr dirty="0"/>
            </a:br>
            <a:endParaRPr lang="en-GB" sz="1300" spc="-1" dirty="0">
              <a:latin typeface="Arial"/>
            </a:endParaRPr>
          </a:p>
          <a:p>
            <a:pPr marL="227815" indent="-227815"/>
            <a:r>
              <a:rPr lang="en-GB" sz="1300" b="1" spc="-1" dirty="0">
                <a:solidFill>
                  <a:srgbClr val="000000"/>
                </a:solidFill>
                <a:latin typeface="Calibri"/>
                <a:ea typeface="Calibri"/>
              </a:rPr>
              <a:t>Procedure:</a:t>
            </a:r>
          </a:p>
          <a:p>
            <a:pPr marL="0" indent="0">
              <a:buNone/>
            </a:pPr>
            <a:r>
              <a:rPr lang="en-GB" sz="1300" spc="-1" dirty="0">
                <a:solidFill>
                  <a:srgbClr val="000000"/>
                </a:solidFill>
                <a:latin typeface="Calibri"/>
              </a:rPr>
              <a:t>1. Explain the scenario. Ronja is chatting with Mariem, who has just moved house. </a:t>
            </a:r>
          </a:p>
          <a:p>
            <a:pPr marL="0" indent="0">
              <a:buNone/>
            </a:pPr>
            <a:r>
              <a:rPr lang="en-GB" sz="1300" spc="-1" dirty="0">
                <a:solidFill>
                  <a:srgbClr val="000000"/>
                </a:solidFill>
                <a:latin typeface="Calibri"/>
              </a:rPr>
              <a:t>2. Play the example (B). From the verb they hear (</a:t>
            </a:r>
            <a:r>
              <a:rPr lang="en-GB" sz="1300" spc="-1" dirty="0" err="1">
                <a:solidFill>
                  <a:srgbClr val="000000"/>
                </a:solidFill>
                <a:latin typeface="Calibri"/>
              </a:rPr>
              <a:t>habe</a:t>
            </a:r>
            <a:r>
              <a:rPr lang="en-GB" sz="1300" spc="-1" dirty="0">
                <a:solidFill>
                  <a:srgbClr val="000000"/>
                </a:solidFill>
                <a:latin typeface="Calibri"/>
              </a:rPr>
              <a:t> or hast), pupils decide whether ‘I’ have it or ‘you’ have it. ‘I have’ is Ronja as she is speaking and ‘you have’ is Mariem. </a:t>
            </a:r>
          </a:p>
          <a:p>
            <a:pPr marL="227815" indent="-227815"/>
            <a:r>
              <a:rPr lang="en-GB" sz="1300" spc="-1" dirty="0">
                <a:solidFill>
                  <a:srgbClr val="000000"/>
                </a:solidFill>
                <a:latin typeface="Calibri"/>
              </a:rPr>
              <a:t>3. Play items 1-6 and pupils write R or M for each one. </a:t>
            </a:r>
          </a:p>
          <a:p>
            <a:pPr marL="227815" indent="-227815"/>
            <a:r>
              <a:rPr lang="en-GB" sz="1300" spc="-1" dirty="0">
                <a:solidFill>
                  <a:srgbClr val="000000"/>
                </a:solidFill>
                <a:latin typeface="Calibri"/>
              </a:rPr>
              <a:t>4. Click to reveal answers.</a:t>
            </a:r>
          </a:p>
          <a:p>
            <a:pPr marL="227815" indent="-227815"/>
            <a:endParaRPr lang="en-GB" sz="1300" spc="-1" dirty="0">
              <a:solidFill>
                <a:srgbClr val="000000"/>
              </a:solidFill>
              <a:latin typeface="Calibri"/>
            </a:endParaRPr>
          </a:p>
          <a:p>
            <a:pPr marL="227815" indent="-227815"/>
            <a:r>
              <a:rPr lang="en-GB" sz="1300" b="1" spc="-1" dirty="0">
                <a:solidFill>
                  <a:srgbClr val="000000"/>
                </a:solidFill>
                <a:latin typeface="Calibri"/>
              </a:rPr>
              <a:t>Transcript</a:t>
            </a:r>
            <a:endParaRPr lang="en-GB" sz="1300" spc="-1" dirty="0">
              <a:solidFill>
                <a:srgbClr val="000000"/>
              </a:solidFill>
              <a:latin typeface="Calibri"/>
            </a:endParaRPr>
          </a:p>
          <a:p>
            <a:r>
              <a:rPr lang="en-GB" sz="1300" dirty="0"/>
              <a:t>B: [Ich] </a:t>
            </a:r>
            <a:r>
              <a:rPr lang="en-GB" sz="1300" dirty="0" err="1"/>
              <a:t>habe</a:t>
            </a:r>
            <a:r>
              <a:rPr lang="en-GB" sz="1300" dirty="0"/>
              <a:t> </a:t>
            </a:r>
            <a:r>
              <a:rPr lang="en-GB" sz="1300" dirty="0" err="1"/>
              <a:t>eine</a:t>
            </a:r>
            <a:r>
              <a:rPr lang="en-GB" sz="1300" dirty="0"/>
              <a:t> </a:t>
            </a:r>
            <a:r>
              <a:rPr lang="en-GB" sz="1300" dirty="0" err="1"/>
              <a:t>Katze</a:t>
            </a:r>
            <a:r>
              <a:rPr lang="en-GB" sz="1300" dirty="0"/>
              <a:t>. </a:t>
            </a:r>
            <a:br>
              <a:rPr lang="en-GB" sz="1300" dirty="0"/>
            </a:br>
            <a:r>
              <a:rPr lang="en-GB" sz="1300" dirty="0"/>
              <a:t>1. [Du] hast </a:t>
            </a:r>
            <a:r>
              <a:rPr lang="en-GB" sz="1300" dirty="0" err="1"/>
              <a:t>ein</a:t>
            </a:r>
            <a:r>
              <a:rPr lang="en-GB" sz="1300" dirty="0"/>
              <a:t> Spiel.</a:t>
            </a:r>
            <a:br>
              <a:rPr lang="en-GB" sz="1300" dirty="0"/>
            </a:br>
            <a:r>
              <a:rPr lang="en-GB" sz="1300" dirty="0"/>
              <a:t>2. [Du] hast </a:t>
            </a:r>
            <a:r>
              <a:rPr lang="en-GB" sz="1300" dirty="0" err="1"/>
              <a:t>ein</a:t>
            </a:r>
            <a:r>
              <a:rPr lang="en-GB" sz="1300" dirty="0"/>
              <a:t> </a:t>
            </a:r>
            <a:r>
              <a:rPr lang="en-GB" sz="1300" dirty="0" err="1"/>
              <a:t>Fahrrad</a:t>
            </a:r>
            <a:r>
              <a:rPr lang="en-GB" sz="1300" dirty="0"/>
              <a:t>.</a:t>
            </a:r>
            <a:br>
              <a:rPr lang="en-GB" sz="1300" dirty="0"/>
            </a:br>
            <a:r>
              <a:rPr lang="en-GB" sz="1300" dirty="0"/>
              <a:t>3. [Ich] </a:t>
            </a:r>
            <a:r>
              <a:rPr lang="en-GB" sz="1300" dirty="0" err="1"/>
              <a:t>habe</a:t>
            </a:r>
            <a:r>
              <a:rPr lang="en-GB" sz="1300" dirty="0"/>
              <a:t> </a:t>
            </a:r>
            <a:r>
              <a:rPr lang="en-GB" sz="1300" dirty="0" err="1"/>
              <a:t>einen</a:t>
            </a:r>
            <a:r>
              <a:rPr lang="en-GB" sz="1300" dirty="0"/>
              <a:t> Computer.</a:t>
            </a:r>
            <a:br>
              <a:rPr lang="en-GB" sz="1300" dirty="0"/>
            </a:br>
            <a:r>
              <a:rPr lang="en-GB" sz="1300" dirty="0"/>
              <a:t>4. [Ich] </a:t>
            </a:r>
            <a:r>
              <a:rPr lang="en-GB" sz="1300" dirty="0" err="1"/>
              <a:t>habe</a:t>
            </a:r>
            <a:r>
              <a:rPr lang="en-GB" sz="1300" dirty="0"/>
              <a:t> </a:t>
            </a:r>
            <a:r>
              <a:rPr lang="en-GB" sz="1300" dirty="0" err="1"/>
              <a:t>eine</a:t>
            </a:r>
            <a:r>
              <a:rPr lang="en-GB" sz="1300" dirty="0"/>
              <a:t> Karte.</a:t>
            </a:r>
          </a:p>
          <a:p>
            <a:r>
              <a:rPr lang="en-GB" sz="1300" dirty="0"/>
              <a:t>5. Hast [du] </a:t>
            </a:r>
            <a:r>
              <a:rPr lang="en-GB" sz="1300" dirty="0" err="1"/>
              <a:t>einen</a:t>
            </a:r>
            <a:r>
              <a:rPr lang="en-GB" sz="1300" dirty="0"/>
              <a:t> </a:t>
            </a:r>
            <a:r>
              <a:rPr lang="en-GB" sz="1300" dirty="0" err="1"/>
              <a:t>Preis</a:t>
            </a:r>
            <a:r>
              <a:rPr lang="en-GB" sz="1300" dirty="0"/>
              <a:t>? Ja? Wunderbar!</a:t>
            </a:r>
          </a:p>
          <a:p>
            <a:r>
              <a:rPr lang="en-GB" sz="1300" dirty="0"/>
              <a:t>6. [Ich] </a:t>
            </a:r>
            <a:r>
              <a:rPr lang="en-GB" sz="1300" dirty="0" err="1"/>
              <a:t>habe</a:t>
            </a:r>
            <a:r>
              <a:rPr lang="en-GB" sz="1300" dirty="0"/>
              <a:t> </a:t>
            </a:r>
            <a:r>
              <a:rPr lang="en-GB" sz="1300" dirty="0" err="1"/>
              <a:t>eine</a:t>
            </a:r>
            <a:r>
              <a:rPr lang="en-GB" sz="1300" dirty="0"/>
              <a:t> </a:t>
            </a:r>
            <a:r>
              <a:rPr lang="en-GB" sz="1300" dirty="0" err="1"/>
              <a:t>Uhr</a:t>
            </a:r>
            <a:r>
              <a:rPr lang="en-GB" sz="1300" dirty="0"/>
              <a:t>.</a:t>
            </a:r>
          </a:p>
          <a:p>
            <a:pPr marL="227815" indent="-227815"/>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2 minutes </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through the animations to recap ‘</a:t>
            </a:r>
            <a:r>
              <a:rPr lang="en-GB" sz="1300" spc="-1" dirty="0" err="1">
                <a:solidFill>
                  <a:srgbClr val="000000"/>
                </a:solidFill>
                <a:latin typeface="Calibri"/>
                <a:ea typeface="Calibri"/>
              </a:rPr>
              <a:t>ein</a:t>
            </a:r>
            <a:r>
              <a:rPr lang="en-GB" sz="1300" spc="-1" dirty="0">
                <a:solidFill>
                  <a:srgbClr val="000000"/>
                </a:solidFill>
                <a:latin typeface="Calibri"/>
                <a:ea typeface="Calibri"/>
              </a:rPr>
              <a:t>’ and </a:t>
            </a:r>
            <a:r>
              <a:rPr lang="en-GB" sz="1300" spc="-1" dirty="0" err="1">
                <a:solidFill>
                  <a:srgbClr val="000000"/>
                </a:solidFill>
                <a:latin typeface="Calibri"/>
                <a:ea typeface="Calibri"/>
              </a:rPr>
              <a:t>kein</a:t>
            </a:r>
            <a:r>
              <a:rPr lang="en-GB" sz="1300" spc="-1" dirty="0">
                <a:solidFill>
                  <a:srgbClr val="000000"/>
                </a:solidFill>
                <a:latin typeface="Calibri"/>
                <a:ea typeface="Calibri"/>
              </a:rPr>
              <a:t>’ and to present the new information.</a:t>
            </a:r>
          </a:p>
          <a:p>
            <a:pPr marL="241104" indent="-240345">
              <a:buClr>
                <a:srgbClr val="000000"/>
              </a:buClr>
              <a:buFont typeface="Calibri"/>
              <a:buAutoNum type="arabicPeriod"/>
            </a:pPr>
            <a:r>
              <a:rPr lang="en-GB" sz="1300" spc="-1" dirty="0">
                <a:solidFill>
                  <a:srgbClr val="000000"/>
                </a:solidFill>
                <a:latin typeface="Calibri"/>
                <a:ea typeface="Calibri"/>
              </a:rPr>
              <a:t>Elicit English translation for the German examples provided.  </a:t>
            </a:r>
          </a:p>
          <a:p>
            <a:pPr marL="241104" indent="-240345">
              <a:buClr>
                <a:srgbClr val="000000"/>
              </a:buClr>
              <a:buFont typeface="Calibri"/>
              <a:buAutoNum type="arabicPeriod"/>
            </a:pPr>
            <a:r>
              <a:rPr lang="en-GB" sz="1300" spc="-1" dirty="0">
                <a:solidFill>
                  <a:srgbClr val="000000"/>
                </a:solidFill>
                <a:latin typeface="Calibri"/>
              </a:rPr>
              <a:t>Using the call-out, remind pupils that they have seen something similar with </a:t>
            </a:r>
            <a:r>
              <a:rPr lang="en-GB" sz="1300" spc="-1" dirty="0" err="1">
                <a:solidFill>
                  <a:srgbClr val="000000"/>
                </a:solidFill>
                <a:latin typeface="Calibri"/>
              </a:rPr>
              <a:t>der</a:t>
            </a:r>
            <a:r>
              <a:rPr lang="en-GB" sz="1300" spc="-1" dirty="0" err="1">
                <a:solidFill>
                  <a:srgbClr val="000000"/>
                </a:solidFill>
                <a:latin typeface="Calibri"/>
                <a:sym typeface="Wingdings" panose="05000000000000000000" pitchFamily="2" charset="2"/>
              </a:rPr>
              <a:t>den</a:t>
            </a:r>
            <a:r>
              <a:rPr lang="en-GB" sz="1300" spc="-1" dirty="0">
                <a:solidFill>
                  <a:srgbClr val="000000"/>
                </a:solidFill>
                <a:latin typeface="Calibri"/>
                <a:sym typeface="Wingdings" panose="05000000000000000000" pitchFamily="2" charset="2"/>
              </a:rPr>
              <a:t> after </a:t>
            </a:r>
            <a:r>
              <a:rPr lang="en-GB" sz="1300" spc="-1" dirty="0" err="1">
                <a:solidFill>
                  <a:srgbClr val="000000"/>
                </a:solidFill>
                <a:latin typeface="Calibri"/>
                <a:sym typeface="Wingdings" panose="05000000000000000000" pitchFamily="2" charset="2"/>
              </a:rPr>
              <a:t>haben</a:t>
            </a:r>
            <a:r>
              <a:rPr lang="en-GB" sz="1300" spc="-1" dirty="0">
                <a:solidFill>
                  <a:srgbClr val="000000"/>
                </a:solidFill>
                <a:latin typeface="Calibri"/>
                <a:sym typeface="Wingdings" panose="05000000000000000000" pitchFamily="2" charset="2"/>
              </a:rPr>
              <a:t> &amp; most verbs. </a:t>
            </a:r>
            <a:endParaRPr lang="en-GB" sz="1300" spc="-1" dirty="0">
              <a:latin typeface="Arial"/>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27815" indent="-227815"/>
            <a:r>
              <a:rPr lang="en-GB" sz="1200" b="1" spc="-1" dirty="0">
                <a:solidFill>
                  <a:srgbClr val="000000"/>
                </a:solidFill>
                <a:latin typeface="Calibri"/>
                <a:ea typeface="Calibri"/>
              </a:rPr>
              <a:t>Timing: 5 minutes</a:t>
            </a:r>
          </a:p>
          <a:p>
            <a:pPr marL="227815" indent="-227815"/>
            <a:endParaRPr lang="en-GB" sz="1200" spc="-1" dirty="0">
              <a:latin typeface="Arial"/>
            </a:endParaRPr>
          </a:p>
          <a:p>
            <a:pPr marL="227815" indent="-227815"/>
            <a:r>
              <a:rPr lang="en-GB" sz="1200" b="1" spc="-1" dirty="0">
                <a:solidFill>
                  <a:srgbClr val="000000"/>
                </a:solidFill>
                <a:latin typeface="Calibri"/>
                <a:ea typeface="Calibri"/>
              </a:rPr>
              <a:t>Aim: </a:t>
            </a:r>
            <a:r>
              <a:rPr lang="en-GB" sz="1200" spc="-1" dirty="0">
                <a:solidFill>
                  <a:srgbClr val="000000"/>
                </a:solidFill>
                <a:latin typeface="Calibri"/>
                <a:ea typeface="Calibri"/>
              </a:rPr>
              <a:t>to practise aural comprehension of </a:t>
            </a:r>
            <a:r>
              <a:rPr lang="en-GB" sz="1200" spc="-1" dirty="0" err="1">
                <a:solidFill>
                  <a:srgbClr val="000000"/>
                </a:solidFill>
                <a:latin typeface="Calibri"/>
                <a:ea typeface="Calibri"/>
              </a:rPr>
              <a:t>einen</a:t>
            </a:r>
            <a:r>
              <a:rPr lang="en-GB" sz="1200" spc="-1" dirty="0">
                <a:solidFill>
                  <a:srgbClr val="000000"/>
                </a:solidFill>
                <a:latin typeface="Calibri"/>
                <a:ea typeface="Calibri"/>
              </a:rPr>
              <a:t>/</a:t>
            </a:r>
            <a:r>
              <a:rPr lang="en-GB" sz="1200" spc="-1" dirty="0" err="1">
                <a:solidFill>
                  <a:srgbClr val="000000"/>
                </a:solidFill>
                <a:latin typeface="Calibri"/>
                <a:ea typeface="Calibri"/>
              </a:rPr>
              <a:t>eine</a:t>
            </a:r>
            <a:r>
              <a:rPr lang="en-GB" sz="1200" spc="-1" dirty="0">
                <a:solidFill>
                  <a:srgbClr val="000000"/>
                </a:solidFill>
                <a:latin typeface="Calibri"/>
                <a:ea typeface="Calibri"/>
              </a:rPr>
              <a:t>/</a:t>
            </a:r>
            <a:r>
              <a:rPr lang="en-GB" sz="1200" spc="-1" dirty="0" err="1">
                <a:solidFill>
                  <a:srgbClr val="000000"/>
                </a:solidFill>
                <a:latin typeface="Calibri"/>
                <a:ea typeface="Calibri"/>
              </a:rPr>
              <a:t>ein</a:t>
            </a:r>
            <a:r>
              <a:rPr lang="en-GB" sz="1200" spc="-1" dirty="0">
                <a:solidFill>
                  <a:srgbClr val="000000"/>
                </a:solidFill>
                <a:latin typeface="Calibri"/>
                <a:ea typeface="Calibri"/>
              </a:rPr>
              <a:t> and </a:t>
            </a:r>
            <a:r>
              <a:rPr lang="en-GB" sz="1200" spc="-1" dirty="0" err="1">
                <a:solidFill>
                  <a:srgbClr val="000000"/>
                </a:solidFill>
                <a:latin typeface="Calibri"/>
                <a:ea typeface="Calibri"/>
              </a:rPr>
              <a:t>keinen</a:t>
            </a:r>
            <a:r>
              <a:rPr lang="en-GB" sz="1200" spc="-1" dirty="0">
                <a:solidFill>
                  <a:srgbClr val="000000"/>
                </a:solidFill>
                <a:latin typeface="Calibri"/>
                <a:ea typeface="Calibri"/>
              </a:rPr>
              <a:t>/</a:t>
            </a:r>
            <a:r>
              <a:rPr lang="en-GB" sz="1200" spc="-1" dirty="0" err="1">
                <a:solidFill>
                  <a:srgbClr val="000000"/>
                </a:solidFill>
                <a:latin typeface="Calibri"/>
                <a:ea typeface="Calibri"/>
              </a:rPr>
              <a:t>keine</a:t>
            </a:r>
            <a:r>
              <a:rPr lang="en-GB" sz="1200" spc="-1" dirty="0">
                <a:solidFill>
                  <a:srgbClr val="000000"/>
                </a:solidFill>
                <a:latin typeface="Calibri"/>
                <a:ea typeface="Calibri"/>
              </a:rPr>
              <a:t>/</a:t>
            </a:r>
            <a:r>
              <a:rPr lang="en-GB" sz="1200" spc="-1" dirty="0" err="1">
                <a:solidFill>
                  <a:srgbClr val="000000"/>
                </a:solidFill>
                <a:latin typeface="Calibri"/>
                <a:ea typeface="Calibri"/>
              </a:rPr>
              <a:t>kein</a:t>
            </a:r>
            <a:r>
              <a:rPr lang="en-GB" sz="1200" spc="-1" dirty="0">
                <a:solidFill>
                  <a:srgbClr val="000000"/>
                </a:solidFill>
                <a:latin typeface="Calibri"/>
                <a:ea typeface="Calibri"/>
              </a:rPr>
              <a:t>.</a:t>
            </a:r>
            <a:br>
              <a:rPr lang="en-GB" dirty="0"/>
            </a:br>
            <a:endParaRPr lang="en-GB" sz="1200" spc="-1" dirty="0">
              <a:latin typeface="Arial"/>
            </a:endParaRPr>
          </a:p>
          <a:p>
            <a:pPr marL="227815" indent="-227815"/>
            <a:r>
              <a:rPr lang="en-GB" sz="1200" b="1" spc="-1" dirty="0">
                <a:solidFill>
                  <a:srgbClr val="000000"/>
                </a:solidFill>
                <a:latin typeface="Calibri"/>
                <a:ea typeface="Calibri"/>
              </a:rPr>
              <a:t>Procedure:</a:t>
            </a:r>
          </a:p>
          <a:p>
            <a:pPr marL="342900" indent="-342900">
              <a:buAutoNum type="arabicPeriod"/>
            </a:pPr>
            <a:r>
              <a:rPr lang="en-GB" sz="1200" spc="-1" dirty="0">
                <a:solidFill>
                  <a:srgbClr val="000000"/>
                </a:solidFill>
                <a:latin typeface="Calibri"/>
              </a:rPr>
              <a:t>Explain the scenario. Mariem’s things are muddled after moving house. Ronja has written a list to help her.</a:t>
            </a:r>
          </a:p>
          <a:p>
            <a:pPr marL="342900" indent="-342900">
              <a:buAutoNum type="arabicPeriod"/>
            </a:pPr>
            <a:r>
              <a:rPr lang="en-GB" sz="1200" b="0" strike="noStrike" spc="-1" dirty="0">
                <a:solidFill>
                  <a:srgbClr val="000000"/>
                </a:solidFill>
                <a:latin typeface="Calibri"/>
              </a:rPr>
              <a:t>Pupils read the sentence starters and based on the ending of </a:t>
            </a:r>
            <a:r>
              <a:rPr lang="en-GB" sz="1200" b="0" strike="noStrike" spc="-1" dirty="0" err="1">
                <a:solidFill>
                  <a:srgbClr val="000000"/>
                </a:solidFill>
                <a:latin typeface="Calibri"/>
              </a:rPr>
              <a:t>ein</a:t>
            </a:r>
            <a:r>
              <a:rPr lang="en-GB" sz="1200" b="0" strike="noStrike" spc="-1" dirty="0">
                <a:solidFill>
                  <a:srgbClr val="000000"/>
                </a:solidFill>
                <a:latin typeface="Calibri"/>
              </a:rPr>
              <a:t>… or </a:t>
            </a:r>
            <a:r>
              <a:rPr lang="en-GB" sz="1200" b="0" strike="noStrike" spc="-1" dirty="0" err="1">
                <a:solidFill>
                  <a:srgbClr val="000000"/>
                </a:solidFill>
                <a:latin typeface="Calibri"/>
              </a:rPr>
              <a:t>kein</a:t>
            </a:r>
            <a:r>
              <a:rPr lang="en-GB" sz="1200" b="0" strike="noStrike" spc="-1" dirty="0">
                <a:solidFill>
                  <a:srgbClr val="000000"/>
                </a:solidFill>
                <a:latin typeface="Calibri"/>
              </a:rPr>
              <a:t>… they decide which of the two objects Ronja is referring to.</a:t>
            </a:r>
          </a:p>
          <a:p>
            <a:pPr marL="342900" indent="-342900">
              <a:buAutoNum type="arabicPeriod"/>
            </a:pPr>
            <a:r>
              <a:rPr lang="en-GB" sz="1200" b="0" strike="noStrike" spc="-1" dirty="0">
                <a:solidFill>
                  <a:srgbClr val="000000"/>
                </a:solidFill>
                <a:latin typeface="Calibri"/>
              </a:rPr>
              <a:t>Click to reveal answers.</a:t>
            </a:r>
          </a:p>
          <a:p>
            <a:pPr marL="342900" indent="-342900">
              <a:buAutoNum type="arabicPeriod"/>
            </a:pPr>
            <a:r>
              <a:rPr lang="en-GB" sz="1200" b="0" strike="noStrike" spc="-1" dirty="0">
                <a:solidFill>
                  <a:srgbClr val="000000"/>
                </a:solidFill>
                <a:latin typeface="Calibri"/>
              </a:rPr>
              <a:t>Click to reveal a second column. Pupils read the sentences again and decide whether Mariem has the object or not.</a:t>
            </a:r>
          </a:p>
          <a:p>
            <a:pPr marL="342900" indent="-342900">
              <a:buAutoNum type="arabicPeriod"/>
            </a:pPr>
            <a:r>
              <a:rPr lang="en-GB" sz="1200" b="0" strike="noStrike" spc="-1" dirty="0">
                <a:solidFill>
                  <a:srgbClr val="000000"/>
                </a:solidFill>
                <a:latin typeface="Calibri"/>
              </a:rPr>
              <a:t>Click to reveal answers.  In the audio version, click the blue buttons to hear the full sentences.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marL="227815" indent="-227056"/>
            <a:r>
              <a:rPr lang="en-GB" sz="1300" b="1" spc="-1" dirty="0">
                <a:solidFill>
                  <a:srgbClr val="000000"/>
                </a:solidFill>
                <a:latin typeface="Calibri"/>
                <a:ea typeface="Calibri"/>
              </a:rPr>
              <a:t>Timing: 3 minutes</a:t>
            </a:r>
          </a:p>
          <a:p>
            <a:pPr marL="227815" indent="-227056"/>
            <a:endParaRPr lang="en-GB" sz="1300" b="1" spc="-1" dirty="0">
              <a:solidFill>
                <a:srgbClr val="000000"/>
              </a:solidFill>
              <a:latin typeface="Calibri"/>
              <a:ea typeface="Calibri"/>
            </a:endParaRPr>
          </a:p>
          <a:p>
            <a:pPr marL="227815" indent="-227056"/>
            <a:r>
              <a:rPr lang="en-GB" sz="1300" b="1" spc="-1" dirty="0">
                <a:solidFill>
                  <a:srgbClr val="000000"/>
                </a:solidFill>
                <a:latin typeface="Calibri"/>
                <a:ea typeface="Calibri"/>
              </a:rPr>
              <a:t>Aim: </a:t>
            </a:r>
            <a:r>
              <a:rPr lang="en-GB" sz="1300" spc="-1" dirty="0">
                <a:solidFill>
                  <a:srgbClr val="000000"/>
                </a:solidFill>
                <a:latin typeface="Calibri"/>
                <a:ea typeface="Calibri"/>
              </a:rPr>
              <a:t>to continue the idea that learning other languages opens the door to new friendships, and that a few kind words go a long way; to revisit some previously-taught language from this term that fits our category of ‘friendship sentences’.  </a:t>
            </a:r>
          </a:p>
          <a:p>
            <a:pPr marL="227815" indent="-227056"/>
            <a:endParaRPr lang="en-GB" sz="1300" b="1" spc="-1" dirty="0">
              <a:solidFill>
                <a:srgbClr val="000000"/>
              </a:solidFill>
              <a:latin typeface="Calibri"/>
              <a:ea typeface="Calibri"/>
            </a:endParaRPr>
          </a:p>
          <a:p>
            <a:pPr marL="227815" indent="-227056"/>
            <a:r>
              <a:rPr lang="en-GB" sz="1300" b="1" spc="-1" dirty="0">
                <a:solidFill>
                  <a:srgbClr val="000000"/>
                </a:solidFill>
                <a:latin typeface="Calibri"/>
                <a:ea typeface="Calibri"/>
              </a:rPr>
              <a:t>Procedure:</a:t>
            </a:r>
          </a:p>
          <a:p>
            <a:pPr marL="241864" indent="-241104">
              <a:buAutoNum type="arabicPeriod"/>
            </a:pPr>
            <a:r>
              <a:rPr lang="en-GB" sz="1300" spc="-1" dirty="0">
                <a:solidFill>
                  <a:srgbClr val="000000"/>
                </a:solidFill>
                <a:latin typeface="Calibri"/>
              </a:rPr>
              <a:t>Click to present the information on the slide.</a:t>
            </a:r>
          </a:p>
          <a:p>
            <a:pPr marL="241864" indent="-241104">
              <a:buAutoNum type="arabicPeriod"/>
            </a:pPr>
            <a:r>
              <a:rPr lang="en-GB" sz="1300" spc="-1" dirty="0">
                <a:solidFill>
                  <a:srgbClr val="000000"/>
                </a:solidFill>
                <a:latin typeface="Calibri"/>
              </a:rPr>
              <a:t>Elicit the German from pupils for the English greetings and friendly statements.</a:t>
            </a:r>
          </a:p>
          <a:p>
            <a:pPr marL="241864" indent="-241104">
              <a:buAutoNum type="arabicPeriod"/>
            </a:pPr>
            <a:r>
              <a:rPr lang="en-GB" sz="1300" spc="-1" dirty="0">
                <a:solidFill>
                  <a:srgbClr val="000000"/>
                </a:solidFill>
                <a:latin typeface="Calibri"/>
              </a:rPr>
              <a:t>Allow pupils a few moments to turn to those around them and greet them and say something kind about their work or about themselves.</a:t>
            </a:r>
            <a:endParaRPr lang="en-GB" sz="1300" spc="-1" dirty="0">
              <a:latin typeface="Arial"/>
            </a:endParaRP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2</a:t>
            </a:fld>
            <a:endParaRPr lang="en-GB" sz="1300" spc="-1">
              <a:solidFill>
                <a:prstClr val="black"/>
              </a:solidFill>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algn="r" defTabSz="964418">
              <a:defRPr/>
            </a:pPr>
            <a:fld id="{22D099D3-7515-44A9-9431-B3F3D19D5CE0}" type="slidenum">
              <a:rPr lang="en-GB" sz="1300" spc="-1">
                <a:solidFill>
                  <a:srgbClr val="000000"/>
                </a:solidFill>
                <a:latin typeface="Calibri"/>
                <a:ea typeface="Calibri"/>
              </a:rPr>
              <a:pPr algn="r" defTabSz="964418">
                <a:defRPr/>
              </a:pPr>
              <a:t>3</a:t>
            </a:fld>
            <a:endParaRPr lang="en-GB" sz="1300" spc="-1">
              <a:solidFill>
                <a:prstClr val="black"/>
              </a:solidFill>
              <a:latin typeface="Arial"/>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eu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1-10 and will write either ‘</a:t>
            </a:r>
            <a:r>
              <a:rPr lang="en-GB" dirty="0" err="1"/>
              <a:t>eu</a:t>
            </a:r>
            <a:r>
              <a:rPr lang="en-GB" dirty="0"/>
              <a:t>’ or ‘au’ based on what they hear. </a:t>
            </a:r>
          </a:p>
          <a:p>
            <a:pPr marL="241104" indent="-241104">
              <a:buAutoNum type="arabicPeriod" startAt="2"/>
            </a:pPr>
            <a:r>
              <a:rPr lang="en-GB" dirty="0"/>
              <a:t>Click the audio button to hear the first word, elicit the answer from pupils and click to display answer. </a:t>
            </a:r>
          </a:p>
          <a:p>
            <a:pPr marL="241104" indent="-241104">
              <a:buAutoNum type="arabicPeriod" startAt="2"/>
            </a:pPr>
            <a:r>
              <a:rPr lang="en-GB" dirty="0"/>
              <a:t>Repeat for items 2-10. </a:t>
            </a:r>
          </a:p>
          <a:p>
            <a:endParaRPr lang="en-GB" altLang="en-US" dirty="0"/>
          </a:p>
          <a:p>
            <a:r>
              <a:rPr lang="en-GB" altLang="en-US" b="1" dirty="0"/>
              <a:t>Transcript:</a:t>
            </a:r>
            <a:br>
              <a:rPr lang="en-GB" altLang="en-US" b="1" dirty="0"/>
            </a:br>
            <a:r>
              <a:rPr lang="en-GB" altLang="en-US" dirty="0"/>
              <a:t>1. </a:t>
            </a:r>
            <a:r>
              <a:rPr lang="en-GB" altLang="en-US" dirty="0" err="1"/>
              <a:t>kaufen</a:t>
            </a:r>
            <a:br>
              <a:rPr lang="en-GB" altLang="en-US" dirty="0"/>
            </a:br>
            <a:r>
              <a:rPr lang="en-GB" altLang="en-US" dirty="0"/>
              <a:t>2. </a:t>
            </a:r>
            <a:r>
              <a:rPr lang="en-GB" altLang="en-US" dirty="0" err="1"/>
              <a:t>teuer</a:t>
            </a:r>
            <a:br>
              <a:rPr lang="en-GB" altLang="en-US" dirty="0"/>
            </a:br>
            <a:r>
              <a:rPr lang="en-GB" altLang="en-US" dirty="0"/>
              <a:t>3. Pause</a:t>
            </a:r>
            <a:br>
              <a:rPr lang="en-GB" altLang="en-US" dirty="0"/>
            </a:br>
            <a:r>
              <a:rPr lang="en-GB" altLang="en-US" dirty="0"/>
              <a:t>4. </a:t>
            </a:r>
            <a:r>
              <a:rPr lang="en-GB" altLang="en-US" dirty="0" err="1"/>
              <a:t>laufen</a:t>
            </a:r>
            <a:br>
              <a:rPr lang="en-GB" altLang="en-US" dirty="0"/>
            </a:br>
            <a:r>
              <a:rPr lang="en-GB" altLang="en-US" dirty="0"/>
              <a:t>5. Europa</a:t>
            </a:r>
          </a:p>
          <a:p>
            <a:r>
              <a:rPr lang="en-GB" altLang="en-US" dirty="0"/>
              <a:t>6. </a:t>
            </a:r>
            <a:r>
              <a:rPr lang="en-GB" altLang="en-US" dirty="0" err="1"/>
              <a:t>freuen</a:t>
            </a:r>
            <a:endParaRPr lang="en-GB" altLang="en-US" dirty="0"/>
          </a:p>
          <a:p>
            <a:r>
              <a:rPr lang="en-GB" altLang="en-US" dirty="0"/>
              <a:t>7. </a:t>
            </a:r>
            <a:r>
              <a:rPr lang="en-GB" altLang="en-US" dirty="0" err="1"/>
              <a:t>Ausflug</a:t>
            </a:r>
            <a:br>
              <a:rPr lang="en-GB" altLang="en-US" dirty="0"/>
            </a:br>
            <a:r>
              <a:rPr lang="en-GB" altLang="en-US" dirty="0"/>
              <a:t>8. </a:t>
            </a:r>
            <a:r>
              <a:rPr lang="en-GB" altLang="en-US" dirty="0" err="1"/>
              <a:t>sauber</a:t>
            </a:r>
            <a:br>
              <a:rPr lang="en-GB" altLang="en-US" dirty="0"/>
            </a:br>
            <a:r>
              <a:rPr lang="en-GB" altLang="en-US" dirty="0"/>
              <a:t>9. </a:t>
            </a:r>
            <a:r>
              <a:rPr lang="en-GB" altLang="en-US" dirty="0" err="1"/>
              <a:t>Flugzeug</a:t>
            </a:r>
            <a:endParaRPr lang="en-GB" altLang="en-US" dirty="0"/>
          </a:p>
          <a:p>
            <a:r>
              <a:rPr lang="en-GB" altLang="en-US" dirty="0"/>
              <a:t>10. </a:t>
            </a:r>
            <a:r>
              <a:rPr lang="en-GB" altLang="en-US" dirty="0" err="1"/>
              <a:t>Zeugnis</a:t>
            </a:r>
            <a:br>
              <a:rPr lang="en-GB" altLang="en-US" dirty="0"/>
            </a:br>
            <a:endParaRPr lang="en-GB" altLang="en-US" dirty="0"/>
          </a:p>
          <a:p>
            <a:r>
              <a:rPr lang="en-GB" altLang="en-US" b="1" dirty="0"/>
              <a:t>Meanings:</a:t>
            </a:r>
            <a:br>
              <a:rPr lang="en-GB" altLang="en-US" dirty="0"/>
            </a:br>
            <a:r>
              <a:rPr lang="en-GB" altLang="en-US" dirty="0"/>
              <a:t>1. </a:t>
            </a:r>
            <a:r>
              <a:rPr lang="en-GB" altLang="en-US" dirty="0" err="1"/>
              <a:t>kaufen</a:t>
            </a:r>
            <a:r>
              <a:rPr lang="en-GB" altLang="en-US" dirty="0"/>
              <a:t> – to buy</a:t>
            </a:r>
            <a:br>
              <a:rPr lang="en-GB" altLang="en-US" dirty="0"/>
            </a:br>
            <a:r>
              <a:rPr lang="en-GB" altLang="en-US" dirty="0"/>
              <a:t>2. </a:t>
            </a:r>
            <a:r>
              <a:rPr lang="en-GB" altLang="en-US" dirty="0" err="1"/>
              <a:t>teuer</a:t>
            </a:r>
            <a:r>
              <a:rPr lang="en-GB" altLang="en-US" dirty="0"/>
              <a:t> – expensive </a:t>
            </a:r>
            <a:br>
              <a:rPr lang="en-GB" altLang="en-US" dirty="0"/>
            </a:br>
            <a:r>
              <a:rPr lang="en-GB" altLang="en-US" dirty="0"/>
              <a:t>3. die Pause – </a:t>
            </a:r>
            <a:r>
              <a:rPr lang="en-GB" altLang="en-US" dirty="0" err="1"/>
              <a:t>pause,break</a:t>
            </a:r>
            <a:r>
              <a:rPr lang="en-GB" altLang="en-US" dirty="0"/>
              <a:t> </a:t>
            </a:r>
            <a:br>
              <a:rPr lang="en-GB" altLang="en-US" dirty="0"/>
            </a:br>
            <a:r>
              <a:rPr lang="en-GB" altLang="en-US" dirty="0"/>
              <a:t>4. </a:t>
            </a:r>
            <a:r>
              <a:rPr lang="en-GB" altLang="en-US" dirty="0" err="1"/>
              <a:t>laufen</a:t>
            </a:r>
            <a:r>
              <a:rPr lang="en-GB" altLang="en-US" dirty="0"/>
              <a:t> – to run</a:t>
            </a:r>
            <a:br>
              <a:rPr lang="en-GB" altLang="en-US" dirty="0"/>
            </a:br>
            <a:r>
              <a:rPr lang="en-GB" altLang="en-US" dirty="0"/>
              <a:t>5. das Europa – Europe </a:t>
            </a:r>
          </a:p>
          <a:p>
            <a:r>
              <a:rPr lang="en-GB" altLang="en-US" dirty="0"/>
              <a:t>6. </a:t>
            </a:r>
            <a:r>
              <a:rPr lang="en-GB" altLang="en-US" dirty="0" err="1"/>
              <a:t>freuen</a:t>
            </a:r>
            <a:r>
              <a:rPr lang="en-GB" altLang="en-US" dirty="0"/>
              <a:t> – to be happy</a:t>
            </a:r>
          </a:p>
          <a:p>
            <a:r>
              <a:rPr lang="en-GB" altLang="en-US" dirty="0"/>
              <a:t>7. der </a:t>
            </a:r>
            <a:r>
              <a:rPr lang="en-GB" altLang="en-US" dirty="0" err="1"/>
              <a:t>Ausflug</a:t>
            </a:r>
            <a:r>
              <a:rPr lang="en-GB" altLang="en-US" dirty="0"/>
              <a:t> – excursion, trip</a:t>
            </a:r>
            <a:br>
              <a:rPr lang="en-GB" altLang="en-US" dirty="0"/>
            </a:br>
            <a:r>
              <a:rPr lang="en-GB" altLang="en-US" dirty="0"/>
              <a:t>8. </a:t>
            </a:r>
            <a:r>
              <a:rPr lang="en-GB" altLang="en-US" dirty="0" err="1"/>
              <a:t>sauber</a:t>
            </a:r>
            <a:r>
              <a:rPr lang="en-GB" altLang="en-US" dirty="0"/>
              <a:t> - clean</a:t>
            </a:r>
            <a:br>
              <a:rPr lang="en-GB" altLang="en-US" dirty="0"/>
            </a:br>
            <a:r>
              <a:rPr lang="en-GB" altLang="en-US" dirty="0"/>
              <a:t>9. das </a:t>
            </a:r>
            <a:r>
              <a:rPr lang="en-GB" altLang="en-US" dirty="0" err="1"/>
              <a:t>Flugzeug</a:t>
            </a:r>
            <a:r>
              <a:rPr lang="en-GB" altLang="en-US" dirty="0"/>
              <a:t> – aeroplane </a:t>
            </a:r>
          </a:p>
          <a:p>
            <a:r>
              <a:rPr lang="en-GB" altLang="en-US" dirty="0"/>
              <a:t>10. das </a:t>
            </a:r>
            <a:r>
              <a:rPr lang="en-GB" altLang="en-US" dirty="0" err="1"/>
              <a:t>Zeugnis</a:t>
            </a:r>
            <a:r>
              <a:rPr lang="en-GB" altLang="en-US" dirty="0"/>
              <a:t> – certificate </a:t>
            </a:r>
            <a:br>
              <a:rPr lang="en-GB" altLang="en-US" dirty="0"/>
            </a:br>
            <a:endParaRPr lang="en-GB" altLang="en-US" dirty="0"/>
          </a:p>
          <a:p>
            <a:r>
              <a:rPr lang="en-GB" altLang="en-US" b="1" dirty="0"/>
              <a:t>Word frequency (1 is the most frequent word in German): </a:t>
            </a:r>
            <a:br>
              <a:rPr lang="en-GB" altLang="en-US" dirty="0"/>
            </a:br>
            <a:r>
              <a:rPr lang="en-GB" altLang="en-US" dirty="0" err="1"/>
              <a:t>Ausflug</a:t>
            </a:r>
            <a:r>
              <a:rPr lang="en-GB" altLang="en-US" dirty="0"/>
              <a:t> [4014] Europa [294] </a:t>
            </a:r>
            <a:r>
              <a:rPr lang="en-GB" altLang="en-US" dirty="0" err="1"/>
              <a:t>Flugzeug</a:t>
            </a:r>
            <a:r>
              <a:rPr lang="en-GB" altLang="en-US" dirty="0"/>
              <a:t> [1776] </a:t>
            </a:r>
            <a:r>
              <a:rPr lang="en-GB" altLang="en-US" dirty="0" err="1"/>
              <a:t>freuen</a:t>
            </a:r>
            <a:r>
              <a:rPr lang="en-GB" altLang="en-US" dirty="0"/>
              <a:t> [589] </a:t>
            </a:r>
            <a:r>
              <a:rPr lang="en-GB" altLang="en-US" dirty="0" err="1"/>
              <a:t>kaufen</a:t>
            </a:r>
            <a:r>
              <a:rPr lang="en-GB" altLang="en-US" dirty="0"/>
              <a:t> [506] </a:t>
            </a:r>
            <a:r>
              <a:rPr lang="en-GB" altLang="en-US" dirty="0" err="1"/>
              <a:t>laufen</a:t>
            </a:r>
            <a:r>
              <a:rPr lang="en-GB" altLang="en-US" dirty="0"/>
              <a:t> [252] Pause [1441] </a:t>
            </a:r>
            <a:r>
              <a:rPr lang="en-GB" altLang="en-US" dirty="0" err="1"/>
              <a:t>sauber</a:t>
            </a:r>
            <a:r>
              <a:rPr lang="en-GB" altLang="en-US" dirty="0"/>
              <a:t> [2026] </a:t>
            </a:r>
            <a:r>
              <a:rPr lang="en-GB" altLang="en-US" dirty="0" err="1"/>
              <a:t>teuer</a:t>
            </a:r>
            <a:r>
              <a:rPr lang="en-GB" altLang="en-US" dirty="0"/>
              <a:t> [950] </a:t>
            </a:r>
            <a:r>
              <a:rPr lang="en-GB" altLang="en-US" dirty="0" err="1"/>
              <a:t>Zeugnis</a:t>
            </a:r>
            <a:r>
              <a:rPr lang="en-GB" altLang="en-US" dirty="0"/>
              <a:t> [4456]</a:t>
            </a:r>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a:buClr>
                <a:schemeClr val="dk1"/>
              </a:buClr>
              <a:buSzPts val="1200"/>
            </a:pPr>
            <a:r>
              <a:rPr lang="en-GB" b="1" dirty="0"/>
              <a:t>Timing: </a:t>
            </a:r>
            <a:r>
              <a:rPr lang="en-GB" b="0" dirty="0"/>
              <a:t>5 minutes (two slides)</a:t>
            </a:r>
          </a:p>
          <a:p>
            <a:pPr>
              <a:buClr>
                <a:schemeClr val="dk1"/>
              </a:buClr>
              <a:buSzPts val="1200"/>
            </a:pPr>
            <a:endParaRPr lang="en-GB" b="1" dirty="0"/>
          </a:p>
          <a:p>
            <a:pPr>
              <a:buClr>
                <a:schemeClr val="dk1"/>
              </a:buClr>
              <a:buSzPts val="1200"/>
            </a:pPr>
            <a:r>
              <a:rPr lang="en-GB" b="1" dirty="0"/>
              <a:t>Aim:</a:t>
            </a:r>
            <a:r>
              <a:rPr lang="en-GB" b="0" dirty="0"/>
              <a:t> to practise written comprehension of previously taught nouns that we will be using this lesson.</a:t>
            </a:r>
            <a:endParaRPr lang="en-GB" b="1" dirty="0"/>
          </a:p>
          <a:p>
            <a:pPr>
              <a:buClr>
                <a:schemeClr val="dk1"/>
              </a:buClr>
              <a:buSzPts val="1200"/>
            </a:pPr>
            <a:endParaRPr lang="en-GB" b="1" dirty="0"/>
          </a:p>
          <a:p>
            <a:pPr>
              <a:buClr>
                <a:schemeClr val="dk1"/>
              </a:buClr>
              <a:buSzPts val="1200"/>
            </a:pPr>
            <a:r>
              <a:rPr lang="en-GB" b="1" dirty="0"/>
              <a:t>Procedure:</a:t>
            </a:r>
            <a:endParaRPr lang="en-GB" dirty="0"/>
          </a:p>
          <a:p>
            <a:pPr marL="241104" indent="-241104">
              <a:buAutoNum type="arabicPeriod"/>
            </a:pPr>
            <a:r>
              <a:rPr lang="en-GB" dirty="0"/>
              <a:t>Tell pupils to be ready to write the English meanings of words they have learnt before.  There will be 14 altogether and they should prepare to work from the bottom of the slide, left to right.</a:t>
            </a:r>
          </a:p>
          <a:p>
            <a:pPr marL="241104" indent="-241104">
              <a:buAutoNum type="arabicPeriod"/>
            </a:pPr>
            <a:r>
              <a:rPr lang="en-GB" dirty="0"/>
              <a:t>Explain the scenario – Mariem is packing her things for moving house. As she packs her things into boxes they will disappear. Pupils need to write the meanings before the words get covered. Tell them they will have 5 seconds to get a </a:t>
            </a:r>
            <a:r>
              <a:rPr lang="en-GB" dirty="0" err="1"/>
              <a:t>headstart</a:t>
            </a:r>
            <a:r>
              <a:rPr lang="en-GB" dirty="0"/>
              <a:t>.</a:t>
            </a:r>
          </a:p>
          <a:p>
            <a:pPr marL="241104" indent="-241104">
              <a:buAutoNum type="arabicPeriod"/>
            </a:pPr>
            <a:r>
              <a:rPr lang="en-GB" dirty="0"/>
              <a:t>Click to start animation.</a:t>
            </a:r>
          </a:p>
          <a:p>
            <a:pPr marL="241104" indent="-241104">
              <a:buAutoNum type="arabicPeriod"/>
            </a:pPr>
            <a:r>
              <a:rPr lang="en-GB" dirty="0"/>
              <a:t>Don’t click again or all the boxes will appear at once.</a:t>
            </a:r>
          </a:p>
          <a:p>
            <a:pPr marL="241104" indent="-241104">
              <a:buAutoNum type="arabicPeriod"/>
            </a:pPr>
            <a:r>
              <a:rPr lang="en-GB" dirty="0"/>
              <a:t>When finished move to the next slide to check answers.</a:t>
            </a:r>
          </a:p>
          <a:p>
            <a:pPr marL="241104" indent="-239586" defTabSz="964418">
              <a:buClr>
                <a:srgbClr val="002060"/>
              </a:buClr>
              <a:buFont typeface="Century Gothic"/>
              <a:buAutoNum type="arabicPeriod"/>
              <a:defRPr/>
            </a:pPr>
            <a:endParaRPr lang="en-GB" sz="1300" spc="-1" dirty="0">
              <a:latin typeface="Arial"/>
            </a:endParaRP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59086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a:buClr>
                <a:schemeClr val="dk1"/>
              </a:buClr>
              <a:buSzPts val="1200"/>
            </a:pPr>
            <a:r>
              <a:rPr lang="en-GB" b="1" dirty="0"/>
              <a:t>Timing: </a:t>
            </a:r>
            <a:r>
              <a:rPr lang="en-GB" b="0" dirty="0"/>
              <a:t>5 minutes (slide 2/2)</a:t>
            </a:r>
          </a:p>
          <a:p>
            <a:pPr>
              <a:buClr>
                <a:schemeClr val="dk1"/>
              </a:buClr>
              <a:buSzPts val="1200"/>
            </a:pPr>
            <a:endParaRPr lang="en-GB" b="1" dirty="0"/>
          </a:p>
          <a:p>
            <a:pPr>
              <a:buClr>
                <a:schemeClr val="dk1"/>
              </a:buClr>
              <a:buSzPts val="1200"/>
            </a:pPr>
            <a:r>
              <a:rPr lang="en-GB" b="1" dirty="0"/>
              <a:t>Aim:</a:t>
            </a:r>
            <a:r>
              <a:rPr lang="en-GB" b="0" dirty="0"/>
              <a:t> to practise written comprehension of previously taught vocab and then oral production of the same vocab. </a:t>
            </a:r>
            <a:endParaRPr lang="en-GB" b="1" dirty="0"/>
          </a:p>
          <a:p>
            <a:pPr>
              <a:buClr>
                <a:schemeClr val="dk1"/>
              </a:buClr>
              <a:buSzPts val="1200"/>
            </a:pPr>
            <a:endParaRPr lang="en-GB" b="1" dirty="0"/>
          </a:p>
          <a:p>
            <a:pPr>
              <a:buClr>
                <a:schemeClr val="dk1"/>
              </a:buClr>
              <a:buSzPts val="1200"/>
            </a:pPr>
            <a:r>
              <a:rPr lang="en-GB" b="1" dirty="0"/>
              <a:t>Procedure:</a:t>
            </a:r>
            <a:endParaRPr lang="en-GB" dirty="0"/>
          </a:p>
          <a:p>
            <a:pPr marL="241104" indent="-241104">
              <a:buAutoNum type="arabicPeriod"/>
            </a:pPr>
            <a:r>
              <a:rPr lang="en-GB" dirty="0"/>
              <a:t>Elicit English translations of the words seen on previous slide row by row. Click to display English answers for pupils to check. </a:t>
            </a:r>
          </a:p>
          <a:p>
            <a:pPr marL="241104" indent="-241104">
              <a:buAutoNum type="arabicPeriod"/>
            </a:pPr>
            <a:r>
              <a:rPr lang="en-GB" dirty="0"/>
              <a:t>Ask pupils why 3 different colours have been used (masculine, feminine, neuter). </a:t>
            </a:r>
          </a:p>
          <a:p>
            <a:pPr marL="241104" indent="-239586" defTabSz="964418">
              <a:buClr>
                <a:srgbClr val="002060"/>
              </a:buClr>
              <a:buFont typeface="Century Gothic"/>
              <a:buAutoNum type="arabicPeriod"/>
              <a:defRPr/>
            </a:pPr>
            <a:r>
              <a:rPr lang="en-GB" sz="1300" spc="-1" dirty="0">
                <a:latin typeface="Arial"/>
              </a:rPr>
              <a:t>Then give pupils time in pairs to see how many of the words they can translate orally back into German. The colours on the English words can help them decide whether to say </a:t>
            </a:r>
            <a:r>
              <a:rPr lang="en-GB" sz="1300" spc="-1" dirty="0" err="1">
                <a:latin typeface="Arial"/>
              </a:rPr>
              <a:t>ein</a:t>
            </a:r>
            <a:r>
              <a:rPr lang="en-GB" sz="1300" spc="-1" dirty="0">
                <a:latin typeface="Arial"/>
              </a:rPr>
              <a:t> or eine before the noun. </a:t>
            </a:r>
          </a:p>
          <a:p>
            <a:pPr marL="241104" indent="-239586" defTabSz="964418">
              <a:buClr>
                <a:srgbClr val="002060"/>
              </a:buClr>
              <a:buFont typeface="Century Gothic"/>
              <a:buAutoNum type="arabicPeriod"/>
              <a:defRPr/>
            </a:pPr>
            <a:r>
              <a:rPr lang="en-GB" sz="1300" spc="-1" dirty="0">
                <a:latin typeface="Arial"/>
              </a:rPr>
              <a:t>Click to display the German words again and give pupils time to recognise any they missed. </a:t>
            </a: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597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3 minutes </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Read the grammar explanation about </a:t>
            </a:r>
            <a:r>
              <a:rPr lang="en-GB" sz="1300" i="1" spc="-1" dirty="0" err="1">
                <a:solidFill>
                  <a:srgbClr val="000000"/>
                </a:solidFill>
                <a:latin typeface="Calibri"/>
                <a:ea typeface="Calibri"/>
              </a:rPr>
              <a:t>haben</a:t>
            </a:r>
            <a:r>
              <a:rPr lang="en-GB" sz="1300" spc="-1" dirty="0">
                <a:solidFill>
                  <a:srgbClr val="000000"/>
                </a:solidFill>
                <a:latin typeface="Calibri"/>
                <a:ea typeface="Calibri"/>
              </a:rPr>
              <a:t>.  Make sure pupils are clear about the ‘I’, ‘you’, ‘he’ and ‘she’ pictures.</a:t>
            </a:r>
            <a:endParaRPr lang="en-GB" sz="1300" spc="-1" dirty="0">
              <a:solidFill>
                <a:prstClr val="black"/>
              </a:solidFill>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Elicit English translation for the German examples provided.  </a:t>
            </a:r>
          </a:p>
          <a:p>
            <a:pPr marL="241104" indent="-240345" defTabSz="964418">
              <a:buClr>
                <a:srgbClr val="000000"/>
              </a:buClr>
              <a:buFont typeface="Calibri"/>
              <a:buAutoNum type="arabicPeriod"/>
              <a:defRPr/>
            </a:pPr>
            <a:r>
              <a:rPr lang="en-GB" sz="1300" spc="-1" dirty="0">
                <a:solidFill>
                  <a:srgbClr val="000000"/>
                </a:solidFill>
                <a:latin typeface="Calibri"/>
              </a:rPr>
              <a:t>Draw attention to the </a:t>
            </a:r>
            <a:r>
              <a:rPr lang="en-GB" sz="1300" i="1" spc="-1" dirty="0" err="1">
                <a:solidFill>
                  <a:srgbClr val="000000"/>
                </a:solidFill>
                <a:latin typeface="Calibri"/>
              </a:rPr>
              <a:t>einen</a:t>
            </a:r>
            <a:r>
              <a:rPr lang="en-GB" sz="1300" i="1" spc="-1" dirty="0">
                <a:solidFill>
                  <a:srgbClr val="000000"/>
                </a:solidFill>
                <a:latin typeface="Calibri"/>
              </a:rPr>
              <a:t> </a:t>
            </a:r>
            <a:r>
              <a:rPr lang="en-GB" sz="1300" spc="-1" dirty="0">
                <a:solidFill>
                  <a:srgbClr val="000000"/>
                </a:solidFill>
                <a:latin typeface="Calibri"/>
              </a:rPr>
              <a:t>used here after </a:t>
            </a:r>
            <a:r>
              <a:rPr lang="en-GB" sz="1300" i="1" spc="-1" dirty="0" err="1">
                <a:solidFill>
                  <a:srgbClr val="000000"/>
                </a:solidFill>
                <a:latin typeface="Calibri"/>
              </a:rPr>
              <a:t>haben</a:t>
            </a:r>
            <a:r>
              <a:rPr lang="en-GB" sz="1300" spc="-1" dirty="0">
                <a:solidFill>
                  <a:srgbClr val="000000"/>
                </a:solidFill>
                <a:latin typeface="Calibri"/>
              </a:rPr>
              <a:t> for masculine nouns. </a:t>
            </a:r>
            <a:endParaRPr lang="en-GB" sz="1300" spc="-1" dirty="0">
              <a:solidFill>
                <a:prstClr val="black"/>
              </a:solidFill>
              <a:latin typeface="Arial"/>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audio" Target="../media/audio52.wav"/><Relationship Id="rId26" Type="http://schemas.openxmlformats.org/officeDocument/2006/relationships/image" Target="../media/image41.png"/><Relationship Id="rId3" Type="http://schemas.openxmlformats.org/officeDocument/2006/relationships/image" Target="../media/image32.png"/><Relationship Id="rId21" Type="http://schemas.openxmlformats.org/officeDocument/2006/relationships/image" Target="../media/image39.png"/><Relationship Id="rId7" Type="http://schemas.openxmlformats.org/officeDocument/2006/relationships/audio" Target="../media/audio47.wav"/><Relationship Id="rId12" Type="http://schemas.openxmlformats.org/officeDocument/2006/relationships/audio" Target="../media/audio51.wav"/><Relationship Id="rId17" Type="http://schemas.openxmlformats.org/officeDocument/2006/relationships/image" Target="../media/image36.gif"/><Relationship Id="rId25" Type="http://schemas.openxmlformats.org/officeDocument/2006/relationships/image" Target="../media/image40.jpeg"/><Relationship Id="rId33" Type="http://schemas.openxmlformats.org/officeDocument/2006/relationships/image" Target="../media/image45.png"/><Relationship Id="rId2" Type="http://schemas.openxmlformats.org/officeDocument/2006/relationships/notesSlide" Target="../notesSlides/notesSlide10.xml"/><Relationship Id="rId16" Type="http://schemas.openxmlformats.org/officeDocument/2006/relationships/image" Target="../media/image35.gif"/><Relationship Id="rId20" Type="http://schemas.openxmlformats.org/officeDocument/2006/relationships/image" Target="../media/image38.png"/><Relationship Id="rId29"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audio" Target="../media/audio46.wav"/><Relationship Id="rId11" Type="http://schemas.openxmlformats.org/officeDocument/2006/relationships/image" Target="../media/image33.png"/><Relationship Id="rId24" Type="http://schemas.openxmlformats.org/officeDocument/2006/relationships/audio" Target="../media/audio55.wav"/><Relationship Id="rId32" Type="http://schemas.openxmlformats.org/officeDocument/2006/relationships/audio" Target="../media/audio58.wav"/><Relationship Id="rId5" Type="http://schemas.openxmlformats.org/officeDocument/2006/relationships/audio" Target="../media/audio45.wav"/><Relationship Id="rId15" Type="http://schemas.openxmlformats.org/officeDocument/2006/relationships/image" Target="../media/image34.gif"/><Relationship Id="rId23" Type="http://schemas.openxmlformats.org/officeDocument/2006/relationships/audio" Target="../media/audio54.wav"/><Relationship Id="rId28" Type="http://schemas.openxmlformats.org/officeDocument/2006/relationships/audio" Target="../media/audio56.wav"/><Relationship Id="rId10" Type="http://schemas.openxmlformats.org/officeDocument/2006/relationships/audio" Target="../media/audio50.wav"/><Relationship Id="rId19" Type="http://schemas.openxmlformats.org/officeDocument/2006/relationships/image" Target="../media/image37.png"/><Relationship Id="rId31" Type="http://schemas.openxmlformats.org/officeDocument/2006/relationships/audio" Target="../media/audio57.wav"/><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12.svg"/><Relationship Id="rId22" Type="http://schemas.openxmlformats.org/officeDocument/2006/relationships/audio" Target="../media/audio53.wav"/><Relationship Id="rId27" Type="http://schemas.openxmlformats.org/officeDocument/2006/relationships/image" Target="../media/image42.jpeg"/><Relationship Id="rId30" Type="http://schemas.openxmlformats.org/officeDocument/2006/relationships/image" Target="../media/image44.png"/><Relationship Id="rId8" Type="http://schemas.openxmlformats.org/officeDocument/2006/relationships/audio" Target="../media/audio48.wav"/></Relationships>
</file>

<file path=ppt/slides/_rels/slide11.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9.wav"/><Relationship Id="rId18" Type="http://schemas.openxmlformats.org/officeDocument/2006/relationships/image" Target="../media/image26.png"/><Relationship Id="rId3" Type="http://schemas.openxmlformats.org/officeDocument/2006/relationships/audio" Target="../media/audio59.wav"/><Relationship Id="rId21" Type="http://schemas.openxmlformats.org/officeDocument/2006/relationships/image" Target="../media/image48.png"/><Relationship Id="rId7" Type="http://schemas.openxmlformats.org/officeDocument/2006/relationships/audio" Target="../media/audio63.wav"/><Relationship Id="rId12" Type="http://schemas.openxmlformats.org/officeDocument/2006/relationships/audio" Target="../media/audio68.wav"/><Relationship Id="rId17" Type="http://schemas.openxmlformats.org/officeDocument/2006/relationships/image" Target="../media/image46.png"/><Relationship Id="rId2" Type="http://schemas.openxmlformats.org/officeDocument/2006/relationships/notesSlide" Target="../notesSlides/notesSlide11.xml"/><Relationship Id="rId16" Type="http://schemas.openxmlformats.org/officeDocument/2006/relationships/image" Target="../media/image36.gif"/><Relationship Id="rId20"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audio" Target="../media/audio62.wav"/><Relationship Id="rId11" Type="http://schemas.openxmlformats.org/officeDocument/2006/relationships/audio" Target="../media/audio67.wav"/><Relationship Id="rId5" Type="http://schemas.openxmlformats.org/officeDocument/2006/relationships/audio" Target="../media/audio61.wav"/><Relationship Id="rId15" Type="http://schemas.openxmlformats.org/officeDocument/2006/relationships/image" Target="../media/image2.png"/><Relationship Id="rId10" Type="http://schemas.openxmlformats.org/officeDocument/2006/relationships/audio" Target="../media/audio66.wav"/><Relationship Id="rId19" Type="http://schemas.openxmlformats.org/officeDocument/2006/relationships/image" Target="../media/image30.png"/><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audio" Target="../media/audio70.wav"/><Relationship Id="rId22"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audio" Target="../media/audio75.wav"/><Relationship Id="rId13" Type="http://schemas.openxmlformats.org/officeDocument/2006/relationships/audio" Target="../media/audio78.wav"/><Relationship Id="rId18" Type="http://schemas.openxmlformats.org/officeDocument/2006/relationships/image" Target="../media/image39.png"/><Relationship Id="rId26" Type="http://schemas.openxmlformats.org/officeDocument/2006/relationships/image" Target="../media/image52.png"/><Relationship Id="rId3" Type="http://schemas.openxmlformats.org/officeDocument/2006/relationships/image" Target="../media/image50.png"/><Relationship Id="rId21" Type="http://schemas.openxmlformats.org/officeDocument/2006/relationships/image" Target="../media/image42.jpeg"/><Relationship Id="rId7" Type="http://schemas.openxmlformats.org/officeDocument/2006/relationships/audio" Target="../media/audio74.wav"/><Relationship Id="rId12" Type="http://schemas.openxmlformats.org/officeDocument/2006/relationships/image" Target="../media/image12.svg"/><Relationship Id="rId17" Type="http://schemas.openxmlformats.org/officeDocument/2006/relationships/image" Target="../media/image38.png"/><Relationship Id="rId25" Type="http://schemas.openxmlformats.org/officeDocument/2006/relationships/image" Target="../media/image51.png"/><Relationship Id="rId2" Type="http://schemas.openxmlformats.org/officeDocument/2006/relationships/notesSlide" Target="../notesSlides/notesSlide12.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audio" Target="../media/audio73.wav"/><Relationship Id="rId11" Type="http://schemas.openxmlformats.org/officeDocument/2006/relationships/image" Target="../media/image11.png"/><Relationship Id="rId24" Type="http://schemas.openxmlformats.org/officeDocument/2006/relationships/image" Target="../media/image46.png"/><Relationship Id="rId32" Type="http://schemas.openxmlformats.org/officeDocument/2006/relationships/image" Target="../media/image34.gif"/><Relationship Id="rId5" Type="http://schemas.openxmlformats.org/officeDocument/2006/relationships/audio" Target="../media/audio72.wav"/><Relationship Id="rId15" Type="http://schemas.openxmlformats.org/officeDocument/2006/relationships/image" Target="../media/image36.gif"/><Relationship Id="rId23" Type="http://schemas.openxmlformats.org/officeDocument/2006/relationships/image" Target="../media/image44.png"/><Relationship Id="rId28" Type="http://schemas.openxmlformats.org/officeDocument/2006/relationships/image" Target="../media/image54.png"/><Relationship Id="rId10" Type="http://schemas.openxmlformats.org/officeDocument/2006/relationships/audio" Target="../media/audio77.wav"/><Relationship Id="rId19" Type="http://schemas.openxmlformats.org/officeDocument/2006/relationships/image" Target="../media/image40.jpeg"/><Relationship Id="rId31" Type="http://schemas.openxmlformats.org/officeDocument/2006/relationships/image" Target="../media/image57.gif"/><Relationship Id="rId4" Type="http://schemas.openxmlformats.org/officeDocument/2006/relationships/audio" Target="../media/audio71.wav"/><Relationship Id="rId9" Type="http://schemas.openxmlformats.org/officeDocument/2006/relationships/audio" Target="../media/audio76.wav"/><Relationship Id="rId14" Type="http://schemas.openxmlformats.org/officeDocument/2006/relationships/audio" Target="../media/audio79.wav"/><Relationship Id="rId22" Type="http://schemas.openxmlformats.org/officeDocument/2006/relationships/image" Target="../media/image43.png"/><Relationship Id="rId27" Type="http://schemas.openxmlformats.org/officeDocument/2006/relationships/image" Target="../media/image53.png"/><Relationship Id="rId30"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audio" Target="../media/audio85.wav"/><Relationship Id="rId13" Type="http://schemas.openxmlformats.org/officeDocument/2006/relationships/image" Target="../media/image59.png"/><Relationship Id="rId3" Type="http://schemas.openxmlformats.org/officeDocument/2006/relationships/audio" Target="../media/audio80.wav"/><Relationship Id="rId7" Type="http://schemas.openxmlformats.org/officeDocument/2006/relationships/audio" Target="../media/audio84.wav"/><Relationship Id="rId12" Type="http://schemas.openxmlformats.org/officeDocument/2006/relationships/image" Target="../media/image58.jpeg"/><Relationship Id="rId2" Type="http://schemas.openxmlformats.org/officeDocument/2006/relationships/notesSlide" Target="../notesSlides/notesSlide13.xml"/><Relationship Id="rId16" Type="http://schemas.openxmlformats.org/officeDocument/2006/relationships/image" Target="../media/image62.gif"/><Relationship Id="rId1" Type="http://schemas.openxmlformats.org/officeDocument/2006/relationships/slideLayout" Target="../slideLayouts/slideLayout5.xml"/><Relationship Id="rId6" Type="http://schemas.openxmlformats.org/officeDocument/2006/relationships/audio" Target="../media/audio83.wav"/><Relationship Id="rId11" Type="http://schemas.openxmlformats.org/officeDocument/2006/relationships/audio" Target="../media/audio88.wav"/><Relationship Id="rId5" Type="http://schemas.openxmlformats.org/officeDocument/2006/relationships/audio" Target="../media/audio82.wav"/><Relationship Id="rId15" Type="http://schemas.openxmlformats.org/officeDocument/2006/relationships/image" Target="../media/image61.png"/><Relationship Id="rId10" Type="http://schemas.openxmlformats.org/officeDocument/2006/relationships/audio" Target="../media/audio87.wav"/><Relationship Id="rId4" Type="http://schemas.openxmlformats.org/officeDocument/2006/relationships/audio" Target="../media/audio81.wav"/><Relationship Id="rId9" Type="http://schemas.openxmlformats.org/officeDocument/2006/relationships/audio" Target="../media/audio86.wav"/><Relationship Id="rId1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audio" Target="../media/audio89.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1.wav"/><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5.wav"/><Relationship Id="rId7"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8.wav"/><Relationship Id="rId10" Type="http://schemas.openxmlformats.org/officeDocument/2006/relationships/image" Target="../media/image10.png"/><Relationship Id="rId4" Type="http://schemas.openxmlformats.org/officeDocument/2006/relationships/audio" Target="../media/audio7.wav"/><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18" Type="http://schemas.openxmlformats.org/officeDocument/2006/relationships/image" Target="../media/image14.png"/><Relationship Id="rId26" Type="http://schemas.openxmlformats.org/officeDocument/2006/relationships/image" Target="../media/image21.png"/><Relationship Id="rId3" Type="http://schemas.openxmlformats.org/officeDocument/2006/relationships/audio" Target="../media/audio9.wav"/><Relationship Id="rId21" Type="http://schemas.microsoft.com/office/2007/relationships/hdphoto" Target="../media/hdphoto1.wdp"/><Relationship Id="rId7" Type="http://schemas.openxmlformats.org/officeDocument/2006/relationships/image" Target="../media/image13.png"/><Relationship Id="rId12" Type="http://schemas.openxmlformats.org/officeDocument/2006/relationships/audio" Target="../media/audio15.wav"/><Relationship Id="rId17" Type="http://schemas.openxmlformats.org/officeDocument/2006/relationships/audio" Target="../media/audio20.wav"/><Relationship Id="rId25"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audio" Target="../media/audio19.wav"/><Relationship Id="rId20" Type="http://schemas.openxmlformats.org/officeDocument/2006/relationships/image" Target="../media/image16.png"/><Relationship Id="rId29"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audio" Target="../media/audio10.wav"/><Relationship Id="rId11" Type="http://schemas.openxmlformats.org/officeDocument/2006/relationships/audio" Target="../media/audio14.wav"/><Relationship Id="rId24" Type="http://schemas.openxmlformats.org/officeDocument/2006/relationships/image" Target="../media/image19.png"/><Relationship Id="rId5" Type="http://schemas.openxmlformats.org/officeDocument/2006/relationships/image" Target="../media/image12.svg"/><Relationship Id="rId15" Type="http://schemas.openxmlformats.org/officeDocument/2006/relationships/audio" Target="../media/audio18.wav"/><Relationship Id="rId23" Type="http://schemas.openxmlformats.org/officeDocument/2006/relationships/image" Target="../media/image18.jpeg"/><Relationship Id="rId28" Type="http://schemas.openxmlformats.org/officeDocument/2006/relationships/image" Target="../media/image23.png"/><Relationship Id="rId10" Type="http://schemas.openxmlformats.org/officeDocument/2006/relationships/audio" Target="../media/audio13.wav"/><Relationship Id="rId19"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audio" Target="../media/audio12.wav"/><Relationship Id="rId14" Type="http://schemas.openxmlformats.org/officeDocument/2006/relationships/audio" Target="../media/audio17.wav"/><Relationship Id="rId22" Type="http://schemas.openxmlformats.org/officeDocument/2006/relationships/image" Target="../media/image17.png"/><Relationship Id="rId27"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audio" Target="../media/audio33.wav"/><Relationship Id="rId3" Type="http://schemas.openxmlformats.org/officeDocument/2006/relationships/audio" Target="../media/audio21.wav"/><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audio" Target="../media/audio32.wav"/><Relationship Id="rId2" Type="http://schemas.openxmlformats.org/officeDocument/2006/relationships/notesSlide" Target="../notesSlides/notesSlide7.xml"/><Relationship Id="rId16" Type="http://schemas.openxmlformats.org/officeDocument/2006/relationships/audio" Target="../media/audio31.wav"/><Relationship Id="rId20" Type="http://schemas.openxmlformats.org/officeDocument/2006/relationships/audio" Target="../media/audio35.wav"/><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audio" Target="../media/audio26.wav"/><Relationship Id="rId5" Type="http://schemas.openxmlformats.org/officeDocument/2006/relationships/image" Target="../media/image12.svg"/><Relationship Id="rId15" Type="http://schemas.openxmlformats.org/officeDocument/2006/relationships/audio" Target="../media/audio30.wav"/><Relationship Id="rId10" Type="http://schemas.openxmlformats.org/officeDocument/2006/relationships/audio" Target="../media/audio25.wav"/><Relationship Id="rId19" Type="http://schemas.openxmlformats.org/officeDocument/2006/relationships/audio" Target="../media/audio34.wav"/><Relationship Id="rId4" Type="http://schemas.openxmlformats.org/officeDocument/2006/relationships/image" Target="../media/image11.png"/><Relationship Id="rId9" Type="http://schemas.openxmlformats.org/officeDocument/2006/relationships/audio" Target="../media/audio24.wav"/><Relationship Id="rId14" Type="http://schemas.openxmlformats.org/officeDocument/2006/relationships/audio" Target="../media/audio29.wav"/></Relationships>
</file>

<file path=ppt/slides/_rels/slide8.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18" Type="http://schemas.openxmlformats.org/officeDocument/2006/relationships/audio" Target="../media/audio34.wav"/><Relationship Id="rId3" Type="http://schemas.openxmlformats.org/officeDocument/2006/relationships/audio" Target="../media/audio36.wav"/><Relationship Id="rId7" Type="http://schemas.openxmlformats.org/officeDocument/2006/relationships/audio" Target="../media/audio23.wav"/><Relationship Id="rId12" Type="http://schemas.openxmlformats.org/officeDocument/2006/relationships/audio" Target="../media/audio28.wav"/><Relationship Id="rId17" Type="http://schemas.openxmlformats.org/officeDocument/2006/relationships/audio" Target="../media/audio33.wav"/><Relationship Id="rId2" Type="http://schemas.openxmlformats.org/officeDocument/2006/relationships/notesSlide" Target="../notesSlides/notesSlide8.xml"/><Relationship Id="rId16" Type="http://schemas.openxmlformats.org/officeDocument/2006/relationships/audio" Target="../media/audio32.wav"/><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image" Target="../media/image12.svg"/><Relationship Id="rId15" Type="http://schemas.openxmlformats.org/officeDocument/2006/relationships/audio" Target="../media/audio31.wav"/><Relationship Id="rId10" Type="http://schemas.openxmlformats.org/officeDocument/2006/relationships/audio" Target="../media/audio26.wav"/><Relationship Id="rId19" Type="http://schemas.openxmlformats.org/officeDocument/2006/relationships/audio" Target="../media/audio35.wav"/><Relationship Id="rId4" Type="http://schemas.openxmlformats.org/officeDocument/2006/relationships/image" Target="../media/image11.png"/><Relationship Id="rId9" Type="http://schemas.openxmlformats.org/officeDocument/2006/relationships/audio" Target="../media/audio25.wav"/><Relationship Id="rId14" Type="http://schemas.openxmlformats.org/officeDocument/2006/relationships/audio" Target="../media/audio30.wav"/></Relationships>
</file>

<file path=ppt/slides/_rels/slide9.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29.png"/><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40.wav"/><Relationship Id="rId11" Type="http://schemas.openxmlformats.org/officeDocument/2006/relationships/image" Target="../media/image27.png"/><Relationship Id="rId5" Type="http://schemas.openxmlformats.org/officeDocument/2006/relationships/audio" Target="../media/audio39.wav"/><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h</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abe</a:t>
            </a:r>
            <a:r>
              <a:rPr lang="fr-FR" sz="2800" b="1" spc="-1" dirty="0">
                <a:solidFill>
                  <a:srgbClr val="3B3838"/>
                </a:solidFill>
                <a:latin typeface="Century Gothic" panose="020B0502020202020204" pitchFamily="34" charset="0"/>
                <a:ea typeface="Century Gothic"/>
              </a:rPr>
              <a:t>n, du hast</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 </a:t>
            </a:r>
            <a:r>
              <a:rPr kumimoji="0" lang="fr-FR" sz="2800" b="1" i="0" u="none" strike="noStrike" kern="1200" cap="none" spc="-1" normalizeH="0" noProof="0" dirty="0" err="1">
                <a:ln>
                  <a:noFill/>
                </a:ln>
                <a:solidFill>
                  <a:srgbClr val="3B3838"/>
                </a:solidFill>
                <a:effectLst/>
                <a:uLnTx/>
                <a:uFillTx/>
                <a:latin typeface="Century Gothic" panose="020B0502020202020204" pitchFamily="34" charset="0"/>
                <a:ea typeface="Century Gothic"/>
              </a:rPr>
              <a:t>einen</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noProof="0" dirty="0" err="1">
                <a:ln>
                  <a:noFill/>
                </a:ln>
                <a:solidFill>
                  <a:srgbClr val="3B3838"/>
                </a:solidFill>
                <a:effectLst/>
                <a:uLnTx/>
                <a:uFillTx/>
                <a:latin typeface="Century Gothic" panose="020B0502020202020204" pitchFamily="34" charset="0"/>
                <a:ea typeface="Century Gothic"/>
              </a:rPr>
              <a:t>eine</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noProof="0" dirty="0" err="1">
                <a:ln>
                  <a:noFill/>
                </a:ln>
                <a:solidFill>
                  <a:srgbClr val="3B3838"/>
                </a:solidFill>
                <a:effectLst/>
                <a:uLnTx/>
                <a:uFillTx/>
                <a:latin typeface="Century Gothic" panose="020B0502020202020204" pitchFamily="34" charset="0"/>
                <a:ea typeface="Century Gothic"/>
              </a:rPr>
              <a:t>ein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[au]</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 [eu]</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Week 4</a:t>
            </a:r>
            <a:endParaRPr lang="en-GB" sz="2000" dirty="0">
              <a:solidFill>
                <a:srgbClr val="002060"/>
              </a:solidFill>
              <a:latin typeface="Century Gothic" panose="020B0502020202020204" pitchFamily="34" charset="0"/>
            </a:endParaRP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2" descr="Free house residence home vector">
            <a:extLst>
              <a:ext uri="{FF2B5EF4-FFF2-40B4-BE49-F238E27FC236}">
                <a16:creationId xmlns:a16="http://schemas.microsoft.com/office/drawing/2014/main" id="{56228DF2-5A03-B6A4-D4DD-076785A6B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52040"/>
            <a:ext cx="4224046" cy="3101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artoon of a person in a blue and white striped shirt&#10;&#10;Description automatically generated">
            <a:extLst>
              <a:ext uri="{FF2B5EF4-FFF2-40B4-BE49-F238E27FC236}">
                <a16:creationId xmlns:a16="http://schemas.microsoft.com/office/drawing/2014/main" id="{A7C0B774-24DE-F315-C22B-FA63DD2E6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023" y="4256546"/>
            <a:ext cx="229328" cy="6553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754338-08F3-18F0-E523-D7F8D0669F48}"/>
              </a:ext>
            </a:extLst>
          </p:cNvPr>
          <p:cNvPicPr>
            <a:picLocks noChangeAspect="1"/>
          </p:cNvPicPr>
          <p:nvPr/>
        </p:nvPicPr>
        <p:blipFill>
          <a:blip r:embed="rId3"/>
          <a:stretch>
            <a:fillRect/>
          </a:stretch>
        </p:blipFill>
        <p:spPr>
          <a:xfrm>
            <a:off x="3387442" y="2034746"/>
            <a:ext cx="4121979" cy="2964494"/>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T2_W4_10.2B.wav"/>
            </a:hlinkClick>
            <a:extLst>
              <a:ext uri="{FF2B5EF4-FFF2-40B4-BE49-F238E27FC236}">
                <a16:creationId xmlns:a16="http://schemas.microsoft.com/office/drawing/2014/main" id="{4247252A-FC32-4F16-8616-A5FE2859FCB7}"/>
              </a:ext>
            </a:extLst>
          </p:cNvPr>
          <p:cNvSpPr/>
          <p:nvPr/>
        </p:nvSpPr>
        <p:spPr>
          <a:xfrm>
            <a:off x="225180" y="13687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5" name="T2_W4_10.3B.wav"/>
            </a:hlinkClick>
            <a:extLst>
              <a:ext uri="{FF2B5EF4-FFF2-40B4-BE49-F238E27FC236}">
                <a16:creationId xmlns:a16="http://schemas.microsoft.com/office/drawing/2014/main" id="{3AD5864B-E328-4811-82EC-A3D77BDC6BF2}"/>
              </a:ext>
            </a:extLst>
          </p:cNvPr>
          <p:cNvSpPr/>
          <p:nvPr/>
        </p:nvSpPr>
        <p:spPr>
          <a:xfrm>
            <a:off x="225180" y="217731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6" name="T2_W4_10.4B.wav"/>
            </a:hlinkClick>
            <a:extLst>
              <a:ext uri="{FF2B5EF4-FFF2-40B4-BE49-F238E27FC236}">
                <a16:creationId xmlns:a16="http://schemas.microsoft.com/office/drawing/2014/main" id="{F2DAD2AC-ADD2-4480-845B-008BBA9A5F70}"/>
              </a:ext>
            </a:extLst>
          </p:cNvPr>
          <p:cNvSpPr/>
          <p:nvPr/>
        </p:nvSpPr>
        <p:spPr>
          <a:xfrm>
            <a:off x="225180" y="29858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7" name="T2_W4_10.5B.wav"/>
            </a:hlinkClick>
            <a:extLst>
              <a:ext uri="{FF2B5EF4-FFF2-40B4-BE49-F238E27FC236}">
                <a16:creationId xmlns:a16="http://schemas.microsoft.com/office/drawing/2014/main" id="{E47FAB46-1A11-4EF4-B700-EF919D0338F8}"/>
              </a:ext>
            </a:extLst>
          </p:cNvPr>
          <p:cNvSpPr/>
          <p:nvPr/>
        </p:nvSpPr>
        <p:spPr>
          <a:xfrm>
            <a:off x="225180" y="37943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8" name="T2_W4_10.6B.wav"/>
            </a:hlinkClick>
            <a:extLst>
              <a:ext uri="{FF2B5EF4-FFF2-40B4-BE49-F238E27FC236}">
                <a16:creationId xmlns:a16="http://schemas.microsoft.com/office/drawing/2014/main" id="{1ECA2C39-8E1B-46F9-B4CE-5D69DA706F12}"/>
              </a:ext>
            </a:extLst>
          </p:cNvPr>
          <p:cNvSpPr/>
          <p:nvPr/>
        </p:nvSpPr>
        <p:spPr>
          <a:xfrm>
            <a:off x="225180" y="460288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9" name="T2_W4_10.7B.wav"/>
            </a:hlinkClick>
            <a:extLst>
              <a:ext uri="{FF2B5EF4-FFF2-40B4-BE49-F238E27FC236}">
                <a16:creationId xmlns:a16="http://schemas.microsoft.com/office/drawing/2014/main" id="{B06E6BFD-FB69-40F9-9653-301D379E5A17}"/>
              </a:ext>
            </a:extLst>
          </p:cNvPr>
          <p:cNvSpPr/>
          <p:nvPr/>
        </p:nvSpPr>
        <p:spPr>
          <a:xfrm>
            <a:off x="225180" y="54114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0" name="T2_W4_10.8B.wav"/>
            </a:hlinkClick>
            <a:extLst>
              <a:ext uri="{FF2B5EF4-FFF2-40B4-BE49-F238E27FC236}">
                <a16:creationId xmlns:a16="http://schemas.microsoft.com/office/drawing/2014/main" id="{34261C61-C209-49EF-A2E1-6B62F7BA1FCB}"/>
              </a:ext>
            </a:extLst>
          </p:cNvPr>
          <p:cNvSpPr/>
          <p:nvPr/>
        </p:nvSpPr>
        <p:spPr>
          <a:xfrm>
            <a:off x="225180" y="621992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8" y="0"/>
            <a:ext cx="120776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Mariem has moved house! She shows Ronja around on video call.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Speech Bubble: Rectangle with Corners Rounded 19">
            <a:hlinkClick r:id="" action="ppaction://noaction">
              <a:snd r:embed="rId12" name="T2_W4_10.1.wav"/>
            </a:hlinkClick>
            <a:extLst>
              <a:ext uri="{FF2B5EF4-FFF2-40B4-BE49-F238E27FC236}">
                <a16:creationId xmlns:a16="http://schemas.microsoft.com/office/drawing/2014/main" id="{61558AC7-FD68-4E3F-8517-700B31B40F08}"/>
              </a:ext>
            </a:extLst>
          </p:cNvPr>
          <p:cNvSpPr/>
          <p:nvPr/>
        </p:nvSpPr>
        <p:spPr>
          <a:xfrm>
            <a:off x="914068" y="540014"/>
            <a:ext cx="9231796" cy="518040"/>
          </a:xfrm>
          <a:prstGeom prst="wedgeRoundRectCallout">
            <a:avLst>
              <a:gd name="adj1" fmla="val -53010"/>
              <a:gd name="adj2" fmla="val -1372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das in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Ronjas</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Haus (ich)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oder</a:t>
            </a:r>
            <a:r>
              <a:rPr lang="en-GB" sz="2400" b="1" spc="-1" dirty="0">
                <a:solidFill>
                  <a:prstClr val="white"/>
                </a:solidFill>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Mariems</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Haus (du)?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325320"/>
            <a:ext cx="914400" cy="914400"/>
          </a:xfrm>
          <a:prstGeom prst="rect">
            <a:avLst/>
          </a:prstGeom>
        </p:spPr>
      </p:pic>
      <p:graphicFrame>
        <p:nvGraphicFramePr>
          <p:cNvPr id="10" name="Table 9">
            <a:extLst>
              <a:ext uri="{FF2B5EF4-FFF2-40B4-BE49-F238E27FC236}">
                <a16:creationId xmlns:a16="http://schemas.microsoft.com/office/drawing/2014/main" id="{4F56D872-81DC-4B07-AD08-9E53ECA434DE}"/>
              </a:ext>
            </a:extLst>
          </p:cNvPr>
          <p:cNvGraphicFramePr>
            <a:graphicFrameLocks noGrp="1"/>
          </p:cNvGraphicFramePr>
          <p:nvPr>
            <p:extLst>
              <p:ext uri="{D42A27DB-BD31-4B8C-83A1-F6EECF244321}">
                <p14:modId xmlns:p14="http://schemas.microsoft.com/office/powerpoint/2010/main" val="1152840563"/>
              </p:ext>
            </p:extLst>
          </p:nvPr>
        </p:nvGraphicFramePr>
        <p:xfrm>
          <a:off x="996648" y="1239719"/>
          <a:ext cx="2151530" cy="5549269"/>
        </p:xfrm>
        <a:graphic>
          <a:graphicData uri="http://schemas.openxmlformats.org/drawingml/2006/table">
            <a:tbl>
              <a:tblPr/>
              <a:tblGrid>
                <a:gridCol w="2151530">
                  <a:extLst>
                    <a:ext uri="{9D8B030D-6E8A-4147-A177-3AD203B41FA5}">
                      <a16:colId xmlns:a16="http://schemas.microsoft.com/office/drawing/2014/main" val="799829505"/>
                    </a:ext>
                  </a:extLst>
                </a:gridCol>
              </a:tblGrid>
              <a:tr h="827433">
                <a:tc>
                  <a:txBody>
                    <a:bodyPr/>
                    <a:lstStyle/>
                    <a:p>
                      <a:pPr algn="ctr">
                        <a:lnSpc>
                          <a:spcPct val="100000"/>
                        </a:lnSpc>
                      </a:pPr>
                      <a:r>
                        <a:rPr lang="en-GB" sz="2400" b="0" strike="noStrike" spc="-1" dirty="0">
                          <a:solidFill>
                            <a:srgbClr val="002060"/>
                          </a:solidFill>
                          <a:latin typeface="Century gothic"/>
                        </a:rPr>
                        <a:t>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33324685"/>
                  </a:ext>
                </a:extLst>
              </a:tr>
              <a:tr h="797163">
                <a:tc>
                  <a:txBody>
                    <a:bodyPr/>
                    <a:lstStyle/>
                    <a:p>
                      <a:pPr algn="ctr">
                        <a:lnSpc>
                          <a:spcPct val="100000"/>
                        </a:lnSpc>
                      </a:pPr>
                      <a:r>
                        <a:rPr lang="en-GB" sz="2400" b="0" strike="noStrike" spc="-1" dirty="0">
                          <a:solidFill>
                            <a:srgbClr val="002060"/>
                          </a:solidFill>
                          <a:latin typeface="Century gothic"/>
                        </a:rPr>
                        <a:t>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782120435"/>
                  </a:ext>
                </a:extLst>
              </a:tr>
              <a:tr h="751458">
                <a:tc>
                  <a:txBody>
                    <a:bodyPr/>
                    <a:lstStyle/>
                    <a:p>
                      <a:pPr algn="ctr">
                        <a:lnSpc>
                          <a:spcPct val="100000"/>
                        </a:lnSpc>
                      </a:pPr>
                      <a:r>
                        <a:rPr lang="en-GB" sz="2400" b="0" strike="noStrike" spc="-1" dirty="0">
                          <a:solidFill>
                            <a:srgbClr val="002060"/>
                          </a:solidFill>
                          <a:latin typeface="Century gothic"/>
                        </a:rPr>
                        <a:t>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367165453"/>
                  </a:ext>
                </a:extLst>
              </a:tr>
              <a:tr h="797163">
                <a:tc>
                  <a:txBody>
                    <a:bodyPr/>
                    <a:lstStyle/>
                    <a:p>
                      <a:pPr algn="ctr">
                        <a:lnSpc>
                          <a:spcPct val="100000"/>
                        </a:lnSpc>
                      </a:pPr>
                      <a:r>
                        <a:rPr lang="en-GB" sz="2400" b="0" strike="noStrike" spc="-1" dirty="0">
                          <a:solidFill>
                            <a:srgbClr val="002060"/>
                          </a:solidFill>
                          <a:latin typeface="Century gothic"/>
                        </a:rPr>
                        <a:t>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54859336"/>
                  </a:ext>
                </a:extLst>
              </a:tr>
              <a:tr h="833369">
                <a:tc>
                  <a:txBody>
                    <a:bodyPr/>
                    <a:lstStyle/>
                    <a:p>
                      <a:pPr algn="ctr">
                        <a:lnSpc>
                          <a:spcPct val="100000"/>
                        </a:lnSpc>
                      </a:pPr>
                      <a:r>
                        <a:rPr lang="en-GB" sz="2400" b="0" strike="noStrike" spc="-1" dirty="0">
                          <a:solidFill>
                            <a:srgbClr val="002060"/>
                          </a:solidFill>
                          <a:latin typeface="Century gothic"/>
                        </a:rPr>
                        <a:t>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01152418"/>
                  </a:ext>
                </a:extLst>
              </a:tr>
              <a:tr h="783510">
                <a:tc>
                  <a:txBody>
                    <a:bodyPr/>
                    <a:lstStyle/>
                    <a:p>
                      <a:pPr algn="ctr">
                        <a:lnSpc>
                          <a:spcPct val="100000"/>
                        </a:lnSpc>
                      </a:pPr>
                      <a:r>
                        <a:rPr lang="en-GB" sz="2400" b="0" strike="noStrike" spc="-1" dirty="0">
                          <a:solidFill>
                            <a:srgbClr val="002060"/>
                          </a:solidFill>
                          <a:latin typeface="Century gothic"/>
                        </a:rPr>
                        <a:t>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936110871"/>
                  </a:ext>
                </a:extLst>
              </a:tr>
              <a:tr h="759173">
                <a:tc>
                  <a:txBody>
                    <a:bodyPr/>
                    <a:lstStyle/>
                    <a:p>
                      <a:pPr algn="ctr">
                        <a:lnSpc>
                          <a:spcPct val="100000"/>
                        </a:lnSpc>
                      </a:pPr>
                      <a:r>
                        <a:rPr lang="en-GB" sz="2400" b="0" strike="noStrike" spc="-1" dirty="0">
                          <a:solidFill>
                            <a:srgbClr val="002060"/>
                          </a:solidFill>
                          <a:latin typeface="Century gothic"/>
                        </a:rPr>
                        <a:t>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62221564"/>
                  </a:ext>
                </a:extLst>
              </a:tr>
            </a:tbl>
          </a:graphicData>
        </a:graphic>
      </p:graphicFrame>
      <p:sp>
        <p:nvSpPr>
          <p:cNvPr id="14" name="Rectangle 13">
            <a:extLst>
              <a:ext uri="{FF2B5EF4-FFF2-40B4-BE49-F238E27FC236}">
                <a16:creationId xmlns:a16="http://schemas.microsoft.com/office/drawing/2014/main" id="{36750E37-180F-2935-847B-D6AFE04E3B4A}"/>
              </a:ext>
            </a:extLst>
          </p:cNvPr>
          <p:cNvSpPr/>
          <p:nvPr/>
        </p:nvSpPr>
        <p:spPr>
          <a:xfrm>
            <a:off x="3646100" y="3802985"/>
            <a:ext cx="681487" cy="388240"/>
          </a:xfrm>
          <a:prstGeom prst="rect">
            <a:avLst/>
          </a:prstGeom>
          <a:no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DF3F12DD-F807-0568-2AA9-5A543BA561E4}"/>
              </a:ext>
            </a:extLst>
          </p:cNvPr>
          <p:cNvPicPr>
            <a:picLocks noChangeAspect="1"/>
          </p:cNvPicPr>
          <p:nvPr/>
        </p:nvPicPr>
        <p:blipFill>
          <a:blip r:embed="rId3"/>
          <a:stretch>
            <a:fillRect/>
          </a:stretch>
        </p:blipFill>
        <p:spPr>
          <a:xfrm>
            <a:off x="7748685" y="2034746"/>
            <a:ext cx="4121979" cy="2964494"/>
          </a:xfrm>
          <a:prstGeom prst="rect">
            <a:avLst/>
          </a:prstGeom>
        </p:spPr>
      </p:pic>
      <p:sp>
        <p:nvSpPr>
          <p:cNvPr id="33" name="Rectangle 32">
            <a:extLst>
              <a:ext uri="{FF2B5EF4-FFF2-40B4-BE49-F238E27FC236}">
                <a16:creationId xmlns:a16="http://schemas.microsoft.com/office/drawing/2014/main" id="{44B05B7B-1DD8-5D61-4F9C-DF8971D917F4}"/>
              </a:ext>
            </a:extLst>
          </p:cNvPr>
          <p:cNvSpPr/>
          <p:nvPr/>
        </p:nvSpPr>
        <p:spPr>
          <a:xfrm>
            <a:off x="8007343" y="3802985"/>
            <a:ext cx="681487" cy="388240"/>
          </a:xfrm>
          <a:prstGeom prst="rect">
            <a:avLst/>
          </a:prstGeom>
          <a:no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A cartoon of a person with her hands in her pockets&#10;&#10;Description automatically generated">
            <a:extLst>
              <a:ext uri="{FF2B5EF4-FFF2-40B4-BE49-F238E27FC236}">
                <a16:creationId xmlns:a16="http://schemas.microsoft.com/office/drawing/2014/main" id="{60722602-FABA-3F61-25A0-98940160C5C8}"/>
              </a:ext>
            </a:extLst>
          </p:cNvPr>
          <p:cNvPicPr>
            <a:picLocks noChangeAspect="1"/>
          </p:cNvPicPr>
          <p:nvPr/>
        </p:nvPicPr>
        <p:blipFill rotWithShape="1">
          <a:blip r:embed="rId15">
            <a:extLst>
              <a:ext uri="{28A0092B-C50C-407E-A947-70E740481C1C}">
                <a14:useLocalDpi xmlns:a14="http://schemas.microsoft.com/office/drawing/2010/main" val="0"/>
              </a:ext>
            </a:extLst>
          </a:blip>
          <a:srcRect b="68251"/>
          <a:stretch/>
        </p:blipFill>
        <p:spPr>
          <a:xfrm>
            <a:off x="3661984" y="3773908"/>
            <a:ext cx="507199" cy="416779"/>
          </a:xfrm>
          <a:prstGeom prst="rect">
            <a:avLst/>
          </a:prstGeom>
        </p:spPr>
      </p:pic>
      <p:pic>
        <p:nvPicPr>
          <p:cNvPr id="44" name="Picture 43" descr="A cartoon of a child&#10;&#10;Description automatically generated">
            <a:extLst>
              <a:ext uri="{FF2B5EF4-FFF2-40B4-BE49-F238E27FC236}">
                <a16:creationId xmlns:a16="http://schemas.microsoft.com/office/drawing/2014/main" id="{61805A49-1AF1-0BC3-F98C-E0CCCDB778CC}"/>
              </a:ext>
            </a:extLst>
          </p:cNvPr>
          <p:cNvPicPr>
            <a:picLocks noChangeAspect="1"/>
          </p:cNvPicPr>
          <p:nvPr/>
        </p:nvPicPr>
        <p:blipFill rotWithShape="1">
          <a:blip r:embed="rId16">
            <a:extLst>
              <a:ext uri="{28A0092B-C50C-407E-A947-70E740481C1C}">
                <a14:useLocalDpi xmlns:a14="http://schemas.microsoft.com/office/drawing/2010/main" val="0"/>
              </a:ext>
            </a:extLst>
          </a:blip>
          <a:srcRect b="56847"/>
          <a:stretch/>
        </p:blipFill>
        <p:spPr>
          <a:xfrm>
            <a:off x="8109499" y="3802447"/>
            <a:ext cx="449723" cy="388240"/>
          </a:xfrm>
          <a:prstGeom prst="rect">
            <a:avLst/>
          </a:prstGeom>
        </p:spPr>
      </p:pic>
      <p:pic>
        <p:nvPicPr>
          <p:cNvPr id="46" name="Picture 45" descr="A black cat with yellow eyes&#10;&#10;Description automatically generated">
            <a:extLst>
              <a:ext uri="{FF2B5EF4-FFF2-40B4-BE49-F238E27FC236}">
                <a16:creationId xmlns:a16="http://schemas.microsoft.com/office/drawing/2014/main" id="{EDAFBDE5-BA36-29DC-830A-41713F8505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66264" y="1273086"/>
            <a:ext cx="656452" cy="761660"/>
          </a:xfrm>
          <a:prstGeom prst="rect">
            <a:avLst/>
          </a:prstGeom>
        </p:spPr>
      </p:pic>
      <p:pic>
        <p:nvPicPr>
          <p:cNvPr id="47" name="Picture 46" descr="A black cat with yellow eyes&#10;&#10;Description automatically generated">
            <a:hlinkClick r:id="" action="ppaction://noaction">
              <a:snd r:embed="rId18" name="T2_W4_10.2.wav"/>
            </a:hlinkClick>
            <a:extLst>
              <a:ext uri="{FF2B5EF4-FFF2-40B4-BE49-F238E27FC236}">
                <a16:creationId xmlns:a16="http://schemas.microsoft.com/office/drawing/2014/main" id="{A756D236-7872-3915-2F28-05F73A323F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72271" y="2325664"/>
            <a:ext cx="932656" cy="1082131"/>
          </a:xfrm>
          <a:prstGeom prst="rect">
            <a:avLst/>
          </a:prstGeom>
        </p:spPr>
      </p:pic>
      <p:pic>
        <p:nvPicPr>
          <p:cNvPr id="48" name="Picture 47">
            <a:extLst>
              <a:ext uri="{FF2B5EF4-FFF2-40B4-BE49-F238E27FC236}">
                <a16:creationId xmlns:a16="http://schemas.microsoft.com/office/drawing/2014/main" id="{12A4BBD8-C2E9-ED68-A214-0726ADA909EF}"/>
              </a:ext>
            </a:extLst>
          </p:cNvPr>
          <p:cNvPicPr>
            <a:picLocks noChangeAspect="1"/>
          </p:cNvPicPr>
          <p:nvPr/>
        </p:nvPicPr>
        <p:blipFill>
          <a:blip r:embed="rId19"/>
          <a:stretch>
            <a:fillRect/>
          </a:stretch>
        </p:blipFill>
        <p:spPr>
          <a:xfrm>
            <a:off x="1488040" y="2115030"/>
            <a:ext cx="1076924" cy="712362"/>
          </a:xfrm>
          <a:prstGeom prst="rect">
            <a:avLst/>
          </a:prstGeom>
        </p:spPr>
      </p:pic>
      <p:pic>
        <p:nvPicPr>
          <p:cNvPr id="49" name="Picture 4" descr="Free bicycle bike ride vector">
            <a:extLst>
              <a:ext uri="{FF2B5EF4-FFF2-40B4-BE49-F238E27FC236}">
                <a16:creationId xmlns:a16="http://schemas.microsoft.com/office/drawing/2014/main" id="{81EFC73D-BDBA-4010-FB3F-1F0D6B6FE80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67063" y="2907676"/>
            <a:ext cx="1076924" cy="693236"/>
          </a:xfrm>
          <a:prstGeom prst="rect">
            <a:avLst/>
          </a:prstGeom>
          <a:solidFill>
            <a:schemeClr val="bg1"/>
          </a:solidFill>
        </p:spPr>
      </p:pic>
      <p:pic>
        <p:nvPicPr>
          <p:cNvPr id="50" name="Picture 8" descr="Free computer desktop modern vector">
            <a:extLst>
              <a:ext uri="{FF2B5EF4-FFF2-40B4-BE49-F238E27FC236}">
                <a16:creationId xmlns:a16="http://schemas.microsoft.com/office/drawing/2014/main" id="{F98F8A63-FFD2-3985-8D99-8DAC85597CE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6966" y="3640139"/>
            <a:ext cx="1037998" cy="78093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hlinkClick r:id="" action="ppaction://noaction">
              <a:snd r:embed="rId22" name="T2_W4_10.3.wav"/>
            </a:hlinkClick>
            <a:extLst>
              <a:ext uri="{FF2B5EF4-FFF2-40B4-BE49-F238E27FC236}">
                <a16:creationId xmlns:a16="http://schemas.microsoft.com/office/drawing/2014/main" id="{48E3E912-4725-7787-7C96-8EFECDF245F5}"/>
              </a:ext>
            </a:extLst>
          </p:cNvPr>
          <p:cNvPicPr>
            <a:picLocks noChangeAspect="1"/>
          </p:cNvPicPr>
          <p:nvPr/>
        </p:nvPicPr>
        <p:blipFill>
          <a:blip r:embed="rId19"/>
          <a:stretch>
            <a:fillRect/>
          </a:stretch>
        </p:blipFill>
        <p:spPr>
          <a:xfrm>
            <a:off x="8158671" y="2375496"/>
            <a:ext cx="1521895" cy="1006701"/>
          </a:xfrm>
          <a:prstGeom prst="rect">
            <a:avLst/>
          </a:prstGeom>
        </p:spPr>
      </p:pic>
      <p:pic>
        <p:nvPicPr>
          <p:cNvPr id="52" name="Picture 4" descr="Free bicycle bike ride vector">
            <a:hlinkClick r:id="" action="ppaction://noaction">
              <a:snd r:embed="rId23" name="T2_W4_10.4.wav"/>
            </a:hlinkClick>
            <a:extLst>
              <a:ext uri="{FF2B5EF4-FFF2-40B4-BE49-F238E27FC236}">
                <a16:creationId xmlns:a16="http://schemas.microsoft.com/office/drawing/2014/main" id="{5A271F7E-030A-F5B3-2971-F53C6A720D4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09439" y="2340216"/>
            <a:ext cx="1494741" cy="962193"/>
          </a:xfrm>
          <a:prstGeom prst="rect">
            <a:avLst/>
          </a:prstGeom>
          <a:solidFill>
            <a:schemeClr val="bg1"/>
          </a:solidFill>
        </p:spPr>
      </p:pic>
      <p:pic>
        <p:nvPicPr>
          <p:cNvPr id="53" name="Picture 8" descr="Free computer desktop modern vector">
            <a:hlinkClick r:id="" action="ppaction://noaction">
              <a:snd r:embed="rId24" name="T2_W4_10.5.wav"/>
            </a:hlinkClick>
            <a:extLst>
              <a:ext uri="{FF2B5EF4-FFF2-40B4-BE49-F238E27FC236}">
                <a16:creationId xmlns:a16="http://schemas.microsoft.com/office/drawing/2014/main" id="{7AAD3B3E-1CC5-6CEC-8704-273FE36F6EC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26200" y="2325664"/>
            <a:ext cx="1313421" cy="988154"/>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A09CB285-7C92-0BD8-7FB1-0550F5F9C087}"/>
              </a:ext>
            </a:extLst>
          </p:cNvPr>
          <p:cNvGrpSpPr/>
          <p:nvPr/>
        </p:nvGrpSpPr>
        <p:grpSpPr>
          <a:xfrm>
            <a:off x="1666264" y="4460305"/>
            <a:ext cx="1076924" cy="728314"/>
            <a:chOff x="2726866" y="3620531"/>
            <a:chExt cx="2900564" cy="2120052"/>
          </a:xfrm>
        </p:grpSpPr>
        <p:pic>
          <p:nvPicPr>
            <p:cNvPr id="55" name="Picture 6" descr="Free christmas card christmas card illustration">
              <a:extLst>
                <a:ext uri="{FF2B5EF4-FFF2-40B4-BE49-F238E27FC236}">
                  <a16:creationId xmlns:a16="http://schemas.microsoft.com/office/drawing/2014/main" id="{7AC65282-7A40-7DFE-9B41-4CC799F4133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ree card cele celebration vector">
              <a:extLst>
                <a:ext uri="{FF2B5EF4-FFF2-40B4-BE49-F238E27FC236}">
                  <a16:creationId xmlns:a16="http://schemas.microsoft.com/office/drawing/2014/main" id="{8566370D-9766-39F2-C512-6326A7022A2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ree father's day card happy father's day card illustration">
              <a:extLst>
                <a:ext uri="{FF2B5EF4-FFF2-40B4-BE49-F238E27FC236}">
                  <a16:creationId xmlns:a16="http://schemas.microsoft.com/office/drawing/2014/main" id="{30286961-5DCF-7DEC-1186-461046BB30F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 descr="Free cup award prize vector">
            <a:hlinkClick r:id="" action="ppaction://noaction">
              <a:snd r:embed="rId28" name="T2_W4_10.7.wav"/>
            </a:hlinkClick>
            <a:extLst>
              <a:ext uri="{FF2B5EF4-FFF2-40B4-BE49-F238E27FC236}">
                <a16:creationId xmlns:a16="http://schemas.microsoft.com/office/drawing/2014/main" id="{B3E1D6FC-060D-90F3-A3B5-C6D4AAF1AAC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237" y="3284421"/>
            <a:ext cx="668874" cy="84095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cup award prize vector">
            <a:extLst>
              <a:ext uri="{FF2B5EF4-FFF2-40B4-BE49-F238E27FC236}">
                <a16:creationId xmlns:a16="http://schemas.microsoft.com/office/drawing/2014/main" id="{5D412265-B7AB-5031-BB86-A9822204389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03291" y="5268869"/>
            <a:ext cx="573336" cy="720841"/>
          </a:xfrm>
          <a:prstGeom prst="rect">
            <a:avLst/>
          </a:prstGeom>
          <a:solidFill>
            <a:schemeClr val="bg1"/>
          </a:solidFill>
        </p:spPr>
      </p:pic>
      <p:pic>
        <p:nvPicPr>
          <p:cNvPr id="1028" name="Picture 4" descr="Free clock old clock antique vector">
            <a:extLst>
              <a:ext uri="{FF2B5EF4-FFF2-40B4-BE49-F238E27FC236}">
                <a16:creationId xmlns:a16="http://schemas.microsoft.com/office/drawing/2014/main" id="{2B46626F-9E15-B229-56C8-6334D195901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732923" y="6078627"/>
            <a:ext cx="626083" cy="626083"/>
          </a:xfrm>
          <a:prstGeom prst="rect">
            <a:avLst/>
          </a:prstGeom>
          <a:solidFill>
            <a:schemeClr val="bg1"/>
          </a:solidFill>
        </p:spPr>
      </p:pic>
      <p:pic>
        <p:nvPicPr>
          <p:cNvPr id="1024" name="Picture 4" descr="Free clock old clock antique vector">
            <a:hlinkClick r:id="" action="ppaction://noaction">
              <a:snd r:embed="rId31" name="T2_W4_10.8.wav"/>
            </a:hlinkClick>
            <a:extLst>
              <a:ext uri="{FF2B5EF4-FFF2-40B4-BE49-F238E27FC236}">
                <a16:creationId xmlns:a16="http://schemas.microsoft.com/office/drawing/2014/main" id="{F643F0F6-F8C3-BAF7-5014-A36E9C4E12A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698402" y="3293136"/>
            <a:ext cx="800215" cy="800215"/>
          </a:xfrm>
          <a:prstGeom prst="rect">
            <a:avLst/>
          </a:prstGeom>
          <a:solidFill>
            <a:schemeClr val="bg1"/>
          </a:solidFill>
        </p:spPr>
      </p:pic>
      <p:pic>
        <p:nvPicPr>
          <p:cNvPr id="6" name="Immagine 5">
            <a:hlinkClick r:id="" action="ppaction://noaction">
              <a:snd r:embed="rId32" name="T2_W4_10.6.wav"/>
            </a:hlinkClick>
            <a:extLst>
              <a:ext uri="{FF2B5EF4-FFF2-40B4-BE49-F238E27FC236}">
                <a16:creationId xmlns:a16="http://schemas.microsoft.com/office/drawing/2014/main" id="{E9D3ACED-6ED8-7220-8A03-A82434E530D2}"/>
              </a:ext>
            </a:extLst>
          </p:cNvPr>
          <p:cNvPicPr>
            <a:picLocks noChangeAspect="1"/>
          </p:cNvPicPr>
          <p:nvPr/>
        </p:nvPicPr>
        <p:blipFill>
          <a:blip r:embed="rId33"/>
          <a:stretch>
            <a:fillRect/>
          </a:stretch>
        </p:blipFill>
        <p:spPr>
          <a:xfrm>
            <a:off x="5923067" y="3184018"/>
            <a:ext cx="1261981" cy="896190"/>
          </a:xfrm>
          <a:prstGeom prst="rect">
            <a:avLst/>
          </a:prstGeom>
        </p:spPr>
      </p:pic>
    </p:spTree>
    <p:extLst>
      <p:ext uri="{BB962C8B-B14F-4D97-AF65-F5344CB8AC3E}">
        <p14:creationId xmlns:p14="http://schemas.microsoft.com/office/powerpoint/2010/main" val="99799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ree house residence home vector">
            <a:extLst>
              <a:ext uri="{FF2B5EF4-FFF2-40B4-BE49-F238E27FC236}">
                <a16:creationId xmlns:a16="http://schemas.microsoft.com/office/drawing/2014/main" id="{64B497DE-F8D0-3DBE-74D7-D7342ABE8BB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50950" y="2436409"/>
            <a:ext cx="893321" cy="6559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ack cat with yellow eyes&#10;&#10;Description automatically generated">
            <a:extLst>
              <a:ext uri="{FF2B5EF4-FFF2-40B4-BE49-F238E27FC236}">
                <a16:creationId xmlns:a16="http://schemas.microsoft.com/office/drawing/2014/main" id="{22786B1A-913B-398D-1924-7C771A1E07A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95008" y="2400664"/>
            <a:ext cx="656452" cy="761660"/>
          </a:xfrm>
          <a:prstGeom prst="rect">
            <a:avLst/>
          </a:prstGeom>
        </p:spPr>
      </p:pic>
      <p:pic>
        <p:nvPicPr>
          <p:cNvPr id="15" name="Picture 2" descr="Free Apple Fruit vector and picture">
            <a:extLst>
              <a:ext uri="{FF2B5EF4-FFF2-40B4-BE49-F238E27FC236}">
                <a16:creationId xmlns:a16="http://schemas.microsoft.com/office/drawing/2014/main" id="{578DA82E-367A-D41B-C3A2-FABDBD75870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70517" y="2507281"/>
            <a:ext cx="491308" cy="561049"/>
          </a:xfrm>
          <a:prstGeom prst="rect">
            <a:avLst/>
          </a:prstGeom>
          <a:noFill/>
          <a:extLst>
            <a:ext uri="{909E8E84-426E-40DD-AFC4-6F175D3DCCD1}">
              <a14:hiddenFill xmlns:a14="http://schemas.microsoft.com/office/drawing/2010/main">
                <a:solidFill>
                  <a:srgbClr val="FFFFFF"/>
                </a:solidFill>
              </a14:hiddenFill>
            </a:ext>
          </a:extLst>
        </p:spPr>
      </p:pic>
      <p:pic>
        <p:nvPicPr>
          <p:cNvPr id="89" name="Google Shape;170;p8"/>
          <p:cNvPicPr/>
          <p:nvPr/>
        </p:nvPicPr>
        <p:blipFill>
          <a:blip r:embed="rId18"/>
          <a:stretch/>
        </p:blipFill>
        <p:spPr>
          <a:xfrm>
            <a:off x="10909270" y="86527"/>
            <a:ext cx="1190434" cy="1088269"/>
          </a:xfrm>
          <a:prstGeom prst="rect">
            <a:avLst/>
          </a:prstGeom>
          <a:ln>
            <a:noFill/>
          </a:ln>
        </p:spPr>
      </p:pic>
      <p:sp>
        <p:nvSpPr>
          <p:cNvPr id="90" name="CustomShape 3"/>
          <p:cNvSpPr/>
          <p:nvPr/>
        </p:nvSpPr>
        <p:spPr>
          <a:xfrm>
            <a:off x="0" y="74615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As you know, there are 3 words for ‘a’ in German: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also know that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meaning ‘not a’,changes in the same way: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602692" y="4143994"/>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cs typeface="+mn-cs"/>
              </a:rPr>
              <a:t>ein</a:t>
            </a:r>
            <a:r>
              <a:rPr kumimoji="0" lang="en-GB" sz="2400" b="1"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cs typeface="+mn-cs"/>
              </a:rPr>
              <a:t>en</a:t>
            </a:r>
            <a:r>
              <a:rPr kumimoji="0" lang="en-GB" sz="2400" b="0" i="0" u="none" strike="noStrike" kern="1200" cap="none" spc="-1" normalizeH="0" baseline="0" noProof="0" dirty="0">
                <a:ln>
                  <a:noFill/>
                </a:ln>
                <a:solidFill>
                  <a:srgbClr val="00B0F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Apfel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CustomShape 9"/>
          <p:cNvSpPr/>
          <p:nvPr/>
        </p:nvSpPr>
        <p:spPr>
          <a:xfrm>
            <a:off x="660147" y="4660744"/>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t>
            </a:r>
            <a:r>
              <a:rPr lang="en-GB" sz="2000" spc="-1" noProof="0" dirty="0">
                <a:solidFill>
                  <a:srgbClr val="1F3864"/>
                </a:solidFill>
                <a:latin typeface="Century Gothic" panose="020B0502020202020204" pitchFamily="34" charset="0"/>
                <a:ea typeface="Century Gothic"/>
              </a:rPr>
              <a:t>an apple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4022100" y="4084941"/>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Katze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CustomShape 11"/>
          <p:cNvSpPr/>
          <p:nvPr/>
        </p:nvSpPr>
        <p:spPr>
          <a:xfrm>
            <a:off x="4759309" y="6021617"/>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don’t have a cat.</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19"/>
          <a:stretch/>
        </p:blipFill>
        <p:spPr>
          <a:xfrm>
            <a:off x="75498" y="4345361"/>
            <a:ext cx="633960" cy="671040"/>
          </a:xfrm>
          <a:prstGeom prst="rect">
            <a:avLst/>
          </a:prstGeom>
          <a:ln>
            <a:noFill/>
          </a:ln>
        </p:spPr>
      </p:pic>
      <p:pic>
        <p:nvPicPr>
          <p:cNvPr id="103" name="Google Shape;184;p8"/>
          <p:cNvPicPr/>
          <p:nvPr/>
        </p:nvPicPr>
        <p:blipFill>
          <a:blip r:embed="rId19"/>
          <a:stretch/>
        </p:blipFill>
        <p:spPr>
          <a:xfrm>
            <a:off x="3972789" y="4583578"/>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134180"/>
            <a:ext cx="8976403" cy="1144800"/>
          </a:xfrm>
        </p:spPr>
        <p:txBody>
          <a:bodyPr/>
          <a:lstStyle/>
          <a:p>
            <a:r>
              <a:rPr lang="en-GB" sz="3600" b="1" dirty="0" err="1"/>
              <a:t>einen</a:t>
            </a:r>
            <a:r>
              <a:rPr lang="en-GB" sz="3600" dirty="0"/>
              <a:t> and </a:t>
            </a:r>
            <a:r>
              <a:rPr lang="en-GB" sz="3600" b="1" dirty="0" err="1"/>
              <a:t>keinen</a:t>
            </a:r>
            <a:endParaRPr lang="en-GB" sz="3600" b="1" dirty="0"/>
          </a:p>
        </p:txBody>
      </p:sp>
      <p:sp>
        <p:nvSpPr>
          <p:cNvPr id="3" name="Rectangle 2">
            <a:extLst>
              <a:ext uri="{FF2B5EF4-FFF2-40B4-BE49-F238E27FC236}">
                <a16:creationId xmlns:a16="http://schemas.microsoft.com/office/drawing/2014/main" id="{BE346190-5134-4FB4-AF87-17C6A137E164}"/>
              </a:ext>
            </a:extLst>
          </p:cNvPr>
          <p:cNvSpPr/>
          <p:nvPr/>
        </p:nvSpPr>
        <p:spPr>
          <a:xfrm>
            <a:off x="0" y="3230710"/>
            <a:ext cx="114076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After the verb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most other verbs, the masculine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changes to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and the masculine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changes to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8177227" y="4143994"/>
            <a:ext cx="33912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B050"/>
                </a:solidFill>
                <a:effectLst/>
                <a:uLnTx/>
                <a:uFillTx/>
                <a:latin typeface="Century Gothic" panose="020B0502020202020204" pitchFamily="34" charset="0"/>
                <a:ea typeface="+mn-ea"/>
                <a:cs typeface="+mn-cs"/>
              </a:rPr>
              <a:t>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Haus.</a:t>
            </a:r>
          </a:p>
        </p:txBody>
      </p:sp>
      <p:sp>
        <p:nvSpPr>
          <p:cNvPr id="23" name="CustomShape 11">
            <a:extLst>
              <a:ext uri="{FF2B5EF4-FFF2-40B4-BE49-F238E27FC236}">
                <a16:creationId xmlns:a16="http://schemas.microsoft.com/office/drawing/2014/main" id="{842260D9-04DE-4DA1-BA65-C5CAC5B041EB}"/>
              </a:ext>
            </a:extLst>
          </p:cNvPr>
          <p:cNvSpPr/>
          <p:nvPr/>
        </p:nvSpPr>
        <p:spPr>
          <a:xfrm>
            <a:off x="8354238" y="4669773"/>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house</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19"/>
          <a:stretch/>
        </p:blipFill>
        <p:spPr>
          <a:xfrm>
            <a:off x="7707177" y="4542503"/>
            <a:ext cx="633960" cy="671040"/>
          </a:xfrm>
          <a:prstGeom prst="rect">
            <a:avLst/>
          </a:prstGeom>
          <a:ln>
            <a:noFill/>
          </a:ln>
        </p:spPr>
      </p:pic>
      <p:sp>
        <p:nvSpPr>
          <p:cNvPr id="4" name="TextBox 3">
            <a:extLst>
              <a:ext uri="{FF2B5EF4-FFF2-40B4-BE49-F238E27FC236}">
                <a16:creationId xmlns:a16="http://schemas.microsoft.com/office/drawing/2014/main" id="{F084B980-5B3D-4F96-9B27-88C3863F0D86}"/>
              </a:ext>
            </a:extLst>
          </p:cNvPr>
          <p:cNvSpPr txBox="1"/>
          <p:nvPr/>
        </p:nvSpPr>
        <p:spPr>
          <a:xfrm>
            <a:off x="15495" y="1351189"/>
            <a:ext cx="2599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2000" b="0" i="0" u="none" strike="noStrike" kern="1200" cap="none" spc="0" normalizeH="0" baseline="0" noProof="0" dirty="0">
                <a:ln>
                  <a:noFill/>
                </a:ln>
                <a:solidFill>
                  <a:srgbClr val="00B0F0"/>
                </a:solidFill>
                <a:effectLst/>
                <a:uLnTx/>
                <a:uFillTx/>
                <a:latin typeface="Century Gothic"/>
                <a:ea typeface="+mn-ea"/>
                <a:cs typeface="+mn-cs"/>
              </a:rPr>
              <a:t> </a:t>
            </a:r>
            <a:r>
              <a:rPr lang="en-GB" sz="2000" dirty="0" err="1">
                <a:solidFill>
                  <a:srgbClr val="002060"/>
                </a:solidFill>
                <a:latin typeface="Century Gothic"/>
              </a:rPr>
              <a:t>Apfel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7" name="TextBox 26">
            <a:extLst>
              <a:ext uri="{FF2B5EF4-FFF2-40B4-BE49-F238E27FC236}">
                <a16:creationId xmlns:a16="http://schemas.microsoft.com/office/drawing/2014/main" id="{81ADFFDB-A7C0-4068-815E-C5C9BA522AB6}"/>
              </a:ext>
            </a:extLst>
          </p:cNvPr>
          <p:cNvSpPr txBox="1"/>
          <p:nvPr/>
        </p:nvSpPr>
        <p:spPr>
          <a:xfrm>
            <a:off x="3732780" y="1351189"/>
            <a:ext cx="3226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Katze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9" name="TextBox 28">
            <a:extLst>
              <a:ext uri="{FF2B5EF4-FFF2-40B4-BE49-F238E27FC236}">
                <a16:creationId xmlns:a16="http://schemas.microsoft.com/office/drawing/2014/main" id="{C5D4881F-7B89-4920-8EBF-EE056E46B707}"/>
              </a:ext>
            </a:extLst>
          </p:cNvPr>
          <p:cNvSpPr txBox="1"/>
          <p:nvPr/>
        </p:nvSpPr>
        <p:spPr>
          <a:xfrm>
            <a:off x="6958919" y="1351189"/>
            <a:ext cx="3226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Haus.</a:t>
            </a:r>
          </a:p>
        </p:txBody>
      </p:sp>
      <p:sp>
        <p:nvSpPr>
          <p:cNvPr id="31" name="TextBox 30">
            <a:extLst>
              <a:ext uri="{FF2B5EF4-FFF2-40B4-BE49-F238E27FC236}">
                <a16:creationId xmlns:a16="http://schemas.microsoft.com/office/drawing/2014/main" id="{CB88AEED-E7A0-4DC9-A34A-BC2DA8179E24}"/>
              </a:ext>
            </a:extLst>
          </p:cNvPr>
          <p:cNvSpPr txBox="1"/>
          <p:nvPr/>
        </p:nvSpPr>
        <p:spPr>
          <a:xfrm>
            <a:off x="0" y="2679425"/>
            <a:ext cx="2599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B0F0"/>
                </a:solidFill>
                <a:effectLst/>
                <a:uLnTx/>
                <a:uFillTx/>
                <a:latin typeface="Century Gothic"/>
                <a:ea typeface="+mn-ea"/>
                <a:cs typeface="+mn-cs"/>
              </a:rPr>
              <a:t>kein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Apfel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3" name="TextBox 32">
            <a:extLst>
              <a:ext uri="{FF2B5EF4-FFF2-40B4-BE49-F238E27FC236}">
                <a16:creationId xmlns:a16="http://schemas.microsoft.com/office/drawing/2014/main" id="{2BD7ECD2-AFEB-461E-A383-2939E76B5F5A}"/>
              </a:ext>
            </a:extLst>
          </p:cNvPr>
          <p:cNvSpPr txBox="1"/>
          <p:nvPr/>
        </p:nvSpPr>
        <p:spPr>
          <a:xfrm>
            <a:off x="3696036" y="2679425"/>
            <a:ext cx="3226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keine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Katze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5" name="TextBox 34">
            <a:extLst>
              <a:ext uri="{FF2B5EF4-FFF2-40B4-BE49-F238E27FC236}">
                <a16:creationId xmlns:a16="http://schemas.microsoft.com/office/drawing/2014/main" id="{3C168832-E42C-4F34-9EA3-DFE028BA3C66}"/>
              </a:ext>
            </a:extLst>
          </p:cNvPr>
          <p:cNvSpPr txBox="1"/>
          <p:nvPr/>
        </p:nvSpPr>
        <p:spPr>
          <a:xfrm>
            <a:off x="7026151" y="2679425"/>
            <a:ext cx="3226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B050"/>
                </a:solidFill>
                <a:effectLst/>
                <a:uLnTx/>
                <a:uFillTx/>
                <a:latin typeface="Century Gothic"/>
                <a:ea typeface="+mn-ea"/>
                <a:cs typeface="+mn-cs"/>
              </a:rPr>
              <a:t>kein</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Haus.</a:t>
            </a:r>
          </a:p>
        </p:txBody>
      </p:sp>
      <p:sp>
        <p:nvSpPr>
          <p:cNvPr id="37" name="CustomShape 8">
            <a:extLst>
              <a:ext uri="{FF2B5EF4-FFF2-40B4-BE49-F238E27FC236}">
                <a16:creationId xmlns:a16="http://schemas.microsoft.com/office/drawing/2014/main" id="{6E763CD2-D51C-4A59-A11D-D381067407C9}"/>
              </a:ext>
            </a:extLst>
          </p:cNvPr>
          <p:cNvSpPr/>
          <p:nvPr/>
        </p:nvSpPr>
        <p:spPr>
          <a:xfrm>
            <a:off x="602692" y="5503543"/>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cs typeface="+mn-cs"/>
              </a:rPr>
              <a:t>kein</a:t>
            </a:r>
            <a:r>
              <a:rPr kumimoji="0" lang="en-GB" sz="2400" b="1"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cs typeface="+mn-cs"/>
              </a:rPr>
              <a:t>en</a:t>
            </a:r>
            <a:r>
              <a:rPr kumimoji="0" lang="en-GB" sz="2400" b="0" i="0" u="none" strike="noStrike" kern="1200" cap="none" spc="-1" normalizeH="0" baseline="0" noProof="0" dirty="0">
                <a:ln>
                  <a:noFill/>
                </a:ln>
                <a:solidFill>
                  <a:srgbClr val="00B0F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Apfel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CustomShape 10">
            <a:extLst>
              <a:ext uri="{FF2B5EF4-FFF2-40B4-BE49-F238E27FC236}">
                <a16:creationId xmlns:a16="http://schemas.microsoft.com/office/drawing/2014/main" id="{A8A89013-E154-426D-AC89-F07B8C68D459}"/>
              </a:ext>
            </a:extLst>
          </p:cNvPr>
          <p:cNvSpPr/>
          <p:nvPr/>
        </p:nvSpPr>
        <p:spPr>
          <a:xfrm>
            <a:off x="4135839" y="5417758"/>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keine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400" spc="-1" dirty="0">
                <a:solidFill>
                  <a:srgbClr val="002060"/>
                </a:solidFill>
                <a:latin typeface="Century Gothic" panose="020B0502020202020204" pitchFamily="34" charset="0"/>
                <a:ea typeface="Century Gothic"/>
              </a:rPr>
              <a:t>K</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atze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CustomShape 10">
            <a:extLst>
              <a:ext uri="{FF2B5EF4-FFF2-40B4-BE49-F238E27FC236}">
                <a16:creationId xmlns:a16="http://schemas.microsoft.com/office/drawing/2014/main" id="{BE714A7A-7ED5-4D60-BA7B-8F91FFDFF175}"/>
              </a:ext>
            </a:extLst>
          </p:cNvPr>
          <p:cNvSpPr/>
          <p:nvPr/>
        </p:nvSpPr>
        <p:spPr>
          <a:xfrm>
            <a:off x="8177227" y="5464449"/>
            <a:ext cx="33912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B050"/>
                </a:solidFill>
                <a:effectLst/>
                <a:uLnTx/>
                <a:uFillTx/>
                <a:latin typeface="Century Gothic" panose="020B0502020202020204" pitchFamily="34" charset="0"/>
                <a:ea typeface="+mn-ea"/>
                <a:cs typeface="+mn-cs"/>
              </a:rPr>
              <a:t>kein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Haus.</a:t>
            </a:r>
          </a:p>
        </p:txBody>
      </p:sp>
      <p:pic>
        <p:nvPicPr>
          <p:cNvPr id="40" name="Google Shape;183;p8">
            <a:extLst>
              <a:ext uri="{FF2B5EF4-FFF2-40B4-BE49-F238E27FC236}">
                <a16:creationId xmlns:a16="http://schemas.microsoft.com/office/drawing/2014/main" id="{089C56E8-A172-474D-8DB6-D8387F744A89}"/>
              </a:ext>
            </a:extLst>
          </p:cNvPr>
          <p:cNvPicPr/>
          <p:nvPr/>
        </p:nvPicPr>
        <p:blipFill>
          <a:blip r:embed="rId19"/>
          <a:stretch/>
        </p:blipFill>
        <p:spPr>
          <a:xfrm>
            <a:off x="92295" y="5971413"/>
            <a:ext cx="633960" cy="671040"/>
          </a:xfrm>
          <a:prstGeom prst="rect">
            <a:avLst/>
          </a:prstGeom>
          <a:ln>
            <a:noFill/>
          </a:ln>
        </p:spPr>
      </p:pic>
      <p:pic>
        <p:nvPicPr>
          <p:cNvPr id="41" name="Google Shape;183;p8">
            <a:extLst>
              <a:ext uri="{FF2B5EF4-FFF2-40B4-BE49-F238E27FC236}">
                <a16:creationId xmlns:a16="http://schemas.microsoft.com/office/drawing/2014/main" id="{FDC8027C-844A-41AA-80A9-21898091E108}"/>
              </a:ext>
            </a:extLst>
          </p:cNvPr>
          <p:cNvPicPr/>
          <p:nvPr/>
        </p:nvPicPr>
        <p:blipFill>
          <a:blip r:embed="rId19"/>
          <a:stretch/>
        </p:blipFill>
        <p:spPr>
          <a:xfrm>
            <a:off x="4177410" y="6024633"/>
            <a:ext cx="633960" cy="671040"/>
          </a:xfrm>
          <a:prstGeom prst="rect">
            <a:avLst/>
          </a:prstGeom>
          <a:ln>
            <a:noFill/>
          </a:ln>
        </p:spPr>
      </p:pic>
      <p:pic>
        <p:nvPicPr>
          <p:cNvPr id="42" name="Google Shape;183;p8">
            <a:extLst>
              <a:ext uri="{FF2B5EF4-FFF2-40B4-BE49-F238E27FC236}">
                <a16:creationId xmlns:a16="http://schemas.microsoft.com/office/drawing/2014/main" id="{0439C655-B02F-4AC5-B351-E8EC09C3F516}"/>
              </a:ext>
            </a:extLst>
          </p:cNvPr>
          <p:cNvPicPr/>
          <p:nvPr/>
        </p:nvPicPr>
        <p:blipFill>
          <a:blip r:embed="rId19"/>
          <a:stretch/>
        </p:blipFill>
        <p:spPr>
          <a:xfrm>
            <a:off x="8147083" y="6021583"/>
            <a:ext cx="633960" cy="671040"/>
          </a:xfrm>
          <a:prstGeom prst="rect">
            <a:avLst/>
          </a:prstGeom>
          <a:ln>
            <a:noFill/>
          </a:ln>
        </p:spPr>
      </p:pic>
      <p:sp>
        <p:nvSpPr>
          <p:cNvPr id="43" name="CustomShape 9">
            <a:extLst>
              <a:ext uri="{FF2B5EF4-FFF2-40B4-BE49-F238E27FC236}">
                <a16:creationId xmlns:a16="http://schemas.microsoft.com/office/drawing/2014/main" id="{84E2E077-C161-4FE5-B0AE-9918384050D2}"/>
              </a:ext>
            </a:extLst>
          </p:cNvPr>
          <p:cNvSpPr/>
          <p:nvPr/>
        </p:nvSpPr>
        <p:spPr>
          <a:xfrm>
            <a:off x="709458" y="6061744"/>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don’t have </a:t>
            </a:r>
            <a:r>
              <a:rPr lang="en-GB" sz="2000" spc="-1" dirty="0">
                <a:solidFill>
                  <a:srgbClr val="002060"/>
                </a:solidFill>
                <a:latin typeface="Century Gothic" panose="020B0502020202020204" pitchFamily="34" charset="0"/>
                <a:ea typeface="Century Gothic"/>
              </a:rPr>
              <a:t>an apple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CustomShape 11">
            <a:extLst>
              <a:ext uri="{FF2B5EF4-FFF2-40B4-BE49-F238E27FC236}">
                <a16:creationId xmlns:a16="http://schemas.microsoft.com/office/drawing/2014/main" id="{FFF9EEEB-08CC-4120-B622-01BB15B76F4F}"/>
              </a:ext>
            </a:extLst>
          </p:cNvPr>
          <p:cNvSpPr/>
          <p:nvPr/>
        </p:nvSpPr>
        <p:spPr>
          <a:xfrm>
            <a:off x="4619850" y="4691436"/>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 cat</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11">
            <a:extLst>
              <a:ext uri="{FF2B5EF4-FFF2-40B4-BE49-F238E27FC236}">
                <a16:creationId xmlns:a16="http://schemas.microsoft.com/office/drawing/2014/main" id="{3A1E8F18-3FE6-4ED1-8D06-7A6F9FB99A6D}"/>
              </a:ext>
            </a:extLst>
          </p:cNvPr>
          <p:cNvSpPr/>
          <p:nvPr/>
        </p:nvSpPr>
        <p:spPr>
          <a:xfrm>
            <a:off x="8725377" y="5917633"/>
            <a:ext cx="35202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don’t have a house.</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E834A348-4354-46FA-8397-DC16ED560F75}"/>
              </a:ext>
            </a:extLst>
          </p:cNvPr>
          <p:cNvPicPr>
            <a:picLocks noChangeAspect="1"/>
          </p:cNvPicPr>
          <p:nvPr/>
        </p:nvPicPr>
        <p:blipFill>
          <a:blip r:embed="rId20"/>
          <a:stretch>
            <a:fillRect/>
          </a:stretch>
        </p:blipFill>
        <p:spPr>
          <a:xfrm>
            <a:off x="2344881" y="2574360"/>
            <a:ext cx="297439" cy="340967"/>
          </a:xfrm>
          <a:prstGeom prst="rect">
            <a:avLst/>
          </a:prstGeom>
        </p:spPr>
      </p:pic>
      <p:pic>
        <p:nvPicPr>
          <p:cNvPr id="10" name="Picture 9">
            <a:extLst>
              <a:ext uri="{FF2B5EF4-FFF2-40B4-BE49-F238E27FC236}">
                <a16:creationId xmlns:a16="http://schemas.microsoft.com/office/drawing/2014/main" id="{2F7FF351-A466-4E28-B63A-7FADE2A2916D}"/>
              </a:ext>
            </a:extLst>
          </p:cNvPr>
          <p:cNvPicPr>
            <a:picLocks noChangeAspect="1"/>
          </p:cNvPicPr>
          <p:nvPr/>
        </p:nvPicPr>
        <p:blipFill>
          <a:blip r:embed="rId21"/>
          <a:stretch>
            <a:fillRect/>
          </a:stretch>
        </p:blipFill>
        <p:spPr>
          <a:xfrm>
            <a:off x="6464307" y="2659454"/>
            <a:ext cx="298730" cy="341406"/>
          </a:xfrm>
          <a:prstGeom prst="rect">
            <a:avLst/>
          </a:prstGeom>
        </p:spPr>
      </p:pic>
      <p:pic>
        <p:nvPicPr>
          <p:cNvPr id="11" name="Picture 10">
            <a:extLst>
              <a:ext uri="{FF2B5EF4-FFF2-40B4-BE49-F238E27FC236}">
                <a16:creationId xmlns:a16="http://schemas.microsoft.com/office/drawing/2014/main" id="{793E4A40-5EE5-41E2-BE55-2175C43D2945}"/>
              </a:ext>
            </a:extLst>
          </p:cNvPr>
          <p:cNvPicPr>
            <a:picLocks noChangeAspect="1"/>
          </p:cNvPicPr>
          <p:nvPr/>
        </p:nvPicPr>
        <p:blipFill>
          <a:blip r:embed="rId22"/>
          <a:stretch>
            <a:fillRect/>
          </a:stretch>
        </p:blipFill>
        <p:spPr>
          <a:xfrm>
            <a:off x="9250950" y="2598371"/>
            <a:ext cx="298730" cy="341406"/>
          </a:xfrm>
          <a:prstGeom prst="rect">
            <a:avLst/>
          </a:prstGeom>
        </p:spPr>
      </p:pic>
      <p:sp>
        <p:nvSpPr>
          <p:cNvPr id="49" name="Speech Bubble: Rectangle with Corners Rounded 48">
            <a:extLst>
              <a:ext uri="{FF2B5EF4-FFF2-40B4-BE49-F238E27FC236}">
                <a16:creationId xmlns:a16="http://schemas.microsoft.com/office/drawing/2014/main" id="{A2B3C05A-5AD7-4219-93B3-CD43793C0205}"/>
              </a:ext>
            </a:extLst>
          </p:cNvPr>
          <p:cNvSpPr/>
          <p:nvPr/>
        </p:nvSpPr>
        <p:spPr>
          <a:xfrm>
            <a:off x="3087461" y="2507281"/>
            <a:ext cx="4816930" cy="1267879"/>
          </a:xfrm>
          <a:prstGeom prst="wedgeRoundRectCallout">
            <a:avLst>
              <a:gd name="adj1" fmla="val -50905"/>
              <a:gd name="adj2" fmla="val 85048"/>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You have already seen that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der </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changes to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den</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 after </a:t>
            </a:r>
            <a:r>
              <a:rPr kumimoji="0" lang="en-GB" sz="2000" b="0" i="1" u="none" strike="noStrike" kern="1200" cap="none" spc="0" normalizeH="0" baseline="0" noProof="0" dirty="0" err="1">
                <a:ln>
                  <a:noFill/>
                </a:ln>
                <a:solidFill>
                  <a:prstClr val="white"/>
                </a:solidFill>
                <a:effectLst/>
                <a:uLnTx/>
                <a:uFillTx/>
                <a:latin typeface="Century Gothic"/>
                <a:ea typeface="+mn-ea"/>
                <a:cs typeface="+mn-cs"/>
              </a:rPr>
              <a:t>haben</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 &amp; most other verbs. This is a similar change. </a:t>
            </a:r>
          </a:p>
        </p:txBody>
      </p:sp>
      <p:pic>
        <p:nvPicPr>
          <p:cNvPr id="12" name="Picture 11" descr="A black cat with yellow eyes&#10;&#10;Description automatically generated">
            <a:extLst>
              <a:ext uri="{FF2B5EF4-FFF2-40B4-BE49-F238E27FC236}">
                <a16:creationId xmlns:a16="http://schemas.microsoft.com/office/drawing/2014/main" id="{A0DFC884-1008-44C7-E1EB-03D018ACDB6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57220" y="1207793"/>
            <a:ext cx="656452" cy="761660"/>
          </a:xfrm>
          <a:prstGeom prst="rect">
            <a:avLst/>
          </a:prstGeom>
        </p:spPr>
      </p:pic>
      <p:pic>
        <p:nvPicPr>
          <p:cNvPr id="13" name="Picture 2" descr="Free house residence home vector">
            <a:extLst>
              <a:ext uri="{FF2B5EF4-FFF2-40B4-BE49-F238E27FC236}">
                <a16:creationId xmlns:a16="http://schemas.microsoft.com/office/drawing/2014/main" id="{32AE0D22-B878-B6A5-9A5B-5D4603BEB4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48366" y="1217261"/>
            <a:ext cx="893321" cy="6559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Apple Fruit vector and picture">
            <a:extLst>
              <a:ext uri="{FF2B5EF4-FFF2-40B4-BE49-F238E27FC236}">
                <a16:creationId xmlns:a16="http://schemas.microsoft.com/office/drawing/2014/main" id="{B7360C4C-4F36-0A04-8A55-5EFC7F30D03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60033" y="1275084"/>
            <a:ext cx="491308" cy="561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501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T2_W4_11.1.wav"/>
                                        </p:tgtEl>
                                      </p:cMediaNode>
                                    </p:audio>
                                  </p:sub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T2_W4_11.2.wav"/>
                                        </p:tgtEl>
                                      </p:cMediaNode>
                                    </p:audio>
                                  </p:sub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T2_W4_11.3.wav"/>
                                        </p:tgtEl>
                                      </p:cMediaNode>
                                    </p:audio>
                                  </p:sub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0">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T2_W4_11.4.wav"/>
                                        </p:tgtEl>
                                      </p:cMediaNode>
                                    </p:audio>
                                  </p:subTnLst>
                                </p:cTn>
                              </p:par>
                              <p:par>
                                <p:cTn id="34" presetID="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7" name="T2_W4_11.5.wav"/>
                                        </p:tgtEl>
                                      </p:cMediaNode>
                                    </p:audio>
                                  </p:subTnLst>
                                </p:cTn>
                              </p:par>
                              <p:par>
                                <p:cTn id="42" presetID="1"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8" name="T2_W4_11.6.wav"/>
                                        </p:tgtEl>
                                      </p:cMediaNode>
                                    </p:audio>
                                  </p:subTnLst>
                                </p:cTn>
                              </p:par>
                              <p:par>
                                <p:cTn id="50" presetID="1"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5"/>
                                        </p:tgtEl>
                                        <p:attrNameLst>
                                          <p:attrName>style.visibility</p:attrName>
                                        </p:attrNameLst>
                                      </p:cBhvr>
                                      <p:to>
                                        <p:strVal val="visible"/>
                                      </p:to>
                                    </p:set>
                                    <p:anim calcmode="lin" valueType="num">
                                      <p:cBhvr additive="repl">
                                        <p:cTn id="62" dur="500"/>
                                        <p:tgtEl>
                                          <p:spTgt spid="9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9" name="T2_W4_11.7.wav"/>
                                        </p:tgtEl>
                                      </p:cMediaNode>
                                    </p:audio>
                                  </p:subTnLst>
                                </p:cTn>
                              </p:par>
                              <p:par>
                                <p:cTn id="63" presetID="2" presetClass="entr" presetSubtype="4" fill="hold" nodeType="with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additive="repl">
                                        <p:cTn id="65" dur="500"/>
                                        <p:tgtEl>
                                          <p:spTgt spid="10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fill="hold" nodeType="clickEffect">
                                  <p:stCondLst>
                                    <p:cond delay="0"/>
                                  </p:stCondLst>
                                  <p:childTnLst>
                                    <p:set>
                                      <p:cBhvr>
                                        <p:cTn id="69" dur="1" fill="hold">
                                          <p:stCondLst>
                                            <p:cond delay="0"/>
                                          </p:stCondLst>
                                        </p:cTn>
                                        <p:tgtEl>
                                          <p:spTgt spid="9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97"/>
                                        </p:tgtEl>
                                        <p:attrNameLst>
                                          <p:attrName>style.visibility</p:attrName>
                                        </p:attrNameLst>
                                      </p:cBhvr>
                                      <p:to>
                                        <p:strVal val="visible"/>
                                      </p:to>
                                    </p:set>
                                    <p:anim calcmode="lin" valueType="num">
                                      <p:cBhvr additive="repl">
                                        <p:cTn id="74" dur="500"/>
                                        <p:tgtEl>
                                          <p:spTgt spid="9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10" name="T2_W4_11.8.wav"/>
                                        </p:tgtEl>
                                      </p:cMediaNode>
                                    </p:audio>
                                  </p:subTnLst>
                                </p:cTn>
                              </p:par>
                              <p:par>
                                <p:cTn id="75" presetID="2" presetClass="entr" presetSubtype="4" fill="hold" nodeType="withEffect">
                                  <p:stCondLst>
                                    <p:cond delay="0"/>
                                  </p:stCondLst>
                                  <p:childTnLst>
                                    <p:set>
                                      <p:cBhvr>
                                        <p:cTn id="76" dur="1" fill="hold">
                                          <p:stCondLst>
                                            <p:cond delay="0"/>
                                          </p:stCondLst>
                                        </p:cTn>
                                        <p:tgtEl>
                                          <p:spTgt spid="103"/>
                                        </p:tgtEl>
                                        <p:attrNameLst>
                                          <p:attrName>style.visibility</p:attrName>
                                        </p:attrNameLst>
                                      </p:cBhvr>
                                      <p:to>
                                        <p:strVal val="visible"/>
                                      </p:to>
                                    </p:set>
                                    <p:anim calcmode="lin" valueType="num">
                                      <p:cBhvr additive="repl">
                                        <p:cTn id="77" dur="500"/>
                                        <p:tgtEl>
                                          <p:spTgt spid="10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fill="hold" nodeType="click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repl">
                                        <p:cTn id="86" dur="500"/>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11" name="T2_W4_11.9.wav"/>
                                        </p:tgtEl>
                                      </p:cMediaNode>
                                    </p:audio>
                                  </p:subTnLst>
                                </p:cTn>
                              </p:par>
                              <p:par>
                                <p:cTn id="87" presetID="2" presetClass="entr" presetSubtype="4"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repl">
                                        <p:cTn id="89" dur="500"/>
                                        <p:tgtEl>
                                          <p:spTgt spid="24"/>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 presetClass="entr"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additive="repl">
                                        <p:cTn id="98" dur="500"/>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6"/>
                                            </p:cond>
                                          </p:stCondLst>
                                          <p:endCondLst>
                                            <p:cond evt="onStopAudio" delay="0">
                                              <p:tgtEl>
                                                <p:sldTgt/>
                                              </p:tgtEl>
                                            </p:cond>
                                          </p:endCondLst>
                                        </p:cTn>
                                        <p:tgtEl>
                                          <p:sndTgt r:embed="rId12" name="T2_W4_11.10.wav"/>
                                        </p:tgtEl>
                                      </p:cMediaNode>
                                    </p:audio>
                                  </p:subTnLst>
                                </p:cTn>
                              </p:par>
                              <p:par>
                                <p:cTn id="99" presetID="2" presetClass="entr" presetSubtype="4"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additive="repl">
                                        <p:cTn id="101"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fill="hold" nodeType="clickEffect">
                                  <p:stCondLst>
                                    <p:cond delay="0"/>
                                  </p:stCondLst>
                                  <p:childTnLst>
                                    <p:set>
                                      <p:cBhvr>
                                        <p:cTn id="105" dur="1" fill="hold">
                                          <p:stCondLst>
                                            <p:cond delay="0"/>
                                          </p:stCondLst>
                                        </p:cTn>
                                        <p:tgtEl>
                                          <p:spTgt spid="4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additive="repl">
                                        <p:cTn id="110" dur="500"/>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13" name="T2_W4_11.11.wav"/>
                                        </p:tgtEl>
                                      </p:cMediaNode>
                                    </p:audio>
                                  </p:subTnLst>
                                </p:cTn>
                              </p:par>
                              <p:par>
                                <p:cTn id="111" presetID="2" presetClass="entr" presetSubtype="4"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repl">
                                        <p:cTn id="113"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 presetClass="entr" fill="hold" nodeType="clickEffect">
                                  <p:stCondLst>
                                    <p:cond delay="0"/>
                                  </p:stCondLst>
                                  <p:childTnLst>
                                    <p:set>
                                      <p:cBhvr>
                                        <p:cTn id="117" dur="1" fill="hold">
                                          <p:stCondLst>
                                            <p:cond delay="0"/>
                                          </p:stCondLst>
                                        </p:cTn>
                                        <p:tgtEl>
                                          <p:spTgt spid="9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39"/>
                                        </p:tgtEl>
                                        <p:attrNameLst>
                                          <p:attrName>style.visibility</p:attrName>
                                        </p:attrNameLst>
                                      </p:cBhvr>
                                      <p:to>
                                        <p:strVal val="visible"/>
                                      </p:to>
                                    </p:set>
                                    <p:anim calcmode="lin" valueType="num">
                                      <p:cBhvr additive="repl">
                                        <p:cTn id="122" dur="500"/>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14" name="T2_W4_11.12.wav"/>
                                        </p:tgtEl>
                                      </p:cMediaNode>
                                    </p:audio>
                                  </p:subTnLst>
                                </p:cTn>
                              </p:par>
                              <p:par>
                                <p:cTn id="123" presetID="2" presetClass="entr" presetSubtype="4"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additive="repl">
                                        <p:cTn id="125" dur="500"/>
                                        <p:tgtEl>
                                          <p:spTgt spid="4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ntr" fill="hold" nodeType="clickEffect">
                                  <p:stCondLst>
                                    <p:cond delay="0"/>
                                  </p:stCondLst>
                                  <p:childTnLst>
                                    <p:set>
                                      <p:cBhvr>
                                        <p:cTn id="129" dur="1" fill="hold">
                                          <p:stCondLst>
                                            <p:cond delay="0"/>
                                          </p:stCondLst>
                                        </p:cTn>
                                        <p:tgtEl>
                                          <p:spTgt spid="45"/>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9" grpId="0"/>
      <p:bldP spid="31" grpId="0"/>
      <p:bldP spid="33" grpId="0"/>
      <p:bldP spid="35"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1724196146"/>
              </p:ext>
            </p:extLst>
          </p:nvPr>
        </p:nvGraphicFramePr>
        <p:xfrm>
          <a:off x="361845" y="1701094"/>
          <a:ext cx="6670722" cy="5040532"/>
        </p:xfrm>
        <a:graphic>
          <a:graphicData uri="http://schemas.openxmlformats.org/drawingml/2006/table">
            <a:tbl>
              <a:tblPr/>
              <a:tblGrid>
                <a:gridCol w="735435">
                  <a:extLst>
                    <a:ext uri="{9D8B030D-6E8A-4147-A177-3AD203B41FA5}">
                      <a16:colId xmlns:a16="http://schemas.microsoft.com/office/drawing/2014/main" val="20000"/>
                    </a:ext>
                  </a:extLst>
                </a:gridCol>
                <a:gridCol w="2934789">
                  <a:extLst>
                    <a:ext uri="{9D8B030D-6E8A-4147-A177-3AD203B41FA5}">
                      <a16:colId xmlns:a16="http://schemas.microsoft.com/office/drawing/2014/main" val="20001"/>
                    </a:ext>
                  </a:extLst>
                </a:gridCol>
                <a:gridCol w="1495895">
                  <a:extLst>
                    <a:ext uri="{9D8B030D-6E8A-4147-A177-3AD203B41FA5}">
                      <a16:colId xmlns:a16="http://schemas.microsoft.com/office/drawing/2014/main" val="20002"/>
                    </a:ext>
                  </a:extLst>
                </a:gridCol>
                <a:gridCol w="1504603">
                  <a:extLst>
                    <a:ext uri="{9D8B030D-6E8A-4147-A177-3AD203B41FA5}">
                      <a16:colId xmlns:a16="http://schemas.microsoft.com/office/drawing/2014/main" val="20003"/>
                    </a:ext>
                  </a:extLst>
                </a:gridCol>
              </a:tblGrid>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0" strike="noStrike" spc="-1" dirty="0">
                          <a:solidFill>
                            <a:srgbClr val="002060"/>
                          </a:solidFill>
                          <a:latin typeface="Century gothic"/>
                        </a:rPr>
                        <a:t>A</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0" strike="noStrike" spc="-1" dirty="0">
                          <a:solidFill>
                            <a:srgbClr val="002060"/>
                          </a:solidFill>
                          <a:latin typeface="Century gothic"/>
                        </a:rPr>
                        <a:t>B</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720076">
                <a:tc>
                  <a:txBody>
                    <a:bodyPr/>
                    <a:lstStyle/>
                    <a:p>
                      <a:pPr algn="ctr">
                        <a:lnSpc>
                          <a:spcPct val="100000"/>
                        </a:lnSpc>
                      </a:pPr>
                      <a:r>
                        <a:rPr lang="en-GB" sz="2800" b="1" strike="noStrike" spc="-1">
                          <a:solidFill>
                            <a:srgbClr val="002060"/>
                          </a:solidFill>
                          <a:latin typeface="Century gothic"/>
                          <a:ea typeface="Century Gothic"/>
                        </a:rPr>
                        <a:t>1</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einen</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720076">
                <a:tc>
                  <a:txBody>
                    <a:bodyPr/>
                    <a:lstStyle/>
                    <a:p>
                      <a:pPr algn="ctr">
                        <a:lnSpc>
                          <a:spcPct val="100000"/>
                        </a:lnSpc>
                      </a:pPr>
                      <a:r>
                        <a:rPr lang="en-GB" sz="2800" b="1" strike="noStrike" spc="-1">
                          <a:solidFill>
                            <a:srgbClr val="002060"/>
                          </a:solidFill>
                          <a:latin typeface="Century gothic"/>
                          <a:ea typeface="Century Gothic"/>
                        </a:rPr>
                        <a:t>2</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keine</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720076">
                <a:tc>
                  <a:txBody>
                    <a:bodyPr/>
                    <a:lstStyle/>
                    <a:p>
                      <a:pPr algn="ctr">
                        <a:lnSpc>
                          <a:spcPct val="100000"/>
                        </a:lnSpc>
                      </a:pPr>
                      <a:r>
                        <a:rPr lang="en-GB" sz="2800" b="1" strike="noStrike" spc="-1">
                          <a:solidFill>
                            <a:srgbClr val="002060"/>
                          </a:solidFill>
                          <a:latin typeface="Century gothic"/>
                          <a:ea typeface="Century Gothic"/>
                        </a:rPr>
                        <a:t>3</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keinen</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720076">
                <a:tc>
                  <a:txBody>
                    <a:bodyPr/>
                    <a:lstStyle/>
                    <a:p>
                      <a:pPr algn="ctr">
                        <a:lnSpc>
                          <a:spcPct val="100000"/>
                        </a:lnSpc>
                      </a:pPr>
                      <a:r>
                        <a:rPr lang="en-GB" sz="2800" b="1" strike="noStrike" spc="-1">
                          <a:solidFill>
                            <a:srgbClr val="002060"/>
                          </a:solidFill>
                          <a:latin typeface="Century gothic"/>
                          <a:ea typeface="Century Gothic"/>
                        </a:rPr>
                        <a:t>4</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kein</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720076">
                <a:tc>
                  <a:txBody>
                    <a:bodyPr/>
                    <a:lstStyle/>
                    <a:p>
                      <a:pPr algn="ctr">
                        <a:lnSpc>
                          <a:spcPct val="100000"/>
                        </a:lnSpc>
                      </a:pPr>
                      <a:r>
                        <a:rPr lang="en-GB" sz="2800" b="1" strike="noStrike" spc="-1">
                          <a:solidFill>
                            <a:srgbClr val="002060"/>
                          </a:solidFill>
                          <a:latin typeface="Century gothic"/>
                          <a:ea typeface="Century Gothic"/>
                        </a:rPr>
                        <a:t>5</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einen</a:t>
                      </a:r>
                      <a:r>
                        <a:rPr lang="en-GB" sz="2400" b="0" strike="noStrike" spc="-1" dirty="0">
                          <a:solidFill>
                            <a:srgbClr val="002060"/>
                          </a:solidFill>
                          <a:latin typeface="Century gothic"/>
                        </a:rPr>
                        <a:t>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720076">
                <a:tc>
                  <a:txBody>
                    <a:bodyPr/>
                    <a:lstStyle/>
                    <a:p>
                      <a:pPr algn="ctr">
                        <a:lnSpc>
                          <a:spcPct val="100000"/>
                        </a:lnSpc>
                      </a:pPr>
                      <a:r>
                        <a:rPr lang="en-GB" sz="2800" b="1" strike="noStrike" spc="-1">
                          <a:solidFill>
                            <a:srgbClr val="002060"/>
                          </a:solidFill>
                          <a:latin typeface="Century gothic"/>
                          <a:ea typeface="Century Gothic"/>
                        </a:rPr>
                        <a:t>6</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auch</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eine</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101160" y="-32040"/>
            <a:ext cx="901790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Mariem’s things are muddled in her new house</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4" name="T2_W4_12.4.wav"/>
            </a:hlinkClick>
            <a:extLst>
              <a:ext uri="{FF2B5EF4-FFF2-40B4-BE49-F238E27FC236}">
                <a16:creationId xmlns:a16="http://schemas.microsoft.com/office/drawing/2014/main" id="{FA8CB7F0-F8CF-4B81-B158-8063FEDA7D6B}"/>
              </a:ext>
            </a:extLst>
          </p:cNvPr>
          <p:cNvSpPr/>
          <p:nvPr/>
        </p:nvSpPr>
        <p:spPr>
          <a:xfrm>
            <a:off x="436797" y="250662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5" name="T2_W4_12.5.wav"/>
            </a:hlinkClick>
            <a:extLst>
              <a:ext uri="{FF2B5EF4-FFF2-40B4-BE49-F238E27FC236}">
                <a16:creationId xmlns:a16="http://schemas.microsoft.com/office/drawing/2014/main" id="{E094FD90-0D83-47F8-89A4-772DF44F575F}"/>
              </a:ext>
            </a:extLst>
          </p:cNvPr>
          <p:cNvSpPr/>
          <p:nvPr/>
        </p:nvSpPr>
        <p:spPr>
          <a:xfrm>
            <a:off x="436798" y="322398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hlinkClick r:id="" action="ppaction://noaction">
              <a:snd r:embed="rId6" name="T2_W4_12.6.wav"/>
            </a:hlinkClick>
            <a:extLst>
              <a:ext uri="{FF2B5EF4-FFF2-40B4-BE49-F238E27FC236}">
                <a16:creationId xmlns:a16="http://schemas.microsoft.com/office/drawing/2014/main" id="{CFD2B835-F5BF-47D4-B4C7-88AAE0F15E80}"/>
              </a:ext>
            </a:extLst>
          </p:cNvPr>
          <p:cNvSpPr/>
          <p:nvPr/>
        </p:nvSpPr>
        <p:spPr>
          <a:xfrm>
            <a:off x="436796" y="394133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hlinkClick r:id="" action="ppaction://noaction">
              <a:snd r:embed="rId7" name="T2_W4_12.7.wav"/>
            </a:hlinkClick>
            <a:extLst>
              <a:ext uri="{FF2B5EF4-FFF2-40B4-BE49-F238E27FC236}">
                <a16:creationId xmlns:a16="http://schemas.microsoft.com/office/drawing/2014/main" id="{257623FD-7C94-435C-A16D-BE56DC83EBF2}"/>
              </a:ext>
            </a:extLst>
          </p:cNvPr>
          <p:cNvSpPr/>
          <p:nvPr/>
        </p:nvSpPr>
        <p:spPr>
          <a:xfrm>
            <a:off x="436797" y="465869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hlinkClick r:id="" action="ppaction://noaction">
              <a:snd r:embed="rId8" name="T2_W4_12.8.wav"/>
            </a:hlinkClick>
            <a:extLst>
              <a:ext uri="{FF2B5EF4-FFF2-40B4-BE49-F238E27FC236}">
                <a16:creationId xmlns:a16="http://schemas.microsoft.com/office/drawing/2014/main" id="{741D7855-51C4-49F5-B43C-C9C8805C6DE6}"/>
              </a:ext>
            </a:extLst>
          </p:cNvPr>
          <p:cNvSpPr/>
          <p:nvPr/>
        </p:nvSpPr>
        <p:spPr>
          <a:xfrm>
            <a:off x="439607" y="537604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hlinkClick r:id="" action="ppaction://noaction">
              <a:snd r:embed="rId9" name="T2_W4_12.9.wav"/>
            </a:hlinkClick>
            <a:extLst>
              <a:ext uri="{FF2B5EF4-FFF2-40B4-BE49-F238E27FC236}">
                <a16:creationId xmlns:a16="http://schemas.microsoft.com/office/drawing/2014/main" id="{61E23715-4B11-4DD2-A77F-9E251DE49F2A}"/>
              </a:ext>
            </a:extLst>
          </p:cNvPr>
          <p:cNvSpPr/>
          <p:nvPr/>
        </p:nvSpPr>
        <p:spPr>
          <a:xfrm>
            <a:off x="436796" y="609340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Speech Bubble: Rectangle with Corners Rounded 12">
            <a:hlinkClick r:id="" action="ppaction://noaction">
              <a:snd r:embed="rId10" name="T2_W4_12.1.wav"/>
            </a:hlinkClick>
            <a:extLst>
              <a:ext uri="{FF2B5EF4-FFF2-40B4-BE49-F238E27FC236}">
                <a16:creationId xmlns:a16="http://schemas.microsoft.com/office/drawing/2014/main" id="{D61BF50F-5CB7-4021-9F5B-9A2BB38F70D9}"/>
              </a:ext>
            </a:extLst>
          </p:cNvPr>
          <p:cNvSpPr/>
          <p:nvPr/>
        </p:nvSpPr>
        <p:spPr>
          <a:xfrm>
            <a:off x="914067" y="1001388"/>
            <a:ext cx="6962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0" y="786694"/>
            <a:ext cx="914400" cy="914400"/>
          </a:xfrm>
          <a:prstGeom prst="rect">
            <a:avLst/>
          </a:prstGeom>
        </p:spPr>
      </p:pic>
      <p:sp>
        <p:nvSpPr>
          <p:cNvPr id="18" name="Google Shape;108;p3">
            <a:hlinkClick r:id="" action="ppaction://noaction">
              <a:snd r:embed="rId10" name="T2_W4_12.1.wav"/>
            </a:hlinkClick>
            <a:extLst>
              <a:ext uri="{FF2B5EF4-FFF2-40B4-BE49-F238E27FC236}">
                <a16:creationId xmlns:a16="http://schemas.microsoft.com/office/drawing/2014/main" id="{1B9789A6-93AC-424F-BAEC-519C6B77E08D}"/>
              </a:ext>
            </a:extLst>
          </p:cNvPr>
          <p:cNvSpPr txBox="1"/>
          <p:nvPr/>
        </p:nvSpPr>
        <p:spPr>
          <a:xfrm>
            <a:off x="946511" y="1013058"/>
            <a:ext cx="704201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B? Hat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sie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Ding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nicht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 name="CustomShape 7">
            <a:extLst>
              <a:ext uri="{FF2B5EF4-FFF2-40B4-BE49-F238E27FC236}">
                <a16:creationId xmlns:a16="http://schemas.microsoft.com/office/drawing/2014/main" id="{D2EAC22F-848F-CFB6-7DFC-7A872A7F0D66}"/>
              </a:ext>
            </a:extLst>
          </p:cNvPr>
          <p:cNvSpPr/>
          <p:nvPr/>
        </p:nvSpPr>
        <p:spPr>
          <a:xfrm>
            <a:off x="114254" y="440163"/>
            <a:ext cx="915720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Ronja writes a list to help Mariem keep track of her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things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Speech Bubble: Rectangle with Corners Rounded 3">
            <a:hlinkClick r:id="" action="ppaction://noaction">
              <a:snd r:embed="rId13" name="T2_W4_12.2.wav"/>
            </a:hlinkClick>
            <a:extLst>
              <a:ext uri="{FF2B5EF4-FFF2-40B4-BE49-F238E27FC236}">
                <a16:creationId xmlns:a16="http://schemas.microsoft.com/office/drawing/2014/main" id="{4AFDF7A7-C7D5-EC3C-024A-2A88FA4E178E}"/>
              </a:ext>
            </a:extLst>
          </p:cNvPr>
          <p:cNvSpPr/>
          <p:nvPr/>
        </p:nvSpPr>
        <p:spPr>
          <a:xfrm>
            <a:off x="8947926" y="1056347"/>
            <a:ext cx="2028305" cy="914400"/>
          </a:xfrm>
          <a:prstGeom prst="wedgeRoundRectCallout">
            <a:avLst>
              <a:gd name="adj1" fmla="val -10267"/>
              <a:gd name="adj2" fmla="val 121875"/>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Wie </a:t>
            </a:r>
            <a:r>
              <a:rPr lang="en-GB" sz="2400" dirty="0" err="1"/>
              <a:t>geht’s</a:t>
            </a:r>
            <a:r>
              <a:rPr lang="en-GB" sz="2400" dirty="0"/>
              <a:t> Mariem?</a:t>
            </a:r>
          </a:p>
        </p:txBody>
      </p:sp>
      <p:sp>
        <p:nvSpPr>
          <p:cNvPr id="5" name="Speech Bubble: Rectangle with Corners Rounded 4">
            <a:hlinkClick r:id="" action="ppaction://noaction">
              <a:snd r:embed="rId14" name="T2_W4_12.3.wav"/>
            </a:hlinkClick>
            <a:extLst>
              <a:ext uri="{FF2B5EF4-FFF2-40B4-BE49-F238E27FC236}">
                <a16:creationId xmlns:a16="http://schemas.microsoft.com/office/drawing/2014/main" id="{98EDE022-8689-2789-7CFC-4625C34BCC40}"/>
              </a:ext>
            </a:extLst>
          </p:cNvPr>
          <p:cNvSpPr/>
          <p:nvPr/>
        </p:nvSpPr>
        <p:spPr>
          <a:xfrm>
            <a:off x="10304348" y="2086803"/>
            <a:ext cx="1706784" cy="588508"/>
          </a:xfrm>
          <a:prstGeom prst="wedgeRoundRectCallout">
            <a:avLst>
              <a:gd name="adj1" fmla="val -9114"/>
              <a:gd name="adj2" fmla="val 7706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t>Schlecht</a:t>
            </a:r>
            <a:r>
              <a:rPr lang="en-GB" sz="2400" dirty="0"/>
              <a:t>!</a:t>
            </a:r>
          </a:p>
        </p:txBody>
      </p:sp>
      <p:pic>
        <p:nvPicPr>
          <p:cNvPr id="6" name="Picture 5" descr="A black cat with yellow eyes&#10;&#10;Description automatically generated">
            <a:extLst>
              <a:ext uri="{FF2B5EF4-FFF2-40B4-BE49-F238E27FC236}">
                <a16:creationId xmlns:a16="http://schemas.microsoft.com/office/drawing/2014/main" id="{D63CBEDA-D78F-1B84-53B3-4E6908CFED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95021" y="2514563"/>
            <a:ext cx="495060" cy="574402"/>
          </a:xfrm>
          <a:prstGeom prst="rect">
            <a:avLst/>
          </a:prstGeom>
        </p:spPr>
      </p:pic>
      <p:pic>
        <p:nvPicPr>
          <p:cNvPr id="7" name="Picture 6">
            <a:extLst>
              <a:ext uri="{FF2B5EF4-FFF2-40B4-BE49-F238E27FC236}">
                <a16:creationId xmlns:a16="http://schemas.microsoft.com/office/drawing/2014/main" id="{7773F459-C2DD-ED2B-52D2-1E70D3F8BE3D}"/>
              </a:ext>
            </a:extLst>
          </p:cNvPr>
          <p:cNvPicPr>
            <a:picLocks noChangeAspect="1"/>
          </p:cNvPicPr>
          <p:nvPr/>
        </p:nvPicPr>
        <p:blipFill>
          <a:blip r:embed="rId16"/>
          <a:stretch>
            <a:fillRect/>
          </a:stretch>
        </p:blipFill>
        <p:spPr>
          <a:xfrm>
            <a:off x="4137794" y="3912826"/>
            <a:ext cx="932860" cy="617067"/>
          </a:xfrm>
          <a:prstGeom prst="rect">
            <a:avLst/>
          </a:prstGeom>
        </p:spPr>
      </p:pic>
      <p:pic>
        <p:nvPicPr>
          <p:cNvPr id="10" name="Picture 4" descr="Free bicycle bike ride vector">
            <a:extLst>
              <a:ext uri="{FF2B5EF4-FFF2-40B4-BE49-F238E27FC236}">
                <a16:creationId xmlns:a16="http://schemas.microsoft.com/office/drawing/2014/main" id="{1FF8D185-FC66-F4C4-E3DE-BD21C999ECA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89480" y="3212556"/>
            <a:ext cx="907202" cy="583983"/>
          </a:xfrm>
          <a:prstGeom prst="rect">
            <a:avLst/>
          </a:prstGeom>
          <a:solidFill>
            <a:schemeClr val="bg1"/>
          </a:solidFill>
        </p:spPr>
      </p:pic>
      <p:pic>
        <p:nvPicPr>
          <p:cNvPr id="11" name="Picture 8" descr="Free computer desktop modern vector">
            <a:extLst>
              <a:ext uri="{FF2B5EF4-FFF2-40B4-BE49-F238E27FC236}">
                <a16:creationId xmlns:a16="http://schemas.microsoft.com/office/drawing/2014/main" id="{EF9F672F-CCD6-B8D3-6191-3C57C5A46F7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161343" y="2522123"/>
            <a:ext cx="763476" cy="57440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90A2AED-F74E-F014-8F6A-631B24EC6803}"/>
              </a:ext>
            </a:extLst>
          </p:cNvPr>
          <p:cNvGrpSpPr/>
          <p:nvPr/>
        </p:nvGrpSpPr>
        <p:grpSpPr>
          <a:xfrm>
            <a:off x="5577405" y="4610200"/>
            <a:ext cx="909516" cy="631442"/>
            <a:chOff x="2726866" y="3620531"/>
            <a:chExt cx="2900564" cy="2120052"/>
          </a:xfrm>
        </p:grpSpPr>
        <p:pic>
          <p:nvPicPr>
            <p:cNvPr id="19" name="Picture 6" descr="Free christmas card christmas card illustration">
              <a:extLst>
                <a:ext uri="{FF2B5EF4-FFF2-40B4-BE49-F238E27FC236}">
                  <a16:creationId xmlns:a16="http://schemas.microsoft.com/office/drawing/2014/main" id="{86E4158B-4FCD-AB0E-D061-EF7AFBF5E06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Free card cele celebration vector">
              <a:extLst>
                <a:ext uri="{FF2B5EF4-FFF2-40B4-BE49-F238E27FC236}">
                  <a16:creationId xmlns:a16="http://schemas.microsoft.com/office/drawing/2014/main" id="{DC96FE82-21B7-4932-590A-130CB1C603E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Free father's day card happy father's day card illustration">
              <a:extLst>
                <a:ext uri="{FF2B5EF4-FFF2-40B4-BE49-F238E27FC236}">
                  <a16:creationId xmlns:a16="http://schemas.microsoft.com/office/drawing/2014/main" id="{EBE15BB5-BDD4-0F53-827A-5B0337CE311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6" descr="Free cup award prize vector">
            <a:extLst>
              <a:ext uri="{FF2B5EF4-FFF2-40B4-BE49-F238E27FC236}">
                <a16:creationId xmlns:a16="http://schemas.microsoft.com/office/drawing/2014/main" id="{400AE5A1-7908-6576-A13F-7613B251765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795020" y="3910145"/>
            <a:ext cx="495060" cy="622427"/>
          </a:xfrm>
          <a:prstGeom prst="rect">
            <a:avLst/>
          </a:prstGeom>
          <a:solidFill>
            <a:schemeClr val="bg1"/>
          </a:solidFill>
        </p:spPr>
      </p:pic>
      <p:pic>
        <p:nvPicPr>
          <p:cNvPr id="25" name="Picture 4" descr="Free clock old clock antique vector">
            <a:extLst>
              <a:ext uri="{FF2B5EF4-FFF2-40B4-BE49-F238E27FC236}">
                <a16:creationId xmlns:a16="http://schemas.microsoft.com/office/drawing/2014/main" id="{CECC877F-A466-AF8A-136B-E29CC0C678D9}"/>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29509" y="3180764"/>
            <a:ext cx="626083" cy="626083"/>
          </a:xfrm>
          <a:prstGeom prst="rect">
            <a:avLst/>
          </a:prstGeom>
          <a:solidFill>
            <a:schemeClr val="bg1"/>
          </a:solidFill>
        </p:spPr>
      </p:pic>
      <p:pic>
        <p:nvPicPr>
          <p:cNvPr id="26" name="Picture 2" descr="Free Apple Fruit vector and picture">
            <a:extLst>
              <a:ext uri="{FF2B5EF4-FFF2-40B4-BE49-F238E27FC236}">
                <a16:creationId xmlns:a16="http://schemas.microsoft.com/office/drawing/2014/main" id="{7E010C75-259D-081F-57FC-F6AABB3C7A8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297427" y="6072002"/>
            <a:ext cx="491308" cy="5610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Jacket Clothing vector and picture">
            <a:extLst>
              <a:ext uri="{FF2B5EF4-FFF2-40B4-BE49-F238E27FC236}">
                <a16:creationId xmlns:a16="http://schemas.microsoft.com/office/drawing/2014/main" id="{1487B8EC-8E77-4FF3-FDF8-E07DD88C484F}"/>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5633919" y="5347678"/>
            <a:ext cx="785197" cy="6472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Sandwich Diet vector and picture">
            <a:extLst>
              <a:ext uri="{FF2B5EF4-FFF2-40B4-BE49-F238E27FC236}">
                <a16:creationId xmlns:a16="http://schemas.microsoft.com/office/drawing/2014/main" id="{1AC515C6-31A0-12E9-ED6D-21877937723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227990" y="4639840"/>
            <a:ext cx="696829" cy="6200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ree Basketball Ball vector and picture">
            <a:extLst>
              <a:ext uri="{FF2B5EF4-FFF2-40B4-BE49-F238E27FC236}">
                <a16:creationId xmlns:a16="http://schemas.microsoft.com/office/drawing/2014/main" id="{3E92CB13-15E1-4155-87BE-B801D230ABC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262464" y="5373464"/>
            <a:ext cx="561234" cy="5612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checklist task to do vector">
            <a:extLst>
              <a:ext uri="{FF2B5EF4-FFF2-40B4-BE49-F238E27FC236}">
                <a16:creationId xmlns:a16="http://schemas.microsoft.com/office/drawing/2014/main" id="{C85DFB0C-AF74-1215-8F3A-F2F496B57E8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41445" y="6059634"/>
            <a:ext cx="574730" cy="6191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5">
            <a:extLst>
              <a:ext uri="{FF2B5EF4-FFF2-40B4-BE49-F238E27FC236}">
                <a16:creationId xmlns:a16="http://schemas.microsoft.com/office/drawing/2014/main" id="{D3A011BB-F460-B4C2-72E4-47FB83648820}"/>
              </a:ext>
            </a:extLst>
          </p:cNvPr>
          <p:cNvGraphicFramePr/>
          <p:nvPr>
            <p:extLst>
              <p:ext uri="{D42A27DB-BD31-4B8C-83A1-F6EECF244321}">
                <p14:modId xmlns:p14="http://schemas.microsoft.com/office/powerpoint/2010/main" val="2807280522"/>
              </p:ext>
            </p:extLst>
          </p:nvPr>
        </p:nvGraphicFramePr>
        <p:xfrm>
          <a:off x="7036867" y="1701094"/>
          <a:ext cx="1735763" cy="5040532"/>
        </p:xfrm>
        <a:graphic>
          <a:graphicData uri="http://schemas.openxmlformats.org/drawingml/2006/table">
            <a:tbl>
              <a:tblPr/>
              <a:tblGrid>
                <a:gridCol w="1735763">
                  <a:extLst>
                    <a:ext uri="{9D8B030D-6E8A-4147-A177-3AD203B41FA5}">
                      <a16:colId xmlns:a16="http://schemas.microsoft.com/office/drawing/2014/main" val="20003"/>
                    </a:ext>
                  </a:extLst>
                </a:gridCol>
              </a:tblGrid>
              <a:tr h="720076">
                <a:tc>
                  <a:txBody>
                    <a:bodyPr/>
                    <a:lstStyle/>
                    <a:p>
                      <a:pPr algn="ctr">
                        <a:lnSpc>
                          <a:spcPct val="100000"/>
                        </a:lnSpc>
                      </a:pPr>
                      <a:r>
                        <a:rPr lang="en-GB" sz="2800" b="0" strike="noStrike" spc="-1" dirty="0">
                          <a:solidFill>
                            <a:srgbClr val="002060"/>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34" name="Picture 33" descr="Icon&#10;&#10;Description automatically generated">
            <a:extLst>
              <a:ext uri="{FF2B5EF4-FFF2-40B4-BE49-F238E27FC236}">
                <a16:creationId xmlns:a16="http://schemas.microsoft.com/office/drawing/2014/main" id="{F8CAE6BD-2CE9-9019-B968-B0CAFE8C566E}"/>
              </a:ext>
            </a:extLst>
          </p:cNvPr>
          <p:cNvPicPr>
            <a:picLocks noChangeAspect="1"/>
          </p:cNvPicPr>
          <p:nvPr/>
        </p:nvPicPr>
        <p:blipFill rotWithShape="1">
          <a:blip r:embed="rId29">
            <a:extLst>
              <a:ext uri="{28A0092B-C50C-407E-A947-70E740481C1C}">
                <a14:useLocalDpi xmlns:a14="http://schemas.microsoft.com/office/drawing/2010/main" val="0"/>
              </a:ext>
            </a:extLst>
          </a:blip>
          <a:srcRect r="50000"/>
          <a:stretch/>
        </p:blipFill>
        <p:spPr>
          <a:xfrm>
            <a:off x="7280472" y="1882909"/>
            <a:ext cx="474613" cy="474612"/>
          </a:xfrm>
          <a:prstGeom prst="rect">
            <a:avLst/>
          </a:prstGeom>
        </p:spPr>
      </p:pic>
      <p:pic>
        <p:nvPicPr>
          <p:cNvPr id="35" name="Picture 34">
            <a:extLst>
              <a:ext uri="{FF2B5EF4-FFF2-40B4-BE49-F238E27FC236}">
                <a16:creationId xmlns:a16="http://schemas.microsoft.com/office/drawing/2014/main" id="{30B10E55-C27C-6AAB-A6FC-CF1743894C5F}"/>
              </a:ext>
            </a:extLst>
          </p:cNvPr>
          <p:cNvPicPr>
            <a:picLocks noChangeAspect="1"/>
          </p:cNvPicPr>
          <p:nvPr/>
        </p:nvPicPr>
        <p:blipFill>
          <a:blip r:embed="rId30"/>
          <a:stretch>
            <a:fillRect/>
          </a:stretch>
        </p:blipFill>
        <p:spPr>
          <a:xfrm>
            <a:off x="8094083" y="1931436"/>
            <a:ext cx="446723" cy="304152"/>
          </a:xfrm>
          <a:prstGeom prst="rect">
            <a:avLst/>
          </a:prstGeom>
        </p:spPr>
      </p:pic>
      <p:pic>
        <p:nvPicPr>
          <p:cNvPr id="36" name="Picture 35" descr="Icon&#10;&#10;Description automatically generated">
            <a:extLst>
              <a:ext uri="{FF2B5EF4-FFF2-40B4-BE49-F238E27FC236}">
                <a16:creationId xmlns:a16="http://schemas.microsoft.com/office/drawing/2014/main" id="{E6AAC1E6-E7EE-E770-6389-125DEDD85863}"/>
              </a:ext>
            </a:extLst>
          </p:cNvPr>
          <p:cNvPicPr>
            <a:picLocks noChangeAspect="1"/>
          </p:cNvPicPr>
          <p:nvPr/>
        </p:nvPicPr>
        <p:blipFill rotWithShape="1">
          <a:blip r:embed="rId29">
            <a:extLst>
              <a:ext uri="{28A0092B-C50C-407E-A947-70E740481C1C}">
                <a14:useLocalDpi xmlns:a14="http://schemas.microsoft.com/office/drawing/2010/main" val="0"/>
              </a:ext>
            </a:extLst>
          </a:blip>
          <a:srcRect r="50000"/>
          <a:stretch/>
        </p:blipFill>
        <p:spPr>
          <a:xfrm>
            <a:off x="4996682" y="2517359"/>
            <a:ext cx="474613" cy="474612"/>
          </a:xfrm>
          <a:prstGeom prst="rect">
            <a:avLst/>
          </a:prstGeom>
        </p:spPr>
      </p:pic>
      <p:pic>
        <p:nvPicPr>
          <p:cNvPr id="37" name="Picture 36" descr="Icon&#10;&#10;Description automatically generated">
            <a:extLst>
              <a:ext uri="{FF2B5EF4-FFF2-40B4-BE49-F238E27FC236}">
                <a16:creationId xmlns:a16="http://schemas.microsoft.com/office/drawing/2014/main" id="{60E27B61-4A73-DF89-8D5D-E8CE58E2A60E}"/>
              </a:ext>
            </a:extLst>
          </p:cNvPr>
          <p:cNvPicPr>
            <a:picLocks noChangeAspect="1"/>
          </p:cNvPicPr>
          <p:nvPr/>
        </p:nvPicPr>
        <p:blipFill rotWithShape="1">
          <a:blip r:embed="rId29">
            <a:extLst>
              <a:ext uri="{28A0092B-C50C-407E-A947-70E740481C1C}">
                <a14:useLocalDpi xmlns:a14="http://schemas.microsoft.com/office/drawing/2010/main" val="0"/>
              </a:ext>
            </a:extLst>
          </a:blip>
          <a:srcRect r="50000"/>
          <a:stretch/>
        </p:blipFill>
        <p:spPr>
          <a:xfrm>
            <a:off x="6449955" y="3267241"/>
            <a:ext cx="474613" cy="474612"/>
          </a:xfrm>
          <a:prstGeom prst="rect">
            <a:avLst/>
          </a:prstGeom>
        </p:spPr>
      </p:pic>
      <p:pic>
        <p:nvPicPr>
          <p:cNvPr id="38" name="Picture 37" descr="Icon&#10;&#10;Description automatically generated">
            <a:extLst>
              <a:ext uri="{FF2B5EF4-FFF2-40B4-BE49-F238E27FC236}">
                <a16:creationId xmlns:a16="http://schemas.microsoft.com/office/drawing/2014/main" id="{009D5D34-AC21-7BDB-3179-EF99B9CA6D20}"/>
              </a:ext>
            </a:extLst>
          </p:cNvPr>
          <p:cNvPicPr>
            <a:picLocks noChangeAspect="1"/>
          </p:cNvPicPr>
          <p:nvPr/>
        </p:nvPicPr>
        <p:blipFill rotWithShape="1">
          <a:blip r:embed="rId29">
            <a:extLst>
              <a:ext uri="{28A0092B-C50C-407E-A947-70E740481C1C}">
                <a14:useLocalDpi xmlns:a14="http://schemas.microsoft.com/office/drawing/2010/main" val="0"/>
              </a:ext>
            </a:extLst>
          </a:blip>
          <a:srcRect r="50000"/>
          <a:stretch/>
        </p:blipFill>
        <p:spPr>
          <a:xfrm>
            <a:off x="6449955" y="3941338"/>
            <a:ext cx="474613" cy="474612"/>
          </a:xfrm>
          <a:prstGeom prst="rect">
            <a:avLst/>
          </a:prstGeom>
        </p:spPr>
      </p:pic>
      <p:pic>
        <p:nvPicPr>
          <p:cNvPr id="39" name="Picture 38" descr="Icon&#10;&#10;Description automatically generated">
            <a:extLst>
              <a:ext uri="{FF2B5EF4-FFF2-40B4-BE49-F238E27FC236}">
                <a16:creationId xmlns:a16="http://schemas.microsoft.com/office/drawing/2014/main" id="{3800B32D-D2BF-4FED-8A31-C74849D9DCB0}"/>
              </a:ext>
            </a:extLst>
          </p:cNvPr>
          <p:cNvPicPr>
            <a:picLocks noChangeAspect="1"/>
          </p:cNvPicPr>
          <p:nvPr/>
        </p:nvPicPr>
        <p:blipFill rotWithShape="1">
          <a:blip r:embed="rId29">
            <a:extLst>
              <a:ext uri="{28A0092B-C50C-407E-A947-70E740481C1C}">
                <a14:useLocalDpi xmlns:a14="http://schemas.microsoft.com/office/drawing/2010/main" val="0"/>
              </a:ext>
            </a:extLst>
          </a:blip>
          <a:srcRect r="50000"/>
          <a:stretch/>
        </p:blipFill>
        <p:spPr>
          <a:xfrm>
            <a:off x="4938342" y="4691210"/>
            <a:ext cx="474613" cy="474612"/>
          </a:xfrm>
          <a:prstGeom prst="rect">
            <a:avLst/>
          </a:prstGeom>
        </p:spPr>
      </p:pic>
      <p:pic>
        <p:nvPicPr>
          <p:cNvPr id="40" name="Picture 39" descr="Icon&#10;&#10;Description automatically generated">
            <a:extLst>
              <a:ext uri="{FF2B5EF4-FFF2-40B4-BE49-F238E27FC236}">
                <a16:creationId xmlns:a16="http://schemas.microsoft.com/office/drawing/2014/main" id="{D101230E-2709-8395-F7C0-DA3A857A593C}"/>
              </a:ext>
            </a:extLst>
          </p:cNvPr>
          <p:cNvPicPr>
            <a:picLocks noChangeAspect="1"/>
          </p:cNvPicPr>
          <p:nvPr/>
        </p:nvPicPr>
        <p:blipFill rotWithShape="1">
          <a:blip r:embed="rId29">
            <a:extLst>
              <a:ext uri="{28A0092B-C50C-407E-A947-70E740481C1C}">
                <a14:useLocalDpi xmlns:a14="http://schemas.microsoft.com/office/drawing/2010/main" val="0"/>
              </a:ext>
            </a:extLst>
          </a:blip>
          <a:srcRect r="50000"/>
          <a:stretch/>
        </p:blipFill>
        <p:spPr>
          <a:xfrm>
            <a:off x="4938342" y="5479112"/>
            <a:ext cx="474613" cy="474612"/>
          </a:xfrm>
          <a:prstGeom prst="rect">
            <a:avLst/>
          </a:prstGeom>
        </p:spPr>
      </p:pic>
      <p:pic>
        <p:nvPicPr>
          <p:cNvPr id="41" name="Picture 40" descr="Icon&#10;&#10;Description automatically generated">
            <a:extLst>
              <a:ext uri="{FF2B5EF4-FFF2-40B4-BE49-F238E27FC236}">
                <a16:creationId xmlns:a16="http://schemas.microsoft.com/office/drawing/2014/main" id="{019800D6-DC6A-FB29-CA61-7CB7A3D79798}"/>
              </a:ext>
            </a:extLst>
          </p:cNvPr>
          <p:cNvPicPr>
            <a:picLocks noChangeAspect="1"/>
          </p:cNvPicPr>
          <p:nvPr/>
        </p:nvPicPr>
        <p:blipFill rotWithShape="1">
          <a:blip r:embed="rId29">
            <a:extLst>
              <a:ext uri="{28A0092B-C50C-407E-A947-70E740481C1C}">
                <a14:useLocalDpi xmlns:a14="http://schemas.microsoft.com/office/drawing/2010/main" val="0"/>
              </a:ext>
            </a:extLst>
          </a:blip>
          <a:srcRect r="50000"/>
          <a:stretch/>
        </p:blipFill>
        <p:spPr>
          <a:xfrm>
            <a:off x="6449955" y="6129451"/>
            <a:ext cx="474613" cy="474612"/>
          </a:xfrm>
          <a:prstGeom prst="rect">
            <a:avLst/>
          </a:prstGeom>
        </p:spPr>
      </p:pic>
      <p:pic>
        <p:nvPicPr>
          <p:cNvPr id="42" name="Picture 41" descr="Icon&#10;&#10;Description automatically generated">
            <a:extLst>
              <a:ext uri="{FF2B5EF4-FFF2-40B4-BE49-F238E27FC236}">
                <a16:creationId xmlns:a16="http://schemas.microsoft.com/office/drawing/2014/main" id="{819AFEF9-C031-F338-EC46-D5D1D8A6FBB0}"/>
              </a:ext>
            </a:extLst>
          </p:cNvPr>
          <p:cNvPicPr>
            <a:picLocks noChangeAspect="1"/>
          </p:cNvPicPr>
          <p:nvPr/>
        </p:nvPicPr>
        <p:blipFill rotWithShape="1">
          <a:blip r:embed="rId29">
            <a:extLst>
              <a:ext uri="{28A0092B-C50C-407E-A947-70E740481C1C}">
                <a14:useLocalDpi xmlns:a14="http://schemas.microsoft.com/office/drawing/2010/main" val="0"/>
              </a:ext>
            </a:extLst>
          </a:blip>
          <a:srcRect r="50000"/>
          <a:stretch/>
        </p:blipFill>
        <p:spPr>
          <a:xfrm>
            <a:off x="7751223" y="2546492"/>
            <a:ext cx="474613" cy="474612"/>
          </a:xfrm>
          <a:prstGeom prst="rect">
            <a:avLst/>
          </a:prstGeom>
        </p:spPr>
      </p:pic>
      <p:pic>
        <p:nvPicPr>
          <p:cNvPr id="43" name="Picture 42">
            <a:extLst>
              <a:ext uri="{FF2B5EF4-FFF2-40B4-BE49-F238E27FC236}">
                <a16:creationId xmlns:a16="http://schemas.microsoft.com/office/drawing/2014/main" id="{8761A2F3-1451-EBC6-A924-098888726656}"/>
              </a:ext>
            </a:extLst>
          </p:cNvPr>
          <p:cNvPicPr>
            <a:picLocks noChangeAspect="1"/>
          </p:cNvPicPr>
          <p:nvPr/>
        </p:nvPicPr>
        <p:blipFill>
          <a:blip r:embed="rId30"/>
          <a:stretch>
            <a:fillRect/>
          </a:stretch>
        </p:blipFill>
        <p:spPr>
          <a:xfrm>
            <a:off x="7765167" y="3352471"/>
            <a:ext cx="446723" cy="304152"/>
          </a:xfrm>
          <a:prstGeom prst="rect">
            <a:avLst/>
          </a:prstGeom>
        </p:spPr>
      </p:pic>
      <p:pic>
        <p:nvPicPr>
          <p:cNvPr id="44" name="Picture 43">
            <a:extLst>
              <a:ext uri="{FF2B5EF4-FFF2-40B4-BE49-F238E27FC236}">
                <a16:creationId xmlns:a16="http://schemas.microsoft.com/office/drawing/2014/main" id="{63AB9B7C-44A7-DF08-B02B-DEEF96F3AAD8}"/>
              </a:ext>
            </a:extLst>
          </p:cNvPr>
          <p:cNvPicPr>
            <a:picLocks noChangeAspect="1"/>
          </p:cNvPicPr>
          <p:nvPr/>
        </p:nvPicPr>
        <p:blipFill>
          <a:blip r:embed="rId30"/>
          <a:stretch>
            <a:fillRect/>
          </a:stretch>
        </p:blipFill>
        <p:spPr>
          <a:xfrm>
            <a:off x="7772930" y="4082900"/>
            <a:ext cx="446723" cy="304152"/>
          </a:xfrm>
          <a:prstGeom prst="rect">
            <a:avLst/>
          </a:prstGeom>
        </p:spPr>
      </p:pic>
      <p:pic>
        <p:nvPicPr>
          <p:cNvPr id="46" name="Picture 45" descr="Icon&#10;&#10;Description automatically generated">
            <a:extLst>
              <a:ext uri="{FF2B5EF4-FFF2-40B4-BE49-F238E27FC236}">
                <a16:creationId xmlns:a16="http://schemas.microsoft.com/office/drawing/2014/main" id="{A6BFBFAE-C429-2ACC-4F53-069107E566F8}"/>
              </a:ext>
            </a:extLst>
          </p:cNvPr>
          <p:cNvPicPr>
            <a:picLocks noChangeAspect="1"/>
          </p:cNvPicPr>
          <p:nvPr/>
        </p:nvPicPr>
        <p:blipFill rotWithShape="1">
          <a:blip r:embed="rId29">
            <a:extLst>
              <a:ext uri="{28A0092B-C50C-407E-A947-70E740481C1C}">
                <a14:useLocalDpi xmlns:a14="http://schemas.microsoft.com/office/drawing/2010/main" val="0"/>
              </a:ext>
            </a:extLst>
          </a:blip>
          <a:srcRect r="50000"/>
          <a:stretch/>
        </p:blipFill>
        <p:spPr>
          <a:xfrm>
            <a:off x="7751221" y="5382000"/>
            <a:ext cx="474613" cy="474612"/>
          </a:xfrm>
          <a:prstGeom prst="rect">
            <a:avLst/>
          </a:prstGeom>
        </p:spPr>
      </p:pic>
      <p:pic>
        <p:nvPicPr>
          <p:cNvPr id="47" name="Picture 46">
            <a:extLst>
              <a:ext uri="{FF2B5EF4-FFF2-40B4-BE49-F238E27FC236}">
                <a16:creationId xmlns:a16="http://schemas.microsoft.com/office/drawing/2014/main" id="{F5690B58-4190-61F3-EB76-92A59AA40654}"/>
              </a:ext>
            </a:extLst>
          </p:cNvPr>
          <p:cNvPicPr>
            <a:picLocks noChangeAspect="1"/>
          </p:cNvPicPr>
          <p:nvPr/>
        </p:nvPicPr>
        <p:blipFill>
          <a:blip r:embed="rId30"/>
          <a:stretch>
            <a:fillRect/>
          </a:stretch>
        </p:blipFill>
        <p:spPr>
          <a:xfrm>
            <a:off x="7780725" y="4785214"/>
            <a:ext cx="446723" cy="304152"/>
          </a:xfrm>
          <a:prstGeom prst="rect">
            <a:avLst/>
          </a:prstGeom>
        </p:spPr>
      </p:pic>
      <p:pic>
        <p:nvPicPr>
          <p:cNvPr id="48" name="Picture 47" descr="Icon&#10;&#10;Description automatically generated">
            <a:extLst>
              <a:ext uri="{FF2B5EF4-FFF2-40B4-BE49-F238E27FC236}">
                <a16:creationId xmlns:a16="http://schemas.microsoft.com/office/drawing/2014/main" id="{F22409D1-1640-87F3-8B56-D4B4BF1670A9}"/>
              </a:ext>
            </a:extLst>
          </p:cNvPr>
          <p:cNvPicPr>
            <a:picLocks noChangeAspect="1"/>
          </p:cNvPicPr>
          <p:nvPr/>
        </p:nvPicPr>
        <p:blipFill rotWithShape="1">
          <a:blip r:embed="rId29">
            <a:extLst>
              <a:ext uri="{28A0092B-C50C-407E-A947-70E740481C1C}">
                <a14:useLocalDpi xmlns:a14="http://schemas.microsoft.com/office/drawing/2010/main" val="0"/>
              </a:ext>
            </a:extLst>
          </a:blip>
          <a:srcRect r="50000"/>
          <a:stretch/>
        </p:blipFill>
        <p:spPr>
          <a:xfrm>
            <a:off x="7745040" y="6151601"/>
            <a:ext cx="474613" cy="474612"/>
          </a:xfrm>
          <a:prstGeom prst="rect">
            <a:avLst/>
          </a:prstGeom>
        </p:spPr>
      </p:pic>
      <p:pic>
        <p:nvPicPr>
          <p:cNvPr id="50" name="Picture 49" descr="A cartoon of a person in a blue and white striped shirt&#10;&#10;Description automatically generated">
            <a:extLst>
              <a:ext uri="{FF2B5EF4-FFF2-40B4-BE49-F238E27FC236}">
                <a16:creationId xmlns:a16="http://schemas.microsoft.com/office/drawing/2014/main" id="{CA0821A0-2B3E-3335-F1FC-58CF43F058D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611928" y="2687820"/>
            <a:ext cx="1385263" cy="3958852"/>
          </a:xfrm>
          <a:prstGeom prst="rect">
            <a:avLst/>
          </a:prstGeom>
        </p:spPr>
      </p:pic>
      <p:pic>
        <p:nvPicPr>
          <p:cNvPr id="52" name="Picture 51" descr="A cartoon of a person with her hands in her pockets&#10;&#10;Description automatically generated">
            <a:extLst>
              <a:ext uri="{FF2B5EF4-FFF2-40B4-BE49-F238E27FC236}">
                <a16:creationId xmlns:a16="http://schemas.microsoft.com/office/drawing/2014/main" id="{718CB801-9F3F-CFCC-E460-5873AE9EC97F}"/>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047198" y="2712839"/>
            <a:ext cx="1564730" cy="40498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T2_W4_13.1.wav"/>
            </a:hlinkClick>
          </p:cNvPr>
          <p:cNvSpPr/>
          <p:nvPr/>
        </p:nvSpPr>
        <p:spPr>
          <a:xfrm>
            <a:off x="114389" y="0"/>
            <a:ext cx="292989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Freundschaft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As you know, 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3871" y="3590060"/>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7011651" y="99322"/>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88838" y="23024"/>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Mariem has moved next door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to Jana. What kind things could they say to each other as new neighbours?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9505" y="3579895"/>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2422191" y="3590060"/>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2355883" y="2488208"/>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99295" y="248377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4844708" y="246479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_’_?</a:t>
            </a: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41850" y="5194419"/>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wonderful!</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379297" y="5219537"/>
            <a:ext cx="2095853"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Your house is super!</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725754" y="5209269"/>
            <a:ext cx="2528485" cy="1126146"/>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Your bicycle is good!</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597338" y="5219537"/>
            <a:ext cx="2664121"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have a cat. She is super!</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7165756" y="248596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D_ _ _ _!</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96628" y="2466560"/>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Morgen!</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2353216" y="2470979"/>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4842041" y="245861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169883" y="5191455"/>
            <a:ext cx="2036742"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wunderbar!</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321312" y="5202221"/>
            <a:ext cx="2153838" cy="1071978"/>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Dein Haus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super!</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725754" y="5200164"/>
            <a:ext cx="2590524" cy="1140242"/>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Dein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Fahrrad</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gut!</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516094" y="5168089"/>
            <a:ext cx="3216539" cy="1140242"/>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hast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Katze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Sie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super!</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7159422" y="2475310"/>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Danke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8A869DB2-8CAD-4BA7-8375-190733A18B9D}"/>
              </a:ext>
            </a:extLst>
          </p:cNvPr>
          <p:cNvPicPr>
            <a:picLocks noChangeAspect="1"/>
          </p:cNvPicPr>
          <p:nvPr/>
        </p:nvPicPr>
        <p:blipFill>
          <a:blip r:embed="rId15"/>
          <a:stretch>
            <a:fillRect/>
          </a:stretch>
        </p:blipFill>
        <p:spPr>
          <a:xfrm>
            <a:off x="7266817" y="3781478"/>
            <a:ext cx="1696065" cy="1060041"/>
          </a:xfrm>
          <a:prstGeom prst="rect">
            <a:avLst/>
          </a:prstGeom>
        </p:spPr>
      </p:pic>
      <p:grpSp>
        <p:nvGrpSpPr>
          <p:cNvPr id="13" name="Group 12">
            <a:extLst>
              <a:ext uri="{FF2B5EF4-FFF2-40B4-BE49-F238E27FC236}">
                <a16:creationId xmlns:a16="http://schemas.microsoft.com/office/drawing/2014/main" id="{D71807A3-469A-3A78-D33C-9461D782EEF8}"/>
              </a:ext>
            </a:extLst>
          </p:cNvPr>
          <p:cNvGrpSpPr/>
          <p:nvPr/>
        </p:nvGrpSpPr>
        <p:grpSpPr>
          <a:xfrm>
            <a:off x="9836117" y="1673232"/>
            <a:ext cx="2048023" cy="3413901"/>
            <a:chOff x="9540871" y="1485980"/>
            <a:chExt cx="2121074" cy="3592286"/>
          </a:xfrm>
        </p:grpSpPr>
        <p:pic>
          <p:nvPicPr>
            <p:cNvPr id="10" name="Picture 9" descr="A group of children posing for a photo&#10;&#10;Description automatically generated">
              <a:extLst>
                <a:ext uri="{FF2B5EF4-FFF2-40B4-BE49-F238E27FC236}">
                  <a16:creationId xmlns:a16="http://schemas.microsoft.com/office/drawing/2014/main" id="{28DF9363-5235-5580-D088-C979F35A4228}"/>
                </a:ext>
              </a:extLst>
            </p:cNvPr>
            <p:cNvPicPr>
              <a:picLocks noChangeAspect="1"/>
            </p:cNvPicPr>
            <p:nvPr/>
          </p:nvPicPr>
          <p:blipFill rotWithShape="1">
            <a:blip r:embed="rId16">
              <a:extLst>
                <a:ext uri="{28A0092B-C50C-407E-A947-70E740481C1C}">
                  <a14:useLocalDpi xmlns:a14="http://schemas.microsoft.com/office/drawing/2010/main" val="0"/>
                </a:ext>
              </a:extLst>
            </a:blip>
            <a:srcRect l="60585"/>
            <a:stretch/>
          </p:blipFill>
          <p:spPr>
            <a:xfrm>
              <a:off x="9883583" y="1485980"/>
              <a:ext cx="1778362" cy="3592286"/>
            </a:xfrm>
            <a:prstGeom prst="rect">
              <a:avLst/>
            </a:prstGeom>
          </p:spPr>
        </p:pic>
        <p:pic>
          <p:nvPicPr>
            <p:cNvPr id="11" name="Picture 10" descr="A group of children posing for a photo&#10;&#10;Description automatically generated">
              <a:extLst>
                <a:ext uri="{FF2B5EF4-FFF2-40B4-BE49-F238E27FC236}">
                  <a16:creationId xmlns:a16="http://schemas.microsoft.com/office/drawing/2014/main" id="{07F33209-108A-1074-6DE2-703E8D4799FE}"/>
                </a:ext>
              </a:extLst>
            </p:cNvPr>
            <p:cNvPicPr>
              <a:picLocks noChangeAspect="1"/>
            </p:cNvPicPr>
            <p:nvPr/>
          </p:nvPicPr>
          <p:blipFill rotWithShape="1">
            <a:blip r:embed="rId16">
              <a:extLst>
                <a:ext uri="{28A0092B-C50C-407E-A947-70E740481C1C}">
                  <a14:useLocalDpi xmlns:a14="http://schemas.microsoft.com/office/drawing/2010/main" val="0"/>
                </a:ext>
              </a:extLst>
            </a:blip>
            <a:srcRect l="52530" t="88620" r="38329" b="996"/>
            <a:stretch/>
          </p:blipFill>
          <p:spPr>
            <a:xfrm>
              <a:off x="9546209" y="4662927"/>
              <a:ext cx="412412" cy="373038"/>
            </a:xfrm>
            <a:prstGeom prst="rect">
              <a:avLst/>
            </a:prstGeom>
          </p:spPr>
        </p:pic>
        <p:sp>
          <p:nvSpPr>
            <p:cNvPr id="12" name="Free-form: Shape 11">
              <a:extLst>
                <a:ext uri="{FF2B5EF4-FFF2-40B4-BE49-F238E27FC236}">
                  <a16:creationId xmlns:a16="http://schemas.microsoft.com/office/drawing/2014/main" id="{EAB8492A-2450-46FC-3104-5F10EF057AEE}"/>
                </a:ext>
              </a:extLst>
            </p:cNvPr>
            <p:cNvSpPr/>
            <p:nvPr/>
          </p:nvSpPr>
          <p:spPr>
            <a:xfrm>
              <a:off x="9540871" y="4608510"/>
              <a:ext cx="307055" cy="279735"/>
            </a:xfrm>
            <a:custGeom>
              <a:avLst/>
              <a:gdLst>
                <a:gd name="connsiteX0" fmla="*/ 61913 w 307055"/>
                <a:gd name="connsiteY0" fmla="*/ 279400 h 279735"/>
                <a:gd name="connsiteX1" fmla="*/ 95250 w 307055"/>
                <a:gd name="connsiteY1" fmla="*/ 277812 h 279735"/>
                <a:gd name="connsiteX2" fmla="*/ 100013 w 307055"/>
                <a:gd name="connsiteY2" fmla="*/ 269875 h 279735"/>
                <a:gd name="connsiteX3" fmla="*/ 104775 w 307055"/>
                <a:gd name="connsiteY3" fmla="*/ 263525 h 279735"/>
                <a:gd name="connsiteX4" fmla="*/ 119063 w 307055"/>
                <a:gd name="connsiteY4" fmla="*/ 252412 h 279735"/>
                <a:gd name="connsiteX5" fmla="*/ 125413 w 307055"/>
                <a:gd name="connsiteY5" fmla="*/ 250825 h 279735"/>
                <a:gd name="connsiteX6" fmla="*/ 130175 w 307055"/>
                <a:gd name="connsiteY6" fmla="*/ 246062 h 279735"/>
                <a:gd name="connsiteX7" fmla="*/ 141288 w 307055"/>
                <a:gd name="connsiteY7" fmla="*/ 241300 h 279735"/>
                <a:gd name="connsiteX8" fmla="*/ 155575 w 307055"/>
                <a:gd name="connsiteY8" fmla="*/ 234950 h 279735"/>
                <a:gd name="connsiteX9" fmla="*/ 171450 w 307055"/>
                <a:gd name="connsiteY9" fmla="*/ 227012 h 279735"/>
                <a:gd name="connsiteX10" fmla="*/ 179388 w 307055"/>
                <a:gd name="connsiteY10" fmla="*/ 225425 h 279735"/>
                <a:gd name="connsiteX11" fmla="*/ 188913 w 307055"/>
                <a:gd name="connsiteY11" fmla="*/ 222250 h 279735"/>
                <a:gd name="connsiteX12" fmla="*/ 198438 w 307055"/>
                <a:gd name="connsiteY12" fmla="*/ 217487 h 279735"/>
                <a:gd name="connsiteX13" fmla="*/ 214313 w 307055"/>
                <a:gd name="connsiteY13" fmla="*/ 214312 h 279735"/>
                <a:gd name="connsiteX14" fmla="*/ 238125 w 307055"/>
                <a:gd name="connsiteY14" fmla="*/ 209550 h 279735"/>
                <a:gd name="connsiteX15" fmla="*/ 249238 w 307055"/>
                <a:gd name="connsiteY15" fmla="*/ 206375 h 279735"/>
                <a:gd name="connsiteX16" fmla="*/ 273050 w 307055"/>
                <a:gd name="connsiteY16" fmla="*/ 203200 h 279735"/>
                <a:gd name="connsiteX17" fmla="*/ 298450 w 307055"/>
                <a:gd name="connsiteY17" fmla="*/ 193675 h 279735"/>
                <a:gd name="connsiteX18" fmla="*/ 301625 w 307055"/>
                <a:gd name="connsiteY18" fmla="*/ 188912 h 279735"/>
                <a:gd name="connsiteX19" fmla="*/ 306388 w 307055"/>
                <a:gd name="connsiteY19" fmla="*/ 184150 h 279735"/>
                <a:gd name="connsiteX20" fmla="*/ 298450 w 307055"/>
                <a:gd name="connsiteY20" fmla="*/ 171450 h 279735"/>
                <a:gd name="connsiteX21" fmla="*/ 285750 w 307055"/>
                <a:gd name="connsiteY21" fmla="*/ 163512 h 279735"/>
                <a:gd name="connsiteX22" fmla="*/ 284163 w 307055"/>
                <a:gd name="connsiteY22" fmla="*/ 147637 h 279735"/>
                <a:gd name="connsiteX23" fmla="*/ 280988 w 307055"/>
                <a:gd name="connsiteY23" fmla="*/ 141287 h 279735"/>
                <a:gd name="connsiteX24" fmla="*/ 273050 w 307055"/>
                <a:gd name="connsiteY24" fmla="*/ 82550 h 279735"/>
                <a:gd name="connsiteX25" fmla="*/ 266700 w 307055"/>
                <a:gd name="connsiteY25" fmla="*/ 55562 h 279735"/>
                <a:gd name="connsiteX26" fmla="*/ 261938 w 307055"/>
                <a:gd name="connsiteY26" fmla="*/ 42862 h 279735"/>
                <a:gd name="connsiteX27" fmla="*/ 236538 w 307055"/>
                <a:gd name="connsiteY27" fmla="*/ 20637 h 279735"/>
                <a:gd name="connsiteX28" fmla="*/ 228600 w 307055"/>
                <a:gd name="connsiteY28" fmla="*/ 12700 h 279735"/>
                <a:gd name="connsiteX29" fmla="*/ 223838 w 307055"/>
                <a:gd name="connsiteY29" fmla="*/ 11112 h 279735"/>
                <a:gd name="connsiteX30" fmla="*/ 211138 w 307055"/>
                <a:gd name="connsiteY30" fmla="*/ 7937 h 279735"/>
                <a:gd name="connsiteX31" fmla="*/ 204788 w 307055"/>
                <a:gd name="connsiteY31" fmla="*/ 4762 h 279735"/>
                <a:gd name="connsiteX32" fmla="*/ 196850 w 307055"/>
                <a:gd name="connsiteY32" fmla="*/ 3175 h 279735"/>
                <a:gd name="connsiteX33" fmla="*/ 184150 w 307055"/>
                <a:gd name="connsiteY33" fmla="*/ 0 h 279735"/>
                <a:gd name="connsiteX34" fmla="*/ 131763 w 307055"/>
                <a:gd name="connsiteY34" fmla="*/ 7937 h 279735"/>
                <a:gd name="connsiteX35" fmla="*/ 76200 w 307055"/>
                <a:gd name="connsiteY35" fmla="*/ 26987 h 279735"/>
                <a:gd name="connsiteX36" fmla="*/ 46038 w 307055"/>
                <a:gd name="connsiteY36" fmla="*/ 38100 h 279735"/>
                <a:gd name="connsiteX37" fmla="*/ 38100 w 307055"/>
                <a:gd name="connsiteY37" fmla="*/ 50800 h 279735"/>
                <a:gd name="connsiteX38" fmla="*/ 22225 w 307055"/>
                <a:gd name="connsiteY38" fmla="*/ 88900 h 279735"/>
                <a:gd name="connsiteX39" fmla="*/ 11113 w 307055"/>
                <a:gd name="connsiteY39" fmla="*/ 123825 h 279735"/>
                <a:gd name="connsiteX40" fmla="*/ 4763 w 307055"/>
                <a:gd name="connsiteY40" fmla="*/ 152400 h 279735"/>
                <a:gd name="connsiteX41" fmla="*/ 0 w 307055"/>
                <a:gd name="connsiteY41" fmla="*/ 179387 h 279735"/>
                <a:gd name="connsiteX42" fmla="*/ 1588 w 307055"/>
                <a:gd name="connsiteY42" fmla="*/ 234950 h 279735"/>
                <a:gd name="connsiteX43" fmla="*/ 19050 w 307055"/>
                <a:gd name="connsiteY43" fmla="*/ 247650 h 279735"/>
                <a:gd name="connsiteX44" fmla="*/ 28575 w 307055"/>
                <a:gd name="connsiteY44" fmla="*/ 254000 h 279735"/>
                <a:gd name="connsiteX45" fmla="*/ 41275 w 307055"/>
                <a:gd name="connsiteY45" fmla="*/ 266700 h 279735"/>
                <a:gd name="connsiteX46" fmla="*/ 44450 w 307055"/>
                <a:gd name="connsiteY46" fmla="*/ 273050 h 279735"/>
                <a:gd name="connsiteX47" fmla="*/ 50800 w 307055"/>
                <a:gd name="connsiteY47" fmla="*/ 276225 h 279735"/>
                <a:gd name="connsiteX48" fmla="*/ 61913 w 307055"/>
                <a:gd name="connsiteY48" fmla="*/ 279400 h 27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055" h="279735">
                  <a:moveTo>
                    <a:pt x="61913" y="279400"/>
                  </a:moveTo>
                  <a:cubicBezTo>
                    <a:pt x="69321" y="279665"/>
                    <a:pt x="84457" y="280510"/>
                    <a:pt x="95250" y="277812"/>
                  </a:cubicBezTo>
                  <a:cubicBezTo>
                    <a:pt x="98243" y="277064"/>
                    <a:pt x="98301" y="272442"/>
                    <a:pt x="100013" y="269875"/>
                  </a:cubicBezTo>
                  <a:cubicBezTo>
                    <a:pt x="101481" y="267674"/>
                    <a:pt x="103053" y="265534"/>
                    <a:pt x="104775" y="263525"/>
                  </a:cubicBezTo>
                  <a:cubicBezTo>
                    <a:pt x="108694" y="258952"/>
                    <a:pt x="113689" y="255099"/>
                    <a:pt x="119063" y="252412"/>
                  </a:cubicBezTo>
                  <a:cubicBezTo>
                    <a:pt x="121014" y="251436"/>
                    <a:pt x="123296" y="251354"/>
                    <a:pt x="125413" y="250825"/>
                  </a:cubicBezTo>
                  <a:cubicBezTo>
                    <a:pt x="127000" y="249237"/>
                    <a:pt x="128348" y="247367"/>
                    <a:pt x="130175" y="246062"/>
                  </a:cubicBezTo>
                  <a:cubicBezTo>
                    <a:pt x="135150" y="242508"/>
                    <a:pt x="136311" y="243374"/>
                    <a:pt x="141288" y="241300"/>
                  </a:cubicBezTo>
                  <a:cubicBezTo>
                    <a:pt x="146099" y="239296"/>
                    <a:pt x="150865" y="237181"/>
                    <a:pt x="155575" y="234950"/>
                  </a:cubicBezTo>
                  <a:cubicBezTo>
                    <a:pt x="160922" y="232417"/>
                    <a:pt x="165957" y="229209"/>
                    <a:pt x="171450" y="227012"/>
                  </a:cubicBezTo>
                  <a:cubicBezTo>
                    <a:pt x="173955" y="226010"/>
                    <a:pt x="176785" y="226135"/>
                    <a:pt x="179388" y="225425"/>
                  </a:cubicBezTo>
                  <a:cubicBezTo>
                    <a:pt x="182617" y="224545"/>
                    <a:pt x="185824" y="223537"/>
                    <a:pt x="188913" y="222250"/>
                  </a:cubicBezTo>
                  <a:cubicBezTo>
                    <a:pt x="192190" y="220885"/>
                    <a:pt x="195050" y="218546"/>
                    <a:pt x="198438" y="217487"/>
                  </a:cubicBezTo>
                  <a:cubicBezTo>
                    <a:pt x="203589" y="215877"/>
                    <a:pt x="209060" y="215548"/>
                    <a:pt x="214313" y="214312"/>
                  </a:cubicBezTo>
                  <a:cubicBezTo>
                    <a:pt x="236481" y="209096"/>
                    <a:pt x="213902" y="212577"/>
                    <a:pt x="238125" y="209550"/>
                  </a:cubicBezTo>
                  <a:cubicBezTo>
                    <a:pt x="241829" y="208492"/>
                    <a:pt x="245444" y="207045"/>
                    <a:pt x="249238" y="206375"/>
                  </a:cubicBezTo>
                  <a:cubicBezTo>
                    <a:pt x="262943" y="203956"/>
                    <a:pt x="262361" y="206115"/>
                    <a:pt x="273050" y="203200"/>
                  </a:cubicBezTo>
                  <a:cubicBezTo>
                    <a:pt x="280870" y="201067"/>
                    <a:pt x="291578" y="196424"/>
                    <a:pt x="298450" y="193675"/>
                  </a:cubicBezTo>
                  <a:cubicBezTo>
                    <a:pt x="299508" y="192087"/>
                    <a:pt x="300403" y="190378"/>
                    <a:pt x="301625" y="188912"/>
                  </a:cubicBezTo>
                  <a:cubicBezTo>
                    <a:pt x="303062" y="187187"/>
                    <a:pt x="305901" y="186342"/>
                    <a:pt x="306388" y="184150"/>
                  </a:cubicBezTo>
                  <a:cubicBezTo>
                    <a:pt x="308767" y="173444"/>
                    <a:pt x="304476" y="175217"/>
                    <a:pt x="298450" y="171450"/>
                  </a:cubicBezTo>
                  <a:cubicBezTo>
                    <a:pt x="281964" y="161145"/>
                    <a:pt x="301839" y="171557"/>
                    <a:pt x="285750" y="163512"/>
                  </a:cubicBezTo>
                  <a:cubicBezTo>
                    <a:pt x="285221" y="158220"/>
                    <a:pt x="285277" y="152837"/>
                    <a:pt x="284163" y="147637"/>
                  </a:cubicBezTo>
                  <a:cubicBezTo>
                    <a:pt x="283667" y="145323"/>
                    <a:pt x="281308" y="143632"/>
                    <a:pt x="280988" y="141287"/>
                  </a:cubicBezTo>
                  <a:cubicBezTo>
                    <a:pt x="271388" y="70895"/>
                    <a:pt x="289380" y="156036"/>
                    <a:pt x="273050" y="82550"/>
                  </a:cubicBezTo>
                  <a:cubicBezTo>
                    <a:pt x="271045" y="73528"/>
                    <a:pt x="269192" y="64461"/>
                    <a:pt x="266700" y="55562"/>
                  </a:cubicBezTo>
                  <a:cubicBezTo>
                    <a:pt x="265481" y="51208"/>
                    <a:pt x="264893" y="46284"/>
                    <a:pt x="261938" y="42862"/>
                  </a:cubicBezTo>
                  <a:cubicBezTo>
                    <a:pt x="254585" y="34348"/>
                    <a:pt x="244494" y="28592"/>
                    <a:pt x="236538" y="20637"/>
                  </a:cubicBezTo>
                  <a:cubicBezTo>
                    <a:pt x="233892" y="17991"/>
                    <a:pt x="231593" y="14945"/>
                    <a:pt x="228600" y="12700"/>
                  </a:cubicBezTo>
                  <a:cubicBezTo>
                    <a:pt x="227261" y="11696"/>
                    <a:pt x="225452" y="11552"/>
                    <a:pt x="223838" y="11112"/>
                  </a:cubicBezTo>
                  <a:cubicBezTo>
                    <a:pt x="219628" y="9964"/>
                    <a:pt x="215278" y="9317"/>
                    <a:pt x="211138" y="7937"/>
                  </a:cubicBezTo>
                  <a:cubicBezTo>
                    <a:pt x="208893" y="7189"/>
                    <a:pt x="207033" y="5510"/>
                    <a:pt x="204788" y="4762"/>
                  </a:cubicBezTo>
                  <a:cubicBezTo>
                    <a:pt x="202228" y="3909"/>
                    <a:pt x="199468" y="3829"/>
                    <a:pt x="196850" y="3175"/>
                  </a:cubicBezTo>
                  <a:cubicBezTo>
                    <a:pt x="177323" y="-1707"/>
                    <a:pt x="213411" y="5850"/>
                    <a:pt x="184150" y="0"/>
                  </a:cubicBezTo>
                  <a:cubicBezTo>
                    <a:pt x="166688" y="2646"/>
                    <a:pt x="148780" y="3210"/>
                    <a:pt x="131763" y="7937"/>
                  </a:cubicBezTo>
                  <a:cubicBezTo>
                    <a:pt x="32704" y="35453"/>
                    <a:pt x="146461" y="16950"/>
                    <a:pt x="76200" y="26987"/>
                  </a:cubicBezTo>
                  <a:cubicBezTo>
                    <a:pt x="67671" y="29424"/>
                    <a:pt x="52219" y="33373"/>
                    <a:pt x="46038" y="38100"/>
                  </a:cubicBezTo>
                  <a:cubicBezTo>
                    <a:pt x="42072" y="41133"/>
                    <a:pt x="40577" y="46466"/>
                    <a:pt x="38100" y="50800"/>
                  </a:cubicBezTo>
                  <a:cubicBezTo>
                    <a:pt x="32212" y="61105"/>
                    <a:pt x="24710" y="81090"/>
                    <a:pt x="22225" y="88900"/>
                  </a:cubicBezTo>
                  <a:cubicBezTo>
                    <a:pt x="18521" y="100542"/>
                    <a:pt x="14352" y="112046"/>
                    <a:pt x="11113" y="123825"/>
                  </a:cubicBezTo>
                  <a:cubicBezTo>
                    <a:pt x="8526" y="133233"/>
                    <a:pt x="6807" y="142859"/>
                    <a:pt x="4763" y="152400"/>
                  </a:cubicBezTo>
                  <a:cubicBezTo>
                    <a:pt x="1413" y="168032"/>
                    <a:pt x="1964" y="165645"/>
                    <a:pt x="0" y="179387"/>
                  </a:cubicBezTo>
                  <a:cubicBezTo>
                    <a:pt x="529" y="197908"/>
                    <a:pt x="167" y="216476"/>
                    <a:pt x="1588" y="234950"/>
                  </a:cubicBezTo>
                  <a:cubicBezTo>
                    <a:pt x="2278" y="243923"/>
                    <a:pt x="13101" y="244405"/>
                    <a:pt x="19050" y="247650"/>
                  </a:cubicBezTo>
                  <a:cubicBezTo>
                    <a:pt x="22400" y="249477"/>
                    <a:pt x="25449" y="251812"/>
                    <a:pt x="28575" y="254000"/>
                  </a:cubicBezTo>
                  <a:cubicBezTo>
                    <a:pt x="35118" y="258580"/>
                    <a:pt x="36497" y="259533"/>
                    <a:pt x="41275" y="266700"/>
                  </a:cubicBezTo>
                  <a:cubicBezTo>
                    <a:pt x="42588" y="268669"/>
                    <a:pt x="42777" y="271377"/>
                    <a:pt x="44450" y="273050"/>
                  </a:cubicBezTo>
                  <a:cubicBezTo>
                    <a:pt x="46123" y="274723"/>
                    <a:pt x="48625" y="275293"/>
                    <a:pt x="50800" y="276225"/>
                  </a:cubicBezTo>
                  <a:cubicBezTo>
                    <a:pt x="57236" y="278983"/>
                    <a:pt x="54505" y="279135"/>
                    <a:pt x="61913" y="27940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4240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2_W4_13.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2_W4_13.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2_W4_13.4.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T2_W4_13.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T2_W4_13.6.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8" name="T2_W4_13.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9" name="T2_W4_13.8.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10" name="T2_W4_13.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4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4_2.1.wav"/>
            </a:hlinkClick>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r>
              <a:rPr lang="en-GB" sz="8000" dirty="0">
                <a:solidFill>
                  <a:srgbClr val="002060"/>
                </a:solidFill>
              </a:rPr>
              <a:t>[</a:t>
            </a:r>
            <a:r>
              <a:rPr lang="en-GB" sz="8000" dirty="0">
                <a:solidFill>
                  <a:srgbClr val="FF0066"/>
                </a:solidFill>
              </a:rPr>
              <a:t>au</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9"/>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dirty="0">
                <a:solidFill>
                  <a:srgbClr val="002060"/>
                </a:solidFill>
                <a:latin typeface="Century Gothic" panose="020B0502020202020204" pitchFamily="34" charset="0"/>
                <a:ea typeface="Century Gothic"/>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7200" spc="-1" noProof="0" dirty="0" err="1">
                <a:solidFill>
                  <a:srgbClr val="002060"/>
                </a:solidFill>
                <a:latin typeface="Century Gothic" panose="020B0502020202020204" pitchFamily="34" charset="0"/>
                <a:ea typeface="Century Gothic"/>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r>
              <a:rPr lang="en-GB" sz="2800" dirty="0">
                <a:solidFill>
                  <a:srgbClr val="002060"/>
                </a:solidFill>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10"/>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7127436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2_W4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spc="-1" dirty="0">
                <a:solidFill>
                  <a:srgbClr val="002060"/>
                </a:solidFill>
                <a:latin typeface="Century Gothic" panose="020B0502020202020204" pitchFamily="34" charset="0"/>
              </a:rPr>
              <a:t>D</a:t>
            </a:r>
            <a:r>
              <a:rPr lang="en-GB" sz="8000" spc="-1" dirty="0">
                <a:solidFill>
                  <a:srgbClr val="FF0066"/>
                </a:solidFill>
                <a:latin typeface="Century Gothic" panose="020B0502020202020204" pitchFamily="34" charset="0"/>
              </a:rPr>
              <a:t>eu</a:t>
            </a:r>
            <a:r>
              <a:rPr lang="en-GB" sz="8000" spc="-1" dirty="0">
                <a:solidFill>
                  <a:srgbClr val="002060"/>
                </a:solidFill>
                <a:latin typeface="Century Gothic" panose="020B0502020202020204" pitchFamily="34" charset="0"/>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2_W4_2.5.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6"/>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000" spc="-1" dirty="0">
                <a:solidFill>
                  <a:srgbClr val="002060"/>
                </a:solidFill>
                <a:latin typeface="Century Gothic" panose="020B0502020202020204" pitchFamily="34" charset="0"/>
              </a:rPr>
              <a:t>D</a:t>
            </a:r>
            <a:r>
              <a:rPr lang="en-GB" sz="6000" spc="-1" dirty="0">
                <a:solidFill>
                  <a:srgbClr val="FF0066"/>
                </a:solidFill>
                <a:latin typeface="Century Gothic" panose="020B0502020202020204" pitchFamily="34" charset="0"/>
              </a:rPr>
              <a:t>eu</a:t>
            </a:r>
            <a:r>
              <a:rPr lang="en-GB" sz="6000" spc="-1" dirty="0">
                <a:solidFill>
                  <a:srgbClr val="002060"/>
                </a:solidFill>
                <a:latin typeface="Century Gothic" panose="020B0502020202020204" pitchFamily="34" charset="0"/>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2_W4_2.5.wav"/>
            </a:hlinkClick>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a:t>
            </a:r>
            <a:r>
              <a:rPr lang="en-GB" sz="11500" dirty="0" err="1">
                <a:solidFill>
                  <a:srgbClr val="FF0066"/>
                </a:solidFill>
              </a:rPr>
              <a:t>eu</a:t>
            </a:r>
            <a:r>
              <a:rPr lang="en-GB" sz="115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8"/>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a:solidFill>
                  <a:srgbClr val="002060"/>
                </a:solidFill>
                <a:latin typeface="Century Gothic" panose="020B0502020202020204" pitchFamily="34" charset="0"/>
              </a:rPr>
              <a:t>Fr</a:t>
            </a:r>
            <a:r>
              <a:rPr lang="en-GB" sz="6600" spc="-1" dirty="0">
                <a:solidFill>
                  <a:srgbClr val="FF0066"/>
                </a:solidFill>
                <a:latin typeface="Century Gothic" panose="020B0502020202020204" pitchFamily="34" charset="0"/>
              </a:rPr>
              <a:t>eu</a:t>
            </a:r>
            <a:r>
              <a:rPr lang="en-GB" sz="6600" spc="-1" dirty="0">
                <a:solidFill>
                  <a:srgbClr val="002060"/>
                </a:solidFill>
                <a:latin typeface="Century Gothic" panose="020B0502020202020204" pitchFamily="34" charset="0"/>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h</a:t>
            </a:r>
            <a:r>
              <a:rPr lang="en-GB" sz="6600" spc="-1" dirty="0" err="1">
                <a:solidFill>
                  <a:srgbClr val="FF0066"/>
                </a:solidFill>
                <a:latin typeface="Century Gothic" panose="020B0502020202020204" pitchFamily="34" charset="0"/>
              </a:rPr>
              <a:t>eu</a:t>
            </a:r>
            <a:r>
              <a:rPr lang="en-GB" sz="6600" spc="-1" dirty="0" err="1">
                <a:solidFill>
                  <a:srgbClr val="002060"/>
                </a:solidFill>
                <a:latin typeface="Century Gothic" panose="020B0502020202020204" pitchFamily="34" charset="0"/>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entury Gothic" panose="020B0502020202020204" pitchFamily="34" charset="0"/>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r>
              <a:rPr lang="en-GB" sz="2800" dirty="0">
                <a:solidFill>
                  <a:srgbClr val="002060"/>
                </a:solidFill>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10"/>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r>
              <a:rPr lang="en-GB" sz="2800" dirty="0">
                <a:solidFill>
                  <a:srgbClr val="002060"/>
                </a:solidFill>
              </a:rPr>
              <a:t>[friend]</a:t>
            </a:r>
          </a:p>
        </p:txBody>
      </p:sp>
    </p:spTree>
    <p:extLst>
      <p:ext uri="{BB962C8B-B14F-4D97-AF65-F5344CB8AC3E}">
        <p14:creationId xmlns:p14="http://schemas.microsoft.com/office/powerpoint/2010/main" val="107596303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2_W4_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2_W4_2.7.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2_W4_2.8.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51409" y="2937643"/>
            <a:ext cx="1443906" cy="1383076"/>
          </a:xfrm>
          <a:prstGeom prst="ellipse">
            <a:avLst/>
          </a:prstGeom>
          <a:solidFill>
            <a:srgbClr val="29C1FA"/>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35" name="Oval 23"/>
          <p:cNvSpPr>
            <a:spLocks noChangeArrowheads="1"/>
          </p:cNvSpPr>
          <p:nvPr/>
        </p:nvSpPr>
        <p:spPr bwMode="auto">
          <a:xfrm>
            <a:off x="10603483" y="2998575"/>
            <a:ext cx="1443906" cy="138307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17" name="Text Box 5"/>
          <p:cNvSpPr txBox="1">
            <a:spLocks noChangeArrowheads="1"/>
          </p:cNvSpPr>
          <p:nvPr/>
        </p:nvSpPr>
        <p:spPr bwMode="auto">
          <a:xfrm>
            <a:off x="2219365" y="1595326"/>
            <a:ext cx="344154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lvl="0" algn="l" defTabSz="914400" rtl="0" eaLnBrk="1" fontAlgn="auto" latinLnBrk="0" hangingPunct="1">
              <a:lnSpc>
                <a:spcPct val="100000"/>
              </a:lnSpc>
              <a:spcBef>
                <a:spcPct val="50000"/>
              </a:spcBef>
              <a:spcAft>
                <a:spcPts val="0"/>
              </a:spcAft>
              <a:buClrTx/>
              <a:buSzTx/>
              <a:tabLst/>
              <a:defRPr/>
            </a:pPr>
            <a:r>
              <a:rPr lang="en-GB" altLang="en-US" sz="3600" dirty="0">
                <a:solidFill>
                  <a:srgbClr val="002060"/>
                </a:solidFill>
                <a:latin typeface="Century Gothic"/>
              </a:rPr>
              <a:t>1. k</a:t>
            </a: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___fen</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2. t</a:t>
            </a:r>
            <a:r>
              <a:rPr kumimoji="0" lang="en-US" altLang="en-US" sz="3600" b="0"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___er</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3. P</a:t>
            </a:r>
            <a:r>
              <a:rPr kumimoji="0" lang="en-US" altLang="en-US" sz="3600" b="0" i="0" u="none" strike="noStrike" kern="1200" cap="none" spc="0" normalizeH="0" baseline="0" noProof="0" dirty="0">
                <a:ln>
                  <a:noFill/>
                </a:ln>
                <a:solidFill>
                  <a:srgbClr val="002060"/>
                </a:solidFill>
                <a:effectLst/>
                <a:uLnTx/>
                <a:uFillTx/>
                <a:latin typeface="Century Gothic"/>
                <a:ea typeface="+mn-ea"/>
                <a:cs typeface="+mn-cs"/>
              </a:rPr>
              <a:t>___se</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4. </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l___fen</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5. 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ropa</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8922" name="Text Box 10"/>
          <p:cNvSpPr txBox="1">
            <a:spLocks noChangeArrowheads="1"/>
          </p:cNvSpPr>
          <p:nvPr/>
        </p:nvSpPr>
        <p:spPr bwMode="auto">
          <a:xfrm>
            <a:off x="99708" y="3136236"/>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au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endParaRPr>
          </a:p>
        </p:txBody>
      </p:sp>
      <p:sp>
        <p:nvSpPr>
          <p:cNvPr id="38929" name="Text Box 17"/>
          <p:cNvSpPr txBox="1">
            <a:spLocks noChangeArrowheads="1"/>
          </p:cNvSpPr>
          <p:nvPr/>
        </p:nvSpPr>
        <p:spPr bwMode="auto">
          <a:xfrm>
            <a:off x="10641220" y="3136236"/>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entury Gothic"/>
                <a:ea typeface="+mn-ea"/>
                <a:cs typeface="+mn-cs"/>
              </a:rPr>
              <a:t>eu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BCACB5A7-12DC-4249-A87C-75839FA27512}"/>
              </a:ext>
            </a:extLst>
          </p:cNvPr>
          <p:cNvSpPr txBox="1"/>
          <p:nvPr/>
        </p:nvSpPr>
        <p:spPr>
          <a:xfrm>
            <a:off x="6174164" y="1531460"/>
            <a:ext cx="4686936" cy="3970318"/>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6. </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fr</a:t>
            </a: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en</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7. 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sflug</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8. s___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ber</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9. Fl___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gzeug</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10. Z___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gnis</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9" name="Text Box 10">
            <a:extLst>
              <a:ext uri="{FF2B5EF4-FFF2-40B4-BE49-F238E27FC236}">
                <a16:creationId xmlns:a16="http://schemas.microsoft.com/office/drawing/2014/main" id="{EC7C25D4-874C-4EB6-966D-1E8C8195A4C1}"/>
              </a:ext>
            </a:extLst>
          </p:cNvPr>
          <p:cNvSpPr txBox="1">
            <a:spLocks noChangeArrowheads="1"/>
          </p:cNvSpPr>
          <p:nvPr/>
        </p:nvSpPr>
        <p:spPr bwMode="auto">
          <a:xfrm>
            <a:off x="2970354" y="1585931"/>
            <a:ext cx="8149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rPr>
              <a:t>au</a:t>
            </a:r>
            <a:endParaRPr kumimoji="0" lang="en-US"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endParaRPr>
          </a:p>
        </p:txBody>
      </p:sp>
      <p:sp>
        <p:nvSpPr>
          <p:cNvPr id="30" name="Text Box 10">
            <a:extLst>
              <a:ext uri="{FF2B5EF4-FFF2-40B4-BE49-F238E27FC236}">
                <a16:creationId xmlns:a16="http://schemas.microsoft.com/office/drawing/2014/main" id="{67946123-48B4-4FF6-BCCF-FB4D7355D9C8}"/>
              </a:ext>
            </a:extLst>
          </p:cNvPr>
          <p:cNvSpPr txBox="1">
            <a:spLocks noChangeArrowheads="1"/>
          </p:cNvSpPr>
          <p:nvPr/>
        </p:nvSpPr>
        <p:spPr bwMode="auto">
          <a:xfrm>
            <a:off x="2883193" y="2406479"/>
            <a:ext cx="8826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FF0000"/>
                </a:solidFill>
                <a:effectLst/>
                <a:uLnTx/>
                <a:uFillTx/>
                <a:latin typeface="Century Gothic"/>
                <a:ea typeface="+mn-ea"/>
                <a:cs typeface="Arial" panose="020B0604020202020204" pitchFamily="34" charset="0"/>
              </a:rPr>
              <a:t>eu</a:t>
            </a:r>
            <a:endParaRPr kumimoji="0" lang="en-US"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endParaRPr>
          </a:p>
        </p:txBody>
      </p:sp>
      <p:sp>
        <p:nvSpPr>
          <p:cNvPr id="31" name="Text Box 10">
            <a:extLst>
              <a:ext uri="{FF2B5EF4-FFF2-40B4-BE49-F238E27FC236}">
                <a16:creationId xmlns:a16="http://schemas.microsoft.com/office/drawing/2014/main" id="{20790EE2-83EF-47DC-836F-B681782AE671}"/>
              </a:ext>
            </a:extLst>
          </p:cNvPr>
          <p:cNvSpPr txBox="1">
            <a:spLocks noChangeArrowheads="1"/>
          </p:cNvSpPr>
          <p:nvPr/>
        </p:nvSpPr>
        <p:spPr bwMode="auto">
          <a:xfrm>
            <a:off x="2968152" y="3244798"/>
            <a:ext cx="8826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rPr>
              <a:t>au</a:t>
            </a:r>
            <a:endParaRPr kumimoji="0" lang="en-US"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endParaRPr>
          </a:p>
        </p:txBody>
      </p:sp>
      <p:sp>
        <p:nvSpPr>
          <p:cNvPr id="32" name="Text Box 10">
            <a:extLst>
              <a:ext uri="{FF2B5EF4-FFF2-40B4-BE49-F238E27FC236}">
                <a16:creationId xmlns:a16="http://schemas.microsoft.com/office/drawing/2014/main" id="{6E9EB404-818F-44EE-9D84-201175D3A4BD}"/>
              </a:ext>
            </a:extLst>
          </p:cNvPr>
          <p:cNvSpPr txBox="1">
            <a:spLocks noChangeArrowheads="1"/>
          </p:cNvSpPr>
          <p:nvPr/>
        </p:nvSpPr>
        <p:spPr bwMode="auto">
          <a:xfrm>
            <a:off x="2611202" y="4044323"/>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rPr>
              <a:t>au</a:t>
            </a:r>
            <a:endParaRPr kumimoji="0" lang="en-US"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endParaRPr>
          </a:p>
        </p:txBody>
      </p:sp>
      <p:sp>
        <p:nvSpPr>
          <p:cNvPr id="33" name="Text Box 10">
            <a:extLst>
              <a:ext uri="{FF2B5EF4-FFF2-40B4-BE49-F238E27FC236}">
                <a16:creationId xmlns:a16="http://schemas.microsoft.com/office/drawing/2014/main" id="{4A385B43-3670-431B-9748-A8811F026389}"/>
              </a:ext>
            </a:extLst>
          </p:cNvPr>
          <p:cNvSpPr txBox="1">
            <a:spLocks noChangeArrowheads="1"/>
          </p:cNvSpPr>
          <p:nvPr/>
        </p:nvSpPr>
        <p:spPr bwMode="auto">
          <a:xfrm>
            <a:off x="2536673" y="4864871"/>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rPr>
              <a:t>Eu</a:t>
            </a:r>
            <a:endParaRPr kumimoji="0" lang="en-US"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endParaRPr>
          </a:p>
        </p:txBody>
      </p:sp>
      <p:sp>
        <p:nvSpPr>
          <p:cNvPr id="34" name="Text Box 10">
            <a:extLst>
              <a:ext uri="{FF2B5EF4-FFF2-40B4-BE49-F238E27FC236}">
                <a16:creationId xmlns:a16="http://schemas.microsoft.com/office/drawing/2014/main" id="{C878DC61-7D3F-4C53-A544-C5F3B4516DEF}"/>
              </a:ext>
            </a:extLst>
          </p:cNvPr>
          <p:cNvSpPr txBox="1">
            <a:spLocks noChangeArrowheads="1"/>
          </p:cNvSpPr>
          <p:nvPr/>
        </p:nvSpPr>
        <p:spPr bwMode="auto">
          <a:xfrm>
            <a:off x="6969348" y="1528429"/>
            <a:ext cx="8633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FF0000"/>
                </a:solidFill>
                <a:effectLst/>
                <a:uLnTx/>
                <a:uFillTx/>
                <a:latin typeface="Century Gothic"/>
                <a:ea typeface="+mn-ea"/>
                <a:cs typeface="Arial" panose="020B0604020202020204" pitchFamily="34" charset="0"/>
              </a:rPr>
              <a:t>eu</a:t>
            </a:r>
            <a:endParaRPr kumimoji="0" lang="en-US"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endParaRPr>
          </a:p>
        </p:txBody>
      </p:sp>
      <p:sp>
        <p:nvSpPr>
          <p:cNvPr id="35" name="Text Box 10">
            <a:extLst>
              <a:ext uri="{FF2B5EF4-FFF2-40B4-BE49-F238E27FC236}">
                <a16:creationId xmlns:a16="http://schemas.microsoft.com/office/drawing/2014/main" id="{AB40FF50-6AD7-464F-AA6A-693D447F1295}"/>
              </a:ext>
            </a:extLst>
          </p:cNvPr>
          <p:cNvSpPr txBox="1">
            <a:spLocks noChangeArrowheads="1"/>
          </p:cNvSpPr>
          <p:nvPr/>
        </p:nvSpPr>
        <p:spPr bwMode="auto">
          <a:xfrm>
            <a:off x="6638500" y="2352244"/>
            <a:ext cx="922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rPr>
              <a:t>Au</a:t>
            </a:r>
            <a:endParaRPr kumimoji="0" lang="en-US"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endParaRPr>
          </a:p>
        </p:txBody>
      </p:sp>
      <p:sp>
        <p:nvSpPr>
          <p:cNvPr id="36" name="Text Box 10">
            <a:extLst>
              <a:ext uri="{FF2B5EF4-FFF2-40B4-BE49-F238E27FC236}">
                <a16:creationId xmlns:a16="http://schemas.microsoft.com/office/drawing/2014/main" id="{14434040-5152-4656-9F12-BA3DAE66F8C7}"/>
              </a:ext>
            </a:extLst>
          </p:cNvPr>
          <p:cNvSpPr txBox="1">
            <a:spLocks noChangeArrowheads="1"/>
          </p:cNvSpPr>
          <p:nvPr/>
        </p:nvSpPr>
        <p:spPr bwMode="auto">
          <a:xfrm>
            <a:off x="6998984" y="3997553"/>
            <a:ext cx="873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FF0000"/>
                </a:solidFill>
                <a:effectLst/>
                <a:uLnTx/>
                <a:uFillTx/>
                <a:latin typeface="Century Gothic"/>
                <a:ea typeface="+mn-ea"/>
                <a:cs typeface="Arial" panose="020B0604020202020204" pitchFamily="34" charset="0"/>
              </a:rPr>
              <a:t>eu</a:t>
            </a:r>
            <a:endParaRPr kumimoji="0" lang="en-US"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endParaRPr>
          </a:p>
        </p:txBody>
      </p:sp>
      <p:sp>
        <p:nvSpPr>
          <p:cNvPr id="37" name="Text Box 10">
            <a:extLst>
              <a:ext uri="{FF2B5EF4-FFF2-40B4-BE49-F238E27FC236}">
                <a16:creationId xmlns:a16="http://schemas.microsoft.com/office/drawing/2014/main" id="{6C1C29E3-13C3-408E-9E66-390F2F111256}"/>
              </a:ext>
            </a:extLst>
          </p:cNvPr>
          <p:cNvSpPr txBox="1">
            <a:spLocks noChangeArrowheads="1"/>
          </p:cNvSpPr>
          <p:nvPr/>
        </p:nvSpPr>
        <p:spPr bwMode="auto">
          <a:xfrm>
            <a:off x="6899947" y="3178112"/>
            <a:ext cx="7851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rPr>
              <a:t>au</a:t>
            </a:r>
            <a:endParaRPr kumimoji="0" lang="en-US"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endParaRPr>
          </a:p>
        </p:txBody>
      </p:sp>
      <p:sp>
        <p:nvSpPr>
          <p:cNvPr id="39" name="Speech Bubble: Rectangle with Corners Rounded 38">
            <a:hlinkClick r:id="" action="ppaction://noaction">
              <a:snd r:embed="rId3" name="T2_W4_6.1.wav"/>
            </a:hlinkClick>
            <a:extLst>
              <a:ext uri="{FF2B5EF4-FFF2-40B4-BE49-F238E27FC236}">
                <a16:creationId xmlns:a16="http://schemas.microsoft.com/office/drawing/2014/main" id="{73E62968-D074-4D1C-B2DD-FCAF2DA183CE}"/>
              </a:ext>
            </a:extLst>
          </p:cNvPr>
          <p:cNvSpPr/>
          <p:nvPr/>
        </p:nvSpPr>
        <p:spPr>
          <a:xfrm>
            <a:off x="1597391" y="279520"/>
            <a:ext cx="4576774" cy="55552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es [au]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eu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224" y="79980"/>
            <a:ext cx="914400" cy="914400"/>
          </a:xfrm>
          <a:prstGeom prst="rect">
            <a:avLst/>
          </a:prstGeom>
        </p:spPr>
      </p:pic>
      <p:pic>
        <p:nvPicPr>
          <p:cNvPr id="41" name="Picture 40" descr="A picture containing text, clipart&#10;&#10;Description automatically generated">
            <a:hlinkClick r:id="" action="ppaction://noaction">
              <a:snd r:embed="rId6" name="T2_W4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015" y="1595326"/>
            <a:ext cx="609653" cy="627942"/>
          </a:xfrm>
          <a:prstGeom prst="rect">
            <a:avLst/>
          </a:prstGeom>
        </p:spPr>
      </p:pic>
      <p:pic>
        <p:nvPicPr>
          <p:cNvPr id="42" name="Picture 41" descr="A picture containing text, clipart&#10;&#10;Description automatically generated">
            <a:hlinkClick r:id="" action="ppaction://noaction">
              <a:snd r:embed="rId8" name="T2_W4_6.4.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015" y="2403706"/>
            <a:ext cx="609653" cy="627942"/>
          </a:xfrm>
          <a:prstGeom prst="rect">
            <a:avLst/>
          </a:prstGeom>
        </p:spPr>
      </p:pic>
      <p:pic>
        <p:nvPicPr>
          <p:cNvPr id="43" name="Picture 42" descr="A picture containing text, clipart&#10;&#10;Description automatically generated">
            <a:hlinkClick r:id="" action="ppaction://noaction">
              <a:snd r:embed="rId9" name="T2_W4_6.5.wav"/>
            </a:hlinkClick>
            <a:extLst>
              <a:ext uri="{FF2B5EF4-FFF2-40B4-BE49-F238E27FC236}">
                <a16:creationId xmlns:a16="http://schemas.microsoft.com/office/drawing/2014/main" id="{F960F09A-DCF4-49D1-886F-52128FE1D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015" y="3277607"/>
            <a:ext cx="609653" cy="627942"/>
          </a:xfrm>
          <a:prstGeom prst="rect">
            <a:avLst/>
          </a:prstGeom>
        </p:spPr>
      </p:pic>
      <p:pic>
        <p:nvPicPr>
          <p:cNvPr id="44" name="Picture 43" descr="A picture containing text, clipart&#10;&#10;Description automatically generated">
            <a:hlinkClick r:id="" action="ppaction://noaction">
              <a:snd r:embed="rId10" name="T2_W4_6.6.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015" y="4121915"/>
            <a:ext cx="609653" cy="627942"/>
          </a:xfrm>
          <a:prstGeom prst="rect">
            <a:avLst/>
          </a:prstGeom>
        </p:spPr>
      </p:pic>
      <p:pic>
        <p:nvPicPr>
          <p:cNvPr id="45" name="Picture 44" descr="A picture containing text, clipart&#10;&#10;Description automatically generated">
            <a:hlinkClick r:id="" action="ppaction://noaction">
              <a:snd r:embed="rId11" name="T2_W4_6.7.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015" y="4995816"/>
            <a:ext cx="609653" cy="627942"/>
          </a:xfrm>
          <a:prstGeom prst="rect">
            <a:avLst/>
          </a:prstGeom>
        </p:spPr>
      </p:pic>
      <p:pic>
        <p:nvPicPr>
          <p:cNvPr id="46" name="Picture 45" descr="A picture containing text, clipart&#10;&#10;Description automatically generated">
            <a:hlinkClick r:id="" action="ppaction://noaction">
              <a:snd r:embed="rId12" name="T2_W4_6.8.wav"/>
            </a:hlinkClick>
            <a:extLst>
              <a:ext uri="{FF2B5EF4-FFF2-40B4-BE49-F238E27FC236}">
                <a16:creationId xmlns:a16="http://schemas.microsoft.com/office/drawing/2014/main" id="{FDE4E3E9-E93B-42B5-8231-4A0E6A96A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1595326"/>
            <a:ext cx="609653" cy="627942"/>
          </a:xfrm>
          <a:prstGeom prst="rect">
            <a:avLst/>
          </a:prstGeom>
        </p:spPr>
      </p:pic>
      <p:pic>
        <p:nvPicPr>
          <p:cNvPr id="47" name="Picture 46" descr="A picture containing text, clipart&#10;&#10;Description automatically generated">
            <a:hlinkClick r:id="" action="ppaction://noaction">
              <a:snd r:embed="rId13" name="T2_W4_6.9.wav"/>
            </a:hlinkClick>
            <a:extLst>
              <a:ext uri="{FF2B5EF4-FFF2-40B4-BE49-F238E27FC236}">
                <a16:creationId xmlns:a16="http://schemas.microsoft.com/office/drawing/2014/main" id="{AC868F9E-7D69-4FAB-B486-12267FBFE0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2357395"/>
            <a:ext cx="609653" cy="627942"/>
          </a:xfrm>
          <a:prstGeom prst="rect">
            <a:avLst/>
          </a:prstGeom>
        </p:spPr>
      </p:pic>
      <p:pic>
        <p:nvPicPr>
          <p:cNvPr id="48" name="Picture 47" descr="A picture containing text, clipart&#10;&#10;Description automatically generated">
            <a:hlinkClick r:id="" action="ppaction://noaction">
              <a:snd r:embed="rId14" name="T2_W4_6.10.wav"/>
            </a:hlinkClick>
            <a:extLst>
              <a:ext uri="{FF2B5EF4-FFF2-40B4-BE49-F238E27FC236}">
                <a16:creationId xmlns:a16="http://schemas.microsoft.com/office/drawing/2014/main" id="{CC1AB9B0-2D89-42CE-A437-0DF4F85A9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3187307"/>
            <a:ext cx="609653" cy="627942"/>
          </a:xfrm>
          <a:prstGeom prst="rect">
            <a:avLst/>
          </a:prstGeom>
        </p:spPr>
      </p:pic>
      <p:pic>
        <p:nvPicPr>
          <p:cNvPr id="49" name="Picture 48" descr="A picture containing text, clipart&#10;&#10;Description automatically generated">
            <a:hlinkClick r:id="" action="ppaction://noaction">
              <a:snd r:embed="rId15" name="T2_W4_6.11.wav"/>
            </a:hlinkClick>
            <a:extLst>
              <a:ext uri="{FF2B5EF4-FFF2-40B4-BE49-F238E27FC236}">
                <a16:creationId xmlns:a16="http://schemas.microsoft.com/office/drawing/2014/main" id="{CC9FF29B-6789-402E-AEF2-294B3F983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4057954"/>
            <a:ext cx="609653" cy="627942"/>
          </a:xfrm>
          <a:prstGeom prst="rect">
            <a:avLst/>
          </a:prstGeom>
        </p:spPr>
      </p:pic>
      <p:pic>
        <p:nvPicPr>
          <p:cNvPr id="50" name="Picture 49" descr="A picture containing text, clipart&#10;&#10;Description automatically generated">
            <a:hlinkClick r:id="" action="ppaction://noaction">
              <a:snd r:embed="rId16" name="T2_W4_6.12.wav"/>
            </a:hlinkClick>
            <a:extLst>
              <a:ext uri="{FF2B5EF4-FFF2-40B4-BE49-F238E27FC236}">
                <a16:creationId xmlns:a16="http://schemas.microsoft.com/office/drawing/2014/main" id="{FE9A7E1E-53F0-4A8F-81C3-89A458B991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4873836"/>
            <a:ext cx="609653" cy="627942"/>
          </a:xfrm>
          <a:prstGeom prst="rect">
            <a:avLst/>
          </a:prstGeom>
        </p:spPr>
      </p:pic>
      <p:sp>
        <p:nvSpPr>
          <p:cNvPr id="51" name="TextBox 50">
            <a:hlinkClick r:id="" action="ppaction://noaction">
              <a:snd r:embed="rId17" name="T2_W4_6.2.wav"/>
            </a:hlinkClick>
            <a:extLst>
              <a:ext uri="{FF2B5EF4-FFF2-40B4-BE49-F238E27FC236}">
                <a16:creationId xmlns:a16="http://schemas.microsoft.com/office/drawing/2014/main" id="{256BF3F4-425A-463F-8792-ECF25E9160B1}"/>
              </a:ext>
            </a:extLst>
          </p:cNvPr>
          <p:cNvSpPr txBox="1"/>
          <p:nvPr/>
        </p:nvSpPr>
        <p:spPr>
          <a:xfrm>
            <a:off x="1431568" y="987897"/>
            <a:ext cx="5839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1-10 und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 name="Picture 2">
            <a:extLst>
              <a:ext uri="{FF2B5EF4-FFF2-40B4-BE49-F238E27FC236}">
                <a16:creationId xmlns:a16="http://schemas.microsoft.com/office/drawing/2014/main" id="{A3257C78-F1D3-4F48-BF8E-05682D1B9B4E}"/>
              </a:ext>
            </a:extLst>
          </p:cNvPr>
          <p:cNvPicPr>
            <a:picLocks noChangeAspect="1"/>
          </p:cNvPicPr>
          <p:nvPr/>
        </p:nvPicPr>
        <p:blipFill>
          <a:blip r:embed="rId18"/>
          <a:stretch>
            <a:fillRect/>
          </a:stretch>
        </p:blipFill>
        <p:spPr>
          <a:xfrm>
            <a:off x="10387428" y="7455"/>
            <a:ext cx="1804572" cy="1847248"/>
          </a:xfrm>
          <a:prstGeom prst="rect">
            <a:avLst/>
          </a:prstGeom>
        </p:spPr>
      </p:pic>
      <p:sp>
        <p:nvSpPr>
          <p:cNvPr id="68" name="Speech Bubble: Rectangle with Corners Rounded 67">
            <a:extLst>
              <a:ext uri="{FF2B5EF4-FFF2-40B4-BE49-F238E27FC236}">
                <a16:creationId xmlns:a16="http://schemas.microsoft.com/office/drawing/2014/main" id="{C9F48C77-517D-4988-B4EA-F170B05A0C9D}"/>
              </a:ext>
            </a:extLst>
          </p:cNvPr>
          <p:cNvSpPr/>
          <p:nvPr/>
        </p:nvSpPr>
        <p:spPr>
          <a:xfrm>
            <a:off x="7685092" y="210040"/>
            <a:ext cx="2775470" cy="932436"/>
          </a:xfrm>
          <a:prstGeom prst="wedgeRoundRectCallout">
            <a:avLst>
              <a:gd name="adj1" fmla="val -54903"/>
              <a:gd name="adj2" fmla="val 78068"/>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Can you work out the meanings ?</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 Box 10">
            <a:extLst>
              <a:ext uri="{FF2B5EF4-FFF2-40B4-BE49-F238E27FC236}">
                <a16:creationId xmlns:a16="http://schemas.microsoft.com/office/drawing/2014/main" id="{6DD63482-6229-10E7-AA79-56D6DEAA8DF2}"/>
              </a:ext>
            </a:extLst>
          </p:cNvPr>
          <p:cNvSpPr txBox="1">
            <a:spLocks noChangeArrowheads="1"/>
          </p:cNvSpPr>
          <p:nvPr/>
        </p:nvSpPr>
        <p:spPr bwMode="auto">
          <a:xfrm>
            <a:off x="7155376" y="4818337"/>
            <a:ext cx="873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FF0000"/>
                </a:solidFill>
                <a:effectLst/>
                <a:uLnTx/>
                <a:uFillTx/>
                <a:latin typeface="Century Gothic"/>
                <a:ea typeface="+mn-ea"/>
                <a:cs typeface="Arial" panose="020B0604020202020204" pitchFamily="34" charset="0"/>
              </a:rPr>
              <a:t>eu</a:t>
            </a:r>
            <a:endParaRPr kumimoji="0" lang="en-US"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endParaRPr>
          </a:p>
        </p:txBody>
      </p:sp>
      <p:pic>
        <p:nvPicPr>
          <p:cNvPr id="1026" name="Picture 2" descr="Free online shopping cart buy illustration">
            <a:extLst>
              <a:ext uri="{FF2B5EF4-FFF2-40B4-BE49-F238E27FC236}">
                <a16:creationId xmlns:a16="http://schemas.microsoft.com/office/drawing/2014/main" id="{F118CA95-E05B-5B03-1138-557452E72E80}"/>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9258" t="9934" r="9356" b="3063"/>
          <a:stretch/>
        </p:blipFill>
        <p:spPr bwMode="auto">
          <a:xfrm>
            <a:off x="4578602" y="1635272"/>
            <a:ext cx="895177" cy="716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ag label price illustration">
            <a:extLst>
              <a:ext uri="{FF2B5EF4-FFF2-40B4-BE49-F238E27FC236}">
                <a16:creationId xmlns:a16="http://schemas.microsoft.com/office/drawing/2014/main" id="{91D60B52-FC90-24B2-48DD-51DBD6843FCE}"/>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rcRect r="41126" b="76738"/>
          <a:stretch/>
        </p:blipFill>
        <p:spPr bwMode="auto">
          <a:xfrm>
            <a:off x="4247615" y="2520350"/>
            <a:ext cx="1112943" cy="4528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C628148-4500-4642-251E-81E3635D75B4}"/>
              </a:ext>
            </a:extLst>
          </p:cNvPr>
          <p:cNvSpPr txBox="1"/>
          <p:nvPr/>
        </p:nvSpPr>
        <p:spPr>
          <a:xfrm>
            <a:off x="4370992" y="2559802"/>
            <a:ext cx="957153" cy="369332"/>
          </a:xfrm>
          <a:prstGeom prst="rect">
            <a:avLst/>
          </a:prstGeom>
          <a:noFill/>
        </p:spPr>
        <p:txBody>
          <a:bodyPr wrap="square" rtlCol="0">
            <a:spAutoFit/>
          </a:bodyPr>
          <a:lstStyle/>
          <a:p>
            <a:r>
              <a:rPr lang="en-GB" dirty="0"/>
              <a:t>$$$$$$</a:t>
            </a:r>
          </a:p>
        </p:txBody>
      </p:sp>
      <p:pic>
        <p:nvPicPr>
          <p:cNvPr id="1030" name="Picture 6" descr="Free work sign lazy vector">
            <a:extLst>
              <a:ext uri="{FF2B5EF4-FFF2-40B4-BE49-F238E27FC236}">
                <a16:creationId xmlns:a16="http://schemas.microsoft.com/office/drawing/2014/main" id="{733BFC18-A6D1-33D0-04D7-EF452446D56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52153" y="3168918"/>
            <a:ext cx="789361" cy="6463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running woman fitness illustration">
            <a:extLst>
              <a:ext uri="{FF2B5EF4-FFF2-40B4-BE49-F238E27FC236}">
                <a16:creationId xmlns:a16="http://schemas.microsoft.com/office/drawing/2014/main" id="{78C64F35-F81A-9552-9489-EA2B40BEB3DB}"/>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4097" t="4322" r="11445" b="5907"/>
          <a:stretch/>
        </p:blipFill>
        <p:spPr bwMode="auto">
          <a:xfrm>
            <a:off x="4579587" y="4006422"/>
            <a:ext cx="622836" cy="867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europe countries map vector">
            <a:extLst>
              <a:ext uri="{FF2B5EF4-FFF2-40B4-BE49-F238E27FC236}">
                <a16:creationId xmlns:a16="http://schemas.microsoft.com/office/drawing/2014/main" id="{CBADF707-2046-2EBD-326F-5DEBCE64517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77392" y="4995816"/>
            <a:ext cx="872658" cy="8236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miley happy face vector">
            <a:extLst>
              <a:ext uri="{FF2B5EF4-FFF2-40B4-BE49-F238E27FC236}">
                <a16:creationId xmlns:a16="http://schemas.microsoft.com/office/drawing/2014/main" id="{A7A5D1CD-EDE8-1765-8FE8-B134711A7AD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512208" y="1493949"/>
            <a:ext cx="680811" cy="6808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ach tourist vacation vector">
            <a:extLst>
              <a:ext uri="{FF2B5EF4-FFF2-40B4-BE49-F238E27FC236}">
                <a16:creationId xmlns:a16="http://schemas.microsoft.com/office/drawing/2014/main" id="{2A3BA3CF-0044-5789-91A0-D1D1935E437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17356" y="2266890"/>
            <a:ext cx="710941" cy="7109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wiper bucket water vector">
            <a:extLst>
              <a:ext uri="{FF2B5EF4-FFF2-40B4-BE49-F238E27FC236}">
                <a16:creationId xmlns:a16="http://schemas.microsoft.com/office/drawing/2014/main" id="{C6F93CE3-EF01-0858-0AC0-FE9865A1905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86848" y="3129697"/>
            <a:ext cx="983985" cy="69344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airplane plane travel vector">
            <a:extLst>
              <a:ext uri="{FF2B5EF4-FFF2-40B4-BE49-F238E27FC236}">
                <a16:creationId xmlns:a16="http://schemas.microsoft.com/office/drawing/2014/main" id="{8692E626-62D4-733D-0BBC-C8072943781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39373" y="4002226"/>
            <a:ext cx="1551703" cy="77585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certificate certification credential vector">
            <a:extLst>
              <a:ext uri="{FF2B5EF4-FFF2-40B4-BE49-F238E27FC236}">
                <a16:creationId xmlns:a16="http://schemas.microsoft.com/office/drawing/2014/main" id="{C7580BC8-16D7-217D-9372-20B9A774302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016029" y="4873835"/>
            <a:ext cx="1211102" cy="80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9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Box 164">
            <a:extLst>
              <a:ext uri="{FF2B5EF4-FFF2-40B4-BE49-F238E27FC236}">
                <a16:creationId xmlns:a16="http://schemas.microsoft.com/office/drawing/2014/main" id="{6C22C979-A532-4929-B317-EE2A78AD1B03}"/>
              </a:ext>
            </a:extLst>
          </p:cNvPr>
          <p:cNvSpPr txBox="1"/>
          <p:nvPr/>
        </p:nvSpPr>
        <p:spPr>
          <a:xfrm>
            <a:off x="-858590" y="3220849"/>
            <a:ext cx="12068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Jacke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B050"/>
                </a:solidFill>
                <a:effectLst/>
                <a:uLnTx/>
                <a:uFillTx/>
                <a:latin typeface="Century Gothic"/>
                <a:ea typeface="+mn-ea"/>
                <a:cs typeface="+mn-cs"/>
              </a:rPr>
              <a:t>Butterbrot</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Liste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 Ball</a:t>
            </a:r>
          </a:p>
        </p:txBody>
      </p:sp>
      <p:sp>
        <p:nvSpPr>
          <p:cNvPr id="166" name="TextBox 165">
            <a:extLst>
              <a:ext uri="{FF2B5EF4-FFF2-40B4-BE49-F238E27FC236}">
                <a16:creationId xmlns:a16="http://schemas.microsoft.com/office/drawing/2014/main" id="{EA01E42B-AA1B-4D8D-A6AC-B5099B208174}"/>
              </a:ext>
            </a:extLst>
          </p:cNvPr>
          <p:cNvSpPr txBox="1"/>
          <p:nvPr/>
        </p:nvSpPr>
        <p:spPr>
          <a:xfrm>
            <a:off x="-329586" y="2166681"/>
            <a:ext cx="11128607" cy="584775"/>
          </a:xfrm>
          <a:prstGeom prst="rect">
            <a:avLst/>
          </a:prstGeom>
          <a:noFill/>
        </p:spPr>
        <p:txBody>
          <a:bodyPr wrap="square" rtlCol="0">
            <a:spAutoFit/>
          </a:bodyPr>
          <a:lstStyle/>
          <a:p>
            <a:pPr lvl="0" algn="ctr">
              <a:defRPr/>
            </a:pPr>
            <a:r>
              <a:rPr kumimoji="0" lang="en-GB" sz="32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 Baum    </a:t>
            </a:r>
            <a:r>
              <a:rPr lang="en-GB" sz="3200" dirty="0" err="1">
                <a:solidFill>
                  <a:srgbClr val="00B050"/>
                </a:solidFill>
              </a:rPr>
              <a:t>ein</a:t>
            </a:r>
            <a:r>
              <a:rPr lang="en-GB" sz="3200" dirty="0">
                <a:solidFill>
                  <a:srgbClr val="00B050"/>
                </a:solidFill>
              </a:rPr>
              <a:t> </a:t>
            </a:r>
            <a:r>
              <a:rPr lang="en-GB" sz="3200" dirty="0" err="1">
                <a:solidFill>
                  <a:srgbClr val="00B050"/>
                </a:solidFill>
              </a:rPr>
              <a:t>Fahrrad</a:t>
            </a:r>
            <a:r>
              <a:rPr lang="en-GB" sz="3200" dirty="0">
                <a:solidFill>
                  <a:srgbClr val="00B050"/>
                </a:solidFill>
              </a:rPr>
              <a:t>     </a:t>
            </a:r>
            <a:r>
              <a:rPr lang="en-GB" sz="3200" dirty="0" err="1">
                <a:solidFill>
                  <a:srgbClr val="00B0F0"/>
                </a:solidFill>
              </a:rPr>
              <a:t>ein</a:t>
            </a:r>
            <a:r>
              <a:rPr lang="en-GB" sz="3200" dirty="0">
                <a:solidFill>
                  <a:srgbClr val="00B0F0"/>
                </a:solidFill>
              </a:rPr>
              <a:t> </a:t>
            </a:r>
            <a:r>
              <a:rPr lang="en-GB" sz="3200" dirty="0" err="1">
                <a:solidFill>
                  <a:srgbClr val="00B0F0"/>
                </a:solidFill>
              </a:rPr>
              <a:t>Preis</a:t>
            </a:r>
            <a:r>
              <a:rPr lang="en-GB" sz="3200" dirty="0">
                <a:solidFill>
                  <a:srgbClr val="00B050"/>
                </a:solidFill>
              </a:rPr>
              <a:t> </a:t>
            </a:r>
            <a:endParaRPr kumimoji="0" lang="en-GB" sz="3200" b="0" i="0" u="none" strike="noStrike" kern="1200" cap="none" spc="0" normalizeH="0" baseline="0" noProof="0" dirty="0">
              <a:ln>
                <a:noFill/>
              </a:ln>
              <a:solidFill>
                <a:srgbClr val="00B0F0"/>
              </a:solidFill>
              <a:effectLst/>
              <a:uLnTx/>
              <a:uFillTx/>
              <a:latin typeface="Century Gothic"/>
              <a:ea typeface="+mn-ea"/>
              <a:cs typeface="+mn-cs"/>
            </a:endParaRPr>
          </a:p>
        </p:txBody>
      </p:sp>
      <p:sp>
        <p:nvSpPr>
          <p:cNvPr id="164" name="TextBox 163">
            <a:extLst>
              <a:ext uri="{FF2B5EF4-FFF2-40B4-BE49-F238E27FC236}">
                <a16:creationId xmlns:a16="http://schemas.microsoft.com/office/drawing/2014/main" id="{3D4F32D0-000D-4E36-8C45-2EED01C1845F}"/>
              </a:ext>
            </a:extLst>
          </p:cNvPr>
          <p:cNvSpPr txBox="1"/>
          <p:nvPr/>
        </p:nvSpPr>
        <p:spPr>
          <a:xfrm>
            <a:off x="-569409" y="4423171"/>
            <a:ext cx="111286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Karte     </a:t>
            </a:r>
            <a:r>
              <a:rPr lang="en-GB" sz="3200" dirty="0" err="1">
                <a:solidFill>
                  <a:srgbClr val="00B0F0"/>
                </a:solidFill>
                <a:latin typeface="Century Gothic"/>
              </a:rPr>
              <a:t>ein</a:t>
            </a:r>
            <a:r>
              <a:rPr kumimoji="0" lang="en-GB" sz="3200" b="0" i="0" u="none" strike="noStrike" kern="1200" cap="none" spc="0" normalizeH="0" baseline="0" noProof="0" dirty="0">
                <a:ln>
                  <a:noFill/>
                </a:ln>
                <a:solidFill>
                  <a:srgbClr val="29C1FA"/>
                </a:solidFill>
                <a:effectLst/>
                <a:uLnTx/>
                <a:uFillTx/>
                <a:latin typeface="Century Gothic"/>
                <a:ea typeface="+mn-ea"/>
                <a:cs typeface="+mn-cs"/>
              </a:rPr>
              <a:t> </a:t>
            </a:r>
            <a:r>
              <a:rPr lang="en-GB" sz="3200" dirty="0" err="1">
                <a:solidFill>
                  <a:srgbClr val="00B0F0"/>
                </a:solidFill>
                <a:latin typeface="Century Gothic"/>
              </a:rPr>
              <a:t>Apfel</a:t>
            </a:r>
            <a:r>
              <a:rPr kumimoji="0" lang="en-GB" sz="3200" b="0" i="0" u="none" strike="noStrike" kern="1200" cap="none" spc="0" normalizeH="0" baseline="0" noProof="0" dirty="0">
                <a:ln>
                  <a:noFill/>
                </a:ln>
                <a:solidFill>
                  <a:srgbClr val="29C1FA"/>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Uhr</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 Haus</a:t>
            </a:r>
          </a:p>
        </p:txBody>
      </p:sp>
      <p:sp>
        <p:nvSpPr>
          <p:cNvPr id="159" name="TextBox 158">
            <a:extLst>
              <a:ext uri="{FF2B5EF4-FFF2-40B4-BE49-F238E27FC236}">
                <a16:creationId xmlns:a16="http://schemas.microsoft.com/office/drawing/2014/main" id="{175FB552-CB7E-4D4B-A972-4CE73F8007C1}"/>
              </a:ext>
            </a:extLst>
          </p:cNvPr>
          <p:cNvSpPr txBox="1"/>
          <p:nvPr/>
        </p:nvSpPr>
        <p:spPr>
          <a:xfrm>
            <a:off x="-168207" y="5669273"/>
            <a:ext cx="111286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 </a:t>
            </a:r>
            <a:r>
              <a:rPr lang="en-GB" sz="3200" dirty="0">
                <a:solidFill>
                  <a:srgbClr val="00B0F0"/>
                </a:solidFill>
                <a:latin typeface="Century Gothic"/>
              </a:rPr>
              <a:t>Computer</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Katze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 Spiel</a:t>
            </a:r>
          </a:p>
        </p:txBody>
      </p:sp>
      <p:sp>
        <p:nvSpPr>
          <p:cNvPr id="112" name="CustomShape 6"/>
          <p:cNvSpPr/>
          <p:nvPr/>
        </p:nvSpPr>
        <p:spPr>
          <a:xfrm>
            <a:off x="114389" y="0"/>
            <a:ext cx="94761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Mariem is moving house and is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packing her things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3" name="T2_W4_7.1.wav"/>
            </a:hlinkClick>
            <a:extLst>
              <a:ext uri="{FF2B5EF4-FFF2-40B4-BE49-F238E27FC236}">
                <a16:creationId xmlns:a16="http://schemas.microsoft.com/office/drawing/2014/main" id="{C472ADB2-A29C-468A-AFDC-509DA251A035}"/>
              </a:ext>
            </a:extLst>
          </p:cNvPr>
          <p:cNvSpPr/>
          <p:nvPr/>
        </p:nvSpPr>
        <p:spPr>
          <a:xfrm>
            <a:off x="1028457" y="997583"/>
            <a:ext cx="322546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89" y="782889"/>
            <a:ext cx="914400" cy="914400"/>
          </a:xfrm>
          <a:prstGeom prst="rect">
            <a:avLst/>
          </a:prstGeom>
        </p:spPr>
      </p:pic>
      <p:sp>
        <p:nvSpPr>
          <p:cNvPr id="15" name="Google Shape;108;p3">
            <a:hlinkClick r:id="" action="ppaction://noaction">
              <a:snd r:embed="rId3" name="T2_W4_7.1.wav"/>
            </a:hlinkClick>
            <a:extLst>
              <a:ext uri="{FF2B5EF4-FFF2-40B4-BE49-F238E27FC236}">
                <a16:creationId xmlns:a16="http://schemas.microsoft.com/office/drawing/2014/main" id="{65FE47C1-828E-456E-B379-6234726CA4EB}"/>
              </a:ext>
            </a:extLst>
          </p:cNvPr>
          <p:cNvSpPr txBox="1"/>
          <p:nvPr/>
        </p:nvSpPr>
        <p:spPr>
          <a:xfrm>
            <a:off x="1050802" y="1009277"/>
            <a:ext cx="337517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8" name="Google Shape;433;p45">
            <a:extLst>
              <a:ext uri="{FF2B5EF4-FFF2-40B4-BE49-F238E27FC236}">
                <a16:creationId xmlns:a16="http://schemas.microsoft.com/office/drawing/2014/main" id="{833B76A0-BB18-409B-BBFE-062AEEB85348}"/>
              </a:ext>
            </a:extLst>
          </p:cNvPr>
          <p:cNvSpPr/>
          <p:nvPr/>
        </p:nvSpPr>
        <p:spPr>
          <a:xfrm>
            <a:off x="11524887" y="4469242"/>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3</a:t>
            </a:r>
          </a:p>
        </p:txBody>
      </p:sp>
      <p:sp>
        <p:nvSpPr>
          <p:cNvPr id="19" name="Google Shape;434;p45">
            <a:extLst>
              <a:ext uri="{FF2B5EF4-FFF2-40B4-BE49-F238E27FC236}">
                <a16:creationId xmlns:a16="http://schemas.microsoft.com/office/drawing/2014/main" id="{F2C086E7-30F5-4A8A-AEBE-2847A9D8C87F}"/>
              </a:ext>
            </a:extLst>
          </p:cNvPr>
          <p:cNvSpPr/>
          <p:nvPr/>
        </p:nvSpPr>
        <p:spPr>
          <a:xfrm>
            <a:off x="11500855" y="5231061"/>
            <a:ext cx="522014"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2</a:t>
            </a:r>
          </a:p>
        </p:txBody>
      </p:sp>
      <p:sp>
        <p:nvSpPr>
          <p:cNvPr id="20" name="Google Shape;435;p45">
            <a:extLst>
              <a:ext uri="{FF2B5EF4-FFF2-40B4-BE49-F238E27FC236}">
                <a16:creationId xmlns:a16="http://schemas.microsoft.com/office/drawing/2014/main" id="{8D7276DB-1A41-4618-9A10-1842444637B5}"/>
              </a:ext>
            </a:extLst>
          </p:cNvPr>
          <p:cNvSpPr/>
          <p:nvPr/>
        </p:nvSpPr>
        <p:spPr>
          <a:xfrm>
            <a:off x="11634741" y="6089121"/>
            <a:ext cx="281012" cy="60670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1</a:t>
            </a:r>
          </a:p>
        </p:txBody>
      </p:sp>
      <p:sp>
        <p:nvSpPr>
          <p:cNvPr id="21" name="Google Shape;433;p45">
            <a:extLst>
              <a:ext uri="{FF2B5EF4-FFF2-40B4-BE49-F238E27FC236}">
                <a16:creationId xmlns:a16="http://schemas.microsoft.com/office/drawing/2014/main" id="{94EF2607-2617-4364-854E-E6FC7B937AA9}"/>
              </a:ext>
            </a:extLst>
          </p:cNvPr>
          <p:cNvSpPr/>
          <p:nvPr/>
        </p:nvSpPr>
        <p:spPr>
          <a:xfrm>
            <a:off x="11510373" y="3677485"/>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4</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endParaRPr>
          </a:p>
        </p:txBody>
      </p:sp>
      <p:sp>
        <p:nvSpPr>
          <p:cNvPr id="22" name="Google Shape;433;p45">
            <a:extLst>
              <a:ext uri="{FF2B5EF4-FFF2-40B4-BE49-F238E27FC236}">
                <a16:creationId xmlns:a16="http://schemas.microsoft.com/office/drawing/2014/main" id="{020B0628-B291-4A39-B5BF-F0A28AD9B5B3}"/>
              </a:ext>
            </a:extLst>
          </p:cNvPr>
          <p:cNvSpPr/>
          <p:nvPr/>
        </p:nvSpPr>
        <p:spPr>
          <a:xfrm>
            <a:off x="11487438" y="2845424"/>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5</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endParaRPr>
          </a:p>
        </p:txBody>
      </p:sp>
      <p:pic>
        <p:nvPicPr>
          <p:cNvPr id="1026" name="Picture 2" descr="Free box cardboard packing vector">
            <a:extLst>
              <a:ext uri="{FF2B5EF4-FFF2-40B4-BE49-F238E27FC236}">
                <a16:creationId xmlns:a16="http://schemas.microsoft.com/office/drawing/2014/main" id="{0EED780B-7044-401F-F715-088EE4B5AD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832" y="-1073464"/>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box cardboard packing vector">
            <a:extLst>
              <a:ext uri="{FF2B5EF4-FFF2-40B4-BE49-F238E27FC236}">
                <a16:creationId xmlns:a16="http://schemas.microsoft.com/office/drawing/2014/main" id="{DA14CF7B-5C8C-D611-75EF-BC56147574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369" y="-1075939"/>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box cardboard packing vector">
            <a:extLst>
              <a:ext uri="{FF2B5EF4-FFF2-40B4-BE49-F238E27FC236}">
                <a16:creationId xmlns:a16="http://schemas.microsoft.com/office/drawing/2014/main" id="{35F4E7C5-8636-F71C-4558-48AF3FE0F4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6820" y="-1067990"/>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box cardboard packing vector">
            <a:extLst>
              <a:ext uri="{FF2B5EF4-FFF2-40B4-BE49-F238E27FC236}">
                <a16:creationId xmlns:a16="http://schemas.microsoft.com/office/drawing/2014/main" id="{2889FAFC-CE92-0437-E71D-2C4CB7B420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1619" y="-1070465"/>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Free box cardboard packing vector">
            <a:extLst>
              <a:ext uri="{FF2B5EF4-FFF2-40B4-BE49-F238E27FC236}">
                <a16:creationId xmlns:a16="http://schemas.microsoft.com/office/drawing/2014/main" id="{9FBC92D2-0C3E-8745-C3BE-29D1BD7944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8679" y="-1064836"/>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Free box cardboard packing vector">
            <a:extLst>
              <a:ext uri="{FF2B5EF4-FFF2-40B4-BE49-F238E27FC236}">
                <a16:creationId xmlns:a16="http://schemas.microsoft.com/office/drawing/2014/main" id="{29D96C09-6262-109E-70CD-E74144D2A8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478" y="-1067311"/>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Free box cardboard packing vector">
            <a:extLst>
              <a:ext uri="{FF2B5EF4-FFF2-40B4-BE49-F238E27FC236}">
                <a16:creationId xmlns:a16="http://schemas.microsoft.com/office/drawing/2014/main" id="{FC640361-93EB-98C5-C6B0-F6ABCE497F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9667" y="-105936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Free box cardboard packing vector">
            <a:extLst>
              <a:ext uri="{FF2B5EF4-FFF2-40B4-BE49-F238E27FC236}">
                <a16:creationId xmlns:a16="http://schemas.microsoft.com/office/drawing/2014/main" id="{81A3FD83-9F11-33C5-CAAB-FBB90EFF6C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466" y="-106183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Free box cardboard packing vector">
            <a:extLst>
              <a:ext uri="{FF2B5EF4-FFF2-40B4-BE49-F238E27FC236}">
                <a16:creationId xmlns:a16="http://schemas.microsoft.com/office/drawing/2014/main" id="{C9FD43D8-6FC0-8AA0-0B6F-ADA1F6CCC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6606" y="-1065515"/>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Free box cardboard packing vector">
            <a:extLst>
              <a:ext uri="{FF2B5EF4-FFF2-40B4-BE49-F238E27FC236}">
                <a16:creationId xmlns:a16="http://schemas.microsoft.com/office/drawing/2014/main" id="{66113870-8FCC-DECE-09BF-FB91F1F07E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1405" y="-1067990"/>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 descr="Free box cardboard packing vector">
            <a:extLst>
              <a:ext uri="{FF2B5EF4-FFF2-40B4-BE49-F238E27FC236}">
                <a16:creationId xmlns:a16="http://schemas.microsoft.com/office/drawing/2014/main" id="{B383CDDB-C1B2-CE30-524C-B27CA4A989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994" y="-194618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Free box cardboard packing vector">
            <a:extLst>
              <a:ext uri="{FF2B5EF4-FFF2-40B4-BE49-F238E27FC236}">
                <a16:creationId xmlns:a16="http://schemas.microsoft.com/office/drawing/2014/main" id="{E9360D62-22CC-7920-0756-418191D6A7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8207" y="-194866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Free box cardboard packing vector">
            <a:extLst>
              <a:ext uri="{FF2B5EF4-FFF2-40B4-BE49-F238E27FC236}">
                <a16:creationId xmlns:a16="http://schemas.microsoft.com/office/drawing/2014/main" id="{390D66E7-97AF-F071-E1AD-8D4868A77C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7982" y="-194071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Free box cardboard packing vector">
            <a:extLst>
              <a:ext uri="{FF2B5EF4-FFF2-40B4-BE49-F238E27FC236}">
                <a16:creationId xmlns:a16="http://schemas.microsoft.com/office/drawing/2014/main" id="{4F957D88-5D92-6FB4-6EF3-E0E9942F1E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2781" y="-194318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Free box cardboard packing vector">
            <a:extLst>
              <a:ext uri="{FF2B5EF4-FFF2-40B4-BE49-F238E27FC236}">
                <a16:creationId xmlns:a16="http://schemas.microsoft.com/office/drawing/2014/main" id="{B48BC9C2-320C-49F3-3050-A86F958398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9841" y="-1937559"/>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Free box cardboard packing vector">
            <a:extLst>
              <a:ext uri="{FF2B5EF4-FFF2-40B4-BE49-F238E27FC236}">
                <a16:creationId xmlns:a16="http://schemas.microsoft.com/office/drawing/2014/main" id="{81C676A8-F73A-FEB6-5ACD-A8CE0ACC10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4640" y="-1940034"/>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Free box cardboard packing vector">
            <a:extLst>
              <a:ext uri="{FF2B5EF4-FFF2-40B4-BE49-F238E27FC236}">
                <a16:creationId xmlns:a16="http://schemas.microsoft.com/office/drawing/2014/main" id="{A4D2E9A7-3CFD-B8B0-BA9B-F300484D6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10829" y="-1932085"/>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Free box cardboard packing vector">
            <a:extLst>
              <a:ext uri="{FF2B5EF4-FFF2-40B4-BE49-F238E27FC236}">
                <a16:creationId xmlns:a16="http://schemas.microsoft.com/office/drawing/2014/main" id="{ABC87084-F961-A369-3F0D-4CEAE4B3D6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5628" y="-1934560"/>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Free box cardboard packing vector">
            <a:extLst>
              <a:ext uri="{FF2B5EF4-FFF2-40B4-BE49-F238E27FC236}">
                <a16:creationId xmlns:a16="http://schemas.microsoft.com/office/drawing/2014/main" id="{174B0A27-BC12-3B1C-F053-AEB31062B1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27768" y="-193823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Free box cardboard packing vector">
            <a:extLst>
              <a:ext uri="{FF2B5EF4-FFF2-40B4-BE49-F238E27FC236}">
                <a16:creationId xmlns:a16="http://schemas.microsoft.com/office/drawing/2014/main" id="{81A01C93-502D-4DF5-E249-257E4F71ED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2567" y="-194071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Free box cardboard packing vector">
            <a:extLst>
              <a:ext uri="{FF2B5EF4-FFF2-40B4-BE49-F238E27FC236}">
                <a16:creationId xmlns:a16="http://schemas.microsoft.com/office/drawing/2014/main" id="{2E3807D8-0AD2-251B-6402-79D43EF26F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112" y="-2804486"/>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Free box cardboard packing vector">
            <a:extLst>
              <a:ext uri="{FF2B5EF4-FFF2-40B4-BE49-F238E27FC236}">
                <a16:creationId xmlns:a16="http://schemas.microsoft.com/office/drawing/2014/main" id="{16A4A111-0703-F304-E53C-0C97EE2B54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089" y="-2806961"/>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Free box cardboard packing vector">
            <a:extLst>
              <a:ext uri="{FF2B5EF4-FFF2-40B4-BE49-F238E27FC236}">
                <a16:creationId xmlns:a16="http://schemas.microsoft.com/office/drawing/2014/main" id="{43551160-EF69-2216-4626-348901FE03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100" y="-279901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Free box cardboard packing vector">
            <a:extLst>
              <a:ext uri="{FF2B5EF4-FFF2-40B4-BE49-F238E27FC236}">
                <a16:creationId xmlns:a16="http://schemas.microsoft.com/office/drawing/2014/main" id="{527D8828-ED72-E974-C730-F944A5442A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8899" y="-280148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Free box cardboard packing vector">
            <a:extLst>
              <a:ext uri="{FF2B5EF4-FFF2-40B4-BE49-F238E27FC236}">
                <a16:creationId xmlns:a16="http://schemas.microsoft.com/office/drawing/2014/main" id="{4EE0E486-8D37-89BB-E1DE-7AE79C07E7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5959" y="-279585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Free box cardboard packing vector">
            <a:extLst>
              <a:ext uri="{FF2B5EF4-FFF2-40B4-BE49-F238E27FC236}">
                <a16:creationId xmlns:a16="http://schemas.microsoft.com/office/drawing/2014/main" id="{18590D3E-4100-67EF-FA6E-987CA03FEC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758" y="-279833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Free box cardboard packing vector">
            <a:extLst>
              <a:ext uri="{FF2B5EF4-FFF2-40B4-BE49-F238E27FC236}">
                <a16:creationId xmlns:a16="http://schemas.microsoft.com/office/drawing/2014/main" id="{0BF59C86-D834-BCB5-9C66-D8FD320C2E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6947" y="-2790384"/>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Free box cardboard packing vector">
            <a:extLst>
              <a:ext uri="{FF2B5EF4-FFF2-40B4-BE49-F238E27FC236}">
                <a16:creationId xmlns:a16="http://schemas.microsoft.com/office/drawing/2014/main" id="{5A557E2A-5FF1-0532-1116-F7EDD05C4E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1746" y="-2792859"/>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Free box cardboard packing vector">
            <a:extLst>
              <a:ext uri="{FF2B5EF4-FFF2-40B4-BE49-F238E27FC236}">
                <a16:creationId xmlns:a16="http://schemas.microsoft.com/office/drawing/2014/main" id="{D9A66D20-EFF6-F79C-0CE4-F96446E20D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03886" y="-279653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Free box cardboard packing vector">
            <a:extLst>
              <a:ext uri="{FF2B5EF4-FFF2-40B4-BE49-F238E27FC236}">
                <a16:creationId xmlns:a16="http://schemas.microsoft.com/office/drawing/2014/main" id="{CCAAEC1B-7F6D-B885-5FC5-9E14B000BE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8685" y="-279901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 descr="Free box cardboard packing vector">
            <a:extLst>
              <a:ext uri="{FF2B5EF4-FFF2-40B4-BE49-F238E27FC236}">
                <a16:creationId xmlns:a16="http://schemas.microsoft.com/office/drawing/2014/main" id="{17349FCC-3CA4-4854-A606-9950B3500E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6274" y="-369465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Free box cardboard packing vector">
            <a:extLst>
              <a:ext uri="{FF2B5EF4-FFF2-40B4-BE49-F238E27FC236}">
                <a16:creationId xmlns:a16="http://schemas.microsoft.com/office/drawing/2014/main" id="{A6103558-0054-B3DB-EE5A-F4C586405F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927" y="-369713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Free box cardboard packing vector">
            <a:extLst>
              <a:ext uri="{FF2B5EF4-FFF2-40B4-BE49-F238E27FC236}">
                <a16:creationId xmlns:a16="http://schemas.microsoft.com/office/drawing/2014/main" id="{F857BE1A-9944-1FE8-8CC2-4E299317FB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7262" y="-368918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 descr="Free box cardboard packing vector">
            <a:extLst>
              <a:ext uri="{FF2B5EF4-FFF2-40B4-BE49-F238E27FC236}">
                <a16:creationId xmlns:a16="http://schemas.microsoft.com/office/drawing/2014/main" id="{BFC1BF30-C4E7-7E60-99B5-A66F6EFB34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2061" y="-369165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 descr="Free box cardboard packing vector">
            <a:extLst>
              <a:ext uri="{FF2B5EF4-FFF2-40B4-BE49-F238E27FC236}">
                <a16:creationId xmlns:a16="http://schemas.microsoft.com/office/drawing/2014/main" id="{25246C63-C272-BA36-6221-03469E7476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29121" y="-3686029"/>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Free box cardboard packing vector">
            <a:extLst>
              <a:ext uri="{FF2B5EF4-FFF2-40B4-BE49-F238E27FC236}">
                <a16:creationId xmlns:a16="http://schemas.microsoft.com/office/drawing/2014/main" id="{010FBB64-20E2-99C4-FB86-64D93A63F8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3920" y="-3688504"/>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 descr="Free box cardboard packing vector">
            <a:extLst>
              <a:ext uri="{FF2B5EF4-FFF2-40B4-BE49-F238E27FC236}">
                <a16:creationId xmlns:a16="http://schemas.microsoft.com/office/drawing/2014/main" id="{904E57A1-EBA5-B38F-BC76-79CB99BFA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109" y="-3680555"/>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 descr="Free box cardboard packing vector">
            <a:extLst>
              <a:ext uri="{FF2B5EF4-FFF2-40B4-BE49-F238E27FC236}">
                <a16:creationId xmlns:a16="http://schemas.microsoft.com/office/drawing/2014/main" id="{B63AA54A-38E7-8FE8-6EB2-0A7E00B1DD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4908" y="-3683030"/>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descr="Free box cardboard packing vector">
            <a:extLst>
              <a:ext uri="{FF2B5EF4-FFF2-40B4-BE49-F238E27FC236}">
                <a16:creationId xmlns:a16="http://schemas.microsoft.com/office/drawing/2014/main" id="{B4357711-7C0E-4ED6-495E-F10938B4E9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7048" y="-368670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2" descr="Free box cardboard packing vector">
            <a:extLst>
              <a:ext uri="{FF2B5EF4-FFF2-40B4-BE49-F238E27FC236}">
                <a16:creationId xmlns:a16="http://schemas.microsoft.com/office/drawing/2014/main" id="{2E5EAA55-CAA7-37FD-6DD7-85EA36528E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1847" y="-368918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2" descr="Free box cardboard packing vector">
            <a:extLst>
              <a:ext uri="{FF2B5EF4-FFF2-40B4-BE49-F238E27FC236}">
                <a16:creationId xmlns:a16="http://schemas.microsoft.com/office/drawing/2014/main" id="{984CC88D-2E9E-393C-67D6-650462676C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4413" y="-4586105"/>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Free box cardboard packing vector">
            <a:extLst>
              <a:ext uri="{FF2B5EF4-FFF2-40B4-BE49-F238E27FC236}">
                <a16:creationId xmlns:a16="http://schemas.microsoft.com/office/drawing/2014/main" id="{B5BC25CF-0EE8-5933-7928-6E7354E074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788" y="-4588580"/>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 descr="Free box cardboard packing vector">
            <a:extLst>
              <a:ext uri="{FF2B5EF4-FFF2-40B4-BE49-F238E27FC236}">
                <a16:creationId xmlns:a16="http://schemas.microsoft.com/office/drawing/2014/main" id="{D46625D6-13E4-2DCE-672F-85EC8385CC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5401" y="-4580631"/>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Free box cardboard packing vector">
            <a:extLst>
              <a:ext uri="{FF2B5EF4-FFF2-40B4-BE49-F238E27FC236}">
                <a16:creationId xmlns:a16="http://schemas.microsoft.com/office/drawing/2014/main" id="{69E8BE92-E7B5-13EF-BF99-B5E79E2E18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0200" y="-4583106"/>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Free box cardboard packing vector">
            <a:extLst>
              <a:ext uri="{FF2B5EF4-FFF2-40B4-BE49-F238E27FC236}">
                <a16:creationId xmlns:a16="http://schemas.microsoft.com/office/drawing/2014/main" id="{81E55BED-ED3A-D99F-B210-6C75DF7B09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260" y="-457747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2" descr="Free box cardboard packing vector">
            <a:extLst>
              <a:ext uri="{FF2B5EF4-FFF2-40B4-BE49-F238E27FC236}">
                <a16:creationId xmlns:a16="http://schemas.microsoft.com/office/drawing/2014/main" id="{A76486B3-EF1C-7E8F-C103-8878270ACC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2059" y="-457995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descr="Free box cardboard packing vector">
            <a:extLst>
              <a:ext uri="{FF2B5EF4-FFF2-40B4-BE49-F238E27FC236}">
                <a16:creationId xmlns:a16="http://schemas.microsoft.com/office/drawing/2014/main" id="{8242C86B-2D60-CB8B-C15A-23E1D8DE31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8248" y="-457200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Free box cardboard packing vector">
            <a:extLst>
              <a:ext uri="{FF2B5EF4-FFF2-40B4-BE49-F238E27FC236}">
                <a16:creationId xmlns:a16="http://schemas.microsoft.com/office/drawing/2014/main" id="{01DA7009-7BE9-6472-301C-3751CD1E5F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047" y="-457447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descr="Free box cardboard packing vector">
            <a:extLst>
              <a:ext uri="{FF2B5EF4-FFF2-40B4-BE49-F238E27FC236}">
                <a16:creationId xmlns:a16="http://schemas.microsoft.com/office/drawing/2014/main" id="{69E991D5-3775-1D9F-0288-63F910D5E5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5187" y="-4578156"/>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Free box cardboard packing vector">
            <a:extLst>
              <a:ext uri="{FF2B5EF4-FFF2-40B4-BE49-F238E27FC236}">
                <a16:creationId xmlns:a16="http://schemas.microsoft.com/office/drawing/2014/main" id="{C9594C0B-7158-15CB-37DE-CB7961FE77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69986" y="-4580631"/>
            <a:ext cx="1483552" cy="1053583"/>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217021CD-4750-4DC7-4E7A-B65E0F049A9E}"/>
              </a:ext>
            </a:extLst>
          </p:cNvPr>
          <p:cNvSpPr txBox="1"/>
          <p:nvPr/>
        </p:nvSpPr>
        <p:spPr>
          <a:xfrm>
            <a:off x="92376" y="431800"/>
            <a:ext cx="7160763" cy="461665"/>
          </a:xfrm>
          <a:prstGeom prst="rect">
            <a:avLst/>
          </a:prstGeom>
          <a:noFill/>
        </p:spPr>
        <p:txBody>
          <a:bodyPr wrap="square" rtlCol="0">
            <a:spAutoFit/>
          </a:bodyPr>
          <a:lstStyle/>
          <a:p>
            <a:r>
              <a:rPr lang="en-GB" sz="2400" dirty="0">
                <a:solidFill>
                  <a:srgbClr val="002060"/>
                </a:solidFill>
              </a:rPr>
              <a:t>What is she bringing?</a:t>
            </a:r>
          </a:p>
        </p:txBody>
      </p:sp>
      <p:sp>
        <p:nvSpPr>
          <p:cNvPr id="8" name="CasellaDiTesto 7">
            <a:hlinkClick r:id="" action="ppaction://noaction">
              <a:snd r:embed="rId7" name="T2_W4_7.2.wav"/>
            </a:hlinkClick>
            <a:extLst>
              <a:ext uri="{FF2B5EF4-FFF2-40B4-BE49-F238E27FC236}">
                <a16:creationId xmlns:a16="http://schemas.microsoft.com/office/drawing/2014/main" id="{49CA1F37-F694-0B59-768C-54361A85900F}"/>
              </a:ext>
            </a:extLst>
          </p:cNvPr>
          <p:cNvSpPr txBox="1"/>
          <p:nvPr/>
        </p:nvSpPr>
        <p:spPr>
          <a:xfrm>
            <a:off x="1232764" y="5669273"/>
            <a:ext cx="3021156" cy="756927"/>
          </a:xfrm>
          <a:prstGeom prst="rect">
            <a:avLst/>
          </a:prstGeom>
          <a:noFill/>
        </p:spPr>
        <p:txBody>
          <a:bodyPr wrap="square" rtlCol="0">
            <a:spAutoFit/>
          </a:bodyPr>
          <a:lstStyle/>
          <a:p>
            <a:endParaRPr lang="en-GB" dirty="0"/>
          </a:p>
        </p:txBody>
      </p:sp>
      <p:sp>
        <p:nvSpPr>
          <p:cNvPr id="9" name="CasellaDiTesto 8">
            <a:hlinkClick r:id="" action="ppaction://noaction">
              <a:snd r:embed="rId8" name="T2_W4_7.3.wav"/>
            </a:hlinkClick>
            <a:extLst>
              <a:ext uri="{FF2B5EF4-FFF2-40B4-BE49-F238E27FC236}">
                <a16:creationId xmlns:a16="http://schemas.microsoft.com/office/drawing/2014/main" id="{3C4A0965-1266-62EF-D05B-90018619F4FB}"/>
              </a:ext>
            </a:extLst>
          </p:cNvPr>
          <p:cNvSpPr txBox="1"/>
          <p:nvPr/>
        </p:nvSpPr>
        <p:spPr>
          <a:xfrm>
            <a:off x="4731534" y="5497121"/>
            <a:ext cx="2521605" cy="929079"/>
          </a:xfrm>
          <a:prstGeom prst="rect">
            <a:avLst/>
          </a:prstGeom>
          <a:noFill/>
        </p:spPr>
        <p:txBody>
          <a:bodyPr wrap="square" rtlCol="0">
            <a:spAutoFit/>
          </a:bodyPr>
          <a:lstStyle/>
          <a:p>
            <a:endParaRPr lang="en-GB" dirty="0"/>
          </a:p>
        </p:txBody>
      </p:sp>
      <p:sp>
        <p:nvSpPr>
          <p:cNvPr id="16" name="CasellaDiTesto 15">
            <a:hlinkClick r:id="" action="ppaction://noaction">
              <a:snd r:embed="rId9" name="T2_W4_7.4.wav"/>
            </a:hlinkClick>
            <a:extLst>
              <a:ext uri="{FF2B5EF4-FFF2-40B4-BE49-F238E27FC236}">
                <a16:creationId xmlns:a16="http://schemas.microsoft.com/office/drawing/2014/main" id="{B9283F4D-41A6-7AFB-8CFD-D76FC7F4DC06}"/>
              </a:ext>
            </a:extLst>
          </p:cNvPr>
          <p:cNvSpPr txBox="1"/>
          <p:nvPr/>
        </p:nvSpPr>
        <p:spPr>
          <a:xfrm>
            <a:off x="7728248" y="5703695"/>
            <a:ext cx="2151732" cy="606708"/>
          </a:xfrm>
          <a:prstGeom prst="rect">
            <a:avLst/>
          </a:prstGeom>
          <a:noFill/>
        </p:spPr>
        <p:txBody>
          <a:bodyPr wrap="square" rtlCol="0">
            <a:spAutoFit/>
          </a:bodyPr>
          <a:lstStyle/>
          <a:p>
            <a:endParaRPr lang="en-GB" dirty="0"/>
          </a:p>
        </p:txBody>
      </p:sp>
      <p:sp>
        <p:nvSpPr>
          <p:cNvPr id="17" name="CasellaDiTesto 16">
            <a:hlinkClick r:id="" action="ppaction://noaction">
              <a:snd r:embed="rId10" name="T2_W4_7.5.wav"/>
            </a:hlinkClick>
            <a:extLst>
              <a:ext uri="{FF2B5EF4-FFF2-40B4-BE49-F238E27FC236}">
                <a16:creationId xmlns:a16="http://schemas.microsoft.com/office/drawing/2014/main" id="{0A478A21-11EA-AB03-8366-1AE0CBEC97AB}"/>
              </a:ext>
            </a:extLst>
          </p:cNvPr>
          <p:cNvSpPr txBox="1"/>
          <p:nvPr/>
        </p:nvSpPr>
        <p:spPr>
          <a:xfrm>
            <a:off x="349932" y="4423171"/>
            <a:ext cx="2493629" cy="663180"/>
          </a:xfrm>
          <a:prstGeom prst="rect">
            <a:avLst/>
          </a:prstGeom>
          <a:noFill/>
        </p:spPr>
        <p:txBody>
          <a:bodyPr wrap="square" rtlCol="0">
            <a:spAutoFit/>
          </a:bodyPr>
          <a:lstStyle/>
          <a:p>
            <a:endParaRPr lang="en-GB" dirty="0"/>
          </a:p>
        </p:txBody>
      </p:sp>
      <p:sp>
        <p:nvSpPr>
          <p:cNvPr id="33" name="CasellaDiTesto 32">
            <a:hlinkClick r:id="" action="ppaction://noaction">
              <a:snd r:embed="rId11" name="T2_W4_7.6.wav"/>
            </a:hlinkClick>
            <a:extLst>
              <a:ext uri="{FF2B5EF4-FFF2-40B4-BE49-F238E27FC236}">
                <a16:creationId xmlns:a16="http://schemas.microsoft.com/office/drawing/2014/main" id="{50BA9E4D-7B6D-C739-2937-1463CECAA53C}"/>
              </a:ext>
            </a:extLst>
          </p:cNvPr>
          <p:cNvSpPr txBox="1"/>
          <p:nvPr/>
        </p:nvSpPr>
        <p:spPr>
          <a:xfrm>
            <a:off x="3107262" y="4469242"/>
            <a:ext cx="2111509" cy="617109"/>
          </a:xfrm>
          <a:prstGeom prst="rect">
            <a:avLst/>
          </a:prstGeom>
          <a:noFill/>
        </p:spPr>
        <p:txBody>
          <a:bodyPr wrap="square" rtlCol="0">
            <a:spAutoFit/>
          </a:bodyPr>
          <a:lstStyle/>
          <a:p>
            <a:endParaRPr lang="en-GB" dirty="0"/>
          </a:p>
        </p:txBody>
      </p:sp>
      <p:sp>
        <p:nvSpPr>
          <p:cNvPr id="34" name="CasellaDiTesto 33">
            <a:hlinkClick r:id="" action="ppaction://noaction">
              <a:snd r:embed="rId12" name="T2_W4_7.7.wav"/>
            </a:hlinkClick>
            <a:extLst>
              <a:ext uri="{FF2B5EF4-FFF2-40B4-BE49-F238E27FC236}">
                <a16:creationId xmlns:a16="http://schemas.microsoft.com/office/drawing/2014/main" id="{738F8312-6E07-36E8-49F5-D52870685EDB}"/>
              </a:ext>
            </a:extLst>
          </p:cNvPr>
          <p:cNvSpPr txBox="1"/>
          <p:nvPr/>
        </p:nvSpPr>
        <p:spPr>
          <a:xfrm>
            <a:off x="5458679" y="4423171"/>
            <a:ext cx="1878823" cy="663180"/>
          </a:xfrm>
          <a:prstGeom prst="rect">
            <a:avLst/>
          </a:prstGeom>
          <a:noFill/>
        </p:spPr>
        <p:txBody>
          <a:bodyPr wrap="square" rtlCol="0">
            <a:spAutoFit/>
          </a:bodyPr>
          <a:lstStyle/>
          <a:p>
            <a:endParaRPr lang="en-GB" dirty="0"/>
          </a:p>
        </p:txBody>
      </p:sp>
      <p:sp>
        <p:nvSpPr>
          <p:cNvPr id="35" name="CasellaDiTesto 34">
            <a:hlinkClick r:id="" action="ppaction://noaction">
              <a:snd r:embed="rId13" name="T2_W4_7.8.wav"/>
            </a:hlinkClick>
            <a:extLst>
              <a:ext uri="{FF2B5EF4-FFF2-40B4-BE49-F238E27FC236}">
                <a16:creationId xmlns:a16="http://schemas.microsoft.com/office/drawing/2014/main" id="{C5753242-5254-78E0-190C-0142E3BCC416}"/>
              </a:ext>
            </a:extLst>
          </p:cNvPr>
          <p:cNvSpPr txBox="1"/>
          <p:nvPr/>
        </p:nvSpPr>
        <p:spPr>
          <a:xfrm>
            <a:off x="7426712" y="4466951"/>
            <a:ext cx="2453268" cy="617109"/>
          </a:xfrm>
          <a:prstGeom prst="rect">
            <a:avLst/>
          </a:prstGeom>
          <a:noFill/>
        </p:spPr>
        <p:txBody>
          <a:bodyPr wrap="square" rtlCol="0">
            <a:spAutoFit/>
          </a:bodyPr>
          <a:lstStyle/>
          <a:p>
            <a:endParaRPr lang="en-GB" dirty="0"/>
          </a:p>
        </p:txBody>
      </p:sp>
      <p:sp>
        <p:nvSpPr>
          <p:cNvPr id="36" name="CasellaDiTesto 35">
            <a:hlinkClick r:id="" action="ppaction://noaction">
              <a:snd r:embed="rId14" name="T2_W4_7.9.wav"/>
            </a:hlinkClick>
            <a:extLst>
              <a:ext uri="{FF2B5EF4-FFF2-40B4-BE49-F238E27FC236}">
                <a16:creationId xmlns:a16="http://schemas.microsoft.com/office/drawing/2014/main" id="{566C1C66-436B-65CE-007A-6D14B1497CDC}"/>
              </a:ext>
            </a:extLst>
          </p:cNvPr>
          <p:cNvSpPr txBox="1"/>
          <p:nvPr/>
        </p:nvSpPr>
        <p:spPr>
          <a:xfrm>
            <a:off x="148821" y="3142444"/>
            <a:ext cx="2694740" cy="791552"/>
          </a:xfrm>
          <a:prstGeom prst="rect">
            <a:avLst/>
          </a:prstGeom>
          <a:noFill/>
        </p:spPr>
        <p:txBody>
          <a:bodyPr wrap="square" rtlCol="0">
            <a:spAutoFit/>
          </a:bodyPr>
          <a:lstStyle/>
          <a:p>
            <a:endParaRPr lang="en-GB" dirty="0"/>
          </a:p>
        </p:txBody>
      </p:sp>
      <p:sp>
        <p:nvSpPr>
          <p:cNvPr id="37" name="CasellaDiTesto 36">
            <a:hlinkClick r:id="" action="ppaction://noaction">
              <a:snd r:embed="rId15" name="T2_W4_7.10.wav"/>
            </a:hlinkClick>
            <a:extLst>
              <a:ext uri="{FF2B5EF4-FFF2-40B4-BE49-F238E27FC236}">
                <a16:creationId xmlns:a16="http://schemas.microsoft.com/office/drawing/2014/main" id="{72DE7748-E29F-21D6-93DF-056CB0A5B06E}"/>
              </a:ext>
            </a:extLst>
          </p:cNvPr>
          <p:cNvSpPr txBox="1"/>
          <p:nvPr/>
        </p:nvSpPr>
        <p:spPr>
          <a:xfrm>
            <a:off x="2962106" y="3196619"/>
            <a:ext cx="2988738" cy="679994"/>
          </a:xfrm>
          <a:prstGeom prst="rect">
            <a:avLst/>
          </a:prstGeom>
          <a:noFill/>
        </p:spPr>
        <p:txBody>
          <a:bodyPr wrap="square" rtlCol="0">
            <a:spAutoFit/>
          </a:bodyPr>
          <a:lstStyle/>
          <a:p>
            <a:endParaRPr lang="en-GB" dirty="0"/>
          </a:p>
        </p:txBody>
      </p:sp>
      <p:sp>
        <p:nvSpPr>
          <p:cNvPr id="38" name="CasellaDiTesto 37">
            <a:hlinkClick r:id="" action="ppaction://noaction">
              <a:snd r:embed="rId16" name="T2_W4_7.11.wav"/>
            </a:hlinkClick>
            <a:extLst>
              <a:ext uri="{FF2B5EF4-FFF2-40B4-BE49-F238E27FC236}">
                <a16:creationId xmlns:a16="http://schemas.microsoft.com/office/drawing/2014/main" id="{F8865F49-A802-182F-9A00-6E2B70CD7F18}"/>
              </a:ext>
            </a:extLst>
          </p:cNvPr>
          <p:cNvSpPr txBox="1"/>
          <p:nvPr/>
        </p:nvSpPr>
        <p:spPr>
          <a:xfrm>
            <a:off x="6170897" y="3197421"/>
            <a:ext cx="2058703" cy="684317"/>
          </a:xfrm>
          <a:prstGeom prst="rect">
            <a:avLst/>
          </a:prstGeom>
          <a:noFill/>
        </p:spPr>
        <p:txBody>
          <a:bodyPr wrap="square" rtlCol="0">
            <a:spAutoFit/>
          </a:bodyPr>
          <a:lstStyle/>
          <a:p>
            <a:endParaRPr lang="en-GB" dirty="0"/>
          </a:p>
        </p:txBody>
      </p:sp>
      <p:sp>
        <p:nvSpPr>
          <p:cNvPr id="39" name="CasellaDiTesto 38">
            <a:hlinkClick r:id="" action="ppaction://noaction">
              <a:snd r:embed="rId17" name="T2_W4_7.12.wav"/>
            </a:hlinkClick>
            <a:extLst>
              <a:ext uri="{FF2B5EF4-FFF2-40B4-BE49-F238E27FC236}">
                <a16:creationId xmlns:a16="http://schemas.microsoft.com/office/drawing/2014/main" id="{4586043C-AD6E-1BEC-ADA5-AF67FDC7909D}"/>
              </a:ext>
            </a:extLst>
          </p:cNvPr>
          <p:cNvSpPr txBox="1"/>
          <p:nvPr/>
        </p:nvSpPr>
        <p:spPr>
          <a:xfrm>
            <a:off x="8530515" y="3196619"/>
            <a:ext cx="1764884" cy="679994"/>
          </a:xfrm>
          <a:prstGeom prst="rect">
            <a:avLst/>
          </a:prstGeom>
          <a:noFill/>
        </p:spPr>
        <p:txBody>
          <a:bodyPr wrap="square" rtlCol="0">
            <a:spAutoFit/>
          </a:bodyPr>
          <a:lstStyle/>
          <a:p>
            <a:endParaRPr lang="en-GB" dirty="0"/>
          </a:p>
        </p:txBody>
      </p:sp>
      <p:sp>
        <p:nvSpPr>
          <p:cNvPr id="40" name="CasellaDiTesto 39">
            <a:hlinkClick r:id="" action="ppaction://noaction">
              <a:snd r:embed="rId18" name="T2_W4_7.13.wav"/>
            </a:hlinkClick>
            <a:extLst>
              <a:ext uri="{FF2B5EF4-FFF2-40B4-BE49-F238E27FC236}">
                <a16:creationId xmlns:a16="http://schemas.microsoft.com/office/drawing/2014/main" id="{8247CE28-0A32-9F1F-FEA5-E76979A6A40C}"/>
              </a:ext>
            </a:extLst>
          </p:cNvPr>
          <p:cNvSpPr txBox="1"/>
          <p:nvPr/>
        </p:nvSpPr>
        <p:spPr>
          <a:xfrm>
            <a:off x="1747132" y="2196444"/>
            <a:ext cx="2178097" cy="570575"/>
          </a:xfrm>
          <a:prstGeom prst="rect">
            <a:avLst/>
          </a:prstGeom>
          <a:noFill/>
        </p:spPr>
        <p:txBody>
          <a:bodyPr wrap="square" rtlCol="0">
            <a:spAutoFit/>
          </a:bodyPr>
          <a:lstStyle/>
          <a:p>
            <a:endParaRPr lang="en-GB" dirty="0"/>
          </a:p>
        </p:txBody>
      </p:sp>
      <p:sp>
        <p:nvSpPr>
          <p:cNvPr id="41" name="CasellaDiTesto 40">
            <a:hlinkClick r:id="" action="ppaction://noaction">
              <a:snd r:embed="rId19" name="T2_W4_7.14.wav"/>
            </a:hlinkClick>
            <a:extLst>
              <a:ext uri="{FF2B5EF4-FFF2-40B4-BE49-F238E27FC236}">
                <a16:creationId xmlns:a16="http://schemas.microsoft.com/office/drawing/2014/main" id="{7AE968F3-98D8-4CF4-0AAD-05B1F9A82952}"/>
              </a:ext>
            </a:extLst>
          </p:cNvPr>
          <p:cNvSpPr txBox="1"/>
          <p:nvPr/>
        </p:nvSpPr>
        <p:spPr>
          <a:xfrm>
            <a:off x="3989758" y="2121959"/>
            <a:ext cx="2645870" cy="634021"/>
          </a:xfrm>
          <a:prstGeom prst="rect">
            <a:avLst/>
          </a:prstGeom>
          <a:noFill/>
        </p:spPr>
        <p:txBody>
          <a:bodyPr wrap="square" rtlCol="0">
            <a:spAutoFit/>
          </a:bodyPr>
          <a:lstStyle/>
          <a:p>
            <a:endParaRPr lang="en-GB" dirty="0"/>
          </a:p>
        </p:txBody>
      </p:sp>
      <p:sp>
        <p:nvSpPr>
          <p:cNvPr id="42" name="CasellaDiTesto 41">
            <a:hlinkClick r:id="" action="ppaction://noaction">
              <a:snd r:embed="rId20" name="T2_W4_7.15.wav"/>
            </a:hlinkClick>
            <a:extLst>
              <a:ext uri="{FF2B5EF4-FFF2-40B4-BE49-F238E27FC236}">
                <a16:creationId xmlns:a16="http://schemas.microsoft.com/office/drawing/2014/main" id="{40070321-190D-4F2B-8949-ADF414871E46}"/>
              </a:ext>
            </a:extLst>
          </p:cNvPr>
          <p:cNvSpPr txBox="1"/>
          <p:nvPr/>
        </p:nvSpPr>
        <p:spPr>
          <a:xfrm>
            <a:off x="6802244" y="2053823"/>
            <a:ext cx="1884556" cy="697633"/>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134630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22"/>
                                        </p:tgtEl>
                                        <p:attrNameLst>
                                          <p:attrName>ppt_y</p:attrName>
                                        </p:attrNameLst>
                                      </p:cBhvr>
                                      <p:tavLst>
                                        <p:tav tm="0">
                                          <p:val>
                                            <p:strVal val="#ppt_y"/>
                                          </p:val>
                                        </p:tav>
                                        <p:tav tm="100000">
                                          <p:val>
                                            <p:strVal val="#ppt_y+1"/>
                                          </p:val>
                                        </p:tav>
                                      </p:tavLst>
                                    </p:anim>
                                    <p:set>
                                      <p:cBhvr>
                                        <p:cTn id="7" dur="1" fill="hold">
                                          <p:stCondLst>
                                            <p:cond delay="1000"/>
                                          </p:stCondLst>
                                        </p:cTn>
                                        <p:tgtEl>
                                          <p:spTgt spid="22"/>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21"/>
                                        </p:tgtEl>
                                        <p:attrNameLst>
                                          <p:attrName>ppt_y</p:attrName>
                                        </p:attrNameLst>
                                      </p:cBhvr>
                                      <p:tavLst>
                                        <p:tav tm="0">
                                          <p:val>
                                            <p:strVal val="#ppt_y"/>
                                          </p:val>
                                        </p:tav>
                                        <p:tav tm="100000">
                                          <p:val>
                                            <p:strVal val="#ppt_y+1"/>
                                          </p:val>
                                        </p:tav>
                                      </p:tavLst>
                                    </p:anim>
                                    <p:set>
                                      <p:cBhvr>
                                        <p:cTn id="11" dur="1" fill="hold">
                                          <p:stCondLst>
                                            <p:cond delay="1000"/>
                                          </p:stCondLst>
                                        </p:cTn>
                                        <p:tgtEl>
                                          <p:spTgt spid="2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18"/>
                                        </p:tgtEl>
                                        <p:attrNameLst>
                                          <p:attrName>ppt_y</p:attrName>
                                        </p:attrNameLst>
                                      </p:cBhvr>
                                      <p:tavLst>
                                        <p:tav tm="0">
                                          <p:val>
                                            <p:strVal val="#ppt_y"/>
                                          </p:val>
                                        </p:tav>
                                        <p:tav tm="100000">
                                          <p:val>
                                            <p:strVal val="#ppt_y+1"/>
                                          </p:val>
                                        </p:tav>
                                      </p:tavLst>
                                    </p:anim>
                                    <p:set>
                                      <p:cBhvr>
                                        <p:cTn id="15" dur="1" fill="hold">
                                          <p:stCondLst>
                                            <p:cond delay="1000"/>
                                          </p:stCondLst>
                                        </p:cTn>
                                        <p:tgtEl>
                                          <p:spTgt spid="18"/>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19"/>
                                        </p:tgtEl>
                                        <p:attrNameLst>
                                          <p:attrName>ppt_y</p:attrName>
                                        </p:attrNameLst>
                                      </p:cBhvr>
                                      <p:tavLst>
                                        <p:tav tm="0">
                                          <p:val>
                                            <p:strVal val="#ppt_y"/>
                                          </p:val>
                                        </p:tav>
                                        <p:tav tm="100000">
                                          <p:val>
                                            <p:strVal val="#ppt_y+1"/>
                                          </p:val>
                                        </p:tav>
                                      </p:tavLst>
                                    </p:anim>
                                    <p:set>
                                      <p:cBhvr>
                                        <p:cTn id="19" dur="1" fill="hold">
                                          <p:stCondLst>
                                            <p:cond delay="1100"/>
                                          </p:stCondLst>
                                        </p:cTn>
                                        <p:tgtEl>
                                          <p:spTgt spid="19"/>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20"/>
                                        </p:tgtEl>
                                        <p:attrNameLst>
                                          <p:attrName>ppt_y</p:attrName>
                                        </p:attrNameLst>
                                      </p:cBhvr>
                                      <p:tavLst>
                                        <p:tav tm="0">
                                          <p:val>
                                            <p:strVal val="#ppt_y"/>
                                          </p:val>
                                        </p:tav>
                                        <p:tav tm="100000">
                                          <p:val>
                                            <p:strVal val="#ppt_y+1"/>
                                          </p:val>
                                        </p:tav>
                                      </p:tavLst>
                                    </p:anim>
                                    <p:set>
                                      <p:cBhvr>
                                        <p:cTn id="23" dur="1" fill="hold">
                                          <p:stCondLst>
                                            <p:cond delay="1000"/>
                                          </p:stCondLst>
                                        </p:cTn>
                                        <p:tgtEl>
                                          <p:spTgt spid="20"/>
                                        </p:tgtEl>
                                        <p:attrNameLst>
                                          <p:attrName>style.visibility</p:attrName>
                                        </p:attrNameLst>
                                      </p:cBhvr>
                                      <p:to>
                                        <p:strVal val="hidden"/>
                                      </p:to>
                                    </p:set>
                                  </p:childTnLst>
                                </p:cTn>
                              </p:par>
                            </p:childTnLst>
                          </p:cTn>
                        </p:par>
                        <p:par>
                          <p:cTn id="24" fill="hold">
                            <p:stCondLst>
                              <p:cond delay="5105"/>
                            </p:stCondLst>
                            <p:childTnLst>
                              <p:par>
                                <p:cTn id="25" presetID="42" presetClass="path" presetSubtype="0" accel="50000" decel="50000" fill="hold" nodeType="afterEffect">
                                  <p:stCondLst>
                                    <p:cond delay="0"/>
                                  </p:stCondLst>
                                  <p:childTnLst>
                                    <p:animMotion origin="layout" path="M -6.25E-7 2.59259E-6 L 0.0043 0.925 " pathEditMode="relative" rAng="0" ptsTypes="AA">
                                      <p:cBhvr>
                                        <p:cTn id="26" dur="2000" fill="hold"/>
                                        <p:tgtEl>
                                          <p:spTgt spid="4"/>
                                        </p:tgtEl>
                                        <p:attrNameLst>
                                          <p:attrName>ppt_x</p:attrName>
                                          <p:attrName>ppt_y</p:attrName>
                                        </p:attrNameLst>
                                      </p:cBhvr>
                                      <p:rCtr x="208" y="46250"/>
                                    </p:animMotion>
                                  </p:childTnLst>
                                </p:cTn>
                              </p:par>
                            </p:childTnLst>
                          </p:cTn>
                        </p:par>
                        <p:par>
                          <p:cTn id="27" fill="hold">
                            <p:stCondLst>
                              <p:cond delay="7105"/>
                            </p:stCondLst>
                            <p:childTnLst>
                              <p:par>
                                <p:cTn id="28" presetID="42" presetClass="path" presetSubtype="0" accel="50000" decel="50000" fill="hold" nodeType="afterEffect">
                                  <p:stCondLst>
                                    <p:cond delay="0"/>
                                  </p:stCondLst>
                                  <p:childTnLst>
                                    <p:animMotion origin="layout" path="M -4.79167E-6 -3.7037E-7 L 0.0043 0.925 " pathEditMode="relative" rAng="0" ptsTypes="AA">
                                      <p:cBhvr>
                                        <p:cTn id="29" dur="2000" fill="hold"/>
                                        <p:tgtEl>
                                          <p:spTgt spid="1026"/>
                                        </p:tgtEl>
                                        <p:attrNameLst>
                                          <p:attrName>ppt_x</p:attrName>
                                          <p:attrName>ppt_y</p:attrName>
                                        </p:attrNameLst>
                                      </p:cBhvr>
                                      <p:rCtr x="208" y="46250"/>
                                    </p:animMotion>
                                  </p:childTnLst>
                                </p:cTn>
                              </p:par>
                            </p:childTnLst>
                          </p:cTn>
                        </p:par>
                        <p:par>
                          <p:cTn id="30" fill="hold">
                            <p:stCondLst>
                              <p:cond delay="9105"/>
                            </p:stCondLst>
                            <p:childTnLst>
                              <p:par>
                                <p:cTn id="31" presetID="42" presetClass="path" presetSubtype="0" accel="50000" decel="50000" fill="hold" nodeType="afterEffect">
                                  <p:stCondLst>
                                    <p:cond delay="0"/>
                                  </p:stCondLst>
                                  <p:childTnLst>
                                    <p:animMotion origin="layout" path="M -4.79167E-6 -3.33333E-6 L 0.0043 0.925 " pathEditMode="relative" rAng="0" ptsTypes="AA">
                                      <p:cBhvr>
                                        <p:cTn id="32" dur="2000" fill="hold"/>
                                        <p:tgtEl>
                                          <p:spTgt spid="7"/>
                                        </p:tgtEl>
                                        <p:attrNameLst>
                                          <p:attrName>ppt_x</p:attrName>
                                          <p:attrName>ppt_y</p:attrName>
                                        </p:attrNameLst>
                                      </p:cBhvr>
                                      <p:rCtr x="208" y="46250"/>
                                    </p:animMotion>
                                  </p:childTnLst>
                                </p:cTn>
                              </p:par>
                            </p:childTnLst>
                          </p:cTn>
                        </p:par>
                        <p:par>
                          <p:cTn id="33" fill="hold">
                            <p:stCondLst>
                              <p:cond delay="13105"/>
                            </p:stCondLst>
                            <p:childTnLst>
                              <p:par>
                                <p:cTn id="34" presetID="42" presetClass="path" presetSubtype="0" accel="50000" decel="50000" fill="hold" nodeType="afterEffect">
                                  <p:stCondLst>
                                    <p:cond delay="0"/>
                                  </p:stCondLst>
                                  <p:childTnLst>
                                    <p:animMotion origin="layout" path="M 1.04167E-6 -4.81481E-6 L 0.0043 0.925 " pathEditMode="relative" rAng="0" ptsTypes="AA">
                                      <p:cBhvr>
                                        <p:cTn id="35" dur="2000" fill="hold"/>
                                        <p:tgtEl>
                                          <p:spTgt spid="6"/>
                                        </p:tgtEl>
                                        <p:attrNameLst>
                                          <p:attrName>ppt_x</p:attrName>
                                          <p:attrName>ppt_y</p:attrName>
                                        </p:attrNameLst>
                                      </p:cBhvr>
                                      <p:rCtr x="208" y="46250"/>
                                    </p:animMotion>
                                  </p:childTnLst>
                                </p:cTn>
                              </p:par>
                            </p:childTnLst>
                          </p:cTn>
                        </p:par>
                        <p:par>
                          <p:cTn id="36" fill="hold">
                            <p:stCondLst>
                              <p:cond delay="15105"/>
                            </p:stCondLst>
                            <p:childTnLst>
                              <p:par>
                                <p:cTn id="37" presetID="42" presetClass="path" presetSubtype="0" accel="50000" decel="50000" fill="hold" nodeType="afterEffect">
                                  <p:stCondLst>
                                    <p:cond delay="0"/>
                                  </p:stCondLst>
                                  <p:childTnLst>
                                    <p:animMotion origin="layout" path="M 6.25E-7 3.7037E-6 L 0.0043 0.925 " pathEditMode="relative" rAng="0" ptsTypes="AA">
                                      <p:cBhvr>
                                        <p:cTn id="38" dur="2000" fill="hold"/>
                                        <p:tgtEl>
                                          <p:spTgt spid="135"/>
                                        </p:tgtEl>
                                        <p:attrNameLst>
                                          <p:attrName>ppt_x</p:attrName>
                                          <p:attrName>ppt_y</p:attrName>
                                        </p:attrNameLst>
                                      </p:cBhvr>
                                      <p:rCtr x="208" y="46250"/>
                                    </p:animMotion>
                                  </p:childTnLst>
                                </p:cTn>
                              </p:par>
                            </p:childTnLst>
                          </p:cTn>
                        </p:par>
                        <p:par>
                          <p:cTn id="39" fill="hold">
                            <p:stCondLst>
                              <p:cond delay="17105"/>
                            </p:stCondLst>
                            <p:childTnLst>
                              <p:par>
                                <p:cTn id="40" presetID="42" presetClass="path" presetSubtype="0" accel="50000" decel="50000" fill="hold" nodeType="afterEffect">
                                  <p:stCondLst>
                                    <p:cond delay="0"/>
                                  </p:stCondLst>
                                  <p:childTnLst>
                                    <p:animMotion origin="layout" path="M -3.75E-6 2.22222E-6 L 0.0043 0.925 " pathEditMode="relative" rAng="0" ptsTypes="AA">
                                      <p:cBhvr>
                                        <p:cTn id="41" dur="2000" fill="hold"/>
                                        <p:tgtEl>
                                          <p:spTgt spid="134"/>
                                        </p:tgtEl>
                                        <p:attrNameLst>
                                          <p:attrName>ppt_x</p:attrName>
                                          <p:attrName>ppt_y</p:attrName>
                                        </p:attrNameLst>
                                      </p:cBhvr>
                                      <p:rCtr x="208" y="46250"/>
                                    </p:animMotion>
                                  </p:childTnLst>
                                </p:cTn>
                              </p:par>
                            </p:childTnLst>
                          </p:cTn>
                        </p:par>
                        <p:par>
                          <p:cTn id="42" fill="hold">
                            <p:stCondLst>
                              <p:cond delay="19105"/>
                            </p:stCondLst>
                            <p:childTnLst>
                              <p:par>
                                <p:cTn id="43" presetID="42" presetClass="path" presetSubtype="0" accel="50000" decel="50000" fill="hold" nodeType="afterEffect">
                                  <p:stCondLst>
                                    <p:cond delay="0"/>
                                  </p:stCondLst>
                                  <p:childTnLst>
                                    <p:animMotion origin="layout" path="M -3.54167E-6 -7.40741E-7 L 0.0043 0.925 " pathEditMode="relative" rAng="0" ptsTypes="AA">
                                      <p:cBhvr>
                                        <p:cTn id="44" dur="2000" fill="hold"/>
                                        <p:tgtEl>
                                          <p:spTgt spid="137"/>
                                        </p:tgtEl>
                                        <p:attrNameLst>
                                          <p:attrName>ppt_x</p:attrName>
                                          <p:attrName>ppt_y</p:attrName>
                                        </p:attrNameLst>
                                      </p:cBhvr>
                                      <p:rCtr x="208" y="46250"/>
                                    </p:animMotion>
                                  </p:childTnLst>
                                </p:cTn>
                              </p:par>
                            </p:childTnLst>
                          </p:cTn>
                        </p:par>
                        <p:par>
                          <p:cTn id="45" fill="hold">
                            <p:stCondLst>
                              <p:cond delay="21105"/>
                            </p:stCondLst>
                            <p:childTnLst>
                              <p:par>
                                <p:cTn id="46" presetID="42" presetClass="path" presetSubtype="0" accel="50000" decel="50000" fill="hold" nodeType="afterEffect">
                                  <p:stCondLst>
                                    <p:cond delay="0"/>
                                  </p:stCondLst>
                                  <p:childTnLst>
                                    <p:animMotion origin="layout" path="M 2.29167E-6 -3.7037E-6 L 0.00429 0.925 " pathEditMode="relative" rAng="0" ptsTypes="AA">
                                      <p:cBhvr>
                                        <p:cTn id="47" dur="2000" fill="hold"/>
                                        <p:tgtEl>
                                          <p:spTgt spid="136"/>
                                        </p:tgtEl>
                                        <p:attrNameLst>
                                          <p:attrName>ppt_x</p:attrName>
                                          <p:attrName>ppt_y</p:attrName>
                                        </p:attrNameLst>
                                      </p:cBhvr>
                                      <p:rCtr x="208" y="46250"/>
                                    </p:animMotion>
                                  </p:childTnLst>
                                </p:cTn>
                              </p:par>
                            </p:childTnLst>
                          </p:cTn>
                        </p:par>
                        <p:par>
                          <p:cTn id="48" fill="hold">
                            <p:stCondLst>
                              <p:cond delay="23105"/>
                            </p:stCondLst>
                            <p:childTnLst>
                              <p:par>
                                <p:cTn id="49" presetID="42" presetClass="path" presetSubtype="0" accel="50000" decel="50000" fill="hold" nodeType="afterEffect">
                                  <p:stCondLst>
                                    <p:cond delay="0"/>
                                  </p:stCondLst>
                                  <p:childTnLst>
                                    <p:animMotion origin="layout" path="M 2.5E-6 -4.81481E-6 L 0.00429 0.925 " pathEditMode="relative" rAng="0" ptsTypes="AA">
                                      <p:cBhvr>
                                        <p:cTn id="50" dur="2000" fill="hold"/>
                                        <p:tgtEl>
                                          <p:spTgt spid="139"/>
                                        </p:tgtEl>
                                        <p:attrNameLst>
                                          <p:attrName>ppt_x</p:attrName>
                                          <p:attrName>ppt_y</p:attrName>
                                        </p:attrNameLst>
                                      </p:cBhvr>
                                      <p:rCtr x="208" y="46250"/>
                                    </p:animMotion>
                                  </p:childTnLst>
                                </p:cTn>
                              </p:par>
                            </p:childTnLst>
                          </p:cTn>
                        </p:par>
                        <p:par>
                          <p:cTn id="51" fill="hold">
                            <p:stCondLst>
                              <p:cond delay="25105"/>
                            </p:stCondLst>
                            <p:childTnLst>
                              <p:par>
                                <p:cTn id="52" presetID="42" presetClass="path" presetSubtype="0" accel="50000" decel="50000" fill="hold" nodeType="afterEffect">
                                  <p:stCondLst>
                                    <p:cond delay="0"/>
                                  </p:stCondLst>
                                  <p:childTnLst>
                                    <p:animMotion origin="layout" path="M -1.875E-6 2.22222E-6 L 0.0043 0.925 " pathEditMode="relative" rAng="0" ptsTypes="AA">
                                      <p:cBhvr>
                                        <p:cTn id="53" dur="2000" fill="hold"/>
                                        <p:tgtEl>
                                          <p:spTgt spid="138"/>
                                        </p:tgtEl>
                                        <p:attrNameLst>
                                          <p:attrName>ppt_x</p:attrName>
                                          <p:attrName>ppt_y</p:attrName>
                                        </p:attrNameLst>
                                      </p:cBhvr>
                                      <p:rCtr x="208" y="46250"/>
                                    </p:animMotion>
                                  </p:childTnLst>
                                </p:cTn>
                              </p:par>
                            </p:childTnLst>
                          </p:cTn>
                        </p:par>
                        <p:par>
                          <p:cTn id="54" fill="hold">
                            <p:stCondLst>
                              <p:cond delay="27105"/>
                            </p:stCondLst>
                            <p:childTnLst>
                              <p:par>
                                <p:cTn id="55" presetID="42" presetClass="path" presetSubtype="0" accel="50000" decel="50000" fill="hold" nodeType="afterEffect">
                                  <p:stCondLst>
                                    <p:cond delay="0"/>
                                  </p:stCondLst>
                                  <p:childTnLst>
                                    <p:animMotion origin="layout" path="M 4.79167E-6 -2.59259E-6 L 0.00429 0.925 " pathEditMode="relative" rAng="0" ptsTypes="AA">
                                      <p:cBhvr>
                                        <p:cTn id="56" dur="2000" fill="hold"/>
                                        <p:tgtEl>
                                          <p:spTgt spid="141"/>
                                        </p:tgtEl>
                                        <p:attrNameLst>
                                          <p:attrName>ppt_x</p:attrName>
                                          <p:attrName>ppt_y</p:attrName>
                                        </p:attrNameLst>
                                      </p:cBhvr>
                                      <p:rCtr x="208" y="46250"/>
                                    </p:animMotion>
                                  </p:childTnLst>
                                </p:cTn>
                              </p:par>
                            </p:childTnLst>
                          </p:cTn>
                        </p:par>
                        <p:par>
                          <p:cTn id="57" fill="hold">
                            <p:stCondLst>
                              <p:cond delay="29105"/>
                            </p:stCondLst>
                            <p:childTnLst>
                              <p:par>
                                <p:cTn id="58" presetID="42" presetClass="path" presetSubtype="0" accel="50000" decel="50000" fill="hold" nodeType="afterEffect">
                                  <p:stCondLst>
                                    <p:cond delay="0"/>
                                  </p:stCondLst>
                                  <p:childTnLst>
                                    <p:animMotion origin="layout" path="M 6.25E-7 4.44444E-6 L 0.0043 0.925 " pathEditMode="relative" rAng="0" ptsTypes="AA">
                                      <p:cBhvr>
                                        <p:cTn id="59" dur="2000" fill="hold"/>
                                        <p:tgtEl>
                                          <p:spTgt spid="140"/>
                                        </p:tgtEl>
                                        <p:attrNameLst>
                                          <p:attrName>ppt_x</p:attrName>
                                          <p:attrName>ppt_y</p:attrName>
                                        </p:attrNameLst>
                                      </p:cBhvr>
                                      <p:rCtr x="208" y="46250"/>
                                    </p:animMotion>
                                  </p:childTnLst>
                                </p:cTn>
                              </p:par>
                            </p:childTnLst>
                          </p:cTn>
                        </p:par>
                        <p:par>
                          <p:cTn id="60" fill="hold">
                            <p:stCondLst>
                              <p:cond delay="31105"/>
                            </p:stCondLst>
                            <p:childTnLst>
                              <p:par>
                                <p:cTn id="61" presetID="42" presetClass="path" presetSubtype="0" accel="50000" decel="50000" fill="hold" nodeType="afterEffect">
                                  <p:stCondLst>
                                    <p:cond delay="0"/>
                                  </p:stCondLst>
                                  <p:childTnLst>
                                    <p:animMotion origin="layout" path="M 6.25E-7 1.48148E-6 L 0.0043 0.925 " pathEditMode="relative" rAng="0" ptsTypes="AA">
                                      <p:cBhvr>
                                        <p:cTn id="62" dur="2000" fill="hold"/>
                                        <p:tgtEl>
                                          <p:spTgt spid="143"/>
                                        </p:tgtEl>
                                        <p:attrNameLst>
                                          <p:attrName>ppt_x</p:attrName>
                                          <p:attrName>ppt_y</p:attrName>
                                        </p:attrNameLst>
                                      </p:cBhvr>
                                      <p:rCtr x="208" y="46250"/>
                                    </p:animMotion>
                                  </p:childTnLst>
                                </p:cTn>
                              </p:par>
                            </p:childTnLst>
                          </p:cTn>
                        </p:par>
                        <p:par>
                          <p:cTn id="63" fill="hold">
                            <p:stCondLst>
                              <p:cond delay="33105"/>
                            </p:stCondLst>
                            <p:childTnLst>
                              <p:par>
                                <p:cTn id="64" presetID="42" presetClass="path" presetSubtype="0" accel="50000" decel="50000" fill="hold" nodeType="afterEffect">
                                  <p:stCondLst>
                                    <p:cond delay="0"/>
                                  </p:stCondLst>
                                  <p:childTnLst>
                                    <p:animMotion origin="layout" path="M -3.54167E-6 -1.48148E-6 L 0.0043 0.925 " pathEditMode="relative" rAng="0" ptsTypes="AA">
                                      <p:cBhvr>
                                        <p:cTn id="65" dur="2000" fill="hold"/>
                                        <p:tgtEl>
                                          <p:spTgt spid="142"/>
                                        </p:tgtEl>
                                        <p:attrNameLst>
                                          <p:attrName>ppt_x</p:attrName>
                                          <p:attrName>ppt_y</p:attrName>
                                        </p:attrNameLst>
                                      </p:cBhvr>
                                      <p:rCtr x="208" y="46250"/>
                                    </p:animMotion>
                                  </p:childTnLst>
                                </p:cTn>
                              </p:par>
                            </p:childTnLst>
                          </p:cTn>
                        </p:par>
                        <p:par>
                          <p:cTn id="66" fill="hold">
                            <p:stCondLst>
                              <p:cond delay="35105"/>
                            </p:stCondLst>
                            <p:childTnLst>
                              <p:par>
                                <p:cTn id="67" presetID="42" presetClass="path" presetSubtype="0" accel="50000" decel="50000" fill="hold" nodeType="afterEffect">
                                  <p:stCondLst>
                                    <p:cond delay="0"/>
                                  </p:stCondLst>
                                  <p:childTnLst>
                                    <p:animMotion origin="layout" path="M -3.95833E-6 -1.48148E-6 L 0.0043 0.925 " pathEditMode="relative" rAng="0" ptsTypes="AA">
                                      <p:cBhvr>
                                        <p:cTn id="68" dur="2000" fill="hold"/>
                                        <p:tgtEl>
                                          <p:spTgt spid="145"/>
                                        </p:tgtEl>
                                        <p:attrNameLst>
                                          <p:attrName>ppt_x</p:attrName>
                                          <p:attrName>ppt_y</p:attrName>
                                        </p:attrNameLst>
                                      </p:cBhvr>
                                      <p:rCtr x="208" y="46250"/>
                                    </p:animMotion>
                                  </p:childTnLst>
                                </p:cTn>
                              </p:par>
                            </p:childTnLst>
                          </p:cTn>
                        </p:par>
                        <p:par>
                          <p:cTn id="69" fill="hold">
                            <p:stCondLst>
                              <p:cond delay="37105"/>
                            </p:stCondLst>
                            <p:childTnLst>
                              <p:par>
                                <p:cTn id="70" presetID="42" presetClass="path" presetSubtype="0" accel="50000" decel="50000" fill="hold" nodeType="afterEffect">
                                  <p:stCondLst>
                                    <p:cond delay="0"/>
                                  </p:stCondLst>
                                  <p:childTnLst>
                                    <p:animMotion origin="layout" path="M 1.66667E-6 -2.96296E-6 L 0.0043 0.925 " pathEditMode="relative" rAng="0" ptsTypes="AA">
                                      <p:cBhvr>
                                        <p:cTn id="71" dur="2000" fill="hold"/>
                                        <p:tgtEl>
                                          <p:spTgt spid="144"/>
                                        </p:tgtEl>
                                        <p:attrNameLst>
                                          <p:attrName>ppt_x</p:attrName>
                                          <p:attrName>ppt_y</p:attrName>
                                        </p:attrNameLst>
                                      </p:cBhvr>
                                      <p:rCtr x="208" y="46250"/>
                                    </p:animMotion>
                                  </p:childTnLst>
                                </p:cTn>
                              </p:par>
                            </p:childTnLst>
                          </p:cTn>
                        </p:par>
                        <p:par>
                          <p:cTn id="72" fill="hold">
                            <p:stCondLst>
                              <p:cond delay="39105"/>
                            </p:stCondLst>
                            <p:childTnLst>
                              <p:par>
                                <p:cTn id="73" presetID="42" presetClass="path" presetSubtype="0" accel="50000" decel="50000" fill="hold" nodeType="afterEffect">
                                  <p:stCondLst>
                                    <p:cond delay="0"/>
                                  </p:stCondLst>
                                  <p:childTnLst>
                                    <p:animMotion origin="layout" path="M 1.875E-6 4.07407E-6 L 0.0043 0.925 " pathEditMode="relative" rAng="0" ptsTypes="AA">
                                      <p:cBhvr>
                                        <p:cTn id="74" dur="2000" fill="hold"/>
                                        <p:tgtEl>
                                          <p:spTgt spid="147"/>
                                        </p:tgtEl>
                                        <p:attrNameLst>
                                          <p:attrName>ppt_x</p:attrName>
                                          <p:attrName>ppt_y</p:attrName>
                                        </p:attrNameLst>
                                      </p:cBhvr>
                                      <p:rCtr x="208" y="46250"/>
                                    </p:animMotion>
                                  </p:childTnLst>
                                </p:cTn>
                              </p:par>
                            </p:childTnLst>
                          </p:cTn>
                        </p:par>
                        <p:par>
                          <p:cTn id="75" fill="hold">
                            <p:stCondLst>
                              <p:cond delay="41105"/>
                            </p:stCondLst>
                            <p:childTnLst>
                              <p:par>
                                <p:cTn id="76" presetID="42" presetClass="path" presetSubtype="0" accel="50000" decel="50000" fill="hold" nodeType="afterEffect">
                                  <p:stCondLst>
                                    <p:cond delay="0"/>
                                  </p:stCondLst>
                                  <p:childTnLst>
                                    <p:animMotion origin="layout" path="M -2.29167E-6 1.11111E-6 L 0.0043 0.925 " pathEditMode="relative" rAng="0" ptsTypes="AA">
                                      <p:cBhvr>
                                        <p:cTn id="77" dur="2000" fill="hold"/>
                                        <p:tgtEl>
                                          <p:spTgt spid="146"/>
                                        </p:tgtEl>
                                        <p:attrNameLst>
                                          <p:attrName>ppt_x</p:attrName>
                                          <p:attrName>ppt_y</p:attrName>
                                        </p:attrNameLst>
                                      </p:cBhvr>
                                      <p:rCtr x="208" y="46250"/>
                                    </p:animMotion>
                                  </p:childTnLst>
                                </p:cTn>
                              </p:par>
                            </p:childTnLst>
                          </p:cTn>
                        </p:par>
                        <p:par>
                          <p:cTn id="78" fill="hold">
                            <p:stCondLst>
                              <p:cond delay="43105"/>
                            </p:stCondLst>
                            <p:childTnLst>
                              <p:par>
                                <p:cTn id="79" presetID="42" presetClass="path" presetSubtype="0" accel="50000" decel="50000" fill="hold" nodeType="afterEffect">
                                  <p:stCondLst>
                                    <p:cond delay="0"/>
                                  </p:stCondLst>
                                  <p:childTnLst>
                                    <p:animMotion origin="layout" path="M -2.08333E-6 -1.48148E-6 L 0.0043 0.925 " pathEditMode="relative" rAng="0" ptsTypes="AA">
                                      <p:cBhvr>
                                        <p:cTn id="80" dur="2000" fill="hold"/>
                                        <p:tgtEl>
                                          <p:spTgt spid="149"/>
                                        </p:tgtEl>
                                        <p:attrNameLst>
                                          <p:attrName>ppt_x</p:attrName>
                                          <p:attrName>ppt_y</p:attrName>
                                        </p:attrNameLst>
                                      </p:cBhvr>
                                      <p:rCtr x="208" y="46250"/>
                                    </p:animMotion>
                                  </p:childTnLst>
                                </p:cTn>
                              </p:par>
                            </p:childTnLst>
                          </p:cTn>
                        </p:par>
                        <p:par>
                          <p:cTn id="81" fill="hold">
                            <p:stCondLst>
                              <p:cond delay="45105"/>
                            </p:stCondLst>
                            <p:childTnLst>
                              <p:par>
                                <p:cTn id="82" presetID="42" presetClass="path" presetSubtype="0" accel="50000" decel="50000" fill="hold" nodeType="afterEffect">
                                  <p:stCondLst>
                                    <p:cond delay="0"/>
                                  </p:stCondLst>
                                  <p:childTnLst>
                                    <p:animMotion origin="layout" path="M 3.54167E-6 -2.96296E-6 L 0.00429 0.925 " pathEditMode="relative" rAng="0" ptsTypes="AA">
                                      <p:cBhvr>
                                        <p:cTn id="83" dur="2000" fill="hold"/>
                                        <p:tgtEl>
                                          <p:spTgt spid="148"/>
                                        </p:tgtEl>
                                        <p:attrNameLst>
                                          <p:attrName>ppt_x</p:attrName>
                                          <p:attrName>ppt_y</p:attrName>
                                        </p:attrNameLst>
                                      </p:cBhvr>
                                      <p:rCtr x="208" y="46250"/>
                                    </p:animMotion>
                                  </p:childTnLst>
                                </p:cTn>
                              </p:par>
                            </p:childTnLst>
                          </p:cTn>
                        </p:par>
                        <p:par>
                          <p:cTn id="84" fill="hold">
                            <p:stCondLst>
                              <p:cond delay="47105"/>
                            </p:stCondLst>
                            <p:childTnLst>
                              <p:par>
                                <p:cTn id="85" presetID="42" presetClass="path" presetSubtype="0" accel="50000" decel="50000" fill="hold" nodeType="afterEffect">
                                  <p:stCondLst>
                                    <p:cond delay="0"/>
                                  </p:stCondLst>
                                  <p:childTnLst>
                                    <p:animMotion origin="layout" path="M 1.04167E-6 -2.59259E-6 L 0.0043 0.925 " pathEditMode="relative" rAng="0" ptsTypes="AA">
                                      <p:cBhvr>
                                        <p:cTn id="86" dur="2000" fill="hold"/>
                                        <p:tgtEl>
                                          <p:spTgt spid="151"/>
                                        </p:tgtEl>
                                        <p:attrNameLst>
                                          <p:attrName>ppt_x</p:attrName>
                                          <p:attrName>ppt_y</p:attrName>
                                        </p:attrNameLst>
                                      </p:cBhvr>
                                      <p:rCtr x="208" y="46250"/>
                                    </p:animMotion>
                                  </p:childTnLst>
                                </p:cTn>
                              </p:par>
                            </p:childTnLst>
                          </p:cTn>
                        </p:par>
                        <p:par>
                          <p:cTn id="87" fill="hold">
                            <p:stCondLst>
                              <p:cond delay="49105"/>
                            </p:stCondLst>
                            <p:childTnLst>
                              <p:par>
                                <p:cTn id="88" presetID="42" presetClass="path" presetSubtype="0" accel="50000" decel="50000" fill="hold" nodeType="afterEffect">
                                  <p:stCondLst>
                                    <p:cond delay="0"/>
                                  </p:stCondLst>
                                  <p:childTnLst>
                                    <p:animMotion origin="layout" path="M -3.125E-6 -4.07407E-6 L 0.0043 0.925 " pathEditMode="relative" rAng="0" ptsTypes="AA">
                                      <p:cBhvr>
                                        <p:cTn id="89" dur="2000" fill="hold"/>
                                        <p:tgtEl>
                                          <p:spTgt spid="150"/>
                                        </p:tgtEl>
                                        <p:attrNameLst>
                                          <p:attrName>ppt_x</p:attrName>
                                          <p:attrName>ppt_y</p:attrName>
                                        </p:attrNameLst>
                                      </p:cBhvr>
                                      <p:rCtr x="208" y="46250"/>
                                    </p:animMotion>
                                  </p:childTnLst>
                                </p:cTn>
                              </p:par>
                            </p:childTnLst>
                          </p:cTn>
                        </p:par>
                        <p:par>
                          <p:cTn id="90" fill="hold">
                            <p:stCondLst>
                              <p:cond delay="51105"/>
                            </p:stCondLst>
                            <p:childTnLst>
                              <p:par>
                                <p:cTn id="91" presetID="42" presetClass="path" presetSubtype="0" accel="50000" decel="50000" fill="hold" nodeType="afterEffect">
                                  <p:stCondLst>
                                    <p:cond delay="0"/>
                                  </p:stCondLst>
                                  <p:childTnLst>
                                    <p:animMotion origin="layout" path="M -3.125E-6 2.96296E-6 L 0.0043 0.925 " pathEditMode="relative" rAng="0" ptsTypes="AA">
                                      <p:cBhvr>
                                        <p:cTn id="92" dur="2000" fill="hold"/>
                                        <p:tgtEl>
                                          <p:spTgt spid="153"/>
                                        </p:tgtEl>
                                        <p:attrNameLst>
                                          <p:attrName>ppt_x</p:attrName>
                                          <p:attrName>ppt_y</p:attrName>
                                        </p:attrNameLst>
                                      </p:cBhvr>
                                      <p:rCtr x="208" y="46250"/>
                                    </p:animMotion>
                                  </p:childTnLst>
                                </p:cTn>
                              </p:par>
                            </p:childTnLst>
                          </p:cTn>
                        </p:par>
                        <p:par>
                          <p:cTn id="93" fill="hold">
                            <p:stCondLst>
                              <p:cond delay="53105"/>
                            </p:stCondLst>
                            <p:childTnLst>
                              <p:par>
                                <p:cTn id="94" presetID="42" presetClass="path" presetSubtype="0" accel="50000" decel="50000" fill="hold" nodeType="afterEffect">
                                  <p:stCondLst>
                                    <p:cond delay="0"/>
                                  </p:stCondLst>
                                  <p:childTnLst>
                                    <p:animMotion origin="layout" path="M 2.70833E-6 -5.55112E-17 L 0.00429 0.925 " pathEditMode="relative" rAng="0" ptsTypes="AA">
                                      <p:cBhvr>
                                        <p:cTn id="95" dur="2000" fill="hold"/>
                                        <p:tgtEl>
                                          <p:spTgt spid="152"/>
                                        </p:tgtEl>
                                        <p:attrNameLst>
                                          <p:attrName>ppt_x</p:attrName>
                                          <p:attrName>ppt_y</p:attrName>
                                        </p:attrNameLst>
                                      </p:cBhvr>
                                      <p:rCtr x="208" y="46250"/>
                                    </p:animMotion>
                                  </p:childTnLst>
                                </p:cTn>
                              </p:par>
                            </p:childTnLst>
                          </p:cTn>
                        </p:par>
                        <p:par>
                          <p:cTn id="96" fill="hold">
                            <p:stCondLst>
                              <p:cond delay="55105"/>
                            </p:stCondLst>
                            <p:childTnLst>
                              <p:par>
                                <p:cTn id="97" presetID="42" presetClass="path" presetSubtype="0" accel="50000" decel="50000" fill="hold" nodeType="afterEffect">
                                  <p:stCondLst>
                                    <p:cond delay="0"/>
                                  </p:stCondLst>
                                  <p:childTnLst>
                                    <p:animMotion origin="layout" path="M 2.29167E-6 -5.55112E-17 L 0.00429 0.925 " pathEditMode="relative" rAng="0" ptsTypes="AA">
                                      <p:cBhvr>
                                        <p:cTn id="98" dur="2000" fill="hold"/>
                                        <p:tgtEl>
                                          <p:spTgt spid="155"/>
                                        </p:tgtEl>
                                        <p:attrNameLst>
                                          <p:attrName>ppt_x</p:attrName>
                                          <p:attrName>ppt_y</p:attrName>
                                        </p:attrNameLst>
                                      </p:cBhvr>
                                      <p:rCtr x="208" y="46250"/>
                                    </p:animMotion>
                                  </p:childTnLst>
                                </p:cTn>
                              </p:par>
                            </p:childTnLst>
                          </p:cTn>
                        </p:par>
                        <p:par>
                          <p:cTn id="99" fill="hold">
                            <p:stCondLst>
                              <p:cond delay="57105"/>
                            </p:stCondLst>
                            <p:childTnLst>
                              <p:par>
                                <p:cTn id="100" presetID="42" presetClass="path" presetSubtype="0" accel="50000" decel="50000" fill="hold" nodeType="afterEffect">
                                  <p:stCondLst>
                                    <p:cond delay="0"/>
                                  </p:stCondLst>
                                  <p:childTnLst>
                                    <p:animMotion origin="layout" path="M -2.08333E-6 -2.96296E-6 L 0.0043 0.925 " pathEditMode="relative" rAng="0" ptsTypes="AA">
                                      <p:cBhvr>
                                        <p:cTn id="101" dur="2000" fill="hold"/>
                                        <p:tgtEl>
                                          <p:spTgt spid="154"/>
                                        </p:tgtEl>
                                        <p:attrNameLst>
                                          <p:attrName>ppt_x</p:attrName>
                                          <p:attrName>ppt_y</p:attrName>
                                        </p:attrNameLst>
                                      </p:cBhvr>
                                      <p:rCtr x="208" y="46250"/>
                                    </p:animMotion>
                                  </p:childTnLst>
                                </p:cTn>
                              </p:par>
                            </p:childTnLst>
                          </p:cTn>
                        </p:par>
                        <p:par>
                          <p:cTn id="102" fill="hold">
                            <p:stCondLst>
                              <p:cond delay="59105"/>
                            </p:stCondLst>
                            <p:childTnLst>
                              <p:par>
                                <p:cTn id="103" presetID="42" presetClass="path" presetSubtype="0" accel="50000" decel="50000" fill="hold" nodeType="afterEffect">
                                  <p:stCondLst>
                                    <p:cond delay="0"/>
                                  </p:stCondLst>
                                  <p:childTnLst>
                                    <p:animMotion origin="layout" path="M -1.875E-6 4.07407E-6 L 0.0043 0.925 " pathEditMode="relative" rAng="0" ptsTypes="AA">
                                      <p:cBhvr>
                                        <p:cTn id="104" dur="2000" fill="hold"/>
                                        <p:tgtEl>
                                          <p:spTgt spid="157"/>
                                        </p:tgtEl>
                                        <p:attrNameLst>
                                          <p:attrName>ppt_x</p:attrName>
                                          <p:attrName>ppt_y</p:attrName>
                                        </p:attrNameLst>
                                      </p:cBhvr>
                                      <p:rCtr x="208" y="46250"/>
                                    </p:animMotion>
                                  </p:childTnLst>
                                </p:cTn>
                              </p:par>
                            </p:childTnLst>
                          </p:cTn>
                        </p:par>
                        <p:par>
                          <p:cTn id="105" fill="hold">
                            <p:stCondLst>
                              <p:cond delay="61105"/>
                            </p:stCondLst>
                            <p:childTnLst>
                              <p:par>
                                <p:cTn id="106" presetID="42" presetClass="path" presetSubtype="0" accel="50000" decel="50000" fill="hold" nodeType="afterEffect">
                                  <p:stCondLst>
                                    <p:cond delay="0"/>
                                  </p:stCondLst>
                                  <p:childTnLst>
                                    <p:animMotion origin="layout" path="M 3.95833E-6 2.59259E-6 L 0.00429 0.925 " pathEditMode="relative" rAng="0" ptsTypes="AA">
                                      <p:cBhvr>
                                        <p:cTn id="107" dur="2000" fill="hold"/>
                                        <p:tgtEl>
                                          <p:spTgt spid="156"/>
                                        </p:tgtEl>
                                        <p:attrNameLst>
                                          <p:attrName>ppt_x</p:attrName>
                                          <p:attrName>ppt_y</p:attrName>
                                        </p:attrNameLst>
                                      </p:cBhvr>
                                      <p:rCtr x="208" y="46250"/>
                                    </p:animMotion>
                                  </p:childTnLst>
                                </p:cTn>
                              </p:par>
                            </p:childTnLst>
                          </p:cTn>
                        </p:par>
                        <p:par>
                          <p:cTn id="108" fill="hold">
                            <p:stCondLst>
                              <p:cond delay="63105"/>
                            </p:stCondLst>
                            <p:childTnLst>
                              <p:par>
                                <p:cTn id="109" presetID="42" presetClass="path" presetSubtype="0" accel="50000" decel="50000" fill="hold" nodeType="afterEffect">
                                  <p:stCondLst>
                                    <p:cond delay="0"/>
                                  </p:stCondLst>
                                  <p:childTnLst>
                                    <p:animMotion origin="layout" path="M 4.16667E-6 -5.55112E-17 L 0.00429 0.925 " pathEditMode="relative" rAng="0" ptsTypes="AA">
                                      <p:cBhvr>
                                        <p:cTn id="110" dur="2000" fill="hold"/>
                                        <p:tgtEl>
                                          <p:spTgt spid="160"/>
                                        </p:tgtEl>
                                        <p:attrNameLst>
                                          <p:attrName>ppt_x</p:attrName>
                                          <p:attrName>ppt_y</p:attrName>
                                        </p:attrNameLst>
                                      </p:cBhvr>
                                      <p:rCtr x="208" y="46250"/>
                                    </p:animMotion>
                                  </p:childTnLst>
                                </p:cTn>
                              </p:par>
                            </p:childTnLst>
                          </p:cTn>
                        </p:par>
                        <p:par>
                          <p:cTn id="111" fill="hold">
                            <p:stCondLst>
                              <p:cond delay="65105"/>
                            </p:stCondLst>
                            <p:childTnLst>
                              <p:par>
                                <p:cTn id="112" presetID="42" presetClass="path" presetSubtype="0" accel="50000" decel="50000" fill="hold" nodeType="afterEffect">
                                  <p:stCondLst>
                                    <p:cond delay="0"/>
                                  </p:stCondLst>
                                  <p:childTnLst>
                                    <p:animMotion origin="layout" path="M -2.08333E-7 -1.48148E-6 L 0.0043 0.925 " pathEditMode="relative" rAng="0" ptsTypes="AA">
                                      <p:cBhvr>
                                        <p:cTn id="113" dur="2000" fill="hold"/>
                                        <p:tgtEl>
                                          <p:spTgt spid="158"/>
                                        </p:tgtEl>
                                        <p:attrNameLst>
                                          <p:attrName>ppt_x</p:attrName>
                                          <p:attrName>ppt_y</p:attrName>
                                        </p:attrNameLst>
                                      </p:cBhvr>
                                      <p:rCtr x="208" y="46250"/>
                                    </p:animMotion>
                                  </p:childTnLst>
                                </p:cTn>
                              </p:par>
                            </p:childTnLst>
                          </p:cTn>
                        </p:par>
                        <p:par>
                          <p:cTn id="114" fill="hold">
                            <p:stCondLst>
                              <p:cond delay="67105"/>
                            </p:stCondLst>
                            <p:childTnLst>
                              <p:par>
                                <p:cTn id="115" presetID="42" presetClass="path" presetSubtype="0" accel="50000" decel="50000" fill="hold" nodeType="afterEffect">
                                  <p:stCondLst>
                                    <p:cond delay="0"/>
                                  </p:stCondLst>
                                  <p:childTnLst>
                                    <p:animMotion origin="layout" path="M 3.33333E-6 -1.48148E-6 L 0.00429 0.925 " pathEditMode="relative" rAng="0" ptsTypes="AA">
                                      <p:cBhvr>
                                        <p:cTn id="116" dur="2000" fill="hold"/>
                                        <p:tgtEl>
                                          <p:spTgt spid="162"/>
                                        </p:tgtEl>
                                        <p:attrNameLst>
                                          <p:attrName>ppt_x</p:attrName>
                                          <p:attrName>ppt_y</p:attrName>
                                        </p:attrNameLst>
                                      </p:cBhvr>
                                      <p:rCtr x="208" y="46250"/>
                                    </p:animMotion>
                                  </p:childTnLst>
                                </p:cTn>
                              </p:par>
                            </p:childTnLst>
                          </p:cTn>
                        </p:par>
                        <p:par>
                          <p:cTn id="117" fill="hold">
                            <p:stCondLst>
                              <p:cond delay="69105"/>
                            </p:stCondLst>
                            <p:childTnLst>
                              <p:par>
                                <p:cTn id="118" presetID="42" presetClass="path" presetSubtype="0" accel="50000" decel="50000" fill="hold" nodeType="afterEffect">
                                  <p:stCondLst>
                                    <p:cond delay="0"/>
                                  </p:stCondLst>
                                  <p:childTnLst>
                                    <p:animMotion origin="layout" path="M -1.04167E-6 -4.44444E-6 L 0.0043 0.925 " pathEditMode="relative" rAng="0" ptsTypes="AA">
                                      <p:cBhvr>
                                        <p:cTn id="119" dur="2000" fill="hold"/>
                                        <p:tgtEl>
                                          <p:spTgt spid="161"/>
                                        </p:tgtEl>
                                        <p:attrNameLst>
                                          <p:attrName>ppt_x</p:attrName>
                                          <p:attrName>ppt_y</p:attrName>
                                        </p:attrNameLst>
                                      </p:cBhvr>
                                      <p:rCtr x="208" y="46250"/>
                                    </p:animMotion>
                                  </p:childTnLst>
                                </p:cTn>
                              </p:par>
                            </p:childTnLst>
                          </p:cTn>
                        </p:par>
                        <p:par>
                          <p:cTn id="120" fill="hold">
                            <p:stCondLst>
                              <p:cond delay="71105"/>
                            </p:stCondLst>
                            <p:childTnLst>
                              <p:par>
                                <p:cTn id="121" presetID="42" presetClass="path" presetSubtype="0" accel="50000" decel="50000" fill="hold" nodeType="afterEffect">
                                  <p:stCondLst>
                                    <p:cond delay="0"/>
                                  </p:stCondLst>
                                  <p:childTnLst>
                                    <p:animMotion origin="layout" path="M -8.33333E-7 2.59259E-6 L 0.0043 0.925 " pathEditMode="relative" rAng="0" ptsTypes="AA">
                                      <p:cBhvr>
                                        <p:cTn id="122" dur="2000" fill="hold"/>
                                        <p:tgtEl>
                                          <p:spTgt spid="167"/>
                                        </p:tgtEl>
                                        <p:attrNameLst>
                                          <p:attrName>ppt_x</p:attrName>
                                          <p:attrName>ppt_y</p:attrName>
                                        </p:attrNameLst>
                                      </p:cBhvr>
                                      <p:rCtr x="208" y="46250"/>
                                    </p:animMotion>
                                  </p:childTnLst>
                                </p:cTn>
                              </p:par>
                            </p:childTnLst>
                          </p:cTn>
                        </p:par>
                        <p:par>
                          <p:cTn id="123" fill="hold">
                            <p:stCondLst>
                              <p:cond delay="73105"/>
                            </p:stCondLst>
                            <p:childTnLst>
                              <p:par>
                                <p:cTn id="124" presetID="42" presetClass="path" presetSubtype="0" accel="50000" decel="50000" fill="hold" nodeType="afterEffect">
                                  <p:stCondLst>
                                    <p:cond delay="0"/>
                                  </p:stCondLst>
                                  <p:childTnLst>
                                    <p:animMotion origin="layout" path="M 5E-6 1.11111E-6 L 0.0043 0.925 " pathEditMode="relative" rAng="0" ptsTypes="AA">
                                      <p:cBhvr>
                                        <p:cTn id="125" dur="2000" fill="hold"/>
                                        <p:tgtEl>
                                          <p:spTgt spid="163"/>
                                        </p:tgtEl>
                                        <p:attrNameLst>
                                          <p:attrName>ppt_x</p:attrName>
                                          <p:attrName>ppt_y</p:attrName>
                                        </p:attrNameLst>
                                      </p:cBhvr>
                                      <p:rCtr x="208" y="46250"/>
                                    </p:animMotion>
                                  </p:childTnLst>
                                </p:cTn>
                              </p:par>
                            </p:childTnLst>
                          </p:cTn>
                        </p:par>
                        <p:par>
                          <p:cTn id="126" fill="hold">
                            <p:stCondLst>
                              <p:cond delay="75105"/>
                            </p:stCondLst>
                            <p:childTnLst>
                              <p:par>
                                <p:cTn id="127" presetID="42" presetClass="path" presetSubtype="0" accel="50000" decel="50000" fill="hold" nodeType="afterEffect">
                                  <p:stCondLst>
                                    <p:cond delay="0"/>
                                  </p:stCondLst>
                                  <p:childTnLst>
                                    <p:animMotion origin="layout" path="M 4.375E-6 -3.7037E-7 L 0.00429 0.925 " pathEditMode="relative" rAng="0" ptsTypes="AA">
                                      <p:cBhvr>
                                        <p:cTn id="128" dur="2000" fill="hold"/>
                                        <p:tgtEl>
                                          <p:spTgt spid="169"/>
                                        </p:tgtEl>
                                        <p:attrNameLst>
                                          <p:attrName>ppt_x</p:attrName>
                                          <p:attrName>ppt_y</p:attrName>
                                        </p:attrNameLst>
                                      </p:cBhvr>
                                      <p:rCtr x="208" y="46250"/>
                                    </p:animMotion>
                                  </p:childTnLst>
                                </p:cTn>
                              </p:par>
                            </p:childTnLst>
                          </p:cTn>
                        </p:par>
                        <p:par>
                          <p:cTn id="129" fill="hold">
                            <p:stCondLst>
                              <p:cond delay="77105"/>
                            </p:stCondLst>
                            <p:childTnLst>
                              <p:par>
                                <p:cTn id="130" presetID="42" presetClass="path" presetSubtype="0" accel="50000" decel="50000" fill="hold" nodeType="afterEffect">
                                  <p:stCondLst>
                                    <p:cond delay="0"/>
                                  </p:stCondLst>
                                  <p:childTnLst>
                                    <p:animMotion origin="layout" path="M 2.08333E-7 -1.85185E-6 L 0.0043 0.925 " pathEditMode="relative" rAng="0" ptsTypes="AA">
                                      <p:cBhvr>
                                        <p:cTn id="131" dur="2000" fill="hold"/>
                                        <p:tgtEl>
                                          <p:spTgt spid="168"/>
                                        </p:tgtEl>
                                        <p:attrNameLst>
                                          <p:attrName>ppt_x</p:attrName>
                                          <p:attrName>ppt_y</p:attrName>
                                        </p:attrNameLst>
                                      </p:cBhvr>
                                      <p:rCtr x="208" y="46250"/>
                                    </p:animMotion>
                                  </p:childTnLst>
                                </p:cTn>
                              </p:par>
                            </p:childTnLst>
                          </p:cTn>
                        </p:par>
                        <p:par>
                          <p:cTn id="132" fill="hold">
                            <p:stCondLst>
                              <p:cond delay="79105"/>
                            </p:stCondLst>
                            <p:childTnLst>
                              <p:par>
                                <p:cTn id="133" presetID="42" presetClass="path" presetSubtype="0" accel="50000" decel="50000" fill="hold" nodeType="afterEffect">
                                  <p:stCondLst>
                                    <p:cond delay="0"/>
                                  </p:stCondLst>
                                  <p:childTnLst>
                                    <p:animMotion origin="layout" path="M 4.16667E-7 -4.81481E-6 L 0.0043 0.925 " pathEditMode="relative" rAng="0" ptsTypes="AA">
                                      <p:cBhvr>
                                        <p:cTn id="134" dur="2000" fill="hold"/>
                                        <p:tgtEl>
                                          <p:spTgt spid="171"/>
                                        </p:tgtEl>
                                        <p:attrNameLst>
                                          <p:attrName>ppt_x</p:attrName>
                                          <p:attrName>ppt_y</p:attrName>
                                        </p:attrNameLst>
                                      </p:cBhvr>
                                      <p:rCtr x="208" y="46250"/>
                                    </p:animMotion>
                                  </p:childTnLst>
                                </p:cTn>
                              </p:par>
                            </p:childTnLst>
                          </p:cTn>
                        </p:par>
                        <p:par>
                          <p:cTn id="135" fill="hold">
                            <p:stCondLst>
                              <p:cond delay="81105"/>
                            </p:stCondLst>
                            <p:childTnLst>
                              <p:par>
                                <p:cTn id="136" presetID="42" presetClass="path" presetSubtype="0" accel="50000" decel="50000" fill="hold" nodeType="afterEffect">
                                  <p:stCondLst>
                                    <p:cond delay="0"/>
                                  </p:stCondLst>
                                  <p:childTnLst>
                                    <p:animMotion origin="layout" path="M -3.95833E-6 2.22222E-6 L 0.0043 0.925 " pathEditMode="relative" rAng="0" ptsTypes="AA">
                                      <p:cBhvr>
                                        <p:cTn id="137" dur="2000" fill="hold"/>
                                        <p:tgtEl>
                                          <p:spTgt spid="170"/>
                                        </p:tgtEl>
                                        <p:attrNameLst>
                                          <p:attrName>ppt_x</p:attrName>
                                          <p:attrName>ppt_y</p:attrName>
                                        </p:attrNameLst>
                                      </p:cBhvr>
                                      <p:rCtr x="208" y="46250"/>
                                    </p:animMotion>
                                  </p:childTnLst>
                                </p:cTn>
                              </p:par>
                            </p:childTnLst>
                          </p:cTn>
                        </p:par>
                        <p:par>
                          <p:cTn id="138" fill="hold">
                            <p:stCondLst>
                              <p:cond delay="83105"/>
                            </p:stCondLst>
                            <p:childTnLst>
                              <p:par>
                                <p:cTn id="139" presetID="42" presetClass="path" presetSubtype="0" accel="50000" decel="50000" fill="hold" nodeType="afterEffect">
                                  <p:stCondLst>
                                    <p:cond delay="0"/>
                                  </p:stCondLst>
                                  <p:childTnLst>
                                    <p:animMotion origin="layout" path="M -3.75E-6 1.11111E-6 L 0.0043 0.925 " pathEditMode="relative" rAng="0" ptsTypes="AA">
                                      <p:cBhvr>
                                        <p:cTn id="140" dur="2000" fill="hold"/>
                                        <p:tgtEl>
                                          <p:spTgt spid="173"/>
                                        </p:tgtEl>
                                        <p:attrNameLst>
                                          <p:attrName>ppt_x</p:attrName>
                                          <p:attrName>ppt_y</p:attrName>
                                        </p:attrNameLst>
                                      </p:cBhvr>
                                      <p:rCtr x="208" y="46250"/>
                                    </p:animMotion>
                                  </p:childTnLst>
                                </p:cTn>
                              </p:par>
                            </p:childTnLst>
                          </p:cTn>
                        </p:par>
                        <p:par>
                          <p:cTn id="141" fill="hold">
                            <p:stCondLst>
                              <p:cond delay="85105"/>
                            </p:stCondLst>
                            <p:childTnLst>
                              <p:par>
                                <p:cTn id="142" presetID="42" presetClass="path" presetSubtype="0" accel="50000" decel="50000" fill="hold" nodeType="afterEffect">
                                  <p:stCondLst>
                                    <p:cond delay="0"/>
                                  </p:stCondLst>
                                  <p:childTnLst>
                                    <p:animMotion origin="layout" path="M 2.08333E-6 -1.85185E-6 L 0.00429 0.925 " pathEditMode="relative" rAng="0" ptsTypes="AA">
                                      <p:cBhvr>
                                        <p:cTn id="143" dur="2000" fill="hold"/>
                                        <p:tgtEl>
                                          <p:spTgt spid="172"/>
                                        </p:tgtEl>
                                        <p:attrNameLst>
                                          <p:attrName>ppt_x</p:attrName>
                                          <p:attrName>ppt_y</p:attrName>
                                        </p:attrNameLst>
                                      </p:cBhvr>
                                      <p:rCtr x="208" y="46250"/>
                                    </p:animMotion>
                                  </p:childTnLst>
                                </p:cTn>
                              </p:par>
                            </p:childTnLst>
                          </p:cTn>
                        </p:par>
                        <p:par>
                          <p:cTn id="144" fill="hold">
                            <p:stCondLst>
                              <p:cond delay="87105"/>
                            </p:stCondLst>
                            <p:childTnLst>
                              <p:par>
                                <p:cTn id="145" presetID="42" presetClass="path" presetSubtype="0" accel="50000" decel="50000" fill="hold" nodeType="afterEffect">
                                  <p:stCondLst>
                                    <p:cond delay="0"/>
                                  </p:stCondLst>
                                  <p:childTnLst>
                                    <p:animMotion origin="layout" path="M -4.375E-6 -3.7037E-7 L 0.0043 0.925 " pathEditMode="relative" rAng="0" ptsTypes="AA">
                                      <p:cBhvr>
                                        <p:cTn id="146" dur="2000" fill="hold"/>
                                        <p:tgtEl>
                                          <p:spTgt spid="175"/>
                                        </p:tgtEl>
                                        <p:attrNameLst>
                                          <p:attrName>ppt_x</p:attrName>
                                          <p:attrName>ppt_y</p:attrName>
                                        </p:attrNameLst>
                                      </p:cBhvr>
                                      <p:rCtr x="208" y="46250"/>
                                    </p:animMotion>
                                  </p:childTnLst>
                                </p:cTn>
                              </p:par>
                            </p:childTnLst>
                          </p:cTn>
                        </p:par>
                        <p:par>
                          <p:cTn id="147" fill="hold">
                            <p:stCondLst>
                              <p:cond delay="89105"/>
                            </p:stCondLst>
                            <p:childTnLst>
                              <p:par>
                                <p:cTn id="148" presetID="42" presetClass="path" presetSubtype="0" accel="50000" decel="50000" fill="hold" nodeType="afterEffect">
                                  <p:stCondLst>
                                    <p:cond delay="0"/>
                                  </p:stCondLst>
                                  <p:childTnLst>
                                    <p:animMotion origin="layout" path="M 1.45833E-6 -1.85185E-6 L 0.0043 0.925 " pathEditMode="relative" rAng="0" ptsTypes="AA">
                                      <p:cBhvr>
                                        <p:cTn id="149" dur="2000" fill="hold"/>
                                        <p:tgtEl>
                                          <p:spTgt spid="174"/>
                                        </p:tgtEl>
                                        <p:attrNameLst>
                                          <p:attrName>ppt_x</p:attrName>
                                          <p:attrName>ppt_y</p:attrName>
                                        </p:attrNameLst>
                                      </p:cBhvr>
                                      <p:rCtr x="208" y="46250"/>
                                    </p:animMotion>
                                  </p:childTnLst>
                                </p:cTn>
                              </p:par>
                            </p:childTnLst>
                          </p:cTn>
                        </p:par>
                        <p:par>
                          <p:cTn id="150" fill="hold">
                            <p:stCondLst>
                              <p:cond delay="91105"/>
                            </p:stCondLst>
                            <p:childTnLst>
                              <p:par>
                                <p:cTn id="151" presetID="42" presetClass="path" presetSubtype="0" accel="50000" decel="50000" fill="hold" nodeType="afterEffect">
                                  <p:stCondLst>
                                    <p:cond delay="0"/>
                                  </p:stCondLst>
                                  <p:childTnLst>
                                    <p:animMotion origin="layout" path="M 1.45833E-6 -4.81481E-6 L 0.0043 0.925 " pathEditMode="relative" rAng="0" ptsTypes="AA">
                                      <p:cBhvr>
                                        <p:cTn id="152" dur="2000" fill="hold"/>
                                        <p:tgtEl>
                                          <p:spTgt spid="177"/>
                                        </p:tgtEl>
                                        <p:attrNameLst>
                                          <p:attrName>ppt_x</p:attrName>
                                          <p:attrName>ppt_y</p:attrName>
                                        </p:attrNameLst>
                                      </p:cBhvr>
                                      <p:rCtr x="208" y="46250"/>
                                    </p:animMotion>
                                  </p:childTnLst>
                                </p:cTn>
                              </p:par>
                            </p:childTnLst>
                          </p:cTn>
                        </p:par>
                        <p:par>
                          <p:cTn id="153" fill="hold">
                            <p:stCondLst>
                              <p:cond delay="93105"/>
                            </p:stCondLst>
                            <p:childTnLst>
                              <p:par>
                                <p:cTn id="154" presetID="42" presetClass="path" presetSubtype="0" accel="50000" decel="50000" fill="hold" nodeType="afterEffect">
                                  <p:stCondLst>
                                    <p:cond delay="0"/>
                                  </p:stCondLst>
                                  <p:childTnLst>
                                    <p:animMotion origin="layout" path="M -2.70833E-6 2.22222E-6 L 0.0043 0.925 " pathEditMode="relative" rAng="0" ptsTypes="AA">
                                      <p:cBhvr>
                                        <p:cTn id="155" dur="2000" fill="hold"/>
                                        <p:tgtEl>
                                          <p:spTgt spid="176"/>
                                        </p:tgtEl>
                                        <p:attrNameLst>
                                          <p:attrName>ppt_x</p:attrName>
                                          <p:attrName>ppt_y</p:attrName>
                                        </p:attrNameLst>
                                      </p:cBhvr>
                                      <p:rCtr x="208" y="46250"/>
                                    </p:animMotion>
                                  </p:childTnLst>
                                </p:cTn>
                              </p:par>
                            </p:childTnLst>
                          </p:cTn>
                        </p:par>
                        <p:par>
                          <p:cTn id="156" fill="hold">
                            <p:stCondLst>
                              <p:cond delay="95105"/>
                            </p:stCondLst>
                            <p:childTnLst>
                              <p:par>
                                <p:cTn id="157" presetID="42" presetClass="path" presetSubtype="0" accel="50000" decel="50000" fill="hold" nodeType="afterEffect">
                                  <p:stCondLst>
                                    <p:cond delay="0"/>
                                  </p:stCondLst>
                                  <p:childTnLst>
                                    <p:animMotion origin="layout" path="M -3.125E-6 2.22222E-6 L 0.0043 0.925 " pathEditMode="relative" rAng="0" ptsTypes="AA">
                                      <p:cBhvr>
                                        <p:cTn id="158" dur="2000" fill="hold"/>
                                        <p:tgtEl>
                                          <p:spTgt spid="179"/>
                                        </p:tgtEl>
                                        <p:attrNameLst>
                                          <p:attrName>ppt_x</p:attrName>
                                          <p:attrName>ppt_y</p:attrName>
                                        </p:attrNameLst>
                                      </p:cBhvr>
                                      <p:rCtr x="208" y="46250"/>
                                    </p:animMotion>
                                  </p:childTnLst>
                                </p:cTn>
                              </p:par>
                            </p:childTnLst>
                          </p:cTn>
                        </p:par>
                        <p:par>
                          <p:cTn id="159" fill="hold">
                            <p:stCondLst>
                              <p:cond delay="97105"/>
                            </p:stCondLst>
                            <p:childTnLst>
                              <p:par>
                                <p:cTn id="160" presetID="42" presetClass="path" presetSubtype="0" accel="50000" decel="50000" fill="hold" nodeType="afterEffect">
                                  <p:stCondLst>
                                    <p:cond delay="0"/>
                                  </p:stCondLst>
                                  <p:childTnLst>
                                    <p:animMotion origin="layout" path="M 2.5E-6 -7.40741E-7 L 0.00429 0.925 " pathEditMode="relative" rAng="0" ptsTypes="AA">
                                      <p:cBhvr>
                                        <p:cTn id="161" dur="2000" fill="hold"/>
                                        <p:tgtEl>
                                          <p:spTgt spid="178"/>
                                        </p:tgtEl>
                                        <p:attrNameLst>
                                          <p:attrName>ppt_x</p:attrName>
                                          <p:attrName>ppt_y</p:attrName>
                                        </p:attrNameLst>
                                      </p:cBhvr>
                                      <p:rCtr x="208" y="46250"/>
                                    </p:animMotion>
                                  </p:childTnLst>
                                </p:cTn>
                              </p:par>
                            </p:childTnLst>
                          </p:cTn>
                        </p:par>
                        <p:par>
                          <p:cTn id="162" fill="hold">
                            <p:stCondLst>
                              <p:cond delay="99105"/>
                            </p:stCondLst>
                            <p:childTnLst>
                              <p:par>
                                <p:cTn id="163" presetID="42" presetClass="path" presetSubtype="0" accel="50000" decel="50000" fill="hold" nodeType="afterEffect">
                                  <p:stCondLst>
                                    <p:cond delay="0"/>
                                  </p:stCondLst>
                                  <p:childTnLst>
                                    <p:animMotion origin="layout" path="M 2.70833E-6 -2.22222E-6 L 0.00429 0.925 " pathEditMode="relative" rAng="0" ptsTypes="AA">
                                      <p:cBhvr>
                                        <p:cTn id="164" dur="2000" fill="hold"/>
                                        <p:tgtEl>
                                          <p:spTgt spid="181"/>
                                        </p:tgtEl>
                                        <p:attrNameLst>
                                          <p:attrName>ppt_x</p:attrName>
                                          <p:attrName>ppt_y</p:attrName>
                                        </p:attrNameLst>
                                      </p:cBhvr>
                                      <p:rCtr x="208" y="46250"/>
                                    </p:animMotion>
                                  </p:childTnLst>
                                </p:cTn>
                              </p:par>
                            </p:childTnLst>
                          </p:cTn>
                        </p:par>
                        <p:par>
                          <p:cTn id="165" fill="hold">
                            <p:stCondLst>
                              <p:cond delay="101105"/>
                            </p:stCondLst>
                            <p:childTnLst>
                              <p:par>
                                <p:cTn id="166" presetID="42" presetClass="path" presetSubtype="0" accel="50000" decel="50000" fill="hold" nodeType="afterEffect">
                                  <p:stCondLst>
                                    <p:cond delay="0"/>
                                  </p:stCondLst>
                                  <p:childTnLst>
                                    <p:animMotion origin="layout" path="M -1.45833E-6 4.81481E-6 L 0.0043 0.925 " pathEditMode="relative" rAng="0" ptsTypes="AA">
                                      <p:cBhvr>
                                        <p:cTn id="167" dur="2000" fill="hold"/>
                                        <p:tgtEl>
                                          <p:spTgt spid="180"/>
                                        </p:tgtEl>
                                        <p:attrNameLst>
                                          <p:attrName>ppt_x</p:attrName>
                                          <p:attrName>ppt_y</p:attrName>
                                        </p:attrNameLst>
                                      </p:cBhvr>
                                      <p:rCtr x="208" y="46250"/>
                                    </p:animMotion>
                                  </p:childTnLst>
                                </p:cTn>
                              </p:par>
                            </p:childTnLst>
                          </p:cTn>
                        </p:par>
                        <p:par>
                          <p:cTn id="168" fill="hold">
                            <p:stCondLst>
                              <p:cond delay="103105"/>
                            </p:stCondLst>
                            <p:childTnLst>
                              <p:par>
                                <p:cTn id="169" presetID="42" presetClass="path" presetSubtype="0" accel="50000" decel="50000" fill="hold" nodeType="afterEffect">
                                  <p:stCondLst>
                                    <p:cond delay="0"/>
                                  </p:stCondLst>
                                  <p:childTnLst>
                                    <p:animMotion origin="layout" path="M -1.25E-6 2.22222E-6 L 0.0043 0.925 " pathEditMode="relative" rAng="0" ptsTypes="AA">
                                      <p:cBhvr>
                                        <p:cTn id="170" dur="2000" fill="hold"/>
                                        <p:tgtEl>
                                          <p:spTgt spid="183"/>
                                        </p:tgtEl>
                                        <p:attrNameLst>
                                          <p:attrName>ppt_x</p:attrName>
                                          <p:attrName>ppt_y</p:attrName>
                                        </p:attrNameLst>
                                      </p:cBhvr>
                                      <p:rCtr x="208" y="46250"/>
                                    </p:animMotion>
                                  </p:childTnLst>
                                </p:cTn>
                              </p:par>
                            </p:childTnLst>
                          </p:cTn>
                        </p:par>
                        <p:par>
                          <p:cTn id="171" fill="hold">
                            <p:stCondLst>
                              <p:cond delay="105105"/>
                            </p:stCondLst>
                            <p:childTnLst>
                              <p:par>
                                <p:cTn id="172" presetID="42" presetClass="path" presetSubtype="0" accel="50000" decel="50000" fill="hold" nodeType="afterEffect">
                                  <p:stCondLst>
                                    <p:cond delay="0"/>
                                  </p:stCondLst>
                                  <p:childTnLst>
                                    <p:animMotion origin="layout" path="M 4.375E-6 7.40741E-7 L 0.00429 0.925 " pathEditMode="relative" rAng="0" ptsTypes="AA">
                                      <p:cBhvr>
                                        <p:cTn id="173" dur="2000" fill="hold"/>
                                        <p:tgtEl>
                                          <p:spTgt spid="182"/>
                                        </p:tgtEl>
                                        <p:attrNameLst>
                                          <p:attrName>ppt_x</p:attrName>
                                          <p:attrName>ppt_y</p:attrName>
                                        </p:attrNameLst>
                                      </p:cBhvr>
                                      <p:rCtr x="208" y="46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Box 131">
            <a:extLst>
              <a:ext uri="{FF2B5EF4-FFF2-40B4-BE49-F238E27FC236}">
                <a16:creationId xmlns:a16="http://schemas.microsoft.com/office/drawing/2014/main" id="{AEBEAA36-BE49-4DB9-BADA-0DE163D23CA4}"/>
              </a:ext>
            </a:extLst>
          </p:cNvPr>
          <p:cNvSpPr txBox="1"/>
          <p:nvPr/>
        </p:nvSpPr>
        <p:spPr>
          <a:xfrm>
            <a:off x="978947" y="6129499"/>
            <a:ext cx="767300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B0F0"/>
                </a:solidFill>
                <a:effectLst/>
                <a:uLnTx/>
                <a:uFillTx/>
                <a:latin typeface="Century Gothic"/>
                <a:ea typeface="+mn-ea"/>
                <a:cs typeface="+mn-cs"/>
              </a:rPr>
              <a:t>a computer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a cat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a game</a:t>
            </a:r>
          </a:p>
        </p:txBody>
      </p:sp>
      <p:sp>
        <p:nvSpPr>
          <p:cNvPr id="133" name="TextBox 132">
            <a:extLst>
              <a:ext uri="{FF2B5EF4-FFF2-40B4-BE49-F238E27FC236}">
                <a16:creationId xmlns:a16="http://schemas.microsoft.com/office/drawing/2014/main" id="{D74CCD08-EEA0-403C-AE5A-9AC32A869433}"/>
              </a:ext>
            </a:extLst>
          </p:cNvPr>
          <p:cNvSpPr txBox="1"/>
          <p:nvPr/>
        </p:nvSpPr>
        <p:spPr>
          <a:xfrm>
            <a:off x="771275" y="4682725"/>
            <a:ext cx="963611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entury Gothic"/>
                <a:ea typeface="+mn-ea"/>
                <a:cs typeface="+mn-cs"/>
              </a:rPr>
              <a:t>a </a:t>
            </a:r>
            <a:r>
              <a:rPr lang="en-GB" sz="2800" dirty="0">
                <a:solidFill>
                  <a:srgbClr val="FF0000"/>
                </a:solidFill>
                <a:latin typeface="Century Gothic"/>
              </a:rPr>
              <a:t>card        </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lang="en-GB" sz="2800" dirty="0">
                <a:solidFill>
                  <a:srgbClr val="00B0F0"/>
                </a:solidFill>
                <a:latin typeface="Century Gothic"/>
              </a:rPr>
              <a:t>an</a:t>
            </a:r>
            <a:r>
              <a:rPr kumimoji="0" lang="en-GB" sz="2800" b="0" i="0" u="none" strike="noStrike" kern="1200" cap="none" spc="0" normalizeH="0" baseline="0" noProof="0" dirty="0">
                <a:ln>
                  <a:noFill/>
                </a:ln>
                <a:solidFill>
                  <a:srgbClr val="00B050"/>
                </a:solidFill>
                <a:effectLst/>
                <a:uLnTx/>
                <a:uFillTx/>
                <a:latin typeface="Century Gothic"/>
              </a:rPr>
              <a:t> </a:t>
            </a:r>
            <a:r>
              <a:rPr lang="en-GB" sz="2800" dirty="0">
                <a:solidFill>
                  <a:srgbClr val="00B0F0"/>
                </a:solidFill>
                <a:latin typeface="Century Gothic"/>
              </a:rPr>
              <a:t>apple   </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0" i="0" u="none" strike="noStrike" kern="1200" cap="none" spc="0" normalizeH="0" baseline="0" noProof="0" dirty="0">
                <a:ln>
                  <a:noFill/>
                </a:ln>
                <a:solidFill>
                  <a:srgbClr val="FF0000"/>
                </a:solidFill>
                <a:effectLst/>
                <a:uLnTx/>
                <a:uFillTx/>
                <a:latin typeface="Century Gothic"/>
                <a:ea typeface="+mn-ea"/>
                <a:cs typeface="+mn-cs"/>
              </a:rPr>
              <a:t>a </a:t>
            </a:r>
            <a:r>
              <a:rPr lang="en-GB" sz="2800" dirty="0">
                <a:solidFill>
                  <a:srgbClr val="FF0000"/>
                </a:solidFill>
                <a:latin typeface="Century Gothic"/>
              </a:rPr>
              <a:t>watch, clock</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0" i="0" u="none" strike="noStrike" kern="1200" cap="none" spc="0" normalizeH="0" baseline="0" noProof="0" dirty="0">
                <a:ln>
                  <a:noFill/>
                </a:ln>
                <a:solidFill>
                  <a:srgbClr val="00B050"/>
                </a:solidFill>
                <a:effectLst/>
                <a:uLnTx/>
                <a:uFillTx/>
                <a:latin typeface="Century Gothic"/>
                <a:ea typeface="+mn-ea"/>
                <a:cs typeface="+mn-cs"/>
              </a:rPr>
              <a:t>a house</a:t>
            </a:r>
          </a:p>
        </p:txBody>
      </p:sp>
      <p:sp>
        <p:nvSpPr>
          <p:cNvPr id="135" name="TextBox 134">
            <a:extLst>
              <a:ext uri="{FF2B5EF4-FFF2-40B4-BE49-F238E27FC236}">
                <a16:creationId xmlns:a16="http://schemas.microsoft.com/office/drawing/2014/main" id="{89103714-2606-4A56-8A93-4A380A202A17}"/>
              </a:ext>
            </a:extLst>
          </p:cNvPr>
          <p:cNvSpPr txBox="1"/>
          <p:nvPr/>
        </p:nvSpPr>
        <p:spPr>
          <a:xfrm>
            <a:off x="1325242" y="3191014"/>
            <a:ext cx="8721787" cy="58477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0000"/>
                </a:solidFill>
                <a:effectLst/>
                <a:uLnTx/>
                <a:uFillTx/>
                <a:latin typeface="Century Gothic"/>
                <a:ea typeface="+mn-ea"/>
                <a:cs typeface="+mn-cs"/>
              </a:rPr>
              <a:t>a jacket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a sandwich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a list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a ball</a:t>
            </a:r>
          </a:p>
        </p:txBody>
      </p:sp>
      <p:sp>
        <p:nvSpPr>
          <p:cNvPr id="136" name="TextBox 135">
            <a:extLst>
              <a:ext uri="{FF2B5EF4-FFF2-40B4-BE49-F238E27FC236}">
                <a16:creationId xmlns:a16="http://schemas.microsoft.com/office/drawing/2014/main" id="{BA89BFEF-6664-4E36-883F-1EA4035E8C9A}"/>
              </a:ext>
            </a:extLst>
          </p:cNvPr>
          <p:cNvSpPr txBox="1"/>
          <p:nvPr/>
        </p:nvSpPr>
        <p:spPr>
          <a:xfrm>
            <a:off x="1127659" y="1846501"/>
            <a:ext cx="6911108" cy="58477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B0F0"/>
                </a:solidFill>
                <a:latin typeface="Century Gothic"/>
              </a:rPr>
              <a:t>a tree   </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a bicycle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a prize</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hlinkClick r:id="" action="ppaction://noaction">
              <a:snd r:embed="rId3" name="T2_W4_7.16.wav"/>
            </a:hlinkClick>
            <a:extLst>
              <a:ext uri="{FF2B5EF4-FFF2-40B4-BE49-F238E27FC236}">
                <a16:creationId xmlns:a16="http://schemas.microsoft.com/office/drawing/2014/main" id="{C472ADB2-A29C-468A-AFDC-509DA251A035}"/>
              </a:ext>
            </a:extLst>
          </p:cNvPr>
          <p:cNvSpPr/>
          <p:nvPr/>
        </p:nvSpPr>
        <p:spPr>
          <a:xfrm>
            <a:off x="1028456" y="239859"/>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389" y="25165"/>
            <a:ext cx="914400" cy="914400"/>
          </a:xfrm>
          <a:prstGeom prst="rect">
            <a:avLst/>
          </a:prstGeom>
        </p:spPr>
      </p:pic>
      <p:sp>
        <p:nvSpPr>
          <p:cNvPr id="15" name="Google Shape;108;p3">
            <a:hlinkClick r:id="" action="ppaction://noaction">
              <a:snd r:embed="rId3" name="T2_W4_7.16.wav"/>
            </a:hlinkClick>
            <a:extLst>
              <a:ext uri="{FF2B5EF4-FFF2-40B4-BE49-F238E27FC236}">
                <a16:creationId xmlns:a16="http://schemas.microsoft.com/office/drawing/2014/main" id="{65FE47C1-828E-456E-B379-6234726CA4EB}"/>
              </a:ext>
            </a:extLst>
          </p:cNvPr>
          <p:cNvSpPr txBox="1"/>
          <p:nvPr/>
        </p:nvSpPr>
        <p:spPr>
          <a:xfrm>
            <a:off x="1142650" y="251553"/>
            <a:ext cx="45434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37" name="Speech Bubble: Rectangle with Corners Rounded 136">
            <a:extLst>
              <a:ext uri="{FF2B5EF4-FFF2-40B4-BE49-F238E27FC236}">
                <a16:creationId xmlns:a16="http://schemas.microsoft.com/office/drawing/2014/main" id="{ED75B622-D75C-43E8-8167-3CCC38A68930}"/>
              </a:ext>
            </a:extLst>
          </p:cNvPr>
          <p:cNvSpPr/>
          <p:nvPr/>
        </p:nvSpPr>
        <p:spPr>
          <a:xfrm>
            <a:off x="6777681" y="143726"/>
            <a:ext cx="3785284" cy="914400"/>
          </a:xfrm>
          <a:prstGeom prst="wedgeRoundRectCallout">
            <a:avLst>
              <a:gd name="adj1" fmla="val -34841"/>
              <a:gd name="adj2" fmla="val 69594"/>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Which words are masculine, which are feminine, and which are neuter?</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hlinkClick r:id="" action="ppaction://noaction">
              <a:snd r:embed="rId6" name="T2_W4_7.2.wav"/>
            </a:hlinkClick>
            <a:extLst>
              <a:ext uri="{FF2B5EF4-FFF2-40B4-BE49-F238E27FC236}">
                <a16:creationId xmlns:a16="http://schemas.microsoft.com/office/drawing/2014/main" id="{2E55F3A8-AD3F-4BCA-AEE4-8CF3E3E5DA35}"/>
              </a:ext>
            </a:extLst>
          </p:cNvPr>
          <p:cNvSpPr txBox="1"/>
          <p:nvPr/>
        </p:nvSpPr>
        <p:spPr>
          <a:xfrm>
            <a:off x="907914" y="5479131"/>
            <a:ext cx="2988226"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Computer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 name="TextBox 23">
            <a:hlinkClick r:id="" action="ppaction://noaction">
              <a:snd r:embed="rId7" name="T2_W4_7.3.wav"/>
            </a:hlinkClick>
            <a:extLst>
              <a:ext uri="{FF2B5EF4-FFF2-40B4-BE49-F238E27FC236}">
                <a16:creationId xmlns:a16="http://schemas.microsoft.com/office/drawing/2014/main" id="{D22AC414-1576-4B6D-A942-4DD2D14B59B8}"/>
              </a:ext>
            </a:extLst>
          </p:cNvPr>
          <p:cNvSpPr txBox="1"/>
          <p:nvPr/>
        </p:nvSpPr>
        <p:spPr>
          <a:xfrm>
            <a:off x="3901062" y="5479131"/>
            <a:ext cx="262308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Katze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 name="TextBox 24">
            <a:hlinkClick r:id="" action="ppaction://noaction">
              <a:snd r:embed="rId8" name="T2_W4_7.4.wav"/>
            </a:hlinkClick>
            <a:extLst>
              <a:ext uri="{FF2B5EF4-FFF2-40B4-BE49-F238E27FC236}">
                <a16:creationId xmlns:a16="http://schemas.microsoft.com/office/drawing/2014/main" id="{574F645B-E6FC-46F4-8473-2BD91B924989}"/>
              </a:ext>
            </a:extLst>
          </p:cNvPr>
          <p:cNvSpPr txBox="1"/>
          <p:nvPr/>
        </p:nvSpPr>
        <p:spPr>
          <a:xfrm>
            <a:off x="6531938" y="5479131"/>
            <a:ext cx="191859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Spiel</a:t>
            </a:r>
            <a:endParaRPr kumimoji="0" lang="en-GB" sz="1800" b="0"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28" name="TextBox 27">
            <a:hlinkClick r:id="" action="ppaction://noaction">
              <a:snd r:embed="rId9" name="T2_W4_7.5.wav"/>
            </a:hlinkClick>
            <a:extLst>
              <a:ext uri="{FF2B5EF4-FFF2-40B4-BE49-F238E27FC236}">
                <a16:creationId xmlns:a16="http://schemas.microsoft.com/office/drawing/2014/main" id="{6AEBC661-ADE0-423E-8800-68419AC9B10A}"/>
              </a:ext>
            </a:extLst>
          </p:cNvPr>
          <p:cNvSpPr txBox="1"/>
          <p:nvPr/>
        </p:nvSpPr>
        <p:spPr>
          <a:xfrm>
            <a:off x="676673" y="4090469"/>
            <a:ext cx="2479997"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Karte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hlinkClick r:id="" action="ppaction://noaction">
              <a:snd r:embed="rId10" name="T2_W4_7.6.wav"/>
            </a:hlinkClick>
            <a:extLst>
              <a:ext uri="{FF2B5EF4-FFF2-40B4-BE49-F238E27FC236}">
                <a16:creationId xmlns:a16="http://schemas.microsoft.com/office/drawing/2014/main" id="{C8F871BD-D927-4B6A-B325-D67B733795A2}"/>
              </a:ext>
            </a:extLst>
          </p:cNvPr>
          <p:cNvSpPr txBox="1"/>
          <p:nvPr/>
        </p:nvSpPr>
        <p:spPr>
          <a:xfrm>
            <a:off x="3156898" y="4090469"/>
            <a:ext cx="262308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100" dirty="0" err="1">
                <a:solidFill>
                  <a:srgbClr val="00B0F0"/>
                </a:solidFill>
                <a:latin typeface="Century Gothic"/>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a:t>
            </a:r>
            <a:r>
              <a:rPr lang="en-GB" sz="3100" dirty="0" err="1">
                <a:solidFill>
                  <a:srgbClr val="00B0F0"/>
                </a:solidFill>
                <a:latin typeface="Century Gothic"/>
              </a:rPr>
              <a:t>Apfel</a:t>
            </a:r>
            <a:endParaRPr lang="en-GB" sz="3100" dirty="0">
              <a:solidFill>
                <a:srgbClr val="00B0F0"/>
              </a:solidFill>
              <a:latin typeface="Century Gothic"/>
            </a:endParaRPr>
          </a:p>
        </p:txBody>
      </p:sp>
      <p:sp>
        <p:nvSpPr>
          <p:cNvPr id="30" name="TextBox 29">
            <a:hlinkClick r:id="" action="ppaction://noaction">
              <a:snd r:embed="rId11" name="T2_W4_7.7.wav"/>
            </a:hlinkClick>
            <a:extLst>
              <a:ext uri="{FF2B5EF4-FFF2-40B4-BE49-F238E27FC236}">
                <a16:creationId xmlns:a16="http://schemas.microsoft.com/office/drawing/2014/main" id="{05822A19-21D1-4C5C-A388-DBB849EDA22D}"/>
              </a:ext>
            </a:extLst>
          </p:cNvPr>
          <p:cNvSpPr txBox="1"/>
          <p:nvPr/>
        </p:nvSpPr>
        <p:spPr>
          <a:xfrm>
            <a:off x="5789932" y="4090469"/>
            <a:ext cx="262308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Uhr</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hlinkClick r:id="" action="ppaction://noaction">
              <a:snd r:embed="rId12" name="T2_W4_7.8.wav"/>
            </a:hlinkClick>
            <a:extLst>
              <a:ext uri="{FF2B5EF4-FFF2-40B4-BE49-F238E27FC236}">
                <a16:creationId xmlns:a16="http://schemas.microsoft.com/office/drawing/2014/main" id="{7ECDDC53-EBF9-4D59-BD4F-0C9A2F2306B7}"/>
              </a:ext>
            </a:extLst>
          </p:cNvPr>
          <p:cNvSpPr txBox="1"/>
          <p:nvPr/>
        </p:nvSpPr>
        <p:spPr>
          <a:xfrm>
            <a:off x="8421742" y="4090469"/>
            <a:ext cx="2479997"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Haus</a:t>
            </a:r>
            <a:endParaRPr kumimoji="0" lang="en-GB" sz="1800" b="0"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32" name="TextBox 31">
            <a:hlinkClick r:id="" action="ppaction://noaction">
              <a:snd r:embed="rId13" name="T2_W4_7.9.wav"/>
            </a:hlinkClick>
            <a:extLst>
              <a:ext uri="{FF2B5EF4-FFF2-40B4-BE49-F238E27FC236}">
                <a16:creationId xmlns:a16="http://schemas.microsoft.com/office/drawing/2014/main" id="{CDF8A8D3-C73D-4BE3-846B-6DC13C22E168}"/>
              </a:ext>
            </a:extLst>
          </p:cNvPr>
          <p:cNvSpPr txBox="1"/>
          <p:nvPr/>
        </p:nvSpPr>
        <p:spPr>
          <a:xfrm>
            <a:off x="774347" y="2649062"/>
            <a:ext cx="2677215"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Jacke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hlinkClick r:id="" action="ppaction://noaction">
              <a:snd r:embed="rId14" name="T2_W4_7.10.wav"/>
            </a:hlinkClick>
            <a:extLst>
              <a:ext uri="{FF2B5EF4-FFF2-40B4-BE49-F238E27FC236}">
                <a16:creationId xmlns:a16="http://schemas.microsoft.com/office/drawing/2014/main" id="{363AA8A6-F8AB-4AE3-A23E-E2B4B216417A}"/>
              </a:ext>
            </a:extLst>
          </p:cNvPr>
          <p:cNvSpPr txBox="1"/>
          <p:nvPr/>
        </p:nvSpPr>
        <p:spPr>
          <a:xfrm>
            <a:off x="3452818" y="2651140"/>
            <a:ext cx="2987126"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Butterbrot</a:t>
            </a:r>
            <a:endParaRPr kumimoji="0" lang="en-GB" sz="1800" b="0"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34" name="TextBox 33">
            <a:hlinkClick r:id="" action="ppaction://noaction">
              <a:snd r:embed="rId15" name="T2_W4_7.11.wav"/>
            </a:hlinkClick>
            <a:extLst>
              <a:ext uri="{FF2B5EF4-FFF2-40B4-BE49-F238E27FC236}">
                <a16:creationId xmlns:a16="http://schemas.microsoft.com/office/drawing/2014/main" id="{7AB9B89E-6A81-4E4E-A8DA-65163CD3D766}"/>
              </a:ext>
            </a:extLst>
          </p:cNvPr>
          <p:cNvSpPr txBox="1"/>
          <p:nvPr/>
        </p:nvSpPr>
        <p:spPr>
          <a:xfrm>
            <a:off x="6440556" y="2649061"/>
            <a:ext cx="197268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Liste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 name="TextBox 34">
            <a:hlinkClick r:id="" action="ppaction://noaction">
              <a:snd r:embed="rId16" name="T2_W4_7.12.wav"/>
            </a:hlinkClick>
            <a:extLst>
              <a:ext uri="{FF2B5EF4-FFF2-40B4-BE49-F238E27FC236}">
                <a16:creationId xmlns:a16="http://schemas.microsoft.com/office/drawing/2014/main" id="{F0A29126-BB4D-40DB-B43C-B1A2A18F89CE}"/>
              </a:ext>
            </a:extLst>
          </p:cNvPr>
          <p:cNvSpPr txBox="1"/>
          <p:nvPr/>
        </p:nvSpPr>
        <p:spPr>
          <a:xfrm>
            <a:off x="8413161" y="2649061"/>
            <a:ext cx="197268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Ball</a:t>
            </a:r>
            <a:endParaRPr kumimoji="0" lang="en-GB" sz="1800" b="0" i="0" u="none" strike="noStrike" kern="1200" cap="none" spc="0" normalizeH="0" baseline="0" noProof="0" dirty="0">
              <a:ln>
                <a:noFill/>
              </a:ln>
              <a:solidFill>
                <a:srgbClr val="00B0F0"/>
              </a:solidFill>
              <a:effectLst/>
              <a:uLnTx/>
              <a:uFillTx/>
              <a:latin typeface="Century Gothic"/>
              <a:ea typeface="+mn-ea"/>
              <a:cs typeface="+mn-cs"/>
            </a:endParaRPr>
          </a:p>
        </p:txBody>
      </p:sp>
      <p:sp>
        <p:nvSpPr>
          <p:cNvPr id="37" name="TextBox 36">
            <a:hlinkClick r:id="" action="ppaction://noaction">
              <a:snd r:embed="rId17" name="T2_W4_7.13.wav"/>
            </a:hlinkClick>
            <a:extLst>
              <a:ext uri="{FF2B5EF4-FFF2-40B4-BE49-F238E27FC236}">
                <a16:creationId xmlns:a16="http://schemas.microsoft.com/office/drawing/2014/main" id="{E0954826-6F12-4375-BF28-894F195D5B25}"/>
              </a:ext>
            </a:extLst>
          </p:cNvPr>
          <p:cNvSpPr txBox="1"/>
          <p:nvPr/>
        </p:nvSpPr>
        <p:spPr>
          <a:xfrm>
            <a:off x="685736" y="1340826"/>
            <a:ext cx="2677215"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100" dirty="0" err="1">
                <a:solidFill>
                  <a:srgbClr val="00B0F0"/>
                </a:solidFill>
                <a:latin typeface="Century Gothic"/>
              </a:rPr>
              <a:t>ein</a:t>
            </a:r>
            <a:r>
              <a:rPr lang="en-GB" sz="3100" dirty="0">
                <a:solidFill>
                  <a:srgbClr val="00B0F0"/>
                </a:solidFill>
                <a:latin typeface="Century Gothic"/>
              </a:rPr>
              <a:t> Baum</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 name="TextBox 37">
            <a:hlinkClick r:id="" action="ppaction://noaction">
              <a:snd r:embed="rId18" name="T2_W4_7.14.wav"/>
            </a:hlinkClick>
            <a:extLst>
              <a:ext uri="{FF2B5EF4-FFF2-40B4-BE49-F238E27FC236}">
                <a16:creationId xmlns:a16="http://schemas.microsoft.com/office/drawing/2014/main" id="{10A2BCA5-D274-4940-BE53-D55EF575B1AD}"/>
              </a:ext>
            </a:extLst>
          </p:cNvPr>
          <p:cNvSpPr txBox="1"/>
          <p:nvPr/>
        </p:nvSpPr>
        <p:spPr>
          <a:xfrm>
            <a:off x="3362950" y="1337445"/>
            <a:ext cx="2677215"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Fahrrad</a:t>
            </a:r>
            <a:endParaRPr kumimoji="0" lang="en-GB" sz="1800" b="0"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39" name="TextBox 38">
            <a:hlinkClick r:id="" action="ppaction://noaction">
              <a:snd r:embed="rId19" name="T2_W4_7.15.wav"/>
            </a:hlinkClick>
            <a:extLst>
              <a:ext uri="{FF2B5EF4-FFF2-40B4-BE49-F238E27FC236}">
                <a16:creationId xmlns:a16="http://schemas.microsoft.com/office/drawing/2014/main" id="{9AA81A1C-3024-4719-8120-01F915F64825}"/>
              </a:ext>
            </a:extLst>
          </p:cNvPr>
          <p:cNvSpPr txBox="1"/>
          <p:nvPr/>
        </p:nvSpPr>
        <p:spPr>
          <a:xfrm>
            <a:off x="6013070" y="1339399"/>
            <a:ext cx="2259183"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Preis</a:t>
            </a:r>
            <a:endParaRPr kumimoji="0" lang="en-GB" sz="1800" b="0" i="0" u="none" strike="noStrike" kern="1200" cap="none" spc="0" normalizeH="0" baseline="0" noProof="0" dirty="0">
              <a:ln>
                <a:noFill/>
              </a:ln>
              <a:solidFill>
                <a:srgbClr val="00B0F0"/>
              </a:solidFill>
              <a:effectLst/>
              <a:uLnTx/>
              <a:uFillTx/>
              <a:latin typeface="Century Gothic"/>
              <a:ea typeface="+mn-ea"/>
              <a:cs typeface="+mn-cs"/>
            </a:endParaRPr>
          </a:p>
        </p:txBody>
      </p:sp>
    </p:spTree>
    <p:extLst>
      <p:ext uri="{BB962C8B-B14F-4D97-AF65-F5344CB8AC3E}">
        <p14:creationId xmlns:p14="http://schemas.microsoft.com/office/powerpoint/2010/main" val="40132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fill="hold"/>
                                        <p:tgtEl>
                                          <p:spTgt spid="132"/>
                                        </p:tgtEl>
                                        <p:attrNameLst>
                                          <p:attrName>ppt_x</p:attrName>
                                        </p:attrNameLst>
                                      </p:cBhvr>
                                      <p:tavLst>
                                        <p:tav tm="0">
                                          <p:val>
                                            <p:strVal val="#ppt_x"/>
                                          </p:val>
                                        </p:tav>
                                        <p:tav tm="100000">
                                          <p:val>
                                            <p:strVal val="#ppt_x"/>
                                          </p:val>
                                        </p:tav>
                                      </p:tavLst>
                                    </p:anim>
                                    <p:anim calcmode="lin" valueType="num">
                                      <p:cBhvr additive="base">
                                        <p:cTn id="8"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
                                        </p:tgtEl>
                                        <p:attrNameLst>
                                          <p:attrName>style.visibility</p:attrName>
                                        </p:attrNameLst>
                                      </p:cBhvr>
                                      <p:to>
                                        <p:strVal val="visible"/>
                                      </p:to>
                                    </p:set>
                                    <p:anim calcmode="lin" valueType="num">
                                      <p:cBhvr additive="base">
                                        <p:cTn id="13" dur="500" fill="hold"/>
                                        <p:tgtEl>
                                          <p:spTgt spid="133"/>
                                        </p:tgtEl>
                                        <p:attrNameLst>
                                          <p:attrName>ppt_x</p:attrName>
                                        </p:attrNameLst>
                                      </p:cBhvr>
                                      <p:tavLst>
                                        <p:tav tm="0">
                                          <p:val>
                                            <p:strVal val="#ppt_x"/>
                                          </p:val>
                                        </p:tav>
                                        <p:tav tm="100000">
                                          <p:val>
                                            <p:strVal val="#ppt_x"/>
                                          </p:val>
                                        </p:tav>
                                      </p:tavLst>
                                    </p:anim>
                                    <p:anim calcmode="lin" valueType="num">
                                      <p:cBhvr additive="base">
                                        <p:cTn id="14"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5"/>
                                        </p:tgtEl>
                                        <p:attrNameLst>
                                          <p:attrName>style.visibility</p:attrName>
                                        </p:attrNameLst>
                                      </p:cBhvr>
                                      <p:to>
                                        <p:strVal val="visible"/>
                                      </p:to>
                                    </p:set>
                                    <p:anim calcmode="lin" valueType="num">
                                      <p:cBhvr additive="base">
                                        <p:cTn id="19" dur="500" fill="hold"/>
                                        <p:tgtEl>
                                          <p:spTgt spid="135"/>
                                        </p:tgtEl>
                                        <p:attrNameLst>
                                          <p:attrName>ppt_x</p:attrName>
                                        </p:attrNameLst>
                                      </p:cBhvr>
                                      <p:tavLst>
                                        <p:tav tm="0">
                                          <p:val>
                                            <p:strVal val="#ppt_x"/>
                                          </p:val>
                                        </p:tav>
                                        <p:tav tm="100000">
                                          <p:val>
                                            <p:strVal val="#ppt_x"/>
                                          </p:val>
                                        </p:tav>
                                      </p:tavLst>
                                    </p:anim>
                                    <p:anim calcmode="lin" valueType="num">
                                      <p:cBhvr additive="base">
                                        <p:cTn id="20"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6"/>
                                        </p:tgtEl>
                                        <p:attrNameLst>
                                          <p:attrName>style.visibility</p:attrName>
                                        </p:attrNameLst>
                                      </p:cBhvr>
                                      <p:to>
                                        <p:strVal val="visible"/>
                                      </p:to>
                                    </p:set>
                                    <p:anim calcmode="lin" valueType="num">
                                      <p:cBhvr additive="base">
                                        <p:cTn id="25" dur="500" fill="hold"/>
                                        <p:tgtEl>
                                          <p:spTgt spid="136"/>
                                        </p:tgtEl>
                                        <p:attrNameLst>
                                          <p:attrName>ppt_x</p:attrName>
                                        </p:attrNameLst>
                                      </p:cBhvr>
                                      <p:tavLst>
                                        <p:tav tm="0">
                                          <p:val>
                                            <p:strVal val="#ppt_x"/>
                                          </p:val>
                                        </p:tav>
                                        <p:tav tm="100000">
                                          <p:val>
                                            <p:strVal val="#ppt_x"/>
                                          </p:val>
                                        </p:tav>
                                      </p:tavLst>
                                    </p:anim>
                                    <p:anim calcmode="lin" valueType="num">
                                      <p:cBhvr additive="base">
                                        <p:cTn id="26"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left)">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left)">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wipe(left)">
                                      <p:cBhvr>
                                        <p:cTn id="80" dur="500"/>
                                        <p:tgtEl>
                                          <p:spTgt spid="3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left)">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left)">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left)">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left)">
                                      <p:cBhvr>
                                        <p:cTn id="10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5" grpId="0" animBg="1"/>
      <p:bldP spid="136" grpId="0" animBg="1"/>
      <p:bldP spid="137" grpId="0" animBg="1"/>
      <p:bldP spid="22" grpId="0" animBg="1"/>
      <p:bldP spid="24" grpId="0" animBg="1"/>
      <p:bldP spid="25"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7F8EA2-050B-441F-9587-4AA97117FC8D}"/>
              </a:ext>
            </a:extLst>
          </p:cNvPr>
          <p:cNvGraphicFramePr>
            <a:graphicFrameLocks noGrp="1"/>
          </p:cNvGraphicFramePr>
          <p:nvPr/>
        </p:nvGraphicFramePr>
        <p:xfrm>
          <a:off x="134777" y="2288077"/>
          <a:ext cx="11783124" cy="2279316"/>
        </p:xfrm>
        <a:graphic>
          <a:graphicData uri="http://schemas.openxmlformats.org/drawingml/2006/table">
            <a:tbl>
              <a:tblPr firstRow="1" bandRow="1">
                <a:tableStyleId>{5C22544A-7EE6-4342-B048-85BDC9FD1C3A}</a:tableStyleId>
              </a:tblPr>
              <a:tblGrid>
                <a:gridCol w="11783124">
                  <a:extLst>
                    <a:ext uri="{9D8B030D-6E8A-4147-A177-3AD203B41FA5}">
                      <a16:colId xmlns:a16="http://schemas.microsoft.com/office/drawing/2014/main" val="2439396265"/>
                    </a:ext>
                  </a:extLst>
                </a:gridCol>
              </a:tblGrid>
              <a:tr h="22793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57220124"/>
                  </a:ext>
                </a:extLst>
              </a:tr>
            </a:tbl>
          </a:graphicData>
        </a:graphic>
      </p:graphicFrame>
      <p:pic>
        <p:nvPicPr>
          <p:cNvPr id="89" name="Google Shape;170;p8"/>
          <p:cNvPicPr/>
          <p:nvPr/>
        </p:nvPicPr>
        <p:blipFill>
          <a:blip r:embed="rId10"/>
          <a:stretch/>
        </p:blipFill>
        <p:spPr>
          <a:xfrm>
            <a:off x="10909270" y="86527"/>
            <a:ext cx="1190434" cy="1088269"/>
          </a:xfrm>
          <a:prstGeom prst="rect">
            <a:avLst/>
          </a:prstGeom>
          <a:ln>
            <a:noFill/>
          </a:ln>
        </p:spPr>
      </p:pic>
      <p:sp>
        <p:nvSpPr>
          <p:cNvPr id="90" name="CustomShape 3"/>
          <p:cNvSpPr/>
          <p:nvPr/>
        </p:nvSpPr>
        <p:spPr>
          <a:xfrm>
            <a:off x="182400" y="66367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have </a:t>
            </a:r>
            <a:r>
              <a:rPr kumimoji="0" lang="en-GB" sz="2800" b="0" i="0" u="none" strike="noStrike" kern="1200" cap="none" spc="-1" normalizeH="0" baseline="0" noProof="0" dirty="0">
                <a:ln>
                  <a:noFill/>
                </a:ln>
                <a:solidFill>
                  <a:srgbClr val="1E4E79"/>
                </a:solidFill>
                <a:effectLst/>
                <a:uLnTx/>
                <a:uFillTx/>
                <a:latin typeface="Century Gothic" panose="020B0502020202020204" pitchFamily="34" charset="0"/>
                <a:ea typeface="Century Gothic"/>
                <a:cs typeface="+mn-cs"/>
              </a:rPr>
              <a:t> |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havi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ng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351107" y="2631163"/>
            <a:ext cx="19321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70886" y="2609233"/>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3" name="CustomShape 6"/>
          <p:cNvSpPr/>
          <p:nvPr/>
        </p:nvSpPr>
        <p:spPr>
          <a:xfrm>
            <a:off x="5188177" y="2649315"/>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4" name="CustomShape 7"/>
          <p:cNvSpPr/>
          <p:nvPr/>
        </p:nvSpPr>
        <p:spPr>
          <a:xfrm>
            <a:off x="3796027" y="2631024"/>
            <a:ext cx="15926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134777" y="4791511"/>
            <a:ext cx="4417900" cy="4848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Haus.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170886" y="5951581"/>
            <a:ext cx="42899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 house.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4472667" y="4774898"/>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hast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Katze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CustomShape 11"/>
          <p:cNvSpPr/>
          <p:nvPr/>
        </p:nvSpPr>
        <p:spPr>
          <a:xfrm>
            <a:off x="4509884" y="5951581"/>
            <a:ext cx="34949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have a cat.</a:t>
            </a:r>
          </a:p>
        </p:txBody>
      </p:sp>
      <p:pic>
        <p:nvPicPr>
          <p:cNvPr id="99" name="Google Shape;180;p8"/>
          <p:cNvPicPr/>
          <p:nvPr/>
        </p:nvPicPr>
        <p:blipFill>
          <a:blip r:embed="rId11"/>
          <a:stretch/>
        </p:blipFill>
        <p:spPr>
          <a:xfrm>
            <a:off x="2984190" y="2439380"/>
            <a:ext cx="522720" cy="1224000"/>
          </a:xfrm>
          <a:prstGeom prst="rect">
            <a:avLst/>
          </a:prstGeom>
          <a:ln>
            <a:noFill/>
          </a:ln>
        </p:spPr>
      </p:pic>
      <p:pic>
        <p:nvPicPr>
          <p:cNvPr id="100" name="Google Shape;181;p8"/>
          <p:cNvPicPr/>
          <p:nvPr/>
        </p:nvPicPr>
        <p:blipFill>
          <a:blip r:embed="rId12"/>
          <a:stretch/>
        </p:blipFill>
        <p:spPr>
          <a:xfrm>
            <a:off x="6582447" y="2401057"/>
            <a:ext cx="1221905" cy="897924"/>
          </a:xfrm>
          <a:prstGeom prst="rect">
            <a:avLst/>
          </a:prstGeom>
          <a:ln>
            <a:noFill/>
          </a:ln>
        </p:spPr>
      </p:pic>
      <p:pic>
        <p:nvPicPr>
          <p:cNvPr id="101" name="Google Shape;182;p8"/>
          <p:cNvPicPr/>
          <p:nvPr/>
        </p:nvPicPr>
        <p:blipFill>
          <a:blip r:embed="rId13"/>
          <a:stretch/>
        </p:blipFill>
        <p:spPr>
          <a:xfrm>
            <a:off x="10688772" y="2539286"/>
            <a:ext cx="1051318" cy="700317"/>
          </a:xfrm>
          <a:prstGeom prst="rect">
            <a:avLst/>
          </a:prstGeom>
          <a:ln>
            <a:noFill/>
          </a:ln>
        </p:spPr>
      </p:pic>
      <p:pic>
        <p:nvPicPr>
          <p:cNvPr id="102" name="Google Shape;183;p8"/>
          <p:cNvPicPr/>
          <p:nvPr/>
        </p:nvPicPr>
        <p:blipFill>
          <a:blip r:embed="rId14"/>
          <a:stretch/>
        </p:blipFill>
        <p:spPr>
          <a:xfrm>
            <a:off x="134779" y="5294024"/>
            <a:ext cx="633960" cy="671040"/>
          </a:xfrm>
          <a:prstGeom prst="rect">
            <a:avLst/>
          </a:prstGeom>
          <a:ln>
            <a:noFill/>
          </a:ln>
        </p:spPr>
      </p:pic>
      <p:pic>
        <p:nvPicPr>
          <p:cNvPr id="103" name="Google Shape;184;p8"/>
          <p:cNvPicPr/>
          <p:nvPr/>
        </p:nvPicPr>
        <p:blipFill>
          <a:blip r:embed="rId14"/>
          <a:stretch/>
        </p:blipFill>
        <p:spPr>
          <a:xfrm>
            <a:off x="4554217" y="5343755"/>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8047933" y="2625222"/>
            <a:ext cx="15489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9432863" y="2630424"/>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8" y="21605"/>
            <a:ext cx="1775156" cy="837904"/>
          </a:xfrm>
        </p:spPr>
        <p:txBody>
          <a:bodyPr/>
          <a:lstStyle/>
          <a:p>
            <a:r>
              <a:rPr lang="en-GB" sz="3600" b="1" spc="-1" dirty="0" err="1">
                <a:latin typeface="Century Gothic" panose="020B0502020202020204" pitchFamily="34" charset="0"/>
              </a:rPr>
              <a:t>haben</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34779" y="1242587"/>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As you know, the verb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means</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have’.</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8822395" y="4774898"/>
            <a:ext cx="36551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hat </a:t>
            </a:r>
            <a:r>
              <a:rPr kumimoji="0" lang="en-GB" sz="24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a:t>
            </a:r>
            <a:r>
              <a:rPr kumimoji="0" lang="en-GB" sz="24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en</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Baum.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8822395" y="5951581"/>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 a tree.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14"/>
          <a:stretch/>
        </p:blipFill>
        <p:spPr>
          <a:xfrm>
            <a:off x="8822395" y="5343755"/>
            <a:ext cx="633960" cy="671040"/>
          </a:xfrm>
          <a:prstGeom prst="rect">
            <a:avLst/>
          </a:prstGeom>
          <a:ln>
            <a:noFill/>
          </a:ln>
        </p:spPr>
      </p:pic>
      <p:sp>
        <p:nvSpPr>
          <p:cNvPr id="28" name="Rectangle 27">
            <a:extLst>
              <a:ext uri="{FF2B5EF4-FFF2-40B4-BE49-F238E27FC236}">
                <a16:creationId xmlns:a16="http://schemas.microsoft.com/office/drawing/2014/main" id="{45579D68-5D08-4359-AD4E-7F222589B8FB}"/>
              </a:ext>
            </a:extLst>
          </p:cNvPr>
          <p:cNvSpPr/>
          <p:nvPr/>
        </p:nvSpPr>
        <p:spPr>
          <a:xfrm>
            <a:off x="134778" y="1767388"/>
            <a:ext cx="11960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have already seen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have, he has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she has.</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Oval Callout 19">
            <a:extLst>
              <a:ext uri="{FF2B5EF4-FFF2-40B4-BE49-F238E27FC236}">
                <a16:creationId xmlns:a16="http://schemas.microsoft.com/office/drawing/2014/main" id="{621E88B9-1F58-4F3C-A865-A437538612F2}"/>
              </a:ext>
            </a:extLst>
          </p:cNvPr>
          <p:cNvSpPr/>
          <p:nvPr/>
        </p:nvSpPr>
        <p:spPr>
          <a:xfrm>
            <a:off x="5469857" y="636016"/>
            <a:ext cx="5429066" cy="2154026"/>
          </a:xfrm>
          <a:prstGeom prst="wedgeEllipseCallout">
            <a:avLst>
              <a:gd name="adj1" fmla="val 9209"/>
              <a:gd name="adj2" fmla="val 14689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After most verbs the masculine word for ‘a’, </a:t>
            </a:r>
            <a:r>
              <a:rPr kumimoji="0" lang="en-GB" sz="2400" b="1" i="1"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changes its spelling to </a:t>
            </a:r>
            <a:r>
              <a:rPr kumimoji="0" lang="en-GB" sz="2400" b="1" i="1" u="none" strike="noStrike" kern="0" cap="none" spc="0" normalizeH="0" baseline="0" noProof="0" dirty="0" err="1">
                <a:ln>
                  <a:noFill/>
                </a:ln>
                <a:solidFill>
                  <a:prstClr val="white"/>
                </a:solidFill>
                <a:effectLst/>
                <a:uLnTx/>
                <a:uFillTx/>
                <a:latin typeface="Century Gothic" panose="020F0302020204030204"/>
                <a:ea typeface="+mn-ea"/>
                <a:cs typeface="+mn-cs"/>
              </a:rPr>
              <a:t>einen</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It still means ‘a</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6AAD5679-CF09-4631-82D7-BF1C7EAF6D24}"/>
              </a:ext>
            </a:extLst>
          </p:cNvPr>
          <p:cNvSpPr/>
          <p:nvPr/>
        </p:nvSpPr>
        <p:spPr>
          <a:xfrm>
            <a:off x="159765" y="3738695"/>
            <a:ext cx="11960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To say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have,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we say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hast.</a:t>
            </a:r>
            <a:endParaRPr kumimoji="0" lang="en-GB" sz="1800" b="0" i="0" u="none" strike="noStrike" kern="1200" cap="none" spc="0" normalizeH="0" baseline="0" noProof="0" dirty="0">
              <a:ln>
                <a:noFill/>
              </a:ln>
              <a:solidFill>
                <a:srgbClr val="92D050"/>
              </a:solidFill>
              <a:effectLst/>
              <a:uLnTx/>
              <a:uFillTx/>
              <a:latin typeface="Century Gothic"/>
              <a:ea typeface="+mn-ea"/>
              <a:cs typeface="+mn-cs"/>
            </a:endParaRPr>
          </a:p>
        </p:txBody>
      </p:sp>
      <p:pic>
        <p:nvPicPr>
          <p:cNvPr id="8" name="Picture 7">
            <a:extLst>
              <a:ext uri="{FF2B5EF4-FFF2-40B4-BE49-F238E27FC236}">
                <a16:creationId xmlns:a16="http://schemas.microsoft.com/office/drawing/2014/main" id="{5FEC69EB-B033-498E-AC9F-5FFB2027352C}"/>
              </a:ext>
            </a:extLst>
          </p:cNvPr>
          <p:cNvPicPr>
            <a:picLocks noChangeAspect="1"/>
          </p:cNvPicPr>
          <p:nvPr/>
        </p:nvPicPr>
        <p:blipFill>
          <a:blip r:embed="rId15"/>
          <a:stretch>
            <a:fillRect/>
          </a:stretch>
        </p:blipFill>
        <p:spPr>
          <a:xfrm>
            <a:off x="5890101" y="3404081"/>
            <a:ext cx="1592643" cy="1119400"/>
          </a:xfrm>
          <a:prstGeom prst="rect">
            <a:avLst/>
          </a:prstGeom>
        </p:spPr>
      </p:pic>
    </p:spTree>
    <p:extLst>
      <p:ext uri="{BB962C8B-B14F-4D97-AF65-F5344CB8AC3E}">
        <p14:creationId xmlns:p14="http://schemas.microsoft.com/office/powerpoint/2010/main" val="7175624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T2_W4_9.2.wav"/>
                                        </p:tgtEl>
                                      </p:cMediaNode>
                                    </p:audio>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T2_W4_9.3.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T2_W4_9.4.wav"/>
                                        </p:tgtEl>
                                      </p:cMediaNode>
                                    </p:audio>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6" name="T2_W4_9.5.wav"/>
                                        </p:tgtEl>
                                      </p:cMediaNode>
                                    </p:audio>
                                  </p:subTnLst>
                                </p:cTn>
                              </p:par>
                              <p:par>
                                <p:cTn id="54" presetID="1"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7" name="T2_W4_9.6.wav"/>
                                        </p:tgtEl>
                                      </p:cMediaNode>
                                    </p:audio>
                                  </p:subTnLst>
                                </p:cTn>
                              </p:par>
                              <p:par>
                                <p:cTn id="60" presetID="1" presetClass="entr" presetSubtype="0" fill="hold" nodeType="withEffect">
                                  <p:stCondLst>
                                    <p:cond delay="0"/>
                                  </p:stCondLst>
                                  <p:childTnLst>
                                    <p:set>
                                      <p:cBhvr>
                                        <p:cTn id="61" dur="1" fill="hold">
                                          <p:stCondLst>
                                            <p:cond delay="0"/>
                                          </p:stCondLst>
                                        </p:cTn>
                                        <p:tgtEl>
                                          <p:spTgt spid="10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8" name="T2_W4_9.7.wav"/>
                                        </p:tgtEl>
                                      </p:cMediaNode>
                                    </p:audio>
                                  </p:subTnLst>
                                </p:cTn>
                              </p:par>
                              <p:par>
                                <p:cTn id="70" presetID="1" presetClass="entr" presetSubtype="0" fill="hold" nodeType="withEffect">
                                  <p:stCondLst>
                                    <p:cond delay="0"/>
                                  </p:stCondLst>
                                  <p:childTnLst>
                                    <p:set>
                                      <p:cBhvr>
                                        <p:cTn id="71" dur="1" fill="hold">
                                          <p:stCondLst>
                                            <p:cond delay="0"/>
                                          </p:stCondLst>
                                        </p:cTn>
                                        <p:tgtEl>
                                          <p:spTgt spid="10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9" name="T2_W4_9.8.wav"/>
                                        </p:tgtEl>
                                      </p:cMediaNode>
                                    </p:audio>
                                  </p:subTnLst>
                                </p:cTn>
                              </p:par>
                              <p:par>
                                <p:cTn id="80" presetID="1"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30" grpId="0" animBg="1"/>
      <p:bldP spid="30" grpId="1" animBg="1"/>
      <p:bldP spid="3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2401</Words>
  <Application>Microsoft Office PowerPoint</Application>
  <PresentationFormat>Widescreen</PresentationFormat>
  <Paragraphs>343</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Century Gothic</vt:lpstr>
      <vt:lpstr>Modern Love</vt:lpstr>
      <vt:lpstr>Symbol</vt:lpstr>
      <vt:lpstr>Wingdings</vt:lpstr>
      <vt:lpstr>1_Office Theme</vt:lpstr>
      <vt:lpstr>Talking about things and things to do</vt:lpstr>
      <vt:lpstr>aussprechen</vt:lpstr>
      <vt:lpstr>aussprechen</vt:lpstr>
      <vt:lpstr>aussprechen</vt:lpstr>
      <vt:lpstr>aussprechen</vt:lpstr>
      <vt:lpstr>PowerPoint Presentation</vt:lpstr>
      <vt:lpstr>Vokabeln</vt:lpstr>
      <vt:lpstr>Vokabeln</vt:lpstr>
      <vt:lpstr>haben</vt:lpstr>
      <vt:lpstr>hören</vt:lpstr>
      <vt:lpstr>einen and keinen</vt:lpstr>
      <vt:lpstr>lesen</vt:lpstr>
      <vt:lpstr>Vokabeln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42</cp:revision>
  <dcterms:created xsi:type="dcterms:W3CDTF">2021-07-02T19:27:01Z</dcterms:created>
  <dcterms:modified xsi:type="dcterms:W3CDTF">2023-11-10T16:12:24Z</dcterms:modified>
</cp:coreProperties>
</file>