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275" r:id="rId3"/>
    <p:sldId id="940" r:id="rId4"/>
    <p:sldId id="930" r:id="rId5"/>
    <p:sldId id="931" r:id="rId6"/>
    <p:sldId id="932" r:id="rId7"/>
    <p:sldId id="958" r:id="rId8"/>
    <p:sldId id="942" r:id="rId9"/>
    <p:sldId id="934" r:id="rId10"/>
    <p:sldId id="937" r:id="rId11"/>
    <p:sldId id="935" r:id="rId12"/>
    <p:sldId id="938" r:id="rId13"/>
    <p:sldId id="943" r:id="rId14"/>
    <p:sldId id="959" r:id="rId15"/>
    <p:sldId id="9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20070D-F11D-458D-B795-A778BE4D0A20}" v="1" dt="2023-11-13T11:38:04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50" autoAdjust="0"/>
    <p:restoredTop sz="69627" autoAdjust="0"/>
  </p:normalViewPr>
  <p:slideViewPr>
    <p:cSldViewPr snapToGrid="0">
      <p:cViewPr varScale="1">
        <p:scale>
          <a:sx n="70" d="100"/>
          <a:sy n="70" d="100"/>
        </p:scale>
        <p:origin x="9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1B20070D-F11D-458D-B795-A778BE4D0A20}"/>
    <pc:docChg chg="modSld">
      <pc:chgData name="Charlotte Moss" userId="17b589c9-cb67-41ed-a894-f82ca12b573d" providerId="ADAL" clId="{1B20070D-F11D-458D-B795-A778BE4D0A20}" dt="2023-11-13T11:38:04.541" v="2"/>
      <pc:docMkLst>
        <pc:docMk/>
      </pc:docMkLst>
      <pc:sldChg chg="modAnim">
        <pc:chgData name="Charlotte Moss" userId="17b589c9-cb67-41ed-a894-f82ca12b573d" providerId="ADAL" clId="{1B20070D-F11D-458D-B795-A778BE4D0A20}" dt="2023-11-13T11:38:04.541" v="2"/>
        <pc:sldMkLst>
          <pc:docMk/>
          <pc:sldMk cId="355512703" sldId="932"/>
        </pc:sldMkLst>
      </pc:sldChg>
      <pc:sldChg chg="modSp mod">
        <pc:chgData name="Charlotte Moss" userId="17b589c9-cb67-41ed-a894-f82ca12b573d" providerId="ADAL" clId="{1B20070D-F11D-458D-B795-A778BE4D0A20}" dt="2023-11-13T11:33:34.878" v="1" actId="6549"/>
        <pc:sldMkLst>
          <pc:docMk/>
          <pc:sldMk cId="0" sldId="959"/>
        </pc:sldMkLst>
        <pc:spChg chg="mod">
          <ac:chgData name="Charlotte Moss" userId="17b589c9-cb67-41ed-a894-f82ca12b573d" providerId="ADAL" clId="{1B20070D-F11D-458D-B795-A778BE4D0A20}" dt="2023-11-13T11:33:34.878" v="1" actId="6549"/>
          <ac:spMkLst>
            <pc:docMk/>
            <pc:sldMk cId="0" sldId="959"/>
            <ac:spMk id="33" creationId="{3612C056-B0AE-4A57-8582-7BAF0A2FBF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Introduce [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äu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Häuser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[Haus-147]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Mäuse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[Maus-3463],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träumen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[1793]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[au] Haus [147] blau [948] laufen [252]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Gruppe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[369]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Lieblings-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Song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[3373]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Frau [99] Herr [154] Mann [121] Schüler, Schülerin [556] Spieler, Spielerin [822] total [1021]</a:t>
            </a:r>
            <a:r>
              <a:rPr lang="de-DE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alt [138] neu [84] lang [97] rund [296]</a:t>
            </a:r>
            <a:r>
              <a:rPr lang="de-DE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class).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Image attribution: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Eurovision logo By European Broadcasting Union - https://eurovision.tv/about/brand (under &amp;</a:t>
            </a:r>
            <a:r>
              <a:rPr lang="en-GB" sz="1200" b="0" strike="noStrike" spc="-1" dirty="0" err="1">
                <a:latin typeface="Arial"/>
              </a:rPr>
              <a:t>quot;Downloads&amp;quot</a:t>
            </a:r>
            <a:r>
              <a:rPr lang="en-GB" sz="1200" b="0" strike="noStrike" spc="-1" dirty="0">
                <a:latin typeface="Arial"/>
              </a:rPr>
              <a:t>; &amp;</a:t>
            </a:r>
            <a:r>
              <a:rPr lang="en-GB" sz="1200" b="0" strike="noStrike" spc="-1" dirty="0" err="1">
                <a:latin typeface="Arial"/>
              </a:rPr>
              <a:t>gt</a:t>
            </a:r>
            <a:r>
              <a:rPr lang="en-GB" sz="1200" b="0" strike="noStrike" spc="-1" dirty="0">
                <a:latin typeface="Arial"/>
              </a:rPr>
              <a:t>; &amp;</a:t>
            </a:r>
            <a:r>
              <a:rPr lang="en-GB" sz="1200" b="0" strike="noStrike" spc="-1" dirty="0" err="1">
                <a:latin typeface="Arial"/>
              </a:rPr>
              <a:t>quot;Generic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logo&amp;quot</a:t>
            </a:r>
            <a:r>
              <a:rPr lang="en-GB" sz="1200" b="0" strike="noStrike" spc="-1" dirty="0">
                <a:latin typeface="Arial"/>
              </a:rPr>
              <a:t>;, converted from EPS format), Public Domain, https://en.wikipedia.org/w/index.php?curid=46362823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979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recap ‘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  <a:ea typeface="Calibri"/>
              </a:rPr>
              <a:t>ein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’ and 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  <a:ea typeface="Calibri"/>
              </a:rPr>
              <a:t>kein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’ changes after 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  <a:ea typeface="Calibri"/>
              </a:rPr>
              <a:t>haben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and most verbs, and to remind pupils of the gender of compound nouns. 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 examples provided.  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provide practice in noticing negation with </a:t>
            </a:r>
            <a:r>
              <a:rPr lang="en-GB" b="0" i="1" dirty="0" err="1"/>
              <a:t>kein</a:t>
            </a:r>
            <a:r>
              <a:rPr lang="en-GB" b="0" i="1" dirty="0"/>
              <a:t> </a:t>
            </a:r>
            <a:r>
              <a:rPr lang="en-GB" b="0" i="0" dirty="0"/>
              <a:t>and to practise the use of </a:t>
            </a:r>
            <a:r>
              <a:rPr lang="en-GB" b="0" i="1" dirty="0" err="1"/>
              <a:t>Lieblings</a:t>
            </a:r>
            <a:r>
              <a:rPr lang="en-GB" b="0" i="1" dirty="0"/>
              <a:t>-</a:t>
            </a:r>
            <a:r>
              <a:rPr lang="en-GB" b="0" i="0" dirty="0"/>
              <a:t> with new and revisited vocabulary. </a:t>
            </a:r>
          </a:p>
          <a:p>
            <a:endParaRPr lang="en-GB" b="0" i="0" dirty="0"/>
          </a:p>
          <a:p>
            <a:r>
              <a:rPr lang="en-GB" b="1" i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dirty="0"/>
              <a:t>Explain the task. The friends are discussing Eurovision.</a:t>
            </a:r>
          </a:p>
          <a:p>
            <a:pPr marL="228600" indent="-228600">
              <a:buAutoNum type="arabicPeriod"/>
            </a:pPr>
            <a:r>
              <a:rPr lang="en-GB" b="0" i="0" dirty="0"/>
              <a:t>Pupils read the sentences and decide whether a favourite is mentioned.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reveal a second question and column.</a:t>
            </a:r>
          </a:p>
          <a:p>
            <a:pPr marL="228600" indent="-228600">
              <a:buAutoNum type="arabicPeriod"/>
            </a:pPr>
            <a:r>
              <a:rPr lang="en-GB" b="0" i="0" dirty="0"/>
              <a:t>Pupils read the sentences again and based on the use of </a:t>
            </a:r>
            <a:r>
              <a:rPr lang="en-GB" b="0" i="0" dirty="0" err="1"/>
              <a:t>kein</a:t>
            </a:r>
            <a:r>
              <a:rPr lang="en-GB" b="0" i="0" dirty="0"/>
              <a:t> and </a:t>
            </a:r>
            <a:r>
              <a:rPr lang="en-GB" b="0" i="0" dirty="0" err="1"/>
              <a:t>ein</a:t>
            </a:r>
            <a:r>
              <a:rPr lang="en-GB" b="0" i="0" dirty="0"/>
              <a:t>, decide whether the friends have the thing.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reveal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431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the possessive adjective ‘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’ and to introduce its use with </a:t>
            </a:r>
            <a:r>
              <a:rPr lang="en-GB" sz="1200" b="0" strike="noStrike" spc="-1" dirty="0" err="1">
                <a:latin typeface="Arial"/>
              </a:rPr>
              <a:t>Lieblings</a:t>
            </a:r>
            <a:r>
              <a:rPr lang="en-GB" sz="1200" b="0" strike="noStrike" spc="-1" dirty="0">
                <a:latin typeface="Arial"/>
              </a:rPr>
              <a:t>- compound nouns.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show examples of questions and answers between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Ronja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53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forms in the context of favourite things. 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scenario. Sven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Epiney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the Swiss Eurovision commentator is being interviewed about his favourite things for this year’s contest.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Pupils must note down A or B based on the gender of the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words they hear. They must then write Yes or No for whether or not Sven has a favourite.  Note: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have been omitted in these short dialogues to avoid pupils relying on these cues for the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number 1. Discuss as a class how to decide which noun is being discussed. (It is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and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mein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 so the missing word must be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Song (m)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not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Gruppe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(f)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.)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</a:rPr>
              <a:t>Discuss also whether they heard a favourite song or whether Sven doesn’t have one. Click to display answers.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 Play items 2-6.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 Click to correct. Bonus points if anybody can name the favourite things!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Hast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[song]?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Mein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[song]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Schweiz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2,  Hast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gruppe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gruppe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auch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Schweiz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Hast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[person]?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keine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[person].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Hast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preis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preis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Hast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[ding]?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Mein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[ding]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die Show!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6. Hast du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jacke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]?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Ich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habe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keine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Lieblings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jacke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].</a:t>
            </a:r>
            <a:endParaRPr lang="en-GB" sz="1200" b="0" i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i="1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i="0" strike="noStrike" spc="-1" dirty="0">
                <a:solidFill>
                  <a:srgbClr val="000000"/>
                </a:solidFill>
                <a:latin typeface="Calibri"/>
              </a:rPr>
              <a:t>Image</a:t>
            </a:r>
            <a:r>
              <a:rPr lang="en-GB" sz="1200" b="1" i="0" strike="noStrike" spc="-1" baseline="0" dirty="0">
                <a:solidFill>
                  <a:srgbClr val="000000"/>
                </a:solidFill>
                <a:latin typeface="Calibri"/>
              </a:rPr>
              <a:t> attribution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i="0" strike="noStrike" spc="-1" baseline="0" dirty="0">
                <a:solidFill>
                  <a:srgbClr val="000000"/>
                </a:solidFill>
                <a:latin typeface="Calibri"/>
              </a:rPr>
              <a:t>Sven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Calibri"/>
              </a:rPr>
              <a:t>Epiney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+mn-lt"/>
              </a:rPr>
              <a:t> By Monica </a:t>
            </a:r>
            <a:r>
              <a:rPr lang="en-GB" sz="1200" b="0" i="0" strike="noStrike" spc="-1" baseline="0" dirty="0" err="1">
                <a:solidFill>
                  <a:srgbClr val="000000"/>
                </a:solidFill>
                <a:latin typeface="+mn-lt"/>
              </a:rPr>
              <a:t>Boirar</a:t>
            </a:r>
            <a:r>
              <a:rPr lang="en-GB" sz="1200" b="0" i="0" strike="noStrike" spc="-1" baseline="0" dirty="0">
                <a:solidFill>
                  <a:srgbClr val="000000"/>
                </a:solidFill>
                <a:latin typeface="+mn-lt"/>
              </a:rPr>
              <a:t> - Own work, CC BY-SA 3.0, https://commons.wikimedia.org/w/index.php?curid=24190785</a:t>
            </a:r>
            <a:endParaRPr lang="en-GB" sz="1200" b="0" i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126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04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[au].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Haus’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‘Haus’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300" b="1" spc="-1" dirty="0">
                <a:latin typeface="Arial"/>
              </a:rPr>
              <a:t>Note</a:t>
            </a:r>
            <a:r>
              <a:rPr lang="en-GB" sz="1300" spc="-1" dirty="0">
                <a:latin typeface="Arial"/>
              </a:rPr>
              <a:t>: </a:t>
            </a:r>
          </a:p>
          <a:p>
            <a:pPr marL="301381" indent="-301381"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Haus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make</a:t>
            </a:r>
            <a:r>
              <a:rPr lang="fr-FR" baseline="0" dirty="0"/>
              <a:t> a roof </a:t>
            </a:r>
            <a:r>
              <a:rPr lang="fr-FR" baseline="0" dirty="0" err="1"/>
              <a:t>above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two</a:t>
            </a:r>
            <a:r>
              <a:rPr lang="fr-FR" baseline="0" dirty="0"/>
              <a:t> hands. </a:t>
            </a:r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110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to consolidate the SSC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[au].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Haus’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‘Haus’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</a:rPr>
              <a:t>Present the </a:t>
            </a:r>
            <a:r>
              <a:rPr lang="en-GB" sz="1300" b="1" spc="-1" dirty="0">
                <a:solidFill>
                  <a:srgbClr val="000000"/>
                </a:solidFill>
              </a:rPr>
              <a:t>cluster </a:t>
            </a:r>
            <a:r>
              <a:rPr lang="en-GB" sz="1300" spc="-1" dirty="0">
                <a:solidFill>
                  <a:srgbClr val="000000"/>
                </a:solidFill>
              </a:rPr>
              <a:t>words in the same way, bringing on the picture and getting pupils to pronounce the words.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äu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Use the call-outs to explain that </a:t>
            </a:r>
            <a:r>
              <a:rPr lang="en-GB" sz="1300" i="1" spc="-1" dirty="0" err="1">
                <a:solidFill>
                  <a:srgbClr val="000000"/>
                </a:solidFill>
                <a:latin typeface="Calibri"/>
              </a:rPr>
              <a:t>Häuser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is the plural of </a:t>
            </a:r>
            <a:r>
              <a:rPr lang="en-GB" sz="1300" i="1" spc="-1" dirty="0">
                <a:solidFill>
                  <a:srgbClr val="000000"/>
                </a:solidFill>
                <a:latin typeface="Calibri"/>
              </a:rPr>
              <a:t>Haus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and to demonstrate that the new sound [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äu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] is the same sound as last week’s [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eu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]. </a:t>
            </a: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78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to consolidate the SSC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[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äu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‘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</a:rPr>
              <a:t>Present the </a:t>
            </a:r>
            <a:r>
              <a:rPr lang="en-GB" sz="1300" b="1" spc="-1" dirty="0">
                <a:solidFill>
                  <a:srgbClr val="000000"/>
                </a:solidFill>
              </a:rPr>
              <a:t>cluster </a:t>
            </a:r>
            <a:r>
              <a:rPr lang="en-GB" sz="1300" spc="-1" dirty="0">
                <a:solidFill>
                  <a:srgbClr val="000000"/>
                </a:solidFill>
              </a:rPr>
              <a:t>words in the same way, bringing on the picture and getting pupils to pronounce the words.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Arial"/>
              </a:rPr>
              <a:t>Use the call-out to remind pupils of other words with the [</a:t>
            </a:r>
            <a:r>
              <a:rPr lang="en-GB" sz="1300" spc="-1" dirty="0" err="1">
                <a:solidFill>
                  <a:srgbClr val="000000"/>
                </a:solidFill>
                <a:latin typeface="Arial"/>
              </a:rPr>
              <a:t>eu</a:t>
            </a:r>
            <a:r>
              <a:rPr lang="en-GB" sz="1300" spc="-1" dirty="0">
                <a:solidFill>
                  <a:srgbClr val="000000"/>
                </a:solidFill>
                <a:latin typeface="Arial"/>
              </a:rPr>
              <a:t>] sound from last week, which sound the same as the new [</a:t>
            </a:r>
            <a:r>
              <a:rPr lang="en-GB" sz="1300" spc="-1" dirty="0" err="1">
                <a:solidFill>
                  <a:srgbClr val="000000"/>
                </a:solidFill>
                <a:latin typeface="Arial"/>
              </a:rPr>
              <a:t>äu</a:t>
            </a:r>
            <a:r>
              <a:rPr lang="en-GB" sz="1300" spc="-1" dirty="0">
                <a:solidFill>
                  <a:srgbClr val="000000"/>
                </a:solidFill>
                <a:latin typeface="Arial"/>
              </a:rPr>
              <a:t>]. 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b="1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latin typeface="Arial"/>
              </a:rPr>
              <a:t>Word frequency: </a:t>
            </a:r>
          </a:p>
          <a:p>
            <a:pPr marL="227815" indent="-227815"/>
            <a:r>
              <a:rPr lang="en-GB" sz="1300" spc="-1" dirty="0">
                <a:latin typeface="Arial"/>
              </a:rPr>
              <a:t>Haus [147] Maus [3463] </a:t>
            </a:r>
            <a:r>
              <a:rPr lang="en-GB" sz="1300" spc="-1" dirty="0" err="1">
                <a:latin typeface="Arial"/>
              </a:rPr>
              <a:t>träumen</a:t>
            </a:r>
            <a:r>
              <a:rPr lang="en-GB" sz="1300" spc="-1" dirty="0">
                <a:latin typeface="Arial"/>
              </a:rPr>
              <a:t> [1793]</a:t>
            </a:r>
          </a:p>
          <a:p>
            <a:pPr marL="227815" marR="0" lvl="0" indent="-227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4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4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400" baseline="0" dirty="0">
              <a:solidFill>
                <a:sysClr val="windowText" lastClr="000000"/>
              </a:solidFill>
            </a:endParaRP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05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SSCs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äu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[au]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aurally differentiating between the two sounds.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Click on a picture</a:t>
            </a:r>
            <a:r>
              <a:rPr lang="en-GB" baseline="0" dirty="0"/>
              <a:t> to hear a word</a:t>
            </a:r>
            <a:r>
              <a:rPr lang="en-GB" dirty="0"/>
              <a:t>.  Pupils decide whether they hear [au] as in Haus or [</a:t>
            </a:r>
            <a:r>
              <a:rPr lang="en-GB" dirty="0" err="1"/>
              <a:t>äu</a:t>
            </a:r>
            <a:r>
              <a:rPr lang="en-GB" dirty="0"/>
              <a:t>] as in </a:t>
            </a:r>
            <a:r>
              <a:rPr lang="en-GB" dirty="0" err="1"/>
              <a:t>Häuser</a:t>
            </a:r>
            <a:r>
              <a:rPr lang="en-GB" dirty="0"/>
              <a:t> and write down the correct sound.  </a:t>
            </a:r>
          </a:p>
          <a:p>
            <a:r>
              <a:rPr lang="en-GB" dirty="0"/>
              <a:t>2. Pupils can listen again and try to write the whole word if appropriate – this could be done on mini whiteboards (or air writing). </a:t>
            </a:r>
          </a:p>
          <a:p>
            <a:r>
              <a:rPr lang="en-GB" dirty="0"/>
              <a:t>3. Click to reveal the answer</a:t>
            </a:r>
            <a:r>
              <a:rPr lang="en-GB" baseline="0" dirty="0"/>
              <a:t>. </a:t>
            </a:r>
            <a:r>
              <a:rPr lang="en-GB" dirty="0"/>
              <a:t>See below for the English meanings in brackets. </a:t>
            </a:r>
          </a:p>
          <a:p>
            <a:endParaRPr lang="en-GB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Gebäude</a:t>
            </a:r>
            <a:r>
              <a:rPr lang="en-GB" baseline="0" dirty="0"/>
              <a:t> (building)</a:t>
            </a:r>
            <a:br>
              <a:rPr lang="en-GB" dirty="0"/>
            </a:br>
            <a:r>
              <a:rPr lang="en-GB" dirty="0" err="1"/>
              <a:t>Auftritt</a:t>
            </a:r>
            <a:r>
              <a:rPr lang="en-GB" dirty="0"/>
              <a:t> (performance)</a:t>
            </a:r>
          </a:p>
          <a:p>
            <a:r>
              <a:rPr lang="en-GB" dirty="0" err="1"/>
              <a:t>Zuschauer</a:t>
            </a:r>
            <a:r>
              <a:rPr lang="en-GB" dirty="0"/>
              <a:t> (spectators)</a:t>
            </a:r>
          </a:p>
          <a:p>
            <a:r>
              <a:rPr lang="en-GB" dirty="0" err="1"/>
              <a:t>Applaus</a:t>
            </a:r>
            <a:r>
              <a:rPr lang="en-GB" dirty="0"/>
              <a:t> (applause)</a:t>
            </a:r>
          </a:p>
          <a:p>
            <a:r>
              <a:rPr lang="en-GB" dirty="0" err="1"/>
              <a:t>Geräusch</a:t>
            </a:r>
            <a:r>
              <a:rPr lang="en-GB" dirty="0"/>
              <a:t> (noise)</a:t>
            </a:r>
          </a:p>
          <a:p>
            <a:r>
              <a:rPr lang="en-GB" dirty="0" err="1"/>
              <a:t>Bräuche</a:t>
            </a:r>
            <a:r>
              <a:rPr lang="en-GB" dirty="0"/>
              <a:t> (traditions)</a:t>
            </a:r>
          </a:p>
          <a:p>
            <a:endParaRPr lang="en-GB" dirty="0"/>
          </a:p>
          <a:p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 err="1"/>
              <a:t>Auftritt</a:t>
            </a:r>
            <a:r>
              <a:rPr lang="en-GB" b="0" baseline="0" dirty="0"/>
              <a:t> [2076] </a:t>
            </a:r>
            <a:r>
              <a:rPr lang="en-GB" b="0" baseline="0" dirty="0" err="1"/>
              <a:t>Applaus</a:t>
            </a:r>
            <a:r>
              <a:rPr lang="en-GB" b="0" baseline="0" dirty="0"/>
              <a:t> [3643] </a:t>
            </a:r>
            <a:r>
              <a:rPr lang="en-GB" b="0" baseline="0" dirty="0" err="1"/>
              <a:t>Brauch</a:t>
            </a:r>
            <a:r>
              <a:rPr lang="en-GB" b="0" baseline="0" dirty="0"/>
              <a:t> [&gt;5000] </a:t>
            </a:r>
            <a:r>
              <a:rPr lang="en-GB" b="0" baseline="0" dirty="0" err="1"/>
              <a:t>Gebäude</a:t>
            </a:r>
            <a:r>
              <a:rPr lang="en-GB" b="0" baseline="0" dirty="0"/>
              <a:t> [1386] </a:t>
            </a:r>
            <a:r>
              <a:rPr lang="en-GB" b="0" baseline="0" dirty="0" err="1"/>
              <a:t>Geräusch</a:t>
            </a:r>
            <a:r>
              <a:rPr lang="en-GB" b="0" baseline="0" dirty="0"/>
              <a:t> [1931] </a:t>
            </a:r>
            <a:r>
              <a:rPr lang="en-GB" b="0" baseline="0" dirty="0" err="1"/>
              <a:t>Zuschauer</a:t>
            </a:r>
            <a:r>
              <a:rPr lang="en-GB" b="0" baseline="0" dirty="0"/>
              <a:t> [1410]</a:t>
            </a:r>
            <a:endParaRPr lang="en-GB" b="0" i="1" baseline="0" dirty="0"/>
          </a:p>
          <a:p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b="1" i="1" dirty="0"/>
          </a:p>
          <a:p>
            <a:r>
              <a:rPr lang="en-GB" b="1" i="0" dirty="0"/>
              <a:t>Image attributions:</a:t>
            </a:r>
          </a:p>
          <a:p>
            <a:r>
              <a:rPr lang="en-GB" i="0" dirty="0"/>
              <a:t>M&amp;S Bank Arena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Phil Nash from Wikimedia Commons CC BY-SA 4.0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"Music Unites Generations“ By Michael Doherty - Own work, CC BY-SA 4.0, https://commons.wikimedia.org/w/index.php?curid=132036547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 and green room in the arena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Michael Doherty - Own work, CC BY-SA 4.0, https://commons.wikimedia.org/w/index.php?curid=118239003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 err="1">
                <a:solidFill>
                  <a:srgbClr val="000000"/>
                </a:solidFill>
                <a:effectLst/>
                <a:latin typeface="Linux Libertine"/>
              </a:rPr>
              <a:t>Tymofiy</a:t>
            </a:r>
            <a:r>
              <a:rPr lang="en-GB" b="0" i="0" dirty="0">
                <a:solidFill>
                  <a:srgbClr val="000000"/>
                </a:solidFill>
                <a:effectLst/>
                <a:latin typeface="Linux Libertine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Linux Libertine"/>
              </a:rPr>
              <a:t>Muzychuk</a:t>
            </a:r>
            <a:r>
              <a:rPr lang="en-GB" b="0" i="0" dirty="0">
                <a:solidFill>
                  <a:srgbClr val="000000"/>
                </a:solidFill>
                <a:effectLst/>
                <a:latin typeface="Linux Libertine"/>
              </a:rPr>
              <a:t> with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Linux Libertine"/>
              </a:rPr>
              <a:t>Telenka</a:t>
            </a:r>
            <a:r>
              <a:rPr lang="en-GB" b="0" i="0" dirty="0">
                <a:solidFill>
                  <a:srgbClr val="000000"/>
                </a:solidFill>
                <a:effectLst/>
                <a:latin typeface="Linux Libertine"/>
              </a:rPr>
              <a:t>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Ukraine Media, CC BY 3.0, https://commons.wikimedia.org/w/index.php?curid=118676353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Click to introduce the new words and their pictures. </a:t>
            </a:r>
            <a:r>
              <a:rPr lang="en-GB" b="0" baseline="0" dirty="0"/>
              <a:t>Practise pronouncing the words as a class and individually. 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Ask pupils what they think the words mean in English.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Use the callout to draw attention to use of </a:t>
            </a:r>
            <a:r>
              <a:rPr lang="en-GB" b="0" i="1" baseline="0" dirty="0" err="1"/>
              <a:t>Lieblings</a:t>
            </a:r>
            <a:r>
              <a:rPr lang="en-GB" b="0" i="1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baseline="0" dirty="0"/>
              <a:t>4. Use the 2</a:t>
            </a:r>
            <a:r>
              <a:rPr lang="en-GB" b="0" i="0" baseline="30000" dirty="0"/>
              <a:t>nd</a:t>
            </a:r>
            <a:r>
              <a:rPr lang="en-GB" b="0" i="0" baseline="0" dirty="0"/>
              <a:t> callout to talk about cognates. See if they can make some more compound nouns with </a:t>
            </a:r>
            <a:r>
              <a:rPr lang="en-GB" b="0" i="0" baseline="0" dirty="0" err="1"/>
              <a:t>Lieblings</a:t>
            </a:r>
            <a:r>
              <a:rPr lang="en-GB" b="0" i="0" baseline="0" dirty="0"/>
              <a:t> e.g. </a:t>
            </a:r>
            <a:r>
              <a:rPr lang="en-GB" b="0" i="1" baseline="0" dirty="0" err="1"/>
              <a:t>Lieblingsgruppe</a:t>
            </a:r>
            <a:r>
              <a:rPr lang="en-GB" b="0" i="0" baseline="0" dirty="0"/>
              <a:t>= favourite group, </a:t>
            </a:r>
            <a:r>
              <a:rPr lang="en-GB" b="0" i="1" baseline="0" dirty="0" err="1"/>
              <a:t>Lieblingssong</a:t>
            </a:r>
            <a:r>
              <a:rPr lang="en-GB" b="0" i="1" baseline="0" dirty="0"/>
              <a:t>= favourite song.</a:t>
            </a:r>
            <a:endParaRPr lang="en-GB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5. Click for individual words to disappear and to elicit them from the class. Click again for them to reappear.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6. Click on the images to listen and check pronunciation, if required.</a:t>
            </a:r>
            <a:br>
              <a:rPr lang="en-GB" b="0" baseline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Slide 1/2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new and revisited vocabulary;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to recognise new cognates.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make the words disappear one by one. Pupils write down the number and the English translation. They have 4 seconds before the word disappears completely. 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2. Use the next slide to elicit and then display the English translations.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64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2/2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Procedure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Elicit and display the English translations one by one.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Ask pupils to think about which words here are cognates. Some of them will be new words for pupils. 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Click for all the German words to disappear.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Ask pupils to work in pairs to recall the words in German. They should try to remember genders too.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Click again for all words to reappear for pupils to check. 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Click on each word to hear the audio, if required.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65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6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462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288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277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58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945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95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18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299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841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25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782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4.png"/><Relationship Id="rId18" Type="http://schemas.openxmlformats.org/officeDocument/2006/relationships/audio" Target="../media/audio20.wav"/><Relationship Id="rId26" Type="http://schemas.openxmlformats.org/officeDocument/2006/relationships/image" Target="../media/image39.png"/><Relationship Id="rId3" Type="http://schemas.openxmlformats.org/officeDocument/2006/relationships/audio" Target="../media/audio9.wav"/><Relationship Id="rId21" Type="http://schemas.openxmlformats.org/officeDocument/2006/relationships/image" Target="../media/image37.jpg"/><Relationship Id="rId7" Type="http://schemas.openxmlformats.org/officeDocument/2006/relationships/audio" Target="../media/audio13.wav"/><Relationship Id="rId12" Type="http://schemas.openxmlformats.org/officeDocument/2006/relationships/audio" Target="../media/audio17.wav"/><Relationship Id="rId17" Type="http://schemas.openxmlformats.org/officeDocument/2006/relationships/audio" Target="../media/audio19.wav"/><Relationship Id="rId25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18.wav"/><Relationship Id="rId20" Type="http://schemas.openxmlformats.org/officeDocument/2006/relationships/audio" Target="../media/audio22.wav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2.wav"/><Relationship Id="rId11" Type="http://schemas.openxmlformats.org/officeDocument/2006/relationships/audio" Target="../media/audio16.wav"/><Relationship Id="rId24" Type="http://schemas.openxmlformats.org/officeDocument/2006/relationships/audio" Target="../media/audio24.wav"/><Relationship Id="rId5" Type="http://schemas.openxmlformats.org/officeDocument/2006/relationships/audio" Target="../media/audio11.wav"/><Relationship Id="rId15" Type="http://schemas.openxmlformats.org/officeDocument/2006/relationships/image" Target="../media/image36.png"/><Relationship Id="rId23" Type="http://schemas.openxmlformats.org/officeDocument/2006/relationships/image" Target="../media/image38.png"/><Relationship Id="rId28" Type="http://schemas.openxmlformats.org/officeDocument/2006/relationships/image" Target="../media/image41.png"/><Relationship Id="rId10" Type="http://schemas.openxmlformats.org/officeDocument/2006/relationships/audio" Target="../media/audio15.wav"/><Relationship Id="rId19" Type="http://schemas.openxmlformats.org/officeDocument/2006/relationships/audio" Target="../media/audio21.wav"/><Relationship Id="rId4" Type="http://schemas.openxmlformats.org/officeDocument/2006/relationships/audio" Target="../media/audio10.wav"/><Relationship Id="rId9" Type="http://schemas.openxmlformats.org/officeDocument/2006/relationships/image" Target="../media/image35.png"/><Relationship Id="rId14" Type="http://schemas.openxmlformats.org/officeDocument/2006/relationships/image" Target="../media/image25.svg"/><Relationship Id="rId22" Type="http://schemas.openxmlformats.org/officeDocument/2006/relationships/audio" Target="../media/audio23.wav"/><Relationship Id="rId27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2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audio" Target="../media/audio6.wav"/><Relationship Id="rId18" Type="http://schemas.openxmlformats.org/officeDocument/2006/relationships/audio" Target="../media/audio8.wav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0.jpg"/><Relationship Id="rId17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audio" Target="../media/audio5.wav"/><Relationship Id="rId5" Type="http://schemas.openxmlformats.org/officeDocument/2006/relationships/image" Target="../media/image16.png"/><Relationship Id="rId15" Type="http://schemas.openxmlformats.org/officeDocument/2006/relationships/audio" Target="../media/audio7.wav"/><Relationship Id="rId10" Type="http://schemas.openxmlformats.org/officeDocument/2006/relationships/image" Target="../media/image19.jpg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audio" Target="../media/audio4.wav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47" name="CustomShape 3"/>
          <p:cNvSpPr/>
          <p:nvPr/>
        </p:nvSpPr>
        <p:spPr>
          <a:xfrm>
            <a:off x="0" y="4998521"/>
            <a:ext cx="4571280" cy="18587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Favourite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things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Lieblings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-)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Cognates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äu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vs. [au]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07" y="331279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things and things to do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/>
              </a:rPr>
              <a:t>Term 2 Week 5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FBF33-9BC1-258C-676B-5E7C9E0B3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89" y="1930655"/>
            <a:ext cx="2222317" cy="1769370"/>
          </a:xfrm>
          <a:prstGeom prst="rect">
            <a:avLst/>
          </a:prstGeom>
        </p:spPr>
      </p:pic>
      <p:pic>
        <p:nvPicPr>
          <p:cNvPr id="1026" name="Picture 2" descr="The current Eurovision Song Contest logo, in use since 2015">
            <a:extLst>
              <a:ext uri="{FF2B5EF4-FFF2-40B4-BE49-F238E27FC236}">
                <a16:creationId xmlns:a16="http://schemas.microsoft.com/office/drawing/2014/main" id="{2111E33A-695C-E642-7360-A0EABDC3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14" y="3826449"/>
            <a:ext cx="2905197" cy="91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Switzerland Flag photo and picture">
            <a:extLst>
              <a:ext uri="{FF2B5EF4-FFF2-40B4-BE49-F238E27FC236}">
                <a16:creationId xmlns:a16="http://schemas.microsoft.com/office/drawing/2014/main" id="{E1C65FB5-6285-62F9-2AC5-9F7F66975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2" y="2048397"/>
            <a:ext cx="1039678" cy="72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CC9BDB-8871-EB8C-FC6E-75747702EDF7}"/>
              </a:ext>
            </a:extLst>
          </p:cNvPr>
          <p:cNvSpPr/>
          <p:nvPr/>
        </p:nvSpPr>
        <p:spPr>
          <a:xfrm>
            <a:off x="1249907" y="2058224"/>
            <a:ext cx="45719" cy="151537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2" name="Picture 8" descr="Free happy birthday hat party vector">
            <a:extLst>
              <a:ext uri="{FF2B5EF4-FFF2-40B4-BE49-F238E27FC236}">
                <a16:creationId xmlns:a16="http://schemas.microsoft.com/office/drawing/2014/main" id="{F0DFEFD7-D018-D6E5-4592-78F456045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14" y="1908384"/>
            <a:ext cx="204907" cy="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party hat celebration happy birthday vector">
            <a:extLst>
              <a:ext uri="{FF2B5EF4-FFF2-40B4-BE49-F238E27FC236}">
                <a16:creationId xmlns:a16="http://schemas.microsoft.com/office/drawing/2014/main" id="{E2CAF669-4AAB-704B-8F5E-5274400F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9700">
            <a:off x="2070007" y="1940941"/>
            <a:ext cx="216407" cy="2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hat happy birthday party vector">
            <a:extLst>
              <a:ext uri="{FF2B5EF4-FFF2-40B4-BE49-F238E27FC236}">
                <a16:creationId xmlns:a16="http://schemas.microsoft.com/office/drawing/2014/main" id="{3E2CDC6F-7EFB-D55A-D6CB-E1CEC10E0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25" y="1829472"/>
            <a:ext cx="144399" cy="2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Free happy birthday hat party vector">
            <a:extLst>
              <a:ext uri="{FF2B5EF4-FFF2-40B4-BE49-F238E27FC236}">
                <a16:creationId xmlns:a16="http://schemas.microsoft.com/office/drawing/2014/main" id="{293A13D5-D1E3-F933-BABD-C396FE0EE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77" y="1854955"/>
            <a:ext cx="204907" cy="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Free party hat celebration happy birthday vector">
            <a:extLst>
              <a:ext uri="{FF2B5EF4-FFF2-40B4-BE49-F238E27FC236}">
                <a16:creationId xmlns:a16="http://schemas.microsoft.com/office/drawing/2014/main" id="{1543355E-A80D-4A28-9F92-542A836ED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10" y="1893210"/>
            <a:ext cx="216407" cy="2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5" name="CustomShape 8"/>
          <p:cNvSpPr/>
          <p:nvPr/>
        </p:nvSpPr>
        <p:spPr>
          <a:xfrm>
            <a:off x="75498" y="2603660"/>
            <a:ext cx="48935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Lieblingssong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611790" y="3215785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have a favourite song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4140593" y="2611960"/>
            <a:ext cx="516003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Lieblingsgruppe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4777952" y="5389039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don’t have a favourite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colour.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42035" y="3207485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4"/>
          <a:stretch/>
        </p:blipFill>
        <p:spPr>
          <a:xfrm>
            <a:off x="3985890" y="326705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5" y="-134180"/>
            <a:ext cx="8976403" cy="1144800"/>
          </a:xfrm>
        </p:spPr>
        <p:txBody>
          <a:bodyPr/>
          <a:lstStyle/>
          <a:p>
            <a:r>
              <a:rPr lang="en-GB" sz="3600" b="1" dirty="0"/>
              <a:t>Saying you have / don’t have a thing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-480" y="867014"/>
            <a:ext cx="11407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you know, after the verb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most other verbs, the masculine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changes to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masculine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changes to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8421381" y="2598910"/>
            <a:ext cx="421955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Lieblingsspiel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9025480" y="3242381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have a favourite game.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391520" y="316588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7" name="CustomShape 8">
            <a:extLst>
              <a:ext uri="{FF2B5EF4-FFF2-40B4-BE49-F238E27FC236}">
                <a16:creationId xmlns:a16="http://schemas.microsoft.com/office/drawing/2014/main" id="{6E763CD2-D51C-4A59-A11D-D381067407C9}"/>
              </a:ext>
            </a:extLst>
          </p:cNvPr>
          <p:cNvSpPr/>
          <p:nvPr/>
        </p:nvSpPr>
        <p:spPr>
          <a:xfrm>
            <a:off x="42035" y="4503507"/>
            <a:ext cx="48935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kein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Lieblingsort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ustomShape 10">
            <a:extLst>
              <a:ext uri="{FF2B5EF4-FFF2-40B4-BE49-F238E27FC236}">
                <a16:creationId xmlns:a16="http://schemas.microsoft.com/office/drawing/2014/main" id="{A8A89013-E154-426D-AC89-F07B8C68D459}"/>
              </a:ext>
            </a:extLst>
          </p:cNvPr>
          <p:cNvSpPr/>
          <p:nvPr/>
        </p:nvSpPr>
        <p:spPr>
          <a:xfrm>
            <a:off x="4100990" y="4488534"/>
            <a:ext cx="48935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keine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Lieblingsfarbe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10">
            <a:extLst>
              <a:ext uri="{FF2B5EF4-FFF2-40B4-BE49-F238E27FC236}">
                <a16:creationId xmlns:a16="http://schemas.microsoft.com/office/drawing/2014/main" id="{BE714A7A-7ED5-4D60-BA7B-8F91FFDFF175}"/>
              </a:ext>
            </a:extLst>
          </p:cNvPr>
          <p:cNvSpPr/>
          <p:nvPr/>
        </p:nvSpPr>
        <p:spPr>
          <a:xfrm>
            <a:off x="8314280" y="4478073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Lieblingsding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089C56E8-A172-474D-8DB6-D8387F744A8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285" y="5148615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FDC8027C-844A-41AA-80A9-21898091E10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093336" y="5169320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0439C655-B02F-4AC5-B351-E8EC09C3F51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391520" y="510164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3" name="CustomShape 9">
            <a:extLst>
              <a:ext uri="{FF2B5EF4-FFF2-40B4-BE49-F238E27FC236}">
                <a16:creationId xmlns:a16="http://schemas.microsoft.com/office/drawing/2014/main" id="{84E2E077-C161-4FE5-B0AE-9918384050D2}"/>
              </a:ext>
            </a:extLst>
          </p:cNvPr>
          <p:cNvSpPr/>
          <p:nvPr/>
        </p:nvSpPr>
        <p:spPr>
          <a:xfrm>
            <a:off x="405726" y="5532209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don’t have a favourite place.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CustomShape 11">
            <a:extLst>
              <a:ext uri="{FF2B5EF4-FFF2-40B4-BE49-F238E27FC236}">
                <a16:creationId xmlns:a16="http://schemas.microsoft.com/office/drawing/2014/main" id="{FFF9EEEB-08CC-4120-B622-01BB15B76F4F}"/>
              </a:ext>
            </a:extLst>
          </p:cNvPr>
          <p:cNvSpPr/>
          <p:nvPr/>
        </p:nvSpPr>
        <p:spPr>
          <a:xfrm>
            <a:off x="4727296" y="3169980"/>
            <a:ext cx="40282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have a favourite </a:t>
            </a:r>
            <a:r>
              <a:rPr lang="en-GB" sz="20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group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ustomShape 11">
            <a:extLst>
              <a:ext uri="{FF2B5EF4-FFF2-40B4-BE49-F238E27FC236}">
                <a16:creationId xmlns:a16="http://schemas.microsoft.com/office/drawing/2014/main" id="{3A1E8F18-3FE6-4ED1-8D06-7A6F9FB99A6D}"/>
              </a:ext>
            </a:extLst>
          </p:cNvPr>
          <p:cNvSpPr/>
          <p:nvPr/>
        </p:nvSpPr>
        <p:spPr>
          <a:xfrm>
            <a:off x="9025480" y="5321874"/>
            <a:ext cx="35202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don’t have a favourite thing.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C9E227-7A7E-4716-8648-2BDD4B8C0C59}"/>
              </a:ext>
            </a:extLst>
          </p:cNvPr>
          <p:cNvSpPr/>
          <p:nvPr/>
        </p:nvSpPr>
        <p:spPr>
          <a:xfrm>
            <a:off x="-480" y="1308047"/>
            <a:ext cx="11407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we make a compound word, for example by adding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the noun, the new compound word takes its gender from the final noun.</a:t>
            </a:r>
          </a:p>
        </p:txBody>
      </p:sp>
    </p:spTree>
    <p:extLst>
      <p:ext uri="{BB962C8B-B14F-4D97-AF65-F5344CB8AC3E}">
        <p14:creationId xmlns:p14="http://schemas.microsoft.com/office/powerpoint/2010/main" val="13705808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8167094"/>
              </p:ext>
            </p:extLst>
          </p:nvPr>
        </p:nvGraphicFramePr>
        <p:xfrm>
          <a:off x="7773549" y="1564167"/>
          <a:ext cx="3952285" cy="5018412"/>
        </p:xfrm>
        <a:graphic>
          <a:graphicData uri="http://schemas.openxmlformats.org/drawingml/2006/table">
            <a:tbl>
              <a:tblPr/>
              <a:tblGrid>
                <a:gridCol w="625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3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41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     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     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3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7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3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27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5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itle 2">
            <a:extLst>
              <a:ext uri="{FF2B5EF4-FFF2-40B4-BE49-F238E27FC236}">
                <a16:creationId xmlns:a16="http://schemas.microsoft.com/office/drawing/2014/main" id="{0B003AD8-2FC1-4347-AE58-220F48593CB7}"/>
              </a:ext>
            </a:extLst>
          </p:cNvPr>
          <p:cNvSpPr txBox="1">
            <a:spLocks/>
          </p:cNvSpPr>
          <p:nvPr/>
        </p:nvSpPr>
        <p:spPr>
          <a:xfrm>
            <a:off x="10868586" y="963251"/>
            <a:ext cx="1002759" cy="400328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BE96231-16D1-4294-9FA1-06C98B891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586" y="157421"/>
            <a:ext cx="1002759" cy="737163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60822B49-574B-4180-A10A-FBC1F81D2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5" y="167065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42B07A9-2A0D-4FA8-98B8-3DE92A113CA8}"/>
              </a:ext>
            </a:extLst>
          </p:cNvPr>
          <p:cNvSpPr/>
          <p:nvPr/>
        </p:nvSpPr>
        <p:spPr>
          <a:xfrm>
            <a:off x="1221625" y="348541"/>
            <a:ext cx="4412693" cy="518040"/>
          </a:xfrm>
          <a:prstGeom prst="wedgeRoundRectCallout">
            <a:avLst>
              <a:gd name="adj1" fmla="val -59363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Lieblingsding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98AA3-4C21-4F4A-96DE-172A5503C9FC}"/>
              </a:ext>
            </a:extLst>
          </p:cNvPr>
          <p:cNvSpPr txBox="1"/>
          <p:nvPr/>
        </p:nvSpPr>
        <p:spPr>
          <a:xfrm>
            <a:off x="84065" y="1067237"/>
            <a:ext cx="11076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Everyone is chatting while watching Eurovision. 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 they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mention “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favourite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”?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38980D-C00E-49F9-B3D1-EA5B33C8050F}"/>
              </a:ext>
            </a:extLst>
          </p:cNvPr>
          <p:cNvSpPr txBox="1"/>
          <p:nvPr/>
        </p:nvSpPr>
        <p:spPr>
          <a:xfrm>
            <a:off x="38133" y="2188526"/>
            <a:ext cx="7363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Lieblingsperson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Spiel.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Lieblingsgruppe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Band. 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Butterbrot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1A576E26-011C-4C48-B359-CB9D67DF29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000104" y="1742750"/>
            <a:ext cx="596564" cy="5561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9713" y="1782533"/>
            <a:ext cx="571482" cy="4698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5575" y="1755443"/>
            <a:ext cx="608665" cy="54343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E98AA3-4C21-4F4A-96DE-172A5503C9FC}"/>
              </a:ext>
            </a:extLst>
          </p:cNvPr>
          <p:cNvSpPr txBox="1"/>
          <p:nvPr/>
        </p:nvSpPr>
        <p:spPr>
          <a:xfrm>
            <a:off x="82321" y="1801089"/>
            <a:ext cx="6063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 they have the thing or not?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9907" y="2508580"/>
            <a:ext cx="608665" cy="54343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9907" y="3925955"/>
            <a:ext cx="608665" cy="54343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9907" y="6020347"/>
            <a:ext cx="608665" cy="54343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2845" y="2566604"/>
            <a:ext cx="571482" cy="469828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1A576E26-011C-4C48-B359-CB9D67DF29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582845" y="3195460"/>
            <a:ext cx="596564" cy="556132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1A576E26-011C-4C48-B359-CB9D67DF29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582845" y="3913262"/>
            <a:ext cx="596564" cy="55613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8775" y="4625064"/>
            <a:ext cx="571482" cy="46982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8775" y="5269967"/>
            <a:ext cx="571482" cy="469828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1A576E26-011C-4C48-B359-CB9D67DF29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584861" y="5927846"/>
            <a:ext cx="596564" cy="55613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9907" y="3266979"/>
            <a:ext cx="608665" cy="5434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916" y="3303784"/>
            <a:ext cx="571482" cy="46982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5998" y="4656351"/>
            <a:ext cx="608665" cy="54343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7007" y="4693156"/>
            <a:ext cx="571482" cy="46982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1271" y="5289952"/>
            <a:ext cx="608665" cy="54343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2280" y="5326757"/>
            <a:ext cx="571482" cy="46982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086111" y="1528902"/>
            <a:ext cx="1939636" cy="5183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446" y="84628"/>
            <a:ext cx="1708498" cy="136027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7818849" y="251051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7818850" y="320327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7818848" y="389603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7818849" y="458879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7821659" y="528155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7821803" y="597431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1552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0779" y="75388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you know, to say ‘my’ we use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609039" y="173031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Preis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28844" y="202680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60773"/>
            <a:ext cx="9950062" cy="668717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Meine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Lieblingsdinge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/ My favourite things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599304" y="1262913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4009322" y="1237957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7674809" y="1221839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609038" y="22013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prize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4056582" y="173031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Jacke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422489" y="206155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4072156" y="22013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jacket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7754904" y="173031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Ding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048904" y="2082989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7763448" y="22013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thing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50540" y="2771420"/>
            <a:ext cx="12270167" cy="8739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add the prefix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 noun to talk about your favourite things. Introduce them using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talk about your favourite things. Introduce them using 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the prefix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 noun to talk about your favourite things. Introduce them using.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</a:t>
            </a: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111982" y="3710117"/>
            <a:ext cx="4832550" cy="6127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</a:t>
            </a:r>
            <a:r>
              <a:rPr lang="en-GB" sz="2400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preis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…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096" y="414705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426975" y="4379574"/>
            <a:ext cx="3983899" cy="697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favourite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prize is…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4418593" y="3704494"/>
            <a:ext cx="483255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jacke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…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946493" y="414705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4469833" y="4357338"/>
            <a:ext cx="3758123" cy="3983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favourite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jacket is…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8596049" y="3645647"/>
            <a:ext cx="3803917" cy="5519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Lieblings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ding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…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279069" y="414494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8755538" y="4339181"/>
            <a:ext cx="356882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favourite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thing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is…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Speech Bubble: Oval 6">
            <a:extLst>
              <a:ext uri="{FF2B5EF4-FFF2-40B4-BE49-F238E27FC236}">
                <a16:creationId xmlns:a16="http://schemas.microsoft.com/office/drawing/2014/main" id="{6CDBED64-A836-4477-AE01-FBADEFEF5D3A}"/>
              </a:ext>
            </a:extLst>
          </p:cNvPr>
          <p:cNvSpPr/>
          <p:nvPr/>
        </p:nvSpPr>
        <p:spPr>
          <a:xfrm>
            <a:off x="2087033" y="4920145"/>
            <a:ext cx="4252320" cy="902017"/>
          </a:xfrm>
          <a:prstGeom prst="wedgeEllipseCallout">
            <a:avLst>
              <a:gd name="adj1" fmla="val -61127"/>
              <a:gd name="adj2" fmla="val 47481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</a:t>
            </a:r>
            <a:r>
              <a:rPr lang="en-GB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hast du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Lieblingssong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1" name="Rounded Rectangular Callout 49">
            <a:extLst>
              <a:ext uri="{FF2B5EF4-FFF2-40B4-BE49-F238E27FC236}">
                <a16:creationId xmlns:a16="http://schemas.microsoft.com/office/drawing/2014/main" id="{BAE66E0D-EF56-4DF2-9AA3-3DE9E6901471}"/>
              </a:ext>
            </a:extLst>
          </p:cNvPr>
          <p:cNvSpPr/>
          <p:nvPr/>
        </p:nvSpPr>
        <p:spPr>
          <a:xfrm>
            <a:off x="6534592" y="4920721"/>
            <a:ext cx="4120370" cy="803866"/>
          </a:xfrm>
          <a:prstGeom prst="wedgeRoundRectCallout">
            <a:avLst>
              <a:gd name="adj1" fmla="val 64572"/>
              <a:gd name="adj2" fmla="val 47137"/>
              <a:gd name="adj3" fmla="val 16667"/>
            </a:avLst>
          </a:prstGeom>
          <a:solidFill>
            <a:srgbClr val="FFD1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Lieblingssong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2" name="Speech Bubble: Oval 6">
            <a:extLst>
              <a:ext uri="{FF2B5EF4-FFF2-40B4-BE49-F238E27FC236}">
                <a16:creationId xmlns:a16="http://schemas.microsoft.com/office/drawing/2014/main" id="{8427F257-B4EE-4FB9-8723-6315EFB9AD78}"/>
              </a:ext>
            </a:extLst>
          </p:cNvPr>
          <p:cNvSpPr/>
          <p:nvPr/>
        </p:nvSpPr>
        <p:spPr>
          <a:xfrm>
            <a:off x="2528257" y="5886324"/>
            <a:ext cx="3193813" cy="902017"/>
          </a:xfrm>
          <a:prstGeom prst="wedgeEllipseCallout">
            <a:avLst>
              <a:gd name="adj1" fmla="val -75397"/>
              <a:gd name="adj2" fmla="val -8368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Hast du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Lieblingsjacke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3" name="Rounded Rectangular Callout 49">
            <a:extLst>
              <a:ext uri="{FF2B5EF4-FFF2-40B4-BE49-F238E27FC236}">
                <a16:creationId xmlns:a16="http://schemas.microsoft.com/office/drawing/2014/main" id="{382CFAFF-88A5-4F54-A771-5F9916CEB2A4}"/>
              </a:ext>
            </a:extLst>
          </p:cNvPr>
          <p:cNvSpPr/>
          <p:nvPr/>
        </p:nvSpPr>
        <p:spPr>
          <a:xfrm>
            <a:off x="6513995" y="5869427"/>
            <a:ext cx="4120370" cy="834210"/>
          </a:xfrm>
          <a:prstGeom prst="wedgeRoundRectCallout">
            <a:avLst>
              <a:gd name="adj1" fmla="val 63750"/>
              <a:gd name="adj2" fmla="val -54687"/>
              <a:gd name="adj3" fmla="val 16667"/>
            </a:avLst>
          </a:prstGeom>
          <a:solidFill>
            <a:srgbClr val="FFD1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Lieblingsjacke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37"/>
          <a:stretch/>
        </p:blipFill>
        <p:spPr>
          <a:xfrm>
            <a:off x="111981" y="4973436"/>
            <a:ext cx="1562933" cy="1644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1"/>
          <a:stretch/>
        </p:blipFill>
        <p:spPr>
          <a:xfrm>
            <a:off x="10893196" y="5346658"/>
            <a:ext cx="1162126" cy="125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013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4" grpId="0" animBg="1"/>
      <p:bldP spid="26" grpId="0" animBg="1"/>
      <p:bldP spid="27" grpId="0" animBg="1"/>
      <p:bldP spid="35" grpId="0"/>
      <p:bldP spid="38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46824" y="1402202"/>
          <a:ext cx="6922602" cy="5322762"/>
        </p:xfrm>
        <a:graphic>
          <a:graphicData uri="http://schemas.openxmlformats.org/drawingml/2006/table">
            <a:tbl>
              <a:tblPr/>
              <a:tblGrid>
                <a:gridCol w="81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2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62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1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Yes or no?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Yes (Switzerland)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0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Yes (also</a:t>
                      </a:r>
                      <a:r>
                        <a:rPr lang="en-GB" sz="22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Switzerland)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3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0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Yes (the show)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2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7DB401-CE6E-4FA9-910F-7422DE019623}"/>
              </a:ext>
            </a:extLst>
          </p:cNvPr>
          <p:cNvGrpSpPr/>
          <p:nvPr/>
        </p:nvGrpSpPr>
        <p:grpSpPr>
          <a:xfrm>
            <a:off x="7253914" y="2436626"/>
            <a:ext cx="3696661" cy="1638070"/>
            <a:chOff x="8445329" y="1846220"/>
            <a:chExt cx="3166236" cy="1925679"/>
          </a:xfrm>
        </p:grpSpPr>
        <p:sp>
          <p:nvSpPr>
            <p:cNvPr id="20" name="Oval Callout 13">
              <a:extLst>
                <a:ext uri="{FF2B5EF4-FFF2-40B4-BE49-F238E27FC236}">
                  <a16:creationId xmlns:a16="http://schemas.microsoft.com/office/drawing/2014/main" id="{8C23B8BE-C178-4B44-8297-DF4DE16301D5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5895"/>
                <a:gd name="adj2" fmla="val 47286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hlinkClick r:id="" action="ppaction://noaction">
                <a:snd r:embed="rId10" name="T2_W5_13.3.wav"/>
              </a:hlinkClick>
              <a:extLst>
                <a:ext uri="{FF2B5EF4-FFF2-40B4-BE49-F238E27FC236}">
                  <a16:creationId xmlns:a16="http://schemas.microsoft.com/office/drawing/2014/main" id="{D78E47B2-9CB6-472C-A041-70947771D1A2}"/>
                </a:ext>
              </a:extLst>
            </p:cNvPr>
            <p:cNvSpPr txBox="1"/>
            <p:nvPr/>
          </p:nvSpPr>
          <p:spPr>
            <a:xfrm>
              <a:off x="8649599" y="2147336"/>
              <a:ext cx="2745808" cy="1411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Herr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Epiney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, hast du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einen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Lieblingscontest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2" name="CustomShape 6">
            <a:hlinkClick r:id="" action="ppaction://noaction">
              <a:snd r:embed="rId11" name="T2_W5_13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Interview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mit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Sven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Epiney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12" name="T2_W5_13.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14067" y="540014"/>
            <a:ext cx="3809591" cy="493526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12" name="T2_W5_13.2.wav"/>
            </a:hlinkClick>
            <a:extLst>
              <a:ext uri="{FF2B5EF4-FFF2-40B4-BE49-F238E27FC236}">
                <a16:creationId xmlns:a16="http://schemas.microsoft.com/office/drawing/2014/main" id="{16F9B49F-B3A1-473F-91C6-CFF7DCBC4DF9}"/>
              </a:ext>
            </a:extLst>
          </p:cNvPr>
          <p:cNvSpPr txBox="1"/>
          <p:nvPr/>
        </p:nvSpPr>
        <p:spPr>
          <a:xfrm>
            <a:off x="946510" y="539305"/>
            <a:ext cx="40577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B.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E575E-1337-477E-83A1-9F37655DE9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53604" y="2266048"/>
            <a:ext cx="621621" cy="693346"/>
          </a:xfrm>
          <a:prstGeom prst="rect">
            <a:avLst/>
          </a:prstGeom>
        </p:spPr>
      </p:pic>
      <p:sp>
        <p:nvSpPr>
          <p:cNvPr id="26" name="CustomShape 24">
            <a:hlinkClick r:id="" action="ppaction://noaction">
              <a:snd r:embed="rId16" name="T2_W5_13.5B.wav"/>
            </a:hlinkClick>
            <a:extLst>
              <a:ext uri="{FF2B5EF4-FFF2-40B4-BE49-F238E27FC236}">
                <a16:creationId xmlns:a16="http://schemas.microsoft.com/office/drawing/2014/main" id="{3DBDA9A1-DB51-4832-A478-E9B50B7FBF98}"/>
              </a:ext>
            </a:extLst>
          </p:cNvPr>
          <p:cNvSpPr/>
          <p:nvPr/>
        </p:nvSpPr>
        <p:spPr>
          <a:xfrm>
            <a:off x="360656" y="246120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ustomShape 25">
            <a:hlinkClick r:id="" action="ppaction://noaction">
              <a:snd r:embed="rId17" name="T2_W5_13.7B.wav"/>
            </a:hlinkClick>
            <a:extLst>
              <a:ext uri="{FF2B5EF4-FFF2-40B4-BE49-F238E27FC236}">
                <a16:creationId xmlns:a16="http://schemas.microsoft.com/office/drawing/2014/main" id="{7EEAAB08-FEE7-4A62-BA44-F217DB9E0BF9}"/>
              </a:ext>
            </a:extLst>
          </p:cNvPr>
          <p:cNvSpPr/>
          <p:nvPr/>
        </p:nvSpPr>
        <p:spPr>
          <a:xfrm>
            <a:off x="360656" y="320206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CustomShape 26">
            <a:hlinkClick r:id="" action="ppaction://noaction">
              <a:snd r:embed="rId18" name="T2_W5_13.9B.wav"/>
            </a:hlinkClick>
            <a:extLst>
              <a:ext uri="{FF2B5EF4-FFF2-40B4-BE49-F238E27FC236}">
                <a16:creationId xmlns:a16="http://schemas.microsoft.com/office/drawing/2014/main" id="{D9CEE4FE-F73E-42D2-AF3E-7A111400669B}"/>
              </a:ext>
            </a:extLst>
          </p:cNvPr>
          <p:cNvSpPr/>
          <p:nvPr/>
        </p:nvSpPr>
        <p:spPr>
          <a:xfrm>
            <a:off x="351993" y="394293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27">
            <a:hlinkClick r:id="" action="ppaction://noaction">
              <a:snd r:embed="rId19" name="T2_W5_13.11B.wav"/>
            </a:hlinkClick>
            <a:extLst>
              <a:ext uri="{FF2B5EF4-FFF2-40B4-BE49-F238E27FC236}">
                <a16:creationId xmlns:a16="http://schemas.microsoft.com/office/drawing/2014/main" id="{3585E17C-8506-43FE-AB21-0A49035EBA4A}"/>
              </a:ext>
            </a:extLst>
          </p:cNvPr>
          <p:cNvSpPr/>
          <p:nvPr/>
        </p:nvSpPr>
        <p:spPr>
          <a:xfrm>
            <a:off x="360656" y="468380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CustomShape 28">
            <a:hlinkClick r:id="" action="ppaction://noaction">
              <a:snd r:embed="rId20" name="T2_W5_13.13B.wav"/>
            </a:hlinkClick>
            <a:extLst>
              <a:ext uri="{FF2B5EF4-FFF2-40B4-BE49-F238E27FC236}">
                <a16:creationId xmlns:a16="http://schemas.microsoft.com/office/drawing/2014/main" id="{537E5BC6-8BC1-4382-A100-7410B2308F9E}"/>
              </a:ext>
            </a:extLst>
          </p:cNvPr>
          <p:cNvSpPr/>
          <p:nvPr/>
        </p:nvSpPr>
        <p:spPr>
          <a:xfrm>
            <a:off x="360656" y="542466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CB073C3-7A6C-4F68-871D-856A7012E42B}"/>
              </a:ext>
            </a:extLst>
          </p:cNvPr>
          <p:cNvSpPr/>
          <p:nvPr/>
        </p:nvSpPr>
        <p:spPr>
          <a:xfrm>
            <a:off x="2618093" y="2286286"/>
            <a:ext cx="1292641" cy="71413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93833C-4607-489E-81EE-453E82844B31}"/>
              </a:ext>
            </a:extLst>
          </p:cNvPr>
          <p:cNvSpPr txBox="1"/>
          <p:nvPr/>
        </p:nvSpPr>
        <p:spPr>
          <a:xfrm>
            <a:off x="10581314" y="6469903"/>
            <a:ext cx="161454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with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62" y="5048103"/>
            <a:ext cx="1433105" cy="166157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867707" y="-17557"/>
            <a:ext cx="5888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Sven </a:t>
            </a:r>
            <a:r>
              <a:rPr lang="en-GB" sz="2400" dirty="0" err="1">
                <a:solidFill>
                  <a:srgbClr val="002060"/>
                </a:solidFill>
              </a:rPr>
              <a:t>Epiney</a:t>
            </a:r>
            <a:r>
              <a:rPr lang="en-GB" sz="2400" dirty="0">
                <a:solidFill>
                  <a:srgbClr val="002060"/>
                </a:solidFill>
              </a:rPr>
              <a:t> is the Swiss commentator for Eurovision. What does he think about Eurovision this year?</a:t>
            </a:r>
          </a:p>
        </p:txBody>
      </p:sp>
      <p:sp>
        <p:nvSpPr>
          <p:cNvPr id="55" name="CustomShape 28">
            <a:hlinkClick r:id="" action="ppaction://noaction">
              <a:snd r:embed="rId22" name="T2_W5_13.15B.wav"/>
            </a:hlinkClick>
            <a:extLst>
              <a:ext uri="{FF2B5EF4-FFF2-40B4-BE49-F238E27FC236}">
                <a16:creationId xmlns:a16="http://schemas.microsoft.com/office/drawing/2014/main" id="{537E5BC6-8BC1-4382-A100-7410B2308F9E}"/>
              </a:ext>
            </a:extLst>
          </p:cNvPr>
          <p:cNvSpPr/>
          <p:nvPr/>
        </p:nvSpPr>
        <p:spPr>
          <a:xfrm>
            <a:off x="365731" y="61655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Free interview microphone communication illustration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3"/>
          <a:stretch/>
        </p:blipFill>
        <p:spPr bwMode="auto">
          <a:xfrm flipH="1">
            <a:off x="11189065" y="3365811"/>
            <a:ext cx="804636" cy="83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Callout 13">
            <a:hlinkClick r:id="" action="ppaction://noaction">
              <a:snd r:embed="rId24" name="T2_W5_13.4.wav"/>
            </a:hlinkClick>
            <a:extLst>
              <a:ext uri="{FF2B5EF4-FFF2-40B4-BE49-F238E27FC236}">
                <a16:creationId xmlns:a16="http://schemas.microsoft.com/office/drawing/2014/main" id="{3612C056-B0AE-4A57-8582-7BAF0A2FBFED}"/>
              </a:ext>
            </a:extLst>
          </p:cNvPr>
          <p:cNvSpPr/>
          <p:nvPr/>
        </p:nvSpPr>
        <p:spPr>
          <a:xfrm flipH="1">
            <a:off x="8490755" y="4249618"/>
            <a:ext cx="3610472" cy="1305933"/>
          </a:xfrm>
          <a:prstGeom prst="wedgeEllipseCallout">
            <a:avLst>
              <a:gd name="adj1" fmla="val 52592"/>
              <a:gd name="adj2" fmla="val 5134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mein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Lieblingscontest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Eurovision! 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61" y="3049353"/>
            <a:ext cx="874139" cy="69597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61" y="2286286"/>
            <a:ext cx="874139" cy="695974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8BC23CE-78DD-7B71-63E2-0F26E6EFB94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42" y="3798409"/>
            <a:ext cx="552479" cy="641718"/>
          </a:xfrm>
          <a:prstGeom prst="rect">
            <a:avLst/>
          </a:prstGeom>
        </p:spPr>
      </p:pic>
      <p:pic>
        <p:nvPicPr>
          <p:cNvPr id="4" name="Picture 6" descr="Free cup award prize vector">
            <a:extLst>
              <a:ext uri="{FF2B5EF4-FFF2-40B4-BE49-F238E27FC236}">
                <a16:creationId xmlns:a16="http://schemas.microsoft.com/office/drawing/2014/main" id="{E7A0312C-B747-9BAB-C656-50A6DC8DF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87" y="4495506"/>
            <a:ext cx="551467" cy="69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34C58EEB-FA19-1A72-1FAA-5A48642B0C26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25" y="5291176"/>
            <a:ext cx="668096" cy="639911"/>
          </a:xfrm>
          <a:prstGeom prst="rect">
            <a:avLst/>
          </a:prstGeom>
        </p:spPr>
      </p:pic>
      <p:pic>
        <p:nvPicPr>
          <p:cNvPr id="15" name="Picture 2" descr="Free Jacket Clothing vector and picture">
            <a:extLst>
              <a:ext uri="{FF2B5EF4-FFF2-40B4-BE49-F238E27FC236}">
                <a16:creationId xmlns:a16="http://schemas.microsoft.com/office/drawing/2014/main" id="{F13FA401-200E-6C9B-1DED-2CBC65724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30" y="6064327"/>
            <a:ext cx="705114" cy="58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4521FF4-87C1-0A10-A212-9B3DE0431AB1}"/>
              </a:ext>
            </a:extLst>
          </p:cNvPr>
          <p:cNvSpPr/>
          <p:nvPr/>
        </p:nvSpPr>
        <p:spPr>
          <a:xfrm>
            <a:off x="1141566" y="3049353"/>
            <a:ext cx="1292641" cy="71413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6F0E68B-EF83-7B8C-57D3-72C6967B38F2}"/>
              </a:ext>
            </a:extLst>
          </p:cNvPr>
          <p:cNvSpPr/>
          <p:nvPr/>
        </p:nvSpPr>
        <p:spPr>
          <a:xfrm>
            <a:off x="1132903" y="3745839"/>
            <a:ext cx="1292641" cy="71413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83F612-3DAA-C5AE-AC75-B774C5486C95}"/>
              </a:ext>
            </a:extLst>
          </p:cNvPr>
          <p:cNvSpPr/>
          <p:nvPr/>
        </p:nvSpPr>
        <p:spPr>
          <a:xfrm>
            <a:off x="2618092" y="5245745"/>
            <a:ext cx="1292641" cy="71413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4F670AD-A5C3-B305-9184-5C4B2BCF0E12}"/>
              </a:ext>
            </a:extLst>
          </p:cNvPr>
          <p:cNvSpPr/>
          <p:nvPr/>
        </p:nvSpPr>
        <p:spPr>
          <a:xfrm>
            <a:off x="1126409" y="6002009"/>
            <a:ext cx="1292641" cy="71413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2" name="Picture 6" descr="Free cup award prize vector">
            <a:extLst>
              <a:ext uri="{FF2B5EF4-FFF2-40B4-BE49-F238E27FC236}">
                <a16:creationId xmlns:a16="http://schemas.microsoft.com/office/drawing/2014/main" id="{8053C9F1-3544-7CBE-825B-95A073013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187" y="6034847"/>
            <a:ext cx="551467" cy="69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A8DA8A-8959-530C-A5B5-0C802F2BB5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57211" y="3784934"/>
            <a:ext cx="621621" cy="693346"/>
          </a:xfrm>
          <a:prstGeom prst="rect">
            <a:avLst/>
          </a:prstGeom>
        </p:spPr>
      </p:pic>
      <p:pic>
        <p:nvPicPr>
          <p:cNvPr id="24" name="Picture 2" descr="Free Jacket Clothing vector and picture">
            <a:extLst>
              <a:ext uri="{FF2B5EF4-FFF2-40B4-BE49-F238E27FC236}">
                <a16:creationId xmlns:a16="http://schemas.microsoft.com/office/drawing/2014/main" id="{CD62A1DF-8DB1-5CDA-A80B-9BEA42FF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71" y="4587078"/>
            <a:ext cx="705114" cy="58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D4EC713-9DE5-22AD-866B-13DCB21ABA03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6" y="3078011"/>
            <a:ext cx="668096" cy="63991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E08830B3-91C4-2703-BDC5-24AFDA2FDD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46" y="5299197"/>
            <a:ext cx="552479" cy="64171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370007-C018-92BB-FE06-7EC66076FB80}"/>
              </a:ext>
            </a:extLst>
          </p:cNvPr>
          <p:cNvSpPr/>
          <p:nvPr/>
        </p:nvSpPr>
        <p:spPr>
          <a:xfrm>
            <a:off x="2618092" y="4464601"/>
            <a:ext cx="1292641" cy="71413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44B7A8-E606-A5D6-AA45-823B28B6F834}"/>
              </a:ext>
            </a:extLst>
          </p:cNvPr>
          <p:cNvSpPr/>
          <p:nvPr/>
        </p:nvSpPr>
        <p:spPr>
          <a:xfrm>
            <a:off x="4159624" y="2366682"/>
            <a:ext cx="2758781" cy="59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4D3CC7-6988-3715-3D5E-EBBA023CD023}"/>
              </a:ext>
            </a:extLst>
          </p:cNvPr>
          <p:cNvSpPr/>
          <p:nvPr/>
        </p:nvSpPr>
        <p:spPr>
          <a:xfrm>
            <a:off x="4177169" y="3084797"/>
            <a:ext cx="2913913" cy="59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350480-6D94-007C-7250-3E23060695F6}"/>
              </a:ext>
            </a:extLst>
          </p:cNvPr>
          <p:cNvSpPr/>
          <p:nvPr/>
        </p:nvSpPr>
        <p:spPr>
          <a:xfrm>
            <a:off x="4183135" y="3806549"/>
            <a:ext cx="2913913" cy="59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2D938C-A279-1415-2401-CBBB2358AC48}"/>
              </a:ext>
            </a:extLst>
          </p:cNvPr>
          <p:cNvSpPr/>
          <p:nvPr/>
        </p:nvSpPr>
        <p:spPr>
          <a:xfrm>
            <a:off x="4215857" y="4535109"/>
            <a:ext cx="2913913" cy="59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F665D6-000A-9CF3-10F3-85726B4E3271}"/>
              </a:ext>
            </a:extLst>
          </p:cNvPr>
          <p:cNvSpPr/>
          <p:nvPr/>
        </p:nvSpPr>
        <p:spPr>
          <a:xfrm>
            <a:off x="4150517" y="5279120"/>
            <a:ext cx="2913913" cy="59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3ED44C4-C0BC-9478-9363-FE34C0749B02}"/>
              </a:ext>
            </a:extLst>
          </p:cNvPr>
          <p:cNvSpPr/>
          <p:nvPr/>
        </p:nvSpPr>
        <p:spPr>
          <a:xfrm>
            <a:off x="4170791" y="6034314"/>
            <a:ext cx="2913913" cy="59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1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_1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_13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5_13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5_13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5_13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6" grpId="0" animBg="1"/>
      <p:bldP spid="17" grpId="0" animBg="1"/>
      <p:bldP spid="19" grpId="0" animBg="1"/>
      <p:bldP spid="21" grpId="0" animBg="1"/>
      <p:bldP spid="18" grpId="0" animBg="1"/>
      <p:bldP spid="6" grpId="0" animBg="1"/>
      <p:bldP spid="32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98794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4106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07A536-A682-4F30-9EC4-D1F4774E3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10" y="2050587"/>
            <a:ext cx="2195969" cy="2796365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-971586" y="473220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83843" y="47767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fen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22CD-5EDD-4625-AF53-09437E43C13B}"/>
              </a:ext>
            </a:extLst>
          </p:cNvPr>
          <p:cNvSpPr txBox="1"/>
          <p:nvPr/>
        </p:nvSpPr>
        <p:spPr>
          <a:xfrm>
            <a:off x="8818645" y="4459393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[to run, running]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8A55A-5238-457B-A833-A580A6631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648" y="2114129"/>
            <a:ext cx="2074658" cy="23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224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03" y="1660099"/>
            <a:ext cx="3893040" cy="2563554"/>
          </a:xfrm>
          <a:prstGeom prst="rect">
            <a:avLst/>
          </a:prstGeom>
        </p:spPr>
      </p:pic>
      <p:pic>
        <p:nvPicPr>
          <p:cNvPr id="11" name="Picture 10" descr="house">
            <a:extLst>
              <a:ext uri="{FF2B5EF4-FFF2-40B4-BE49-F238E27FC236}">
                <a16:creationId xmlns:a16="http://schemas.microsoft.com/office/drawing/2014/main" id="{8E5E0B0D-BED8-418E-BBED-A4CA2B5DB7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94142"/>
            <a:ext cx="3893040" cy="256355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85B0AC0-DA1C-413C-A59F-24745E0B42AC}"/>
              </a:ext>
            </a:extLst>
          </p:cNvPr>
          <p:cNvSpPr/>
          <p:nvPr/>
        </p:nvSpPr>
        <p:spPr>
          <a:xfrm>
            <a:off x="9066256" y="4157696"/>
            <a:ext cx="2679545" cy="1267879"/>
          </a:xfrm>
          <a:prstGeom prst="wedgeRoundRectCallout">
            <a:avLst>
              <a:gd name="adj1" fmla="val -71261"/>
              <a:gd name="adj2" fmla="val 42028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is the plural of the word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more than one Haus, use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Häuser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E0E684-636F-4050-A7A0-29263956C086}"/>
              </a:ext>
            </a:extLst>
          </p:cNvPr>
          <p:cNvSpPr/>
          <p:nvPr/>
        </p:nvSpPr>
        <p:spPr>
          <a:xfrm>
            <a:off x="3067448" y="223865"/>
            <a:ext cx="3521676" cy="1267879"/>
          </a:xfrm>
          <a:prstGeom prst="wedgeRoundRectCallout">
            <a:avLst>
              <a:gd name="adj1" fmla="val -49708"/>
              <a:gd name="adj2" fmla="val 3190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sound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is the same as the sound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tschland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1300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4106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32" y="2616934"/>
            <a:ext cx="2145466" cy="1412782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-993248" y="502008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83843" y="47767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22CD-5EDD-4625-AF53-09437E43C13B}"/>
              </a:ext>
            </a:extLst>
          </p:cNvPr>
          <p:cNvSpPr txBox="1"/>
          <p:nvPr/>
        </p:nvSpPr>
        <p:spPr>
          <a:xfrm>
            <a:off x="8608580" y="4471841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dream]</a:t>
            </a:r>
          </a:p>
        </p:txBody>
      </p:sp>
      <p:pic>
        <p:nvPicPr>
          <p:cNvPr id="17" name="Picture 16" descr="house">
            <a:extLst>
              <a:ext uri="{FF2B5EF4-FFF2-40B4-BE49-F238E27FC236}">
                <a16:creationId xmlns:a16="http://schemas.microsoft.com/office/drawing/2014/main" id="{ECDED0F3-4D98-4666-99DE-2B1A8B43DE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80370"/>
            <a:ext cx="2145466" cy="1412782"/>
          </a:xfrm>
          <a:prstGeom prst="rect">
            <a:avLst/>
          </a:prstGeom>
        </p:spPr>
      </p:pic>
      <p:grpSp>
        <p:nvGrpSpPr>
          <p:cNvPr id="18" name="Group 17" descr="person dreaming">
            <a:extLst>
              <a:ext uri="{FF2B5EF4-FFF2-40B4-BE49-F238E27FC236}">
                <a16:creationId xmlns:a16="http://schemas.microsoft.com/office/drawing/2014/main" id="{C5EA3764-13E4-437F-AFAE-0B8CD980D73E}"/>
              </a:ext>
            </a:extLst>
          </p:cNvPr>
          <p:cNvGrpSpPr/>
          <p:nvPr/>
        </p:nvGrpSpPr>
        <p:grpSpPr>
          <a:xfrm>
            <a:off x="9013878" y="2429235"/>
            <a:ext cx="2200847" cy="2039068"/>
            <a:chOff x="919941" y="4038132"/>
            <a:chExt cx="2567240" cy="24362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14C1A3-FD54-4012-840D-5856DB5C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525743-4ED8-4A18-B5B3-32D592DD9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</p:spPr>
        </p:pic>
      </p:grpSp>
      <p:pic>
        <p:nvPicPr>
          <p:cNvPr id="21" name="Picture 20" descr="two mice with a piece of cheese">
            <a:extLst>
              <a:ext uri="{FF2B5EF4-FFF2-40B4-BE49-F238E27FC236}">
                <a16:creationId xmlns:a16="http://schemas.microsoft.com/office/drawing/2014/main" id="{1D527EB6-A90D-403A-AFE7-D0D40B1B6B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4" y="2933731"/>
            <a:ext cx="2375778" cy="16790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676CC8-CA62-4F87-AB73-47722B56A2EB}"/>
              </a:ext>
            </a:extLst>
          </p:cNvPr>
          <p:cNvSpPr txBox="1"/>
          <p:nvPr/>
        </p:nvSpPr>
        <p:spPr>
          <a:xfrm>
            <a:off x="0" y="4639806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[mice]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FDB1A41-1DBA-4083-AE5D-DB7ACC837BA9}"/>
              </a:ext>
            </a:extLst>
          </p:cNvPr>
          <p:cNvSpPr/>
          <p:nvPr/>
        </p:nvSpPr>
        <p:spPr>
          <a:xfrm>
            <a:off x="3562166" y="289040"/>
            <a:ext cx="4378675" cy="1267879"/>
          </a:xfrm>
          <a:prstGeom prst="wedgeRoundRectCallout">
            <a:avLst>
              <a:gd name="adj1" fmla="val -49708"/>
              <a:gd name="adj2" fmla="val 3190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sound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here is the same as the sound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tschland, Fr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27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noaction">
              <a:snd r:embed="rId3" name="T2_W5_6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631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[au]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äu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]?</a:t>
            </a:r>
          </a:p>
        </p:txBody>
      </p:sp>
      <p:sp>
        <p:nvSpPr>
          <p:cNvPr id="24" name="Speech Bubble: Rectangle with Corners Rounded 23">
            <a:hlinkClick r:id="" action="ppaction://noaction">
              <a:snd r:embed="rId4" name="T2_W5_6.2.wav"/>
            </a:hlinkClick>
            <a:extLst>
              <a:ext uri="{FF2B5EF4-FFF2-40B4-BE49-F238E27FC236}">
                <a16:creationId xmlns:a16="http://schemas.microsoft.com/office/drawing/2014/main" id="{C2A6469F-64F8-43DC-9357-57D806E6BE6E}"/>
              </a:ext>
            </a:extLst>
          </p:cNvPr>
          <p:cNvSpPr/>
          <p:nvPr/>
        </p:nvSpPr>
        <p:spPr>
          <a:xfrm>
            <a:off x="1188476" y="663292"/>
            <a:ext cx="504335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2_W5_6.2.wav"/>
            </a:hlinkClick>
            <a:extLst>
              <a:ext uri="{FF2B5EF4-FFF2-40B4-BE49-F238E27FC236}">
                <a16:creationId xmlns:a16="http://schemas.microsoft.com/office/drawing/2014/main" id="{56318FCE-6CFB-4B42-BFB6-1DB2C72B25FE}"/>
              </a:ext>
            </a:extLst>
          </p:cNvPr>
          <p:cNvSpPr/>
          <p:nvPr/>
        </p:nvSpPr>
        <p:spPr>
          <a:xfrm>
            <a:off x="1111248" y="652289"/>
            <a:ext cx="5508785" cy="4671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 [au]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538E46B-C730-4D25-AD48-4CAF7E6E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6" y="518936"/>
            <a:ext cx="914479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F17B58-ECEC-4EB5-864E-5C35DC99F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1112" y="49016"/>
            <a:ext cx="1243692" cy="1700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596" y="1340285"/>
            <a:ext cx="103303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We’re having a Eurovision party! </a:t>
            </a:r>
          </a:p>
        </p:txBody>
      </p:sp>
      <p:pic>
        <p:nvPicPr>
          <p:cNvPr id="1026" name="Picture 2" descr="https://upload.wikimedia.org/wikipedia/commons/thumb/7/71/M%26S_Bank_Arena_1.jpg/320px-M%26S_Bank_Arena_1.jpg">
            <a:hlinkClick r:id="" action="ppaction://noaction">
              <a:snd r:embed="rId7" name="T2_W5_6.3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9" y="2165184"/>
            <a:ext cx="30480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895711" y="3488599"/>
            <a:ext cx="179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Gebäude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hlinkClick r:id="" action="ppaction://noaction">
              <a:snd r:embed="rId9" name="T2_W5_6.4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52" y="1906726"/>
            <a:ext cx="1685339" cy="168533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752543" y="3638632"/>
            <a:ext cx="179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Auftritt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19414" y="3638632"/>
            <a:ext cx="179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Zuschauer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hlinkClick r:id="" action="ppaction://noaction">
              <a:snd r:embed="rId11" name="T2_W5_6.5.wav"/>
            </a:hlinkClick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4" t="18538" r="1643" b="25372"/>
          <a:stretch/>
        </p:blipFill>
        <p:spPr>
          <a:xfrm>
            <a:off x="7485603" y="1915058"/>
            <a:ext cx="2754940" cy="1707488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0196988" y="6044250"/>
            <a:ext cx="1995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Bräuche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0" name="Picture 6" descr="Free People Crowd photo and picture">
            <a:hlinkClick r:id="" action="ppaction://noaction">
              <a:snd r:embed="rId13" name="T2_W5_6.6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10" y="4549981"/>
            <a:ext cx="2453066" cy="163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2545473" y="6295272"/>
            <a:ext cx="1995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Applaus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2" name="Picture 8" descr="Free Loudspeaker Audio photo and picture">
            <a:hlinkClick r:id="" action="ppaction://noaction">
              <a:snd r:embed="rId15" name="T2_W5_6.7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58" y="3982930"/>
            <a:ext cx="1148743" cy="220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6130699" y="6053154"/>
            <a:ext cx="179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Geräusch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33" y="44480"/>
            <a:ext cx="2222317" cy="1769370"/>
          </a:xfrm>
          <a:prstGeom prst="rect">
            <a:avLst/>
          </a:prstGeom>
        </p:spPr>
      </p:pic>
      <p:pic>
        <p:nvPicPr>
          <p:cNvPr id="4" name="Picture 3">
            <a:hlinkClick r:id="" action="ppaction://noaction">
              <a:snd r:embed="rId18" name="T2_W5_6.8.wav"/>
            </a:hlinkClick>
            <a:extLst>
              <a:ext uri="{FF2B5EF4-FFF2-40B4-BE49-F238E27FC236}">
                <a16:creationId xmlns:a16="http://schemas.microsoft.com/office/drawing/2014/main" id="{9A49BB9C-B63C-DADB-1B4A-8AE46CC982C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6300"/>
          <a:stretch/>
        </p:blipFill>
        <p:spPr>
          <a:xfrm>
            <a:off x="9999895" y="4031292"/>
            <a:ext cx="1653575" cy="2065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C962FE-FF0A-4E5A-8A36-21892DD229CC}"/>
              </a:ext>
            </a:extLst>
          </p:cNvPr>
          <p:cNvSpPr txBox="1"/>
          <p:nvPr/>
        </p:nvSpPr>
        <p:spPr>
          <a:xfrm>
            <a:off x="574101" y="3812114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[building]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9BC836-F08F-4623-9D1D-6C809079B25B}"/>
              </a:ext>
            </a:extLst>
          </p:cNvPr>
          <p:cNvSpPr txBox="1"/>
          <p:nvPr/>
        </p:nvSpPr>
        <p:spPr>
          <a:xfrm>
            <a:off x="4116171" y="3950264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[performance]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0FDEC8-34E2-468D-932C-CC017DD4F87B}"/>
              </a:ext>
            </a:extLst>
          </p:cNvPr>
          <p:cNvSpPr txBox="1"/>
          <p:nvPr/>
        </p:nvSpPr>
        <p:spPr>
          <a:xfrm>
            <a:off x="7743356" y="3935224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[spectators]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FE4DE5-77B2-4470-BBC7-6AD20DDBB373}"/>
              </a:ext>
            </a:extLst>
          </p:cNvPr>
          <p:cNvSpPr txBox="1"/>
          <p:nvPr/>
        </p:nvSpPr>
        <p:spPr>
          <a:xfrm>
            <a:off x="5854641" y="6457890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[noise]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F8E4F-92AB-4A72-94B4-CC059E9E87F7}"/>
              </a:ext>
            </a:extLst>
          </p:cNvPr>
          <p:cNvSpPr txBox="1"/>
          <p:nvPr/>
        </p:nvSpPr>
        <p:spPr>
          <a:xfrm>
            <a:off x="9749864" y="6416624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[traditions]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31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7" grpId="0"/>
      <p:bldP spid="62" grpId="0"/>
      <p:bldP spid="72" grpId="0"/>
      <p:bldP spid="73" grpId="0"/>
      <p:bldP spid="2" grpId="0"/>
      <p:bldP spid="22" grpId="0"/>
      <p:bldP spid="23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22" name="Google Shape;108;p3">
            <a:extLst>
              <a:ext uri="{FF2B5EF4-FFF2-40B4-BE49-F238E27FC236}">
                <a16:creationId xmlns:a16="http://schemas.microsoft.com/office/drawing/2014/main" id="{B9DAF6C3-90BF-420F-B83D-7708E1F299A4}"/>
              </a:ext>
            </a:extLst>
          </p:cNvPr>
          <p:cNvSpPr txBox="1"/>
          <p:nvPr/>
        </p:nvSpPr>
        <p:spPr>
          <a:xfrm>
            <a:off x="1011485" y="555581"/>
            <a:ext cx="95689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A00C2A-E240-4D3D-AFDF-E84B8395DF73}"/>
              </a:ext>
            </a:extLst>
          </p:cNvPr>
          <p:cNvSpPr txBox="1"/>
          <p:nvPr/>
        </p:nvSpPr>
        <p:spPr>
          <a:xfrm>
            <a:off x="961462" y="323530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Gruppe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D4FE69-6231-43B1-ADAF-B4881B7FBD64}"/>
              </a:ext>
            </a:extLst>
          </p:cNvPr>
          <p:cNvSpPr txBox="1"/>
          <p:nvPr/>
        </p:nvSpPr>
        <p:spPr>
          <a:xfrm>
            <a:off x="4339945" y="323530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Song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184137-6AD4-4BFD-B5F8-BFBA8F9E84B4}"/>
              </a:ext>
            </a:extLst>
          </p:cNvPr>
          <p:cNvSpPr txBox="1"/>
          <p:nvPr/>
        </p:nvSpPr>
        <p:spPr>
          <a:xfrm>
            <a:off x="7718428" y="322448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</a:p>
        </p:txBody>
      </p:sp>
      <p:pic>
        <p:nvPicPr>
          <p:cNvPr id="2050" name="Picture 2" descr="Free vector graphics of Vector file">
            <a:extLst>
              <a:ext uri="{FF2B5EF4-FFF2-40B4-BE49-F238E27FC236}">
                <a16:creationId xmlns:a16="http://schemas.microsoft.com/office/drawing/2014/main" id="{121999FB-A676-4631-8AC8-8108108B4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26" y="1471801"/>
            <a:ext cx="1593281" cy="178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3A8CF-6B0A-4604-8193-DA0F39043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949" y="1641226"/>
            <a:ext cx="1487745" cy="1424883"/>
          </a:xfrm>
          <a:prstGeom prst="rect">
            <a:avLst/>
          </a:prstGeom>
        </p:spPr>
      </p:pic>
      <p:sp>
        <p:nvSpPr>
          <p:cNvPr id="29" name="Oval Callout 19">
            <a:extLst>
              <a:ext uri="{FF2B5EF4-FFF2-40B4-BE49-F238E27FC236}">
                <a16:creationId xmlns:a16="http://schemas.microsoft.com/office/drawing/2014/main" id="{2ADAFCD5-A288-4899-9538-E4D1E87EBE1F}"/>
              </a:ext>
            </a:extLst>
          </p:cNvPr>
          <p:cNvSpPr/>
          <p:nvPr/>
        </p:nvSpPr>
        <p:spPr>
          <a:xfrm>
            <a:off x="5422486" y="4444103"/>
            <a:ext cx="6473603" cy="1943789"/>
          </a:xfrm>
          <a:prstGeom prst="wedgeEllipseCallout">
            <a:avLst>
              <a:gd name="adj1" fmla="val 28670"/>
              <a:gd name="adj2" fmla="val -76698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 means ‘favourite’. We can add it to any noun to make a compound noun: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e.g.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Lieblingssong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=favourite song</a:t>
            </a:r>
          </a:p>
        </p:txBody>
      </p:sp>
      <p:sp>
        <p:nvSpPr>
          <p:cNvPr id="30" name="Oval Callout 19">
            <a:extLst>
              <a:ext uri="{FF2B5EF4-FFF2-40B4-BE49-F238E27FC236}">
                <a16:creationId xmlns:a16="http://schemas.microsoft.com/office/drawing/2014/main" id="{3DAB61D5-B6A9-43CD-AEFC-31F7CD3814A1}"/>
              </a:ext>
            </a:extLst>
          </p:cNvPr>
          <p:cNvSpPr/>
          <p:nvPr/>
        </p:nvSpPr>
        <p:spPr>
          <a:xfrm>
            <a:off x="214247" y="4208468"/>
            <a:ext cx="4975043" cy="2421755"/>
          </a:xfrm>
          <a:prstGeom prst="wedgeEllipseCallout">
            <a:avLst>
              <a:gd name="adj1" fmla="val 7710"/>
              <a:gd name="adj2" fmla="val -48495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Cognates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are words in which all or most of the letters are the same in two languages. The meaning is the same, too. Which of these new words are cognates?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64" y="1599369"/>
            <a:ext cx="2222317" cy="17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0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9" grpId="0" animBg="1"/>
      <p:bldP spid="29" grpId="1" animBg="1"/>
      <p:bldP spid="30" grpId="0" animBg="1"/>
      <p:bldP spid="3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1028456" y="65734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65FE47C1-828E-456E-B379-6234726CA4EB}"/>
              </a:ext>
            </a:extLst>
          </p:cNvPr>
          <p:cNvSpPr txBox="1"/>
          <p:nvPr/>
        </p:nvSpPr>
        <p:spPr>
          <a:xfrm>
            <a:off x="1060900" y="66901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6DF8D-A93C-4AF5-8A3D-A564F9A1F6A1}"/>
              </a:ext>
            </a:extLst>
          </p:cNvPr>
          <p:cNvSpPr txBox="1"/>
          <p:nvPr/>
        </p:nvSpPr>
        <p:spPr>
          <a:xfrm>
            <a:off x="2726381" y="4850096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Person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7F3337-94E6-4534-8020-C15DF2BAB316}"/>
              </a:ext>
            </a:extLst>
          </p:cNvPr>
          <p:cNvSpPr txBox="1"/>
          <p:nvPr/>
        </p:nvSpPr>
        <p:spPr>
          <a:xfrm>
            <a:off x="782292" y="3795126"/>
            <a:ext cx="194409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Preis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6E77D4-8B9A-434F-9E5C-79662BF9DFEC}"/>
              </a:ext>
            </a:extLst>
          </p:cNvPr>
          <p:cNvSpPr txBox="1"/>
          <p:nvPr/>
        </p:nvSpPr>
        <p:spPr>
          <a:xfrm>
            <a:off x="3521199" y="2254422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55EFD9-7CA3-4356-8AB9-2748A245EF8E}"/>
              </a:ext>
            </a:extLst>
          </p:cNvPr>
          <p:cNvSpPr txBox="1"/>
          <p:nvPr/>
        </p:nvSpPr>
        <p:spPr>
          <a:xfrm>
            <a:off x="6674613" y="3799692"/>
            <a:ext cx="271794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Butterbrot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A085E3-1E41-48BD-B06C-445DD97FAD0D}"/>
              </a:ext>
            </a:extLst>
          </p:cNvPr>
          <p:cNvSpPr txBox="1"/>
          <p:nvPr/>
        </p:nvSpPr>
        <p:spPr>
          <a:xfrm>
            <a:off x="6525956" y="5118401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das Spiel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719545-3E05-4189-B801-0E5814AF480E}"/>
              </a:ext>
            </a:extLst>
          </p:cNvPr>
          <p:cNvSpPr txBox="1"/>
          <p:nvPr/>
        </p:nvSpPr>
        <p:spPr>
          <a:xfrm>
            <a:off x="633441" y="1768688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Spieler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4D4B53-6F0A-4FE9-ACB2-CC4FDBE9C607}"/>
              </a:ext>
            </a:extLst>
          </p:cNvPr>
          <p:cNvSpPr txBox="1"/>
          <p:nvPr/>
        </p:nvSpPr>
        <p:spPr>
          <a:xfrm>
            <a:off x="7236991" y="2228038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7.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Farbe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78D49E-317F-44E5-B183-7E369D462F67}"/>
              </a:ext>
            </a:extLst>
          </p:cNvPr>
          <p:cNvSpPr txBox="1"/>
          <p:nvPr/>
        </p:nvSpPr>
        <p:spPr>
          <a:xfrm>
            <a:off x="3951580" y="3508875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Lieblings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BD0E36-BADA-45F5-BD94-4A5072AA668E}"/>
              </a:ext>
            </a:extLst>
          </p:cNvPr>
          <p:cNvSpPr txBox="1"/>
          <p:nvPr/>
        </p:nvSpPr>
        <p:spPr>
          <a:xfrm>
            <a:off x="1118419" y="5969824"/>
            <a:ext cx="235161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Contest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8088CA-7315-4874-B550-ED29B356E776}"/>
              </a:ext>
            </a:extLst>
          </p:cNvPr>
          <p:cNvSpPr txBox="1"/>
          <p:nvPr/>
        </p:nvSpPr>
        <p:spPr>
          <a:xfrm>
            <a:off x="5579377" y="6117945"/>
            <a:ext cx="253169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10. die Show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D8D2B6-090B-47D2-B085-52D40AB70699}"/>
              </a:ext>
            </a:extLst>
          </p:cNvPr>
          <p:cNvSpPr txBox="1"/>
          <p:nvPr/>
        </p:nvSpPr>
        <p:spPr>
          <a:xfrm>
            <a:off x="9054180" y="4604422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11. die Band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E441E1-056F-4473-8277-57F95F38ABCC}"/>
              </a:ext>
            </a:extLst>
          </p:cNvPr>
          <p:cNvSpPr txBox="1"/>
          <p:nvPr/>
        </p:nvSpPr>
        <p:spPr>
          <a:xfrm>
            <a:off x="9352867" y="6164866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12. der Ort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2F5EF3-0B1E-446A-8F0D-8CA7523C2144}"/>
              </a:ext>
            </a:extLst>
          </p:cNvPr>
          <p:cNvSpPr txBox="1"/>
          <p:nvPr/>
        </p:nvSpPr>
        <p:spPr>
          <a:xfrm>
            <a:off x="6007054" y="1114565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13.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Frau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27E566-557D-463C-B7C6-DC54B80D46DE}"/>
              </a:ext>
            </a:extLst>
          </p:cNvPr>
          <p:cNvSpPr txBox="1"/>
          <p:nvPr/>
        </p:nvSpPr>
        <p:spPr>
          <a:xfrm>
            <a:off x="8944559" y="2938043"/>
            <a:ext cx="26372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14.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Schülerin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4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4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4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4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1028456" y="65734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65FE47C1-828E-456E-B379-6234726CA4EB}"/>
              </a:ext>
            </a:extLst>
          </p:cNvPr>
          <p:cNvSpPr txBox="1"/>
          <p:nvPr/>
        </p:nvSpPr>
        <p:spPr>
          <a:xfrm>
            <a:off x="1060900" y="66901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6DF8D-A93C-4AF5-8A3D-A564F9A1F6A1}"/>
              </a:ext>
            </a:extLst>
          </p:cNvPr>
          <p:cNvSpPr txBox="1"/>
          <p:nvPr/>
        </p:nvSpPr>
        <p:spPr>
          <a:xfrm>
            <a:off x="396758" y="1610981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Person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7F3337-94E6-4534-8020-C15DF2BAB316}"/>
              </a:ext>
            </a:extLst>
          </p:cNvPr>
          <p:cNvSpPr txBox="1"/>
          <p:nvPr/>
        </p:nvSpPr>
        <p:spPr>
          <a:xfrm>
            <a:off x="390988" y="2379875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der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Preis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6E77D4-8B9A-434F-9E5C-79662BF9DFEC}"/>
              </a:ext>
            </a:extLst>
          </p:cNvPr>
          <p:cNvSpPr txBox="1"/>
          <p:nvPr/>
        </p:nvSpPr>
        <p:spPr>
          <a:xfrm>
            <a:off x="390988" y="3183939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55EFD9-7CA3-4356-8AB9-2748A245EF8E}"/>
              </a:ext>
            </a:extLst>
          </p:cNvPr>
          <p:cNvSpPr txBox="1"/>
          <p:nvPr/>
        </p:nvSpPr>
        <p:spPr>
          <a:xfrm>
            <a:off x="379374" y="4000205"/>
            <a:ext cx="270000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Butterbrot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A085E3-1E41-48BD-B06C-445DD97FAD0D}"/>
              </a:ext>
            </a:extLst>
          </p:cNvPr>
          <p:cNvSpPr txBox="1"/>
          <p:nvPr/>
        </p:nvSpPr>
        <p:spPr>
          <a:xfrm>
            <a:off x="390986" y="4825912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das Spiel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719545-3E05-4189-B801-0E5814AF480E}"/>
              </a:ext>
            </a:extLst>
          </p:cNvPr>
          <p:cNvSpPr txBox="1"/>
          <p:nvPr/>
        </p:nvSpPr>
        <p:spPr>
          <a:xfrm>
            <a:off x="390986" y="5637651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Spieler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4D4B53-6F0A-4FE9-ACB2-CC4FDBE9C607}"/>
              </a:ext>
            </a:extLst>
          </p:cNvPr>
          <p:cNvSpPr txBox="1"/>
          <p:nvPr/>
        </p:nvSpPr>
        <p:spPr>
          <a:xfrm>
            <a:off x="381135" y="6302729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7.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Farbe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78D49E-317F-44E5-B183-7E369D462F67}"/>
              </a:ext>
            </a:extLst>
          </p:cNvPr>
          <p:cNvSpPr txBox="1"/>
          <p:nvPr/>
        </p:nvSpPr>
        <p:spPr>
          <a:xfrm>
            <a:off x="6271106" y="1647211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Lieblings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BD0E36-BADA-45F5-BD94-4A5072AA668E}"/>
              </a:ext>
            </a:extLst>
          </p:cNvPr>
          <p:cNvSpPr txBox="1"/>
          <p:nvPr/>
        </p:nvSpPr>
        <p:spPr>
          <a:xfrm>
            <a:off x="6271106" y="2397350"/>
            <a:ext cx="226741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</a:t>
            </a:r>
            <a:r>
              <a:rPr lang="en-GB" sz="2400" dirty="0" err="1">
                <a:solidFill>
                  <a:prstClr val="black"/>
                </a:solidFill>
                <a:latin typeface="Century Gothic"/>
              </a:rPr>
              <a:t>er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 Contest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8088CA-7315-4874-B550-ED29B356E776}"/>
              </a:ext>
            </a:extLst>
          </p:cNvPr>
          <p:cNvSpPr txBox="1"/>
          <p:nvPr/>
        </p:nvSpPr>
        <p:spPr>
          <a:xfrm>
            <a:off x="6290696" y="3166605"/>
            <a:ext cx="253169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10. die Show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D8D2B6-090B-47D2-B085-52D40AB70699}"/>
              </a:ext>
            </a:extLst>
          </p:cNvPr>
          <p:cNvSpPr txBox="1"/>
          <p:nvPr/>
        </p:nvSpPr>
        <p:spPr>
          <a:xfrm>
            <a:off x="6290696" y="3972577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11. </a:t>
            </a:r>
            <a:r>
              <a:rPr lang="en-GB" sz="2400" dirty="0">
                <a:solidFill>
                  <a:prstClr val="black"/>
                </a:solidFill>
                <a:latin typeface="Century Gothic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Band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E441E1-056F-4473-8277-57F95F38ABCC}"/>
              </a:ext>
            </a:extLst>
          </p:cNvPr>
          <p:cNvSpPr txBox="1"/>
          <p:nvPr/>
        </p:nvSpPr>
        <p:spPr>
          <a:xfrm>
            <a:off x="6271106" y="4745410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12. der Ort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2F5EF3-0B1E-446A-8F0D-8CA7523C2144}"/>
              </a:ext>
            </a:extLst>
          </p:cNvPr>
          <p:cNvSpPr txBox="1"/>
          <p:nvPr/>
        </p:nvSpPr>
        <p:spPr>
          <a:xfrm>
            <a:off x="6279370" y="5504960"/>
            <a:ext cx="2155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13. die Frau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27E566-557D-463C-B7C6-DC54B80D46DE}"/>
              </a:ext>
            </a:extLst>
          </p:cNvPr>
          <p:cNvSpPr txBox="1"/>
          <p:nvPr/>
        </p:nvSpPr>
        <p:spPr>
          <a:xfrm>
            <a:off x="6263585" y="6272349"/>
            <a:ext cx="26372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14.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Schülerin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DC03A5-D9E2-41CC-97A4-6F96E444445D}"/>
              </a:ext>
            </a:extLst>
          </p:cNvPr>
          <p:cNvSpPr txBox="1"/>
          <p:nvPr/>
        </p:nvSpPr>
        <p:spPr>
          <a:xfrm>
            <a:off x="2546553" y="1613963"/>
            <a:ext cx="250954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(the) </a:t>
            </a:r>
            <a:r>
              <a:rPr lang="en-GB" sz="2400" dirty="0">
                <a:solidFill>
                  <a:prstClr val="white"/>
                </a:solidFill>
                <a:latin typeface="Century Gothic"/>
              </a:rPr>
              <a:t>person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E169F7-B3B0-4498-969B-EBD429D2B846}"/>
              </a:ext>
            </a:extLst>
          </p:cNvPr>
          <p:cNvSpPr txBox="1"/>
          <p:nvPr/>
        </p:nvSpPr>
        <p:spPr>
          <a:xfrm>
            <a:off x="2546553" y="2376173"/>
            <a:ext cx="226563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(the) prize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F9B3C7-ABD3-42D9-8C57-189CBC81A1D7}"/>
              </a:ext>
            </a:extLst>
          </p:cNvPr>
          <p:cNvSpPr txBox="1"/>
          <p:nvPr/>
        </p:nvSpPr>
        <p:spPr>
          <a:xfrm>
            <a:off x="2534940" y="3185556"/>
            <a:ext cx="243852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(the) jacket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32E685-7D1B-48E7-801A-F69A3E265475}"/>
              </a:ext>
            </a:extLst>
          </p:cNvPr>
          <p:cNvSpPr txBox="1"/>
          <p:nvPr/>
        </p:nvSpPr>
        <p:spPr>
          <a:xfrm>
            <a:off x="3036627" y="4000205"/>
            <a:ext cx="2829289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(the) sandwich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E989D2-959D-49A6-B51B-EB9179667235}"/>
              </a:ext>
            </a:extLst>
          </p:cNvPr>
          <p:cNvSpPr txBox="1"/>
          <p:nvPr/>
        </p:nvSpPr>
        <p:spPr>
          <a:xfrm>
            <a:off x="2534940" y="4831970"/>
            <a:ext cx="242232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(the) game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88BB54C-A86B-4E5C-A51E-A7AD4F799CE9}"/>
              </a:ext>
            </a:extLst>
          </p:cNvPr>
          <p:cNvSpPr txBox="1"/>
          <p:nvPr/>
        </p:nvSpPr>
        <p:spPr>
          <a:xfrm>
            <a:off x="2530629" y="5637651"/>
            <a:ext cx="333528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(the) [male] player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C288E7-FF1A-4006-A5B3-7275B6A89C8B}"/>
              </a:ext>
            </a:extLst>
          </p:cNvPr>
          <p:cNvSpPr txBox="1"/>
          <p:nvPr/>
        </p:nvSpPr>
        <p:spPr>
          <a:xfrm>
            <a:off x="2534940" y="6302728"/>
            <a:ext cx="2637219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7. (the) colour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AD391D-958D-463B-A826-BF3D2ECC5316}"/>
              </a:ext>
            </a:extLst>
          </p:cNvPr>
          <p:cNvSpPr txBox="1"/>
          <p:nvPr/>
        </p:nvSpPr>
        <p:spPr>
          <a:xfrm>
            <a:off x="8384148" y="1647211"/>
            <a:ext cx="215556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8. favourite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39C126-A2C7-4EAE-A20B-43AF061F4712}"/>
              </a:ext>
            </a:extLst>
          </p:cNvPr>
          <p:cNvSpPr txBox="1"/>
          <p:nvPr/>
        </p:nvSpPr>
        <p:spPr>
          <a:xfrm>
            <a:off x="8530646" y="2403955"/>
            <a:ext cx="250931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9. (the)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contest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36FA8D-66FC-4435-8DC2-28E9674EA8E4}"/>
              </a:ext>
            </a:extLst>
          </p:cNvPr>
          <p:cNvSpPr txBox="1"/>
          <p:nvPr/>
        </p:nvSpPr>
        <p:spPr>
          <a:xfrm>
            <a:off x="8506531" y="3163341"/>
            <a:ext cx="2363013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10. (the) show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E3A5D9-9782-4076-9401-8BC0491E5D03}"/>
              </a:ext>
            </a:extLst>
          </p:cNvPr>
          <p:cNvSpPr txBox="1"/>
          <p:nvPr/>
        </p:nvSpPr>
        <p:spPr>
          <a:xfrm>
            <a:off x="8426673" y="3970832"/>
            <a:ext cx="244287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11. (the) band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46A558-6664-4F01-BB11-E0AFD262CB09}"/>
              </a:ext>
            </a:extLst>
          </p:cNvPr>
          <p:cNvSpPr txBox="1"/>
          <p:nvPr/>
        </p:nvSpPr>
        <p:spPr>
          <a:xfrm>
            <a:off x="8425271" y="4751297"/>
            <a:ext cx="283102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12. (the) place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D071B8-5FDE-4E4A-8B95-51B6E7DEB181}"/>
              </a:ext>
            </a:extLst>
          </p:cNvPr>
          <p:cNvSpPr txBox="1"/>
          <p:nvPr/>
        </p:nvSpPr>
        <p:spPr>
          <a:xfrm>
            <a:off x="8425271" y="5499516"/>
            <a:ext cx="283102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13. (the) woman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28E100-23F6-4224-9ADC-EDA4C8772F30}"/>
              </a:ext>
            </a:extLst>
          </p:cNvPr>
          <p:cNvSpPr txBox="1"/>
          <p:nvPr/>
        </p:nvSpPr>
        <p:spPr>
          <a:xfrm>
            <a:off x="8860788" y="6023752"/>
            <a:ext cx="2865047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14. (the) [female]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pupil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Oval Callout 19">
            <a:extLst>
              <a:ext uri="{FF2B5EF4-FFF2-40B4-BE49-F238E27FC236}">
                <a16:creationId xmlns:a16="http://schemas.microsoft.com/office/drawing/2014/main" id="{F7C7088D-E94A-4F88-92FA-4E79BEBF3CB9}"/>
              </a:ext>
            </a:extLst>
          </p:cNvPr>
          <p:cNvSpPr/>
          <p:nvPr/>
        </p:nvSpPr>
        <p:spPr>
          <a:xfrm>
            <a:off x="5364230" y="173421"/>
            <a:ext cx="5546231" cy="1345006"/>
          </a:xfrm>
          <a:prstGeom prst="wedgeEllipseCallout">
            <a:avLst>
              <a:gd name="adj1" fmla="val 7710"/>
              <a:gd name="adj2" fmla="val -4849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Which of these words are cognates?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F5A88CB-17D9-457C-9015-50A47FDA1934}"/>
              </a:ext>
            </a:extLst>
          </p:cNvPr>
          <p:cNvSpPr/>
          <p:nvPr/>
        </p:nvSpPr>
        <p:spPr>
          <a:xfrm>
            <a:off x="739588" y="1604401"/>
            <a:ext cx="1788459" cy="504476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1702A46-DCE3-49E3-9E98-A93DB8ED7500}"/>
              </a:ext>
            </a:extLst>
          </p:cNvPr>
          <p:cNvSpPr/>
          <p:nvPr/>
        </p:nvSpPr>
        <p:spPr>
          <a:xfrm>
            <a:off x="6621923" y="2389862"/>
            <a:ext cx="1902984" cy="501430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00CC34E-53F8-4E94-8D98-618F94AC7FF4}"/>
              </a:ext>
            </a:extLst>
          </p:cNvPr>
          <p:cNvSpPr/>
          <p:nvPr/>
        </p:nvSpPr>
        <p:spPr>
          <a:xfrm>
            <a:off x="6844039" y="3126624"/>
            <a:ext cx="1637065" cy="534785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4DC4A53-E85A-42D3-A0F7-E5A14A3269B3}"/>
              </a:ext>
            </a:extLst>
          </p:cNvPr>
          <p:cNvSpPr/>
          <p:nvPr/>
        </p:nvSpPr>
        <p:spPr>
          <a:xfrm>
            <a:off x="6844039" y="3930653"/>
            <a:ext cx="1590898" cy="533771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85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2788</Words>
  <Application>Microsoft Office PowerPoint</Application>
  <PresentationFormat>Widescreen</PresentationFormat>
  <Paragraphs>361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Century Gothic</vt:lpstr>
      <vt:lpstr>Century Gothic</vt:lpstr>
      <vt:lpstr>Linux Libertine</vt:lpstr>
      <vt:lpstr>Modern Love</vt:lpstr>
      <vt:lpstr>Symbol</vt:lpstr>
      <vt:lpstr>Wingdings</vt:lpstr>
      <vt:lpstr>1_Office Theme</vt:lpstr>
      <vt:lpstr>2_Office Theme</vt:lpstr>
      <vt:lpstr>Talking about things and things to do</vt:lpstr>
      <vt:lpstr>aussprechen</vt:lpstr>
      <vt:lpstr>aussprechen</vt:lpstr>
      <vt:lpstr>aussprechen</vt:lpstr>
      <vt:lpstr>aussprechen</vt:lpstr>
      <vt:lpstr>PowerPoint Presentation</vt:lpstr>
      <vt:lpstr>Vokabeln</vt:lpstr>
      <vt:lpstr>Vokabeln</vt:lpstr>
      <vt:lpstr>Vokabeln</vt:lpstr>
      <vt:lpstr>Saying you have / don’t have a thing</vt:lpstr>
      <vt:lpstr>PowerPoint Presentation</vt:lpstr>
      <vt:lpstr>Meine Lieblingsdinge/ My favourite things</vt:lpstr>
      <vt:lpstr>hören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101</cp:revision>
  <dcterms:created xsi:type="dcterms:W3CDTF">2021-07-02T19:27:01Z</dcterms:created>
  <dcterms:modified xsi:type="dcterms:W3CDTF">2023-11-13T11:38:14Z</dcterms:modified>
</cp:coreProperties>
</file>