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19"/>
  </p:notesMasterIdLst>
  <p:sldIdLst>
    <p:sldId id="257" r:id="rId5"/>
    <p:sldId id="277" r:id="rId6"/>
    <p:sldId id="940" r:id="rId7"/>
    <p:sldId id="518" r:id="rId8"/>
    <p:sldId id="367" r:id="rId9"/>
    <p:sldId id="296" r:id="rId10"/>
    <p:sldId id="975" r:id="rId11"/>
    <p:sldId id="949" r:id="rId12"/>
    <p:sldId id="967" r:id="rId13"/>
    <p:sldId id="977" r:id="rId14"/>
    <p:sldId id="970" r:id="rId15"/>
    <p:sldId id="953" r:id="rId16"/>
    <p:sldId id="978" r:id="rId17"/>
    <p:sldId id="9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319"/>
    <a:srgbClr val="93C9ED"/>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559072-0578-4521-86C4-471DFED40DD5}" v="3" dt="2023-11-23T16:42:56.794"/>
  </p1510:revLst>
</p1510:revInfo>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55699" autoAdjust="0"/>
  </p:normalViewPr>
  <p:slideViewPr>
    <p:cSldViewPr snapToGrid="0">
      <p:cViewPr varScale="1">
        <p:scale>
          <a:sx n="56" d="100"/>
          <a:sy n="56" d="100"/>
        </p:scale>
        <p:origin x="1504" y="5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A1559072-0578-4521-86C4-471DFED40DD5}"/>
    <pc:docChg chg="addSld delSld modSld">
      <pc:chgData name="Charlotte Moss" userId="17b589c9-cb67-41ed-a894-f82ca12b573d" providerId="ADAL" clId="{A1559072-0578-4521-86C4-471DFED40DD5}" dt="2023-11-23T16:42:56.794" v="7"/>
      <pc:docMkLst>
        <pc:docMk/>
      </pc:docMkLst>
      <pc:sldChg chg="modSp mod">
        <pc:chgData name="Charlotte Moss" userId="17b589c9-cb67-41ed-a894-f82ca12b573d" providerId="ADAL" clId="{A1559072-0578-4521-86C4-471DFED40DD5}" dt="2023-11-23T16:38:02.333" v="2" actId="1035"/>
        <pc:sldMkLst>
          <pc:docMk/>
          <pc:sldMk cId="4218190560" sldId="296"/>
        </pc:sldMkLst>
        <pc:spChg chg="mod">
          <ac:chgData name="Charlotte Moss" userId="17b589c9-cb67-41ed-a894-f82ca12b573d" providerId="ADAL" clId="{A1559072-0578-4521-86C4-471DFED40DD5}" dt="2023-11-23T16:38:02.333" v="2" actId="1035"/>
          <ac:spMkLst>
            <pc:docMk/>
            <pc:sldMk cId="4218190560" sldId="296"/>
            <ac:spMk id="59" creationId="{44E730CA-3118-F7EE-F86F-0514A3D0B818}"/>
          </ac:spMkLst>
        </pc:spChg>
      </pc:sldChg>
      <pc:sldChg chg="add">
        <pc:chgData name="Charlotte Moss" userId="17b589c9-cb67-41ed-a894-f82ca12b573d" providerId="ADAL" clId="{A1559072-0578-4521-86C4-471DFED40DD5}" dt="2023-11-23T16:42:56.794" v="7"/>
        <pc:sldMkLst>
          <pc:docMk/>
          <pc:sldMk cId="3146923378" sldId="975"/>
        </pc:sldMkLst>
      </pc:sldChg>
      <pc:sldChg chg="modSp del mod modAnim">
        <pc:chgData name="Charlotte Moss" userId="17b589c9-cb67-41ed-a894-f82ca12b573d" providerId="ADAL" clId="{A1559072-0578-4521-86C4-471DFED40DD5}" dt="2023-11-23T16:42:37.297" v="6" actId="47"/>
        <pc:sldMkLst>
          <pc:docMk/>
          <pc:sldMk cId="2694803770" sldId="981"/>
        </pc:sldMkLst>
        <pc:graphicFrameChg chg="modGraphic">
          <ac:chgData name="Charlotte Moss" userId="17b589c9-cb67-41ed-a894-f82ca12b573d" providerId="ADAL" clId="{A1559072-0578-4521-86C4-471DFED40DD5}" dt="2023-11-23T16:41:53.887" v="3" actId="12385"/>
          <ac:graphicFrameMkLst>
            <pc:docMk/>
            <pc:sldMk cId="2694803770" sldId="981"/>
            <ac:graphicFrameMk id="12" creationId="{F24D81E1-15DD-490A-9922-0FDC96AEC033}"/>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23/11/2023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Introduce </a:t>
            </a:r>
            <a:r>
              <a:rPr lang="de-DE" sz="1800" b="1" i="0" strike="noStrike" spc="-1" dirty="0">
                <a:solidFill>
                  <a:srgbClr val="002060"/>
                </a:solidFill>
                <a:latin typeface="Century Gothic"/>
                <a:ea typeface="Century Gothic"/>
              </a:rPr>
              <a:t>[</a:t>
            </a:r>
            <a:r>
              <a:rPr lang="de-DE" sz="1800" b="1" i="0" strike="noStrike" spc="-1" dirty="0" err="1">
                <a:solidFill>
                  <a:srgbClr val="002060"/>
                </a:solidFill>
                <a:latin typeface="Century Gothic"/>
                <a:ea typeface="Century Gothic"/>
              </a:rPr>
              <a:t>sch</a:t>
            </a:r>
            <a:r>
              <a:rPr lang="de-DE" sz="1800" b="1" i="0" strike="noStrike" spc="-1" dirty="0">
                <a:solidFill>
                  <a:srgbClr val="002060"/>
                </a:solidFill>
                <a:latin typeface="Century Gothic"/>
                <a:ea typeface="Century Gothic"/>
              </a:rPr>
              <a:t>] schreiben </a:t>
            </a:r>
            <a:r>
              <a:rPr lang="de-DE" sz="1800" b="0" i="0" strike="noStrike" spc="-1" dirty="0">
                <a:solidFill>
                  <a:srgbClr val="002060"/>
                </a:solidFill>
                <a:latin typeface="Century Gothic"/>
                <a:ea typeface="Century Gothic"/>
              </a:rPr>
              <a:t>[245] </a:t>
            </a:r>
            <a:r>
              <a:rPr lang="de-DE" sz="1800" b="1" i="0" strike="noStrike" spc="-1" dirty="0">
                <a:solidFill>
                  <a:srgbClr val="002060"/>
                </a:solidFill>
                <a:latin typeface="Century Gothic"/>
                <a:ea typeface="Century Gothic"/>
              </a:rPr>
              <a:t>falsch </a:t>
            </a:r>
            <a:r>
              <a:rPr lang="de-DE" sz="1800" b="0" i="0" strike="noStrike" spc="-1" dirty="0">
                <a:solidFill>
                  <a:srgbClr val="002060"/>
                </a:solidFill>
                <a:latin typeface="Century Gothic"/>
                <a:ea typeface="Century Gothic"/>
              </a:rPr>
              <a:t>[638] </a:t>
            </a:r>
            <a:r>
              <a:rPr lang="de-DE" sz="1800" b="1" i="0" strike="noStrike" spc="-1" dirty="0">
                <a:solidFill>
                  <a:srgbClr val="002060"/>
                </a:solidFill>
                <a:latin typeface="Century Gothic"/>
                <a:ea typeface="Century Gothic"/>
              </a:rPr>
              <a:t>schnell </a:t>
            </a:r>
            <a:r>
              <a:rPr lang="de-DE" sz="1800" b="0" i="0" strike="noStrike" spc="-1" dirty="0">
                <a:solidFill>
                  <a:srgbClr val="002060"/>
                </a:solidFill>
                <a:latin typeface="Century Gothic"/>
                <a:ea typeface="Century Gothic"/>
              </a:rPr>
              <a:t>[233] </a:t>
            </a:r>
            <a:r>
              <a:rPr lang="de-DE" sz="1800" b="1" i="0" strike="noStrike" spc="-1" dirty="0">
                <a:solidFill>
                  <a:srgbClr val="002060"/>
                </a:solidFill>
                <a:latin typeface="Century Gothic"/>
                <a:ea typeface="Century Gothic"/>
              </a:rPr>
              <a:t>Mensch </a:t>
            </a:r>
            <a:r>
              <a:rPr lang="de-DE" sz="1800" b="0" i="0" strike="noStrike" spc="-1" dirty="0">
                <a:solidFill>
                  <a:srgbClr val="002060"/>
                </a:solidFill>
                <a:latin typeface="Century Gothic"/>
                <a:ea typeface="Century Gothic"/>
              </a:rPr>
              <a:t>[104] </a:t>
            </a:r>
            <a:r>
              <a:rPr lang="de-DE" sz="1800" b="1" i="0" strike="noStrike" spc="-1" dirty="0">
                <a:solidFill>
                  <a:srgbClr val="002060"/>
                </a:solidFill>
                <a:latin typeface="Century Gothic"/>
                <a:ea typeface="Century Gothic"/>
              </a:rPr>
              <a:t>schwarz </a:t>
            </a:r>
            <a:r>
              <a:rPr lang="de-DE" sz="1800" b="0" i="0" strike="noStrike" spc="-1" dirty="0">
                <a:solidFill>
                  <a:srgbClr val="002060"/>
                </a:solidFill>
                <a:latin typeface="Century Gothic"/>
                <a:ea typeface="Century Gothic"/>
              </a:rPr>
              <a:t>[451] </a:t>
            </a:r>
          </a:p>
          <a:p>
            <a:pPr marL="216000" indent="-216000">
              <a:lnSpc>
                <a:spcPct val="100000"/>
              </a:lnSpc>
            </a:pPr>
            <a:r>
              <a:rPr lang="de-DE" sz="1800" b="1" i="0" strike="noStrike" spc="-1" dirty="0">
                <a:solidFill>
                  <a:srgbClr val="002060"/>
                </a:solidFill>
                <a:latin typeface="Century Gothic"/>
                <a:ea typeface="Century Gothic"/>
              </a:rPr>
              <a:t>[</a:t>
            </a:r>
            <a:r>
              <a:rPr lang="de-DE" sz="1800" b="1" i="0" strike="noStrike" spc="-1" dirty="0" err="1">
                <a:solidFill>
                  <a:srgbClr val="002060"/>
                </a:solidFill>
                <a:latin typeface="Century Gothic"/>
                <a:ea typeface="Century Gothic"/>
              </a:rPr>
              <a:t>sp</a:t>
            </a:r>
            <a:r>
              <a:rPr lang="de-DE" sz="1800" b="1" i="0" strike="noStrike" spc="-1" dirty="0">
                <a:solidFill>
                  <a:srgbClr val="002060"/>
                </a:solidFill>
                <a:latin typeface="Century Gothic"/>
                <a:ea typeface="Century Gothic"/>
              </a:rPr>
              <a:t>] spielen </a:t>
            </a:r>
            <a:r>
              <a:rPr lang="de-DE" sz="1800" b="0" i="0" strike="noStrike" spc="-1" dirty="0">
                <a:solidFill>
                  <a:srgbClr val="002060"/>
                </a:solidFill>
                <a:latin typeface="Century Gothic"/>
                <a:ea typeface="Century Gothic"/>
              </a:rPr>
              <a:t>[197] </a:t>
            </a:r>
            <a:r>
              <a:rPr lang="de-DE" sz="1800" b="1" i="0" strike="noStrike" spc="-1" dirty="0">
                <a:solidFill>
                  <a:srgbClr val="002060"/>
                </a:solidFill>
                <a:latin typeface="Century Gothic"/>
                <a:ea typeface="Century Gothic"/>
              </a:rPr>
              <a:t>Sprache </a:t>
            </a:r>
            <a:r>
              <a:rPr lang="de-DE" sz="1800" b="0" i="0" strike="noStrike" spc="-1" dirty="0">
                <a:solidFill>
                  <a:srgbClr val="002060"/>
                </a:solidFill>
                <a:latin typeface="Century Gothic"/>
                <a:ea typeface="Century Gothic"/>
              </a:rPr>
              <a:t>[367] </a:t>
            </a:r>
            <a:r>
              <a:rPr lang="de-DE" sz="1800" b="1" i="0" strike="noStrike" spc="-1" dirty="0">
                <a:solidFill>
                  <a:srgbClr val="002060"/>
                </a:solidFill>
                <a:latin typeface="Century Gothic"/>
                <a:ea typeface="Century Gothic"/>
              </a:rPr>
              <a:t>sprechen </a:t>
            </a:r>
            <a:r>
              <a:rPr lang="de-DE" sz="1800" b="0" i="0" strike="noStrike" spc="-1" dirty="0">
                <a:solidFill>
                  <a:srgbClr val="002060"/>
                </a:solidFill>
                <a:latin typeface="Century Gothic"/>
                <a:ea typeface="Century Gothic"/>
              </a:rPr>
              <a:t>[157] </a:t>
            </a:r>
            <a:r>
              <a:rPr lang="de-DE" sz="1800" b="1" i="0" strike="noStrike" spc="-1" dirty="0">
                <a:solidFill>
                  <a:srgbClr val="002060"/>
                </a:solidFill>
                <a:latin typeface="Century Gothic"/>
                <a:ea typeface="Century Gothic"/>
              </a:rPr>
              <a:t>Sport </a:t>
            </a:r>
            <a:r>
              <a:rPr lang="de-DE" sz="1800" b="0" i="0" strike="noStrike" spc="-1" dirty="0">
                <a:solidFill>
                  <a:srgbClr val="002060"/>
                </a:solidFill>
                <a:latin typeface="Century Gothic"/>
                <a:ea typeface="Century Gothic"/>
              </a:rPr>
              <a:t>[845] </a:t>
            </a:r>
            <a:r>
              <a:rPr lang="de-DE" sz="1800" b="1" i="0" strike="noStrike" spc="-1" dirty="0">
                <a:solidFill>
                  <a:srgbClr val="002060"/>
                </a:solidFill>
                <a:latin typeface="Century Gothic"/>
                <a:ea typeface="Century Gothic"/>
              </a:rPr>
              <a:t>Spiel </a:t>
            </a:r>
            <a:r>
              <a:rPr lang="de-DE" sz="1800" b="0" i="0" strike="noStrike" spc="-1" dirty="0">
                <a:solidFill>
                  <a:srgbClr val="002060"/>
                </a:solidFill>
                <a:latin typeface="Century Gothic"/>
                <a:ea typeface="Century Gothic"/>
              </a:rPr>
              <a:t>[500] </a:t>
            </a:r>
          </a:p>
          <a:p>
            <a:pPr marL="216000" indent="-216000">
              <a:lnSpc>
                <a:spcPct val="100000"/>
              </a:lnSpc>
            </a:pPr>
            <a:r>
              <a:rPr lang="de-DE" sz="1800" b="1" i="0" strike="noStrike" spc="-1" dirty="0">
                <a:solidFill>
                  <a:srgbClr val="002060"/>
                </a:solidFill>
                <a:latin typeface="Century Gothic"/>
                <a:ea typeface="Century Gothic"/>
              </a:rPr>
              <a:t>[</a:t>
            </a:r>
            <a:r>
              <a:rPr lang="de-DE" sz="1800" b="1" i="0" strike="noStrike" spc="-1" dirty="0" err="1">
                <a:solidFill>
                  <a:srgbClr val="002060"/>
                </a:solidFill>
                <a:latin typeface="Century Gothic"/>
                <a:ea typeface="Century Gothic"/>
              </a:rPr>
              <a:t>st</a:t>
            </a:r>
            <a:r>
              <a:rPr lang="de-DE" sz="1800" b="1" i="0" strike="noStrike" spc="-1" dirty="0">
                <a:solidFill>
                  <a:srgbClr val="002060"/>
                </a:solidFill>
                <a:latin typeface="Century Gothic"/>
                <a:ea typeface="Century Gothic"/>
              </a:rPr>
              <a:t>] stark </a:t>
            </a:r>
            <a:r>
              <a:rPr lang="de-DE" sz="1800" b="0" i="0" strike="noStrike" spc="-1" dirty="0">
                <a:solidFill>
                  <a:srgbClr val="002060"/>
                </a:solidFill>
                <a:latin typeface="Century Gothic"/>
                <a:ea typeface="Century Gothic"/>
              </a:rPr>
              <a:t>[207] </a:t>
            </a:r>
            <a:r>
              <a:rPr lang="de-DE" sz="1800" b="1" i="0" strike="noStrike" spc="-1" dirty="0">
                <a:solidFill>
                  <a:srgbClr val="002060"/>
                </a:solidFill>
                <a:latin typeface="Century Gothic"/>
                <a:ea typeface="Century Gothic"/>
              </a:rPr>
              <a:t>Straße </a:t>
            </a:r>
            <a:r>
              <a:rPr lang="de-DE" sz="1800" b="0" i="0" strike="noStrike" spc="-1" dirty="0">
                <a:solidFill>
                  <a:srgbClr val="002060"/>
                </a:solidFill>
                <a:latin typeface="Century Gothic"/>
                <a:ea typeface="Century Gothic"/>
              </a:rPr>
              <a:t>[355] </a:t>
            </a:r>
            <a:r>
              <a:rPr lang="de-DE" sz="1800" b="1" i="0" strike="noStrike" spc="-1" dirty="0">
                <a:solidFill>
                  <a:srgbClr val="002060"/>
                </a:solidFill>
                <a:latin typeface="Century Gothic"/>
                <a:ea typeface="Century Gothic"/>
              </a:rPr>
              <a:t>stehen </a:t>
            </a:r>
            <a:r>
              <a:rPr lang="de-DE" sz="1800" b="0" i="0" strike="noStrike" spc="-1" dirty="0">
                <a:solidFill>
                  <a:srgbClr val="002060"/>
                </a:solidFill>
                <a:latin typeface="Century Gothic"/>
                <a:ea typeface="Century Gothic"/>
              </a:rPr>
              <a:t>[87] </a:t>
            </a:r>
            <a:r>
              <a:rPr lang="de-DE" sz="1800" b="1" i="0" strike="noStrike" spc="-1" dirty="0">
                <a:solidFill>
                  <a:srgbClr val="002060"/>
                </a:solidFill>
                <a:latin typeface="Century Gothic"/>
                <a:ea typeface="Century Gothic"/>
              </a:rPr>
              <a:t>verstehen </a:t>
            </a:r>
            <a:r>
              <a:rPr lang="de-DE" sz="1800" b="0" i="0" strike="noStrike" spc="-1" dirty="0">
                <a:solidFill>
                  <a:srgbClr val="002060"/>
                </a:solidFill>
                <a:latin typeface="Century Gothic"/>
                <a:ea typeface="Century Gothic"/>
              </a:rPr>
              <a:t>[222] </a:t>
            </a:r>
            <a:r>
              <a:rPr lang="de-DE" sz="1800" b="1" i="0" strike="noStrike" spc="-1" dirty="0">
                <a:solidFill>
                  <a:srgbClr val="002060"/>
                </a:solidFill>
                <a:latin typeface="Century Gothic"/>
                <a:ea typeface="Century Gothic"/>
              </a:rPr>
              <a:t>Stadt </a:t>
            </a:r>
            <a:r>
              <a:rPr lang="de-DE" sz="1800" b="0" i="0" strike="noStrike" spc="-1" dirty="0">
                <a:solidFill>
                  <a:srgbClr val="002060"/>
                </a:solidFill>
                <a:latin typeface="Century Gothic"/>
                <a:ea typeface="Century Gothic"/>
              </a:rPr>
              <a:t>[186]</a:t>
            </a: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2800" b="1" i="0" u="none" strike="noStrike" dirty="0">
                <a:solidFill>
                  <a:srgbClr val="002060"/>
                </a:solidFill>
                <a:effectLst/>
                <a:latin typeface="Century Gothic" panose="020B0502020202020204" pitchFamily="34" charset="0"/>
              </a:rPr>
              <a:t>brauchen</a:t>
            </a:r>
            <a:r>
              <a:rPr lang="de-DE" sz="2800" b="0" i="0" u="none" strike="noStrike" dirty="0">
                <a:solidFill>
                  <a:srgbClr val="002060"/>
                </a:solidFill>
                <a:effectLst/>
                <a:latin typeface="Century Gothic" panose="020B0502020202020204" pitchFamily="34" charset="0"/>
              </a:rPr>
              <a:t> [179] </a:t>
            </a:r>
            <a:r>
              <a:rPr lang="de-DE" sz="2800" b="1" i="0" u="none" strike="noStrike" dirty="0">
                <a:solidFill>
                  <a:srgbClr val="002060"/>
                </a:solidFill>
                <a:effectLst/>
                <a:latin typeface="Century Gothic" panose="020B0502020202020204" pitchFamily="34" charset="0"/>
              </a:rPr>
              <a:t>bekommen </a:t>
            </a:r>
            <a:r>
              <a:rPr lang="de-DE" sz="2800" b="0" i="0" u="none" strike="noStrike" dirty="0">
                <a:solidFill>
                  <a:srgbClr val="002060"/>
                </a:solidFill>
                <a:effectLst/>
                <a:latin typeface="Century Gothic" panose="020B0502020202020204" pitchFamily="34" charset="0"/>
              </a:rPr>
              <a:t>[212] </a:t>
            </a:r>
            <a:r>
              <a:rPr lang="de-DE" sz="2800" b="1" i="0" u="none" strike="noStrike" dirty="0">
                <a:solidFill>
                  <a:srgbClr val="002060"/>
                </a:solidFill>
                <a:effectLst/>
                <a:latin typeface="Century Gothic" panose="020B0502020202020204" pitchFamily="34" charset="0"/>
              </a:rPr>
              <a:t>machen</a:t>
            </a:r>
            <a:r>
              <a:rPr lang="de-DE" sz="2800" b="0" i="0" u="none" strike="noStrike" dirty="0">
                <a:solidFill>
                  <a:srgbClr val="002060"/>
                </a:solidFill>
                <a:effectLst/>
                <a:latin typeface="Century Gothic" panose="020B0502020202020204" pitchFamily="34" charset="0"/>
              </a:rPr>
              <a:t> [58] </a:t>
            </a:r>
            <a:r>
              <a:rPr lang="de-DE" sz="2800" b="1" i="0" u="none" strike="noStrike" dirty="0">
                <a:solidFill>
                  <a:srgbClr val="002060"/>
                </a:solidFill>
                <a:effectLst/>
                <a:latin typeface="Century Gothic" panose="020B0502020202020204" pitchFamily="34" charset="0"/>
              </a:rPr>
              <a:t>schreiben </a:t>
            </a:r>
            <a:r>
              <a:rPr lang="de-DE" sz="2800" b="0" i="0" u="none" strike="noStrike" dirty="0">
                <a:solidFill>
                  <a:srgbClr val="002060"/>
                </a:solidFill>
                <a:effectLst/>
                <a:latin typeface="Century Gothic" panose="020B0502020202020204" pitchFamily="34" charset="0"/>
              </a:rPr>
              <a:t>[184]  </a:t>
            </a:r>
            <a:r>
              <a:rPr lang="de-DE" sz="2800" b="1" i="0" u="none" strike="noStrike" dirty="0">
                <a:solidFill>
                  <a:srgbClr val="002060"/>
                </a:solidFill>
                <a:effectLst/>
                <a:latin typeface="Century Gothic" panose="020B0502020202020204" pitchFamily="34" charset="0"/>
              </a:rPr>
              <a:t>Brief</a:t>
            </a:r>
            <a:r>
              <a:rPr lang="de-DE" sz="2800" b="0" i="0" u="none" strike="noStrike" dirty="0">
                <a:solidFill>
                  <a:srgbClr val="002060"/>
                </a:solidFill>
                <a:effectLst/>
                <a:latin typeface="Century Gothic" panose="020B0502020202020204" pitchFamily="34" charset="0"/>
              </a:rPr>
              <a:t> [838]  </a:t>
            </a:r>
            <a:r>
              <a:rPr lang="de-DE" sz="2800" b="1" i="0" u="none" strike="noStrike" dirty="0">
                <a:solidFill>
                  <a:srgbClr val="002060"/>
                </a:solidFill>
                <a:effectLst/>
                <a:latin typeface="Century Gothic" panose="020B0502020202020204" pitchFamily="34" charset="0"/>
              </a:rPr>
              <a:t>Geschichte</a:t>
            </a:r>
            <a:r>
              <a:rPr lang="de-DE" sz="2800" b="0" i="0" u="none" strike="noStrike" dirty="0">
                <a:solidFill>
                  <a:srgbClr val="002060"/>
                </a:solidFill>
                <a:effectLst/>
                <a:latin typeface="Century Gothic" panose="020B0502020202020204" pitchFamily="34" charset="0"/>
              </a:rPr>
              <a:t> [262] </a:t>
            </a:r>
            <a:r>
              <a:rPr lang="de-DE" sz="2800" b="1" i="0" u="none" strike="noStrike" dirty="0">
                <a:solidFill>
                  <a:srgbClr val="002060"/>
                </a:solidFill>
                <a:effectLst/>
                <a:latin typeface="Century Gothic" panose="020B0502020202020204" pitchFamily="34" charset="0"/>
              </a:rPr>
              <a:t>Hilfe</a:t>
            </a:r>
            <a:r>
              <a:rPr lang="de-DE" sz="2800" b="0" i="0" u="none" strike="noStrike" dirty="0">
                <a:solidFill>
                  <a:srgbClr val="002060"/>
                </a:solidFill>
                <a:effectLst/>
                <a:latin typeface="Century Gothic" panose="020B0502020202020204" pitchFamily="34" charset="0"/>
              </a:rPr>
              <a:t> [481] </a:t>
            </a:r>
            <a:r>
              <a:rPr lang="de-DE" sz="2800" b="1" i="0" u="none" strike="noStrike" dirty="0">
                <a:solidFill>
                  <a:srgbClr val="002060"/>
                </a:solidFill>
                <a:effectLst/>
                <a:latin typeface="Century Gothic" panose="020B0502020202020204" pitchFamily="34" charset="0"/>
              </a:rPr>
              <a:t>ich weiß (es) nicht</a:t>
            </a:r>
            <a:r>
              <a:rPr lang="de-DE" sz="2800" b="0" i="0" u="none" strike="noStrike" dirty="0">
                <a:solidFill>
                  <a:srgbClr val="002060"/>
                </a:solidFill>
                <a:effectLst/>
                <a:latin typeface="Century Gothic" panose="020B0502020202020204" pitchFamily="34" charset="0"/>
              </a:rPr>
              <a:t> [n/a] </a:t>
            </a:r>
            <a:r>
              <a:rPr lang="de-DE" sz="2800" b="1" i="0" u="none" strike="noStrike" dirty="0">
                <a:solidFill>
                  <a:srgbClr val="002060"/>
                </a:solidFill>
                <a:effectLst/>
                <a:latin typeface="Century Gothic" panose="020B0502020202020204" pitchFamily="34" charset="0"/>
              </a:rPr>
              <a:t>wie sagt man…?</a:t>
            </a:r>
            <a:r>
              <a:rPr lang="de-DE" sz="2800" b="0" i="0" u="none" strike="noStrike" dirty="0">
                <a:solidFill>
                  <a:srgbClr val="002060"/>
                </a:solidFill>
                <a:effectLst/>
                <a:latin typeface="Century Gothic" panose="020B0502020202020204" pitchFamily="34" charset="0"/>
              </a:rPr>
              <a:t> [n/a]</a:t>
            </a:r>
            <a:r>
              <a:rPr lang="de-DE" sz="2800" b="1" i="0" u="none" strike="noStrike" dirty="0">
                <a:solidFill>
                  <a:srgbClr val="002060"/>
                </a:solidFill>
                <a:effectLst/>
                <a:latin typeface="Century Gothic" panose="020B0502020202020204" pitchFamily="34" charset="0"/>
              </a:rPr>
              <a:t>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1</a:t>
            </a:r>
            <a:r>
              <a:rPr lang="de-DE" sz="1800" b="0" i="0" strike="noStrike" spc="-1" dirty="0">
                <a:solidFill>
                  <a:srgbClr val="002060"/>
                </a:solidFill>
                <a:effectLst/>
                <a:latin typeface="Century Gothic"/>
                <a:ea typeface="+mn-ea"/>
                <a:cs typeface="+mn-cs"/>
              </a:rPr>
              <a:t>: </a:t>
            </a:r>
            <a:r>
              <a:rPr lang="de-DE" sz="2800" b="0" i="0" u="none" strike="noStrike" dirty="0">
                <a:solidFill>
                  <a:srgbClr val="002060"/>
                </a:solidFill>
                <a:effectLst/>
                <a:latin typeface="Century Gothic" panose="020B0502020202020204" pitchFamily="34" charset="0"/>
              </a:rPr>
              <a:t>Wer? [149]  haben, ich habe, er, sie, es hat [6] Baum [1013] Computer [1252]  Fahrrad [2138]  Papier [1163] Spiel [328]</a:t>
            </a:r>
            <a:r>
              <a:rPr lang="de-DE" sz="1800" dirty="0"/>
              <a:t> </a:t>
            </a:r>
          </a:p>
          <a:p>
            <a:pPr marL="216000" indent="-216000">
              <a:lnSpc>
                <a:spcPct val="100000"/>
              </a:lnSpc>
            </a:pPr>
            <a:r>
              <a:rPr lang="de-DE" sz="1800" b="1" i="0" strike="noStrike" spc="-1" dirty="0" err="1">
                <a:solidFill>
                  <a:srgbClr val="002060"/>
                </a:solidFill>
                <a:effectLst/>
                <a:latin typeface="Century Gothic"/>
                <a:ea typeface="+mn-ea"/>
                <a:cs typeface="+mn-cs"/>
              </a:rPr>
              <a:t>Revisit</a:t>
            </a:r>
            <a:r>
              <a:rPr lang="de-DE" sz="1800" b="1" i="0" strike="noStrike" spc="-1" dirty="0">
                <a:solidFill>
                  <a:srgbClr val="002060"/>
                </a:solidFill>
                <a:effectLst/>
                <a:latin typeface="Century Gothic"/>
                <a:ea typeface="+mn-ea"/>
                <a:cs typeface="+mn-cs"/>
              </a:rPr>
              <a:t> 2</a:t>
            </a:r>
            <a:r>
              <a:rPr lang="de-DE" sz="1800" b="0" i="0" strike="noStrike" spc="-1" dirty="0">
                <a:solidFill>
                  <a:srgbClr val="002060"/>
                </a:solidFill>
                <a:effectLst/>
                <a:latin typeface="Century Gothic"/>
                <a:ea typeface="+mn-ea"/>
                <a:cs typeface="+mn-cs"/>
              </a:rPr>
              <a:t>: </a:t>
            </a:r>
            <a:r>
              <a:rPr lang="de-DE" sz="2800" b="0" i="0" u="none" strike="noStrike" dirty="0">
                <a:solidFill>
                  <a:srgbClr val="002060"/>
                </a:solidFill>
                <a:effectLst/>
                <a:latin typeface="Century Gothic" panose="020B0502020202020204" pitchFamily="34" charset="0"/>
              </a:rPr>
              <a:t>Aufgabe [256] Karte [1474] Liste [1792]  Partner, Partnerin [1172] mein, meine [51] dein, deine [233] </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848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509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sch</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br>
              <a:rPr lang="en-GB" sz="1400" b="0" dirty="0"/>
            </a:br>
            <a:r>
              <a:rPr lang="en-GB" sz="1400" b="0" dirty="0"/>
              <a:t>1. Present the letter(s) and say the </a:t>
            </a:r>
            <a:r>
              <a:rPr lang="en-GB" sz="1400" b="1" dirty="0"/>
              <a:t>[</a:t>
            </a:r>
            <a:r>
              <a:rPr lang="en-GB" sz="1400" b="1" baseline="0" dirty="0" err="1"/>
              <a:t>sch</a:t>
            </a:r>
            <a:r>
              <a:rPr lang="en-GB" sz="1400" b="1" dirty="0"/>
              <a:t>] </a:t>
            </a:r>
            <a:r>
              <a:rPr lang="en-GB" sz="1400" b="0" dirty="0"/>
              <a:t>sound first, on its own. Pupils repeat it with you.</a:t>
            </a:r>
            <a:br>
              <a:rPr lang="en-GB" sz="1400" b="0" dirty="0"/>
            </a:br>
            <a:r>
              <a:rPr lang="en-GB" sz="1400" b="0" dirty="0"/>
              <a:t>2. Bring up the word </a:t>
            </a:r>
            <a:r>
              <a:rPr lang="en-GB" sz="1400" b="0" baseline="0" dirty="0"/>
              <a:t>”</a:t>
            </a:r>
            <a:r>
              <a:rPr lang="en-GB" sz="1400" b="1" baseline="0" dirty="0" err="1"/>
              <a:t>schreiben</a:t>
            </a:r>
            <a:r>
              <a:rPr lang="en-GB" sz="1400" dirty="0">
                <a:solidFill>
                  <a:schemeClr val="tx1"/>
                </a:solidFill>
              </a:rPr>
              <a:t>”</a:t>
            </a:r>
            <a:r>
              <a:rPr lang="en-GB" sz="1400" b="0" dirty="0"/>
              <a:t> on its own, say</a:t>
            </a:r>
            <a:r>
              <a:rPr lang="en-GB" sz="14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baseline="0" dirty="0"/>
              <a:t>3. </a:t>
            </a:r>
            <a:r>
              <a:rPr lang="en-GB" sz="1400" dirty="0"/>
              <a:t>A</a:t>
            </a:r>
            <a:r>
              <a:rPr lang="en-GB" sz="1400" baseline="0" dirty="0"/>
              <a:t> possible gesture for this would be to mime writing.</a:t>
            </a: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4. Roll back the animations and work through 1-3 again, but this time, dropping your voice completely to listen carefully to the pupils saying the </a:t>
            </a:r>
            <a:r>
              <a:rPr lang="en-GB" sz="1400" b="1" dirty="0"/>
              <a:t>[</a:t>
            </a:r>
            <a:r>
              <a:rPr lang="en-GB" sz="1400" b="1" baseline="0" dirty="0" err="1"/>
              <a:t>sch</a:t>
            </a:r>
            <a:r>
              <a:rPr lang="en-GB" sz="1400" b="1" dirty="0"/>
              <a:t>] </a:t>
            </a:r>
            <a:r>
              <a:rPr lang="en-GB" sz="1400" baseline="0" dirty="0"/>
              <a:t>sound, pronouncing </a:t>
            </a:r>
            <a:r>
              <a:rPr lang="en-GB" sz="1400" b="0" baseline="0" dirty="0"/>
              <a:t>”</a:t>
            </a:r>
            <a:r>
              <a:rPr lang="en-GB" sz="1400" b="1" baseline="0" dirty="0" err="1"/>
              <a:t>schreiben</a:t>
            </a:r>
            <a:r>
              <a:rPr lang="en-GB" sz="1400" dirty="0">
                <a:solidFill>
                  <a:schemeClr val="tx1"/>
                </a:solidFill>
              </a:rPr>
              <a:t>”</a:t>
            </a:r>
            <a:r>
              <a:rPr lang="en-GB" sz="1400" baseline="0" dirty="0">
                <a:solidFill>
                  <a:schemeClr val="tx1"/>
                </a:solidFill>
              </a:rPr>
              <a:t> </a:t>
            </a:r>
            <a:r>
              <a:rPr lang="en-GB" sz="1400" baseline="0" dirty="0"/>
              <a:t>and, if using, doing the gesture.</a:t>
            </a:r>
            <a:br>
              <a:rPr lang="en-GB" sz="1400" baseline="0" dirty="0"/>
            </a:br>
            <a:br>
              <a:rPr lang="en-GB" sz="1400" baseline="0" dirty="0"/>
            </a:br>
            <a:r>
              <a:rPr lang="en-GB" sz="1400"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err="1"/>
              <a:t>schreiben</a:t>
            </a:r>
            <a:r>
              <a:rPr lang="en-GB" sz="1400" baseline="0" dirty="0"/>
              <a:t> [245]</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Aim: </a:t>
            </a:r>
            <a:r>
              <a:rPr lang="en-GB" sz="1400" b="0" baseline="0" dirty="0"/>
              <a:t>To introduce/consolidate SSC </a:t>
            </a:r>
            <a:r>
              <a:rPr lang="en-GB" sz="1400" b="1" baseline="0" dirty="0"/>
              <a:t>[</a:t>
            </a:r>
            <a:r>
              <a:rPr lang="en-GB" sz="1400" b="1" baseline="0" dirty="0" err="1"/>
              <a:t>st</a:t>
            </a:r>
            <a:r>
              <a:rPr lang="en-GB" sz="14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baseline="0" dirty="0"/>
              <a:t>Procedure:</a:t>
            </a:r>
            <a:br>
              <a:rPr lang="en-GB" sz="1400" b="0" dirty="0"/>
            </a:br>
            <a:r>
              <a:rPr lang="en-GB" sz="1400" b="0" dirty="0"/>
              <a:t>1. Present the letter(s) and say the </a:t>
            </a:r>
            <a:r>
              <a:rPr lang="en-GB" sz="1400" b="1" dirty="0"/>
              <a:t>[</a:t>
            </a:r>
            <a:r>
              <a:rPr lang="en-GB" sz="1400" b="1" dirty="0" err="1"/>
              <a:t>st</a:t>
            </a:r>
            <a:r>
              <a:rPr lang="en-GB" sz="1400" b="1" dirty="0"/>
              <a:t>-] </a:t>
            </a:r>
            <a:r>
              <a:rPr lang="en-GB" sz="1400" b="0" dirty="0"/>
              <a:t>sound first, on its own. Pupils repeat it with you.</a:t>
            </a:r>
            <a:br>
              <a:rPr lang="en-GB" sz="1400" b="0" dirty="0"/>
            </a:br>
            <a:r>
              <a:rPr lang="en-GB" sz="1400" b="0" dirty="0"/>
              <a:t>2. Bring up the word </a:t>
            </a:r>
            <a:r>
              <a:rPr lang="en-GB" sz="1400" b="0" baseline="0" dirty="0"/>
              <a:t>”</a:t>
            </a:r>
            <a:r>
              <a:rPr lang="en-GB" sz="1400" b="1" baseline="0" dirty="0">
                <a:solidFill>
                  <a:srgbClr val="002060"/>
                </a:solidFill>
                <a:latin typeface="Century Gothic" panose="020B0502020202020204" pitchFamily="34" charset="0"/>
              </a:rPr>
              <a:t>stark</a:t>
            </a:r>
            <a:r>
              <a:rPr lang="en-GB" sz="1400" dirty="0">
                <a:solidFill>
                  <a:schemeClr val="tx1"/>
                </a:solidFill>
              </a:rPr>
              <a:t>”</a:t>
            </a:r>
            <a:r>
              <a:rPr lang="en-GB" sz="1400" b="0" dirty="0"/>
              <a:t> on its own, say</a:t>
            </a:r>
            <a:r>
              <a:rPr lang="en-GB" sz="1400" b="0" baseline="0" dirty="0"/>
              <a:t> it, pupils repeat it, so that they have the opportunity to focus all of their attention on the connection between the written word and its sound.</a:t>
            </a:r>
          </a:p>
          <a:p>
            <a:r>
              <a:rPr lang="en-GB" sz="1400" b="0" baseline="0" dirty="0"/>
              <a:t>3. </a:t>
            </a:r>
            <a:r>
              <a:rPr lang="en-GB" sz="1400" dirty="0"/>
              <a:t>A</a:t>
            </a:r>
            <a:r>
              <a:rPr lang="en-GB" sz="1400" baseline="0" dirty="0"/>
              <a:t> possible gesture for this would be to mime lifting </a:t>
            </a:r>
            <a:r>
              <a:rPr lang="en-GB" sz="1400" baseline="0" dirty="0" err="1"/>
              <a:t>dumbells</a:t>
            </a:r>
            <a:r>
              <a:rPr lang="en-GB" sz="1400" baseline="0" dirty="0"/>
              <a:t> by clenching your fists and raising them above your head.</a:t>
            </a:r>
            <a:endParaRPr lang="en-GB"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aseline="0" dirty="0"/>
              <a:t>4. Roll back the animations and work through 1-3 again, but this time, dropping your voice completely to listen carefully to the pupils saying the </a:t>
            </a:r>
            <a:r>
              <a:rPr lang="en-GB" sz="1400" b="1" dirty="0"/>
              <a:t>[</a:t>
            </a:r>
            <a:r>
              <a:rPr lang="en-GB" sz="1400" b="1" dirty="0" err="1"/>
              <a:t>st</a:t>
            </a:r>
            <a:r>
              <a:rPr lang="en-GB" sz="1400" b="1" dirty="0"/>
              <a:t>-] </a:t>
            </a:r>
            <a:r>
              <a:rPr lang="en-GB" sz="1400" baseline="0" dirty="0"/>
              <a:t>sound, pronouncing </a:t>
            </a:r>
            <a:r>
              <a:rPr lang="en-GB" sz="1400" b="0" baseline="0" dirty="0"/>
              <a:t>”</a:t>
            </a:r>
            <a:r>
              <a:rPr lang="en-GB" sz="1400" b="1" baseline="0" dirty="0"/>
              <a:t>stark</a:t>
            </a:r>
            <a:r>
              <a:rPr lang="en-GB" sz="1400" dirty="0">
                <a:solidFill>
                  <a:schemeClr val="tx1"/>
                </a:solidFill>
              </a:rPr>
              <a:t>”</a:t>
            </a:r>
            <a:r>
              <a:rPr lang="en-GB" sz="1400" baseline="0" dirty="0">
                <a:solidFill>
                  <a:schemeClr val="tx1"/>
                </a:solidFill>
              </a:rPr>
              <a:t> </a:t>
            </a:r>
            <a:r>
              <a:rPr lang="en-GB" sz="1400" baseline="0" dirty="0"/>
              <a:t>and, if using, doing the gesture.</a:t>
            </a:r>
            <a:br>
              <a:rPr lang="en-GB" sz="1400" baseline="0" dirty="0"/>
            </a:br>
            <a:br>
              <a:rPr lang="en-GB" sz="1400" baseline="0" dirty="0"/>
            </a:br>
            <a:r>
              <a:rPr lang="en-GB" sz="1400" b="1" baseline="0" dirty="0"/>
              <a:t>Word frequency (1 is the most frequent word in German): </a:t>
            </a:r>
            <a:br>
              <a:rPr lang="en-GB" sz="1400" baseline="0" dirty="0"/>
            </a:br>
            <a:r>
              <a:rPr lang="en-GB" sz="1400" b="1" baseline="0" dirty="0"/>
              <a:t>stark</a:t>
            </a:r>
            <a:r>
              <a:rPr lang="en-GB" sz="1400" b="0" baseline="0" dirty="0"/>
              <a:t> [207</a:t>
            </a:r>
            <a:r>
              <a:rPr lang="en-GB" sz="1400" baseline="0" dirty="0"/>
              <a:t>]</a:t>
            </a:r>
            <a:br>
              <a:rPr lang="en-GB" sz="1400" baseline="0" dirty="0"/>
            </a:br>
            <a:r>
              <a:rPr lang="en-GB" sz="1400" i="1" dirty="0"/>
              <a:t>Source:  Jones, R.L. &amp; </a:t>
            </a:r>
            <a:r>
              <a:rPr lang="en-GB" sz="1400" i="1" dirty="0" err="1"/>
              <a:t>Tschirner</a:t>
            </a:r>
            <a:r>
              <a:rPr lang="en-GB" sz="1400"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baseline="0" dirty="0"/>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21901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sp</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sp</a:t>
            </a:r>
            <a:r>
              <a:rPr lang="en-GB" b="1" dirty="0"/>
              <a:t>-]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spielen</a:t>
            </a:r>
            <a:r>
              <a:rPr lang="en-GB" sz="1200" b="0" dirty="0">
                <a:solidFill>
                  <a:schemeClr val="tx1"/>
                </a:solidFill>
                <a:latin typeface="+mn-lt"/>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playing an instrument or sport.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a:t>
            </a:r>
            <a:r>
              <a:rPr lang="en-GB" b="1" dirty="0" err="1"/>
              <a:t>sp</a:t>
            </a:r>
            <a:r>
              <a:rPr lang="en-GB" b="1" dirty="0"/>
              <a:t>-] </a:t>
            </a:r>
            <a:r>
              <a:rPr lang="en-GB" baseline="0" dirty="0"/>
              <a:t>sound, pronouncing </a:t>
            </a:r>
            <a:r>
              <a:rPr lang="en-GB" b="0" baseline="0" dirty="0"/>
              <a:t>”</a:t>
            </a:r>
            <a:r>
              <a:rPr lang="en-GB" b="1" baseline="0" dirty="0" err="1"/>
              <a:t>spielen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spielen</a:t>
            </a:r>
            <a:r>
              <a:rPr lang="en-GB" baseline="0" dirty="0"/>
              <a:t> [197]</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744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5 minutes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provide practice in recognising and producing this week’s SSCs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sp</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sch</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This is a paired read aloud task. Pupils pay attention to the letters in bold. Pupil A reads aloud Ronja’s speech bubbles and Pupil B reads aloud Olivia’s speech bubbles.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Pupils swap roles.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Beispiel</a:t>
            </a:r>
            <a:r>
              <a:rPr lang="en-GB" dirty="0"/>
              <a:t> [94], schnell [203], </a:t>
            </a:r>
            <a:r>
              <a:rPr lang="en-GB" dirty="0" err="1"/>
              <a:t>schlimm</a:t>
            </a:r>
            <a:r>
              <a:rPr lang="en-GB" dirty="0"/>
              <a:t> [762], </a:t>
            </a:r>
            <a:r>
              <a:rPr lang="en-GB" dirty="0" err="1"/>
              <a:t>schwierig</a:t>
            </a:r>
            <a:r>
              <a:rPr lang="en-GB" dirty="0"/>
              <a:t> [580], </a:t>
            </a:r>
            <a:r>
              <a:rPr lang="en-GB" dirty="0" err="1"/>
              <a:t>Spaß</a:t>
            </a:r>
            <a:r>
              <a:rPr lang="en-GB" dirty="0"/>
              <a:t> [1045], </a:t>
            </a:r>
            <a:r>
              <a:rPr lang="en-GB" dirty="0" err="1"/>
              <a:t>Sprache</a:t>
            </a:r>
            <a:r>
              <a:rPr lang="en-GB" dirty="0"/>
              <a:t> [421], Stern [1677], </a:t>
            </a:r>
            <a:r>
              <a:rPr lang="en-GB" dirty="0" err="1"/>
              <a:t>stolz</a:t>
            </a:r>
            <a:r>
              <a:rPr lang="en-GB" dirty="0"/>
              <a:t> [1372]</a:t>
            </a:r>
            <a:endParaRPr kumimoji="0" lang="de-DE" sz="1200" b="0" i="0" u="none" strike="noStrike" kern="1200" cap="none" spc="0" normalizeH="0" baseline="0" noProof="0" dirty="0">
              <a:ln>
                <a:noFill/>
              </a:ln>
              <a:solidFill>
                <a:prstClr val="black"/>
              </a:solidFill>
              <a:effectLst/>
              <a:uLnTx/>
              <a:uFillTx/>
              <a:latin typeface="Calibri" panose="020F0502020204030204"/>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Source:  Jones, R.L. &amp; </a:t>
            </a:r>
            <a:r>
              <a:rPr kumimoji="0" lang="en-GB" sz="1200" b="0" i="1" u="none" strike="noStrike" kern="1200" cap="none" spc="0" normalizeH="0" baseline="0" noProof="0" dirty="0" err="1">
                <a:ln>
                  <a:noFill/>
                </a:ln>
                <a:solidFill>
                  <a:prstClr val="black"/>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 E. (2006). A frequency dictionary of German: core vocabulary for learners. Routledge</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comprehension of this week’s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task. Ronja is telling Olivia what her friends are doing at school.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read the text boxes at the bottom of the slide and decide who is doing what activity based on the pictures above.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reveal answers.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recognition of the ‘I’ and ‘he/she’ parts of weak verbs and of the new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Explain the scenario: Ronja is talking about what she does (I) and what Olivia does (she). </a:t>
            </a:r>
          </a:p>
          <a:p>
            <a:pPr marL="0" marR="0" lvl="0" indent="0" algn="l" rtl="0">
              <a:lnSpc>
                <a:spcPct val="100000"/>
              </a:lnSpc>
              <a:spcBef>
                <a:spcPts val="0"/>
              </a:spcBef>
              <a:spcAft>
                <a:spcPts val="0"/>
              </a:spcAft>
              <a:buClr>
                <a:schemeClr val="dk1"/>
              </a:buClr>
              <a:buSzPts val="1200"/>
              <a:buFont typeface="Calibri"/>
              <a:buNone/>
            </a:pPr>
            <a:r>
              <a:rPr lang="en-GB" b="0" dirty="0"/>
              <a:t>2. Click the B to play the example. Pupils write ‘I’ or ‘she’. Play it again and pupils decide which of the two items of vocabulary is mentioned, writing the English word. </a:t>
            </a:r>
          </a:p>
          <a:p>
            <a:pPr marL="0" marR="0" lvl="0" indent="0" algn="l" rtl="0">
              <a:lnSpc>
                <a:spcPct val="100000"/>
              </a:lnSpc>
              <a:spcBef>
                <a:spcPts val="0"/>
              </a:spcBef>
              <a:spcAft>
                <a:spcPts val="0"/>
              </a:spcAft>
              <a:buClr>
                <a:schemeClr val="dk1"/>
              </a:buClr>
              <a:buSzPts val="1200"/>
              <a:buFont typeface="Calibri"/>
              <a:buNone/>
            </a:pPr>
            <a:r>
              <a:rPr lang="en-GB" b="0" dirty="0"/>
              <a:t>3. Repeat for items 2-6. </a:t>
            </a:r>
          </a:p>
          <a:p>
            <a:pPr marL="0" marR="0" lvl="0" indent="0" algn="l" rtl="0">
              <a:lnSpc>
                <a:spcPct val="100000"/>
              </a:lnSpc>
              <a:spcBef>
                <a:spcPts val="0"/>
              </a:spcBef>
              <a:spcAft>
                <a:spcPts val="0"/>
              </a:spcAft>
              <a:buClr>
                <a:schemeClr val="dk1"/>
              </a:buClr>
              <a:buSzPts val="1200"/>
              <a:buFont typeface="Calibri"/>
              <a:buNone/>
            </a:pPr>
            <a:r>
              <a:rPr lang="en-GB" b="0" dirty="0"/>
              <a:t>4. Click to display answers (and click the gold audio buttons to hear full audio, if desired). They appear after the first answer has been revealed.</a:t>
            </a:r>
          </a:p>
          <a:p>
            <a:pPr marL="0" marR="0" lvl="0" indent="0" algn="l" rtl="0">
              <a:lnSpc>
                <a:spcPct val="100000"/>
              </a:lnSpc>
              <a:spcBef>
                <a:spcPts val="0"/>
              </a:spcBef>
              <a:spcAft>
                <a:spcPts val="0"/>
              </a:spcAft>
              <a:buClr>
                <a:schemeClr val="dk1"/>
              </a:buClr>
              <a:buSzPts val="1200"/>
              <a:buFont typeface="Calibri"/>
              <a:buNone/>
            </a:pPr>
            <a:r>
              <a:rPr lang="en-GB" b="0" dirty="0"/>
              <a:t>5. Optional – if students have attempted to write full sentences in German (see below), click the gold audio buttons to listen and check full sentences.</a:t>
            </a:r>
            <a:br>
              <a:rPr lang="en-GB" dirty="0"/>
            </a:br>
            <a:br>
              <a:rPr lang="en-GB" dirty="0"/>
            </a:br>
            <a:r>
              <a:rPr lang="en-GB" b="1" dirty="0"/>
              <a:t>Additional task suggestions:</a:t>
            </a:r>
            <a:br>
              <a:rPr lang="en-GB" dirty="0"/>
            </a:br>
            <a:r>
              <a:rPr lang="en-GB" dirty="0"/>
              <a:t>1.  Pupils could try to rewrite the sentences in German from their answers. See transcript below for answers.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err="1"/>
              <a:t>Trancript</a:t>
            </a:r>
            <a:r>
              <a:rPr lang="en-GB" b="1" dirty="0"/>
              <a:t>:</a:t>
            </a:r>
          </a:p>
          <a:p>
            <a:pPr marL="0" marR="0" lvl="0" indent="0" algn="l" rtl="0">
              <a:lnSpc>
                <a:spcPct val="100000"/>
              </a:lnSpc>
              <a:spcBef>
                <a:spcPts val="0"/>
              </a:spcBef>
              <a:spcAft>
                <a:spcPts val="0"/>
              </a:spcAft>
              <a:buClr>
                <a:schemeClr val="dk1"/>
              </a:buClr>
              <a:buSzPts val="1200"/>
              <a:buFont typeface="Calibri"/>
              <a:buNone/>
            </a:pPr>
            <a:r>
              <a:rPr lang="en-GB" dirty="0"/>
              <a:t>[Ich] </a:t>
            </a:r>
            <a:r>
              <a:rPr lang="en-GB" dirty="0" err="1"/>
              <a:t>bekomme</a:t>
            </a:r>
            <a:r>
              <a:rPr lang="en-GB" dirty="0"/>
              <a:t> </a:t>
            </a:r>
            <a:r>
              <a:rPr lang="en-GB" dirty="0" err="1"/>
              <a:t>Hilfe</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[Sie] </a:t>
            </a:r>
            <a:r>
              <a:rPr lang="en-GB" dirty="0" err="1"/>
              <a:t>braucht</a:t>
            </a:r>
            <a:r>
              <a:rPr lang="en-GB" dirty="0"/>
              <a:t> Papier.</a:t>
            </a:r>
          </a:p>
          <a:p>
            <a:pPr marL="0" marR="0" lvl="0" indent="0" algn="l" rtl="0">
              <a:lnSpc>
                <a:spcPct val="100000"/>
              </a:lnSpc>
              <a:spcBef>
                <a:spcPts val="0"/>
              </a:spcBef>
              <a:spcAft>
                <a:spcPts val="0"/>
              </a:spcAft>
              <a:buClr>
                <a:schemeClr val="dk1"/>
              </a:buClr>
              <a:buSzPts val="1200"/>
              <a:buFont typeface="Calibri"/>
              <a:buNone/>
            </a:pPr>
            <a:r>
              <a:rPr lang="en-GB" dirty="0"/>
              <a:t>[Sie] </a:t>
            </a:r>
            <a:r>
              <a:rPr lang="en-GB" dirty="0" err="1"/>
              <a:t>macht</a:t>
            </a:r>
            <a:r>
              <a:rPr lang="en-GB" dirty="0"/>
              <a:t> </a:t>
            </a:r>
            <a:r>
              <a:rPr lang="en-GB" dirty="0" err="1"/>
              <a:t>eine</a:t>
            </a:r>
            <a:r>
              <a:rPr lang="en-GB" dirty="0"/>
              <a:t> </a:t>
            </a:r>
            <a:r>
              <a:rPr lang="en-GB" dirty="0" err="1"/>
              <a:t>Liste</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[Ich] </a:t>
            </a:r>
            <a:r>
              <a:rPr lang="en-GB" dirty="0" err="1"/>
              <a:t>habe</a:t>
            </a:r>
            <a:r>
              <a:rPr lang="en-GB" dirty="0"/>
              <a:t> </a:t>
            </a:r>
            <a:r>
              <a:rPr lang="en-GB" dirty="0" err="1"/>
              <a:t>einen</a:t>
            </a:r>
            <a:r>
              <a:rPr lang="en-GB" dirty="0"/>
              <a:t> Brief.</a:t>
            </a:r>
          </a:p>
          <a:p>
            <a:pPr marL="0" marR="0" lvl="0" indent="0" algn="l" rtl="0">
              <a:lnSpc>
                <a:spcPct val="100000"/>
              </a:lnSpc>
              <a:spcBef>
                <a:spcPts val="0"/>
              </a:spcBef>
              <a:spcAft>
                <a:spcPts val="0"/>
              </a:spcAft>
              <a:buClr>
                <a:schemeClr val="dk1"/>
              </a:buClr>
              <a:buSzPts val="1200"/>
              <a:buFont typeface="Calibri"/>
              <a:buNone/>
            </a:pPr>
            <a:r>
              <a:rPr lang="en-GB" dirty="0"/>
              <a:t>[Ich] </a:t>
            </a:r>
            <a:r>
              <a:rPr lang="en-GB" dirty="0" err="1"/>
              <a:t>schreibe</a:t>
            </a:r>
            <a:r>
              <a:rPr lang="en-GB" dirty="0"/>
              <a:t> </a:t>
            </a:r>
            <a:r>
              <a:rPr lang="en-GB" dirty="0" err="1"/>
              <a:t>eine</a:t>
            </a:r>
            <a:r>
              <a:rPr lang="en-GB" dirty="0"/>
              <a:t> </a:t>
            </a:r>
            <a:r>
              <a:rPr lang="en-GB" dirty="0" err="1"/>
              <a:t>Geschichte</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[Sie] </a:t>
            </a:r>
            <a:r>
              <a:rPr lang="en-GB" dirty="0" err="1"/>
              <a:t>bekommt</a:t>
            </a:r>
            <a:r>
              <a:rPr lang="en-GB" dirty="0"/>
              <a:t> </a:t>
            </a:r>
            <a:r>
              <a:rPr lang="en-GB" dirty="0" err="1"/>
              <a:t>einen</a:t>
            </a:r>
            <a:r>
              <a:rPr lang="en-GB" dirty="0"/>
              <a:t> Baum.</a:t>
            </a:r>
          </a:p>
          <a:p>
            <a:pPr marL="0" marR="0" lvl="0" indent="0" algn="l" rtl="0">
              <a:lnSpc>
                <a:spcPct val="100000"/>
              </a:lnSpc>
              <a:spcBef>
                <a:spcPts val="0"/>
              </a:spcBef>
              <a:spcAft>
                <a:spcPts val="0"/>
              </a:spcAft>
              <a:buClr>
                <a:schemeClr val="dk1"/>
              </a:buClr>
              <a:buSzPts val="1200"/>
              <a:buFont typeface="Calibri"/>
              <a:buNone/>
            </a:pPr>
            <a:r>
              <a:rPr lang="en-GB" dirty="0"/>
              <a:t>[Ich] </a:t>
            </a:r>
            <a:r>
              <a:rPr lang="en-GB" dirty="0" err="1"/>
              <a:t>brauche</a:t>
            </a:r>
            <a:r>
              <a:rPr lang="en-GB" dirty="0"/>
              <a:t> </a:t>
            </a:r>
            <a:r>
              <a:rPr lang="en-GB" dirty="0" err="1"/>
              <a:t>ein</a:t>
            </a:r>
            <a:r>
              <a:rPr lang="en-GB" dirty="0"/>
              <a:t> </a:t>
            </a:r>
            <a:r>
              <a:rPr lang="en-GB" dirty="0" err="1"/>
              <a:t>Fahrrad</a:t>
            </a:r>
            <a:r>
              <a:rPr lang="en-GB"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28906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1"/>
              <a:t>: </a:t>
            </a:r>
            <a:r>
              <a:rPr lang="en-GB" b="0"/>
              <a:t>to </a:t>
            </a:r>
            <a:r>
              <a:rPr lang="en-GB" b="0" dirty="0"/>
              <a:t>introduce the concept of the Primary Bee &amp; to practise oral translation of new vocabulary (English into German).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through the information on the slide and the example with Gabriel and </a:t>
            </a:r>
            <a:r>
              <a:rPr lang="en-GB" b="0" dirty="0" err="1"/>
              <a:t>Lias</a:t>
            </a:r>
            <a:r>
              <a:rPr lang="en-GB" b="0" dirty="0"/>
              <a:t>. </a:t>
            </a:r>
          </a:p>
          <a:p>
            <a:pPr marL="0" marR="0" lvl="0" indent="0" algn="l" rtl="0">
              <a:lnSpc>
                <a:spcPct val="100000"/>
              </a:lnSpc>
              <a:spcBef>
                <a:spcPts val="0"/>
              </a:spcBef>
              <a:spcAft>
                <a:spcPts val="0"/>
              </a:spcAft>
              <a:buClr>
                <a:schemeClr val="dk1"/>
              </a:buClr>
              <a:buSzPts val="1200"/>
              <a:buFont typeface="Calibri"/>
              <a:buNone/>
            </a:pPr>
            <a:r>
              <a:rPr lang="en-GB" b="0" dirty="0"/>
              <a:t>2.   Share the key messages as follows: Open to pupils in Years 5 and 6; tests word knowledge; there are three stages: school, regional, national and pupils are given 40 words to learn and practise at each stage.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p>
          <a:p>
            <a:r>
              <a:rPr lang="en-US" dirty="0"/>
              <a:t>The aim of the Primary Bee is for pupils in Years 5 &amp; 6 who have started learning a foreign language ab initio in KS2 to </a:t>
            </a:r>
            <a:r>
              <a:rPr lang="en-US" dirty="0" err="1"/>
              <a:t>practise</a:t>
            </a:r>
            <a:r>
              <a:rPr lang="en-US" dirty="0"/>
              <a:t> and improve their vocabulary, pronunciation and memory skills in the target language (French, Spanish and German). Native or bilingual students, as well as those who communicate in or are exposed to the language on a regular basis at home (speaking and/or listening), are not eligible to compete. It is the classroom teacher’s responsibility, with careful consideration of the ethos of the competition, to decide whether or not a student falls into this category.</a:t>
            </a:r>
          </a:p>
          <a:p>
            <a:endParaRPr lang="en-US" b="1" dirty="0"/>
          </a:p>
          <a:p>
            <a:r>
              <a:rPr lang="en-US" dirty="0"/>
              <a:t>Words and phrases have been selected according to the work of NCELP (National Centre for Excellence in Language Pedagogy) which highlights the importance of word frequency in informing vocabulary learning, particularly during the early stages of language development. The list includes many high-frequency words (e.g., some numbers, some </a:t>
            </a:r>
            <a:r>
              <a:rPr lang="en-US" dirty="0" err="1"/>
              <a:t>colours</a:t>
            </a:r>
            <a:r>
              <a:rPr lang="en-US" dirty="0"/>
              <a:t>, some verbs, days of the week, question words and a number of common verbs to help early learners to acquire a robust knowledge of verb vocabulary. These most common verbs are included in the infinitive and 3rd person singular forms; these two verb forms have been shown to provide a very useful linguistic core that can subsequently be further developed. For information we publish the word lists, indicating the word frequency. </a:t>
            </a:r>
            <a:endParaRPr lang="en-GB" b="1" dirty="0"/>
          </a:p>
          <a:p>
            <a:pPr marL="0" marR="0" lvl="0" indent="0" algn="l" rtl="0">
              <a:lnSpc>
                <a:spcPct val="100000"/>
              </a:lnSpc>
              <a:spcBef>
                <a:spcPts val="0"/>
              </a:spcBef>
              <a:spcAft>
                <a:spcPts val="0"/>
              </a:spcAft>
              <a:buClr>
                <a:schemeClr val="dk1"/>
              </a:buClr>
              <a:buSzPts val="1200"/>
              <a:buFont typeface="Calibri"/>
              <a:buNone/>
            </a:pPr>
            <a:br>
              <a:rPr lang="en-GB"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provide oral practice of this week’s vocabulary and to familiarise pupils with the concept of the Primary Bee.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Demonstrate the conversations pupils will have using </a:t>
            </a:r>
            <a:r>
              <a:rPr lang="en-GB" b="0" dirty="0" err="1"/>
              <a:t>Lias</a:t>
            </a:r>
            <a:r>
              <a:rPr lang="en-GB" b="0" dirty="0"/>
              <a:t> and Gabriel’s speech bubbles</a:t>
            </a:r>
            <a:r>
              <a:rPr lang="en-GB" b="0" i="0"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Ask pupils to decide who is Person A and who is Person B. Person A will be asked to translate items 1-10 on the left hand list and Partner B will translate items 1-10 on the right hand list. It is important that pupils use ‘Wie </a:t>
            </a:r>
            <a:r>
              <a:rPr lang="en-GB" b="0" i="0" dirty="0" err="1"/>
              <a:t>sagt</a:t>
            </a:r>
            <a:r>
              <a:rPr lang="en-GB" b="0" i="0" dirty="0"/>
              <a:t> man…auf Deutsch’ and ‘Ich </a:t>
            </a:r>
            <a:r>
              <a:rPr lang="en-GB" b="0" i="0" dirty="0" err="1"/>
              <a:t>weiß</a:t>
            </a:r>
            <a:r>
              <a:rPr lang="en-GB" b="0" i="0" dirty="0"/>
              <a:t> es </a:t>
            </a:r>
            <a:r>
              <a:rPr lang="en-GB" b="0" i="0" dirty="0" err="1"/>
              <a:t>nicht</a:t>
            </a:r>
            <a:r>
              <a:rPr lang="en-GB" b="0" i="0" dirty="0"/>
              <a:t>’ if unsure, as these two key phrases are part of this week’s vocabulary to practise too.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Give pupils time in pairs to ask and answer the 10 items of vocabulary each.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dirty="0"/>
              <a:t>If time allows, pupils could choose a new partner or swap lists.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p>
          <a:p>
            <a:pPr marL="0" marR="0" lvl="0" indent="0" algn="l" rtl="0">
              <a:lnSpc>
                <a:spcPct val="100000"/>
              </a:lnSpc>
              <a:spcBef>
                <a:spcPts val="0"/>
              </a:spcBef>
              <a:spcAft>
                <a:spcPts val="0"/>
              </a:spcAft>
              <a:buClr>
                <a:schemeClr val="dk1"/>
              </a:buClr>
              <a:buSzPts val="1200"/>
              <a:buFont typeface="Calibri"/>
              <a:buNone/>
            </a:pPr>
            <a:r>
              <a:rPr lang="en-GB" sz="1200" b="0" dirty="0"/>
              <a:t>Some of the verbs are given in the infinitive, some in the ‘I’ form and some in the ‘he/she’ form. Discuss what pupils will need to think about for these before they start. </a:t>
            </a:r>
          </a:p>
          <a:p>
            <a:pPr marL="0" marR="0" lvl="0" indent="0" algn="l" rtl="0">
              <a:lnSpc>
                <a:spcPct val="100000"/>
              </a:lnSpc>
              <a:spcBef>
                <a:spcPts val="0"/>
              </a:spcBef>
              <a:spcAft>
                <a:spcPts val="0"/>
              </a:spcAft>
              <a:buClr>
                <a:schemeClr val="dk1"/>
              </a:buClr>
              <a:buSzPts val="1200"/>
              <a:buFont typeface="Calibri"/>
              <a:buNone/>
            </a:pPr>
            <a:br>
              <a:rPr lang="en-GB" dirty="0"/>
            </a:br>
            <a:r>
              <a:rPr lang="en-GB" b="1" dirty="0"/>
              <a:t>Additional task suggestions:</a:t>
            </a:r>
          </a:p>
          <a:p>
            <a:pPr marL="0" marR="0" lvl="0" indent="0" algn="l" rtl="0">
              <a:lnSpc>
                <a:spcPct val="100000"/>
              </a:lnSpc>
              <a:spcBef>
                <a:spcPts val="0"/>
              </a:spcBef>
              <a:spcAft>
                <a:spcPts val="0"/>
              </a:spcAft>
              <a:buClr>
                <a:schemeClr val="dk1"/>
              </a:buClr>
              <a:buSzPts val="1200"/>
              <a:buFont typeface="Calibri"/>
              <a:buNone/>
            </a:pPr>
            <a:r>
              <a:rPr lang="en-GB" b="0" dirty="0"/>
              <a:t>1. Pupils could continue using any other vocabulary covered this term. Follow Up 5 sheets from previous week could support this.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1185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981687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07997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450571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977507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67102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73435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0126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87838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712983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26299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45742057"/>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audio" Target="../media/audio16.wav"/></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4.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gif"/><Relationship Id="rId10" Type="http://schemas.openxmlformats.org/officeDocument/2006/relationships/image" Target="../media/image14.png"/><Relationship Id="rId4" Type="http://schemas.openxmlformats.org/officeDocument/2006/relationships/image" Target="../media/image8.gif"/><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21" Type="http://schemas.openxmlformats.org/officeDocument/2006/relationships/image" Target="../media/image35.png"/><Relationship Id="rId7" Type="http://schemas.openxmlformats.org/officeDocument/2006/relationships/image" Target="../media/image22.gif"/><Relationship Id="rId12" Type="http://schemas.openxmlformats.org/officeDocument/2006/relationships/image" Target="../media/image27.png"/><Relationship Id="rId17" Type="http://schemas.openxmlformats.org/officeDocument/2006/relationships/image" Target="../media/image32.jpeg"/><Relationship Id="rId2" Type="http://schemas.openxmlformats.org/officeDocument/2006/relationships/notesSlide" Target="../notesSlides/notesSlide6.xml"/><Relationship Id="rId16" Type="http://schemas.openxmlformats.org/officeDocument/2006/relationships/image" Target="../media/image31.png"/><Relationship Id="rId20"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21.gif"/><Relationship Id="rId11" Type="http://schemas.openxmlformats.org/officeDocument/2006/relationships/image" Target="../media/image26.png"/><Relationship Id="rId5" Type="http://schemas.openxmlformats.org/officeDocument/2006/relationships/image" Target="../media/image20.svg"/><Relationship Id="rId15" Type="http://schemas.openxmlformats.org/officeDocument/2006/relationships/image" Target="../media/image30.png"/><Relationship Id="rId10" Type="http://schemas.openxmlformats.org/officeDocument/2006/relationships/image" Target="../media/image25.gif"/><Relationship Id="rId19" Type="http://schemas.openxmlformats.org/officeDocument/2006/relationships/image" Target="../media/image9.gif"/><Relationship Id="rId4" Type="http://schemas.openxmlformats.org/officeDocument/2006/relationships/image" Target="../media/image19.png"/><Relationship Id="rId9" Type="http://schemas.openxmlformats.org/officeDocument/2006/relationships/image" Target="../media/image24.gif"/><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37.png"/><Relationship Id="rId18" Type="http://schemas.openxmlformats.org/officeDocument/2006/relationships/audio" Target="../media/audio9.wav"/><Relationship Id="rId3" Type="http://schemas.openxmlformats.org/officeDocument/2006/relationships/image" Target="../media/image36.png"/><Relationship Id="rId21" Type="http://schemas.openxmlformats.org/officeDocument/2006/relationships/audio" Target="../media/audio12.wav"/><Relationship Id="rId7" Type="http://schemas.openxmlformats.org/officeDocument/2006/relationships/audio" Target="../media/audio2.wav"/><Relationship Id="rId12" Type="http://schemas.openxmlformats.org/officeDocument/2006/relationships/audio" Target="../media/audio7.wav"/><Relationship Id="rId17" Type="http://schemas.openxmlformats.org/officeDocument/2006/relationships/image" Target="../media/image33.png"/><Relationship Id="rId2" Type="http://schemas.openxmlformats.org/officeDocument/2006/relationships/notesSlide" Target="../notesSlides/notesSlide7.xml"/><Relationship Id="rId16" Type="http://schemas.openxmlformats.org/officeDocument/2006/relationships/image" Target="../media/image9.gif"/><Relationship Id="rId20" Type="http://schemas.openxmlformats.org/officeDocument/2006/relationships/audio" Target="../media/audio11.wav"/><Relationship Id="rId1" Type="http://schemas.openxmlformats.org/officeDocument/2006/relationships/slideLayout" Target="../slideLayouts/slideLayout16.xml"/><Relationship Id="rId6" Type="http://schemas.openxmlformats.org/officeDocument/2006/relationships/image" Target="../media/image20.svg"/><Relationship Id="rId11" Type="http://schemas.openxmlformats.org/officeDocument/2006/relationships/audio" Target="../media/audio6.wav"/><Relationship Id="rId24" Type="http://schemas.openxmlformats.org/officeDocument/2006/relationships/audio" Target="../media/audio15.wav"/><Relationship Id="rId5" Type="http://schemas.openxmlformats.org/officeDocument/2006/relationships/image" Target="../media/image19.png"/><Relationship Id="rId15" Type="http://schemas.openxmlformats.org/officeDocument/2006/relationships/image" Target="../media/image8.gif"/><Relationship Id="rId23" Type="http://schemas.openxmlformats.org/officeDocument/2006/relationships/audio" Target="../media/audio14.wav"/><Relationship Id="rId10" Type="http://schemas.openxmlformats.org/officeDocument/2006/relationships/audio" Target="../media/audio5.wav"/><Relationship Id="rId19" Type="http://schemas.openxmlformats.org/officeDocument/2006/relationships/audio" Target="../media/audio10.wav"/><Relationship Id="rId4" Type="http://schemas.openxmlformats.org/officeDocument/2006/relationships/audio" Target="../media/audio1.wav"/><Relationship Id="rId9" Type="http://schemas.openxmlformats.org/officeDocument/2006/relationships/audio" Target="../media/audio4.wav"/><Relationship Id="rId14" Type="http://schemas.openxmlformats.org/officeDocument/2006/relationships/audio" Target="../media/audio8.wav"/><Relationship Id="rId22" Type="http://schemas.openxmlformats.org/officeDocument/2006/relationships/audio" Target="../media/audio13.wav"/></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2.gif"/><Relationship Id="rId7"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38.png"/><Relationship Id="rId4" Type="http://schemas.openxmlformats.org/officeDocument/2006/relationships/image" Target="../media/image24.gif"/></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2.gif"/><Relationship Id="rId7" Type="http://schemas.openxmlformats.org/officeDocument/2006/relationships/image" Target="../media/image20.sv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38.png"/><Relationship Id="rId4" Type="http://schemas.openxmlformats.org/officeDocument/2006/relationships/image" Target="../media/image24.gif"/><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6</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grpSp>
        <p:nvGrpSpPr>
          <p:cNvPr id="4" name="Group 3">
            <a:extLst>
              <a:ext uri="{FF2B5EF4-FFF2-40B4-BE49-F238E27FC236}">
                <a16:creationId xmlns:a16="http://schemas.microsoft.com/office/drawing/2014/main" id="{8BB1219C-CF69-5292-39A4-519AB40152F6}"/>
              </a:ext>
            </a:extLst>
          </p:cNvPr>
          <p:cNvGrpSpPr/>
          <p:nvPr/>
        </p:nvGrpSpPr>
        <p:grpSpPr>
          <a:xfrm>
            <a:off x="43047" y="1828800"/>
            <a:ext cx="4071753" cy="3000344"/>
            <a:chOff x="43047" y="1552197"/>
            <a:chExt cx="4307193" cy="3276947"/>
          </a:xfrm>
        </p:grpSpPr>
        <p:sp>
          <p:nvSpPr>
            <p:cNvPr id="5" name="Oval 4">
              <a:extLst>
                <a:ext uri="{FF2B5EF4-FFF2-40B4-BE49-F238E27FC236}">
                  <a16:creationId xmlns:a16="http://schemas.microsoft.com/office/drawing/2014/main" id="{B3F50033-9144-3B86-9182-C749B5004AAD}"/>
                </a:ext>
              </a:extLst>
            </p:cNvPr>
            <p:cNvSpPr/>
            <p:nvPr/>
          </p:nvSpPr>
          <p:spPr>
            <a:xfrm>
              <a:off x="43047" y="1552197"/>
              <a:ext cx="4307193" cy="327694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Table&#10;&#10;Description automatically generated">
              <a:extLst>
                <a:ext uri="{FF2B5EF4-FFF2-40B4-BE49-F238E27FC236}">
                  <a16:creationId xmlns:a16="http://schemas.microsoft.com/office/drawing/2014/main" id="{C6F128A3-2CE3-2054-82F6-B084DF7BA6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246" y="1853631"/>
              <a:ext cx="3178264" cy="2310961"/>
            </a:xfrm>
            <a:prstGeom prst="rect">
              <a:avLst/>
            </a:prstGeom>
          </p:spPr>
        </p:pic>
        <p:sp>
          <p:nvSpPr>
            <p:cNvPr id="7" name="Rectangle: Rounded Corners 6">
              <a:extLst>
                <a:ext uri="{FF2B5EF4-FFF2-40B4-BE49-F238E27FC236}">
                  <a16:creationId xmlns:a16="http://schemas.microsoft.com/office/drawing/2014/main" id="{9397538B-C124-58BD-026F-373859AD3270}"/>
                </a:ext>
              </a:extLst>
            </p:cNvPr>
            <p:cNvSpPr/>
            <p:nvPr/>
          </p:nvSpPr>
          <p:spPr>
            <a:xfrm>
              <a:off x="478679" y="2681657"/>
              <a:ext cx="247135" cy="32745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AE404CAB-F7A4-BE06-E1C6-DAC300D88613}"/>
                </a:ext>
              </a:extLst>
            </p:cNvPr>
            <p:cNvSpPr/>
            <p:nvPr/>
          </p:nvSpPr>
          <p:spPr>
            <a:xfrm>
              <a:off x="953974" y="3265716"/>
              <a:ext cx="2490665" cy="155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6828502C-E797-8558-E263-814452B138C9}"/>
                </a:ext>
              </a:extLst>
            </p:cNvPr>
            <p:cNvSpPr txBox="1"/>
            <p:nvPr/>
          </p:nvSpPr>
          <p:spPr>
            <a:xfrm>
              <a:off x="971768" y="3175349"/>
              <a:ext cx="2490665" cy="336151"/>
            </a:xfrm>
            <a:prstGeom prst="rect">
              <a:avLst/>
            </a:prstGeom>
            <a:noFill/>
          </p:spPr>
          <p:txBody>
            <a:bodyPr wrap="square" rtlCol="0">
              <a:spAutoFit/>
            </a:bodyPr>
            <a:lstStyle/>
            <a:p>
              <a:pPr algn="ctr"/>
              <a:r>
                <a:rPr lang="en-GB" sz="1400" b="1" dirty="0"/>
                <a:t>Konrad </a:t>
              </a:r>
              <a:r>
                <a:rPr lang="en-GB" sz="1400" b="1" dirty="0" err="1"/>
                <a:t>Duden</a:t>
              </a:r>
              <a:r>
                <a:rPr lang="en-GB" sz="1400" b="1" dirty="0"/>
                <a:t> Schule</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213204229"/>
              </p:ext>
            </p:extLst>
          </p:nvPr>
        </p:nvGraphicFramePr>
        <p:xfrm>
          <a:off x="518376" y="57922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06258">
                  <a:extLst>
                    <a:ext uri="{9D8B030D-6E8A-4147-A177-3AD203B41FA5}">
                      <a16:colId xmlns:a16="http://schemas.microsoft.com/office/drawing/2014/main" val="1810222861"/>
                    </a:ext>
                  </a:extLst>
                </a:gridCol>
                <a:gridCol w="3080585">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B0F0"/>
                          </a:solidFill>
                          <a:latin typeface="Century Gothic" panose="020B0502020202020204" pitchFamily="34" charset="0"/>
                        </a:rPr>
                        <a:t>die Aufgabe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dein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deine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Liste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Karte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Partnerin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mein</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meine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Computer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es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a:t>
                      </a:r>
                      <a:r>
                        <a:rPr lang="en-GB" sz="2400" b="1" dirty="0" err="1">
                          <a:solidFill>
                            <a:srgbClr val="92D050"/>
                          </a:solidFill>
                          <a:latin typeface="Century Gothic" panose="020B0502020202020204" pitchFamily="34" charset="0"/>
                        </a:rPr>
                        <a:t>Fahrrad</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Baum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wer</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das Papier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schreiben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Geschichte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die </a:t>
                      </a:r>
                      <a:r>
                        <a:rPr lang="en-GB" sz="2400" b="1" dirty="0" err="1">
                          <a:solidFill>
                            <a:srgbClr val="FF3399"/>
                          </a:solidFill>
                          <a:latin typeface="Century Gothic" panose="020B0502020202020204" pitchFamily="34" charset="0"/>
                        </a:rPr>
                        <a:t>Hilfe</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Brief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err="1">
                          <a:solidFill>
                            <a:srgbClr val="FF3399"/>
                          </a:solidFill>
                          <a:latin typeface="Century Gothic" panose="020B0502020202020204" pitchFamily="34" charset="0"/>
                        </a:rPr>
                        <a:t>machen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bekommen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brauchen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Wie </a:t>
                      </a:r>
                      <a:r>
                        <a:rPr lang="en-GB" sz="2400" b="1" dirty="0" err="1">
                          <a:solidFill>
                            <a:srgbClr val="FF3399"/>
                          </a:solidFill>
                          <a:latin typeface="Century Gothic" panose="020B0502020202020204" pitchFamily="34" charset="0"/>
                        </a:rPr>
                        <a:t>sagt</a:t>
                      </a:r>
                      <a:r>
                        <a:rPr lang="en-GB" sz="2400" b="1" dirty="0">
                          <a:solidFill>
                            <a:srgbClr val="FF3399"/>
                          </a:solidFill>
                          <a:latin typeface="Century Gothic" panose="020B0502020202020204" pitchFamily="34" charset="0"/>
                        </a:rPr>
                        <a:t> 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ich </a:t>
                      </a:r>
                      <a:r>
                        <a:rPr lang="en-GB" sz="2400" b="1" dirty="0" err="1">
                          <a:solidFill>
                            <a:srgbClr val="FF3399"/>
                          </a:solidFill>
                          <a:latin typeface="Century Gothic" panose="020B0502020202020204" pitchFamily="34" charset="0"/>
                        </a:rPr>
                        <a:t>weiß</a:t>
                      </a:r>
                      <a:r>
                        <a:rPr lang="en-GB" sz="2400" b="1" dirty="0">
                          <a:solidFill>
                            <a:srgbClr val="FF3399"/>
                          </a:solidFill>
                          <a:latin typeface="Century Gothic" panose="020B0502020202020204" pitchFamily="34" charset="0"/>
                        </a:rPr>
                        <a:t> es </a:t>
                      </a:r>
                      <a:r>
                        <a:rPr lang="en-GB" sz="2400" b="1" dirty="0" err="1">
                          <a:solidFill>
                            <a:srgbClr val="FF3399"/>
                          </a:solidFill>
                          <a:latin typeface="Century Gothic" panose="020B0502020202020204" pitchFamily="34" charset="0"/>
                        </a:rPr>
                        <a:t>nicht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223600" y="6219869"/>
            <a:ext cx="23606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need, needing	</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568081" y="6180840"/>
            <a:ext cx="3013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How do you say?</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62842" y="6189673"/>
            <a:ext cx="22933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don’t know</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23600" y="5271094"/>
            <a:ext cx="27070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letter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528627" y="5118382"/>
            <a:ext cx="34832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do, make, doing,</a:t>
            </a:r>
            <a:r>
              <a:rPr kumimoji="0" lang="en-GB" sz="20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making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579943" y="5361112"/>
            <a:ext cx="2836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receive, receiving</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180031" y="4445748"/>
            <a:ext cx="24477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write, writing</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527476" y="4402314"/>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story</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06260" y="4421925"/>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help</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166251" y="3590100"/>
            <a:ext cx="22936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tree</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527476" y="357597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who?</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59412"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paper</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46060" y="274351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computer</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53397" y="271652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it has</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57009" y="2754189"/>
            <a:ext cx="29775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bicycle,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bike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23600" y="186918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card</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525025" y="1885242"/>
            <a:ext cx="35191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[female] partner</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40685" y="184845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my</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23600" y="98660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task</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541340" y="99259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your</a:t>
            </a:r>
          </a:p>
        </p:txBody>
      </p:sp>
      <p:sp>
        <p:nvSpPr>
          <p:cNvPr id="75" name="TextBox 74">
            <a:extLst>
              <a:ext uri="{FF2B5EF4-FFF2-40B4-BE49-F238E27FC236}">
                <a16:creationId xmlns:a16="http://schemas.microsoft.com/office/drawing/2014/main" id="{B56FCEEC-BBC0-447D-8197-5467071F582A}"/>
              </a:ext>
            </a:extLst>
          </p:cNvPr>
          <p:cNvSpPr txBox="1"/>
          <p:nvPr/>
        </p:nvSpPr>
        <p:spPr>
          <a:xfrm>
            <a:off x="7581549" y="969226"/>
            <a:ext cx="35191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3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list</a:t>
            </a:r>
          </a:p>
        </p:txBody>
      </p:sp>
    </p:spTree>
    <p:extLst>
      <p:ext uri="{BB962C8B-B14F-4D97-AF65-F5344CB8AC3E}">
        <p14:creationId xmlns:p14="http://schemas.microsoft.com/office/powerpoint/2010/main" val="317049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396835329"/>
              </p:ext>
            </p:extLst>
          </p:nvPr>
        </p:nvGraphicFramePr>
        <p:xfrm>
          <a:off x="465560" y="563838"/>
          <a:ext cx="9962638" cy="6029786"/>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my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B0F0"/>
                          </a:solidFill>
                          <a:latin typeface="Century Gothic" panose="020B0502020202020204" pitchFamily="34" charset="0"/>
                        </a:rPr>
                        <a:t>(the) [male] partner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task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B0F0"/>
                          </a:solidFill>
                          <a:latin typeface="Century Gothic" panose="020B0502020202020204" pitchFamily="34" charset="0"/>
                        </a:rPr>
                        <a:t>(the) list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92D050"/>
                          </a:solidFill>
                          <a:latin typeface="Century Gothic" panose="020B0502020202020204" pitchFamily="34" charset="0"/>
                        </a:rPr>
                        <a:t>(the) bicycle, bike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paper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Who?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 don’t know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How do you say?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need, needing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do, make, doing, making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help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letter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FF3399"/>
                          </a:solidFill>
                          <a:latin typeface="Century Gothic" panose="020B0502020202020204" pitchFamily="34" charset="0"/>
                        </a:rPr>
                        <a:t>to write, writing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receive, receiving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story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7708" y="57812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95136" y="342900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222931" y="612039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schreiben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740278" y="613949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bekommen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7608884" y="6189673"/>
            <a:ext cx="26880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Geschichte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257050" y="5360106"/>
            <a:ext cx="18995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machen</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653399"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Hilfe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608884" y="527113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Brief</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46062" y="4455927"/>
            <a:ext cx="23868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Ich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weiß</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es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nicht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566752" y="4411004"/>
            <a:ext cx="28373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Wie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sagt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man..?</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562987" y="4390274"/>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brauchen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148441" y="3572795"/>
            <a:ext cx="2121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wer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746820" y="358077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ch</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599561" y="3552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Baum</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20173" y="2713297"/>
            <a:ext cx="2600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Spiel</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727944" y="2697544"/>
            <a:ext cx="2600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Fahrrad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563466" y="270660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das Papier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12306" y="1858032"/>
            <a:ext cx="21741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Aufgabe</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766471" y="186698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Liste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592246" y="185803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Karte</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183292" y="1007608"/>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mein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meine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653399" y="1013872"/>
            <a:ext cx="29810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dein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581550" y="99415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Partner</a:t>
            </a:r>
          </a:p>
        </p:txBody>
      </p:sp>
    </p:spTree>
    <p:extLst>
      <p:ext uri="{BB962C8B-B14F-4D97-AF65-F5344CB8AC3E}">
        <p14:creationId xmlns:p14="http://schemas.microsoft.com/office/powerpoint/2010/main" val="153601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981547945"/>
              </p:ext>
            </p:extLst>
          </p:nvPr>
        </p:nvGraphicFramePr>
        <p:xfrm>
          <a:off x="518376" y="579220"/>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06258">
                  <a:extLst>
                    <a:ext uri="{9D8B030D-6E8A-4147-A177-3AD203B41FA5}">
                      <a16:colId xmlns:a16="http://schemas.microsoft.com/office/drawing/2014/main" val="1810222861"/>
                    </a:ext>
                  </a:extLst>
                </a:gridCol>
                <a:gridCol w="3080585">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die Aufgabe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dein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deine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Liste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Karte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Partnerin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mein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meine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Computer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es hat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Fahrrad</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Baum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wer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Papier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schreiben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Geschichte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Hilfe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Brief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err="1">
                          <a:solidFill>
                            <a:srgbClr val="002060"/>
                          </a:solidFill>
                          <a:latin typeface="Century Gothic" panose="020B0502020202020204" pitchFamily="34" charset="0"/>
                        </a:rPr>
                        <a:t>machen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bekommen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brauchen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Wie </a:t>
                      </a:r>
                      <a:r>
                        <a:rPr lang="en-GB" sz="2400" b="1" dirty="0" err="1">
                          <a:solidFill>
                            <a:srgbClr val="002060"/>
                          </a:solidFill>
                          <a:latin typeface="Century Gothic" panose="020B0502020202020204" pitchFamily="34" charset="0"/>
                        </a:rPr>
                        <a:t>sagt</a:t>
                      </a:r>
                      <a:r>
                        <a:rPr lang="en-GB" sz="2400" b="1" dirty="0">
                          <a:solidFill>
                            <a:srgbClr val="002060"/>
                          </a:solidFill>
                          <a:latin typeface="Century Gothic" panose="020B0502020202020204" pitchFamily="34" charset="0"/>
                        </a:rPr>
                        <a:t> 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ich </a:t>
                      </a:r>
                      <a:r>
                        <a:rPr lang="en-GB" sz="2400" b="1" dirty="0" err="1">
                          <a:solidFill>
                            <a:srgbClr val="002060"/>
                          </a:solidFill>
                          <a:latin typeface="Century Gothic" panose="020B0502020202020204" pitchFamily="34" charset="0"/>
                        </a:rPr>
                        <a:t>weiß</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nicht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262315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901095556"/>
              </p:ext>
            </p:extLst>
          </p:nvPr>
        </p:nvGraphicFramePr>
        <p:xfrm>
          <a:off x="465560" y="563838"/>
          <a:ext cx="9962638" cy="6029786"/>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[male] partner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task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2060"/>
                          </a:solidFill>
                          <a:latin typeface="Century Gothic" panose="020B0502020202020204" pitchFamily="34" charset="0"/>
                        </a:rPr>
                        <a:t>(the) list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game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(the) bicycle, bike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paper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Who?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have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tree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 don’t know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How do you say?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need, needing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do, make, doing, making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help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letter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2060"/>
                          </a:solidFill>
                          <a:latin typeface="Century Gothic" panose="020B0502020202020204" pitchFamily="34" charset="0"/>
                        </a:rPr>
                        <a:t>to write, writing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panose="020B0502020202020204" pitchFamily="34" charset="0"/>
                        </a:rPr>
                        <a:t>to receive, receiving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story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7708" y="578123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95136" y="342900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711663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239918" y="4271278"/>
            <a:ext cx="727069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sch</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reiben</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a:ea typeface="+mn-ea"/>
                <a:cs typeface="+mn-cs"/>
              </a:rPr>
              <a:t>sch</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boy writing">
            <a:extLst>
              <a:ext uri="{FF2B5EF4-FFF2-40B4-BE49-F238E27FC236}">
                <a16:creationId xmlns:a16="http://schemas.microsoft.com/office/drawing/2014/main" id="{8913897B-1FD0-482D-93EA-9D8C61AF5B0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4669" y="514606"/>
            <a:ext cx="3802662" cy="403213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9600" b="0" i="0" u="none" strike="noStrike" kern="1200" cap="none" spc="0" normalizeH="0" baseline="0" noProof="0" dirty="0" err="1">
                <a:ln>
                  <a:noFill/>
                </a:ln>
                <a:solidFill>
                  <a:srgbClr val="FF0066"/>
                </a:solidFill>
                <a:effectLst/>
                <a:uLnTx/>
                <a:uFillTx/>
                <a:latin typeface="Century Gothic"/>
                <a:ea typeface="+mn-ea"/>
                <a:cs typeface="+mn-cs"/>
              </a:rPr>
              <a:t>st</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0AD755C8-AFA8-4471-A7B4-63E2F0DC07CD}"/>
              </a:ext>
            </a:extLst>
          </p:cNvPr>
          <p:cNvSpPr/>
          <p:nvPr/>
        </p:nvSpPr>
        <p:spPr>
          <a:xfrm>
            <a:off x="4300476" y="4209604"/>
            <a:ext cx="359104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st</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ark</a:t>
            </a:r>
          </a:p>
        </p:txBody>
      </p:sp>
      <p:pic>
        <p:nvPicPr>
          <p:cNvPr id="12" name="Picture 11" descr="man lifting a dumbell">
            <a:extLst>
              <a:ext uri="{FF2B5EF4-FFF2-40B4-BE49-F238E27FC236}">
                <a16:creationId xmlns:a16="http://schemas.microsoft.com/office/drawing/2014/main" id="{97B406BD-367F-4839-A781-98BF3FE1DCC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3395" y="413684"/>
            <a:ext cx="3334373" cy="3959568"/>
          </a:xfrm>
          <a:prstGeom prst="rect">
            <a:avLst/>
          </a:prstGeom>
        </p:spPr>
      </p:pic>
    </p:spTree>
    <p:extLst>
      <p:ext uri="{BB962C8B-B14F-4D97-AF65-F5344CB8AC3E}">
        <p14:creationId xmlns:p14="http://schemas.microsoft.com/office/powerpoint/2010/main" val="83792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567" y="450945"/>
            <a:ext cx="10515600" cy="1325563"/>
          </a:xfrm>
        </p:spPr>
        <p:txBody>
          <a:bodyPr>
            <a:normAutofit fontScale="90000"/>
          </a:bodyPr>
          <a:lstStyle/>
          <a:p>
            <a:r>
              <a:rPr lang="en-GB" sz="9800" dirty="0">
                <a:solidFill>
                  <a:srgbClr val="002060"/>
                </a:solidFill>
                <a:latin typeface="Century Gothic" panose="020B0502020202020204" pitchFamily="34" charset="0"/>
              </a:rPr>
              <a:t>[</a:t>
            </a:r>
            <a:r>
              <a:rPr lang="en-GB" sz="9800" dirty="0" err="1">
                <a:solidFill>
                  <a:srgbClr val="FF0066"/>
                </a:solidFill>
                <a:latin typeface="Century Gothic" panose="020B0502020202020204" pitchFamily="34" charset="0"/>
              </a:rPr>
              <a:t>sp</a:t>
            </a:r>
            <a:r>
              <a:rPr lang="en-GB" sz="9800" dirty="0">
                <a:solidFill>
                  <a:srgbClr val="002060"/>
                </a:solidFill>
                <a:latin typeface="Century Gothic" panose="020B0502020202020204" pitchFamily="34" charset="0"/>
              </a:rPr>
              <a:t>]</a:t>
            </a:r>
            <a:br>
              <a:rPr lang="en-GB" sz="9600" b="1" dirty="0"/>
            </a:br>
            <a:endParaRPr lang="en-GB" dirty="0"/>
          </a:p>
        </p:txBody>
      </p:sp>
      <p:pic>
        <p:nvPicPr>
          <p:cNvPr id="5" name="Picture 4" descr="baby playi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7736" y="1156198"/>
            <a:ext cx="3922400" cy="3371031"/>
          </a:xfrm>
          <a:prstGeom prst="rect">
            <a:avLst/>
          </a:prstGeom>
        </p:spPr>
      </p:pic>
      <p:sp>
        <p:nvSpPr>
          <p:cNvPr id="2" name="Rectangle 1"/>
          <p:cNvSpPr/>
          <p:nvPr/>
        </p:nvSpPr>
        <p:spPr>
          <a:xfrm>
            <a:off x="3363574" y="4218312"/>
            <a:ext cx="538641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ielen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itle 4">
            <a:extLst>
              <a:ext uri="{FF2B5EF4-FFF2-40B4-BE49-F238E27FC236}">
                <a16:creationId xmlns:a16="http://schemas.microsoft.com/office/drawing/2014/main" id="{F383819F-1124-4A2A-9EFC-CD3EE94621FB}"/>
              </a:ext>
            </a:extLst>
          </p:cNvPr>
          <p:cNvSpPr txBox="1">
            <a:spLocks/>
          </p:cNvSpPr>
          <p:nvPr/>
        </p:nvSpPr>
        <p:spPr>
          <a:xfrm>
            <a:off x="10335449" y="1162790"/>
            <a:ext cx="1800180" cy="494975"/>
          </a:xfrm>
          <a:prstGeom prst="rect">
            <a:avLst/>
          </a:prstGeom>
          <a:solidFill>
            <a:srgbClr val="FF0000"/>
          </a:solid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8" name="Group 7">
            <a:extLst>
              <a:ext uri="{FF2B5EF4-FFF2-40B4-BE49-F238E27FC236}">
                <a16:creationId xmlns:a16="http://schemas.microsoft.com/office/drawing/2014/main" id="{98906A2F-9D4D-485F-AD1A-08CCB7AA820D}"/>
              </a:ext>
            </a:extLst>
          </p:cNvPr>
          <p:cNvGrpSpPr/>
          <p:nvPr/>
        </p:nvGrpSpPr>
        <p:grpSpPr>
          <a:xfrm>
            <a:off x="10396437" y="189956"/>
            <a:ext cx="1537410" cy="941869"/>
            <a:chOff x="10396437" y="189956"/>
            <a:chExt cx="1537410" cy="941869"/>
          </a:xfrm>
        </p:grpSpPr>
        <p:pic>
          <p:nvPicPr>
            <p:cNvPr id="9" name="Picture 8" descr="Logo, icon&#10;&#10;Description automatically generated">
              <a:extLst>
                <a:ext uri="{FF2B5EF4-FFF2-40B4-BE49-F238E27FC236}">
                  <a16:creationId xmlns:a16="http://schemas.microsoft.com/office/drawing/2014/main" id="{DF609456-CA4C-4269-B503-67A0E6E7E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0" name="Speech Bubble: Oval 9">
              <a:extLst>
                <a:ext uri="{FF2B5EF4-FFF2-40B4-BE49-F238E27FC236}">
                  <a16:creationId xmlns:a16="http://schemas.microsoft.com/office/drawing/2014/main" id="{4E113F41-117F-4D14-84DF-CA2D8B58C709}"/>
                </a:ext>
              </a:extLst>
            </p:cNvPr>
            <p:cNvSpPr/>
            <p:nvPr/>
          </p:nvSpPr>
          <p:spPr>
            <a:xfrm>
              <a:off x="10396437" y="189956"/>
              <a:ext cx="818288" cy="775440"/>
            </a:xfrm>
            <a:prstGeom prst="wedgeEllipseCallout">
              <a:avLst>
                <a:gd name="adj1" fmla="val 80935"/>
                <a:gd name="adj2" fmla="val 35126"/>
              </a:avLst>
            </a:prstGeom>
            <a:solidFill>
              <a:srgbClr val="1D6FA9">
                <a:lumMod val="60000"/>
                <a:lumOff val="40000"/>
              </a:srgbClr>
            </a:solidFill>
            <a:ln w="25400" cap="flat" cmpd="sng" algn="ctr">
              <a:solidFill>
                <a:srgbClr val="1D6FA9">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a:ea typeface="+mn-ea"/>
                  <a:cs typeface="+mn-cs"/>
                </a:rPr>
                <a:t>…</a:t>
              </a:r>
            </a:p>
          </p:txBody>
        </p:sp>
      </p:grpSp>
    </p:spTree>
    <p:extLst>
      <p:ext uri="{BB962C8B-B14F-4D97-AF65-F5344CB8AC3E}">
        <p14:creationId xmlns:p14="http://schemas.microsoft.com/office/powerpoint/2010/main" val="36598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57989" y="43400"/>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7601" y="21564"/>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82741" y="945618"/>
            <a:ext cx="1686941" cy="306936"/>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57764" y="83280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78" name="TextBox 77">
            <a:extLst>
              <a:ext uri="{FF2B5EF4-FFF2-40B4-BE49-F238E27FC236}">
                <a16:creationId xmlns:a16="http://schemas.microsoft.com/office/drawing/2014/main" id="{8A947B3E-26E1-20E8-B45E-421875B92DFF}"/>
              </a:ext>
            </a:extLst>
          </p:cNvPr>
          <p:cNvSpPr txBox="1"/>
          <p:nvPr/>
        </p:nvSpPr>
        <p:spPr>
          <a:xfrm>
            <a:off x="3011988" y="127945"/>
            <a:ext cx="730520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Lies</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die </a:t>
            </a: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Sätze</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Ist</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das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sp</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st</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oder</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a:t>
            </a:r>
            <a:r>
              <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9" name="TextBox 8">
            <a:extLst>
              <a:ext uri="{FF2B5EF4-FFF2-40B4-BE49-F238E27FC236}">
                <a16:creationId xmlns:a16="http://schemas.microsoft.com/office/drawing/2014/main" id="{2830B7D7-D9DE-8B3B-7DA4-038D6F9A0B47}"/>
              </a:ext>
            </a:extLst>
          </p:cNvPr>
          <p:cNvSpPr txBox="1"/>
          <p:nvPr/>
        </p:nvSpPr>
        <p:spPr>
          <a:xfrm>
            <a:off x="122318" y="684008"/>
            <a:ext cx="88296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did</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the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spelling</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s-AR" sz="2400" kern="0" dirty="0" err="1">
                <a:solidFill>
                  <a:srgbClr val="002060"/>
                </a:solidFill>
                <a:latin typeface="Century Gothic" panose="020B0502020202020204" pitchFamily="34" charset="0"/>
                <a:cs typeface="Arial"/>
                <a:sym typeface="Arial"/>
              </a:rPr>
              <a:t>bee</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last</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year</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Ronja</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is</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asking</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advice</a:t>
            </a:r>
            <a:r>
              <a:rPr lang="es-AR" sz="2400" kern="0" dirty="0">
                <a:solidFill>
                  <a:srgbClr val="002060"/>
                </a:solidFill>
                <a:latin typeface="Century Gothic" panose="020B0502020202020204" pitchFamily="34" charset="0"/>
                <a:cs typeface="Arial"/>
                <a:sym typeface="Arial"/>
              </a:rPr>
              <a:t>.</a:t>
            </a:r>
            <a:endPar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1" name="Picture 10" descr="A cartoon of a person in a black outfit&#10;&#10;Description automatically generated">
            <a:extLst>
              <a:ext uri="{FF2B5EF4-FFF2-40B4-BE49-F238E27FC236}">
                <a16:creationId xmlns:a16="http://schemas.microsoft.com/office/drawing/2014/main" id="{FA149004-A0E1-7ACA-1F21-E41519BAF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0638" y="1721873"/>
            <a:ext cx="1654431" cy="4846214"/>
          </a:xfrm>
          <a:prstGeom prst="rect">
            <a:avLst/>
          </a:prstGeom>
        </p:spPr>
      </p:pic>
      <p:pic>
        <p:nvPicPr>
          <p:cNvPr id="14" name="Picture 13" descr="A cartoon of a person with her hands in her pockets&#10;&#10;Description automatically generated">
            <a:extLst>
              <a:ext uri="{FF2B5EF4-FFF2-40B4-BE49-F238E27FC236}">
                <a16:creationId xmlns:a16="http://schemas.microsoft.com/office/drawing/2014/main" id="{66630C8B-8AB8-1A98-7E09-D711C4F0CF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55305"/>
            <a:ext cx="1822631" cy="4717399"/>
          </a:xfrm>
          <a:prstGeom prst="rect">
            <a:avLst/>
          </a:prstGeom>
        </p:spPr>
      </p:pic>
      <p:sp>
        <p:nvSpPr>
          <p:cNvPr id="15" name="Speech Bubble: Rectangle with Corners Rounded 14">
            <a:extLst>
              <a:ext uri="{FF2B5EF4-FFF2-40B4-BE49-F238E27FC236}">
                <a16:creationId xmlns:a16="http://schemas.microsoft.com/office/drawing/2014/main" id="{2937012A-A57C-EA65-359A-7A181FAF93BA}"/>
              </a:ext>
            </a:extLst>
          </p:cNvPr>
          <p:cNvSpPr/>
          <p:nvPr/>
        </p:nvSpPr>
        <p:spPr>
          <a:xfrm>
            <a:off x="1944949" y="1916674"/>
            <a:ext cx="8057322" cy="1613389"/>
          </a:xfrm>
          <a:prstGeom prst="wedgeRoundRectCallout">
            <a:avLst>
              <a:gd name="adj1" fmla="val 56998"/>
              <a:gd name="adj2" fmla="val -12450"/>
              <a:gd name="adj3" fmla="val 16667"/>
            </a:avLst>
          </a:prstGeom>
          <a:solidFill>
            <a:srgbClr val="93C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400" dirty="0" err="1">
                <a:solidFill>
                  <a:srgbClr val="002060"/>
                </a:solidFill>
                <a:latin typeface="Century Gothic" panose="020B0502020202020204" pitchFamily="34" charset="0"/>
              </a:rPr>
              <a:t>Nein</a:t>
            </a:r>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macht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Sp</a:t>
            </a:r>
            <a:r>
              <a:rPr lang="en-GB" sz="2400" dirty="0" err="1">
                <a:solidFill>
                  <a:srgbClr val="002060"/>
                </a:solidFill>
                <a:latin typeface="Century Gothic" panose="020B0502020202020204" pitchFamily="34" charset="0"/>
              </a:rPr>
              <a:t>aß</a:t>
            </a:r>
            <a:r>
              <a:rPr lang="en-GB" sz="2400" dirty="0">
                <a:solidFill>
                  <a:srgbClr val="002060"/>
                </a:solidFill>
                <a:latin typeface="Century Gothic" panose="020B0502020202020204" pitchFamily="34" charset="0"/>
              </a:rPr>
              <a:t>.</a:t>
            </a:r>
          </a:p>
          <a:p>
            <a:pPr algn="ctr">
              <a:lnSpc>
                <a:spcPct val="150000"/>
              </a:lnSpc>
            </a:pPr>
            <a:r>
              <a:rPr lang="en-GB" sz="2400" dirty="0" err="1">
                <a:solidFill>
                  <a:srgbClr val="002060"/>
                </a:solidFill>
                <a:latin typeface="Century Gothic" panose="020B0502020202020204" pitchFamily="34" charset="0"/>
              </a:rPr>
              <a:t>Zum</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Bei</a:t>
            </a:r>
            <a:r>
              <a:rPr lang="en-GB" sz="2400" b="1" dirty="0" err="1">
                <a:solidFill>
                  <a:srgbClr val="002060"/>
                </a:solidFill>
                <a:latin typeface="Century Gothic" panose="020B0502020202020204" pitchFamily="34" charset="0"/>
              </a:rPr>
              <a:t>sp</a:t>
            </a:r>
            <a:r>
              <a:rPr lang="en-GB" sz="2400" dirty="0" err="1">
                <a:solidFill>
                  <a:srgbClr val="002060"/>
                </a:solidFill>
                <a:latin typeface="Century Gothic" panose="020B0502020202020204" pitchFamily="34" charset="0"/>
              </a:rPr>
              <a:t>iel</a:t>
            </a:r>
            <a:r>
              <a:rPr lang="en-GB" sz="2400" dirty="0">
                <a:solidFill>
                  <a:srgbClr val="002060"/>
                </a:solidFill>
                <a:latin typeface="Century Gothic" panose="020B0502020202020204" pitchFamily="34" charset="0"/>
              </a:rPr>
              <a:t>. Wie </a:t>
            </a:r>
            <a:r>
              <a:rPr lang="en-GB" sz="2400" dirty="0" err="1">
                <a:solidFill>
                  <a:srgbClr val="002060"/>
                </a:solidFill>
                <a:latin typeface="Century Gothic" panose="020B0502020202020204" pitchFamily="34" charset="0"/>
              </a:rPr>
              <a:t>sagt</a:t>
            </a:r>
            <a:r>
              <a:rPr lang="en-GB" sz="2400" dirty="0">
                <a:solidFill>
                  <a:srgbClr val="002060"/>
                </a:solidFill>
                <a:latin typeface="Century Gothic" panose="020B0502020202020204" pitchFamily="34" charset="0"/>
              </a:rPr>
              <a:t> man “language” auf Deut</a:t>
            </a:r>
            <a:r>
              <a:rPr lang="en-GB" sz="2400" b="1" dirty="0">
                <a:solidFill>
                  <a:srgbClr val="002060"/>
                </a:solidFill>
                <a:latin typeface="Century Gothic" panose="020B0502020202020204" pitchFamily="34" charset="0"/>
              </a:rPr>
              <a:t>sch</a:t>
            </a:r>
            <a:r>
              <a:rPr lang="en-GB" sz="2400" dirty="0">
                <a:solidFill>
                  <a:srgbClr val="002060"/>
                </a:solidFill>
                <a:latin typeface="Century Gothic" panose="020B0502020202020204" pitchFamily="34" charset="0"/>
              </a:rPr>
              <a:t>?</a:t>
            </a:r>
          </a:p>
        </p:txBody>
      </p:sp>
      <p:sp>
        <p:nvSpPr>
          <p:cNvPr id="16" name="Speech Bubble: Rectangle with Corners Rounded 15">
            <a:extLst>
              <a:ext uri="{FF2B5EF4-FFF2-40B4-BE49-F238E27FC236}">
                <a16:creationId xmlns:a16="http://schemas.microsoft.com/office/drawing/2014/main" id="{9AD3BA18-D20F-55E1-3ADD-4777BED4C85A}"/>
              </a:ext>
            </a:extLst>
          </p:cNvPr>
          <p:cNvSpPr/>
          <p:nvPr/>
        </p:nvSpPr>
        <p:spPr>
          <a:xfrm>
            <a:off x="1944949" y="1267031"/>
            <a:ext cx="8057322" cy="488274"/>
          </a:xfrm>
          <a:prstGeom prst="wedgeRoundRectCallout">
            <a:avLst>
              <a:gd name="adj1" fmla="val -55651"/>
              <a:gd name="adj2" fmla="val -3664"/>
              <a:gd name="adj3" fmla="val 16667"/>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Hallo Olivia,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die Bee </a:t>
            </a:r>
            <a:r>
              <a:rPr lang="en-GB" sz="2400" b="1" dirty="0" err="1">
                <a:solidFill>
                  <a:srgbClr val="002060"/>
                </a:solidFill>
                <a:latin typeface="Century Gothic" panose="020B0502020202020204" pitchFamily="34" charset="0"/>
              </a:rPr>
              <a:t>sch</a:t>
            </a:r>
            <a:r>
              <a:rPr lang="en-GB" sz="2400" dirty="0" err="1">
                <a:solidFill>
                  <a:srgbClr val="002060"/>
                </a:solidFill>
                <a:latin typeface="Century Gothic" panose="020B0502020202020204" pitchFamily="34" charset="0"/>
              </a:rPr>
              <a:t>wierig</a:t>
            </a:r>
            <a:r>
              <a:rPr lang="en-GB" sz="2400" dirty="0">
                <a:solidFill>
                  <a:srgbClr val="002060"/>
                </a:solidFill>
                <a:latin typeface="Century Gothic" panose="020B0502020202020204" pitchFamily="34" charset="0"/>
              </a:rPr>
              <a:t>?</a:t>
            </a:r>
          </a:p>
        </p:txBody>
      </p:sp>
      <p:sp>
        <p:nvSpPr>
          <p:cNvPr id="17" name="Speech Bubble: Rectangle with Corners Rounded 16">
            <a:extLst>
              <a:ext uri="{FF2B5EF4-FFF2-40B4-BE49-F238E27FC236}">
                <a16:creationId xmlns:a16="http://schemas.microsoft.com/office/drawing/2014/main" id="{4ADC94DB-58F8-3263-F5F3-808E1D843749}"/>
              </a:ext>
            </a:extLst>
          </p:cNvPr>
          <p:cNvSpPr/>
          <p:nvPr/>
        </p:nvSpPr>
        <p:spPr>
          <a:xfrm>
            <a:off x="1981528" y="3685155"/>
            <a:ext cx="8057322" cy="522411"/>
          </a:xfrm>
          <a:prstGeom prst="wedgeRoundRectCallout">
            <a:avLst>
              <a:gd name="adj1" fmla="val -53671"/>
              <a:gd name="adj2" fmla="val -13077"/>
              <a:gd name="adj3" fmla="val 16667"/>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400" b="1" dirty="0" err="1">
                <a:solidFill>
                  <a:srgbClr val="002060"/>
                </a:solidFill>
                <a:latin typeface="Century Gothic" panose="020B0502020202020204" pitchFamily="34" charset="0"/>
              </a:rPr>
              <a:t>Sp</a:t>
            </a:r>
            <a:r>
              <a:rPr lang="en-GB" sz="2400" dirty="0" err="1">
                <a:solidFill>
                  <a:srgbClr val="002060"/>
                </a:solidFill>
                <a:latin typeface="Century Gothic" panose="020B0502020202020204" pitchFamily="34" charset="0"/>
              </a:rPr>
              <a:t>rache</a:t>
            </a:r>
            <a:r>
              <a:rPr lang="en-GB" sz="2400" dirty="0">
                <a:solidFill>
                  <a:srgbClr val="002060"/>
                </a:solidFill>
                <a:latin typeface="Century Gothic" panose="020B0502020202020204" pitchFamily="34" charset="0"/>
              </a:rPr>
              <a:t>.  </a:t>
            </a:r>
          </a:p>
        </p:txBody>
      </p:sp>
      <p:sp>
        <p:nvSpPr>
          <p:cNvPr id="18" name="Speech Bubble: Rectangle with Corners Rounded 17">
            <a:extLst>
              <a:ext uri="{FF2B5EF4-FFF2-40B4-BE49-F238E27FC236}">
                <a16:creationId xmlns:a16="http://schemas.microsoft.com/office/drawing/2014/main" id="{623961FA-28E7-44AD-E238-58DBF615E2BD}"/>
              </a:ext>
            </a:extLst>
          </p:cNvPr>
          <p:cNvSpPr/>
          <p:nvPr/>
        </p:nvSpPr>
        <p:spPr>
          <a:xfrm>
            <a:off x="1944949" y="4329991"/>
            <a:ext cx="8057322" cy="1026942"/>
          </a:xfrm>
          <a:prstGeom prst="wedgeRoundRectCallout">
            <a:avLst>
              <a:gd name="adj1" fmla="val 55024"/>
              <a:gd name="adj2" fmla="val -25207"/>
              <a:gd name="adj3" fmla="val 16667"/>
            </a:avLst>
          </a:prstGeom>
          <a:solidFill>
            <a:srgbClr val="93C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400" dirty="0">
                <a:solidFill>
                  <a:srgbClr val="002060"/>
                </a:solidFill>
                <a:latin typeface="Century Gothic" panose="020B0502020202020204" pitchFamily="34" charset="0"/>
              </a:rPr>
              <a:t>Gut! Du </a:t>
            </a:r>
            <a:r>
              <a:rPr lang="en-GB" sz="2400" dirty="0" err="1">
                <a:solidFill>
                  <a:srgbClr val="002060"/>
                </a:solidFill>
                <a:latin typeface="Century Gothic" panose="020B0502020202020204" pitchFamily="34" charset="0"/>
              </a:rPr>
              <a:t>bist</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sch</a:t>
            </a:r>
            <a:r>
              <a:rPr lang="en-GB" sz="2400" dirty="0">
                <a:solidFill>
                  <a:srgbClr val="002060"/>
                </a:solidFill>
                <a:latin typeface="Century Gothic" panose="020B0502020202020204" pitchFamily="34" charset="0"/>
              </a:rPr>
              <a:t>nell.</a:t>
            </a:r>
          </a:p>
          <a:p>
            <a:pPr algn="ctr">
              <a:lnSpc>
                <a:spcPct val="150000"/>
              </a:lnSpc>
            </a:pPr>
            <a:r>
              <a:rPr lang="en-GB" sz="2400" dirty="0">
                <a:solidFill>
                  <a:srgbClr val="002060"/>
                </a:solidFill>
                <a:latin typeface="Century Gothic" panose="020B0502020202020204" pitchFamily="34" charset="0"/>
              </a:rPr>
              <a:t>Du </a:t>
            </a:r>
            <a:r>
              <a:rPr lang="en-GB" sz="2400" dirty="0" err="1">
                <a:solidFill>
                  <a:srgbClr val="002060"/>
                </a:solidFill>
                <a:latin typeface="Century Gothic" panose="020B0502020202020204" pitchFamily="34" charset="0"/>
              </a:rPr>
              <a:t>bekommst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einen</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St</a:t>
            </a:r>
            <a:r>
              <a:rPr lang="en-GB" sz="2400" dirty="0">
                <a:solidFill>
                  <a:srgbClr val="002060"/>
                </a:solidFill>
                <a:latin typeface="Century Gothic" panose="020B0502020202020204" pitchFamily="34" charset="0"/>
              </a:rPr>
              <a:t>ern.</a:t>
            </a:r>
          </a:p>
        </p:txBody>
      </p:sp>
      <p:sp>
        <p:nvSpPr>
          <p:cNvPr id="19" name="Speech Bubble: Rectangle with Corners Rounded 18">
            <a:extLst>
              <a:ext uri="{FF2B5EF4-FFF2-40B4-BE49-F238E27FC236}">
                <a16:creationId xmlns:a16="http://schemas.microsoft.com/office/drawing/2014/main" id="{10F49F0E-8014-86B1-F883-F14E68203929}"/>
              </a:ext>
            </a:extLst>
          </p:cNvPr>
          <p:cNvSpPr/>
          <p:nvPr/>
        </p:nvSpPr>
        <p:spPr>
          <a:xfrm>
            <a:off x="1944949" y="5486588"/>
            <a:ext cx="8057322" cy="522411"/>
          </a:xfrm>
          <a:prstGeom prst="wedgeRoundRectCallout">
            <a:avLst>
              <a:gd name="adj1" fmla="val -55768"/>
              <a:gd name="adj2" fmla="val -7369"/>
              <a:gd name="adj3" fmla="val 16667"/>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400" dirty="0">
                <a:solidFill>
                  <a:srgbClr val="002060"/>
                </a:solidFill>
                <a:latin typeface="Century Gothic" panose="020B0502020202020204" pitchFamily="34" charset="0"/>
              </a:rPr>
              <a:t>Danke! Das </a:t>
            </a:r>
            <a:r>
              <a:rPr lang="en-GB" sz="2400" dirty="0" err="1">
                <a:solidFill>
                  <a:srgbClr val="002060"/>
                </a:solidFill>
                <a:latin typeface="Century Gothic" panose="020B0502020202020204" pitchFamily="34" charset="0"/>
              </a:rPr>
              <a:t>ist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nicht</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sch</a:t>
            </a:r>
            <a:r>
              <a:rPr lang="en-GB" sz="2400" dirty="0" err="1">
                <a:solidFill>
                  <a:srgbClr val="002060"/>
                </a:solidFill>
                <a:latin typeface="Century Gothic" panose="020B0502020202020204" pitchFamily="34" charset="0"/>
              </a:rPr>
              <a:t>limm</a:t>
            </a:r>
            <a:r>
              <a:rPr lang="en-GB" sz="2400" dirty="0">
                <a:solidFill>
                  <a:srgbClr val="002060"/>
                </a:solidFill>
                <a:latin typeface="Century Gothic" panose="020B0502020202020204" pitchFamily="34" charset="0"/>
              </a:rPr>
              <a:t>.</a:t>
            </a:r>
          </a:p>
        </p:txBody>
      </p:sp>
      <p:sp>
        <p:nvSpPr>
          <p:cNvPr id="20" name="Speech Bubble: Rectangle with Corners Rounded 19">
            <a:extLst>
              <a:ext uri="{FF2B5EF4-FFF2-40B4-BE49-F238E27FC236}">
                <a16:creationId xmlns:a16="http://schemas.microsoft.com/office/drawing/2014/main" id="{6B2469B3-E99D-A34A-4CFC-BA25BE540287}"/>
              </a:ext>
            </a:extLst>
          </p:cNvPr>
          <p:cNvSpPr/>
          <p:nvPr/>
        </p:nvSpPr>
        <p:spPr>
          <a:xfrm>
            <a:off x="1944949" y="6151149"/>
            <a:ext cx="8057322" cy="522411"/>
          </a:xfrm>
          <a:prstGeom prst="wedgeRoundRectCallout">
            <a:avLst>
              <a:gd name="adj1" fmla="val 56504"/>
              <a:gd name="adj2" fmla="val -39195"/>
              <a:gd name="adj3" fmla="val 16667"/>
            </a:avLst>
          </a:prstGeom>
          <a:solidFill>
            <a:srgbClr val="93C9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400" dirty="0">
                <a:solidFill>
                  <a:srgbClr val="002060"/>
                </a:solidFill>
                <a:latin typeface="Century Gothic" panose="020B0502020202020204" pitchFamily="34" charset="0"/>
              </a:rPr>
              <a:t>Ich bin </a:t>
            </a:r>
            <a:r>
              <a:rPr lang="en-GB" sz="2400" b="1" dirty="0" err="1">
                <a:solidFill>
                  <a:srgbClr val="002060"/>
                </a:solidFill>
                <a:latin typeface="Century Gothic" panose="020B0502020202020204" pitchFamily="34" charset="0"/>
              </a:rPr>
              <a:t>st</a:t>
            </a:r>
            <a:r>
              <a:rPr lang="en-GB" sz="2400" dirty="0" err="1">
                <a:solidFill>
                  <a:srgbClr val="002060"/>
                </a:solidFill>
                <a:latin typeface="Century Gothic" panose="020B0502020202020204" pitchFamily="34" charset="0"/>
              </a:rPr>
              <a:t>olz</a:t>
            </a:r>
            <a:r>
              <a:rPr lang="en-GB" sz="2400" dirty="0">
                <a:solidFill>
                  <a:srgbClr val="002060"/>
                </a:solidFill>
                <a:latin typeface="Century Gothic" panose="020B0502020202020204" pitchFamily="34" charset="0"/>
              </a:rPr>
              <a:t> auf dich.</a:t>
            </a:r>
          </a:p>
        </p:txBody>
      </p:sp>
      <p:pic>
        <p:nvPicPr>
          <p:cNvPr id="21" name="Picture 2" descr="Free thinking problem stick man illustration">
            <a:extLst>
              <a:ext uri="{FF2B5EF4-FFF2-40B4-BE49-F238E27FC236}">
                <a16:creationId xmlns:a16="http://schemas.microsoft.com/office/drawing/2014/main" id="{BF9E0F64-347F-B615-2568-1CC6A3B0C2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5835"/>
          <a:stretch/>
        </p:blipFill>
        <p:spPr bwMode="auto">
          <a:xfrm>
            <a:off x="8477104" y="1330515"/>
            <a:ext cx="434563" cy="38805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7712FC1-DE39-374B-7CD1-FCA5B0761658}"/>
              </a:ext>
            </a:extLst>
          </p:cNvPr>
          <p:cNvSpPr txBox="1"/>
          <p:nvPr/>
        </p:nvSpPr>
        <p:spPr>
          <a:xfrm>
            <a:off x="8782434" y="1292472"/>
            <a:ext cx="12700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[difficult]</a:t>
            </a:r>
          </a:p>
        </p:txBody>
      </p:sp>
      <p:pic>
        <p:nvPicPr>
          <p:cNvPr id="23" name="Picture 4" descr="Free kids children cute illustration">
            <a:extLst>
              <a:ext uri="{FF2B5EF4-FFF2-40B4-BE49-F238E27FC236}">
                <a16:creationId xmlns:a16="http://schemas.microsoft.com/office/drawing/2014/main" id="{DB6238CD-8DBE-A8C9-AE4F-02352F4FA3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1209" y="1986301"/>
            <a:ext cx="761741" cy="57130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E6FE09E-17F0-ED24-12DD-1B2CA4B87A6D}"/>
              </a:ext>
            </a:extLst>
          </p:cNvPr>
          <p:cNvSpPr txBox="1"/>
          <p:nvPr/>
        </p:nvSpPr>
        <p:spPr>
          <a:xfrm>
            <a:off x="8276667" y="2041478"/>
            <a:ext cx="12700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[is fun]</a:t>
            </a:r>
          </a:p>
        </p:txBody>
      </p:sp>
      <p:pic>
        <p:nvPicPr>
          <p:cNvPr id="1032" name="Picture 8" descr="Free united flag kingdom vector">
            <a:extLst>
              <a:ext uri="{FF2B5EF4-FFF2-40B4-BE49-F238E27FC236}">
                <a16:creationId xmlns:a16="http://schemas.microsoft.com/office/drawing/2014/main" id="{CE4FD587-5352-C178-E513-75B326AF31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2722" y="3763255"/>
            <a:ext cx="785678" cy="3928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Free talk face person vector">
            <a:extLst>
              <a:ext uri="{FF2B5EF4-FFF2-40B4-BE49-F238E27FC236}">
                <a16:creationId xmlns:a16="http://schemas.microsoft.com/office/drawing/2014/main" id="{41F16B5F-D238-B7DA-8B8F-E1FB15301AF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2176" t="21481" r="-1739"/>
          <a:stretch/>
        </p:blipFill>
        <p:spPr bwMode="auto">
          <a:xfrm>
            <a:off x="7546908" y="3821845"/>
            <a:ext cx="385680" cy="2756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hurry up sport speed vector">
            <a:extLst>
              <a:ext uri="{FF2B5EF4-FFF2-40B4-BE49-F238E27FC236}">
                <a16:creationId xmlns:a16="http://schemas.microsoft.com/office/drawing/2014/main" id="{480EC6ED-3E00-2348-5C73-EB54567476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45290" y="4362658"/>
            <a:ext cx="616040" cy="55640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05E3BA1-DA2B-DD25-992E-13E8E1E6675D}"/>
              </a:ext>
            </a:extLst>
          </p:cNvPr>
          <p:cNvSpPr txBox="1"/>
          <p:nvPr/>
        </p:nvSpPr>
        <p:spPr>
          <a:xfrm>
            <a:off x="7932588" y="4440806"/>
            <a:ext cx="12700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[fast]</a:t>
            </a:r>
          </a:p>
        </p:txBody>
      </p:sp>
      <p:pic>
        <p:nvPicPr>
          <p:cNvPr id="1036" name="Picture 12" descr="Free star yellow christmas star vector">
            <a:extLst>
              <a:ext uri="{FF2B5EF4-FFF2-40B4-BE49-F238E27FC236}">
                <a16:creationId xmlns:a16="http://schemas.microsoft.com/office/drawing/2014/main" id="{901A3FC0-42F6-53B1-BC64-A7690DD5A9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58161" y="4919064"/>
            <a:ext cx="408603" cy="38880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disapprove bad down vector">
            <a:extLst>
              <a:ext uri="{FF2B5EF4-FFF2-40B4-BE49-F238E27FC236}">
                <a16:creationId xmlns:a16="http://schemas.microsoft.com/office/drawing/2014/main" id="{548DBF2C-1B99-D6F3-2FE5-5444960983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6947" y="5522636"/>
            <a:ext cx="465403" cy="44648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E01AEE5-DB4D-D0C9-5A2D-672D8461BF95}"/>
              </a:ext>
            </a:extLst>
          </p:cNvPr>
          <p:cNvSpPr txBox="1"/>
          <p:nvPr/>
        </p:nvSpPr>
        <p:spPr>
          <a:xfrm>
            <a:off x="8642350" y="5499083"/>
            <a:ext cx="12700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[bad]</a:t>
            </a:r>
          </a:p>
        </p:txBody>
      </p:sp>
      <p:pic>
        <p:nvPicPr>
          <p:cNvPr id="1040" name="Picture 16" descr="Free independent woman confident woman illustration">
            <a:extLst>
              <a:ext uri="{FF2B5EF4-FFF2-40B4-BE49-F238E27FC236}">
                <a16:creationId xmlns:a16="http://schemas.microsoft.com/office/drawing/2014/main" id="{59EF9318-CECB-0D75-C69A-9A35A44A9C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22211" y="6219875"/>
            <a:ext cx="678359" cy="41656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EEFFFAD8-0922-2CE5-4332-2742BA8969A8}"/>
              </a:ext>
            </a:extLst>
          </p:cNvPr>
          <p:cNvSpPr txBox="1"/>
          <p:nvPr/>
        </p:nvSpPr>
        <p:spPr>
          <a:xfrm>
            <a:off x="8104589" y="6219875"/>
            <a:ext cx="2153971"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[proud of you]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8" name="Speech Bubble: Rectangle with Corners Rounded 7">
            <a:extLst>
              <a:ext uri="{FF2B5EF4-FFF2-40B4-BE49-F238E27FC236}">
                <a16:creationId xmlns:a16="http://schemas.microsoft.com/office/drawing/2014/main" id="{02E42610-FE93-4B80-830E-A06E023B531F}"/>
              </a:ext>
            </a:extLst>
          </p:cNvPr>
          <p:cNvSpPr/>
          <p:nvPr/>
        </p:nvSpPr>
        <p:spPr>
          <a:xfrm>
            <a:off x="3959742" y="133677"/>
            <a:ext cx="2729293"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Wer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rPr>
              <a:t>macht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 was?</a:t>
            </a:r>
          </a:p>
        </p:txBody>
      </p:sp>
      <p:pic>
        <p:nvPicPr>
          <p:cNvPr id="9" name="Graphic 8" descr="Teacher">
            <a:extLst>
              <a:ext uri="{FF2B5EF4-FFF2-40B4-BE49-F238E27FC236}">
                <a16:creationId xmlns:a16="http://schemas.microsoft.com/office/drawing/2014/main" id="{95EB4B8D-8497-4B69-9343-098AACDEAD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5675" y="-81017"/>
            <a:ext cx="914400" cy="914400"/>
          </a:xfrm>
          <a:prstGeom prst="rect">
            <a:avLst/>
          </a:prstGeom>
        </p:spPr>
      </p:pic>
      <p:sp>
        <p:nvSpPr>
          <p:cNvPr id="2" name="TextBox 1">
            <a:extLst>
              <a:ext uri="{FF2B5EF4-FFF2-40B4-BE49-F238E27FC236}">
                <a16:creationId xmlns:a16="http://schemas.microsoft.com/office/drawing/2014/main" id="{531DCCCE-62A8-9BEC-4678-A7106CE3C991}"/>
              </a:ext>
            </a:extLst>
          </p:cNvPr>
          <p:cNvSpPr txBox="1"/>
          <p:nvPr/>
        </p:nvSpPr>
        <p:spPr>
          <a:xfrm>
            <a:off x="123171" y="801551"/>
            <a:ext cx="11884365"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Ronja is telling Olivia what her friends are doing at school today. </a:t>
            </a:r>
            <a:b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is Ronja talking about?</a:t>
            </a:r>
          </a:p>
        </p:txBody>
      </p:sp>
      <p:pic>
        <p:nvPicPr>
          <p:cNvPr id="14" name="Picture 13" descr="A cartoon of a child in a pink shirt&#10;&#10;Description automatically generated">
            <a:extLst>
              <a:ext uri="{FF2B5EF4-FFF2-40B4-BE49-F238E27FC236}">
                <a16:creationId xmlns:a16="http://schemas.microsoft.com/office/drawing/2014/main" id="{89B11D92-3CA9-B5BC-0F66-3F76C3317763}"/>
              </a:ext>
            </a:extLst>
          </p:cNvPr>
          <p:cNvPicPr>
            <a:picLocks noChangeAspect="1"/>
          </p:cNvPicPr>
          <p:nvPr/>
        </p:nvPicPr>
        <p:blipFill rotWithShape="1">
          <a:blip r:embed="rId6">
            <a:extLst>
              <a:ext uri="{28A0092B-C50C-407E-A947-70E740481C1C}">
                <a14:useLocalDpi xmlns:a14="http://schemas.microsoft.com/office/drawing/2010/main" val="0"/>
              </a:ext>
            </a:extLst>
          </a:blip>
          <a:srcRect b="55867"/>
          <a:stretch/>
        </p:blipFill>
        <p:spPr>
          <a:xfrm>
            <a:off x="272809" y="2082622"/>
            <a:ext cx="1242283" cy="1113484"/>
          </a:xfrm>
          <a:prstGeom prst="rect">
            <a:avLst/>
          </a:prstGeom>
        </p:spPr>
      </p:pic>
      <p:pic>
        <p:nvPicPr>
          <p:cNvPr id="16" name="Picture 15" descr="A cartoon of a person with his hands in his pockets&#10;&#10;Description automatically generated">
            <a:extLst>
              <a:ext uri="{FF2B5EF4-FFF2-40B4-BE49-F238E27FC236}">
                <a16:creationId xmlns:a16="http://schemas.microsoft.com/office/drawing/2014/main" id="{B1ABA068-2D78-2191-DD79-FBDD2D4388E5}"/>
              </a:ext>
            </a:extLst>
          </p:cNvPr>
          <p:cNvPicPr>
            <a:picLocks noChangeAspect="1"/>
          </p:cNvPicPr>
          <p:nvPr/>
        </p:nvPicPr>
        <p:blipFill rotWithShape="1">
          <a:blip r:embed="rId7">
            <a:extLst>
              <a:ext uri="{28A0092B-C50C-407E-A947-70E740481C1C}">
                <a14:useLocalDpi xmlns:a14="http://schemas.microsoft.com/office/drawing/2010/main" val="0"/>
              </a:ext>
            </a:extLst>
          </a:blip>
          <a:srcRect b="63478"/>
          <a:stretch/>
        </p:blipFill>
        <p:spPr>
          <a:xfrm>
            <a:off x="2355632" y="1796169"/>
            <a:ext cx="1494782" cy="1412870"/>
          </a:xfrm>
          <a:prstGeom prst="rect">
            <a:avLst/>
          </a:prstGeom>
        </p:spPr>
      </p:pic>
      <p:pic>
        <p:nvPicPr>
          <p:cNvPr id="18" name="Picture 17" descr="A cartoon of a person&#10;&#10;Description automatically generated">
            <a:extLst>
              <a:ext uri="{FF2B5EF4-FFF2-40B4-BE49-F238E27FC236}">
                <a16:creationId xmlns:a16="http://schemas.microsoft.com/office/drawing/2014/main" id="{E35DDD1D-BD19-9232-0755-2DD69731C83B}"/>
              </a:ext>
            </a:extLst>
          </p:cNvPr>
          <p:cNvPicPr>
            <a:picLocks noChangeAspect="1"/>
          </p:cNvPicPr>
          <p:nvPr/>
        </p:nvPicPr>
        <p:blipFill rotWithShape="1">
          <a:blip r:embed="rId8">
            <a:extLst>
              <a:ext uri="{28A0092B-C50C-407E-A947-70E740481C1C}">
                <a14:useLocalDpi xmlns:a14="http://schemas.microsoft.com/office/drawing/2010/main" val="0"/>
              </a:ext>
            </a:extLst>
          </a:blip>
          <a:srcRect b="56831"/>
          <a:stretch/>
        </p:blipFill>
        <p:spPr>
          <a:xfrm>
            <a:off x="4909651" y="2084987"/>
            <a:ext cx="1324229" cy="1143628"/>
          </a:xfrm>
          <a:prstGeom prst="rect">
            <a:avLst/>
          </a:prstGeom>
        </p:spPr>
      </p:pic>
      <p:pic>
        <p:nvPicPr>
          <p:cNvPr id="20" name="Picture 19" descr="A cartoon of a child&#10;&#10;Description automatically generated">
            <a:extLst>
              <a:ext uri="{FF2B5EF4-FFF2-40B4-BE49-F238E27FC236}">
                <a16:creationId xmlns:a16="http://schemas.microsoft.com/office/drawing/2014/main" id="{D3E6521A-DF89-0EE9-5DEF-F2409F983F1D}"/>
              </a:ext>
            </a:extLst>
          </p:cNvPr>
          <p:cNvPicPr>
            <a:picLocks noChangeAspect="1"/>
          </p:cNvPicPr>
          <p:nvPr/>
        </p:nvPicPr>
        <p:blipFill rotWithShape="1">
          <a:blip r:embed="rId9">
            <a:extLst>
              <a:ext uri="{28A0092B-C50C-407E-A947-70E740481C1C}">
                <a14:useLocalDpi xmlns:a14="http://schemas.microsoft.com/office/drawing/2010/main" val="0"/>
              </a:ext>
            </a:extLst>
          </a:blip>
          <a:srcRect b="45942"/>
          <a:stretch/>
        </p:blipFill>
        <p:spPr>
          <a:xfrm>
            <a:off x="7299635" y="1969787"/>
            <a:ext cx="1342875" cy="1317897"/>
          </a:xfrm>
          <a:prstGeom prst="rect">
            <a:avLst/>
          </a:prstGeom>
        </p:spPr>
      </p:pic>
      <p:pic>
        <p:nvPicPr>
          <p:cNvPr id="22" name="Picture 21" descr="A cartoon of a person wearing a blue dress&#10;&#10;Description automatically generated">
            <a:extLst>
              <a:ext uri="{FF2B5EF4-FFF2-40B4-BE49-F238E27FC236}">
                <a16:creationId xmlns:a16="http://schemas.microsoft.com/office/drawing/2014/main" id="{578E5DBE-11AD-71A1-7420-A4893828418F}"/>
              </a:ext>
            </a:extLst>
          </p:cNvPr>
          <p:cNvPicPr>
            <a:picLocks noChangeAspect="1"/>
          </p:cNvPicPr>
          <p:nvPr/>
        </p:nvPicPr>
        <p:blipFill rotWithShape="1">
          <a:blip r:embed="rId10">
            <a:extLst>
              <a:ext uri="{28A0092B-C50C-407E-A947-70E740481C1C}">
                <a14:useLocalDpi xmlns:a14="http://schemas.microsoft.com/office/drawing/2010/main" val="0"/>
              </a:ext>
            </a:extLst>
          </a:blip>
          <a:srcRect b="71711"/>
          <a:stretch/>
        </p:blipFill>
        <p:spPr>
          <a:xfrm>
            <a:off x="9224733" y="1934721"/>
            <a:ext cx="1705347" cy="1336665"/>
          </a:xfrm>
          <a:prstGeom prst="rect">
            <a:avLst/>
          </a:prstGeom>
        </p:spPr>
      </p:pic>
      <p:sp>
        <p:nvSpPr>
          <p:cNvPr id="23" name="Rectangle: Rounded Corners 22">
            <a:extLst>
              <a:ext uri="{FF2B5EF4-FFF2-40B4-BE49-F238E27FC236}">
                <a16:creationId xmlns:a16="http://schemas.microsoft.com/office/drawing/2014/main" id="{61D4F6EA-D931-1253-DCFA-AF29E03F70F6}"/>
              </a:ext>
            </a:extLst>
          </p:cNvPr>
          <p:cNvSpPr/>
          <p:nvPr/>
        </p:nvSpPr>
        <p:spPr>
          <a:xfrm>
            <a:off x="7298014" y="4871134"/>
            <a:ext cx="2269892" cy="1642349"/>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 </a:t>
            </a:r>
            <a:br>
              <a:rPr lang="en-GB" sz="2400" dirty="0">
                <a:latin typeface="Century Gothic" panose="020B0502020202020204" pitchFamily="34" charset="0"/>
              </a:rPr>
            </a:br>
            <a:r>
              <a:rPr lang="en-GB" sz="2400" dirty="0" err="1">
                <a:latin typeface="Century Gothic" panose="020B0502020202020204" pitchFamily="34" charset="0"/>
              </a:rPr>
              <a:t>macht</a:t>
            </a:r>
            <a:r>
              <a:rPr lang="en-GB" sz="2400" dirty="0">
                <a:latin typeface="Century Gothic" panose="020B0502020202020204" pitchFamily="34" charset="0"/>
              </a:rPr>
              <a:t> </a:t>
            </a:r>
            <a:r>
              <a:rPr lang="en-GB" sz="2400" dirty="0" err="1">
                <a:latin typeface="Century Gothic" panose="020B0502020202020204" pitchFamily="34" charset="0"/>
              </a:rPr>
              <a:t>eine</a:t>
            </a:r>
            <a:r>
              <a:rPr lang="en-GB" sz="2400" dirty="0">
                <a:latin typeface="Century Gothic" panose="020B0502020202020204" pitchFamily="34" charset="0"/>
              </a:rPr>
              <a:t> Aufgabe.</a:t>
            </a:r>
          </a:p>
        </p:txBody>
      </p:sp>
      <p:sp>
        <p:nvSpPr>
          <p:cNvPr id="27" name="Rectangle: Rounded Corners 26">
            <a:extLst>
              <a:ext uri="{FF2B5EF4-FFF2-40B4-BE49-F238E27FC236}">
                <a16:creationId xmlns:a16="http://schemas.microsoft.com/office/drawing/2014/main" id="{EE797A8A-DF62-F1A0-E1E1-90B5B002B07F}"/>
              </a:ext>
            </a:extLst>
          </p:cNvPr>
          <p:cNvSpPr/>
          <p:nvPr/>
        </p:nvSpPr>
        <p:spPr>
          <a:xfrm>
            <a:off x="2572210" y="4871136"/>
            <a:ext cx="2269892" cy="1642349"/>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 </a:t>
            </a:r>
            <a:br>
              <a:rPr lang="en-GB" sz="2400" dirty="0">
                <a:latin typeface="Century Gothic" panose="020B0502020202020204" pitchFamily="34" charset="0"/>
              </a:rPr>
            </a:br>
            <a:r>
              <a:rPr lang="en-GB" sz="2400" dirty="0" err="1">
                <a:latin typeface="Century Gothic" panose="020B0502020202020204" pitchFamily="34" charset="0"/>
              </a:rPr>
              <a:t>braucht</a:t>
            </a:r>
            <a:r>
              <a:rPr lang="en-GB" sz="2400" dirty="0">
                <a:latin typeface="Century Gothic" panose="020B0502020202020204" pitchFamily="34" charset="0"/>
              </a:rPr>
              <a:t> </a:t>
            </a:r>
            <a:r>
              <a:rPr lang="en-GB" sz="2400" dirty="0" err="1">
                <a:latin typeface="Century Gothic" panose="020B0502020202020204" pitchFamily="34" charset="0"/>
              </a:rPr>
              <a:t>Hilfe</a:t>
            </a:r>
            <a:r>
              <a:rPr lang="en-GB" sz="2400" dirty="0">
                <a:latin typeface="Century Gothic" panose="020B0502020202020204" pitchFamily="34" charset="0"/>
              </a:rPr>
              <a:t>.</a:t>
            </a:r>
          </a:p>
        </p:txBody>
      </p:sp>
      <p:sp>
        <p:nvSpPr>
          <p:cNvPr id="28" name="Rectangle: Rounded Corners 27">
            <a:extLst>
              <a:ext uri="{FF2B5EF4-FFF2-40B4-BE49-F238E27FC236}">
                <a16:creationId xmlns:a16="http://schemas.microsoft.com/office/drawing/2014/main" id="{EA96322F-23E7-3C90-3873-DE0759F14F8A}"/>
              </a:ext>
            </a:extLst>
          </p:cNvPr>
          <p:cNvSpPr/>
          <p:nvPr/>
        </p:nvSpPr>
        <p:spPr>
          <a:xfrm>
            <a:off x="4939468" y="4871136"/>
            <a:ext cx="2269892" cy="1642349"/>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 </a:t>
            </a:r>
            <a:br>
              <a:rPr lang="en-GB" sz="2400" dirty="0">
                <a:latin typeface="Century Gothic" panose="020B0502020202020204" pitchFamily="34" charset="0"/>
              </a:rPr>
            </a:br>
            <a:r>
              <a:rPr lang="en-GB" sz="2400" dirty="0" err="1">
                <a:latin typeface="Century Gothic" panose="020B0502020202020204" pitchFamily="34" charset="0"/>
              </a:rPr>
              <a:t>bekommt</a:t>
            </a:r>
            <a:r>
              <a:rPr lang="en-GB" sz="2400" dirty="0">
                <a:latin typeface="Century Gothic" panose="020B0502020202020204" pitchFamily="34" charset="0"/>
              </a:rPr>
              <a:t> </a:t>
            </a:r>
            <a:r>
              <a:rPr lang="en-GB" sz="2400" dirty="0" err="1">
                <a:latin typeface="Century Gothic" panose="020B0502020202020204" pitchFamily="34" charset="0"/>
              </a:rPr>
              <a:t>eine</a:t>
            </a:r>
            <a:r>
              <a:rPr lang="en-GB" sz="2400" dirty="0">
                <a:latin typeface="Century Gothic" panose="020B0502020202020204" pitchFamily="34" charset="0"/>
              </a:rPr>
              <a:t> </a:t>
            </a:r>
            <a:r>
              <a:rPr lang="en-GB" sz="2400" dirty="0" err="1">
                <a:latin typeface="Century Gothic" panose="020B0502020202020204" pitchFamily="34" charset="0"/>
              </a:rPr>
              <a:t>Geschichte</a:t>
            </a:r>
            <a:r>
              <a:rPr lang="en-GB" sz="2400" dirty="0">
                <a:latin typeface="Century Gothic" panose="020B0502020202020204" pitchFamily="34" charset="0"/>
              </a:rPr>
              <a:t>.</a:t>
            </a:r>
          </a:p>
        </p:txBody>
      </p:sp>
      <p:sp>
        <p:nvSpPr>
          <p:cNvPr id="29" name="Rectangle: Rounded Corners 28">
            <a:extLst>
              <a:ext uri="{FF2B5EF4-FFF2-40B4-BE49-F238E27FC236}">
                <a16:creationId xmlns:a16="http://schemas.microsoft.com/office/drawing/2014/main" id="{6633F628-45E3-4224-7E01-C60953CEF67D}"/>
              </a:ext>
            </a:extLst>
          </p:cNvPr>
          <p:cNvSpPr/>
          <p:nvPr/>
        </p:nvSpPr>
        <p:spPr>
          <a:xfrm>
            <a:off x="190189" y="4871135"/>
            <a:ext cx="2269892" cy="1642349"/>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 </a:t>
            </a:r>
            <a:br>
              <a:rPr lang="en-GB" sz="2400" dirty="0">
                <a:latin typeface="Century Gothic" panose="020B0502020202020204" pitchFamily="34" charset="0"/>
              </a:rPr>
            </a:br>
            <a:r>
              <a:rPr lang="en-GB" sz="2400" dirty="0" err="1">
                <a:latin typeface="Century Gothic" panose="020B0502020202020204" pitchFamily="34" charset="0"/>
              </a:rPr>
              <a:t>schreibt</a:t>
            </a:r>
            <a:r>
              <a:rPr lang="en-GB" sz="2400" dirty="0">
                <a:latin typeface="Century Gothic" panose="020B0502020202020204" pitchFamily="34" charset="0"/>
              </a:rPr>
              <a:t> </a:t>
            </a:r>
            <a:r>
              <a:rPr lang="en-GB" sz="2400" dirty="0" err="1">
                <a:latin typeface="Century Gothic" panose="020B0502020202020204" pitchFamily="34" charset="0"/>
              </a:rPr>
              <a:t>einen</a:t>
            </a:r>
            <a:r>
              <a:rPr lang="en-GB" sz="2400" dirty="0">
                <a:latin typeface="Century Gothic" panose="020B0502020202020204" pitchFamily="34" charset="0"/>
              </a:rPr>
              <a:t> Brief.</a:t>
            </a:r>
          </a:p>
        </p:txBody>
      </p:sp>
      <p:sp>
        <p:nvSpPr>
          <p:cNvPr id="31" name="Rectangle: Rounded Corners 30">
            <a:extLst>
              <a:ext uri="{FF2B5EF4-FFF2-40B4-BE49-F238E27FC236}">
                <a16:creationId xmlns:a16="http://schemas.microsoft.com/office/drawing/2014/main" id="{6F45F412-0C97-70F7-ACC6-709F1C510577}"/>
              </a:ext>
            </a:extLst>
          </p:cNvPr>
          <p:cNvSpPr/>
          <p:nvPr/>
        </p:nvSpPr>
        <p:spPr>
          <a:xfrm>
            <a:off x="9673985" y="4871136"/>
            <a:ext cx="2269892" cy="1642349"/>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 </a:t>
            </a:r>
            <a:br>
              <a:rPr lang="en-GB" sz="2400" dirty="0">
                <a:latin typeface="Century Gothic" panose="020B0502020202020204" pitchFamily="34" charset="0"/>
              </a:rPr>
            </a:br>
            <a:r>
              <a:rPr lang="en-GB" sz="2400" dirty="0" err="1">
                <a:latin typeface="Century Gothic" panose="020B0502020202020204" pitchFamily="34" charset="0"/>
              </a:rPr>
              <a:t>ist</a:t>
            </a:r>
            <a:r>
              <a:rPr lang="en-GB" sz="2400" dirty="0">
                <a:latin typeface="Century Gothic" panose="020B0502020202020204" pitchFamily="34" charset="0"/>
              </a:rPr>
              <a:t> </a:t>
            </a:r>
            <a:r>
              <a:rPr lang="en-GB" sz="2400" dirty="0" err="1">
                <a:latin typeface="Century Gothic" panose="020B0502020202020204" pitchFamily="34" charset="0"/>
              </a:rPr>
              <a:t>mein</a:t>
            </a:r>
            <a:r>
              <a:rPr lang="en-GB" sz="2400" dirty="0">
                <a:latin typeface="Century Gothic" panose="020B0502020202020204" pitchFamily="34" charset="0"/>
              </a:rPr>
              <a:t> Partner.</a:t>
            </a:r>
          </a:p>
        </p:txBody>
      </p:sp>
      <p:sp>
        <p:nvSpPr>
          <p:cNvPr id="32" name="Rectangle: Rounded Corners 31">
            <a:extLst>
              <a:ext uri="{FF2B5EF4-FFF2-40B4-BE49-F238E27FC236}">
                <a16:creationId xmlns:a16="http://schemas.microsoft.com/office/drawing/2014/main" id="{1EE47C69-F15F-45FA-B5DF-FDDFF154C3B3}"/>
              </a:ext>
            </a:extLst>
          </p:cNvPr>
          <p:cNvSpPr/>
          <p:nvPr/>
        </p:nvSpPr>
        <p:spPr>
          <a:xfrm>
            <a:off x="1369678" y="2418200"/>
            <a:ext cx="960359" cy="443433"/>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Jana</a:t>
            </a:r>
          </a:p>
        </p:txBody>
      </p:sp>
      <p:sp>
        <p:nvSpPr>
          <p:cNvPr id="33" name="Rectangle: Rounded Corners 32">
            <a:extLst>
              <a:ext uri="{FF2B5EF4-FFF2-40B4-BE49-F238E27FC236}">
                <a16:creationId xmlns:a16="http://schemas.microsoft.com/office/drawing/2014/main" id="{B43562F4-8190-C20B-DAB6-D2AE026B406D}"/>
              </a:ext>
            </a:extLst>
          </p:cNvPr>
          <p:cNvSpPr/>
          <p:nvPr/>
        </p:nvSpPr>
        <p:spPr>
          <a:xfrm>
            <a:off x="3567565" y="2417647"/>
            <a:ext cx="1228001" cy="443433"/>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Gabriel</a:t>
            </a:r>
          </a:p>
        </p:txBody>
      </p:sp>
      <p:sp>
        <p:nvSpPr>
          <p:cNvPr id="34" name="Rectangle: Rounded Corners 33">
            <a:extLst>
              <a:ext uri="{FF2B5EF4-FFF2-40B4-BE49-F238E27FC236}">
                <a16:creationId xmlns:a16="http://schemas.microsoft.com/office/drawing/2014/main" id="{CF3D02B5-4156-AE39-164E-1C830D119910}"/>
              </a:ext>
            </a:extLst>
          </p:cNvPr>
          <p:cNvSpPr/>
          <p:nvPr/>
        </p:nvSpPr>
        <p:spPr>
          <a:xfrm>
            <a:off x="5975666" y="2417647"/>
            <a:ext cx="1189842" cy="443433"/>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Mariem</a:t>
            </a:r>
          </a:p>
        </p:txBody>
      </p:sp>
      <p:sp>
        <p:nvSpPr>
          <p:cNvPr id="35" name="Rectangle: Rounded Corners 34">
            <a:extLst>
              <a:ext uri="{FF2B5EF4-FFF2-40B4-BE49-F238E27FC236}">
                <a16:creationId xmlns:a16="http://schemas.microsoft.com/office/drawing/2014/main" id="{5CC99647-B918-F761-798E-0455392B99F0}"/>
              </a:ext>
            </a:extLst>
          </p:cNvPr>
          <p:cNvSpPr/>
          <p:nvPr/>
        </p:nvSpPr>
        <p:spPr>
          <a:xfrm>
            <a:off x="8481872" y="2417647"/>
            <a:ext cx="918779" cy="443433"/>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Lias</a:t>
            </a:r>
            <a:endParaRPr lang="en-GB" sz="2000" dirty="0">
              <a:solidFill>
                <a:srgbClr val="002060"/>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F93F8CDC-64F4-9634-D571-25B3CCCFEC49}"/>
              </a:ext>
            </a:extLst>
          </p:cNvPr>
          <p:cNvSpPr/>
          <p:nvPr/>
        </p:nvSpPr>
        <p:spPr>
          <a:xfrm>
            <a:off x="10933933" y="2427419"/>
            <a:ext cx="918779" cy="443433"/>
          </a:xfrm>
          <a:prstGeom prst="roundRect">
            <a:avLst/>
          </a:prstGeom>
          <a:solidFill>
            <a:srgbClr val="FFD31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Leon</a:t>
            </a:r>
          </a:p>
        </p:txBody>
      </p:sp>
      <p:pic>
        <p:nvPicPr>
          <p:cNvPr id="37" name="Picture 2" descr="A purple cartoon character with eyes and a thought bubble&#10;&#10;Description automatically generated">
            <a:extLst>
              <a:ext uri="{FF2B5EF4-FFF2-40B4-BE49-F238E27FC236}">
                <a16:creationId xmlns:a16="http://schemas.microsoft.com/office/drawing/2014/main" id="{AAA62C57-43F2-7DE8-4134-AF424183347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8836"/>
          <a:stretch/>
        </p:blipFill>
        <p:spPr bwMode="auto">
          <a:xfrm>
            <a:off x="4997017" y="3377769"/>
            <a:ext cx="1199638" cy="91357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Logo, company name&#10;&#10;Description automatically generated">
            <a:extLst>
              <a:ext uri="{FF2B5EF4-FFF2-40B4-BE49-F238E27FC236}">
                <a16:creationId xmlns:a16="http://schemas.microsoft.com/office/drawing/2014/main" id="{DEF75E0E-C9D9-5644-81B4-F517469CBD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1980" y="3377769"/>
            <a:ext cx="793607" cy="78107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A red and white circle with blue text&#10;&#10;Description automatically generated">
            <a:extLst>
              <a:ext uri="{FF2B5EF4-FFF2-40B4-BE49-F238E27FC236}">
                <a16:creationId xmlns:a16="http://schemas.microsoft.com/office/drawing/2014/main" id="{8037BBF4-F5CE-CABC-2C4E-5EA0379DBF4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39467"/>
          <a:stretch/>
        </p:blipFill>
        <p:spPr bwMode="auto">
          <a:xfrm>
            <a:off x="9646727" y="3306917"/>
            <a:ext cx="1228344" cy="92381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BAFA595F-76E1-51AF-8A5C-5225E2FD9B31}"/>
              </a:ext>
            </a:extLst>
          </p:cNvPr>
          <p:cNvPicPr>
            <a:picLocks noChangeAspect="1"/>
          </p:cNvPicPr>
          <p:nvPr/>
        </p:nvPicPr>
        <p:blipFill>
          <a:blip r:embed="rId14"/>
          <a:stretch>
            <a:fillRect/>
          </a:stretch>
        </p:blipFill>
        <p:spPr>
          <a:xfrm>
            <a:off x="7442749" y="3380902"/>
            <a:ext cx="807094" cy="774810"/>
          </a:xfrm>
          <a:prstGeom prst="rect">
            <a:avLst/>
          </a:prstGeom>
        </p:spPr>
      </p:pic>
      <p:pic>
        <p:nvPicPr>
          <p:cNvPr id="41" name="Picture 12" descr="Free brief envelope letter vector">
            <a:extLst>
              <a:ext uri="{FF2B5EF4-FFF2-40B4-BE49-F238E27FC236}">
                <a16:creationId xmlns:a16="http://schemas.microsoft.com/office/drawing/2014/main" id="{BE5E9039-90E5-14EB-32B4-934C4C3C850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84200" y="3210955"/>
            <a:ext cx="978304" cy="982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6" descr="Free reaching out helping vector">
            <a:extLst>
              <a:ext uri="{FF2B5EF4-FFF2-40B4-BE49-F238E27FC236}">
                <a16:creationId xmlns:a16="http://schemas.microsoft.com/office/drawing/2014/main" id="{45B9FE6B-090C-D689-6349-3FE67266182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17348" y="3377769"/>
            <a:ext cx="913578" cy="91357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storytelling fantasy imagination illustration">
            <a:extLst>
              <a:ext uri="{FF2B5EF4-FFF2-40B4-BE49-F238E27FC236}">
                <a16:creationId xmlns:a16="http://schemas.microsoft.com/office/drawing/2014/main" id="{4BAD1734-8D11-321B-5CBC-6A78198C52D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57131" y="3488326"/>
            <a:ext cx="1046000" cy="58837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D70223E8-B435-5FFB-442B-B1B66D27A38A}"/>
              </a:ext>
            </a:extLst>
          </p:cNvPr>
          <p:cNvPicPr>
            <a:picLocks noChangeAspect="1"/>
          </p:cNvPicPr>
          <p:nvPr/>
        </p:nvPicPr>
        <p:blipFill rotWithShape="1">
          <a:blip r:embed="rId18"/>
          <a:srcRect b="69493"/>
          <a:stretch/>
        </p:blipFill>
        <p:spPr>
          <a:xfrm>
            <a:off x="9673985" y="110362"/>
            <a:ext cx="1414713" cy="1264220"/>
          </a:xfrm>
          <a:prstGeom prst="rect">
            <a:avLst/>
          </a:prstGeom>
        </p:spPr>
      </p:pic>
      <p:pic>
        <p:nvPicPr>
          <p:cNvPr id="45" name="Picture 44" descr="A cartoon of a person with her hands in her pockets&#10;&#10;Description automatically generated">
            <a:extLst>
              <a:ext uri="{FF2B5EF4-FFF2-40B4-BE49-F238E27FC236}">
                <a16:creationId xmlns:a16="http://schemas.microsoft.com/office/drawing/2014/main" id="{7448E5EC-E2A6-C51C-FD09-9E9204B8C4B3}"/>
              </a:ext>
            </a:extLst>
          </p:cNvPr>
          <p:cNvPicPr>
            <a:picLocks noChangeAspect="1"/>
          </p:cNvPicPr>
          <p:nvPr/>
        </p:nvPicPr>
        <p:blipFill rotWithShape="1">
          <a:blip r:embed="rId19">
            <a:extLst>
              <a:ext uri="{28A0092B-C50C-407E-A947-70E740481C1C}">
                <a14:useLocalDpi xmlns:a14="http://schemas.microsoft.com/office/drawing/2010/main" val="0"/>
              </a:ext>
            </a:extLst>
          </a:blip>
          <a:srcRect b="66490"/>
          <a:stretch/>
        </p:blipFill>
        <p:spPr>
          <a:xfrm>
            <a:off x="2363408" y="3196104"/>
            <a:ext cx="1127933" cy="978264"/>
          </a:xfrm>
          <a:prstGeom prst="rect">
            <a:avLst/>
          </a:prstGeom>
        </p:spPr>
      </p:pic>
      <p:pic>
        <p:nvPicPr>
          <p:cNvPr id="46" name="Picture 45" descr="Icon&#10;&#10;Description automatically generated with medium confidence">
            <a:extLst>
              <a:ext uri="{FF2B5EF4-FFF2-40B4-BE49-F238E27FC236}">
                <a16:creationId xmlns:a16="http://schemas.microsoft.com/office/drawing/2014/main" id="{A196CC8F-036A-7D16-D352-015312F9A530}"/>
              </a:ext>
            </a:extLst>
          </p:cNvPr>
          <p:cNvPicPr>
            <a:picLocks noChangeAspect="1"/>
          </p:cNvPicPr>
          <p:nvPr/>
        </p:nvPicPr>
        <p:blipFill rotWithShape="1">
          <a:blip r:embed="rId20">
            <a:extLst>
              <a:ext uri="{28A0092B-C50C-407E-A947-70E740481C1C}">
                <a14:useLocalDpi xmlns:a14="http://schemas.microsoft.com/office/drawing/2010/main" val="0"/>
              </a:ext>
            </a:extLst>
          </a:blip>
          <a:srcRect t="14861" r="57718" b="9009"/>
          <a:stretch/>
        </p:blipFill>
        <p:spPr>
          <a:xfrm>
            <a:off x="3458818" y="3560505"/>
            <a:ext cx="595647" cy="635110"/>
          </a:xfrm>
          <a:prstGeom prst="rect">
            <a:avLst/>
          </a:prstGeom>
        </p:spPr>
      </p:pic>
      <p:pic>
        <p:nvPicPr>
          <p:cNvPr id="47" name="Picture 46" descr="Icon&#10;&#10;Description automatically generated with medium confidence">
            <a:extLst>
              <a:ext uri="{FF2B5EF4-FFF2-40B4-BE49-F238E27FC236}">
                <a16:creationId xmlns:a16="http://schemas.microsoft.com/office/drawing/2014/main" id="{AF8EC9A5-9B6E-E9B8-BEFC-6FEE8BC7FCD8}"/>
              </a:ext>
            </a:extLst>
          </p:cNvPr>
          <p:cNvPicPr>
            <a:picLocks noChangeAspect="1"/>
          </p:cNvPicPr>
          <p:nvPr/>
        </p:nvPicPr>
        <p:blipFill rotWithShape="1">
          <a:blip r:embed="rId20">
            <a:extLst>
              <a:ext uri="{28A0092B-C50C-407E-A947-70E740481C1C}">
                <a14:useLocalDpi xmlns:a14="http://schemas.microsoft.com/office/drawing/2010/main" val="0"/>
              </a:ext>
            </a:extLst>
          </a:blip>
          <a:srcRect l="44476" t="-3533" r="-4643" b="9008"/>
          <a:stretch/>
        </p:blipFill>
        <p:spPr>
          <a:xfrm>
            <a:off x="3916417" y="3509352"/>
            <a:ext cx="735696" cy="684457"/>
          </a:xfrm>
          <a:prstGeom prst="rect">
            <a:avLst/>
          </a:prstGeom>
        </p:spPr>
      </p:pic>
      <p:pic>
        <p:nvPicPr>
          <p:cNvPr id="48" name="Picture 4" descr="Free hands holding letters illustration">
            <a:extLst>
              <a:ext uri="{FF2B5EF4-FFF2-40B4-BE49-F238E27FC236}">
                <a16:creationId xmlns:a16="http://schemas.microsoft.com/office/drawing/2014/main" id="{DE5845A9-C985-C0DF-9AB0-736E49685E8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58201" y="3358727"/>
            <a:ext cx="787185" cy="787185"/>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extLst>
              <a:ext uri="{FF2B5EF4-FFF2-40B4-BE49-F238E27FC236}">
                <a16:creationId xmlns:a16="http://schemas.microsoft.com/office/drawing/2014/main" id="{BD9473CD-261A-9DD6-BDE5-D057BD3DD1A3}"/>
              </a:ext>
            </a:extLst>
          </p:cNvPr>
          <p:cNvSpPr/>
          <p:nvPr/>
        </p:nvSpPr>
        <p:spPr>
          <a:xfrm>
            <a:off x="2540932" y="2053441"/>
            <a:ext cx="2307578" cy="2285325"/>
          </a:xfrm>
          <a:prstGeom prst="roundRect">
            <a:avLst>
              <a:gd name="adj" fmla="val 10189"/>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FDABC42A-1231-4239-AE8E-F7AE34CA4BD8}"/>
              </a:ext>
            </a:extLst>
          </p:cNvPr>
          <p:cNvSpPr/>
          <p:nvPr/>
        </p:nvSpPr>
        <p:spPr>
          <a:xfrm>
            <a:off x="148842" y="2066420"/>
            <a:ext cx="2307578" cy="2285325"/>
          </a:xfrm>
          <a:prstGeom prst="roundRect">
            <a:avLst>
              <a:gd name="adj" fmla="val 10189"/>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1E0136E0-1BD9-10F4-B22D-F0180C57BCC1}"/>
              </a:ext>
            </a:extLst>
          </p:cNvPr>
          <p:cNvSpPr/>
          <p:nvPr/>
        </p:nvSpPr>
        <p:spPr>
          <a:xfrm>
            <a:off x="4941065" y="2042854"/>
            <a:ext cx="2307578" cy="2285325"/>
          </a:xfrm>
          <a:prstGeom prst="roundRect">
            <a:avLst>
              <a:gd name="adj" fmla="val 10189"/>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1925B97C-19A8-EF09-0137-2449BA1951F0}"/>
              </a:ext>
            </a:extLst>
          </p:cNvPr>
          <p:cNvSpPr/>
          <p:nvPr/>
        </p:nvSpPr>
        <p:spPr>
          <a:xfrm>
            <a:off x="7328083" y="2040848"/>
            <a:ext cx="2307578" cy="2285325"/>
          </a:xfrm>
          <a:prstGeom prst="roundRect">
            <a:avLst>
              <a:gd name="adj" fmla="val 10189"/>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F5B6FA1F-325A-4087-5F5A-EE04E6A2AE6C}"/>
              </a:ext>
            </a:extLst>
          </p:cNvPr>
          <p:cNvSpPr/>
          <p:nvPr/>
        </p:nvSpPr>
        <p:spPr>
          <a:xfrm>
            <a:off x="9725144" y="2039249"/>
            <a:ext cx="2307578" cy="2285325"/>
          </a:xfrm>
          <a:prstGeom prst="roundRect">
            <a:avLst>
              <a:gd name="adj" fmla="val 10189"/>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064B15D1-0C7B-C9BF-AF4D-C28884574F8C}"/>
              </a:ext>
            </a:extLst>
          </p:cNvPr>
          <p:cNvSpPr/>
          <p:nvPr/>
        </p:nvSpPr>
        <p:spPr>
          <a:xfrm>
            <a:off x="622725" y="5048512"/>
            <a:ext cx="1422661" cy="447261"/>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Leon</a:t>
            </a:r>
          </a:p>
        </p:txBody>
      </p:sp>
      <p:sp>
        <p:nvSpPr>
          <p:cNvPr id="56" name="Rectangle: Rounded Corners 55">
            <a:extLst>
              <a:ext uri="{FF2B5EF4-FFF2-40B4-BE49-F238E27FC236}">
                <a16:creationId xmlns:a16="http://schemas.microsoft.com/office/drawing/2014/main" id="{79363D3E-FD07-273A-D0ED-968D958C6759}"/>
              </a:ext>
            </a:extLst>
          </p:cNvPr>
          <p:cNvSpPr/>
          <p:nvPr/>
        </p:nvSpPr>
        <p:spPr>
          <a:xfrm>
            <a:off x="3017313" y="5080421"/>
            <a:ext cx="1422661" cy="447261"/>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Mariem</a:t>
            </a:r>
          </a:p>
        </p:txBody>
      </p:sp>
      <p:sp>
        <p:nvSpPr>
          <p:cNvPr id="57" name="Rectangle: Rounded Corners 56">
            <a:extLst>
              <a:ext uri="{FF2B5EF4-FFF2-40B4-BE49-F238E27FC236}">
                <a16:creationId xmlns:a16="http://schemas.microsoft.com/office/drawing/2014/main" id="{90DE7B0D-442D-8940-569F-9A08C4358396}"/>
              </a:ext>
            </a:extLst>
          </p:cNvPr>
          <p:cNvSpPr/>
          <p:nvPr/>
        </p:nvSpPr>
        <p:spPr>
          <a:xfrm>
            <a:off x="5383523" y="4926067"/>
            <a:ext cx="1422661" cy="447261"/>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Century Gothic" panose="020B0502020202020204" pitchFamily="34" charset="0"/>
              </a:rPr>
              <a:t>Lias</a:t>
            </a:r>
            <a:endParaRPr lang="en-GB" sz="2400" b="1" dirty="0">
              <a:latin typeface="Century Gothic" panose="020B0502020202020204" pitchFamily="34" charset="0"/>
            </a:endParaRPr>
          </a:p>
        </p:txBody>
      </p:sp>
      <p:sp>
        <p:nvSpPr>
          <p:cNvPr id="58" name="Rectangle: Rounded Corners 57">
            <a:extLst>
              <a:ext uri="{FF2B5EF4-FFF2-40B4-BE49-F238E27FC236}">
                <a16:creationId xmlns:a16="http://schemas.microsoft.com/office/drawing/2014/main" id="{29F8BDCA-A8E6-8B82-E5CE-2DAA3A602A8B}"/>
              </a:ext>
            </a:extLst>
          </p:cNvPr>
          <p:cNvSpPr/>
          <p:nvPr/>
        </p:nvSpPr>
        <p:spPr>
          <a:xfrm>
            <a:off x="7742087" y="5086288"/>
            <a:ext cx="1422661" cy="447261"/>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Jana</a:t>
            </a:r>
          </a:p>
        </p:txBody>
      </p:sp>
      <p:sp>
        <p:nvSpPr>
          <p:cNvPr id="59" name="Rectangle: Rounded Corners 58">
            <a:extLst>
              <a:ext uri="{FF2B5EF4-FFF2-40B4-BE49-F238E27FC236}">
                <a16:creationId xmlns:a16="http://schemas.microsoft.com/office/drawing/2014/main" id="{44E730CA-3118-F7EE-F86F-0514A3D0B818}"/>
              </a:ext>
            </a:extLst>
          </p:cNvPr>
          <p:cNvSpPr/>
          <p:nvPr/>
        </p:nvSpPr>
        <p:spPr>
          <a:xfrm>
            <a:off x="10087661" y="5115407"/>
            <a:ext cx="1422661" cy="447261"/>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Gabriel</a:t>
            </a:r>
          </a:p>
        </p:txBody>
      </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791060" y="143241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0682" y="119058"/>
            <a:ext cx="1097375" cy="1402202"/>
          </a:xfrm>
          <a:prstGeom prst="rect">
            <a:avLst/>
          </a:prstGeom>
        </p:spPr>
      </p:pic>
      <p:sp>
        <p:nvSpPr>
          <p:cNvPr id="10" name="Speech Bubble: Rectangle with Corners Rounded 9">
            <a:hlinkClick r:id="" action="ppaction://noaction">
              <a:snd r:embed="rId4" name="T2_W6F_7.1.wav"/>
            </a:hlinkClick>
            <a:extLst>
              <a:ext uri="{FF2B5EF4-FFF2-40B4-BE49-F238E27FC236}">
                <a16:creationId xmlns:a16="http://schemas.microsoft.com/office/drawing/2014/main" id="{94B4CB56-EF9F-4AEF-B7BF-2923058BCD20}"/>
              </a:ext>
            </a:extLst>
          </p:cNvPr>
          <p:cNvSpPr/>
          <p:nvPr/>
        </p:nvSpPr>
        <p:spPr>
          <a:xfrm>
            <a:off x="4414217" y="37604"/>
            <a:ext cx="6349106" cy="518040"/>
          </a:xfrm>
          <a:prstGeom prst="wedgeRoundRectCallout">
            <a:avLst>
              <a:gd name="adj1" fmla="val -57251"/>
              <a:gd name="adj2" fmla="val 3453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5675" y="-81017"/>
            <a:ext cx="914400" cy="914400"/>
          </a:xfrm>
          <a:prstGeom prst="rect">
            <a:avLst/>
          </a:prstGeom>
        </p:spPr>
      </p:pic>
      <p:sp>
        <p:nvSpPr>
          <p:cNvPr id="13" name="Google Shape;108;p3">
            <a:hlinkClick r:id="" action="ppaction://noaction">
              <a:snd r:embed="rId4" name="T2_W6F_7.1.wav"/>
            </a:hlinkClick>
            <a:extLst>
              <a:ext uri="{FF2B5EF4-FFF2-40B4-BE49-F238E27FC236}">
                <a16:creationId xmlns:a16="http://schemas.microsoft.com/office/drawing/2014/main" id="{39D3A182-FBA6-4321-AA9A-48BA16223793}"/>
              </a:ext>
            </a:extLst>
          </p:cNvPr>
          <p:cNvSpPr txBox="1"/>
          <p:nvPr/>
        </p:nvSpPr>
        <p:spPr>
          <a:xfrm>
            <a:off x="4414216" y="50976"/>
            <a:ext cx="627203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Hör</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zu</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Was </a:t>
            </a: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macht</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Ronja und was </a:t>
            </a: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macht</a:t>
            </a: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Olivia</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aphicFrame>
        <p:nvGraphicFramePr>
          <p:cNvPr id="12" name="Table 24">
            <a:extLst>
              <a:ext uri="{FF2B5EF4-FFF2-40B4-BE49-F238E27FC236}">
                <a16:creationId xmlns:a16="http://schemas.microsoft.com/office/drawing/2014/main" id="{F24D81E1-15DD-490A-9922-0FDC96AEC033}"/>
              </a:ext>
            </a:extLst>
          </p:cNvPr>
          <p:cNvGraphicFramePr>
            <a:graphicFrameLocks noGrp="1"/>
          </p:cNvGraphicFramePr>
          <p:nvPr/>
        </p:nvGraphicFramePr>
        <p:xfrm>
          <a:off x="589870" y="683020"/>
          <a:ext cx="8922183" cy="6165159"/>
        </p:xfrm>
        <a:graphic>
          <a:graphicData uri="http://schemas.openxmlformats.org/drawingml/2006/table">
            <a:tbl>
              <a:tblPr firstRow="1" bandRow="1">
                <a:tableStyleId>{BDBED569-4797-4DF1-A0F4-6AAB3CD982D8}</a:tableStyleId>
              </a:tblPr>
              <a:tblGrid>
                <a:gridCol w="872544">
                  <a:extLst>
                    <a:ext uri="{9D8B030D-6E8A-4147-A177-3AD203B41FA5}">
                      <a16:colId xmlns:a16="http://schemas.microsoft.com/office/drawing/2014/main" val="2218395770"/>
                    </a:ext>
                  </a:extLst>
                </a:gridCol>
                <a:gridCol w="1790925">
                  <a:extLst>
                    <a:ext uri="{9D8B030D-6E8A-4147-A177-3AD203B41FA5}">
                      <a16:colId xmlns:a16="http://schemas.microsoft.com/office/drawing/2014/main" val="3328270413"/>
                    </a:ext>
                  </a:extLst>
                </a:gridCol>
                <a:gridCol w="1932033">
                  <a:extLst>
                    <a:ext uri="{9D8B030D-6E8A-4147-A177-3AD203B41FA5}">
                      <a16:colId xmlns:a16="http://schemas.microsoft.com/office/drawing/2014/main" val="4057324009"/>
                    </a:ext>
                  </a:extLst>
                </a:gridCol>
                <a:gridCol w="2082845">
                  <a:extLst>
                    <a:ext uri="{9D8B030D-6E8A-4147-A177-3AD203B41FA5}">
                      <a16:colId xmlns:a16="http://schemas.microsoft.com/office/drawing/2014/main" val="2967590951"/>
                    </a:ext>
                  </a:extLst>
                </a:gridCol>
                <a:gridCol w="2243836">
                  <a:extLst>
                    <a:ext uri="{9D8B030D-6E8A-4147-A177-3AD203B41FA5}">
                      <a16:colId xmlns:a16="http://schemas.microsoft.com/office/drawing/2014/main" val="4255832955"/>
                    </a:ext>
                  </a:extLst>
                </a:gridCol>
              </a:tblGrid>
              <a:tr h="500089">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gn="l">
                        <a:lnSpc>
                          <a:spcPct val="200000"/>
                        </a:lnSpc>
                      </a:pPr>
                      <a:r>
                        <a:rPr lang="en-GB" sz="2800" b="1" dirty="0">
                          <a:solidFill>
                            <a:srgbClr val="002060"/>
                          </a:solidFill>
                          <a:latin typeface="Century Gothic" panose="020B0502020202020204" pitchFamily="34" charset="0"/>
                        </a:rPr>
                        <a:t>I</a:t>
                      </a:r>
                    </a:p>
                  </a:txBody>
                  <a:tcPr/>
                </a:tc>
                <a:tc>
                  <a:txBody>
                    <a:bodyPr/>
                    <a:lstStyle/>
                    <a:p>
                      <a:pPr algn="l">
                        <a:lnSpc>
                          <a:spcPct val="200000"/>
                        </a:lnSpc>
                      </a:pPr>
                      <a:r>
                        <a:rPr lang="en-GB" sz="2800" b="1" dirty="0">
                          <a:solidFill>
                            <a:srgbClr val="002060"/>
                          </a:solidFill>
                          <a:latin typeface="Century Gothic" panose="020B0502020202020204" pitchFamily="34" charset="0"/>
                        </a:rPr>
                        <a:t>she</a:t>
                      </a:r>
                    </a:p>
                  </a:txBody>
                  <a:tcPr/>
                </a:tc>
                <a:tc gridSpan="2">
                  <a:txBody>
                    <a:bodyPr/>
                    <a:lstStyle/>
                    <a:p>
                      <a:pPr algn="ctr">
                        <a:lnSpc>
                          <a:spcPct val="200000"/>
                        </a:lnSpc>
                      </a:pPr>
                      <a:r>
                        <a:rPr lang="en-GB" sz="2800" b="1" dirty="0">
                          <a:solidFill>
                            <a:srgbClr val="002060"/>
                          </a:solidFill>
                          <a:latin typeface="Century Gothic" panose="020B0502020202020204" pitchFamily="34" charset="0"/>
                        </a:rPr>
                        <a:t>Activity? </a:t>
                      </a:r>
                    </a:p>
                  </a:txBody>
                  <a:tcPr/>
                </a:tc>
                <a:tc hMerge="1">
                  <a:txBody>
                    <a:bodyPr/>
                    <a:lstStyle/>
                    <a:p>
                      <a:pPr algn="ctr">
                        <a:lnSpc>
                          <a:spcPct val="200000"/>
                        </a:lnSpc>
                      </a:pP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4228972"/>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dirty="0">
                          <a:solidFill>
                            <a:srgbClr val="002060"/>
                          </a:solidFill>
                        </a:rPr>
                        <a:t>       </a:t>
                      </a: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receive</a:t>
                      </a:r>
                    </a:p>
                  </a:txBody>
                  <a:tcPr/>
                </a:tc>
                <a:tc>
                  <a:txBody>
                    <a:bodyPr/>
                    <a:lstStyle/>
                    <a:p>
                      <a:pPr>
                        <a:lnSpc>
                          <a:spcPct val="200000"/>
                        </a:lnSpc>
                      </a:pPr>
                      <a:r>
                        <a:rPr lang="en-GB" sz="2400" b="1" i="1" dirty="0">
                          <a:solidFill>
                            <a:srgbClr val="002060"/>
                          </a:solidFill>
                          <a:latin typeface="Segoe Print" panose="02000600000000000000" pitchFamily="2" charset="0"/>
                        </a:rPr>
                        <a:t>to make/do</a:t>
                      </a:r>
                    </a:p>
                  </a:txBody>
                  <a:tcPr/>
                </a:tc>
                <a:extLst>
                  <a:ext uri="{0D108BD9-81ED-4DB2-BD59-A6C34878D82A}">
                    <a16:rowId xmlns:a16="http://schemas.microsoft.com/office/drawing/2014/main" val="2314955753"/>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need</a:t>
                      </a:r>
                    </a:p>
                  </a:txBody>
                  <a:tcPr/>
                </a:tc>
                <a:tc>
                  <a:txBody>
                    <a:bodyPr/>
                    <a:lstStyle/>
                    <a:p>
                      <a:pPr>
                        <a:lnSpc>
                          <a:spcPct val="200000"/>
                        </a:lnSpc>
                      </a:pPr>
                      <a:r>
                        <a:rPr lang="en-GB" sz="2400" b="1" i="1" dirty="0">
                          <a:solidFill>
                            <a:srgbClr val="002060"/>
                          </a:solidFill>
                          <a:latin typeface="Segoe Print" panose="02000600000000000000" pitchFamily="2" charset="0"/>
                        </a:rPr>
                        <a:t>to have</a:t>
                      </a:r>
                    </a:p>
                  </a:txBody>
                  <a:tcPr/>
                </a:tc>
                <a:extLst>
                  <a:ext uri="{0D108BD9-81ED-4DB2-BD59-A6C34878D82A}">
                    <a16:rowId xmlns:a16="http://schemas.microsoft.com/office/drawing/2014/main" val="3434331294"/>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need</a:t>
                      </a:r>
                    </a:p>
                  </a:txBody>
                  <a:tcPr/>
                </a:tc>
                <a:tc>
                  <a:txBody>
                    <a:bodyPr/>
                    <a:lstStyle/>
                    <a:p>
                      <a:pPr>
                        <a:lnSpc>
                          <a:spcPct val="200000"/>
                        </a:lnSpc>
                      </a:pPr>
                      <a:r>
                        <a:rPr lang="en-GB" sz="2400" b="1" i="1" dirty="0">
                          <a:solidFill>
                            <a:srgbClr val="002060"/>
                          </a:solidFill>
                          <a:latin typeface="Segoe Print" panose="02000600000000000000" pitchFamily="2" charset="0"/>
                        </a:rPr>
                        <a:t>to make/do</a:t>
                      </a:r>
                    </a:p>
                  </a:txBody>
                  <a:tcPr/>
                </a:tc>
                <a:extLst>
                  <a:ext uri="{0D108BD9-81ED-4DB2-BD59-A6C34878D82A}">
                    <a16:rowId xmlns:a16="http://schemas.microsoft.com/office/drawing/2014/main" val="2668564831"/>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have</a:t>
                      </a:r>
                    </a:p>
                  </a:txBody>
                  <a:tcPr/>
                </a:tc>
                <a:tc>
                  <a:txBody>
                    <a:bodyPr/>
                    <a:lstStyle/>
                    <a:p>
                      <a:pPr>
                        <a:lnSpc>
                          <a:spcPct val="200000"/>
                        </a:lnSpc>
                      </a:pPr>
                      <a:r>
                        <a:rPr lang="en-GB" sz="2400" b="1" i="1" dirty="0">
                          <a:solidFill>
                            <a:srgbClr val="002060"/>
                          </a:solidFill>
                          <a:latin typeface="Segoe Print" panose="02000600000000000000" pitchFamily="2" charset="0"/>
                        </a:rPr>
                        <a:t>to write</a:t>
                      </a:r>
                    </a:p>
                  </a:txBody>
                  <a:tcPr/>
                </a:tc>
                <a:extLst>
                  <a:ext uri="{0D108BD9-81ED-4DB2-BD59-A6C34878D82A}">
                    <a16:rowId xmlns:a16="http://schemas.microsoft.com/office/drawing/2014/main" val="1163184148"/>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write</a:t>
                      </a:r>
                    </a:p>
                  </a:txBody>
                  <a:tcPr/>
                </a:tc>
                <a:tc>
                  <a:txBody>
                    <a:bodyPr/>
                    <a:lstStyle/>
                    <a:p>
                      <a:pPr>
                        <a:lnSpc>
                          <a:spcPct val="200000"/>
                        </a:lnSpc>
                      </a:pPr>
                      <a:r>
                        <a:rPr lang="en-GB" sz="2400" b="1" i="1" dirty="0">
                          <a:solidFill>
                            <a:srgbClr val="002060"/>
                          </a:solidFill>
                          <a:latin typeface="Segoe Print" panose="02000600000000000000" pitchFamily="2" charset="0"/>
                        </a:rPr>
                        <a:t>to have</a:t>
                      </a:r>
                    </a:p>
                  </a:txBody>
                  <a:tcPr/>
                </a:tc>
                <a:extLst>
                  <a:ext uri="{0D108BD9-81ED-4DB2-BD59-A6C34878D82A}">
                    <a16:rowId xmlns:a16="http://schemas.microsoft.com/office/drawing/2014/main" val="2330453463"/>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make/do</a:t>
                      </a:r>
                    </a:p>
                  </a:txBody>
                  <a:tcPr/>
                </a:tc>
                <a:tc>
                  <a:txBody>
                    <a:bodyPr/>
                    <a:lstStyle/>
                    <a:p>
                      <a:pPr>
                        <a:lnSpc>
                          <a:spcPct val="200000"/>
                        </a:lnSpc>
                      </a:pPr>
                      <a:r>
                        <a:rPr lang="en-GB" sz="2400" b="1" i="1" dirty="0">
                          <a:solidFill>
                            <a:srgbClr val="002060"/>
                          </a:solidFill>
                          <a:latin typeface="Segoe Print" panose="02000600000000000000" pitchFamily="2" charset="0"/>
                        </a:rPr>
                        <a:t>to receive</a:t>
                      </a:r>
                    </a:p>
                  </a:txBody>
                  <a:tcPr/>
                </a:tc>
                <a:extLst>
                  <a:ext uri="{0D108BD9-81ED-4DB2-BD59-A6C34878D82A}">
                    <a16:rowId xmlns:a16="http://schemas.microsoft.com/office/drawing/2014/main" val="3782343081"/>
                  </a:ext>
                </a:extLst>
              </a:tr>
              <a:tr h="765167">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endParaRPr lang="en-GB" sz="2400" b="1" dirty="0">
                        <a:solidFill>
                          <a:srgbClr val="002060"/>
                        </a:solidFill>
                        <a:latin typeface="Century Gothic" panose="020B0502020202020204" pitchFamily="34" charset="0"/>
                      </a:endParaRPr>
                    </a:p>
                  </a:txBody>
                  <a:tcPr/>
                </a:tc>
                <a:tc>
                  <a:txBody>
                    <a:bodyPr/>
                    <a:lstStyle/>
                    <a:p>
                      <a:pPr>
                        <a:lnSpc>
                          <a:spcPct val="200000"/>
                        </a:lnSpc>
                      </a:pPr>
                      <a:r>
                        <a:rPr lang="en-GB" sz="2400" b="1" i="1" dirty="0">
                          <a:solidFill>
                            <a:srgbClr val="002060"/>
                          </a:solidFill>
                          <a:latin typeface="Segoe Print" panose="02000600000000000000" pitchFamily="2" charset="0"/>
                        </a:rPr>
                        <a:t>to need</a:t>
                      </a:r>
                    </a:p>
                  </a:txBody>
                  <a:tcPr/>
                </a:tc>
                <a:tc>
                  <a:txBody>
                    <a:bodyPr/>
                    <a:lstStyle/>
                    <a:p>
                      <a:pPr>
                        <a:lnSpc>
                          <a:spcPct val="200000"/>
                        </a:lnSpc>
                      </a:pPr>
                      <a:r>
                        <a:rPr lang="en-GB" sz="2400" b="1" i="1" dirty="0">
                          <a:solidFill>
                            <a:srgbClr val="002060"/>
                          </a:solidFill>
                          <a:latin typeface="Segoe Print" panose="02000600000000000000" pitchFamily="2" charset="0"/>
                        </a:rPr>
                        <a:t>to have</a:t>
                      </a:r>
                    </a:p>
                  </a:txBody>
                  <a:tcPr/>
                </a:tc>
                <a:extLst>
                  <a:ext uri="{0D108BD9-81ED-4DB2-BD59-A6C34878D82A}">
                    <a16:rowId xmlns:a16="http://schemas.microsoft.com/office/drawing/2014/main" val="1638254842"/>
                  </a:ext>
                </a:extLst>
              </a:tr>
            </a:tbl>
          </a:graphicData>
        </a:graphic>
      </p:graphicFrame>
      <p:sp>
        <p:nvSpPr>
          <p:cNvPr id="14" name="CustomShape 23">
            <a:hlinkClick r:id="" action="ppaction://noaction">
              <a:snd r:embed="rId7" name="T2_W6F_7.2.wav"/>
            </a:hlinkClick>
            <a:extLst>
              <a:ext uri="{FF2B5EF4-FFF2-40B4-BE49-F238E27FC236}">
                <a16:creationId xmlns:a16="http://schemas.microsoft.com/office/drawing/2014/main" id="{94849347-A4E6-4E3F-B3ED-D4E1CEB8D4E6}"/>
              </a:ext>
            </a:extLst>
          </p:cNvPr>
          <p:cNvSpPr/>
          <p:nvPr/>
        </p:nvSpPr>
        <p:spPr>
          <a:xfrm>
            <a:off x="780228" y="16150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CustomShape 23">
            <a:hlinkClick r:id="" action="ppaction://noaction">
              <a:snd r:embed="rId8" name="T2_W6F_7.3.wav"/>
            </a:hlinkClick>
            <a:extLst>
              <a:ext uri="{FF2B5EF4-FFF2-40B4-BE49-F238E27FC236}">
                <a16:creationId xmlns:a16="http://schemas.microsoft.com/office/drawing/2014/main" id="{95E0D20A-432F-4890-962C-E7799990E44B}"/>
              </a:ext>
            </a:extLst>
          </p:cNvPr>
          <p:cNvSpPr/>
          <p:nvPr/>
        </p:nvSpPr>
        <p:spPr>
          <a:xfrm>
            <a:off x="789119" y="235016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9" name="T2_W6F_7.4.wav"/>
            </a:hlinkClick>
            <a:extLst>
              <a:ext uri="{FF2B5EF4-FFF2-40B4-BE49-F238E27FC236}">
                <a16:creationId xmlns:a16="http://schemas.microsoft.com/office/drawing/2014/main" id="{F89023E2-6E00-48FC-BAFA-0C0D0C45F91C}"/>
              </a:ext>
            </a:extLst>
          </p:cNvPr>
          <p:cNvSpPr/>
          <p:nvPr/>
        </p:nvSpPr>
        <p:spPr>
          <a:xfrm>
            <a:off x="789119" y="30880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CustomShape 23">
            <a:hlinkClick r:id="" action="ppaction://noaction">
              <a:snd r:embed="rId10" name="T2_W6F_7.5.wav"/>
            </a:hlinkClick>
            <a:extLst>
              <a:ext uri="{FF2B5EF4-FFF2-40B4-BE49-F238E27FC236}">
                <a16:creationId xmlns:a16="http://schemas.microsoft.com/office/drawing/2014/main" id="{B2B0B6F0-F073-4559-84A3-CF2B6A3F6003}"/>
              </a:ext>
            </a:extLst>
          </p:cNvPr>
          <p:cNvSpPr/>
          <p:nvPr/>
        </p:nvSpPr>
        <p:spPr>
          <a:xfrm>
            <a:off x="780228" y="384956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3">
            <a:hlinkClick r:id="" action="ppaction://noaction">
              <a:snd r:embed="rId11" name="T2_W6F_7.6.wav"/>
            </a:hlinkClick>
            <a:extLst>
              <a:ext uri="{FF2B5EF4-FFF2-40B4-BE49-F238E27FC236}">
                <a16:creationId xmlns:a16="http://schemas.microsoft.com/office/drawing/2014/main" id="{CBC58825-68EE-4E7A-873B-7F5BE8D722B1}"/>
              </a:ext>
            </a:extLst>
          </p:cNvPr>
          <p:cNvSpPr/>
          <p:nvPr/>
        </p:nvSpPr>
        <p:spPr>
          <a:xfrm>
            <a:off x="798366" y="466884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3">
            <a:hlinkClick r:id="" action="ppaction://noaction">
              <a:snd r:embed="rId12" name="T2_W6F_7.7.wav"/>
            </a:hlinkClick>
            <a:extLst>
              <a:ext uri="{FF2B5EF4-FFF2-40B4-BE49-F238E27FC236}">
                <a16:creationId xmlns:a16="http://schemas.microsoft.com/office/drawing/2014/main" id="{8FA25ABB-2529-4976-8558-7C985F4525B4}"/>
              </a:ext>
            </a:extLst>
          </p:cNvPr>
          <p:cNvSpPr/>
          <p:nvPr/>
        </p:nvSpPr>
        <p:spPr>
          <a:xfrm>
            <a:off x="780228" y="543713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Icon&#10;&#10;Description automatically generated">
            <a:extLst>
              <a:ext uri="{FF2B5EF4-FFF2-40B4-BE49-F238E27FC236}">
                <a16:creationId xmlns:a16="http://schemas.microsoft.com/office/drawing/2014/main" id="{29A74B55-B177-4CBB-9E47-4F72D87D8AB5}"/>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171400" y="1628359"/>
            <a:ext cx="517321" cy="517320"/>
          </a:xfrm>
          <a:prstGeom prst="rect">
            <a:avLst/>
          </a:prstGeom>
        </p:spPr>
      </p:pic>
      <p:pic>
        <p:nvPicPr>
          <p:cNvPr id="22" name="Picture 21" descr="Icon&#10;&#10;Description automatically generated">
            <a:extLst>
              <a:ext uri="{FF2B5EF4-FFF2-40B4-BE49-F238E27FC236}">
                <a16:creationId xmlns:a16="http://schemas.microsoft.com/office/drawing/2014/main" id="{217284D2-58CA-4C98-AAB7-EEDB16A26F28}"/>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896895" y="2307988"/>
            <a:ext cx="517321" cy="517320"/>
          </a:xfrm>
          <a:prstGeom prst="rect">
            <a:avLst/>
          </a:prstGeom>
        </p:spPr>
      </p:pic>
      <p:pic>
        <p:nvPicPr>
          <p:cNvPr id="23" name="Picture 22" descr="Icon&#10;&#10;Description automatically generated">
            <a:extLst>
              <a:ext uri="{FF2B5EF4-FFF2-40B4-BE49-F238E27FC236}">
                <a16:creationId xmlns:a16="http://schemas.microsoft.com/office/drawing/2014/main" id="{D759E730-0010-4FC2-9CEF-A83E2A75809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896894" y="3083886"/>
            <a:ext cx="517321" cy="517320"/>
          </a:xfrm>
          <a:prstGeom prst="rect">
            <a:avLst/>
          </a:prstGeom>
        </p:spPr>
      </p:pic>
      <p:pic>
        <p:nvPicPr>
          <p:cNvPr id="24" name="Picture 23" descr="Icon&#10;&#10;Description automatically generated">
            <a:extLst>
              <a:ext uri="{FF2B5EF4-FFF2-40B4-BE49-F238E27FC236}">
                <a16:creationId xmlns:a16="http://schemas.microsoft.com/office/drawing/2014/main" id="{04070746-EEA6-4944-91E7-90413236810C}"/>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057675" y="3918989"/>
            <a:ext cx="517321" cy="517320"/>
          </a:xfrm>
          <a:prstGeom prst="rect">
            <a:avLst/>
          </a:prstGeom>
        </p:spPr>
      </p:pic>
      <p:pic>
        <p:nvPicPr>
          <p:cNvPr id="25" name="Picture 24" descr="Icon&#10;&#10;Description automatically generated">
            <a:extLst>
              <a:ext uri="{FF2B5EF4-FFF2-40B4-BE49-F238E27FC236}">
                <a16:creationId xmlns:a16="http://schemas.microsoft.com/office/drawing/2014/main" id="{D955A5EE-9439-4BA2-A114-659F6DC759D7}"/>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095475" y="4712321"/>
            <a:ext cx="517321" cy="517320"/>
          </a:xfrm>
          <a:prstGeom prst="rect">
            <a:avLst/>
          </a:prstGeom>
        </p:spPr>
      </p:pic>
      <p:pic>
        <p:nvPicPr>
          <p:cNvPr id="26" name="Picture 25" descr="Icon&#10;&#10;Description automatically generated">
            <a:extLst>
              <a:ext uri="{FF2B5EF4-FFF2-40B4-BE49-F238E27FC236}">
                <a16:creationId xmlns:a16="http://schemas.microsoft.com/office/drawing/2014/main" id="{6510BCD4-89FC-4144-AE09-452D5AA8DACC}"/>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896894" y="5376654"/>
            <a:ext cx="517321" cy="517320"/>
          </a:xfrm>
          <a:prstGeom prst="rect">
            <a:avLst/>
          </a:prstGeom>
        </p:spPr>
      </p:pic>
      <p:pic>
        <p:nvPicPr>
          <p:cNvPr id="27" name="Picture 26" descr="Icon&#10;&#10;Description automatically generated">
            <a:extLst>
              <a:ext uri="{FF2B5EF4-FFF2-40B4-BE49-F238E27FC236}">
                <a16:creationId xmlns:a16="http://schemas.microsoft.com/office/drawing/2014/main" id="{3EA33CAE-67DB-4623-9AA9-CA44DDBCF212}"/>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2059616" y="6196530"/>
            <a:ext cx="517321" cy="517320"/>
          </a:xfrm>
          <a:prstGeom prst="rect">
            <a:avLst/>
          </a:prstGeom>
        </p:spPr>
      </p:pic>
      <p:sp>
        <p:nvSpPr>
          <p:cNvPr id="28" name="CustomShape 23">
            <a:hlinkClick r:id="" action="ppaction://noaction">
              <a:snd r:embed="rId14" name="T2_W6F_7.8.wav"/>
            </a:hlinkClick>
            <a:extLst>
              <a:ext uri="{FF2B5EF4-FFF2-40B4-BE49-F238E27FC236}">
                <a16:creationId xmlns:a16="http://schemas.microsoft.com/office/drawing/2014/main" id="{40037CA2-2D58-4826-8A6E-0EA2206017C7}"/>
              </a:ext>
            </a:extLst>
          </p:cNvPr>
          <p:cNvSpPr/>
          <p:nvPr/>
        </p:nvSpPr>
        <p:spPr>
          <a:xfrm>
            <a:off x="798366" y="613679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Rounded Corners 30">
            <a:extLst>
              <a:ext uri="{FF2B5EF4-FFF2-40B4-BE49-F238E27FC236}">
                <a16:creationId xmlns:a16="http://schemas.microsoft.com/office/drawing/2014/main" id="{8059CA1A-FAEF-4954-A096-161CA1947CC5}"/>
              </a:ext>
            </a:extLst>
          </p:cNvPr>
          <p:cNvSpPr/>
          <p:nvPr/>
        </p:nvSpPr>
        <p:spPr>
          <a:xfrm>
            <a:off x="5216289" y="1512799"/>
            <a:ext cx="1989732"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772DB30E-3BBF-475A-9CAA-ACC8CF671F7F}"/>
              </a:ext>
            </a:extLst>
          </p:cNvPr>
          <p:cNvSpPr/>
          <p:nvPr/>
        </p:nvSpPr>
        <p:spPr>
          <a:xfrm>
            <a:off x="7319263" y="3083810"/>
            <a:ext cx="2123120"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Rectangle: Rounded Corners 35">
            <a:extLst>
              <a:ext uri="{FF2B5EF4-FFF2-40B4-BE49-F238E27FC236}">
                <a16:creationId xmlns:a16="http://schemas.microsoft.com/office/drawing/2014/main" id="{1D502C51-9A67-4B44-8AA5-80FC0E2553AC}"/>
              </a:ext>
            </a:extLst>
          </p:cNvPr>
          <p:cNvSpPr/>
          <p:nvPr/>
        </p:nvSpPr>
        <p:spPr>
          <a:xfrm>
            <a:off x="5216289" y="2315728"/>
            <a:ext cx="1989732"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Rounded Corners 36">
            <a:extLst>
              <a:ext uri="{FF2B5EF4-FFF2-40B4-BE49-F238E27FC236}">
                <a16:creationId xmlns:a16="http://schemas.microsoft.com/office/drawing/2014/main" id="{C61F8044-B50C-4560-B03A-4C1BD69C9856}"/>
              </a:ext>
            </a:extLst>
          </p:cNvPr>
          <p:cNvSpPr/>
          <p:nvPr/>
        </p:nvSpPr>
        <p:spPr>
          <a:xfrm>
            <a:off x="5213951" y="3835790"/>
            <a:ext cx="1989732"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Rounded Corners 37">
            <a:extLst>
              <a:ext uri="{FF2B5EF4-FFF2-40B4-BE49-F238E27FC236}">
                <a16:creationId xmlns:a16="http://schemas.microsoft.com/office/drawing/2014/main" id="{BADCF86F-6526-4BF6-82EC-88EB0D7D5799}"/>
              </a:ext>
            </a:extLst>
          </p:cNvPr>
          <p:cNvSpPr/>
          <p:nvPr/>
        </p:nvSpPr>
        <p:spPr>
          <a:xfrm>
            <a:off x="5221604" y="4599827"/>
            <a:ext cx="1989732"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Rounded Corners 38">
            <a:extLst>
              <a:ext uri="{FF2B5EF4-FFF2-40B4-BE49-F238E27FC236}">
                <a16:creationId xmlns:a16="http://schemas.microsoft.com/office/drawing/2014/main" id="{47CC1065-6C94-4833-AF2C-C1AC1835A8DA}"/>
              </a:ext>
            </a:extLst>
          </p:cNvPr>
          <p:cNvSpPr/>
          <p:nvPr/>
        </p:nvSpPr>
        <p:spPr>
          <a:xfrm>
            <a:off x="7319260" y="5376654"/>
            <a:ext cx="2161623"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Rectangle: Rounded Corners 39">
            <a:extLst>
              <a:ext uri="{FF2B5EF4-FFF2-40B4-BE49-F238E27FC236}">
                <a16:creationId xmlns:a16="http://schemas.microsoft.com/office/drawing/2014/main" id="{B706C0E4-E5AF-4AB0-ABD1-44FA48A703F9}"/>
              </a:ext>
            </a:extLst>
          </p:cNvPr>
          <p:cNvSpPr/>
          <p:nvPr/>
        </p:nvSpPr>
        <p:spPr>
          <a:xfrm>
            <a:off x="5221604" y="6129461"/>
            <a:ext cx="1989732" cy="660963"/>
          </a:xfrm>
          <a:prstGeom prst="round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7" name="Picture 6" descr="A cartoon of a person in a black outfit&#10;&#10;Description automatically generated">
            <a:extLst>
              <a:ext uri="{FF2B5EF4-FFF2-40B4-BE49-F238E27FC236}">
                <a16:creationId xmlns:a16="http://schemas.microsoft.com/office/drawing/2014/main" id="{A930E2DB-4EF0-6AD6-A0AA-EE26A7C6761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18621" y="2176365"/>
            <a:ext cx="1460732" cy="4278825"/>
          </a:xfrm>
          <a:prstGeom prst="rect">
            <a:avLst/>
          </a:prstGeom>
        </p:spPr>
      </p:pic>
      <p:pic>
        <p:nvPicPr>
          <p:cNvPr id="20" name="Picture 19" descr="A cartoon of a person with her hands in her pockets&#10;&#10;Description automatically generated">
            <a:extLst>
              <a:ext uri="{FF2B5EF4-FFF2-40B4-BE49-F238E27FC236}">
                <a16:creationId xmlns:a16="http://schemas.microsoft.com/office/drawing/2014/main" id="{20C2FBE3-1A6D-EED9-E73D-4DE8C7FF9773}"/>
              </a:ext>
            </a:extLst>
          </p:cNvPr>
          <p:cNvPicPr>
            <a:picLocks noChangeAspect="1"/>
          </p:cNvPicPr>
          <p:nvPr/>
        </p:nvPicPr>
        <p:blipFill rotWithShape="1">
          <a:blip r:embed="rId16">
            <a:extLst>
              <a:ext uri="{28A0092B-C50C-407E-A947-70E740481C1C}">
                <a14:useLocalDpi xmlns:a14="http://schemas.microsoft.com/office/drawing/2010/main" val="0"/>
              </a:ext>
            </a:extLst>
          </a:blip>
          <a:srcRect l="9228"/>
          <a:stretch/>
        </p:blipFill>
        <p:spPr>
          <a:xfrm>
            <a:off x="9556926" y="2353763"/>
            <a:ext cx="1460732" cy="4165091"/>
          </a:xfrm>
          <a:prstGeom prst="rect">
            <a:avLst/>
          </a:prstGeom>
        </p:spPr>
      </p:pic>
      <p:pic>
        <p:nvPicPr>
          <p:cNvPr id="33" name="Picture 32">
            <a:extLst>
              <a:ext uri="{FF2B5EF4-FFF2-40B4-BE49-F238E27FC236}">
                <a16:creationId xmlns:a16="http://schemas.microsoft.com/office/drawing/2014/main" id="{6C6817B7-5E61-A02A-2585-1508834A79AA}"/>
              </a:ext>
            </a:extLst>
          </p:cNvPr>
          <p:cNvPicPr>
            <a:picLocks noChangeAspect="1"/>
          </p:cNvPicPr>
          <p:nvPr/>
        </p:nvPicPr>
        <p:blipFill rotWithShape="1">
          <a:blip r:embed="rId17"/>
          <a:srcRect b="69493"/>
          <a:stretch/>
        </p:blipFill>
        <p:spPr>
          <a:xfrm>
            <a:off x="4106785" y="649601"/>
            <a:ext cx="931049" cy="832006"/>
          </a:xfrm>
          <a:prstGeom prst="rect">
            <a:avLst/>
          </a:prstGeom>
        </p:spPr>
      </p:pic>
      <p:pic>
        <p:nvPicPr>
          <p:cNvPr id="34" name="Picture 33" descr="A cartoon of a person with her hands in her pockets&#10;&#10;Description automatically generated">
            <a:extLst>
              <a:ext uri="{FF2B5EF4-FFF2-40B4-BE49-F238E27FC236}">
                <a16:creationId xmlns:a16="http://schemas.microsoft.com/office/drawing/2014/main" id="{A7FC6F17-C1A9-6814-73DD-019CC018EF5E}"/>
              </a:ext>
            </a:extLst>
          </p:cNvPr>
          <p:cNvPicPr>
            <a:picLocks noChangeAspect="1"/>
          </p:cNvPicPr>
          <p:nvPr/>
        </p:nvPicPr>
        <p:blipFill rotWithShape="1">
          <a:blip r:embed="rId16">
            <a:extLst>
              <a:ext uri="{28A0092B-C50C-407E-A947-70E740481C1C}">
                <a14:useLocalDpi xmlns:a14="http://schemas.microsoft.com/office/drawing/2010/main" val="0"/>
              </a:ext>
            </a:extLst>
          </a:blip>
          <a:srcRect b="66490"/>
          <a:stretch/>
        </p:blipFill>
        <p:spPr>
          <a:xfrm>
            <a:off x="1865376" y="623184"/>
            <a:ext cx="995126" cy="863080"/>
          </a:xfrm>
          <a:prstGeom prst="rect">
            <a:avLst/>
          </a:prstGeom>
        </p:spPr>
      </p:pic>
      <p:sp>
        <p:nvSpPr>
          <p:cNvPr id="35" name="CustomShape 23">
            <a:hlinkClick r:id="" action="ppaction://noaction">
              <a:snd r:embed="rId18" name="T2_W6F_7.9.wav"/>
            </a:hlinkClick>
            <a:extLst>
              <a:ext uri="{FF2B5EF4-FFF2-40B4-BE49-F238E27FC236}">
                <a16:creationId xmlns:a16="http://schemas.microsoft.com/office/drawing/2014/main" id="{947DFA90-9052-4EBB-A492-2C88F4CE7BB4}"/>
              </a:ext>
            </a:extLst>
          </p:cNvPr>
          <p:cNvSpPr/>
          <p:nvPr/>
        </p:nvSpPr>
        <p:spPr>
          <a:xfrm>
            <a:off x="198151" y="1615015"/>
            <a:ext cx="464040" cy="396360"/>
          </a:xfrm>
          <a:prstGeom prst="actionButtonBlank">
            <a:avLst/>
          </a:prstGeom>
          <a:solidFill>
            <a:srgbClr val="FFD319"/>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CustomShape 23">
            <a:hlinkClick r:id="" action="ppaction://noaction">
              <a:snd r:embed="rId19" name="T2_W6F_7.10.wav"/>
            </a:hlinkClick>
            <a:extLst>
              <a:ext uri="{FF2B5EF4-FFF2-40B4-BE49-F238E27FC236}">
                <a16:creationId xmlns:a16="http://schemas.microsoft.com/office/drawing/2014/main" id="{E2D0F80F-C140-48EB-B8B3-37B7DB81FF14}"/>
              </a:ext>
            </a:extLst>
          </p:cNvPr>
          <p:cNvSpPr/>
          <p:nvPr/>
        </p:nvSpPr>
        <p:spPr>
          <a:xfrm>
            <a:off x="207042" y="2350162"/>
            <a:ext cx="464040" cy="396360"/>
          </a:xfrm>
          <a:prstGeom prst="actionButtonBlank">
            <a:avLst/>
          </a:prstGeom>
          <a:solidFill>
            <a:srgbClr val="FFD319"/>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CustomShape 23">
            <a:hlinkClick r:id="" action="ppaction://noaction">
              <a:snd r:embed="rId20" name="T2_W6F_7.11.wav"/>
            </a:hlinkClick>
            <a:extLst>
              <a:ext uri="{FF2B5EF4-FFF2-40B4-BE49-F238E27FC236}">
                <a16:creationId xmlns:a16="http://schemas.microsoft.com/office/drawing/2014/main" id="{BDC30982-34D0-4CDA-BA4C-F1905B6911D2}"/>
              </a:ext>
            </a:extLst>
          </p:cNvPr>
          <p:cNvSpPr/>
          <p:nvPr/>
        </p:nvSpPr>
        <p:spPr>
          <a:xfrm>
            <a:off x="207042" y="3088009"/>
            <a:ext cx="464040" cy="396360"/>
          </a:xfrm>
          <a:prstGeom prst="actionButtonBlank">
            <a:avLst/>
          </a:prstGeom>
          <a:solidFill>
            <a:srgbClr val="FFD319"/>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CustomShape 23">
            <a:hlinkClick r:id="" action="ppaction://noaction">
              <a:snd r:embed="rId21" name="T2_W6F_7.12.wav"/>
            </a:hlinkClick>
            <a:extLst>
              <a:ext uri="{FF2B5EF4-FFF2-40B4-BE49-F238E27FC236}">
                <a16:creationId xmlns:a16="http://schemas.microsoft.com/office/drawing/2014/main" id="{CC00DE49-5AC3-4A3F-AC92-B302B3D2562A}"/>
              </a:ext>
            </a:extLst>
          </p:cNvPr>
          <p:cNvSpPr/>
          <p:nvPr/>
        </p:nvSpPr>
        <p:spPr>
          <a:xfrm>
            <a:off x="198151" y="3849566"/>
            <a:ext cx="464040" cy="396360"/>
          </a:xfrm>
          <a:prstGeom prst="actionButtonBlank">
            <a:avLst/>
          </a:prstGeom>
          <a:solidFill>
            <a:srgbClr val="FFD319"/>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CustomShape 23">
            <a:hlinkClick r:id="" action="ppaction://noaction">
              <a:snd r:embed="rId22" name="T2_W6F_7.13.wav"/>
            </a:hlinkClick>
            <a:extLst>
              <a:ext uri="{FF2B5EF4-FFF2-40B4-BE49-F238E27FC236}">
                <a16:creationId xmlns:a16="http://schemas.microsoft.com/office/drawing/2014/main" id="{1B47FF87-584F-41C1-B485-799740D4C2B2}"/>
              </a:ext>
            </a:extLst>
          </p:cNvPr>
          <p:cNvSpPr/>
          <p:nvPr/>
        </p:nvSpPr>
        <p:spPr>
          <a:xfrm>
            <a:off x="216289" y="4668847"/>
            <a:ext cx="464040" cy="396360"/>
          </a:xfrm>
          <a:prstGeom prst="actionButtonBlank">
            <a:avLst/>
          </a:prstGeom>
          <a:solidFill>
            <a:srgbClr val="FFD319"/>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CustomShape 23">
            <a:hlinkClick r:id="" action="ppaction://noaction">
              <a:snd r:embed="rId23" name="T2_W6F_7.14.wav"/>
            </a:hlinkClick>
            <a:extLst>
              <a:ext uri="{FF2B5EF4-FFF2-40B4-BE49-F238E27FC236}">
                <a16:creationId xmlns:a16="http://schemas.microsoft.com/office/drawing/2014/main" id="{DCE43AA9-9827-4708-A45E-740763771E24}"/>
              </a:ext>
            </a:extLst>
          </p:cNvPr>
          <p:cNvSpPr/>
          <p:nvPr/>
        </p:nvSpPr>
        <p:spPr>
          <a:xfrm>
            <a:off x="198151" y="5437134"/>
            <a:ext cx="464040" cy="396360"/>
          </a:xfrm>
          <a:prstGeom prst="actionButtonBlank">
            <a:avLst/>
          </a:prstGeom>
          <a:solidFill>
            <a:srgbClr val="FFD319"/>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CustomShape 23">
            <a:hlinkClick r:id="" action="ppaction://noaction">
              <a:snd r:embed="rId24" name="T2_W6F_7.15.wav"/>
            </a:hlinkClick>
            <a:extLst>
              <a:ext uri="{FF2B5EF4-FFF2-40B4-BE49-F238E27FC236}">
                <a16:creationId xmlns:a16="http://schemas.microsoft.com/office/drawing/2014/main" id="{EB49C27D-19AC-45E7-87A6-1E96748B4214}"/>
              </a:ext>
            </a:extLst>
          </p:cNvPr>
          <p:cNvSpPr/>
          <p:nvPr/>
        </p:nvSpPr>
        <p:spPr>
          <a:xfrm>
            <a:off x="216289" y="6136792"/>
            <a:ext cx="464040" cy="396360"/>
          </a:xfrm>
          <a:prstGeom prst="actionButtonBlank">
            <a:avLst/>
          </a:prstGeom>
          <a:solidFill>
            <a:srgbClr val="FFD319"/>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4692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6" grpId="0" animBg="1"/>
      <p:bldP spid="37" grpId="0" animBg="1"/>
      <p:bldP spid="38" grpId="0" animBg="1"/>
      <p:bldP spid="39" grpId="0" animBg="1"/>
      <p:bldP spid="40"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with his hands in his pockets&#10;&#10;Description automatically generated">
            <a:extLst>
              <a:ext uri="{FF2B5EF4-FFF2-40B4-BE49-F238E27FC236}">
                <a16:creationId xmlns:a16="http://schemas.microsoft.com/office/drawing/2014/main" id="{334C14DE-CCA1-5A91-D809-D749BCEA9686}"/>
              </a:ext>
            </a:extLst>
          </p:cNvPr>
          <p:cNvPicPr>
            <a:picLocks noChangeAspect="1"/>
          </p:cNvPicPr>
          <p:nvPr/>
        </p:nvPicPr>
        <p:blipFill rotWithShape="1">
          <a:blip r:embed="rId3">
            <a:extLst>
              <a:ext uri="{28A0092B-C50C-407E-A947-70E740481C1C}">
                <a14:useLocalDpi xmlns:a14="http://schemas.microsoft.com/office/drawing/2010/main" val="0"/>
              </a:ext>
            </a:extLst>
          </a:blip>
          <a:srcRect b="63478"/>
          <a:stretch/>
        </p:blipFill>
        <p:spPr>
          <a:xfrm>
            <a:off x="6628970" y="1291870"/>
            <a:ext cx="2127430" cy="2010849"/>
          </a:xfrm>
          <a:prstGeom prst="rect">
            <a:avLst/>
          </a:prstGeom>
        </p:spPr>
      </p:pic>
      <p:pic>
        <p:nvPicPr>
          <p:cNvPr id="7" name="Picture 6" descr="A cartoon of a child&#10;&#10;Description automatically generated">
            <a:extLst>
              <a:ext uri="{FF2B5EF4-FFF2-40B4-BE49-F238E27FC236}">
                <a16:creationId xmlns:a16="http://schemas.microsoft.com/office/drawing/2014/main" id="{DAA1F1E3-F8A3-06AE-D383-6CFCD85A0853}"/>
              </a:ext>
            </a:extLst>
          </p:cNvPr>
          <p:cNvPicPr>
            <a:picLocks noChangeAspect="1"/>
          </p:cNvPicPr>
          <p:nvPr/>
        </p:nvPicPr>
        <p:blipFill rotWithShape="1">
          <a:blip r:embed="rId4">
            <a:extLst>
              <a:ext uri="{28A0092B-C50C-407E-A947-70E740481C1C}">
                <a14:useLocalDpi xmlns:a14="http://schemas.microsoft.com/office/drawing/2010/main" val="0"/>
              </a:ext>
            </a:extLst>
          </a:blip>
          <a:srcRect b="45942"/>
          <a:stretch/>
        </p:blipFill>
        <p:spPr>
          <a:xfrm>
            <a:off x="10447680" y="2048386"/>
            <a:ext cx="1593160" cy="1563527"/>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296068" y="16809"/>
            <a:ext cx="322640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Primary</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Bee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1717944" y="677832"/>
            <a:ext cx="4603241"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54" y="463138"/>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1860621" y="706040"/>
            <a:ext cx="584871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mn-cs"/>
                <a:sym typeface="Calibri"/>
              </a:rPr>
              <a:t>Wie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mn-cs"/>
                <a:sym typeface="Calibri"/>
              </a:rPr>
              <a:t>sagt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mn-cs"/>
                <a:sym typeface="Calibri"/>
              </a:rPr>
              <a:t> man…auf Deutsch?</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4" name="Picture 3" descr="A picture containing map&#10;&#10;Description automatically generated">
            <a:extLst>
              <a:ext uri="{FF2B5EF4-FFF2-40B4-BE49-F238E27FC236}">
                <a16:creationId xmlns:a16="http://schemas.microsoft.com/office/drawing/2014/main" id="{81531D2B-40BF-4A4B-A269-5FACC4FE64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62" y="2567478"/>
            <a:ext cx="6711207" cy="3870998"/>
          </a:xfrm>
          <a:prstGeom prst="rect">
            <a:avLst/>
          </a:prstGeom>
        </p:spPr>
      </p:pic>
      <p:sp>
        <p:nvSpPr>
          <p:cNvPr id="14" name="Google Shape;653;p27">
            <a:extLst>
              <a:ext uri="{FF2B5EF4-FFF2-40B4-BE49-F238E27FC236}">
                <a16:creationId xmlns:a16="http://schemas.microsoft.com/office/drawing/2014/main" id="{46C30412-1633-4CB3-B720-68062DDAE154}"/>
              </a:ext>
            </a:extLst>
          </p:cNvPr>
          <p:cNvSpPr/>
          <p:nvPr/>
        </p:nvSpPr>
        <p:spPr>
          <a:xfrm>
            <a:off x="8433758" y="1659713"/>
            <a:ext cx="2212539" cy="1228282"/>
          </a:xfrm>
          <a:prstGeom prst="wedgeRoundRectCallout">
            <a:avLst>
              <a:gd name="adj1" fmla="val -45594"/>
              <a:gd name="adj2" fmla="val 9028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Wie </a:t>
            </a:r>
            <a:r>
              <a:rPr kumimoji="0" lang="en-GB" sz="2000" b="0"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sagt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man ‘to need’ auf Deutsch?</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5" name="Google Shape;653;p27">
            <a:extLst>
              <a:ext uri="{FF2B5EF4-FFF2-40B4-BE49-F238E27FC236}">
                <a16:creationId xmlns:a16="http://schemas.microsoft.com/office/drawing/2014/main" id="{48909ED9-97A6-494D-BA2B-0588195377A4}"/>
              </a:ext>
            </a:extLst>
          </p:cNvPr>
          <p:cNvSpPr/>
          <p:nvPr/>
        </p:nvSpPr>
        <p:spPr>
          <a:xfrm>
            <a:off x="8756400" y="3696898"/>
            <a:ext cx="1969692" cy="653711"/>
          </a:xfrm>
          <a:prstGeom prst="wedgeRoundRectCallout">
            <a:avLst>
              <a:gd name="adj1" fmla="val 74826"/>
              <a:gd name="adj2" fmla="val -105737"/>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brauchen</a:t>
            </a: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sz="2000" b="0" i="1"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6" name="Google Shape;653;p27">
            <a:extLst>
              <a:ext uri="{FF2B5EF4-FFF2-40B4-BE49-F238E27FC236}">
                <a16:creationId xmlns:a16="http://schemas.microsoft.com/office/drawing/2014/main" id="{0F5B485F-6284-4BA3-8DD6-36529CA41BB5}"/>
              </a:ext>
            </a:extLst>
          </p:cNvPr>
          <p:cNvSpPr/>
          <p:nvPr/>
        </p:nvSpPr>
        <p:spPr>
          <a:xfrm>
            <a:off x="9168146" y="5159513"/>
            <a:ext cx="2822293" cy="813584"/>
          </a:xfrm>
          <a:prstGeom prst="wedgeRoundRectCallout">
            <a:avLst>
              <a:gd name="adj1" fmla="val 35256"/>
              <a:gd name="adj2" fmla="val -160929"/>
              <a:gd name="adj3" fmla="val 16667"/>
            </a:avLst>
          </a:prstGeom>
          <a:solidFill>
            <a:srgbClr val="00206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If you don’t know, say </a:t>
            </a:r>
            <a:b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‘Ich </a:t>
            </a:r>
            <a:r>
              <a:rPr kumimoji="0" lang="en-GB" sz="1800" b="0" i="0" u="none" strike="noStrike" kern="1200" cap="none" spc="0" normalizeH="0" baseline="0" noProof="0" dirty="0" err="1">
                <a:ln>
                  <a:noFill/>
                </a:ln>
                <a:solidFill>
                  <a:srgbClr val="FFFFFF"/>
                </a:solidFill>
                <a:effectLst/>
                <a:uLnTx/>
                <a:uFillTx/>
                <a:latin typeface="Century Gothic" panose="020F0302020204030204"/>
                <a:ea typeface="+mn-ea"/>
                <a:cs typeface="+mn-cs"/>
              </a:rPr>
              <a:t>weiß</a:t>
            </a: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 es </a:t>
            </a:r>
            <a:r>
              <a:rPr kumimoji="0" lang="en-GB" sz="1800" b="0" i="0" u="none" strike="noStrike" kern="1200" cap="none" spc="0" normalizeH="0" baseline="0" noProof="0" dirty="0" err="1">
                <a:ln>
                  <a:noFill/>
                </a:ln>
                <a:solidFill>
                  <a:srgbClr val="FFFFFF"/>
                </a:solidFill>
                <a:effectLst/>
                <a:uLnTx/>
                <a:uFillTx/>
                <a:latin typeface="Century Gothic" panose="020F0302020204030204"/>
                <a:ea typeface="+mn-ea"/>
                <a:cs typeface="+mn-cs"/>
              </a:rPr>
              <a:t>nicht</a:t>
            </a: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8" name="Google Shape;653;p27">
            <a:extLst>
              <a:ext uri="{FF2B5EF4-FFF2-40B4-BE49-F238E27FC236}">
                <a16:creationId xmlns:a16="http://schemas.microsoft.com/office/drawing/2014/main" id="{FA861CDA-29A0-4562-BEF4-A9ED08A7A611}"/>
              </a:ext>
            </a:extLst>
          </p:cNvPr>
          <p:cNvSpPr/>
          <p:nvPr/>
        </p:nvSpPr>
        <p:spPr>
          <a:xfrm>
            <a:off x="6641279" y="3966531"/>
            <a:ext cx="1513448" cy="627205"/>
          </a:xfrm>
          <a:prstGeom prst="wedgeRoundRectCallout">
            <a:avLst>
              <a:gd name="adj1" fmla="val 34072"/>
              <a:gd name="adj2" fmla="val -15579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FFFF"/>
                </a:solidFill>
                <a:effectLst/>
                <a:uLnTx/>
                <a:uFillTx/>
                <a:latin typeface="Century Gothic" panose="020F0302020204030204"/>
                <a:ea typeface="+mn-ea"/>
                <a:cs typeface="+mn-cs"/>
              </a:rPr>
              <a:t>Richtig</a:t>
            </a:r>
            <a:r>
              <a:rPr kumimoji="0" lang="en-GB" sz="2000" b="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sz="20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A6E415E1-C3F0-4EDF-9169-532AC9049774}"/>
              </a:ext>
            </a:extLst>
          </p:cNvPr>
          <p:cNvSpPr txBox="1"/>
          <p:nvPr/>
        </p:nvSpPr>
        <p:spPr>
          <a:xfrm>
            <a:off x="90077" y="1281782"/>
            <a:ext cx="101721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preparing for the German Primary Bee.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Gabriel is helping him</a:t>
            </a:r>
            <a:r>
              <a:rPr kumimoji="0" lang="en-GB" sz="1800" b="0"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428932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a person with his hands in his pockets&#10;&#10;Description automatically generated">
            <a:extLst>
              <a:ext uri="{FF2B5EF4-FFF2-40B4-BE49-F238E27FC236}">
                <a16:creationId xmlns:a16="http://schemas.microsoft.com/office/drawing/2014/main" id="{9D23B1DE-690C-B927-2516-4CE8AE24B3E9}"/>
              </a:ext>
            </a:extLst>
          </p:cNvPr>
          <p:cNvPicPr>
            <a:picLocks noChangeAspect="1"/>
          </p:cNvPicPr>
          <p:nvPr/>
        </p:nvPicPr>
        <p:blipFill rotWithShape="1">
          <a:blip r:embed="rId3">
            <a:extLst>
              <a:ext uri="{28A0092B-C50C-407E-A947-70E740481C1C}">
                <a14:useLocalDpi xmlns:a14="http://schemas.microsoft.com/office/drawing/2010/main" val="0"/>
              </a:ext>
            </a:extLst>
          </a:blip>
          <a:srcRect b="63478"/>
          <a:stretch/>
        </p:blipFill>
        <p:spPr>
          <a:xfrm>
            <a:off x="7167280" y="1626235"/>
            <a:ext cx="1870305" cy="1767814"/>
          </a:xfrm>
          <a:prstGeom prst="rect">
            <a:avLst/>
          </a:prstGeom>
        </p:spPr>
      </p:pic>
      <p:pic>
        <p:nvPicPr>
          <p:cNvPr id="11" name="Picture 10" descr="A cartoon of a child&#10;&#10;Description automatically generated">
            <a:extLst>
              <a:ext uri="{FF2B5EF4-FFF2-40B4-BE49-F238E27FC236}">
                <a16:creationId xmlns:a16="http://schemas.microsoft.com/office/drawing/2014/main" id="{ED4FC807-403B-C19A-A5BD-5D5A60B84DFC}"/>
              </a:ext>
            </a:extLst>
          </p:cNvPr>
          <p:cNvPicPr>
            <a:picLocks noChangeAspect="1"/>
          </p:cNvPicPr>
          <p:nvPr/>
        </p:nvPicPr>
        <p:blipFill rotWithShape="1">
          <a:blip r:embed="rId4">
            <a:extLst>
              <a:ext uri="{28A0092B-C50C-407E-A947-70E740481C1C}">
                <a14:useLocalDpi xmlns:a14="http://schemas.microsoft.com/office/drawing/2010/main" val="0"/>
              </a:ext>
            </a:extLst>
          </a:blip>
          <a:srcRect b="45942"/>
          <a:stretch/>
        </p:blipFill>
        <p:spPr>
          <a:xfrm>
            <a:off x="10601760" y="2154402"/>
            <a:ext cx="1542759" cy="1514063"/>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4b</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Rectangle 5">
            <a:extLst>
              <a:ext uri="{FF2B5EF4-FFF2-40B4-BE49-F238E27FC236}">
                <a16:creationId xmlns:a16="http://schemas.microsoft.com/office/drawing/2014/main" id="{67F195E3-B4A8-4B57-84B5-E286C7573A0E}"/>
              </a:ext>
            </a:extLst>
          </p:cNvPr>
          <p:cNvSpPr/>
          <p:nvPr/>
        </p:nvSpPr>
        <p:spPr>
          <a:xfrm>
            <a:off x="3314702" y="32868"/>
            <a:ext cx="770515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Wie sagt man … auf Deutsch?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Speech Bubble: Rectangle with Corners Rounded 7">
            <a:extLst>
              <a:ext uri="{FF2B5EF4-FFF2-40B4-BE49-F238E27FC236}">
                <a16:creationId xmlns:a16="http://schemas.microsoft.com/office/drawing/2014/main" id="{59240F57-A22B-4D0E-8019-AC8D258BB600}"/>
              </a:ext>
            </a:extLst>
          </p:cNvPr>
          <p:cNvSpPr/>
          <p:nvPr/>
        </p:nvSpPr>
        <p:spPr>
          <a:xfrm>
            <a:off x="1194983" y="736468"/>
            <a:ext cx="2932096"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A33234D2-0669-40D3-968E-DC8E1F621A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54" y="463138"/>
            <a:ext cx="914400" cy="914400"/>
          </a:xfrm>
          <a:prstGeom prst="rect">
            <a:avLst/>
          </a:prstGeom>
        </p:spPr>
      </p:pic>
      <p:sp>
        <p:nvSpPr>
          <p:cNvPr id="10" name="Google Shape;108;p3">
            <a:extLst>
              <a:ext uri="{FF2B5EF4-FFF2-40B4-BE49-F238E27FC236}">
                <a16:creationId xmlns:a16="http://schemas.microsoft.com/office/drawing/2014/main" id="{58DE2B2C-7CEA-4E91-8562-FCECCF8D4011}"/>
              </a:ext>
            </a:extLst>
          </p:cNvPr>
          <p:cNvSpPr txBox="1"/>
          <p:nvPr/>
        </p:nvSpPr>
        <p:spPr>
          <a:xfrm>
            <a:off x="1277905" y="710133"/>
            <a:ext cx="262104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alibri"/>
                <a:cs typeface="Calibri"/>
                <a:sym typeface="Calibri"/>
              </a:rPr>
              <a:t>Partnerbarbeit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aphicFrame>
        <p:nvGraphicFramePr>
          <p:cNvPr id="14" name="Table 6">
            <a:extLst>
              <a:ext uri="{FF2B5EF4-FFF2-40B4-BE49-F238E27FC236}">
                <a16:creationId xmlns:a16="http://schemas.microsoft.com/office/drawing/2014/main" id="{B7F6EC76-13E6-4432-B90A-E1A5F0C4C5F9}"/>
              </a:ext>
            </a:extLst>
          </p:cNvPr>
          <p:cNvGraphicFramePr>
            <a:graphicFrameLocks noGrp="1"/>
          </p:cNvGraphicFramePr>
          <p:nvPr>
            <p:extLst>
              <p:ext uri="{D42A27DB-BD31-4B8C-83A1-F6EECF244321}">
                <p14:modId xmlns:p14="http://schemas.microsoft.com/office/powerpoint/2010/main" val="1623998498"/>
              </p:ext>
            </p:extLst>
          </p:nvPr>
        </p:nvGraphicFramePr>
        <p:xfrm>
          <a:off x="201561" y="2321896"/>
          <a:ext cx="3502776" cy="4293219"/>
        </p:xfrm>
        <a:graphic>
          <a:graphicData uri="http://schemas.openxmlformats.org/drawingml/2006/table">
            <a:tbl>
              <a:tblPr firstRow="1" bandRow="1">
                <a:tableStyleId>{BDBED569-4797-4DF1-A0F4-6AAB3CD982D8}</a:tableStyleId>
              </a:tblPr>
              <a:tblGrid>
                <a:gridCol w="3502776">
                  <a:extLst>
                    <a:ext uri="{9D8B030D-6E8A-4147-A177-3AD203B41FA5}">
                      <a16:colId xmlns:a16="http://schemas.microsoft.com/office/drawing/2014/main" val="65097138"/>
                    </a:ext>
                  </a:extLst>
                </a:gridCol>
              </a:tblGrid>
              <a:tr h="370840">
                <a:tc>
                  <a:txBody>
                    <a:bodyPr/>
                    <a:lstStyle/>
                    <a:p>
                      <a:r>
                        <a:rPr lang="en-GB" sz="2200" b="0" dirty="0">
                          <a:solidFill>
                            <a:srgbClr val="002060"/>
                          </a:solidFill>
                          <a:latin typeface="Century Gothic" panose="020B0502020202020204" pitchFamily="34" charset="0"/>
                        </a:rPr>
                        <a:t>1. to need</a:t>
                      </a:r>
                    </a:p>
                  </a:txBody>
                  <a:tcPr/>
                </a:tc>
                <a:extLst>
                  <a:ext uri="{0D108BD9-81ED-4DB2-BD59-A6C34878D82A}">
                    <a16:rowId xmlns:a16="http://schemas.microsoft.com/office/drawing/2014/main" val="3931397274"/>
                  </a:ext>
                </a:extLst>
              </a:tr>
              <a:tr h="452739">
                <a:tc>
                  <a:txBody>
                    <a:bodyPr/>
                    <a:lstStyle/>
                    <a:p>
                      <a:r>
                        <a:rPr lang="en-GB" sz="2200" dirty="0">
                          <a:solidFill>
                            <a:srgbClr val="002060"/>
                          </a:solidFill>
                          <a:latin typeface="Century Gothic" panose="020B0502020202020204" pitchFamily="34" charset="0"/>
                        </a:rPr>
                        <a:t>2. he does</a:t>
                      </a:r>
                    </a:p>
                  </a:txBody>
                  <a:tcPr/>
                </a:tc>
                <a:extLst>
                  <a:ext uri="{0D108BD9-81ED-4DB2-BD59-A6C34878D82A}">
                    <a16:rowId xmlns:a16="http://schemas.microsoft.com/office/drawing/2014/main" val="2043165204"/>
                  </a:ext>
                </a:extLst>
              </a:tr>
              <a:tr h="370840">
                <a:tc>
                  <a:txBody>
                    <a:bodyPr/>
                    <a:lstStyle/>
                    <a:p>
                      <a:r>
                        <a:rPr lang="en-GB" sz="2200" dirty="0">
                          <a:solidFill>
                            <a:srgbClr val="002060"/>
                          </a:solidFill>
                          <a:latin typeface="Century Gothic" panose="020B0502020202020204" pitchFamily="34" charset="0"/>
                        </a:rPr>
                        <a:t>3. I receive</a:t>
                      </a:r>
                    </a:p>
                  </a:txBody>
                  <a:tcPr/>
                </a:tc>
                <a:extLst>
                  <a:ext uri="{0D108BD9-81ED-4DB2-BD59-A6C34878D82A}">
                    <a16:rowId xmlns:a16="http://schemas.microsoft.com/office/drawing/2014/main" val="919429850"/>
                  </a:ext>
                </a:extLst>
              </a:tr>
              <a:tr h="370840">
                <a:tc>
                  <a:txBody>
                    <a:bodyPr/>
                    <a:lstStyle/>
                    <a:p>
                      <a:r>
                        <a:rPr lang="en-GB" sz="2200" dirty="0">
                          <a:solidFill>
                            <a:srgbClr val="002060"/>
                          </a:solidFill>
                          <a:latin typeface="Century Gothic" panose="020B0502020202020204" pitchFamily="34" charset="0"/>
                        </a:rPr>
                        <a:t>4. to write</a:t>
                      </a:r>
                    </a:p>
                  </a:txBody>
                  <a:tcPr/>
                </a:tc>
                <a:extLst>
                  <a:ext uri="{0D108BD9-81ED-4DB2-BD59-A6C34878D82A}">
                    <a16:rowId xmlns:a16="http://schemas.microsoft.com/office/drawing/2014/main" val="34009648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5. (the) letter</a:t>
                      </a:r>
                    </a:p>
                  </a:txBody>
                  <a:tcPr/>
                </a:tc>
                <a:extLst>
                  <a:ext uri="{0D108BD9-81ED-4DB2-BD59-A6C34878D82A}">
                    <a16:rowId xmlns:a16="http://schemas.microsoft.com/office/drawing/2014/main" val="33252231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6. who?</a:t>
                      </a:r>
                    </a:p>
                  </a:txBody>
                  <a:tcPr/>
                </a:tc>
                <a:extLst>
                  <a:ext uri="{0D108BD9-81ED-4DB2-BD59-A6C34878D82A}">
                    <a16:rowId xmlns:a16="http://schemas.microsoft.com/office/drawing/2014/main" val="31770906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7. She has</a:t>
                      </a:r>
                    </a:p>
                  </a:txBody>
                  <a:tcPr/>
                </a:tc>
                <a:extLst>
                  <a:ext uri="{0D108BD9-81ED-4DB2-BD59-A6C34878D82A}">
                    <a16:rowId xmlns:a16="http://schemas.microsoft.com/office/drawing/2014/main" val="25249111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8. (the) tree</a:t>
                      </a:r>
                    </a:p>
                  </a:txBody>
                  <a:tcPr/>
                </a:tc>
                <a:extLst>
                  <a:ext uri="{0D108BD9-81ED-4DB2-BD59-A6C34878D82A}">
                    <a16:rowId xmlns:a16="http://schemas.microsoft.com/office/drawing/2014/main" val="258023818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9. my</a:t>
                      </a:r>
                    </a:p>
                  </a:txBody>
                  <a:tcPr/>
                </a:tc>
                <a:extLst>
                  <a:ext uri="{0D108BD9-81ED-4DB2-BD59-A6C34878D82A}">
                    <a16:rowId xmlns:a16="http://schemas.microsoft.com/office/drawing/2014/main" val="70223257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10. (the) task</a:t>
                      </a:r>
                    </a:p>
                  </a:txBody>
                  <a:tcPr/>
                </a:tc>
                <a:extLst>
                  <a:ext uri="{0D108BD9-81ED-4DB2-BD59-A6C34878D82A}">
                    <a16:rowId xmlns:a16="http://schemas.microsoft.com/office/drawing/2014/main" val="2699483101"/>
                  </a:ext>
                </a:extLst>
              </a:tr>
            </a:tbl>
          </a:graphicData>
        </a:graphic>
      </p:graphicFrame>
      <p:sp>
        <p:nvSpPr>
          <p:cNvPr id="16" name="Google Shape;653;p27">
            <a:extLst>
              <a:ext uri="{FF2B5EF4-FFF2-40B4-BE49-F238E27FC236}">
                <a16:creationId xmlns:a16="http://schemas.microsoft.com/office/drawing/2014/main" id="{5557F9E9-0225-4A79-A5F8-8424BCA43086}"/>
              </a:ext>
            </a:extLst>
          </p:cNvPr>
          <p:cNvSpPr/>
          <p:nvPr/>
        </p:nvSpPr>
        <p:spPr>
          <a:xfrm>
            <a:off x="8433758" y="1659713"/>
            <a:ext cx="2212539" cy="1228282"/>
          </a:xfrm>
          <a:prstGeom prst="wedgeRoundRectCallout">
            <a:avLst>
              <a:gd name="adj1" fmla="val -45594"/>
              <a:gd name="adj2" fmla="val 90283"/>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Wie </a:t>
            </a:r>
            <a:r>
              <a:rPr kumimoji="0" lang="en-GB" sz="2000" b="0" i="0" u="none" strike="noStrike" kern="1200" cap="none" spc="0" normalizeH="0" baseline="0" noProof="0" dirty="0" err="1">
                <a:ln>
                  <a:noFill/>
                </a:ln>
                <a:solidFill>
                  <a:prstClr val="white"/>
                </a:solidFill>
                <a:effectLst/>
                <a:uLnTx/>
                <a:uFillTx/>
                <a:latin typeface="Century Gothic"/>
                <a:ea typeface="Century Gothic"/>
                <a:cs typeface="Century Gothic"/>
                <a:sym typeface="Century Gothic"/>
              </a:rPr>
              <a:t>sagt</a:t>
            </a:r>
            <a:r>
              <a:rPr kumimoji="0" lang="en-GB" sz="2000" b="0" i="0" u="none" strike="noStrike" kern="1200" cap="none" spc="0" normalizeH="0" baseline="0" noProof="0" dirty="0">
                <a:ln>
                  <a:noFill/>
                </a:ln>
                <a:solidFill>
                  <a:prstClr val="white"/>
                </a:solidFill>
                <a:effectLst/>
                <a:uLnTx/>
                <a:uFillTx/>
                <a:latin typeface="Century Gothic"/>
                <a:ea typeface="Century Gothic"/>
                <a:cs typeface="Century Gothic"/>
                <a:sym typeface="Century Gothic"/>
              </a:rPr>
              <a:t> man ‘to need’ auf Deutsch?</a:t>
            </a:r>
            <a:endParaRPr kumimoji="0"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Google Shape;653;p27">
            <a:extLst>
              <a:ext uri="{FF2B5EF4-FFF2-40B4-BE49-F238E27FC236}">
                <a16:creationId xmlns:a16="http://schemas.microsoft.com/office/drawing/2014/main" id="{0189BBEC-E541-4F08-8156-D85357F4C065}"/>
              </a:ext>
            </a:extLst>
          </p:cNvPr>
          <p:cNvSpPr/>
          <p:nvPr/>
        </p:nvSpPr>
        <p:spPr>
          <a:xfrm>
            <a:off x="8796012" y="3429000"/>
            <a:ext cx="1969692" cy="653711"/>
          </a:xfrm>
          <a:prstGeom prst="wedgeRoundRectCallout">
            <a:avLst>
              <a:gd name="adj1" fmla="val 71510"/>
              <a:gd name="adj2" fmla="val -6077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FFFFFF"/>
                </a:solidFill>
                <a:effectLst/>
                <a:uLnTx/>
                <a:uFillTx/>
                <a:latin typeface="Century Gothic" panose="020F0302020204030204"/>
                <a:ea typeface="+mn-ea"/>
                <a:cs typeface="+mn-cs"/>
              </a:rPr>
              <a:t>brauchen</a:t>
            </a: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sz="1800" b="0" i="1"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1" name="Google Shape;653;p27">
            <a:extLst>
              <a:ext uri="{FF2B5EF4-FFF2-40B4-BE49-F238E27FC236}">
                <a16:creationId xmlns:a16="http://schemas.microsoft.com/office/drawing/2014/main" id="{31176184-6689-4E02-8622-4079F6CF1014}"/>
              </a:ext>
            </a:extLst>
          </p:cNvPr>
          <p:cNvSpPr/>
          <p:nvPr/>
        </p:nvSpPr>
        <p:spPr>
          <a:xfrm>
            <a:off x="9168146" y="5159513"/>
            <a:ext cx="2822293" cy="813584"/>
          </a:xfrm>
          <a:prstGeom prst="wedgeRoundRectCallout">
            <a:avLst>
              <a:gd name="adj1" fmla="val 35256"/>
              <a:gd name="adj2" fmla="val -160929"/>
              <a:gd name="adj3" fmla="val 16667"/>
            </a:avLst>
          </a:prstGeom>
          <a:solidFill>
            <a:srgbClr val="00206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If you don’t know, say </a:t>
            </a:r>
            <a:b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‘Ich </a:t>
            </a:r>
            <a:r>
              <a:rPr kumimoji="0" lang="en-GB" sz="1800" b="0" i="0" u="none" strike="noStrike" kern="1200" cap="none" spc="0" normalizeH="0" baseline="0" noProof="0" dirty="0" err="1">
                <a:ln>
                  <a:noFill/>
                </a:ln>
                <a:solidFill>
                  <a:srgbClr val="FFFFFF"/>
                </a:solidFill>
                <a:effectLst/>
                <a:uLnTx/>
                <a:uFillTx/>
                <a:latin typeface="Century Gothic" panose="020F0302020204030204"/>
                <a:ea typeface="+mn-ea"/>
                <a:cs typeface="+mn-cs"/>
              </a:rPr>
              <a:t>weiß</a:t>
            </a: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 es </a:t>
            </a:r>
            <a:r>
              <a:rPr kumimoji="0" lang="en-GB" sz="1800" b="0" i="0" u="none" strike="noStrike" kern="1200" cap="none" spc="0" normalizeH="0" baseline="0" noProof="0" dirty="0" err="1">
                <a:ln>
                  <a:noFill/>
                </a:ln>
                <a:solidFill>
                  <a:srgbClr val="FFFFFF"/>
                </a:solidFill>
                <a:effectLst/>
                <a:uLnTx/>
                <a:uFillTx/>
                <a:latin typeface="Century Gothic" panose="020F0302020204030204"/>
                <a:ea typeface="+mn-ea"/>
                <a:cs typeface="+mn-cs"/>
              </a:rPr>
              <a:t>nicht</a:t>
            </a: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aphicFrame>
        <p:nvGraphicFramePr>
          <p:cNvPr id="3" name="Table 2">
            <a:extLst>
              <a:ext uri="{FF2B5EF4-FFF2-40B4-BE49-F238E27FC236}">
                <a16:creationId xmlns:a16="http://schemas.microsoft.com/office/drawing/2014/main" id="{0A1593BE-2D0F-449F-96BE-2F3AF8FD73FF}"/>
              </a:ext>
            </a:extLst>
          </p:cNvPr>
          <p:cNvGraphicFramePr>
            <a:graphicFrameLocks noGrp="1"/>
          </p:cNvGraphicFramePr>
          <p:nvPr>
            <p:extLst>
              <p:ext uri="{D42A27DB-BD31-4B8C-83A1-F6EECF244321}">
                <p14:modId xmlns:p14="http://schemas.microsoft.com/office/powerpoint/2010/main" val="2985384494"/>
              </p:ext>
            </p:extLst>
          </p:nvPr>
        </p:nvGraphicFramePr>
        <p:xfrm>
          <a:off x="3848856" y="2326261"/>
          <a:ext cx="3568341" cy="4293219"/>
        </p:xfrm>
        <a:graphic>
          <a:graphicData uri="http://schemas.openxmlformats.org/drawingml/2006/table">
            <a:tbl>
              <a:tblPr firstRow="1" bandRow="1">
                <a:tableStyleId>{E8B1032C-EA38-4F05-BA0D-38AFFFC7BED3}</a:tableStyleId>
              </a:tblPr>
              <a:tblGrid>
                <a:gridCol w="3568341">
                  <a:extLst>
                    <a:ext uri="{9D8B030D-6E8A-4147-A177-3AD203B41FA5}">
                      <a16:colId xmlns:a16="http://schemas.microsoft.com/office/drawing/2014/main" val="3874415944"/>
                    </a:ext>
                  </a:extLst>
                </a:gridCol>
              </a:tblGrid>
              <a:tr h="370840">
                <a:tc>
                  <a:txBody>
                    <a:bodyPr/>
                    <a:lstStyle/>
                    <a:p>
                      <a:r>
                        <a:rPr lang="en-GB" sz="2200" b="0" dirty="0">
                          <a:solidFill>
                            <a:srgbClr val="002060"/>
                          </a:solidFill>
                          <a:latin typeface="Century Gothic" panose="020B0502020202020204" pitchFamily="34" charset="0"/>
                        </a:rPr>
                        <a:t>1. to receive</a:t>
                      </a:r>
                    </a:p>
                  </a:txBody>
                  <a:tcPr/>
                </a:tc>
                <a:extLst>
                  <a:ext uri="{0D108BD9-81ED-4DB2-BD59-A6C34878D82A}">
                    <a16:rowId xmlns:a16="http://schemas.microsoft.com/office/drawing/2014/main" val="1351466280"/>
                  </a:ext>
                </a:extLst>
              </a:tr>
              <a:tr h="452739">
                <a:tc>
                  <a:txBody>
                    <a:bodyPr/>
                    <a:lstStyle/>
                    <a:p>
                      <a:r>
                        <a:rPr lang="en-GB" sz="2200" dirty="0">
                          <a:solidFill>
                            <a:srgbClr val="002060"/>
                          </a:solidFill>
                          <a:latin typeface="Century Gothic" panose="020B0502020202020204" pitchFamily="34" charset="0"/>
                        </a:rPr>
                        <a:t>2. she writes</a:t>
                      </a:r>
                    </a:p>
                  </a:txBody>
                  <a:tcPr/>
                </a:tc>
                <a:extLst>
                  <a:ext uri="{0D108BD9-81ED-4DB2-BD59-A6C34878D82A}">
                    <a16:rowId xmlns:a16="http://schemas.microsoft.com/office/drawing/2014/main" val="1095335626"/>
                  </a:ext>
                </a:extLst>
              </a:tr>
              <a:tr h="370840">
                <a:tc>
                  <a:txBody>
                    <a:bodyPr/>
                    <a:lstStyle/>
                    <a:p>
                      <a:r>
                        <a:rPr lang="en-GB" sz="2200" dirty="0">
                          <a:solidFill>
                            <a:srgbClr val="002060"/>
                          </a:solidFill>
                          <a:latin typeface="Century Gothic" panose="020B0502020202020204" pitchFamily="34" charset="0"/>
                        </a:rPr>
                        <a:t>3. I need</a:t>
                      </a:r>
                    </a:p>
                  </a:txBody>
                  <a:tcPr/>
                </a:tc>
                <a:extLst>
                  <a:ext uri="{0D108BD9-81ED-4DB2-BD59-A6C34878D82A}">
                    <a16:rowId xmlns:a16="http://schemas.microsoft.com/office/drawing/2014/main" val="3401115055"/>
                  </a:ext>
                </a:extLst>
              </a:tr>
              <a:tr h="370840">
                <a:tc>
                  <a:txBody>
                    <a:bodyPr/>
                    <a:lstStyle/>
                    <a:p>
                      <a:r>
                        <a:rPr lang="en-GB" sz="2200" dirty="0">
                          <a:solidFill>
                            <a:srgbClr val="002060"/>
                          </a:solidFill>
                          <a:latin typeface="Century Gothic" panose="020B0502020202020204" pitchFamily="34" charset="0"/>
                        </a:rPr>
                        <a:t>4. to make</a:t>
                      </a:r>
                    </a:p>
                  </a:txBody>
                  <a:tcPr/>
                </a:tc>
                <a:extLst>
                  <a:ext uri="{0D108BD9-81ED-4DB2-BD59-A6C34878D82A}">
                    <a16:rowId xmlns:a16="http://schemas.microsoft.com/office/drawing/2014/main" val="876191455"/>
                  </a:ext>
                </a:extLst>
              </a:tr>
              <a:tr h="370840">
                <a:tc>
                  <a:txBody>
                    <a:bodyPr/>
                    <a:lstStyle/>
                    <a:p>
                      <a:r>
                        <a:rPr lang="en-GB" sz="2200" dirty="0">
                          <a:solidFill>
                            <a:srgbClr val="002060"/>
                          </a:solidFill>
                          <a:latin typeface="Century Gothic" panose="020B0502020202020204" pitchFamily="34" charset="0"/>
                        </a:rPr>
                        <a:t>5. (the) story</a:t>
                      </a:r>
                    </a:p>
                  </a:txBody>
                  <a:tcPr/>
                </a:tc>
                <a:extLst>
                  <a:ext uri="{0D108BD9-81ED-4DB2-BD59-A6C34878D82A}">
                    <a16:rowId xmlns:a16="http://schemas.microsoft.com/office/drawing/2014/main" val="70123240"/>
                  </a:ext>
                </a:extLst>
              </a:tr>
              <a:tr h="370840">
                <a:tc>
                  <a:txBody>
                    <a:bodyPr/>
                    <a:lstStyle/>
                    <a:p>
                      <a:r>
                        <a:rPr lang="en-GB" sz="2200" dirty="0">
                          <a:solidFill>
                            <a:srgbClr val="002060"/>
                          </a:solidFill>
                          <a:latin typeface="Century Gothic" panose="020B0502020202020204" pitchFamily="34" charset="0"/>
                        </a:rPr>
                        <a:t>6. (the) [female] partner</a:t>
                      </a:r>
                    </a:p>
                  </a:txBody>
                  <a:tcPr/>
                </a:tc>
                <a:extLst>
                  <a:ext uri="{0D108BD9-81ED-4DB2-BD59-A6C34878D82A}">
                    <a16:rowId xmlns:a16="http://schemas.microsoft.com/office/drawing/2014/main" val="1753573398"/>
                  </a:ext>
                </a:extLst>
              </a:tr>
              <a:tr h="370840">
                <a:tc>
                  <a:txBody>
                    <a:bodyPr/>
                    <a:lstStyle/>
                    <a:p>
                      <a:r>
                        <a:rPr lang="en-GB" sz="2200" dirty="0">
                          <a:solidFill>
                            <a:srgbClr val="002060"/>
                          </a:solidFill>
                          <a:latin typeface="Century Gothic" panose="020B0502020202020204" pitchFamily="34" charset="0"/>
                        </a:rPr>
                        <a:t>7. It has</a:t>
                      </a:r>
                    </a:p>
                  </a:txBody>
                  <a:tcPr/>
                </a:tc>
                <a:extLst>
                  <a:ext uri="{0D108BD9-81ED-4DB2-BD59-A6C34878D82A}">
                    <a16:rowId xmlns:a16="http://schemas.microsoft.com/office/drawing/2014/main" val="4002487630"/>
                  </a:ext>
                </a:extLst>
              </a:tr>
              <a:tr h="370840">
                <a:tc>
                  <a:txBody>
                    <a:bodyPr/>
                    <a:lstStyle/>
                    <a:p>
                      <a:r>
                        <a:rPr lang="en-GB" sz="2200" dirty="0">
                          <a:solidFill>
                            <a:srgbClr val="002060"/>
                          </a:solidFill>
                          <a:latin typeface="Century Gothic" panose="020B0502020202020204" pitchFamily="34" charset="0"/>
                        </a:rPr>
                        <a:t>8. (the) bicycle</a:t>
                      </a:r>
                    </a:p>
                  </a:txBody>
                  <a:tcPr/>
                </a:tc>
                <a:extLst>
                  <a:ext uri="{0D108BD9-81ED-4DB2-BD59-A6C34878D82A}">
                    <a16:rowId xmlns:a16="http://schemas.microsoft.com/office/drawing/2014/main" val="3496695608"/>
                  </a:ext>
                </a:extLst>
              </a:tr>
              <a:tr h="370840">
                <a:tc>
                  <a:txBody>
                    <a:bodyPr/>
                    <a:lstStyle/>
                    <a:p>
                      <a:r>
                        <a:rPr lang="en-GB" sz="2200" dirty="0">
                          <a:solidFill>
                            <a:srgbClr val="002060"/>
                          </a:solidFill>
                          <a:latin typeface="Century Gothic" panose="020B0502020202020204" pitchFamily="34" charset="0"/>
                        </a:rPr>
                        <a:t>9. your</a:t>
                      </a:r>
                    </a:p>
                  </a:txBody>
                  <a:tcPr/>
                </a:tc>
                <a:extLst>
                  <a:ext uri="{0D108BD9-81ED-4DB2-BD59-A6C34878D82A}">
                    <a16:rowId xmlns:a16="http://schemas.microsoft.com/office/drawing/2014/main" val="1942097301"/>
                  </a:ext>
                </a:extLst>
              </a:tr>
              <a:tr h="370840">
                <a:tc>
                  <a:txBody>
                    <a:bodyPr/>
                    <a:lstStyle/>
                    <a:p>
                      <a:r>
                        <a:rPr lang="en-GB" sz="2200" dirty="0">
                          <a:solidFill>
                            <a:srgbClr val="002060"/>
                          </a:solidFill>
                          <a:latin typeface="Century Gothic" panose="020B0502020202020204" pitchFamily="34" charset="0"/>
                        </a:rPr>
                        <a:t>10. (the) game</a:t>
                      </a:r>
                    </a:p>
                  </a:txBody>
                  <a:tcPr/>
                </a:tc>
                <a:extLst>
                  <a:ext uri="{0D108BD9-81ED-4DB2-BD59-A6C34878D82A}">
                    <a16:rowId xmlns:a16="http://schemas.microsoft.com/office/drawing/2014/main" val="1718840630"/>
                  </a:ext>
                </a:extLst>
              </a:tr>
            </a:tbl>
          </a:graphicData>
        </a:graphic>
      </p:graphicFrame>
      <p:sp>
        <p:nvSpPr>
          <p:cNvPr id="22" name="Google Shape;653;p27">
            <a:extLst>
              <a:ext uri="{FF2B5EF4-FFF2-40B4-BE49-F238E27FC236}">
                <a16:creationId xmlns:a16="http://schemas.microsoft.com/office/drawing/2014/main" id="{77A56935-BA61-4A9C-8890-830B9019EDED}"/>
              </a:ext>
            </a:extLst>
          </p:cNvPr>
          <p:cNvSpPr/>
          <p:nvPr/>
        </p:nvSpPr>
        <p:spPr>
          <a:xfrm>
            <a:off x="6920310" y="3890558"/>
            <a:ext cx="1513448" cy="627205"/>
          </a:xfrm>
          <a:prstGeom prst="wedgeRoundRectCallout">
            <a:avLst>
              <a:gd name="adj1" fmla="val 34072"/>
              <a:gd name="adj2" fmla="val -155796"/>
              <a:gd name="adj3" fmla="val 16667"/>
            </a:avLst>
          </a:prstGeom>
          <a:solidFill>
            <a:srgbClr val="002060"/>
          </a:solidFill>
          <a:ln w="12700"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FFFFFF"/>
                </a:solidFill>
                <a:effectLst/>
                <a:uLnTx/>
                <a:uFillTx/>
                <a:latin typeface="Century Gothic" panose="020F0302020204030204"/>
                <a:ea typeface="+mn-ea"/>
                <a:cs typeface="+mn-cs"/>
              </a:rPr>
              <a:t>Richtig</a:t>
            </a:r>
            <a:r>
              <a:rPr kumimoji="0" lang="en-GB" sz="1800" b="0" i="0" u="none" strike="noStrike" kern="1200" cap="none" spc="0" normalizeH="0" baseline="0" noProof="0" dirty="0">
                <a:ln>
                  <a:noFill/>
                </a:ln>
                <a:solidFill>
                  <a:srgbClr val="FFFFFF"/>
                </a:solidFill>
                <a:effectLst/>
                <a:uLnTx/>
                <a:uFillTx/>
                <a:latin typeface="Century Gothic" panose="020F0302020204030204"/>
                <a:ea typeface="+mn-ea"/>
                <a:cs typeface="+mn-cs"/>
              </a:rPr>
              <a:t>!</a:t>
            </a:r>
            <a:endParaRPr kumimoji="0"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pic>
        <p:nvPicPr>
          <p:cNvPr id="4" name="Picture 3">
            <a:extLst>
              <a:ext uri="{FF2B5EF4-FFF2-40B4-BE49-F238E27FC236}">
                <a16:creationId xmlns:a16="http://schemas.microsoft.com/office/drawing/2014/main" id="{9E3D3412-FD0F-4305-BA4E-EDC6810AB206}"/>
              </a:ext>
            </a:extLst>
          </p:cNvPr>
          <p:cNvPicPr>
            <a:picLocks noChangeAspect="1"/>
          </p:cNvPicPr>
          <p:nvPr/>
        </p:nvPicPr>
        <p:blipFill>
          <a:blip r:embed="rId8">
            <a:biLevel thresh="50000"/>
          </a:blip>
          <a:stretch>
            <a:fillRect/>
          </a:stretch>
        </p:blipFill>
        <p:spPr>
          <a:xfrm>
            <a:off x="1194983" y="1369249"/>
            <a:ext cx="1104710" cy="1104710"/>
          </a:xfrm>
          <a:prstGeom prst="rect">
            <a:avLst/>
          </a:prstGeom>
        </p:spPr>
      </p:pic>
      <p:pic>
        <p:nvPicPr>
          <p:cNvPr id="23" name="Picture 22">
            <a:extLst>
              <a:ext uri="{FF2B5EF4-FFF2-40B4-BE49-F238E27FC236}">
                <a16:creationId xmlns:a16="http://schemas.microsoft.com/office/drawing/2014/main" id="{3F25DE2F-32C3-4129-8179-C4DD9B6F97FC}"/>
              </a:ext>
            </a:extLst>
          </p:cNvPr>
          <p:cNvPicPr>
            <a:picLocks noChangeAspect="1"/>
          </p:cNvPicPr>
          <p:nvPr/>
        </p:nvPicPr>
        <p:blipFill>
          <a:blip r:embed="rId8">
            <a:biLevel thresh="50000"/>
          </a:blip>
          <a:stretch>
            <a:fillRect/>
          </a:stretch>
        </p:blipFill>
        <p:spPr>
          <a:xfrm>
            <a:off x="4804567" y="1387308"/>
            <a:ext cx="1104710" cy="1104710"/>
          </a:xfrm>
          <a:prstGeom prst="rect">
            <a:avLst/>
          </a:prstGeom>
        </p:spPr>
      </p:pic>
      <p:pic>
        <p:nvPicPr>
          <p:cNvPr id="5" name="Picture 4">
            <a:extLst>
              <a:ext uri="{FF2B5EF4-FFF2-40B4-BE49-F238E27FC236}">
                <a16:creationId xmlns:a16="http://schemas.microsoft.com/office/drawing/2014/main" id="{965CE6A7-CFC7-4AD1-898B-E2C84FA4F622}"/>
              </a:ext>
            </a:extLst>
          </p:cNvPr>
          <p:cNvPicPr>
            <a:picLocks noChangeAspect="1"/>
          </p:cNvPicPr>
          <p:nvPr/>
        </p:nvPicPr>
        <p:blipFill>
          <a:blip r:embed="rId9"/>
          <a:stretch>
            <a:fillRect/>
          </a:stretch>
        </p:blipFill>
        <p:spPr>
          <a:xfrm>
            <a:off x="1277905" y="1671717"/>
            <a:ext cx="938865" cy="1072989"/>
          </a:xfrm>
          <a:prstGeom prst="rect">
            <a:avLst/>
          </a:prstGeom>
        </p:spPr>
      </p:pic>
      <p:sp>
        <p:nvSpPr>
          <p:cNvPr id="24" name="TextBox 23">
            <a:extLst>
              <a:ext uri="{FF2B5EF4-FFF2-40B4-BE49-F238E27FC236}">
                <a16:creationId xmlns:a16="http://schemas.microsoft.com/office/drawing/2014/main" id="{C16239AC-4846-4A30-86B5-F5CA4F38533E}"/>
              </a:ext>
            </a:extLst>
          </p:cNvPr>
          <p:cNvSpPr txBox="1"/>
          <p:nvPr/>
        </p:nvSpPr>
        <p:spPr>
          <a:xfrm>
            <a:off x="5077624" y="184958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Tree>
    <p:extLst>
      <p:ext uri="{BB962C8B-B14F-4D97-AF65-F5344CB8AC3E}">
        <p14:creationId xmlns:p14="http://schemas.microsoft.com/office/powerpoint/2010/main" val="1155673452"/>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3377</Words>
  <Application>Microsoft Office PowerPoint</Application>
  <PresentationFormat>Widescreen</PresentationFormat>
  <Paragraphs>432</Paragraphs>
  <Slides>14</Slides>
  <Notes>14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vt:i4>
      </vt:variant>
    </vt:vector>
  </HeadingPairs>
  <TitlesOfParts>
    <vt:vector size="26" baseType="lpstr">
      <vt:lpstr>Arial</vt:lpstr>
      <vt:lpstr>Calibri</vt:lpstr>
      <vt:lpstr>Century Gothic</vt:lpstr>
      <vt:lpstr>Ink Free</vt:lpstr>
      <vt:lpstr>Modern Love</vt:lpstr>
      <vt:lpstr>Segoe Print</vt:lpstr>
      <vt:lpstr>Symbol</vt:lpstr>
      <vt:lpstr>Wingdings</vt:lpstr>
      <vt:lpstr>1_Office Theme</vt:lpstr>
      <vt:lpstr>Office Theme</vt:lpstr>
      <vt:lpstr>2_Office Theme</vt:lpstr>
      <vt:lpstr>3_Office Theme</vt:lpstr>
      <vt:lpstr>Talking about things and things to do</vt:lpstr>
      <vt:lpstr>aussprechen</vt:lpstr>
      <vt:lpstr>aussprechen</vt:lpstr>
      <vt:lpstr>[sp] </vt:lpstr>
      <vt:lpstr>Follow up 1 </vt:lpstr>
      <vt:lpstr>Follow up 2</vt:lpstr>
      <vt:lpstr>Follow up 3</vt:lpstr>
      <vt:lpstr>Follow up 4a</vt:lpstr>
      <vt:lpstr>Follow up 4b</vt:lpstr>
      <vt:lpstr>Follow up 5: </vt:lpstr>
      <vt:lpstr>Follow up 5: </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51</cp:revision>
  <dcterms:created xsi:type="dcterms:W3CDTF">2021-06-12T06:20:35Z</dcterms:created>
  <dcterms:modified xsi:type="dcterms:W3CDTF">2023-11-23T16:43:07Z</dcterms:modified>
</cp:coreProperties>
</file>