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8" r:id="rId4"/>
  </p:sldMasterIdLst>
  <p:notesMasterIdLst>
    <p:notesMasterId r:id="rId20"/>
  </p:notesMasterIdLst>
  <p:sldIdLst>
    <p:sldId id="275" r:id="rId5"/>
    <p:sldId id="940" r:id="rId6"/>
    <p:sldId id="930" r:id="rId7"/>
    <p:sldId id="941" r:id="rId8"/>
    <p:sldId id="605" r:id="rId9"/>
    <p:sldId id="518" r:id="rId10"/>
    <p:sldId id="521" r:id="rId11"/>
    <p:sldId id="950" r:id="rId12"/>
    <p:sldId id="946" r:id="rId13"/>
    <p:sldId id="948" r:id="rId14"/>
    <p:sldId id="935" r:id="rId15"/>
    <p:sldId id="951" r:id="rId16"/>
    <p:sldId id="943" r:id="rId17"/>
    <p:sldId id="942" r:id="rId18"/>
    <p:sldId id="95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CB3"/>
    <a:srgbClr val="3B3838"/>
    <a:srgbClr val="FADD2E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33" autoAdjust="0"/>
    <p:restoredTop sz="85633" autoAdjust="0"/>
  </p:normalViewPr>
  <p:slideViewPr>
    <p:cSldViewPr snapToGrid="0">
      <p:cViewPr varScale="1">
        <p:scale>
          <a:sx n="87" d="100"/>
          <a:sy n="87" d="100"/>
        </p:scale>
        <p:origin x="516" y="60"/>
      </p:cViewPr>
      <p:guideLst/>
    </p:cSldViewPr>
  </p:slideViewPr>
  <p:outlineViewPr>
    <p:cViewPr>
      <p:scale>
        <a:sx n="33" d="100"/>
        <a:sy n="33" d="100"/>
      </p:scale>
      <p:origin x="0" y="-128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CBF3EF4A-768E-4D87-8022-7B384484E49A}"/>
    <pc:docChg chg="modSld">
      <pc:chgData name="Charlotte Moss" userId="17b589c9-cb67-41ed-a894-f82ca12b573d" providerId="ADAL" clId="{CBF3EF4A-768E-4D87-8022-7B384484E49A}" dt="2023-11-23T16:32:27.510" v="3" actId="20577"/>
      <pc:docMkLst>
        <pc:docMk/>
      </pc:docMkLst>
      <pc:sldChg chg="modSp mod modNotesTx">
        <pc:chgData name="Charlotte Moss" userId="17b589c9-cb67-41ed-a894-f82ca12b573d" providerId="ADAL" clId="{CBF3EF4A-768E-4D87-8022-7B384484E49A}" dt="2023-11-23T16:32:27.510" v="3" actId="20577"/>
        <pc:sldMkLst>
          <pc:docMk/>
          <pc:sldMk cId="395390538" sldId="951"/>
        </pc:sldMkLst>
        <pc:picChg chg="mod">
          <ac:chgData name="Charlotte Moss" userId="17b589c9-cb67-41ed-a894-f82ca12b573d" providerId="ADAL" clId="{CBF3EF4A-768E-4D87-8022-7B384484E49A}" dt="2023-11-23T16:32:23.378" v="0" actId="1076"/>
          <ac:picMkLst>
            <pc:docMk/>
            <pc:sldMk cId="395390538" sldId="951"/>
            <ac:picMk id="32" creationId="{98396378-47BB-4EF6-8504-DC2DAFD1FFB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Introduce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sch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schreiben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[245]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falsch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[638]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schnell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Mensch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schwarz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[451]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sp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spielen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Sprache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[367]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sprechen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Sport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[845]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Spiel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[500]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st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stark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Straße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[355]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stehen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verstehen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Stadt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[186]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brauchen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[179]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bekommen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[212]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machen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[58]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schreiben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[184] 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Brief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[838] 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Geschichte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[262]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Hilfe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[481]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ich weiß (es) nicht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wie sagt man…?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Wer? [149]  haben, ich habe, er, sie, es hat [6] Baum [1013] Computer [1252]  Fahrrad [2138]  Papier [1163] Spiel [328]</a:t>
            </a:r>
            <a:r>
              <a:rPr lang="de-DE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Aufgabe [256] Karte [1474] Liste [1792]  Partner, Partnerin [1172] mein, meine [51] dein, deine [233]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more new vocabulary for this week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1. Click to introduce the new words and their pictures. </a:t>
            </a:r>
            <a:r>
              <a:rPr lang="en-GB" b="0" baseline="0" dirty="0"/>
              <a:t>Practise pronouncing the words as a class and individually. 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 Ask pupils what they think the words mean in English. They have already seen ‘</a:t>
            </a:r>
            <a:r>
              <a:rPr lang="en-GB" b="0" baseline="0" dirty="0" err="1"/>
              <a:t>schreiben</a:t>
            </a:r>
            <a:r>
              <a:rPr lang="en-GB" b="0" baseline="0" dirty="0"/>
              <a:t>’ in lessons.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Click for individual words to disappear and to elicit them from the class. Click again for them to reappear.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Click on the images to listen and check pronunciation, if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5. Ask pupils to imagine they are doing a Word Bee. Click to bring up the callout ‘Wie </a:t>
            </a:r>
            <a:r>
              <a:rPr lang="en-GB" b="0" baseline="0" dirty="0" err="1"/>
              <a:t>sagt</a:t>
            </a:r>
            <a:r>
              <a:rPr lang="en-GB" b="0" baseline="0" dirty="0"/>
              <a:t> man…auf </a:t>
            </a:r>
            <a:r>
              <a:rPr lang="en-GB" b="0" baseline="0" dirty="0" err="1"/>
              <a:t>Englisch</a:t>
            </a:r>
            <a:r>
              <a:rPr lang="en-GB" b="0" baseline="0" dirty="0"/>
              <a:t>’ to elicit the English meanings, then swap to ‘Wie </a:t>
            </a:r>
            <a:r>
              <a:rPr lang="en-GB" b="0" baseline="0" dirty="0" err="1"/>
              <a:t>sagt</a:t>
            </a:r>
            <a:r>
              <a:rPr lang="en-GB" b="0" baseline="0" dirty="0"/>
              <a:t> man…auf Deutsch’ to elicit the German words instead. Pupils will have further practice of this in pairs in the follow-ups.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latin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400" b="0" dirty="0"/>
              <a:t>To explain how the dictionary form of the verb (infinitive) relates to the third person singular form.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introduce infinitive and 3</a:t>
            </a:r>
            <a:r>
              <a:rPr lang="en-GB" sz="1300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 person forms of verbs. 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Discuss present tense forms in English: she receives, she is receiving. In German both are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  <a:sym typeface="Wingdings" panose="05000000000000000000" pitchFamily="2" charset="2"/>
              </a:rPr>
              <a:t> </a:t>
            </a:r>
            <a:r>
              <a:rPr lang="en-GB" sz="1300" i="1" spc="-1" dirty="0" err="1">
                <a:solidFill>
                  <a:srgbClr val="000000"/>
                </a:solidFill>
                <a:latin typeface="Calibri"/>
                <a:ea typeface="Calibri"/>
                <a:sym typeface="Wingdings" panose="05000000000000000000" pitchFamily="2" charset="2"/>
              </a:rPr>
              <a:t>sie</a:t>
            </a:r>
            <a:r>
              <a:rPr lang="en-GB" sz="1300" i="1" spc="-1" dirty="0">
                <a:solidFill>
                  <a:srgbClr val="000000"/>
                </a:solidFill>
                <a:latin typeface="Calibri"/>
                <a:ea typeface="Calibri"/>
                <a:sym typeface="Wingdings" panose="05000000000000000000" pitchFamily="2" charset="2"/>
              </a:rPr>
              <a:t> </a:t>
            </a:r>
            <a:r>
              <a:rPr lang="en-GB" sz="1300" i="1" spc="-1" dirty="0" err="1">
                <a:solidFill>
                  <a:srgbClr val="000000"/>
                </a:solidFill>
                <a:latin typeface="Calibri"/>
                <a:ea typeface="Calibri"/>
                <a:sym typeface="Wingdings" panose="05000000000000000000" pitchFamily="2" charset="2"/>
              </a:rPr>
              <a:t>schreibt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  <a:sym typeface="Wingdings" panose="05000000000000000000" pitchFamily="2" charset="2"/>
              </a:rPr>
              <a:t>. </a:t>
            </a:r>
            <a:endParaRPr lang="en-GB" sz="1300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Elicit 2x English translations for the German examples provided.  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distinction between infinitive and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verbs from this week’s vocab.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Clarify the activity.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play the example (</a:t>
            </a:r>
            <a:r>
              <a:rPr lang="en-GB" dirty="0" err="1"/>
              <a:t>Beispiel</a:t>
            </a:r>
            <a:r>
              <a:rPr lang="en-GB" dirty="0"/>
              <a:t>). Pupils decide if they hear ‘to need’ or ‘needs’ and write A or B.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correct.  Remind pupils that the infinitive in German usually ends in –</a:t>
            </a:r>
            <a:r>
              <a:rPr lang="en-GB" dirty="0" err="1"/>
              <a:t>en</a:t>
            </a:r>
            <a:r>
              <a:rPr lang="en-GB" dirty="0"/>
              <a:t> and the s/he form of the verb in –t.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Continue with items 1-6.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Elicit answers and click to reveal.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B.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braucht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bekommen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machen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schreiben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ört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lesen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haben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latin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400" b="0" dirty="0"/>
              <a:t>To recap verb knowledge about infinitives and he/she forms, and to introduce the first person singular form.</a:t>
            </a:r>
            <a:br>
              <a:rPr lang="en-GB" sz="1400" b="0" dirty="0"/>
            </a:br>
            <a:endParaRPr lang="en-GB" sz="1400" b="0" spc="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recap infinitive and 3</a:t>
            </a:r>
            <a:r>
              <a:rPr lang="en-GB" sz="1300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 person forms of verbs and to introduce 1</a:t>
            </a:r>
            <a:r>
              <a:rPr lang="en-GB" sz="1300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 person form. 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Use call-outs to remind pupils of meaning of infinitive and to teach the idea of ‘weak’ verbs (verbs that follow a regular pattern). 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Work through the 2 examples as a class, using mini whiteboards if helpful. 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260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first and third person weak (regular) verbs.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1-6 and the correct English meaning from the two options given (He=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I=Ronja).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 and the German pronouns.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meanings of 6 sentences in English orally and click to reveal. 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Additional task suggestions: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Ask pupils to change the ‘I’ sentences to ‘she/he’ sentences, remembering to change the pronoun AND the verb ending. E.g. 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bekommt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Brief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 ich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bekomme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Brief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Ask pupils to write down the infinitive forms of each verb. E.g.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bekommen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;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schreiben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…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Ask pupils to write one sentence that is true for them (I form) and one that is true for a friend (he/she form). 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431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Timing: 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Aim: </a:t>
            </a:r>
            <a:r>
              <a:rPr lang="en-GB" sz="1400" b="0" baseline="0" dirty="0"/>
              <a:t>To introduce/consolidate SSC </a:t>
            </a:r>
            <a:r>
              <a:rPr lang="en-GB" sz="1400" b="1" baseline="0" dirty="0"/>
              <a:t>[</a:t>
            </a:r>
            <a:r>
              <a:rPr lang="en-GB" sz="1400" b="1" baseline="0" dirty="0" err="1"/>
              <a:t>sch</a:t>
            </a:r>
            <a:r>
              <a:rPr lang="en-GB" sz="1400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Procedure:</a:t>
            </a:r>
            <a:br>
              <a:rPr lang="en-GB" sz="1400" b="0" dirty="0"/>
            </a:br>
            <a:r>
              <a:rPr lang="en-GB" sz="1400" b="0" dirty="0"/>
              <a:t>1. Present the letter(s) and say the </a:t>
            </a:r>
            <a:r>
              <a:rPr lang="en-GB" sz="1400" b="1" dirty="0"/>
              <a:t>[</a:t>
            </a:r>
            <a:r>
              <a:rPr lang="en-GB" sz="1400" b="1" baseline="0" dirty="0" err="1"/>
              <a:t>sch</a:t>
            </a:r>
            <a:r>
              <a:rPr lang="en-GB" sz="1400" b="1" dirty="0"/>
              <a:t>] </a:t>
            </a:r>
            <a:r>
              <a:rPr lang="en-GB" sz="1400" b="0" dirty="0"/>
              <a:t>sound first, on its own. Pupils repeat it with you.</a:t>
            </a:r>
            <a:br>
              <a:rPr lang="en-GB" sz="1400" b="0" dirty="0"/>
            </a:br>
            <a:r>
              <a:rPr lang="en-GB" sz="1400" b="0" dirty="0"/>
              <a:t>2. Bring up the word </a:t>
            </a:r>
            <a:r>
              <a:rPr lang="en-GB" sz="1400" b="0" baseline="0" dirty="0"/>
              <a:t>”</a:t>
            </a:r>
            <a:r>
              <a:rPr lang="en-GB" sz="1400" b="1" baseline="0" dirty="0" err="1"/>
              <a:t>schreiben</a:t>
            </a:r>
            <a:r>
              <a:rPr lang="en-GB" sz="1400" dirty="0">
                <a:solidFill>
                  <a:schemeClr val="tx1"/>
                </a:solidFill>
              </a:rPr>
              <a:t>”</a:t>
            </a:r>
            <a:r>
              <a:rPr lang="en-GB" sz="1400" b="0" dirty="0"/>
              <a:t> on its own, say</a:t>
            </a:r>
            <a:r>
              <a:rPr lang="en-GB" sz="1400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baseline="0" dirty="0"/>
              <a:t>3. </a:t>
            </a:r>
            <a:r>
              <a:rPr lang="en-GB" sz="1400" dirty="0"/>
              <a:t>A</a:t>
            </a:r>
            <a:r>
              <a:rPr lang="en-GB" sz="1400" baseline="0" dirty="0"/>
              <a:t> possible gesture for this would be to mime writing.</a:t>
            </a:r>
            <a:endParaRPr lang="en-GB" sz="1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aseline="0" dirty="0"/>
              <a:t>4. Roll back the animations and work through 1-3 again, but this time, dropping your voice completely to listen carefully to the pupils saying the </a:t>
            </a:r>
            <a:r>
              <a:rPr lang="en-GB" sz="1400" b="1" dirty="0"/>
              <a:t>[</a:t>
            </a:r>
            <a:r>
              <a:rPr lang="en-GB" sz="1400" b="1" baseline="0" dirty="0" err="1"/>
              <a:t>sch</a:t>
            </a:r>
            <a:r>
              <a:rPr lang="en-GB" sz="1400" b="1" dirty="0"/>
              <a:t>] </a:t>
            </a:r>
            <a:r>
              <a:rPr lang="en-GB" sz="1400" baseline="0" dirty="0"/>
              <a:t>sound, pronouncing </a:t>
            </a:r>
            <a:r>
              <a:rPr lang="en-GB" sz="1400" b="0" baseline="0" dirty="0"/>
              <a:t>”</a:t>
            </a:r>
            <a:r>
              <a:rPr lang="en-GB" sz="1400" b="1" baseline="0" dirty="0" err="1"/>
              <a:t>schreiben</a:t>
            </a:r>
            <a:r>
              <a:rPr lang="en-GB" sz="1400" dirty="0">
                <a:solidFill>
                  <a:schemeClr val="tx1"/>
                </a:solidFill>
              </a:rPr>
              <a:t>”</a:t>
            </a:r>
            <a:r>
              <a:rPr lang="en-GB" sz="1400" baseline="0" dirty="0">
                <a:solidFill>
                  <a:schemeClr val="tx1"/>
                </a:solidFill>
              </a:rPr>
              <a:t> </a:t>
            </a:r>
            <a:r>
              <a:rPr lang="en-GB" sz="1400" baseline="0" dirty="0"/>
              <a:t>and, if using, doing the gesture.</a:t>
            </a:r>
            <a:br>
              <a:rPr lang="en-GB" sz="1400" baseline="0" dirty="0"/>
            </a:br>
            <a:br>
              <a:rPr lang="en-GB" sz="1400" baseline="0" dirty="0"/>
            </a:br>
            <a:r>
              <a:rPr lang="en-GB" sz="1400" b="1" baseline="0" dirty="0"/>
              <a:t>Word frequency (1 is the most frequent word in German):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 err="1"/>
              <a:t>schreiben</a:t>
            </a:r>
            <a:r>
              <a:rPr lang="en-GB" sz="1400" baseline="0" dirty="0"/>
              <a:t> [245]</a:t>
            </a:r>
            <a:br>
              <a:rPr lang="en-GB" sz="1400" baseline="0" dirty="0"/>
            </a:br>
            <a:r>
              <a:rPr lang="en-GB" sz="1400" i="1" dirty="0"/>
              <a:t>Source:  Jones, R.L. &amp; </a:t>
            </a:r>
            <a:r>
              <a:rPr lang="en-GB" sz="1400" i="1" dirty="0" err="1"/>
              <a:t>Tschirner</a:t>
            </a:r>
            <a:r>
              <a:rPr lang="en-GB" sz="1400" i="1" dirty="0"/>
              <a:t>, E. (2006). A frequency dictionary of German: core vocabulary for learners. Routledge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Aim: </a:t>
            </a:r>
            <a:r>
              <a:rPr lang="en-GB" sz="1400" b="0" baseline="0" dirty="0"/>
              <a:t>To introduce/consolidate SSC </a:t>
            </a:r>
            <a:r>
              <a:rPr lang="en-GB" sz="1400" b="1" baseline="0" dirty="0"/>
              <a:t>[</a:t>
            </a:r>
            <a:r>
              <a:rPr lang="en-GB" sz="1400" b="1" baseline="0" dirty="0" err="1"/>
              <a:t>sch</a:t>
            </a:r>
            <a:r>
              <a:rPr lang="en-GB" sz="1400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400" dirty="0"/>
              <a:t>Introduce</a:t>
            </a:r>
            <a:r>
              <a:rPr lang="en-GB" sz="1400" baseline="0" dirty="0"/>
              <a:t> and elicit the pronunciation of the </a:t>
            </a:r>
            <a:r>
              <a:rPr lang="en-GB" sz="1400" b="1" baseline="0" dirty="0"/>
              <a:t>individual SSC [</a:t>
            </a:r>
            <a:r>
              <a:rPr lang="en-GB" sz="1400" b="1" baseline="0" dirty="0" err="1"/>
              <a:t>sch</a:t>
            </a:r>
            <a:r>
              <a:rPr lang="en-GB" sz="1400" b="1" baseline="0" dirty="0"/>
              <a:t>] </a:t>
            </a:r>
            <a:r>
              <a:rPr lang="en-GB" sz="1400" baseline="0" dirty="0"/>
              <a:t>and then the </a:t>
            </a:r>
            <a:r>
              <a:rPr lang="en-GB" sz="1400" b="1" baseline="0" dirty="0"/>
              <a:t>source</a:t>
            </a:r>
            <a:r>
              <a:rPr lang="en-GB" sz="1400" baseline="0" dirty="0"/>
              <a:t> word again ‘</a:t>
            </a:r>
            <a:r>
              <a:rPr lang="en-GB" sz="1400" b="1" baseline="0" dirty="0" err="1"/>
              <a:t>schreiben</a:t>
            </a:r>
            <a:r>
              <a:rPr lang="en-GB" sz="1400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400" baseline="0" dirty="0"/>
              <a:t>Then present and elicit the pronunciation of the four </a:t>
            </a:r>
            <a:r>
              <a:rPr lang="en-GB" sz="1400" b="1" baseline="0" dirty="0"/>
              <a:t>cluster</a:t>
            </a:r>
            <a:r>
              <a:rPr lang="en-GB" sz="1400" baseline="0" dirty="0"/>
              <a:t>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400" baseline="0" dirty="0"/>
            </a:br>
            <a:endParaRPr lang="en-GB" sz="140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Word frequency (1 is the most frequent word in German): </a:t>
            </a:r>
            <a:br>
              <a:rPr lang="en-GB" sz="1400" baseline="0" dirty="0"/>
            </a:br>
            <a:r>
              <a:rPr lang="en-GB" sz="1400" b="1" baseline="0" dirty="0" err="1"/>
              <a:t>schreiben</a:t>
            </a:r>
            <a:r>
              <a:rPr lang="en-GB" sz="1400" b="1" baseline="0" dirty="0"/>
              <a:t> </a:t>
            </a:r>
            <a:r>
              <a:rPr lang="en-GB" sz="1400" baseline="0" dirty="0"/>
              <a:t>[245] </a:t>
            </a:r>
            <a:r>
              <a:rPr lang="en-GB" sz="1400" b="1" baseline="0" dirty="0" err="1"/>
              <a:t>falsch</a:t>
            </a:r>
            <a:r>
              <a:rPr lang="en-GB" sz="1400" b="1" baseline="0" dirty="0"/>
              <a:t> </a:t>
            </a:r>
            <a:r>
              <a:rPr lang="en-GB" sz="1400" b="0" baseline="0" dirty="0"/>
              <a:t>[638] </a:t>
            </a:r>
            <a:r>
              <a:rPr lang="en-GB" sz="1400" b="1" baseline="0" dirty="0"/>
              <a:t>schnell </a:t>
            </a:r>
            <a:r>
              <a:rPr lang="en-GB" sz="1400" baseline="0" dirty="0"/>
              <a:t>[233] </a:t>
            </a:r>
            <a:r>
              <a:rPr lang="en-GB" sz="1400" b="1" baseline="0" dirty="0"/>
              <a:t>Mensch </a:t>
            </a:r>
            <a:r>
              <a:rPr lang="en-GB" sz="1400" baseline="0" dirty="0"/>
              <a:t>[104] </a:t>
            </a:r>
            <a:r>
              <a:rPr lang="en-GB" sz="1400" b="1" baseline="0" dirty="0"/>
              <a:t>schwarz </a:t>
            </a:r>
            <a:r>
              <a:rPr lang="en-GB" sz="1400" baseline="0" dirty="0"/>
              <a:t>[451]</a:t>
            </a:r>
            <a:br>
              <a:rPr lang="en-GB" sz="1400" baseline="0" dirty="0"/>
            </a:br>
            <a:r>
              <a:rPr lang="en-GB" sz="1400" i="1" dirty="0"/>
              <a:t>Source:  Jones, R.L. &amp; </a:t>
            </a:r>
            <a:r>
              <a:rPr lang="en-GB" sz="1400" i="1" dirty="0" err="1"/>
              <a:t>Tschirner</a:t>
            </a:r>
            <a:r>
              <a:rPr lang="en-GB" sz="1400" i="1" dirty="0"/>
              <a:t>, E. (2006). A frequency dictionary of German: core vocabulary for learners. Routledge</a:t>
            </a:r>
          </a:p>
          <a:p>
            <a:pPr marL="227815" indent="-227815"/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22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Timing: 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Aim: </a:t>
            </a:r>
            <a:r>
              <a:rPr lang="en-GB" sz="1400" b="0" baseline="0" dirty="0"/>
              <a:t>To introduce/consolidate SSC </a:t>
            </a:r>
            <a:r>
              <a:rPr lang="en-GB" sz="1400" b="1" baseline="0" dirty="0"/>
              <a:t>[</a:t>
            </a:r>
            <a:r>
              <a:rPr lang="en-GB" sz="1400" b="1" baseline="0" dirty="0" err="1"/>
              <a:t>st</a:t>
            </a:r>
            <a:r>
              <a:rPr lang="en-GB" sz="1400" b="1" baseline="0" dirty="0"/>
              <a:t>-]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Procedure:</a:t>
            </a:r>
            <a:br>
              <a:rPr lang="en-GB" sz="1400" b="0" dirty="0"/>
            </a:br>
            <a:r>
              <a:rPr lang="en-GB" sz="1400" b="0" dirty="0"/>
              <a:t>1. Present the letter(s) and say the </a:t>
            </a:r>
            <a:r>
              <a:rPr lang="en-GB" sz="1400" b="1" dirty="0"/>
              <a:t>[</a:t>
            </a:r>
            <a:r>
              <a:rPr lang="en-GB" sz="1400" b="1" dirty="0" err="1"/>
              <a:t>st</a:t>
            </a:r>
            <a:r>
              <a:rPr lang="en-GB" sz="1400" b="1" dirty="0"/>
              <a:t>-] </a:t>
            </a:r>
            <a:r>
              <a:rPr lang="en-GB" sz="1400" b="0" dirty="0"/>
              <a:t>sound first, on its own. Pupils repeat it with you.</a:t>
            </a:r>
            <a:br>
              <a:rPr lang="en-GB" sz="1400" b="0" dirty="0"/>
            </a:br>
            <a:r>
              <a:rPr lang="en-GB" sz="1400" b="0" dirty="0"/>
              <a:t>2. Bring up the word </a:t>
            </a:r>
            <a:r>
              <a:rPr lang="en-GB" sz="1400" b="0" baseline="0" dirty="0"/>
              <a:t>”</a:t>
            </a:r>
            <a:r>
              <a:rPr lang="en-GB" sz="14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stark</a:t>
            </a:r>
            <a:r>
              <a:rPr lang="en-GB" sz="1400" dirty="0">
                <a:solidFill>
                  <a:schemeClr val="tx1"/>
                </a:solidFill>
              </a:rPr>
              <a:t>”</a:t>
            </a:r>
            <a:r>
              <a:rPr lang="en-GB" sz="1400" b="0" dirty="0"/>
              <a:t> on its own, say</a:t>
            </a:r>
            <a:r>
              <a:rPr lang="en-GB" sz="1400" b="0" baseline="0" dirty="0"/>
              <a:t> it, pupils repeat it, so that they have the opportunity to focus all of their attention on the connection between the written word and its sound.</a:t>
            </a:r>
          </a:p>
          <a:p>
            <a:r>
              <a:rPr lang="en-GB" sz="1400" b="0" baseline="0" dirty="0"/>
              <a:t>3. </a:t>
            </a:r>
            <a:r>
              <a:rPr lang="en-GB" sz="1400" dirty="0"/>
              <a:t>A</a:t>
            </a:r>
            <a:r>
              <a:rPr lang="en-GB" sz="1400" baseline="0" dirty="0"/>
              <a:t> possible gesture for this would be to mime lifting </a:t>
            </a:r>
            <a:r>
              <a:rPr lang="en-GB" sz="1400" baseline="0" dirty="0" err="1"/>
              <a:t>dumbells</a:t>
            </a:r>
            <a:r>
              <a:rPr lang="en-GB" sz="1400" baseline="0" dirty="0"/>
              <a:t> by clenching your fists and raising them above your head.</a:t>
            </a:r>
            <a:endParaRPr lang="en-GB" sz="14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aseline="0" dirty="0"/>
              <a:t>4. Roll back the animations and work through 1-3 again, but this time, dropping your voice completely to listen carefully to the pupils saying the </a:t>
            </a:r>
            <a:r>
              <a:rPr lang="en-GB" sz="1400" b="1" dirty="0"/>
              <a:t>[</a:t>
            </a:r>
            <a:r>
              <a:rPr lang="en-GB" sz="1400" b="1" dirty="0" err="1"/>
              <a:t>st</a:t>
            </a:r>
            <a:r>
              <a:rPr lang="en-GB" sz="1400" b="1" dirty="0"/>
              <a:t>-] </a:t>
            </a:r>
            <a:r>
              <a:rPr lang="en-GB" sz="1400" baseline="0" dirty="0"/>
              <a:t>sound, pronouncing </a:t>
            </a:r>
            <a:r>
              <a:rPr lang="en-GB" sz="1400" b="0" baseline="0" dirty="0"/>
              <a:t>”</a:t>
            </a:r>
            <a:r>
              <a:rPr lang="en-GB" sz="1400" b="1" baseline="0" dirty="0"/>
              <a:t>stark</a:t>
            </a:r>
            <a:r>
              <a:rPr lang="en-GB" sz="1400" dirty="0">
                <a:solidFill>
                  <a:schemeClr val="tx1"/>
                </a:solidFill>
              </a:rPr>
              <a:t>”</a:t>
            </a:r>
            <a:r>
              <a:rPr lang="en-GB" sz="1400" baseline="0" dirty="0">
                <a:solidFill>
                  <a:schemeClr val="tx1"/>
                </a:solidFill>
              </a:rPr>
              <a:t> </a:t>
            </a:r>
            <a:r>
              <a:rPr lang="en-GB" sz="1400" baseline="0" dirty="0"/>
              <a:t>and, if using, doing the gesture.</a:t>
            </a:r>
            <a:br>
              <a:rPr lang="en-GB" sz="1400" baseline="0" dirty="0"/>
            </a:br>
            <a:br>
              <a:rPr lang="en-GB" sz="1400" baseline="0" dirty="0"/>
            </a:br>
            <a:r>
              <a:rPr lang="en-GB" sz="1400" b="1" baseline="0" dirty="0"/>
              <a:t>Word frequency (1 is the most frequent word in German): </a:t>
            </a:r>
            <a:br>
              <a:rPr lang="en-GB" sz="1400" baseline="0" dirty="0"/>
            </a:br>
            <a:r>
              <a:rPr lang="en-GB" sz="1400" b="1" baseline="0" dirty="0"/>
              <a:t>stark</a:t>
            </a:r>
            <a:r>
              <a:rPr lang="en-GB" sz="1400" b="0" baseline="0" dirty="0"/>
              <a:t> [207</a:t>
            </a:r>
            <a:r>
              <a:rPr lang="en-GB" sz="1400" baseline="0" dirty="0"/>
              <a:t>]</a:t>
            </a:r>
            <a:br>
              <a:rPr lang="en-GB" sz="1400" baseline="0" dirty="0"/>
            </a:br>
            <a:r>
              <a:rPr lang="en-GB" sz="1400" i="1" dirty="0"/>
              <a:t>Source:  Jones, R.L. &amp; </a:t>
            </a:r>
            <a:r>
              <a:rPr lang="en-GB" sz="1400" i="1" dirty="0" err="1"/>
              <a:t>Tschirner</a:t>
            </a:r>
            <a:r>
              <a:rPr lang="en-GB" sz="1400" i="1" dirty="0"/>
              <a:t>, E. (2006). A frequency dictionary of German: core vocabulary for learners. Routledge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901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introduce/consolidate SSC </a:t>
            </a:r>
            <a:r>
              <a:rPr lang="en-GB" b="1" baseline="0" dirty="0"/>
              <a:t>[</a:t>
            </a:r>
            <a:r>
              <a:rPr lang="en-GB" b="1" baseline="0" dirty="0" err="1"/>
              <a:t>st</a:t>
            </a:r>
            <a:r>
              <a:rPr lang="en-GB" b="1" baseline="0" dirty="0"/>
              <a:t>-]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st</a:t>
            </a:r>
            <a:r>
              <a:rPr lang="en-GB" b="1" baseline="0" dirty="0"/>
              <a:t>-]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/>
              <a:t>stark</a:t>
            </a:r>
            <a:r>
              <a:rPr lang="en-GB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sz="1200" b="1" baseline="0" dirty="0"/>
              <a:t>stark</a:t>
            </a:r>
            <a:r>
              <a:rPr lang="en-GB" sz="1200" b="0" baseline="0" dirty="0"/>
              <a:t> [207</a:t>
            </a:r>
            <a:r>
              <a:rPr lang="en-GB" sz="1200" baseline="0" dirty="0"/>
              <a:t>] </a:t>
            </a:r>
            <a:r>
              <a:rPr lang="en-GB" sz="1200" b="1" baseline="0" dirty="0" err="1"/>
              <a:t>Straße</a:t>
            </a:r>
            <a:r>
              <a:rPr lang="en-GB" sz="1200" b="1" baseline="0" dirty="0"/>
              <a:t> </a:t>
            </a:r>
            <a:r>
              <a:rPr lang="en-GB" sz="1200" b="0" baseline="0" dirty="0"/>
              <a:t>[355] </a:t>
            </a:r>
            <a:r>
              <a:rPr lang="en-GB" sz="1200" b="1" baseline="0" dirty="0" err="1"/>
              <a:t>stehen</a:t>
            </a:r>
            <a:r>
              <a:rPr lang="en-GB" sz="1200" b="1" baseline="0" dirty="0"/>
              <a:t> </a:t>
            </a:r>
            <a:r>
              <a:rPr lang="en-GB" sz="1200" baseline="0" dirty="0"/>
              <a:t>[87] </a:t>
            </a:r>
            <a:r>
              <a:rPr lang="en-GB" sz="1200" b="1" baseline="0" dirty="0"/>
              <a:t>verstehen </a:t>
            </a:r>
            <a:r>
              <a:rPr lang="en-GB" sz="1200" baseline="0" dirty="0"/>
              <a:t>[222] </a:t>
            </a:r>
            <a:r>
              <a:rPr lang="en-GB" sz="1200" b="1" baseline="0" dirty="0"/>
              <a:t>Stadt </a:t>
            </a:r>
            <a:r>
              <a:rPr lang="en-GB" sz="1200" baseline="0" dirty="0"/>
              <a:t>[186]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(2006).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876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introduce/consolidate SSC </a:t>
            </a:r>
            <a:r>
              <a:rPr lang="en-GB" b="1" baseline="0" dirty="0"/>
              <a:t>[</a:t>
            </a:r>
            <a:r>
              <a:rPr lang="en-GB" b="1" baseline="0" dirty="0" err="1"/>
              <a:t>sp</a:t>
            </a:r>
            <a:r>
              <a:rPr lang="en-GB" b="1" baseline="0" dirty="0"/>
              <a:t>-]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0" dirty="0"/>
              <a:t>1. Present the letter(s) and say the </a:t>
            </a:r>
            <a:r>
              <a:rPr lang="en-GB" b="1" dirty="0"/>
              <a:t>[</a:t>
            </a:r>
            <a:r>
              <a:rPr lang="en-GB" b="1" dirty="0" err="1"/>
              <a:t>sp</a:t>
            </a:r>
            <a:r>
              <a:rPr lang="en-GB" b="1" dirty="0"/>
              <a:t>-] </a:t>
            </a:r>
            <a:r>
              <a:rPr lang="en-GB" b="0" dirty="0"/>
              <a:t>sound first, on its own. Pupils repeat it with you.</a:t>
            </a:r>
            <a:br>
              <a:rPr lang="en-GB" b="0" dirty="0"/>
            </a:br>
            <a:r>
              <a:rPr lang="en-GB" b="0" dirty="0"/>
              <a:t>2. Bring up the word </a:t>
            </a:r>
            <a:r>
              <a:rPr lang="en-GB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spielen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b="0" dirty="0"/>
              <a:t> on its own, say</a:t>
            </a:r>
            <a:r>
              <a:rPr lang="en-GB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</a:t>
            </a:r>
            <a:r>
              <a:rPr lang="en-GB" dirty="0"/>
              <a:t>A</a:t>
            </a:r>
            <a:r>
              <a:rPr lang="en-GB" baseline="0" dirty="0"/>
              <a:t> possible gesture for this would be to mime playing an instrument or sport.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4. Roll back the animations and work through 1-3 again, but this time, dropping your voice completely to listen carefully to the pupils saying the </a:t>
            </a:r>
            <a:r>
              <a:rPr lang="en-GB" b="1" dirty="0"/>
              <a:t>[</a:t>
            </a:r>
            <a:r>
              <a:rPr lang="en-GB" b="1" dirty="0" err="1"/>
              <a:t>sp</a:t>
            </a:r>
            <a:r>
              <a:rPr lang="en-GB" b="1" dirty="0"/>
              <a:t>-] </a:t>
            </a:r>
            <a:r>
              <a:rPr lang="en-GB" baseline="0" dirty="0"/>
              <a:t>sound, pronouncing </a:t>
            </a:r>
            <a:r>
              <a:rPr lang="en-GB" b="0" baseline="0" dirty="0"/>
              <a:t>”</a:t>
            </a:r>
            <a:r>
              <a:rPr lang="en-GB" b="1" baseline="0" dirty="0" err="1"/>
              <a:t>spielen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baseline="0" dirty="0"/>
              <a:t>and, if using, doing the gesture.</a:t>
            </a:r>
            <a:br>
              <a:rPr lang="en-GB" baseline="0" dirty="0"/>
            </a:br>
            <a:br>
              <a:rPr lang="en-GB" baseline="0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 err="1"/>
              <a:t>spielen</a:t>
            </a:r>
            <a:r>
              <a:rPr lang="en-GB" baseline="0" dirty="0"/>
              <a:t> [197]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(2006).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744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introduce/consolidate SSC </a:t>
            </a:r>
            <a:r>
              <a:rPr lang="en-GB" b="1" baseline="0" dirty="0"/>
              <a:t>[</a:t>
            </a:r>
            <a:r>
              <a:rPr lang="en-GB" b="1" baseline="0" dirty="0" err="1"/>
              <a:t>sp</a:t>
            </a:r>
            <a:r>
              <a:rPr lang="en-GB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sp</a:t>
            </a:r>
            <a:r>
              <a:rPr lang="en-GB" b="1" baseline="0" dirty="0"/>
              <a:t>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 err="1"/>
              <a:t>spielen</a:t>
            </a:r>
            <a:r>
              <a:rPr lang="en-GB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sz="1200" b="1" baseline="0" dirty="0" err="1"/>
              <a:t>spielen</a:t>
            </a:r>
            <a:r>
              <a:rPr lang="en-GB" sz="1200" b="0" baseline="0" dirty="0"/>
              <a:t> [197</a:t>
            </a:r>
            <a:r>
              <a:rPr lang="en-GB" sz="1200" baseline="0" dirty="0"/>
              <a:t>] </a:t>
            </a:r>
            <a:r>
              <a:rPr lang="en-GB" sz="1200" b="1" baseline="0" dirty="0" err="1"/>
              <a:t>Sprache</a:t>
            </a:r>
            <a:r>
              <a:rPr lang="en-GB" sz="1200" b="1" baseline="0" dirty="0"/>
              <a:t> </a:t>
            </a:r>
            <a:r>
              <a:rPr lang="en-GB" sz="1200" baseline="0" dirty="0"/>
              <a:t>[367] </a:t>
            </a:r>
            <a:r>
              <a:rPr lang="en-GB" sz="1200" b="1" baseline="0" dirty="0" err="1"/>
              <a:t>sprechen</a:t>
            </a:r>
            <a:r>
              <a:rPr lang="en-GB" sz="1200" b="1" baseline="0" dirty="0"/>
              <a:t> </a:t>
            </a:r>
            <a:r>
              <a:rPr lang="en-GB" sz="1200" baseline="0" dirty="0"/>
              <a:t>[157] </a:t>
            </a:r>
            <a:r>
              <a:rPr lang="en-GB" sz="1200" b="1" baseline="0" dirty="0"/>
              <a:t>Sport </a:t>
            </a:r>
            <a:r>
              <a:rPr lang="en-GB" sz="1200" baseline="0" dirty="0"/>
              <a:t>[845] </a:t>
            </a:r>
            <a:r>
              <a:rPr lang="en-GB" sz="1200" b="1" baseline="0" dirty="0"/>
              <a:t>Spiel </a:t>
            </a:r>
            <a:r>
              <a:rPr lang="en-GB" sz="1200" baseline="0" dirty="0"/>
              <a:t>[500]</a:t>
            </a:r>
            <a:br>
              <a:rPr lang="en-GB" sz="1200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(2006).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543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</a:t>
            </a:r>
            <a:r>
              <a:rPr lang="en-GB" b="0" dirty="0"/>
              <a:t> To practise aural recognition of the three sounds [</a:t>
            </a:r>
            <a:r>
              <a:rPr lang="en-GB" b="0" dirty="0" err="1"/>
              <a:t>sch</a:t>
            </a:r>
            <a:r>
              <a:rPr lang="en-GB" b="0" dirty="0"/>
              <a:t>], [</a:t>
            </a:r>
            <a:r>
              <a:rPr lang="en-GB" b="0" dirty="0" err="1"/>
              <a:t>sp</a:t>
            </a:r>
            <a:r>
              <a:rPr lang="en-GB" b="0" dirty="0"/>
              <a:t>], and [</a:t>
            </a:r>
            <a:r>
              <a:rPr lang="en-GB" b="0" dirty="0" err="1"/>
              <a:t>st</a:t>
            </a:r>
            <a:r>
              <a:rPr lang="en-GB" b="0" dirty="0"/>
              <a:t>].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the sound button to play B (the example). Pupils must write down </a:t>
            </a:r>
            <a:r>
              <a:rPr lang="en-GB" dirty="0" err="1"/>
              <a:t>sch</a:t>
            </a:r>
            <a:r>
              <a:rPr lang="en-GB" dirty="0"/>
              <a:t>, </a:t>
            </a:r>
            <a:r>
              <a:rPr lang="en-GB" dirty="0" err="1"/>
              <a:t>sp</a:t>
            </a:r>
            <a:r>
              <a:rPr lang="en-GB" dirty="0"/>
              <a:t>, or </a:t>
            </a:r>
            <a:r>
              <a:rPr lang="en-GB" dirty="0" err="1"/>
              <a:t>st</a:t>
            </a:r>
            <a:r>
              <a:rPr lang="en-GB" dirty="0"/>
              <a:t> based on what they hear and which sound they think fills the gap.  </a:t>
            </a:r>
          </a:p>
          <a:p>
            <a:r>
              <a:rPr lang="en-GB" dirty="0"/>
              <a:t>2. Click to reveal and check answer. </a:t>
            </a:r>
          </a:p>
          <a:p>
            <a:r>
              <a:rPr lang="en-GB" dirty="0"/>
              <a:t>3. Repeat for items 1-8. </a:t>
            </a:r>
          </a:p>
          <a:p>
            <a:r>
              <a:rPr lang="en-GB" dirty="0"/>
              <a:t>4. Click to reveal a callout asking pupils what the words have in common. Draw attention to the fact that they are all verbs and they all end in –</a:t>
            </a:r>
            <a:r>
              <a:rPr lang="en-GB" dirty="0" err="1"/>
              <a:t>en</a:t>
            </a:r>
            <a:r>
              <a:rPr lang="en-GB" dirty="0"/>
              <a:t>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 err="1"/>
              <a:t>schwimmen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stehen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schneiden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sprechen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studieren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springen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schlafen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spazieren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streiten</a:t>
            </a:r>
            <a:br>
              <a:rPr lang="en-GB" dirty="0"/>
            </a:b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dirty="0" err="1"/>
              <a:t>schlafen</a:t>
            </a:r>
            <a:r>
              <a:rPr lang="en-GB" dirty="0"/>
              <a:t> [679] , </a:t>
            </a:r>
            <a:r>
              <a:rPr lang="en-GB" dirty="0" err="1"/>
              <a:t>schneiden</a:t>
            </a:r>
            <a:r>
              <a:rPr lang="en-GB" dirty="0"/>
              <a:t> [2133], </a:t>
            </a:r>
            <a:r>
              <a:rPr lang="en-GB" dirty="0" err="1"/>
              <a:t>schwimmen</a:t>
            </a:r>
            <a:r>
              <a:rPr lang="en-GB" dirty="0"/>
              <a:t> [1863], </a:t>
            </a:r>
            <a:r>
              <a:rPr lang="en-GB" dirty="0" err="1"/>
              <a:t>spazieren</a:t>
            </a:r>
            <a:r>
              <a:rPr lang="en-GB" dirty="0"/>
              <a:t> [3312], </a:t>
            </a:r>
            <a:r>
              <a:rPr lang="en-GB" dirty="0" err="1"/>
              <a:t>sprechen</a:t>
            </a:r>
            <a:r>
              <a:rPr lang="en-GB" dirty="0"/>
              <a:t> [161], </a:t>
            </a:r>
            <a:r>
              <a:rPr lang="en-GB" dirty="0" err="1"/>
              <a:t>springen</a:t>
            </a:r>
            <a:r>
              <a:rPr lang="en-GB" dirty="0"/>
              <a:t> [1431], </a:t>
            </a:r>
            <a:r>
              <a:rPr lang="en-GB" dirty="0" err="1"/>
              <a:t>stehen</a:t>
            </a:r>
            <a:r>
              <a:rPr lang="en-GB" dirty="0"/>
              <a:t> [85], </a:t>
            </a:r>
            <a:r>
              <a:rPr lang="en-GB" dirty="0" err="1"/>
              <a:t>streiten</a:t>
            </a:r>
            <a:r>
              <a:rPr lang="en-GB" dirty="0"/>
              <a:t> [2288], </a:t>
            </a:r>
            <a:r>
              <a:rPr lang="en-GB" dirty="0" err="1"/>
              <a:t>studieren</a:t>
            </a:r>
            <a:r>
              <a:rPr lang="en-GB" dirty="0"/>
              <a:t> [600]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288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two new phrases for this week.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1. Explain the scenario and click to present </a:t>
            </a:r>
            <a:r>
              <a:rPr lang="en-GB" b="0" dirty="0" err="1"/>
              <a:t>Lias</a:t>
            </a:r>
            <a:r>
              <a:rPr lang="en-GB" b="0" dirty="0"/>
              <a:t> and Ronja practising the Word Bee.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 Ask pupils what they think the two phrases could mean in English from the context.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Use the callouts to give the translations.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baseline="0" dirty="0"/>
              <a:t>4. Practise saying the two new phrases as a class.</a:t>
            </a:r>
            <a:br>
              <a:rPr lang="en-GB" b="0" baseline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96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161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4462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7288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277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581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952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183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7299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2841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257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E9BD-6BC4-489B-8968-140149053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B1053-E334-46FF-88FC-A64A51722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211C2-F9A4-4B54-989D-7ADFAB55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4C7ED-7BBE-487E-A5B1-AF73AD7B0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F605F-9B30-4B62-A7DE-1B20FCC37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750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94A15-FE03-456C-87D0-0844EFFF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77F13-1578-4C4E-8C7A-1F69C43B0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DFEDF-33B4-4C2F-9815-70727BE6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7A704-E311-4374-A34B-B63E4034F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A0F3A-7AC7-4EE5-B6CE-AF1E478E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531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2202B-1C59-4EFF-9B15-6C4A4890A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C8469-D86E-4FDC-AC3C-A48FC3F1D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CE8EC-7B28-4F2C-BCF0-265CD11B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47A47-0412-4029-A830-FE78BA82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EA685-8D5A-465D-A194-A3B0F534F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9548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F8EF6-ED42-4554-8A09-2DDF9DCF7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21F7F-029B-46FD-A671-92E1152AB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E6D6A-2A40-42F5-9AE3-AB0D3263A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9ABF7-ECC7-42EB-B271-EC204F04D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8B4554-FD80-48D3-8F45-53BB8441F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92B4D-E56F-4F36-80C2-E850FC770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838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F68DB-8FAA-4044-BF32-4B1102078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1D09A-26A6-4863-B829-013844CF5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3230E-BF9F-4095-B1AF-237871BB2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E91B2-CD35-431B-AEE2-A133FE630E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0A1602-FA9D-40E9-A580-716BE16B04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12B494-E847-4711-A43D-903FF9CB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882C34-36D0-4916-919C-54B880508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6217EF-C330-4A12-A665-B08A74EF7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629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3FD04-4914-4A9C-BF68-FBD38DBD8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A1A6FC-A3B5-4706-B6FD-4D511FFB7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0D2EF-A8D8-42DB-9D75-D49F8A1DA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FA9433-409A-4117-AD8D-0A6E3C07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9719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683883-7D66-4991-A7FD-6BF49647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A70B7F-3084-49FC-90DE-CF85F604F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C6AF3-C791-4A9C-981A-1A2961EF4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856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17F6-8381-48A1-AF7E-D8244AD33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9B0F3-CD1B-44B7-895F-16D8165E8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953C3-DF42-423C-97A6-621DB9325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EBF3E-3377-4612-A6C1-53387CE3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E3E97-09FC-4510-9C78-BA7BFCBC8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675CF-756F-41DA-A253-A5832964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514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35715-24EC-4F8A-9777-13E6334C1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EDD2A7-7820-466F-BF10-9DBA0C7123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23442-EE51-4CE4-A380-B9BBE75E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96698-93EB-4B23-B44C-99ABBB92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14AB4-F302-4F4A-9ED4-901E14EF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039854-5308-4AF5-AC07-C92C69B3F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0102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7BB4-062F-4FFF-8AAD-66E3AE219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E9CBF-E5C5-4B2C-8D32-93FD0D50F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43C0B-4D9B-47C8-B1EE-9DF776B1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364E4-A0EA-4520-A843-6E51CEDC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E313B-FEA1-4CBD-82CA-C8B8C4DF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710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80F721-6569-485D-92C9-21F0E5FB0D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902989-A86F-4220-A78A-6D8003DBC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4B24A-3E86-4D36-A51A-E5CC3F1A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06F4-06A2-4D36-AD21-460933D2112A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5B86E-01E9-484F-BC6C-129202283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2B4D-72B3-4994-B170-8D1368D3F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DD96D-0B6D-4CDA-A138-955FA4AB0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437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6BC4D-DA7A-4B0B-B234-40F340373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F28CB-EE51-44EC-BFD1-5AE2B6A5F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18928-FC7B-48C6-ACD3-BBAF64C97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4F998-A48C-44BD-AECD-D9F2578F6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D8DE2-7618-4452-8EB1-4D68629F8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699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ABD4F-F919-492D-A64F-D168BDF52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89CC9-3945-402C-A66D-12FE70C72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5B0D7-2B51-4237-A646-3C8DD6A0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3B9D8-E1DB-4088-AC56-79BE0E538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0A844-3ED1-4C9F-8BE3-42DAACDDD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933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EA816-43A1-43CA-AE55-79439D793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33776-AB3E-427A-A685-4CFBE803C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F2C70-FB39-4681-A6B5-214EABAF8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70BA5-2898-4BDD-9A1B-C7FC64949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0DA85-9DAC-44F1-9A4B-D1B90AD7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414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056F0-E7FC-4B1C-8F3A-7FF0F7E4C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E355B-9CDB-4E0C-852E-009E7AB4E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7D887-F425-435A-8B2B-8A4A6FB88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B40DD-C3C2-4CFB-911D-741C8AC79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CCDED-13D4-418B-BE8D-70B6BB9CE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DA1DE-6173-41FE-89BC-68AEEEF79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4935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70A86-A85B-4565-810A-668F2F7E1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66255-5814-4E42-B21B-8603A41F0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FA8E1-5DAE-4C9C-8896-A0D74DAC4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ED5122-3ECF-4FF0-9AC5-875B2B3B9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76F067-7380-47A1-91D4-571CE1945C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556847-9906-4F2E-807A-55DD1878B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39B3D8-5A69-4B9B-B8F2-072E86DD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F8A7D8-160E-44D7-9B54-C0497E6B0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0905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218D4-B040-4349-B965-4A5F6270F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668F72-C8C1-44E7-8112-249994C66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864C11-82D8-4F70-A16E-BC99A1FC2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DD0580-8009-409D-96EB-F5A3D4DE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409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4D4CB8-62CA-4ED2-BB6E-485BF6C3F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764A97-B056-478F-AEC6-8B752D942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F016C-28D2-4C6F-A408-ACFE2B0A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536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577D5-E529-41D7-8735-FC89FC8C7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BD730-212B-4518-9327-A74FDAD48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6670B-067D-4712-B1E0-40EF1467E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8D791-AB5D-4E2D-8A54-0848F87E7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55287D-7287-49C3-83A2-0CD028DF9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FD672-3157-4DBB-9E44-CBAEC750F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4922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B7BCD-F424-49D6-8BE9-522B7804C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11D78E-EFB5-4C6B-9EFB-90F4DFCDE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C9362-EB67-4909-9EC0-BEA98C532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01EC95-F71B-48A6-9B41-BBD458EB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BC68E-9E4F-40E1-A81C-5251F2193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59D25-989B-4409-A7CC-D018778D6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0615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06157-2FAD-4BBC-89F3-B6868A068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FB590-E759-43D4-8778-23A5FF772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77CA4-186C-4878-90DF-C17FB2944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FB9C8-9419-4E68-8787-A22A533C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233A4-2F09-4C0F-B040-DB00B617B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6189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FA2D2D-BD77-4C9F-B626-7735232947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E2958C-B6B5-4191-9B7B-C27856EE6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A1AAA-2846-4B61-A4E1-75038B46C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C1F3-4310-4BDD-AEFF-C3F73E20FB3C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B0F00-3D89-446C-92EE-6908ED888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E74B3-A7D1-4F41-933F-69FFDA949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888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782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6BD336-2724-4D18-85AC-EDA32DDE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62521-C2D1-4415-8ADB-0F7FA3E4D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8FB73-C312-4511-BD4C-F493BB11D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1F606F4-06A2-4D36-AD21-460933D2112A}" type="datetimeFigureOut">
              <a:rPr lang="en-GB" smtClean="0"/>
              <a:pPr/>
              <a:t>23/11/2023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02022-827E-4694-A2A5-1AD1362D8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4DB61-6635-455F-9A12-8559E94B0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236DD96D-0B6D-4CDA-A138-955FA4AB0FF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047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E91B96-CD35-459F-AA22-20849739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0199B-8869-43E9-9EAD-64E4B497E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21624-6E86-49C9-AC38-B19B7F3A1C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BC1F3-4310-4BDD-AEFF-C3F73E20FB3C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F82DC-88CA-4A9E-BEC6-82425A7F1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D9CB8-8C2B-46A4-995A-83B3C7D04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58979-4ED0-4D93-B043-635B338D5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928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2.svg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41.png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12" Type="http://schemas.openxmlformats.org/officeDocument/2006/relationships/audio" Target="../media/audio19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5.wav"/><Relationship Id="rId11" Type="http://schemas.openxmlformats.org/officeDocument/2006/relationships/image" Target="../media/image56.png"/><Relationship Id="rId5" Type="http://schemas.openxmlformats.org/officeDocument/2006/relationships/audio" Target="../media/audio14.wav"/><Relationship Id="rId15" Type="http://schemas.openxmlformats.org/officeDocument/2006/relationships/image" Target="../media/image57.jpeg"/><Relationship Id="rId10" Type="http://schemas.openxmlformats.org/officeDocument/2006/relationships/image" Target="../media/image55.png"/><Relationship Id="rId4" Type="http://schemas.openxmlformats.org/officeDocument/2006/relationships/audio" Target="../media/audio13.wav"/><Relationship Id="rId9" Type="http://schemas.openxmlformats.org/officeDocument/2006/relationships/audio" Target="../media/audio18.wav"/><Relationship Id="rId1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6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2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gif"/><Relationship Id="rId10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audio" Target="../media/audio1.wav"/><Relationship Id="rId21" Type="http://schemas.openxmlformats.org/officeDocument/2006/relationships/image" Target="../media/image36.png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image" Target="../media/image32.png"/><Relationship Id="rId25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24" Type="http://schemas.openxmlformats.org/officeDocument/2006/relationships/image" Target="../media/image39.png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23" Type="http://schemas.openxmlformats.org/officeDocument/2006/relationships/image" Target="../media/image38.jpeg"/><Relationship Id="rId10" Type="http://schemas.openxmlformats.org/officeDocument/2006/relationships/audio" Target="../media/audio8.wav"/><Relationship Id="rId19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1.wav"/><Relationship Id="rId22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47" name="CustomShape 3"/>
          <p:cNvSpPr/>
          <p:nvPr/>
        </p:nvSpPr>
        <p:spPr>
          <a:xfrm>
            <a:off x="348" y="5003546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Infinitive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verbs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Present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tense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(I, s/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SSC [</a:t>
            </a:r>
            <a:r>
              <a:rPr lang="fr-FR" sz="2800" b="1" spc="-1" dirty="0" err="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sch</a:t>
            </a: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] [</a:t>
            </a:r>
            <a:r>
              <a:rPr lang="fr-FR" sz="2800" b="1" spc="-1" dirty="0" err="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sp</a:t>
            </a: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] [st]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07" y="331279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Talking about things and things to do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6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C012E4-F6AB-8991-B81A-3C271241AA27}"/>
              </a:ext>
            </a:extLst>
          </p:cNvPr>
          <p:cNvGrpSpPr/>
          <p:nvPr/>
        </p:nvGrpSpPr>
        <p:grpSpPr>
          <a:xfrm>
            <a:off x="43047" y="1828800"/>
            <a:ext cx="4071753" cy="3000344"/>
            <a:chOff x="43047" y="1552197"/>
            <a:chExt cx="4307193" cy="327694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1ADF613-54A3-EE7B-4880-C6D92063E085}"/>
                </a:ext>
              </a:extLst>
            </p:cNvPr>
            <p:cNvSpPr/>
            <p:nvPr/>
          </p:nvSpPr>
          <p:spPr>
            <a:xfrm>
              <a:off x="43047" y="1552197"/>
              <a:ext cx="4307193" cy="327694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6" name="Picture 5" descr="Table&#10;&#10;Description automatically generated">
              <a:extLst>
                <a:ext uri="{FF2B5EF4-FFF2-40B4-BE49-F238E27FC236}">
                  <a16:creationId xmlns:a16="http://schemas.microsoft.com/office/drawing/2014/main" id="{BF6A0DAD-992E-18E5-815B-F0BFB3FB0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246" y="1853631"/>
              <a:ext cx="3178264" cy="2310961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7FC99D4-5C76-6148-E340-6449D38DF7AD}"/>
                </a:ext>
              </a:extLst>
            </p:cNvPr>
            <p:cNvSpPr/>
            <p:nvPr/>
          </p:nvSpPr>
          <p:spPr>
            <a:xfrm>
              <a:off x="478679" y="2681657"/>
              <a:ext cx="247135" cy="3274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3783993-1E6C-848C-799D-E486DF8B78D9}"/>
                </a:ext>
              </a:extLst>
            </p:cNvPr>
            <p:cNvSpPr/>
            <p:nvPr/>
          </p:nvSpPr>
          <p:spPr>
            <a:xfrm>
              <a:off x="953974" y="3265716"/>
              <a:ext cx="2490665" cy="1554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F898B9-FDB0-2036-6165-5F57FB17ECE9}"/>
                </a:ext>
              </a:extLst>
            </p:cNvPr>
            <p:cNvSpPr txBox="1"/>
            <p:nvPr/>
          </p:nvSpPr>
          <p:spPr>
            <a:xfrm>
              <a:off x="971768" y="3175349"/>
              <a:ext cx="2490665" cy="336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Konrad </a:t>
              </a:r>
              <a:r>
                <a:rPr lang="en-GB" sz="1400" b="1" dirty="0" err="1"/>
                <a:t>Duden</a:t>
              </a:r>
              <a:r>
                <a:rPr lang="en-GB" sz="1400" b="1" dirty="0"/>
                <a:t> Schule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89" y="442649"/>
            <a:ext cx="914400" cy="914400"/>
          </a:xfrm>
          <a:prstGeom prst="rect">
            <a:avLst/>
          </a:prstGeom>
        </p:spPr>
      </p:pic>
      <p:sp>
        <p:nvSpPr>
          <p:cNvPr id="22" name="Google Shape;108;p3">
            <a:extLst>
              <a:ext uri="{FF2B5EF4-FFF2-40B4-BE49-F238E27FC236}">
                <a16:creationId xmlns:a16="http://schemas.microsoft.com/office/drawing/2014/main" id="{B9DAF6C3-90BF-420F-B83D-7708E1F299A4}"/>
              </a:ext>
            </a:extLst>
          </p:cNvPr>
          <p:cNvSpPr txBox="1"/>
          <p:nvPr/>
        </p:nvSpPr>
        <p:spPr>
          <a:xfrm>
            <a:off x="1011485" y="555581"/>
            <a:ext cx="9568973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die </a:t>
            </a:r>
            <a:r>
              <a:rPr kumimoji="0" lang="en-GB" sz="2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Wörter</a:t>
            </a:r>
            <a:r>
              <a:rPr kumimoji="0" lang="en-GB" sz="2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 Wie </a:t>
            </a:r>
            <a:r>
              <a:rPr kumimoji="0" lang="en-GB" sz="2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sagt</a:t>
            </a:r>
            <a:r>
              <a:rPr kumimoji="0" lang="en-GB" sz="2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man das auf </a:t>
            </a:r>
            <a:r>
              <a:rPr kumimoji="0" lang="en-GB" sz="2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5F224C-AB37-494C-971F-75B5FC2D285B}"/>
              </a:ext>
            </a:extLst>
          </p:cNvPr>
          <p:cNvSpPr txBox="1"/>
          <p:nvPr/>
        </p:nvSpPr>
        <p:spPr>
          <a:xfrm>
            <a:off x="-54221" y="281959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brauchen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A00C2A-E240-4D3D-AFDF-E84B8395DF73}"/>
              </a:ext>
            </a:extLst>
          </p:cNvPr>
          <p:cNvSpPr txBox="1"/>
          <p:nvPr/>
        </p:nvSpPr>
        <p:spPr>
          <a:xfrm>
            <a:off x="2780717" y="282906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bekommen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D4FE69-6231-43B1-ADAF-B4881B7FBD64}"/>
              </a:ext>
            </a:extLst>
          </p:cNvPr>
          <p:cNvSpPr txBox="1"/>
          <p:nvPr/>
        </p:nvSpPr>
        <p:spPr>
          <a:xfrm>
            <a:off x="5605746" y="2829062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machen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184137-6AD4-4BFD-B5F8-BFBA8F9E84B4}"/>
              </a:ext>
            </a:extLst>
          </p:cNvPr>
          <p:cNvSpPr txBox="1"/>
          <p:nvPr/>
        </p:nvSpPr>
        <p:spPr>
          <a:xfrm>
            <a:off x="8592786" y="282399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FD2F92-7574-495D-AAC8-DFD29A960893}"/>
              </a:ext>
            </a:extLst>
          </p:cNvPr>
          <p:cNvSpPr txBox="1"/>
          <p:nvPr/>
        </p:nvSpPr>
        <p:spPr>
          <a:xfrm>
            <a:off x="1028789" y="485228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 Brief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8598D5-6480-4022-AF92-BB3C5BF6D858}"/>
              </a:ext>
            </a:extLst>
          </p:cNvPr>
          <p:cNvSpPr txBox="1"/>
          <p:nvPr/>
        </p:nvSpPr>
        <p:spPr>
          <a:xfrm>
            <a:off x="4417670" y="4846803"/>
            <a:ext cx="3643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Geschichte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7AB4F2-BEB6-4021-B93E-6B6FC8E9AEE2}"/>
              </a:ext>
            </a:extLst>
          </p:cNvPr>
          <p:cNvSpPr txBox="1"/>
          <p:nvPr/>
        </p:nvSpPr>
        <p:spPr>
          <a:xfrm>
            <a:off x="8092477" y="4815834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Hilfe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Oval Callout 19">
            <a:extLst>
              <a:ext uri="{FF2B5EF4-FFF2-40B4-BE49-F238E27FC236}">
                <a16:creationId xmlns:a16="http://schemas.microsoft.com/office/drawing/2014/main" id="{A5325CC8-B381-4D48-8412-BE05B09649DC}"/>
              </a:ext>
            </a:extLst>
          </p:cNvPr>
          <p:cNvSpPr/>
          <p:nvPr/>
        </p:nvSpPr>
        <p:spPr>
          <a:xfrm>
            <a:off x="404534" y="5482551"/>
            <a:ext cx="3401322" cy="1264320"/>
          </a:xfrm>
          <a:prstGeom prst="wedgeEllipseCallout">
            <a:avLst>
              <a:gd name="adj1" fmla="val -57566"/>
              <a:gd name="adj2" fmla="val 36406"/>
            </a:avLst>
          </a:prstGeom>
          <a:solidFill>
            <a:srgbClr val="002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sagt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man </a:t>
            </a:r>
            <a:r>
              <a:rPr kumimoji="0" lang="en-GB" sz="2400" b="1" i="0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bekommen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auf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</a:p>
        </p:txBody>
      </p:sp>
      <p:sp>
        <p:nvSpPr>
          <p:cNvPr id="58" name="Oval Callout 19">
            <a:extLst>
              <a:ext uri="{FF2B5EF4-FFF2-40B4-BE49-F238E27FC236}">
                <a16:creationId xmlns:a16="http://schemas.microsoft.com/office/drawing/2014/main" id="{5B6300FD-4CDE-4E52-9C8E-AA4317004837}"/>
              </a:ext>
            </a:extLst>
          </p:cNvPr>
          <p:cNvSpPr/>
          <p:nvPr/>
        </p:nvSpPr>
        <p:spPr>
          <a:xfrm>
            <a:off x="3458449" y="5540192"/>
            <a:ext cx="2509915" cy="1166426"/>
          </a:xfrm>
          <a:prstGeom prst="wedgeEllipseCallout">
            <a:avLst>
              <a:gd name="adj1" fmla="val 55315"/>
              <a:gd name="adj2" fmla="val 46352"/>
            </a:avLst>
          </a:prstGeom>
          <a:solidFill>
            <a:srgbClr val="FFD10D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rgbClr val="002060"/>
                </a:solidFill>
                <a:latin typeface="Century Gothic" panose="020F0302020204030204"/>
              </a:rPr>
              <a:t>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 receive, receiving!</a:t>
            </a:r>
          </a:p>
        </p:txBody>
      </p:sp>
      <p:sp>
        <p:nvSpPr>
          <p:cNvPr id="59" name="Oval Callout 19">
            <a:extLst>
              <a:ext uri="{FF2B5EF4-FFF2-40B4-BE49-F238E27FC236}">
                <a16:creationId xmlns:a16="http://schemas.microsoft.com/office/drawing/2014/main" id="{983F38E2-5EF4-4AF4-BE67-6B1E35AB3AF1}"/>
              </a:ext>
            </a:extLst>
          </p:cNvPr>
          <p:cNvSpPr/>
          <p:nvPr/>
        </p:nvSpPr>
        <p:spPr>
          <a:xfrm>
            <a:off x="6580178" y="5400258"/>
            <a:ext cx="3643133" cy="1309940"/>
          </a:xfrm>
          <a:prstGeom prst="wedgeEllipseCallout">
            <a:avLst>
              <a:gd name="adj1" fmla="val -53262"/>
              <a:gd name="adj2" fmla="val 45127"/>
            </a:avLst>
          </a:prstGeom>
          <a:solidFill>
            <a:srgbClr val="002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sagt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man </a:t>
            </a:r>
            <a:r>
              <a:rPr kumimoji="0" lang="en-GB" sz="24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write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auf Deutsch?</a:t>
            </a:r>
          </a:p>
        </p:txBody>
      </p:sp>
      <p:sp>
        <p:nvSpPr>
          <p:cNvPr id="60" name="Oval Callout 19">
            <a:extLst>
              <a:ext uri="{FF2B5EF4-FFF2-40B4-BE49-F238E27FC236}">
                <a16:creationId xmlns:a16="http://schemas.microsoft.com/office/drawing/2014/main" id="{A98EA310-97DF-4575-9FCC-4DC0BC70478C}"/>
              </a:ext>
            </a:extLst>
          </p:cNvPr>
          <p:cNvSpPr/>
          <p:nvPr/>
        </p:nvSpPr>
        <p:spPr>
          <a:xfrm>
            <a:off x="9409177" y="5748059"/>
            <a:ext cx="2544946" cy="903209"/>
          </a:xfrm>
          <a:prstGeom prst="wedgeEllipseCallout">
            <a:avLst>
              <a:gd name="adj1" fmla="val 55315"/>
              <a:gd name="adj2" fmla="val 46352"/>
            </a:avLst>
          </a:prstGeom>
          <a:solidFill>
            <a:srgbClr val="FFD10D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schreiben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!</a:t>
            </a:r>
          </a:p>
        </p:txBody>
      </p:sp>
      <p:pic>
        <p:nvPicPr>
          <p:cNvPr id="102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DBF4D50-50E8-F5C8-0DE1-69BC9A92D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72" y="1416914"/>
            <a:ext cx="1441139" cy="141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FDE3A3-CA08-F6AC-5F07-04D278F9F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064" y="1409336"/>
            <a:ext cx="1426210" cy="1369162"/>
          </a:xfrm>
          <a:prstGeom prst="rect">
            <a:avLst/>
          </a:prstGeom>
        </p:spPr>
      </p:pic>
      <p:pic>
        <p:nvPicPr>
          <p:cNvPr id="1036" name="Picture 12" descr="Free brief envelope letter vector">
            <a:extLst>
              <a:ext uri="{FF2B5EF4-FFF2-40B4-BE49-F238E27FC236}">
                <a16:creationId xmlns:a16="http://schemas.microsoft.com/office/drawing/2014/main" id="{A60FF159-83B5-99F6-4442-F8F25830A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426" y="3759338"/>
            <a:ext cx="1149987" cy="115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reaching out helping vector">
            <a:extLst>
              <a:ext uri="{FF2B5EF4-FFF2-40B4-BE49-F238E27FC236}">
                <a16:creationId xmlns:a16="http://schemas.microsoft.com/office/drawing/2014/main" id="{9B210951-6BA9-DEF6-A9F0-11D8BDC41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975" y="3561787"/>
            <a:ext cx="1228344" cy="122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CB9DB1-9611-D362-6C92-1DD04EFE7CB8}"/>
              </a:ext>
            </a:extLst>
          </p:cNvPr>
          <p:cNvSpPr txBox="1"/>
          <p:nvPr/>
        </p:nvSpPr>
        <p:spPr>
          <a:xfrm>
            <a:off x="10030384" y="4152340"/>
            <a:ext cx="16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[the help]</a:t>
            </a:r>
          </a:p>
        </p:txBody>
      </p:sp>
      <p:pic>
        <p:nvPicPr>
          <p:cNvPr id="2050" name="Picture 2" descr="Free storytelling fantasy imagination illustration">
            <a:extLst>
              <a:ext uri="{FF2B5EF4-FFF2-40B4-BE49-F238E27FC236}">
                <a16:creationId xmlns:a16="http://schemas.microsoft.com/office/drawing/2014/main" id="{2A7658B9-FBC7-6E69-FD39-F10C8784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039" y="3550728"/>
            <a:ext cx="2342393" cy="131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artoon of a purple monster with a hand flexing his muscles&#10;&#10;Description automatically generated">
            <a:extLst>
              <a:ext uri="{FF2B5EF4-FFF2-40B4-BE49-F238E27FC236}">
                <a16:creationId xmlns:a16="http://schemas.microsoft.com/office/drawing/2014/main" id="{D78783A3-F924-493A-988E-693414AE82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06" y="1409336"/>
            <a:ext cx="1435109" cy="1479757"/>
          </a:xfrm>
          <a:prstGeom prst="rect">
            <a:avLst/>
          </a:prstGeom>
        </p:spPr>
      </p:pic>
      <p:pic>
        <p:nvPicPr>
          <p:cNvPr id="18" name="Picture 17" descr="A red and blue logo&#10;&#10;Description automatically generated">
            <a:extLst>
              <a:ext uri="{FF2B5EF4-FFF2-40B4-BE49-F238E27FC236}">
                <a16:creationId xmlns:a16="http://schemas.microsoft.com/office/drawing/2014/main" id="{EB1CB57E-F499-42D2-AA84-7D4279CA67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637" y="1433901"/>
            <a:ext cx="1383912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4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3" grpId="2"/>
      <p:bldP spid="24" grpId="0"/>
      <p:bldP spid="24" grpId="1"/>
      <p:bldP spid="24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36" grpId="0"/>
      <p:bldP spid="36" grpId="1"/>
      <p:bldP spid="36" grpId="2"/>
      <p:bldP spid="57" grpId="0" animBg="1"/>
      <p:bldP spid="58" grpId="0" animBg="1"/>
      <p:bldP spid="59" grpId="0" animBg="1"/>
      <p:bldP spid="60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8" name="CustomShape 11"/>
          <p:cNvSpPr/>
          <p:nvPr/>
        </p:nvSpPr>
        <p:spPr>
          <a:xfrm>
            <a:off x="618506" y="4770832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4" y="-134180"/>
            <a:ext cx="10816975" cy="1144800"/>
          </a:xfrm>
        </p:spPr>
        <p:txBody>
          <a:bodyPr/>
          <a:lstStyle/>
          <a:p>
            <a:r>
              <a:rPr lang="en-GB" sz="3600" b="1" dirty="0">
                <a:latin typeface="Century Gothic" panose="020F0302020204030204"/>
              </a:rPr>
              <a:t>Infinitive (dictionary verb) and he, she, it forms</a:t>
            </a:r>
            <a:endParaRPr lang="en-GB" sz="3600" b="1" dirty="0"/>
          </a:p>
        </p:txBody>
      </p:sp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089C56E8-A172-474D-8DB6-D8387F744A8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2035" y="5180835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FDC8027C-844A-41AA-80A9-21898091E10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093336" y="5169320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3" name="CustomShape 9">
            <a:extLst>
              <a:ext uri="{FF2B5EF4-FFF2-40B4-BE49-F238E27FC236}">
                <a16:creationId xmlns:a16="http://schemas.microsoft.com/office/drawing/2014/main" id="{84E2E077-C161-4FE5-B0AE-9918384050D2}"/>
              </a:ext>
            </a:extLst>
          </p:cNvPr>
          <p:cNvSpPr/>
          <p:nvPr/>
        </p:nvSpPr>
        <p:spPr>
          <a:xfrm>
            <a:off x="662567" y="4817786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</a:t>
            </a: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t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CustomShape 11">
            <a:extLst>
              <a:ext uri="{FF2B5EF4-FFF2-40B4-BE49-F238E27FC236}">
                <a16:creationId xmlns:a16="http://schemas.microsoft.com/office/drawing/2014/main" id="{3A1E8F18-3FE6-4ED1-8D06-7A6F9FB99A6D}"/>
              </a:ext>
            </a:extLst>
          </p:cNvPr>
          <p:cNvSpPr/>
          <p:nvPr/>
        </p:nvSpPr>
        <p:spPr>
          <a:xfrm>
            <a:off x="2727918" y="6251536"/>
            <a:ext cx="18304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DC9E227-7A7E-4716-8648-2BDD4B8C0C59}"/>
              </a:ext>
            </a:extLst>
          </p:cNvPr>
          <p:cNvSpPr/>
          <p:nvPr/>
        </p:nvSpPr>
        <p:spPr>
          <a:xfrm>
            <a:off x="16285" y="1023065"/>
            <a:ext cx="11407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Only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infinitive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form of a verb appears in the dictionary.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e.g. 	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schreiben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write / </a:t>
            </a:r>
            <a:r>
              <a:rPr lang="en-GB" sz="2400" i="1" dirty="0" err="1">
                <a:solidFill>
                  <a:srgbClr val="002060"/>
                </a:solidFill>
                <a:latin typeface="Century Gothic"/>
              </a:rPr>
              <a:t>writi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),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bekommen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receive / </a:t>
            </a:r>
            <a:r>
              <a:rPr lang="en-GB" sz="2400" i="1" dirty="0">
                <a:solidFill>
                  <a:srgbClr val="002060"/>
                </a:solidFill>
                <a:latin typeface="Century Gothic"/>
              </a:rPr>
              <a:t>receiving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29FA4A-E585-43D3-A8B4-2EF21740B012}"/>
              </a:ext>
            </a:extLst>
          </p:cNvPr>
          <p:cNvSpPr txBox="1"/>
          <p:nvPr/>
        </p:nvSpPr>
        <p:spPr>
          <a:xfrm>
            <a:off x="-17629" y="1906383"/>
            <a:ext cx="10609919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what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he/she does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doing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and change the ending from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E17368-EC98-4413-8BFD-14334844B7D9}"/>
              </a:ext>
            </a:extLst>
          </p:cNvPr>
          <p:cNvSpPr txBox="1"/>
          <p:nvPr/>
        </p:nvSpPr>
        <p:spPr>
          <a:xfrm>
            <a:off x="42035" y="2692903"/>
            <a:ext cx="9268097" cy="885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bekommen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bekomm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den Brief.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GB" sz="2400" i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receives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letter.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 </a:t>
            </a:r>
            <a:r>
              <a:rPr lang="en-GB" sz="2400" i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receiving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letter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.)</a:t>
            </a:r>
          </a:p>
        </p:txBody>
      </p:sp>
      <p:sp>
        <p:nvSpPr>
          <p:cNvPr id="30" name="CustomShape 11">
            <a:extLst>
              <a:ext uri="{FF2B5EF4-FFF2-40B4-BE49-F238E27FC236}">
                <a16:creationId xmlns:a16="http://schemas.microsoft.com/office/drawing/2014/main" id="{F3F83978-A338-41E3-861D-0704AD266696}"/>
              </a:ext>
            </a:extLst>
          </p:cNvPr>
          <p:cNvSpPr/>
          <p:nvPr/>
        </p:nvSpPr>
        <p:spPr>
          <a:xfrm>
            <a:off x="669052" y="5381612"/>
            <a:ext cx="338229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makes/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is making</a:t>
            </a:r>
          </a:p>
        </p:txBody>
      </p:sp>
      <p:sp>
        <p:nvSpPr>
          <p:cNvPr id="31" name="CustomShape 11">
            <a:extLst>
              <a:ext uri="{FF2B5EF4-FFF2-40B4-BE49-F238E27FC236}">
                <a16:creationId xmlns:a16="http://schemas.microsoft.com/office/drawing/2014/main" id="{7D3BEE6A-C44C-4D1D-AFF7-6328E4601930}"/>
              </a:ext>
            </a:extLst>
          </p:cNvPr>
          <p:cNvSpPr/>
          <p:nvPr/>
        </p:nvSpPr>
        <p:spPr>
          <a:xfrm>
            <a:off x="5026684" y="4842626"/>
            <a:ext cx="21879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11">
            <a:extLst>
              <a:ext uri="{FF2B5EF4-FFF2-40B4-BE49-F238E27FC236}">
                <a16:creationId xmlns:a16="http://schemas.microsoft.com/office/drawing/2014/main" id="{B92950E2-F080-47E5-ABE8-18FA3B6ACBEB}"/>
              </a:ext>
            </a:extLst>
          </p:cNvPr>
          <p:cNvSpPr/>
          <p:nvPr/>
        </p:nvSpPr>
        <p:spPr>
          <a:xfrm>
            <a:off x="4971434" y="5381612"/>
            <a:ext cx="2982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writes/</a:t>
            </a:r>
            <a:b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is writing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E7382-1743-480B-94FB-476689D4FFA7}"/>
              </a:ext>
            </a:extLst>
          </p:cNvPr>
          <p:cNvSpPr txBox="1"/>
          <p:nvPr/>
        </p:nvSpPr>
        <p:spPr>
          <a:xfrm>
            <a:off x="42035" y="3685852"/>
            <a:ext cx="7727873" cy="88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brauchen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brauch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Hilfe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needs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help. / He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needing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help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.) </a:t>
            </a:r>
          </a:p>
        </p:txBody>
      </p:sp>
      <p:sp>
        <p:nvSpPr>
          <p:cNvPr id="36" name="Rectangle: Rounded Corners 22">
            <a:extLst>
              <a:ext uri="{FF2B5EF4-FFF2-40B4-BE49-F238E27FC236}">
                <a16:creationId xmlns:a16="http://schemas.microsoft.com/office/drawing/2014/main" id="{177C839E-4853-43DF-A748-990F80E39308}"/>
              </a:ext>
            </a:extLst>
          </p:cNvPr>
          <p:cNvSpPr/>
          <p:nvPr/>
        </p:nvSpPr>
        <p:spPr>
          <a:xfrm>
            <a:off x="9521560" y="2684122"/>
            <a:ext cx="2316404" cy="1564590"/>
          </a:xfrm>
          <a:prstGeom prst="roundRect">
            <a:avLst/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only one present tense in German! </a:t>
            </a:r>
          </a:p>
        </p:txBody>
      </p:sp>
      <p:pic>
        <p:nvPicPr>
          <p:cNvPr id="46" name="Picture 2" descr="Image result for attention sign on road">
            <a:extLst>
              <a:ext uri="{FF2B5EF4-FFF2-40B4-BE49-F238E27FC236}">
                <a16:creationId xmlns:a16="http://schemas.microsoft.com/office/drawing/2014/main" id="{ADA47D45-29BD-4BFA-BBF3-C80F3BDA0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908" y="2686437"/>
            <a:ext cx="1781894" cy="156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: Rounded Corners 23">
            <a:extLst>
              <a:ext uri="{FF2B5EF4-FFF2-40B4-BE49-F238E27FC236}">
                <a16:creationId xmlns:a16="http://schemas.microsoft.com/office/drawing/2014/main" id="{FF950B83-8BEB-4C5A-BD35-F069C91A9F98}"/>
              </a:ext>
            </a:extLst>
          </p:cNvPr>
          <p:cNvSpPr/>
          <p:nvPr/>
        </p:nvSpPr>
        <p:spPr>
          <a:xfrm>
            <a:off x="8268270" y="4489870"/>
            <a:ext cx="3569694" cy="614790"/>
          </a:xfrm>
          <a:prstGeom prst="roundRect">
            <a:avLst/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 many are there in English?</a:t>
            </a:r>
          </a:p>
        </p:txBody>
      </p:sp>
    </p:spTree>
    <p:extLst>
      <p:ext uri="{BB962C8B-B14F-4D97-AF65-F5344CB8AC3E}">
        <p14:creationId xmlns:p14="http://schemas.microsoft.com/office/powerpoint/2010/main" val="13705808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  <p:bldP spid="7" grpId="0"/>
      <p:bldP spid="36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070" y="1402202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/>
        </p:nvGraphicFramePr>
        <p:xfrm>
          <a:off x="1630239" y="2204400"/>
          <a:ext cx="5602900" cy="4344480"/>
        </p:xfrm>
        <a:graphic>
          <a:graphicData uri="http://schemas.openxmlformats.org/drawingml/2006/table">
            <a:tbl>
              <a:tblPr/>
              <a:tblGrid>
                <a:gridCol w="2702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0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infinitive</a:t>
                      </a: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she/he (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sie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/er)</a:t>
                      </a: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to need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needs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to receive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receives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 to make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makes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to write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writes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to listen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listens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to read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reads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to have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has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572014" y="2204400"/>
          <a:ext cx="695520" cy="4318560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3" name="T2_W6_12.2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688294" y="318396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hlinkClick r:id="" action="ppaction://noaction">
              <a:snd r:embed="rId4" name="T2_W6_12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688294" y="368652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4">
            <a:hlinkClick r:id="" action="ppaction://noaction">
              <a:snd r:embed="rId5" name="T2_W6_12.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688294" y="416568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5">
            <a:hlinkClick r:id="" action="ppaction://noaction">
              <a:snd r:embed="rId6" name="T2_W6_12.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688294" y="463224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6">
            <a:hlinkClick r:id="" action="ppaction://noaction">
              <a:snd r:embed="rId7" name="T2_W6_12.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688294" y="513768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7">
            <a:hlinkClick r:id="" action="ppaction://noaction">
              <a:snd r:embed="rId8" name="T2_W6_12.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692614" y="562980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8">
            <a:hlinkClick r:id="" action="ppaction://noaction">
              <a:snd r:embed="rId9" name="T2_W6_12.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688294" y="607296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Infinitive (dictionary verb) or he/she?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09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482720" y="3063000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94BAFBC-62E0-448C-9EFA-AA88D4866E4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914368" y="3626040"/>
            <a:ext cx="517321" cy="517320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12" name="T2_W6_12.1.wav"/>
            </a:hlinkClick>
            <a:extLst>
              <a:ext uri="{FF2B5EF4-FFF2-40B4-BE49-F238E27FC236}">
                <a16:creationId xmlns:a16="http://schemas.microsoft.com/office/drawing/2014/main" id="{61558AC7-FD68-4E3F-8517-700B31B40F08}"/>
              </a:ext>
            </a:extLst>
          </p:cNvPr>
          <p:cNvSpPr/>
          <p:nvPr/>
        </p:nvSpPr>
        <p:spPr>
          <a:xfrm>
            <a:off x="914067" y="540014"/>
            <a:ext cx="732588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03F257CD-6AE7-4B38-B6EF-745F95AA86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hlinkClick r:id="" action="ppaction://noaction">
              <a:snd r:embed="rId12" name="T2_W6_12.1.wav"/>
            </a:hlinkClick>
            <a:extLst>
              <a:ext uri="{FF2B5EF4-FFF2-40B4-BE49-F238E27FC236}">
                <a16:creationId xmlns:a16="http://schemas.microsoft.com/office/drawing/2014/main" id="{BD6AECCF-7ECD-47B8-B7B8-66B6B917E525}"/>
              </a:ext>
            </a:extLst>
          </p:cNvPr>
          <p:cNvSpPr txBox="1"/>
          <p:nvPr/>
        </p:nvSpPr>
        <p:spPr>
          <a:xfrm>
            <a:off x="935217" y="561703"/>
            <a:ext cx="68489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Infinitiv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[A]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/er [B]?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45A0DA45-C904-4FDF-9740-0D7D2A93475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" t="6666" r="46876" b="4444"/>
          <a:stretch/>
        </p:blipFill>
        <p:spPr>
          <a:xfrm>
            <a:off x="1630239" y="2401418"/>
            <a:ext cx="661582" cy="66158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A353EA1-6999-4BB6-876E-A1445788CCEC}"/>
              </a:ext>
            </a:extLst>
          </p:cNvPr>
          <p:cNvSpPr txBox="1"/>
          <p:nvPr/>
        </p:nvSpPr>
        <p:spPr>
          <a:xfrm>
            <a:off x="2625458" y="1095004"/>
            <a:ext cx="8176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4B5520-FAD2-496C-AE9F-F2FE8FC4EC2F}"/>
              </a:ext>
            </a:extLst>
          </p:cNvPr>
          <p:cNvSpPr txBox="1"/>
          <p:nvPr/>
        </p:nvSpPr>
        <p:spPr>
          <a:xfrm>
            <a:off x="5451622" y="1079743"/>
            <a:ext cx="8176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E98DA82-B822-4810-B638-E07A01F82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76272" y="4143360"/>
            <a:ext cx="517321" cy="51732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98396378-47BB-4EF6-8504-DC2DAFD1FF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42349" y="4547040"/>
            <a:ext cx="517321" cy="517320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10E4894-B37E-48F1-83BA-9B89C580A58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468458" y="5016720"/>
            <a:ext cx="517321" cy="517320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7840D963-6C5D-44FF-97B7-D9D148755C1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42349" y="5581680"/>
            <a:ext cx="517321" cy="517320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627B4AFB-DE78-4076-85FF-F6E0E62E9B5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25514" y="6037637"/>
            <a:ext cx="517321" cy="5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8" name="CustomShape 11"/>
          <p:cNvSpPr/>
          <p:nvPr/>
        </p:nvSpPr>
        <p:spPr>
          <a:xfrm>
            <a:off x="618506" y="4770832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4" y="-134180"/>
            <a:ext cx="10816975" cy="1144800"/>
          </a:xfrm>
        </p:spPr>
        <p:txBody>
          <a:bodyPr/>
          <a:lstStyle/>
          <a:p>
            <a:r>
              <a:rPr lang="en-GB" sz="3600" b="1" dirty="0"/>
              <a:t>Who does what: weak verbs ‘I’ and ‘he/she’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C2EBFC-C217-4F47-9070-34F2DEFF8932}"/>
              </a:ext>
            </a:extLst>
          </p:cNvPr>
          <p:cNvSpPr txBox="1"/>
          <p:nvPr/>
        </p:nvSpPr>
        <p:spPr>
          <a:xfrm>
            <a:off x="92293" y="876876"/>
            <a:ext cx="10252710" cy="964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In German, the verb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ending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often tells us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who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is doing the action.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Compare: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0B852F-D1A6-4A4F-9B70-40D534270E8E}"/>
              </a:ext>
            </a:extLst>
          </p:cNvPr>
          <p:cNvSpPr/>
          <p:nvPr/>
        </p:nvSpPr>
        <p:spPr>
          <a:xfrm>
            <a:off x="2214420" y="1887515"/>
            <a:ext cx="1882247" cy="6265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machen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93A2BC-15F2-4024-AC40-47F378F68117}"/>
              </a:ext>
            </a:extLst>
          </p:cNvPr>
          <p:cNvSpPr/>
          <p:nvPr/>
        </p:nvSpPr>
        <p:spPr>
          <a:xfrm>
            <a:off x="158942" y="1946671"/>
            <a:ext cx="1921330" cy="587274"/>
          </a:xfrm>
          <a:prstGeom prst="rect">
            <a:avLst/>
          </a:prstGeom>
          <a:solidFill>
            <a:srgbClr val="002060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Infinitive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00EEFB-1191-4F89-BD50-1A92200CF88B}"/>
              </a:ext>
            </a:extLst>
          </p:cNvPr>
          <p:cNvSpPr/>
          <p:nvPr/>
        </p:nvSpPr>
        <p:spPr>
          <a:xfrm>
            <a:off x="4168690" y="1888706"/>
            <a:ext cx="1619354" cy="6265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= to do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AB2A04-4300-4905-A52E-76ECA5032263}"/>
              </a:ext>
            </a:extLst>
          </p:cNvPr>
          <p:cNvSpPr/>
          <p:nvPr/>
        </p:nvSpPr>
        <p:spPr>
          <a:xfrm>
            <a:off x="158942" y="2822036"/>
            <a:ext cx="1921330" cy="587274"/>
          </a:xfrm>
          <a:prstGeom prst="rect">
            <a:avLst/>
          </a:prstGeom>
          <a:solidFill>
            <a:srgbClr val="002060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3FF0E03-6F7E-4311-B94E-6EF122AA0530}"/>
              </a:ext>
            </a:extLst>
          </p:cNvPr>
          <p:cNvSpPr/>
          <p:nvPr/>
        </p:nvSpPr>
        <p:spPr>
          <a:xfrm>
            <a:off x="2198466" y="2871920"/>
            <a:ext cx="2640466" cy="5175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8BC145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Sie/ er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mach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BC145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8BC145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4DA5531-3A70-4C01-AF99-2F1D1246E76C}"/>
              </a:ext>
            </a:extLst>
          </p:cNvPr>
          <p:cNvSpPr/>
          <p:nvPr/>
        </p:nvSpPr>
        <p:spPr>
          <a:xfrm>
            <a:off x="4763113" y="2822954"/>
            <a:ext cx="2694969" cy="59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Wingdings" panose="05000000000000000000" pitchFamily="2" charset="2"/>
              </a:rPr>
              <a:t>=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She/he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10A4B7-02A4-44ED-A960-D8B499FA0092}"/>
              </a:ext>
            </a:extLst>
          </p:cNvPr>
          <p:cNvSpPr txBox="1"/>
          <p:nvPr/>
        </p:nvSpPr>
        <p:spPr>
          <a:xfrm>
            <a:off x="4322996" y="3787425"/>
            <a:ext cx="3156858" cy="59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Wingdings" panose="05000000000000000000" pitchFamily="2" charset="2"/>
              </a:rPr>
              <a:t> =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A653FA-7FA3-468F-A787-3D39FAB09D4B}"/>
              </a:ext>
            </a:extLst>
          </p:cNvPr>
          <p:cNvSpPr/>
          <p:nvPr/>
        </p:nvSpPr>
        <p:spPr>
          <a:xfrm>
            <a:off x="2225682" y="3769856"/>
            <a:ext cx="2332734" cy="559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8BC145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Ich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mach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BC145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8BC145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DFA0958-38E4-42D3-9749-A72547FF0854}"/>
              </a:ext>
            </a:extLst>
          </p:cNvPr>
          <p:cNvSpPr/>
          <p:nvPr/>
        </p:nvSpPr>
        <p:spPr>
          <a:xfrm>
            <a:off x="158942" y="3706250"/>
            <a:ext cx="1921330" cy="587274"/>
          </a:xfrm>
          <a:prstGeom prst="rect">
            <a:avLst/>
          </a:prstGeom>
          <a:solidFill>
            <a:srgbClr val="002060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E18B1F9F-6624-47F2-BE49-FC5873AEF7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" t="6666" r="46876" b="4444"/>
          <a:stretch/>
        </p:blipFill>
        <p:spPr>
          <a:xfrm>
            <a:off x="7392835" y="1614072"/>
            <a:ext cx="1723414" cy="1723414"/>
          </a:xfrm>
          <a:prstGeom prst="rect">
            <a:avLst/>
          </a:prstGeom>
        </p:spPr>
      </p:pic>
      <p:sp>
        <p:nvSpPr>
          <p:cNvPr id="50" name="Rounded Rectangular Callout 18">
            <a:extLst>
              <a:ext uri="{FF2B5EF4-FFF2-40B4-BE49-F238E27FC236}">
                <a16:creationId xmlns:a16="http://schemas.microsoft.com/office/drawing/2014/main" id="{8213BDAC-CFC2-4195-B0C6-1C5EC116C771}"/>
              </a:ext>
            </a:extLst>
          </p:cNvPr>
          <p:cNvSpPr/>
          <p:nvPr/>
        </p:nvSpPr>
        <p:spPr>
          <a:xfrm>
            <a:off x="9386011" y="1895329"/>
            <a:ext cx="2547814" cy="1757411"/>
          </a:xfrm>
          <a:prstGeom prst="wedgeRoundRectCallout">
            <a:avLst>
              <a:gd name="adj1" fmla="val -65485"/>
              <a:gd name="adj2" fmla="val -22581"/>
              <a:gd name="adj3" fmla="val 16667"/>
            </a:avLst>
          </a:prstGeom>
          <a:solidFill>
            <a:srgbClr val="002060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the infinitive is the dictionary form. It tells you ‘what’ but not ‘who’.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47AA85A-B568-4F1F-9335-6BB4F9BC2A3C}"/>
              </a:ext>
            </a:extLst>
          </p:cNvPr>
          <p:cNvSpPr/>
          <p:nvPr/>
        </p:nvSpPr>
        <p:spPr>
          <a:xfrm>
            <a:off x="88779" y="4604652"/>
            <a:ext cx="6096000" cy="4567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So, for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weak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German verbs: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9A19702-A645-4857-8483-A1D4D4830330}"/>
              </a:ext>
            </a:extLst>
          </p:cNvPr>
          <p:cNvSpPr/>
          <p:nvPr/>
        </p:nvSpPr>
        <p:spPr>
          <a:xfrm>
            <a:off x="-24388" y="6313910"/>
            <a:ext cx="6096000" cy="4567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For ‘I’, remove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and add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BC145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28F25BA-80F1-4B5D-824D-8E0E3A286ADC}"/>
              </a:ext>
            </a:extLst>
          </p:cNvPr>
          <p:cNvSpPr/>
          <p:nvPr/>
        </p:nvSpPr>
        <p:spPr>
          <a:xfrm>
            <a:off x="-11841" y="5447631"/>
            <a:ext cx="5734262" cy="4567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For ‘she/he’, remove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and add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BC145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39E38A0-FE9C-450E-BE76-9AE800F2B605}"/>
              </a:ext>
            </a:extLst>
          </p:cNvPr>
          <p:cNvSpPr/>
          <p:nvPr/>
        </p:nvSpPr>
        <p:spPr>
          <a:xfrm>
            <a:off x="4763113" y="6268215"/>
            <a:ext cx="2029723" cy="494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schreiben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1F2E10A-446E-41F5-8E8E-AAD6BCD41CA3}"/>
              </a:ext>
            </a:extLst>
          </p:cNvPr>
          <p:cNvSpPr/>
          <p:nvPr/>
        </p:nvSpPr>
        <p:spPr>
          <a:xfrm>
            <a:off x="6742710" y="6268215"/>
            <a:ext cx="1744388" cy="494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schreib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35AB2BD-E3EC-47E9-94E6-2EF6DAC9C114}"/>
              </a:ext>
            </a:extLst>
          </p:cNvPr>
          <p:cNvSpPr/>
          <p:nvPr/>
        </p:nvSpPr>
        <p:spPr>
          <a:xfrm>
            <a:off x="8480074" y="6285038"/>
            <a:ext cx="2432076" cy="4943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ich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schreib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BC145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5AFC543-E8C5-453E-8F30-D783F8C8916E}"/>
              </a:ext>
            </a:extLst>
          </p:cNvPr>
          <p:cNvSpPr/>
          <p:nvPr/>
        </p:nvSpPr>
        <p:spPr>
          <a:xfrm>
            <a:off x="10909269" y="6277682"/>
            <a:ext cx="1053494" cy="493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I write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D0C7078-AC9C-4F62-925F-8C9C47AA7B81}"/>
              </a:ext>
            </a:extLst>
          </p:cNvPr>
          <p:cNvSpPr/>
          <p:nvPr/>
        </p:nvSpPr>
        <p:spPr>
          <a:xfrm>
            <a:off x="5569809" y="5434660"/>
            <a:ext cx="2130713" cy="494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brauchen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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22800EC-01CA-4C9A-A0E2-13062CD17BC2}"/>
              </a:ext>
            </a:extLst>
          </p:cNvPr>
          <p:cNvSpPr/>
          <p:nvPr/>
        </p:nvSpPr>
        <p:spPr>
          <a:xfrm>
            <a:off x="7523084" y="5445923"/>
            <a:ext cx="1760418" cy="494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brau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ECD368C-1BDF-4242-B87A-731F665DA9FC}"/>
              </a:ext>
            </a:extLst>
          </p:cNvPr>
          <p:cNvSpPr/>
          <p:nvPr/>
        </p:nvSpPr>
        <p:spPr>
          <a:xfrm>
            <a:off x="9190509" y="5022215"/>
            <a:ext cx="1364476" cy="935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sie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/er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</a:b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brauch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BC145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6F75617-F238-4B09-A671-F988071E34D4}"/>
              </a:ext>
            </a:extLst>
          </p:cNvPr>
          <p:cNvSpPr/>
          <p:nvPr/>
        </p:nvSpPr>
        <p:spPr>
          <a:xfrm>
            <a:off x="10840101" y="5021959"/>
            <a:ext cx="1300356" cy="936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she/he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needs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62" name="Rounded Rectangular Callout 19">
            <a:extLst>
              <a:ext uri="{FF2B5EF4-FFF2-40B4-BE49-F238E27FC236}">
                <a16:creationId xmlns:a16="http://schemas.microsoft.com/office/drawing/2014/main" id="{2BE81A4A-A097-4116-9E8F-BB1E5710B2E7}"/>
              </a:ext>
            </a:extLst>
          </p:cNvPr>
          <p:cNvSpPr/>
          <p:nvPr/>
        </p:nvSpPr>
        <p:spPr>
          <a:xfrm>
            <a:off x="6205947" y="4050118"/>
            <a:ext cx="2547814" cy="1277635"/>
          </a:xfrm>
          <a:prstGeom prst="wedgeRoundRectCallout">
            <a:avLst>
              <a:gd name="adj1" fmla="val -112589"/>
              <a:gd name="adj2" fmla="val 11349"/>
              <a:gd name="adj3" fmla="val 16667"/>
            </a:avLst>
          </a:prstGeom>
          <a:solidFill>
            <a:srgbClr val="002060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‘Weak’ is another word for ‘regular’.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A26A56-384E-87C4-6FD6-5B5FC758D2A7}"/>
              </a:ext>
            </a:extLst>
          </p:cNvPr>
          <p:cNvSpPr txBox="1"/>
          <p:nvPr/>
        </p:nvSpPr>
        <p:spPr>
          <a:xfrm>
            <a:off x="10466430" y="5503868"/>
            <a:ext cx="553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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52492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  <p:bldP spid="27" grpId="0"/>
      <p:bldP spid="29" grpId="0" animBg="1"/>
      <p:bldP spid="35" grpId="0"/>
      <p:bldP spid="37" grpId="0"/>
      <p:bldP spid="39" grpId="0"/>
      <p:bldP spid="44" grpId="0" animBg="1"/>
      <p:bldP spid="50" grpId="0" animBg="1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0B003AD8-2FC1-4347-AE58-220F48593CB7}"/>
              </a:ext>
            </a:extLst>
          </p:cNvPr>
          <p:cNvSpPr txBox="1">
            <a:spLocks/>
          </p:cNvSpPr>
          <p:nvPr/>
        </p:nvSpPr>
        <p:spPr>
          <a:xfrm>
            <a:off x="11099158" y="845727"/>
            <a:ext cx="1002759" cy="400328"/>
          </a:xfrm>
          <a:prstGeom prst="rect">
            <a:avLst/>
          </a:prstGeom>
          <a:solidFill>
            <a:srgbClr val="2E94A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BE96231-16D1-4294-9FA1-06C98B891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158" y="74008"/>
            <a:ext cx="1002759" cy="737163"/>
          </a:xfrm>
          <a:prstGeom prst="rect">
            <a:avLst/>
          </a:prstGeom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60822B49-574B-4180-A10A-FBC1F81D2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48697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42B07A9-2A0D-4FA8-98B8-3DE92A113CA8}"/>
              </a:ext>
            </a:extLst>
          </p:cNvPr>
          <p:cNvSpPr/>
          <p:nvPr/>
        </p:nvSpPr>
        <p:spPr>
          <a:xfrm>
            <a:off x="1183100" y="132779"/>
            <a:ext cx="4791583" cy="518040"/>
          </a:xfrm>
          <a:prstGeom prst="wedgeRoundRectCallout">
            <a:avLst>
              <a:gd name="adj1" fmla="val -59363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was in der Schule?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E98AA3-4C21-4F4A-96DE-172A5503C9FC}"/>
              </a:ext>
            </a:extLst>
          </p:cNvPr>
          <p:cNvSpPr txBox="1"/>
          <p:nvPr/>
        </p:nvSpPr>
        <p:spPr>
          <a:xfrm>
            <a:off x="6073902" y="579729"/>
            <a:ext cx="55464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Is Ronja talking about herself or </a:t>
            </a:r>
            <a:r>
              <a:rPr lang="en-US" sz="2000" b="1" dirty="0" err="1">
                <a:solidFill>
                  <a:srgbClr val="002060"/>
                </a:solidFill>
                <a:latin typeface="Century Gothic"/>
              </a:rPr>
              <a:t>Lias</a:t>
            </a:r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?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CE5937-E558-4250-82B3-1EFFBFD7A1F8}"/>
              </a:ext>
            </a:extLst>
          </p:cNvPr>
          <p:cNvSpPr txBox="1"/>
          <p:nvPr/>
        </p:nvSpPr>
        <p:spPr>
          <a:xfrm>
            <a:off x="3981379" y="177369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BBBDA01-F3B5-4934-97C6-83052739F011}"/>
              </a:ext>
            </a:extLst>
          </p:cNvPr>
          <p:cNvSpPr/>
          <p:nvPr/>
        </p:nvSpPr>
        <p:spPr>
          <a:xfrm rot="16200000">
            <a:off x="1440408" y="20564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271FC18-558B-4E42-8C5C-613CA29CC284}"/>
              </a:ext>
            </a:extLst>
          </p:cNvPr>
          <p:cNvSpPr/>
          <p:nvPr/>
        </p:nvSpPr>
        <p:spPr>
          <a:xfrm rot="16200000">
            <a:off x="1413767" y="53760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B81FE28-63CF-41D0-A752-B6267464A7A3}"/>
              </a:ext>
            </a:extLst>
          </p:cNvPr>
          <p:cNvSpPr/>
          <p:nvPr/>
        </p:nvSpPr>
        <p:spPr>
          <a:xfrm>
            <a:off x="3497620" y="168338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1534EC9D-3E36-43FC-9B75-D20FFA448B6B}"/>
              </a:ext>
            </a:extLst>
          </p:cNvPr>
          <p:cNvSpPr/>
          <p:nvPr/>
        </p:nvSpPr>
        <p:spPr>
          <a:xfrm>
            <a:off x="994681" y="1292820"/>
            <a:ext cx="2278274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8548C3E-0197-4886-A61D-4AFBC28337D0}"/>
              </a:ext>
            </a:extLst>
          </p:cNvPr>
          <p:cNvSpPr txBox="1"/>
          <p:nvPr/>
        </p:nvSpPr>
        <p:spPr>
          <a:xfrm>
            <a:off x="1307568" y="1311665"/>
            <a:ext cx="2406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bekommt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Brief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412E7B-98ED-4305-ABEF-44148D8EF61E}"/>
              </a:ext>
            </a:extLst>
          </p:cNvPr>
          <p:cNvSpPr txBox="1"/>
          <p:nvPr/>
        </p:nvSpPr>
        <p:spPr>
          <a:xfrm>
            <a:off x="137883" y="102928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1D8BB26-C5EB-4430-B564-12EB9D53E6EF}"/>
              </a:ext>
            </a:extLst>
          </p:cNvPr>
          <p:cNvSpPr txBox="1"/>
          <p:nvPr/>
        </p:nvSpPr>
        <p:spPr>
          <a:xfrm>
            <a:off x="3981379" y="113861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545B9C5-B4DB-4F5E-B89C-2A6D46BDD187}"/>
              </a:ext>
            </a:extLst>
          </p:cNvPr>
          <p:cNvSpPr txBox="1"/>
          <p:nvPr/>
        </p:nvSpPr>
        <p:spPr>
          <a:xfrm>
            <a:off x="4666319" y="1166187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45D1A2-BF65-4989-9756-EB57CBA7684C}"/>
              </a:ext>
            </a:extLst>
          </p:cNvPr>
          <p:cNvSpPr txBox="1"/>
          <p:nvPr/>
        </p:nvSpPr>
        <p:spPr>
          <a:xfrm>
            <a:off x="4666319" y="1801276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58" name="Picture 57" descr="Shape, arrow&#10;&#10;Description automatically generated">
            <a:extLst>
              <a:ext uri="{FF2B5EF4-FFF2-40B4-BE49-F238E27FC236}">
                <a16:creationId xmlns:a16="http://schemas.microsoft.com/office/drawing/2014/main" id="{A87BF628-637E-4327-8A1F-86BAACA75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340" y="1053897"/>
            <a:ext cx="546339" cy="50621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2BCB15CF-7C6B-48FF-90DA-B00C26382AC9}"/>
              </a:ext>
            </a:extLst>
          </p:cNvPr>
          <p:cNvSpPr txBox="1"/>
          <p:nvPr/>
        </p:nvSpPr>
        <p:spPr>
          <a:xfrm>
            <a:off x="9466997" y="177369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C088218-1C3E-47ED-857A-57D74C09E248}"/>
              </a:ext>
            </a:extLst>
          </p:cNvPr>
          <p:cNvSpPr/>
          <p:nvPr/>
        </p:nvSpPr>
        <p:spPr>
          <a:xfrm rot="16200000">
            <a:off x="6926026" y="20564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4F95C08-A91B-4756-9858-A313D7D6A762}"/>
              </a:ext>
            </a:extLst>
          </p:cNvPr>
          <p:cNvSpPr/>
          <p:nvPr/>
        </p:nvSpPr>
        <p:spPr>
          <a:xfrm rot="16200000">
            <a:off x="6899385" y="53760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4E66B16-3A88-4749-BCA0-A9315446C54B}"/>
              </a:ext>
            </a:extLst>
          </p:cNvPr>
          <p:cNvSpPr/>
          <p:nvPr/>
        </p:nvSpPr>
        <p:spPr>
          <a:xfrm>
            <a:off x="8983238" y="168338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EEDEC4EE-029D-4B68-A009-AA7E9E21A454}"/>
              </a:ext>
            </a:extLst>
          </p:cNvPr>
          <p:cNvSpPr/>
          <p:nvPr/>
        </p:nvSpPr>
        <p:spPr>
          <a:xfrm>
            <a:off x="6419093" y="133465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E690506-5E76-4014-82C4-9B44FDABE945}"/>
              </a:ext>
            </a:extLst>
          </p:cNvPr>
          <p:cNvSpPr txBox="1"/>
          <p:nvPr/>
        </p:nvSpPr>
        <p:spPr>
          <a:xfrm>
            <a:off x="6502346" y="1327272"/>
            <a:ext cx="233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…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Geschichte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357E716-372D-45F7-B495-7B7B5D7F0130}"/>
              </a:ext>
            </a:extLst>
          </p:cNvPr>
          <p:cNvSpPr txBox="1"/>
          <p:nvPr/>
        </p:nvSpPr>
        <p:spPr>
          <a:xfrm>
            <a:off x="5623501" y="102928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61EFDF1-26F7-45A5-827F-C0EED0AAFEF7}"/>
              </a:ext>
            </a:extLst>
          </p:cNvPr>
          <p:cNvSpPr txBox="1"/>
          <p:nvPr/>
        </p:nvSpPr>
        <p:spPr>
          <a:xfrm>
            <a:off x="9466997" y="113861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4D8CE1D-62D1-4A5A-9FB4-FD26C037DA04}"/>
              </a:ext>
            </a:extLst>
          </p:cNvPr>
          <p:cNvSpPr txBox="1"/>
          <p:nvPr/>
        </p:nvSpPr>
        <p:spPr>
          <a:xfrm>
            <a:off x="10151937" y="1166187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5415159-1404-4BCD-A2D1-93B5A67B87D1}"/>
              </a:ext>
            </a:extLst>
          </p:cNvPr>
          <p:cNvSpPr txBox="1"/>
          <p:nvPr/>
        </p:nvSpPr>
        <p:spPr>
          <a:xfrm>
            <a:off x="10151937" y="1801276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69" name="Picture 68" descr="Shape, arrow&#10;&#10;Description automatically generated">
            <a:extLst>
              <a:ext uri="{FF2B5EF4-FFF2-40B4-BE49-F238E27FC236}">
                <a16:creationId xmlns:a16="http://schemas.microsoft.com/office/drawing/2014/main" id="{34E3CD2C-BB3D-49C9-83C8-ED0731CD1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9958" y="1053897"/>
            <a:ext cx="546339" cy="50621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B47655CF-8B8F-40B1-84D9-56C7F56D7D81}"/>
              </a:ext>
            </a:extLst>
          </p:cNvPr>
          <p:cNvSpPr txBox="1"/>
          <p:nvPr/>
        </p:nvSpPr>
        <p:spPr>
          <a:xfrm>
            <a:off x="3920503" y="3727795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5B98C43E-558B-4260-9B9F-9AD54E4182C6}"/>
              </a:ext>
            </a:extLst>
          </p:cNvPr>
          <p:cNvSpPr/>
          <p:nvPr/>
        </p:nvSpPr>
        <p:spPr>
          <a:xfrm rot="16200000">
            <a:off x="1379532" y="215973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72F8E62-D432-4E86-B876-7AEF1C593182}"/>
              </a:ext>
            </a:extLst>
          </p:cNvPr>
          <p:cNvSpPr/>
          <p:nvPr/>
        </p:nvSpPr>
        <p:spPr>
          <a:xfrm rot="16200000">
            <a:off x="1352892" y="2491697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2241F96-B174-4FDE-B478-7D114FBF3BD4}"/>
              </a:ext>
            </a:extLst>
          </p:cNvPr>
          <p:cNvSpPr/>
          <p:nvPr/>
        </p:nvSpPr>
        <p:spPr>
          <a:xfrm>
            <a:off x="3436744" y="363748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4" name="Speech Bubble: Rectangle with Corners Rounded 73">
            <a:extLst>
              <a:ext uri="{FF2B5EF4-FFF2-40B4-BE49-F238E27FC236}">
                <a16:creationId xmlns:a16="http://schemas.microsoft.com/office/drawing/2014/main" id="{147AB3BC-C09D-4C49-B5F3-1AC3BF91DE69}"/>
              </a:ext>
            </a:extLst>
          </p:cNvPr>
          <p:cNvSpPr/>
          <p:nvPr/>
        </p:nvSpPr>
        <p:spPr>
          <a:xfrm>
            <a:off x="871780" y="3272165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8211CA7-FA8B-4EE9-8C9B-10B75BC0B7AF}"/>
              </a:ext>
            </a:extLst>
          </p:cNvPr>
          <p:cNvSpPr txBox="1"/>
          <p:nvPr/>
        </p:nvSpPr>
        <p:spPr>
          <a:xfrm>
            <a:off x="1168525" y="3266947"/>
            <a:ext cx="22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…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brauche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Hilfe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BFF3D80-1288-49D8-B202-9C4566F9D01C}"/>
              </a:ext>
            </a:extLst>
          </p:cNvPr>
          <p:cNvSpPr txBox="1"/>
          <p:nvPr/>
        </p:nvSpPr>
        <p:spPr>
          <a:xfrm>
            <a:off x="77007" y="298337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6EA3327-43A4-4E93-80F9-EA9D7435D802}"/>
              </a:ext>
            </a:extLst>
          </p:cNvPr>
          <p:cNvSpPr txBox="1"/>
          <p:nvPr/>
        </p:nvSpPr>
        <p:spPr>
          <a:xfrm>
            <a:off x="3920503" y="3092706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A89DCA3-FC3C-4A8B-BF77-09D9ACB39498}"/>
              </a:ext>
            </a:extLst>
          </p:cNvPr>
          <p:cNvSpPr txBox="1"/>
          <p:nvPr/>
        </p:nvSpPr>
        <p:spPr>
          <a:xfrm>
            <a:off x="4605443" y="3120283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9EEE97F-20A9-4AF4-94C3-56005180A116}"/>
              </a:ext>
            </a:extLst>
          </p:cNvPr>
          <p:cNvSpPr txBox="1"/>
          <p:nvPr/>
        </p:nvSpPr>
        <p:spPr>
          <a:xfrm>
            <a:off x="4605443" y="3755372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80" name="Picture 79" descr="Shape, arrow&#10;&#10;Description automatically generated">
            <a:extLst>
              <a:ext uri="{FF2B5EF4-FFF2-40B4-BE49-F238E27FC236}">
                <a16:creationId xmlns:a16="http://schemas.microsoft.com/office/drawing/2014/main" id="{14BF5452-9531-4BB3-BAA6-E15AFAD62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3464" y="3007993"/>
            <a:ext cx="546339" cy="506217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B3F462C8-0B59-434B-B3D2-F1D9F3476996}"/>
              </a:ext>
            </a:extLst>
          </p:cNvPr>
          <p:cNvSpPr txBox="1"/>
          <p:nvPr/>
        </p:nvSpPr>
        <p:spPr>
          <a:xfrm>
            <a:off x="9406121" y="3727795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D96F6E8B-BB38-41CF-9BA3-A4ECF9AAC288}"/>
              </a:ext>
            </a:extLst>
          </p:cNvPr>
          <p:cNvSpPr/>
          <p:nvPr/>
        </p:nvSpPr>
        <p:spPr>
          <a:xfrm rot="16200000">
            <a:off x="6865150" y="215973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471A106-8F49-4259-B546-1D89C743E228}"/>
              </a:ext>
            </a:extLst>
          </p:cNvPr>
          <p:cNvSpPr/>
          <p:nvPr/>
        </p:nvSpPr>
        <p:spPr>
          <a:xfrm rot="16200000">
            <a:off x="6838509" y="2491697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5441A69-FDBB-439A-AE3C-A7DBC71E8ECD}"/>
              </a:ext>
            </a:extLst>
          </p:cNvPr>
          <p:cNvSpPr/>
          <p:nvPr/>
        </p:nvSpPr>
        <p:spPr>
          <a:xfrm>
            <a:off x="8922362" y="363748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5" name="Speech Bubble: Rectangle with Corners Rounded 84">
            <a:extLst>
              <a:ext uri="{FF2B5EF4-FFF2-40B4-BE49-F238E27FC236}">
                <a16:creationId xmlns:a16="http://schemas.microsoft.com/office/drawing/2014/main" id="{CAD808DC-FD7F-43CF-8201-4979363BDD55}"/>
              </a:ext>
            </a:extLst>
          </p:cNvPr>
          <p:cNvSpPr/>
          <p:nvPr/>
        </p:nvSpPr>
        <p:spPr>
          <a:xfrm>
            <a:off x="6358217" y="3288755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B71613C-AADA-4386-BC95-A111526FE1C7}"/>
              </a:ext>
            </a:extLst>
          </p:cNvPr>
          <p:cNvSpPr txBox="1"/>
          <p:nvPr/>
        </p:nvSpPr>
        <p:spPr>
          <a:xfrm>
            <a:off x="6495289" y="3288755"/>
            <a:ext cx="22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…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mache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Karte.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8AB51E5-7F0A-4E68-ADEF-48A8077AAE1C}"/>
              </a:ext>
            </a:extLst>
          </p:cNvPr>
          <p:cNvSpPr txBox="1"/>
          <p:nvPr/>
        </p:nvSpPr>
        <p:spPr>
          <a:xfrm>
            <a:off x="5562625" y="298337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B472EC5-EFC9-462E-9709-A42454519A96}"/>
              </a:ext>
            </a:extLst>
          </p:cNvPr>
          <p:cNvSpPr txBox="1"/>
          <p:nvPr/>
        </p:nvSpPr>
        <p:spPr>
          <a:xfrm>
            <a:off x="9406121" y="3092706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45550D2-5E8D-4CFB-A9D9-98D1B3D86695}"/>
              </a:ext>
            </a:extLst>
          </p:cNvPr>
          <p:cNvSpPr txBox="1"/>
          <p:nvPr/>
        </p:nvSpPr>
        <p:spPr>
          <a:xfrm>
            <a:off x="10091061" y="3120283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A0E6A83-BF7C-4FF7-9259-5D4F089400B2}"/>
              </a:ext>
            </a:extLst>
          </p:cNvPr>
          <p:cNvSpPr txBox="1"/>
          <p:nvPr/>
        </p:nvSpPr>
        <p:spPr>
          <a:xfrm>
            <a:off x="10091061" y="3755372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91" name="Picture 90" descr="Shape, arrow&#10;&#10;Description automatically generated">
            <a:extLst>
              <a:ext uri="{FF2B5EF4-FFF2-40B4-BE49-F238E27FC236}">
                <a16:creationId xmlns:a16="http://schemas.microsoft.com/office/drawing/2014/main" id="{18174868-112E-4B14-84C6-38B8E6D49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1270" y="3594780"/>
            <a:ext cx="546339" cy="506217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DDF12E1D-09D8-4D84-8E2B-2B13EAA0616B}"/>
              </a:ext>
            </a:extLst>
          </p:cNvPr>
          <p:cNvSpPr txBox="1"/>
          <p:nvPr/>
        </p:nvSpPr>
        <p:spPr>
          <a:xfrm>
            <a:off x="3884996" y="580911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C7856897-F3A8-40BC-BC93-484976D4AF6C}"/>
              </a:ext>
            </a:extLst>
          </p:cNvPr>
          <p:cNvSpPr/>
          <p:nvPr/>
        </p:nvSpPr>
        <p:spPr>
          <a:xfrm rot="16200000">
            <a:off x="1344025" y="424106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7D68EE4-0B2C-44EB-BE5B-19CC1784BBC7}"/>
              </a:ext>
            </a:extLst>
          </p:cNvPr>
          <p:cNvSpPr/>
          <p:nvPr/>
        </p:nvSpPr>
        <p:spPr>
          <a:xfrm rot="16200000">
            <a:off x="1317384" y="457302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1225515B-DF99-46A9-903D-D5B97ECE61F1}"/>
              </a:ext>
            </a:extLst>
          </p:cNvPr>
          <p:cNvSpPr/>
          <p:nvPr/>
        </p:nvSpPr>
        <p:spPr>
          <a:xfrm>
            <a:off x="3401237" y="571880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6" name="Speech Bubble: Rectangle with Corners Rounded 95">
            <a:extLst>
              <a:ext uri="{FF2B5EF4-FFF2-40B4-BE49-F238E27FC236}">
                <a16:creationId xmlns:a16="http://schemas.microsoft.com/office/drawing/2014/main" id="{B2519D07-21E8-4169-B108-3EA9B00258A1}"/>
              </a:ext>
            </a:extLst>
          </p:cNvPr>
          <p:cNvSpPr/>
          <p:nvPr/>
        </p:nvSpPr>
        <p:spPr>
          <a:xfrm>
            <a:off x="837092" y="537007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3CFFA77-5050-4AB1-B702-F04038E13858}"/>
              </a:ext>
            </a:extLst>
          </p:cNvPr>
          <p:cNvSpPr txBox="1"/>
          <p:nvPr/>
        </p:nvSpPr>
        <p:spPr>
          <a:xfrm>
            <a:off x="1104590" y="5404470"/>
            <a:ext cx="22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…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braucht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Papier.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94AF7F9-8748-495D-A3C0-5448E3E220FF}"/>
              </a:ext>
            </a:extLst>
          </p:cNvPr>
          <p:cNvSpPr txBox="1"/>
          <p:nvPr/>
        </p:nvSpPr>
        <p:spPr>
          <a:xfrm>
            <a:off x="41500" y="506470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81B343C-6035-4DD0-AC3E-100EE25CBCB1}"/>
              </a:ext>
            </a:extLst>
          </p:cNvPr>
          <p:cNvSpPr txBox="1"/>
          <p:nvPr/>
        </p:nvSpPr>
        <p:spPr>
          <a:xfrm>
            <a:off x="3884996" y="517403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3745199-0789-4E25-A853-B4752260C0DD}"/>
              </a:ext>
            </a:extLst>
          </p:cNvPr>
          <p:cNvSpPr txBox="1"/>
          <p:nvPr/>
        </p:nvSpPr>
        <p:spPr>
          <a:xfrm>
            <a:off x="4569936" y="5201607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CE1FB46-D13B-4E09-BDD3-CAECD7A768CE}"/>
              </a:ext>
            </a:extLst>
          </p:cNvPr>
          <p:cNvSpPr txBox="1"/>
          <p:nvPr/>
        </p:nvSpPr>
        <p:spPr>
          <a:xfrm>
            <a:off x="4569936" y="5836696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102" name="Picture 101" descr="Shape, arrow&#10;&#10;Description automatically generated">
            <a:extLst>
              <a:ext uri="{FF2B5EF4-FFF2-40B4-BE49-F238E27FC236}">
                <a16:creationId xmlns:a16="http://schemas.microsoft.com/office/drawing/2014/main" id="{555119D4-1536-46C4-944D-16C591E09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2209" y="5678053"/>
            <a:ext cx="546339" cy="506217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BE4AE89B-190A-4BDD-9C6D-9C1CA61DE6C2}"/>
              </a:ext>
            </a:extLst>
          </p:cNvPr>
          <p:cNvSpPr txBox="1"/>
          <p:nvPr/>
        </p:nvSpPr>
        <p:spPr>
          <a:xfrm>
            <a:off x="9370614" y="580911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1DF56CEB-3271-421B-911F-49DB04711585}"/>
              </a:ext>
            </a:extLst>
          </p:cNvPr>
          <p:cNvSpPr/>
          <p:nvPr/>
        </p:nvSpPr>
        <p:spPr>
          <a:xfrm rot="16200000">
            <a:off x="6829643" y="424106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1835D78F-D034-4D17-8B3C-AF9E70160032}"/>
              </a:ext>
            </a:extLst>
          </p:cNvPr>
          <p:cNvSpPr/>
          <p:nvPr/>
        </p:nvSpPr>
        <p:spPr>
          <a:xfrm rot="16200000">
            <a:off x="6803002" y="457302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1C48D2C-78F8-4F5A-953A-4312CF4EEA4D}"/>
              </a:ext>
            </a:extLst>
          </p:cNvPr>
          <p:cNvSpPr/>
          <p:nvPr/>
        </p:nvSpPr>
        <p:spPr>
          <a:xfrm>
            <a:off x="8886855" y="571880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7" name="Speech Bubble: Rectangle with Corners Rounded 106">
            <a:extLst>
              <a:ext uri="{FF2B5EF4-FFF2-40B4-BE49-F238E27FC236}">
                <a16:creationId xmlns:a16="http://schemas.microsoft.com/office/drawing/2014/main" id="{824C46D4-85B5-4435-BC6B-A31CF5975403}"/>
              </a:ext>
            </a:extLst>
          </p:cNvPr>
          <p:cNvSpPr/>
          <p:nvPr/>
        </p:nvSpPr>
        <p:spPr>
          <a:xfrm>
            <a:off x="6322710" y="537007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C8B7D70-91F9-4506-9683-F30092850B65}"/>
              </a:ext>
            </a:extLst>
          </p:cNvPr>
          <p:cNvSpPr txBox="1"/>
          <p:nvPr/>
        </p:nvSpPr>
        <p:spPr>
          <a:xfrm>
            <a:off x="6683463" y="5380345"/>
            <a:ext cx="22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…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03F4E24-2B47-4476-A3C3-2B2B8AB98A69}"/>
              </a:ext>
            </a:extLst>
          </p:cNvPr>
          <p:cNvSpPr txBox="1"/>
          <p:nvPr/>
        </p:nvSpPr>
        <p:spPr>
          <a:xfrm>
            <a:off x="5527118" y="506470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E01C17F-1C91-4F34-808C-31B72AFC3404}"/>
              </a:ext>
            </a:extLst>
          </p:cNvPr>
          <p:cNvSpPr txBox="1"/>
          <p:nvPr/>
        </p:nvSpPr>
        <p:spPr>
          <a:xfrm>
            <a:off x="9370614" y="517403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4C1EA90-9840-46FA-8E75-8134DA880A0B}"/>
              </a:ext>
            </a:extLst>
          </p:cNvPr>
          <p:cNvSpPr txBox="1"/>
          <p:nvPr/>
        </p:nvSpPr>
        <p:spPr>
          <a:xfrm>
            <a:off x="10055554" y="5201607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1EF50C7-4135-4207-8CB1-80A8474AF627}"/>
              </a:ext>
            </a:extLst>
          </p:cNvPr>
          <p:cNvSpPr txBox="1"/>
          <p:nvPr/>
        </p:nvSpPr>
        <p:spPr>
          <a:xfrm>
            <a:off x="10055554" y="5836696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113" name="Picture 112" descr="Shape, arrow&#10;&#10;Description automatically generated">
            <a:extLst>
              <a:ext uri="{FF2B5EF4-FFF2-40B4-BE49-F238E27FC236}">
                <a16:creationId xmlns:a16="http://schemas.microsoft.com/office/drawing/2014/main" id="{2052A0EB-9954-4F9F-A7A4-3310ABCDC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3575" y="5089317"/>
            <a:ext cx="546339" cy="506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6AFC0C-9554-426B-9951-18BC2439F9C4}"/>
              </a:ext>
            </a:extLst>
          </p:cNvPr>
          <p:cNvSpPr txBox="1"/>
          <p:nvPr/>
        </p:nvSpPr>
        <p:spPr>
          <a:xfrm>
            <a:off x="1238175" y="1332487"/>
            <a:ext cx="56662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1FE4534-F55D-48C6-8710-FD24ABBF851B}"/>
              </a:ext>
            </a:extLst>
          </p:cNvPr>
          <p:cNvSpPr txBox="1"/>
          <p:nvPr/>
        </p:nvSpPr>
        <p:spPr>
          <a:xfrm>
            <a:off x="1183100" y="3303549"/>
            <a:ext cx="534586" cy="30597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BF79E63-A68B-4B9D-98F8-D7A22A745F24}"/>
              </a:ext>
            </a:extLst>
          </p:cNvPr>
          <p:cNvSpPr txBox="1"/>
          <p:nvPr/>
        </p:nvSpPr>
        <p:spPr>
          <a:xfrm>
            <a:off x="1155336" y="5440486"/>
            <a:ext cx="566622" cy="307777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462C4F6-1BF6-42CE-9BD2-ECF262B03563}"/>
              </a:ext>
            </a:extLst>
          </p:cNvPr>
          <p:cNvSpPr txBox="1"/>
          <p:nvPr/>
        </p:nvSpPr>
        <p:spPr>
          <a:xfrm>
            <a:off x="7008052" y="1375324"/>
            <a:ext cx="367919" cy="30777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9872BE4-1417-4CD2-9C8E-4A03672BC68C}"/>
              </a:ext>
            </a:extLst>
          </p:cNvPr>
          <p:cNvSpPr txBox="1"/>
          <p:nvPr/>
        </p:nvSpPr>
        <p:spPr>
          <a:xfrm>
            <a:off x="6676304" y="3338399"/>
            <a:ext cx="588025" cy="307777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B7B4E5E-552A-4DAE-A720-6900A295BF50}"/>
              </a:ext>
            </a:extLst>
          </p:cNvPr>
          <p:cNvSpPr txBox="1"/>
          <p:nvPr/>
        </p:nvSpPr>
        <p:spPr>
          <a:xfrm>
            <a:off x="6737242" y="5426512"/>
            <a:ext cx="535965" cy="307777"/>
          </a:xfrm>
          <a:prstGeom prst="rect">
            <a:avLst/>
          </a:prstGeom>
          <a:solidFill>
            <a:srgbClr val="FFFFFF"/>
          </a:solidFill>
        </p:spPr>
        <p:txBody>
          <a:bodyPr wrap="square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</a:t>
            </a:r>
          </a:p>
        </p:txBody>
      </p:sp>
      <p:sp>
        <p:nvSpPr>
          <p:cNvPr id="120" name="Speech Bubble: Rectangle with Corners Rounded 119">
            <a:extLst>
              <a:ext uri="{FF2B5EF4-FFF2-40B4-BE49-F238E27FC236}">
                <a16:creationId xmlns:a16="http://schemas.microsoft.com/office/drawing/2014/main" id="{1D6B2A69-B134-435D-B791-50B8CC5945DF}"/>
              </a:ext>
            </a:extLst>
          </p:cNvPr>
          <p:cNvSpPr/>
          <p:nvPr/>
        </p:nvSpPr>
        <p:spPr>
          <a:xfrm>
            <a:off x="915433" y="129006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He receives a letter.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1" name="Speech Bubble: Rectangle with Corners Rounded 120">
            <a:extLst>
              <a:ext uri="{FF2B5EF4-FFF2-40B4-BE49-F238E27FC236}">
                <a16:creationId xmlns:a16="http://schemas.microsoft.com/office/drawing/2014/main" id="{1E95993E-D1A4-4CAA-A8A9-513D8D8220E1}"/>
              </a:ext>
            </a:extLst>
          </p:cNvPr>
          <p:cNvSpPr/>
          <p:nvPr/>
        </p:nvSpPr>
        <p:spPr>
          <a:xfrm>
            <a:off x="871780" y="3275702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I need help.</a:t>
            </a:r>
          </a:p>
        </p:txBody>
      </p:sp>
      <p:sp>
        <p:nvSpPr>
          <p:cNvPr id="122" name="Speech Bubble: Rectangle with Corners Rounded 121">
            <a:extLst>
              <a:ext uri="{FF2B5EF4-FFF2-40B4-BE49-F238E27FC236}">
                <a16:creationId xmlns:a16="http://schemas.microsoft.com/office/drawing/2014/main" id="{43DF128C-F3AD-49B0-9EDE-FBDAD7B3785E}"/>
              </a:ext>
            </a:extLst>
          </p:cNvPr>
          <p:cNvSpPr/>
          <p:nvPr/>
        </p:nvSpPr>
        <p:spPr>
          <a:xfrm>
            <a:off x="840731" y="5374086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He needs paper.</a:t>
            </a:r>
          </a:p>
        </p:txBody>
      </p:sp>
      <p:sp>
        <p:nvSpPr>
          <p:cNvPr id="124" name="Speech Bubble: Rectangle with Corners Rounded 123">
            <a:extLst>
              <a:ext uri="{FF2B5EF4-FFF2-40B4-BE49-F238E27FC236}">
                <a16:creationId xmlns:a16="http://schemas.microsoft.com/office/drawing/2014/main" id="{19FF5AB9-D7EF-432E-8C22-E2B3C3EC5D06}"/>
              </a:ext>
            </a:extLst>
          </p:cNvPr>
          <p:cNvSpPr/>
          <p:nvPr/>
        </p:nvSpPr>
        <p:spPr>
          <a:xfrm>
            <a:off x="6416415" y="1327163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He writes a story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5" name="Speech Bubble: Rectangle with Corners Rounded 124">
            <a:extLst>
              <a:ext uri="{FF2B5EF4-FFF2-40B4-BE49-F238E27FC236}">
                <a16:creationId xmlns:a16="http://schemas.microsoft.com/office/drawing/2014/main" id="{A40B5E87-E81B-4402-8A88-B4DE086CDBCE}"/>
              </a:ext>
            </a:extLst>
          </p:cNvPr>
          <p:cNvSpPr/>
          <p:nvPr/>
        </p:nvSpPr>
        <p:spPr>
          <a:xfrm>
            <a:off x="6348446" y="3282657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make a card.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6" name="Speech Bubble: Rectangle with Corners Rounded 125">
            <a:extLst>
              <a:ext uri="{FF2B5EF4-FFF2-40B4-BE49-F238E27FC236}">
                <a16:creationId xmlns:a16="http://schemas.microsoft.com/office/drawing/2014/main" id="{BE889AD6-5A29-423A-9752-5BDDAF05BD8D}"/>
              </a:ext>
            </a:extLst>
          </p:cNvPr>
          <p:cNvSpPr/>
          <p:nvPr/>
        </p:nvSpPr>
        <p:spPr>
          <a:xfrm>
            <a:off x="6314118" y="5356346"/>
            <a:ext cx="2392549" cy="743627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I write a list.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D0D54A-DF79-68A9-4615-90EAC1D68EC3}"/>
              </a:ext>
            </a:extLst>
          </p:cNvPr>
          <p:cNvSpPr txBox="1"/>
          <p:nvPr/>
        </p:nvSpPr>
        <p:spPr>
          <a:xfrm>
            <a:off x="6061441" y="19048"/>
            <a:ext cx="48379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Ronja is messaging her English friend, Olivia, about school today. </a:t>
            </a:r>
            <a:endParaRPr lang="en-GB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A7159B-197E-C791-04EC-D4404AD75C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9493"/>
          <a:stretch/>
        </p:blipFill>
        <p:spPr>
          <a:xfrm>
            <a:off x="10985935" y="1529213"/>
            <a:ext cx="1170299" cy="1045806"/>
          </a:xfrm>
          <a:prstGeom prst="rect">
            <a:avLst/>
          </a:prstGeom>
        </p:spPr>
      </p:pic>
      <p:pic>
        <p:nvPicPr>
          <p:cNvPr id="11" name="Picture 10" descr="A cartoon of a person&#10;&#10;Description automatically generated">
            <a:extLst>
              <a:ext uri="{FF2B5EF4-FFF2-40B4-BE49-F238E27FC236}">
                <a16:creationId xmlns:a16="http://schemas.microsoft.com/office/drawing/2014/main" id="{081FDDE3-438A-FCBA-607E-043DDF23E5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86"/>
          <a:stretch/>
        </p:blipFill>
        <p:spPr>
          <a:xfrm>
            <a:off x="11087928" y="5196159"/>
            <a:ext cx="1064935" cy="1124508"/>
          </a:xfrm>
          <a:prstGeom prst="rect">
            <a:avLst/>
          </a:prstGeom>
        </p:spPr>
      </p:pic>
      <p:pic>
        <p:nvPicPr>
          <p:cNvPr id="13" name="Picture 12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4F99481F-EEA3-2221-2D15-10B0108BF7D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90"/>
          <a:stretch/>
        </p:blipFill>
        <p:spPr>
          <a:xfrm>
            <a:off x="10862351" y="3276641"/>
            <a:ext cx="1390344" cy="12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1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/>
      <p:bldP spid="98" grpId="0" animBg="1"/>
      <p:bldP spid="99" grpId="0" animBg="1"/>
      <p:bldP spid="100" grpId="0" animBg="1"/>
      <p:bldP spid="101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/>
      <p:bldP spid="109" grpId="0" animBg="1"/>
      <p:bldP spid="110" grpId="0" animBg="1"/>
      <p:bldP spid="111" grpId="0" animBg="1"/>
      <p:bldP spid="112" grpId="0" animBg="1"/>
      <p:bldP spid="6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4" grpId="0" animBg="1"/>
      <p:bldP spid="125" grpId="0" animBg="1"/>
      <p:bldP spid="1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688316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239918" y="4271278"/>
            <a:ext cx="727069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reiben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1" name="Picture 10" descr="boy writing">
            <a:extLst>
              <a:ext uri="{FF2B5EF4-FFF2-40B4-BE49-F238E27FC236}">
                <a16:creationId xmlns:a16="http://schemas.microsoft.com/office/drawing/2014/main" id="{8913897B-1FD0-482D-93EA-9D8C61AF5B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69" y="514606"/>
            <a:ext cx="3802662" cy="4032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080764" y="371508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reiben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09145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05879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83627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3" name="CustomShape 2">
            <a:extLst>
              <a:ext uri="{FF2B5EF4-FFF2-40B4-BE49-F238E27FC236}">
                <a16:creationId xmlns:a16="http://schemas.microsoft.com/office/drawing/2014/main" id="{6120F610-9DDD-4D7B-9E3B-281A043D73BC}"/>
              </a:ext>
            </a:extLst>
          </p:cNvPr>
          <p:cNvSpPr/>
          <p:nvPr/>
        </p:nvSpPr>
        <p:spPr>
          <a:xfrm>
            <a:off x="399750" y="2501052"/>
            <a:ext cx="3600073" cy="1061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fal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endParaRPr kumimoji="0" lang="en-GB" sz="5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8E7A19A3-703D-408C-BBB6-294C1BF3A57D}"/>
              </a:ext>
            </a:extLst>
          </p:cNvPr>
          <p:cNvSpPr/>
          <p:nvPr/>
        </p:nvSpPr>
        <p:spPr>
          <a:xfrm>
            <a:off x="7066513" y="565796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6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warz</a:t>
            </a:r>
            <a:endParaRPr kumimoji="0" lang="en-GB" sz="6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C730FC-11D9-484C-9265-71B6DAC5912C}"/>
              </a:ext>
            </a:extLst>
          </p:cNvPr>
          <p:cNvGrpSpPr/>
          <p:nvPr/>
        </p:nvGrpSpPr>
        <p:grpSpPr>
          <a:xfrm>
            <a:off x="7533937" y="1149540"/>
            <a:ext cx="3155583" cy="1585168"/>
            <a:chOff x="8341417" y="1100649"/>
            <a:chExt cx="3155583" cy="1585168"/>
          </a:xfrm>
        </p:grpSpPr>
        <p:pic>
          <p:nvPicPr>
            <p:cNvPr id="20" name="Picture 19" descr="person moving fast">
              <a:extLst>
                <a:ext uri="{FF2B5EF4-FFF2-40B4-BE49-F238E27FC236}">
                  <a16:creationId xmlns:a16="http://schemas.microsoft.com/office/drawing/2014/main" id="{90C87FA7-5A6A-4A42-8DBF-69A551FCB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9979" y="1100649"/>
              <a:ext cx="1693677" cy="11714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9322CD-5EDD-4625-AF53-09437E43C13B}"/>
                </a:ext>
              </a:extLst>
            </p:cNvPr>
            <p:cNvSpPr txBox="1"/>
            <p:nvPr/>
          </p:nvSpPr>
          <p:spPr>
            <a:xfrm>
              <a:off x="8341417" y="2162597"/>
              <a:ext cx="3155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[fast]</a:t>
              </a:r>
            </a:p>
          </p:txBody>
        </p:sp>
      </p:grpSp>
      <p:pic>
        <p:nvPicPr>
          <p:cNvPr id="17" name="Picture 16" descr="black splat">
            <a:extLst>
              <a:ext uri="{FF2B5EF4-FFF2-40B4-BE49-F238E27FC236}">
                <a16:creationId xmlns:a16="http://schemas.microsoft.com/office/drawing/2014/main" id="{FF370D43-9C4A-4CB6-99E0-70D2D2D71D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9" y="4391183"/>
            <a:ext cx="1534621" cy="1452775"/>
          </a:xfrm>
          <a:prstGeom prst="rect">
            <a:avLst/>
          </a:prstGeom>
        </p:spPr>
      </p:pic>
      <p:pic>
        <p:nvPicPr>
          <p:cNvPr id="18" name="Picture 17" descr="red cross">
            <a:extLst>
              <a:ext uri="{FF2B5EF4-FFF2-40B4-BE49-F238E27FC236}">
                <a16:creationId xmlns:a16="http://schemas.microsoft.com/office/drawing/2014/main" id="{1D988BC1-41BF-48F1-A368-C66E876F3B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08" y="1504366"/>
            <a:ext cx="1013907" cy="1061934"/>
          </a:xfrm>
          <a:prstGeom prst="rect">
            <a:avLst/>
          </a:prstGeom>
        </p:spPr>
      </p:pic>
      <p:pic>
        <p:nvPicPr>
          <p:cNvPr id="19" name="Picture 18" descr="evoling from monkeys to humankind">
            <a:extLst>
              <a:ext uri="{FF2B5EF4-FFF2-40B4-BE49-F238E27FC236}">
                <a16:creationId xmlns:a16="http://schemas.microsoft.com/office/drawing/2014/main" id="{D23A056A-4386-4A68-93E6-30CE3D5D3A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90" y="4392068"/>
            <a:ext cx="1777852" cy="986708"/>
          </a:xfrm>
          <a:prstGeom prst="rect">
            <a:avLst/>
          </a:prstGeom>
        </p:spPr>
      </p:pic>
      <p:pic>
        <p:nvPicPr>
          <p:cNvPr id="21" name="Picture 20" descr="boy writing">
            <a:extLst>
              <a:ext uri="{FF2B5EF4-FFF2-40B4-BE49-F238E27FC236}">
                <a16:creationId xmlns:a16="http://schemas.microsoft.com/office/drawing/2014/main" id="{42666052-402C-4792-83C2-695504A7B8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54" y="1395962"/>
            <a:ext cx="2510931" cy="2662453"/>
          </a:xfrm>
          <a:prstGeom prst="rect">
            <a:avLst/>
          </a:prstGeom>
        </p:spPr>
      </p:pic>
      <p:sp>
        <p:nvSpPr>
          <p:cNvPr id="22" name="CustomShape 2">
            <a:extLst>
              <a:ext uri="{FF2B5EF4-FFF2-40B4-BE49-F238E27FC236}">
                <a16:creationId xmlns:a16="http://schemas.microsoft.com/office/drawing/2014/main" id="{FEF2A35B-0A93-4BA4-92B3-0FCEEE50B911}"/>
              </a:ext>
            </a:extLst>
          </p:cNvPr>
          <p:cNvSpPr/>
          <p:nvPr/>
        </p:nvSpPr>
        <p:spPr>
          <a:xfrm>
            <a:off x="267836" y="5711102"/>
            <a:ext cx="3600073" cy="1061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Men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endParaRPr kumimoji="0" lang="en-GB" sz="5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CustomShape 2">
            <a:extLst>
              <a:ext uri="{FF2B5EF4-FFF2-40B4-BE49-F238E27FC236}">
                <a16:creationId xmlns:a16="http://schemas.microsoft.com/office/drawing/2014/main" id="{EDEDDFF1-54CE-4094-B9F2-459D68B1E0CD}"/>
              </a:ext>
            </a:extLst>
          </p:cNvPr>
          <p:cNvSpPr/>
          <p:nvPr/>
        </p:nvSpPr>
        <p:spPr>
          <a:xfrm>
            <a:off x="7702007" y="2529993"/>
            <a:ext cx="3600073" cy="1061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nell</a:t>
            </a:r>
            <a:endParaRPr kumimoji="0" lang="en-GB" sz="5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7224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AD755C8-AFA8-4471-A7B4-63E2F0DC07CD}"/>
              </a:ext>
            </a:extLst>
          </p:cNvPr>
          <p:cNvSpPr/>
          <p:nvPr/>
        </p:nvSpPr>
        <p:spPr>
          <a:xfrm>
            <a:off x="4300476" y="4209604"/>
            <a:ext cx="359104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ark</a:t>
            </a:r>
          </a:p>
        </p:txBody>
      </p:sp>
      <p:pic>
        <p:nvPicPr>
          <p:cNvPr id="12" name="Picture 11" descr="man lifting a dumbell">
            <a:extLst>
              <a:ext uri="{FF2B5EF4-FFF2-40B4-BE49-F238E27FC236}">
                <a16:creationId xmlns:a16="http://schemas.microsoft.com/office/drawing/2014/main" id="{97B406BD-367F-4839-A781-98BF3FE1DC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395" y="413684"/>
            <a:ext cx="3334373" cy="395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2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163F128D-6343-C248-8FF6-41FE9D81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08" y="139894"/>
            <a:ext cx="2739189" cy="1583634"/>
          </a:xfrm>
        </p:spPr>
        <p:txBody>
          <a:bodyPr>
            <a:noAutofit/>
          </a:bodyPr>
          <a:lstStyle/>
          <a:p>
            <a:pPr algn="ctr"/>
            <a:r>
              <a:rPr lang="en-GB" sz="9600" dirty="0">
                <a:solidFill>
                  <a:srgbClr val="002060"/>
                </a:solidFill>
                <a:cs typeface="Calibri" panose="020F0502020204030204" pitchFamily="34" charset="0"/>
              </a:rPr>
              <a:t>[</a:t>
            </a:r>
            <a:r>
              <a:rPr lang="en-GB" sz="9600" dirty="0" err="1">
                <a:solidFill>
                  <a:srgbClr val="FF0066"/>
                </a:solidFill>
                <a:cs typeface="Calibri" panose="020F0502020204030204" pitchFamily="34" charset="0"/>
              </a:rPr>
              <a:t>st</a:t>
            </a:r>
            <a:r>
              <a:rPr lang="en-GB" sz="9600" dirty="0">
                <a:solidFill>
                  <a:srgbClr val="002060"/>
                </a:solidFill>
                <a:cs typeface="Calibri" panose="020F0502020204030204" pitchFamily="34" charset="0"/>
              </a:rPr>
              <a:t>]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326723" y="4001883"/>
            <a:ext cx="3802879" cy="923330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ark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1492" y="5599952"/>
            <a:ext cx="3734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43232" y="5642231"/>
            <a:ext cx="23923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adt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1517" y="3031344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raße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50877" y="2789348"/>
            <a:ext cx="24320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man lifting a dumbell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55" y="1484635"/>
            <a:ext cx="1953741" cy="2320067"/>
          </a:xfrm>
          <a:prstGeom prst="rect">
            <a:avLst/>
          </a:prstGeom>
        </p:spPr>
      </p:pic>
      <p:pic>
        <p:nvPicPr>
          <p:cNvPr id="2" name="Picture 1" descr="street with lots of sig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785" y="1874927"/>
            <a:ext cx="1460117" cy="1126724"/>
          </a:xfrm>
          <a:prstGeom prst="rect">
            <a:avLst/>
          </a:prstGeom>
        </p:spPr>
      </p:pic>
      <p:pic>
        <p:nvPicPr>
          <p:cNvPr id="3" name="Picture 2" descr="building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454" y="4242056"/>
            <a:ext cx="2095500" cy="1400175"/>
          </a:xfrm>
          <a:prstGeom prst="rect">
            <a:avLst/>
          </a:prstGeom>
        </p:spPr>
      </p:pic>
      <p:pic>
        <p:nvPicPr>
          <p:cNvPr id="11" name="Picture 10" descr="man sitting dow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556" y="1669330"/>
            <a:ext cx="590203" cy="807150"/>
          </a:xfrm>
          <a:prstGeom prst="rect">
            <a:avLst/>
          </a:prstGeom>
        </p:spPr>
      </p:pic>
      <p:pic>
        <p:nvPicPr>
          <p:cNvPr id="12" name="Picture 11" descr="blue stick figur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232" y="1620863"/>
            <a:ext cx="463209" cy="923330"/>
          </a:xfrm>
          <a:prstGeom prst="rect">
            <a:avLst/>
          </a:prstGeom>
        </p:spPr>
      </p:pic>
      <p:pic>
        <p:nvPicPr>
          <p:cNvPr id="13" name="Picture 16" descr="green checkmar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460" y="1038660"/>
            <a:ext cx="648486" cy="4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red cro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512" y="1071797"/>
            <a:ext cx="509733" cy="44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4881" y="5448553"/>
            <a:ext cx="2567237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[to understand]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4CBFA3-E7CD-44AB-BAB3-76D049F60917}"/>
              </a:ext>
            </a:extLst>
          </p:cNvPr>
          <p:cNvSpPr txBox="1"/>
          <p:nvPr/>
        </p:nvSpPr>
        <p:spPr>
          <a:xfrm>
            <a:off x="8843232" y="2544193"/>
            <a:ext cx="1524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[to stand]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C6FF0E54-9663-442E-B7E8-4A9E60B4B57F}"/>
              </a:ext>
            </a:extLst>
          </p:cNvPr>
          <p:cNvSpPr txBox="1">
            <a:spLocks/>
          </p:cNvSpPr>
          <p:nvPr/>
        </p:nvSpPr>
        <p:spPr>
          <a:xfrm>
            <a:off x="10335449" y="1162790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908CB7-D7A4-4EB6-83E3-0E2145500F85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26" name="Picture 25" descr="Logo, icon&#10;&#10;Description automatically generated">
              <a:extLst>
                <a:ext uri="{FF2B5EF4-FFF2-40B4-BE49-F238E27FC236}">
                  <a16:creationId xmlns:a16="http://schemas.microsoft.com/office/drawing/2014/main" id="{0406B201-88D2-4394-BD39-971B8A3B2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D7C1B744-BEFB-49C8-ADA6-163A6321C5EE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1F7512E-FF50-42AA-841B-DD522B6C0B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7027" y="4198461"/>
            <a:ext cx="1322947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8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  <p:bldP spid="15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567" y="45094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9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98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sp</a:t>
            </a:r>
            <a:r>
              <a:rPr lang="en-GB" sz="98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br>
              <a:rPr lang="en-GB" sz="9600" b="1" dirty="0"/>
            </a:br>
            <a:endParaRPr lang="en-GB" dirty="0"/>
          </a:p>
        </p:txBody>
      </p:sp>
      <p:pic>
        <p:nvPicPr>
          <p:cNvPr id="5" name="Picture 4" descr="baby playi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736" y="1156198"/>
            <a:ext cx="3922400" cy="33710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63574" y="4218312"/>
            <a:ext cx="538641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ielen</a:t>
            </a:r>
            <a:endParaRPr kumimoji="0" lang="en-GB" sz="1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383819F-1124-4A2A-9EFC-CD3EE94621FB}"/>
              </a:ext>
            </a:extLst>
          </p:cNvPr>
          <p:cNvSpPr txBox="1">
            <a:spLocks/>
          </p:cNvSpPr>
          <p:nvPr/>
        </p:nvSpPr>
        <p:spPr>
          <a:xfrm>
            <a:off x="10335449" y="1162790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906A2F-9D4D-485F-AD1A-08CCB7AA820D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DF609456-CA4C-4269-B503-67A0E6E7E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4E113F41-117F-4D14-84DF-CA2D8B58C709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8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85933788-9DA1-D046-926F-950D27BF2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5" y="169460"/>
            <a:ext cx="2885954" cy="1488305"/>
          </a:xfrm>
        </p:spPr>
        <p:txBody>
          <a:bodyPr>
            <a:noAutofit/>
          </a:bodyPr>
          <a:lstStyle/>
          <a:p>
            <a:pPr algn="ctr"/>
            <a:r>
              <a:rPr lang="en-GB" sz="96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sz="9600" dirty="0" err="1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sp</a:t>
            </a:r>
            <a:r>
              <a:rPr lang="en-GB" sz="96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]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77333" y="3090452"/>
            <a:ext cx="3653693" cy="747491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ielen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75829" y="5667790"/>
            <a:ext cx="4157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ort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00764" y="5772612"/>
            <a:ext cx="3345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1763" y="3090452"/>
            <a:ext cx="34118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78312" y="2638546"/>
            <a:ext cx="30027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rache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baby playi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87" y="1232267"/>
            <a:ext cx="2103420" cy="1807744"/>
          </a:xfrm>
          <a:prstGeom prst="rect">
            <a:avLst/>
          </a:prstGeom>
        </p:spPr>
      </p:pic>
      <p:pic>
        <p:nvPicPr>
          <p:cNvPr id="2" name="Picture 1" descr="tennis ball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09" y="5194457"/>
            <a:ext cx="442138" cy="442138"/>
          </a:xfrm>
          <a:prstGeom prst="rect">
            <a:avLst/>
          </a:prstGeom>
        </p:spPr>
      </p:pic>
      <p:pic>
        <p:nvPicPr>
          <p:cNvPr id="3" name="Picture 2" descr="basketbal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47" y="4645569"/>
            <a:ext cx="894511" cy="893020"/>
          </a:xfrm>
          <a:prstGeom prst="rect">
            <a:avLst/>
          </a:prstGeom>
        </p:spPr>
      </p:pic>
      <p:pic>
        <p:nvPicPr>
          <p:cNvPr id="11" name="Picture 10" descr="rugby ball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27" y="4933888"/>
            <a:ext cx="968196" cy="587372"/>
          </a:xfrm>
          <a:prstGeom prst="rect">
            <a:avLst/>
          </a:prstGeom>
        </p:spPr>
      </p:pic>
      <p:pic>
        <p:nvPicPr>
          <p:cNvPr id="13" name="Picture 12" descr="people talking to each other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4" y="1445454"/>
            <a:ext cx="2298817" cy="2298817"/>
          </a:xfrm>
          <a:prstGeom prst="rect">
            <a:avLst/>
          </a:prstGeom>
        </p:spPr>
      </p:pic>
      <p:pic>
        <p:nvPicPr>
          <p:cNvPr id="14" name="Picture 6" descr="deck of card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055" y="4038558"/>
            <a:ext cx="1757360" cy="162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 descr="different languages"/>
          <p:cNvGrpSpPr/>
          <p:nvPr/>
        </p:nvGrpSpPr>
        <p:grpSpPr>
          <a:xfrm>
            <a:off x="8319943" y="984228"/>
            <a:ext cx="1868228" cy="1756134"/>
            <a:chOff x="8090143" y="409016"/>
            <a:chExt cx="1868228" cy="175613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0143" y="409016"/>
              <a:ext cx="1868228" cy="175613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4293" y="692381"/>
              <a:ext cx="514249" cy="30854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8790" y="1099701"/>
              <a:ext cx="581095" cy="34575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2970" y="1118220"/>
              <a:ext cx="556416" cy="370943"/>
            </a:xfrm>
            <a:prstGeom prst="rect">
              <a:avLst/>
            </a:prstGeom>
          </p:spPr>
        </p:pic>
      </p:grpSp>
      <p:sp>
        <p:nvSpPr>
          <p:cNvPr id="21" name="Title 4">
            <a:extLst>
              <a:ext uri="{FF2B5EF4-FFF2-40B4-BE49-F238E27FC236}">
                <a16:creationId xmlns:a16="http://schemas.microsoft.com/office/drawing/2014/main" id="{502DAB03-E199-46C7-AA06-D43700A89A27}"/>
              </a:ext>
            </a:extLst>
          </p:cNvPr>
          <p:cNvSpPr txBox="1">
            <a:spLocks/>
          </p:cNvSpPr>
          <p:nvPr/>
        </p:nvSpPr>
        <p:spPr>
          <a:xfrm>
            <a:off x="10335449" y="1162790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28DB6C2-BAA4-4542-B534-16D948343696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25" name="Picture 24" descr="Logo, icon&#10;&#10;Description automatically generated">
              <a:extLst>
                <a:ext uri="{FF2B5EF4-FFF2-40B4-BE49-F238E27FC236}">
                  <a16:creationId xmlns:a16="http://schemas.microsoft.com/office/drawing/2014/main" id="{A5FC60B2-530A-4DB9-A93E-F7EE8CC3E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1484042E-993A-4CCE-90E5-5002B808BF97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096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peech Bubble: Rectangle with Corners Rounded 63">
            <a:hlinkClick r:id="" action="ppaction://noaction">
              <a:snd r:embed="rId3" name="T2_W6_8.2.wav"/>
            </a:hlinkClick>
            <a:extLst>
              <a:ext uri="{FF2B5EF4-FFF2-40B4-BE49-F238E27FC236}">
                <a16:creationId xmlns:a16="http://schemas.microsoft.com/office/drawing/2014/main" id="{6F843BAB-9D30-4A95-BF13-A430E8FE9AE7}"/>
              </a:ext>
            </a:extLst>
          </p:cNvPr>
          <p:cNvSpPr/>
          <p:nvPr/>
        </p:nvSpPr>
        <p:spPr>
          <a:xfrm>
            <a:off x="1055045" y="1000732"/>
            <a:ext cx="5351339" cy="574122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[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sp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], [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[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8D991A4-1B4E-4613-B076-23515019E9A7}"/>
              </a:ext>
            </a:extLst>
          </p:cNvPr>
          <p:cNvGraphicFramePr>
            <a:graphicFrameLocks noGrp="1"/>
          </p:cNvGraphicFramePr>
          <p:nvPr/>
        </p:nvGraphicFramePr>
        <p:xfrm>
          <a:off x="485428" y="2408868"/>
          <a:ext cx="9395085" cy="41587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1695">
                  <a:extLst>
                    <a:ext uri="{9D8B030D-6E8A-4147-A177-3AD203B41FA5}">
                      <a16:colId xmlns:a16="http://schemas.microsoft.com/office/drawing/2014/main" val="3211235913"/>
                    </a:ext>
                  </a:extLst>
                </a:gridCol>
                <a:gridCol w="3131695">
                  <a:extLst>
                    <a:ext uri="{9D8B030D-6E8A-4147-A177-3AD203B41FA5}">
                      <a16:colId xmlns:a16="http://schemas.microsoft.com/office/drawing/2014/main" val="3944345118"/>
                    </a:ext>
                  </a:extLst>
                </a:gridCol>
                <a:gridCol w="3131695">
                  <a:extLst>
                    <a:ext uri="{9D8B030D-6E8A-4147-A177-3AD203B41FA5}">
                      <a16:colId xmlns:a16="http://schemas.microsoft.com/office/drawing/2014/main" val="3471054140"/>
                    </a:ext>
                  </a:extLst>
                </a:gridCol>
              </a:tblGrid>
              <a:tr h="138626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191910"/>
                  </a:ext>
                </a:extLst>
              </a:tr>
              <a:tr h="138626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141922"/>
                  </a:ext>
                </a:extLst>
              </a:tr>
              <a:tr h="138626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63456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698DA8A-9E9B-4A63-9B8D-D94EA5D33F66}"/>
              </a:ext>
            </a:extLst>
          </p:cNvPr>
          <p:cNvSpPr txBox="1"/>
          <p:nvPr/>
        </p:nvSpPr>
        <p:spPr>
          <a:xfrm>
            <a:off x="500318" y="3249984"/>
            <a:ext cx="3120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schwimmen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D6A-53D8-4374-A2B2-751D18620271}"/>
              </a:ext>
            </a:extLst>
          </p:cNvPr>
          <p:cNvSpPr txBox="1"/>
          <p:nvPr/>
        </p:nvSpPr>
        <p:spPr>
          <a:xfrm>
            <a:off x="934336" y="3233695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23533D-426A-4AE2-B922-42480AD2206D}"/>
              </a:ext>
            </a:extLst>
          </p:cNvPr>
          <p:cNvSpPr txBox="1"/>
          <p:nvPr/>
        </p:nvSpPr>
        <p:spPr>
          <a:xfrm>
            <a:off x="3619239" y="3265001"/>
            <a:ext cx="3120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tehen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0E49EA-3303-4DEE-8086-D82E6A2F7534}"/>
              </a:ext>
            </a:extLst>
          </p:cNvPr>
          <p:cNvSpPr txBox="1"/>
          <p:nvPr/>
        </p:nvSpPr>
        <p:spPr>
          <a:xfrm>
            <a:off x="4192025" y="3193417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4B985D-033B-440C-9A9C-3466CF61BC2C}"/>
              </a:ext>
            </a:extLst>
          </p:cNvPr>
          <p:cNvSpPr txBox="1"/>
          <p:nvPr/>
        </p:nvSpPr>
        <p:spPr>
          <a:xfrm>
            <a:off x="6756714" y="3257983"/>
            <a:ext cx="310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chneiden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A62EBC-33EF-427A-800E-8443C1D00EA4}"/>
              </a:ext>
            </a:extLst>
          </p:cNvPr>
          <p:cNvSpPr txBox="1"/>
          <p:nvPr/>
        </p:nvSpPr>
        <p:spPr>
          <a:xfrm>
            <a:off x="7319122" y="3211938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36FF5D-5FFF-414E-B1BC-29BFB6D4B075}"/>
              </a:ext>
            </a:extLst>
          </p:cNvPr>
          <p:cNvSpPr txBox="1"/>
          <p:nvPr/>
        </p:nvSpPr>
        <p:spPr>
          <a:xfrm>
            <a:off x="494826" y="4643975"/>
            <a:ext cx="3120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prechen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A87975-2717-4641-BAA2-2F4262885397}"/>
              </a:ext>
            </a:extLst>
          </p:cNvPr>
          <p:cNvSpPr txBox="1"/>
          <p:nvPr/>
        </p:nvSpPr>
        <p:spPr>
          <a:xfrm>
            <a:off x="3626045" y="4647423"/>
            <a:ext cx="3130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tudieren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5A52AF-6F9F-4C88-AFC8-F1B75E074442}"/>
              </a:ext>
            </a:extLst>
          </p:cNvPr>
          <p:cNvSpPr txBox="1"/>
          <p:nvPr/>
        </p:nvSpPr>
        <p:spPr>
          <a:xfrm>
            <a:off x="6760614" y="4651205"/>
            <a:ext cx="3097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pringen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9223D9-7640-461A-9454-D446C52FB4E0}"/>
              </a:ext>
            </a:extLst>
          </p:cNvPr>
          <p:cNvSpPr txBox="1"/>
          <p:nvPr/>
        </p:nvSpPr>
        <p:spPr>
          <a:xfrm>
            <a:off x="480405" y="6044428"/>
            <a:ext cx="3145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chlafen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BCDFB1-DC66-43AB-8F91-8B369BC08C80}"/>
              </a:ext>
            </a:extLst>
          </p:cNvPr>
          <p:cNvSpPr txBox="1"/>
          <p:nvPr/>
        </p:nvSpPr>
        <p:spPr>
          <a:xfrm>
            <a:off x="3631324" y="6043914"/>
            <a:ext cx="3125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spazieren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296078-CEF5-4805-837F-C3CE03EF1143}"/>
              </a:ext>
            </a:extLst>
          </p:cNvPr>
          <p:cNvSpPr txBox="1"/>
          <p:nvPr/>
        </p:nvSpPr>
        <p:spPr>
          <a:xfrm>
            <a:off x="6756713" y="6032149"/>
            <a:ext cx="3130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streiten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6988E2-6AE5-4926-9385-D32C02D705BD}"/>
              </a:ext>
            </a:extLst>
          </p:cNvPr>
          <p:cNvSpPr txBox="1"/>
          <p:nvPr/>
        </p:nvSpPr>
        <p:spPr>
          <a:xfrm>
            <a:off x="954214" y="4658455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765701-4CFB-4D28-995C-CCC56C18C61C}"/>
              </a:ext>
            </a:extLst>
          </p:cNvPr>
          <p:cNvSpPr txBox="1"/>
          <p:nvPr/>
        </p:nvSpPr>
        <p:spPr>
          <a:xfrm>
            <a:off x="4001842" y="4638577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EB382F-73D7-439C-BFAE-239488B741D7}"/>
              </a:ext>
            </a:extLst>
          </p:cNvPr>
          <p:cNvSpPr txBox="1"/>
          <p:nvPr/>
        </p:nvSpPr>
        <p:spPr>
          <a:xfrm>
            <a:off x="7280619" y="4645066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0489F2-003B-4903-A90B-AEA51D24495A}"/>
              </a:ext>
            </a:extLst>
          </p:cNvPr>
          <p:cNvSpPr txBox="1"/>
          <p:nvPr/>
        </p:nvSpPr>
        <p:spPr>
          <a:xfrm>
            <a:off x="1238057" y="6019011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5D3ACA-0232-404C-B096-00B1ABB2D15F}"/>
              </a:ext>
            </a:extLst>
          </p:cNvPr>
          <p:cNvSpPr txBox="1"/>
          <p:nvPr/>
        </p:nvSpPr>
        <p:spPr>
          <a:xfrm>
            <a:off x="4059357" y="6024610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F0029A-D9E2-4908-8486-DC03468AD929}"/>
              </a:ext>
            </a:extLst>
          </p:cNvPr>
          <p:cNvSpPr txBox="1"/>
          <p:nvPr/>
        </p:nvSpPr>
        <p:spPr>
          <a:xfrm>
            <a:off x="7277296" y="6003485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54" name="Action Button: Custom 16">
            <a:hlinkClick r:id="" action="ppaction://noaction" highlightClick="1">
              <a:snd r:embed="rId4" name="T2_W6_8.3.wav"/>
            </a:hlinkClick>
            <a:extLst>
              <a:ext uri="{FF2B5EF4-FFF2-40B4-BE49-F238E27FC236}">
                <a16:creationId xmlns:a16="http://schemas.microsoft.com/office/drawing/2014/main" id="{F877FE86-3FAF-40E1-BD3C-FFA1CF631DBE}"/>
              </a:ext>
            </a:extLst>
          </p:cNvPr>
          <p:cNvSpPr/>
          <p:nvPr/>
        </p:nvSpPr>
        <p:spPr>
          <a:xfrm>
            <a:off x="553826" y="2475499"/>
            <a:ext cx="393922" cy="357939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B.</a:t>
            </a:r>
          </a:p>
        </p:txBody>
      </p:sp>
      <p:sp>
        <p:nvSpPr>
          <p:cNvPr id="55" name="Action Button: Custom 16">
            <a:hlinkClick r:id="" action="ppaction://noaction" highlightClick="1">
              <a:snd r:embed="rId5" name="T2_W6_8.4.wav"/>
            </a:hlinkClick>
            <a:extLst>
              <a:ext uri="{FF2B5EF4-FFF2-40B4-BE49-F238E27FC236}">
                <a16:creationId xmlns:a16="http://schemas.microsoft.com/office/drawing/2014/main" id="{F3209932-9B70-47E0-8E30-6CE30CE61D60}"/>
              </a:ext>
            </a:extLst>
          </p:cNvPr>
          <p:cNvSpPr/>
          <p:nvPr/>
        </p:nvSpPr>
        <p:spPr>
          <a:xfrm>
            <a:off x="3682952" y="2475499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6" name="Action Button: Custom 16">
            <a:hlinkClick r:id="" action="ppaction://noaction" highlightClick="1">
              <a:snd r:embed="rId6" name="T2_W6_8.5.wav"/>
            </a:hlinkClick>
            <a:extLst>
              <a:ext uri="{FF2B5EF4-FFF2-40B4-BE49-F238E27FC236}">
                <a16:creationId xmlns:a16="http://schemas.microsoft.com/office/drawing/2014/main" id="{939336EB-64CD-4B1A-86E3-5D31119BEA5F}"/>
              </a:ext>
            </a:extLst>
          </p:cNvPr>
          <p:cNvSpPr/>
          <p:nvPr/>
        </p:nvSpPr>
        <p:spPr>
          <a:xfrm>
            <a:off x="6814156" y="2475499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7" name="Action Button: Custom 16">
            <a:hlinkClick r:id="" action="ppaction://noaction" highlightClick="1">
              <a:snd r:embed="rId7" name="T2_W6_8.6.wav"/>
            </a:hlinkClick>
            <a:extLst>
              <a:ext uri="{FF2B5EF4-FFF2-40B4-BE49-F238E27FC236}">
                <a16:creationId xmlns:a16="http://schemas.microsoft.com/office/drawing/2014/main" id="{DDB1E85C-0626-4AB6-8842-154274CC77E5}"/>
              </a:ext>
            </a:extLst>
          </p:cNvPr>
          <p:cNvSpPr/>
          <p:nvPr/>
        </p:nvSpPr>
        <p:spPr>
          <a:xfrm>
            <a:off x="553826" y="3848250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8" name="Action Button: Custom 16">
            <a:hlinkClick r:id="" action="ppaction://noaction" highlightClick="1">
              <a:snd r:embed="rId8" name="T2_W6_8.7.wav"/>
            </a:hlinkClick>
            <a:extLst>
              <a:ext uri="{FF2B5EF4-FFF2-40B4-BE49-F238E27FC236}">
                <a16:creationId xmlns:a16="http://schemas.microsoft.com/office/drawing/2014/main" id="{4859F5B5-CE73-4487-9FD7-492EEA58640C}"/>
              </a:ext>
            </a:extLst>
          </p:cNvPr>
          <p:cNvSpPr/>
          <p:nvPr/>
        </p:nvSpPr>
        <p:spPr>
          <a:xfrm>
            <a:off x="3684450" y="3863681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9" name="Action Button: Custom 16">
            <a:hlinkClick r:id="" action="ppaction://noaction" highlightClick="1">
              <a:snd r:embed="rId9" name="T2_W6_8.8.wav"/>
            </a:hlinkClick>
            <a:extLst>
              <a:ext uri="{FF2B5EF4-FFF2-40B4-BE49-F238E27FC236}">
                <a16:creationId xmlns:a16="http://schemas.microsoft.com/office/drawing/2014/main" id="{5C8F113D-3E84-4FCF-A1DB-3BDBEE118633}"/>
              </a:ext>
            </a:extLst>
          </p:cNvPr>
          <p:cNvSpPr/>
          <p:nvPr/>
        </p:nvSpPr>
        <p:spPr>
          <a:xfrm>
            <a:off x="6811415" y="3848250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0" name="Action Button: Custom 16">
            <a:hlinkClick r:id="" action="ppaction://noaction" highlightClick="1">
              <a:snd r:embed="rId10" name="T2_W6_8.9.wav"/>
            </a:hlinkClick>
            <a:extLst>
              <a:ext uri="{FF2B5EF4-FFF2-40B4-BE49-F238E27FC236}">
                <a16:creationId xmlns:a16="http://schemas.microsoft.com/office/drawing/2014/main" id="{42819B95-B374-4F85-B4CF-1F97EB654C14}"/>
              </a:ext>
            </a:extLst>
          </p:cNvPr>
          <p:cNvSpPr/>
          <p:nvPr/>
        </p:nvSpPr>
        <p:spPr>
          <a:xfrm>
            <a:off x="553826" y="5259062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" name="Action Button: Custom 16">
            <a:hlinkClick r:id="" action="ppaction://noaction" highlightClick="1">
              <a:snd r:embed="rId11" name="T2_W6_8.10.wav"/>
            </a:hlinkClick>
            <a:extLst>
              <a:ext uri="{FF2B5EF4-FFF2-40B4-BE49-F238E27FC236}">
                <a16:creationId xmlns:a16="http://schemas.microsoft.com/office/drawing/2014/main" id="{CBA496B4-7D28-40EF-B3D9-8E3CC467013E}"/>
              </a:ext>
            </a:extLst>
          </p:cNvPr>
          <p:cNvSpPr/>
          <p:nvPr/>
        </p:nvSpPr>
        <p:spPr>
          <a:xfrm>
            <a:off x="3680887" y="5237435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2" name="Action Button: Custom 16">
            <a:hlinkClick r:id="" action="ppaction://noaction" highlightClick="1">
              <a:snd r:embed="rId12" name="T2_W6_8.11.wav"/>
            </a:hlinkClick>
            <a:extLst>
              <a:ext uri="{FF2B5EF4-FFF2-40B4-BE49-F238E27FC236}">
                <a16:creationId xmlns:a16="http://schemas.microsoft.com/office/drawing/2014/main" id="{93B0265B-F723-4AB2-8476-D614106F56DF}"/>
              </a:ext>
            </a:extLst>
          </p:cNvPr>
          <p:cNvSpPr/>
          <p:nvPr/>
        </p:nvSpPr>
        <p:spPr>
          <a:xfrm>
            <a:off x="6810613" y="5221001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EABCED-F152-4B7F-B74F-C9D90A3FCA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37005" y="44693"/>
            <a:ext cx="1243692" cy="1700931"/>
          </a:xfrm>
          <a:prstGeom prst="rect">
            <a:avLst/>
          </a:prstGeom>
        </p:spPr>
      </p:pic>
      <p:sp>
        <p:nvSpPr>
          <p:cNvPr id="50" name="TextBox 49">
            <a:hlinkClick r:id="" action="ppaction://noaction">
              <a:snd r:embed="rId14" name="T2_W6_8.1.wav"/>
            </a:hlinkClick>
            <a:extLst>
              <a:ext uri="{FF2B5EF4-FFF2-40B4-BE49-F238E27FC236}">
                <a16:creationId xmlns:a16="http://schemas.microsoft.com/office/drawing/2014/main" id="{1C48627B-A486-4D0D-9362-63868FA5FAF9}"/>
              </a:ext>
            </a:extLst>
          </p:cNvPr>
          <p:cNvSpPr txBox="1"/>
          <p:nvPr/>
        </p:nvSpPr>
        <p:spPr>
          <a:xfrm>
            <a:off x="0" y="0"/>
            <a:ext cx="631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-] [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-]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oder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-]?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ECA6AA9-0D31-4D22-BEE6-2A587E0029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166" y="856376"/>
            <a:ext cx="914479" cy="914479"/>
          </a:xfrm>
          <a:prstGeom prst="rect">
            <a:avLst/>
          </a:prstGeom>
        </p:spPr>
      </p:pic>
      <p:sp>
        <p:nvSpPr>
          <p:cNvPr id="66" name="Oval Callout 19">
            <a:extLst>
              <a:ext uri="{FF2B5EF4-FFF2-40B4-BE49-F238E27FC236}">
                <a16:creationId xmlns:a16="http://schemas.microsoft.com/office/drawing/2014/main" id="{3024C608-3FF3-4496-AF92-EFD5E2A1AEB1}"/>
              </a:ext>
            </a:extLst>
          </p:cNvPr>
          <p:cNvSpPr/>
          <p:nvPr/>
        </p:nvSpPr>
        <p:spPr>
          <a:xfrm>
            <a:off x="6625036" y="582894"/>
            <a:ext cx="4007250" cy="1700932"/>
          </a:xfrm>
          <a:prstGeom prst="wedgeEllipseCallout">
            <a:avLst>
              <a:gd name="adj1" fmla="val 7710"/>
              <a:gd name="adj2" fmla="val -4849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 start of words, German [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-] and [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-] are pronounced ‘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-’ and ‘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-’.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5F6A32-CFDC-4715-ACFD-7B930A68C458}"/>
              </a:ext>
            </a:extLst>
          </p:cNvPr>
          <p:cNvSpPr txBox="1"/>
          <p:nvPr/>
        </p:nvSpPr>
        <p:spPr>
          <a:xfrm>
            <a:off x="3636493" y="44693"/>
            <a:ext cx="638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Everyone is having a busy day at school! 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What are they doing?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AFD67C7-0BEA-FBE7-A550-F0C30F8ADC21}"/>
              </a:ext>
            </a:extLst>
          </p:cNvPr>
          <p:cNvSpPr/>
          <p:nvPr/>
        </p:nvSpPr>
        <p:spPr>
          <a:xfrm>
            <a:off x="10141360" y="3404949"/>
            <a:ext cx="1913407" cy="1909223"/>
          </a:xfrm>
          <a:prstGeom prst="wedgeRoundRectCallout">
            <a:avLst>
              <a:gd name="adj1" fmla="val -60311"/>
              <a:gd name="adj2" fmla="val -18191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What do these words have in common?</a:t>
            </a:r>
          </a:p>
        </p:txBody>
      </p:sp>
      <p:pic>
        <p:nvPicPr>
          <p:cNvPr id="1026" name="Picture 2" descr="Free swimmer nature symbol vector">
            <a:extLst>
              <a:ext uri="{FF2B5EF4-FFF2-40B4-BE49-F238E27FC236}">
                <a16:creationId xmlns:a16="http://schemas.microsoft.com/office/drawing/2014/main" id="{00F0FF79-3CDE-4162-7FE6-E2A691F0D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387" y="2520580"/>
            <a:ext cx="1433889" cy="7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girl child kid vector">
            <a:extLst>
              <a:ext uri="{FF2B5EF4-FFF2-40B4-BE49-F238E27FC236}">
                <a16:creationId xmlns:a16="http://schemas.microsoft.com/office/drawing/2014/main" id="{E53AE609-EE79-C8F3-02CE-53C191DB6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4" b="33192"/>
          <a:stretch/>
        </p:blipFill>
        <p:spPr bwMode="auto">
          <a:xfrm>
            <a:off x="4527199" y="2527912"/>
            <a:ext cx="638882" cy="83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boy child kid vector">
            <a:extLst>
              <a:ext uri="{FF2B5EF4-FFF2-40B4-BE49-F238E27FC236}">
                <a16:creationId xmlns:a16="http://schemas.microsoft.com/office/drawing/2014/main" id="{4E5170BB-7C1B-24D2-9CF0-99DD4284D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05" b="32073"/>
          <a:stretch/>
        </p:blipFill>
        <p:spPr bwMode="auto">
          <a:xfrm>
            <a:off x="5184485" y="2480700"/>
            <a:ext cx="530483" cy="89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scissors cutting cut vector">
            <a:extLst>
              <a:ext uri="{FF2B5EF4-FFF2-40B4-BE49-F238E27FC236}">
                <a16:creationId xmlns:a16="http://schemas.microsoft.com/office/drawing/2014/main" id="{D417BF28-3ED6-2130-0C97-A2041AC5B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30" y="2495791"/>
            <a:ext cx="1183101" cy="89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talk face person vector">
            <a:extLst>
              <a:ext uri="{FF2B5EF4-FFF2-40B4-BE49-F238E27FC236}">
                <a16:creationId xmlns:a16="http://schemas.microsoft.com/office/drawing/2014/main" id="{BBF90058-A12D-7FB6-2271-2A15EED17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6" t="21481" r="-1739"/>
          <a:stretch/>
        </p:blipFill>
        <p:spPr bwMode="auto">
          <a:xfrm>
            <a:off x="1559269" y="3881957"/>
            <a:ext cx="1207867" cy="8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boys studying children student vector">
            <a:extLst>
              <a:ext uri="{FF2B5EF4-FFF2-40B4-BE49-F238E27FC236}">
                <a16:creationId xmlns:a16="http://schemas.microsoft.com/office/drawing/2014/main" id="{7BBA8E9E-3CBA-00FE-A438-47C3FDD4F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69" y="3883011"/>
            <a:ext cx="926342" cy="81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man runner jumper vector">
            <a:extLst>
              <a:ext uri="{FF2B5EF4-FFF2-40B4-BE49-F238E27FC236}">
                <a16:creationId xmlns:a16="http://schemas.microsoft.com/office/drawing/2014/main" id="{FFDB49F5-CCF8-2B8B-4577-875D91433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453" y="3856539"/>
            <a:ext cx="691996" cy="86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work study sleep illustration">
            <a:extLst>
              <a:ext uri="{FF2B5EF4-FFF2-40B4-BE49-F238E27FC236}">
                <a16:creationId xmlns:a16="http://schemas.microsoft.com/office/drawing/2014/main" id="{E022BD18-CFF2-CB34-6BC3-43AEDA9DE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2" t="7630" r="9614" b="8499"/>
          <a:stretch/>
        </p:blipFill>
        <p:spPr bwMode="auto">
          <a:xfrm>
            <a:off x="1901617" y="5216765"/>
            <a:ext cx="816223" cy="92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ree boy scout hiking walk illustration">
            <a:extLst>
              <a:ext uri="{FF2B5EF4-FFF2-40B4-BE49-F238E27FC236}">
                <a16:creationId xmlns:a16="http://schemas.microsoft.com/office/drawing/2014/main" id="{DA1EB3A8-AB98-C65B-5D4D-14BD1146C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249" y="5216765"/>
            <a:ext cx="710686" cy="97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child fight ethnic illustration">
            <a:extLst>
              <a:ext uri="{FF2B5EF4-FFF2-40B4-BE49-F238E27FC236}">
                <a16:creationId xmlns:a16="http://schemas.microsoft.com/office/drawing/2014/main" id="{982F237E-E4C0-C022-6BA2-B8C593FCF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9" r="67546" b="54536"/>
          <a:stretch/>
        </p:blipFill>
        <p:spPr bwMode="auto">
          <a:xfrm>
            <a:off x="7839055" y="5239984"/>
            <a:ext cx="1038157" cy="89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48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7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89" y="442649"/>
            <a:ext cx="914400" cy="914400"/>
          </a:xfrm>
          <a:prstGeom prst="rect">
            <a:avLst/>
          </a:prstGeom>
        </p:spPr>
      </p:pic>
      <p:sp>
        <p:nvSpPr>
          <p:cNvPr id="22" name="Google Shape;108;p3">
            <a:extLst>
              <a:ext uri="{FF2B5EF4-FFF2-40B4-BE49-F238E27FC236}">
                <a16:creationId xmlns:a16="http://schemas.microsoft.com/office/drawing/2014/main" id="{B9DAF6C3-90BF-420F-B83D-7708E1F299A4}"/>
              </a:ext>
            </a:extLst>
          </p:cNvPr>
          <p:cNvSpPr txBox="1"/>
          <p:nvPr/>
        </p:nvSpPr>
        <p:spPr>
          <a:xfrm>
            <a:off x="1011485" y="555581"/>
            <a:ext cx="9568973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Lias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is helping Ronja to practise for the English Word Bee. In the Word Bee she has to translate words from German into English.  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Oval Callout 19">
            <a:extLst>
              <a:ext uri="{FF2B5EF4-FFF2-40B4-BE49-F238E27FC236}">
                <a16:creationId xmlns:a16="http://schemas.microsoft.com/office/drawing/2014/main" id="{D562F711-7157-4E35-B25C-3A59A3F6B007}"/>
              </a:ext>
            </a:extLst>
          </p:cNvPr>
          <p:cNvSpPr/>
          <p:nvPr/>
        </p:nvSpPr>
        <p:spPr>
          <a:xfrm>
            <a:off x="5674709" y="3085913"/>
            <a:ext cx="4837457" cy="946340"/>
          </a:xfrm>
          <a:prstGeom prst="wedgeEllipseCallout">
            <a:avLst>
              <a:gd name="adj1" fmla="val 52745"/>
              <a:gd name="adj2" fmla="val -43187"/>
            </a:avLst>
          </a:prstGeom>
          <a:solidFill>
            <a:srgbClr val="FFD10D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weiß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nicht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 </a:t>
            </a:r>
          </a:p>
        </p:txBody>
      </p:sp>
      <p:sp>
        <p:nvSpPr>
          <p:cNvPr id="37" name="Rectangle: Rounded Corners 22">
            <a:extLst>
              <a:ext uri="{FF2B5EF4-FFF2-40B4-BE49-F238E27FC236}">
                <a16:creationId xmlns:a16="http://schemas.microsoft.com/office/drawing/2014/main" id="{57ED1AA9-AB21-464C-B3E5-32549ACFC501}"/>
              </a:ext>
            </a:extLst>
          </p:cNvPr>
          <p:cNvSpPr/>
          <p:nvPr/>
        </p:nvSpPr>
        <p:spPr>
          <a:xfrm>
            <a:off x="1892668" y="4802733"/>
            <a:ext cx="8755821" cy="663959"/>
          </a:xfrm>
          <a:prstGeom prst="roundRect">
            <a:avLst/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sagt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man das (auf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Englisch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)?= How do you say that (in English)?</a:t>
            </a:r>
          </a:p>
        </p:txBody>
      </p:sp>
      <p:sp>
        <p:nvSpPr>
          <p:cNvPr id="38" name="Rectangle: Rounded Corners 22">
            <a:extLst>
              <a:ext uri="{FF2B5EF4-FFF2-40B4-BE49-F238E27FC236}">
                <a16:creationId xmlns:a16="http://schemas.microsoft.com/office/drawing/2014/main" id="{107E4098-A18E-4F18-8113-B42E920B6D59}"/>
              </a:ext>
            </a:extLst>
          </p:cNvPr>
          <p:cNvSpPr/>
          <p:nvPr/>
        </p:nvSpPr>
        <p:spPr>
          <a:xfrm>
            <a:off x="2707005" y="5736702"/>
            <a:ext cx="6901824" cy="663959"/>
          </a:xfrm>
          <a:prstGeom prst="roundRect">
            <a:avLst/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weiß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es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= I don’t know. 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Oval Callout 19">
            <a:extLst>
              <a:ext uri="{FF2B5EF4-FFF2-40B4-BE49-F238E27FC236}">
                <a16:creationId xmlns:a16="http://schemas.microsoft.com/office/drawing/2014/main" id="{2ADAFCD5-A288-4899-9538-E4D1E87EBE1F}"/>
              </a:ext>
            </a:extLst>
          </p:cNvPr>
          <p:cNvSpPr/>
          <p:nvPr/>
        </p:nvSpPr>
        <p:spPr>
          <a:xfrm>
            <a:off x="1533019" y="1747294"/>
            <a:ext cx="6473603" cy="1166426"/>
          </a:xfrm>
          <a:prstGeom prst="wedgeEllipseCallout">
            <a:avLst>
              <a:gd name="adj1" fmla="val -46330"/>
              <a:gd name="adj2" fmla="val 73178"/>
            </a:avLst>
          </a:prstGeom>
          <a:solidFill>
            <a:srgbClr val="002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Ok. </a:t>
            </a:r>
            <a:r>
              <a:rPr kumimoji="0" lang="en-GB" sz="2400" b="1" i="1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Brauchen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Wie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sagt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man das auf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C5BDF558-729E-4CAE-8365-84048D41A21D}"/>
              </a:ext>
            </a:extLst>
          </p:cNvPr>
          <p:cNvSpPr/>
          <p:nvPr/>
        </p:nvSpPr>
        <p:spPr>
          <a:xfrm>
            <a:off x="8764379" y="1787970"/>
            <a:ext cx="1432469" cy="757923"/>
          </a:xfrm>
          <a:prstGeom prst="cloudCallout">
            <a:avLst>
              <a:gd name="adj1" fmla="val 95111"/>
              <a:gd name="adj2" fmla="val 71210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????</a:t>
            </a:r>
          </a:p>
        </p:txBody>
      </p:sp>
      <p:pic>
        <p:nvPicPr>
          <p:cNvPr id="7" name="Picture 6" descr="A cartoon of a person&#10;&#10;Description automatically generated">
            <a:extLst>
              <a:ext uri="{FF2B5EF4-FFF2-40B4-BE49-F238E27FC236}">
                <a16:creationId xmlns:a16="http://schemas.microsoft.com/office/drawing/2014/main" id="{630B3E70-2221-3A2E-18E4-AEA3A464B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6" y="2061162"/>
            <a:ext cx="1209573" cy="4608576"/>
          </a:xfrm>
          <a:prstGeom prst="rect">
            <a:avLst/>
          </a:prstGeom>
        </p:spPr>
      </p:pic>
      <p:pic>
        <p:nvPicPr>
          <p:cNvPr id="9" name="Picture 8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25CAD5F5-60A8-E662-B01E-7154125053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/>
          <a:stretch/>
        </p:blipFill>
        <p:spPr>
          <a:xfrm>
            <a:off x="10658980" y="2144421"/>
            <a:ext cx="1533019" cy="472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5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29" grpId="0" animBg="1"/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3058</Words>
  <Application>Microsoft Office PowerPoint</Application>
  <PresentationFormat>Widescreen</PresentationFormat>
  <Paragraphs>395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Century Gothic</vt:lpstr>
      <vt:lpstr>Modern Love</vt:lpstr>
      <vt:lpstr>Symbol</vt:lpstr>
      <vt:lpstr>Wingdings</vt:lpstr>
      <vt:lpstr>1_Office Theme</vt:lpstr>
      <vt:lpstr>2_Office Theme</vt:lpstr>
      <vt:lpstr>Office Theme</vt:lpstr>
      <vt:lpstr>4_Office Theme</vt:lpstr>
      <vt:lpstr>Talking about things and things to do</vt:lpstr>
      <vt:lpstr>aussprechen</vt:lpstr>
      <vt:lpstr>aussprechen</vt:lpstr>
      <vt:lpstr>aussprechen</vt:lpstr>
      <vt:lpstr>[st]</vt:lpstr>
      <vt:lpstr>[sp] </vt:lpstr>
      <vt:lpstr>[sp]</vt:lpstr>
      <vt:lpstr>PowerPoint Presentation</vt:lpstr>
      <vt:lpstr>Vokabeln</vt:lpstr>
      <vt:lpstr>Vokabeln</vt:lpstr>
      <vt:lpstr>Infinitive (dictionary verb) and he, she, it forms</vt:lpstr>
      <vt:lpstr>hören</vt:lpstr>
      <vt:lpstr>Who does what: weak verbs ‘I’ and ‘he/she’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42</cp:revision>
  <dcterms:created xsi:type="dcterms:W3CDTF">2021-07-02T19:27:01Z</dcterms:created>
  <dcterms:modified xsi:type="dcterms:W3CDTF">2023-11-23T16:32:32Z</dcterms:modified>
</cp:coreProperties>
</file>