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277" r:id="rId3"/>
    <p:sldId id="954" r:id="rId4"/>
    <p:sldId id="940" r:id="rId5"/>
    <p:sldId id="955" r:id="rId6"/>
    <p:sldId id="956" r:id="rId7"/>
    <p:sldId id="957" r:id="rId8"/>
    <p:sldId id="950" r:id="rId9"/>
    <p:sldId id="946" r:id="rId10"/>
    <p:sldId id="948" r:id="rId11"/>
    <p:sldId id="935" r:id="rId12"/>
    <p:sldId id="949" r:id="rId13"/>
    <p:sldId id="943" r:id="rId14"/>
    <p:sldId id="942" r:id="rId15"/>
    <p:sldId id="9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B3"/>
    <a:srgbClr val="3B3838"/>
    <a:srgbClr val="FADD2E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65542" autoAdjust="0"/>
  </p:normalViewPr>
  <p:slideViewPr>
    <p:cSldViewPr snapToGrid="0">
      <p:cViewPr varScale="1">
        <p:scale>
          <a:sx n="66" d="100"/>
          <a:sy n="66" d="100"/>
        </p:scale>
        <p:origin x="1316" y="60"/>
      </p:cViewPr>
      <p:guideLst/>
    </p:cSldViewPr>
  </p:slideViewPr>
  <p:outlineViewPr>
    <p:cViewPr>
      <p:scale>
        <a:sx n="33" d="100"/>
        <a:sy n="33" d="100"/>
      </p:scale>
      <p:origin x="0" y="-12868"/>
    </p:cViewPr>
  </p:outlineViewPr>
  <p:notesTextViewPr>
    <p:cViewPr>
      <p:scale>
        <a:sx n="1" d="1"/>
        <a:sy n="1" d="1"/>
      </p:scale>
      <p:origin x="0" y="-460"/>
    </p:cViewPr>
  </p:notesTextViewPr>
  <p:sorterViewPr>
    <p:cViewPr>
      <p:scale>
        <a:sx n="100" d="100"/>
        <a:sy n="100" d="100"/>
      </p:scale>
      <p:origin x="0" y="-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90427F5B-C77F-4B3B-92DA-80B5AB9139D4}"/>
    <pc:docChg chg="modSld">
      <pc:chgData name="Charlotte Moss" userId="17b589c9-cb67-41ed-a894-f82ca12b573d" providerId="ADAL" clId="{90427F5B-C77F-4B3B-92DA-80B5AB9139D4}" dt="2023-11-23T16:26:32.412" v="9" actId="1035"/>
      <pc:docMkLst>
        <pc:docMk/>
      </pc:docMkLst>
      <pc:sldChg chg="modSp mod modNotesTx">
        <pc:chgData name="Charlotte Moss" userId="17b589c9-cb67-41ed-a894-f82ca12b573d" providerId="ADAL" clId="{90427F5B-C77F-4B3B-92DA-80B5AB9139D4}" dt="2023-11-23T16:26:32.412" v="9" actId="1035"/>
        <pc:sldMkLst>
          <pc:docMk/>
          <pc:sldMk cId="33738966" sldId="949"/>
        </pc:sldMkLst>
        <pc:picChg chg="mod">
          <ac:chgData name="Charlotte Moss" userId="17b589c9-cb67-41ed-a894-f82ca12b573d" providerId="ADAL" clId="{90427F5B-C77F-4B3B-92DA-80B5AB9139D4}" dt="2023-11-23T16:26:32.412" v="9" actId="1035"/>
          <ac:picMkLst>
            <pc:docMk/>
            <pc:sldMk cId="33738966" sldId="949"/>
            <ac:picMk id="32" creationId="{98396378-47BB-4EF6-8504-DC2DAFD1FFBD}"/>
          </ac:picMkLst>
        </pc:picChg>
      </pc:sldChg>
      <pc:sldChg chg="modSp mod">
        <pc:chgData name="Charlotte Moss" userId="17b589c9-cb67-41ed-a894-f82ca12b573d" providerId="ADAL" clId="{90427F5B-C77F-4B3B-92DA-80B5AB9139D4}" dt="2023-11-23T16:10:32.311" v="0" actId="14100"/>
        <pc:sldMkLst>
          <pc:docMk/>
          <pc:sldMk cId="366464351" sldId="955"/>
        </pc:sldMkLst>
        <pc:spChg chg="mod">
          <ac:chgData name="Charlotte Moss" userId="17b589c9-cb67-41ed-a894-f82ca12b573d" providerId="ADAL" clId="{90427F5B-C77F-4B3B-92DA-80B5AB9139D4}" dt="2023-11-23T16:10:32.311" v="0" actId="14100"/>
          <ac:spMkLst>
            <pc:docMk/>
            <pc:sldMk cId="366464351" sldId="955"/>
            <ac:spMk id="5" creationId="{244CBFA3-E7CD-44AB-BAB3-76D049F609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Introduce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schreiben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falsch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schnell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Mensch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schwarz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spielen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Sprache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[367]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sprechen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Spiel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stark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Straße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verstehen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brauchen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[179]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[212]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machen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[58]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schreiben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[184]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Brief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[838] 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Geschichte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[262]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Hilfe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[481]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ich weiß (es) nicht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 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wie sagt man…?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de-DE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Wer? [149]  haben, ich habe, er, sie, es hat [6] Baum [1013] Computer [1252]  Fahrrad [2138]  Papier [1163] Spiel [328]</a:t>
            </a:r>
            <a:r>
              <a:rPr lang="de-DE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Aufgabe [256] Karte [1474] Liste [1792]  Partner, Partnerin [1172]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more new vocabulary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Click to introduce the new words and their pictures. </a:t>
            </a:r>
            <a:r>
              <a:rPr lang="en-GB" b="0" baseline="0" dirty="0"/>
              <a:t>Practise pronouncing the words as a class and individually.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words mean in English. They have already seen ‘</a:t>
            </a:r>
            <a:r>
              <a:rPr lang="en-GB" b="0" baseline="0" dirty="0" err="1"/>
              <a:t>schreiben</a:t>
            </a:r>
            <a:r>
              <a:rPr lang="en-GB" b="0" baseline="0" dirty="0"/>
              <a:t>’ in lessons.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for individual words to disappear and to elicit them from the class. Click again for them to reappear.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on the images to listen and check pronunciation, if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5. Ask pupils to imagine they are doing a Word Bee. Click to bring up the callout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</a:t>
            </a:r>
            <a:r>
              <a:rPr lang="en-GB" b="0" baseline="0" dirty="0" err="1"/>
              <a:t>Englisch</a:t>
            </a:r>
            <a:r>
              <a:rPr lang="en-GB" b="0" baseline="0" dirty="0"/>
              <a:t>’ to elicit the English meanings, then swap to ‘Wie </a:t>
            </a:r>
            <a:r>
              <a:rPr lang="en-GB" b="0" baseline="0" dirty="0" err="1"/>
              <a:t>sagt</a:t>
            </a:r>
            <a:r>
              <a:rPr lang="en-GB" b="0" baseline="0" dirty="0"/>
              <a:t> man…auf Deutsch’ to elicit the German words instead. Pupils will have further practice of this in pairs in the follow-ups.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explain how the dictionary form of the verb (infinitive) relates to the third person singular form.</a:t>
            </a:r>
            <a:endParaRPr lang="en-GB" sz="1300" spc="-1" dirty="0">
              <a:latin typeface="Arial"/>
            </a:endParaRPr>
          </a:p>
          <a:p>
            <a:pPr marL="227815" indent="-227815"/>
            <a:endParaRPr lang="en-GB" sz="1300" spc="-1" dirty="0">
              <a:latin typeface="Arial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introduce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Discuss present tense forms in English: she receives, she is receiving. In German both are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sie</a:t>
            </a:r>
            <a:r>
              <a:rPr lang="en-GB" sz="1300" i="1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 </a:t>
            </a:r>
            <a:r>
              <a:rPr lang="en-GB" sz="1300" i="1" spc="-1" dirty="0" err="1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schreibt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  <a:sym typeface="Wingdings" panose="05000000000000000000" pitchFamily="2" charset="2"/>
              </a:rPr>
              <a:t>. </a:t>
            </a:r>
            <a:endParaRPr lang="en-GB" sz="1300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Elicit 2x English translations for the German examples provided. 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distinction between infinitive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verbs from this week’s vocab.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Clarify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play the example (</a:t>
            </a:r>
            <a:r>
              <a:rPr lang="en-GB" dirty="0" err="1"/>
              <a:t>Beispiel</a:t>
            </a:r>
            <a:r>
              <a:rPr lang="en-GB" dirty="0"/>
              <a:t>). Pupils decide if they hear ‘to need’ or ‘needs’ and write A or B.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correct.  Remind pupils that the infinitive in German usually ends in –</a:t>
            </a:r>
            <a:r>
              <a:rPr lang="en-GB" dirty="0" err="1"/>
              <a:t>en</a:t>
            </a:r>
            <a:r>
              <a:rPr lang="en-GB" dirty="0"/>
              <a:t> and the s/he form of the verb in –t.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Continue with items 1-6.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answers and click to reveal.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B.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braucht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machen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schreiben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ört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lesen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27815" indent="-227815"/>
            <a:endParaRPr lang="en-GB" sz="1300" b="1" spc="-1" dirty="0">
              <a:solidFill>
                <a:srgbClr val="000000"/>
              </a:solidFill>
              <a:latin typeface="Calibri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400" b="0" dirty="0"/>
              <a:t>To recap verb knowledge about infinitives and he/she forms, and to introduce the first person singular form.</a:t>
            </a:r>
            <a:br>
              <a:rPr lang="en-GB" sz="1400" b="0" dirty="0"/>
            </a:br>
            <a:endParaRPr lang="en-GB" sz="1400" b="0" spc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227815" indent="-227815"/>
            <a:r>
              <a:rPr lang="en-GB" sz="1300" b="1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300" spc="-1" dirty="0">
              <a:latin typeface="Arial"/>
            </a:endParaRP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recap infinitive and 3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forms of verbs and to introduce 1</a:t>
            </a:r>
            <a:r>
              <a:rPr lang="en-GB" sz="1300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 person form.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Use call-outs to remind pupils of meaning of infinitive and to teach the idea of ‘weak’ verbs (verbs that follow a regular pattern). </a:t>
            </a:r>
          </a:p>
          <a:p>
            <a:pPr marL="241104" indent="-240345">
              <a:buClr>
                <a:srgbClr val="000000"/>
              </a:buClr>
              <a:buFont typeface="Calibri"/>
              <a:buAutoNum type="arabicPeriod"/>
            </a:pPr>
            <a:r>
              <a:rPr lang="en-GB" sz="1300" spc="-1" dirty="0">
                <a:solidFill>
                  <a:srgbClr val="000000"/>
                </a:solidFill>
                <a:latin typeface="Calibri"/>
                <a:ea typeface="Calibri"/>
              </a:rPr>
              <a:t>Work through the 2 examples as a class, using mini whiteboards if helpful. 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6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first and third person weak (regular)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meaning from the two options given (He=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I=Ronja).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 and the German pronouns.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meanings of 6 sentences in English orally and click to reveal.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Additional task suggestions: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change the ‘I’ sentences to ‘she/he’ sentences, remembering to change the pronoun AND the verb ending. E.g. 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Brief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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bekomme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Brief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down the infinitive forms of each verb. E.g.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bekommen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;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schreiben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pupils to write one sentence that is true for them (I form) and one that is true for a friend (he/she form). 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43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writing.</a:t>
            </a:r>
            <a:endParaRPr lang="en-GB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baseline="0" dirty="0" err="1"/>
              <a:t>sch</a:t>
            </a:r>
            <a:r>
              <a:rPr lang="en-GB" sz="1400" b="1" dirty="0"/>
              <a:t>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 err="1"/>
              <a:t>schreiben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 err="1"/>
              <a:t>schreiben</a:t>
            </a:r>
            <a:r>
              <a:rPr lang="en-GB" sz="1400" baseline="0" dirty="0"/>
              <a:t> [245]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st</a:t>
            </a:r>
            <a:r>
              <a:rPr lang="en-GB" sz="1400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  <a:br>
              <a:rPr lang="en-GB" sz="1400" b="0" dirty="0"/>
            </a:br>
            <a:r>
              <a:rPr lang="en-GB" sz="1400" b="0" dirty="0"/>
              <a:t>1. Present the letter(s) and say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="0" dirty="0"/>
              <a:t>sound first, on its own. Pupils repeat it with you.</a:t>
            </a:r>
            <a:br>
              <a:rPr lang="en-GB" sz="1400" b="0" dirty="0"/>
            </a:br>
            <a:r>
              <a:rPr lang="en-GB" sz="1400" b="0" dirty="0"/>
              <a:t>2. Bring up the word </a:t>
            </a:r>
            <a:r>
              <a:rPr lang="en-GB" sz="1400" b="0" baseline="0" dirty="0"/>
              <a:t>”</a:t>
            </a:r>
            <a:r>
              <a:rPr lang="en-GB" sz="14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="0" dirty="0"/>
              <a:t> on its own, say</a:t>
            </a:r>
            <a:r>
              <a:rPr lang="en-GB" sz="1400" b="0" baseline="0" dirty="0"/>
              <a:t> it, pupils repeat it, so that they have the opportunity to focus all of their attention on the connection between the written word and its sound.</a:t>
            </a:r>
          </a:p>
          <a:p>
            <a:r>
              <a:rPr lang="en-GB" sz="1400" b="0" baseline="0" dirty="0"/>
              <a:t>3. </a:t>
            </a:r>
            <a:r>
              <a:rPr lang="en-GB" sz="1400" dirty="0"/>
              <a:t>A</a:t>
            </a:r>
            <a:r>
              <a:rPr lang="en-GB" sz="1400" baseline="0" dirty="0"/>
              <a:t> possible gesture for this would be to mime lifting </a:t>
            </a:r>
            <a:r>
              <a:rPr lang="en-GB" sz="1400" baseline="0" dirty="0" err="1"/>
              <a:t>dumbells</a:t>
            </a:r>
            <a:r>
              <a:rPr lang="en-GB" sz="1400" baseline="0" dirty="0"/>
              <a:t> by clenching your fists and raising them above your head.</a:t>
            </a:r>
            <a:endParaRPr lang="en-GB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aseline="0" dirty="0"/>
              <a:t>4. Roll back the animations and work through 1-3 again, but this time, dropping your voice completely to listen carefully to the pupils saying the </a:t>
            </a:r>
            <a:r>
              <a:rPr lang="en-GB" sz="1400" b="1" dirty="0"/>
              <a:t>[</a:t>
            </a:r>
            <a:r>
              <a:rPr lang="en-GB" sz="1400" b="1" dirty="0" err="1"/>
              <a:t>st</a:t>
            </a:r>
            <a:r>
              <a:rPr lang="en-GB" sz="1400" b="1" dirty="0"/>
              <a:t>-] </a:t>
            </a:r>
            <a:r>
              <a:rPr lang="en-GB" sz="1400" baseline="0" dirty="0"/>
              <a:t>sound, pronouncing </a:t>
            </a:r>
            <a:r>
              <a:rPr lang="en-GB" sz="1400" b="0" baseline="0" dirty="0"/>
              <a:t>”</a:t>
            </a:r>
            <a:r>
              <a:rPr lang="en-GB" sz="1400" b="1" baseline="0" dirty="0"/>
              <a:t>stark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  <a:r>
              <a:rPr lang="en-GB" sz="1400" baseline="0" dirty="0">
                <a:solidFill>
                  <a:schemeClr val="tx1"/>
                </a:solidFill>
              </a:rPr>
              <a:t> </a:t>
            </a:r>
            <a:r>
              <a:rPr lang="en-GB" sz="1400" baseline="0" dirty="0"/>
              <a:t>and, if using, doing the gesture.</a:t>
            </a:r>
            <a:br>
              <a:rPr lang="en-GB" sz="1400" baseline="0" dirty="0"/>
            </a:br>
            <a:br>
              <a:rPr lang="en-GB" sz="1400" baseline="0" dirty="0"/>
            </a:b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/>
              <a:t>stark</a:t>
            </a:r>
            <a:r>
              <a:rPr lang="en-GB" sz="1400" b="0" baseline="0" dirty="0"/>
              <a:t> [207</a:t>
            </a:r>
            <a:r>
              <a:rPr lang="en-GB" sz="1400" baseline="0" dirty="0"/>
              <a:t>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0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="0" dirty="0"/>
              <a:t>sound first, on its own. Pupils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mime playing an instrument or sport.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Roll back the animations and work through 1-3 again, but this time, dropping your voice completely to listen carefully to the pupils saying the </a:t>
            </a:r>
            <a:r>
              <a:rPr lang="en-GB" b="1" dirty="0"/>
              <a:t>[</a:t>
            </a:r>
            <a:r>
              <a:rPr lang="en-GB" b="1" dirty="0" err="1"/>
              <a:t>sp</a:t>
            </a:r>
            <a:r>
              <a:rPr lang="en-GB" b="1" dirty="0"/>
              <a:t>-]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 err="1"/>
              <a:t>spielen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1" baseline="0" dirty="0" err="1"/>
              <a:t>spielen</a:t>
            </a:r>
            <a:r>
              <a:rPr lang="en-GB" baseline="0" dirty="0"/>
              <a:t> [197]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74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</a:t>
            </a:r>
            <a:r>
              <a:rPr lang="en-GB" b="0" dirty="0"/>
              <a:t> To practise aural recognition of the three sounds [</a:t>
            </a:r>
            <a:r>
              <a:rPr lang="en-GB" b="0" dirty="0" err="1"/>
              <a:t>sch</a:t>
            </a:r>
            <a:r>
              <a:rPr lang="en-GB" b="0" dirty="0"/>
              <a:t>], [</a:t>
            </a:r>
            <a:r>
              <a:rPr lang="en-GB" b="0" dirty="0" err="1"/>
              <a:t>sp</a:t>
            </a:r>
            <a:r>
              <a:rPr lang="en-GB" b="0" dirty="0"/>
              <a:t>], and [</a:t>
            </a:r>
            <a:r>
              <a:rPr lang="en-GB" b="0" dirty="0" err="1"/>
              <a:t>st</a:t>
            </a:r>
            <a:r>
              <a:rPr lang="en-GB" b="0" dirty="0"/>
              <a:t>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the sound button to play B (the example). Pupils must write down </a:t>
            </a:r>
            <a:r>
              <a:rPr lang="en-GB" dirty="0" err="1"/>
              <a:t>sch</a:t>
            </a:r>
            <a:r>
              <a:rPr lang="en-GB" dirty="0"/>
              <a:t>, </a:t>
            </a:r>
            <a:r>
              <a:rPr lang="en-GB" dirty="0" err="1"/>
              <a:t>sp</a:t>
            </a:r>
            <a:r>
              <a:rPr lang="en-GB" dirty="0"/>
              <a:t>, or </a:t>
            </a:r>
            <a:r>
              <a:rPr lang="en-GB" dirty="0" err="1"/>
              <a:t>st</a:t>
            </a:r>
            <a:r>
              <a:rPr lang="en-GB" dirty="0"/>
              <a:t> based on what they hear and which sound they think fills the gap.  </a:t>
            </a:r>
          </a:p>
          <a:p>
            <a:r>
              <a:rPr lang="en-GB" dirty="0"/>
              <a:t>2. Click to reveal and check answer. </a:t>
            </a:r>
          </a:p>
          <a:p>
            <a:r>
              <a:rPr lang="en-GB" dirty="0"/>
              <a:t>3. Repeat for items 1-8. </a:t>
            </a:r>
          </a:p>
          <a:p>
            <a:r>
              <a:rPr lang="en-GB" dirty="0"/>
              <a:t>4. Click to reveal a callout asking pupils what the words have in common. Draw attention to the fact that they are all verbs and they all end in –</a:t>
            </a:r>
            <a:r>
              <a:rPr lang="en-GB" dirty="0" err="1"/>
              <a:t>en</a:t>
            </a:r>
            <a:r>
              <a:rPr lang="en-GB" dirty="0"/>
              <a:t>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 err="1"/>
              <a:t>schwimmen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stehen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schneiden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sprechen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studieren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springen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schlafen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spazieren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streiten</a:t>
            </a: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dirty="0" err="1"/>
              <a:t>schlafen</a:t>
            </a:r>
            <a:r>
              <a:rPr lang="en-GB" dirty="0"/>
              <a:t> [679] , </a:t>
            </a:r>
            <a:r>
              <a:rPr lang="en-GB" dirty="0" err="1"/>
              <a:t>schneiden</a:t>
            </a:r>
            <a:r>
              <a:rPr lang="en-GB" dirty="0"/>
              <a:t> [2133], </a:t>
            </a:r>
            <a:r>
              <a:rPr lang="en-GB" dirty="0" err="1"/>
              <a:t>schwimmen</a:t>
            </a:r>
            <a:r>
              <a:rPr lang="en-GB" dirty="0"/>
              <a:t> [1863], </a:t>
            </a:r>
            <a:r>
              <a:rPr lang="en-GB" dirty="0" err="1"/>
              <a:t>spazieren</a:t>
            </a:r>
            <a:r>
              <a:rPr lang="en-GB" dirty="0"/>
              <a:t> [3312], </a:t>
            </a:r>
            <a:r>
              <a:rPr lang="en-GB" dirty="0" err="1"/>
              <a:t>sprechen</a:t>
            </a:r>
            <a:r>
              <a:rPr lang="en-GB" dirty="0"/>
              <a:t> [161], </a:t>
            </a:r>
            <a:r>
              <a:rPr lang="en-GB" dirty="0" err="1"/>
              <a:t>springen</a:t>
            </a:r>
            <a:r>
              <a:rPr lang="en-GB" dirty="0"/>
              <a:t> [1431], </a:t>
            </a:r>
            <a:r>
              <a:rPr lang="en-GB" dirty="0" err="1"/>
              <a:t>stehen</a:t>
            </a:r>
            <a:r>
              <a:rPr lang="en-GB" dirty="0"/>
              <a:t> [85], </a:t>
            </a:r>
            <a:r>
              <a:rPr lang="en-GB" dirty="0" err="1"/>
              <a:t>streiten</a:t>
            </a:r>
            <a:r>
              <a:rPr lang="en-GB" dirty="0"/>
              <a:t> [2288], </a:t>
            </a:r>
            <a:r>
              <a:rPr lang="en-GB" dirty="0" err="1"/>
              <a:t>studieren</a:t>
            </a:r>
            <a:r>
              <a:rPr lang="en-GB" dirty="0"/>
              <a:t> [600]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two new phrases for this week.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Explain the scenario and click to present </a:t>
            </a:r>
            <a:r>
              <a:rPr lang="en-GB" b="0" dirty="0" err="1"/>
              <a:t>Lias</a:t>
            </a:r>
            <a:r>
              <a:rPr lang="en-GB" b="0" dirty="0"/>
              <a:t> and Ronja practising the Word Bee.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Ask pupils what they think the two phrases could mean in English from the context.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Use the callouts to give the translations.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baseline="0" dirty="0"/>
              <a:t>4. Practise saying the two new phrases as a class.</a:t>
            </a:r>
            <a:br>
              <a:rPr lang="en-GB" b="0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96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13" Type="http://schemas.openxmlformats.org/officeDocument/2006/relationships/audio" Target="../media/audio43.wav"/><Relationship Id="rId18" Type="http://schemas.openxmlformats.org/officeDocument/2006/relationships/image" Target="../media/image46.png"/><Relationship Id="rId3" Type="http://schemas.openxmlformats.org/officeDocument/2006/relationships/audio" Target="../media/audio33.wav"/><Relationship Id="rId21" Type="http://schemas.openxmlformats.org/officeDocument/2006/relationships/image" Target="../media/image49.jpeg"/><Relationship Id="rId7" Type="http://schemas.openxmlformats.org/officeDocument/2006/relationships/audio" Target="../media/audio37.wav"/><Relationship Id="rId12" Type="http://schemas.openxmlformats.org/officeDocument/2006/relationships/audio" Target="../media/audio42.wav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4.wav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audio" Target="../media/audio35.wav"/><Relationship Id="rId15" Type="http://schemas.openxmlformats.org/officeDocument/2006/relationships/image" Target="../media/image42.svg"/><Relationship Id="rId23" Type="http://schemas.openxmlformats.org/officeDocument/2006/relationships/image" Target="../media/image51.png"/><Relationship Id="rId10" Type="http://schemas.openxmlformats.org/officeDocument/2006/relationships/audio" Target="../media/audio40.wav"/><Relationship Id="rId19" Type="http://schemas.openxmlformats.org/officeDocument/2006/relationships/image" Target="../media/image47.png"/><Relationship Id="rId4" Type="http://schemas.openxmlformats.org/officeDocument/2006/relationships/audio" Target="../media/audio34.wav"/><Relationship Id="rId9" Type="http://schemas.openxmlformats.org/officeDocument/2006/relationships/audio" Target="../media/audio39.wav"/><Relationship Id="rId14" Type="http://schemas.openxmlformats.org/officeDocument/2006/relationships/image" Target="../media/image41.png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3" Type="http://schemas.openxmlformats.org/officeDocument/2006/relationships/audio" Target="../media/audio45.wav"/><Relationship Id="rId7" Type="http://schemas.openxmlformats.org/officeDocument/2006/relationships/audio" Target="../media/audio48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11" Type="http://schemas.openxmlformats.org/officeDocument/2006/relationships/image" Target="../media/image54.png"/><Relationship Id="rId5" Type="http://schemas.openxmlformats.org/officeDocument/2006/relationships/audio" Target="../media/audio33.wav"/><Relationship Id="rId10" Type="http://schemas.openxmlformats.org/officeDocument/2006/relationships/image" Target="../media/image53.png"/><Relationship Id="rId4" Type="http://schemas.openxmlformats.org/officeDocument/2006/relationships/audio" Target="../media/audio46.wav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1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audio" Target="../media/audio5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3.wav"/><Relationship Id="rId11" Type="http://schemas.openxmlformats.org/officeDocument/2006/relationships/image" Target="../media/image56.png"/><Relationship Id="rId5" Type="http://schemas.openxmlformats.org/officeDocument/2006/relationships/audio" Target="../media/audio52.wav"/><Relationship Id="rId15" Type="http://schemas.openxmlformats.org/officeDocument/2006/relationships/image" Target="../media/image57.jpeg"/><Relationship Id="rId10" Type="http://schemas.openxmlformats.org/officeDocument/2006/relationships/image" Target="../media/image55.png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audio" Target="../media/audio67.wav"/><Relationship Id="rId3" Type="http://schemas.openxmlformats.org/officeDocument/2006/relationships/image" Target="../media/image58.png"/><Relationship Id="rId7" Type="http://schemas.openxmlformats.org/officeDocument/2006/relationships/audio" Target="../media/audio62.wav"/><Relationship Id="rId12" Type="http://schemas.openxmlformats.org/officeDocument/2006/relationships/audio" Target="../media/audio66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1.wav"/><Relationship Id="rId11" Type="http://schemas.openxmlformats.org/officeDocument/2006/relationships/audio" Target="../media/audio65.wav"/><Relationship Id="rId5" Type="http://schemas.openxmlformats.org/officeDocument/2006/relationships/image" Target="../media/image42.svg"/><Relationship Id="rId15" Type="http://schemas.openxmlformats.org/officeDocument/2006/relationships/image" Target="../media/image43.gif"/><Relationship Id="rId10" Type="http://schemas.openxmlformats.org/officeDocument/2006/relationships/audio" Target="../media/audio64.wav"/><Relationship Id="rId4" Type="http://schemas.openxmlformats.org/officeDocument/2006/relationships/image" Target="../media/image41.png"/><Relationship Id="rId9" Type="http://schemas.openxmlformats.org/officeDocument/2006/relationships/audio" Target="../media/audio63.wav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6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4.png"/><Relationship Id="rId3" Type="http://schemas.openxmlformats.org/officeDocument/2006/relationships/audio" Target="../media/audio7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image" Target="../media/image12.gif"/><Relationship Id="rId5" Type="http://schemas.openxmlformats.org/officeDocument/2006/relationships/audio" Target="../media/audio10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9.wav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3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11" Type="http://schemas.openxmlformats.org/officeDocument/2006/relationships/image" Target="../media/image21.png"/><Relationship Id="rId5" Type="http://schemas.openxmlformats.org/officeDocument/2006/relationships/audio" Target="../media/audio16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3.png"/><Relationship Id="rId4" Type="http://schemas.openxmlformats.org/officeDocument/2006/relationships/audio" Target="../media/audio15.wav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audio" Target="../media/audio19.wav"/><Relationship Id="rId21" Type="http://schemas.openxmlformats.org/officeDocument/2006/relationships/image" Target="../media/image36.png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image" Target="../media/image32.png"/><Relationship Id="rId25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image" Target="../media/image39.png"/><Relationship Id="rId5" Type="http://schemas.openxmlformats.org/officeDocument/2006/relationships/audio" Target="../media/audio21.wav"/><Relationship Id="rId15" Type="http://schemas.openxmlformats.org/officeDocument/2006/relationships/image" Target="../media/image30.png"/><Relationship Id="rId23" Type="http://schemas.openxmlformats.org/officeDocument/2006/relationships/image" Target="../media/image38.jpeg"/><Relationship Id="rId10" Type="http://schemas.openxmlformats.org/officeDocument/2006/relationships/audio" Target="../media/audio26.wav"/><Relationship Id="rId19" Type="http://schemas.openxmlformats.org/officeDocument/2006/relationships/image" Target="../media/image34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29.wav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30.wav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audio" Target="../media/audio32.wav"/><Relationship Id="rId4" Type="http://schemas.openxmlformats.org/officeDocument/2006/relationships/audio" Target="../media/audio31.wav"/><Relationship Id="rId9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348" y="500354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Infinitive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verbs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(I, s/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SSC [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] [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] [st]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6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012E4-F6AB-8991-B81A-3C271241AA27}"/>
              </a:ext>
            </a:extLst>
          </p:cNvPr>
          <p:cNvGrpSpPr/>
          <p:nvPr/>
        </p:nvGrpSpPr>
        <p:grpSpPr>
          <a:xfrm>
            <a:off x="43047" y="1828800"/>
            <a:ext cx="4071753" cy="3000344"/>
            <a:chOff x="43047" y="1552197"/>
            <a:chExt cx="4307193" cy="32769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ADF613-54A3-EE7B-4880-C6D92063E085}"/>
                </a:ext>
              </a:extLst>
            </p:cNvPr>
            <p:cNvSpPr/>
            <p:nvPr/>
          </p:nvSpPr>
          <p:spPr>
            <a:xfrm>
              <a:off x="43047" y="1552197"/>
              <a:ext cx="4307193" cy="327694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6" name="Picture 5" descr="Table&#10;&#10;Description automatically generated">
              <a:extLst>
                <a:ext uri="{FF2B5EF4-FFF2-40B4-BE49-F238E27FC236}">
                  <a16:creationId xmlns:a16="http://schemas.microsoft.com/office/drawing/2014/main" id="{BF6A0DAD-992E-18E5-815B-F0BFB3FB0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46" y="1853631"/>
              <a:ext cx="3178264" cy="2310961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FC99D4-5C76-6148-E340-6449D38DF7AD}"/>
                </a:ext>
              </a:extLst>
            </p:cNvPr>
            <p:cNvSpPr/>
            <p:nvPr/>
          </p:nvSpPr>
          <p:spPr>
            <a:xfrm>
              <a:off x="478679" y="2681657"/>
              <a:ext cx="247135" cy="3274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783993-1E6C-848C-799D-E486DF8B78D9}"/>
                </a:ext>
              </a:extLst>
            </p:cNvPr>
            <p:cNvSpPr/>
            <p:nvPr/>
          </p:nvSpPr>
          <p:spPr>
            <a:xfrm>
              <a:off x="953974" y="3265716"/>
              <a:ext cx="2490665" cy="1554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F898B9-FDB0-2036-6165-5F57FB17ECE9}"/>
                </a:ext>
              </a:extLst>
            </p:cNvPr>
            <p:cNvSpPr txBox="1"/>
            <p:nvPr/>
          </p:nvSpPr>
          <p:spPr>
            <a:xfrm>
              <a:off x="971768" y="3175349"/>
              <a:ext cx="2490665" cy="336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Konrad </a:t>
              </a:r>
              <a:r>
                <a:rPr lang="en-GB" sz="1400" b="1" dirty="0" err="1"/>
                <a:t>Duden</a:t>
              </a:r>
              <a:r>
                <a:rPr lang="en-GB" sz="1400" b="1" dirty="0"/>
                <a:t> Schule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3" name="T2_W6_10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hlinkClick r:id="" action="ppaction://noaction">
              <a:snd r:embed="rId16" name="T2_W6_10.2.wav"/>
            </a:hlinkClick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Deutsch. Wie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man das auf </a:t>
            </a:r>
            <a:r>
              <a:rPr kumimoji="0" lang="en-GB" sz="2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224C-AB37-494C-971F-75B5FC2D285B}"/>
              </a:ext>
            </a:extLst>
          </p:cNvPr>
          <p:cNvSpPr txBox="1"/>
          <p:nvPr/>
        </p:nvSpPr>
        <p:spPr>
          <a:xfrm>
            <a:off x="-54221" y="28195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00C2A-E240-4D3D-AFDF-E84B8395DF73}"/>
              </a:ext>
            </a:extLst>
          </p:cNvPr>
          <p:cNvSpPr txBox="1"/>
          <p:nvPr/>
        </p:nvSpPr>
        <p:spPr>
          <a:xfrm>
            <a:off x="2780717" y="282906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4FE69-6231-43B1-ADAF-B4881B7FBD64}"/>
              </a:ext>
            </a:extLst>
          </p:cNvPr>
          <p:cNvSpPr txBox="1"/>
          <p:nvPr/>
        </p:nvSpPr>
        <p:spPr>
          <a:xfrm>
            <a:off x="5605746" y="282906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184137-6AD4-4BFD-B5F8-BFBA8F9E84B4}"/>
              </a:ext>
            </a:extLst>
          </p:cNvPr>
          <p:cNvSpPr txBox="1"/>
          <p:nvPr/>
        </p:nvSpPr>
        <p:spPr>
          <a:xfrm>
            <a:off x="8592786" y="282399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FD2F92-7574-495D-AAC8-DFD29A960893}"/>
              </a:ext>
            </a:extLst>
          </p:cNvPr>
          <p:cNvSpPr txBox="1"/>
          <p:nvPr/>
        </p:nvSpPr>
        <p:spPr>
          <a:xfrm>
            <a:off x="1028789" y="485228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Brief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598D5-6480-4022-AF92-BB3C5BF6D858}"/>
              </a:ext>
            </a:extLst>
          </p:cNvPr>
          <p:cNvSpPr txBox="1"/>
          <p:nvPr/>
        </p:nvSpPr>
        <p:spPr>
          <a:xfrm>
            <a:off x="4417670" y="4846803"/>
            <a:ext cx="364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7AB4F2-BEB6-4021-B93E-6B6FC8E9AEE2}"/>
              </a:ext>
            </a:extLst>
          </p:cNvPr>
          <p:cNvSpPr txBox="1"/>
          <p:nvPr/>
        </p:nvSpPr>
        <p:spPr>
          <a:xfrm>
            <a:off x="8092477" y="481583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Oval Callout 19">
            <a:extLst>
              <a:ext uri="{FF2B5EF4-FFF2-40B4-BE49-F238E27FC236}">
                <a16:creationId xmlns:a16="http://schemas.microsoft.com/office/drawing/2014/main" id="{A5325CC8-B381-4D48-8412-BE05B09649DC}"/>
              </a:ext>
            </a:extLst>
          </p:cNvPr>
          <p:cNvSpPr/>
          <p:nvPr/>
        </p:nvSpPr>
        <p:spPr>
          <a:xfrm>
            <a:off x="404534" y="5482551"/>
            <a:ext cx="3401322" cy="1264320"/>
          </a:xfrm>
          <a:prstGeom prst="wedgeEllipseCallout">
            <a:avLst>
              <a:gd name="adj1" fmla="val -57566"/>
              <a:gd name="adj2" fmla="val 36406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bekommen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58" name="Oval Callout 19">
            <a:extLst>
              <a:ext uri="{FF2B5EF4-FFF2-40B4-BE49-F238E27FC236}">
                <a16:creationId xmlns:a16="http://schemas.microsoft.com/office/drawing/2014/main" id="{5B6300FD-4CDE-4E52-9C8E-AA4317004837}"/>
              </a:ext>
            </a:extLst>
          </p:cNvPr>
          <p:cNvSpPr/>
          <p:nvPr/>
        </p:nvSpPr>
        <p:spPr>
          <a:xfrm>
            <a:off x="3458449" y="5540192"/>
            <a:ext cx="2509915" cy="1166426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 panose="020F0302020204030204"/>
              </a:rPr>
              <a:t>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 receive, receiving!</a:t>
            </a:r>
          </a:p>
        </p:txBody>
      </p:sp>
      <p:sp>
        <p:nvSpPr>
          <p:cNvPr id="59" name="Oval Callout 19">
            <a:extLst>
              <a:ext uri="{FF2B5EF4-FFF2-40B4-BE49-F238E27FC236}">
                <a16:creationId xmlns:a16="http://schemas.microsoft.com/office/drawing/2014/main" id="{983F38E2-5EF4-4AF4-BE67-6B1E35AB3AF1}"/>
              </a:ext>
            </a:extLst>
          </p:cNvPr>
          <p:cNvSpPr/>
          <p:nvPr/>
        </p:nvSpPr>
        <p:spPr>
          <a:xfrm>
            <a:off x="6580178" y="5400258"/>
            <a:ext cx="3643133" cy="1309940"/>
          </a:xfrm>
          <a:prstGeom prst="wedgeEllipseCallout">
            <a:avLst>
              <a:gd name="adj1" fmla="val -53262"/>
              <a:gd name="adj2" fmla="val 45127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</a:t>
            </a:r>
            <a:r>
              <a:rPr kumimoji="0" lang="en-GB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write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Deutsch?</a:t>
            </a:r>
          </a:p>
        </p:txBody>
      </p:sp>
      <p:sp>
        <p:nvSpPr>
          <p:cNvPr id="60" name="Oval Callout 19">
            <a:extLst>
              <a:ext uri="{FF2B5EF4-FFF2-40B4-BE49-F238E27FC236}">
                <a16:creationId xmlns:a16="http://schemas.microsoft.com/office/drawing/2014/main" id="{A98EA310-97DF-4575-9FCC-4DC0BC70478C}"/>
              </a:ext>
            </a:extLst>
          </p:cNvPr>
          <p:cNvSpPr/>
          <p:nvPr/>
        </p:nvSpPr>
        <p:spPr>
          <a:xfrm>
            <a:off x="9409177" y="5748059"/>
            <a:ext cx="2544946" cy="903209"/>
          </a:xfrm>
          <a:prstGeom prst="wedgeEllipseCallout">
            <a:avLst>
              <a:gd name="adj1" fmla="val 55315"/>
              <a:gd name="adj2" fmla="val 46352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28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F4D50-50E8-F5C8-0DE1-69BC9A92D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72" y="1416914"/>
            <a:ext cx="1441139" cy="14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DE3A3-CA08-F6AC-5F07-04D278F9FC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64064" y="1409336"/>
            <a:ext cx="1426210" cy="1369162"/>
          </a:xfrm>
          <a:prstGeom prst="rect">
            <a:avLst/>
          </a:prstGeom>
        </p:spPr>
      </p:pic>
      <p:pic>
        <p:nvPicPr>
          <p:cNvPr id="1036" name="Picture 12" descr="Free brief envelope letter vector">
            <a:extLst>
              <a:ext uri="{FF2B5EF4-FFF2-40B4-BE49-F238E27FC236}">
                <a16:creationId xmlns:a16="http://schemas.microsoft.com/office/drawing/2014/main" id="{A60FF159-83B5-99F6-4442-F8F25830A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26" y="3759338"/>
            <a:ext cx="1149987" cy="11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 reaching out helping vector">
            <a:extLst>
              <a:ext uri="{FF2B5EF4-FFF2-40B4-BE49-F238E27FC236}">
                <a16:creationId xmlns:a16="http://schemas.microsoft.com/office/drawing/2014/main" id="{9B210951-6BA9-DEF6-A9F0-11D8BDC41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975" y="3561787"/>
            <a:ext cx="1228344" cy="12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B9DB1-9611-D362-6C92-1DD04EFE7CB8}"/>
              </a:ext>
            </a:extLst>
          </p:cNvPr>
          <p:cNvSpPr txBox="1"/>
          <p:nvPr/>
        </p:nvSpPr>
        <p:spPr>
          <a:xfrm>
            <a:off x="10030384" y="4152340"/>
            <a:ext cx="167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[the help]</a:t>
            </a:r>
          </a:p>
        </p:txBody>
      </p:sp>
      <p:pic>
        <p:nvPicPr>
          <p:cNvPr id="2050" name="Picture 2" descr="Free storytelling fantasy imagination illustration">
            <a:extLst>
              <a:ext uri="{FF2B5EF4-FFF2-40B4-BE49-F238E27FC236}">
                <a16:creationId xmlns:a16="http://schemas.microsoft.com/office/drawing/2014/main" id="{2A7658B9-FBC7-6E69-FD39-F10C8784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39" y="3550728"/>
            <a:ext cx="2342393" cy="131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artoon of a purple monster with a hand flexing his muscles&#10;&#10;Description automatically generated">
            <a:extLst>
              <a:ext uri="{FF2B5EF4-FFF2-40B4-BE49-F238E27FC236}">
                <a16:creationId xmlns:a16="http://schemas.microsoft.com/office/drawing/2014/main" id="{D78783A3-F924-493A-988E-693414AE82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6" y="1409336"/>
            <a:ext cx="1435109" cy="1479757"/>
          </a:xfrm>
          <a:prstGeom prst="rect">
            <a:avLst/>
          </a:prstGeom>
        </p:spPr>
      </p:pic>
      <p:pic>
        <p:nvPicPr>
          <p:cNvPr id="18" name="Picture 17" descr="A red and blue logo&#10;&#10;Description automatically generated">
            <a:extLst>
              <a:ext uri="{FF2B5EF4-FFF2-40B4-BE49-F238E27FC236}">
                <a16:creationId xmlns:a16="http://schemas.microsoft.com/office/drawing/2014/main" id="{EB1CB57E-F499-42D2-AA84-7D4279CA67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37" y="1433901"/>
            <a:ext cx="1383912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6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6_1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6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6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6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6" grpId="0"/>
      <p:bldP spid="36" grpId="1"/>
      <p:bldP spid="36" grpId="2"/>
      <p:bldP spid="57" grpId="0" animBg="1"/>
      <p:bldP spid="58" grpId="0" animBg="1"/>
      <p:bldP spid="59" grpId="0" animBg="1"/>
      <p:bldP spid="6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>
                <a:latin typeface="Century Gothic" panose="020F0302020204030204"/>
              </a:rPr>
              <a:t>Infinitive (dictionary verb) and he, she, it forms</a:t>
            </a:r>
            <a:endParaRPr lang="en-GB" sz="3600" b="1" dirty="0"/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089C56E8-A172-474D-8DB6-D8387F744A89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2035" y="5180835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FDC8027C-844A-41AA-80A9-21898091E10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4093336" y="516932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3" name="CustomShape 9">
            <a:extLst>
              <a:ext uri="{FF2B5EF4-FFF2-40B4-BE49-F238E27FC236}">
                <a16:creationId xmlns:a16="http://schemas.microsoft.com/office/drawing/2014/main" id="{84E2E077-C161-4FE5-B0AE-9918384050D2}"/>
              </a:ext>
            </a:extLst>
          </p:cNvPr>
          <p:cNvSpPr/>
          <p:nvPr/>
        </p:nvSpPr>
        <p:spPr>
          <a:xfrm>
            <a:off x="662567" y="4817786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</a:t>
            </a: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ustomShape 11">
            <a:extLst>
              <a:ext uri="{FF2B5EF4-FFF2-40B4-BE49-F238E27FC236}">
                <a16:creationId xmlns:a16="http://schemas.microsoft.com/office/drawing/2014/main" id="{3A1E8F18-3FE6-4ED1-8D06-7A6F9FB99A6D}"/>
              </a:ext>
            </a:extLst>
          </p:cNvPr>
          <p:cNvSpPr/>
          <p:nvPr/>
        </p:nvSpPr>
        <p:spPr>
          <a:xfrm>
            <a:off x="2727918" y="6251536"/>
            <a:ext cx="1830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C9E227-7A7E-4716-8648-2BDD4B8C0C59}"/>
              </a:ext>
            </a:extLst>
          </p:cNvPr>
          <p:cNvSpPr/>
          <p:nvPr/>
        </p:nvSpPr>
        <p:spPr>
          <a:xfrm>
            <a:off x="16285" y="1023065"/>
            <a:ext cx="11407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Only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infinitive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form of a verb appears in the dictionary.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e.g. 	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write / </a:t>
            </a:r>
            <a:r>
              <a:rPr lang="en-GB" sz="2400" i="1" dirty="0" err="1">
                <a:solidFill>
                  <a:srgbClr val="002060"/>
                </a:solidFill>
                <a:latin typeface="Century Gothic"/>
              </a:rPr>
              <a:t>writi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bekommen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receive / </a:t>
            </a:r>
            <a:r>
              <a:rPr lang="en-GB" sz="2400" i="1" dirty="0">
                <a:solidFill>
                  <a:srgbClr val="002060"/>
                </a:solidFill>
                <a:latin typeface="Century Gothic"/>
              </a:rPr>
              <a:t>receiving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29FA4A-E585-43D3-A8B4-2EF21740B012}"/>
              </a:ext>
            </a:extLst>
          </p:cNvPr>
          <p:cNvSpPr txBox="1"/>
          <p:nvPr/>
        </p:nvSpPr>
        <p:spPr>
          <a:xfrm>
            <a:off x="-17629" y="1906383"/>
            <a:ext cx="1060991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what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he/she does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doing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and change the ending from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17368-EC98-4413-8BFD-14334844B7D9}"/>
              </a:ext>
            </a:extLst>
          </p:cNvPr>
          <p:cNvSpPr txBox="1"/>
          <p:nvPr/>
        </p:nvSpPr>
        <p:spPr>
          <a:xfrm>
            <a:off x="42035" y="2692903"/>
            <a:ext cx="926809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400" i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receives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letter.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 </a:t>
            </a:r>
            <a:r>
              <a:rPr lang="en-GB" sz="2400" i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receiving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letter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</a:t>
            </a:r>
          </a:p>
        </p:txBody>
      </p:sp>
      <p:sp>
        <p:nvSpPr>
          <p:cNvPr id="30" name="CustomShape 11">
            <a:extLst>
              <a:ext uri="{FF2B5EF4-FFF2-40B4-BE49-F238E27FC236}">
                <a16:creationId xmlns:a16="http://schemas.microsoft.com/office/drawing/2014/main" id="{F3F83978-A338-41E3-861D-0704AD266696}"/>
              </a:ext>
            </a:extLst>
          </p:cNvPr>
          <p:cNvSpPr/>
          <p:nvPr/>
        </p:nvSpPr>
        <p:spPr>
          <a:xfrm>
            <a:off x="669052" y="5381612"/>
            <a:ext cx="338229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makes/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making</a:t>
            </a:r>
          </a:p>
        </p:txBody>
      </p:sp>
      <p:sp>
        <p:nvSpPr>
          <p:cNvPr id="31" name="CustomShape 11">
            <a:extLst>
              <a:ext uri="{FF2B5EF4-FFF2-40B4-BE49-F238E27FC236}">
                <a16:creationId xmlns:a16="http://schemas.microsoft.com/office/drawing/2014/main" id="{7D3BEE6A-C44C-4D1D-AFF7-6328E4601930}"/>
              </a:ext>
            </a:extLst>
          </p:cNvPr>
          <p:cNvSpPr/>
          <p:nvPr/>
        </p:nvSpPr>
        <p:spPr>
          <a:xfrm>
            <a:off x="5026684" y="4842626"/>
            <a:ext cx="21879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11">
            <a:extLst>
              <a:ext uri="{FF2B5EF4-FFF2-40B4-BE49-F238E27FC236}">
                <a16:creationId xmlns:a16="http://schemas.microsoft.com/office/drawing/2014/main" id="{B92950E2-F080-47E5-ABE8-18FA3B6ACBEB}"/>
              </a:ext>
            </a:extLst>
          </p:cNvPr>
          <p:cNvSpPr/>
          <p:nvPr/>
        </p:nvSpPr>
        <p:spPr>
          <a:xfrm>
            <a:off x="4971434" y="5381612"/>
            <a:ext cx="2982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writes/</a:t>
            </a:r>
            <a:b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is 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E7382-1743-480B-94FB-476689D4FFA7}"/>
              </a:ext>
            </a:extLst>
          </p:cNvPr>
          <p:cNvSpPr txBox="1"/>
          <p:nvPr/>
        </p:nvSpPr>
        <p:spPr>
          <a:xfrm>
            <a:off x="42035" y="3685852"/>
            <a:ext cx="7727873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needs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help. / 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needing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.) </a:t>
            </a:r>
          </a:p>
        </p:txBody>
      </p:sp>
      <p:sp>
        <p:nvSpPr>
          <p:cNvPr id="36" name="Rectangle: Rounded Corners 22">
            <a:extLst>
              <a:ext uri="{FF2B5EF4-FFF2-40B4-BE49-F238E27FC236}">
                <a16:creationId xmlns:a16="http://schemas.microsoft.com/office/drawing/2014/main" id="{177C839E-4853-43DF-A748-990F80E39308}"/>
              </a:ext>
            </a:extLst>
          </p:cNvPr>
          <p:cNvSpPr/>
          <p:nvPr/>
        </p:nvSpPr>
        <p:spPr>
          <a:xfrm>
            <a:off x="9521560" y="2684122"/>
            <a:ext cx="2316404" cy="1564590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only one present tense in German! </a:t>
            </a:r>
          </a:p>
        </p:txBody>
      </p:sp>
      <p:pic>
        <p:nvPicPr>
          <p:cNvPr id="46" name="Picture 2" descr="Image result for attention sign on road">
            <a:extLst>
              <a:ext uri="{FF2B5EF4-FFF2-40B4-BE49-F238E27FC236}">
                <a16:creationId xmlns:a16="http://schemas.microsoft.com/office/drawing/2014/main" id="{ADA47D45-29BD-4BFA-BBF3-C80F3BDA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08" y="2686437"/>
            <a:ext cx="1781894" cy="15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: Rounded Corners 23">
            <a:extLst>
              <a:ext uri="{FF2B5EF4-FFF2-40B4-BE49-F238E27FC236}">
                <a16:creationId xmlns:a16="http://schemas.microsoft.com/office/drawing/2014/main" id="{FF950B83-8BEB-4C5A-BD35-F069C91A9F98}"/>
              </a:ext>
            </a:extLst>
          </p:cNvPr>
          <p:cNvSpPr/>
          <p:nvPr/>
        </p:nvSpPr>
        <p:spPr>
          <a:xfrm>
            <a:off x="8268270" y="4489870"/>
            <a:ext cx="3569694" cy="614790"/>
          </a:xfrm>
          <a:prstGeom prst="roundRect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many are there in English?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3C1914-5322-22FF-1BA5-0848CB4ADBC2}"/>
              </a:ext>
            </a:extLst>
          </p:cNvPr>
          <p:cNvSpPr txBox="1"/>
          <p:nvPr/>
        </p:nvSpPr>
        <p:spPr>
          <a:xfrm>
            <a:off x="2360199" y="2669979"/>
            <a:ext cx="619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den Brief. </a:t>
            </a:r>
            <a:endParaRPr lang="en-GB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D1165E-D9BD-C330-2502-58B5E174DDAE}"/>
              </a:ext>
            </a:extLst>
          </p:cNvPr>
          <p:cNvSpPr txBox="1"/>
          <p:nvPr/>
        </p:nvSpPr>
        <p:spPr>
          <a:xfrm>
            <a:off x="2036993" y="3623185"/>
            <a:ext cx="6323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70580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7" grpId="0"/>
      <p:bldP spid="36" grpId="0" animBg="1"/>
      <p:bldP spid="48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070" y="1402202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348192"/>
              </p:ext>
            </p:extLst>
          </p:nvPr>
        </p:nvGraphicFramePr>
        <p:xfrm>
          <a:off x="1630239" y="2204400"/>
          <a:ext cx="5602900" cy="4344480"/>
        </p:xfrm>
        <a:graphic>
          <a:graphicData uri="http://schemas.openxmlformats.org/drawingml/2006/table">
            <a:tbl>
              <a:tblPr/>
              <a:tblGrid>
                <a:gridCol w="2702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infinitive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she/he (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sie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/er)</a:t>
                      </a: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need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needs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receive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receives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to make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makes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write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writes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listen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listens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read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reads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to have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72014" y="2204400"/>
          <a:ext cx="69552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2_W6_12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688294" y="3183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3">
            <a:hlinkClick r:id="" action="ppaction://noaction">
              <a:snd r:embed="rId4" name="T2_W6_12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88294" y="36865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4">
            <a:hlinkClick r:id="" action="ppaction://noaction">
              <a:snd r:embed="rId5" name="T2_W6_12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688294" y="4165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25">
            <a:hlinkClick r:id="" action="ppaction://noaction">
              <a:snd r:embed="rId6" name="T2_W6_12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688294" y="46322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CustomShape 26">
            <a:hlinkClick r:id="" action="ppaction://noaction">
              <a:snd r:embed="rId7" name="T2_W6_12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688294" y="513768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7">
            <a:hlinkClick r:id="" action="ppaction://noaction">
              <a:snd r:embed="rId8" name="T2_W6_12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692614" y="562980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8">
            <a:hlinkClick r:id="" action="ppaction://noaction">
              <a:snd r:embed="rId9" name="T2_W6_12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688294" y="60729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 (dictionary verb) or he/she?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9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82720" y="3063000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14368" y="3626040"/>
            <a:ext cx="517321" cy="51732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61558AC7-FD68-4E3F-8517-700B31B40F08}"/>
              </a:ext>
            </a:extLst>
          </p:cNvPr>
          <p:cNvSpPr/>
          <p:nvPr/>
        </p:nvSpPr>
        <p:spPr>
          <a:xfrm>
            <a:off x="914067" y="540014"/>
            <a:ext cx="732588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03F257CD-6AE7-4B38-B6EF-745F95AA86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2" name="T2_W6_12.1.wav"/>
            </a:hlinkClick>
            <a:extLst>
              <a:ext uri="{FF2B5EF4-FFF2-40B4-BE49-F238E27FC236}">
                <a16:creationId xmlns:a16="http://schemas.microsoft.com/office/drawing/2014/main" id="{BD6AECCF-7ECD-47B8-B7B8-66B6B917E525}"/>
              </a:ext>
            </a:extLst>
          </p:cNvPr>
          <p:cNvSpPr txBox="1"/>
          <p:nvPr/>
        </p:nvSpPr>
        <p:spPr>
          <a:xfrm>
            <a:off x="935217" y="561703"/>
            <a:ext cx="68489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das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Infinitiv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[A]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/er [B]?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45A0DA45-C904-4FDF-9740-0D7D2A9347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630239" y="2401418"/>
            <a:ext cx="661582" cy="66158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A353EA1-6999-4BB6-876E-A1445788CCEC}"/>
              </a:ext>
            </a:extLst>
          </p:cNvPr>
          <p:cNvSpPr txBox="1"/>
          <p:nvPr/>
        </p:nvSpPr>
        <p:spPr>
          <a:xfrm>
            <a:off x="2625458" y="1095004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4B5520-FAD2-496C-AE9F-F2FE8FC4EC2F}"/>
              </a:ext>
            </a:extLst>
          </p:cNvPr>
          <p:cNvSpPr txBox="1"/>
          <p:nvPr/>
        </p:nvSpPr>
        <p:spPr>
          <a:xfrm>
            <a:off x="5451622" y="1079743"/>
            <a:ext cx="817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AE98DA82-B822-4810-B638-E07A01F82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76272" y="4143360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8396378-47BB-4EF6-8504-DC2DAFD1FF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76271" y="4612555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E4894-B37E-48F1-83BA-9B89C580A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468458" y="5016720"/>
            <a:ext cx="517321" cy="51732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840D963-6C5D-44FF-97B7-D9D148755C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42349" y="5581680"/>
            <a:ext cx="517321" cy="51732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627B4AFB-DE78-4076-85FF-F6E0E62E9B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825514" y="6037637"/>
            <a:ext cx="517321" cy="5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8" name="CustomShape 11"/>
          <p:cNvSpPr/>
          <p:nvPr/>
        </p:nvSpPr>
        <p:spPr>
          <a:xfrm>
            <a:off x="618506" y="4770832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4" y="-134180"/>
            <a:ext cx="10816975" cy="1144800"/>
          </a:xfrm>
        </p:spPr>
        <p:txBody>
          <a:bodyPr/>
          <a:lstStyle/>
          <a:p>
            <a:r>
              <a:rPr lang="en-GB" sz="3600" b="1" dirty="0"/>
              <a:t>Who does what: weak verbs ‘I’ and ‘he/she’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2EBFC-C217-4F47-9070-34F2DEFF8932}"/>
              </a:ext>
            </a:extLst>
          </p:cNvPr>
          <p:cNvSpPr txBox="1"/>
          <p:nvPr/>
        </p:nvSpPr>
        <p:spPr>
          <a:xfrm>
            <a:off x="92293" y="876876"/>
            <a:ext cx="10252710" cy="964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In German, the verb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ending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often tells us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is doing the action.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Compare: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0B852F-D1A6-4A4F-9B70-40D534270E8E}"/>
              </a:ext>
            </a:extLst>
          </p:cNvPr>
          <p:cNvSpPr/>
          <p:nvPr/>
        </p:nvSpPr>
        <p:spPr>
          <a:xfrm>
            <a:off x="2214420" y="1887515"/>
            <a:ext cx="1882247" cy="626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93A2BC-15F2-4024-AC40-47F378F68117}"/>
              </a:ext>
            </a:extLst>
          </p:cNvPr>
          <p:cNvSpPr/>
          <p:nvPr/>
        </p:nvSpPr>
        <p:spPr>
          <a:xfrm>
            <a:off x="158942" y="1946671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Infinitive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00EEFB-1191-4F89-BD50-1A92200CF88B}"/>
              </a:ext>
            </a:extLst>
          </p:cNvPr>
          <p:cNvSpPr/>
          <p:nvPr/>
        </p:nvSpPr>
        <p:spPr>
          <a:xfrm>
            <a:off x="4168690" y="1888706"/>
            <a:ext cx="1619354" cy="6265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= to do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AB2A04-4300-4905-A52E-76ECA5032263}"/>
              </a:ext>
            </a:extLst>
          </p:cNvPr>
          <p:cNvSpPr/>
          <p:nvPr/>
        </p:nvSpPr>
        <p:spPr>
          <a:xfrm>
            <a:off x="158942" y="2822036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3FF0E03-6F7E-4311-B94E-6EF122AA0530}"/>
              </a:ext>
            </a:extLst>
          </p:cNvPr>
          <p:cNvSpPr/>
          <p:nvPr/>
        </p:nvSpPr>
        <p:spPr>
          <a:xfrm>
            <a:off x="2198466" y="2871920"/>
            <a:ext cx="2640466" cy="5175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Sie/ er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8BC145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DA5531-3A70-4C01-AF99-2F1D1246E76C}"/>
              </a:ext>
            </a:extLst>
          </p:cNvPr>
          <p:cNvSpPr/>
          <p:nvPr/>
        </p:nvSpPr>
        <p:spPr>
          <a:xfrm>
            <a:off x="4763113" y="2822954"/>
            <a:ext cx="2694969" cy="59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=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She/he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10A4B7-02A4-44ED-A960-D8B499FA0092}"/>
              </a:ext>
            </a:extLst>
          </p:cNvPr>
          <p:cNvSpPr txBox="1"/>
          <p:nvPr/>
        </p:nvSpPr>
        <p:spPr>
          <a:xfrm>
            <a:off x="4322996" y="3787425"/>
            <a:ext cx="3156858" cy="59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Wingdings" panose="05000000000000000000" pitchFamily="2" charset="2"/>
              </a:rPr>
              <a:t> =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8A653FA-7FA3-468F-A787-3D39FAB09D4B}"/>
              </a:ext>
            </a:extLst>
          </p:cNvPr>
          <p:cNvSpPr/>
          <p:nvPr/>
        </p:nvSpPr>
        <p:spPr>
          <a:xfrm>
            <a:off x="2225682" y="3769856"/>
            <a:ext cx="2332734" cy="559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mach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8BC145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FA0958-38E4-42D3-9749-A72547FF0854}"/>
              </a:ext>
            </a:extLst>
          </p:cNvPr>
          <p:cNvSpPr/>
          <p:nvPr/>
        </p:nvSpPr>
        <p:spPr>
          <a:xfrm>
            <a:off x="158942" y="3706250"/>
            <a:ext cx="1921330" cy="587274"/>
          </a:xfrm>
          <a:prstGeom prst="rect">
            <a:avLst/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E18B1F9F-6624-47F2-BE49-FC5873AEF7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7392835" y="1614072"/>
            <a:ext cx="1723414" cy="1723414"/>
          </a:xfrm>
          <a:prstGeom prst="rect">
            <a:avLst/>
          </a:prstGeom>
        </p:spPr>
      </p:pic>
      <p:sp>
        <p:nvSpPr>
          <p:cNvPr id="50" name="Rounded Rectangular Callout 18">
            <a:extLst>
              <a:ext uri="{FF2B5EF4-FFF2-40B4-BE49-F238E27FC236}">
                <a16:creationId xmlns:a16="http://schemas.microsoft.com/office/drawing/2014/main" id="{8213BDAC-CFC2-4195-B0C6-1C5EC116C771}"/>
              </a:ext>
            </a:extLst>
          </p:cNvPr>
          <p:cNvSpPr/>
          <p:nvPr/>
        </p:nvSpPr>
        <p:spPr>
          <a:xfrm>
            <a:off x="9386011" y="1895329"/>
            <a:ext cx="2547814" cy="1757411"/>
          </a:xfrm>
          <a:prstGeom prst="wedgeRoundRectCallout">
            <a:avLst>
              <a:gd name="adj1" fmla="val -65485"/>
              <a:gd name="adj2" fmla="val -22581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 infinitive is the dictionary form. It tells you ‘what’ but not ‘who’.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47AA85A-B568-4F1F-9335-6BB4F9BC2A3C}"/>
              </a:ext>
            </a:extLst>
          </p:cNvPr>
          <p:cNvSpPr/>
          <p:nvPr/>
        </p:nvSpPr>
        <p:spPr>
          <a:xfrm>
            <a:off x="88779" y="4604652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So, for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weak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German verbs: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A19702-A645-4857-8483-A1D4D4830330}"/>
              </a:ext>
            </a:extLst>
          </p:cNvPr>
          <p:cNvSpPr/>
          <p:nvPr/>
        </p:nvSpPr>
        <p:spPr>
          <a:xfrm>
            <a:off x="-24388" y="6313910"/>
            <a:ext cx="6096000" cy="4567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‘I’,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8F25BA-80F1-4B5D-824D-8E0E3A286ADC}"/>
              </a:ext>
            </a:extLst>
          </p:cNvPr>
          <p:cNvSpPr/>
          <p:nvPr/>
        </p:nvSpPr>
        <p:spPr>
          <a:xfrm>
            <a:off x="-11841" y="5447631"/>
            <a:ext cx="5734262" cy="456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For ‘she/he’, remove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and 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39E38A0-FE9C-450E-BE76-9AE800F2B605}"/>
              </a:ext>
            </a:extLst>
          </p:cNvPr>
          <p:cNvSpPr/>
          <p:nvPr/>
        </p:nvSpPr>
        <p:spPr>
          <a:xfrm>
            <a:off x="4763113" y="6268215"/>
            <a:ext cx="2029723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2E10A-446E-41F5-8E8E-AAD6BCD41CA3}"/>
              </a:ext>
            </a:extLst>
          </p:cNvPr>
          <p:cNvSpPr/>
          <p:nvPr/>
        </p:nvSpPr>
        <p:spPr>
          <a:xfrm>
            <a:off x="6742710" y="6268215"/>
            <a:ext cx="1744388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35AB2BD-E3EC-47E9-94E6-2EF6DAC9C114}"/>
              </a:ext>
            </a:extLst>
          </p:cNvPr>
          <p:cNvSpPr/>
          <p:nvPr/>
        </p:nvSpPr>
        <p:spPr>
          <a:xfrm>
            <a:off x="8480074" y="6285038"/>
            <a:ext cx="2432076" cy="494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schreib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5AFC543-E8C5-453E-8F30-D783F8C8916E}"/>
              </a:ext>
            </a:extLst>
          </p:cNvPr>
          <p:cNvSpPr/>
          <p:nvPr/>
        </p:nvSpPr>
        <p:spPr>
          <a:xfrm>
            <a:off x="10909269" y="6277682"/>
            <a:ext cx="1053494" cy="493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I write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D0C7078-AC9C-4F62-925F-8C9C47AA7B81}"/>
              </a:ext>
            </a:extLst>
          </p:cNvPr>
          <p:cNvSpPr/>
          <p:nvPr/>
        </p:nvSpPr>
        <p:spPr>
          <a:xfrm>
            <a:off x="5569809" y="5434660"/>
            <a:ext cx="2130713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brauchen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2800EC-01CA-4C9A-A0E2-13062CD17BC2}"/>
              </a:ext>
            </a:extLst>
          </p:cNvPr>
          <p:cNvSpPr/>
          <p:nvPr/>
        </p:nvSpPr>
        <p:spPr>
          <a:xfrm>
            <a:off x="7523084" y="5445923"/>
            <a:ext cx="1760418" cy="494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brau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ECD368C-1BDF-4242-B87A-731F665DA9FC}"/>
              </a:ext>
            </a:extLst>
          </p:cNvPr>
          <p:cNvSpPr/>
          <p:nvPr/>
        </p:nvSpPr>
        <p:spPr>
          <a:xfrm>
            <a:off x="9190509" y="5022215"/>
            <a:ext cx="1364476" cy="935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/er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brauch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BC145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F75617-F238-4B09-A671-F988071E34D4}"/>
              </a:ext>
            </a:extLst>
          </p:cNvPr>
          <p:cNvSpPr/>
          <p:nvPr/>
        </p:nvSpPr>
        <p:spPr>
          <a:xfrm>
            <a:off x="10840101" y="5021959"/>
            <a:ext cx="1300356" cy="936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she/he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needs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62" name="Rounded Rectangular Callout 19">
            <a:extLst>
              <a:ext uri="{FF2B5EF4-FFF2-40B4-BE49-F238E27FC236}">
                <a16:creationId xmlns:a16="http://schemas.microsoft.com/office/drawing/2014/main" id="{2BE81A4A-A097-4116-9E8F-BB1E5710B2E7}"/>
              </a:ext>
            </a:extLst>
          </p:cNvPr>
          <p:cNvSpPr/>
          <p:nvPr/>
        </p:nvSpPr>
        <p:spPr>
          <a:xfrm>
            <a:off x="6205947" y="4050118"/>
            <a:ext cx="2547814" cy="1277635"/>
          </a:xfrm>
          <a:prstGeom prst="wedgeRoundRectCallout">
            <a:avLst>
              <a:gd name="adj1" fmla="val -112589"/>
              <a:gd name="adj2" fmla="val 11349"/>
              <a:gd name="adj3" fmla="val 16667"/>
            </a:avLst>
          </a:prstGeom>
          <a:solidFill>
            <a:srgbClr val="002060"/>
          </a:solidFill>
          <a:ln w="28575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‘Weak’ is another word for ‘regular’.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26A56-384E-87C4-6FD6-5B5FC758D2A7}"/>
              </a:ext>
            </a:extLst>
          </p:cNvPr>
          <p:cNvSpPr txBox="1"/>
          <p:nvPr/>
        </p:nvSpPr>
        <p:spPr>
          <a:xfrm>
            <a:off x="10466430" y="5503868"/>
            <a:ext cx="553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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2492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7" grpId="0"/>
      <p:bldP spid="29" grpId="0" animBg="1"/>
      <p:bldP spid="35" grpId="0"/>
      <p:bldP spid="37" grpId="0"/>
      <p:bldP spid="39" grpId="0"/>
      <p:bldP spid="44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B003AD8-2FC1-4347-AE58-220F48593CB7}"/>
              </a:ext>
            </a:extLst>
          </p:cNvPr>
          <p:cNvSpPr txBox="1">
            <a:spLocks/>
          </p:cNvSpPr>
          <p:nvPr/>
        </p:nvSpPr>
        <p:spPr>
          <a:xfrm>
            <a:off x="11099158" y="845727"/>
            <a:ext cx="1002759" cy="400328"/>
          </a:xfrm>
          <a:prstGeom prst="rect">
            <a:avLst/>
          </a:prstGeom>
          <a:solidFill>
            <a:srgbClr val="2E94AF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BE96231-16D1-4294-9FA1-06C98B891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58" y="74008"/>
            <a:ext cx="1002759" cy="737163"/>
          </a:xfrm>
          <a:prstGeom prst="rect">
            <a:avLst/>
          </a:prstGeom>
        </p:spPr>
      </p:pic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60822B49-574B-4180-A10A-FBC1F81D2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4869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6" name="T2_W6_14.1.wav"/>
            </a:hlinkClick>
            <a:extLst>
              <a:ext uri="{FF2B5EF4-FFF2-40B4-BE49-F238E27FC236}">
                <a16:creationId xmlns:a16="http://schemas.microsoft.com/office/drawing/2014/main" id="{B42B07A9-2A0D-4FA8-98B8-3DE92A113CA8}"/>
              </a:ext>
            </a:extLst>
          </p:cNvPr>
          <p:cNvSpPr/>
          <p:nvPr/>
        </p:nvSpPr>
        <p:spPr>
          <a:xfrm>
            <a:off x="1183100" y="132779"/>
            <a:ext cx="4791583" cy="518040"/>
          </a:xfrm>
          <a:prstGeom prst="wedgeRoundRectCallout">
            <a:avLst>
              <a:gd name="adj1" fmla="val -59363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 in der Schule?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8AA3-4C21-4F4A-96DE-172A5503C9FC}"/>
              </a:ext>
            </a:extLst>
          </p:cNvPr>
          <p:cNvSpPr txBox="1"/>
          <p:nvPr/>
        </p:nvSpPr>
        <p:spPr>
          <a:xfrm>
            <a:off x="6073902" y="579729"/>
            <a:ext cx="5546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Is Ronja talking about herself or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?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CE5937-E558-4250-82B3-1EFFBFD7A1F8}"/>
              </a:ext>
            </a:extLst>
          </p:cNvPr>
          <p:cNvSpPr txBox="1"/>
          <p:nvPr/>
        </p:nvSpPr>
        <p:spPr>
          <a:xfrm>
            <a:off x="3981379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BBBDA01-F3B5-4934-97C6-83052739F011}"/>
              </a:ext>
            </a:extLst>
          </p:cNvPr>
          <p:cNvSpPr/>
          <p:nvPr/>
        </p:nvSpPr>
        <p:spPr>
          <a:xfrm rot="16200000">
            <a:off x="1440408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71FC18-558B-4E42-8C5C-613CA29CC284}"/>
              </a:ext>
            </a:extLst>
          </p:cNvPr>
          <p:cNvSpPr/>
          <p:nvPr/>
        </p:nvSpPr>
        <p:spPr>
          <a:xfrm rot="16200000">
            <a:off x="1413767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81FE28-63CF-41D0-A752-B6267464A7A3}"/>
              </a:ext>
            </a:extLst>
          </p:cNvPr>
          <p:cNvSpPr/>
          <p:nvPr/>
        </p:nvSpPr>
        <p:spPr>
          <a:xfrm>
            <a:off x="3497620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1534EC9D-3E36-43FC-9B75-D20FFA448B6B}"/>
              </a:ext>
            </a:extLst>
          </p:cNvPr>
          <p:cNvSpPr/>
          <p:nvPr/>
        </p:nvSpPr>
        <p:spPr>
          <a:xfrm>
            <a:off x="994681" y="1292820"/>
            <a:ext cx="2278274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548C3E-0197-4886-A61D-4AFBC28337D0}"/>
              </a:ext>
            </a:extLst>
          </p:cNvPr>
          <p:cNvSpPr txBox="1"/>
          <p:nvPr/>
        </p:nvSpPr>
        <p:spPr>
          <a:xfrm>
            <a:off x="1307568" y="1311665"/>
            <a:ext cx="2406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bekommt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Brief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hlinkClick r:id="" action="ppaction://noaction">
              <a:snd r:embed="rId7" name="T2_W6_14.2.wav"/>
            </a:hlinkClick>
            <a:extLst>
              <a:ext uri="{FF2B5EF4-FFF2-40B4-BE49-F238E27FC236}">
                <a16:creationId xmlns:a16="http://schemas.microsoft.com/office/drawing/2014/main" id="{9C412E7B-98ED-4305-ABEF-44148D8EF61E}"/>
              </a:ext>
            </a:extLst>
          </p:cNvPr>
          <p:cNvSpPr txBox="1"/>
          <p:nvPr/>
        </p:nvSpPr>
        <p:spPr>
          <a:xfrm>
            <a:off x="137883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B26-C5EB-4430-B564-12EB9D53E6EF}"/>
              </a:ext>
            </a:extLst>
          </p:cNvPr>
          <p:cNvSpPr txBox="1"/>
          <p:nvPr/>
        </p:nvSpPr>
        <p:spPr>
          <a:xfrm>
            <a:off x="3981379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45B9C5-B4DB-4F5E-B89C-2A6D46BDD187}"/>
              </a:ext>
            </a:extLst>
          </p:cNvPr>
          <p:cNvSpPr txBox="1"/>
          <p:nvPr/>
        </p:nvSpPr>
        <p:spPr>
          <a:xfrm>
            <a:off x="4666319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45D1A2-BF65-4989-9756-EB57CBA7684C}"/>
              </a:ext>
            </a:extLst>
          </p:cNvPr>
          <p:cNvSpPr txBox="1"/>
          <p:nvPr/>
        </p:nvSpPr>
        <p:spPr>
          <a:xfrm>
            <a:off x="4666319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8" name="Picture 57" descr="Shape, arrow&#10;&#10;Description automatically generated">
            <a:extLst>
              <a:ext uri="{FF2B5EF4-FFF2-40B4-BE49-F238E27FC236}">
                <a16:creationId xmlns:a16="http://schemas.microsoft.com/office/drawing/2014/main" id="{A87BF628-637E-4327-8A1F-86BAACA75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4340" y="1053897"/>
            <a:ext cx="546339" cy="50621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BCB15CF-7C6B-48FF-90DA-B00C26382AC9}"/>
              </a:ext>
            </a:extLst>
          </p:cNvPr>
          <p:cNvSpPr txBox="1"/>
          <p:nvPr/>
        </p:nvSpPr>
        <p:spPr>
          <a:xfrm>
            <a:off x="9466997" y="177369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C088218-1C3E-47ED-857A-57D74C09E248}"/>
              </a:ext>
            </a:extLst>
          </p:cNvPr>
          <p:cNvSpPr/>
          <p:nvPr/>
        </p:nvSpPr>
        <p:spPr>
          <a:xfrm rot="16200000">
            <a:off x="6926026" y="2056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4F95C08-A91B-4756-9858-A313D7D6A762}"/>
              </a:ext>
            </a:extLst>
          </p:cNvPr>
          <p:cNvSpPr/>
          <p:nvPr/>
        </p:nvSpPr>
        <p:spPr>
          <a:xfrm rot="16200000">
            <a:off x="6899385" y="5376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4E66B16-3A88-4749-BCA0-A9315446C54B}"/>
              </a:ext>
            </a:extLst>
          </p:cNvPr>
          <p:cNvSpPr/>
          <p:nvPr/>
        </p:nvSpPr>
        <p:spPr>
          <a:xfrm>
            <a:off x="8983238" y="16833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EEDEC4EE-029D-4B68-A009-AA7E9E21A454}"/>
              </a:ext>
            </a:extLst>
          </p:cNvPr>
          <p:cNvSpPr/>
          <p:nvPr/>
        </p:nvSpPr>
        <p:spPr>
          <a:xfrm>
            <a:off x="6419093" y="133465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690506-5E76-4014-82C4-9B44FDABE945}"/>
              </a:ext>
            </a:extLst>
          </p:cNvPr>
          <p:cNvSpPr txBox="1"/>
          <p:nvPr/>
        </p:nvSpPr>
        <p:spPr>
          <a:xfrm>
            <a:off x="6502346" y="1327272"/>
            <a:ext cx="233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Geschichte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hlinkClick r:id="" action="ppaction://noaction">
              <a:snd r:embed="rId9" name="T2_W6_14.3.wav"/>
            </a:hlinkClick>
            <a:extLst>
              <a:ext uri="{FF2B5EF4-FFF2-40B4-BE49-F238E27FC236}">
                <a16:creationId xmlns:a16="http://schemas.microsoft.com/office/drawing/2014/main" id="{C357E716-372D-45F7-B495-7B7B5D7F0130}"/>
              </a:ext>
            </a:extLst>
          </p:cNvPr>
          <p:cNvSpPr txBox="1"/>
          <p:nvPr/>
        </p:nvSpPr>
        <p:spPr>
          <a:xfrm>
            <a:off x="5623501" y="10292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EFDF1-26F7-45A5-827F-C0EED0AAFEF7}"/>
              </a:ext>
            </a:extLst>
          </p:cNvPr>
          <p:cNvSpPr txBox="1"/>
          <p:nvPr/>
        </p:nvSpPr>
        <p:spPr>
          <a:xfrm>
            <a:off x="9466997" y="113861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4D8CE1D-62D1-4A5A-9FB4-FD26C037DA04}"/>
              </a:ext>
            </a:extLst>
          </p:cNvPr>
          <p:cNvSpPr txBox="1"/>
          <p:nvPr/>
        </p:nvSpPr>
        <p:spPr>
          <a:xfrm>
            <a:off x="10151937" y="116618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415159-1404-4BCD-A2D1-93B5A67B87D1}"/>
              </a:ext>
            </a:extLst>
          </p:cNvPr>
          <p:cNvSpPr txBox="1"/>
          <p:nvPr/>
        </p:nvSpPr>
        <p:spPr>
          <a:xfrm>
            <a:off x="10151937" y="180127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34E3CD2C-BB3D-49C9-83C8-ED0731CD1B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958" y="1053897"/>
            <a:ext cx="546339" cy="5062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47655CF-8B8F-40B1-84D9-56C7F56D7D81}"/>
              </a:ext>
            </a:extLst>
          </p:cNvPr>
          <p:cNvSpPr txBox="1"/>
          <p:nvPr/>
        </p:nvSpPr>
        <p:spPr>
          <a:xfrm>
            <a:off x="3920503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B98C43E-558B-4260-9B9F-9AD54E4182C6}"/>
              </a:ext>
            </a:extLst>
          </p:cNvPr>
          <p:cNvSpPr/>
          <p:nvPr/>
        </p:nvSpPr>
        <p:spPr>
          <a:xfrm rot="16200000">
            <a:off x="1379532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2F8E62-D432-4E86-B876-7AEF1C593182}"/>
              </a:ext>
            </a:extLst>
          </p:cNvPr>
          <p:cNvSpPr/>
          <p:nvPr/>
        </p:nvSpPr>
        <p:spPr>
          <a:xfrm rot="16200000">
            <a:off x="1352892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2241F96-B174-4FDE-B478-7D114FBF3BD4}"/>
              </a:ext>
            </a:extLst>
          </p:cNvPr>
          <p:cNvSpPr/>
          <p:nvPr/>
        </p:nvSpPr>
        <p:spPr>
          <a:xfrm>
            <a:off x="3436744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147AB3BC-C09D-4C49-B5F3-1AC3BF91DE69}"/>
              </a:ext>
            </a:extLst>
          </p:cNvPr>
          <p:cNvSpPr/>
          <p:nvPr/>
        </p:nvSpPr>
        <p:spPr>
          <a:xfrm>
            <a:off x="871780" y="327216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211CA7-FA8B-4EE9-8C9B-10B75BC0B7AF}"/>
              </a:ext>
            </a:extLst>
          </p:cNvPr>
          <p:cNvSpPr txBox="1"/>
          <p:nvPr/>
        </p:nvSpPr>
        <p:spPr>
          <a:xfrm>
            <a:off x="1168525" y="3266947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Hilfe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6" name="TextBox 75">
            <a:hlinkClick r:id="" action="ppaction://noaction">
              <a:snd r:embed="rId10" name="T2_W6_14.4.wav"/>
            </a:hlinkClick>
            <a:extLst>
              <a:ext uri="{FF2B5EF4-FFF2-40B4-BE49-F238E27FC236}">
                <a16:creationId xmlns:a16="http://schemas.microsoft.com/office/drawing/2014/main" id="{5BFF3D80-1288-49D8-B202-9C4566F9D01C}"/>
              </a:ext>
            </a:extLst>
          </p:cNvPr>
          <p:cNvSpPr txBox="1"/>
          <p:nvPr/>
        </p:nvSpPr>
        <p:spPr>
          <a:xfrm>
            <a:off x="77007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6EA3327-43A4-4E93-80F9-EA9D7435D802}"/>
              </a:ext>
            </a:extLst>
          </p:cNvPr>
          <p:cNvSpPr txBox="1"/>
          <p:nvPr/>
        </p:nvSpPr>
        <p:spPr>
          <a:xfrm>
            <a:off x="3920503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A89DCA3-FC3C-4A8B-BF77-09D9ACB39498}"/>
              </a:ext>
            </a:extLst>
          </p:cNvPr>
          <p:cNvSpPr txBox="1"/>
          <p:nvPr/>
        </p:nvSpPr>
        <p:spPr>
          <a:xfrm>
            <a:off x="4605443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9EEE97F-20A9-4AF4-94C3-56005180A116}"/>
              </a:ext>
            </a:extLst>
          </p:cNvPr>
          <p:cNvSpPr txBox="1"/>
          <p:nvPr/>
        </p:nvSpPr>
        <p:spPr>
          <a:xfrm>
            <a:off x="4605443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80" name="Picture 79" descr="Shape, arrow&#10;&#10;Description automatically generated">
            <a:extLst>
              <a:ext uri="{FF2B5EF4-FFF2-40B4-BE49-F238E27FC236}">
                <a16:creationId xmlns:a16="http://schemas.microsoft.com/office/drawing/2014/main" id="{14BF5452-9531-4BB3-BAA6-E15AFAD62C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464" y="3007993"/>
            <a:ext cx="546339" cy="50621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3F462C8-0B59-434B-B3D2-F1D9F3476996}"/>
              </a:ext>
            </a:extLst>
          </p:cNvPr>
          <p:cNvSpPr txBox="1"/>
          <p:nvPr/>
        </p:nvSpPr>
        <p:spPr>
          <a:xfrm>
            <a:off x="9406121" y="372779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96F6E8B-BB38-41CF-9BA3-A4ECF9AAC288}"/>
              </a:ext>
            </a:extLst>
          </p:cNvPr>
          <p:cNvSpPr/>
          <p:nvPr/>
        </p:nvSpPr>
        <p:spPr>
          <a:xfrm rot="16200000">
            <a:off x="6865150" y="215973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471A106-8F49-4259-B546-1D89C743E228}"/>
              </a:ext>
            </a:extLst>
          </p:cNvPr>
          <p:cNvSpPr/>
          <p:nvPr/>
        </p:nvSpPr>
        <p:spPr>
          <a:xfrm rot="16200000">
            <a:off x="6838509" y="249169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5441A69-FDBB-439A-AE3C-A7DBC71E8ECD}"/>
              </a:ext>
            </a:extLst>
          </p:cNvPr>
          <p:cNvSpPr/>
          <p:nvPr/>
        </p:nvSpPr>
        <p:spPr>
          <a:xfrm>
            <a:off x="8922362" y="363748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CAD808DC-FD7F-43CF-8201-4979363BDD55}"/>
              </a:ext>
            </a:extLst>
          </p:cNvPr>
          <p:cNvSpPr/>
          <p:nvPr/>
        </p:nvSpPr>
        <p:spPr>
          <a:xfrm>
            <a:off x="6358217" y="3288755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71613C-AADA-4386-BC95-A111526FE1C7}"/>
              </a:ext>
            </a:extLst>
          </p:cNvPr>
          <p:cNvSpPr txBox="1"/>
          <p:nvPr/>
        </p:nvSpPr>
        <p:spPr>
          <a:xfrm>
            <a:off x="6495289" y="328875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…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Karte.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11" name="T2_W6_14.5.wav"/>
            </a:hlinkClick>
            <a:extLst>
              <a:ext uri="{FF2B5EF4-FFF2-40B4-BE49-F238E27FC236}">
                <a16:creationId xmlns:a16="http://schemas.microsoft.com/office/drawing/2014/main" id="{58AB51E5-7F0A-4E68-ADEF-48A8077AAE1C}"/>
              </a:ext>
            </a:extLst>
          </p:cNvPr>
          <p:cNvSpPr txBox="1"/>
          <p:nvPr/>
        </p:nvSpPr>
        <p:spPr>
          <a:xfrm>
            <a:off x="5562625" y="298337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B472EC5-EFC9-462E-9709-A42454519A96}"/>
              </a:ext>
            </a:extLst>
          </p:cNvPr>
          <p:cNvSpPr txBox="1"/>
          <p:nvPr/>
        </p:nvSpPr>
        <p:spPr>
          <a:xfrm>
            <a:off x="9406121" y="3092706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5550D2-5E8D-4CFB-A9D9-98D1B3D86695}"/>
              </a:ext>
            </a:extLst>
          </p:cNvPr>
          <p:cNvSpPr txBox="1"/>
          <p:nvPr/>
        </p:nvSpPr>
        <p:spPr>
          <a:xfrm>
            <a:off x="10091061" y="3120283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A0E6A83-BF7C-4FF7-9259-5D4F089400B2}"/>
              </a:ext>
            </a:extLst>
          </p:cNvPr>
          <p:cNvSpPr txBox="1"/>
          <p:nvPr/>
        </p:nvSpPr>
        <p:spPr>
          <a:xfrm>
            <a:off x="10091061" y="3755372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91" name="Picture 90" descr="Shape, arrow&#10;&#10;Description automatically generated">
            <a:extLst>
              <a:ext uri="{FF2B5EF4-FFF2-40B4-BE49-F238E27FC236}">
                <a16:creationId xmlns:a16="http://schemas.microsoft.com/office/drawing/2014/main" id="{18174868-112E-4B14-84C6-38B8E6D493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70" y="3594780"/>
            <a:ext cx="546339" cy="506217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DDF12E1D-09D8-4D84-8E2B-2B13EAA0616B}"/>
              </a:ext>
            </a:extLst>
          </p:cNvPr>
          <p:cNvSpPr txBox="1"/>
          <p:nvPr/>
        </p:nvSpPr>
        <p:spPr>
          <a:xfrm>
            <a:off x="3884996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7856897-F3A8-40BC-BC93-484976D4AF6C}"/>
              </a:ext>
            </a:extLst>
          </p:cNvPr>
          <p:cNvSpPr/>
          <p:nvPr/>
        </p:nvSpPr>
        <p:spPr>
          <a:xfrm rot="16200000">
            <a:off x="1344025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7D68EE4-0B2C-44EB-BE5B-19CC1784BBC7}"/>
              </a:ext>
            </a:extLst>
          </p:cNvPr>
          <p:cNvSpPr/>
          <p:nvPr/>
        </p:nvSpPr>
        <p:spPr>
          <a:xfrm rot="16200000">
            <a:off x="1317384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225515B-DF99-46A9-903D-D5B97ECE61F1}"/>
              </a:ext>
            </a:extLst>
          </p:cNvPr>
          <p:cNvSpPr/>
          <p:nvPr/>
        </p:nvSpPr>
        <p:spPr>
          <a:xfrm>
            <a:off x="3401237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B2519D07-21E8-4169-B108-3EA9B00258A1}"/>
              </a:ext>
            </a:extLst>
          </p:cNvPr>
          <p:cNvSpPr/>
          <p:nvPr/>
        </p:nvSpPr>
        <p:spPr>
          <a:xfrm>
            <a:off x="837092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CFFA77-5050-4AB1-B702-F04038E13858}"/>
              </a:ext>
            </a:extLst>
          </p:cNvPr>
          <p:cNvSpPr txBox="1"/>
          <p:nvPr/>
        </p:nvSpPr>
        <p:spPr>
          <a:xfrm>
            <a:off x="1104590" y="5404470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…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braucht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Papier.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12" name="T2_W6_14.6.wav"/>
            </a:hlinkClick>
            <a:extLst>
              <a:ext uri="{FF2B5EF4-FFF2-40B4-BE49-F238E27FC236}">
                <a16:creationId xmlns:a16="http://schemas.microsoft.com/office/drawing/2014/main" id="{C94AF7F9-8748-495D-A3C0-5448E3E220FF}"/>
              </a:ext>
            </a:extLst>
          </p:cNvPr>
          <p:cNvSpPr txBox="1"/>
          <p:nvPr/>
        </p:nvSpPr>
        <p:spPr>
          <a:xfrm>
            <a:off x="41500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1B343C-6035-4DD0-AC3E-100EE25CBCB1}"/>
              </a:ext>
            </a:extLst>
          </p:cNvPr>
          <p:cNvSpPr txBox="1"/>
          <p:nvPr/>
        </p:nvSpPr>
        <p:spPr>
          <a:xfrm>
            <a:off x="3884996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3745199-0789-4E25-A853-B4752260C0DD}"/>
              </a:ext>
            </a:extLst>
          </p:cNvPr>
          <p:cNvSpPr txBox="1"/>
          <p:nvPr/>
        </p:nvSpPr>
        <p:spPr>
          <a:xfrm>
            <a:off x="4569936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CE1FB46-D13B-4E09-BDD3-CAECD7A768CE}"/>
              </a:ext>
            </a:extLst>
          </p:cNvPr>
          <p:cNvSpPr txBox="1"/>
          <p:nvPr/>
        </p:nvSpPr>
        <p:spPr>
          <a:xfrm>
            <a:off x="4569936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02" name="Picture 101" descr="Shape, arrow&#10;&#10;Description automatically generated">
            <a:extLst>
              <a:ext uri="{FF2B5EF4-FFF2-40B4-BE49-F238E27FC236}">
                <a16:creationId xmlns:a16="http://schemas.microsoft.com/office/drawing/2014/main" id="{555119D4-1536-46C4-944D-16C591E09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2209" y="5678053"/>
            <a:ext cx="546339" cy="506217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E4AE89B-190A-4BDD-9C6D-9C1CA61DE6C2}"/>
              </a:ext>
            </a:extLst>
          </p:cNvPr>
          <p:cNvSpPr txBox="1"/>
          <p:nvPr/>
        </p:nvSpPr>
        <p:spPr>
          <a:xfrm>
            <a:off x="9370614" y="580911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1DF56CEB-3271-421B-911F-49DB04711585}"/>
              </a:ext>
            </a:extLst>
          </p:cNvPr>
          <p:cNvSpPr/>
          <p:nvPr/>
        </p:nvSpPr>
        <p:spPr>
          <a:xfrm rot="16200000">
            <a:off x="6829643" y="424106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835D78F-D034-4D17-8B3C-AF9E70160032}"/>
              </a:ext>
            </a:extLst>
          </p:cNvPr>
          <p:cNvSpPr/>
          <p:nvPr/>
        </p:nvSpPr>
        <p:spPr>
          <a:xfrm rot="16200000">
            <a:off x="6803002" y="457302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1C48D2C-78F8-4F5A-953A-4312CF4EEA4D}"/>
              </a:ext>
            </a:extLst>
          </p:cNvPr>
          <p:cNvSpPr/>
          <p:nvPr/>
        </p:nvSpPr>
        <p:spPr>
          <a:xfrm>
            <a:off x="8886855" y="571880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824C46D4-85B5-4435-BC6B-A31CF5975403}"/>
              </a:ext>
            </a:extLst>
          </p:cNvPr>
          <p:cNvSpPr/>
          <p:nvPr/>
        </p:nvSpPr>
        <p:spPr>
          <a:xfrm>
            <a:off x="6322710" y="537007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C8B7D70-91F9-4506-9683-F30092850B65}"/>
              </a:ext>
            </a:extLst>
          </p:cNvPr>
          <p:cNvSpPr txBox="1"/>
          <p:nvPr/>
        </p:nvSpPr>
        <p:spPr>
          <a:xfrm>
            <a:off x="6683463" y="5380345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…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9" name="TextBox 108">
            <a:hlinkClick r:id="" action="ppaction://noaction">
              <a:snd r:embed="rId13" name="T2_W6_14.7.wav"/>
            </a:hlinkClick>
            <a:extLst>
              <a:ext uri="{FF2B5EF4-FFF2-40B4-BE49-F238E27FC236}">
                <a16:creationId xmlns:a16="http://schemas.microsoft.com/office/drawing/2014/main" id="{103F4E24-2B47-4476-A3C3-2B2B8AB98A69}"/>
              </a:ext>
            </a:extLst>
          </p:cNvPr>
          <p:cNvSpPr txBox="1"/>
          <p:nvPr/>
        </p:nvSpPr>
        <p:spPr>
          <a:xfrm>
            <a:off x="5527118" y="506470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01C17F-1C91-4F34-808C-31B72AFC3404}"/>
              </a:ext>
            </a:extLst>
          </p:cNvPr>
          <p:cNvSpPr txBox="1"/>
          <p:nvPr/>
        </p:nvSpPr>
        <p:spPr>
          <a:xfrm>
            <a:off x="9370614" y="517403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4C1EA90-9840-46FA-8E75-8134DA880A0B}"/>
              </a:ext>
            </a:extLst>
          </p:cNvPr>
          <p:cNvSpPr txBox="1"/>
          <p:nvPr/>
        </p:nvSpPr>
        <p:spPr>
          <a:xfrm>
            <a:off x="10055554" y="5201607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1EF50C7-4135-4207-8CB1-80A8474AF627}"/>
              </a:ext>
            </a:extLst>
          </p:cNvPr>
          <p:cNvSpPr txBox="1"/>
          <p:nvPr/>
        </p:nvSpPr>
        <p:spPr>
          <a:xfrm>
            <a:off x="10055554" y="5836696"/>
            <a:ext cx="808358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13" name="Picture 112" descr="Shape, arrow&#10;&#10;Description automatically generated">
            <a:extLst>
              <a:ext uri="{FF2B5EF4-FFF2-40B4-BE49-F238E27FC236}">
                <a16:creationId xmlns:a16="http://schemas.microsoft.com/office/drawing/2014/main" id="{2052A0EB-9954-4F9F-A7A4-3310ABCDC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575" y="5089317"/>
            <a:ext cx="546339" cy="506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AFC0C-9554-426B-9951-18BC2439F9C4}"/>
              </a:ext>
            </a:extLst>
          </p:cNvPr>
          <p:cNvSpPr txBox="1"/>
          <p:nvPr/>
        </p:nvSpPr>
        <p:spPr>
          <a:xfrm>
            <a:off x="1238175" y="1332487"/>
            <a:ext cx="56662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1FE4534-F55D-48C6-8710-FD24ABBF851B}"/>
              </a:ext>
            </a:extLst>
          </p:cNvPr>
          <p:cNvSpPr txBox="1"/>
          <p:nvPr/>
        </p:nvSpPr>
        <p:spPr>
          <a:xfrm>
            <a:off x="1183100" y="3303549"/>
            <a:ext cx="534586" cy="305978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BF79E63-A68B-4B9D-98F8-D7A22A745F24}"/>
              </a:ext>
            </a:extLst>
          </p:cNvPr>
          <p:cNvSpPr txBox="1"/>
          <p:nvPr/>
        </p:nvSpPr>
        <p:spPr>
          <a:xfrm>
            <a:off x="1155336" y="5440486"/>
            <a:ext cx="566622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462C4F6-1BF6-42CE-9BD2-ECF262B03563}"/>
              </a:ext>
            </a:extLst>
          </p:cNvPr>
          <p:cNvSpPr txBox="1"/>
          <p:nvPr/>
        </p:nvSpPr>
        <p:spPr>
          <a:xfrm>
            <a:off x="7008052" y="1375324"/>
            <a:ext cx="367919" cy="3077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9872BE4-1417-4CD2-9C8E-4A03672BC68C}"/>
              </a:ext>
            </a:extLst>
          </p:cNvPr>
          <p:cNvSpPr txBox="1"/>
          <p:nvPr/>
        </p:nvSpPr>
        <p:spPr>
          <a:xfrm>
            <a:off x="6676304" y="3338399"/>
            <a:ext cx="588025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B7B4E5E-552A-4DAE-A720-6900A295BF50}"/>
              </a:ext>
            </a:extLst>
          </p:cNvPr>
          <p:cNvSpPr txBox="1"/>
          <p:nvPr/>
        </p:nvSpPr>
        <p:spPr>
          <a:xfrm>
            <a:off x="6737242" y="5426512"/>
            <a:ext cx="535965" cy="307777"/>
          </a:xfrm>
          <a:prstGeom prst="rect">
            <a:avLst/>
          </a:prstGeom>
          <a:solidFill>
            <a:srgbClr val="FFFFFF"/>
          </a:solidFill>
        </p:spPr>
        <p:txBody>
          <a:bodyPr wrap="square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</a:t>
            </a:r>
          </a:p>
        </p:txBody>
      </p:sp>
      <p:sp>
        <p:nvSpPr>
          <p:cNvPr id="120" name="Speech Bubble: Rectangle with Corners Rounded 119">
            <a:extLst>
              <a:ext uri="{FF2B5EF4-FFF2-40B4-BE49-F238E27FC236}">
                <a16:creationId xmlns:a16="http://schemas.microsoft.com/office/drawing/2014/main" id="{1D6B2A69-B134-435D-B791-50B8CC5945DF}"/>
              </a:ext>
            </a:extLst>
          </p:cNvPr>
          <p:cNvSpPr/>
          <p:nvPr/>
        </p:nvSpPr>
        <p:spPr>
          <a:xfrm>
            <a:off x="915433" y="1290069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receives a letter.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1" name="Speech Bubble: Rectangle with Corners Rounded 120">
            <a:extLst>
              <a:ext uri="{FF2B5EF4-FFF2-40B4-BE49-F238E27FC236}">
                <a16:creationId xmlns:a16="http://schemas.microsoft.com/office/drawing/2014/main" id="{1E95993E-D1A4-4CAA-A8A9-513D8D8220E1}"/>
              </a:ext>
            </a:extLst>
          </p:cNvPr>
          <p:cNvSpPr/>
          <p:nvPr/>
        </p:nvSpPr>
        <p:spPr>
          <a:xfrm>
            <a:off x="871780" y="327570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need help.</a:t>
            </a:r>
          </a:p>
        </p:txBody>
      </p:sp>
      <p:sp>
        <p:nvSpPr>
          <p:cNvPr id="122" name="Speech Bubble: Rectangle with Corners Rounded 121">
            <a:extLst>
              <a:ext uri="{FF2B5EF4-FFF2-40B4-BE49-F238E27FC236}">
                <a16:creationId xmlns:a16="http://schemas.microsoft.com/office/drawing/2014/main" id="{43DF128C-F3AD-49B0-9EDE-FBDAD7B3785E}"/>
              </a:ext>
            </a:extLst>
          </p:cNvPr>
          <p:cNvSpPr/>
          <p:nvPr/>
        </p:nvSpPr>
        <p:spPr>
          <a:xfrm>
            <a:off x="840731" y="5374086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needs paper.</a:t>
            </a:r>
          </a:p>
        </p:txBody>
      </p:sp>
      <p:sp>
        <p:nvSpPr>
          <p:cNvPr id="124" name="Speech Bubble: Rectangle with Corners Rounded 123">
            <a:extLst>
              <a:ext uri="{FF2B5EF4-FFF2-40B4-BE49-F238E27FC236}">
                <a16:creationId xmlns:a16="http://schemas.microsoft.com/office/drawing/2014/main" id="{19FF5AB9-D7EF-432E-8C22-E2B3C3EC5D06}"/>
              </a:ext>
            </a:extLst>
          </p:cNvPr>
          <p:cNvSpPr/>
          <p:nvPr/>
        </p:nvSpPr>
        <p:spPr>
          <a:xfrm>
            <a:off x="6416415" y="1327163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He writes a story</a:t>
            </a: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A40B5E87-E81B-4402-8A88-B4DE086CDBCE}"/>
              </a:ext>
            </a:extLst>
          </p:cNvPr>
          <p:cNvSpPr/>
          <p:nvPr/>
        </p:nvSpPr>
        <p:spPr>
          <a:xfrm>
            <a:off x="6348446" y="3282657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make a card.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Speech Bubble: Rectangle with Corners Rounded 125">
            <a:extLst>
              <a:ext uri="{FF2B5EF4-FFF2-40B4-BE49-F238E27FC236}">
                <a16:creationId xmlns:a16="http://schemas.microsoft.com/office/drawing/2014/main" id="{BE889AD6-5A29-423A-9752-5BDDAF05BD8D}"/>
              </a:ext>
            </a:extLst>
          </p:cNvPr>
          <p:cNvSpPr/>
          <p:nvPr/>
        </p:nvSpPr>
        <p:spPr>
          <a:xfrm>
            <a:off x="6314118" y="5356346"/>
            <a:ext cx="2392549" cy="743627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I write a list.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0D54A-DF79-68A9-4615-90EAC1D68EC3}"/>
              </a:ext>
            </a:extLst>
          </p:cNvPr>
          <p:cNvSpPr txBox="1"/>
          <p:nvPr/>
        </p:nvSpPr>
        <p:spPr>
          <a:xfrm>
            <a:off x="6061441" y="19048"/>
            <a:ext cx="4837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Ronja is messaging her English friend, Olivia, about school today. </a:t>
            </a:r>
            <a:endParaRPr lang="en-GB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A7159B-197E-C791-04EC-D4404AD75CA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69493"/>
          <a:stretch/>
        </p:blipFill>
        <p:spPr>
          <a:xfrm>
            <a:off x="10985935" y="1529213"/>
            <a:ext cx="1170299" cy="1045806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">
            <a:extLst>
              <a:ext uri="{FF2B5EF4-FFF2-40B4-BE49-F238E27FC236}">
                <a16:creationId xmlns:a16="http://schemas.microsoft.com/office/drawing/2014/main" id="{081FDDE3-438A-FCBA-607E-043DDF23E5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86"/>
          <a:stretch/>
        </p:blipFill>
        <p:spPr>
          <a:xfrm>
            <a:off x="11087928" y="5196159"/>
            <a:ext cx="1064935" cy="1124508"/>
          </a:xfrm>
          <a:prstGeom prst="rect">
            <a:avLst/>
          </a:prstGeom>
        </p:spPr>
      </p:pic>
      <p:pic>
        <p:nvPicPr>
          <p:cNvPr id="13" name="Picture 12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4F99481F-EEA3-2221-2D15-10B0108BF7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90"/>
          <a:stretch/>
        </p:blipFill>
        <p:spPr>
          <a:xfrm>
            <a:off x="10862351" y="3276641"/>
            <a:ext cx="1390344" cy="1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9" grpId="0" animBg="1"/>
      <p:bldP spid="110" grpId="0" animBg="1"/>
      <p:bldP spid="111" grpId="0" animBg="1"/>
      <p:bldP spid="112" grpId="0" animBg="1"/>
      <p:bldP spid="6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  <p:bldP spid="125" grpId="0" animBg="1"/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239918" y="4271278"/>
            <a:ext cx="727069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boy writing">
            <a:extLst>
              <a:ext uri="{FF2B5EF4-FFF2-40B4-BE49-F238E27FC236}">
                <a16:creationId xmlns:a16="http://schemas.microsoft.com/office/drawing/2014/main" id="{8913897B-1FD0-482D-93EA-9D8C61AF5B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69" y="514606"/>
            <a:ext cx="3802662" cy="4032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2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lang="en-GB" sz="5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175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2_W6_2.7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0"/>
            <a:ext cx="386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AD755C8-AFA8-4471-A7B4-63E2F0DC07CD}"/>
              </a:ext>
            </a:extLst>
          </p:cNvPr>
          <p:cNvSpPr/>
          <p:nvPr/>
        </p:nvSpPr>
        <p:spPr>
          <a:xfrm>
            <a:off x="4300476" y="4209604"/>
            <a:ext cx="359104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1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</a:p>
        </p:txBody>
      </p:sp>
      <p:pic>
        <p:nvPicPr>
          <p:cNvPr id="12" name="Picture 11" descr="man lifting a dumbell">
            <a:extLst>
              <a:ext uri="{FF2B5EF4-FFF2-40B4-BE49-F238E27FC236}">
                <a16:creationId xmlns:a16="http://schemas.microsoft.com/office/drawing/2014/main" id="{97B406BD-367F-4839-A781-98BF3FE1D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95" y="413684"/>
            <a:ext cx="3334373" cy="39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5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GB" sz="9600" dirty="0">
                <a:solidFill>
                  <a:srgbClr val="002060"/>
                </a:solidFill>
                <a:cs typeface="Calibri" panose="020F0502020204030204" pitchFamily="34" charset="0"/>
                <a:hlinkClick r:id="" action="ppaction://noaction">
                  <a:snd r:embed="rId8" name="T2_W6_2.7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hlinkClick r:id="" action="ppaction://noaction">
                <a:snd r:embed="rId8" name="T2_W6_2.7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1" y="2544193"/>
            <a:ext cx="1953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011" y="332202"/>
            <a:ext cx="3601615" cy="1099033"/>
          </a:xfrm>
        </p:spPr>
        <p:txBody>
          <a:bodyPr>
            <a:normAutofit fontScale="90000"/>
          </a:bodyPr>
          <a:lstStyle/>
          <a:p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800" dirty="0" err="1">
                <a:solidFill>
                  <a:srgbClr val="FF0066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800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br>
              <a:rPr lang="en-GB" sz="9600" b="1" dirty="0">
                <a:solidFill>
                  <a:srgbClr val="0563C1"/>
                </a:solidFill>
                <a:hlinkClick r:id="" action="ppaction://noaction">
                  <a:snd r:embed="rId4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en-GB" dirty="0">
              <a:solidFill>
                <a:srgbClr val="0563C1"/>
              </a:solidFill>
              <a:hlinkClick r:id="" action="ppaction://noaction">
                <a:snd r:embed="rId4" name="T2_W6_2.13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Picture 4" descr="baby playi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736" y="1156198"/>
            <a:ext cx="3922400" cy="33710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3574" y="4218312"/>
            <a:ext cx="538641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1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83819F-1124-4A2A-9EFC-CD3EE94621FB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06A2F-9D4D-485F-AD1A-08CCB7AA820D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DF609456-CA4C-4269-B503-67A0E6E7E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4E113F41-117F-4D14-84DF-CA2D8B58C709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4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2.13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8" name="T2_W6_2.13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2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2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2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2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2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2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peech Bubble: Rectangle with Corners Rounded 63">
            <a:hlinkClick r:id="" action="ppaction://noaction">
              <a:snd r:embed="rId3" name="T2_W6_8.2.wav"/>
            </a:hlinkClick>
            <a:extLst>
              <a:ext uri="{FF2B5EF4-FFF2-40B4-BE49-F238E27FC236}">
                <a16:creationId xmlns:a16="http://schemas.microsoft.com/office/drawing/2014/main" id="{6F843BAB-9D30-4A95-BF13-A430E8FE9AE7}"/>
              </a:ext>
            </a:extLst>
          </p:cNvPr>
          <p:cNvSpPr/>
          <p:nvPr/>
        </p:nvSpPr>
        <p:spPr>
          <a:xfrm>
            <a:off x="1055045" y="1000732"/>
            <a:ext cx="5351339" cy="5741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],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[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D991A4-1B4E-4613-B076-23515019E9A7}"/>
              </a:ext>
            </a:extLst>
          </p:cNvPr>
          <p:cNvGraphicFramePr>
            <a:graphicFrameLocks noGrp="1"/>
          </p:cNvGraphicFramePr>
          <p:nvPr/>
        </p:nvGraphicFramePr>
        <p:xfrm>
          <a:off x="485428" y="2408868"/>
          <a:ext cx="9395085" cy="41587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1695">
                  <a:extLst>
                    <a:ext uri="{9D8B030D-6E8A-4147-A177-3AD203B41FA5}">
                      <a16:colId xmlns:a16="http://schemas.microsoft.com/office/drawing/2014/main" val="3211235913"/>
                    </a:ext>
                  </a:extLst>
                </a:gridCol>
                <a:gridCol w="3131695">
                  <a:extLst>
                    <a:ext uri="{9D8B030D-6E8A-4147-A177-3AD203B41FA5}">
                      <a16:colId xmlns:a16="http://schemas.microsoft.com/office/drawing/2014/main" val="3944345118"/>
                    </a:ext>
                  </a:extLst>
                </a:gridCol>
                <a:gridCol w="3131695">
                  <a:extLst>
                    <a:ext uri="{9D8B030D-6E8A-4147-A177-3AD203B41FA5}">
                      <a16:colId xmlns:a16="http://schemas.microsoft.com/office/drawing/2014/main" val="3471054140"/>
                    </a:ext>
                  </a:extLst>
                </a:gridCol>
              </a:tblGrid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191910"/>
                  </a:ext>
                </a:extLst>
              </a:tr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141922"/>
                  </a:ext>
                </a:extLst>
              </a:tr>
              <a:tr h="138626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3456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8DA8A-9E9B-4A63-9B8D-D94EA5D33F66}"/>
              </a:ext>
            </a:extLst>
          </p:cNvPr>
          <p:cNvSpPr txBox="1"/>
          <p:nvPr/>
        </p:nvSpPr>
        <p:spPr>
          <a:xfrm>
            <a:off x="500318" y="3249984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schwimmen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D6A-53D8-4374-A2B2-751D18620271}"/>
              </a:ext>
            </a:extLst>
          </p:cNvPr>
          <p:cNvSpPr txBox="1"/>
          <p:nvPr/>
        </p:nvSpPr>
        <p:spPr>
          <a:xfrm>
            <a:off x="934336" y="323369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3533D-426A-4AE2-B922-42480AD2206D}"/>
              </a:ext>
            </a:extLst>
          </p:cNvPr>
          <p:cNvSpPr txBox="1"/>
          <p:nvPr/>
        </p:nvSpPr>
        <p:spPr>
          <a:xfrm>
            <a:off x="3619239" y="3265001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E49EA-3303-4DEE-8086-D82E6A2F7534}"/>
              </a:ext>
            </a:extLst>
          </p:cNvPr>
          <p:cNvSpPr txBox="1"/>
          <p:nvPr/>
        </p:nvSpPr>
        <p:spPr>
          <a:xfrm>
            <a:off x="4192025" y="319341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B985D-033B-440C-9A9C-3466CF61BC2C}"/>
              </a:ext>
            </a:extLst>
          </p:cNvPr>
          <p:cNvSpPr txBox="1"/>
          <p:nvPr/>
        </p:nvSpPr>
        <p:spPr>
          <a:xfrm>
            <a:off x="6756714" y="3257983"/>
            <a:ext cx="310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chneiden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62EBC-33EF-427A-800E-8443C1D00EA4}"/>
              </a:ext>
            </a:extLst>
          </p:cNvPr>
          <p:cNvSpPr txBox="1"/>
          <p:nvPr/>
        </p:nvSpPr>
        <p:spPr>
          <a:xfrm>
            <a:off x="7319122" y="3211938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36FF5D-5FFF-414E-B1BC-29BFB6D4B075}"/>
              </a:ext>
            </a:extLst>
          </p:cNvPr>
          <p:cNvSpPr txBox="1"/>
          <p:nvPr/>
        </p:nvSpPr>
        <p:spPr>
          <a:xfrm>
            <a:off x="494826" y="4643975"/>
            <a:ext cx="312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prechen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A87975-2717-4641-BAA2-2F4262885397}"/>
              </a:ext>
            </a:extLst>
          </p:cNvPr>
          <p:cNvSpPr txBox="1"/>
          <p:nvPr/>
        </p:nvSpPr>
        <p:spPr>
          <a:xfrm>
            <a:off x="3626045" y="4647423"/>
            <a:ext cx="313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tudieren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A52AF-6F9F-4C88-AFC8-F1B75E074442}"/>
              </a:ext>
            </a:extLst>
          </p:cNvPr>
          <p:cNvSpPr txBox="1"/>
          <p:nvPr/>
        </p:nvSpPr>
        <p:spPr>
          <a:xfrm>
            <a:off x="6760614" y="4651205"/>
            <a:ext cx="30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pringen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9223D9-7640-461A-9454-D446C52FB4E0}"/>
              </a:ext>
            </a:extLst>
          </p:cNvPr>
          <p:cNvSpPr txBox="1"/>
          <p:nvPr/>
        </p:nvSpPr>
        <p:spPr>
          <a:xfrm>
            <a:off x="480405" y="6044428"/>
            <a:ext cx="314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chlafen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BCDFB1-DC66-43AB-8F91-8B369BC08C80}"/>
              </a:ext>
            </a:extLst>
          </p:cNvPr>
          <p:cNvSpPr txBox="1"/>
          <p:nvPr/>
        </p:nvSpPr>
        <p:spPr>
          <a:xfrm>
            <a:off x="3631324" y="6043914"/>
            <a:ext cx="31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spazieren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296078-CEF5-4805-837F-C3CE03EF1143}"/>
              </a:ext>
            </a:extLst>
          </p:cNvPr>
          <p:cNvSpPr txBox="1"/>
          <p:nvPr/>
        </p:nvSpPr>
        <p:spPr>
          <a:xfrm>
            <a:off x="6756713" y="6032149"/>
            <a:ext cx="313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streiten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6988E2-6AE5-4926-9385-D32C02D705BD}"/>
              </a:ext>
            </a:extLst>
          </p:cNvPr>
          <p:cNvSpPr txBox="1"/>
          <p:nvPr/>
        </p:nvSpPr>
        <p:spPr>
          <a:xfrm>
            <a:off x="954214" y="465845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765701-4CFB-4D28-995C-CCC56C18C61C}"/>
              </a:ext>
            </a:extLst>
          </p:cNvPr>
          <p:cNvSpPr txBox="1"/>
          <p:nvPr/>
        </p:nvSpPr>
        <p:spPr>
          <a:xfrm>
            <a:off x="4001842" y="4638577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B382F-73D7-439C-BFAE-239488B741D7}"/>
              </a:ext>
            </a:extLst>
          </p:cNvPr>
          <p:cNvSpPr txBox="1"/>
          <p:nvPr/>
        </p:nvSpPr>
        <p:spPr>
          <a:xfrm>
            <a:off x="7280619" y="4645066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0489F2-003B-4903-A90B-AEA51D24495A}"/>
              </a:ext>
            </a:extLst>
          </p:cNvPr>
          <p:cNvSpPr txBox="1"/>
          <p:nvPr/>
        </p:nvSpPr>
        <p:spPr>
          <a:xfrm>
            <a:off x="1238057" y="6019011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D3ACA-0232-404C-B096-00B1ABB2D15F}"/>
              </a:ext>
            </a:extLst>
          </p:cNvPr>
          <p:cNvSpPr txBox="1"/>
          <p:nvPr/>
        </p:nvSpPr>
        <p:spPr>
          <a:xfrm>
            <a:off x="4059357" y="6024610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F0029A-D9E2-4908-8486-DC03468AD929}"/>
              </a:ext>
            </a:extLst>
          </p:cNvPr>
          <p:cNvSpPr txBox="1"/>
          <p:nvPr/>
        </p:nvSpPr>
        <p:spPr>
          <a:xfrm>
            <a:off x="7277296" y="6003485"/>
            <a:ext cx="6919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sp>
        <p:nvSpPr>
          <p:cNvPr id="54" name="Action Button: Custom 16">
            <a:hlinkClick r:id="" action="ppaction://noaction" highlightClick="1">
              <a:snd r:embed="rId4" name="T2_W6_8.3.wav"/>
            </a:hlinkClick>
            <a:extLst>
              <a:ext uri="{FF2B5EF4-FFF2-40B4-BE49-F238E27FC236}">
                <a16:creationId xmlns:a16="http://schemas.microsoft.com/office/drawing/2014/main" id="{F877FE86-3FAF-40E1-BD3C-FFA1CF631DBE}"/>
              </a:ext>
            </a:extLst>
          </p:cNvPr>
          <p:cNvSpPr/>
          <p:nvPr/>
        </p:nvSpPr>
        <p:spPr>
          <a:xfrm>
            <a:off x="553826" y="2475499"/>
            <a:ext cx="393922" cy="357939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B.</a:t>
            </a:r>
          </a:p>
        </p:txBody>
      </p:sp>
      <p:sp>
        <p:nvSpPr>
          <p:cNvPr id="55" name="Action Button: Custom 16">
            <a:hlinkClick r:id="" action="ppaction://noaction" highlightClick="1">
              <a:snd r:embed="rId5" name="T2_W6_8.4.wav"/>
            </a:hlinkClick>
            <a:extLst>
              <a:ext uri="{FF2B5EF4-FFF2-40B4-BE49-F238E27FC236}">
                <a16:creationId xmlns:a16="http://schemas.microsoft.com/office/drawing/2014/main" id="{F3209932-9B70-47E0-8E30-6CE30CE61D60}"/>
              </a:ext>
            </a:extLst>
          </p:cNvPr>
          <p:cNvSpPr/>
          <p:nvPr/>
        </p:nvSpPr>
        <p:spPr>
          <a:xfrm>
            <a:off x="3682952" y="2475499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6" name="T2_W6_8.5.wav"/>
            </a:hlinkClick>
            <a:extLst>
              <a:ext uri="{FF2B5EF4-FFF2-40B4-BE49-F238E27FC236}">
                <a16:creationId xmlns:a16="http://schemas.microsoft.com/office/drawing/2014/main" id="{939336EB-64CD-4B1A-86E3-5D31119BEA5F}"/>
              </a:ext>
            </a:extLst>
          </p:cNvPr>
          <p:cNvSpPr/>
          <p:nvPr/>
        </p:nvSpPr>
        <p:spPr>
          <a:xfrm>
            <a:off x="6814156" y="2475499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Action Button: Custom 16">
            <a:hlinkClick r:id="" action="ppaction://noaction" highlightClick="1">
              <a:snd r:embed="rId7" name="T2_W6_8.6.wav"/>
            </a:hlinkClick>
            <a:extLst>
              <a:ext uri="{FF2B5EF4-FFF2-40B4-BE49-F238E27FC236}">
                <a16:creationId xmlns:a16="http://schemas.microsoft.com/office/drawing/2014/main" id="{DDB1E85C-0626-4AB6-8842-154274CC77E5}"/>
              </a:ext>
            </a:extLst>
          </p:cNvPr>
          <p:cNvSpPr/>
          <p:nvPr/>
        </p:nvSpPr>
        <p:spPr>
          <a:xfrm>
            <a:off x="553826" y="3848250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8" name="T2_W6_8.7.wav"/>
            </a:hlinkClick>
            <a:extLst>
              <a:ext uri="{FF2B5EF4-FFF2-40B4-BE49-F238E27FC236}">
                <a16:creationId xmlns:a16="http://schemas.microsoft.com/office/drawing/2014/main" id="{4859F5B5-CE73-4487-9FD7-492EEA58640C}"/>
              </a:ext>
            </a:extLst>
          </p:cNvPr>
          <p:cNvSpPr/>
          <p:nvPr/>
        </p:nvSpPr>
        <p:spPr>
          <a:xfrm>
            <a:off x="3684450" y="386368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9" name="T2_W6_8.8.wav"/>
            </a:hlinkClick>
            <a:extLst>
              <a:ext uri="{FF2B5EF4-FFF2-40B4-BE49-F238E27FC236}">
                <a16:creationId xmlns:a16="http://schemas.microsoft.com/office/drawing/2014/main" id="{5C8F113D-3E84-4FCF-A1DB-3BDBEE118633}"/>
              </a:ext>
            </a:extLst>
          </p:cNvPr>
          <p:cNvSpPr/>
          <p:nvPr/>
        </p:nvSpPr>
        <p:spPr>
          <a:xfrm>
            <a:off x="6811415" y="3848250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10" name="T2_W6_8.9.wav"/>
            </a:hlinkClick>
            <a:extLst>
              <a:ext uri="{FF2B5EF4-FFF2-40B4-BE49-F238E27FC236}">
                <a16:creationId xmlns:a16="http://schemas.microsoft.com/office/drawing/2014/main" id="{42819B95-B374-4F85-B4CF-1F97EB654C14}"/>
              </a:ext>
            </a:extLst>
          </p:cNvPr>
          <p:cNvSpPr/>
          <p:nvPr/>
        </p:nvSpPr>
        <p:spPr>
          <a:xfrm>
            <a:off x="553826" y="5259062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11" name="T2_W6_8.10.wav"/>
            </a:hlinkClick>
            <a:extLst>
              <a:ext uri="{FF2B5EF4-FFF2-40B4-BE49-F238E27FC236}">
                <a16:creationId xmlns:a16="http://schemas.microsoft.com/office/drawing/2014/main" id="{CBA496B4-7D28-40EF-B3D9-8E3CC467013E}"/>
              </a:ext>
            </a:extLst>
          </p:cNvPr>
          <p:cNvSpPr/>
          <p:nvPr/>
        </p:nvSpPr>
        <p:spPr>
          <a:xfrm>
            <a:off x="3680887" y="5237435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2" name="Action Button: Custom 16">
            <a:hlinkClick r:id="" action="ppaction://noaction" highlightClick="1">
              <a:snd r:embed="rId12" name="T2_W6_8.11.wav"/>
            </a:hlinkClick>
            <a:extLst>
              <a:ext uri="{FF2B5EF4-FFF2-40B4-BE49-F238E27FC236}">
                <a16:creationId xmlns:a16="http://schemas.microsoft.com/office/drawing/2014/main" id="{93B0265B-F723-4AB2-8476-D614106F56DF}"/>
              </a:ext>
            </a:extLst>
          </p:cNvPr>
          <p:cNvSpPr/>
          <p:nvPr/>
        </p:nvSpPr>
        <p:spPr>
          <a:xfrm>
            <a:off x="6810613" y="5221001"/>
            <a:ext cx="396000" cy="396000"/>
          </a:xfrm>
          <a:prstGeom prst="actionButtonBlank">
            <a:avLst/>
          </a:prstGeom>
          <a:solidFill>
            <a:srgbClr val="FFC000"/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EABCED-F152-4B7F-B74F-C9D90A3FCA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7005" y="44693"/>
            <a:ext cx="1243692" cy="1700931"/>
          </a:xfrm>
          <a:prstGeom prst="rect">
            <a:avLst/>
          </a:prstGeom>
        </p:spPr>
      </p:pic>
      <p:sp>
        <p:nvSpPr>
          <p:cNvPr id="50" name="TextBox 49">
            <a:hlinkClick r:id="" action="ppaction://noaction">
              <a:snd r:embed="rId14" name="T2_W6_8.1.wav"/>
            </a:hlinkClick>
            <a:extLst>
              <a:ext uri="{FF2B5EF4-FFF2-40B4-BE49-F238E27FC236}">
                <a16:creationId xmlns:a16="http://schemas.microsoft.com/office/drawing/2014/main" id="{1C48627B-A486-4D0D-9362-63868FA5FAF9}"/>
              </a:ext>
            </a:extLst>
          </p:cNvPr>
          <p:cNvSpPr txBox="1"/>
          <p:nvPr/>
        </p:nvSpPr>
        <p:spPr>
          <a:xfrm>
            <a:off x="0" y="0"/>
            <a:ext cx="631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-]?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ECA6AA9-0D31-4D22-BEE6-2A587E0029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66" y="856376"/>
            <a:ext cx="914479" cy="914479"/>
          </a:xfrm>
          <a:prstGeom prst="rect">
            <a:avLst/>
          </a:prstGeom>
        </p:spPr>
      </p:pic>
      <p:sp>
        <p:nvSpPr>
          <p:cNvPr id="66" name="Oval Callout 19">
            <a:extLst>
              <a:ext uri="{FF2B5EF4-FFF2-40B4-BE49-F238E27FC236}">
                <a16:creationId xmlns:a16="http://schemas.microsoft.com/office/drawing/2014/main" id="{3024C608-3FF3-4496-AF92-EFD5E2A1AEB1}"/>
              </a:ext>
            </a:extLst>
          </p:cNvPr>
          <p:cNvSpPr/>
          <p:nvPr/>
        </p:nvSpPr>
        <p:spPr>
          <a:xfrm>
            <a:off x="6625036" y="582894"/>
            <a:ext cx="4007250" cy="1700932"/>
          </a:xfrm>
          <a:prstGeom prst="wedgeEllipseCallout">
            <a:avLst>
              <a:gd name="adj1" fmla="val 7710"/>
              <a:gd name="adj2" fmla="val -4849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start of words, German 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and 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-] are pronounced 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-’ and 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-’.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F6A32-CFDC-4715-ACFD-7B930A68C458}"/>
              </a:ext>
            </a:extLst>
          </p:cNvPr>
          <p:cNvSpPr txBox="1"/>
          <p:nvPr/>
        </p:nvSpPr>
        <p:spPr>
          <a:xfrm>
            <a:off x="3636493" y="44693"/>
            <a:ext cx="638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Everyone is having a busy day at school!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are they doing?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AFD67C7-0BEA-FBE7-A550-F0C30F8ADC21}"/>
              </a:ext>
            </a:extLst>
          </p:cNvPr>
          <p:cNvSpPr/>
          <p:nvPr/>
        </p:nvSpPr>
        <p:spPr>
          <a:xfrm>
            <a:off x="10141360" y="3404949"/>
            <a:ext cx="1913407" cy="1909223"/>
          </a:xfrm>
          <a:prstGeom prst="wedgeRoundRectCallout">
            <a:avLst>
              <a:gd name="adj1" fmla="val -60311"/>
              <a:gd name="adj2" fmla="val -181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What do these words have in common?</a:t>
            </a:r>
          </a:p>
        </p:txBody>
      </p:sp>
      <p:pic>
        <p:nvPicPr>
          <p:cNvPr id="1026" name="Picture 2" descr="Free swimmer nature symbol vector">
            <a:extLst>
              <a:ext uri="{FF2B5EF4-FFF2-40B4-BE49-F238E27FC236}">
                <a16:creationId xmlns:a16="http://schemas.microsoft.com/office/drawing/2014/main" id="{00F0FF79-3CDE-4162-7FE6-E2A691F0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87" y="2520580"/>
            <a:ext cx="1433889" cy="76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girl child kid vector">
            <a:extLst>
              <a:ext uri="{FF2B5EF4-FFF2-40B4-BE49-F238E27FC236}">
                <a16:creationId xmlns:a16="http://schemas.microsoft.com/office/drawing/2014/main" id="{E53AE609-EE79-C8F3-02CE-53C191DB6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 b="33192"/>
          <a:stretch/>
        </p:blipFill>
        <p:spPr bwMode="auto">
          <a:xfrm>
            <a:off x="4527199" y="2527912"/>
            <a:ext cx="638882" cy="8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boy child kid vector">
            <a:extLst>
              <a:ext uri="{FF2B5EF4-FFF2-40B4-BE49-F238E27FC236}">
                <a16:creationId xmlns:a16="http://schemas.microsoft.com/office/drawing/2014/main" id="{4E5170BB-7C1B-24D2-9CF0-99DD4284D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05" b="32073"/>
          <a:stretch/>
        </p:blipFill>
        <p:spPr bwMode="auto">
          <a:xfrm>
            <a:off x="5184485" y="2480700"/>
            <a:ext cx="530483" cy="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scissors cutting cut vector">
            <a:extLst>
              <a:ext uri="{FF2B5EF4-FFF2-40B4-BE49-F238E27FC236}">
                <a16:creationId xmlns:a16="http://schemas.microsoft.com/office/drawing/2014/main" id="{D417BF28-3ED6-2130-0C97-A2041AC5B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30" y="2495791"/>
            <a:ext cx="1183101" cy="8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talk face person vector">
            <a:extLst>
              <a:ext uri="{FF2B5EF4-FFF2-40B4-BE49-F238E27FC236}">
                <a16:creationId xmlns:a16="http://schemas.microsoft.com/office/drawing/2014/main" id="{BBF90058-A12D-7FB6-2271-2A15EED17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6" t="21481" r="-1739"/>
          <a:stretch/>
        </p:blipFill>
        <p:spPr bwMode="auto">
          <a:xfrm>
            <a:off x="1559269" y="3881957"/>
            <a:ext cx="1207867" cy="86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boys studying children student vector">
            <a:extLst>
              <a:ext uri="{FF2B5EF4-FFF2-40B4-BE49-F238E27FC236}">
                <a16:creationId xmlns:a16="http://schemas.microsoft.com/office/drawing/2014/main" id="{7BBA8E9E-3CBA-00FE-A438-47C3FDD4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69" y="3883011"/>
            <a:ext cx="926342" cy="81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man runner jumper vector">
            <a:extLst>
              <a:ext uri="{FF2B5EF4-FFF2-40B4-BE49-F238E27FC236}">
                <a16:creationId xmlns:a16="http://schemas.microsoft.com/office/drawing/2014/main" id="{FFDB49F5-CCF8-2B8B-4577-875D9143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453" y="3856539"/>
            <a:ext cx="691996" cy="86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work study sleep illustration">
            <a:extLst>
              <a:ext uri="{FF2B5EF4-FFF2-40B4-BE49-F238E27FC236}">
                <a16:creationId xmlns:a16="http://schemas.microsoft.com/office/drawing/2014/main" id="{E022BD18-CFF2-CB34-6BC3-43AEDA9DE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7630" r="9614" b="8499"/>
          <a:stretch/>
        </p:blipFill>
        <p:spPr bwMode="auto">
          <a:xfrm>
            <a:off x="1901617" y="5216765"/>
            <a:ext cx="816223" cy="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boy scout hiking walk illustration">
            <a:extLst>
              <a:ext uri="{FF2B5EF4-FFF2-40B4-BE49-F238E27FC236}">
                <a16:creationId xmlns:a16="http://schemas.microsoft.com/office/drawing/2014/main" id="{DA1EB3A8-AB98-C65B-5D4D-14BD1146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49" y="5216765"/>
            <a:ext cx="710686" cy="97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child fight ethnic illustration">
            <a:extLst>
              <a:ext uri="{FF2B5EF4-FFF2-40B4-BE49-F238E27FC236}">
                <a16:creationId xmlns:a16="http://schemas.microsoft.com/office/drawing/2014/main" id="{982F237E-E4C0-C022-6BA2-B8C593FCF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9" r="67546" b="54536"/>
          <a:stretch/>
        </p:blipFill>
        <p:spPr bwMode="auto">
          <a:xfrm>
            <a:off x="7839055" y="5239984"/>
            <a:ext cx="1038157" cy="89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4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T2_W6_9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B9DAF6C3-90BF-420F-B83D-7708E1F299A4}"/>
              </a:ext>
            </a:extLst>
          </p:cNvPr>
          <p:cNvSpPr txBox="1"/>
          <p:nvPr/>
        </p:nvSpPr>
        <p:spPr>
          <a:xfrm>
            <a:off x="1011485" y="555581"/>
            <a:ext cx="9568973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Lias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is helping Ronja to practise for the English Word Bee. In the Word Bee she has to translate words from German into English.  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Oval Callout 19">
            <a:extLst>
              <a:ext uri="{FF2B5EF4-FFF2-40B4-BE49-F238E27FC236}">
                <a16:creationId xmlns:a16="http://schemas.microsoft.com/office/drawing/2014/main" id="{D562F711-7157-4E35-B25C-3A59A3F6B007}"/>
              </a:ext>
            </a:extLst>
          </p:cNvPr>
          <p:cNvSpPr/>
          <p:nvPr/>
        </p:nvSpPr>
        <p:spPr>
          <a:xfrm>
            <a:off x="5674709" y="3085913"/>
            <a:ext cx="4837457" cy="946340"/>
          </a:xfrm>
          <a:prstGeom prst="wedgeEllipseCallout">
            <a:avLst>
              <a:gd name="adj1" fmla="val 52745"/>
              <a:gd name="adj2" fmla="val -43187"/>
            </a:avLst>
          </a:prstGeom>
          <a:solidFill>
            <a:srgbClr val="FFD10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weiß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 </a:t>
            </a:r>
          </a:p>
        </p:txBody>
      </p:sp>
      <p:sp>
        <p:nvSpPr>
          <p:cNvPr id="37" name="Rectangle: Rounded Corners 22">
            <a:extLst>
              <a:ext uri="{FF2B5EF4-FFF2-40B4-BE49-F238E27FC236}">
                <a16:creationId xmlns:a16="http://schemas.microsoft.com/office/drawing/2014/main" id="{57ED1AA9-AB21-464C-B3E5-32549ACFC501}"/>
              </a:ext>
            </a:extLst>
          </p:cNvPr>
          <p:cNvSpPr/>
          <p:nvPr/>
        </p:nvSpPr>
        <p:spPr>
          <a:xfrm>
            <a:off x="1892668" y="4802733"/>
            <a:ext cx="8755821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 das (auf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)?= How do you say that (in English)?</a:t>
            </a:r>
          </a:p>
        </p:txBody>
      </p:sp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107E4098-A18E-4F18-8113-B42E920B6D59}"/>
              </a:ext>
            </a:extLst>
          </p:cNvPr>
          <p:cNvSpPr/>
          <p:nvPr/>
        </p:nvSpPr>
        <p:spPr>
          <a:xfrm>
            <a:off x="2707005" y="5736702"/>
            <a:ext cx="6901824" cy="663959"/>
          </a:xfrm>
          <a:prstGeom prst="roundRect">
            <a:avLst/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Ich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weiß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= I don’t know. 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Oval Callout 19">
            <a:extLst>
              <a:ext uri="{FF2B5EF4-FFF2-40B4-BE49-F238E27FC236}">
                <a16:creationId xmlns:a16="http://schemas.microsoft.com/office/drawing/2014/main" id="{2ADAFCD5-A288-4899-9538-E4D1E87EBE1F}"/>
              </a:ext>
            </a:extLst>
          </p:cNvPr>
          <p:cNvSpPr/>
          <p:nvPr/>
        </p:nvSpPr>
        <p:spPr>
          <a:xfrm>
            <a:off x="1533019" y="1747294"/>
            <a:ext cx="6473603" cy="1166426"/>
          </a:xfrm>
          <a:prstGeom prst="wedgeEllipseCallout">
            <a:avLst>
              <a:gd name="adj1" fmla="val -46330"/>
              <a:gd name="adj2" fmla="val 73178"/>
            </a:avLst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Ok. </a:t>
            </a:r>
            <a:r>
              <a:rPr kumimoji="0" lang="en-GB" sz="2400" b="1" i="1" u="sng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Brauchen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Wie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das auf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5BDF558-729E-4CAE-8365-84048D41A21D}"/>
              </a:ext>
            </a:extLst>
          </p:cNvPr>
          <p:cNvSpPr/>
          <p:nvPr/>
        </p:nvSpPr>
        <p:spPr>
          <a:xfrm>
            <a:off x="8764379" y="1787970"/>
            <a:ext cx="1432469" cy="757923"/>
          </a:xfrm>
          <a:prstGeom prst="cloudCallout">
            <a:avLst>
              <a:gd name="adj1" fmla="val 95111"/>
              <a:gd name="adj2" fmla="val 71210"/>
            </a:avLst>
          </a:prstGeom>
          <a:solidFill>
            <a:srgbClr val="FFD10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????</a:t>
            </a:r>
          </a:p>
        </p:txBody>
      </p:sp>
      <p:pic>
        <p:nvPicPr>
          <p:cNvPr id="7" name="Picture 6" descr="A cartoon of a person&#10;&#10;Description automatically generated">
            <a:extLst>
              <a:ext uri="{FF2B5EF4-FFF2-40B4-BE49-F238E27FC236}">
                <a16:creationId xmlns:a16="http://schemas.microsoft.com/office/drawing/2014/main" id="{630B3E70-2221-3A2E-18E4-AEA3A464B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6" y="2061162"/>
            <a:ext cx="1209573" cy="4608576"/>
          </a:xfrm>
          <a:prstGeom prst="rect">
            <a:avLst/>
          </a:prstGeom>
        </p:spPr>
      </p:pic>
      <p:pic>
        <p:nvPicPr>
          <p:cNvPr id="9" name="Picture 8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25CAD5F5-60A8-E662-B01E-715412505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/>
          <a:stretch/>
        </p:blipFill>
        <p:spPr>
          <a:xfrm>
            <a:off x="10658980" y="2144421"/>
            <a:ext cx="1533019" cy="47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9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3058</Words>
  <Application>Microsoft Office PowerPoint</Application>
  <PresentationFormat>Widescreen</PresentationFormat>
  <Paragraphs>397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Talking about things and things to do</vt:lpstr>
      <vt:lpstr>aussprechen</vt:lpstr>
      <vt:lpstr>aussprechen</vt:lpstr>
      <vt:lpstr>aussprechen</vt:lpstr>
      <vt:lpstr>[st]</vt:lpstr>
      <vt:lpstr>[sp] </vt:lpstr>
      <vt:lpstr>[sp]</vt:lpstr>
      <vt:lpstr>PowerPoint Presentation</vt:lpstr>
      <vt:lpstr>Vokabeln</vt:lpstr>
      <vt:lpstr>Vokabeln</vt:lpstr>
      <vt:lpstr>Infinitive (dictionary verb) and he, she, it forms</vt:lpstr>
      <vt:lpstr>hören</vt:lpstr>
      <vt:lpstr>Who does what: weak verbs ‘I’ and ‘he/she’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44</cp:revision>
  <dcterms:created xsi:type="dcterms:W3CDTF">2021-07-02T19:27:01Z</dcterms:created>
  <dcterms:modified xsi:type="dcterms:W3CDTF">2023-11-23T16:26:42Z</dcterms:modified>
</cp:coreProperties>
</file>