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AF86A3-886A-A57C-8F69-A6E3F594B734}" name="Rowena Kasprowicz" initials="RK" userId="S::mo917880@reading.ac.uk::d2470786-0e12-46a9-bed8-6c8611d692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9"/>
    <a:srgbClr val="FBECC9"/>
    <a:srgbClr val="FFF5D9"/>
    <a:srgbClr val="FFF8E5"/>
    <a:srgbClr val="F0FEF0"/>
    <a:srgbClr val="FFEFEF"/>
    <a:srgbClr val="DAE3F3"/>
    <a:srgbClr val="DCFCF1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40" autoAdjust="0"/>
  </p:normalViewPr>
  <p:slideViewPr>
    <p:cSldViewPr snapToGrid="0">
      <p:cViewPr varScale="1">
        <p:scale>
          <a:sx n="92" d="100"/>
          <a:sy n="92" d="100"/>
        </p:scale>
        <p:origin x="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4D5C4550-E344-4C00-B96E-C3754E435727}"/>
    <pc:docChg chg="modSld">
      <pc:chgData name="Charlotte Moss" userId="17b589c9-cb67-41ed-a894-f82ca12b573d" providerId="ADAL" clId="{4D5C4550-E344-4C00-B96E-C3754E435727}" dt="2024-01-22T11:44:19.028" v="6" actId="20577"/>
      <pc:docMkLst>
        <pc:docMk/>
      </pc:docMkLst>
      <pc:sldChg chg="modSp mod">
        <pc:chgData name="Charlotte Moss" userId="17b589c9-cb67-41ed-a894-f82ca12b573d" providerId="ADAL" clId="{4D5C4550-E344-4C00-B96E-C3754E435727}" dt="2024-01-22T11:44:19.028" v="6" actId="20577"/>
        <pc:sldMkLst>
          <pc:docMk/>
          <pc:sldMk cId="2353116558" sldId="256"/>
        </pc:sldMkLst>
        <pc:graphicFrameChg chg="modGraphic">
          <ac:chgData name="Charlotte Moss" userId="17b589c9-cb67-41ed-a894-f82ca12b573d" providerId="ADAL" clId="{4D5C4550-E344-4C00-B96E-C3754E435727}" dt="2024-01-22T11:44:19.028" v="6" actId="20577"/>
          <ac:graphicFrameMkLst>
            <pc:docMk/>
            <pc:sldMk cId="2353116558" sldId="256"/>
            <ac:graphicFrameMk id="48" creationId="{C587F2D2-7940-D925-C85D-F10B819AFD1A}"/>
          </ac:graphicFrameMkLst>
        </pc:graphicFrameChg>
      </pc:sldChg>
      <pc:sldChg chg="modSp mod">
        <pc:chgData name="Charlotte Moss" userId="17b589c9-cb67-41ed-a894-f82ca12b573d" providerId="ADAL" clId="{4D5C4550-E344-4C00-B96E-C3754E435727}" dt="2024-01-22T11:43:57.087" v="0" actId="2165"/>
        <pc:sldMkLst>
          <pc:docMk/>
          <pc:sldMk cId="97328136" sldId="257"/>
        </pc:sldMkLst>
        <pc:graphicFrameChg chg="modGraphic">
          <ac:chgData name="Charlotte Moss" userId="17b589c9-cb67-41ed-a894-f82ca12b573d" providerId="ADAL" clId="{4D5C4550-E344-4C00-B96E-C3754E435727}" dt="2024-01-22T11:43:57.087" v="0" actId="2165"/>
          <ac:graphicFrameMkLst>
            <pc:docMk/>
            <pc:sldMk cId="97328136" sldId="257"/>
            <ac:graphicFrameMk id="42" creationId="{88813AA8-AA9F-2036-FEB8-4543530B5F1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5C68-58F2-4023-A146-B5E7D24E5881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D3F0-5BE7-4AEA-B5E8-8C1155492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5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BD3F0-5BE7-4AEA-B5E8-8C11554924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9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0691-8567-9722-364E-E41761A5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6F2B1-F652-0403-A738-441F1C697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56765-33FD-F554-7F4F-4B7CB84F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D01C1-88F7-7DB1-2441-6AF459F8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47D7A-A2D5-85B8-0058-A5B98BCF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CDA5-C527-25D7-BB1E-661CE8E14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92337-746F-BA29-8C71-F4A98132A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9E27-EFFF-1329-81BF-2FF2C673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B3FF-8020-7F68-689E-B2C40E0F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3086-8AB2-D71E-20C6-3EF627E4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8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F98E3-95D1-F4FD-851B-1C3056F0D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6654B-891E-1E1A-F0C2-C730B29F2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7E4BE-CF1D-F8F2-0983-8A0F8EAD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E2671-8B2F-8CB9-FA98-26203DD5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3A6B9-4329-CEEF-652E-6C06162A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3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7DE5-D547-0731-4F21-959B7D90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BF23-AFA6-8248-1408-B10BA3BC6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70C57-C601-5953-904A-672F985A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EDF3E-1258-41FD-4508-E3359CA6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B2980-603C-2B27-C7BB-778DECD6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8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1891-569D-64B3-F6AC-371C9B4C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8BC6B-4CA6-51EC-B6DC-FB2D48F8C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096CC-B738-B1FD-6F80-9109D4EE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1BF3-6F19-59BF-477F-B05C8AE1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C20F3-CA6E-DA44-347B-D556ED92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26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C27F-3FF4-1CEC-A93B-471302A5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0CBCA-DA50-70D9-E2FD-E5C2CC96C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D4A44-C50F-CC67-7678-8BFAAC82F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4E4FA-082E-2DF8-4995-FF1AC435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8DACD-60F2-F94B-F84D-623E75ED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D0A87-EFCF-F181-D556-13EFC476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6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9A49-C6C0-670F-23AE-D3A5CD62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BA714-89FC-28B9-B1F1-2F20EB71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558B-2540-54BC-03FD-9AAF2678E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158F9-A43E-479D-69C5-84909F64D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DB593-B001-7F7B-4CD7-4DD0508A8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83857-37D8-764B-195B-8013518B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0F876-2CF7-2F55-77C2-4EFD153D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554C5-0EE5-72B8-ADD3-ED8A92A4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2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AF1B-0C78-7C39-AC82-6F8785AB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9126F-03C6-89F9-F763-FAE6F4CFD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D478F-9A93-D410-B918-D5B318FD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5F47F-415E-EBBD-DEC2-10203420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0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29858-4187-E549-9CFB-76F3F87F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5C779-5826-F0CC-5FD7-82E39DB2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BC56E-26FB-B03C-3205-6511E616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6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8B2D-E503-0CF9-1415-CDAAF306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4F15E-32FD-501B-F03D-6B3A563BE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A66D8-ACA6-F1BD-1B65-D0C7F48AF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57759-E49B-80E2-0FC4-3E475E4D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7B9C1-D77D-350D-CA51-7EA4B1A8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CBD2F-E493-B440-66B6-6F138BA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9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0098-EC23-D3D0-E349-5D3765EE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1E538-A128-D03B-6C05-7F28D1151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5ACDF-A08F-DCAF-71C3-82C905E1E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E1C93-D833-75D2-5E91-BCB1572B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0C582-948C-4CBB-359D-352E8C01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B18AC-294B-62D8-8AD2-6B3FCFCA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0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213E5-6BA1-BFD3-EE61-7648279D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9D49C-2129-FD75-AAF9-FF2E56854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93B24-FD02-907C-0ABF-1301E0516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38D6-02F3-412B-B37F-B9F962390069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D13DE-71B9-554E-5A14-292ECBAB5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61EB2-0B97-6833-9017-0924022CF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2508E-A718-47D7-8669-ED0470A70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5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sv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audio" Target="../media/audio2.wav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7" Type="http://schemas.openxmlformats.org/officeDocument/2006/relationships/image" Target="../media/image24.sv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0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gif"/><Relationship Id="rId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Table 107">
            <a:extLst>
              <a:ext uri="{FF2B5EF4-FFF2-40B4-BE49-F238E27FC236}">
                <a16:creationId xmlns:a16="http://schemas.microsoft.com/office/drawing/2014/main" id="{BC1FDF1E-531C-BC03-2C97-18A082C80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61283"/>
              </p:ext>
            </p:extLst>
          </p:nvPr>
        </p:nvGraphicFramePr>
        <p:xfrm>
          <a:off x="5555828" y="1754848"/>
          <a:ext cx="6636172" cy="814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617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814341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6FDD1AA-EAEF-39A4-DA51-0456D5BE2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09844"/>
              </p:ext>
            </p:extLst>
          </p:nvPr>
        </p:nvGraphicFramePr>
        <p:xfrm>
          <a:off x="5558954" y="409548"/>
          <a:ext cx="6633048" cy="135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262">
                  <a:extLst>
                    <a:ext uri="{9D8B030D-6E8A-4147-A177-3AD203B41FA5}">
                      <a16:colId xmlns:a16="http://schemas.microsoft.com/office/drawing/2014/main" val="210854961"/>
                    </a:ext>
                  </a:extLst>
                </a:gridCol>
                <a:gridCol w="1658262">
                  <a:extLst>
                    <a:ext uri="{9D8B030D-6E8A-4147-A177-3AD203B41FA5}">
                      <a16:colId xmlns:a16="http://schemas.microsoft.com/office/drawing/2014/main" val="3289349689"/>
                    </a:ext>
                  </a:extLst>
                </a:gridCol>
                <a:gridCol w="1658262">
                  <a:extLst>
                    <a:ext uri="{9D8B030D-6E8A-4147-A177-3AD203B41FA5}">
                      <a16:colId xmlns:a16="http://schemas.microsoft.com/office/drawing/2014/main" val="3116131649"/>
                    </a:ext>
                  </a:extLst>
                </a:gridCol>
                <a:gridCol w="1658262">
                  <a:extLst>
                    <a:ext uri="{9D8B030D-6E8A-4147-A177-3AD203B41FA5}">
                      <a16:colId xmlns:a16="http://schemas.microsoft.com/office/drawing/2014/main" val="1386792111"/>
                    </a:ext>
                  </a:extLst>
                </a:gridCol>
              </a:tblGrid>
              <a:tr h="676129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consonantal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vocalic 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923455"/>
                  </a:ext>
                </a:extLst>
              </a:tr>
              <a:tr h="676129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er-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-er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0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r>
                        <a:rPr lang="en-GB" sz="10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405000"/>
                  </a:ext>
                </a:extLst>
              </a:tr>
            </a:tbl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7EB43B13-9311-734B-3238-D3D450239796}"/>
              </a:ext>
            </a:extLst>
          </p:cNvPr>
          <p:cNvSpPr txBox="1">
            <a:spLocks/>
          </p:cNvSpPr>
          <p:nvPr/>
        </p:nvSpPr>
        <p:spPr>
          <a:xfrm>
            <a:off x="1676400" y="47527"/>
            <a:ext cx="1051560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Blau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Summer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FC98D-4543-F0A0-1C17-02A9B79C013E}"/>
              </a:ext>
            </a:extLst>
          </p:cNvPr>
          <p:cNvSpPr/>
          <p:nvPr/>
        </p:nvSpPr>
        <p:spPr>
          <a:xfrm>
            <a:off x="5424754" y="68798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47" name="Table 30">
            <a:extLst>
              <a:ext uri="{FF2B5EF4-FFF2-40B4-BE49-F238E27FC236}">
                <a16:creationId xmlns:a16="http://schemas.microsoft.com/office/drawing/2014/main" id="{E75A3570-730A-399D-3AF3-996530C97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06947"/>
              </p:ext>
            </p:extLst>
          </p:nvPr>
        </p:nvGraphicFramePr>
        <p:xfrm>
          <a:off x="102037" y="-9623"/>
          <a:ext cx="2513330" cy="2672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330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6919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 words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froh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glad, happy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74174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bitte – please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150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danke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thank you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dann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then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73233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man – you (general), 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78252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Frohe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Ostern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Happy Easter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39346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Appetit – enjoy your meal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0993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Nacht – goodnight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489446"/>
                  </a:ext>
                </a:extLst>
              </a:tr>
              <a:tr h="264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Spaß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have fun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06409"/>
                  </a:ext>
                </a:extLst>
              </a:tr>
            </a:tbl>
          </a:graphicData>
        </a:graphic>
      </p:graphicFrame>
      <p:graphicFrame>
        <p:nvGraphicFramePr>
          <p:cNvPr id="48" name="Table 30">
            <a:extLst>
              <a:ext uri="{FF2B5EF4-FFF2-40B4-BE49-F238E27FC236}">
                <a16:creationId xmlns:a16="http://schemas.microsoft.com/office/drawing/2014/main" id="{C587F2D2-7940-D925-C85D-F10B819AF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21400"/>
              </p:ext>
            </p:extLst>
          </p:nvPr>
        </p:nvGraphicFramePr>
        <p:xfrm>
          <a:off x="2647370" y="-9623"/>
          <a:ext cx="2825583" cy="473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5583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Durst – hunger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Hunger – hunger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0091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Spaß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fun (m)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8379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Angst (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vor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– fear (of)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86077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egg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74455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Frühstück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breakfast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15537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Doing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things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84010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werden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become, get, becoming, getting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909354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werde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become, get, I’m becoming, getting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27440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wirst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become, get, you’re becoming, getting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69486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wird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 becomes, gets, he is becoming, getting,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85396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wird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she becomes, gets, she is becoming, getting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17726"/>
                  </a:ext>
                </a:extLst>
              </a:tr>
              <a:tr h="262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11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wird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it becomes, gets, it is becoming, getting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46433"/>
                  </a:ext>
                </a:extLst>
              </a:tr>
            </a:tbl>
          </a:graphicData>
        </a:graphic>
      </p:graphicFrame>
      <p:graphicFrame>
        <p:nvGraphicFramePr>
          <p:cNvPr id="49" name="Table 34">
            <a:extLst>
              <a:ext uri="{FF2B5EF4-FFF2-40B4-BE49-F238E27FC236}">
                <a16:creationId xmlns:a16="http://schemas.microsoft.com/office/drawing/2014/main" id="{A0D29ADF-A66A-583C-146E-3662FCF44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48966"/>
              </p:ext>
            </p:extLst>
          </p:nvPr>
        </p:nvGraphicFramePr>
        <p:xfrm>
          <a:off x="5555828" y="2564176"/>
          <a:ext cx="6636173" cy="4302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0126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2196120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239927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09528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verb sein</a:t>
                      </a:r>
                    </a:p>
                    <a:p>
                      <a:endParaRPr lang="en-GB" sz="1050" b="1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  <a:p>
                      <a:endParaRPr lang="en-GB" sz="1050" b="1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verb 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haben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meaning ‘to be’</a:t>
                      </a:r>
                    </a:p>
                    <a:p>
                      <a:r>
                        <a:rPr lang="en-GB" sz="105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Haben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can sometimes mean ‘to be, being’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20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(you) |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ihr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(you all)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Strong verbs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Strong verbs change the vowel for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du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and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er/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sie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/es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:</a:t>
                      </a:r>
                      <a:endParaRPr lang="en-GB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‘Sie’ (they) and ‘man’ (people/you in general)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pc="-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say they + verb in German: use </a:t>
                      </a:r>
                      <a:r>
                        <a:rPr lang="en-GB" sz="1100" b="1" spc="-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spc="-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+ verb ending –</a:t>
                      </a:r>
                      <a:r>
                        <a:rPr lang="en-GB" sz="1100" b="1" spc="-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1100" spc="-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38E0291-4CC0-06B2-1F8E-738EB8D49898}"/>
              </a:ext>
            </a:extLst>
          </p:cNvPr>
          <p:cNvGrpSpPr/>
          <p:nvPr/>
        </p:nvGrpSpPr>
        <p:grpSpPr>
          <a:xfrm>
            <a:off x="6239262" y="32163"/>
            <a:ext cx="932955" cy="310214"/>
            <a:chOff x="3709178" y="-2191245"/>
            <a:chExt cx="1584764" cy="969724"/>
          </a:xfrm>
        </p:grpSpPr>
        <p:pic>
          <p:nvPicPr>
            <p:cNvPr id="121" name="Picture 120" descr="Logo, icon&#10;&#10;Description automatically generated">
              <a:extLst>
                <a:ext uri="{FF2B5EF4-FFF2-40B4-BE49-F238E27FC236}">
                  <a16:creationId xmlns:a16="http://schemas.microsoft.com/office/drawing/2014/main" id="{82439DB6-EB74-5DFA-3DEE-199223F11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22" name="Speech Bubble: Oval 121">
              <a:extLst>
                <a:ext uri="{FF2B5EF4-FFF2-40B4-BE49-F238E27FC236}">
                  <a16:creationId xmlns:a16="http://schemas.microsoft.com/office/drawing/2014/main" id="{F29D76F6-D7B1-3EFC-2202-80835B655166}"/>
                </a:ext>
              </a:extLst>
            </p:cNvPr>
            <p:cNvSpPr/>
            <p:nvPr/>
          </p:nvSpPr>
          <p:spPr>
            <a:xfrm>
              <a:off x="3709178" y="-2191245"/>
              <a:ext cx="818287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…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76E14D4F-3777-DE70-57BB-056C8E85E6B5}"/>
              </a:ext>
            </a:extLst>
          </p:cNvPr>
          <p:cNvSpPr txBox="1"/>
          <p:nvPr/>
        </p:nvSpPr>
        <p:spPr>
          <a:xfrm>
            <a:off x="5522130" y="1731755"/>
            <a:ext cx="68045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Word order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kumimoji="0" lang="en-US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 can start a German sentence with the time adverb to emphasize it.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85770A-E164-EC46-1F43-49829C28A52A}"/>
              </a:ext>
            </a:extLst>
          </p:cNvPr>
          <p:cNvSpPr/>
          <p:nvPr/>
        </p:nvSpPr>
        <p:spPr>
          <a:xfrm>
            <a:off x="5530062" y="785847"/>
            <a:ext cx="45557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ier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8B1E3-B801-667C-39F3-844287CD5128}"/>
              </a:ext>
            </a:extLst>
          </p:cNvPr>
          <p:cNvSpPr/>
          <p:nvPr/>
        </p:nvSpPr>
        <p:spPr>
          <a:xfrm>
            <a:off x="7255619" y="797401"/>
            <a:ext cx="50366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428C44-48A3-DA01-88C0-F41633FF1C75}"/>
              </a:ext>
            </a:extLst>
          </p:cNvPr>
          <p:cNvSpPr/>
          <p:nvPr/>
        </p:nvSpPr>
        <p:spPr>
          <a:xfrm>
            <a:off x="8945065" y="817683"/>
            <a:ext cx="37862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6EBAF7-685B-46FC-7972-0428E9B851B7}"/>
              </a:ext>
            </a:extLst>
          </p:cNvPr>
          <p:cNvSpPr/>
          <p:nvPr/>
        </p:nvSpPr>
        <p:spPr>
          <a:xfrm>
            <a:off x="10590587" y="808116"/>
            <a:ext cx="410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347FED-3C7D-5238-3776-E7CB4DBD6669}"/>
              </a:ext>
            </a:extLst>
          </p:cNvPr>
          <p:cNvSpPr/>
          <p:nvPr/>
        </p:nvSpPr>
        <p:spPr>
          <a:xfrm>
            <a:off x="5531601" y="1477850"/>
            <a:ext cx="33214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er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FF366E-E181-B71C-DBF2-53772A75D682}"/>
              </a:ext>
            </a:extLst>
          </p:cNvPr>
          <p:cNvSpPr/>
          <p:nvPr/>
        </p:nvSpPr>
        <p:spPr>
          <a:xfrm>
            <a:off x="7206853" y="1470775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wied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CustomShape 2">
            <a:extLst>
              <a:ext uri="{FF2B5EF4-FFF2-40B4-BE49-F238E27FC236}">
                <a16:creationId xmlns:a16="http://schemas.microsoft.com/office/drawing/2014/main" id="{78E54CF4-5960-9794-65A2-C4A4F83E01BA}"/>
              </a:ext>
            </a:extLst>
          </p:cNvPr>
          <p:cNvSpPr/>
          <p:nvPr/>
        </p:nvSpPr>
        <p:spPr>
          <a:xfrm>
            <a:off x="8824230" y="1474471"/>
            <a:ext cx="770596" cy="3194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richt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ig</a:t>
            </a: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41" name="CustomShape 3">
            <a:extLst>
              <a:ext uri="{FF2B5EF4-FFF2-40B4-BE49-F238E27FC236}">
                <a16:creationId xmlns:a16="http://schemas.microsoft.com/office/drawing/2014/main" id="{C5E9176D-9798-FE95-F533-BCFE8EBDDA1F}"/>
              </a:ext>
            </a:extLst>
          </p:cNvPr>
          <p:cNvSpPr/>
          <p:nvPr/>
        </p:nvSpPr>
        <p:spPr>
          <a:xfrm>
            <a:off x="5538969" y="4873242"/>
            <a:ext cx="2215981" cy="422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to one person, use</a:t>
            </a:r>
            <a:r>
              <a:rPr kumimoji="0" lang="en-GB" sz="105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05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2" name="CustomShape 3">
            <a:extLst>
              <a:ext uri="{FF2B5EF4-FFF2-40B4-BE49-F238E27FC236}">
                <a16:creationId xmlns:a16="http://schemas.microsoft.com/office/drawing/2014/main" id="{018235BE-CDF2-3822-D1A5-D545FF7290FE}"/>
              </a:ext>
            </a:extLst>
          </p:cNvPr>
          <p:cNvSpPr/>
          <p:nvPr/>
        </p:nvSpPr>
        <p:spPr>
          <a:xfrm>
            <a:off x="5537248" y="5812070"/>
            <a:ext cx="2215981" cy="4797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all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 or ‘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both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’, use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ihr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43" name="CustomShape 4">
            <a:extLst>
              <a:ext uri="{FF2B5EF4-FFF2-40B4-BE49-F238E27FC236}">
                <a16:creationId xmlns:a16="http://schemas.microsoft.com/office/drawing/2014/main" id="{D7E06798-1F1A-8E78-CAFC-316173C6B252}"/>
              </a:ext>
            </a:extLst>
          </p:cNvPr>
          <p:cNvSpPr/>
          <p:nvPr/>
        </p:nvSpPr>
        <p:spPr>
          <a:xfrm>
            <a:off x="5517876" y="6210678"/>
            <a:ext cx="1873472" cy="293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defRPr/>
            </a:pPr>
            <a:r>
              <a:rPr lang="en-GB" sz="1050" b="1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Ihr</a:t>
            </a:r>
            <a:r>
              <a:rPr lang="en-GB" sz="105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5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such</a:t>
            </a:r>
            <a:r>
              <a:rPr lang="en-GB" sz="1050" b="1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105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Ostereier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1050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CustomShape 5">
            <a:extLst>
              <a:ext uri="{FF2B5EF4-FFF2-40B4-BE49-F238E27FC236}">
                <a16:creationId xmlns:a16="http://schemas.microsoft.com/office/drawing/2014/main" id="{80437C37-72D0-6DAC-398F-9157D5EC7256}"/>
              </a:ext>
            </a:extLst>
          </p:cNvPr>
          <p:cNvSpPr/>
          <p:nvPr/>
        </p:nvSpPr>
        <p:spPr>
          <a:xfrm>
            <a:off x="5517876" y="6423686"/>
            <a:ext cx="2497376" cy="306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defRPr/>
            </a:pPr>
            <a:r>
              <a:rPr lang="en-GB" sz="1050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You (all) are looking for  Easter eggs.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A41384-F808-C5F5-9DCF-CD097567956F}"/>
              </a:ext>
            </a:extLst>
          </p:cNvPr>
          <p:cNvSpPr/>
          <p:nvPr/>
        </p:nvSpPr>
        <p:spPr>
          <a:xfrm>
            <a:off x="6382001" y="310631"/>
            <a:ext cx="7063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prstClr val="black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4" name="Picture 2" descr="Free vector graphics of World">
            <a:extLst>
              <a:ext uri="{FF2B5EF4-FFF2-40B4-BE49-F238E27FC236}">
                <a16:creationId xmlns:a16="http://schemas.microsoft.com/office/drawing/2014/main" id="{CF06FE87-B91E-D285-01A9-26F726FE1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03" y="487425"/>
            <a:ext cx="517989" cy="5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960501-A65E-3B68-06CE-2F4B8CAC1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416" y="485143"/>
            <a:ext cx="573391" cy="539909"/>
          </a:xfrm>
          <a:prstGeom prst="rect">
            <a:avLst/>
          </a:prstGeom>
        </p:spPr>
      </p:pic>
      <p:pic>
        <p:nvPicPr>
          <p:cNvPr id="6" name="Graphic 5" descr="Map with pin with solid fill">
            <a:extLst>
              <a:ext uri="{FF2B5EF4-FFF2-40B4-BE49-F238E27FC236}">
                <a16:creationId xmlns:a16="http://schemas.microsoft.com/office/drawing/2014/main" id="{00EA7CBD-132A-EAA1-414E-9611C4EED5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8950" y="386706"/>
            <a:ext cx="617598" cy="617598"/>
          </a:xfrm>
          <a:prstGeom prst="rect">
            <a:avLst/>
          </a:prstGeom>
        </p:spPr>
      </p:pic>
      <p:pic>
        <p:nvPicPr>
          <p:cNvPr id="8" name="Picture 7" descr="boy pointing to another boy">
            <a:extLst>
              <a:ext uri="{FF2B5EF4-FFF2-40B4-BE49-F238E27FC236}">
                <a16:creationId xmlns:a16="http://schemas.microsoft.com/office/drawing/2014/main" id="{F366A64E-5DEB-7D74-A53E-990DE8F2FA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84" y="1080960"/>
            <a:ext cx="956716" cy="656781"/>
          </a:xfrm>
          <a:prstGeom prst="rect">
            <a:avLst/>
          </a:prstGeom>
        </p:spPr>
      </p:pic>
      <p:pic>
        <p:nvPicPr>
          <p:cNvPr id="10" name="Picture 9" descr="arrows going in a circle">
            <a:extLst>
              <a:ext uri="{FF2B5EF4-FFF2-40B4-BE49-F238E27FC236}">
                <a16:creationId xmlns:a16="http://schemas.microsoft.com/office/drawing/2014/main" id="{04101871-26E2-36C5-D5EC-B6D60C56427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50" y="1046095"/>
            <a:ext cx="702823" cy="70282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4655AC0-70E4-E1F5-F3F9-F02BE62404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686086" y="1122841"/>
            <a:ext cx="540090" cy="54008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3B3D14E-5121-0149-8AB8-ABEA24A561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22" b="98068" l="9356" r="91684">
                        <a14:foregroundMark x1="53430" y1="52174" x2="53430" y2="52174"/>
                        <a14:foregroundMark x1="56549" y1="52174" x2="57173" y2="51449"/>
                        <a14:foregroundMark x1="53430" y1="6522" x2="53430" y2="6522"/>
                        <a14:foregroundMark x1="52807" y1="53865" x2="52807" y2="53865"/>
                        <a14:foregroundMark x1="62786" y1="51208" x2="62786" y2="51208"/>
                        <a14:foregroundMark x1="55094" y1="92271" x2="55094" y2="92271"/>
                        <a14:foregroundMark x1="53015" y1="98068" x2="53015" y2="98068"/>
                        <a14:foregroundMark x1="90021" y1="79469" x2="90021" y2="79469"/>
                        <a14:foregroundMark x1="91684" y1="35266" x2="91684" y2="35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9265" y="2574321"/>
            <a:ext cx="2397737" cy="20637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D3F3DCB-7ADC-FCF2-EC97-600AD21DF8AB}"/>
              </a:ext>
            </a:extLst>
          </p:cNvPr>
          <p:cNvSpPr txBox="1"/>
          <p:nvPr/>
        </p:nvSpPr>
        <p:spPr>
          <a:xfrm>
            <a:off x="6335692" y="2790854"/>
            <a:ext cx="77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ich bin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958642-D905-4A28-4F58-DE805ABA16ED}"/>
              </a:ext>
            </a:extLst>
          </p:cNvPr>
          <p:cNvSpPr txBox="1"/>
          <p:nvPr/>
        </p:nvSpPr>
        <p:spPr>
          <a:xfrm>
            <a:off x="6448332" y="3006531"/>
            <a:ext cx="77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I 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5C55EF-192F-DE8C-0AB7-916A2C98E090}"/>
              </a:ext>
            </a:extLst>
          </p:cNvPr>
          <p:cNvSpPr txBox="1"/>
          <p:nvPr/>
        </p:nvSpPr>
        <p:spPr>
          <a:xfrm>
            <a:off x="6912358" y="3100027"/>
            <a:ext cx="77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 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bist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6F0E45-A29C-A213-7A78-3BECD77BDEEB}"/>
              </a:ext>
            </a:extLst>
          </p:cNvPr>
          <p:cNvSpPr txBox="1"/>
          <p:nvPr/>
        </p:nvSpPr>
        <p:spPr>
          <a:xfrm>
            <a:off x="6934200" y="3326831"/>
            <a:ext cx="813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you are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E8F0B-6C70-802C-BDC0-C7ED6155C07D}"/>
              </a:ext>
            </a:extLst>
          </p:cNvPr>
          <p:cNvSpPr txBox="1"/>
          <p:nvPr/>
        </p:nvSpPr>
        <p:spPr>
          <a:xfrm>
            <a:off x="6823243" y="3770474"/>
            <a:ext cx="1081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er/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C45DEB-339D-AA03-88F4-E6814A26609F}"/>
              </a:ext>
            </a:extLst>
          </p:cNvPr>
          <p:cNvSpPr txBox="1"/>
          <p:nvPr/>
        </p:nvSpPr>
        <p:spPr>
          <a:xfrm>
            <a:off x="6424690" y="3747372"/>
            <a:ext cx="5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wir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sind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C5F370-1EA7-B0D8-71CD-76D3D2D569B7}"/>
              </a:ext>
            </a:extLst>
          </p:cNvPr>
          <p:cNvSpPr txBox="1"/>
          <p:nvPr/>
        </p:nvSpPr>
        <p:spPr>
          <a:xfrm>
            <a:off x="6896739" y="3994652"/>
            <a:ext cx="891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he/she is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6836193-69A4-3852-7758-EEB58346CAF1}"/>
              </a:ext>
            </a:extLst>
          </p:cNvPr>
          <p:cNvSpPr txBox="1"/>
          <p:nvPr/>
        </p:nvSpPr>
        <p:spPr>
          <a:xfrm>
            <a:off x="6360140" y="4219762"/>
            <a:ext cx="1110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we 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C75833-04E8-403D-9879-D82E988C5FF5}"/>
              </a:ext>
            </a:extLst>
          </p:cNvPr>
          <p:cNvSpPr txBox="1"/>
          <p:nvPr/>
        </p:nvSpPr>
        <p:spPr>
          <a:xfrm>
            <a:off x="5739580" y="3753652"/>
            <a:ext cx="85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seid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4D2300-FB63-9BBB-407E-9A9109C7721C}"/>
              </a:ext>
            </a:extLst>
          </p:cNvPr>
          <p:cNvSpPr txBox="1"/>
          <p:nvPr/>
        </p:nvSpPr>
        <p:spPr>
          <a:xfrm>
            <a:off x="5621749" y="4008982"/>
            <a:ext cx="10327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  <a:latin typeface="Century Gothic" panose="020B0502020202020204" pitchFamily="34" charset="0"/>
              </a:rPr>
              <a:t>you (all) are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BA560D-E37F-CFFA-CD3B-2D373D0E9974}"/>
              </a:ext>
            </a:extLst>
          </p:cNvPr>
          <p:cNvSpPr txBox="1"/>
          <p:nvPr/>
        </p:nvSpPr>
        <p:spPr>
          <a:xfrm>
            <a:off x="5651983" y="3044885"/>
            <a:ext cx="850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Sie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sind</a:t>
            </a: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307833-251B-3FC2-73D1-7B1F1D2D1B7D}"/>
              </a:ext>
            </a:extLst>
          </p:cNvPr>
          <p:cNvSpPr txBox="1"/>
          <p:nvPr/>
        </p:nvSpPr>
        <p:spPr>
          <a:xfrm>
            <a:off x="5579450" y="3200004"/>
            <a:ext cx="1235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You (formal) are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20D8D4-BB7D-D752-3F4A-E30EBE545D38}"/>
              </a:ext>
            </a:extLst>
          </p:cNvPr>
          <p:cNvSpPr txBox="1"/>
          <p:nvPr/>
        </p:nvSpPr>
        <p:spPr>
          <a:xfrm>
            <a:off x="5710998" y="3327348"/>
            <a:ext cx="850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sind</a:t>
            </a: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3D362-844C-3A55-DF85-E02B3F3A3D9D}"/>
              </a:ext>
            </a:extLst>
          </p:cNvPr>
          <p:cNvSpPr txBox="1"/>
          <p:nvPr/>
        </p:nvSpPr>
        <p:spPr>
          <a:xfrm>
            <a:off x="5829179" y="3491609"/>
            <a:ext cx="1110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they are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DE9B94-CA67-D73D-509C-E098C4BD63E2}"/>
              </a:ext>
            </a:extLst>
          </p:cNvPr>
          <p:cNvSpPr txBox="1"/>
          <p:nvPr/>
        </p:nvSpPr>
        <p:spPr>
          <a:xfrm>
            <a:off x="6407095" y="3407618"/>
            <a:ext cx="77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sein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170B539-7544-92AF-5F10-4CCB9B2F69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22" b="98068" l="9356" r="91684">
                        <a14:foregroundMark x1="53430" y1="52174" x2="53430" y2="52174"/>
                        <a14:foregroundMark x1="56549" y1="52174" x2="57173" y2="51449"/>
                        <a14:foregroundMark x1="53430" y1="6522" x2="53430" y2="6522"/>
                        <a14:foregroundMark x1="52807" y1="53865" x2="52807" y2="53865"/>
                        <a14:foregroundMark x1="62786" y1="51208" x2="62786" y2="51208"/>
                        <a14:foregroundMark x1="55094" y1="92271" x2="55094" y2="92271"/>
                        <a14:foregroundMark x1="53015" y1="98068" x2="53015" y2="98068"/>
                        <a14:foregroundMark x1="90021" y1="79469" x2="90021" y2="79469"/>
                        <a14:foregroundMark x1="91684" y1="35266" x2="91684" y2="35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5063" y="2544009"/>
            <a:ext cx="2397737" cy="2063749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B08032D9-503F-C491-E5F4-0A8FB49D028F}"/>
              </a:ext>
            </a:extLst>
          </p:cNvPr>
          <p:cNvSpPr txBox="1"/>
          <p:nvPr/>
        </p:nvSpPr>
        <p:spPr>
          <a:xfrm>
            <a:off x="8578436" y="2592921"/>
            <a:ext cx="64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b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5255469-A235-25B0-25BB-AA004BD70F00}"/>
              </a:ext>
            </a:extLst>
          </p:cNvPr>
          <p:cNvSpPr txBox="1"/>
          <p:nvPr/>
        </p:nvSpPr>
        <p:spPr>
          <a:xfrm>
            <a:off x="8596672" y="2947668"/>
            <a:ext cx="60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I have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12C4166-2D27-CECC-FF72-BEEBFEE6F0B6}"/>
              </a:ext>
            </a:extLst>
          </p:cNvPr>
          <p:cNvSpPr txBox="1"/>
          <p:nvPr/>
        </p:nvSpPr>
        <p:spPr>
          <a:xfrm>
            <a:off x="9134431" y="3088950"/>
            <a:ext cx="77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 hast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5E7652C-57F2-B0AF-32DA-D3662D0063A0}"/>
              </a:ext>
            </a:extLst>
          </p:cNvPr>
          <p:cNvSpPr txBox="1"/>
          <p:nvPr/>
        </p:nvSpPr>
        <p:spPr>
          <a:xfrm>
            <a:off x="9109998" y="3296519"/>
            <a:ext cx="813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you have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47A6804-F566-641D-6071-7435CB9691B7}"/>
              </a:ext>
            </a:extLst>
          </p:cNvPr>
          <p:cNvSpPr txBox="1"/>
          <p:nvPr/>
        </p:nvSpPr>
        <p:spPr>
          <a:xfrm>
            <a:off x="8973688" y="3740499"/>
            <a:ext cx="1081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er/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hat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DD53915-23C7-AFA9-FF43-948C5F9A4269}"/>
              </a:ext>
            </a:extLst>
          </p:cNvPr>
          <p:cNvSpPr txBox="1"/>
          <p:nvPr/>
        </p:nvSpPr>
        <p:spPr>
          <a:xfrm>
            <a:off x="8545393" y="3878420"/>
            <a:ext cx="69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wir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haben</a:t>
            </a: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4C9265F-7CEA-3655-A911-8668AA9D15BF}"/>
              </a:ext>
            </a:extLst>
          </p:cNvPr>
          <p:cNvSpPr txBox="1"/>
          <p:nvPr/>
        </p:nvSpPr>
        <p:spPr>
          <a:xfrm>
            <a:off x="9200681" y="3902738"/>
            <a:ext cx="891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he/she has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25E21EF-CB4E-4015-D475-3D67C6C85B29}"/>
              </a:ext>
            </a:extLst>
          </p:cNvPr>
          <p:cNvSpPr txBox="1"/>
          <p:nvPr/>
        </p:nvSpPr>
        <p:spPr>
          <a:xfrm>
            <a:off x="8525828" y="4257143"/>
            <a:ext cx="1110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we have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2E5C14B-466D-27EA-F271-BF7137CCEF98}"/>
              </a:ext>
            </a:extLst>
          </p:cNvPr>
          <p:cNvSpPr txBox="1"/>
          <p:nvPr/>
        </p:nvSpPr>
        <p:spPr>
          <a:xfrm>
            <a:off x="7888725" y="3709033"/>
            <a:ext cx="85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habt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FB8ADF5-20F4-1FB1-E5D4-C2C4411CEDB1}"/>
              </a:ext>
            </a:extLst>
          </p:cNvPr>
          <p:cNvSpPr txBox="1"/>
          <p:nvPr/>
        </p:nvSpPr>
        <p:spPr>
          <a:xfrm>
            <a:off x="7791457" y="3958140"/>
            <a:ext cx="10327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you (all) have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26803B0-A8B2-DBF0-FB37-EA2EA81B82D9}"/>
              </a:ext>
            </a:extLst>
          </p:cNvPr>
          <p:cNvSpPr txBox="1"/>
          <p:nvPr/>
        </p:nvSpPr>
        <p:spPr>
          <a:xfrm>
            <a:off x="7737027" y="3014573"/>
            <a:ext cx="941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Sie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haben</a:t>
            </a: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910502C-EB8A-1F2B-B954-0A7001900A01}"/>
              </a:ext>
            </a:extLst>
          </p:cNvPr>
          <p:cNvSpPr txBox="1"/>
          <p:nvPr/>
        </p:nvSpPr>
        <p:spPr>
          <a:xfrm>
            <a:off x="7686951" y="3175493"/>
            <a:ext cx="1235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2060"/>
                </a:solidFill>
                <a:latin typeface="Century Gothic" panose="020B0502020202020204" pitchFamily="34" charset="0"/>
              </a:rPr>
              <a:t>You (formal) have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3A71B82-DE7F-3913-79EC-E4274CF82EFC}"/>
              </a:ext>
            </a:extLst>
          </p:cNvPr>
          <p:cNvSpPr txBox="1"/>
          <p:nvPr/>
        </p:nvSpPr>
        <p:spPr>
          <a:xfrm>
            <a:off x="7826266" y="3309278"/>
            <a:ext cx="942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haben</a:t>
            </a: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18D2CE7-FF49-4BA1-699B-09A276AB11CD}"/>
              </a:ext>
            </a:extLst>
          </p:cNvPr>
          <p:cNvSpPr txBox="1"/>
          <p:nvPr/>
        </p:nvSpPr>
        <p:spPr>
          <a:xfrm>
            <a:off x="7890943" y="3465153"/>
            <a:ext cx="11103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they have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955C5DF-0862-14A9-6D30-B26BA36B809F}"/>
              </a:ext>
            </a:extLst>
          </p:cNvPr>
          <p:cNvSpPr txBox="1"/>
          <p:nvPr/>
        </p:nvSpPr>
        <p:spPr>
          <a:xfrm>
            <a:off x="8553795" y="3532306"/>
            <a:ext cx="77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haben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CustomShape 8">
            <a:extLst>
              <a:ext uri="{FF2B5EF4-FFF2-40B4-BE49-F238E27FC236}">
                <a16:creationId xmlns:a16="http://schemas.microsoft.com/office/drawing/2014/main" id="{5725AA3C-7410-7F92-53FF-08533480E63C}"/>
              </a:ext>
            </a:extLst>
          </p:cNvPr>
          <p:cNvSpPr/>
          <p:nvPr/>
        </p:nvSpPr>
        <p:spPr>
          <a:xfrm>
            <a:off x="9957870" y="3096133"/>
            <a:ext cx="1383797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Ich </a:t>
            </a:r>
            <a:r>
              <a:rPr lang="en-GB" sz="1100" b="1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habe</a:t>
            </a:r>
            <a:r>
              <a:rPr lang="en-GB" sz="110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Hunger.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0" name="CustomShape 9">
            <a:extLst>
              <a:ext uri="{FF2B5EF4-FFF2-40B4-BE49-F238E27FC236}">
                <a16:creationId xmlns:a16="http://schemas.microsoft.com/office/drawing/2014/main" id="{AC79BD06-9B53-A30E-2098-0776D8FEDD5C}"/>
              </a:ext>
            </a:extLst>
          </p:cNvPr>
          <p:cNvSpPr/>
          <p:nvPr/>
        </p:nvSpPr>
        <p:spPr>
          <a:xfrm>
            <a:off x="9957870" y="3297841"/>
            <a:ext cx="1250738" cy="261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 am hungry.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1" name="CustomShape 10">
            <a:extLst>
              <a:ext uri="{FF2B5EF4-FFF2-40B4-BE49-F238E27FC236}">
                <a16:creationId xmlns:a16="http://schemas.microsoft.com/office/drawing/2014/main" id="{5A1D6B5C-E6DD-0A89-9816-2F7D8FA9A709}"/>
              </a:ext>
            </a:extLst>
          </p:cNvPr>
          <p:cNvSpPr/>
          <p:nvPr/>
        </p:nvSpPr>
        <p:spPr>
          <a:xfrm>
            <a:off x="9957870" y="3591140"/>
            <a:ext cx="1094685" cy="24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Du hast 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Durst.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2" name="CustomShape 11">
            <a:extLst>
              <a:ext uri="{FF2B5EF4-FFF2-40B4-BE49-F238E27FC236}">
                <a16:creationId xmlns:a16="http://schemas.microsoft.com/office/drawing/2014/main" id="{4560FF72-B821-A9AA-B3DB-07ABCE517E6B}"/>
              </a:ext>
            </a:extLst>
          </p:cNvPr>
          <p:cNvSpPr/>
          <p:nvPr/>
        </p:nvSpPr>
        <p:spPr>
          <a:xfrm>
            <a:off x="9957870" y="4349807"/>
            <a:ext cx="1993616" cy="312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He is scared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of  spiders.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5" name="CustomShape 10">
            <a:extLst>
              <a:ext uri="{FF2B5EF4-FFF2-40B4-BE49-F238E27FC236}">
                <a16:creationId xmlns:a16="http://schemas.microsoft.com/office/drawing/2014/main" id="{5C84ACB6-C2CE-34F0-1F67-EFD89B90241E}"/>
              </a:ext>
            </a:extLst>
          </p:cNvPr>
          <p:cNvSpPr/>
          <p:nvPr/>
        </p:nvSpPr>
        <p:spPr>
          <a:xfrm>
            <a:off x="9957870" y="4153198"/>
            <a:ext cx="2063621" cy="266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Er hat </a:t>
            </a:r>
            <a:r>
              <a:rPr lang="en-GB" sz="1100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Angst </a:t>
            </a:r>
            <a:r>
              <a:rPr lang="en-GB" sz="1100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vor</a:t>
            </a:r>
            <a:r>
              <a:rPr lang="en-GB" sz="1100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100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Spinnen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6" name="CustomShape 11">
            <a:extLst>
              <a:ext uri="{FF2B5EF4-FFF2-40B4-BE49-F238E27FC236}">
                <a16:creationId xmlns:a16="http://schemas.microsoft.com/office/drawing/2014/main" id="{CEA45E8D-2CA0-3C06-61D5-A74275A47B31}"/>
              </a:ext>
            </a:extLst>
          </p:cNvPr>
          <p:cNvSpPr/>
          <p:nvPr/>
        </p:nvSpPr>
        <p:spPr>
          <a:xfrm>
            <a:off x="9957870" y="3784507"/>
            <a:ext cx="1172571" cy="3167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You are thirsty. 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9389E633-3964-487C-46F5-56C102CAA9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69583" y="3047379"/>
            <a:ext cx="496609" cy="487059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CEB319B-6D38-E867-786A-4C79362DC8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67312" y="3573878"/>
            <a:ext cx="525596" cy="406143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748D7D0D-C9E9-195E-8C63-1EB32CA679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31532" y="4178732"/>
            <a:ext cx="439908" cy="392128"/>
          </a:xfrm>
          <a:prstGeom prst="rect">
            <a:avLst/>
          </a:prstGeom>
        </p:spPr>
      </p:pic>
      <p:sp>
        <p:nvSpPr>
          <p:cNvPr id="124" name="CustomShape 4">
            <a:extLst>
              <a:ext uri="{FF2B5EF4-FFF2-40B4-BE49-F238E27FC236}">
                <a16:creationId xmlns:a16="http://schemas.microsoft.com/office/drawing/2014/main" id="{7595BAD2-1469-92C8-F7D5-D3A13211B5CD}"/>
              </a:ext>
            </a:extLst>
          </p:cNvPr>
          <p:cNvSpPr/>
          <p:nvPr/>
        </p:nvSpPr>
        <p:spPr>
          <a:xfrm>
            <a:off x="5533862" y="5302815"/>
            <a:ext cx="1873472" cy="293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defRPr/>
            </a:pPr>
            <a:r>
              <a:rPr lang="en-GB" sz="105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Du </a:t>
            </a:r>
            <a:r>
              <a:rPr lang="en-GB" sz="105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such</a:t>
            </a:r>
            <a:r>
              <a:rPr lang="en-GB" sz="1050" b="1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st</a:t>
            </a:r>
            <a:r>
              <a:rPr lang="en-GB" sz="105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Ostereier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1050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CustomShape 5">
            <a:extLst>
              <a:ext uri="{FF2B5EF4-FFF2-40B4-BE49-F238E27FC236}">
                <a16:creationId xmlns:a16="http://schemas.microsoft.com/office/drawing/2014/main" id="{E83C5044-7EB4-3FC9-3FF3-3941958C8A62}"/>
              </a:ext>
            </a:extLst>
          </p:cNvPr>
          <p:cNvSpPr/>
          <p:nvPr/>
        </p:nvSpPr>
        <p:spPr>
          <a:xfrm>
            <a:off x="5529195" y="5530878"/>
            <a:ext cx="2224034" cy="306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You are looking for Easter</a:t>
            </a:r>
            <a:r>
              <a:rPr kumimoji="0" lang="en-GB" sz="1050" b="0" i="0" u="none" strike="noStrike" kern="1200" cap="none" spc="-1" normalizeH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eggs.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A9AFDF1-84A6-2BB9-E5AF-AD5D43E69C0C}"/>
              </a:ext>
            </a:extLst>
          </p:cNvPr>
          <p:cNvGrpSpPr/>
          <p:nvPr/>
        </p:nvGrpSpPr>
        <p:grpSpPr>
          <a:xfrm>
            <a:off x="6804464" y="5100851"/>
            <a:ext cx="926101" cy="457686"/>
            <a:chOff x="8684956" y="2129572"/>
            <a:chExt cx="2344989" cy="1085182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F4843030-D1AF-B2B8-EF59-FA831B422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042307" y="2337818"/>
              <a:ext cx="987638" cy="615749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70EB2E7D-56E2-A876-41FA-BDDF518B2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684956" y="2129572"/>
              <a:ext cx="1548518" cy="1085182"/>
            </a:xfrm>
            <a:prstGeom prst="rect">
              <a:avLst/>
            </a:prstGeom>
          </p:spPr>
        </p:pic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4D0F70B-CDE0-94D7-1B7A-054CCF2D17B3}"/>
              </a:ext>
            </a:extLst>
          </p:cNvPr>
          <p:cNvGrpSpPr/>
          <p:nvPr/>
        </p:nvGrpSpPr>
        <p:grpSpPr>
          <a:xfrm>
            <a:off x="6806253" y="6122018"/>
            <a:ext cx="871575" cy="353004"/>
            <a:chOff x="8568389" y="5509334"/>
            <a:chExt cx="2461556" cy="957155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ECEEFDF6-8280-B406-5108-44818114F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042307" y="5690956"/>
              <a:ext cx="987638" cy="615749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0F8AEBAD-E745-3055-1480-76780EE86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68389" y="5509334"/>
              <a:ext cx="1371719" cy="957155"/>
            </a:xfrm>
            <a:prstGeom prst="rect">
              <a:avLst/>
            </a:prstGeom>
          </p:spPr>
        </p:pic>
      </p:grpSp>
      <p:sp>
        <p:nvSpPr>
          <p:cNvPr id="171" name="CustomShape 4">
            <a:extLst>
              <a:ext uri="{FF2B5EF4-FFF2-40B4-BE49-F238E27FC236}">
                <a16:creationId xmlns:a16="http://schemas.microsoft.com/office/drawing/2014/main" id="{CE8A6F1B-A3C9-855C-2C8E-8D4A8756651E}"/>
              </a:ext>
            </a:extLst>
          </p:cNvPr>
          <p:cNvSpPr/>
          <p:nvPr/>
        </p:nvSpPr>
        <p:spPr>
          <a:xfrm>
            <a:off x="7714865" y="5217119"/>
            <a:ext cx="2059456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trag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2" name="CustomShape 4">
            <a:extLst>
              <a:ext uri="{FF2B5EF4-FFF2-40B4-BE49-F238E27FC236}">
                <a16:creationId xmlns:a16="http://schemas.microsoft.com/office/drawing/2014/main" id="{86E1A575-2A38-CE9F-79B7-243C8F0A5571}"/>
              </a:ext>
            </a:extLst>
          </p:cNvPr>
          <p:cNvSpPr/>
          <p:nvPr/>
        </p:nvSpPr>
        <p:spPr>
          <a:xfrm>
            <a:off x="8891478" y="5180048"/>
            <a:ext cx="1593535" cy="279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3" name="CustomShape 4">
            <a:extLst>
              <a:ext uri="{FF2B5EF4-FFF2-40B4-BE49-F238E27FC236}">
                <a16:creationId xmlns:a16="http://schemas.microsoft.com/office/drawing/2014/main" id="{361EA623-909B-2444-B10B-371C54F3B0E9}"/>
              </a:ext>
            </a:extLst>
          </p:cNvPr>
          <p:cNvSpPr/>
          <p:nvPr/>
        </p:nvSpPr>
        <p:spPr>
          <a:xfrm>
            <a:off x="8891478" y="5397465"/>
            <a:ext cx="1868179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Er/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sie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ä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4" name="CustomShape 4">
            <a:extLst>
              <a:ext uri="{FF2B5EF4-FFF2-40B4-BE49-F238E27FC236}">
                <a16:creationId xmlns:a16="http://schemas.microsoft.com/office/drawing/2014/main" id="{DA55D422-BE8D-1A55-B256-C3955A95F2FE}"/>
              </a:ext>
            </a:extLst>
          </p:cNvPr>
          <p:cNvSpPr/>
          <p:nvPr/>
        </p:nvSpPr>
        <p:spPr>
          <a:xfrm>
            <a:off x="7714865" y="5761174"/>
            <a:ext cx="795431" cy="334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seh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5" name="CustomShape 4">
            <a:extLst>
              <a:ext uri="{FF2B5EF4-FFF2-40B4-BE49-F238E27FC236}">
                <a16:creationId xmlns:a16="http://schemas.microsoft.com/office/drawing/2014/main" id="{3511DC4C-E2E7-009F-3E3B-02E0AB981343}"/>
              </a:ext>
            </a:extLst>
          </p:cNvPr>
          <p:cNvSpPr/>
          <p:nvPr/>
        </p:nvSpPr>
        <p:spPr>
          <a:xfrm>
            <a:off x="8891478" y="5756961"/>
            <a:ext cx="841481" cy="2931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Du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s</a:t>
            </a:r>
            <a:r>
              <a:rPr lang="en-GB" sz="1100" b="1" spc="-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ie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st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6" name="CustomShape 4">
            <a:extLst>
              <a:ext uri="{FF2B5EF4-FFF2-40B4-BE49-F238E27FC236}">
                <a16:creationId xmlns:a16="http://schemas.microsoft.com/office/drawing/2014/main" id="{2FE5AB93-A9B0-7D85-F623-55D03F7EAA46}"/>
              </a:ext>
            </a:extLst>
          </p:cNvPr>
          <p:cNvSpPr/>
          <p:nvPr/>
        </p:nvSpPr>
        <p:spPr>
          <a:xfrm>
            <a:off x="8891478" y="5982900"/>
            <a:ext cx="978753" cy="286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Er/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sie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lang="en-GB" sz="1100" b="1" spc="-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ie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t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7" name="CustomShape 4">
            <a:extLst>
              <a:ext uri="{FF2B5EF4-FFF2-40B4-BE49-F238E27FC236}">
                <a16:creationId xmlns:a16="http://schemas.microsoft.com/office/drawing/2014/main" id="{FE95DAA2-6944-4FAC-6177-3102C65F4BDD}"/>
              </a:ext>
            </a:extLst>
          </p:cNvPr>
          <p:cNvSpPr/>
          <p:nvPr/>
        </p:nvSpPr>
        <p:spPr>
          <a:xfrm>
            <a:off x="7706480" y="6287077"/>
            <a:ext cx="1123902" cy="273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8" name="CustomShape 4">
            <a:extLst>
              <a:ext uri="{FF2B5EF4-FFF2-40B4-BE49-F238E27FC236}">
                <a16:creationId xmlns:a16="http://schemas.microsoft.com/office/drawing/2014/main" id="{B58C45EE-DA3A-D5C5-0238-9592E2F31FB0}"/>
              </a:ext>
            </a:extLst>
          </p:cNvPr>
          <p:cNvSpPr/>
          <p:nvPr/>
        </p:nvSpPr>
        <p:spPr>
          <a:xfrm>
            <a:off x="8891478" y="6298520"/>
            <a:ext cx="970970" cy="3066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Du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spr</a:t>
            </a:r>
            <a:r>
              <a:rPr lang="en-GB" sz="1100" b="1" spc="-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st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9" name="CustomShape 4">
            <a:extLst>
              <a:ext uri="{FF2B5EF4-FFF2-40B4-BE49-F238E27FC236}">
                <a16:creationId xmlns:a16="http://schemas.microsoft.com/office/drawing/2014/main" id="{F737E09E-A31C-FEFD-6FBF-55438EDB1CB3}"/>
              </a:ext>
            </a:extLst>
          </p:cNvPr>
          <p:cNvSpPr/>
          <p:nvPr/>
        </p:nvSpPr>
        <p:spPr>
          <a:xfrm>
            <a:off x="8891478" y="6522328"/>
            <a:ext cx="1042656" cy="321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Er/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sie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spr</a:t>
            </a:r>
            <a:r>
              <a:rPr lang="en-GB" sz="1100" b="1" spc="-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ic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</a:rPr>
              <a:t>t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0" name="Arrow: Right 179">
            <a:extLst>
              <a:ext uri="{FF2B5EF4-FFF2-40B4-BE49-F238E27FC236}">
                <a16:creationId xmlns:a16="http://schemas.microsoft.com/office/drawing/2014/main" id="{5097E9E9-22CB-25B2-FC35-349F49448535}"/>
              </a:ext>
            </a:extLst>
          </p:cNvPr>
          <p:cNvSpPr/>
          <p:nvPr/>
        </p:nvSpPr>
        <p:spPr>
          <a:xfrm>
            <a:off x="8672299" y="5281144"/>
            <a:ext cx="223263" cy="192626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Arrow: Right 180">
            <a:extLst>
              <a:ext uri="{FF2B5EF4-FFF2-40B4-BE49-F238E27FC236}">
                <a16:creationId xmlns:a16="http://schemas.microsoft.com/office/drawing/2014/main" id="{A2D9F5A4-7187-202D-8219-CB2426FC3714}"/>
              </a:ext>
            </a:extLst>
          </p:cNvPr>
          <p:cNvSpPr/>
          <p:nvPr/>
        </p:nvSpPr>
        <p:spPr>
          <a:xfrm>
            <a:off x="8674669" y="5884914"/>
            <a:ext cx="223263" cy="192626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Arrow: Right 181">
            <a:extLst>
              <a:ext uri="{FF2B5EF4-FFF2-40B4-BE49-F238E27FC236}">
                <a16:creationId xmlns:a16="http://schemas.microsoft.com/office/drawing/2014/main" id="{C3E2A641-F3AE-0020-F6CD-37B72C912D6B}"/>
              </a:ext>
            </a:extLst>
          </p:cNvPr>
          <p:cNvSpPr/>
          <p:nvPr/>
        </p:nvSpPr>
        <p:spPr>
          <a:xfrm>
            <a:off x="8683915" y="6318742"/>
            <a:ext cx="223263" cy="192626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CustomShape 4">
            <a:extLst>
              <a:ext uri="{FF2B5EF4-FFF2-40B4-BE49-F238E27FC236}">
                <a16:creationId xmlns:a16="http://schemas.microsoft.com/office/drawing/2014/main" id="{74E913F8-0E14-B1E8-9153-09F8EAF6C2D2}"/>
              </a:ext>
            </a:extLst>
          </p:cNvPr>
          <p:cNvSpPr/>
          <p:nvPr/>
        </p:nvSpPr>
        <p:spPr>
          <a:xfrm>
            <a:off x="9965742" y="5338664"/>
            <a:ext cx="2430126" cy="262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1" noProof="0" dirty="0">
                <a:solidFill>
                  <a:srgbClr val="92D050"/>
                </a:solidFill>
                <a:latin typeface="Century Gothic" panose="020B0502020202020204" pitchFamily="34" charset="0"/>
              </a:rPr>
              <a:t>Sie</a:t>
            </a:r>
            <a:r>
              <a:rPr lang="en-GB" sz="1200" b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1" spc="-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geh</a:t>
            </a:r>
            <a:r>
              <a:rPr lang="en-GB" sz="1200" b="1" spc="-1" noProof="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en</a:t>
            </a:r>
            <a:r>
              <a:rPr lang="en-GB" sz="1200" b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 auf das Fest.  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4" name="CustomShape 9">
            <a:extLst>
              <a:ext uri="{FF2B5EF4-FFF2-40B4-BE49-F238E27FC236}">
                <a16:creationId xmlns:a16="http://schemas.microsoft.com/office/drawing/2014/main" id="{E28221F0-1C61-3649-F963-6D972C942F50}"/>
              </a:ext>
            </a:extLst>
          </p:cNvPr>
          <p:cNvSpPr/>
          <p:nvPr/>
        </p:nvSpPr>
        <p:spPr>
          <a:xfrm>
            <a:off x="9965742" y="5532914"/>
            <a:ext cx="3248257" cy="262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spc="-1" dirty="0">
                <a:solidFill>
                  <a:srgbClr val="1F3864"/>
                </a:solidFill>
                <a:latin typeface="Century Gothic" panose="020B0502020202020204" pitchFamily="34" charset="0"/>
              </a:rPr>
              <a:t>They go to the festival.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5" name="CustomShape 8">
            <a:extLst>
              <a:ext uri="{FF2B5EF4-FFF2-40B4-BE49-F238E27FC236}">
                <a16:creationId xmlns:a16="http://schemas.microsoft.com/office/drawing/2014/main" id="{4C5E917B-9552-CC47-B016-E6D46565C2F0}"/>
              </a:ext>
            </a:extLst>
          </p:cNvPr>
          <p:cNvSpPr/>
          <p:nvPr/>
        </p:nvSpPr>
        <p:spPr>
          <a:xfrm>
            <a:off x="9965742" y="6201654"/>
            <a:ext cx="3254573" cy="316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Man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geh</a:t>
            </a:r>
            <a:r>
              <a:rPr lang="en-GB" sz="1100" b="1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auf das Fest.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D9A7FB8-ED7A-B50B-4959-2E35AD3C6622}"/>
              </a:ext>
            </a:extLst>
          </p:cNvPr>
          <p:cNvSpPr/>
          <p:nvPr/>
        </p:nvSpPr>
        <p:spPr>
          <a:xfrm>
            <a:off x="9965742" y="5779031"/>
            <a:ext cx="22623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Use 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man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+ verb ending –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to mean people/you in general:</a:t>
            </a:r>
            <a:endParaRPr kumimoji="0" lang="en-GB" sz="9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7" name="CustomShape 9">
            <a:extLst>
              <a:ext uri="{FF2B5EF4-FFF2-40B4-BE49-F238E27FC236}">
                <a16:creationId xmlns:a16="http://schemas.microsoft.com/office/drawing/2014/main" id="{732E51F5-D1FE-8081-18F2-F632BA3398ED}"/>
              </a:ext>
            </a:extLst>
          </p:cNvPr>
          <p:cNvSpPr/>
          <p:nvPr/>
        </p:nvSpPr>
        <p:spPr>
          <a:xfrm>
            <a:off x="9965742" y="6431538"/>
            <a:ext cx="2283901" cy="3391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spc="-1" dirty="0">
                <a:solidFill>
                  <a:srgbClr val="1F3864"/>
                </a:solidFill>
                <a:latin typeface="Century Gothic" panose="020B0502020202020204" pitchFamily="34" charset="0"/>
              </a:rPr>
              <a:t>People/ you in general go to the festival.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8" name="CustomShape 4">
            <a:extLst>
              <a:ext uri="{FF2B5EF4-FFF2-40B4-BE49-F238E27FC236}">
                <a16:creationId xmlns:a16="http://schemas.microsoft.com/office/drawing/2014/main" id="{91ABE7F3-5810-1F89-3297-3F8E88A1999B}"/>
              </a:ext>
            </a:extLst>
          </p:cNvPr>
          <p:cNvSpPr/>
          <p:nvPr/>
        </p:nvSpPr>
        <p:spPr>
          <a:xfrm>
            <a:off x="5553241" y="2333142"/>
            <a:ext cx="1430797" cy="266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 Rose</a:t>
            </a:r>
            <a:r>
              <a:rPr kumimoji="0" lang="en-US" sz="1100" b="1" i="0" u="none" strike="noStrike" kern="1200" cap="none" spc="-1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Monday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0" name="CustomShape 4">
            <a:extLst>
              <a:ext uri="{FF2B5EF4-FFF2-40B4-BE49-F238E27FC236}">
                <a16:creationId xmlns:a16="http://schemas.microsoft.com/office/drawing/2014/main" id="{F298AD3D-B6EA-B70F-8A59-E337DF372EFB}"/>
              </a:ext>
            </a:extLst>
          </p:cNvPr>
          <p:cNvSpPr/>
          <p:nvPr/>
        </p:nvSpPr>
        <p:spPr>
          <a:xfrm>
            <a:off x="7102537" y="2338375"/>
            <a:ext cx="1078056" cy="2606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dances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1" name="CustomShape 4">
            <a:extLst>
              <a:ext uri="{FF2B5EF4-FFF2-40B4-BE49-F238E27FC236}">
                <a16:creationId xmlns:a16="http://schemas.microsoft.com/office/drawing/2014/main" id="{4FDB56C2-B02D-33B7-1E19-401653E0DE9A}"/>
              </a:ext>
            </a:extLst>
          </p:cNvPr>
          <p:cNvSpPr/>
          <p:nvPr/>
        </p:nvSpPr>
        <p:spPr>
          <a:xfrm>
            <a:off x="8614276" y="2338245"/>
            <a:ext cx="1120824" cy="2566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the street.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27FB5B63-1E56-CB74-E8EF-BD26D51CE37C}"/>
              </a:ext>
            </a:extLst>
          </p:cNvPr>
          <p:cNvSpPr/>
          <p:nvPr/>
        </p:nvSpPr>
        <p:spPr>
          <a:xfrm>
            <a:off x="8060840" y="1892349"/>
            <a:ext cx="2147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auf der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Straße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AE439314-A94B-A5C2-CD1A-F159D8D3261F}"/>
              </a:ext>
            </a:extLst>
          </p:cNvPr>
          <p:cNvSpPr/>
          <p:nvPr/>
        </p:nvSpPr>
        <p:spPr>
          <a:xfrm>
            <a:off x="6577019" y="1874629"/>
            <a:ext cx="20952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tanzt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1027" name="Rectangle 1026">
            <a:extLst>
              <a:ext uri="{FF2B5EF4-FFF2-40B4-BE49-F238E27FC236}">
                <a16:creationId xmlns:a16="http://schemas.microsoft.com/office/drawing/2014/main" id="{802BB5CD-F334-1C04-0885-39FCD8153EF0}"/>
              </a:ext>
            </a:extLst>
          </p:cNvPr>
          <p:cNvSpPr/>
          <p:nvPr/>
        </p:nvSpPr>
        <p:spPr>
          <a:xfrm>
            <a:off x="5526935" y="1893900"/>
            <a:ext cx="2575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 Rosenmontag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63A2D44A-5658-88AC-3A47-E2CE1AF0601C}"/>
              </a:ext>
            </a:extLst>
          </p:cNvPr>
          <p:cNvSpPr txBox="1"/>
          <p:nvPr/>
        </p:nvSpPr>
        <p:spPr>
          <a:xfrm>
            <a:off x="7271885" y="2134919"/>
            <a:ext cx="705547" cy="2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SUBJECT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6ADE60AF-E191-6E30-C063-CC5EADE85CC9}"/>
              </a:ext>
            </a:extLst>
          </p:cNvPr>
          <p:cNvSpPr txBox="1"/>
          <p:nvPr/>
        </p:nvSpPr>
        <p:spPr>
          <a:xfrm>
            <a:off x="8897932" y="2135309"/>
            <a:ext cx="522189" cy="2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7E06A9C2-F055-3E78-F82D-0052AB88146C}"/>
              </a:ext>
            </a:extLst>
          </p:cNvPr>
          <p:cNvSpPr txBox="1"/>
          <p:nvPr/>
        </p:nvSpPr>
        <p:spPr>
          <a:xfrm>
            <a:off x="5668125" y="2142696"/>
            <a:ext cx="1109317" cy="2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TIME ADVERB</a:t>
            </a:r>
          </a:p>
        </p:txBody>
      </p: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5863A8B3-68D2-E753-360A-817BF910099C}"/>
              </a:ext>
            </a:extLst>
          </p:cNvPr>
          <p:cNvCxnSpPr>
            <a:cxnSpLocks/>
          </p:cNvCxnSpPr>
          <p:nvPr/>
        </p:nvCxnSpPr>
        <p:spPr>
          <a:xfrm>
            <a:off x="9960740" y="2011509"/>
            <a:ext cx="0" cy="449031"/>
          </a:xfrm>
          <a:prstGeom prst="line">
            <a:avLst/>
          </a:prstGeom>
          <a:solidFill>
            <a:srgbClr val="5B9BD5">
              <a:lumMod val="50000"/>
            </a:srgbClr>
          </a:solidFill>
          <a:ln w="19050" cap="flat" cmpd="sng" algn="ctr">
            <a:solidFill>
              <a:srgbClr val="115076"/>
            </a:solidFill>
            <a:prstDash val="solid"/>
            <a:miter lim="800000"/>
          </a:ln>
          <a:effectLst/>
        </p:spPr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C0747221-EF71-2BF3-E492-32F88B180BE0}"/>
              </a:ext>
            </a:extLst>
          </p:cNvPr>
          <p:cNvCxnSpPr>
            <a:cxnSpLocks/>
          </p:cNvCxnSpPr>
          <p:nvPr/>
        </p:nvCxnSpPr>
        <p:spPr>
          <a:xfrm>
            <a:off x="9856416" y="2020724"/>
            <a:ext cx="109706" cy="0"/>
          </a:xfrm>
          <a:prstGeom prst="line">
            <a:avLst/>
          </a:prstGeom>
          <a:solidFill>
            <a:srgbClr val="5B9BD5">
              <a:lumMod val="50000"/>
            </a:srgbClr>
          </a:solidFill>
          <a:ln w="190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0DC09ECD-9EAE-560D-A485-6EB6B2B7037C}"/>
              </a:ext>
            </a:extLst>
          </p:cNvPr>
          <p:cNvCxnSpPr>
            <a:cxnSpLocks/>
          </p:cNvCxnSpPr>
          <p:nvPr/>
        </p:nvCxnSpPr>
        <p:spPr>
          <a:xfrm>
            <a:off x="9860012" y="2450348"/>
            <a:ext cx="109706" cy="0"/>
          </a:xfrm>
          <a:prstGeom prst="line">
            <a:avLst/>
          </a:prstGeom>
          <a:solidFill>
            <a:srgbClr val="5B9BD5">
              <a:lumMod val="50000"/>
            </a:srgbClr>
          </a:solidFill>
          <a:ln w="190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26C22B23-ED44-6B29-D947-BD0B7831AF1B}"/>
              </a:ext>
            </a:extLst>
          </p:cNvPr>
          <p:cNvCxnSpPr>
            <a:cxnSpLocks/>
          </p:cNvCxnSpPr>
          <p:nvPr/>
        </p:nvCxnSpPr>
        <p:spPr>
          <a:xfrm>
            <a:off x="9957870" y="2212881"/>
            <a:ext cx="250048" cy="0"/>
          </a:xfrm>
          <a:prstGeom prst="line">
            <a:avLst/>
          </a:prstGeom>
          <a:solidFill>
            <a:srgbClr val="5B9BD5">
              <a:lumMod val="50000"/>
            </a:srgbClr>
          </a:solidFill>
          <a:ln w="190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037" name="TextBox 1036">
            <a:extLst>
              <a:ext uri="{FF2B5EF4-FFF2-40B4-BE49-F238E27FC236}">
                <a16:creationId xmlns:a16="http://schemas.microsoft.com/office/drawing/2014/main" id="{9A7066B6-CBEA-CB33-27F3-A64C32C29B8E}"/>
              </a:ext>
            </a:extLst>
          </p:cNvPr>
          <p:cNvSpPr txBox="1"/>
          <p:nvPr/>
        </p:nvSpPr>
        <p:spPr>
          <a:xfrm>
            <a:off x="10075169" y="2015485"/>
            <a:ext cx="706964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Word order 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</a:p>
        </p:txBody>
      </p:sp>
      <p:pic>
        <p:nvPicPr>
          <p:cNvPr id="1053" name="Picture 1052">
            <a:extLst>
              <a:ext uri="{FF2B5EF4-FFF2-40B4-BE49-F238E27FC236}">
                <a16:creationId xmlns:a16="http://schemas.microsoft.com/office/drawing/2014/main" id="{4512CF00-E852-0C07-BC79-FBF6AED0D0F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1852"/>
          <a:stretch/>
        </p:blipFill>
        <p:spPr>
          <a:xfrm>
            <a:off x="111599" y="4875829"/>
            <a:ext cx="1392875" cy="1013405"/>
          </a:xfrm>
          <a:prstGeom prst="rect">
            <a:avLst/>
          </a:prstGeom>
        </p:spPr>
      </p:pic>
      <p:pic>
        <p:nvPicPr>
          <p:cNvPr id="1056" name="Picture 1055">
            <a:extLst>
              <a:ext uri="{FF2B5EF4-FFF2-40B4-BE49-F238E27FC236}">
                <a16:creationId xmlns:a16="http://schemas.microsoft.com/office/drawing/2014/main" id="{0623D77D-D6CF-B723-6B1A-95F2280B8FF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9931"/>
          <a:stretch/>
        </p:blipFill>
        <p:spPr>
          <a:xfrm>
            <a:off x="1241359" y="4943397"/>
            <a:ext cx="1269139" cy="939387"/>
          </a:xfrm>
          <a:prstGeom prst="rect">
            <a:avLst/>
          </a:prstGeom>
        </p:spPr>
      </p:pic>
      <p:sp>
        <p:nvSpPr>
          <p:cNvPr id="1057" name="Speech Bubble: Rectangle with Corners Rounded 1056">
            <a:extLst>
              <a:ext uri="{FF2B5EF4-FFF2-40B4-BE49-F238E27FC236}">
                <a16:creationId xmlns:a16="http://schemas.microsoft.com/office/drawing/2014/main" id="{8123F147-12E2-CF64-2FA3-7A917EDB2F73}"/>
              </a:ext>
            </a:extLst>
          </p:cNvPr>
          <p:cNvSpPr/>
          <p:nvPr/>
        </p:nvSpPr>
        <p:spPr>
          <a:xfrm>
            <a:off x="87385" y="2759617"/>
            <a:ext cx="2482099" cy="1118803"/>
          </a:xfrm>
          <a:prstGeom prst="wedgeRoundRectCallout">
            <a:avLst>
              <a:gd name="adj1" fmla="val -889"/>
              <a:gd name="adj2" fmla="val 65930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Karneval in Deutschland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alte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Tradition. Am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Rosenmontag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trägt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man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bunte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*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Kleidung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 Man</a:t>
            </a:r>
          </a:p>
          <a:p>
            <a:pPr lvl="0">
              <a:defRPr/>
            </a:pP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geht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auf die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Straße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man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tanzt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singt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und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macht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Musik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!  </a:t>
            </a:r>
          </a:p>
        </p:txBody>
      </p:sp>
      <p:sp>
        <p:nvSpPr>
          <p:cNvPr id="1059" name="Speech Bubble: Rectangle with Corners Rounded 1058">
            <a:extLst>
              <a:ext uri="{FF2B5EF4-FFF2-40B4-BE49-F238E27FC236}">
                <a16:creationId xmlns:a16="http://schemas.microsoft.com/office/drawing/2014/main" id="{8103BB00-1CEA-F378-2E9C-E0B41B568BBC}"/>
              </a:ext>
            </a:extLst>
          </p:cNvPr>
          <p:cNvSpPr/>
          <p:nvPr/>
        </p:nvSpPr>
        <p:spPr>
          <a:xfrm>
            <a:off x="102037" y="5970530"/>
            <a:ext cx="2467447" cy="800028"/>
          </a:xfrm>
          <a:prstGeom prst="wedgeRoundRectCallout">
            <a:avLst>
              <a:gd name="adj1" fmla="val 7458"/>
              <a:gd name="adj2" fmla="val -71391"/>
              <a:gd name="adj3" fmla="val 16667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Am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Aschermittwoch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das Fest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Ende*. Dann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geht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man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nach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Hause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und man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schläft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– man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sehr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müde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! </a:t>
            </a:r>
          </a:p>
        </p:txBody>
      </p:sp>
      <p:pic>
        <p:nvPicPr>
          <p:cNvPr id="1061" name="Picture 1060">
            <a:extLst>
              <a:ext uri="{FF2B5EF4-FFF2-40B4-BE49-F238E27FC236}">
                <a16:creationId xmlns:a16="http://schemas.microsoft.com/office/drawing/2014/main" id="{660B9861-56B1-A296-C7D7-C59C9C744B6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0925" y="4073556"/>
            <a:ext cx="1471011" cy="892419"/>
          </a:xfrm>
          <a:prstGeom prst="rect">
            <a:avLst/>
          </a:prstGeom>
        </p:spPr>
      </p:pic>
      <p:pic>
        <p:nvPicPr>
          <p:cNvPr id="1054" name="Picture 1053">
            <a:extLst>
              <a:ext uri="{FF2B5EF4-FFF2-40B4-BE49-F238E27FC236}">
                <a16:creationId xmlns:a16="http://schemas.microsoft.com/office/drawing/2014/main" id="{42DDA06A-0191-F6C6-4A6C-BEB395F1CD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378" y="4078048"/>
            <a:ext cx="1276121" cy="887928"/>
          </a:xfrm>
          <a:prstGeom prst="rect">
            <a:avLst/>
          </a:prstGeom>
        </p:spPr>
      </p:pic>
      <p:pic>
        <p:nvPicPr>
          <p:cNvPr id="1062" name="Picture 1061" descr="Logo&#10;&#10;Description automatically generated">
            <a:extLst>
              <a:ext uri="{FF2B5EF4-FFF2-40B4-BE49-F238E27FC236}">
                <a16:creationId xmlns:a16="http://schemas.microsoft.com/office/drawing/2014/main" id="{8DDE6949-72EF-2412-A5D2-F659E390583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87" y="3595958"/>
            <a:ext cx="857840" cy="531488"/>
          </a:xfrm>
          <a:prstGeom prst="rect">
            <a:avLst/>
          </a:prstGeom>
        </p:spPr>
      </p:pic>
      <p:sp>
        <p:nvSpPr>
          <p:cNvPr id="1064" name="TextBox 1063">
            <a:extLst>
              <a:ext uri="{FF2B5EF4-FFF2-40B4-BE49-F238E27FC236}">
                <a16:creationId xmlns:a16="http://schemas.microsoft.com/office/drawing/2014/main" id="{D417C544-50D3-0605-4EA8-BE64B5570846}"/>
              </a:ext>
            </a:extLst>
          </p:cNvPr>
          <p:cNvSpPr txBox="1"/>
          <p:nvPr/>
        </p:nvSpPr>
        <p:spPr>
          <a:xfrm>
            <a:off x="2647370" y="4771992"/>
            <a:ext cx="282558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Es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ist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Ostern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!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Viele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Menschen in Deutschland </a:t>
            </a:r>
            <a:r>
              <a:rPr kumimoji="0" lang="en-GB" sz="11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schmücken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* </a:t>
            </a:r>
            <a:r>
              <a:rPr kumimoji="0" lang="en-GB" sz="11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Häuser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und </a:t>
            </a:r>
            <a:r>
              <a:rPr kumimoji="0" lang="en-GB" sz="11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Bäume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mit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bunten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* </a:t>
            </a:r>
            <a:r>
              <a:rPr kumimoji="0" lang="en-GB" sz="1100" b="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Eiern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 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6197AE71-8546-AE7F-9454-C8658CB0D457}"/>
              </a:ext>
            </a:extLst>
          </p:cNvPr>
          <p:cNvSpPr txBox="1"/>
          <p:nvPr/>
        </p:nvSpPr>
        <p:spPr>
          <a:xfrm>
            <a:off x="3542090" y="6415055"/>
            <a:ext cx="1867175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schmücken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– to decorate</a:t>
            </a:r>
          </a:p>
          <a:p>
            <a:pPr algn="ctr"/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bunt – colourful</a:t>
            </a:r>
          </a:p>
        </p:txBody>
      </p:sp>
      <p:pic>
        <p:nvPicPr>
          <p:cNvPr id="1066" name="Picture 1065">
            <a:extLst>
              <a:ext uri="{FF2B5EF4-FFF2-40B4-BE49-F238E27FC236}">
                <a16:creationId xmlns:a16="http://schemas.microsoft.com/office/drawing/2014/main" id="{76E5288F-E437-E9C3-EB0E-07BC90703C1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66987" y="5442001"/>
            <a:ext cx="1763130" cy="881565"/>
          </a:xfrm>
          <a:prstGeom prst="rect">
            <a:avLst/>
          </a:prstGeom>
        </p:spPr>
      </p:pic>
      <p:pic>
        <p:nvPicPr>
          <p:cNvPr id="1067" name="Picture 1066">
            <a:extLst>
              <a:ext uri="{FF2B5EF4-FFF2-40B4-BE49-F238E27FC236}">
                <a16:creationId xmlns:a16="http://schemas.microsoft.com/office/drawing/2014/main" id="{573D757D-F7D4-AFCF-DC34-C4D6F59FDF2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71806" y="5382531"/>
            <a:ext cx="928304" cy="112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8" grpId="0"/>
      <p:bldP spid="22" grpId="0"/>
      <p:bldP spid="24" grpId="0"/>
      <p:bldP spid="108" grpId="0"/>
      <p:bldP spid="186" grpId="0"/>
      <p:bldP spid="188" grpId="0"/>
      <p:bldP spid="190" grpId="0"/>
      <p:bldP spid="191" grpId="0"/>
      <p:bldP spid="1024" grpId="0"/>
      <p:bldP spid="1025" grpId="0"/>
      <p:bldP spid="1027" grpId="0"/>
      <p:bldP spid="1034" grpId="0" animBg="1"/>
      <p:bldP spid="1035" grpId="0" animBg="1"/>
      <p:bldP spid="1036" grpId="0" animBg="1"/>
      <p:bldP spid="1057" grpId="0" animBg="1"/>
      <p:bldP spid="10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0174B678-48A4-D2BF-AA3F-87AFB95EA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589716"/>
              </p:ext>
            </p:extLst>
          </p:nvPr>
        </p:nvGraphicFramePr>
        <p:xfrm>
          <a:off x="5499371" y="4530376"/>
          <a:ext cx="6691680" cy="2327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0560">
                  <a:extLst>
                    <a:ext uri="{9D8B030D-6E8A-4147-A177-3AD203B41FA5}">
                      <a16:colId xmlns:a16="http://schemas.microsoft.com/office/drawing/2014/main" val="3526659573"/>
                    </a:ext>
                  </a:extLst>
                </a:gridCol>
                <a:gridCol w="2230560">
                  <a:extLst>
                    <a:ext uri="{9D8B030D-6E8A-4147-A177-3AD203B41FA5}">
                      <a16:colId xmlns:a16="http://schemas.microsoft.com/office/drawing/2014/main" val="756215189"/>
                    </a:ext>
                  </a:extLst>
                </a:gridCol>
                <a:gridCol w="2230560">
                  <a:extLst>
                    <a:ext uri="{9D8B030D-6E8A-4147-A177-3AD203B41FA5}">
                      <a16:colId xmlns:a16="http://schemas.microsoft.com/office/drawing/2014/main" val="492848917"/>
                    </a:ext>
                  </a:extLst>
                </a:gridCol>
              </a:tblGrid>
              <a:tr h="232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wollen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want 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say what you </a:t>
                      </a:r>
                      <a:r>
                        <a:rPr kumimoji="0" lang="en-GB" sz="1050" b="0" i="1" u="sng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want</a:t>
                      </a:r>
                      <a:r>
                        <a:rPr kumimoji="0" lang="en-GB" sz="1050" b="0" i="1" u="sng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</a:t>
                      </a:r>
                      <a:r>
                        <a:rPr kumimoji="0" lang="en-GB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050" b="0" i="1" u="sng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</a:t>
                      </a:r>
                      <a:r>
                        <a:rPr kumimoji="0" lang="en-GB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use the verb </a:t>
                      </a:r>
                      <a:r>
                        <a:rPr kumimoji="0" lang="en-GB" sz="105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wollen</a:t>
                      </a:r>
                      <a:r>
                        <a:rPr kumimoji="0" lang="en-GB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and a 2</a:t>
                      </a:r>
                      <a:r>
                        <a:rPr kumimoji="0" lang="en-GB" sz="1050" b="0" i="0" u="none" strike="noStrike" kern="1200" cap="none" spc="-1" normalizeH="0" baseline="3000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GB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verb in the infinitive form at the end of the sentence.</a:t>
                      </a:r>
                      <a:endParaRPr kumimoji="0" lang="en-GB" sz="105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Questions with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wollen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ask </a:t>
                      </a:r>
                      <a:r>
                        <a:rPr kumimoji="0" lang="en-US" sz="1050" b="0" i="0" u="sng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yes</a:t>
                      </a:r>
                      <a:r>
                        <a:rPr kumimoji="0" lang="en-US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1050" b="0" i="0" u="sng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</a:t>
                      </a:r>
                      <a:r>
                        <a:rPr kumimoji="0" lang="en-US" sz="105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questions with </a:t>
                      </a:r>
                      <a:r>
                        <a:rPr lang="en-US" sz="1050" b="1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wollen</a:t>
                      </a:r>
                      <a:r>
                        <a:rPr lang="en-US" sz="105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050" b="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swap the subject and verb.</a:t>
                      </a:r>
                      <a:endParaRPr lang="en-GB" sz="11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Infinitive clauses with ‘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Remember to use </a:t>
                      </a:r>
                      <a:r>
                        <a:rPr kumimoji="0" lang="en-GB" sz="1000" b="0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wollen</a:t>
                      </a:r>
                      <a:r>
                        <a:rPr kumimoji="0" lang="en-GB" sz="10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(want) and </a:t>
                      </a:r>
                      <a:r>
                        <a:rPr kumimoji="0" lang="en-GB" sz="1000" b="0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können</a:t>
                      </a:r>
                      <a:r>
                        <a:rPr kumimoji="0" lang="en-GB" sz="1000" b="0" i="0" u="none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(can) with a 2</a:t>
                      </a:r>
                      <a:r>
                        <a:rPr kumimoji="0" lang="en-GB" sz="1000" b="0" i="0" u="none" strike="noStrike" kern="1200" cap="none" spc="-1" normalizeH="0" baseline="3000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GB" sz="1000" b="0" i="0" u="none" strike="noStrike" kern="1200" cap="none" spc="-1" normalizeH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verb in infinitive. </a:t>
                      </a:r>
                      <a:r>
                        <a:rPr lang="en-GB" sz="10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With other verbs, add ‘</a:t>
                      </a:r>
                      <a:r>
                        <a:rPr lang="en-GB" sz="1000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</a:t>
                      </a:r>
                      <a:r>
                        <a:rPr lang="en-GB" sz="10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 before the 2</a:t>
                      </a:r>
                      <a:r>
                        <a:rPr lang="en-GB" sz="1000" spc="-1" baseline="30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lang="en-GB" sz="10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infinitive verb:</a:t>
                      </a:r>
                      <a:endParaRPr kumimoji="0" lang="en-GB" sz="10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36243"/>
                  </a:ext>
                </a:extLst>
              </a:tr>
            </a:tbl>
          </a:graphicData>
        </a:graphic>
      </p:graphicFrame>
      <p:graphicFrame>
        <p:nvGraphicFramePr>
          <p:cNvPr id="41" name="Table 30">
            <a:extLst>
              <a:ext uri="{FF2B5EF4-FFF2-40B4-BE49-F238E27FC236}">
                <a16:creationId xmlns:a16="http://schemas.microsoft.com/office/drawing/2014/main" id="{20E149A7-E522-39FF-20EC-6B62E8483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79257"/>
              </p:ext>
            </p:extLst>
          </p:nvPr>
        </p:nvGraphicFramePr>
        <p:xfrm>
          <a:off x="102037" y="-9623"/>
          <a:ext cx="2513330" cy="3479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330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60881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Doing things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hoffen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hope, hoping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37633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putzen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clean, cleaning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versuchen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try, trying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88841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wollen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want (to), wanting (to)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1690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will – I want (to)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0874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willst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want (to)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387299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 will – he wants (to)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4086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will – she wants (to)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632868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will – it wants (to)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065308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Describing things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47090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sauber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clean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4246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wichtig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1100" b="0" i="0" u="none" strike="noStrike" noProof="0" dirty="0">
                          <a:solidFill>
                            <a:srgbClr val="002060"/>
                          </a:solidFill>
                        </a:rPr>
                        <a:t>–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 important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66651"/>
                  </a:ext>
                </a:extLst>
              </a:tr>
            </a:tbl>
          </a:graphicData>
        </a:graphic>
      </p:graphicFrame>
      <p:graphicFrame>
        <p:nvGraphicFramePr>
          <p:cNvPr id="42" name="Table 30">
            <a:extLst>
              <a:ext uri="{FF2B5EF4-FFF2-40B4-BE49-F238E27FC236}">
                <a16:creationId xmlns:a16="http://schemas.microsoft.com/office/drawing/2014/main" id="{88813AA8-AA9F-2036-FEB8-4543530B5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614299"/>
              </p:ext>
            </p:extLst>
          </p:nvPr>
        </p:nvGraphicFramePr>
        <p:xfrm>
          <a:off x="2636150" y="0"/>
          <a:ext cx="2797055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7055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Ausflug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–  trip, excursion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Rucksack –  rucksack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0375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T-Shirt – t-shirt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205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Skateboard – skateboard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672879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 words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67952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diesmal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this time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32688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/>
                        </a:rPr>
                        <a:t>warum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? </a:t>
                      </a:r>
                      <a:r>
                        <a:rPr lang="en-GB" sz="1100" b="0" i="0" u="none" strike="noStrike" noProof="0" dirty="0">
                          <a:solidFill>
                            <a:srgbClr val="002060"/>
                          </a:solidFill>
                        </a:rPr>
                        <a:t>–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/>
                        </a:rPr>
                        <a:t> why?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687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to(wards)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11245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to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198906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28CAC688-4EBB-576B-06D0-43452E184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83203"/>
              </p:ext>
            </p:extLst>
          </p:nvPr>
        </p:nvGraphicFramePr>
        <p:xfrm>
          <a:off x="5498989" y="2268572"/>
          <a:ext cx="6701277" cy="2255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3759">
                  <a:extLst>
                    <a:ext uri="{9D8B030D-6E8A-4147-A177-3AD203B41FA5}">
                      <a16:colId xmlns:a16="http://schemas.microsoft.com/office/drawing/2014/main" val="2369530360"/>
                    </a:ext>
                  </a:extLst>
                </a:gridCol>
                <a:gridCol w="2233759">
                  <a:extLst>
                    <a:ext uri="{9D8B030D-6E8A-4147-A177-3AD203B41FA5}">
                      <a16:colId xmlns:a16="http://schemas.microsoft.com/office/drawing/2014/main" val="3526659573"/>
                    </a:ext>
                  </a:extLst>
                </a:gridCol>
                <a:gridCol w="2233759">
                  <a:extLst>
                    <a:ext uri="{9D8B030D-6E8A-4147-A177-3AD203B41FA5}">
                      <a16:colId xmlns:a16="http://schemas.microsoft.com/office/drawing/2014/main" val="492848917"/>
                    </a:ext>
                  </a:extLst>
                </a:gridCol>
              </a:tblGrid>
              <a:tr h="22551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nach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1050" b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ach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means ‘to’ with: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 </a:t>
                      </a:r>
                      <a:r>
                        <a:rPr lang="en-GB" sz="105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</a:t>
                      </a:r>
                      <a:r>
                        <a:rPr lang="en-GB" sz="105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to mean ‘to’.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words for ‘the’ are: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meinen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deinen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You know the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masculine 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words for ‘the’ and ‘a’ change after </a:t>
                      </a:r>
                      <a:r>
                        <a:rPr kumimoji="0" lang="en-US" sz="105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most verbs: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36000" marT="36000" marB="36000"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36243"/>
                  </a:ext>
                </a:extLst>
              </a:tr>
            </a:tbl>
          </a:graphicData>
        </a:graphic>
      </p:graphicFrame>
      <p:sp>
        <p:nvSpPr>
          <p:cNvPr id="75" name="Title 3">
            <a:extLst>
              <a:ext uri="{FF2B5EF4-FFF2-40B4-BE49-F238E27FC236}">
                <a16:creationId xmlns:a16="http://schemas.microsoft.com/office/drawing/2014/main" id="{ED8BE682-D290-7269-E0AA-9FAA357854F2}"/>
              </a:ext>
            </a:extLst>
          </p:cNvPr>
          <p:cNvSpPr txBox="1">
            <a:spLocks/>
          </p:cNvSpPr>
          <p:nvPr/>
        </p:nvSpPr>
        <p:spPr>
          <a:xfrm>
            <a:off x="1676400" y="47527"/>
            <a:ext cx="10515600" cy="365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Blau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</a:t>
            </a:r>
            <a:r>
              <a:rPr lang="en-GB" sz="1600">
                <a:solidFill>
                  <a:srgbClr val="002060"/>
                </a:solidFill>
                <a:latin typeface="Century Gothic" panose="020B0502020202020204" pitchFamily="34" charset="0"/>
              </a:rPr>
              <a:t>- Summer 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76" name="Table 107">
            <a:extLst>
              <a:ext uri="{FF2B5EF4-FFF2-40B4-BE49-F238E27FC236}">
                <a16:creationId xmlns:a16="http://schemas.microsoft.com/office/drawing/2014/main" id="{11282F9E-0E25-9EC6-70DF-A211A54D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58858"/>
              </p:ext>
            </p:extLst>
          </p:nvPr>
        </p:nvGraphicFramePr>
        <p:xfrm>
          <a:off x="5500256" y="380369"/>
          <a:ext cx="6700010" cy="7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000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4000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4000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4000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4000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-d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-g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-b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tion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E0F2DB6C-276C-7F30-716E-67C961EB445D}"/>
              </a:ext>
            </a:extLst>
          </p:cNvPr>
          <p:cNvSpPr/>
          <p:nvPr/>
        </p:nvSpPr>
        <p:spPr>
          <a:xfrm>
            <a:off x="5474146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honic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graphicFrame>
        <p:nvGraphicFramePr>
          <p:cNvPr id="78" name="Table 107">
            <a:extLst>
              <a:ext uri="{FF2B5EF4-FFF2-40B4-BE49-F238E27FC236}">
                <a16:creationId xmlns:a16="http://schemas.microsoft.com/office/drawing/2014/main" id="{0D558997-9E73-BF1F-784A-0DA1E4E97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9872"/>
              </p:ext>
            </p:extLst>
          </p:nvPr>
        </p:nvGraphicFramePr>
        <p:xfrm>
          <a:off x="5500256" y="1088356"/>
          <a:ext cx="6701275" cy="7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0255">
                  <a:extLst>
                    <a:ext uri="{9D8B030D-6E8A-4147-A177-3AD203B41FA5}">
                      <a16:colId xmlns:a16="http://schemas.microsoft.com/office/drawing/2014/main" val="2230275821"/>
                    </a:ext>
                  </a:extLst>
                </a:gridCol>
                <a:gridCol w="1340255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40255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40255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40255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</a:tblGrid>
              <a:tr h="70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kn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pSp>
        <p:nvGrpSpPr>
          <p:cNvPr id="99" name="Group 98">
            <a:extLst>
              <a:ext uri="{FF2B5EF4-FFF2-40B4-BE49-F238E27FC236}">
                <a16:creationId xmlns:a16="http://schemas.microsoft.com/office/drawing/2014/main" id="{4A146A7D-06BB-478F-E7C5-5673E98C63FA}"/>
              </a:ext>
            </a:extLst>
          </p:cNvPr>
          <p:cNvGrpSpPr/>
          <p:nvPr/>
        </p:nvGrpSpPr>
        <p:grpSpPr>
          <a:xfrm>
            <a:off x="6239262" y="32163"/>
            <a:ext cx="932955" cy="310214"/>
            <a:chOff x="3709178" y="-2191245"/>
            <a:chExt cx="1584764" cy="969724"/>
          </a:xfrm>
        </p:grpSpPr>
        <p:pic>
          <p:nvPicPr>
            <p:cNvPr id="100" name="Picture 99" descr="Logo, icon&#10;&#10;Description automatically generated">
              <a:extLst>
                <a:ext uri="{FF2B5EF4-FFF2-40B4-BE49-F238E27FC236}">
                  <a16:creationId xmlns:a16="http://schemas.microsoft.com/office/drawing/2014/main" id="{CFAF7F66-86A0-96EA-6DE1-21F7FA8B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01" name="Speech Bubble: Oval 100">
              <a:extLst>
                <a:ext uri="{FF2B5EF4-FFF2-40B4-BE49-F238E27FC236}">
                  <a16:creationId xmlns:a16="http://schemas.microsoft.com/office/drawing/2014/main" id="{EBC51125-D6CE-4BF5-CC99-D0B244A8FB7D}"/>
                </a:ext>
              </a:extLst>
            </p:cNvPr>
            <p:cNvSpPr/>
            <p:nvPr/>
          </p:nvSpPr>
          <p:spPr>
            <a:xfrm>
              <a:off x="3709178" y="-2191245"/>
              <a:ext cx="818287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…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ustomShape 2">
            <a:extLst>
              <a:ext uri="{FF2B5EF4-FFF2-40B4-BE49-F238E27FC236}">
                <a16:creationId xmlns:a16="http://schemas.microsoft.com/office/drawing/2014/main" id="{5E630973-50E5-C3A8-7EB4-DBA450F65073}"/>
              </a:ext>
            </a:extLst>
          </p:cNvPr>
          <p:cNvSpPr/>
          <p:nvPr/>
        </p:nvSpPr>
        <p:spPr>
          <a:xfrm>
            <a:off x="5349627" y="823592"/>
            <a:ext cx="796914" cy="305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u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</a:t>
            </a: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7" name="CustomShape 2">
            <a:extLst>
              <a:ext uri="{FF2B5EF4-FFF2-40B4-BE49-F238E27FC236}">
                <a16:creationId xmlns:a16="http://schemas.microsoft.com/office/drawing/2014/main" id="{3BCE3C96-94D1-9F92-A11D-AA459E555E7D}"/>
              </a:ext>
            </a:extLst>
          </p:cNvPr>
          <p:cNvSpPr/>
          <p:nvPr/>
        </p:nvSpPr>
        <p:spPr>
          <a:xfrm>
            <a:off x="6593211" y="830830"/>
            <a:ext cx="1003242" cy="252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Ta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g</a:t>
            </a: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D40F96-1DA4-40B0-1064-40E4E8011ACE}"/>
              </a:ext>
            </a:extLst>
          </p:cNvPr>
          <p:cNvSpPr/>
          <p:nvPr/>
        </p:nvSpPr>
        <p:spPr>
          <a:xfrm>
            <a:off x="8204444" y="829596"/>
            <a:ext cx="521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gel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ABDBE-C9BC-E861-FA1F-C31679D1A2A6}"/>
              </a:ext>
            </a:extLst>
          </p:cNvPr>
          <p:cNvSpPr/>
          <p:nvPr/>
        </p:nvSpPr>
        <p:spPr>
          <a:xfrm>
            <a:off x="9486970" y="842811"/>
            <a:ext cx="1031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Informa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tion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19759-1A1F-C552-8CF0-163B5756D9E0}"/>
              </a:ext>
            </a:extLst>
          </p:cNvPr>
          <p:cNvSpPr/>
          <p:nvPr/>
        </p:nvSpPr>
        <p:spPr>
          <a:xfrm>
            <a:off x="10865537" y="835951"/>
            <a:ext cx="7344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12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Th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eater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CustomShape 2">
            <a:extLst>
              <a:ext uri="{FF2B5EF4-FFF2-40B4-BE49-F238E27FC236}">
                <a16:creationId xmlns:a16="http://schemas.microsoft.com/office/drawing/2014/main" id="{D999BC36-D431-D10E-791F-3644E60BF336}"/>
              </a:ext>
            </a:extLst>
          </p:cNvPr>
          <p:cNvSpPr/>
          <p:nvPr/>
        </p:nvSpPr>
        <p:spPr>
          <a:xfrm>
            <a:off x="10581813" y="1545451"/>
            <a:ext cx="967027" cy="256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2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ED0385-427F-9B25-3162-83134DD7AF80}"/>
              </a:ext>
            </a:extLst>
          </p:cNvPr>
          <p:cNvSpPr/>
          <p:nvPr/>
        </p:nvSpPr>
        <p:spPr>
          <a:xfrm>
            <a:off x="8177315" y="1532683"/>
            <a:ext cx="856325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Qu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atsch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972730-BF47-A46D-554A-C84135DAE3FC}"/>
              </a:ext>
            </a:extLst>
          </p:cNvPr>
          <p:cNvSpPr/>
          <p:nvPr/>
        </p:nvSpPr>
        <p:spPr>
          <a:xfrm>
            <a:off x="9464479" y="1545673"/>
            <a:ext cx="716863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pisch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BC325F-207E-8E29-5EC2-0E622CBAE22E}"/>
              </a:ext>
            </a:extLst>
          </p:cNvPr>
          <p:cNvSpPr/>
          <p:nvPr/>
        </p:nvSpPr>
        <p:spPr>
          <a:xfrm>
            <a:off x="6837025" y="1525865"/>
            <a:ext cx="50847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Kn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1" name="Table 107">
            <a:extLst>
              <a:ext uri="{FF2B5EF4-FFF2-40B4-BE49-F238E27FC236}">
                <a16:creationId xmlns:a16="http://schemas.microsoft.com/office/drawing/2014/main" id="{89EF1D59-8E28-24D7-70F6-39EBD5F02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054664"/>
              </p:ext>
            </p:extLst>
          </p:nvPr>
        </p:nvGraphicFramePr>
        <p:xfrm>
          <a:off x="5498989" y="1798032"/>
          <a:ext cx="6693011" cy="461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93011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461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0DED477C-56E2-787F-6C08-3087921AC40E}"/>
              </a:ext>
            </a:extLst>
          </p:cNvPr>
          <p:cNvSpPr txBox="1"/>
          <p:nvPr/>
        </p:nvSpPr>
        <p:spPr>
          <a:xfrm>
            <a:off x="8792076" y="3348327"/>
            <a:ext cx="1642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der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Party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C2CF72-994A-AF5A-F875-3AF5EF5604EB}"/>
              </a:ext>
            </a:extLst>
          </p:cNvPr>
          <p:cNvSpPr txBox="1"/>
          <p:nvPr/>
        </p:nvSpPr>
        <p:spPr>
          <a:xfrm>
            <a:off x="8755337" y="3746878"/>
            <a:ext cx="114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2931C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Kino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2931C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03C5AC-4316-15FC-58F3-754FFCE8C47D}"/>
              </a:ext>
            </a:extLst>
          </p:cNvPr>
          <p:cNvSpPr txBox="1"/>
          <p:nvPr/>
        </p:nvSpPr>
        <p:spPr>
          <a:xfrm>
            <a:off x="8670617" y="2973609"/>
            <a:ext cx="1250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Dom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F03AAB-DF87-7790-09AC-637D90C0FFFA}"/>
              </a:ext>
            </a:extLst>
          </p:cNvPr>
          <p:cNvSpPr txBox="1"/>
          <p:nvPr/>
        </p:nvSpPr>
        <p:spPr>
          <a:xfrm>
            <a:off x="7728407" y="3161046"/>
            <a:ext cx="15890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to the cathedral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F759420-F9F1-A610-53AB-F080049CB0E4}"/>
              </a:ext>
            </a:extLst>
          </p:cNvPr>
          <p:cNvSpPr txBox="1"/>
          <p:nvPr/>
        </p:nvSpPr>
        <p:spPr>
          <a:xfrm>
            <a:off x="7730858" y="3540237"/>
            <a:ext cx="12951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o the party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F2CB16-2D2D-8275-988E-9B774C06AF8B}"/>
              </a:ext>
            </a:extLst>
          </p:cNvPr>
          <p:cNvSpPr txBox="1"/>
          <p:nvPr/>
        </p:nvSpPr>
        <p:spPr>
          <a:xfrm>
            <a:off x="7752641" y="3952342"/>
            <a:ext cx="117274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spc="-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to the cinema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765D362-4DDF-239F-4FD6-8278B1881250}"/>
              </a:ext>
            </a:extLst>
          </p:cNvPr>
          <p:cNvSpPr/>
          <p:nvPr/>
        </p:nvSpPr>
        <p:spPr>
          <a:xfrm>
            <a:off x="7786962" y="3014683"/>
            <a:ext cx="846537" cy="188358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masculine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B060534-4011-9F0F-9E64-5BD14A6AE955}"/>
              </a:ext>
            </a:extLst>
          </p:cNvPr>
          <p:cNvSpPr/>
          <p:nvPr/>
        </p:nvSpPr>
        <p:spPr>
          <a:xfrm>
            <a:off x="7791352" y="3393843"/>
            <a:ext cx="846537" cy="188358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feminine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16BBA64-3FB8-924C-A855-623E6AE9E8C5}"/>
              </a:ext>
            </a:extLst>
          </p:cNvPr>
          <p:cNvSpPr/>
          <p:nvPr/>
        </p:nvSpPr>
        <p:spPr>
          <a:xfrm>
            <a:off x="7808380" y="3794260"/>
            <a:ext cx="846537" cy="18835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neuter</a:t>
            </a:r>
          </a:p>
        </p:txBody>
      </p:sp>
      <p:pic>
        <p:nvPicPr>
          <p:cNvPr id="150" name="Picture 149" descr="Logo&#10;&#10;Description automatically generated">
            <a:extLst>
              <a:ext uri="{FF2B5EF4-FFF2-40B4-BE49-F238E27FC236}">
                <a16:creationId xmlns:a16="http://schemas.microsoft.com/office/drawing/2014/main" id="{715F1CDB-C42A-F700-F039-5E6908970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93" y="2985334"/>
            <a:ext cx="857840" cy="5314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381FE3B-FE73-69D8-FDA2-83C060988BB8}"/>
              </a:ext>
            </a:extLst>
          </p:cNvPr>
          <p:cNvGrpSpPr/>
          <p:nvPr/>
        </p:nvGrpSpPr>
        <p:grpSpPr>
          <a:xfrm>
            <a:off x="6158320" y="435447"/>
            <a:ext cx="554642" cy="661438"/>
            <a:chOff x="1384117" y="4494095"/>
            <a:chExt cx="1411963" cy="1938657"/>
          </a:xfrm>
        </p:grpSpPr>
        <p:pic>
          <p:nvPicPr>
            <p:cNvPr id="24" name="Graphic 23" descr="Add with solid fill">
              <a:extLst>
                <a:ext uri="{FF2B5EF4-FFF2-40B4-BE49-F238E27FC236}">
                  <a16:creationId xmlns:a16="http://schemas.microsoft.com/office/drawing/2014/main" id="{A04C7D32-F54F-46B0-F156-CD724A6F4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27649" y="4494095"/>
              <a:ext cx="1324900" cy="13249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334652-4233-EF90-D001-9196586F327C}"/>
                </a:ext>
              </a:extLst>
            </p:cNvPr>
            <p:cNvSpPr txBox="1"/>
            <p:nvPr/>
          </p:nvSpPr>
          <p:spPr>
            <a:xfrm>
              <a:off x="1384117" y="5665980"/>
              <a:ext cx="1411963" cy="766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and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7FC69C7-6035-6F23-0438-B5252AA44C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7287" y="359203"/>
            <a:ext cx="673582" cy="6735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8A3D31-8B66-C329-6988-6833C49E17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5309" y="452667"/>
            <a:ext cx="599461" cy="567489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4EFECBC0-14CF-9752-CE6C-26484B212B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81" y="434453"/>
            <a:ext cx="495558" cy="499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EC319D-7D27-5C15-53DD-7815AB2873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54" y="404017"/>
            <a:ext cx="673582" cy="534055"/>
          </a:xfrm>
          <a:prstGeom prst="rect">
            <a:avLst/>
          </a:prstGeom>
        </p:spPr>
      </p:pic>
      <p:pic>
        <p:nvPicPr>
          <p:cNvPr id="30" name="Picture 29" descr="back of a man's head">
            <a:extLst>
              <a:ext uri="{FF2B5EF4-FFF2-40B4-BE49-F238E27FC236}">
                <a16:creationId xmlns:a16="http://schemas.microsoft.com/office/drawing/2014/main" id="{66596C1A-E8E6-4091-E24F-0CFAE6A194C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/>
          <a:stretch/>
        </p:blipFill>
        <p:spPr>
          <a:xfrm>
            <a:off x="6203202" y="1076586"/>
            <a:ext cx="644629" cy="739435"/>
          </a:xfrm>
          <a:prstGeom prst="rect">
            <a:avLst/>
          </a:prstGeom>
        </p:spPr>
      </p:pic>
      <p:sp>
        <p:nvSpPr>
          <p:cNvPr id="32" name="CustomShape 2">
            <a:extLst>
              <a:ext uri="{FF2B5EF4-FFF2-40B4-BE49-F238E27FC236}">
                <a16:creationId xmlns:a16="http://schemas.microsoft.com/office/drawing/2014/main" id="{21B671EA-CFBA-1F3A-237F-4F136856427F}"/>
              </a:ext>
            </a:extLst>
          </p:cNvPr>
          <p:cNvSpPr/>
          <p:nvPr/>
        </p:nvSpPr>
        <p:spPr>
          <a:xfrm>
            <a:off x="5355666" y="1547584"/>
            <a:ext cx="796914" cy="305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Ko</a:t>
            </a:r>
            <a:r>
              <a:rPr lang="en-GB" sz="1200" b="1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pf</a:t>
            </a:r>
          </a:p>
        </p:txBody>
      </p:sp>
      <p:pic>
        <p:nvPicPr>
          <p:cNvPr id="44" name="Picture 2" descr="Free Leg Foot vector and picture">
            <a:extLst>
              <a:ext uri="{FF2B5EF4-FFF2-40B4-BE49-F238E27FC236}">
                <a16:creationId xmlns:a16="http://schemas.microsoft.com/office/drawing/2014/main" id="{34F62CF9-7364-4A15-5245-D811032D2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97"/>
          <a:stretch/>
        </p:blipFill>
        <p:spPr bwMode="auto">
          <a:xfrm>
            <a:off x="7486811" y="1123234"/>
            <a:ext cx="544889" cy="6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A picture containing font, graphics, typography, design&#10;&#10;Description automatically generated">
            <a:extLst>
              <a:ext uri="{FF2B5EF4-FFF2-40B4-BE49-F238E27FC236}">
                <a16:creationId xmlns:a16="http://schemas.microsoft.com/office/drawing/2014/main" id="{6115ACAE-2791-679D-6CDE-0CF34FA383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61" y="1303543"/>
            <a:ext cx="1118763" cy="270470"/>
          </a:xfrm>
          <a:prstGeom prst="rect">
            <a:avLst/>
          </a:prstGeom>
        </p:spPr>
      </p:pic>
      <p:pic>
        <p:nvPicPr>
          <p:cNvPr id="46" name="Picture 45" descr="Logo, company name&#10;&#10;Description automatically generated">
            <a:extLst>
              <a:ext uri="{FF2B5EF4-FFF2-40B4-BE49-F238E27FC236}">
                <a16:creationId xmlns:a16="http://schemas.microsoft.com/office/drawing/2014/main" id="{82BAE5A3-11E7-9049-C4C8-D0AD43F00A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02" y="1178418"/>
            <a:ext cx="772277" cy="386139"/>
          </a:xfrm>
          <a:prstGeom prst="rect">
            <a:avLst/>
          </a:prstGeom>
        </p:spPr>
      </p:pic>
      <p:pic>
        <p:nvPicPr>
          <p:cNvPr id="47" name="Picture 46" descr="Logo, company name&#10;&#10;Description automatically generated">
            <a:extLst>
              <a:ext uri="{FF2B5EF4-FFF2-40B4-BE49-F238E27FC236}">
                <a16:creationId xmlns:a16="http://schemas.microsoft.com/office/drawing/2014/main" id="{C08F59C5-1C05-17B7-38C0-BD93E4C8FD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1480" y="1367162"/>
            <a:ext cx="513618" cy="415328"/>
          </a:xfrm>
          <a:prstGeom prst="rect">
            <a:avLst/>
          </a:prstGeom>
        </p:spPr>
      </p:pic>
      <p:pic>
        <p:nvPicPr>
          <p:cNvPr id="48" name="Picture 2" descr="Free vector graphics of Door">
            <a:extLst>
              <a:ext uri="{FF2B5EF4-FFF2-40B4-BE49-F238E27FC236}">
                <a16:creationId xmlns:a16="http://schemas.microsoft.com/office/drawing/2014/main" id="{0109770A-3B41-6EA9-6A29-8D53CD9F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079" y="1108215"/>
            <a:ext cx="366373" cy="66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DE94F1-5D8A-25FA-A164-FD87877A0D85}"/>
              </a:ext>
            </a:extLst>
          </p:cNvPr>
          <p:cNvSpPr txBox="1"/>
          <p:nvPr/>
        </p:nvSpPr>
        <p:spPr>
          <a:xfrm>
            <a:off x="5450338" y="2606509"/>
            <a:ext cx="19898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Cities or towns</a:t>
            </a:r>
            <a:endParaRPr kumimoji="0" lang="en-GB" sz="105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nach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Berlin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I’m going to Berlin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C6BAEE-4F44-B7FB-7CD1-DC5BDF38DED9}"/>
              </a:ext>
            </a:extLst>
          </p:cNvPr>
          <p:cNvSpPr txBox="1"/>
          <p:nvPr/>
        </p:nvSpPr>
        <p:spPr>
          <a:xfrm>
            <a:off x="5457458" y="3116180"/>
            <a:ext cx="19898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Most countries</a:t>
            </a:r>
            <a:endParaRPr kumimoji="0" lang="en-GB" sz="105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fahre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nach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Deutschland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I’m going to Germany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EF67FB-93C5-2D5C-FFAE-00A900936078}"/>
              </a:ext>
            </a:extLst>
          </p:cNvPr>
          <p:cNvSpPr txBox="1"/>
          <p:nvPr/>
        </p:nvSpPr>
        <p:spPr>
          <a:xfrm>
            <a:off x="5471571" y="3610663"/>
            <a:ext cx="198982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Directions</a:t>
            </a:r>
            <a:endParaRPr kumimoji="0" lang="en-GB" sz="105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gehe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nach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rechts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I’m going to the right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60CB8E-D312-0E07-F5D3-C22BD485D7AD}"/>
              </a:ext>
            </a:extLst>
          </p:cNvPr>
          <p:cNvSpPr txBox="1"/>
          <p:nvPr/>
        </p:nvSpPr>
        <p:spPr>
          <a:xfrm>
            <a:off x="5471572" y="4123008"/>
            <a:ext cx="23338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Nach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meaning ‘to’ is </a:t>
            </a:r>
            <a:r>
              <a:rPr kumimoji="0" lang="en-GB" sz="1050" b="0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never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followed by ‘the’.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09B6D9-721D-6A01-FBD4-FC955A4E7822}"/>
              </a:ext>
            </a:extLst>
          </p:cNvPr>
          <p:cNvSpPr txBox="1"/>
          <p:nvPr/>
        </p:nvSpPr>
        <p:spPr>
          <a:xfrm>
            <a:off x="7604827" y="2779203"/>
            <a:ext cx="10930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Ich </a:t>
            </a:r>
            <a:r>
              <a:rPr kumimoji="0" lang="en-GB" sz="105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gehe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…</a:t>
            </a:r>
          </a:p>
        </p:txBody>
      </p:sp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C7B8D547-295A-8478-754F-8F627D9687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51" y="2708709"/>
            <a:ext cx="289599" cy="28618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6937747-620E-FF57-1AAE-CC117E1722C6}"/>
              </a:ext>
            </a:extLst>
          </p:cNvPr>
          <p:cNvSpPr txBox="1"/>
          <p:nvPr/>
        </p:nvSpPr>
        <p:spPr>
          <a:xfrm>
            <a:off x="8493854" y="2780175"/>
            <a:ext cx="1223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I’m going…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37E759-7141-3C02-3751-789E303F5F38}"/>
              </a:ext>
            </a:extLst>
          </p:cNvPr>
          <p:cNvSpPr txBox="1"/>
          <p:nvPr/>
        </p:nvSpPr>
        <p:spPr>
          <a:xfrm>
            <a:off x="8776479" y="3139225"/>
            <a:ext cx="12500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Dom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C4F816-8351-EC43-E264-79BCAAA0AC8F}"/>
              </a:ext>
            </a:extLst>
          </p:cNvPr>
          <p:cNvSpPr txBox="1"/>
          <p:nvPr/>
        </p:nvSpPr>
        <p:spPr>
          <a:xfrm>
            <a:off x="8999182" y="3520968"/>
            <a:ext cx="1642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zur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Party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844AF9-5C8D-3EE5-4951-42133869B3A5}"/>
              </a:ext>
            </a:extLst>
          </p:cNvPr>
          <p:cNvSpPr txBox="1"/>
          <p:nvPr/>
        </p:nvSpPr>
        <p:spPr>
          <a:xfrm>
            <a:off x="8973503" y="3938280"/>
            <a:ext cx="114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…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zum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C2931C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Kino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srgbClr val="C2931C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152EBA-9CA3-9F4E-0704-5EE30B5AB765}"/>
              </a:ext>
            </a:extLst>
          </p:cNvPr>
          <p:cNvSpPr txBox="1"/>
          <p:nvPr/>
        </p:nvSpPr>
        <p:spPr>
          <a:xfrm>
            <a:off x="7718854" y="4142945"/>
            <a:ext cx="23338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 shorten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zu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zum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zu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der </a:t>
            </a: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</a:t>
            </a:r>
            <a:r>
              <a:rPr kumimoji="0" lang="en-US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zur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D60ED96-1BB9-28A0-94EC-7023AB637580}"/>
              </a:ext>
            </a:extLst>
          </p:cNvPr>
          <p:cNvSpPr txBox="1"/>
          <p:nvPr/>
        </p:nvSpPr>
        <p:spPr>
          <a:xfrm>
            <a:off x="9920691" y="2903456"/>
            <a:ext cx="19848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n-GB" sz="105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der</a:t>
            </a:r>
            <a:r>
              <a:rPr kumimoji="0" lang="en-GB" sz="1050" b="1" i="0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Rucksack</a:t>
            </a:r>
            <a:endParaRPr kumimoji="0" lang="en-GB" sz="1050" b="1" i="0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024BFFF-FA5B-1222-D5C9-DB0E867FEAA3}"/>
              </a:ext>
            </a:extLst>
          </p:cNvPr>
          <p:cNvSpPr txBox="1"/>
          <p:nvPr/>
        </p:nvSpPr>
        <p:spPr>
          <a:xfrm>
            <a:off x="9921362" y="3075050"/>
            <a:ext cx="19848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Du hast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den</a:t>
            </a:r>
            <a:r>
              <a:rPr kumimoji="0" lang="en-GB" sz="1050" b="1" i="0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Rucksack</a:t>
            </a:r>
            <a:endParaRPr kumimoji="0" lang="en-GB" sz="1050" b="1" i="0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7AC54DA-0D5D-4CB4-AE88-40F2EBD73623}"/>
              </a:ext>
            </a:extLst>
          </p:cNvPr>
          <p:cNvSpPr txBox="1"/>
          <p:nvPr/>
        </p:nvSpPr>
        <p:spPr>
          <a:xfrm>
            <a:off x="9927891" y="3234496"/>
            <a:ext cx="23153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This also happens for </a:t>
            </a:r>
            <a:r>
              <a:rPr lang="en-GB" sz="1050" b="1" dirty="0">
                <a:solidFill>
                  <a:srgbClr val="00B0F0"/>
                </a:solidFill>
                <a:latin typeface="Century Gothic"/>
              </a:rPr>
              <a:t>masculine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forms of </a:t>
            </a:r>
            <a:r>
              <a:rPr lang="en-GB" sz="105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mein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n-GB" sz="105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dein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endParaRPr lang="en-GB" sz="105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E5114CA-2080-B30A-E81A-A7AA0DE2A43C}"/>
              </a:ext>
            </a:extLst>
          </p:cNvPr>
          <p:cNvSpPr txBox="1"/>
          <p:nvPr/>
        </p:nvSpPr>
        <p:spPr>
          <a:xfrm>
            <a:off x="9933159" y="3558574"/>
            <a:ext cx="19848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n-GB" sz="1050" b="1" kern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ist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mein</a:t>
            </a:r>
            <a:r>
              <a:rPr kumimoji="0" lang="en-GB" sz="1050" b="1" i="0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Rucksack</a:t>
            </a:r>
            <a:endParaRPr kumimoji="0" lang="en-GB" sz="1050" b="1" i="0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33E3850-39AE-E0F5-6FCF-9768962C5284}"/>
              </a:ext>
            </a:extLst>
          </p:cNvPr>
          <p:cNvSpPr txBox="1"/>
          <p:nvPr/>
        </p:nvSpPr>
        <p:spPr>
          <a:xfrm>
            <a:off x="9941210" y="3746395"/>
            <a:ext cx="19848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Du hast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105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meinen</a:t>
            </a:r>
            <a:r>
              <a:rPr kumimoji="0" lang="en-GB" sz="1050" b="1" i="0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1050" b="1" kern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cs typeface="Arial"/>
                <a:sym typeface="Arial"/>
              </a:rPr>
              <a:t>Rucksack</a:t>
            </a:r>
            <a:endParaRPr kumimoji="0" lang="en-GB" sz="1050" b="1" i="0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0186F1D-5033-4D8A-C983-E78F35B8B807}"/>
              </a:ext>
            </a:extLst>
          </p:cNvPr>
          <p:cNvSpPr txBox="1"/>
          <p:nvPr/>
        </p:nvSpPr>
        <p:spPr>
          <a:xfrm>
            <a:off x="9940410" y="3943248"/>
            <a:ext cx="23153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05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Feminine </a:t>
            </a:r>
            <a:r>
              <a:rPr lang="en-US" sz="105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and </a:t>
            </a:r>
            <a:r>
              <a:rPr lang="en-US" sz="105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neuter</a:t>
            </a:r>
            <a:r>
              <a:rPr lang="en-US" sz="105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 words for ‘</a:t>
            </a:r>
            <a:r>
              <a:rPr lang="en-US" sz="1050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the’,‘a</a:t>
            </a:r>
            <a:r>
              <a:rPr lang="en-US" sz="105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’, ‘my’, ‘your’ </a:t>
            </a:r>
            <a:r>
              <a:rPr lang="en-US" sz="105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do not change </a:t>
            </a:r>
            <a:r>
              <a:rPr lang="en-US" sz="105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after a verb.</a:t>
            </a:r>
            <a:endParaRPr lang="en-US" sz="1050" b="1" dirty="0">
              <a:solidFill>
                <a:srgbClr val="4472C4">
                  <a:lumMod val="50000"/>
                </a:srgbClr>
              </a:solidFill>
              <a:latin typeface="Century Gothic" panose="020F0302020204030204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01BE2EB0-FA5C-D1A8-B454-88BA9DB398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93440" y="2934663"/>
            <a:ext cx="274975" cy="328534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587F75AB-D160-D8C7-B464-8CA1067126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745349" y="3577545"/>
            <a:ext cx="274975" cy="328534"/>
          </a:xfrm>
          <a:prstGeom prst="rect">
            <a:avLst/>
          </a:prstGeom>
        </p:spPr>
      </p:pic>
      <p:pic>
        <p:nvPicPr>
          <p:cNvPr id="1026" name="Picture 2" descr="Free Berlin Skyline vector and picture">
            <a:extLst>
              <a:ext uri="{FF2B5EF4-FFF2-40B4-BE49-F238E27FC236}">
                <a16:creationId xmlns:a16="http://schemas.microsoft.com/office/drawing/2014/main" id="{016FD0A3-8A0C-9111-BBF1-4BF7C12F3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2" r="8474"/>
          <a:stretch/>
        </p:blipFill>
        <p:spPr bwMode="auto">
          <a:xfrm>
            <a:off x="6820393" y="2586047"/>
            <a:ext cx="879409" cy="60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Germany Flag vector and picture">
            <a:extLst>
              <a:ext uri="{FF2B5EF4-FFF2-40B4-BE49-F238E27FC236}">
                <a16:creationId xmlns:a16="http://schemas.microsoft.com/office/drawing/2014/main" id="{B98520B0-1A1F-D46D-FFB6-896B8E2E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79" y="3218010"/>
            <a:ext cx="316820" cy="4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AAFEEF35-3B87-6EE4-A6E6-A510ADAFAC0E}"/>
              </a:ext>
            </a:extLst>
          </p:cNvPr>
          <p:cNvSpPr/>
          <p:nvPr/>
        </p:nvSpPr>
        <p:spPr>
          <a:xfrm>
            <a:off x="7148542" y="3839902"/>
            <a:ext cx="376892" cy="2291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CustomShape 4">
            <a:extLst>
              <a:ext uri="{FF2B5EF4-FFF2-40B4-BE49-F238E27FC236}">
                <a16:creationId xmlns:a16="http://schemas.microsoft.com/office/drawing/2014/main" id="{0D332B1B-F8B3-0BE1-852F-1F63400F71BE}"/>
              </a:ext>
            </a:extLst>
          </p:cNvPr>
          <p:cNvSpPr/>
          <p:nvPr/>
        </p:nvSpPr>
        <p:spPr>
          <a:xfrm>
            <a:off x="5474274" y="5342391"/>
            <a:ext cx="2055896" cy="208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Ich will 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Skateboard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fahren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37" name="CustomShape 9">
            <a:extLst>
              <a:ext uri="{FF2B5EF4-FFF2-40B4-BE49-F238E27FC236}">
                <a16:creationId xmlns:a16="http://schemas.microsoft.com/office/drawing/2014/main" id="{6C03C924-8043-9717-9E6D-3210605E782D}"/>
              </a:ext>
            </a:extLst>
          </p:cNvPr>
          <p:cNvSpPr/>
          <p:nvPr/>
        </p:nvSpPr>
        <p:spPr>
          <a:xfrm>
            <a:off x="5489047" y="5512994"/>
            <a:ext cx="2055896" cy="208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I want to go </a:t>
            </a:r>
            <a:r>
              <a:rPr kumimoji="0" lang="en-GB" sz="1050" b="0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skateboarding</a:t>
            </a:r>
            <a:r>
              <a:rPr kumimoji="0" lang="en-GB" sz="1050" b="1" i="1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1" i="1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46" name="CustomShape 4">
            <a:extLst>
              <a:ext uri="{FF2B5EF4-FFF2-40B4-BE49-F238E27FC236}">
                <a16:creationId xmlns:a16="http://schemas.microsoft.com/office/drawing/2014/main" id="{418FAFB7-C139-0B6B-4E20-D5F7DD17BE1B}"/>
              </a:ext>
            </a:extLst>
          </p:cNvPr>
          <p:cNvSpPr/>
          <p:nvPr/>
        </p:nvSpPr>
        <p:spPr>
          <a:xfrm>
            <a:off x="5485467" y="5696160"/>
            <a:ext cx="1943000" cy="208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Du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willst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Fußball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spielen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47" name="CustomShape 9">
            <a:extLst>
              <a:ext uri="{FF2B5EF4-FFF2-40B4-BE49-F238E27FC236}">
                <a16:creationId xmlns:a16="http://schemas.microsoft.com/office/drawing/2014/main" id="{5389B80C-7F8D-9A24-C2D7-D0B996DA2807}"/>
              </a:ext>
            </a:extLst>
          </p:cNvPr>
          <p:cNvSpPr/>
          <p:nvPr/>
        </p:nvSpPr>
        <p:spPr>
          <a:xfrm>
            <a:off x="5457458" y="5880738"/>
            <a:ext cx="1943000" cy="208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You want to play football.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48" name="CustomShape 4">
            <a:extLst>
              <a:ext uri="{FF2B5EF4-FFF2-40B4-BE49-F238E27FC236}">
                <a16:creationId xmlns:a16="http://schemas.microsoft.com/office/drawing/2014/main" id="{FA78A282-6E3F-6FD5-5DD2-52062DB3BD32}"/>
              </a:ext>
            </a:extLst>
          </p:cNvPr>
          <p:cNvSpPr/>
          <p:nvPr/>
        </p:nvSpPr>
        <p:spPr>
          <a:xfrm>
            <a:off x="5486649" y="6059889"/>
            <a:ext cx="1489767" cy="2631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Sie</a:t>
            </a:r>
            <a:r>
              <a:rPr kumimoji="0" lang="en-GB" sz="1050" b="1" i="0" u="none" strike="noStrike" kern="1200" cap="none" spc="-1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/ e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 will </a:t>
            </a:r>
            <a:r>
              <a:rPr lang="en-GB" sz="1050" b="1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laufen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9" name="CustomShape 9">
            <a:extLst>
              <a:ext uri="{FF2B5EF4-FFF2-40B4-BE49-F238E27FC236}">
                <a16:creationId xmlns:a16="http://schemas.microsoft.com/office/drawing/2014/main" id="{19C916E8-EB64-2684-9C48-6878A9F8E86C}"/>
              </a:ext>
            </a:extLst>
          </p:cNvPr>
          <p:cNvSpPr/>
          <p:nvPr/>
        </p:nvSpPr>
        <p:spPr>
          <a:xfrm>
            <a:off x="5474127" y="6237631"/>
            <a:ext cx="1648078" cy="2937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She / he wants to run.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51" name="Speech Bubble: Rectangle with Corners Rounded 150">
            <a:extLst>
              <a:ext uri="{FF2B5EF4-FFF2-40B4-BE49-F238E27FC236}">
                <a16:creationId xmlns:a16="http://schemas.microsoft.com/office/drawing/2014/main" id="{6EBEE6CD-2C5C-B299-D34B-6E9E3CF00CCB}"/>
              </a:ext>
            </a:extLst>
          </p:cNvPr>
          <p:cNvSpPr/>
          <p:nvPr/>
        </p:nvSpPr>
        <p:spPr>
          <a:xfrm>
            <a:off x="5531125" y="6449722"/>
            <a:ext cx="1601404" cy="365760"/>
          </a:xfrm>
          <a:prstGeom prst="wedgeRoundRectCallout">
            <a:avLst>
              <a:gd name="adj1" fmla="val -18467"/>
              <a:gd name="adj2" fmla="val -367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The word order is different from English!</a:t>
            </a:r>
          </a:p>
        </p:txBody>
      </p:sp>
      <p:pic>
        <p:nvPicPr>
          <p:cNvPr id="152" name="Picture 151" descr="A cartoon of a child running&#10;&#10;Description automatically generated with medium confidence">
            <a:extLst>
              <a:ext uri="{FF2B5EF4-FFF2-40B4-BE49-F238E27FC236}">
                <a16:creationId xmlns:a16="http://schemas.microsoft.com/office/drawing/2014/main" id="{8622CDD7-02BA-09D9-ABE7-DC9A9E448C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24" y="6087762"/>
            <a:ext cx="314123" cy="293778"/>
          </a:xfrm>
          <a:prstGeom prst="rect">
            <a:avLst/>
          </a:prstGeom>
        </p:spPr>
      </p:pic>
      <p:pic>
        <p:nvPicPr>
          <p:cNvPr id="153" name="Picture 152" descr="Icon&#10;&#10;Description automatically generated">
            <a:extLst>
              <a:ext uri="{FF2B5EF4-FFF2-40B4-BE49-F238E27FC236}">
                <a16:creationId xmlns:a16="http://schemas.microsoft.com/office/drawing/2014/main" id="{89E4FC89-7045-8FB7-F895-0ACC5518B73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09" y="6202740"/>
            <a:ext cx="194553" cy="188893"/>
          </a:xfrm>
          <a:prstGeom prst="rect">
            <a:avLst/>
          </a:prstGeom>
        </p:spPr>
      </p:pic>
      <p:pic>
        <p:nvPicPr>
          <p:cNvPr id="154" name="Picture 153" descr="A picture containing soccer, dome&#10;&#10;Description automatically generated">
            <a:extLst>
              <a:ext uri="{FF2B5EF4-FFF2-40B4-BE49-F238E27FC236}">
                <a16:creationId xmlns:a16="http://schemas.microsoft.com/office/drawing/2014/main" id="{AF5EC2E0-D37B-4630-0CA9-B6AB660905F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39" y="6227544"/>
            <a:ext cx="150258" cy="150258"/>
          </a:xfrm>
          <a:prstGeom prst="rect">
            <a:avLst/>
          </a:prstGeom>
        </p:spPr>
      </p:pic>
      <p:pic>
        <p:nvPicPr>
          <p:cNvPr id="155" name="Picture 154" descr="A picture containing text, circle, vehicle, design&#10;&#10;Description automatically generated">
            <a:extLst>
              <a:ext uri="{FF2B5EF4-FFF2-40B4-BE49-F238E27FC236}">
                <a16:creationId xmlns:a16="http://schemas.microsoft.com/office/drawing/2014/main" id="{3AD47440-35AB-E7FB-8213-478E5C33EB7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31" y="5379124"/>
            <a:ext cx="305887" cy="3230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70FB13D-658E-14B9-3578-4955A0CC61E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66095" y="5309394"/>
            <a:ext cx="289172" cy="216879"/>
          </a:xfrm>
          <a:prstGeom prst="rect">
            <a:avLst/>
          </a:prstGeom>
        </p:spPr>
      </p:pic>
      <p:sp>
        <p:nvSpPr>
          <p:cNvPr id="157" name="Rectangle 156">
            <a:extLst>
              <a:ext uri="{FF2B5EF4-FFF2-40B4-BE49-F238E27FC236}">
                <a16:creationId xmlns:a16="http://schemas.microsoft.com/office/drawing/2014/main" id="{0DD6EFCD-E565-5D0F-4261-266F88E8EEE3}"/>
              </a:ext>
            </a:extLst>
          </p:cNvPr>
          <p:cNvSpPr/>
          <p:nvPr/>
        </p:nvSpPr>
        <p:spPr>
          <a:xfrm>
            <a:off x="7683304" y="5158523"/>
            <a:ext cx="11037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Du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willst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lesen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42E0BF7-6FF7-6A13-88C8-19DD29DC3C92}"/>
              </a:ext>
            </a:extLst>
          </p:cNvPr>
          <p:cNvSpPr/>
          <p:nvPr/>
        </p:nvSpPr>
        <p:spPr>
          <a:xfrm>
            <a:off x="7686025" y="5448208"/>
            <a:ext cx="13261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Willst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du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lesen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159" name="Arrow: Right 158">
            <a:extLst>
              <a:ext uri="{FF2B5EF4-FFF2-40B4-BE49-F238E27FC236}">
                <a16:creationId xmlns:a16="http://schemas.microsoft.com/office/drawing/2014/main" id="{CDBDB2B7-7D10-D7A1-FAD9-FBE276CAB9FA}"/>
              </a:ext>
            </a:extLst>
          </p:cNvPr>
          <p:cNvSpPr/>
          <p:nvPr/>
        </p:nvSpPr>
        <p:spPr>
          <a:xfrm rot="5400000">
            <a:off x="8091875" y="5341321"/>
            <a:ext cx="113747" cy="19575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60" name="Picture 159" descr="A picture containing clipart&#10;&#10;Description automatically generated">
            <a:extLst>
              <a:ext uri="{FF2B5EF4-FFF2-40B4-BE49-F238E27FC236}">
                <a16:creationId xmlns:a16="http://schemas.microsoft.com/office/drawing/2014/main" id="{006580DA-ABBE-021C-3123-DA520572D93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150" y="5012978"/>
            <a:ext cx="625829" cy="439869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2734911C-ADA5-EC96-E8D0-2F88CB304C68}"/>
              </a:ext>
            </a:extLst>
          </p:cNvPr>
          <p:cNvSpPr txBox="1"/>
          <p:nvPr/>
        </p:nvSpPr>
        <p:spPr>
          <a:xfrm>
            <a:off x="9624324" y="5422190"/>
            <a:ext cx="241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46B91DD-07F1-3A1C-C1FC-E2B910D4F7A1}"/>
              </a:ext>
            </a:extLst>
          </p:cNvPr>
          <p:cNvGrpSpPr/>
          <p:nvPr/>
        </p:nvGrpSpPr>
        <p:grpSpPr>
          <a:xfrm>
            <a:off x="9073792" y="5097894"/>
            <a:ext cx="733882" cy="347527"/>
            <a:chOff x="3883774" y="1827684"/>
            <a:chExt cx="1123021" cy="525127"/>
          </a:xfrm>
        </p:grpSpPr>
        <p:pic>
          <p:nvPicPr>
            <p:cNvPr id="163" name="Picture 162" descr="A cartoon lizard reading a book&#10;&#10;Description automatically generated with medium confidence">
              <a:extLst>
                <a:ext uri="{FF2B5EF4-FFF2-40B4-BE49-F238E27FC236}">
                  <a16:creationId xmlns:a16="http://schemas.microsoft.com/office/drawing/2014/main" id="{FE141277-D3E5-45E7-C42B-35D933DBA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449" y="1829591"/>
              <a:ext cx="542346" cy="523220"/>
            </a:xfrm>
            <a:prstGeom prst="rect">
              <a:avLst/>
            </a:prstGeom>
          </p:spPr>
        </p:pic>
        <p:pic>
          <p:nvPicPr>
            <p:cNvPr id="164" name="Picture 163" descr="A picture containing graphics, clipart, circle, font&#10;&#10;Description automatically generated">
              <a:extLst>
                <a:ext uri="{FF2B5EF4-FFF2-40B4-BE49-F238E27FC236}">
                  <a16:creationId xmlns:a16="http://schemas.microsoft.com/office/drawing/2014/main" id="{64152730-D290-8CA3-7698-0D39566B2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774" y="1827684"/>
              <a:ext cx="546815" cy="523221"/>
            </a:xfrm>
            <a:prstGeom prst="rect">
              <a:avLst/>
            </a:prstGeom>
          </p:spPr>
        </p:pic>
      </p:grpSp>
      <p:pic>
        <p:nvPicPr>
          <p:cNvPr id="165" name="Picture 164" descr="A cartoon lizar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1BADED45-F6C7-7A9E-947C-D9CB9C63C35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36" y="5472220"/>
            <a:ext cx="270809" cy="261259"/>
          </a:xfrm>
          <a:prstGeom prst="rect">
            <a:avLst/>
          </a:prstGeom>
        </p:spPr>
      </p:pic>
      <p:pic>
        <p:nvPicPr>
          <p:cNvPr id="166" name="Picture 165" descr="A picture containing graphics, clipart, circle, font&#10;&#10;Description automatically generated">
            <a:extLst>
              <a:ext uri="{FF2B5EF4-FFF2-40B4-BE49-F238E27FC236}">
                <a16:creationId xmlns:a16="http://schemas.microsoft.com/office/drawing/2014/main" id="{B25740D0-CD7A-1D6F-3290-1F61600284D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682" y="5454064"/>
            <a:ext cx="273041" cy="261260"/>
          </a:xfrm>
          <a:prstGeom prst="rect">
            <a:avLst/>
          </a:prstGeom>
        </p:spPr>
      </p:pic>
      <p:pic>
        <p:nvPicPr>
          <p:cNvPr id="167" name="Picture 166" descr="A picture containing clipart&#10;&#10;Description automatically generated">
            <a:extLst>
              <a:ext uri="{FF2B5EF4-FFF2-40B4-BE49-F238E27FC236}">
                <a16:creationId xmlns:a16="http://schemas.microsoft.com/office/drawing/2014/main" id="{B1AA4484-A237-1AE3-6F5F-F43EB9E6377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789" y="5437231"/>
            <a:ext cx="421491" cy="296248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F741D77B-0343-D095-0492-78A2100E4A08}"/>
              </a:ext>
            </a:extLst>
          </p:cNvPr>
          <p:cNvSpPr/>
          <p:nvPr/>
        </p:nvSpPr>
        <p:spPr>
          <a:xfrm>
            <a:off x="7699802" y="5706204"/>
            <a:ext cx="2148017" cy="42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the same swap with </a:t>
            </a:r>
            <a:r>
              <a:rPr kumimoji="0" lang="en-US" sz="1050" b="0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information</a:t>
            </a:r>
            <a:r>
              <a:rPr kumimoji="0" lang="en-US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questions, too: 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2C9B1CC5-4DEF-2638-090E-95BC03CA5DF3}"/>
              </a:ext>
            </a:extLst>
          </p:cNvPr>
          <p:cNvSpPr/>
          <p:nvPr/>
        </p:nvSpPr>
        <p:spPr>
          <a:xfrm>
            <a:off x="7682960" y="6055554"/>
            <a:ext cx="16477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Warum</a:t>
            </a:r>
            <a:r>
              <a:rPr kumimoji="0" lang="en-GB" sz="105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willst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du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lesen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?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90324A6-33F7-4D9B-B7E9-53E258DCB682}"/>
              </a:ext>
            </a:extLst>
          </p:cNvPr>
          <p:cNvSpPr/>
          <p:nvPr/>
        </p:nvSpPr>
        <p:spPr>
          <a:xfrm>
            <a:off x="7688832" y="6241375"/>
            <a:ext cx="21859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Why do you want to read?</a:t>
            </a:r>
            <a:endParaRPr kumimoji="0" lang="en-GB" sz="105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pic>
        <p:nvPicPr>
          <p:cNvPr id="171" name="Picture 170" descr="Cartoon a cartoon of a person shrugging&#10;&#10;Description automatically generated with medium confidence">
            <a:extLst>
              <a:ext uri="{FF2B5EF4-FFF2-40B4-BE49-F238E27FC236}">
                <a16:creationId xmlns:a16="http://schemas.microsoft.com/office/drawing/2014/main" id="{066EFB9E-AD49-4506-72D2-46642AEC00F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68" y="6496551"/>
            <a:ext cx="325766" cy="280551"/>
          </a:xfrm>
          <a:prstGeom prst="rect">
            <a:avLst/>
          </a:prstGeom>
        </p:spPr>
      </p:pic>
      <p:pic>
        <p:nvPicPr>
          <p:cNvPr id="172" name="Picture 171" descr="A picture containing clipart&#10;&#10;Description automatically generated">
            <a:extLst>
              <a:ext uri="{FF2B5EF4-FFF2-40B4-BE49-F238E27FC236}">
                <a16:creationId xmlns:a16="http://schemas.microsoft.com/office/drawing/2014/main" id="{685A70B0-D17B-D6CC-7EC1-980822B5248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98" y="6451568"/>
            <a:ext cx="473753" cy="332981"/>
          </a:xfrm>
          <a:prstGeom prst="rect">
            <a:avLst/>
          </a:prstGeom>
        </p:spPr>
      </p:pic>
      <p:pic>
        <p:nvPicPr>
          <p:cNvPr id="173" name="Picture 172" descr="A cartoon lizar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E5AD5B9B-C418-CCD1-9036-3E00BA3E2F5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866" y="6474977"/>
            <a:ext cx="304389" cy="293654"/>
          </a:xfrm>
          <a:prstGeom prst="rect">
            <a:avLst/>
          </a:prstGeom>
        </p:spPr>
      </p:pic>
      <p:pic>
        <p:nvPicPr>
          <p:cNvPr id="174" name="Picture 173" descr="A picture containing graphics, clipart, circle, font&#10;&#10;Description automatically generated">
            <a:extLst>
              <a:ext uri="{FF2B5EF4-FFF2-40B4-BE49-F238E27FC236}">
                <a16:creationId xmlns:a16="http://schemas.microsoft.com/office/drawing/2014/main" id="{C65EE0C3-FAE9-A892-0AAF-0AFAF5F86DB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37" y="6449723"/>
            <a:ext cx="352299" cy="337098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3F78FCA8-669B-918A-B564-C9E0CBF20CBE}"/>
              </a:ext>
            </a:extLst>
          </p:cNvPr>
          <p:cNvSpPr txBox="1"/>
          <p:nvPr/>
        </p:nvSpPr>
        <p:spPr>
          <a:xfrm>
            <a:off x="9216977" y="6467497"/>
            <a:ext cx="241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6" name="CustomShape 4">
            <a:extLst>
              <a:ext uri="{FF2B5EF4-FFF2-40B4-BE49-F238E27FC236}">
                <a16:creationId xmlns:a16="http://schemas.microsoft.com/office/drawing/2014/main" id="{02265BEA-53EE-D60E-9CB2-4F4E6D2A138C}"/>
              </a:ext>
            </a:extLst>
          </p:cNvPr>
          <p:cNvSpPr/>
          <p:nvPr/>
        </p:nvSpPr>
        <p:spPr>
          <a:xfrm>
            <a:off x="9914304" y="5309455"/>
            <a:ext cx="3158272" cy="207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Wir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hoffen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, 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Skateboard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EA5F0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zu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fahren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77" name="CustomShape 9">
            <a:extLst>
              <a:ext uri="{FF2B5EF4-FFF2-40B4-BE49-F238E27FC236}">
                <a16:creationId xmlns:a16="http://schemas.microsoft.com/office/drawing/2014/main" id="{708D566B-47BA-D0B3-C8AA-EFC692E72610}"/>
              </a:ext>
            </a:extLst>
          </p:cNvPr>
          <p:cNvSpPr/>
          <p:nvPr/>
        </p:nvSpPr>
        <p:spPr>
          <a:xfrm>
            <a:off x="9921903" y="5467498"/>
            <a:ext cx="2410230" cy="207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We hope to go skateboarding.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78" name="CustomShape 4">
            <a:extLst>
              <a:ext uri="{FF2B5EF4-FFF2-40B4-BE49-F238E27FC236}">
                <a16:creationId xmlns:a16="http://schemas.microsoft.com/office/drawing/2014/main" id="{41484CA5-8895-0225-A241-D3B4C86A933C}"/>
              </a:ext>
            </a:extLst>
          </p:cNvPr>
          <p:cNvSpPr/>
          <p:nvPr/>
        </p:nvSpPr>
        <p:spPr>
          <a:xfrm>
            <a:off x="9914304" y="5830988"/>
            <a:ext cx="3148739" cy="207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Wir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versuchen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, </a:t>
            </a:r>
            <a:r>
              <a:rPr kumimoji="0" lang="en-GB" sz="105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Fußball</a:t>
            </a:r>
            <a:r>
              <a:rPr kumimoji="0" lang="en-GB" sz="105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050" b="1" spc="-1" dirty="0" err="1">
                <a:solidFill>
                  <a:srgbClr val="EA5F00"/>
                </a:solidFill>
                <a:latin typeface="Century Gothic" panose="020B0502020202020204" pitchFamily="34" charset="0"/>
                <a:ea typeface="Century Gothic"/>
              </a:rPr>
              <a:t>zu</a:t>
            </a:r>
            <a:r>
              <a:rPr kumimoji="0" lang="en-GB" sz="105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spielen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9" name="CustomShape 9">
            <a:extLst>
              <a:ext uri="{FF2B5EF4-FFF2-40B4-BE49-F238E27FC236}">
                <a16:creationId xmlns:a16="http://schemas.microsoft.com/office/drawing/2014/main" id="{05E192A3-3B70-D983-64F7-B599472852E8}"/>
              </a:ext>
            </a:extLst>
          </p:cNvPr>
          <p:cNvSpPr/>
          <p:nvPr/>
        </p:nvSpPr>
        <p:spPr>
          <a:xfrm>
            <a:off x="9927891" y="5983957"/>
            <a:ext cx="2670831" cy="207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We are</a:t>
            </a:r>
            <a:r>
              <a:rPr kumimoji="0" lang="en-GB" sz="1050" i="1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trying </a:t>
            </a:r>
            <a:r>
              <a:rPr kumimoji="0" lang="en-GB" sz="1050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to play football.</a:t>
            </a:r>
            <a:endParaRPr kumimoji="0" lang="en-GB" sz="1050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180" name="Picture 179" descr="A picture containing text, circle, vehicle, design&#10;&#10;Description automatically generated">
            <a:extLst>
              <a:ext uri="{FF2B5EF4-FFF2-40B4-BE49-F238E27FC236}">
                <a16:creationId xmlns:a16="http://schemas.microsoft.com/office/drawing/2014/main" id="{5F1284DB-868C-4E7D-7297-F6C9DF263EF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448" y="5665586"/>
            <a:ext cx="196504" cy="207497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D17B1543-0501-E608-5907-502E9ED3507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585677" y="5651696"/>
            <a:ext cx="289172" cy="216879"/>
          </a:xfrm>
          <a:prstGeom prst="rect">
            <a:avLst/>
          </a:prstGeom>
        </p:spPr>
      </p:pic>
      <p:sp>
        <p:nvSpPr>
          <p:cNvPr id="182" name="Speech Bubble: Rectangle with Corners Rounded 181">
            <a:extLst>
              <a:ext uri="{FF2B5EF4-FFF2-40B4-BE49-F238E27FC236}">
                <a16:creationId xmlns:a16="http://schemas.microsoft.com/office/drawing/2014/main" id="{739EE034-F4D7-051E-820B-DCFD08CD1469}"/>
              </a:ext>
            </a:extLst>
          </p:cNvPr>
          <p:cNvSpPr/>
          <p:nvPr/>
        </p:nvSpPr>
        <p:spPr>
          <a:xfrm>
            <a:off x="10294299" y="6440291"/>
            <a:ext cx="1601404" cy="365760"/>
          </a:xfrm>
          <a:prstGeom prst="wedgeRoundRectCallout">
            <a:avLst>
              <a:gd name="adj1" fmla="val -18467"/>
              <a:gd name="adj2" fmla="val -367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The word order is different from English!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103C0A-3ED7-DA83-3355-DDAC4101D25D}"/>
              </a:ext>
            </a:extLst>
          </p:cNvPr>
          <p:cNvSpPr txBox="1"/>
          <p:nvPr/>
        </p:nvSpPr>
        <p:spPr>
          <a:xfrm>
            <a:off x="5443668" y="1751460"/>
            <a:ext cx="22187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Present tense future meaning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8707DC8-151D-749A-181D-F6FAD9F9AD4C}"/>
              </a:ext>
            </a:extLst>
          </p:cNvPr>
          <p:cNvSpPr txBox="1"/>
          <p:nvPr/>
        </p:nvSpPr>
        <p:spPr>
          <a:xfrm>
            <a:off x="5439687" y="1895865"/>
            <a:ext cx="36408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German and English we can use the present tense with a time phrase to talk about future actions: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5C9A33A-DA84-D3B4-5CB2-95C49D1BBDD5}"/>
              </a:ext>
            </a:extLst>
          </p:cNvPr>
          <p:cNvSpPr txBox="1"/>
          <p:nvPr/>
        </p:nvSpPr>
        <p:spPr>
          <a:xfrm>
            <a:off x="8925390" y="1843246"/>
            <a:ext cx="3191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</a:t>
            </a:r>
            <a:r>
              <a:rPr kumimoji="0" lang="en-GB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zwei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Wochen</a:t>
            </a:r>
            <a:r>
              <a:rPr kumimoji="0" lang="en-GB" sz="105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GB" sz="105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fahren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GB" sz="105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wir</a:t>
            </a: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05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nach</a:t>
            </a: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Deutschland.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1E5458C-062C-1D61-1411-856F093030AD}"/>
              </a:ext>
            </a:extLst>
          </p:cNvPr>
          <p:cNvSpPr txBox="1"/>
          <p:nvPr/>
        </p:nvSpPr>
        <p:spPr>
          <a:xfrm>
            <a:off x="8932838" y="2030653"/>
            <a:ext cx="3784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two weeks </a:t>
            </a:r>
            <a:r>
              <a:rPr kumimoji="0" lang="en-GB" sz="1050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we’re going </a:t>
            </a:r>
            <a:r>
              <a:rPr kumimoji="0" lang="en-GB" sz="105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Germany.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2D18F86-EA37-42C6-6F71-4D2CAF879501}"/>
              </a:ext>
            </a:extLst>
          </p:cNvPr>
          <p:cNvSpPr txBox="1"/>
          <p:nvPr/>
        </p:nvSpPr>
        <p:spPr>
          <a:xfrm>
            <a:off x="84935" y="3586336"/>
            <a:ext cx="339785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Steffen,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Maike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, Johanna und Moritz Brandt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wohnen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in Dortmund. Das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liegt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in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Westdeutschland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10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Lothar (Steffens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Bruder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) und seine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Familie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wohnen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in Biel, in der Schweiz. In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zwei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Wochen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fahren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nach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Deutschland. Sie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fahren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7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Stunden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31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Minuten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mit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dem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Zug! Das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sind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488 </a:t>
            </a:r>
            <a:r>
              <a:rPr lang="en-GB" sz="105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Kilometer</a:t>
            </a: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br>
              <a:rPr lang="en-GB" sz="1050" dirty="0"/>
            </a:br>
            <a:endParaRPr lang="en-GB" sz="1050" dirty="0"/>
          </a:p>
        </p:txBody>
      </p:sp>
      <p:pic>
        <p:nvPicPr>
          <p:cNvPr id="188" name="Picture 187" descr="A picture containing map, text&#10;&#10;Description automatically generated">
            <a:extLst>
              <a:ext uri="{FF2B5EF4-FFF2-40B4-BE49-F238E27FC236}">
                <a16:creationId xmlns:a16="http://schemas.microsoft.com/office/drawing/2014/main" id="{A458EC93-0233-C607-A2E4-C44E69677948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83" y="3030414"/>
            <a:ext cx="2243728" cy="2078574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2432A49F-A76E-B87B-2B58-3E0677F2B65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174493" y="3868156"/>
            <a:ext cx="560935" cy="280468"/>
          </a:xfrm>
          <a:prstGeom prst="rect">
            <a:avLst/>
          </a:prstGeom>
        </p:spPr>
      </p:pic>
      <p:sp>
        <p:nvSpPr>
          <p:cNvPr id="190" name="CustomShape 6">
            <a:extLst>
              <a:ext uri="{FF2B5EF4-FFF2-40B4-BE49-F238E27FC236}">
                <a16:creationId xmlns:a16="http://schemas.microsoft.com/office/drawing/2014/main" id="{C7A7DD2F-778B-A3EA-B563-7EB9553D37AD}"/>
              </a:ext>
            </a:extLst>
          </p:cNvPr>
          <p:cNvSpPr/>
          <p:nvPr/>
        </p:nvSpPr>
        <p:spPr>
          <a:xfrm>
            <a:off x="107828" y="5078860"/>
            <a:ext cx="1669836" cy="2639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Thermen</a:t>
            </a:r>
            <a:r>
              <a:rPr kumimoji="0" lang="en-GB" sz="105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und Wellness </a:t>
            </a:r>
            <a:endParaRPr kumimoji="0" lang="en-GB" sz="105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1" name="CustomShape 7">
            <a:extLst>
              <a:ext uri="{FF2B5EF4-FFF2-40B4-BE49-F238E27FC236}">
                <a16:creationId xmlns:a16="http://schemas.microsoft.com/office/drawing/2014/main" id="{257B61FF-CDCA-C2EC-9FCC-807765B5635A}"/>
              </a:ext>
            </a:extLst>
          </p:cNvPr>
          <p:cNvSpPr/>
          <p:nvPr/>
        </p:nvSpPr>
        <p:spPr>
          <a:xfrm>
            <a:off x="2764308" y="5522805"/>
            <a:ext cx="2510592" cy="381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Lothar und Leonie </a:t>
            </a:r>
            <a:r>
              <a:rPr kumimoji="0" lang="en-GB" sz="105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wollen</a:t>
            </a:r>
            <a:r>
              <a:rPr kumimoji="0" lang="en-GB" sz="105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in</a:t>
            </a:r>
            <a:r>
              <a:rPr kumimoji="0" lang="en-GB" sz="105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die </a:t>
            </a:r>
            <a:r>
              <a:rPr kumimoji="0" lang="en-GB" sz="105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Therme</a:t>
            </a:r>
            <a:r>
              <a:rPr kumimoji="0" lang="en-GB" sz="105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050" i="0" u="none" strike="noStrike" kern="1200" cap="none" spc="-1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gehen</a:t>
            </a:r>
            <a:r>
              <a:rPr kumimoji="0" lang="en-GB" sz="105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24" name="CustomShape 8">
            <a:extLst>
              <a:ext uri="{FF2B5EF4-FFF2-40B4-BE49-F238E27FC236}">
                <a16:creationId xmlns:a16="http://schemas.microsoft.com/office/drawing/2014/main" id="{C3B2766F-D992-86F2-9095-070790DD7A17}"/>
              </a:ext>
            </a:extLst>
          </p:cNvPr>
          <p:cNvSpPr/>
          <p:nvPr/>
        </p:nvSpPr>
        <p:spPr>
          <a:xfrm>
            <a:off x="137555" y="6215301"/>
            <a:ext cx="5369174" cy="621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In Deutschland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gibt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viele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Orte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mit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Wellness-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Thermen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 “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Thermo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”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heißt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: warm! So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wie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in “Thermometer”.  Man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dort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warmen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Wasser </a:t>
            </a:r>
            <a:r>
              <a:rPr lang="en-GB" sz="1050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schwimmen</a:t>
            </a:r>
            <a:r>
              <a:rPr lang="en-GB" sz="105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025" name="Picture 1024">
            <a:extLst>
              <a:ext uri="{FF2B5EF4-FFF2-40B4-BE49-F238E27FC236}">
                <a16:creationId xmlns:a16="http://schemas.microsoft.com/office/drawing/2014/main" id="{85158203-EFC2-4A28-A768-E7990F0431C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4603" y="5350524"/>
            <a:ext cx="1669836" cy="786263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88B8F88E-09BD-BEA3-9EBD-2718E00781E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005575" y="5249581"/>
            <a:ext cx="675145" cy="8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eater_sour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9" grpId="0"/>
      <p:bldP spid="21" grpId="0"/>
      <p:bldP spid="63" grpId="0"/>
      <p:bldP spid="64" grpId="0"/>
      <p:bldP spid="65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22" grpId="0"/>
      <p:bldP spid="23" grpId="0"/>
      <p:bldP spid="50" grpId="0"/>
      <p:bldP spid="51" grpId="0"/>
      <p:bldP spid="52" grpId="0"/>
      <p:bldP spid="53" grpId="0"/>
      <p:bldP spid="103" grpId="0"/>
      <p:bldP spid="116" grpId="0"/>
      <p:bldP spid="122" grpId="0"/>
      <p:bldP spid="125" grpId="0"/>
      <p:bldP spid="127" grpId="0"/>
      <p:bldP spid="131" grpId="0"/>
      <p:bldP spid="135" grpId="0"/>
      <p:bldP spid="137" grpId="0"/>
      <p:bldP spid="146" grpId="0"/>
      <p:bldP spid="147" grpId="0"/>
      <p:bldP spid="148" grpId="0"/>
      <p:bldP spid="149" grpId="0"/>
      <p:bldP spid="157" grpId="0"/>
      <p:bldP spid="158" grpId="0"/>
      <p:bldP spid="159" grpId="0" animBg="1"/>
      <p:bldP spid="161" grpId="0"/>
      <p:bldP spid="168" grpId="0"/>
      <p:bldP spid="169" grpId="0"/>
      <p:bldP spid="170" grpId="0"/>
      <p:bldP spid="175" grpId="0"/>
      <p:bldP spid="176" grpId="0"/>
      <p:bldP spid="177" grpId="0"/>
      <p:bldP spid="178" grpId="0"/>
      <p:bldP spid="179" grpId="0"/>
      <p:bldP spid="185" grpId="0"/>
      <p:bldP spid="186" grpId="0"/>
      <p:bldP spid="1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Microsoft Office PowerPoint</Application>
  <PresentationFormat>Widescreen</PresentationFormat>
  <Paragraphs>248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PowerPoint Presentation</vt:lpstr>
      <vt:lpstr>PowerPoint Presentation</vt:lpstr>
    </vt:vector>
  </TitlesOfParts>
  <Company>University of Reading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Kasprowicz</dc:creator>
  <cp:lastModifiedBy>Charlotte Moss</cp:lastModifiedBy>
  <cp:revision>7</cp:revision>
  <dcterms:created xsi:type="dcterms:W3CDTF">2022-12-19T18:06:58Z</dcterms:created>
  <dcterms:modified xsi:type="dcterms:W3CDTF">2024-01-22T11:44:26Z</dcterms:modified>
</cp:coreProperties>
</file>