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7"/>
  </p:notesMasterIdLst>
  <p:sldIdLst>
    <p:sldId id="275" r:id="rId2"/>
    <p:sldId id="560" r:id="rId3"/>
    <p:sldId id="561" r:id="rId4"/>
    <p:sldId id="538" r:id="rId5"/>
    <p:sldId id="562" r:id="rId6"/>
    <p:sldId id="563" r:id="rId7"/>
    <p:sldId id="564" r:id="rId8"/>
    <p:sldId id="535" r:id="rId9"/>
    <p:sldId id="565" r:id="rId10"/>
    <p:sldId id="566" r:id="rId11"/>
    <p:sldId id="567" r:id="rId12"/>
    <p:sldId id="569" r:id="rId13"/>
    <p:sldId id="570" r:id="rId14"/>
    <p:sldId id="936" r:id="rId15"/>
    <p:sldId id="937" r:id="rId16"/>
    <p:sldId id="938" r:id="rId17"/>
    <p:sldId id="939" r:id="rId18"/>
    <p:sldId id="940" r:id="rId19"/>
    <p:sldId id="941" r:id="rId20"/>
    <p:sldId id="942" r:id="rId21"/>
    <p:sldId id="943" r:id="rId22"/>
    <p:sldId id="944" r:id="rId23"/>
    <p:sldId id="945" r:id="rId24"/>
    <p:sldId id="946" r:id="rId25"/>
    <p:sldId id="94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50B19C-5C8D-4780-AB88-CF27A1360C27}" v="2" dt="2024-02-19T17:25:54.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76554" autoAdjust="0"/>
  </p:normalViewPr>
  <p:slideViewPr>
    <p:cSldViewPr snapToGrid="0">
      <p:cViewPr varScale="1">
        <p:scale>
          <a:sx n="78" d="100"/>
          <a:sy n="78" d="100"/>
        </p:scale>
        <p:origin x="864"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3EC4115A-4663-4BAE-A44D-26C09ED49F1A}"/>
    <pc:docChg chg="custSel modSld">
      <pc:chgData name="Charlotte Moss" userId="17b589c9-cb67-41ed-a894-f82ca12b573d" providerId="ADAL" clId="{3EC4115A-4663-4BAE-A44D-26C09ED49F1A}" dt="2023-10-20T09:36:44.181" v="67" actId="20577"/>
      <pc:docMkLst>
        <pc:docMk/>
      </pc:docMkLst>
      <pc:sldChg chg="modSp mod">
        <pc:chgData name="Charlotte Moss" userId="17b589c9-cb67-41ed-a894-f82ca12b573d" providerId="ADAL" clId="{3EC4115A-4663-4BAE-A44D-26C09ED49F1A}" dt="2023-10-19T16:45:17.985" v="1" actId="20577"/>
        <pc:sldMkLst>
          <pc:docMk/>
          <pc:sldMk cId="0" sldId="275"/>
        </pc:sldMkLst>
        <pc:spChg chg="mod">
          <ac:chgData name="Charlotte Moss" userId="17b589c9-cb67-41ed-a894-f82ca12b573d" providerId="ADAL" clId="{3EC4115A-4663-4BAE-A44D-26C09ED49F1A}" dt="2023-10-19T16:45:17.985" v="1" actId="20577"/>
          <ac:spMkLst>
            <pc:docMk/>
            <pc:sldMk cId="0" sldId="275"/>
            <ac:spMk id="9" creationId="{3FB254EC-1FC5-4D22-BD0A-34EB0D0AE9D2}"/>
          </ac:spMkLst>
        </pc:spChg>
      </pc:sldChg>
      <pc:sldChg chg="modSp mod">
        <pc:chgData name="Charlotte Moss" userId="17b589c9-cb67-41ed-a894-f82ca12b573d" providerId="ADAL" clId="{3EC4115A-4663-4BAE-A44D-26C09ED49F1A}" dt="2023-10-19T16:46:43.681" v="37" actId="20577"/>
        <pc:sldMkLst>
          <pc:docMk/>
          <pc:sldMk cId="1899881916" sldId="560"/>
        </pc:sldMkLst>
        <pc:spChg chg="mod">
          <ac:chgData name="Charlotte Moss" userId="17b589c9-cb67-41ed-a894-f82ca12b573d" providerId="ADAL" clId="{3EC4115A-4663-4BAE-A44D-26C09ED49F1A}" dt="2023-10-19T16:46:43.681" v="37" actId="20577"/>
          <ac:spMkLst>
            <pc:docMk/>
            <pc:sldMk cId="1899881916" sldId="560"/>
            <ac:spMk id="8" creationId="{4F51A1B0-3E7F-4A6D-A602-8D42A1A58729}"/>
          </ac:spMkLst>
        </pc:spChg>
      </pc:sldChg>
      <pc:sldChg chg="modNotesTx">
        <pc:chgData name="Charlotte Moss" userId="17b589c9-cb67-41ed-a894-f82ca12b573d" providerId="ADAL" clId="{3EC4115A-4663-4BAE-A44D-26C09ED49F1A}" dt="2023-10-20T09:20:07.314" v="38" actId="20577"/>
        <pc:sldMkLst>
          <pc:docMk/>
          <pc:sldMk cId="3186012110" sldId="566"/>
        </pc:sldMkLst>
      </pc:sldChg>
      <pc:sldChg chg="modNotesTx">
        <pc:chgData name="Charlotte Moss" userId="17b589c9-cb67-41ed-a894-f82ca12b573d" providerId="ADAL" clId="{3EC4115A-4663-4BAE-A44D-26C09ED49F1A}" dt="2023-10-20T09:36:00.861" v="64" actId="113"/>
        <pc:sldMkLst>
          <pc:docMk/>
          <pc:sldMk cId="3566697642" sldId="570"/>
        </pc:sldMkLst>
      </pc:sldChg>
      <pc:sldChg chg="modSp mod">
        <pc:chgData name="Charlotte Moss" userId="17b589c9-cb67-41ed-a894-f82ca12b573d" providerId="ADAL" clId="{3EC4115A-4663-4BAE-A44D-26C09ED49F1A}" dt="2023-10-20T09:36:44.181" v="67" actId="20577"/>
        <pc:sldMkLst>
          <pc:docMk/>
          <pc:sldMk cId="952724492" sldId="937"/>
        </pc:sldMkLst>
        <pc:spChg chg="mod">
          <ac:chgData name="Charlotte Moss" userId="17b589c9-cb67-41ed-a894-f82ca12b573d" providerId="ADAL" clId="{3EC4115A-4663-4BAE-A44D-26C09ED49F1A}" dt="2023-10-20T09:36:44.181" v="67" actId="20577"/>
          <ac:spMkLst>
            <pc:docMk/>
            <pc:sldMk cId="952724492" sldId="937"/>
            <ac:spMk id="8" creationId="{4F51A1B0-3E7F-4A6D-A602-8D42A1A58729}"/>
          </ac:spMkLst>
        </pc:spChg>
      </pc:sldChg>
    </pc:docChg>
  </pc:docChgLst>
  <pc:docChgLst>
    <pc:chgData name="Charlotte Moss" userId="S::ca929074@reading.ac.uk::17b589c9-cb67-41ed-a894-f82ca12b573d" providerId="AD" clId="Web-{9F62AC15-4B08-9E5D-CE89-4A49FC180664}"/>
    <pc:docChg chg="modSld">
      <pc:chgData name="Charlotte Moss" userId="S::ca929074@reading.ac.uk::17b589c9-cb67-41ed-a894-f82ca12b573d" providerId="AD" clId="Web-{9F62AC15-4B08-9E5D-CE89-4A49FC180664}" dt="2023-10-23T09:32:15.265" v="4" actId="20577"/>
      <pc:docMkLst>
        <pc:docMk/>
      </pc:docMkLst>
      <pc:sldChg chg="modSp">
        <pc:chgData name="Charlotte Moss" userId="S::ca929074@reading.ac.uk::17b589c9-cb67-41ed-a894-f82ca12b573d" providerId="AD" clId="Web-{9F62AC15-4B08-9E5D-CE89-4A49FC180664}" dt="2023-10-23T09:32:07.280" v="2" actId="20577"/>
        <pc:sldMkLst>
          <pc:docMk/>
          <pc:sldMk cId="687713859" sldId="564"/>
        </pc:sldMkLst>
        <pc:spChg chg="mod">
          <ac:chgData name="Charlotte Moss" userId="S::ca929074@reading.ac.uk::17b589c9-cb67-41ed-a894-f82ca12b573d" providerId="AD" clId="Web-{9F62AC15-4B08-9E5D-CE89-4A49FC180664}" dt="2023-10-23T09:32:07.280" v="2" actId="20577"/>
          <ac:spMkLst>
            <pc:docMk/>
            <pc:sldMk cId="687713859" sldId="564"/>
            <ac:spMk id="4" creationId="{5910ACDD-B9F4-4981-A182-C2E41C2128BE}"/>
          </ac:spMkLst>
        </pc:spChg>
      </pc:sldChg>
      <pc:sldChg chg="modSp">
        <pc:chgData name="Charlotte Moss" userId="S::ca929074@reading.ac.uk::17b589c9-cb67-41ed-a894-f82ca12b573d" providerId="AD" clId="Web-{9F62AC15-4B08-9E5D-CE89-4A49FC180664}" dt="2023-10-23T09:32:15.265" v="4" actId="20577"/>
        <pc:sldMkLst>
          <pc:docMk/>
          <pc:sldMk cId="2239272766" sldId="942"/>
        </pc:sldMkLst>
        <pc:spChg chg="mod">
          <ac:chgData name="Charlotte Moss" userId="S::ca929074@reading.ac.uk::17b589c9-cb67-41ed-a894-f82ca12b573d" providerId="AD" clId="Web-{9F62AC15-4B08-9E5D-CE89-4A49FC180664}" dt="2023-10-23T09:32:15.265" v="4" actId="20577"/>
          <ac:spMkLst>
            <pc:docMk/>
            <pc:sldMk cId="2239272766" sldId="942"/>
            <ac:spMk id="4" creationId="{5910ACDD-B9F4-4981-A182-C2E41C2128BE}"/>
          </ac:spMkLst>
        </pc:spChg>
      </pc:sldChg>
    </pc:docChg>
  </pc:docChgLst>
  <pc:docChgLst>
    <pc:chgData name="Charlotte Moss" userId="17b589c9-cb67-41ed-a894-f82ca12b573d" providerId="ADAL" clId="{9750B19C-5C8D-4780-AB88-CF27A1360C27}"/>
    <pc:docChg chg="custSel modSld">
      <pc:chgData name="Charlotte Moss" userId="17b589c9-cb67-41ed-a894-f82ca12b573d" providerId="ADAL" clId="{9750B19C-5C8D-4780-AB88-CF27A1360C27}" dt="2024-02-26T10:27:50.560" v="262" actId="5793"/>
      <pc:docMkLst>
        <pc:docMk/>
      </pc:docMkLst>
      <pc:sldChg chg="modSp mod">
        <pc:chgData name="Charlotte Moss" userId="17b589c9-cb67-41ed-a894-f82ca12b573d" providerId="ADAL" clId="{9750B19C-5C8D-4780-AB88-CF27A1360C27}" dt="2024-02-19T17:20:50.914" v="7" actId="20577"/>
        <pc:sldMkLst>
          <pc:docMk/>
          <pc:sldMk cId="1899460183" sldId="535"/>
        </pc:sldMkLst>
        <pc:graphicFrameChg chg="modGraphic">
          <ac:chgData name="Charlotte Moss" userId="17b589c9-cb67-41ed-a894-f82ca12b573d" providerId="ADAL" clId="{9750B19C-5C8D-4780-AB88-CF27A1360C27}" dt="2024-02-19T17:20:50.914" v="7" actId="20577"/>
          <ac:graphicFrameMkLst>
            <pc:docMk/>
            <pc:sldMk cId="1899460183" sldId="535"/>
            <ac:graphicFrameMk id="6" creationId="{627A7386-EA1C-4566-AC53-17A7B8C3FD47}"/>
          </ac:graphicFrameMkLst>
        </pc:graphicFrameChg>
      </pc:sldChg>
      <pc:sldChg chg="modSp mod">
        <pc:chgData name="Charlotte Moss" userId="17b589c9-cb67-41ed-a894-f82ca12b573d" providerId="ADAL" clId="{9750B19C-5C8D-4780-AB88-CF27A1360C27}" dt="2024-02-19T16:15:56.075" v="1" actId="20577"/>
        <pc:sldMkLst>
          <pc:docMk/>
          <pc:sldMk cId="687713859" sldId="564"/>
        </pc:sldMkLst>
        <pc:spChg chg="mod">
          <ac:chgData name="Charlotte Moss" userId="17b589c9-cb67-41ed-a894-f82ca12b573d" providerId="ADAL" clId="{9750B19C-5C8D-4780-AB88-CF27A1360C27}" dt="2024-02-19T16:15:56.075" v="1" actId="20577"/>
          <ac:spMkLst>
            <pc:docMk/>
            <pc:sldMk cId="687713859" sldId="564"/>
            <ac:spMk id="11" creationId="{9583FD6C-5D9A-C4F7-DBCB-8F1130E654C6}"/>
          </ac:spMkLst>
        </pc:spChg>
      </pc:sldChg>
      <pc:sldChg chg="modSp mod">
        <pc:chgData name="Charlotte Moss" userId="17b589c9-cb67-41ed-a894-f82ca12b573d" providerId="ADAL" clId="{9750B19C-5C8D-4780-AB88-CF27A1360C27}" dt="2024-02-19T17:21:10.613" v="35" actId="20577"/>
        <pc:sldMkLst>
          <pc:docMk/>
          <pc:sldMk cId="2366691081" sldId="565"/>
        </pc:sldMkLst>
        <pc:spChg chg="mod">
          <ac:chgData name="Charlotte Moss" userId="17b589c9-cb67-41ed-a894-f82ca12b573d" providerId="ADAL" clId="{9750B19C-5C8D-4780-AB88-CF27A1360C27}" dt="2024-02-19T17:21:02.405" v="23" actId="20577"/>
          <ac:spMkLst>
            <pc:docMk/>
            <pc:sldMk cId="2366691081" sldId="565"/>
            <ac:spMk id="13" creationId="{B2CD4873-FC19-B69C-C396-5848B037734C}"/>
          </ac:spMkLst>
        </pc:spChg>
        <pc:spChg chg="mod">
          <ac:chgData name="Charlotte Moss" userId="17b589c9-cb67-41ed-a894-f82ca12b573d" providerId="ADAL" clId="{9750B19C-5C8D-4780-AB88-CF27A1360C27}" dt="2024-02-19T17:21:10.613" v="35" actId="20577"/>
          <ac:spMkLst>
            <pc:docMk/>
            <pc:sldMk cId="2366691081" sldId="565"/>
            <ac:spMk id="14" creationId="{8A594994-2548-5255-183C-1D20B9214DF6}"/>
          </ac:spMkLst>
        </pc:spChg>
      </pc:sldChg>
      <pc:sldChg chg="modSp mod modNotesTx">
        <pc:chgData name="Charlotte Moss" userId="17b589c9-cb67-41ed-a894-f82ca12b573d" providerId="ADAL" clId="{9750B19C-5C8D-4780-AB88-CF27A1360C27}" dt="2024-02-26T10:27:44.693" v="260" actId="20577"/>
        <pc:sldMkLst>
          <pc:docMk/>
          <pc:sldMk cId="3186012110" sldId="566"/>
        </pc:sldMkLst>
        <pc:graphicFrameChg chg="modGraphic">
          <ac:chgData name="Charlotte Moss" userId="17b589c9-cb67-41ed-a894-f82ca12b573d" providerId="ADAL" clId="{9750B19C-5C8D-4780-AB88-CF27A1360C27}" dt="2024-02-19T17:23:07.818" v="79" actId="20577"/>
          <ac:graphicFrameMkLst>
            <pc:docMk/>
            <pc:sldMk cId="3186012110" sldId="566"/>
            <ac:graphicFrameMk id="6" creationId="{0765F07E-4C91-9049-0702-E96C9B89FEAF}"/>
          </ac:graphicFrameMkLst>
        </pc:graphicFrameChg>
      </pc:sldChg>
      <pc:sldChg chg="addSp delSp modSp mod">
        <pc:chgData name="Charlotte Moss" userId="17b589c9-cb67-41ed-a894-f82ca12b573d" providerId="ADAL" clId="{9750B19C-5C8D-4780-AB88-CF27A1360C27}" dt="2024-02-19T17:23:33.689" v="88" actId="1076"/>
        <pc:sldMkLst>
          <pc:docMk/>
          <pc:sldMk cId="484704541" sldId="567"/>
        </pc:sldMkLst>
        <pc:spChg chg="mod">
          <ac:chgData name="Charlotte Moss" userId="17b589c9-cb67-41ed-a894-f82ca12b573d" providerId="ADAL" clId="{9750B19C-5C8D-4780-AB88-CF27A1360C27}" dt="2024-02-19T17:23:21.392" v="83" actId="20577"/>
          <ac:spMkLst>
            <pc:docMk/>
            <pc:sldMk cId="484704541" sldId="567"/>
            <ac:spMk id="14" creationId="{7E00CAB7-93D2-4048-020B-22EB037F1D4F}"/>
          </ac:spMkLst>
        </pc:spChg>
        <pc:picChg chg="del">
          <ac:chgData name="Charlotte Moss" userId="17b589c9-cb67-41ed-a894-f82ca12b573d" providerId="ADAL" clId="{9750B19C-5C8D-4780-AB88-CF27A1360C27}" dt="2024-02-19T17:23:22.151" v="84" actId="478"/>
          <ac:picMkLst>
            <pc:docMk/>
            <pc:sldMk cId="484704541" sldId="567"/>
            <ac:picMk id="2" creationId="{DD8AA226-7B35-46A0-0E8B-E9F855F207D9}"/>
          </ac:picMkLst>
        </pc:picChg>
        <pc:picChg chg="add mod">
          <ac:chgData name="Charlotte Moss" userId="17b589c9-cb67-41ed-a894-f82ca12b573d" providerId="ADAL" clId="{9750B19C-5C8D-4780-AB88-CF27A1360C27}" dt="2024-02-19T17:23:33.689" v="88" actId="1076"/>
          <ac:picMkLst>
            <pc:docMk/>
            <pc:sldMk cId="484704541" sldId="567"/>
            <ac:picMk id="4" creationId="{CD570D11-7826-8C80-BDBC-EA79858F8D94}"/>
          </ac:picMkLst>
        </pc:picChg>
      </pc:sldChg>
      <pc:sldChg chg="modSp mod modNotesTx">
        <pc:chgData name="Charlotte Moss" userId="17b589c9-cb67-41ed-a894-f82ca12b573d" providerId="ADAL" clId="{9750B19C-5C8D-4780-AB88-CF27A1360C27}" dt="2024-02-26T10:27:50.560" v="262" actId="5793"/>
        <pc:sldMkLst>
          <pc:docMk/>
          <pc:sldMk cId="865212893" sldId="569"/>
        </pc:sldMkLst>
        <pc:spChg chg="mod">
          <ac:chgData name="Charlotte Moss" userId="17b589c9-cb67-41ed-a894-f82ca12b573d" providerId="ADAL" clId="{9750B19C-5C8D-4780-AB88-CF27A1360C27}" dt="2024-02-19T17:23:54.557" v="103" actId="20577"/>
          <ac:spMkLst>
            <pc:docMk/>
            <pc:sldMk cId="865212893" sldId="569"/>
            <ac:spMk id="9" creationId="{24A4B68C-B52C-6241-2E52-5C0A374F680F}"/>
          </ac:spMkLst>
        </pc:spChg>
        <pc:spChg chg="mod">
          <ac:chgData name="Charlotte Moss" userId="17b589c9-cb67-41ed-a894-f82ca12b573d" providerId="ADAL" clId="{9750B19C-5C8D-4780-AB88-CF27A1360C27}" dt="2024-02-19T17:24:04.144" v="120" actId="20577"/>
          <ac:spMkLst>
            <pc:docMk/>
            <pc:sldMk cId="865212893" sldId="569"/>
            <ac:spMk id="12" creationId="{E7260748-0529-A2C7-A85C-E0A043A7124B}"/>
          </ac:spMkLst>
        </pc:spChg>
      </pc:sldChg>
      <pc:sldChg chg="modSp mod">
        <pc:chgData name="Charlotte Moss" userId="17b589c9-cb67-41ed-a894-f82ca12b573d" providerId="ADAL" clId="{9750B19C-5C8D-4780-AB88-CF27A1360C27}" dt="2024-02-19T17:24:39.804" v="122" actId="20577"/>
        <pc:sldMkLst>
          <pc:docMk/>
          <pc:sldMk cId="2239272766" sldId="942"/>
        </pc:sldMkLst>
        <pc:spChg chg="mod">
          <ac:chgData name="Charlotte Moss" userId="17b589c9-cb67-41ed-a894-f82ca12b573d" providerId="ADAL" clId="{9750B19C-5C8D-4780-AB88-CF27A1360C27}" dt="2024-02-19T17:24:39.804" v="122" actId="20577"/>
          <ac:spMkLst>
            <pc:docMk/>
            <pc:sldMk cId="2239272766" sldId="942"/>
            <ac:spMk id="11" creationId="{9583FD6C-5D9A-C4F7-DBCB-8F1130E654C6}"/>
          </ac:spMkLst>
        </pc:spChg>
      </pc:sldChg>
      <pc:sldChg chg="modSp mod">
        <pc:chgData name="Charlotte Moss" userId="17b589c9-cb67-41ed-a894-f82ca12b573d" providerId="ADAL" clId="{9750B19C-5C8D-4780-AB88-CF27A1360C27}" dt="2024-02-19T17:24:50.299" v="128" actId="20577"/>
        <pc:sldMkLst>
          <pc:docMk/>
          <pc:sldMk cId="97335468" sldId="943"/>
        </pc:sldMkLst>
        <pc:graphicFrameChg chg="modGraphic">
          <ac:chgData name="Charlotte Moss" userId="17b589c9-cb67-41ed-a894-f82ca12b573d" providerId="ADAL" clId="{9750B19C-5C8D-4780-AB88-CF27A1360C27}" dt="2024-02-19T17:24:50.299" v="128" actId="20577"/>
          <ac:graphicFrameMkLst>
            <pc:docMk/>
            <pc:sldMk cId="97335468" sldId="943"/>
            <ac:graphicFrameMk id="6" creationId="{627A7386-EA1C-4566-AC53-17A7B8C3FD47}"/>
          </ac:graphicFrameMkLst>
        </pc:graphicFrameChg>
      </pc:sldChg>
      <pc:sldChg chg="modSp mod">
        <pc:chgData name="Charlotte Moss" userId="17b589c9-cb67-41ed-a894-f82ca12b573d" providerId="ADAL" clId="{9750B19C-5C8D-4780-AB88-CF27A1360C27}" dt="2024-02-19T17:25:09.184" v="162" actId="6549"/>
        <pc:sldMkLst>
          <pc:docMk/>
          <pc:sldMk cId="2660404848" sldId="944"/>
        </pc:sldMkLst>
        <pc:spChg chg="mod">
          <ac:chgData name="Charlotte Moss" userId="17b589c9-cb67-41ed-a894-f82ca12b573d" providerId="ADAL" clId="{9750B19C-5C8D-4780-AB88-CF27A1360C27}" dt="2024-02-19T17:25:00.910" v="148" actId="20577"/>
          <ac:spMkLst>
            <pc:docMk/>
            <pc:sldMk cId="2660404848" sldId="944"/>
            <ac:spMk id="13" creationId="{B2CD4873-FC19-B69C-C396-5848B037734C}"/>
          </ac:spMkLst>
        </pc:spChg>
        <pc:spChg chg="mod">
          <ac:chgData name="Charlotte Moss" userId="17b589c9-cb67-41ed-a894-f82ca12b573d" providerId="ADAL" clId="{9750B19C-5C8D-4780-AB88-CF27A1360C27}" dt="2024-02-19T17:25:09.184" v="162" actId="6549"/>
          <ac:spMkLst>
            <pc:docMk/>
            <pc:sldMk cId="2660404848" sldId="944"/>
            <ac:spMk id="14" creationId="{8A594994-2548-5255-183C-1D20B9214DF6}"/>
          </ac:spMkLst>
        </pc:spChg>
      </pc:sldChg>
      <pc:sldChg chg="modSp mod modNotesTx">
        <pc:chgData name="Charlotte Moss" userId="17b589c9-cb67-41ed-a894-f82ca12b573d" providerId="ADAL" clId="{9750B19C-5C8D-4780-AB88-CF27A1360C27}" dt="2024-02-22T10:37:14.827" v="253" actId="20577"/>
        <pc:sldMkLst>
          <pc:docMk/>
          <pc:sldMk cId="639496553" sldId="945"/>
        </pc:sldMkLst>
        <pc:graphicFrameChg chg="modGraphic">
          <ac:chgData name="Charlotte Moss" userId="17b589c9-cb67-41ed-a894-f82ca12b573d" providerId="ADAL" clId="{9750B19C-5C8D-4780-AB88-CF27A1360C27}" dt="2024-02-19T17:25:41.730" v="202" actId="20577"/>
          <ac:graphicFrameMkLst>
            <pc:docMk/>
            <pc:sldMk cId="639496553" sldId="945"/>
            <ac:graphicFrameMk id="6" creationId="{0765F07E-4C91-9049-0702-E96C9B89FEAF}"/>
          </ac:graphicFrameMkLst>
        </pc:graphicFrameChg>
      </pc:sldChg>
      <pc:sldChg chg="addSp delSp modSp mod">
        <pc:chgData name="Charlotte Moss" userId="17b589c9-cb67-41ed-a894-f82ca12b573d" providerId="ADAL" clId="{9750B19C-5C8D-4780-AB88-CF27A1360C27}" dt="2024-02-19T17:25:54.380" v="208"/>
        <pc:sldMkLst>
          <pc:docMk/>
          <pc:sldMk cId="460048264" sldId="946"/>
        </pc:sldMkLst>
        <pc:spChg chg="mod">
          <ac:chgData name="Charlotte Moss" userId="17b589c9-cb67-41ed-a894-f82ca12b573d" providerId="ADAL" clId="{9750B19C-5C8D-4780-AB88-CF27A1360C27}" dt="2024-02-19T17:25:46.387" v="206" actId="20577"/>
          <ac:spMkLst>
            <pc:docMk/>
            <pc:sldMk cId="460048264" sldId="946"/>
            <ac:spMk id="14" creationId="{7E00CAB7-93D2-4048-020B-22EB037F1D4F}"/>
          </ac:spMkLst>
        </pc:spChg>
        <pc:picChg chg="del">
          <ac:chgData name="Charlotte Moss" userId="17b589c9-cb67-41ed-a894-f82ca12b573d" providerId="ADAL" clId="{9750B19C-5C8D-4780-AB88-CF27A1360C27}" dt="2024-02-19T17:25:47.368" v="207" actId="478"/>
          <ac:picMkLst>
            <pc:docMk/>
            <pc:sldMk cId="460048264" sldId="946"/>
            <ac:picMk id="2" creationId="{DD8AA226-7B35-46A0-0E8B-E9F855F207D9}"/>
          </ac:picMkLst>
        </pc:picChg>
        <pc:picChg chg="add mod">
          <ac:chgData name="Charlotte Moss" userId="17b589c9-cb67-41ed-a894-f82ca12b573d" providerId="ADAL" clId="{9750B19C-5C8D-4780-AB88-CF27A1360C27}" dt="2024-02-19T17:25:54.380" v="208"/>
          <ac:picMkLst>
            <pc:docMk/>
            <pc:sldMk cId="460048264" sldId="946"/>
            <ac:picMk id="4" creationId="{21061741-3E9C-FF45-EEAF-E6989AA10BDF}"/>
          </ac:picMkLst>
        </pc:picChg>
      </pc:sldChg>
      <pc:sldChg chg="modSp mod modNotesTx">
        <pc:chgData name="Charlotte Moss" userId="17b589c9-cb67-41ed-a894-f82ca12b573d" providerId="ADAL" clId="{9750B19C-5C8D-4780-AB88-CF27A1360C27}" dt="2024-02-22T10:37:18.727" v="254" actId="20577"/>
        <pc:sldMkLst>
          <pc:docMk/>
          <pc:sldMk cId="722470161" sldId="947"/>
        </pc:sldMkLst>
        <pc:spChg chg="mod">
          <ac:chgData name="Charlotte Moss" userId="17b589c9-cb67-41ed-a894-f82ca12b573d" providerId="ADAL" clId="{9750B19C-5C8D-4780-AB88-CF27A1360C27}" dt="2024-02-19T17:26:11.423" v="227" actId="20577"/>
          <ac:spMkLst>
            <pc:docMk/>
            <pc:sldMk cId="722470161" sldId="947"/>
            <ac:spMk id="9" creationId="{24A4B68C-B52C-6241-2E52-5C0A374F680F}"/>
          </ac:spMkLst>
        </pc:spChg>
        <pc:spChg chg="mod">
          <ac:chgData name="Charlotte Moss" userId="17b589c9-cb67-41ed-a894-f82ca12b573d" providerId="ADAL" clId="{9750B19C-5C8D-4780-AB88-CF27A1360C27}" dt="2024-02-19T17:26:26.043" v="252" actId="20577"/>
          <ac:spMkLst>
            <pc:docMk/>
            <pc:sldMk cId="722470161" sldId="947"/>
            <ac:spMk id="12" creationId="{E7260748-0529-A2C7-A85C-E0A043A7124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3 and the correct word, or they could fill in the boxes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05595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2 and true or false, or they could circle one of true or false if they have printed assessment sheets.</a:t>
            </a:r>
          </a:p>
          <a:p>
            <a:pPr marL="229320" indent="-228600">
              <a:lnSpc>
                <a:spcPct val="100000"/>
              </a:lnSpc>
              <a:buAutoNum type="arabicPeriod"/>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6823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800" b="1" strike="noStrike" spc="-1" dirty="0">
                <a:solidFill>
                  <a:srgbClr val="000000"/>
                </a:solidFill>
                <a:latin typeface="Calibri"/>
                <a:ea typeface="Calibri"/>
              </a:rPr>
              <a:t>Aim: </a:t>
            </a:r>
            <a:r>
              <a:rPr lang="en-GB" sz="18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800" b="0" strike="noStrike" spc="-1" dirty="0">
              <a:solidFill>
                <a:srgbClr val="000000"/>
              </a:solidFill>
              <a:latin typeface="Calibri"/>
              <a:ea typeface="Calibri"/>
            </a:endParaRPr>
          </a:p>
          <a:p>
            <a:pPr marL="216000" indent="-215280">
              <a:lnSpc>
                <a:spcPct val="100000"/>
              </a:lnSpc>
            </a:pPr>
            <a:r>
              <a:rPr lang="en-GB" sz="1800" b="1" strike="noStrike" spc="-1" dirty="0">
                <a:solidFill>
                  <a:srgbClr val="000000"/>
                </a:solidFill>
                <a:latin typeface="Calibri"/>
                <a:ea typeface="Calibri"/>
              </a:rPr>
              <a:t>Procedure:</a:t>
            </a:r>
          </a:p>
          <a:p>
            <a:pPr marL="229320" indent="-228600">
              <a:lnSpc>
                <a:spcPct val="100000"/>
              </a:lnSpc>
              <a:buAutoNum type="arabicPeriod"/>
            </a:pPr>
            <a:r>
              <a:rPr lang="en-GB" sz="1800" b="0" strike="noStrike" spc="-1" dirty="0">
                <a:solidFill>
                  <a:srgbClr val="000000"/>
                </a:solidFill>
                <a:latin typeface="Calibri"/>
              </a:rPr>
              <a:t>Ensure that the task is clear.  </a:t>
            </a:r>
          </a:p>
          <a:p>
            <a:pPr marL="229320" indent="-228600">
              <a:lnSpc>
                <a:spcPct val="100000"/>
              </a:lnSpc>
              <a:buAutoNum type="arabicPeriod"/>
            </a:pPr>
            <a:r>
              <a:rPr lang="en-GB" sz="1800" b="0" strike="noStrike" spc="-1" dirty="0">
                <a:solidFill>
                  <a:srgbClr val="000000"/>
                </a:solidFill>
                <a:latin typeface="Calibri"/>
              </a:rPr>
              <a:t>Pupils could write 1 – 6 and the individual English word meanings (or they could fill in if they have printed assessment sheets).</a:t>
            </a:r>
          </a:p>
          <a:p>
            <a:pPr marL="229320" indent="-228600">
              <a:lnSpc>
                <a:spcPct val="100000"/>
              </a:lnSpc>
              <a:buAutoNum type="arabicPeriod"/>
            </a:pPr>
            <a:endParaRPr lang="en-GB" sz="1800" b="0" strike="noStrike" spc="-1" dirty="0">
              <a:solidFill>
                <a:srgbClr val="000000"/>
              </a:solidFill>
              <a:latin typeface="Calibri"/>
            </a:endParaRPr>
          </a:p>
          <a:p>
            <a:pPr marL="720" indent="0">
              <a:lnSpc>
                <a:spcPct val="100000"/>
              </a:lnSpc>
              <a:buNone/>
            </a:pPr>
            <a:endParaRPr lang="en-GB" sz="1800" b="0" strike="noStrike" spc="-1" dirty="0">
              <a:latin typeface="Arial"/>
            </a:endParaRPr>
          </a:p>
          <a:p>
            <a:pPr marL="216000" indent="-216000">
              <a:lnSpc>
                <a:spcPct val="100000"/>
              </a:lnSpc>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2375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indent="0">
              <a:lnSpc>
                <a:spcPct val="100000"/>
              </a:lnSpc>
              <a:buNone/>
            </a:pPr>
            <a:r>
              <a:rPr lang="en-GB" sz="1800" b="1" strike="noStrike" spc="-1" dirty="0">
                <a:solidFill>
                  <a:srgbClr val="000000"/>
                </a:solidFill>
                <a:latin typeface="Calibri"/>
              </a:rPr>
              <a:t>Timing</a:t>
            </a:r>
            <a:r>
              <a:rPr lang="en-GB" sz="1800" b="0" strike="noStrike" spc="-1" dirty="0">
                <a:solidFill>
                  <a:srgbClr val="000000"/>
                </a:solidFill>
                <a:latin typeface="Calibri"/>
              </a:rPr>
              <a:t>: flexible</a:t>
            </a:r>
          </a:p>
          <a:p>
            <a:pPr marL="0" indent="0">
              <a:lnSpc>
                <a:spcPct val="100000"/>
              </a:lnSpc>
              <a:buNone/>
            </a:pPr>
            <a:endParaRPr lang="en-GB" sz="1800" b="0" strike="noStrike" spc="-1" dirty="0">
              <a:solidFill>
                <a:srgbClr val="000000"/>
              </a:solidFill>
              <a:latin typeface="Calibri"/>
            </a:endParaRPr>
          </a:p>
          <a:p>
            <a:pPr marL="0" marR="0" lvl="0" indent="0" algn="l" rtl="0">
              <a:lnSpc>
                <a:spcPct val="100000"/>
              </a:lnSpc>
              <a:spcBef>
                <a:spcPts val="0"/>
              </a:spcBef>
              <a:spcAft>
                <a:spcPts val="0"/>
              </a:spcAft>
              <a:buClr>
                <a:schemeClr val="dk1"/>
              </a:buClr>
              <a:buSzPts val="1200"/>
              <a:buFont typeface="Calibri"/>
              <a:buNone/>
            </a:pPr>
            <a:r>
              <a:rPr lang="en-GB" sz="1800" b="1" dirty="0"/>
              <a:t>Note: </a:t>
            </a:r>
            <a:r>
              <a:rPr lang="en-GB" sz="1800" b="0" dirty="0"/>
              <a:t>the majority of this lesson will be taken up with the vocabulary and grammar parts of the assessment. However, this Christmas carol can fit in either at the end of this week’s lesson or in the follow up time this week. There are no other follow up materials this week, as we anticipate schools will be busy at this time of term. The song would make a good addition to a Christmas assembly.</a:t>
            </a:r>
          </a:p>
          <a:p>
            <a:pPr marL="0" marR="0" lvl="0" indent="0" algn="l" rtl="0">
              <a:lnSpc>
                <a:spcPct val="100000"/>
              </a:lnSpc>
              <a:spcBef>
                <a:spcPts val="0"/>
              </a:spcBef>
              <a:spcAft>
                <a:spcPts val="0"/>
              </a:spcAft>
              <a:buClr>
                <a:schemeClr val="dk1"/>
              </a:buClr>
              <a:buSzPts val="1200"/>
              <a:buFont typeface="Calibri"/>
              <a:buNone/>
            </a:pPr>
            <a:endParaRPr lang="en-GB"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Aim: </a:t>
            </a:r>
            <a:r>
              <a:rPr lang="en-GB" sz="1800" b="0" dirty="0"/>
              <a:t>to enjoy a German Christmas song; to listen out for key SSC and transcribe them; to join in with the song whilst listening and reading.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baseline="0" dirty="0"/>
              <a:t>NB: creative, not literal translation. </a:t>
            </a:r>
          </a:p>
          <a:p>
            <a:pPr marL="0" indent="0">
              <a:lnSpc>
                <a:spcPct val="100000"/>
              </a:lnSpc>
              <a:buNone/>
            </a:pPr>
            <a:endParaRPr lang="en-GB" sz="1800" b="0" strike="noStrike" spc="-1"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Song with text: </a:t>
            </a:r>
            <a:endParaRPr lang="en-GB" sz="1800" b="0" strike="noStrike" spc="-1" dirty="0">
              <a:solidFill>
                <a:srgbClr val="000000"/>
              </a:solidFill>
              <a:latin typeface="Calibri"/>
            </a:endParaRPr>
          </a:p>
          <a:p>
            <a:pPr marL="0" indent="0">
              <a:lnSpc>
                <a:spcPct val="100000"/>
              </a:lnSpc>
              <a:buNone/>
            </a:pPr>
            <a:r>
              <a:rPr lang="en-GB" sz="1800" b="1" strike="noStrike" spc="-1" dirty="0">
                <a:solidFill>
                  <a:srgbClr val="000000"/>
                </a:solidFill>
                <a:latin typeface="Calibri"/>
              </a:rPr>
              <a:t>Procedure:</a:t>
            </a:r>
            <a:br>
              <a:rPr lang="en-GB" sz="1800" b="0" strike="noStrike" spc="-1" dirty="0">
                <a:solidFill>
                  <a:srgbClr val="000000"/>
                </a:solidFill>
                <a:latin typeface="Calibri"/>
              </a:rPr>
            </a:br>
            <a:r>
              <a:rPr lang="en-GB" sz="1800" b="0" strike="noStrike" spc="-1" dirty="0">
                <a:solidFill>
                  <a:srgbClr val="000000"/>
                </a:solidFill>
                <a:latin typeface="Calibri"/>
              </a:rPr>
              <a:t>1. Play the first verse of the YouTube video with sound only (without showing the video). Pupils listen and fill in the missing letters. </a:t>
            </a:r>
            <a:br>
              <a:rPr lang="en-GB" sz="1800" b="0" strike="noStrike" spc="-1" dirty="0">
                <a:solidFill>
                  <a:srgbClr val="000000"/>
                </a:solidFill>
                <a:latin typeface="Calibri"/>
              </a:rPr>
            </a:br>
            <a:r>
              <a:rPr lang="en-GB" sz="1800" b="0" strike="noStrike" spc="-1" dirty="0">
                <a:solidFill>
                  <a:srgbClr val="000000"/>
                </a:solidFill>
                <a:latin typeface="Calibri"/>
              </a:rPr>
              <a:t>2. Click to reveal answers.</a:t>
            </a:r>
            <a:br>
              <a:rPr lang="en-GB" sz="1800" b="0" strike="noStrike" spc="-1" dirty="0">
                <a:solidFill>
                  <a:srgbClr val="000000"/>
                </a:solidFill>
                <a:latin typeface="Calibri"/>
              </a:rPr>
            </a:br>
            <a:r>
              <a:rPr lang="en-GB" sz="1800" b="0" strike="noStrike" spc="-1" dirty="0">
                <a:solidFill>
                  <a:srgbClr val="000000"/>
                </a:solidFill>
                <a:latin typeface="Calibri"/>
              </a:rPr>
              <a:t>3. Play whole video so pupils can join in with the song.</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Calibri" panose="020F0502020204030204" pitchFamily="34" charset="0"/>
              </a:rPr>
              <a:t>Link to YouTube video: </a:t>
            </a:r>
            <a:r>
              <a:rPr lang="en-GB" sz="1800" b="0" dirty="0">
                <a:effectLst/>
                <a:latin typeface="Calibri" panose="020F0502020204030204" pitchFamily="34" charset="0"/>
                <a:ea typeface="Calibri" panose="020F0502020204030204" pitchFamily="34" charset="0"/>
                <a:cs typeface="Calibri" panose="020F0502020204030204" pitchFamily="34" charset="0"/>
              </a:rPr>
              <a:t>https://www.youtube.com/watch?v=4_p8B0s2mW0</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6133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 1/2</a:t>
            </a:r>
            <a:endParaRPr lang="en-GB" sz="1200" b="0" strike="noStrike" spc="-1" dirty="0">
              <a:solidFill>
                <a:srgbClr val="000000"/>
              </a:solidFill>
              <a:latin typeface="Calibri"/>
            </a:endParaRP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Deutschland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Tschüss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richtig</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die Farbe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4347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 2/2</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wo</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gut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die Kleidung</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8. auch</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99953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Answers 1/2</a:t>
            </a:r>
            <a:endParaRPr lang="en-GB" sz="1200" b="0" strike="noStrike" spc="-1" dirty="0">
              <a:solidFill>
                <a:srgbClr val="000000"/>
              </a:solidFill>
              <a:latin typeface="+mn-lt"/>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schwarz</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ich</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Auf Wiedersehen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was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46104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Answers 2/2</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sein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die Schweiz</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wunderbar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8. das Butterbrot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48031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800" b="1" strike="noStrike" spc="-1" dirty="0">
                <a:solidFill>
                  <a:srgbClr val="000000"/>
                </a:solidFill>
                <a:latin typeface="Calibri"/>
                <a:ea typeface="Calibri"/>
              </a:rPr>
              <a:t>Answers</a:t>
            </a:r>
            <a:endParaRPr lang="en-GB" sz="1800" b="0" strike="noStrike" spc="-1" dirty="0">
              <a:latin typeface="Arial"/>
            </a:endParaRPr>
          </a:p>
          <a:p>
            <a:pPr marL="216000" indent="-216000">
              <a:lnSpc>
                <a:spcPct val="100000"/>
              </a:lnSpc>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4288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1/2.</a:t>
            </a:r>
          </a:p>
          <a:p>
            <a:pPr marL="216000" indent="-216000">
              <a:lnSpc>
                <a:spcPct val="100000"/>
              </a:lnSpc>
            </a:pPr>
            <a:r>
              <a:rPr lang="en-GB" sz="1200" b="1" strike="noStrike" spc="-1" dirty="0">
                <a:solidFill>
                  <a:srgbClr val="000000"/>
                </a:solidFill>
                <a:latin typeface="Calibri"/>
                <a:ea typeface="Calibri"/>
              </a:rPr>
              <a:t>Timing: 20-25 minutes (all assessment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the course.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Deutschland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Tschüss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richtig</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die Farbe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782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800" b="1" strike="noStrike" spc="-1" dirty="0">
                <a:solidFill>
                  <a:srgbClr val="000000"/>
                </a:solidFill>
                <a:latin typeface="Calibri"/>
                <a:ea typeface="Calibri"/>
              </a:rPr>
              <a:t>Answers</a:t>
            </a:r>
            <a:endParaRPr lang="en-GB" sz="1800" b="0" strike="noStrike" spc="-1" dirty="0">
              <a:latin typeface="Arial"/>
            </a:endParaRPr>
          </a:p>
          <a:p>
            <a:pPr marL="216000" indent="-216000">
              <a:lnSpc>
                <a:spcPct val="100000"/>
              </a:lnSpc>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32506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42606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56744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a:t>
            </a:r>
            <a:endParaRPr lang="en-GB" sz="1200" b="0" strike="noStrike" spc="-1" dirty="0">
              <a:latin typeface="Arial"/>
            </a:endParaRPr>
          </a:p>
          <a:p>
            <a:pPr marL="229320" indent="-228600">
              <a:lnSpc>
                <a:spcPct val="100000"/>
              </a:lnSpc>
              <a:buAutoNum type="arabicPeriod"/>
            </a:pPr>
            <a:endParaRPr lang="en-GB" sz="1200" b="0" strike="noStrike" spc="-1" dirty="0">
              <a:solidFill>
                <a:srgbClr val="000000"/>
              </a:solidFill>
              <a:latin typeface="Calibri"/>
            </a:endParaRPr>
          </a:p>
          <a:p>
            <a:pPr marL="229320" indent="-228600">
              <a:lnSpc>
                <a:spcPct val="100000"/>
              </a:lnSpc>
              <a:buAutoNum type="arabicPeriod"/>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47970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a:t>
            </a:r>
            <a:endParaRPr lang="en-GB" sz="1200" b="0" strike="noStrike" spc="-1" dirty="0">
              <a:latin typeface="Arial"/>
            </a:endParaRPr>
          </a:p>
          <a:p>
            <a:pPr marL="229320" indent="-228600">
              <a:lnSpc>
                <a:spcPct val="100000"/>
              </a:lnSpc>
              <a:buAutoNum type="arabicPeriod"/>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70414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800" b="1" strike="noStrike" spc="-1" dirty="0">
                <a:solidFill>
                  <a:srgbClr val="000000"/>
                </a:solidFill>
                <a:latin typeface="Calibri"/>
                <a:ea typeface="Calibri"/>
              </a:rPr>
              <a:t>Answers</a:t>
            </a:r>
            <a:endParaRPr lang="en-GB" sz="1800" b="0" strike="noStrike" spc="-1" dirty="0">
              <a:latin typeface="Arial"/>
            </a:endParaRPr>
          </a:p>
          <a:p>
            <a:pPr marL="229320" indent="-228600">
              <a:lnSpc>
                <a:spcPct val="100000"/>
              </a:lnSpc>
              <a:buAutoNum type="arabicPeriod"/>
            </a:pPr>
            <a:endParaRPr lang="en-GB" sz="1800" b="0" strike="noStrike" spc="-1" dirty="0">
              <a:solidFill>
                <a:srgbClr val="000000"/>
              </a:solidFill>
              <a:latin typeface="Calibri"/>
            </a:endParaRPr>
          </a:p>
          <a:p>
            <a:pPr marL="229320" indent="-228600">
              <a:lnSpc>
                <a:spcPct val="100000"/>
              </a:lnSpc>
              <a:buAutoNum type="arabicPeriod"/>
            </a:pPr>
            <a:endParaRPr lang="en-GB" sz="1800" b="0" strike="noStrike" spc="-1" dirty="0">
              <a:latin typeface="Arial"/>
            </a:endParaRPr>
          </a:p>
          <a:p>
            <a:pPr marL="216000" indent="-216000">
              <a:lnSpc>
                <a:spcPct val="100000"/>
              </a:lnSpc>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73204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2/2.</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wo</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gut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die Kleidung</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8. auch</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4554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1/2</a:t>
            </a: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Continues on next slide.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schwarz</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ich</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Auf Wiedersehen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was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5418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2/2</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sein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die Schweiz</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wunderbar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8. das Butterbrot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0366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800" b="1" strike="noStrike" spc="-1" dirty="0">
                <a:solidFill>
                  <a:srgbClr val="000000"/>
                </a:solidFill>
                <a:latin typeface="Calibri"/>
                <a:ea typeface="Calibri"/>
              </a:rPr>
              <a:t>Aim: </a:t>
            </a:r>
            <a:r>
              <a:rPr lang="en-GB" sz="18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800" b="0" strike="noStrike" spc="-1" dirty="0">
              <a:solidFill>
                <a:srgbClr val="000000"/>
              </a:solidFill>
              <a:latin typeface="Calibri"/>
              <a:ea typeface="Calibri"/>
            </a:endParaRPr>
          </a:p>
          <a:p>
            <a:pPr marL="216000" indent="-215280">
              <a:lnSpc>
                <a:spcPct val="100000"/>
              </a:lnSpc>
            </a:pPr>
            <a:r>
              <a:rPr lang="en-GB" sz="1800" b="1" strike="noStrike" spc="-1" dirty="0">
                <a:solidFill>
                  <a:srgbClr val="000000"/>
                </a:solidFill>
                <a:latin typeface="Calibri"/>
                <a:ea typeface="Calibri"/>
              </a:rPr>
              <a:t>Procedure:</a:t>
            </a:r>
          </a:p>
          <a:p>
            <a:pPr marL="229320" indent="-228600">
              <a:lnSpc>
                <a:spcPct val="100000"/>
              </a:lnSpc>
              <a:buAutoNum type="arabicPeriod"/>
            </a:pPr>
            <a:r>
              <a:rPr lang="en-GB" sz="1800" b="0" strike="noStrike" spc="-1" dirty="0">
                <a:solidFill>
                  <a:srgbClr val="000000"/>
                </a:solidFill>
                <a:latin typeface="Calibri"/>
              </a:rPr>
              <a:t>Ensure that the task is clear.  </a:t>
            </a:r>
          </a:p>
          <a:p>
            <a:pPr marL="229320" indent="-228600">
              <a:lnSpc>
                <a:spcPct val="100000"/>
              </a:lnSpc>
              <a:buAutoNum type="arabicPeriod"/>
            </a:pPr>
            <a:r>
              <a:rPr lang="en-GB" sz="1800" b="0" strike="noStrike" spc="-1" dirty="0">
                <a:solidFill>
                  <a:srgbClr val="000000"/>
                </a:solidFill>
                <a:latin typeface="Calibri"/>
              </a:rPr>
              <a:t>Pupils could write 1 – 6 and the individual English word meanings (or they could fill in if they have printed assessment sheets).</a:t>
            </a:r>
          </a:p>
          <a:p>
            <a:pPr marL="229320" indent="-228600">
              <a:lnSpc>
                <a:spcPct val="100000"/>
              </a:lnSpc>
              <a:buAutoNum type="arabicPeriod"/>
            </a:pPr>
            <a:r>
              <a:rPr lang="en-GB" sz="1800" b="0" strike="noStrike" spc="-1" dirty="0">
                <a:solidFill>
                  <a:srgbClr val="000000"/>
                </a:solidFill>
                <a:latin typeface="Calibri"/>
              </a:rPr>
              <a:t>If necessary, explain that ‘Schmidt’ is a common German surname. </a:t>
            </a:r>
            <a:endParaRPr lang="en-GB" sz="1800" b="0" strike="noStrike" spc="-1" dirty="0">
              <a:latin typeface="Arial"/>
            </a:endParaRPr>
          </a:p>
          <a:p>
            <a:pPr marL="216000" indent="-216000">
              <a:lnSpc>
                <a:spcPct val="100000"/>
              </a:lnSpc>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72289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800" b="1" strike="noStrike" spc="-1" dirty="0">
                <a:solidFill>
                  <a:srgbClr val="000000"/>
                </a:solidFill>
                <a:latin typeface="Calibri"/>
                <a:ea typeface="Calibri"/>
              </a:rPr>
              <a:t>Aim: </a:t>
            </a:r>
            <a:r>
              <a:rPr lang="en-GB" sz="18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800" b="0" strike="noStrike" spc="-1" dirty="0">
              <a:solidFill>
                <a:srgbClr val="000000"/>
              </a:solidFill>
              <a:latin typeface="Calibri"/>
              <a:ea typeface="Calibri"/>
            </a:endParaRPr>
          </a:p>
          <a:p>
            <a:pPr marL="216000" indent="-215280">
              <a:lnSpc>
                <a:spcPct val="100000"/>
              </a:lnSpc>
            </a:pPr>
            <a:r>
              <a:rPr lang="en-GB" sz="1800" b="1" strike="noStrike" spc="-1" dirty="0">
                <a:solidFill>
                  <a:srgbClr val="000000"/>
                </a:solidFill>
                <a:latin typeface="Calibri"/>
                <a:ea typeface="Calibri"/>
              </a:rPr>
              <a:t>Procedure:</a:t>
            </a:r>
          </a:p>
          <a:p>
            <a:pPr marL="229320" indent="-228600">
              <a:lnSpc>
                <a:spcPct val="100000"/>
              </a:lnSpc>
              <a:buAutoNum type="arabicPeriod"/>
            </a:pPr>
            <a:r>
              <a:rPr lang="en-GB" sz="1800" b="0" strike="noStrike" spc="-1" dirty="0">
                <a:solidFill>
                  <a:srgbClr val="000000"/>
                </a:solidFill>
                <a:latin typeface="Calibri"/>
              </a:rPr>
              <a:t>Ensure that the task is clear.  </a:t>
            </a:r>
          </a:p>
          <a:p>
            <a:pPr marL="229320" indent="-228600">
              <a:lnSpc>
                <a:spcPct val="100000"/>
              </a:lnSpc>
              <a:buAutoNum type="arabicPeriod"/>
            </a:pPr>
            <a:r>
              <a:rPr lang="en-GB" sz="1800" b="0" strike="noStrike" spc="-1" dirty="0">
                <a:solidFill>
                  <a:srgbClr val="000000"/>
                </a:solidFill>
                <a:latin typeface="Calibri"/>
              </a:rPr>
              <a:t>Pupils could write 1 – 6 and the individual English word meanings (or they could fill in if they have printed assessment sheets).</a:t>
            </a:r>
            <a:endParaRPr lang="en-GB" sz="1800" b="0" strike="noStrike" spc="-1" dirty="0">
              <a:latin typeface="Arial"/>
            </a:endParaRPr>
          </a:p>
          <a:p>
            <a:pPr marL="216000" indent="-216000">
              <a:lnSpc>
                <a:spcPct val="100000"/>
              </a:lnSpc>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64300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3 and the correct English pronoun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388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practise understanding of previously taught grammar (word order) features.</a:t>
            </a: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p>
          <a:p>
            <a:pPr marL="229320" indent="-228600">
              <a:lnSpc>
                <a:spcPct val="100000"/>
              </a:lnSpc>
              <a:buAutoNum type="arabicPeriod"/>
            </a:pPr>
            <a:r>
              <a:rPr lang="en-GB" sz="1200" b="0" strike="noStrike" spc="-1">
                <a:solidFill>
                  <a:srgbClr val="000000"/>
                </a:solidFill>
                <a:latin typeface="Calibri"/>
              </a:rPr>
              <a:t>Ensure that the task is clear.  </a:t>
            </a:r>
          </a:p>
          <a:p>
            <a:pPr marL="229320" indent="-228600">
              <a:lnSpc>
                <a:spcPct val="100000"/>
              </a:lnSpc>
              <a:buAutoNum type="arabicPeriod"/>
            </a:pPr>
            <a:r>
              <a:rPr lang="en-GB" sz="1200" b="0" strike="noStrike" spc="-1">
                <a:solidFill>
                  <a:srgbClr val="000000"/>
                </a:solidFill>
                <a:latin typeface="Calibri"/>
              </a:rPr>
              <a:t>Pupils could write 1 – 3 and the correct punctuation mark, or they could fill in the boxes if they have printed assessment sheets).</a:t>
            </a: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8128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678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87254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83932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12092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780747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8720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49168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57610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46184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159218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00952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96357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99225490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audio" Target="../media/audio20.wav"/></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1.wav"/><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audio" Target="../media/audio24.wav"/><Relationship Id="rId5" Type="http://schemas.openxmlformats.org/officeDocument/2006/relationships/audio" Target="../media/audio23.wav"/><Relationship Id="rId4" Type="http://schemas.openxmlformats.org/officeDocument/2006/relationships/audio" Target="../media/audio22.wav"/></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5.wav"/><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audio" Target="../media/audio28.wav"/><Relationship Id="rId5" Type="http://schemas.openxmlformats.org/officeDocument/2006/relationships/audio" Target="../media/audio27.wav"/><Relationship Id="rId4" Type="http://schemas.openxmlformats.org/officeDocument/2006/relationships/audio" Target="../media/audio26.wav"/></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9.wav"/><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33.wav"/><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audio" Target="../media/audio34.wav"/></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6.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0.wav"/><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4.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24707" y="5428581"/>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err="1">
                <a:solidFill>
                  <a:srgbClr val="3B3838"/>
                </a:solidFill>
                <a:latin typeface="Century Gothic" panose="020B0502020202020204" pitchFamily="34" charset="0"/>
                <a:ea typeface="Century Gothic"/>
              </a:rPr>
              <a:t>Vocabulary</a:t>
            </a:r>
            <a:r>
              <a:rPr lang="fr-FR" sz="2800" b="1" spc="-1" dirty="0">
                <a:solidFill>
                  <a:srgbClr val="3B3838"/>
                </a:solidFill>
                <a:latin typeface="Century Gothic" panose="020B0502020202020204" pitchFamily="34" charset="0"/>
                <a:ea typeface="Century Gothic"/>
              </a:rPr>
              <a:t> &amp; </a:t>
            </a:r>
            <a:r>
              <a:rPr lang="fr-FR" sz="2800" b="1" spc="-1" dirty="0" err="1">
                <a:solidFill>
                  <a:srgbClr val="3B3838"/>
                </a:solidFill>
                <a:latin typeface="Century Gothic" panose="020B0502020202020204" pitchFamily="34" charset="0"/>
                <a:ea typeface="Century Gothic"/>
              </a:rPr>
              <a:t>grammar</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quiz</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Christmas </a:t>
            </a:r>
            <a:r>
              <a:rPr lang="fr-FR" sz="2800" b="1" spc="-1" dirty="0" err="1">
                <a:solidFill>
                  <a:srgbClr val="3B3838"/>
                </a:solidFill>
                <a:latin typeface="Century Gothic" panose="020B0502020202020204" pitchFamily="34" charset="0"/>
                <a:ea typeface="Century Gothic"/>
              </a:rPr>
              <a:t>acitivities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rgbClr val="3B3838"/>
                </a:solidFill>
                <a:latin typeface="Century Gothic" panose="020B0502020202020204" pitchFamily="34" charset="0"/>
                <a:ea typeface="Century Gothic"/>
              </a:rPr>
              <a:t>Describing me and others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13</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descr="A picture containing text, sign&#10;&#10;Description automatically generated">
            <a:extLst>
              <a:ext uri="{FF2B5EF4-FFF2-40B4-BE49-F238E27FC236}">
                <a16:creationId xmlns:a16="http://schemas.microsoft.com/office/drawing/2014/main" id="{32F407DF-1D34-FE91-7B9E-1BDBB8F03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139" y="1574461"/>
            <a:ext cx="2469459" cy="3629055"/>
          </a:xfrm>
          <a:prstGeom prst="rect">
            <a:avLst/>
          </a:prstGeom>
        </p:spPr>
      </p:pic>
      <p:sp>
        <p:nvSpPr>
          <p:cNvPr id="14" name="TextBox 13">
            <a:hlinkClick r:id="" action="ppaction://noaction">
              <a:snd r:embed="rId5" name="T1A_phonics_1.17.wav"/>
            </a:hlinkClick>
            <a:extLst>
              <a:ext uri="{FF2B5EF4-FFF2-40B4-BE49-F238E27FC236}">
                <a16:creationId xmlns:a16="http://schemas.microsoft.com/office/drawing/2014/main" id="{853AACCB-2716-3F3F-450A-BA77C4F6C39B}"/>
              </a:ext>
            </a:extLst>
          </p:cNvPr>
          <p:cNvSpPr txBox="1"/>
          <p:nvPr/>
        </p:nvSpPr>
        <p:spPr>
          <a:xfrm rot="20708191">
            <a:off x="-288696" y="2018288"/>
            <a:ext cx="2516189" cy="830997"/>
          </a:xfrm>
          <a:prstGeom prst="rect">
            <a:avLst/>
          </a:prstGeom>
          <a:noFill/>
        </p:spPr>
        <p:txBody>
          <a:bodyPr wrap="square" rtlCol="0">
            <a:spAutoFit/>
          </a:bodyPr>
          <a:lstStyle/>
          <a:p>
            <a:pPr algn="ctr"/>
            <a:r>
              <a:rPr lang="en-GB" sz="2400" b="1" dirty="0" err="1">
                <a:latin typeface="Segoe Print" panose="02000600000000000000" pitchFamily="2" charset="0"/>
              </a:rPr>
              <a:t>Frohe</a:t>
            </a:r>
            <a:r>
              <a:rPr lang="en-GB" sz="2400" b="1" dirty="0">
                <a:latin typeface="Segoe Print" panose="02000600000000000000" pitchFamily="2" charset="0"/>
              </a:rPr>
              <a:t> </a:t>
            </a:r>
            <a:r>
              <a:rPr lang="en-GB" sz="2400" b="1" dirty="0" err="1">
                <a:latin typeface="Segoe Print" panose="02000600000000000000" pitchFamily="2" charset="0"/>
              </a:rPr>
              <a:t>Weihnachten</a:t>
            </a:r>
            <a:endParaRPr lang="en-GB" sz="2400" b="1" dirty="0">
              <a:latin typeface="Segoe Print" panose="02000600000000000000" pitchFamily="2" charset="0"/>
            </a:endParaRPr>
          </a:p>
        </p:txBody>
      </p:sp>
      <p:pic>
        <p:nvPicPr>
          <p:cNvPr id="15" name="Picture 14" descr="Shape&#10;&#10;Description automatically generated">
            <a:extLst>
              <a:ext uri="{FF2B5EF4-FFF2-40B4-BE49-F238E27FC236}">
                <a16:creationId xmlns:a16="http://schemas.microsoft.com/office/drawing/2014/main" id="{B51F379A-8AE4-F9F5-11B0-E10D723CB615}"/>
              </a:ext>
            </a:extLst>
          </p:cNvPr>
          <p:cNvPicPr>
            <a:picLocks noChangeAspect="1"/>
          </p:cNvPicPr>
          <p:nvPr/>
        </p:nvPicPr>
        <p:blipFill rotWithShape="1">
          <a:blip r:embed="rId6">
            <a:extLst>
              <a:ext uri="{28A0092B-C50C-407E-A947-70E740481C1C}">
                <a14:useLocalDpi xmlns:a14="http://schemas.microsoft.com/office/drawing/2010/main" val="0"/>
              </a:ext>
            </a:extLst>
          </a:blip>
          <a:srcRect l="5408" t="60213" r="62313"/>
          <a:stretch/>
        </p:blipFill>
        <p:spPr>
          <a:xfrm rot="1726590">
            <a:off x="1420221" y="4401623"/>
            <a:ext cx="1016100" cy="1017598"/>
          </a:xfrm>
          <a:prstGeom prst="rect">
            <a:avLst/>
          </a:prstGeom>
        </p:spPr>
      </p:pic>
      <p:pic>
        <p:nvPicPr>
          <p:cNvPr id="16" name="Picture 15" descr="Shape&#10;&#10;Description automatically generated">
            <a:extLst>
              <a:ext uri="{FF2B5EF4-FFF2-40B4-BE49-F238E27FC236}">
                <a16:creationId xmlns:a16="http://schemas.microsoft.com/office/drawing/2014/main" id="{FCE96452-51D5-E02A-540B-574BB51692C4}"/>
              </a:ext>
            </a:extLst>
          </p:cNvPr>
          <p:cNvPicPr>
            <a:picLocks noChangeAspect="1"/>
          </p:cNvPicPr>
          <p:nvPr/>
        </p:nvPicPr>
        <p:blipFill rotWithShape="1">
          <a:blip r:embed="rId6">
            <a:extLst>
              <a:ext uri="{28A0092B-C50C-407E-A947-70E740481C1C}">
                <a14:useLocalDpi xmlns:a14="http://schemas.microsoft.com/office/drawing/2010/main" val="0"/>
              </a:ext>
            </a:extLst>
          </a:blip>
          <a:srcRect l="45227" t="65742" r="30425"/>
          <a:stretch/>
        </p:blipFill>
        <p:spPr>
          <a:xfrm>
            <a:off x="3053895" y="4219885"/>
            <a:ext cx="766443" cy="87619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8887717" cy="725520"/>
          </a:xfrm>
          <a:prstGeom prst="rect">
            <a:avLst/>
          </a:prstGeom>
        </p:spPr>
        <p:txBody>
          <a:bodyPr wrap="square">
            <a:spAutoFit/>
          </a:bodyPr>
          <a:lstStyle/>
          <a:p>
            <a:pPr>
              <a:lnSpc>
                <a:spcPct val="107000"/>
              </a:lnSpc>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 </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Choose which noun completes each phrase. </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3</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points on this slide)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graphicFrame>
        <p:nvGraphicFramePr>
          <p:cNvPr id="6" name="Table 5">
            <a:extLst>
              <a:ext uri="{FF2B5EF4-FFF2-40B4-BE49-F238E27FC236}">
                <a16:creationId xmlns:a16="http://schemas.microsoft.com/office/drawing/2014/main" id="{0765F07E-4C91-9049-0702-E96C9B89FEAF}"/>
              </a:ext>
            </a:extLst>
          </p:cNvPr>
          <p:cNvGraphicFramePr>
            <a:graphicFrameLocks noGrp="1"/>
          </p:cNvGraphicFramePr>
          <p:nvPr>
            <p:extLst>
              <p:ext uri="{D42A27DB-BD31-4B8C-83A1-F6EECF244321}">
                <p14:modId xmlns:p14="http://schemas.microsoft.com/office/powerpoint/2010/main" val="1431173808"/>
              </p:ext>
            </p:extLst>
          </p:nvPr>
        </p:nvGraphicFramePr>
        <p:xfrm>
          <a:off x="1118937" y="1961146"/>
          <a:ext cx="4928629" cy="3477126"/>
        </p:xfrm>
        <a:graphic>
          <a:graphicData uri="http://schemas.openxmlformats.org/drawingml/2006/table">
            <a:tbl>
              <a:tblPr firstRow="1" firstCol="1" bandRow="1"/>
              <a:tblGrid>
                <a:gridCol w="332951">
                  <a:extLst>
                    <a:ext uri="{9D8B030D-6E8A-4147-A177-3AD203B41FA5}">
                      <a16:colId xmlns:a16="http://schemas.microsoft.com/office/drawing/2014/main" val="2339058398"/>
                    </a:ext>
                  </a:extLst>
                </a:gridCol>
                <a:gridCol w="1512912">
                  <a:extLst>
                    <a:ext uri="{9D8B030D-6E8A-4147-A177-3AD203B41FA5}">
                      <a16:colId xmlns:a16="http://schemas.microsoft.com/office/drawing/2014/main" val="916994608"/>
                    </a:ext>
                  </a:extLst>
                </a:gridCol>
                <a:gridCol w="3082766">
                  <a:extLst>
                    <a:ext uri="{9D8B030D-6E8A-4147-A177-3AD203B41FA5}">
                      <a16:colId xmlns:a16="http://schemas.microsoft.com/office/drawing/2014/main" val="102469332"/>
                    </a:ext>
                  </a:extLst>
                </a:gridCol>
              </a:tblGrid>
              <a:tr h="1159042">
                <a:tc>
                  <a:txBody>
                    <a:bodyPr/>
                    <a:lstStyle/>
                    <a:p>
                      <a:pPr>
                        <a:lnSpc>
                          <a:spcPct val="107000"/>
                        </a:lnSpc>
                        <a:spcAft>
                          <a:spcPts val="800"/>
                        </a:spcAft>
                      </a:pPr>
                      <a:r>
                        <a:rPr lang="en-US" sz="2000" b="1">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1</a:t>
                      </a:r>
                      <a:endParaRPr lang="en-GB" sz="2000">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err="1">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mein</a:t>
                      </a:r>
                      <a:endParaRPr lang="en-GB" sz="2000" dirty="0">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de-DE" sz="2400" dirty="0">
                          <a:solidFill>
                            <a:schemeClr val="accent4">
                              <a:lumMod val="75000"/>
                            </a:schemeClr>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de-DE" sz="2400" dirty="0">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Hausaufgabe</a:t>
                      </a:r>
                      <a:r>
                        <a:rPr lang="de-DE" sz="240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(f)</a:t>
                      </a:r>
                      <a:endParaRPr lang="en-GB" sz="240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Bef>
                          <a:spcPts val="600"/>
                        </a:spcBef>
                        <a:spcAft>
                          <a:spcPts val="600"/>
                        </a:spcAft>
                      </a:pPr>
                      <a:r>
                        <a:rPr lang="de-DE" sz="2400" dirty="0">
                          <a:solidFill>
                            <a:schemeClr val="accent4">
                              <a:lumMod val="75000"/>
                            </a:schemeClr>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de-DE" sz="240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Problem (nt)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9397328"/>
                  </a:ext>
                </a:extLst>
              </a:tr>
              <a:tr h="1159042">
                <a:tc>
                  <a:txBody>
                    <a:bodyPr/>
                    <a:lstStyle/>
                    <a:p>
                      <a:pPr>
                        <a:lnSpc>
                          <a:spcPct val="107000"/>
                        </a:lnSpc>
                        <a:spcAft>
                          <a:spcPts val="800"/>
                        </a:spcAft>
                      </a:pPr>
                      <a:r>
                        <a:rPr lang="en-US" sz="2000" b="1">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2</a:t>
                      </a:r>
                      <a:endParaRPr lang="en-GB" sz="2000">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err="1">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meine</a:t>
                      </a:r>
                      <a:endParaRPr lang="en-GB" sz="2000" dirty="0">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de-DE" sz="2400" dirty="0">
                          <a:solidFill>
                            <a:schemeClr val="accent4">
                              <a:lumMod val="75000"/>
                            </a:schemeClr>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de-DE" sz="2400" dirty="0">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40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Partner (m)</a:t>
                      </a:r>
                      <a:endParaRPr lang="en-GB" sz="240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Bef>
                          <a:spcPts val="600"/>
                        </a:spcBef>
                        <a:spcAft>
                          <a:spcPts val="600"/>
                        </a:spcAft>
                      </a:pPr>
                      <a:r>
                        <a:rPr lang="de-DE" sz="2400" dirty="0">
                          <a:solidFill>
                            <a:schemeClr val="accent4">
                              <a:lumMod val="75000"/>
                            </a:schemeClr>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de-DE" sz="240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Idee (f)</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3859626"/>
                  </a:ext>
                </a:extLst>
              </a:tr>
              <a:tr h="1159042">
                <a:tc>
                  <a:txBody>
                    <a:bodyPr/>
                    <a:lstStyle/>
                    <a:p>
                      <a:pPr>
                        <a:lnSpc>
                          <a:spcPct val="107000"/>
                        </a:lnSpc>
                        <a:spcAft>
                          <a:spcPts val="800"/>
                        </a:spcAft>
                      </a:pPr>
                      <a:r>
                        <a:rPr lang="en-US" sz="2000" b="1">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3</a:t>
                      </a:r>
                      <a:endParaRPr lang="en-GB" sz="2000">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err="1">
                          <a:solidFill>
                            <a:schemeClr val="accent4">
                              <a:lumMod val="75000"/>
                            </a:schemeClr>
                          </a:solidFill>
                          <a:effectLst/>
                          <a:latin typeface="Century Gothic"/>
                          <a:ea typeface="Times New Roman" panose="02020603050405020304" pitchFamily="18" charset="0"/>
                          <a:cs typeface="Times New Roman"/>
                        </a:rPr>
                        <a:t>mein</a:t>
                      </a:r>
                      <a:endParaRPr lang="en-GB" sz="2000" dirty="0">
                        <a:solidFill>
                          <a:schemeClr val="accent4">
                            <a:lumMod val="75000"/>
                          </a:schemeClr>
                        </a:solidFill>
                        <a:effectLst/>
                        <a:latin typeface="Century Gothic"/>
                        <a:ea typeface="Times New Roman" panose="02020603050405020304" pitchFamily="18"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de-DE" sz="2400" dirty="0">
                          <a:solidFill>
                            <a:schemeClr val="accent4">
                              <a:lumMod val="75000"/>
                            </a:schemeClr>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de-DE" sz="2400" dirty="0">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Text</a:t>
                      </a: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(m)</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Bef>
                          <a:spcPts val="600"/>
                        </a:spcBef>
                        <a:spcAft>
                          <a:spcPts val="600"/>
                        </a:spcAft>
                      </a:pPr>
                      <a:r>
                        <a:rPr lang="de-DE" sz="240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r>
                        <a:rPr lang="de-DE" sz="240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Aufgabe (f)</a:t>
                      </a:r>
                      <a:endParaRPr lang="en-GB" sz="240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212532"/>
                  </a:ext>
                </a:extLst>
              </a:tr>
            </a:tbl>
          </a:graphicData>
        </a:graphic>
      </p:graphicFrame>
    </p:spTree>
    <p:extLst>
      <p:ext uri="{BB962C8B-B14F-4D97-AF65-F5344CB8AC3E}">
        <p14:creationId xmlns:p14="http://schemas.microsoft.com/office/powerpoint/2010/main" val="3186012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8262075" cy="1087734"/>
          </a:xfrm>
          <a:prstGeom prst="rect">
            <a:avLst/>
          </a:prstGeom>
        </p:spPr>
        <p:txBody>
          <a:bodyPr wrap="square">
            <a:spAutoFit/>
          </a:bodyPr>
          <a:lstStyle/>
          <a:p>
            <a:pPr>
              <a:lnSpc>
                <a:spcPct val="107000"/>
              </a:lnSpc>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 </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Decide whether each sentence is true or false based on the picture. </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points on this slide)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sp>
        <p:nvSpPr>
          <p:cNvPr id="12" name="Rectangle 11">
            <a:extLst>
              <a:ext uri="{FF2B5EF4-FFF2-40B4-BE49-F238E27FC236}">
                <a16:creationId xmlns:a16="http://schemas.microsoft.com/office/drawing/2014/main" id="{338CE6BE-2296-6407-43BA-707812BA77DD}"/>
              </a:ext>
            </a:extLst>
          </p:cNvPr>
          <p:cNvSpPr/>
          <p:nvPr/>
        </p:nvSpPr>
        <p:spPr>
          <a:xfrm>
            <a:off x="2090247" y="2375561"/>
            <a:ext cx="9873527" cy="791370"/>
          </a:xfrm>
          <a:prstGeom prst="rect">
            <a:avLst/>
          </a:prstGeom>
        </p:spPr>
        <p:txBody>
          <a:bodyPr wrap="square">
            <a:spAutoFit/>
          </a:bodyPr>
          <a:lstStyle/>
          <a:p>
            <a:pPr>
              <a:lnSpc>
                <a:spcPct val="107000"/>
              </a:lnSpc>
            </a:pPr>
            <a:r>
              <a:rPr lang="en-US"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1.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Das ist nicht die Jacke.</a:t>
            </a:r>
            <a:r>
              <a:rPr lang="en-US"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True		False	  </a:t>
            </a:r>
            <a:endParaRPr lang="en-GB" sz="24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4" name="Rectangle 13">
            <a:extLst>
              <a:ext uri="{FF2B5EF4-FFF2-40B4-BE49-F238E27FC236}">
                <a16:creationId xmlns:a16="http://schemas.microsoft.com/office/drawing/2014/main" id="{7E00CAB7-93D2-4048-020B-22EB037F1D4F}"/>
              </a:ext>
            </a:extLst>
          </p:cNvPr>
          <p:cNvSpPr/>
          <p:nvPr/>
        </p:nvSpPr>
        <p:spPr>
          <a:xfrm>
            <a:off x="2088686" y="3833700"/>
            <a:ext cx="10712490" cy="791370"/>
          </a:xfrm>
          <a:prstGeom prst="rect">
            <a:avLst/>
          </a:prstGeom>
        </p:spPr>
        <p:txBody>
          <a:bodyPr wrap="square">
            <a:spAutoFit/>
          </a:bodyPr>
          <a:lstStyle/>
          <a:p>
            <a:pPr>
              <a:lnSpc>
                <a:spcPct val="107000"/>
              </a:lnSpc>
            </a:pPr>
            <a:r>
              <a:rPr lang="en-US"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2.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Der Ball ist rund.</a:t>
            </a:r>
            <a:r>
              <a:rPr lang="en-US"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True		False	  </a:t>
            </a:r>
            <a:endParaRPr lang="en-GB" sz="24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7" name="Picture 6" descr="A grey jacket with a black background&#10;&#10;Description automatically generated">
            <a:extLst>
              <a:ext uri="{FF2B5EF4-FFF2-40B4-BE49-F238E27FC236}">
                <a16:creationId xmlns:a16="http://schemas.microsoft.com/office/drawing/2014/main" id="{BC6854C7-DDA3-62DF-8A38-A9B6ECF1A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379" y="1816567"/>
            <a:ext cx="1343619" cy="1471199"/>
          </a:xfrm>
          <a:prstGeom prst="rect">
            <a:avLst/>
          </a:prstGeom>
        </p:spPr>
      </p:pic>
      <p:pic>
        <p:nvPicPr>
          <p:cNvPr id="4" name="Picture 3" descr="Free basketball ball sport vector">
            <a:extLst>
              <a:ext uri="{FF2B5EF4-FFF2-40B4-BE49-F238E27FC236}">
                <a16:creationId xmlns:a16="http://schemas.microsoft.com/office/drawing/2014/main" id="{CD570D11-7826-8C80-BDBC-EA79858F8D9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139" y="3556267"/>
            <a:ext cx="1214100" cy="1214100"/>
          </a:xfrm>
          <a:prstGeom prst="rect">
            <a:avLst/>
          </a:prstGeom>
          <a:noFill/>
          <a:ln>
            <a:noFill/>
          </a:ln>
        </p:spPr>
      </p:pic>
    </p:spTree>
    <p:extLst>
      <p:ext uri="{BB962C8B-B14F-4D97-AF65-F5344CB8AC3E}">
        <p14:creationId xmlns:p14="http://schemas.microsoft.com/office/powerpoint/2010/main" val="484704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17559" y="1100402"/>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schreiben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1260025"/>
          </a:xfrm>
          <a:prstGeom prst="rect">
            <a:avLst/>
          </a:prstGeom>
        </p:spPr>
        <p:txBody>
          <a:bodyPr wrap="square">
            <a:spAutoFit/>
          </a:bodyPr>
          <a:lstStyle/>
          <a:p>
            <a:pPr>
              <a:lnSpc>
                <a:spcPct val="107000"/>
              </a:lnSpc>
              <a:spcAft>
                <a:spcPts val="800"/>
              </a:spcAft>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E  </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German word for ‘a’.</a:t>
            </a:r>
          </a:p>
          <a:p>
            <a:pPr>
              <a:lnSpc>
                <a:spcPct val="107000"/>
              </a:lnSpc>
              <a:spcAft>
                <a:spcPts val="800"/>
              </a:spcAft>
            </a:pP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(3 points for section 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Blackboard">
            <a:extLst>
              <a:ext uri="{FF2B5EF4-FFF2-40B4-BE49-F238E27FC236}">
                <a16:creationId xmlns:a16="http://schemas.microsoft.com/office/drawing/2014/main" id="{9137DBD6-09EF-3F36-5D34-8CB6B76076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22665" y="-118402"/>
            <a:ext cx="1431211" cy="1431211"/>
          </a:xfrm>
          <a:prstGeom prst="rect">
            <a:avLst/>
          </a:prstGeom>
        </p:spPr>
      </p:pic>
      <p:sp>
        <p:nvSpPr>
          <p:cNvPr id="17" name="Title 2">
            <a:extLst>
              <a:ext uri="{FF2B5EF4-FFF2-40B4-BE49-F238E27FC236}">
                <a16:creationId xmlns:a16="http://schemas.microsoft.com/office/drawing/2014/main" id="{769BACB5-01A3-39FB-0C9F-D6F83E00476B}"/>
              </a:ext>
            </a:extLst>
          </p:cNvPr>
          <p:cNvSpPr txBox="1">
            <a:spLocks/>
          </p:cNvSpPr>
          <p:nvPr/>
        </p:nvSpPr>
        <p:spPr>
          <a:xfrm>
            <a:off x="10722664" y="1093304"/>
            <a:ext cx="1426169" cy="424815"/>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schreiben</a:t>
            </a:r>
          </a:p>
        </p:txBody>
      </p:sp>
      <p:sp>
        <p:nvSpPr>
          <p:cNvPr id="9" name="TextBox 8">
            <a:extLst>
              <a:ext uri="{FF2B5EF4-FFF2-40B4-BE49-F238E27FC236}">
                <a16:creationId xmlns:a16="http://schemas.microsoft.com/office/drawing/2014/main" id="{24A4B68C-B52C-6241-2E52-5C0A374F680F}"/>
              </a:ext>
            </a:extLst>
          </p:cNvPr>
          <p:cNvSpPr txBox="1"/>
          <p:nvPr/>
        </p:nvSpPr>
        <p:spPr>
          <a:xfrm>
            <a:off x="2848303" y="1746788"/>
            <a:ext cx="6297702" cy="1247136"/>
          </a:xfrm>
          <a:prstGeom prst="rect">
            <a:avLst/>
          </a:prstGeom>
          <a:noFill/>
        </p:spPr>
        <p:txBody>
          <a:bodyPr wrap="square">
            <a:spAutoFit/>
          </a:bodyPr>
          <a:lstStyle/>
          <a:p>
            <a:pPr>
              <a:lnSpc>
                <a:spcPct val="107000"/>
              </a:lnSpc>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a:t>
            </a:r>
            <a:r>
              <a:rPr lang="de-DE" sz="24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________</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Preis (m)</a:t>
            </a:r>
            <a:b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b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a:t>
            </a:r>
            <a:r>
              <a:rPr lang="de-DE" sz="24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________</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Karte (f)</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pP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a:t>
            </a:r>
            <a:r>
              <a:rPr lang="de-DE" sz="24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________</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Blatt (</a:t>
            </a:r>
            <a:r>
              <a:rPr lang="en-GB"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nt</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p>
        </p:txBody>
      </p:sp>
      <p:sp>
        <p:nvSpPr>
          <p:cNvPr id="10" name="Rectangle 9">
            <a:extLst>
              <a:ext uri="{FF2B5EF4-FFF2-40B4-BE49-F238E27FC236}">
                <a16:creationId xmlns:a16="http://schemas.microsoft.com/office/drawing/2014/main" id="{2720EB6B-69DE-6E88-0445-B1E2B8559B1B}"/>
              </a:ext>
            </a:extLst>
          </p:cNvPr>
          <p:cNvSpPr/>
          <p:nvPr/>
        </p:nvSpPr>
        <p:spPr>
          <a:xfrm>
            <a:off x="1543100" y="3811947"/>
            <a:ext cx="9571907" cy="1260025"/>
          </a:xfrm>
          <a:prstGeom prst="rect">
            <a:avLst/>
          </a:prstGeom>
        </p:spPr>
        <p:txBody>
          <a:bodyPr wrap="square">
            <a:spAutoFit/>
          </a:bodyPr>
          <a:lstStyle/>
          <a:p>
            <a:pPr>
              <a:lnSpc>
                <a:spcPct val="107000"/>
              </a:lnSpc>
              <a:spcAft>
                <a:spcPts val="800"/>
              </a:spcAft>
            </a:pP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German word for ‘the’.</a:t>
            </a:r>
          </a:p>
          <a:p>
            <a:pPr>
              <a:lnSpc>
                <a:spcPct val="107000"/>
              </a:lnSpc>
              <a:spcAft>
                <a:spcPts val="80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points for section F)</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E7260748-0529-A2C7-A85C-E0A043A7124B}"/>
              </a:ext>
            </a:extLst>
          </p:cNvPr>
          <p:cNvSpPr txBox="1"/>
          <p:nvPr/>
        </p:nvSpPr>
        <p:spPr>
          <a:xfrm>
            <a:off x="2848303" y="4945252"/>
            <a:ext cx="6100010" cy="1247136"/>
          </a:xfrm>
          <a:prstGeom prst="rect">
            <a:avLst/>
          </a:prstGeom>
          <a:noFill/>
        </p:spPr>
        <p:txBody>
          <a:bodyPr wrap="square">
            <a:spAutoFit/>
          </a:bodyPr>
          <a:lstStyle/>
          <a:p>
            <a:pPr>
              <a:lnSpc>
                <a:spcPct val="107000"/>
              </a:lnSpc>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a:t>
            </a:r>
            <a:r>
              <a:rPr lang="de-DE" sz="24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________</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Partner (m)</a:t>
            </a:r>
            <a:b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b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a:t>
            </a:r>
            <a:r>
              <a:rPr lang="de-DE" sz="24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________</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Ding (nt)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pP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a:t>
            </a:r>
            <a:r>
              <a:rPr lang="de-DE" sz="24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________</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Person (f)</a:t>
            </a:r>
          </a:p>
        </p:txBody>
      </p:sp>
    </p:spTree>
    <p:extLst>
      <p:ext uri="{BB962C8B-B14F-4D97-AF65-F5344CB8AC3E}">
        <p14:creationId xmlns:p14="http://schemas.microsoft.com/office/powerpoint/2010/main" val="865212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76664" y="1055856"/>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pic>
        <p:nvPicPr>
          <p:cNvPr id="18" name="Picture 17" descr="A picture containing text, clipart&#10;&#10;Description automatically generated">
            <a:extLst>
              <a:ext uri="{FF2B5EF4-FFF2-40B4-BE49-F238E27FC236}">
                <a16:creationId xmlns:a16="http://schemas.microsoft.com/office/drawing/2014/main" id="{8A830B83-F7AA-48E0-AB18-0939FB3B4A1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66144" y="-101002"/>
            <a:ext cx="958467" cy="1224709"/>
          </a:xfrm>
          <a:prstGeom prst="rect">
            <a:avLst/>
          </a:prstGeom>
        </p:spPr>
      </p:pic>
      <p:sp>
        <p:nvSpPr>
          <p:cNvPr id="22" name="Rectangle 21">
            <a:extLst>
              <a:ext uri="{FF2B5EF4-FFF2-40B4-BE49-F238E27FC236}">
                <a16:creationId xmlns:a16="http://schemas.microsoft.com/office/drawing/2014/main" id="{16F1530B-4377-907C-60F5-4037518840E0}"/>
              </a:ext>
            </a:extLst>
          </p:cNvPr>
          <p:cNvSpPr/>
          <p:nvPr/>
        </p:nvSpPr>
        <p:spPr>
          <a:xfrm>
            <a:off x="63565" y="51463"/>
            <a:ext cx="10916920" cy="45679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Ein </a:t>
            </a:r>
            <a:r>
              <a:rPr kumimoji="0" lang="en-US" sz="2400" b="1" i="0" u="none" strike="noStrike" kern="1200" cap="none" spc="0" normalizeH="0" baseline="0" noProof="0" dirty="0" err="1">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Weihnachtslied</a:t>
            </a: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2" name="Picture 10" descr="Navidad, Niños, Coral, Cantando, Música, Perro, Dibujo">
            <a:extLst>
              <a:ext uri="{FF2B5EF4-FFF2-40B4-BE49-F238E27FC236}">
                <a16:creationId xmlns:a16="http://schemas.microsoft.com/office/drawing/2014/main" id="{4483C563-F724-511A-B612-0D180A3F4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6146" y="1547906"/>
            <a:ext cx="1732936" cy="11895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2E892A9-2E2C-E989-4B88-F9B44BDA3A42}"/>
              </a:ext>
            </a:extLst>
          </p:cNvPr>
          <p:cNvSpPr txBox="1"/>
          <p:nvPr/>
        </p:nvSpPr>
        <p:spPr>
          <a:xfrm>
            <a:off x="63565" y="478615"/>
            <a:ext cx="4339854" cy="46166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s-ES"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Listen and </a:t>
            </a:r>
            <a:r>
              <a:rPr kumimoji="0" lang="es-ES" alt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fill</a:t>
            </a:r>
            <a:r>
              <a:rPr kumimoji="0" lang="es-ES"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a:t>
            </a:r>
            <a:endParaRPr kumimoji="0" lang="es-ES" alt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D90F9C5B-2998-F6E5-1229-54109AAF97A5}"/>
              </a:ext>
            </a:extLst>
          </p:cNvPr>
          <p:cNvSpPr txBox="1"/>
          <p:nvPr/>
        </p:nvSpPr>
        <p:spPr>
          <a:xfrm>
            <a:off x="2873973" y="477554"/>
            <a:ext cx="4139531" cy="46166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s-ES"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alt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Then</a:t>
            </a:r>
            <a:r>
              <a:rPr kumimoji="0" lang="es-ES"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alt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read</a:t>
            </a:r>
            <a:r>
              <a:rPr kumimoji="0" lang="es-ES"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s-ES" alt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sing</a:t>
            </a:r>
            <a:r>
              <a:rPr kumimoji="0" lang="es-ES"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s-ES" alt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5">
            <a:extLst>
              <a:ext uri="{FF2B5EF4-FFF2-40B4-BE49-F238E27FC236}">
                <a16:creationId xmlns:a16="http://schemas.microsoft.com/office/drawing/2014/main" id="{4E88AD77-8532-B4C7-A16A-E73CBAF3C611}"/>
              </a:ext>
            </a:extLst>
          </p:cNvPr>
          <p:cNvSpPr txBox="1">
            <a:spLocks noChangeArrowheads="1"/>
          </p:cNvSpPr>
          <p:nvPr/>
        </p:nvSpPr>
        <p:spPr bwMode="auto">
          <a:xfrm>
            <a:off x="0" y="972735"/>
            <a:ext cx="7147679" cy="5885265"/>
          </a:xfrm>
          <a:prstGeom prst="rect">
            <a:avLst/>
          </a:prstGeom>
          <a:solidFill>
            <a:schemeClr val="accent2">
              <a:lumMod val="20000"/>
              <a:lumOff val="80000"/>
            </a:schemeClr>
          </a:solid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Es </a:t>
            </a:r>
            <a:r>
              <a:rPr kumimoji="0" lang="fr-FR" alt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schn</a:t>
            </a: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a:t>
            </a:r>
            <a:r>
              <a:rPr kumimoji="0" lang="fr-FR" altLang="en-US" sz="2400" b="1"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ei</a:t>
            </a:r>
            <a:r>
              <a:rPr kumimoji="0" lang="fr-FR" alt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a:t>
            </a: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t! Es </a:t>
            </a:r>
            <a:r>
              <a:rPr kumimoji="0" lang="fr-FR" alt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schn</a:t>
            </a: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a:t>
            </a:r>
            <a:r>
              <a:rPr kumimoji="0" lang="fr-FR" altLang="en-US" sz="2400" b="1"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ei</a:t>
            </a:r>
            <a:r>
              <a:rPr kumimoji="0" lang="fr-FR" alt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a:t>
            </a: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t!</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lang="fr-FR" altLang="en-US" sz="2400" dirty="0">
                <a:solidFill>
                  <a:srgbClr val="002060"/>
                </a:solidFill>
                <a:latin typeface="Century Gothic" panose="020B0502020202020204" pitchFamily="34" charset="0"/>
              </a:rPr>
              <a:t>K </a:t>
            </a:r>
            <a:r>
              <a:rPr kumimoji="0" lang="fr-FR" alt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o </a:t>
            </a:r>
            <a:r>
              <a:rPr kumimoji="0" lang="fr-FR" alt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mmt</a:t>
            </a: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a:t>
            </a:r>
            <a:r>
              <a:rPr kumimoji="0" lang="fr-FR" alt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alle</a:t>
            </a: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a:t>
            </a:r>
            <a:r>
              <a:rPr kumimoji="0" lang="fr-FR" alt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aus</a:t>
            </a: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a:t>
            </a:r>
            <a:r>
              <a:rPr kumimoji="0" lang="fr-FR" alt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dem</a:t>
            </a: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a:t>
            </a:r>
            <a:r>
              <a:rPr kumimoji="0" lang="fr-FR" alt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Haus</a:t>
            </a: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a:t>
            </a:r>
            <a:endParaRPr kumimoji="0" lang="fr-FR" alt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endParaRP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kumimoji="0" lang="fr-FR" altLang="en-US" sz="2400" b="0" i="0" u="none" strike="noStrike" kern="1200" cap="none" spc="0" normalizeH="0" baseline="0" noProof="0" dirty="0">
                <a:ln>
                  <a:noFill/>
                </a:ln>
                <a:solidFill>
                  <a:srgbClr val="002060"/>
                </a:solidFill>
                <a:effectLst/>
                <a:uLnTx/>
                <a:uFillTx/>
                <a:latin typeface="Century Gothic"/>
                <a:ea typeface="MS PGothic"/>
              </a:rPr>
              <a:t>Die </a:t>
            </a:r>
            <a:r>
              <a:rPr kumimoji="0" lang="fr-FR" altLang="en-US" sz="2400" b="1" i="0" u="none" strike="noStrike" kern="1200" cap="none" spc="0" normalizeH="0" baseline="0" noProof="0" dirty="0" err="1">
                <a:ln>
                  <a:noFill/>
                </a:ln>
                <a:solidFill>
                  <a:srgbClr val="002060"/>
                </a:solidFill>
                <a:effectLst/>
                <a:uLnTx/>
                <a:uFillTx/>
                <a:latin typeface="Century Gothic"/>
                <a:ea typeface="MS PGothic"/>
              </a:rPr>
              <a:t>W</a:t>
            </a:r>
            <a:r>
              <a:rPr kumimoji="0" lang="fr-FR" altLang="en-US" sz="2400" b="0" i="0" u="none" strike="noStrike" kern="1200" cap="none" spc="0" normalizeH="0" baseline="0" noProof="0" dirty="0" err="1">
                <a:ln>
                  <a:noFill/>
                </a:ln>
                <a:solidFill>
                  <a:srgbClr val="002060"/>
                </a:solidFill>
                <a:effectLst/>
                <a:uLnTx/>
                <a:uFillTx/>
                <a:latin typeface="Century Gothic"/>
                <a:ea typeface="MS PGothic"/>
              </a:rPr>
              <a:t>elt</a:t>
            </a:r>
            <a:r>
              <a:rPr kumimoji="0" lang="fr-FR" altLang="en-US" sz="2400" b="0" i="0" u="none" strike="noStrike" kern="1200" cap="none" spc="0" normalizeH="0" baseline="0" noProof="0" dirty="0">
                <a:ln>
                  <a:noFill/>
                </a:ln>
                <a:solidFill>
                  <a:srgbClr val="002060"/>
                </a:solidFill>
                <a:effectLst/>
                <a:uLnTx/>
                <a:uFillTx/>
                <a:latin typeface="Century Gothic"/>
                <a:ea typeface="MS PGothic"/>
              </a:rPr>
              <a:t>, die </a:t>
            </a:r>
            <a:r>
              <a:rPr kumimoji="0" lang="fr-FR" altLang="en-US" sz="2400" b="1" i="0" u="none" strike="noStrike" kern="1200" cap="none" spc="0" normalizeH="0" baseline="0" noProof="0" dirty="0" err="1">
                <a:ln>
                  <a:noFill/>
                </a:ln>
                <a:solidFill>
                  <a:srgbClr val="002060"/>
                </a:solidFill>
                <a:effectLst/>
                <a:uLnTx/>
                <a:uFillTx/>
                <a:latin typeface="Century Gothic"/>
                <a:ea typeface="MS PGothic"/>
              </a:rPr>
              <a:t>W</a:t>
            </a:r>
            <a:r>
              <a:rPr kumimoji="0" lang="fr-FR" altLang="en-US" sz="2400" b="0" i="0" u="none" strike="noStrike" kern="1200" cap="none" spc="0" normalizeH="0" baseline="0" noProof="0" dirty="0" err="1">
                <a:ln>
                  <a:noFill/>
                </a:ln>
                <a:solidFill>
                  <a:srgbClr val="002060"/>
                </a:solidFill>
                <a:effectLst/>
                <a:uLnTx/>
                <a:uFillTx/>
                <a:latin typeface="Century Gothic"/>
                <a:ea typeface="MS PGothic"/>
              </a:rPr>
              <a:t>elt</a:t>
            </a:r>
            <a:endParaRPr kumimoji="0" lang="fr-FR" altLang="en-US" sz="2400" b="0" i="0" u="none" strike="noStrike" kern="1200" cap="none" spc="0" normalizeH="0" baseline="0" noProof="0" dirty="0">
              <a:ln>
                <a:noFill/>
              </a:ln>
              <a:solidFill>
                <a:srgbClr val="002060"/>
              </a:solidFill>
              <a:effectLst/>
              <a:uLnTx/>
              <a:uFillTx/>
              <a:latin typeface="Century Gothic"/>
              <a:ea typeface="MS PGothic"/>
            </a:endParaRP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lang="fr-FR" altLang="en-US" sz="2400" dirty="0">
                <a:solidFill>
                  <a:srgbClr val="002060"/>
                </a:solidFill>
                <a:latin typeface="Century Gothic" panose="020B0502020202020204" pitchFamily="34" charset="0"/>
              </a:rPr>
              <a:t>s </a:t>
            </a:r>
            <a:r>
              <a:rPr kumimoji="0" lang="fr-FR" altLang="en-US" sz="2400" b="1"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ie</a:t>
            </a:r>
            <a:r>
              <a:rPr kumimoji="0" lang="fr-FR" alt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a:t>
            </a:r>
            <a:r>
              <a:rPr kumimoji="0" lang="fr-FR" altLang="en-US" sz="240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ht</a:t>
            </a:r>
            <a:r>
              <a:rPr kumimoji="0" lang="fr-FR" altLang="en-US" sz="240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a:t>
            </a:r>
            <a:r>
              <a:rPr kumimoji="0" lang="fr-FR" altLang="en-US" sz="240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wie</a:t>
            </a:r>
            <a:r>
              <a:rPr kumimoji="0" lang="fr-FR" altLang="en-US" sz="240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a:t>
            </a:r>
            <a:r>
              <a:rPr kumimoji="0" lang="fr-FR" altLang="en-US" sz="240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gepudert</a:t>
            </a:r>
            <a:r>
              <a:rPr kumimoji="0" lang="fr-FR" altLang="en-US" sz="240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a:t>
            </a:r>
            <a:r>
              <a:rPr kumimoji="0" lang="fr-FR" altLang="en-US" sz="240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aus.</a:t>
            </a:r>
            <a:endParaRPr kumimoji="0" lang="fr-FR" altLang="en-US" sz="240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endParaRP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Es </a:t>
            </a:r>
            <a:r>
              <a:rPr kumimoji="0" lang="fr-FR" alt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schneit</a:t>
            </a: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Es </a:t>
            </a:r>
            <a:r>
              <a:rPr kumimoji="0" lang="fr-FR" alt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schneit</a:t>
            </a: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kumimoji="0" lang="fr-FR" altLang="en-US" sz="2400" b="0" i="0" u="none" strike="noStrike" kern="1200" cap="none" spc="0" normalizeH="0" baseline="0" noProof="0" dirty="0">
                <a:ln>
                  <a:noFill/>
                </a:ln>
                <a:solidFill>
                  <a:srgbClr val="002060"/>
                </a:solidFill>
                <a:effectLst/>
                <a:uLnTx/>
                <a:uFillTx/>
                <a:latin typeface="Century Gothic"/>
                <a:ea typeface="MS PGothic"/>
              </a:rPr>
              <a:t>Das </a:t>
            </a:r>
            <a:r>
              <a:rPr kumimoji="0" lang="fr-FR" altLang="en-US" sz="2400" b="0" i="0" u="none" strike="noStrike" kern="1200" cap="none" spc="0" normalizeH="0" baseline="0" noProof="0" dirty="0" err="1">
                <a:ln>
                  <a:noFill/>
                </a:ln>
                <a:solidFill>
                  <a:srgbClr val="002060"/>
                </a:solidFill>
                <a:effectLst/>
                <a:uLnTx/>
                <a:uFillTx/>
                <a:latin typeface="Century Gothic"/>
                <a:ea typeface="MS PGothic"/>
              </a:rPr>
              <a:t>müsst</a:t>
            </a:r>
            <a:r>
              <a:rPr kumimoji="0" lang="fr-FR" altLang="en-US" sz="2400" b="0" i="0" u="none" strike="noStrike" kern="1200" cap="none" spc="0" normalizeH="0" baseline="0" noProof="0" dirty="0">
                <a:ln>
                  <a:noFill/>
                </a:ln>
                <a:solidFill>
                  <a:srgbClr val="002060"/>
                </a:solidFill>
                <a:effectLst/>
                <a:uLnTx/>
                <a:uFillTx/>
                <a:latin typeface="Century Gothic"/>
                <a:ea typeface="MS PGothic"/>
              </a:rPr>
              <a:t> </a:t>
            </a:r>
            <a:r>
              <a:rPr kumimoji="0" lang="fr-FR" altLang="en-US" sz="2400" b="0" i="0" u="none" strike="noStrike" kern="1200" cap="none" spc="0" normalizeH="0" baseline="0" noProof="0" dirty="0" err="1">
                <a:ln>
                  <a:noFill/>
                </a:ln>
                <a:solidFill>
                  <a:srgbClr val="002060"/>
                </a:solidFill>
                <a:effectLst/>
                <a:uLnTx/>
                <a:uFillTx/>
                <a:latin typeface="Century Gothic"/>
                <a:ea typeface="MS PGothic"/>
              </a:rPr>
              <a:t>ihr</a:t>
            </a:r>
            <a:r>
              <a:rPr kumimoji="0" lang="fr-FR" altLang="en-US" sz="2400" b="0" i="0" u="none" strike="noStrike" kern="1200" cap="none" spc="0" normalizeH="0" baseline="0" noProof="0" dirty="0">
                <a:ln>
                  <a:noFill/>
                </a:ln>
                <a:solidFill>
                  <a:srgbClr val="002060"/>
                </a:solidFill>
                <a:effectLst/>
                <a:uLnTx/>
                <a:uFillTx/>
                <a:latin typeface="Century Gothic"/>
                <a:ea typeface="MS PGothic"/>
              </a:rPr>
              <a:t> </a:t>
            </a:r>
            <a:r>
              <a:rPr kumimoji="0" lang="fr-FR" altLang="en-US" sz="2400" b="0" i="0" u="none" strike="noStrike" kern="1200" cap="none" spc="0" normalizeH="0" baseline="0" noProof="0" dirty="0" err="1">
                <a:ln>
                  <a:noFill/>
                </a:ln>
                <a:solidFill>
                  <a:srgbClr val="002060"/>
                </a:solidFill>
                <a:effectLst/>
                <a:uLnTx/>
                <a:uFillTx/>
                <a:latin typeface="Century Gothic"/>
                <a:ea typeface="MS PGothic"/>
              </a:rPr>
              <a:t>einfa</a:t>
            </a:r>
            <a:r>
              <a:rPr kumimoji="0" lang="fr-FR" altLang="en-US" sz="2400" b="1" i="0" u="none" strike="noStrike" kern="1200" cap="none" spc="0" normalizeH="0" baseline="0" noProof="0" dirty="0" err="1">
                <a:ln>
                  <a:noFill/>
                </a:ln>
                <a:solidFill>
                  <a:srgbClr val="002060"/>
                </a:solidFill>
                <a:effectLst/>
                <a:uLnTx/>
                <a:uFillTx/>
                <a:latin typeface="Century Gothic"/>
                <a:ea typeface="MS PGothic"/>
              </a:rPr>
              <a:t>ch</a:t>
            </a:r>
            <a:r>
              <a:rPr kumimoji="0" lang="fr-FR" altLang="en-US" sz="2400" b="0" i="0" u="none" strike="noStrike" kern="1200" cap="none" spc="0" normalizeH="0" baseline="0" noProof="0" dirty="0">
                <a:ln>
                  <a:noFill/>
                </a:ln>
                <a:solidFill>
                  <a:srgbClr val="002060"/>
                </a:solidFill>
                <a:effectLst/>
                <a:uLnTx/>
                <a:uFillTx/>
                <a:latin typeface="Century Gothic"/>
                <a:ea typeface="MS PGothic"/>
              </a:rPr>
              <a:t>  </a:t>
            </a:r>
            <a:r>
              <a:rPr kumimoji="0" lang="fr-FR" altLang="en-US" sz="2400" b="0" i="0" u="none" strike="noStrike" kern="1200" cap="none" spc="0" normalizeH="0" baseline="0" noProof="0" dirty="0" err="1">
                <a:ln>
                  <a:noFill/>
                </a:ln>
                <a:solidFill>
                  <a:srgbClr val="002060"/>
                </a:solidFill>
                <a:effectLst/>
                <a:uLnTx/>
                <a:uFillTx/>
                <a:latin typeface="Century Gothic"/>
                <a:ea typeface="MS PGothic"/>
              </a:rPr>
              <a:t>sehn</a:t>
            </a:r>
            <a:r>
              <a:rPr kumimoji="0" lang="fr-FR" altLang="en-US" sz="2400" b="0" i="0" u="none" strike="noStrike" kern="1200" cap="none" spc="0" normalizeH="0" baseline="0" noProof="0" dirty="0">
                <a:ln>
                  <a:noFill/>
                </a:ln>
                <a:solidFill>
                  <a:srgbClr val="002060"/>
                </a:solidFill>
                <a:effectLst/>
                <a:uLnTx/>
                <a:uFillTx/>
                <a:latin typeface="Century Gothic"/>
                <a:ea typeface="MS PGothic"/>
              </a:rPr>
              <a:t>!</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lang="fr-FR" altLang="en-US" sz="2400" dirty="0" err="1">
                <a:solidFill>
                  <a:srgbClr val="002060"/>
                </a:solidFill>
                <a:latin typeface="Century Gothic"/>
                <a:ea typeface="MS PGothic"/>
              </a:rPr>
              <a:t>Kommt</a:t>
            </a:r>
            <a:r>
              <a:rPr lang="fr-FR" altLang="en-US" sz="2400" dirty="0">
                <a:solidFill>
                  <a:srgbClr val="002060"/>
                </a:solidFill>
                <a:latin typeface="Century Gothic"/>
                <a:ea typeface="MS PGothic"/>
              </a:rPr>
              <a:t> m </a:t>
            </a:r>
            <a:r>
              <a:rPr lang="fr-FR" altLang="en-US" sz="2400" b="1" dirty="0">
                <a:solidFill>
                  <a:srgbClr val="002060"/>
                </a:solidFill>
                <a:latin typeface="Century Gothic"/>
                <a:ea typeface="MS PGothic"/>
              </a:rPr>
              <a:t>i </a:t>
            </a:r>
            <a:r>
              <a:rPr lang="fr-FR" altLang="en-US" sz="2400" dirty="0">
                <a:solidFill>
                  <a:srgbClr val="002060"/>
                </a:solidFill>
                <a:latin typeface="Century Gothic"/>
                <a:ea typeface="MS PGothic"/>
              </a:rPr>
              <a:t>t! </a:t>
            </a:r>
            <a:r>
              <a:rPr lang="fr-FR" altLang="en-US" sz="2400" dirty="0" err="1">
                <a:solidFill>
                  <a:srgbClr val="002060"/>
                </a:solidFill>
                <a:latin typeface="Century Gothic"/>
                <a:ea typeface="MS PGothic"/>
              </a:rPr>
              <a:t>Kommt</a:t>
            </a:r>
            <a:r>
              <a:rPr lang="fr-FR" altLang="en-US" sz="2400" dirty="0">
                <a:solidFill>
                  <a:srgbClr val="002060"/>
                </a:solidFill>
                <a:latin typeface="Century Gothic"/>
                <a:ea typeface="MS PGothic"/>
              </a:rPr>
              <a:t> m </a:t>
            </a:r>
            <a:r>
              <a:rPr lang="fr-FR" altLang="en-US" sz="2400" b="1" dirty="0">
                <a:solidFill>
                  <a:srgbClr val="002060"/>
                </a:solidFill>
                <a:latin typeface="Century Gothic"/>
                <a:ea typeface="MS PGothic"/>
              </a:rPr>
              <a:t>i </a:t>
            </a:r>
            <a:r>
              <a:rPr lang="fr-FR" altLang="en-US" sz="2400" dirty="0">
                <a:solidFill>
                  <a:srgbClr val="002060"/>
                </a:solidFill>
                <a:latin typeface="Century Gothic"/>
                <a:ea typeface="MS PGothic"/>
              </a:rPr>
              <a:t>t!</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kumimoji="0" lang="fr-FR" altLang="en-US" sz="2400" b="0" i="0" u="none" strike="noStrike" kern="1200" cap="none" spc="0" normalizeH="0" baseline="0" noProof="0" dirty="0" err="1">
                <a:ln>
                  <a:noFill/>
                </a:ln>
                <a:solidFill>
                  <a:srgbClr val="002060"/>
                </a:solidFill>
                <a:effectLst/>
                <a:uLnTx/>
                <a:uFillTx/>
                <a:latin typeface="Century Gothic"/>
                <a:ea typeface="MS PGothic"/>
              </a:rPr>
              <a:t>Wir</a:t>
            </a:r>
            <a:r>
              <a:rPr kumimoji="0" lang="fr-FR" altLang="en-US" sz="2400" b="0" i="0" u="none" strike="noStrike" kern="1200" cap="none" spc="0" normalizeH="0" baseline="0" noProof="0" dirty="0">
                <a:ln>
                  <a:noFill/>
                </a:ln>
                <a:solidFill>
                  <a:srgbClr val="002060"/>
                </a:solidFill>
                <a:effectLst/>
                <a:uLnTx/>
                <a:uFillTx/>
                <a:latin typeface="Century Gothic"/>
                <a:ea typeface="MS PGothic"/>
              </a:rPr>
              <a:t> </a:t>
            </a:r>
            <a:r>
              <a:rPr kumimoji="0" lang="fr-FR" altLang="en-US" sz="2400" b="0" i="0" u="none" strike="noStrike" kern="1200" cap="none" spc="0" normalizeH="0" baseline="0" noProof="0" dirty="0" err="1">
                <a:ln>
                  <a:noFill/>
                </a:ln>
                <a:solidFill>
                  <a:srgbClr val="002060"/>
                </a:solidFill>
                <a:effectLst/>
                <a:uLnTx/>
                <a:uFillTx/>
                <a:latin typeface="Century Gothic"/>
                <a:ea typeface="MS PGothic"/>
              </a:rPr>
              <a:t>wollen</a:t>
            </a:r>
            <a:r>
              <a:rPr kumimoji="0" lang="fr-FR" altLang="en-US" sz="2400" b="0" i="0" u="none" strike="noStrike" kern="1200" cap="none" spc="0" normalizeH="0" baseline="0" noProof="0" dirty="0">
                <a:ln>
                  <a:noFill/>
                </a:ln>
                <a:solidFill>
                  <a:srgbClr val="002060"/>
                </a:solidFill>
                <a:effectLst/>
                <a:uLnTx/>
                <a:uFillTx/>
                <a:latin typeface="Century Gothic"/>
                <a:ea typeface="MS PGothic"/>
              </a:rPr>
              <a:t> </a:t>
            </a:r>
            <a:r>
              <a:rPr kumimoji="0" lang="fr-FR" altLang="en-US" sz="2400" b="0" i="0" u="none" strike="noStrike" kern="1200" cap="none" spc="0" normalizeH="0" baseline="0" noProof="0" dirty="0" err="1">
                <a:ln>
                  <a:noFill/>
                </a:ln>
                <a:solidFill>
                  <a:srgbClr val="002060"/>
                </a:solidFill>
                <a:effectLst/>
                <a:uLnTx/>
                <a:uFillTx/>
                <a:latin typeface="Century Gothic"/>
                <a:ea typeface="MS PGothic"/>
              </a:rPr>
              <a:t>rodeln</a:t>
            </a:r>
            <a:r>
              <a:rPr kumimoji="0" lang="fr-FR" altLang="en-US" sz="2400" b="0" i="0" u="none" strike="noStrike" kern="1200" cap="none" spc="0" normalizeH="0" baseline="0" noProof="0" dirty="0">
                <a:ln>
                  <a:noFill/>
                </a:ln>
                <a:solidFill>
                  <a:srgbClr val="002060"/>
                </a:solidFill>
                <a:effectLst/>
                <a:uLnTx/>
                <a:uFillTx/>
                <a:latin typeface="Century Gothic"/>
                <a:ea typeface="MS PGothic"/>
              </a:rPr>
              <a:t> g </a:t>
            </a:r>
            <a:r>
              <a:rPr kumimoji="0" lang="fr-FR" altLang="en-US" sz="2400" b="1" i="0" u="none" strike="noStrike" kern="1200" cap="none" spc="0" normalizeH="0" baseline="0" noProof="0" dirty="0">
                <a:ln>
                  <a:noFill/>
                </a:ln>
                <a:solidFill>
                  <a:srgbClr val="002060"/>
                </a:solidFill>
                <a:effectLst/>
                <a:uLnTx/>
                <a:uFillTx/>
                <a:latin typeface="Century Gothic"/>
                <a:ea typeface="MS PGothic"/>
              </a:rPr>
              <a:t>e </a:t>
            </a:r>
            <a:r>
              <a:rPr kumimoji="0" lang="fr-FR" altLang="en-US" sz="2400" b="0" i="0" u="none" strike="noStrike" kern="1200" cap="none" spc="0" normalizeH="0" baseline="0" noProof="0" dirty="0" err="1">
                <a:ln>
                  <a:noFill/>
                </a:ln>
                <a:solidFill>
                  <a:srgbClr val="002060"/>
                </a:solidFill>
                <a:effectLst/>
                <a:uLnTx/>
                <a:uFillTx/>
                <a:latin typeface="Century Gothic"/>
                <a:ea typeface="MS PGothic"/>
              </a:rPr>
              <a:t>hn</a:t>
            </a:r>
            <a:r>
              <a:rPr kumimoji="0" lang="fr-FR" altLang="en-US" sz="2400" b="0" i="0" u="none" strike="noStrike" kern="1200" cap="none" spc="0" normalizeH="0" baseline="0" noProof="0" dirty="0">
                <a:ln>
                  <a:noFill/>
                </a:ln>
                <a:solidFill>
                  <a:srgbClr val="002060"/>
                </a:solidFill>
                <a:effectLst/>
                <a:uLnTx/>
                <a:uFillTx/>
                <a:latin typeface="Century Gothic"/>
                <a:ea typeface="MS PGothic"/>
              </a:rPr>
              <a:t>.</a:t>
            </a:r>
            <a:endPar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endParaRPr>
          </a:p>
        </p:txBody>
      </p:sp>
      <p:sp>
        <p:nvSpPr>
          <p:cNvPr id="21" name="TextBox 5">
            <a:extLst>
              <a:ext uri="{FF2B5EF4-FFF2-40B4-BE49-F238E27FC236}">
                <a16:creationId xmlns:a16="http://schemas.microsoft.com/office/drawing/2014/main" id="{B82F82FD-73EE-2FEE-1F49-D15678A39B42}"/>
              </a:ext>
            </a:extLst>
          </p:cNvPr>
          <p:cNvSpPr txBox="1">
            <a:spLocks noChangeArrowheads="1"/>
          </p:cNvSpPr>
          <p:nvPr/>
        </p:nvSpPr>
        <p:spPr bwMode="auto">
          <a:xfrm>
            <a:off x="5005437" y="966717"/>
            <a:ext cx="5322175" cy="5885265"/>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kumimoji="0" lang="fr-FR" altLang="en-US" sz="2400" b="0" i="1" u="none" strike="noStrike" kern="1200" cap="none" spc="0" normalizeH="0" baseline="0" noProof="0" dirty="0" err="1">
                <a:ln>
                  <a:noFill/>
                </a:ln>
                <a:solidFill>
                  <a:srgbClr val="C00000"/>
                </a:solidFill>
                <a:effectLst/>
                <a:uLnTx/>
                <a:uFillTx/>
                <a:latin typeface="Century Gothic" panose="020B0502020202020204" pitchFamily="34" charset="0"/>
                <a:ea typeface="MS PGothic" panose="020B0600070205080204" pitchFamily="34" charset="-128"/>
              </a:rPr>
              <a:t>It’s</a:t>
            </a:r>
            <a:r>
              <a:rPr kumimoji="0" lang="fr-FR" altLang="en-US" sz="2400" b="0" i="1" u="none" strike="noStrike" kern="1200" cap="none" spc="0" normalizeH="0" baseline="0" noProof="0" dirty="0">
                <a:ln>
                  <a:noFill/>
                </a:ln>
                <a:solidFill>
                  <a:srgbClr val="C00000"/>
                </a:solidFill>
                <a:effectLst/>
                <a:uLnTx/>
                <a:uFillTx/>
                <a:latin typeface="Century Gothic" panose="020B0502020202020204" pitchFamily="34" charset="0"/>
                <a:ea typeface="MS PGothic" panose="020B0600070205080204" pitchFamily="34" charset="-128"/>
              </a:rPr>
              <a:t> </a:t>
            </a:r>
            <a:r>
              <a:rPr kumimoji="0" lang="fr-FR" altLang="en-US" sz="2400" b="0" i="1" u="none" strike="noStrike" kern="1200" cap="none" spc="0" normalizeH="0" baseline="0" noProof="0" dirty="0" err="1">
                <a:ln>
                  <a:noFill/>
                </a:ln>
                <a:solidFill>
                  <a:srgbClr val="C00000"/>
                </a:solidFill>
                <a:effectLst/>
                <a:uLnTx/>
                <a:uFillTx/>
                <a:latin typeface="Century Gothic" panose="020B0502020202020204" pitchFamily="34" charset="0"/>
                <a:ea typeface="MS PGothic" panose="020B0600070205080204" pitchFamily="34" charset="-128"/>
              </a:rPr>
              <a:t>snowing</a:t>
            </a:r>
            <a:r>
              <a:rPr kumimoji="0" lang="fr-FR" altLang="en-US" sz="2400" b="0" i="1" u="none" strike="noStrike" kern="1200" cap="none" spc="0" normalizeH="0" baseline="0" noProof="0" dirty="0">
                <a:ln>
                  <a:noFill/>
                </a:ln>
                <a:solidFill>
                  <a:srgbClr val="C00000"/>
                </a:solidFill>
                <a:effectLst/>
                <a:uLnTx/>
                <a:uFillTx/>
                <a:latin typeface="Century Gothic" panose="020B0502020202020204" pitchFamily="34" charset="0"/>
                <a:ea typeface="MS PGothic" panose="020B0600070205080204" pitchFamily="34" charset="-128"/>
              </a:rPr>
              <a:t>! </a:t>
            </a:r>
            <a:r>
              <a:rPr kumimoji="0" lang="fr-FR" altLang="en-US" sz="2400" b="0" i="1" u="none" strike="noStrike" kern="1200" cap="none" spc="0" normalizeH="0" baseline="0" noProof="0" dirty="0" err="1">
                <a:ln>
                  <a:noFill/>
                </a:ln>
                <a:solidFill>
                  <a:srgbClr val="C00000"/>
                </a:solidFill>
                <a:effectLst/>
                <a:uLnTx/>
                <a:uFillTx/>
                <a:latin typeface="Century Gothic" panose="020B0502020202020204" pitchFamily="34" charset="0"/>
                <a:ea typeface="MS PGothic" panose="020B0600070205080204" pitchFamily="34" charset="-128"/>
              </a:rPr>
              <a:t>It’s</a:t>
            </a:r>
            <a:r>
              <a:rPr kumimoji="0" lang="fr-FR" altLang="en-US" sz="2400" b="0" i="1" u="none" strike="noStrike" kern="1200" cap="none" spc="0" normalizeH="0" baseline="0" noProof="0" dirty="0">
                <a:ln>
                  <a:noFill/>
                </a:ln>
                <a:solidFill>
                  <a:srgbClr val="C00000"/>
                </a:solidFill>
                <a:effectLst/>
                <a:uLnTx/>
                <a:uFillTx/>
                <a:latin typeface="Century Gothic" panose="020B0502020202020204" pitchFamily="34" charset="0"/>
                <a:ea typeface="MS PGothic" panose="020B0600070205080204" pitchFamily="34" charset="-128"/>
              </a:rPr>
              <a:t> </a:t>
            </a:r>
            <a:r>
              <a:rPr kumimoji="0" lang="fr-FR" altLang="en-US" sz="2400" b="0" i="1" u="none" strike="noStrike" kern="1200" cap="none" spc="0" normalizeH="0" baseline="0" noProof="0" dirty="0" err="1">
                <a:ln>
                  <a:noFill/>
                </a:ln>
                <a:solidFill>
                  <a:srgbClr val="C00000"/>
                </a:solidFill>
                <a:effectLst/>
                <a:uLnTx/>
                <a:uFillTx/>
                <a:latin typeface="Century Gothic" panose="020B0502020202020204" pitchFamily="34" charset="0"/>
                <a:ea typeface="MS PGothic" panose="020B0600070205080204" pitchFamily="34" charset="-128"/>
              </a:rPr>
              <a:t>snowing</a:t>
            </a:r>
            <a:r>
              <a:rPr kumimoji="0" lang="fr-FR" altLang="en-US" sz="2400" b="0" i="1" u="none" strike="noStrike" kern="1200" cap="none" spc="0" normalizeH="0" baseline="0" noProof="0" dirty="0">
                <a:ln>
                  <a:noFill/>
                </a:ln>
                <a:solidFill>
                  <a:srgbClr val="C00000"/>
                </a:solidFill>
                <a:effectLst/>
                <a:uLnTx/>
                <a:uFillTx/>
                <a:latin typeface="Century Gothic" panose="020B0502020202020204" pitchFamily="34" charset="0"/>
                <a:ea typeface="MS PGothic" panose="020B0600070205080204" pitchFamily="34" charset="-128"/>
              </a:rPr>
              <a:t>!</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lang="fr-FR" altLang="en-US" sz="2400" i="1" dirty="0" err="1">
                <a:solidFill>
                  <a:srgbClr val="C00000"/>
                </a:solidFill>
                <a:latin typeface="Century Gothic" panose="020B0502020202020204" pitchFamily="34" charset="0"/>
              </a:rPr>
              <a:t>Everyone</a:t>
            </a:r>
            <a:r>
              <a:rPr lang="fr-FR" altLang="en-US" sz="2400" i="1" dirty="0">
                <a:solidFill>
                  <a:srgbClr val="C00000"/>
                </a:solidFill>
                <a:latin typeface="Century Gothic" panose="020B0502020202020204" pitchFamily="34" charset="0"/>
              </a:rPr>
              <a:t> come out of the house!</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lang="fr-FR" altLang="en-US" sz="2400" i="1" dirty="0">
                <a:solidFill>
                  <a:srgbClr val="C00000"/>
                </a:solidFill>
                <a:latin typeface="Century Gothic" panose="020B0502020202020204" pitchFamily="34" charset="0"/>
              </a:rPr>
              <a:t>The world, the world,</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lang="fr-FR" altLang="en-US" sz="2400" i="1" dirty="0">
                <a:solidFill>
                  <a:srgbClr val="C00000"/>
                </a:solidFill>
                <a:latin typeface="Century Gothic" panose="020B0502020202020204" pitchFamily="34" charset="0"/>
              </a:rPr>
              <a:t>looks </a:t>
            </a:r>
            <a:r>
              <a:rPr lang="fr-FR" altLang="en-US" sz="2400" i="1" dirty="0" err="1">
                <a:solidFill>
                  <a:srgbClr val="C00000"/>
                </a:solidFill>
                <a:latin typeface="Century Gothic" panose="020B0502020202020204" pitchFamily="34" charset="0"/>
              </a:rPr>
              <a:t>powdered</a:t>
            </a:r>
            <a:r>
              <a:rPr lang="fr-FR" altLang="en-US" sz="2400" i="1" dirty="0">
                <a:solidFill>
                  <a:srgbClr val="C00000"/>
                </a:solidFill>
                <a:latin typeface="Century Gothic" panose="020B0502020202020204" pitchFamily="34" charset="0"/>
              </a:rPr>
              <a:t>.</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lang="fr-FR" altLang="en-US" sz="2400" i="1" dirty="0" err="1">
                <a:solidFill>
                  <a:srgbClr val="C00000"/>
                </a:solidFill>
                <a:latin typeface="Century Gothic" panose="020B0502020202020204" pitchFamily="34" charset="0"/>
              </a:rPr>
              <a:t>It’s</a:t>
            </a:r>
            <a:r>
              <a:rPr lang="fr-FR" altLang="en-US" sz="2400" i="1" dirty="0">
                <a:solidFill>
                  <a:srgbClr val="C00000"/>
                </a:solidFill>
                <a:latin typeface="Century Gothic" panose="020B0502020202020204" pitchFamily="34" charset="0"/>
              </a:rPr>
              <a:t> </a:t>
            </a:r>
            <a:r>
              <a:rPr lang="fr-FR" altLang="en-US" sz="2400" i="1" dirty="0" err="1">
                <a:solidFill>
                  <a:srgbClr val="C00000"/>
                </a:solidFill>
                <a:latin typeface="Century Gothic" panose="020B0502020202020204" pitchFamily="34" charset="0"/>
              </a:rPr>
              <a:t>snowing</a:t>
            </a:r>
            <a:r>
              <a:rPr lang="fr-FR" altLang="en-US" sz="2400" i="1" dirty="0">
                <a:solidFill>
                  <a:srgbClr val="C00000"/>
                </a:solidFill>
                <a:latin typeface="Century Gothic" panose="020B0502020202020204" pitchFamily="34" charset="0"/>
              </a:rPr>
              <a:t>! </a:t>
            </a:r>
            <a:r>
              <a:rPr lang="fr-FR" altLang="en-US" sz="2400" i="1" dirty="0" err="1">
                <a:solidFill>
                  <a:srgbClr val="C00000"/>
                </a:solidFill>
                <a:latin typeface="Century Gothic" panose="020B0502020202020204" pitchFamily="34" charset="0"/>
              </a:rPr>
              <a:t>It’s</a:t>
            </a:r>
            <a:r>
              <a:rPr lang="fr-FR" altLang="en-US" sz="2400" i="1" dirty="0">
                <a:solidFill>
                  <a:srgbClr val="C00000"/>
                </a:solidFill>
                <a:latin typeface="Century Gothic" panose="020B0502020202020204" pitchFamily="34" charset="0"/>
              </a:rPr>
              <a:t> </a:t>
            </a:r>
            <a:r>
              <a:rPr lang="fr-FR" altLang="en-US" sz="2400" i="1" dirty="0" err="1">
                <a:solidFill>
                  <a:srgbClr val="C00000"/>
                </a:solidFill>
                <a:latin typeface="Century Gothic" panose="020B0502020202020204" pitchFamily="34" charset="0"/>
              </a:rPr>
              <a:t>snowing</a:t>
            </a:r>
            <a:r>
              <a:rPr lang="fr-FR" altLang="en-US" sz="2400" i="1" dirty="0">
                <a:solidFill>
                  <a:srgbClr val="C00000"/>
                </a:solidFill>
                <a:latin typeface="Century Gothic" panose="020B0502020202020204" pitchFamily="34" charset="0"/>
              </a:rPr>
              <a:t>!</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lang="fr-FR" altLang="en-US" sz="2400" i="1" dirty="0">
                <a:solidFill>
                  <a:srgbClr val="C00000"/>
                </a:solidFill>
                <a:latin typeface="Century Gothic" panose="020B0502020202020204" pitchFamily="34" charset="0"/>
              </a:rPr>
              <a:t>You </a:t>
            </a:r>
            <a:r>
              <a:rPr lang="fr-FR" altLang="en-US" sz="2400" i="1" dirty="0" err="1">
                <a:solidFill>
                  <a:srgbClr val="C00000"/>
                </a:solidFill>
                <a:latin typeface="Century Gothic" panose="020B0502020202020204" pitchFamily="34" charset="0"/>
              </a:rPr>
              <a:t>simply</a:t>
            </a:r>
            <a:r>
              <a:rPr lang="fr-FR" altLang="en-US" sz="2400" i="1" dirty="0">
                <a:solidFill>
                  <a:srgbClr val="C00000"/>
                </a:solidFill>
                <a:latin typeface="Century Gothic" panose="020B0502020202020204" pitchFamily="34" charset="0"/>
              </a:rPr>
              <a:t> have to </a:t>
            </a:r>
            <a:r>
              <a:rPr lang="fr-FR" altLang="en-US" sz="2400" i="1" dirty="0" err="1">
                <a:solidFill>
                  <a:srgbClr val="C00000"/>
                </a:solidFill>
                <a:latin typeface="Century Gothic" panose="020B0502020202020204" pitchFamily="34" charset="0"/>
              </a:rPr>
              <a:t>see</a:t>
            </a:r>
            <a:r>
              <a:rPr lang="fr-FR" altLang="en-US" sz="2400" i="1" dirty="0">
                <a:solidFill>
                  <a:srgbClr val="C00000"/>
                </a:solidFill>
                <a:latin typeface="Century Gothic" panose="020B0502020202020204" pitchFamily="34" charset="0"/>
              </a:rPr>
              <a:t> </a:t>
            </a:r>
            <a:r>
              <a:rPr lang="fr-FR" altLang="en-US" sz="2400" i="1" dirty="0" err="1">
                <a:solidFill>
                  <a:srgbClr val="C00000"/>
                </a:solidFill>
                <a:latin typeface="Century Gothic" panose="020B0502020202020204" pitchFamily="34" charset="0"/>
              </a:rPr>
              <a:t>it!</a:t>
            </a:r>
            <a:endParaRPr lang="fr-FR" altLang="en-US" sz="2400" i="1" dirty="0">
              <a:solidFill>
                <a:srgbClr val="C00000"/>
              </a:solidFill>
              <a:latin typeface="Century Gothic" panose="020B0502020202020204" pitchFamily="34" charset="0"/>
            </a:endParaRP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lang="fr-FR" altLang="en-US" sz="2400" i="1" dirty="0">
                <a:solidFill>
                  <a:srgbClr val="C00000"/>
                </a:solidFill>
                <a:latin typeface="Century Gothic" panose="020B0502020202020204" pitchFamily="34" charset="0"/>
              </a:rPr>
              <a:t>Come </a:t>
            </a:r>
            <a:r>
              <a:rPr lang="fr-FR" altLang="en-US" sz="2400" i="1" dirty="0" err="1">
                <a:solidFill>
                  <a:srgbClr val="C00000"/>
                </a:solidFill>
                <a:latin typeface="Century Gothic" panose="020B0502020202020204" pitchFamily="34" charset="0"/>
              </a:rPr>
              <a:t>with</a:t>
            </a:r>
            <a:r>
              <a:rPr lang="fr-FR" altLang="en-US" sz="2400" i="1" dirty="0">
                <a:solidFill>
                  <a:srgbClr val="C00000"/>
                </a:solidFill>
                <a:latin typeface="Century Gothic" panose="020B0502020202020204" pitchFamily="34" charset="0"/>
              </a:rPr>
              <a:t> us! Come </a:t>
            </a:r>
            <a:r>
              <a:rPr lang="fr-FR" altLang="en-US" sz="2400" i="1" dirty="0" err="1">
                <a:solidFill>
                  <a:srgbClr val="C00000"/>
                </a:solidFill>
                <a:latin typeface="Century Gothic" panose="020B0502020202020204" pitchFamily="34" charset="0"/>
              </a:rPr>
              <a:t>with</a:t>
            </a:r>
            <a:r>
              <a:rPr lang="fr-FR" altLang="en-US" sz="2400" i="1" dirty="0">
                <a:solidFill>
                  <a:srgbClr val="C00000"/>
                </a:solidFill>
                <a:latin typeface="Century Gothic" panose="020B0502020202020204" pitchFamily="34" charset="0"/>
              </a:rPr>
              <a:t> us!</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lang="fr-FR" altLang="en-US" sz="2400" i="1" dirty="0" err="1">
                <a:solidFill>
                  <a:srgbClr val="C00000"/>
                </a:solidFill>
                <a:latin typeface="Century Gothic" panose="020B0502020202020204" pitchFamily="34" charset="0"/>
              </a:rPr>
              <a:t>We</a:t>
            </a:r>
            <a:r>
              <a:rPr lang="fr-FR" altLang="en-US" sz="2400" i="1" dirty="0">
                <a:solidFill>
                  <a:srgbClr val="C00000"/>
                </a:solidFill>
                <a:latin typeface="Century Gothic" panose="020B0502020202020204" pitchFamily="34" charset="0"/>
              </a:rPr>
              <a:t> </a:t>
            </a:r>
            <a:r>
              <a:rPr lang="fr-FR" altLang="en-US" sz="2400" i="1" dirty="0" err="1">
                <a:solidFill>
                  <a:srgbClr val="C00000"/>
                </a:solidFill>
                <a:latin typeface="Century Gothic" panose="020B0502020202020204" pitchFamily="34" charset="0"/>
              </a:rPr>
              <a:t>want</a:t>
            </a:r>
            <a:r>
              <a:rPr lang="fr-FR" altLang="en-US" sz="2400" i="1" dirty="0">
                <a:solidFill>
                  <a:srgbClr val="C00000"/>
                </a:solidFill>
                <a:latin typeface="Century Gothic" panose="020B0502020202020204" pitchFamily="34" charset="0"/>
              </a:rPr>
              <a:t> to go </a:t>
            </a:r>
            <a:r>
              <a:rPr lang="fr-FR" altLang="en-US" sz="2400" i="1" dirty="0" err="1">
                <a:solidFill>
                  <a:srgbClr val="C00000"/>
                </a:solidFill>
                <a:latin typeface="Century Gothic" panose="020B0502020202020204" pitchFamily="34" charset="0"/>
              </a:rPr>
              <a:t>sledging</a:t>
            </a:r>
            <a:r>
              <a:rPr lang="fr-FR" altLang="en-US" sz="2400" i="1" dirty="0">
                <a:solidFill>
                  <a:srgbClr val="C00000"/>
                </a:solidFill>
                <a:latin typeface="Century Gothic" panose="020B0502020202020204" pitchFamily="34" charset="0"/>
              </a:rPr>
              <a:t>.</a:t>
            </a:r>
          </a:p>
        </p:txBody>
      </p:sp>
      <p:sp>
        <p:nvSpPr>
          <p:cNvPr id="25" name="Rectangle: Rounded Corners 24">
            <a:extLst>
              <a:ext uri="{FF2B5EF4-FFF2-40B4-BE49-F238E27FC236}">
                <a16:creationId xmlns:a16="http://schemas.microsoft.com/office/drawing/2014/main" id="{2FBBC15C-ACA9-5DA8-5D14-6E07C679382D}"/>
              </a:ext>
            </a:extLst>
          </p:cNvPr>
          <p:cNvSpPr/>
          <p:nvPr/>
        </p:nvSpPr>
        <p:spPr>
          <a:xfrm>
            <a:off x="1174904" y="1269325"/>
            <a:ext cx="388526"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a:t>
            </a:r>
          </a:p>
        </p:txBody>
      </p:sp>
      <p:sp>
        <p:nvSpPr>
          <p:cNvPr id="7" name="Rectangle: Rounded Corners 6">
            <a:extLst>
              <a:ext uri="{FF2B5EF4-FFF2-40B4-BE49-F238E27FC236}">
                <a16:creationId xmlns:a16="http://schemas.microsoft.com/office/drawing/2014/main" id="{945D014C-18FD-0CA1-E294-C6217843DA00}"/>
              </a:ext>
            </a:extLst>
          </p:cNvPr>
          <p:cNvSpPr/>
          <p:nvPr/>
        </p:nvSpPr>
        <p:spPr>
          <a:xfrm>
            <a:off x="2932179" y="1268264"/>
            <a:ext cx="388526"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a:t>
            </a:r>
          </a:p>
        </p:txBody>
      </p:sp>
      <p:sp>
        <p:nvSpPr>
          <p:cNvPr id="8" name="Rectangle: Rounded Corners 7">
            <a:extLst>
              <a:ext uri="{FF2B5EF4-FFF2-40B4-BE49-F238E27FC236}">
                <a16:creationId xmlns:a16="http://schemas.microsoft.com/office/drawing/2014/main" id="{00425CB7-4FAE-1C87-7651-DB5F5DB7A556}"/>
              </a:ext>
            </a:extLst>
          </p:cNvPr>
          <p:cNvSpPr/>
          <p:nvPr/>
        </p:nvSpPr>
        <p:spPr>
          <a:xfrm>
            <a:off x="303279" y="2004864"/>
            <a:ext cx="293621"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a:t>
            </a:r>
          </a:p>
        </p:txBody>
      </p:sp>
      <p:sp>
        <p:nvSpPr>
          <p:cNvPr id="9" name="Rectangle: Rounded Corners 8">
            <a:extLst>
              <a:ext uri="{FF2B5EF4-FFF2-40B4-BE49-F238E27FC236}">
                <a16:creationId xmlns:a16="http://schemas.microsoft.com/office/drawing/2014/main" id="{F751498F-8D4D-002E-3027-EF715264D266}"/>
              </a:ext>
            </a:extLst>
          </p:cNvPr>
          <p:cNvSpPr/>
          <p:nvPr/>
        </p:nvSpPr>
        <p:spPr>
          <a:xfrm>
            <a:off x="633479" y="2716064"/>
            <a:ext cx="293621"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a:t>
            </a:r>
          </a:p>
        </p:txBody>
      </p:sp>
      <p:sp>
        <p:nvSpPr>
          <p:cNvPr id="10" name="Rectangle: Rounded Corners 9">
            <a:extLst>
              <a:ext uri="{FF2B5EF4-FFF2-40B4-BE49-F238E27FC236}">
                <a16:creationId xmlns:a16="http://schemas.microsoft.com/office/drawing/2014/main" id="{D1BA2A60-F9BF-2850-CEE6-82DCAFB73409}"/>
              </a:ext>
            </a:extLst>
          </p:cNvPr>
          <p:cNvSpPr/>
          <p:nvPr/>
        </p:nvSpPr>
        <p:spPr>
          <a:xfrm>
            <a:off x="1994388" y="2716063"/>
            <a:ext cx="293621"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a:t>
            </a:r>
          </a:p>
        </p:txBody>
      </p:sp>
      <p:sp>
        <p:nvSpPr>
          <p:cNvPr id="14" name="Rectangle: Rounded Corners 13">
            <a:extLst>
              <a:ext uri="{FF2B5EF4-FFF2-40B4-BE49-F238E27FC236}">
                <a16:creationId xmlns:a16="http://schemas.microsoft.com/office/drawing/2014/main" id="{DB0D85B9-0BA4-8A96-BA42-64318D974452}"/>
              </a:ext>
            </a:extLst>
          </p:cNvPr>
          <p:cNvSpPr/>
          <p:nvPr/>
        </p:nvSpPr>
        <p:spPr>
          <a:xfrm>
            <a:off x="233774" y="3460750"/>
            <a:ext cx="388526"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a:t>
            </a:r>
          </a:p>
        </p:txBody>
      </p:sp>
      <p:sp>
        <p:nvSpPr>
          <p:cNvPr id="15" name="Rectangle: Rounded Corners 14">
            <a:extLst>
              <a:ext uri="{FF2B5EF4-FFF2-40B4-BE49-F238E27FC236}">
                <a16:creationId xmlns:a16="http://schemas.microsoft.com/office/drawing/2014/main" id="{4C8F0A14-AB14-4758-2845-BD85E1EE1088}"/>
              </a:ext>
            </a:extLst>
          </p:cNvPr>
          <p:cNvSpPr/>
          <p:nvPr/>
        </p:nvSpPr>
        <p:spPr>
          <a:xfrm>
            <a:off x="2810473" y="4914900"/>
            <a:ext cx="388526"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a:t>
            </a:r>
          </a:p>
        </p:txBody>
      </p:sp>
      <p:sp>
        <p:nvSpPr>
          <p:cNvPr id="16" name="Rectangle: Rounded Corners 15">
            <a:extLst>
              <a:ext uri="{FF2B5EF4-FFF2-40B4-BE49-F238E27FC236}">
                <a16:creationId xmlns:a16="http://schemas.microsoft.com/office/drawing/2014/main" id="{089217DC-82EB-918F-65CE-5737D18D7AE4}"/>
              </a:ext>
            </a:extLst>
          </p:cNvPr>
          <p:cNvSpPr/>
          <p:nvPr/>
        </p:nvSpPr>
        <p:spPr>
          <a:xfrm>
            <a:off x="1521193" y="5667025"/>
            <a:ext cx="23140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a:t>
            </a:r>
          </a:p>
        </p:txBody>
      </p:sp>
      <p:sp>
        <p:nvSpPr>
          <p:cNvPr id="17" name="Rectangle: Rounded Corners 16">
            <a:extLst>
              <a:ext uri="{FF2B5EF4-FFF2-40B4-BE49-F238E27FC236}">
                <a16:creationId xmlns:a16="http://schemas.microsoft.com/office/drawing/2014/main" id="{48449037-3DA5-09B6-0987-7DEAAF3E1DAD}"/>
              </a:ext>
            </a:extLst>
          </p:cNvPr>
          <p:cNvSpPr/>
          <p:nvPr/>
        </p:nvSpPr>
        <p:spPr>
          <a:xfrm>
            <a:off x="3458135" y="5667024"/>
            <a:ext cx="23140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a:t>
            </a:r>
          </a:p>
        </p:txBody>
      </p:sp>
      <p:sp>
        <p:nvSpPr>
          <p:cNvPr id="24" name="Rectangle: Rounded Corners 23">
            <a:extLst>
              <a:ext uri="{FF2B5EF4-FFF2-40B4-BE49-F238E27FC236}">
                <a16:creationId xmlns:a16="http://schemas.microsoft.com/office/drawing/2014/main" id="{1679B637-1FFD-7363-3A17-DA6B674ABA45}"/>
              </a:ext>
            </a:extLst>
          </p:cNvPr>
          <p:cNvSpPr/>
          <p:nvPr/>
        </p:nvSpPr>
        <p:spPr>
          <a:xfrm>
            <a:off x="2929128" y="6392085"/>
            <a:ext cx="293621"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a:t>
            </a:r>
          </a:p>
        </p:txBody>
      </p:sp>
      <p:pic>
        <p:nvPicPr>
          <p:cNvPr id="1026" name="Picture 2" descr="Free christmas motif christmas card snowman illustration">
            <a:extLst>
              <a:ext uri="{FF2B5EF4-FFF2-40B4-BE49-F238E27FC236}">
                <a16:creationId xmlns:a16="http://schemas.microsoft.com/office/drawing/2014/main" id="{85CFE750-007B-EA5D-CF28-6C6A4C810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2021" y="4102849"/>
            <a:ext cx="1723616" cy="121726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Free girl sled sleigh illustration">
            <a:extLst>
              <a:ext uri="{FF2B5EF4-FFF2-40B4-BE49-F238E27FC236}">
                <a16:creationId xmlns:a16="http://schemas.microsoft.com/office/drawing/2014/main" id="{EE026B9B-AA54-281F-9A1D-00385E3580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99972" y="5447665"/>
            <a:ext cx="1723616" cy="13545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christmas background decoration illustration">
            <a:extLst>
              <a:ext uri="{FF2B5EF4-FFF2-40B4-BE49-F238E27FC236}">
                <a16:creationId xmlns:a16="http://schemas.microsoft.com/office/drawing/2014/main" id="{3320AD74-C8B5-0150-991A-842D5DD6623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493" b="9063"/>
          <a:stretch/>
        </p:blipFill>
        <p:spPr bwMode="auto">
          <a:xfrm>
            <a:off x="10387272" y="2787094"/>
            <a:ext cx="1723028" cy="124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6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P spid="8" grpId="0" animBg="1"/>
      <p:bldP spid="9" grpId="0" animBg="1"/>
      <p:bldP spid="10" grpId="0" animBg="1"/>
      <p:bldP spid="14" grpId="0" animBg="1"/>
      <p:bldP spid="15" grpId="0" animBg="1"/>
      <p:bldP spid="16" grpId="0" animBg="1"/>
      <p:bldP spid="17"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002B5A3-F14B-5446-B002-924DC6CEDA65}"/>
              </a:ext>
            </a:extLst>
          </p:cNvPr>
          <p:cNvGraphicFramePr>
            <a:graphicFrameLocks noGrp="1"/>
          </p:cNvGraphicFramePr>
          <p:nvPr>
            <p:extLst>
              <p:ext uri="{D42A27DB-BD31-4B8C-83A1-F6EECF244321}">
                <p14:modId xmlns:p14="http://schemas.microsoft.com/office/powerpoint/2010/main" val="2219290646"/>
              </p:ext>
            </p:extLst>
          </p:nvPr>
        </p:nvGraphicFramePr>
        <p:xfrm>
          <a:off x="1481950" y="2423726"/>
          <a:ext cx="9175541" cy="3788350"/>
        </p:xfrm>
        <a:graphic>
          <a:graphicData uri="http://schemas.openxmlformats.org/drawingml/2006/table">
            <a:tbl>
              <a:tblPr firstRow="1" firstCol="1" bandRow="1"/>
              <a:tblGrid>
                <a:gridCol w="1790704">
                  <a:extLst>
                    <a:ext uri="{9D8B030D-6E8A-4147-A177-3AD203B41FA5}">
                      <a16:colId xmlns:a16="http://schemas.microsoft.com/office/drawing/2014/main" val="3570027286"/>
                    </a:ext>
                  </a:extLst>
                </a:gridCol>
                <a:gridCol w="1790704">
                  <a:extLst>
                    <a:ext uri="{9D8B030D-6E8A-4147-A177-3AD203B41FA5}">
                      <a16:colId xmlns:a16="http://schemas.microsoft.com/office/drawing/2014/main" val="1639318592"/>
                    </a:ext>
                  </a:extLst>
                </a:gridCol>
                <a:gridCol w="1812135">
                  <a:extLst>
                    <a:ext uri="{9D8B030D-6E8A-4147-A177-3AD203B41FA5}">
                      <a16:colId xmlns:a16="http://schemas.microsoft.com/office/drawing/2014/main" val="3908895874"/>
                    </a:ext>
                  </a:extLst>
                </a:gridCol>
                <a:gridCol w="1890999">
                  <a:extLst>
                    <a:ext uri="{9D8B030D-6E8A-4147-A177-3AD203B41FA5}">
                      <a16:colId xmlns:a16="http://schemas.microsoft.com/office/drawing/2014/main" val="3601015922"/>
                    </a:ext>
                  </a:extLst>
                </a:gridCol>
                <a:gridCol w="1890999">
                  <a:extLst>
                    <a:ext uri="{9D8B030D-6E8A-4147-A177-3AD203B41FA5}">
                      <a16:colId xmlns:a16="http://schemas.microsoft.com/office/drawing/2014/main" val="397401621"/>
                    </a:ext>
                  </a:extLst>
                </a:gridCol>
              </a:tblGrid>
              <a:tr h="98757">
                <a:tc>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B</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C</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D</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704778"/>
                  </a:ext>
                </a:extLst>
              </a:tr>
              <a:tr h="501810">
                <a:tc rowSpan="2">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err="1">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my</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Germany</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err="1">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to</a:t>
                      </a:r>
                      <a:r>
                        <a:rPr lang="de-DE"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dirty="0" err="1">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be</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goodbye</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2703817"/>
                  </a:ext>
                </a:extLst>
              </a:tr>
              <a:tr h="308062">
                <a:tc vMerge="1">
                  <a:txBody>
                    <a:bodyPr/>
                    <a:lstStyle/>
                    <a:p>
                      <a:endParaRPr lang="en-GB"/>
                    </a:p>
                  </a:txBody>
                  <a:tcPr/>
                </a:tc>
                <a:tc>
                  <a:txBody>
                    <a:bodyPr/>
                    <a:lstStyle/>
                    <a:p>
                      <a:pPr algn="ctr">
                        <a:lnSpc>
                          <a:spcPct val="107000"/>
                        </a:lnSpc>
                        <a:spcAft>
                          <a:spcPts val="800"/>
                        </a:spcAft>
                      </a:pPr>
                      <a:r>
                        <a:rPr lang="de-DE"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altLang="en-US" sz="2400" dirty="0">
                          <a:solidFill>
                            <a:srgbClr val="1F4E79"/>
                          </a:solidFill>
                          <a:effectLst/>
                          <a:latin typeface="Calibri" panose="020F0502020204030204" pitchFamily="34" charset="0"/>
                          <a:ea typeface="MS Gothic" panose="020B0609070205080204" pitchFamily="49" charset="-128"/>
                          <a:cs typeface="Calibri" panose="020F0502020204030204" pitchFamily="34" charset="0"/>
                        </a:rPr>
                        <a:t>☒</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a:solidFill>
                            <a:srgbClr val="1F4E79"/>
                          </a:solidFill>
                          <a:effectLst/>
                          <a:latin typeface="Calibri" panose="020F0502020204030204" pitchFamily="34" charset="0"/>
                          <a:ea typeface="MS Gothic" panose="020B0609070205080204" pitchFamily="49" charset="-128"/>
                          <a:cs typeface="Calibri" panose="020F0502020204030204" pitchFamily="34" charset="0"/>
                        </a:rPr>
                        <a:t>☐</a:t>
                      </a:r>
                      <a:endParaRPr lang="en-GB"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89908"/>
                  </a:ext>
                </a:extLst>
              </a:tr>
              <a:tr h="504804">
                <a:tc rowSpan="2">
                  <a:txBody>
                    <a:bodyPr/>
                    <a:lstStyle/>
                    <a:p>
                      <a:pPr algn="l">
                        <a:lnSpc>
                          <a:spcPct val="107000"/>
                        </a:lnSpc>
                        <a:spcAft>
                          <a:spcPts val="800"/>
                        </a:spcAft>
                      </a:pPr>
                      <a:r>
                        <a:rPr lang="fr-FR"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2.</a:t>
                      </a:r>
                      <a:endParaRPr lang="en-GB"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dirty="0" err="1">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white</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dirty="0" err="1">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hello</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err="1">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yes</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bye</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865200713"/>
                  </a:ext>
                </a:extLst>
              </a:tr>
              <a:tr h="232343">
                <a:tc vMerge="1">
                  <a:txBody>
                    <a:bodyPr/>
                    <a:lstStyle/>
                    <a:p>
                      <a:endParaRPr lang="en-GB"/>
                    </a:p>
                  </a:txBody>
                  <a:tcPr/>
                </a:tc>
                <a:tc>
                  <a:txBody>
                    <a:bodyPr/>
                    <a:lstStyle/>
                    <a:p>
                      <a:pPr algn="ctr">
                        <a:lnSpc>
                          <a:spcPct val="107000"/>
                        </a:lnSpc>
                        <a:spcAft>
                          <a:spcPts val="800"/>
                        </a:spcAft>
                      </a:pPr>
                      <a:r>
                        <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dirty="0">
                          <a:solidFill>
                            <a:srgbClr val="1F4E79"/>
                          </a:solidFill>
                          <a:effectLst/>
                          <a:latin typeface="Calibri" panose="020F0502020204030204" pitchFamily="34" charset="0"/>
                          <a:ea typeface="MS Gothic" panose="020B0609070205080204" pitchFamily="49" charset="-128"/>
                          <a:cs typeface="Calibri" panose="020F0502020204030204" pitchFamily="34" charset="0"/>
                        </a:rPr>
                        <a:t>☒</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4524251"/>
                  </a:ext>
                </a:extLst>
              </a:tr>
              <a:tr h="497296">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3.</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err="1">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no</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err="1">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grey</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right</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err="1">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she</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74447836"/>
                  </a:ext>
                </a:extLst>
              </a:tr>
              <a:tr h="232343">
                <a:tc vMerge="1">
                  <a:txBody>
                    <a:bodyPr/>
                    <a:lstStyle/>
                    <a:p>
                      <a:endParaRPr lang="en-GB"/>
                    </a:p>
                  </a:txBody>
                  <a:tcPr/>
                </a:tc>
                <a:tc>
                  <a:txBody>
                    <a:bodyPr/>
                    <a:lstStyle/>
                    <a:p>
                      <a:pPr algn="ctr">
                        <a:lnSpc>
                          <a:spcPct val="107000"/>
                        </a:lnSpc>
                        <a:spcAft>
                          <a:spcPts val="800"/>
                        </a:spcAft>
                      </a:pPr>
                      <a:r>
                        <a:rPr lang="de-DE"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dirty="0">
                          <a:solidFill>
                            <a:srgbClr val="1F4E79"/>
                          </a:solidFill>
                          <a:effectLst/>
                          <a:latin typeface="Calibri" panose="020F0502020204030204" pitchFamily="34" charset="0"/>
                          <a:ea typeface="MS Gothic" panose="020B0609070205080204" pitchFamily="49" charset="-128"/>
                          <a:cs typeface="Calibri" panose="020F0502020204030204" pitchFamily="34" charset="0"/>
                        </a:rPr>
                        <a:t>☒</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a:solidFill>
                            <a:srgbClr val="1F4E79"/>
                          </a:solidFill>
                          <a:effectLst/>
                          <a:latin typeface="Calibri" panose="020F0502020204030204" pitchFamily="34" charset="0"/>
                          <a:ea typeface="MS Gothic" panose="020B0609070205080204" pitchFamily="49" charset="-128"/>
                          <a:cs typeface="Calibri" panose="020F0502020204030204" pitchFamily="34" charset="0"/>
                        </a:rPr>
                        <a:t>☐</a:t>
                      </a:r>
                      <a:endParaRPr lang="en-GB"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583002"/>
                  </a:ext>
                </a:extLst>
              </a:tr>
              <a:tr h="497296">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4.</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 he</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dirty="0" err="1">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thing</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colour</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dirty="0" err="1">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bad</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4218855"/>
                  </a:ext>
                </a:extLst>
              </a:tr>
              <a:tr h="232343">
                <a:tc vMerge="1">
                  <a:txBody>
                    <a:bodyPr/>
                    <a:lstStyle/>
                    <a:p>
                      <a:endParaRPr lang="en-GB"/>
                    </a:p>
                  </a:txBody>
                  <a:tcPr/>
                </a:tc>
                <a:tc>
                  <a:txBody>
                    <a:bodyPr/>
                    <a:lstStyle/>
                    <a:p>
                      <a:pPr algn="ctr">
                        <a:lnSpc>
                          <a:spcPct val="107000"/>
                        </a:lnSpc>
                        <a:spcAft>
                          <a:spcPts val="800"/>
                        </a:spcAft>
                      </a:pPr>
                      <a:r>
                        <a:rPr lang="de-DE"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a:solidFill>
                            <a:srgbClr val="1F4E79"/>
                          </a:solidFill>
                          <a:effectLst/>
                          <a:latin typeface="Calibri" panose="020F0502020204030204" pitchFamily="34" charset="0"/>
                          <a:ea typeface="MS Gothic" panose="020B0609070205080204" pitchFamily="49" charset="-128"/>
                          <a:cs typeface="Calibri" panose="020F0502020204030204" pitchFamily="34" charset="0"/>
                        </a:rPr>
                        <a:t>☒</a:t>
                      </a:r>
                      <a:endParaRPr lang="en-GB"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dirty="0">
                          <a:solidFill>
                            <a:srgbClr val="1F4E79"/>
                          </a:solidFill>
                          <a:effectLst/>
                          <a:latin typeface="Calibri" panose="020F0502020204030204" pitchFamily="34" charset="0"/>
                          <a:ea typeface="MS Gothic" panose="020B0609070205080204" pitchFamily="49" charset="-128"/>
                          <a:cs typeface="Calibri" panose="020F0502020204030204" pitchFamily="34" charset="0"/>
                        </a:rPr>
                        <a:t>☐</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6027756"/>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For each question, p</a:t>
            </a:r>
            <a:r>
              <a:rPr lang="en-US">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ut a </a:t>
            </a:r>
            <a:r>
              <a:rPr lang="en-US"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cross (x)</a:t>
            </a:r>
            <a:r>
              <a:rPr lang="en-US">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 English meaning </a:t>
            </a:r>
            <a:r>
              <a:rPr lang="en-US">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that matches what you hear. You will hear each German word </a:t>
            </a:r>
            <a:r>
              <a:rPr lang="en-US"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 (4 points on this slide)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Robbie is from another planet. </a:t>
            </a:r>
            <a:r>
              <a:rPr lang="en-GB" kern="0" dirty="0">
                <a:solidFill>
                  <a:srgbClr val="4472C4">
                    <a:lumMod val="50000"/>
                  </a:srgbClr>
                </a:solidFill>
                <a:latin typeface="Century Gothic" panose="020B0502020202020204" pitchFamily="34" charset="0"/>
              </a:rPr>
              <a:t>He likes </a:t>
            </a:r>
            <a:r>
              <a:rPr lang="en-GB" kern="0" dirty="0" err="1">
                <a:solidFill>
                  <a:srgbClr val="4472C4">
                    <a:lumMod val="50000"/>
                  </a:srgbClr>
                </a:solidFill>
                <a:latin typeface="Century Gothic" panose="020B0502020202020204" pitchFamily="34" charset="0"/>
              </a:rPr>
              <a:t>Eart</a:t>
            </a:r>
            <a:r>
              <a:rPr kumimoji="0" lang="en-GB"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h and speaking German but often forgets word meanings, spellings and things like gender and verb forms. Help Robbie by answering the questions in this quiz. </a:t>
            </a:r>
            <a:endParaRPr kumimoji="0" lang="en-GB" sz="2800" b="0" i="0" u="none" strike="noStrike" kern="0" cap="none" spc="0" normalizeH="0" baseline="0" noProof="0" dirty="0">
              <a:ln>
                <a:noFill/>
              </a:ln>
              <a:solidFill>
                <a:sysClr val="windowText" lastClr="000000"/>
              </a:solidFill>
              <a:effectLst/>
              <a:uLnTx/>
              <a:uFillTx/>
            </a:endParaRPr>
          </a:p>
        </p:txBody>
      </p:sp>
      <p:sp>
        <p:nvSpPr>
          <p:cNvPr id="14" name="Rectangle 13">
            <a:hlinkClick r:id="" action="ppaction://noaction">
              <a:snd r:embed="rId3" name="Vocab_2.1.wav"/>
            </a:hlinkClick>
            <a:extLst>
              <a:ext uri="{FF2B5EF4-FFF2-40B4-BE49-F238E27FC236}">
                <a16:creationId xmlns:a16="http://schemas.microsoft.com/office/drawing/2014/main" id="{8A997B6E-5985-435D-8A7D-13BDF475D415}"/>
              </a:ext>
            </a:extLst>
          </p:cNvPr>
          <p:cNvSpPr/>
          <p:nvPr/>
        </p:nvSpPr>
        <p:spPr>
          <a:xfrm>
            <a:off x="2102858" y="297433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4" name="Vocab_2.2.wav"/>
            </a:hlinkClick>
            <a:extLst>
              <a:ext uri="{FF2B5EF4-FFF2-40B4-BE49-F238E27FC236}">
                <a16:creationId xmlns:a16="http://schemas.microsoft.com/office/drawing/2014/main" id="{F4615312-C611-4356-A0C5-6FE99D0344A2}"/>
              </a:ext>
            </a:extLst>
          </p:cNvPr>
          <p:cNvSpPr/>
          <p:nvPr/>
        </p:nvSpPr>
        <p:spPr>
          <a:xfrm>
            <a:off x="2102858" y="380339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5" name="Vocab_2.3.wav"/>
            </a:hlinkClick>
            <a:extLst>
              <a:ext uri="{FF2B5EF4-FFF2-40B4-BE49-F238E27FC236}">
                <a16:creationId xmlns:a16="http://schemas.microsoft.com/office/drawing/2014/main" id="{01CC2E26-13CF-4F85-819C-F4E7E8906553}"/>
              </a:ext>
            </a:extLst>
          </p:cNvPr>
          <p:cNvSpPr/>
          <p:nvPr/>
        </p:nvSpPr>
        <p:spPr>
          <a:xfrm>
            <a:off x="2102857" y="470655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6" name="Vocab_2.4.wav"/>
            </a:hlinkClick>
            <a:extLst>
              <a:ext uri="{FF2B5EF4-FFF2-40B4-BE49-F238E27FC236}">
                <a16:creationId xmlns:a16="http://schemas.microsoft.com/office/drawing/2014/main" id="{38586378-39B8-4178-BE89-C951F6DBEA88}"/>
              </a:ext>
            </a:extLst>
          </p:cNvPr>
          <p:cNvSpPr/>
          <p:nvPr/>
        </p:nvSpPr>
        <p:spPr>
          <a:xfrm>
            <a:off x="2102857" y="5546126"/>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8" name="Picture 17" descr="A picture containing text, clipart&#10;&#10;Description automatically generated">
            <a:extLst>
              <a:ext uri="{FF2B5EF4-FFF2-40B4-BE49-F238E27FC236}">
                <a16:creationId xmlns:a16="http://schemas.microsoft.com/office/drawing/2014/main" id="{8A830B83-F7AA-48E0-AB18-0939FB3B4A1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101002"/>
            <a:ext cx="958467" cy="1224709"/>
          </a:xfrm>
          <a:prstGeom prst="rect">
            <a:avLst/>
          </a:prstGeom>
        </p:spPr>
      </p:pic>
      <p:pic>
        <p:nvPicPr>
          <p:cNvPr id="1026" name="Picture 2" descr="Free illustrations of Alien">
            <a:extLst>
              <a:ext uri="{FF2B5EF4-FFF2-40B4-BE49-F238E27FC236}">
                <a16:creationId xmlns:a16="http://schemas.microsoft.com/office/drawing/2014/main" id="{83CAFF23-4027-1DFE-17FF-AEF16B8CBA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459" y="127480"/>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A9B4E61-346E-730D-9E18-4EDEA1670F55}"/>
              </a:ext>
            </a:extLst>
          </p:cNvPr>
          <p:cNvSpPr/>
          <p:nvPr/>
        </p:nvSpPr>
        <p:spPr>
          <a:xfrm>
            <a:off x="142240" y="1123707"/>
            <a:ext cx="10916920" cy="456792"/>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Vocabulary</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52724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002B5A3-F14B-5446-B002-924DC6CEDA65}"/>
              </a:ext>
            </a:extLst>
          </p:cNvPr>
          <p:cNvGraphicFramePr>
            <a:graphicFrameLocks noGrp="1"/>
          </p:cNvGraphicFramePr>
          <p:nvPr/>
        </p:nvGraphicFramePr>
        <p:xfrm>
          <a:off x="1097280" y="2035216"/>
          <a:ext cx="10020240" cy="4386900"/>
        </p:xfrm>
        <a:graphic>
          <a:graphicData uri="http://schemas.openxmlformats.org/drawingml/2006/table">
            <a:tbl>
              <a:tblPr firstRow="1" firstCol="1" bandRow="1"/>
              <a:tblGrid>
                <a:gridCol w="1955556">
                  <a:extLst>
                    <a:ext uri="{9D8B030D-6E8A-4147-A177-3AD203B41FA5}">
                      <a16:colId xmlns:a16="http://schemas.microsoft.com/office/drawing/2014/main" val="3570027286"/>
                    </a:ext>
                  </a:extLst>
                </a:gridCol>
                <a:gridCol w="1955556">
                  <a:extLst>
                    <a:ext uri="{9D8B030D-6E8A-4147-A177-3AD203B41FA5}">
                      <a16:colId xmlns:a16="http://schemas.microsoft.com/office/drawing/2014/main" val="1639318592"/>
                    </a:ext>
                  </a:extLst>
                </a:gridCol>
                <a:gridCol w="1978960">
                  <a:extLst>
                    <a:ext uri="{9D8B030D-6E8A-4147-A177-3AD203B41FA5}">
                      <a16:colId xmlns:a16="http://schemas.microsoft.com/office/drawing/2014/main" val="3908895874"/>
                    </a:ext>
                  </a:extLst>
                </a:gridCol>
                <a:gridCol w="2065084">
                  <a:extLst>
                    <a:ext uri="{9D8B030D-6E8A-4147-A177-3AD203B41FA5}">
                      <a16:colId xmlns:a16="http://schemas.microsoft.com/office/drawing/2014/main" val="3601015922"/>
                    </a:ext>
                  </a:extLst>
                </a:gridCol>
                <a:gridCol w="2065084">
                  <a:extLst>
                    <a:ext uri="{9D8B030D-6E8A-4147-A177-3AD203B41FA5}">
                      <a16:colId xmlns:a16="http://schemas.microsoft.com/office/drawing/2014/main" val="397401621"/>
                    </a:ext>
                  </a:extLst>
                </a:gridCol>
              </a:tblGrid>
              <a:tr h="320507">
                <a:tc>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B</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C</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D</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704778"/>
                  </a:ext>
                </a:extLst>
              </a:tr>
              <a:tr h="534800">
                <a:tc rowSpan="2">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how</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where</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what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2703817"/>
                  </a:ext>
                </a:extLst>
              </a:tr>
              <a:tr h="386151">
                <a:tc vMerge="1">
                  <a:txBody>
                    <a:bodyPr/>
                    <a:lstStyle/>
                    <a:p>
                      <a:endParaRPr lang="en-GB"/>
                    </a:p>
                  </a:txBody>
                  <a:tcPr/>
                </a:tc>
                <a:tc>
                  <a:txBody>
                    <a:bodyPr/>
                    <a:lstStyle/>
                    <a:p>
                      <a:pPr algn="ctr">
                        <a:lnSpc>
                          <a:spcPct val="107000"/>
                        </a:lnSpc>
                        <a:spcAft>
                          <a:spcPts val="800"/>
                        </a:spcAft>
                      </a:pPr>
                      <a:r>
                        <a:rPr lang="de-DE"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a:solidFill>
                            <a:srgbClr val="1F4E79"/>
                          </a:solidFill>
                          <a:effectLst/>
                          <a:latin typeface="Century Gothic" panose="020B0502020202020204" pitchFamily="34" charset="0"/>
                          <a:ea typeface="MS Gothic" panose="020B0609070205080204" pitchFamily="49" charset="-128"/>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a:solidFill>
                            <a:srgbClr val="1F4E79"/>
                          </a:solidFill>
                          <a:effectLst/>
                          <a:latin typeface="Century Gothic" panose="020B0502020202020204" pitchFamily="34" charset="0"/>
                          <a:ea typeface="MS Gothic" panose="020B0609070205080204" pitchFamily="49" charset="-128"/>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89908"/>
                  </a:ext>
                </a:extLst>
              </a:tr>
              <a:tr h="705838">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good</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false</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and</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865200713"/>
                  </a:ext>
                </a:extLst>
              </a:tr>
              <a:tr h="386151">
                <a:tc vMerge="1">
                  <a:txBody>
                    <a:bodyPr/>
                    <a:lstStyle/>
                    <a:p>
                      <a:endParaRPr lang="en-GB"/>
                    </a:p>
                  </a:txBody>
                  <a:tcPr/>
                </a:tc>
                <a:tc>
                  <a:txBody>
                    <a:bodyPr/>
                    <a:lstStyle/>
                    <a:p>
                      <a:pPr algn="ctr">
                        <a:lnSpc>
                          <a:spcPct val="107000"/>
                        </a:lnSpc>
                        <a:spcAft>
                          <a:spcPts val="800"/>
                        </a:spcAft>
                      </a:pPr>
                      <a:r>
                        <a:rPr lang="en-GB"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a:solidFill>
                            <a:srgbClr val="1F4E79"/>
                          </a:solidFill>
                          <a:effectLst/>
                          <a:latin typeface="Century Gothic" panose="020B0502020202020204" pitchFamily="34" charset="0"/>
                          <a:ea typeface="MS Gothic" panose="020B0609070205080204" pitchFamily="49" charset="-128"/>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4524251"/>
                  </a:ext>
                </a:extLst>
              </a:tr>
              <a:tr h="709763">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place</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sheet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person</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clothing</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74447836"/>
                  </a:ext>
                </a:extLst>
              </a:tr>
              <a:tr h="386151">
                <a:tc vMerge="1">
                  <a:txBody>
                    <a:bodyPr/>
                    <a:lstStyle/>
                    <a:p>
                      <a:endParaRPr lang="en-GB"/>
                    </a:p>
                  </a:txBody>
                  <a:tcPr/>
                </a:tc>
                <a:tc>
                  <a:txBody>
                    <a:bodyPr/>
                    <a:lstStyle/>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dirty="0">
                          <a:solidFill>
                            <a:srgbClr val="1F4E79"/>
                          </a:solidFill>
                          <a:effectLst/>
                          <a:latin typeface="Century Gothic" panose="020B0502020202020204" pitchFamily="34" charset="0"/>
                          <a:ea typeface="MS Gothic" panose="020B0609070205080204" pitchFamily="49" charset="-128"/>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583002"/>
                  </a:ext>
                </a:extLst>
              </a:tr>
              <a:tr h="571388">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also</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not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or</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but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4218855"/>
                  </a:ext>
                </a:extLst>
              </a:tr>
              <a:tr h="386151">
                <a:tc vMerge="1">
                  <a:txBody>
                    <a:bodyPr/>
                    <a:lstStyle/>
                    <a:p>
                      <a:endParaRPr lang="en-GB"/>
                    </a:p>
                  </a:txBody>
                  <a:tcPr/>
                </a:tc>
                <a:tc>
                  <a:txBody>
                    <a:bodyPr/>
                    <a:lstStyle/>
                    <a:p>
                      <a:pPr algn="ctr">
                        <a:lnSpc>
                          <a:spcPct val="107000"/>
                        </a:lnSpc>
                        <a:spcAft>
                          <a:spcPts val="800"/>
                        </a:spcAft>
                      </a:pPr>
                      <a:r>
                        <a:rPr lang="en-GB"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dirty="0">
                          <a:solidFill>
                            <a:srgbClr val="1F4E79"/>
                          </a:solidFill>
                          <a:effectLst/>
                          <a:latin typeface="Century Gothic" panose="020B0502020202020204" pitchFamily="34" charset="0"/>
                          <a:ea typeface="MS Gothic" panose="020B0609070205080204" pitchFamily="49" charset="-128"/>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6027756"/>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455830"/>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 continued. (4 points on this slide)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13">
            <a:hlinkClick r:id="" action="ppaction://noaction">
              <a:snd r:embed="rId3" name="Vocab_3.1.wav"/>
            </a:hlinkClick>
            <a:extLst>
              <a:ext uri="{FF2B5EF4-FFF2-40B4-BE49-F238E27FC236}">
                <a16:creationId xmlns:a16="http://schemas.microsoft.com/office/drawing/2014/main" id="{8A997B6E-5985-435D-8A7D-13BDF475D415}"/>
              </a:ext>
            </a:extLst>
          </p:cNvPr>
          <p:cNvSpPr/>
          <p:nvPr/>
        </p:nvSpPr>
        <p:spPr>
          <a:xfrm>
            <a:off x="1759579" y="261072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5</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15" name="Rectangle 14">
            <a:hlinkClick r:id="" action="ppaction://noaction">
              <a:snd r:embed="rId4" name="Vocab_3.2.wav"/>
            </a:hlinkClick>
            <a:extLst>
              <a:ext uri="{FF2B5EF4-FFF2-40B4-BE49-F238E27FC236}">
                <a16:creationId xmlns:a16="http://schemas.microsoft.com/office/drawing/2014/main" id="{F4615312-C611-4356-A0C5-6FE99D0344A2}"/>
              </a:ext>
            </a:extLst>
          </p:cNvPr>
          <p:cNvSpPr/>
          <p:nvPr/>
        </p:nvSpPr>
        <p:spPr>
          <a:xfrm>
            <a:off x="1759579" y="360485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6</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16" name="Rectangle 15">
            <a:hlinkClick r:id="" action="ppaction://noaction">
              <a:snd r:embed="rId5" name="Vocab_3.3.wav"/>
            </a:hlinkClick>
            <a:extLst>
              <a:ext uri="{FF2B5EF4-FFF2-40B4-BE49-F238E27FC236}">
                <a16:creationId xmlns:a16="http://schemas.microsoft.com/office/drawing/2014/main" id="{01CC2E26-13CF-4F85-819C-F4E7E8906553}"/>
              </a:ext>
            </a:extLst>
          </p:cNvPr>
          <p:cNvSpPr/>
          <p:nvPr/>
        </p:nvSpPr>
        <p:spPr>
          <a:xfrm>
            <a:off x="1759579" y="468121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7</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7" name="Rectangle 16">
            <a:hlinkClick r:id="" action="ppaction://noaction">
              <a:snd r:embed="rId6" name="Vocab_3.4.wav"/>
            </a:hlinkClick>
            <a:extLst>
              <a:ext uri="{FF2B5EF4-FFF2-40B4-BE49-F238E27FC236}">
                <a16:creationId xmlns:a16="http://schemas.microsoft.com/office/drawing/2014/main" id="{38586378-39B8-4178-BE89-C951F6DBEA88}"/>
              </a:ext>
            </a:extLst>
          </p:cNvPr>
          <p:cNvSpPr/>
          <p:nvPr/>
        </p:nvSpPr>
        <p:spPr>
          <a:xfrm>
            <a:off x="1763377" y="5705467"/>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8</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pic>
        <p:nvPicPr>
          <p:cNvPr id="18" name="Picture 17" descr="A picture containing text, clipart&#10;&#10;Description automatically generated">
            <a:extLst>
              <a:ext uri="{FF2B5EF4-FFF2-40B4-BE49-F238E27FC236}">
                <a16:creationId xmlns:a16="http://schemas.microsoft.com/office/drawing/2014/main" id="{8A830B83-F7AA-48E0-AB18-0939FB3B4A1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101002"/>
            <a:ext cx="958467" cy="1224709"/>
          </a:xfrm>
          <a:prstGeom prst="rect">
            <a:avLst/>
          </a:prstGeom>
        </p:spPr>
      </p:pic>
      <p:pic>
        <p:nvPicPr>
          <p:cNvPr id="1026" name="Picture 2" descr="Free illustrations of Alien">
            <a:extLst>
              <a:ext uri="{FF2B5EF4-FFF2-40B4-BE49-F238E27FC236}">
                <a16:creationId xmlns:a16="http://schemas.microsoft.com/office/drawing/2014/main" id="{83CAFF23-4027-1DFE-17FF-AEF16B8CBA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459" y="127480"/>
            <a:ext cx="916821" cy="932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676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961291" y="1719116"/>
          <a:ext cx="10663149" cy="4914584"/>
        </p:xfrm>
        <a:graphic>
          <a:graphicData uri="http://schemas.openxmlformats.org/drawingml/2006/table">
            <a:tbl>
              <a:tblPr firstRow="1" firstCol="1" bandRow="1"/>
              <a:tblGrid>
                <a:gridCol w="637471">
                  <a:extLst>
                    <a:ext uri="{9D8B030D-6E8A-4147-A177-3AD203B41FA5}">
                      <a16:colId xmlns:a16="http://schemas.microsoft.com/office/drawing/2014/main" val="948193903"/>
                    </a:ext>
                  </a:extLst>
                </a:gridCol>
                <a:gridCol w="2506124">
                  <a:extLst>
                    <a:ext uri="{9D8B030D-6E8A-4147-A177-3AD203B41FA5}">
                      <a16:colId xmlns:a16="http://schemas.microsoft.com/office/drawing/2014/main" val="1825356332"/>
                    </a:ext>
                  </a:extLst>
                </a:gridCol>
                <a:gridCol w="2506124">
                  <a:extLst>
                    <a:ext uri="{9D8B030D-6E8A-4147-A177-3AD203B41FA5}">
                      <a16:colId xmlns:a16="http://schemas.microsoft.com/office/drawing/2014/main" val="1200443041"/>
                    </a:ext>
                  </a:extLst>
                </a:gridCol>
                <a:gridCol w="2506124">
                  <a:extLst>
                    <a:ext uri="{9D8B030D-6E8A-4147-A177-3AD203B41FA5}">
                      <a16:colId xmlns:a16="http://schemas.microsoft.com/office/drawing/2014/main" val="1186076623"/>
                    </a:ext>
                  </a:extLst>
                </a:gridCol>
                <a:gridCol w="2507306">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101133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colour</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person</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verb</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an object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1091478">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an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object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description</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person</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country</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1012226">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food</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an object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greeting</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place</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question</a:t>
                      </a: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word</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person</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location</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an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object</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zh-CN" sz="2400" dirty="0">
                          <a:solidFill>
                            <a:srgbClr val="1F4E79"/>
                          </a:solidFill>
                          <a:effectLst/>
                          <a:latin typeface="Century Gothic" panose="020B0502020202020204" pitchFamily="34" charset="0"/>
                          <a:ea typeface="MS Gothic" panose="020B0609070205080204" pitchFamily="49" charset="-128"/>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1054841"/>
          </a:xfrm>
          <a:prstGeom prst="rect">
            <a:avLst/>
          </a:prstGeom>
        </p:spPr>
        <p:txBody>
          <a:bodyPr wrap="square">
            <a:spAutoFit/>
          </a:bodyPr>
          <a:lstStyle/>
          <a:p>
            <a:pPr>
              <a:lnSpc>
                <a:spcPct val="107000"/>
              </a:lnSpc>
              <a:spcAft>
                <a:spcPts val="800"/>
              </a:spcAft>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For each question, put a</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cross (x)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type of word</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you hear. </a:t>
            </a:r>
            <a:b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You will hear each German word </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   (4 points on this slide)</a:t>
            </a:r>
          </a:p>
        </p:txBody>
      </p:sp>
      <p:sp>
        <p:nvSpPr>
          <p:cNvPr id="8" name="Rectangle 7">
            <a:hlinkClick r:id="" action="ppaction://noaction">
              <a:snd r:embed="rId3" name="Vocab_4.1.wav"/>
            </a:hlinkClick>
            <a:extLst>
              <a:ext uri="{FF2B5EF4-FFF2-40B4-BE49-F238E27FC236}">
                <a16:creationId xmlns:a16="http://schemas.microsoft.com/office/drawing/2014/main" id="{55EE9022-D5E3-464B-A4A8-866C1B836A5D}"/>
              </a:ext>
            </a:extLst>
          </p:cNvPr>
          <p:cNvSpPr/>
          <p:nvPr/>
        </p:nvSpPr>
        <p:spPr>
          <a:xfrm>
            <a:off x="1018112" y="268474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4" name="Vocab_4.2.wav"/>
            </a:hlinkClick>
            <a:extLst>
              <a:ext uri="{FF2B5EF4-FFF2-40B4-BE49-F238E27FC236}">
                <a16:creationId xmlns:a16="http://schemas.microsoft.com/office/drawing/2014/main" id="{5EA44F4B-261C-47AD-9F52-F210415EE11E}"/>
              </a:ext>
            </a:extLst>
          </p:cNvPr>
          <p:cNvSpPr/>
          <p:nvPr/>
        </p:nvSpPr>
        <p:spPr>
          <a:xfrm>
            <a:off x="1018112" y="375464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5" name="Vocab_4.3.wav"/>
            </a:hlinkClick>
            <a:extLst>
              <a:ext uri="{FF2B5EF4-FFF2-40B4-BE49-F238E27FC236}">
                <a16:creationId xmlns:a16="http://schemas.microsoft.com/office/drawing/2014/main" id="{635EBD65-6C99-4920-9BAE-26CAB08B96FE}"/>
              </a:ext>
            </a:extLst>
          </p:cNvPr>
          <p:cNvSpPr/>
          <p:nvPr/>
        </p:nvSpPr>
        <p:spPr>
          <a:xfrm>
            <a:off x="1018112" y="481299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6" name="Vocab_4.4.wav"/>
            </a:hlinkClick>
            <a:extLst>
              <a:ext uri="{FF2B5EF4-FFF2-40B4-BE49-F238E27FC236}">
                <a16:creationId xmlns:a16="http://schemas.microsoft.com/office/drawing/2014/main" id="{AAD4A40F-74FE-4269-B6B5-F7C9DFBB0CD6}"/>
              </a:ext>
            </a:extLst>
          </p:cNvPr>
          <p:cNvSpPr/>
          <p:nvPr/>
        </p:nvSpPr>
        <p:spPr>
          <a:xfrm>
            <a:off x="1018112" y="5830418"/>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48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3765941678"/>
              </p:ext>
            </p:extLst>
          </p:nvPr>
        </p:nvGraphicFramePr>
        <p:xfrm>
          <a:off x="961292" y="1685422"/>
          <a:ext cx="10269416" cy="4772516"/>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28310">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28518">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964008">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an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object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food</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colour</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a verb</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1078015">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greeting</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a country</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an verb</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person</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1032030">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verb</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country</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greeting</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a description</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041635">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an object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food</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zh-CN" altLang="en-US" sz="2400" dirty="0">
                          <a:solidFill>
                            <a:srgbClr val="1F4E79"/>
                          </a:solidFill>
                          <a:effectLst/>
                          <a:latin typeface="Calibri" panose="020F0502020204030204" pitchFamily="34" charset="0"/>
                          <a:ea typeface="MS Gothic" panose="020B0609070205080204" pitchFamily="49" charset="-128"/>
                          <a:cs typeface="Calibri" panose="020F0502020204030204" pitchFamily="34" charset="0"/>
                        </a:rPr>
                        <a:t>☒</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person</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colour</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396006"/>
          </a:xfrm>
          <a:prstGeom prst="rect">
            <a:avLst/>
          </a:prstGeom>
        </p:spPr>
        <p:txBody>
          <a:bodyPr wrap="square">
            <a:spAutoFit/>
          </a:bodyPr>
          <a:lstStyle/>
          <a:p>
            <a:pPr>
              <a:lnSpc>
                <a:spcPct val="107000"/>
              </a:lnSpc>
              <a:spcAft>
                <a:spcPts val="800"/>
              </a:spcAft>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continued. (4 points on this slide)</a:t>
            </a:r>
          </a:p>
        </p:txBody>
      </p:sp>
      <p:sp>
        <p:nvSpPr>
          <p:cNvPr id="8" name="Rectangle 7">
            <a:hlinkClick r:id="" action="ppaction://noaction">
              <a:snd r:embed="rId3" name="Vocab_5.1.wav"/>
            </a:hlinkClick>
            <a:extLst>
              <a:ext uri="{FF2B5EF4-FFF2-40B4-BE49-F238E27FC236}">
                <a16:creationId xmlns:a16="http://schemas.microsoft.com/office/drawing/2014/main" id="{55EE9022-D5E3-464B-A4A8-866C1B836A5D}"/>
              </a:ext>
            </a:extLst>
          </p:cNvPr>
          <p:cNvSpPr/>
          <p:nvPr/>
        </p:nvSpPr>
        <p:spPr>
          <a:xfrm>
            <a:off x="1020010" y="256788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5</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9" name="Rectangle 8">
            <a:hlinkClick r:id="" action="ppaction://noaction">
              <a:snd r:embed="rId4" name="Vocab_5.2.wav"/>
            </a:hlinkClick>
            <a:extLst>
              <a:ext uri="{FF2B5EF4-FFF2-40B4-BE49-F238E27FC236}">
                <a16:creationId xmlns:a16="http://schemas.microsoft.com/office/drawing/2014/main" id="{5EA44F4B-261C-47AD-9F52-F210415EE11E}"/>
              </a:ext>
            </a:extLst>
          </p:cNvPr>
          <p:cNvSpPr/>
          <p:nvPr/>
        </p:nvSpPr>
        <p:spPr>
          <a:xfrm>
            <a:off x="1020010" y="365306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6</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0" name="Rectangle 9">
            <a:hlinkClick r:id="" action="ppaction://noaction">
              <a:snd r:embed="rId5" name="Vocab_5.3.wav"/>
            </a:hlinkClick>
            <a:extLst>
              <a:ext uri="{FF2B5EF4-FFF2-40B4-BE49-F238E27FC236}">
                <a16:creationId xmlns:a16="http://schemas.microsoft.com/office/drawing/2014/main" id="{635EBD65-6C99-4920-9BAE-26CAB08B96FE}"/>
              </a:ext>
            </a:extLst>
          </p:cNvPr>
          <p:cNvSpPr/>
          <p:nvPr/>
        </p:nvSpPr>
        <p:spPr>
          <a:xfrm>
            <a:off x="1021910" y="466329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7</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1" name="Rectangle 10">
            <a:hlinkClick r:id="" action="ppaction://noaction">
              <a:snd r:embed="rId6" name="Vocab_5.4.wav"/>
            </a:hlinkClick>
            <a:extLst>
              <a:ext uri="{FF2B5EF4-FFF2-40B4-BE49-F238E27FC236}">
                <a16:creationId xmlns:a16="http://schemas.microsoft.com/office/drawing/2014/main" id="{AAD4A40F-74FE-4269-B6B5-F7C9DFBB0CD6}"/>
              </a:ext>
            </a:extLst>
          </p:cNvPr>
          <p:cNvSpPr/>
          <p:nvPr/>
        </p:nvSpPr>
        <p:spPr>
          <a:xfrm>
            <a:off x="1021910" y="5696972"/>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8</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891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17559" y="1100402"/>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lesen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725520"/>
          </a:xfrm>
          <a:prstGeom prst="rect">
            <a:avLst/>
          </a:prstGeom>
        </p:spPr>
        <p:txBody>
          <a:bodyPr wrap="square">
            <a:spAutoFit/>
          </a:bodyPr>
          <a:lstStyle/>
          <a:p>
            <a:pPr>
              <a:lnSpc>
                <a:spcPct val="107000"/>
              </a:lnSpc>
              <a:spcAft>
                <a:spcPts val="800"/>
              </a:spcAft>
            </a:pPr>
            <a:r>
              <a:rPr lang="en-US" sz="2000" b="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C</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Help Robbie to </a:t>
            </a: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a:t>
            </a:r>
            <a:r>
              <a:rPr lang="en-US"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ranslate</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 the </a:t>
            </a:r>
            <a:r>
              <a:rPr lang="en-US" sz="2000" b="1" u="sng">
                <a:solidFill>
                  <a:srgbClr val="1F4E79"/>
                </a:solidFill>
                <a:latin typeface="Century Gothic" panose="020B0502020202020204" pitchFamily="34" charset="0"/>
                <a:ea typeface="Times New Roman" panose="02020603050405020304" pitchFamily="18" charset="0"/>
                <a:cs typeface="Arial" panose="020B0604020202020204" pitchFamily="34" charset="0"/>
              </a:rPr>
              <a:t>underlined German word(s)</a:t>
            </a:r>
            <a:r>
              <a:rPr lang="en-US"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to complete each English sentence.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(6 points on this slide)</a:t>
            </a:r>
          </a:p>
        </p:txBody>
      </p:sp>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DD1E9B1-2392-919F-7E9A-831638E60773}"/>
              </a:ext>
            </a:extLst>
          </p:cNvPr>
          <p:cNvSpPr txBox="1"/>
          <p:nvPr/>
        </p:nvSpPr>
        <p:spPr>
          <a:xfrm>
            <a:off x="937403" y="2178999"/>
            <a:ext cx="10317193" cy="2950488"/>
          </a:xfrm>
          <a:prstGeom prst="rect">
            <a:avLst/>
          </a:prstGeom>
          <a:noFill/>
        </p:spPr>
        <p:txBody>
          <a:bodyPr wrap="square" lIns="91440" tIns="45720" rIns="91440" bIns="45720" anchor="t">
            <a:spAutoFit/>
          </a:bodyPr>
          <a:lstStyle/>
          <a:p>
            <a:pP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a:t>
            </a:r>
            <a:r>
              <a:rPr lang="de-DE" sz="24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Guten Morgen</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Frau Schmidt!</a:t>
            </a:r>
            <a:r>
              <a:rPr lang="de-DE" sz="24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Good</a:t>
            </a: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morning</a:t>
            </a: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Mr Schmidt!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Wo ist </a:t>
            </a:r>
            <a:r>
              <a:rPr lang="de-DE" sz="24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dein</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Butterbrot?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Where</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your</a:t>
            </a:r>
            <a:r>
              <a:rPr lang="de-DE" sz="24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sandwich</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Die </a:t>
            </a:r>
            <a:r>
              <a:rPr lang="de-DE" sz="24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Uhr</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ist da.				</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a:t>
            </a:r>
            <a:r>
              <a:rPr lang="en-GB"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watch/clock</a:t>
            </a:r>
            <a:r>
              <a:rPr lang="en-GB" sz="2400"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 there.</a:t>
            </a:r>
          </a:p>
          <a:p>
            <a:pP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a:t>
            </a:r>
            <a:r>
              <a:rPr lang="de-DE" sz="24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Der</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Ball ist neu.				</a:t>
            </a: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The</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ball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new</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a:t>
            </a:r>
            <a:r>
              <a:rPr lang="en-GB" sz="24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Wie </a:t>
            </a:r>
            <a:r>
              <a:rPr lang="en-GB" sz="24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geht’s</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How’s it going</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p>
          <a:p>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Das Problem </a:t>
            </a:r>
            <a:r>
              <a:rPr lang="en-GB"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ist</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4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schwer</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The problem is </a:t>
            </a:r>
            <a:r>
              <a:rPr lang="en-GB"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difficult</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800" dirty="0">
              <a:latin typeface="Century Gothic"/>
              <a:cs typeface="Times New Roman"/>
            </a:endParaRPr>
          </a:p>
        </p:txBody>
      </p:sp>
      <p:pic>
        <p:nvPicPr>
          <p:cNvPr id="13" name="Picture 12" descr="Icon&#10;&#10;Description automatically generated">
            <a:extLst>
              <a:ext uri="{FF2B5EF4-FFF2-40B4-BE49-F238E27FC236}">
                <a16:creationId xmlns:a16="http://schemas.microsoft.com/office/drawing/2014/main" id="{D6B8C3B6-0EA5-40A3-B851-0C1239C42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332" y="124821"/>
            <a:ext cx="1249879" cy="918830"/>
          </a:xfrm>
          <a:prstGeom prst="rect">
            <a:avLst/>
          </a:prstGeom>
        </p:spPr>
      </p:pic>
      <p:sp>
        <p:nvSpPr>
          <p:cNvPr id="14" name="Title 2">
            <a:extLst>
              <a:ext uri="{FF2B5EF4-FFF2-40B4-BE49-F238E27FC236}">
                <a16:creationId xmlns:a16="http://schemas.microsoft.com/office/drawing/2014/main" id="{4D40DC4B-ABCA-8483-ECDC-ED941CB47A59}"/>
              </a:ext>
            </a:extLst>
          </p:cNvPr>
          <p:cNvSpPr txBox="1">
            <a:spLocks/>
          </p:cNvSpPr>
          <p:nvPr/>
        </p:nvSpPr>
        <p:spPr>
          <a:xfrm>
            <a:off x="10813332" y="1098232"/>
            <a:ext cx="1241423" cy="40483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spTree>
    <p:extLst>
      <p:ext uri="{BB962C8B-B14F-4D97-AF65-F5344CB8AC3E}">
        <p14:creationId xmlns:p14="http://schemas.microsoft.com/office/powerpoint/2010/main" val="2874738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002B5A3-F14B-5446-B002-924DC6CEDA65}"/>
              </a:ext>
            </a:extLst>
          </p:cNvPr>
          <p:cNvGraphicFramePr>
            <a:graphicFrameLocks noGrp="1"/>
          </p:cNvGraphicFramePr>
          <p:nvPr>
            <p:extLst>
              <p:ext uri="{D42A27DB-BD31-4B8C-83A1-F6EECF244321}">
                <p14:modId xmlns:p14="http://schemas.microsoft.com/office/powerpoint/2010/main" val="1251016996"/>
              </p:ext>
            </p:extLst>
          </p:nvPr>
        </p:nvGraphicFramePr>
        <p:xfrm>
          <a:off x="1481950" y="2423726"/>
          <a:ext cx="9175541" cy="3788350"/>
        </p:xfrm>
        <a:graphic>
          <a:graphicData uri="http://schemas.openxmlformats.org/drawingml/2006/table">
            <a:tbl>
              <a:tblPr firstRow="1" firstCol="1" bandRow="1"/>
              <a:tblGrid>
                <a:gridCol w="1790704">
                  <a:extLst>
                    <a:ext uri="{9D8B030D-6E8A-4147-A177-3AD203B41FA5}">
                      <a16:colId xmlns:a16="http://schemas.microsoft.com/office/drawing/2014/main" val="3570027286"/>
                    </a:ext>
                  </a:extLst>
                </a:gridCol>
                <a:gridCol w="1790704">
                  <a:extLst>
                    <a:ext uri="{9D8B030D-6E8A-4147-A177-3AD203B41FA5}">
                      <a16:colId xmlns:a16="http://schemas.microsoft.com/office/drawing/2014/main" val="1639318592"/>
                    </a:ext>
                  </a:extLst>
                </a:gridCol>
                <a:gridCol w="1812135">
                  <a:extLst>
                    <a:ext uri="{9D8B030D-6E8A-4147-A177-3AD203B41FA5}">
                      <a16:colId xmlns:a16="http://schemas.microsoft.com/office/drawing/2014/main" val="3908895874"/>
                    </a:ext>
                  </a:extLst>
                </a:gridCol>
                <a:gridCol w="1890999">
                  <a:extLst>
                    <a:ext uri="{9D8B030D-6E8A-4147-A177-3AD203B41FA5}">
                      <a16:colId xmlns:a16="http://schemas.microsoft.com/office/drawing/2014/main" val="3601015922"/>
                    </a:ext>
                  </a:extLst>
                </a:gridCol>
                <a:gridCol w="1890999">
                  <a:extLst>
                    <a:ext uri="{9D8B030D-6E8A-4147-A177-3AD203B41FA5}">
                      <a16:colId xmlns:a16="http://schemas.microsoft.com/office/drawing/2014/main" val="397401621"/>
                    </a:ext>
                  </a:extLst>
                </a:gridCol>
              </a:tblGrid>
              <a:tr h="98757">
                <a:tc>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B</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C</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D</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704778"/>
                  </a:ext>
                </a:extLst>
              </a:tr>
              <a:tr h="501810">
                <a:tc rowSpan="2">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err="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my</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Germany</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err="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to</a:t>
                      </a:r>
                      <a:r>
                        <a:rPr lang="de-DE"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b="0" dirty="0" err="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be</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goodbye</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2703817"/>
                  </a:ext>
                </a:extLst>
              </a:tr>
              <a:tr h="308062">
                <a:tc vMerge="1">
                  <a:txBody>
                    <a:bodyPr/>
                    <a:lstStyle/>
                    <a:p>
                      <a:endParaRPr lang="en-GB"/>
                    </a:p>
                  </a:txBody>
                  <a:tcPr/>
                </a:tc>
                <a:tc>
                  <a:txBody>
                    <a:bodyPr/>
                    <a:lstStyle/>
                    <a:p>
                      <a:pPr algn="ctr">
                        <a:lnSpc>
                          <a:spcPct val="107000"/>
                        </a:lnSpc>
                        <a:spcAft>
                          <a:spcPts val="800"/>
                        </a:spcAft>
                      </a:pPr>
                      <a:r>
                        <a:rPr lang="de-DE"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b="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b="0">
                          <a:solidFill>
                            <a:schemeClr val="accent4">
                              <a:lumMod val="75000"/>
                            </a:schemeClr>
                          </a:solidFill>
                          <a:effectLst/>
                          <a:latin typeface="Calibri" panose="020F0502020204030204" pitchFamily="34" charset="0"/>
                          <a:ea typeface="MS Gothic" panose="020B0609070205080204" pitchFamily="49" charset="-128"/>
                          <a:cs typeface="Calibri" panose="020F0502020204030204" pitchFamily="34" charset="0"/>
                        </a:rPr>
                        <a:t>☐</a:t>
                      </a:r>
                      <a:endParaRPr lang="en-GB" sz="2400" b="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b="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89908"/>
                  </a:ext>
                </a:extLst>
              </a:tr>
              <a:tr h="504804">
                <a:tc rowSpan="2">
                  <a:txBody>
                    <a:bodyPr/>
                    <a:lstStyle/>
                    <a:p>
                      <a:pPr algn="l">
                        <a:lnSpc>
                          <a:spcPct val="107000"/>
                        </a:lnSpc>
                        <a:spcAft>
                          <a:spcPts val="800"/>
                        </a:spcAft>
                      </a:pPr>
                      <a:r>
                        <a:rPr lang="fr-FR"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2.</a:t>
                      </a:r>
                      <a:endParaRPr lang="en-GB"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b="0" dirty="0" err="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white</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b="0" dirty="0" err="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hello</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err="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yes</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bye</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865200713"/>
                  </a:ext>
                </a:extLst>
              </a:tr>
              <a:tr h="232343">
                <a:tc vMerge="1">
                  <a:txBody>
                    <a:bodyPr/>
                    <a:lstStyle/>
                    <a:p>
                      <a:endParaRPr lang="en-GB"/>
                    </a:p>
                  </a:txBody>
                  <a:tcPr/>
                </a:tc>
                <a:tc>
                  <a:txBody>
                    <a:bodyPr/>
                    <a:lstStyle/>
                    <a:p>
                      <a:pPr algn="ctr">
                        <a:lnSpc>
                          <a:spcPct val="107000"/>
                        </a:lnSpc>
                        <a:spcAft>
                          <a:spcPts val="800"/>
                        </a:spcAft>
                      </a:pPr>
                      <a:r>
                        <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b="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b="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4524251"/>
                  </a:ext>
                </a:extLst>
              </a:tr>
              <a:tr h="497296">
                <a:tc rowSpan="2">
                  <a:txBody>
                    <a:bodyPr/>
                    <a:lstStyle/>
                    <a:p>
                      <a:pPr algn="l">
                        <a:lnSpc>
                          <a:spcPct val="107000"/>
                        </a:lnSpc>
                        <a:spcAft>
                          <a:spcPts val="800"/>
                        </a:spcAft>
                      </a:pPr>
                      <a:r>
                        <a:rPr lang="fr-FR"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3.</a:t>
                      </a:r>
                      <a:endParaRPr lang="en-GB"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err="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no</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err="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grey</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b="0" dirty="0" err="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right</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err="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she</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74447836"/>
                  </a:ext>
                </a:extLst>
              </a:tr>
              <a:tr h="232343">
                <a:tc vMerge="1">
                  <a:txBody>
                    <a:bodyPr/>
                    <a:lstStyle/>
                    <a:p>
                      <a:endParaRPr lang="en-GB"/>
                    </a:p>
                  </a:txBody>
                  <a:tcPr/>
                </a:tc>
                <a:tc>
                  <a:txBody>
                    <a:bodyPr/>
                    <a:lstStyle/>
                    <a:p>
                      <a:pPr algn="ctr">
                        <a:lnSpc>
                          <a:spcPct val="107000"/>
                        </a:lnSpc>
                        <a:spcAft>
                          <a:spcPts val="800"/>
                        </a:spcAft>
                      </a:pPr>
                      <a:r>
                        <a:rPr lang="de-DE"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b="0">
                          <a:solidFill>
                            <a:schemeClr val="accent4">
                              <a:lumMod val="75000"/>
                            </a:schemeClr>
                          </a:solidFill>
                          <a:effectLst/>
                          <a:latin typeface="Calibri" panose="020F0502020204030204" pitchFamily="34" charset="0"/>
                          <a:ea typeface="MS Gothic" panose="020B0609070205080204" pitchFamily="49" charset="-128"/>
                          <a:cs typeface="Calibri" panose="020F0502020204030204" pitchFamily="34" charset="0"/>
                        </a:rPr>
                        <a:t>☐</a:t>
                      </a:r>
                      <a:endParaRPr lang="en-GB" sz="2400" b="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583002"/>
                  </a:ext>
                </a:extLst>
              </a:tr>
              <a:tr h="497296">
                <a:tc rowSpan="2">
                  <a:txBody>
                    <a:bodyPr/>
                    <a:lstStyle/>
                    <a:p>
                      <a:pPr algn="l">
                        <a:lnSpc>
                          <a:spcPct val="107000"/>
                        </a:lnSpc>
                        <a:spcAft>
                          <a:spcPts val="800"/>
                        </a:spcAft>
                      </a:pPr>
                      <a:r>
                        <a:rPr lang="fr-FR"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4.</a:t>
                      </a:r>
                      <a:endParaRPr lang="en-GB" sz="8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he</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b="0" dirty="0" err="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thing</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b="0" dirty="0" err="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colour</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de-DE" sz="2400" b="0" dirty="0" err="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bad</a:t>
                      </a:r>
                      <a:endParaRPr lang="en-GB" sz="2400" b="0"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4218855"/>
                  </a:ext>
                </a:extLst>
              </a:tr>
              <a:tr h="232343">
                <a:tc vMerge="1">
                  <a:txBody>
                    <a:bodyPr/>
                    <a:lstStyle/>
                    <a:p>
                      <a:endParaRPr lang="en-GB"/>
                    </a:p>
                  </a:txBody>
                  <a:tcPr/>
                </a:tc>
                <a:tc>
                  <a:txBody>
                    <a:bodyPr/>
                    <a:lstStyle/>
                    <a:p>
                      <a:pPr algn="ctr">
                        <a:lnSpc>
                          <a:spcPct val="107000"/>
                        </a:lnSpc>
                        <a:spcAft>
                          <a:spcPts val="800"/>
                        </a:spcAft>
                      </a:pPr>
                      <a:r>
                        <a:rPr lang="de-DE"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dirty="0">
                          <a:solidFill>
                            <a:srgbClr val="1F4E79"/>
                          </a:solidFill>
                          <a:effectLst/>
                          <a:latin typeface="Calibri" panose="020F0502020204030204" pitchFamily="34" charset="0"/>
                          <a:ea typeface="MS Gothic" panose="020B0609070205080204" pitchFamily="49" charset="-128"/>
                          <a:cs typeface="Calibri" panose="020F0502020204030204" pitchFamily="34" charset="0"/>
                        </a:rPr>
                        <a:t>☐</a:t>
                      </a:r>
                      <a:endParaRPr lang="en-GB" sz="24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6027756"/>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For each question, p</a:t>
            </a:r>
            <a:r>
              <a:rPr lang="en-US">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ut a </a:t>
            </a:r>
            <a:r>
              <a:rPr lang="en-US"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cross (x)</a:t>
            </a:r>
            <a:r>
              <a:rPr lang="en-US">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 English meaning </a:t>
            </a:r>
            <a:r>
              <a:rPr lang="en-US">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that matches what you hear. You will hear each German word </a:t>
            </a:r>
            <a:r>
              <a:rPr lang="en-US"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 (4 points on this slide)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Robbie is from another planet. </a:t>
            </a:r>
            <a:r>
              <a:rPr lang="en-GB" kern="0" dirty="0">
                <a:solidFill>
                  <a:srgbClr val="4472C4">
                    <a:lumMod val="50000"/>
                  </a:srgbClr>
                </a:solidFill>
                <a:latin typeface="Century Gothic" panose="020B0502020202020204" pitchFamily="34" charset="0"/>
              </a:rPr>
              <a:t>He likes </a:t>
            </a:r>
            <a:r>
              <a:rPr lang="en-GB" kern="0" dirty="0" err="1">
                <a:solidFill>
                  <a:srgbClr val="4472C4">
                    <a:lumMod val="50000"/>
                  </a:srgbClr>
                </a:solidFill>
                <a:latin typeface="Century Gothic" panose="020B0502020202020204" pitchFamily="34" charset="0"/>
              </a:rPr>
              <a:t>Eart</a:t>
            </a:r>
            <a:r>
              <a:rPr kumimoji="0" lang="en-GB"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h and speaking German but often forgets word meanings, spellings and things like gender and verb forms. Help Robbie by answering the questions in this quiz. </a:t>
            </a:r>
            <a:endParaRPr kumimoji="0" lang="en-GB" sz="2800" b="0" i="0" u="none" strike="noStrike" kern="0" cap="none" spc="0" normalizeH="0" baseline="0" noProof="0" dirty="0">
              <a:ln>
                <a:noFill/>
              </a:ln>
              <a:solidFill>
                <a:sysClr val="windowText" lastClr="000000"/>
              </a:solidFill>
              <a:effectLst/>
              <a:uLnTx/>
              <a:uFillTx/>
            </a:endParaRPr>
          </a:p>
        </p:txBody>
      </p:sp>
      <p:sp>
        <p:nvSpPr>
          <p:cNvPr id="14" name="Rectangle 13">
            <a:hlinkClick r:id="" action="ppaction://noaction">
              <a:snd r:embed="rId3" name="Vocab_2.1.wav"/>
            </a:hlinkClick>
            <a:extLst>
              <a:ext uri="{FF2B5EF4-FFF2-40B4-BE49-F238E27FC236}">
                <a16:creationId xmlns:a16="http://schemas.microsoft.com/office/drawing/2014/main" id="{8A997B6E-5985-435D-8A7D-13BDF475D415}"/>
              </a:ext>
            </a:extLst>
          </p:cNvPr>
          <p:cNvSpPr/>
          <p:nvPr/>
        </p:nvSpPr>
        <p:spPr>
          <a:xfrm>
            <a:off x="2102858" y="297433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4" name="Vocab_2.2.wav"/>
            </a:hlinkClick>
            <a:extLst>
              <a:ext uri="{FF2B5EF4-FFF2-40B4-BE49-F238E27FC236}">
                <a16:creationId xmlns:a16="http://schemas.microsoft.com/office/drawing/2014/main" id="{F4615312-C611-4356-A0C5-6FE99D0344A2}"/>
              </a:ext>
            </a:extLst>
          </p:cNvPr>
          <p:cNvSpPr/>
          <p:nvPr/>
        </p:nvSpPr>
        <p:spPr>
          <a:xfrm>
            <a:off x="2102858" y="380339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5" name="Vocab_2.3.wav"/>
            </a:hlinkClick>
            <a:extLst>
              <a:ext uri="{FF2B5EF4-FFF2-40B4-BE49-F238E27FC236}">
                <a16:creationId xmlns:a16="http://schemas.microsoft.com/office/drawing/2014/main" id="{01CC2E26-13CF-4F85-819C-F4E7E8906553}"/>
              </a:ext>
            </a:extLst>
          </p:cNvPr>
          <p:cNvSpPr/>
          <p:nvPr/>
        </p:nvSpPr>
        <p:spPr>
          <a:xfrm>
            <a:off x="2102857" y="470655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6" name="Vocab_2.4.wav"/>
            </a:hlinkClick>
            <a:extLst>
              <a:ext uri="{FF2B5EF4-FFF2-40B4-BE49-F238E27FC236}">
                <a16:creationId xmlns:a16="http://schemas.microsoft.com/office/drawing/2014/main" id="{38586378-39B8-4178-BE89-C951F6DBEA88}"/>
              </a:ext>
            </a:extLst>
          </p:cNvPr>
          <p:cNvSpPr/>
          <p:nvPr/>
        </p:nvSpPr>
        <p:spPr>
          <a:xfrm>
            <a:off x="2102857" y="5546126"/>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4</a:t>
            </a:r>
          </a:p>
        </p:txBody>
      </p:sp>
      <p:pic>
        <p:nvPicPr>
          <p:cNvPr id="18" name="Picture 17" descr="A picture containing text, clipart&#10;&#10;Description automatically generated">
            <a:extLst>
              <a:ext uri="{FF2B5EF4-FFF2-40B4-BE49-F238E27FC236}">
                <a16:creationId xmlns:a16="http://schemas.microsoft.com/office/drawing/2014/main" id="{8A830B83-F7AA-48E0-AB18-0939FB3B4A1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101002"/>
            <a:ext cx="958467" cy="1224709"/>
          </a:xfrm>
          <a:prstGeom prst="rect">
            <a:avLst/>
          </a:prstGeom>
        </p:spPr>
      </p:pic>
      <p:pic>
        <p:nvPicPr>
          <p:cNvPr id="1026" name="Picture 2" descr="Free illustrations of Alien">
            <a:extLst>
              <a:ext uri="{FF2B5EF4-FFF2-40B4-BE49-F238E27FC236}">
                <a16:creationId xmlns:a16="http://schemas.microsoft.com/office/drawing/2014/main" id="{83CAFF23-4027-1DFE-17FF-AEF16B8CBA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459" y="127480"/>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A9B4E61-346E-730D-9E18-4EDEA1670F55}"/>
              </a:ext>
            </a:extLst>
          </p:cNvPr>
          <p:cNvSpPr/>
          <p:nvPr/>
        </p:nvSpPr>
        <p:spPr>
          <a:xfrm>
            <a:off x="142240" y="1123707"/>
            <a:ext cx="10916920" cy="456792"/>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Vocabulary</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99881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17559" y="1100402"/>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schreiben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1157433"/>
          </a:xfrm>
          <a:prstGeom prst="rect">
            <a:avLst/>
          </a:prstGeom>
        </p:spPr>
        <p:txBody>
          <a:bodyPr wrap="square" lIns="91440" tIns="45720" rIns="91440" bIns="45720" anchor="t">
            <a:spAutoFit/>
          </a:bodyPr>
          <a:lstStyle/>
          <a:p>
            <a:pPr>
              <a:lnSpc>
                <a:spcPct val="107000"/>
              </a:lnSpc>
              <a:spcAft>
                <a:spcPts val="800"/>
              </a:spcAft>
            </a:pPr>
            <a:r>
              <a:rPr lang="en-US" sz="2000" dirty="0">
                <a:solidFill>
                  <a:srgbClr val="1F4E79"/>
                </a:solidFill>
                <a:latin typeface="Century Gothic"/>
                <a:ea typeface="DengXian"/>
                <a:cs typeface="Times New Roman"/>
              </a:rPr>
              <a:t> </a:t>
            </a:r>
            <a:r>
              <a:rPr lang="en-US" sz="2000" b="1" dirty="0">
                <a:solidFill>
                  <a:srgbClr val="1F4E79"/>
                </a:solidFill>
                <a:latin typeface="Century Gothic"/>
                <a:ea typeface="DengXian"/>
                <a:cs typeface="Times New Roman"/>
              </a:rPr>
              <a:t>D  </a:t>
            </a:r>
            <a:r>
              <a:rPr lang="en-US" sz="2000" b="1" dirty="0">
                <a:solidFill>
                  <a:srgbClr val="1F4E79"/>
                </a:solidFill>
                <a:latin typeface="Century Gothic"/>
                <a:ea typeface="Times New Roman" panose="02020603050405020304" pitchFamily="18" charset="0"/>
                <a:cs typeface="Arial"/>
              </a:rPr>
              <a:t>Translate </a:t>
            </a:r>
            <a:r>
              <a:rPr lang="en-US" sz="2000" dirty="0">
                <a:solidFill>
                  <a:srgbClr val="1F4E79"/>
                </a:solidFill>
                <a:latin typeface="Century Gothic"/>
                <a:ea typeface="Times New Roman" panose="02020603050405020304" pitchFamily="18" charset="0"/>
                <a:cs typeface="Arial"/>
              </a:rPr>
              <a:t>the</a:t>
            </a:r>
            <a:r>
              <a:rPr lang="en-US" sz="2000" b="1" dirty="0">
                <a:solidFill>
                  <a:srgbClr val="1F4E79"/>
                </a:solidFill>
                <a:latin typeface="Century Gothic"/>
                <a:ea typeface="Times New Roman" panose="02020603050405020304" pitchFamily="18" charset="0"/>
                <a:cs typeface="Arial"/>
              </a:rPr>
              <a:t> </a:t>
            </a:r>
            <a:r>
              <a:rPr lang="en-US" sz="2000" b="1" u="sng" dirty="0">
                <a:solidFill>
                  <a:srgbClr val="1F4E79"/>
                </a:solidFill>
                <a:latin typeface="Century Gothic"/>
                <a:ea typeface="Times New Roman" panose="02020603050405020304" pitchFamily="18" charset="0"/>
                <a:cs typeface="Arial"/>
              </a:rPr>
              <a:t>underlined English words</a:t>
            </a:r>
            <a:r>
              <a:rPr lang="en-US" sz="2000" b="1" dirty="0">
                <a:solidFill>
                  <a:srgbClr val="1F4E79"/>
                </a:solidFill>
                <a:latin typeface="Century Gothic"/>
                <a:ea typeface="Times New Roman" panose="02020603050405020304" pitchFamily="18" charset="0"/>
                <a:cs typeface="Arial"/>
              </a:rPr>
              <a:t> </a:t>
            </a:r>
            <a:r>
              <a:rPr lang="en-US" sz="2000" dirty="0">
                <a:solidFill>
                  <a:srgbClr val="1F4E79"/>
                </a:solidFill>
                <a:latin typeface="Century Gothic"/>
                <a:ea typeface="Times New Roman" panose="02020603050405020304" pitchFamily="18" charset="0"/>
                <a:cs typeface="Arial"/>
              </a:rPr>
              <a:t>to complete the German </a:t>
            </a:r>
            <a:r>
              <a:rPr lang="en-US" sz="2000">
                <a:solidFill>
                  <a:srgbClr val="1F4E79"/>
                </a:solidFill>
                <a:latin typeface="Century Gothic"/>
                <a:ea typeface="Times New Roman" panose="02020603050405020304" pitchFamily="18" charset="0"/>
                <a:cs typeface="Arial"/>
              </a:rPr>
              <a:t>sentence. (10 points on this slide, 2 each for items 2, 3, 5 and 6)</a:t>
            </a:r>
            <a:endParaRPr lang="en-GB" sz="2000">
              <a:solidFill>
                <a:srgbClr val="1F4E79"/>
              </a:solidFill>
              <a:latin typeface="Century Gothic"/>
              <a:ea typeface="DengXian" panose="02010600030101010101" pitchFamily="2" charset="-122"/>
              <a:cs typeface="Arial"/>
            </a:endParaRPr>
          </a:p>
          <a:p>
            <a:pPr>
              <a:lnSpc>
                <a:spcPct val="107000"/>
              </a:lnSpc>
              <a:spcAft>
                <a:spcPts val="80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583FD6C-5D9A-C4F7-DBCB-8F1130E654C6}"/>
              </a:ext>
            </a:extLst>
          </p:cNvPr>
          <p:cNvSpPr txBox="1"/>
          <p:nvPr/>
        </p:nvSpPr>
        <p:spPr>
          <a:xfrm>
            <a:off x="572618" y="2025599"/>
            <a:ext cx="11410420" cy="3470565"/>
          </a:xfrm>
          <a:prstGeom prst="rect">
            <a:avLst/>
          </a:prstGeom>
          <a:noFill/>
        </p:spPr>
        <p:txBody>
          <a:bodyPr wrap="square">
            <a:spAutoFit/>
          </a:bodyPr>
          <a:lstStyle/>
          <a:p>
            <a:pPr>
              <a:lnSpc>
                <a:spcPct val="150000"/>
              </a:lnSpc>
              <a:spcAft>
                <a:spcPts val="800"/>
              </a:spcAft>
            </a:pP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The homework is </a:t>
            </a:r>
            <a:r>
              <a:rPr lang="en-GB" sz="22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easy</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Die Hausaufgabe ist </a:t>
            </a:r>
            <a:r>
              <a:rPr lang="de-DE" sz="22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einfach</a:t>
            </a:r>
            <a:r>
              <a:rPr lang="de-DE"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2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a:t>
            </a:r>
            <a:r>
              <a:rPr lang="de-DE"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200" b="1"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de-DE"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2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a:t>
            </a:r>
            <a:r>
              <a:rPr lang="de-DE"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The </a:t>
            </a:r>
            <a:r>
              <a:rPr lang="en-GB" sz="22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apple</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 there.		Der </a:t>
            </a:r>
            <a:r>
              <a:rPr lang="en-GB" sz="22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Apfel</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2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ist</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da.		        (write </a:t>
            </a:r>
            <a:r>
              <a:rPr lang="en-GB" sz="22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a:t>
            </a:r>
          </a:p>
          <a:p>
            <a:pPr>
              <a:lnSpc>
                <a:spcPct val="107000"/>
              </a:lnSpc>
              <a:spcAft>
                <a:spcPts val="800"/>
              </a:spcAft>
            </a:pP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The jacket is </a:t>
            </a:r>
            <a:r>
              <a:rPr lang="en-GB" sz="22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not</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2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green</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Die Jacke ist </a:t>
            </a:r>
            <a:r>
              <a:rPr lang="de-DE" sz="22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nicht</a:t>
            </a:r>
            <a:r>
              <a:rPr lang="de-DE" sz="2200"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2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grün</a:t>
            </a:r>
            <a:r>
              <a:rPr lang="de-DE"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 </a:t>
            </a:r>
            <a:r>
              <a:rPr lang="en-GB" sz="22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p>
          <a:p>
            <a:pPr>
              <a:lnSpc>
                <a:spcPct val="107000"/>
              </a:lnSpc>
              <a:spcAft>
                <a:spcPts val="800"/>
              </a:spcAft>
            </a:pP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The task </a:t>
            </a:r>
            <a:r>
              <a:rPr lang="en-GB" sz="22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clear.			Die Aufgabe </a:t>
            </a:r>
            <a:r>
              <a:rPr lang="en-GB" sz="22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ist</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2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k</a:t>
            </a:r>
            <a:r>
              <a:rPr lang="en-GB" sz="22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lar</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2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a:t>
            </a:r>
          </a:p>
          <a:p>
            <a:pPr>
              <a:lnSpc>
                <a:spcPct val="107000"/>
              </a:lnSpc>
              <a:spcAft>
                <a:spcPts val="800"/>
              </a:spcAft>
            </a:pP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My </a:t>
            </a:r>
            <a:r>
              <a:rPr lang="en-GB" sz="22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(female) partner</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 here.	</a:t>
            </a:r>
            <a:r>
              <a:rPr lang="de-DE"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Meine </a:t>
            </a:r>
            <a:r>
              <a:rPr lang="de-DE" sz="22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Partnerin</a:t>
            </a:r>
            <a:r>
              <a:rPr lang="de-DE"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ist hier.	        (</a:t>
            </a:r>
            <a:r>
              <a:rPr lang="de-DE" sz="22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a:t>
            </a:r>
            <a:r>
              <a:rPr lang="de-DE"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200" b="1"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de-DE"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2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a:t>
            </a:r>
            <a:r>
              <a:rPr lang="de-DE"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The </a:t>
            </a:r>
            <a:r>
              <a:rPr lang="en-GB" sz="22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list</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 </a:t>
            </a:r>
            <a:r>
              <a:rPr lang="en-GB" sz="22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long</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Die</a:t>
            </a:r>
            <a:r>
              <a:rPr lang="en-GB" sz="22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2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Liste</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2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ist</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2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lang</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2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en-GB" sz="2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a:t>
            </a:r>
          </a:p>
          <a:p>
            <a:pPr>
              <a:lnSpc>
                <a:spcPct val="150000"/>
              </a:lnSpc>
              <a:spcAft>
                <a:spcPts val="800"/>
              </a:spcAft>
            </a:pPr>
            <a:endParaRPr lang="en-GB" sz="22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15" name="Graphic 14" descr="Blackboard">
            <a:extLst>
              <a:ext uri="{FF2B5EF4-FFF2-40B4-BE49-F238E27FC236}">
                <a16:creationId xmlns:a16="http://schemas.microsoft.com/office/drawing/2014/main" id="{9137DBD6-09EF-3F36-5D34-8CB6B76076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22665" y="-118402"/>
            <a:ext cx="1431211" cy="1431211"/>
          </a:xfrm>
          <a:prstGeom prst="rect">
            <a:avLst/>
          </a:prstGeom>
        </p:spPr>
      </p:pic>
      <p:sp>
        <p:nvSpPr>
          <p:cNvPr id="17" name="Title 2">
            <a:extLst>
              <a:ext uri="{FF2B5EF4-FFF2-40B4-BE49-F238E27FC236}">
                <a16:creationId xmlns:a16="http://schemas.microsoft.com/office/drawing/2014/main" id="{769BACB5-01A3-39FB-0C9F-D6F83E00476B}"/>
              </a:ext>
            </a:extLst>
          </p:cNvPr>
          <p:cNvSpPr txBox="1">
            <a:spLocks/>
          </p:cNvSpPr>
          <p:nvPr/>
        </p:nvSpPr>
        <p:spPr>
          <a:xfrm>
            <a:off x="10722664" y="1093304"/>
            <a:ext cx="1426169" cy="424815"/>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schreiben</a:t>
            </a:r>
          </a:p>
        </p:txBody>
      </p:sp>
    </p:spTree>
    <p:extLst>
      <p:ext uri="{BB962C8B-B14F-4D97-AF65-F5344CB8AC3E}">
        <p14:creationId xmlns:p14="http://schemas.microsoft.com/office/powerpoint/2010/main" val="2239272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9405139" cy="455830"/>
          </a:xfrm>
          <a:prstGeom prst="rect">
            <a:avLst/>
          </a:prstGeom>
        </p:spPr>
        <p:txBody>
          <a:bodyPr wrap="non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 </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 (3 points on this slide)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1300916597"/>
              </p:ext>
            </p:extLst>
          </p:nvPr>
        </p:nvGraphicFramePr>
        <p:xfrm>
          <a:off x="2596056" y="1251284"/>
          <a:ext cx="6495392" cy="5055945"/>
        </p:xfrm>
        <a:graphic>
          <a:graphicData uri="http://schemas.openxmlformats.org/drawingml/2006/table">
            <a:tbl>
              <a:tblPr firstRow="1" firstCol="1" bandRow="1"/>
              <a:tblGrid>
                <a:gridCol w="643729">
                  <a:extLst>
                    <a:ext uri="{9D8B030D-6E8A-4147-A177-3AD203B41FA5}">
                      <a16:colId xmlns:a16="http://schemas.microsoft.com/office/drawing/2014/main" val="491557998"/>
                    </a:ext>
                  </a:extLst>
                </a:gridCol>
                <a:gridCol w="2450556">
                  <a:extLst>
                    <a:ext uri="{9D8B030D-6E8A-4147-A177-3AD203B41FA5}">
                      <a16:colId xmlns:a16="http://schemas.microsoft.com/office/drawing/2014/main" val="966880830"/>
                    </a:ext>
                  </a:extLst>
                </a:gridCol>
                <a:gridCol w="3401107">
                  <a:extLst>
                    <a:ext uri="{9D8B030D-6E8A-4147-A177-3AD203B41FA5}">
                      <a16:colId xmlns:a16="http://schemas.microsoft.com/office/drawing/2014/main" val="996049692"/>
                    </a:ext>
                  </a:extLst>
                </a:gridCol>
              </a:tblGrid>
              <a:tr h="1701382">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lang="zh-CN" altLang="en-US" sz="2400" dirty="0">
                          <a:solidFill>
                            <a:srgbClr val="1F4E79"/>
                          </a:solidFill>
                          <a:effectLst/>
                          <a:latin typeface="Calibri" panose="020F0502020204030204" pitchFamily="34" charset="0"/>
                          <a:ea typeface="MS Gothic" panose="020B0609070205080204" pitchFamily="49" charset="-128"/>
                          <a:cs typeface="Calibri" panose="020F0502020204030204"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400" b="1" dirty="0">
                          <a:solidFill>
                            <a:srgbClr val="7030A0"/>
                          </a:solidFill>
                          <a:effectLst/>
                          <a:latin typeface="Century Gothic" panose="020B0502020202020204" pitchFamily="34" charset="0"/>
                          <a:ea typeface="DengXian" panose="02010600030101010101" pitchFamily="2" charset="-122"/>
                          <a:cs typeface="Times New Roman" panose="02020603050405020304" pitchFamily="18" charset="0"/>
                        </a:rPr>
                        <a:t>I </a:t>
                      </a:r>
                    </a:p>
                    <a:p>
                      <a:pPr>
                        <a:lnSpc>
                          <a:spcPct val="107000"/>
                        </a:lnSpc>
                        <a:spcBef>
                          <a:spcPts val="600"/>
                        </a:spcBef>
                        <a:spcAft>
                          <a:spcPts val="60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4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p>
                    <a:p>
                      <a:pPr>
                        <a:lnSpc>
                          <a:spcPct val="107000"/>
                        </a:lnSpc>
                        <a:spcBef>
                          <a:spcPts val="600"/>
                        </a:spcBef>
                        <a:spcAft>
                          <a:spcPts val="600"/>
                        </a:spcAft>
                      </a:pPr>
                      <a:r>
                        <a:rPr lang="de-DE" sz="2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bin alt.</a:t>
                      </a:r>
                      <a:endParaRPr lang="en-GB" sz="2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1694546">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4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zh-CN" altLang="en-US" sz="2400" dirty="0">
                          <a:solidFill>
                            <a:srgbClr val="1F4E79"/>
                          </a:solidFill>
                          <a:effectLst/>
                          <a:latin typeface="Calibri" panose="020F0502020204030204" pitchFamily="34" charset="0"/>
                          <a:ea typeface="MS Gothic" panose="020B0609070205080204" pitchFamily="49" charset="-128"/>
                          <a:cs typeface="Calibri" panose="020F0502020204030204"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400" b="1" dirty="0">
                          <a:solidFill>
                            <a:srgbClr val="7030A0"/>
                          </a:solidFill>
                          <a:effectLst/>
                          <a:latin typeface="Century Gothic" panose="020B0502020202020204" pitchFamily="34" charset="0"/>
                          <a:ea typeface="DengXian" panose="02010600030101010101" pitchFamily="2" charset="-122"/>
                          <a:cs typeface="Times New Roman" panose="02020603050405020304" pitchFamily="18" charset="0"/>
                        </a:rPr>
                        <a:t>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8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p>
                    <a:p>
                      <a:pPr>
                        <a:lnSpc>
                          <a:spcPct val="107000"/>
                        </a:lnSpc>
                        <a:spcBef>
                          <a:spcPts val="600"/>
                        </a:spcBef>
                        <a:spcAft>
                          <a:spcPts val="600"/>
                        </a:spcAft>
                      </a:pPr>
                      <a:r>
                        <a:rPr lang="de-DE" sz="28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ist hier.</a:t>
                      </a:r>
                      <a:endParaRPr lang="en-GB" sz="28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r h="1660017">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marL="0" marR="0" lvl="0" indent="0" algn="l" defTabSz="914400" rtl="0" eaLnBrk="1" fontAlgn="auto" latinLnBrk="0" hangingPunct="1">
                        <a:lnSpc>
                          <a:spcPct val="107000"/>
                        </a:lnSpc>
                        <a:spcBef>
                          <a:spcPts val="600"/>
                        </a:spcBef>
                        <a:spcAft>
                          <a:spcPts val="600"/>
                        </a:spcAft>
                        <a:buClrTx/>
                        <a:buSzTx/>
                        <a:buFontTx/>
                        <a:buNone/>
                        <a:tabLst/>
                        <a:defRPr/>
                      </a:pPr>
                      <a:r>
                        <a:rPr lang="zh-CN" altLang="en-US" sz="2400" dirty="0">
                          <a:solidFill>
                            <a:srgbClr val="1F4E79"/>
                          </a:solidFill>
                          <a:effectLst/>
                          <a:latin typeface="Calibri" panose="020F0502020204030204" pitchFamily="34" charset="0"/>
                          <a:ea typeface="MS Gothic" panose="020B0609070205080204" pitchFamily="49" charset="-128"/>
                          <a:cs typeface="Calibri" panose="020F0502020204030204"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400" b="1" dirty="0">
                          <a:solidFill>
                            <a:srgbClr val="7030A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400" b="1" baseline="-25000" dirty="0">
                          <a:solidFill>
                            <a:srgbClr val="7030A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400" b="1" dirty="0">
                        <a:solidFill>
                          <a:srgbClr val="7030A0"/>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p>
                    <a:p>
                      <a:pPr>
                        <a:lnSpc>
                          <a:spcPct val="107000"/>
                        </a:lnSpc>
                        <a:spcBef>
                          <a:spcPts val="600"/>
                        </a:spcBef>
                        <a:spcAft>
                          <a:spcPts val="600"/>
                        </a:spcAft>
                      </a:pPr>
                      <a:r>
                        <a:rPr lang="de-DE" sz="2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bist neu.</a:t>
                      </a:r>
                      <a:endParaRPr lang="en-GB" sz="2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6010087"/>
                  </a:ext>
                </a:extLst>
              </a:tr>
            </a:tbl>
          </a:graphicData>
        </a:graphic>
      </p:graphicFrame>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sp>
        <p:nvSpPr>
          <p:cNvPr id="12" name="Rectangle 11">
            <a:extLst>
              <a:ext uri="{FF2B5EF4-FFF2-40B4-BE49-F238E27FC236}">
                <a16:creationId xmlns:a16="http://schemas.microsoft.com/office/drawing/2014/main" id="{645BBE2E-35F4-0202-3B83-33AF2B32B646}"/>
              </a:ext>
            </a:extLst>
          </p:cNvPr>
          <p:cNvSpPr/>
          <p:nvPr/>
        </p:nvSpPr>
        <p:spPr>
          <a:xfrm>
            <a:off x="1274444" y="153526"/>
            <a:ext cx="10916920" cy="456792"/>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Grammar</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7335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8262075" cy="1384161"/>
          </a:xfrm>
          <a:prstGeom prst="rect">
            <a:avLst/>
          </a:prstGeom>
        </p:spPr>
        <p:txBody>
          <a:bodyPr wrap="square">
            <a:spAutoFit/>
          </a:bodyPr>
          <a:lstStyle/>
          <a:p>
            <a:pPr>
              <a:lnSpc>
                <a:spcPct val="107000"/>
              </a:lnSpc>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Add a full stop (.) or a question mark (?) next to each sentence to show whether it is a statement or a question. (2 points on this slide)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sp>
        <p:nvSpPr>
          <p:cNvPr id="13" name="Rectangle 12">
            <a:hlinkClick r:id="" action="ppaction://noaction">
              <a:snd r:embed="rId5" name="Gram_9.1.wav"/>
            </a:hlinkClick>
            <a:extLst>
              <a:ext uri="{FF2B5EF4-FFF2-40B4-BE49-F238E27FC236}">
                <a16:creationId xmlns:a16="http://schemas.microsoft.com/office/drawing/2014/main" id="{B2CD4873-FC19-B69C-C396-5848B037734C}"/>
              </a:ext>
            </a:extLst>
          </p:cNvPr>
          <p:cNvSpPr/>
          <p:nvPr/>
        </p:nvSpPr>
        <p:spPr>
          <a:xfrm>
            <a:off x="1142609" y="2628224"/>
            <a:ext cx="4038991" cy="457048"/>
          </a:xfrm>
          <a:prstGeom prst="rect">
            <a:avLst/>
          </a:prstGeom>
        </p:spPr>
        <p:txBody>
          <a:bodyPr wrap="square">
            <a:spAutoFit/>
          </a:bodyPr>
          <a:lstStyle/>
          <a:p>
            <a:pPr>
              <a:lnSpc>
                <a:spcPct val="107000"/>
              </a:lnSpc>
            </a:pPr>
            <a:r>
              <a:rPr lang="en-US"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1.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Ist die Karte rund</a:t>
            </a:r>
            <a:endParaRPr lang="en-GB" sz="24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B1C158F-41CA-128B-F54C-EB6254F7E552}"/>
              </a:ext>
            </a:extLst>
          </p:cNvPr>
          <p:cNvSpPr txBox="1"/>
          <p:nvPr/>
        </p:nvSpPr>
        <p:spPr>
          <a:xfrm>
            <a:off x="4172469" y="2566342"/>
            <a:ext cx="483614" cy="523220"/>
          </a:xfrm>
          <a:prstGeom prst="rect">
            <a:avLst/>
          </a:prstGeom>
          <a:noFill/>
          <a:ln>
            <a:solidFill>
              <a:srgbClr val="002060"/>
            </a:solidFill>
          </a:ln>
        </p:spPr>
        <p:txBody>
          <a:bodyPr wrap="square" rtlCol="0">
            <a:spAutoFit/>
          </a:bodyPr>
          <a:lstStyle/>
          <a:p>
            <a:pPr algn="ctr"/>
            <a:r>
              <a:rPr lang="en-GB" sz="2800" b="1" dirty="0">
                <a:solidFill>
                  <a:srgbClr val="7030A0"/>
                </a:solidFill>
              </a:rPr>
              <a:t>?</a:t>
            </a:r>
            <a:endParaRPr lang="en-GB" b="1" dirty="0">
              <a:solidFill>
                <a:srgbClr val="7030A0"/>
              </a:solidFill>
            </a:endParaRPr>
          </a:p>
        </p:txBody>
      </p:sp>
      <p:sp>
        <p:nvSpPr>
          <p:cNvPr id="14" name="Rectangle 13">
            <a:hlinkClick r:id="" action="ppaction://noaction">
              <a:snd r:embed="rId6" name="Gram_9.2.wav"/>
            </a:hlinkClick>
            <a:extLst>
              <a:ext uri="{FF2B5EF4-FFF2-40B4-BE49-F238E27FC236}">
                <a16:creationId xmlns:a16="http://schemas.microsoft.com/office/drawing/2014/main" id="{8A594994-2548-5255-183C-1D20B9214DF6}"/>
              </a:ext>
            </a:extLst>
          </p:cNvPr>
          <p:cNvSpPr/>
          <p:nvPr/>
        </p:nvSpPr>
        <p:spPr>
          <a:xfrm>
            <a:off x="1142608" y="3343477"/>
            <a:ext cx="8262075" cy="457048"/>
          </a:xfrm>
          <a:prstGeom prst="rect">
            <a:avLst/>
          </a:prstGeom>
        </p:spPr>
        <p:txBody>
          <a:bodyPr wrap="square">
            <a:spAutoFit/>
          </a:bodyPr>
          <a:lstStyle/>
          <a:p>
            <a:pPr>
              <a:lnSpc>
                <a:spcPct val="107000"/>
              </a:lnSpc>
            </a:pPr>
            <a:r>
              <a:rPr lang="en-US"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2.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Der Preis ist da</a:t>
            </a:r>
            <a:endParaRPr lang="en-GB" sz="24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DDD0230-CB24-9927-600F-2D8E8B46041A}"/>
              </a:ext>
            </a:extLst>
          </p:cNvPr>
          <p:cNvSpPr txBox="1"/>
          <p:nvPr/>
        </p:nvSpPr>
        <p:spPr>
          <a:xfrm>
            <a:off x="3930662" y="3294994"/>
            <a:ext cx="483614" cy="461665"/>
          </a:xfrm>
          <a:prstGeom prst="rect">
            <a:avLst/>
          </a:prstGeom>
          <a:noFill/>
          <a:ln>
            <a:solidFill>
              <a:srgbClr val="002060"/>
            </a:solidFill>
          </a:ln>
        </p:spPr>
        <p:txBody>
          <a:bodyPr wrap="square" rtlCol="0">
            <a:spAutoFit/>
          </a:bodyPr>
          <a:lstStyle/>
          <a:p>
            <a:pPr algn="ctr"/>
            <a:r>
              <a:rPr lang="en-GB" sz="2400" b="1" dirty="0">
                <a:solidFill>
                  <a:srgbClr val="7030A0"/>
                </a:solidFill>
              </a:rPr>
              <a:t>.</a:t>
            </a:r>
            <a:endParaRPr lang="en-GB" b="1" dirty="0">
              <a:solidFill>
                <a:srgbClr val="7030A0"/>
              </a:solidFill>
            </a:endParaRPr>
          </a:p>
        </p:txBody>
      </p:sp>
    </p:spTree>
    <p:extLst>
      <p:ext uri="{BB962C8B-B14F-4D97-AF65-F5344CB8AC3E}">
        <p14:creationId xmlns:p14="http://schemas.microsoft.com/office/powerpoint/2010/main" val="2660404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8887717" cy="725520"/>
          </a:xfrm>
          <a:prstGeom prst="rect">
            <a:avLst/>
          </a:prstGeom>
        </p:spPr>
        <p:txBody>
          <a:bodyPr wrap="square">
            <a:spAutoFit/>
          </a:bodyPr>
          <a:lstStyle/>
          <a:p>
            <a:pPr>
              <a:lnSpc>
                <a:spcPct val="107000"/>
              </a:lnSpc>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 </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Choose which noun completes each phrase. </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3</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points on this slide)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graphicFrame>
        <p:nvGraphicFramePr>
          <p:cNvPr id="6" name="Table 5">
            <a:extLst>
              <a:ext uri="{FF2B5EF4-FFF2-40B4-BE49-F238E27FC236}">
                <a16:creationId xmlns:a16="http://schemas.microsoft.com/office/drawing/2014/main" id="{0765F07E-4C91-9049-0702-E96C9B89FEAF}"/>
              </a:ext>
            </a:extLst>
          </p:cNvPr>
          <p:cNvGraphicFramePr>
            <a:graphicFrameLocks noGrp="1"/>
          </p:cNvGraphicFramePr>
          <p:nvPr>
            <p:extLst>
              <p:ext uri="{D42A27DB-BD31-4B8C-83A1-F6EECF244321}">
                <p14:modId xmlns:p14="http://schemas.microsoft.com/office/powerpoint/2010/main" val="4028604656"/>
              </p:ext>
            </p:extLst>
          </p:nvPr>
        </p:nvGraphicFramePr>
        <p:xfrm>
          <a:off x="1118937" y="1961146"/>
          <a:ext cx="4928629" cy="3477126"/>
        </p:xfrm>
        <a:graphic>
          <a:graphicData uri="http://schemas.openxmlformats.org/drawingml/2006/table">
            <a:tbl>
              <a:tblPr firstRow="1" firstCol="1" bandRow="1"/>
              <a:tblGrid>
                <a:gridCol w="332951">
                  <a:extLst>
                    <a:ext uri="{9D8B030D-6E8A-4147-A177-3AD203B41FA5}">
                      <a16:colId xmlns:a16="http://schemas.microsoft.com/office/drawing/2014/main" val="2339058398"/>
                    </a:ext>
                  </a:extLst>
                </a:gridCol>
                <a:gridCol w="1512912">
                  <a:extLst>
                    <a:ext uri="{9D8B030D-6E8A-4147-A177-3AD203B41FA5}">
                      <a16:colId xmlns:a16="http://schemas.microsoft.com/office/drawing/2014/main" val="916994608"/>
                    </a:ext>
                  </a:extLst>
                </a:gridCol>
                <a:gridCol w="3082766">
                  <a:extLst>
                    <a:ext uri="{9D8B030D-6E8A-4147-A177-3AD203B41FA5}">
                      <a16:colId xmlns:a16="http://schemas.microsoft.com/office/drawing/2014/main" val="102469332"/>
                    </a:ext>
                  </a:extLst>
                </a:gridCol>
              </a:tblGrid>
              <a:tr h="1159042">
                <a:tc>
                  <a:txBody>
                    <a:bodyPr/>
                    <a:lstStyle/>
                    <a:p>
                      <a:pPr>
                        <a:lnSpc>
                          <a:spcPct val="107000"/>
                        </a:lnSpc>
                        <a:spcAft>
                          <a:spcPts val="800"/>
                        </a:spcAft>
                      </a:pPr>
                      <a:r>
                        <a:rPr lang="en-US"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1</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err="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mein</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de-DE"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de-DE" sz="24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Hausaufgabe</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(f)</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Bef>
                          <a:spcPts val="600"/>
                        </a:spcBef>
                        <a:spcAft>
                          <a:spcPts val="600"/>
                        </a:spcAft>
                      </a:pPr>
                      <a:r>
                        <a:rPr lang="zh-CN" sz="2400" dirty="0">
                          <a:solidFill>
                            <a:srgbClr val="1F4E79"/>
                          </a:solidFill>
                          <a:effectLst/>
                          <a:latin typeface="Century Gothic" panose="020B0502020202020204" pitchFamily="34" charset="0"/>
                          <a:ea typeface="MS Gothic" panose="020B0609070205080204" pitchFamily="49" charset="-128"/>
                          <a:cs typeface="Arial" panose="020B0604020202020204" pitchFamily="34" charset="0"/>
                        </a:rPr>
                        <a:t>☒</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Problem (nt)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9397328"/>
                  </a:ext>
                </a:extLst>
              </a:tr>
              <a:tr h="1159042">
                <a:tc>
                  <a:txBody>
                    <a:bodyPr/>
                    <a:lstStyle/>
                    <a:p>
                      <a:pPr>
                        <a:lnSpc>
                          <a:spcPct val="107000"/>
                        </a:lnSpc>
                        <a:spcAft>
                          <a:spcPts val="800"/>
                        </a:spcAft>
                      </a:pPr>
                      <a:r>
                        <a:rPr lang="en-US"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2</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err="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meine</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de-DE"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de-DE" sz="24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Partner (m)</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Bef>
                          <a:spcPts val="600"/>
                        </a:spcBef>
                        <a:spcAft>
                          <a:spcPts val="600"/>
                        </a:spcAft>
                      </a:pPr>
                      <a:r>
                        <a:rPr lang="zh-CN" sz="2400" dirty="0">
                          <a:solidFill>
                            <a:srgbClr val="1F4E79"/>
                          </a:solidFill>
                          <a:effectLst/>
                          <a:latin typeface="Century Gothic" panose="020B0502020202020204" pitchFamily="34" charset="0"/>
                          <a:ea typeface="MS Gothic" panose="020B0609070205080204" pitchFamily="49" charset="-128"/>
                          <a:cs typeface="Arial" panose="020B0604020202020204" pitchFamily="34" charset="0"/>
                        </a:rPr>
                        <a:t>☒</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Idee (f)</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3859626"/>
                  </a:ext>
                </a:extLst>
              </a:tr>
              <a:tr h="1159042">
                <a:tc>
                  <a:txBody>
                    <a:bodyPr/>
                    <a:lstStyle/>
                    <a:p>
                      <a:pPr>
                        <a:lnSpc>
                          <a:spcPct val="107000"/>
                        </a:lnSpc>
                        <a:spcAft>
                          <a:spcPts val="800"/>
                        </a:spcAft>
                      </a:pPr>
                      <a:r>
                        <a:rPr lang="en-US"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3</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err="1">
                          <a:solidFill>
                            <a:srgbClr val="1F4E79"/>
                          </a:solidFill>
                          <a:effectLst/>
                          <a:latin typeface="Century Gothic"/>
                          <a:ea typeface="Times New Roman" panose="02020603050405020304" pitchFamily="18" charset="0"/>
                          <a:cs typeface="Times New Roman"/>
                        </a:rPr>
                        <a:t>mein</a:t>
                      </a:r>
                      <a:endParaRPr lang="en-GB" sz="2000" dirty="0">
                        <a:solidFill>
                          <a:srgbClr val="1F4E79"/>
                        </a:solidFill>
                        <a:effectLst/>
                        <a:latin typeface="Century Gothic"/>
                        <a:ea typeface="Times New Roman" panose="02020603050405020304" pitchFamily="18"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2400" dirty="0">
                          <a:solidFill>
                            <a:srgbClr val="1F4E79"/>
                          </a:solidFill>
                          <a:effectLst/>
                          <a:latin typeface="Century Gothic" panose="020B0502020202020204" pitchFamily="34" charset="0"/>
                          <a:ea typeface="MS Gothic" panose="020B0609070205080204" pitchFamily="49" charset="-128"/>
                          <a:cs typeface="Arial" panose="020B0604020202020204" pitchFamily="34" charset="0"/>
                        </a:rPr>
                        <a:t>☒</a:t>
                      </a:r>
                      <a:r>
                        <a:rPr lang="de-DE" sz="24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400" b="1" dirty="0">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Text</a:t>
                      </a: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 (m)</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Bef>
                          <a:spcPts val="600"/>
                        </a:spcBef>
                        <a:spcAft>
                          <a:spcPts val="600"/>
                        </a:spcAft>
                      </a:pPr>
                      <a:r>
                        <a:rPr lang="de-DE"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Aufgabe (f)</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212532"/>
                  </a:ext>
                </a:extLst>
              </a:tr>
            </a:tbl>
          </a:graphicData>
        </a:graphic>
      </p:graphicFrame>
    </p:spTree>
    <p:extLst>
      <p:ext uri="{BB962C8B-B14F-4D97-AF65-F5344CB8AC3E}">
        <p14:creationId xmlns:p14="http://schemas.microsoft.com/office/powerpoint/2010/main" val="639496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8262075" cy="1087734"/>
          </a:xfrm>
          <a:prstGeom prst="rect">
            <a:avLst/>
          </a:prstGeom>
        </p:spPr>
        <p:txBody>
          <a:bodyPr wrap="square">
            <a:spAutoFit/>
          </a:bodyPr>
          <a:lstStyle/>
          <a:p>
            <a:pPr>
              <a:lnSpc>
                <a:spcPct val="107000"/>
              </a:lnSpc>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 </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Decide whether each sentence is true or false based on the picture. </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points on this slide)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sp>
        <p:nvSpPr>
          <p:cNvPr id="12" name="Rectangle 11">
            <a:extLst>
              <a:ext uri="{FF2B5EF4-FFF2-40B4-BE49-F238E27FC236}">
                <a16:creationId xmlns:a16="http://schemas.microsoft.com/office/drawing/2014/main" id="{338CE6BE-2296-6407-43BA-707812BA77DD}"/>
              </a:ext>
            </a:extLst>
          </p:cNvPr>
          <p:cNvSpPr/>
          <p:nvPr/>
        </p:nvSpPr>
        <p:spPr>
          <a:xfrm>
            <a:off x="2090247" y="2375561"/>
            <a:ext cx="9873527" cy="791370"/>
          </a:xfrm>
          <a:prstGeom prst="rect">
            <a:avLst/>
          </a:prstGeom>
        </p:spPr>
        <p:txBody>
          <a:bodyPr wrap="square">
            <a:spAutoFit/>
          </a:bodyPr>
          <a:lstStyle/>
          <a:p>
            <a:pPr>
              <a:lnSpc>
                <a:spcPct val="107000"/>
              </a:lnSpc>
            </a:pPr>
            <a:r>
              <a:rPr lang="en-US"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1.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Das ist nicht die Jacke.</a:t>
            </a:r>
            <a:r>
              <a:rPr lang="en-US"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True		</a:t>
            </a:r>
            <a:r>
              <a:rPr lang="en-US" sz="2400" b="1" dirty="0">
                <a:solidFill>
                  <a:srgbClr val="7030A0"/>
                </a:solidFill>
                <a:latin typeface="Century Gothic" panose="020B0502020202020204" pitchFamily="34" charset="0"/>
                <a:ea typeface="DengXian" panose="02010600030101010101" pitchFamily="2" charset="-122"/>
                <a:cs typeface="Times New Roman" panose="02020603050405020304" pitchFamily="18" charset="0"/>
              </a:rPr>
              <a:t>False</a:t>
            </a:r>
            <a:r>
              <a:rPr lang="en-US"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endParaRPr lang="en-GB" sz="24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4" name="Rectangle 13">
            <a:extLst>
              <a:ext uri="{FF2B5EF4-FFF2-40B4-BE49-F238E27FC236}">
                <a16:creationId xmlns:a16="http://schemas.microsoft.com/office/drawing/2014/main" id="{7E00CAB7-93D2-4048-020B-22EB037F1D4F}"/>
              </a:ext>
            </a:extLst>
          </p:cNvPr>
          <p:cNvSpPr/>
          <p:nvPr/>
        </p:nvSpPr>
        <p:spPr>
          <a:xfrm>
            <a:off x="2189748" y="3836774"/>
            <a:ext cx="10712490" cy="791370"/>
          </a:xfrm>
          <a:prstGeom prst="rect">
            <a:avLst/>
          </a:prstGeom>
        </p:spPr>
        <p:txBody>
          <a:bodyPr wrap="square">
            <a:spAutoFit/>
          </a:bodyPr>
          <a:lstStyle/>
          <a:p>
            <a:pPr>
              <a:lnSpc>
                <a:spcPct val="107000"/>
              </a:lnSpc>
            </a:pPr>
            <a:r>
              <a:rPr lang="en-US"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2.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Der Ball ist rund.</a:t>
            </a:r>
            <a:r>
              <a:rPr lang="en-US"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400" b="1" dirty="0">
                <a:solidFill>
                  <a:srgbClr val="7030A0"/>
                </a:solidFill>
                <a:latin typeface="Century Gothic" panose="020B0502020202020204" pitchFamily="34" charset="0"/>
                <a:ea typeface="DengXian" panose="02010600030101010101" pitchFamily="2" charset="-122"/>
                <a:cs typeface="Times New Roman" panose="02020603050405020304" pitchFamily="18" charset="0"/>
              </a:rPr>
              <a:t>True	</a:t>
            </a:r>
            <a:r>
              <a:rPr lang="en-US"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False	  </a:t>
            </a:r>
            <a:endParaRPr lang="en-GB" sz="24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7" name="Picture 6" descr="A grey jacket with a black background&#10;&#10;Description automatically generated">
            <a:extLst>
              <a:ext uri="{FF2B5EF4-FFF2-40B4-BE49-F238E27FC236}">
                <a16:creationId xmlns:a16="http://schemas.microsoft.com/office/drawing/2014/main" id="{BC6854C7-DDA3-62DF-8A38-A9B6ECF1A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156" y="1791578"/>
            <a:ext cx="1343619" cy="1471199"/>
          </a:xfrm>
          <a:prstGeom prst="rect">
            <a:avLst/>
          </a:prstGeom>
        </p:spPr>
      </p:pic>
      <p:pic>
        <p:nvPicPr>
          <p:cNvPr id="4" name="Picture 3" descr="Free basketball ball sport vector">
            <a:extLst>
              <a:ext uri="{FF2B5EF4-FFF2-40B4-BE49-F238E27FC236}">
                <a16:creationId xmlns:a16="http://schemas.microsoft.com/office/drawing/2014/main" id="{21061741-3E9C-FF45-EEAF-E6989AA10BD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139" y="3556267"/>
            <a:ext cx="1214100" cy="1214100"/>
          </a:xfrm>
          <a:prstGeom prst="rect">
            <a:avLst/>
          </a:prstGeom>
          <a:noFill/>
          <a:ln>
            <a:noFill/>
          </a:ln>
        </p:spPr>
      </p:pic>
    </p:spTree>
    <p:extLst>
      <p:ext uri="{BB962C8B-B14F-4D97-AF65-F5344CB8AC3E}">
        <p14:creationId xmlns:p14="http://schemas.microsoft.com/office/powerpoint/2010/main" val="460048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17559" y="1100402"/>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schreiben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1260025"/>
          </a:xfrm>
          <a:prstGeom prst="rect">
            <a:avLst/>
          </a:prstGeom>
        </p:spPr>
        <p:txBody>
          <a:bodyPr wrap="square">
            <a:spAutoFit/>
          </a:bodyPr>
          <a:lstStyle/>
          <a:p>
            <a:pPr>
              <a:lnSpc>
                <a:spcPct val="107000"/>
              </a:lnSpc>
              <a:spcAft>
                <a:spcPts val="800"/>
              </a:spcAft>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E  </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German word for ‘a’.</a:t>
            </a:r>
          </a:p>
          <a:p>
            <a:pPr>
              <a:lnSpc>
                <a:spcPct val="107000"/>
              </a:lnSpc>
              <a:spcAft>
                <a:spcPts val="800"/>
              </a:spcAft>
            </a:pP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(3 points for section 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Blackboard">
            <a:extLst>
              <a:ext uri="{FF2B5EF4-FFF2-40B4-BE49-F238E27FC236}">
                <a16:creationId xmlns:a16="http://schemas.microsoft.com/office/drawing/2014/main" id="{9137DBD6-09EF-3F36-5D34-8CB6B76076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22665" y="-118402"/>
            <a:ext cx="1431211" cy="1431211"/>
          </a:xfrm>
          <a:prstGeom prst="rect">
            <a:avLst/>
          </a:prstGeom>
        </p:spPr>
      </p:pic>
      <p:sp>
        <p:nvSpPr>
          <p:cNvPr id="17" name="Title 2">
            <a:extLst>
              <a:ext uri="{FF2B5EF4-FFF2-40B4-BE49-F238E27FC236}">
                <a16:creationId xmlns:a16="http://schemas.microsoft.com/office/drawing/2014/main" id="{769BACB5-01A3-39FB-0C9F-D6F83E00476B}"/>
              </a:ext>
            </a:extLst>
          </p:cNvPr>
          <p:cNvSpPr txBox="1">
            <a:spLocks/>
          </p:cNvSpPr>
          <p:nvPr/>
        </p:nvSpPr>
        <p:spPr>
          <a:xfrm>
            <a:off x="10722664" y="1093304"/>
            <a:ext cx="1426169" cy="424815"/>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schreiben</a:t>
            </a:r>
          </a:p>
        </p:txBody>
      </p:sp>
      <p:sp>
        <p:nvSpPr>
          <p:cNvPr id="9" name="TextBox 8">
            <a:extLst>
              <a:ext uri="{FF2B5EF4-FFF2-40B4-BE49-F238E27FC236}">
                <a16:creationId xmlns:a16="http://schemas.microsoft.com/office/drawing/2014/main" id="{24A4B68C-B52C-6241-2E52-5C0A374F680F}"/>
              </a:ext>
            </a:extLst>
          </p:cNvPr>
          <p:cNvSpPr txBox="1"/>
          <p:nvPr/>
        </p:nvSpPr>
        <p:spPr>
          <a:xfrm>
            <a:off x="2848303" y="1746788"/>
            <a:ext cx="6297702" cy="1247136"/>
          </a:xfrm>
          <a:prstGeom prst="rect">
            <a:avLst/>
          </a:prstGeom>
          <a:noFill/>
        </p:spPr>
        <p:txBody>
          <a:bodyPr wrap="square">
            <a:spAutoFit/>
          </a:bodyPr>
          <a:lstStyle/>
          <a:p>
            <a:pPr>
              <a:lnSpc>
                <a:spcPct val="107000"/>
              </a:lnSpc>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a:t>
            </a: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ein</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Preis (m)</a:t>
            </a:r>
            <a:b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b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a:t>
            </a: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eine</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Karte (f)</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pP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a:t>
            </a:r>
            <a:r>
              <a:rPr lang="en-GB" sz="2400" b="1" dirty="0" err="1">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ein</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Blatt (</a:t>
            </a:r>
            <a:r>
              <a:rPr lang="en-GB"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nt</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p>
        </p:txBody>
      </p:sp>
      <p:sp>
        <p:nvSpPr>
          <p:cNvPr id="10" name="Rectangle 9">
            <a:extLst>
              <a:ext uri="{FF2B5EF4-FFF2-40B4-BE49-F238E27FC236}">
                <a16:creationId xmlns:a16="http://schemas.microsoft.com/office/drawing/2014/main" id="{2720EB6B-69DE-6E88-0445-B1E2B8559B1B}"/>
              </a:ext>
            </a:extLst>
          </p:cNvPr>
          <p:cNvSpPr/>
          <p:nvPr/>
        </p:nvSpPr>
        <p:spPr>
          <a:xfrm>
            <a:off x="1543100" y="3811947"/>
            <a:ext cx="9571907" cy="1260025"/>
          </a:xfrm>
          <a:prstGeom prst="rect">
            <a:avLst/>
          </a:prstGeom>
        </p:spPr>
        <p:txBody>
          <a:bodyPr wrap="square">
            <a:spAutoFit/>
          </a:bodyPr>
          <a:lstStyle/>
          <a:p>
            <a:pPr>
              <a:lnSpc>
                <a:spcPct val="107000"/>
              </a:lnSpc>
              <a:spcAft>
                <a:spcPts val="800"/>
              </a:spcAft>
            </a:pP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German word for ‘the’.</a:t>
            </a:r>
          </a:p>
          <a:p>
            <a:pPr>
              <a:lnSpc>
                <a:spcPct val="107000"/>
              </a:lnSpc>
              <a:spcAft>
                <a:spcPts val="80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points for section F)</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E7260748-0529-A2C7-A85C-E0A043A7124B}"/>
              </a:ext>
            </a:extLst>
          </p:cNvPr>
          <p:cNvSpPr txBox="1"/>
          <p:nvPr/>
        </p:nvSpPr>
        <p:spPr>
          <a:xfrm>
            <a:off x="2848303" y="4945252"/>
            <a:ext cx="6100010" cy="1247136"/>
          </a:xfrm>
          <a:prstGeom prst="rect">
            <a:avLst/>
          </a:prstGeom>
          <a:noFill/>
        </p:spPr>
        <p:txBody>
          <a:bodyPr wrap="square">
            <a:spAutoFit/>
          </a:bodyPr>
          <a:lstStyle/>
          <a:p>
            <a:pPr>
              <a:lnSpc>
                <a:spcPct val="107000"/>
              </a:lnSpc>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a:t>
            </a: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der</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Partner</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(m)</a:t>
            </a:r>
            <a:b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b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a:t>
            </a:r>
            <a:r>
              <a:rPr lang="de-DE"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das</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Ding</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(nt)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pP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a:t>
            </a:r>
            <a:r>
              <a:rPr lang="en-GB" sz="2400" b="1" dirty="0">
                <a:solidFill>
                  <a:srgbClr val="7030A0"/>
                </a:solidFill>
                <a:effectLst/>
                <a:latin typeface="Century Gothic" panose="020B0502020202020204" pitchFamily="34" charset="0"/>
                <a:ea typeface="Times New Roman" panose="02020603050405020304" pitchFamily="18" charset="0"/>
                <a:cs typeface="Arial" panose="020B0604020202020204" pitchFamily="34" charset="0"/>
              </a:rPr>
              <a:t>die</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Person (f)</a:t>
            </a:r>
          </a:p>
        </p:txBody>
      </p:sp>
    </p:spTree>
    <p:extLst>
      <p:ext uri="{BB962C8B-B14F-4D97-AF65-F5344CB8AC3E}">
        <p14:creationId xmlns:p14="http://schemas.microsoft.com/office/powerpoint/2010/main" val="722470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002B5A3-F14B-5446-B002-924DC6CEDA65}"/>
              </a:ext>
            </a:extLst>
          </p:cNvPr>
          <p:cNvGraphicFramePr>
            <a:graphicFrameLocks noGrp="1"/>
          </p:cNvGraphicFramePr>
          <p:nvPr>
            <p:extLst>
              <p:ext uri="{D42A27DB-BD31-4B8C-83A1-F6EECF244321}">
                <p14:modId xmlns:p14="http://schemas.microsoft.com/office/powerpoint/2010/main" val="2208524690"/>
              </p:ext>
            </p:extLst>
          </p:nvPr>
        </p:nvGraphicFramePr>
        <p:xfrm>
          <a:off x="1097280" y="2035216"/>
          <a:ext cx="10020240" cy="4386900"/>
        </p:xfrm>
        <a:graphic>
          <a:graphicData uri="http://schemas.openxmlformats.org/drawingml/2006/table">
            <a:tbl>
              <a:tblPr firstRow="1" firstCol="1" bandRow="1"/>
              <a:tblGrid>
                <a:gridCol w="1955556">
                  <a:extLst>
                    <a:ext uri="{9D8B030D-6E8A-4147-A177-3AD203B41FA5}">
                      <a16:colId xmlns:a16="http://schemas.microsoft.com/office/drawing/2014/main" val="3570027286"/>
                    </a:ext>
                  </a:extLst>
                </a:gridCol>
                <a:gridCol w="1955556">
                  <a:extLst>
                    <a:ext uri="{9D8B030D-6E8A-4147-A177-3AD203B41FA5}">
                      <a16:colId xmlns:a16="http://schemas.microsoft.com/office/drawing/2014/main" val="1639318592"/>
                    </a:ext>
                  </a:extLst>
                </a:gridCol>
                <a:gridCol w="1978960">
                  <a:extLst>
                    <a:ext uri="{9D8B030D-6E8A-4147-A177-3AD203B41FA5}">
                      <a16:colId xmlns:a16="http://schemas.microsoft.com/office/drawing/2014/main" val="3908895874"/>
                    </a:ext>
                  </a:extLst>
                </a:gridCol>
                <a:gridCol w="2065084">
                  <a:extLst>
                    <a:ext uri="{9D8B030D-6E8A-4147-A177-3AD203B41FA5}">
                      <a16:colId xmlns:a16="http://schemas.microsoft.com/office/drawing/2014/main" val="3601015922"/>
                    </a:ext>
                  </a:extLst>
                </a:gridCol>
                <a:gridCol w="2065084">
                  <a:extLst>
                    <a:ext uri="{9D8B030D-6E8A-4147-A177-3AD203B41FA5}">
                      <a16:colId xmlns:a16="http://schemas.microsoft.com/office/drawing/2014/main" val="397401621"/>
                    </a:ext>
                  </a:extLst>
                </a:gridCol>
              </a:tblGrid>
              <a:tr h="320507">
                <a:tc>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B</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C</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D</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704778"/>
                  </a:ext>
                </a:extLst>
              </a:tr>
              <a:tr h="534800">
                <a:tc rowSpan="2">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how</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where</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what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that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2703817"/>
                  </a:ext>
                </a:extLst>
              </a:tr>
              <a:tr h="386151">
                <a:tc vMerge="1">
                  <a:txBody>
                    <a:bodyPr/>
                    <a:lstStyle/>
                    <a:p>
                      <a:endParaRPr lang="en-GB"/>
                    </a:p>
                  </a:txBody>
                  <a:tcPr/>
                </a:tc>
                <a:tc>
                  <a:txBody>
                    <a:bodyPr/>
                    <a:lstStyle/>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b="0">
                          <a:solidFill>
                            <a:schemeClr val="accent4">
                              <a:lumMod val="75000"/>
                            </a:schemeClr>
                          </a:solidFill>
                          <a:effectLst/>
                          <a:latin typeface="Century Gothic" panose="020B0502020202020204" pitchFamily="34" charset="0"/>
                          <a:ea typeface="MS Gothic" panose="020B0609070205080204" pitchFamily="49" charset="-128"/>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b="0">
                          <a:solidFill>
                            <a:schemeClr val="accent4">
                              <a:lumMod val="75000"/>
                            </a:schemeClr>
                          </a:solidFill>
                          <a:effectLst/>
                          <a:latin typeface="Century Gothic" panose="020B0502020202020204" pitchFamily="34" charset="0"/>
                          <a:ea typeface="MS Gothic" panose="020B0609070205080204" pitchFamily="49" charset="-128"/>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89908"/>
                  </a:ext>
                </a:extLst>
              </a:tr>
              <a:tr h="705838">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good</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false</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it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and</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865200713"/>
                  </a:ext>
                </a:extLst>
              </a:tr>
              <a:tr h="386151">
                <a:tc vMerge="1">
                  <a:txBody>
                    <a:bodyPr/>
                    <a:lstStyle/>
                    <a:p>
                      <a:endParaRPr lang="en-GB"/>
                    </a:p>
                  </a:txBody>
                  <a:tcPr/>
                </a:tc>
                <a:tc>
                  <a:txBody>
                    <a:bodyPr/>
                    <a:lstStyle/>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b="0">
                          <a:solidFill>
                            <a:schemeClr val="accent4">
                              <a:lumMod val="75000"/>
                            </a:schemeClr>
                          </a:solidFill>
                          <a:effectLst/>
                          <a:latin typeface="Century Gothic" panose="020B0502020202020204" pitchFamily="34" charset="0"/>
                          <a:ea typeface="MS Gothic" panose="020B0609070205080204" pitchFamily="49" charset="-128"/>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4524251"/>
                  </a:ext>
                </a:extLst>
              </a:tr>
              <a:tr h="709763">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place</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sheet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person</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clothing</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74447836"/>
                  </a:ext>
                </a:extLst>
              </a:tr>
              <a:tr h="386151">
                <a:tc vMerge="1">
                  <a:txBody>
                    <a:bodyPr/>
                    <a:lstStyle/>
                    <a:p>
                      <a:endParaRPr lang="en-GB"/>
                    </a:p>
                  </a:txBody>
                  <a:tcPr/>
                </a:tc>
                <a:tc>
                  <a:txBody>
                    <a:bodyPr/>
                    <a:lstStyle/>
                    <a:p>
                      <a:pPr algn="ctr">
                        <a:lnSpc>
                          <a:spcPct val="107000"/>
                        </a:lnSpc>
                        <a:spcAft>
                          <a:spcPts val="800"/>
                        </a:spcAft>
                      </a:pPr>
                      <a:r>
                        <a:rPr lang="de-DE"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583002"/>
                  </a:ext>
                </a:extLst>
              </a:tr>
              <a:tr h="571388">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also</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not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or</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but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4218855"/>
                  </a:ext>
                </a:extLst>
              </a:tr>
              <a:tr h="386151">
                <a:tc vMerge="1">
                  <a:txBody>
                    <a:bodyPr/>
                    <a:lstStyle/>
                    <a:p>
                      <a:endParaRPr lang="en-GB"/>
                    </a:p>
                  </a:txBody>
                  <a:tcPr/>
                </a:tc>
                <a:tc>
                  <a:txBody>
                    <a:bodyPr/>
                    <a:lstStyle/>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dirty="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a:solidFill>
                            <a:srgbClr val="1F4E79"/>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dirty="0">
                          <a:solidFill>
                            <a:srgbClr val="1F4E79"/>
                          </a:solidFill>
                          <a:effectLst/>
                          <a:latin typeface="Century Gothic" panose="020B0502020202020204" pitchFamily="34" charset="0"/>
                          <a:ea typeface="MS Gothic" panose="020B0609070205080204" pitchFamily="49" charset="-128"/>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6027756"/>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455830"/>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 continued. (4 points on this slide)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13">
            <a:hlinkClick r:id="" action="ppaction://noaction">
              <a:snd r:embed="rId3" name="Vocab_3.1.wav"/>
            </a:hlinkClick>
            <a:extLst>
              <a:ext uri="{FF2B5EF4-FFF2-40B4-BE49-F238E27FC236}">
                <a16:creationId xmlns:a16="http://schemas.microsoft.com/office/drawing/2014/main" id="{8A997B6E-5985-435D-8A7D-13BDF475D415}"/>
              </a:ext>
            </a:extLst>
          </p:cNvPr>
          <p:cNvSpPr/>
          <p:nvPr/>
        </p:nvSpPr>
        <p:spPr>
          <a:xfrm>
            <a:off x="1759579" y="261072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5</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15" name="Rectangle 14">
            <a:hlinkClick r:id="" action="ppaction://noaction">
              <a:snd r:embed="rId4" name="Vocab_3.2.wav"/>
            </a:hlinkClick>
            <a:extLst>
              <a:ext uri="{FF2B5EF4-FFF2-40B4-BE49-F238E27FC236}">
                <a16:creationId xmlns:a16="http://schemas.microsoft.com/office/drawing/2014/main" id="{F4615312-C611-4356-A0C5-6FE99D0344A2}"/>
              </a:ext>
            </a:extLst>
          </p:cNvPr>
          <p:cNvSpPr/>
          <p:nvPr/>
        </p:nvSpPr>
        <p:spPr>
          <a:xfrm>
            <a:off x="1759579" y="360485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6</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16" name="Rectangle 15">
            <a:hlinkClick r:id="" action="ppaction://noaction">
              <a:snd r:embed="rId5" name="Vocab_3.3.wav"/>
            </a:hlinkClick>
            <a:extLst>
              <a:ext uri="{FF2B5EF4-FFF2-40B4-BE49-F238E27FC236}">
                <a16:creationId xmlns:a16="http://schemas.microsoft.com/office/drawing/2014/main" id="{01CC2E26-13CF-4F85-819C-F4E7E8906553}"/>
              </a:ext>
            </a:extLst>
          </p:cNvPr>
          <p:cNvSpPr/>
          <p:nvPr/>
        </p:nvSpPr>
        <p:spPr>
          <a:xfrm>
            <a:off x="1759579" y="468121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7</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7" name="Rectangle 16">
            <a:hlinkClick r:id="" action="ppaction://noaction">
              <a:snd r:embed="rId6" name="Vocab_3.4.wav"/>
            </a:hlinkClick>
            <a:extLst>
              <a:ext uri="{FF2B5EF4-FFF2-40B4-BE49-F238E27FC236}">
                <a16:creationId xmlns:a16="http://schemas.microsoft.com/office/drawing/2014/main" id="{38586378-39B8-4178-BE89-C951F6DBEA88}"/>
              </a:ext>
            </a:extLst>
          </p:cNvPr>
          <p:cNvSpPr/>
          <p:nvPr/>
        </p:nvSpPr>
        <p:spPr>
          <a:xfrm>
            <a:off x="1763377" y="5705467"/>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8</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pic>
        <p:nvPicPr>
          <p:cNvPr id="18" name="Picture 17" descr="A picture containing text, clipart&#10;&#10;Description automatically generated">
            <a:extLst>
              <a:ext uri="{FF2B5EF4-FFF2-40B4-BE49-F238E27FC236}">
                <a16:creationId xmlns:a16="http://schemas.microsoft.com/office/drawing/2014/main" id="{8A830B83-F7AA-48E0-AB18-0939FB3B4A1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101002"/>
            <a:ext cx="958467" cy="1224709"/>
          </a:xfrm>
          <a:prstGeom prst="rect">
            <a:avLst/>
          </a:prstGeom>
        </p:spPr>
      </p:pic>
      <p:pic>
        <p:nvPicPr>
          <p:cNvPr id="1026" name="Picture 2" descr="Free illustrations of Alien">
            <a:extLst>
              <a:ext uri="{FF2B5EF4-FFF2-40B4-BE49-F238E27FC236}">
                <a16:creationId xmlns:a16="http://schemas.microsoft.com/office/drawing/2014/main" id="{83CAFF23-4027-1DFE-17FF-AEF16B8CBA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459" y="127480"/>
            <a:ext cx="916821" cy="932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95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4264741244"/>
              </p:ext>
            </p:extLst>
          </p:nvPr>
        </p:nvGraphicFramePr>
        <p:xfrm>
          <a:off x="662153" y="1719116"/>
          <a:ext cx="10962289" cy="4914584"/>
        </p:xfrm>
        <a:graphic>
          <a:graphicData uri="http://schemas.openxmlformats.org/drawingml/2006/table">
            <a:tbl>
              <a:tblPr firstRow="1" firstCol="1" bandRow="1"/>
              <a:tblGrid>
                <a:gridCol w="655354">
                  <a:extLst>
                    <a:ext uri="{9D8B030D-6E8A-4147-A177-3AD203B41FA5}">
                      <a16:colId xmlns:a16="http://schemas.microsoft.com/office/drawing/2014/main" val="948193903"/>
                    </a:ext>
                  </a:extLst>
                </a:gridCol>
                <a:gridCol w="2576430">
                  <a:extLst>
                    <a:ext uri="{9D8B030D-6E8A-4147-A177-3AD203B41FA5}">
                      <a16:colId xmlns:a16="http://schemas.microsoft.com/office/drawing/2014/main" val="1825356332"/>
                    </a:ext>
                  </a:extLst>
                </a:gridCol>
                <a:gridCol w="2576430">
                  <a:extLst>
                    <a:ext uri="{9D8B030D-6E8A-4147-A177-3AD203B41FA5}">
                      <a16:colId xmlns:a16="http://schemas.microsoft.com/office/drawing/2014/main" val="1200443041"/>
                    </a:ext>
                  </a:extLst>
                </a:gridCol>
                <a:gridCol w="2576430">
                  <a:extLst>
                    <a:ext uri="{9D8B030D-6E8A-4147-A177-3AD203B41FA5}">
                      <a16:colId xmlns:a16="http://schemas.microsoft.com/office/drawing/2014/main" val="1186076623"/>
                    </a:ext>
                  </a:extLst>
                </a:gridCol>
                <a:gridCol w="257764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101133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colour</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person</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verb</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an object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1091478">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an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object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description</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person</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country</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1012226">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food</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an object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greeting</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place</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question</a:t>
                      </a: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word</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person</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location</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an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object</a:t>
                      </a: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zh-CN" sz="2400" b="0" dirty="0">
                          <a:solidFill>
                            <a:schemeClr val="accent4">
                              <a:lumMod val="75000"/>
                            </a:schemeClr>
                          </a:solidFill>
                          <a:effectLst/>
                          <a:latin typeface="Century Gothic" panose="020B0502020202020204" pitchFamily="34" charset="0"/>
                          <a:ea typeface="MS Gothic" panose="020B0609070205080204" pitchFamily="49" charset="-128"/>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1054841"/>
          </a:xfrm>
          <a:prstGeom prst="rect">
            <a:avLst/>
          </a:prstGeom>
        </p:spPr>
        <p:txBody>
          <a:bodyPr wrap="square">
            <a:spAutoFit/>
          </a:bodyPr>
          <a:lstStyle/>
          <a:p>
            <a:pPr>
              <a:lnSpc>
                <a:spcPct val="107000"/>
              </a:lnSpc>
              <a:spcAft>
                <a:spcPts val="800"/>
              </a:spcAft>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For each question, put a</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cross (x)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type of word</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you hear. </a:t>
            </a:r>
            <a:b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You will hear each German word </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   (4 points on this slide)</a:t>
            </a:r>
          </a:p>
        </p:txBody>
      </p:sp>
      <p:sp>
        <p:nvSpPr>
          <p:cNvPr id="8" name="Rectangle 7">
            <a:hlinkClick r:id="" action="ppaction://noaction">
              <a:snd r:embed="rId3" name="Vocab_4.1.wav"/>
            </a:hlinkClick>
            <a:extLst>
              <a:ext uri="{FF2B5EF4-FFF2-40B4-BE49-F238E27FC236}">
                <a16:creationId xmlns:a16="http://schemas.microsoft.com/office/drawing/2014/main" id="{55EE9022-D5E3-464B-A4A8-866C1B836A5D}"/>
              </a:ext>
            </a:extLst>
          </p:cNvPr>
          <p:cNvSpPr/>
          <p:nvPr/>
        </p:nvSpPr>
        <p:spPr>
          <a:xfrm>
            <a:off x="734334" y="268474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4" name="Vocab_4.2.wav"/>
            </a:hlinkClick>
            <a:extLst>
              <a:ext uri="{FF2B5EF4-FFF2-40B4-BE49-F238E27FC236}">
                <a16:creationId xmlns:a16="http://schemas.microsoft.com/office/drawing/2014/main" id="{5EA44F4B-261C-47AD-9F52-F210415EE11E}"/>
              </a:ext>
            </a:extLst>
          </p:cNvPr>
          <p:cNvSpPr/>
          <p:nvPr/>
        </p:nvSpPr>
        <p:spPr>
          <a:xfrm>
            <a:off x="734334" y="375464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5" name="Vocab_4.3.wav"/>
            </a:hlinkClick>
            <a:extLst>
              <a:ext uri="{FF2B5EF4-FFF2-40B4-BE49-F238E27FC236}">
                <a16:creationId xmlns:a16="http://schemas.microsoft.com/office/drawing/2014/main" id="{635EBD65-6C99-4920-9BAE-26CAB08B96FE}"/>
              </a:ext>
            </a:extLst>
          </p:cNvPr>
          <p:cNvSpPr/>
          <p:nvPr/>
        </p:nvSpPr>
        <p:spPr>
          <a:xfrm>
            <a:off x="734334" y="481299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6" name="Vocab_4.4.wav"/>
            </a:hlinkClick>
            <a:extLst>
              <a:ext uri="{FF2B5EF4-FFF2-40B4-BE49-F238E27FC236}">
                <a16:creationId xmlns:a16="http://schemas.microsoft.com/office/drawing/2014/main" id="{AAD4A40F-74FE-4269-B6B5-F7C9DFBB0CD6}"/>
              </a:ext>
            </a:extLst>
          </p:cNvPr>
          <p:cNvSpPr/>
          <p:nvPr/>
        </p:nvSpPr>
        <p:spPr>
          <a:xfrm>
            <a:off x="734334" y="5830418"/>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523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3125825277"/>
              </p:ext>
            </p:extLst>
          </p:nvPr>
        </p:nvGraphicFramePr>
        <p:xfrm>
          <a:off x="961292" y="1685422"/>
          <a:ext cx="10269416" cy="4772516"/>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28310">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28518">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964008">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an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object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food</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colour</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verb</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1078015">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greeting</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country</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an verb</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person</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1032030">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verb</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country</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greeting</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description</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041635">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an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object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food</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de-DE"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person</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b="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de-DE" sz="2400" b="0" dirty="0" err="1">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colour</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GB" sz="2400" b="0" dirty="0">
                          <a:solidFill>
                            <a:schemeClr val="accent4">
                              <a:lumMod val="75000"/>
                            </a:schemeClr>
                          </a:solidFill>
                          <a:effectLst/>
                          <a:latin typeface="MS Gothic" panose="020B0609070205080204" pitchFamily="49" charset="-128"/>
                          <a:ea typeface="Times New Roman" panose="02020603050405020304" pitchFamily="18" charset="0"/>
                          <a:cs typeface="Arial" panose="020B0604020202020204" pitchFamily="34" charset="0"/>
                        </a:rPr>
                        <a:t>☐</a:t>
                      </a:r>
                      <a:endParaRPr lang="en-GB" sz="2400" b="0" dirty="0">
                        <a:solidFill>
                          <a:schemeClr val="accent4">
                            <a:lumMod val="7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396006"/>
          </a:xfrm>
          <a:prstGeom prst="rect">
            <a:avLst/>
          </a:prstGeom>
        </p:spPr>
        <p:txBody>
          <a:bodyPr wrap="square">
            <a:spAutoFit/>
          </a:bodyPr>
          <a:lstStyle/>
          <a:p>
            <a:pPr>
              <a:lnSpc>
                <a:spcPct val="107000"/>
              </a:lnSpc>
              <a:spcAft>
                <a:spcPts val="800"/>
              </a:spcAft>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continued. (4 points on this slide)</a:t>
            </a:r>
          </a:p>
        </p:txBody>
      </p:sp>
      <p:sp>
        <p:nvSpPr>
          <p:cNvPr id="8" name="Rectangle 7">
            <a:hlinkClick r:id="" action="ppaction://noaction">
              <a:snd r:embed="rId3" name="Vocab_5.1.wav"/>
            </a:hlinkClick>
            <a:extLst>
              <a:ext uri="{FF2B5EF4-FFF2-40B4-BE49-F238E27FC236}">
                <a16:creationId xmlns:a16="http://schemas.microsoft.com/office/drawing/2014/main" id="{55EE9022-D5E3-464B-A4A8-866C1B836A5D}"/>
              </a:ext>
            </a:extLst>
          </p:cNvPr>
          <p:cNvSpPr/>
          <p:nvPr/>
        </p:nvSpPr>
        <p:spPr>
          <a:xfrm>
            <a:off x="1020010" y="256788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5</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9" name="Rectangle 8">
            <a:hlinkClick r:id="" action="ppaction://noaction">
              <a:snd r:embed="rId4" name="Vocab_5.2.wav"/>
            </a:hlinkClick>
            <a:extLst>
              <a:ext uri="{FF2B5EF4-FFF2-40B4-BE49-F238E27FC236}">
                <a16:creationId xmlns:a16="http://schemas.microsoft.com/office/drawing/2014/main" id="{5EA44F4B-261C-47AD-9F52-F210415EE11E}"/>
              </a:ext>
            </a:extLst>
          </p:cNvPr>
          <p:cNvSpPr/>
          <p:nvPr/>
        </p:nvSpPr>
        <p:spPr>
          <a:xfrm>
            <a:off x="1020010" y="365306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6</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0" name="Rectangle 9">
            <a:hlinkClick r:id="" action="ppaction://noaction">
              <a:snd r:embed="rId5" name="Vocab_5.3.wav"/>
            </a:hlinkClick>
            <a:extLst>
              <a:ext uri="{FF2B5EF4-FFF2-40B4-BE49-F238E27FC236}">
                <a16:creationId xmlns:a16="http://schemas.microsoft.com/office/drawing/2014/main" id="{635EBD65-6C99-4920-9BAE-26CAB08B96FE}"/>
              </a:ext>
            </a:extLst>
          </p:cNvPr>
          <p:cNvSpPr/>
          <p:nvPr/>
        </p:nvSpPr>
        <p:spPr>
          <a:xfrm>
            <a:off x="1021910" y="466329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7</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1" name="Rectangle 10">
            <a:hlinkClick r:id="" action="ppaction://noaction">
              <a:snd r:embed="rId6" name="Vocab_5.4.wav"/>
            </a:hlinkClick>
            <a:extLst>
              <a:ext uri="{FF2B5EF4-FFF2-40B4-BE49-F238E27FC236}">
                <a16:creationId xmlns:a16="http://schemas.microsoft.com/office/drawing/2014/main" id="{AAD4A40F-74FE-4269-B6B5-F7C9DFBB0CD6}"/>
              </a:ext>
            </a:extLst>
          </p:cNvPr>
          <p:cNvSpPr/>
          <p:nvPr/>
        </p:nvSpPr>
        <p:spPr>
          <a:xfrm>
            <a:off x="1021910" y="5696972"/>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8</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120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17559" y="1100402"/>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lesen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725520"/>
          </a:xfrm>
          <a:prstGeom prst="rect">
            <a:avLst/>
          </a:prstGeom>
        </p:spPr>
        <p:txBody>
          <a:bodyPr wrap="square">
            <a:spAutoFit/>
          </a:bodyPr>
          <a:lstStyle/>
          <a:p>
            <a:pPr>
              <a:lnSpc>
                <a:spcPct val="107000"/>
              </a:lnSpc>
              <a:spcAft>
                <a:spcPts val="800"/>
              </a:spcAft>
            </a:pPr>
            <a:r>
              <a:rPr lang="en-US" sz="2000" b="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C</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Help Robbie to </a:t>
            </a: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a:t>
            </a:r>
            <a:r>
              <a:rPr lang="en-US"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ranslate</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 the </a:t>
            </a:r>
            <a:r>
              <a:rPr lang="en-US" sz="2000" b="1" u="sng">
                <a:solidFill>
                  <a:srgbClr val="1F4E79"/>
                </a:solidFill>
                <a:latin typeface="Century Gothic" panose="020B0502020202020204" pitchFamily="34" charset="0"/>
                <a:ea typeface="Times New Roman" panose="02020603050405020304" pitchFamily="18" charset="0"/>
                <a:cs typeface="Arial" panose="020B0604020202020204" pitchFamily="34" charset="0"/>
              </a:rPr>
              <a:t>underlined German word(s)</a:t>
            </a:r>
            <a:r>
              <a:rPr lang="en-US"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to complete each English sentence.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(6 points on this slide)</a:t>
            </a:r>
          </a:p>
        </p:txBody>
      </p:sp>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DD1E9B1-2392-919F-7E9A-831638E60773}"/>
              </a:ext>
            </a:extLst>
          </p:cNvPr>
          <p:cNvSpPr txBox="1"/>
          <p:nvPr/>
        </p:nvSpPr>
        <p:spPr>
          <a:xfrm>
            <a:off x="937403" y="2178999"/>
            <a:ext cx="10750100" cy="2950488"/>
          </a:xfrm>
          <a:prstGeom prst="rect">
            <a:avLst/>
          </a:prstGeom>
          <a:noFill/>
        </p:spPr>
        <p:txBody>
          <a:bodyPr wrap="square" lIns="91440" tIns="45720" rIns="91440" bIns="45720" anchor="t">
            <a:spAutoFit/>
          </a:bodyPr>
          <a:lstStyle/>
          <a:p>
            <a:pP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a:t>
            </a:r>
            <a:r>
              <a:rPr lang="de-DE" sz="24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Guten Morgen</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Frau Schmidt!</a:t>
            </a:r>
            <a:r>
              <a:rPr lang="de-DE" sz="24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___________</a:t>
            </a:r>
            <a:r>
              <a:rPr lang="de-DE" sz="24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Mr Schmidt!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Wo ist </a:t>
            </a:r>
            <a:r>
              <a:rPr lang="de-DE" sz="24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dein</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Butterbrot?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Where</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___________</a:t>
            </a:r>
            <a:r>
              <a:rPr lang="de-DE" sz="24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sandwich</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Die </a:t>
            </a:r>
            <a:r>
              <a:rPr lang="de-DE" sz="24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Uhr</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ist da.				</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___________ </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 there.</a:t>
            </a:r>
          </a:p>
          <a:p>
            <a:pPr>
              <a:lnSpc>
                <a:spcPct val="107000"/>
              </a:lnSpc>
              <a:spcAft>
                <a:spcPts val="800"/>
              </a:spcAft>
            </a:pP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a:t>
            </a:r>
            <a:r>
              <a:rPr lang="de-DE" sz="24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Der</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Ball ist neu.				 ___________ ball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new</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a:t>
            </a:r>
            <a:r>
              <a:rPr lang="en-GB" sz="24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Wie </a:t>
            </a:r>
            <a:r>
              <a:rPr lang="en-GB" sz="24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geht’s</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 __________ __________</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p>
          <a:p>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Das Problem </a:t>
            </a:r>
            <a:r>
              <a:rPr lang="en-GB"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ist</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4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schwer</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The problem is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___________</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800" dirty="0">
              <a:latin typeface="Century Gothic"/>
              <a:cs typeface="Times New Roman"/>
            </a:endParaRPr>
          </a:p>
        </p:txBody>
      </p:sp>
      <p:pic>
        <p:nvPicPr>
          <p:cNvPr id="13" name="Picture 12" descr="Icon&#10;&#10;Description automatically generated">
            <a:extLst>
              <a:ext uri="{FF2B5EF4-FFF2-40B4-BE49-F238E27FC236}">
                <a16:creationId xmlns:a16="http://schemas.microsoft.com/office/drawing/2014/main" id="{D6B8C3B6-0EA5-40A3-B851-0C1239C42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332" y="124821"/>
            <a:ext cx="1249879" cy="918830"/>
          </a:xfrm>
          <a:prstGeom prst="rect">
            <a:avLst/>
          </a:prstGeom>
        </p:spPr>
      </p:pic>
      <p:sp>
        <p:nvSpPr>
          <p:cNvPr id="14" name="Title 2">
            <a:extLst>
              <a:ext uri="{FF2B5EF4-FFF2-40B4-BE49-F238E27FC236}">
                <a16:creationId xmlns:a16="http://schemas.microsoft.com/office/drawing/2014/main" id="{4D40DC4B-ABCA-8483-ECDC-ED941CB47A59}"/>
              </a:ext>
            </a:extLst>
          </p:cNvPr>
          <p:cNvSpPr txBox="1">
            <a:spLocks/>
          </p:cNvSpPr>
          <p:nvPr/>
        </p:nvSpPr>
        <p:spPr>
          <a:xfrm>
            <a:off x="10813332" y="1098232"/>
            <a:ext cx="1241423" cy="40483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spTree>
    <p:extLst>
      <p:ext uri="{BB962C8B-B14F-4D97-AF65-F5344CB8AC3E}">
        <p14:creationId xmlns:p14="http://schemas.microsoft.com/office/powerpoint/2010/main" val="1005160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17559" y="1100402"/>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schreiben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1157433"/>
          </a:xfrm>
          <a:prstGeom prst="rect">
            <a:avLst/>
          </a:prstGeom>
        </p:spPr>
        <p:txBody>
          <a:bodyPr wrap="square" lIns="91440" tIns="45720" rIns="91440" bIns="45720" anchor="t">
            <a:spAutoFit/>
          </a:bodyPr>
          <a:lstStyle/>
          <a:p>
            <a:pPr>
              <a:lnSpc>
                <a:spcPct val="107000"/>
              </a:lnSpc>
              <a:spcAft>
                <a:spcPts val="800"/>
              </a:spcAft>
            </a:pPr>
            <a:r>
              <a:rPr lang="en-US" sz="2000" dirty="0">
                <a:solidFill>
                  <a:srgbClr val="1F4E79"/>
                </a:solidFill>
                <a:latin typeface="Century Gothic"/>
                <a:ea typeface="DengXian"/>
                <a:cs typeface="Times New Roman"/>
              </a:rPr>
              <a:t> </a:t>
            </a:r>
            <a:r>
              <a:rPr lang="en-US" sz="2000" b="1" dirty="0">
                <a:solidFill>
                  <a:srgbClr val="1F4E79"/>
                </a:solidFill>
                <a:latin typeface="Century Gothic"/>
                <a:ea typeface="DengXian"/>
                <a:cs typeface="Times New Roman"/>
              </a:rPr>
              <a:t>D  </a:t>
            </a:r>
            <a:r>
              <a:rPr lang="en-US" sz="2000" b="1" dirty="0">
                <a:solidFill>
                  <a:srgbClr val="1F4E79"/>
                </a:solidFill>
                <a:latin typeface="Century Gothic"/>
                <a:ea typeface="Times New Roman" panose="02020603050405020304" pitchFamily="18" charset="0"/>
                <a:cs typeface="Arial"/>
              </a:rPr>
              <a:t>Translate </a:t>
            </a:r>
            <a:r>
              <a:rPr lang="en-US" sz="2000" dirty="0">
                <a:solidFill>
                  <a:srgbClr val="1F4E79"/>
                </a:solidFill>
                <a:latin typeface="Century Gothic"/>
                <a:ea typeface="Times New Roman" panose="02020603050405020304" pitchFamily="18" charset="0"/>
                <a:cs typeface="Arial"/>
              </a:rPr>
              <a:t>the</a:t>
            </a:r>
            <a:r>
              <a:rPr lang="en-US" sz="2000" b="1" dirty="0">
                <a:solidFill>
                  <a:srgbClr val="1F4E79"/>
                </a:solidFill>
                <a:latin typeface="Century Gothic"/>
                <a:ea typeface="Times New Roman" panose="02020603050405020304" pitchFamily="18" charset="0"/>
                <a:cs typeface="Arial"/>
              </a:rPr>
              <a:t> </a:t>
            </a:r>
            <a:r>
              <a:rPr lang="en-US" sz="2000" b="1" u="sng" dirty="0">
                <a:solidFill>
                  <a:srgbClr val="1F4E79"/>
                </a:solidFill>
                <a:latin typeface="Century Gothic"/>
                <a:ea typeface="Times New Roman" panose="02020603050405020304" pitchFamily="18" charset="0"/>
                <a:cs typeface="Arial"/>
              </a:rPr>
              <a:t>underlined English words</a:t>
            </a:r>
            <a:r>
              <a:rPr lang="en-US" sz="2000" b="1" dirty="0">
                <a:solidFill>
                  <a:srgbClr val="1F4E79"/>
                </a:solidFill>
                <a:latin typeface="Century Gothic"/>
                <a:ea typeface="Times New Roman" panose="02020603050405020304" pitchFamily="18" charset="0"/>
                <a:cs typeface="Arial"/>
              </a:rPr>
              <a:t> </a:t>
            </a:r>
            <a:r>
              <a:rPr lang="en-US" sz="2000" dirty="0">
                <a:solidFill>
                  <a:srgbClr val="1F4E79"/>
                </a:solidFill>
                <a:latin typeface="Century Gothic"/>
                <a:ea typeface="Times New Roman" panose="02020603050405020304" pitchFamily="18" charset="0"/>
                <a:cs typeface="Arial"/>
              </a:rPr>
              <a:t>to complete the German sentence. (10 points on this slide, 2 each for items 2, 3, 5 and 6)</a:t>
            </a:r>
            <a:endParaRPr lang="en-GB" sz="2000" dirty="0">
              <a:solidFill>
                <a:srgbClr val="1F4E79"/>
              </a:solidFill>
              <a:latin typeface="Century Gothic"/>
              <a:ea typeface="DengXian" panose="02010600030101010101" pitchFamily="2" charset="-122"/>
              <a:cs typeface="Arial"/>
            </a:endParaRPr>
          </a:p>
          <a:p>
            <a:pPr>
              <a:lnSpc>
                <a:spcPct val="107000"/>
              </a:lnSpc>
              <a:spcAft>
                <a:spcPts val="80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583FD6C-5D9A-C4F7-DBCB-8F1130E654C6}"/>
              </a:ext>
            </a:extLst>
          </p:cNvPr>
          <p:cNvSpPr txBox="1"/>
          <p:nvPr/>
        </p:nvSpPr>
        <p:spPr>
          <a:xfrm>
            <a:off x="320368" y="2025599"/>
            <a:ext cx="11871632" cy="3219279"/>
          </a:xfrm>
          <a:prstGeom prst="rect">
            <a:avLst/>
          </a:prstGeom>
          <a:noFill/>
        </p:spPr>
        <p:txBody>
          <a:bodyPr wrap="square">
            <a:spAutoFit/>
          </a:bodyPr>
          <a:lstStyle/>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The homework is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easy</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Die Hausaufgabe ist ___________.             (</a:t>
            </a:r>
            <a:r>
              <a:rPr lang="de-DE"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a:t>
            </a: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000" b="1"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a:t>
            </a: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The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apple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 there.			Der </a:t>
            </a: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___________</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da.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a:t>
            </a: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The jacket is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not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green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Die Jacke ist ___________ ___________.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The task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clear.			Die Aufgabe </a:t>
            </a: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___________</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k</a:t>
            </a:r>
            <a:r>
              <a:rPr lang="en-GB"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lar</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a:t>
            </a: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My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(female) partner</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 here.	</a:t>
            </a: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Meine ___________ ist hier.	                  (</a:t>
            </a:r>
            <a:r>
              <a:rPr lang="de-DE"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a:t>
            </a: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000" b="1"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a:t>
            </a: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The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list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long</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Die</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___________</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___________</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a:t>
            </a:r>
          </a:p>
          <a:p>
            <a:pPr>
              <a:lnSpc>
                <a:spcPct val="150000"/>
              </a:lnSpc>
              <a:spcAft>
                <a:spcPts val="800"/>
              </a:spcAft>
            </a:pP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15" name="Graphic 14" descr="Blackboard">
            <a:extLst>
              <a:ext uri="{FF2B5EF4-FFF2-40B4-BE49-F238E27FC236}">
                <a16:creationId xmlns:a16="http://schemas.microsoft.com/office/drawing/2014/main" id="{9137DBD6-09EF-3F36-5D34-8CB6B76076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22665" y="-118402"/>
            <a:ext cx="1431211" cy="1431211"/>
          </a:xfrm>
          <a:prstGeom prst="rect">
            <a:avLst/>
          </a:prstGeom>
        </p:spPr>
      </p:pic>
      <p:sp>
        <p:nvSpPr>
          <p:cNvPr id="17" name="Title 2">
            <a:extLst>
              <a:ext uri="{FF2B5EF4-FFF2-40B4-BE49-F238E27FC236}">
                <a16:creationId xmlns:a16="http://schemas.microsoft.com/office/drawing/2014/main" id="{769BACB5-01A3-39FB-0C9F-D6F83E00476B}"/>
              </a:ext>
            </a:extLst>
          </p:cNvPr>
          <p:cNvSpPr txBox="1">
            <a:spLocks/>
          </p:cNvSpPr>
          <p:nvPr/>
        </p:nvSpPr>
        <p:spPr>
          <a:xfrm>
            <a:off x="10722664" y="1093304"/>
            <a:ext cx="1426169" cy="424815"/>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schreiben</a:t>
            </a:r>
          </a:p>
        </p:txBody>
      </p:sp>
    </p:spTree>
    <p:extLst>
      <p:ext uri="{BB962C8B-B14F-4D97-AF65-F5344CB8AC3E}">
        <p14:creationId xmlns:p14="http://schemas.microsoft.com/office/powerpoint/2010/main" val="687713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9405139" cy="455830"/>
          </a:xfrm>
          <a:prstGeom prst="rect">
            <a:avLst/>
          </a:prstGeom>
        </p:spPr>
        <p:txBody>
          <a:bodyPr wrap="non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 </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 (3 points on this slide)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1010951147"/>
              </p:ext>
            </p:extLst>
          </p:nvPr>
        </p:nvGraphicFramePr>
        <p:xfrm>
          <a:off x="2596056" y="1251284"/>
          <a:ext cx="6495392" cy="5055945"/>
        </p:xfrm>
        <a:graphic>
          <a:graphicData uri="http://schemas.openxmlformats.org/drawingml/2006/table">
            <a:tbl>
              <a:tblPr firstRow="1" firstCol="1" bandRow="1"/>
              <a:tblGrid>
                <a:gridCol w="643729">
                  <a:extLst>
                    <a:ext uri="{9D8B030D-6E8A-4147-A177-3AD203B41FA5}">
                      <a16:colId xmlns:a16="http://schemas.microsoft.com/office/drawing/2014/main" val="491557998"/>
                    </a:ext>
                  </a:extLst>
                </a:gridCol>
                <a:gridCol w="2450556">
                  <a:extLst>
                    <a:ext uri="{9D8B030D-6E8A-4147-A177-3AD203B41FA5}">
                      <a16:colId xmlns:a16="http://schemas.microsoft.com/office/drawing/2014/main" val="966880830"/>
                    </a:ext>
                  </a:extLst>
                </a:gridCol>
                <a:gridCol w="3401107">
                  <a:extLst>
                    <a:ext uri="{9D8B030D-6E8A-4147-A177-3AD203B41FA5}">
                      <a16:colId xmlns:a16="http://schemas.microsoft.com/office/drawing/2014/main" val="996049692"/>
                    </a:ext>
                  </a:extLst>
                </a:gridCol>
              </a:tblGrid>
              <a:tr h="1701382">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4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p>
                    <a:p>
                      <a:pPr>
                        <a:lnSpc>
                          <a:spcPct val="107000"/>
                        </a:lnSpc>
                        <a:spcBef>
                          <a:spcPts val="600"/>
                        </a:spcBef>
                        <a:spcAft>
                          <a:spcPts val="600"/>
                        </a:spcAft>
                      </a:pPr>
                      <a:r>
                        <a:rPr lang="de-DE" sz="2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bin alt.</a:t>
                      </a:r>
                      <a:endParaRPr lang="en-GB" sz="2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1694546">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4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8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p>
                    <a:p>
                      <a:pPr>
                        <a:lnSpc>
                          <a:spcPct val="107000"/>
                        </a:lnSpc>
                        <a:spcBef>
                          <a:spcPts val="600"/>
                        </a:spcBef>
                        <a:spcAft>
                          <a:spcPts val="600"/>
                        </a:spcAft>
                      </a:pPr>
                      <a:r>
                        <a:rPr lang="de-DE" sz="28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ist hier.</a:t>
                      </a:r>
                      <a:endParaRPr lang="en-GB" sz="28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r h="1660017">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4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p>
                    <a:p>
                      <a:pPr>
                        <a:lnSpc>
                          <a:spcPct val="107000"/>
                        </a:lnSpc>
                        <a:spcBef>
                          <a:spcPts val="600"/>
                        </a:spcBef>
                        <a:spcAft>
                          <a:spcPts val="600"/>
                        </a:spcAft>
                      </a:pPr>
                      <a:r>
                        <a:rPr lang="de-DE" sz="2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bist neu.</a:t>
                      </a:r>
                      <a:endParaRPr lang="en-GB" sz="2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6010087"/>
                  </a:ext>
                </a:extLst>
              </a:tr>
            </a:tbl>
          </a:graphicData>
        </a:graphic>
      </p:graphicFrame>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sp>
        <p:nvSpPr>
          <p:cNvPr id="12" name="Rectangle 11">
            <a:extLst>
              <a:ext uri="{FF2B5EF4-FFF2-40B4-BE49-F238E27FC236}">
                <a16:creationId xmlns:a16="http://schemas.microsoft.com/office/drawing/2014/main" id="{645BBE2E-35F4-0202-3B83-33AF2B32B646}"/>
              </a:ext>
            </a:extLst>
          </p:cNvPr>
          <p:cNvSpPr/>
          <p:nvPr/>
        </p:nvSpPr>
        <p:spPr>
          <a:xfrm>
            <a:off x="1274444" y="153526"/>
            <a:ext cx="10916920" cy="456792"/>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Grammar</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99460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8262075" cy="1384161"/>
          </a:xfrm>
          <a:prstGeom prst="rect">
            <a:avLst/>
          </a:prstGeom>
        </p:spPr>
        <p:txBody>
          <a:bodyPr wrap="square">
            <a:spAutoFit/>
          </a:bodyPr>
          <a:lstStyle/>
          <a:p>
            <a:pPr>
              <a:lnSpc>
                <a:spcPct val="107000"/>
              </a:lnSpc>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Add a full stop (.) or a question mark (?) next to each sentence to show whether it is a statement or a question. (2 points on this slide)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sp>
        <p:nvSpPr>
          <p:cNvPr id="13" name="Rectangle 12">
            <a:hlinkClick r:id="" action="ppaction://noaction">
              <a:snd r:embed="rId5" name="Gram_9.1.wav"/>
            </a:hlinkClick>
            <a:extLst>
              <a:ext uri="{FF2B5EF4-FFF2-40B4-BE49-F238E27FC236}">
                <a16:creationId xmlns:a16="http://schemas.microsoft.com/office/drawing/2014/main" id="{B2CD4873-FC19-B69C-C396-5848B037734C}"/>
              </a:ext>
            </a:extLst>
          </p:cNvPr>
          <p:cNvSpPr/>
          <p:nvPr/>
        </p:nvSpPr>
        <p:spPr>
          <a:xfrm>
            <a:off x="1142610" y="2628224"/>
            <a:ext cx="3930134" cy="457048"/>
          </a:xfrm>
          <a:prstGeom prst="rect">
            <a:avLst/>
          </a:prstGeom>
        </p:spPr>
        <p:txBody>
          <a:bodyPr wrap="square">
            <a:spAutoFit/>
          </a:bodyPr>
          <a:lstStyle/>
          <a:p>
            <a:pPr>
              <a:lnSpc>
                <a:spcPct val="107000"/>
              </a:lnSpc>
            </a:pPr>
            <a:r>
              <a:rPr lang="en-US"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1.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Ist die Karte rund</a:t>
            </a:r>
            <a:endParaRPr lang="en-GB" sz="24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B1C158F-41CA-128B-F54C-EB6254F7E552}"/>
              </a:ext>
            </a:extLst>
          </p:cNvPr>
          <p:cNvSpPr txBox="1"/>
          <p:nvPr/>
        </p:nvSpPr>
        <p:spPr>
          <a:xfrm>
            <a:off x="4172469" y="2643613"/>
            <a:ext cx="348916" cy="369332"/>
          </a:xfrm>
          <a:prstGeom prst="rect">
            <a:avLst/>
          </a:prstGeom>
          <a:noFill/>
          <a:ln>
            <a:solidFill>
              <a:srgbClr val="002060"/>
            </a:solidFill>
          </a:ln>
        </p:spPr>
        <p:txBody>
          <a:bodyPr wrap="square" rtlCol="0">
            <a:spAutoFit/>
          </a:bodyPr>
          <a:lstStyle/>
          <a:p>
            <a:endParaRPr lang="en-GB">
              <a:solidFill>
                <a:srgbClr val="002060"/>
              </a:solidFill>
            </a:endParaRPr>
          </a:p>
        </p:txBody>
      </p:sp>
      <p:sp>
        <p:nvSpPr>
          <p:cNvPr id="14" name="Rectangle 13">
            <a:hlinkClick r:id="" action="ppaction://noaction">
              <a:snd r:embed="rId6" name="Gram_9.2.wav"/>
            </a:hlinkClick>
            <a:extLst>
              <a:ext uri="{FF2B5EF4-FFF2-40B4-BE49-F238E27FC236}">
                <a16:creationId xmlns:a16="http://schemas.microsoft.com/office/drawing/2014/main" id="{8A594994-2548-5255-183C-1D20B9214DF6}"/>
              </a:ext>
            </a:extLst>
          </p:cNvPr>
          <p:cNvSpPr/>
          <p:nvPr/>
        </p:nvSpPr>
        <p:spPr>
          <a:xfrm>
            <a:off x="1142608" y="3343477"/>
            <a:ext cx="8262075" cy="791370"/>
          </a:xfrm>
          <a:prstGeom prst="rect">
            <a:avLst/>
          </a:prstGeom>
        </p:spPr>
        <p:txBody>
          <a:bodyPr wrap="square">
            <a:spAutoFit/>
          </a:bodyPr>
          <a:lstStyle/>
          <a:p>
            <a:pPr>
              <a:lnSpc>
                <a:spcPct val="107000"/>
              </a:lnSpc>
            </a:pPr>
            <a:r>
              <a:rPr lang="en-US"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2. </a:t>
            </a:r>
            <a:r>
              <a:rPr lang="de-DE"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Der Preis ist da</a:t>
            </a:r>
            <a:endParaRPr lang="en-GB" sz="24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9DDD0230-CB24-9927-600F-2D8E8B46041A}"/>
              </a:ext>
            </a:extLst>
          </p:cNvPr>
          <p:cNvSpPr txBox="1"/>
          <p:nvPr/>
        </p:nvSpPr>
        <p:spPr>
          <a:xfrm>
            <a:off x="3905492" y="3358866"/>
            <a:ext cx="348916" cy="369332"/>
          </a:xfrm>
          <a:prstGeom prst="rect">
            <a:avLst/>
          </a:prstGeom>
          <a:noFill/>
          <a:ln>
            <a:solidFill>
              <a:srgbClr val="002060"/>
            </a:solidFill>
          </a:ln>
        </p:spPr>
        <p:txBody>
          <a:bodyPr wrap="square" rtlCol="0">
            <a:spAutoFit/>
          </a:bodyPr>
          <a:lstStyle/>
          <a:p>
            <a:endParaRPr lang="en-GB">
              <a:solidFill>
                <a:srgbClr val="002060"/>
              </a:solidFill>
            </a:endParaRPr>
          </a:p>
        </p:txBody>
      </p:sp>
    </p:spTree>
    <p:extLst>
      <p:ext uri="{BB962C8B-B14F-4D97-AF65-F5344CB8AC3E}">
        <p14:creationId xmlns:p14="http://schemas.microsoft.com/office/powerpoint/2010/main" val="2366691081"/>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3076</Words>
  <Application>Microsoft Office PowerPoint</Application>
  <PresentationFormat>Widescreen</PresentationFormat>
  <Paragraphs>734</Paragraphs>
  <Slides>25</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MS Gothic</vt:lpstr>
      <vt:lpstr>Arial</vt:lpstr>
      <vt:lpstr>Calibri</vt:lpstr>
      <vt:lpstr>Century Gothic</vt:lpstr>
      <vt:lpstr>Modern Love</vt:lpstr>
      <vt:lpstr>Segoe Print</vt:lpstr>
      <vt:lpstr>Segoe UI Symbol</vt:lpstr>
      <vt:lpstr>Symbol</vt:lpstr>
      <vt:lpstr>Wingdings</vt:lpstr>
      <vt:lpstr>3_Office Theme</vt:lpstr>
      <vt:lpstr>Describing me and others</vt:lpstr>
      <vt:lpstr>hören</vt:lpstr>
      <vt:lpstr>hören</vt:lpstr>
      <vt:lpstr>hören</vt:lpstr>
      <vt:lpstr>hören</vt:lpstr>
      <vt:lpstr>lesen</vt:lpstr>
      <vt:lpstr>schreiben</vt:lpstr>
      <vt:lpstr>lesen</vt:lpstr>
      <vt:lpstr>lesen</vt:lpstr>
      <vt:lpstr>lesen</vt:lpstr>
      <vt:lpstr>lesen</vt:lpstr>
      <vt:lpstr>schreiben</vt:lpstr>
      <vt:lpstr>hören</vt:lpstr>
      <vt:lpstr>PowerPoint Presentation</vt:lpstr>
      <vt:lpstr>hören</vt:lpstr>
      <vt:lpstr>hören</vt:lpstr>
      <vt:lpstr>hören</vt:lpstr>
      <vt:lpstr>hören</vt:lpstr>
      <vt:lpstr>lesen</vt:lpstr>
      <vt:lpstr>schreiben</vt:lpstr>
      <vt:lpstr>lesen</vt:lpstr>
      <vt:lpstr>lesen</vt:lpstr>
      <vt:lpstr>lesen</vt:lpstr>
      <vt:lpstr>lesen</vt:lpstr>
      <vt:lpstr>schreiben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48</cp:revision>
  <dcterms:created xsi:type="dcterms:W3CDTF">2021-07-02T19:27:01Z</dcterms:created>
  <dcterms:modified xsi:type="dcterms:W3CDTF">2024-02-26T10:27:53Z</dcterms:modified>
</cp:coreProperties>
</file>