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75" r:id="rId2"/>
    <p:sldId id="940" r:id="rId3"/>
    <p:sldId id="945" r:id="rId4"/>
    <p:sldId id="936" r:id="rId5"/>
    <p:sldId id="958" r:id="rId6"/>
    <p:sldId id="956" r:id="rId7"/>
    <p:sldId id="401" r:id="rId8"/>
    <p:sldId id="946" r:id="rId9"/>
    <p:sldId id="947" r:id="rId10"/>
    <p:sldId id="948" r:id="rId11"/>
    <p:sldId id="949" r:id="rId12"/>
    <p:sldId id="950" r:id="rId13"/>
    <p:sldId id="951" r:id="rId14"/>
    <p:sldId id="943" r:id="rId15"/>
    <p:sldId id="300" r:id="rId16"/>
    <p:sldId id="952" r:id="rId17"/>
    <p:sldId id="944" r:id="rId18"/>
    <p:sldId id="957" r:id="rId19"/>
    <p:sldId id="95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3838"/>
    <a:srgbClr val="FADD2E"/>
    <a:srgbClr val="FFFFCC"/>
    <a:srgbClr val="FFD10D"/>
    <a:srgbClr val="2E94AF"/>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53" autoAdjust="0"/>
    <p:restoredTop sz="62078" autoAdjust="0"/>
  </p:normalViewPr>
  <p:slideViewPr>
    <p:cSldViewPr snapToGrid="0">
      <p:cViewPr varScale="1">
        <p:scale>
          <a:sx n="41" d="100"/>
          <a:sy n="41" d="100"/>
        </p:scale>
        <p:origin x="1356" y="3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6F586327-05D8-4BA2-A904-2642846863A1}"/>
    <pc:docChg chg="modSld">
      <pc:chgData name="Charlotte Moss" userId="17b589c9-cb67-41ed-a894-f82ca12b573d" providerId="ADAL" clId="{6F586327-05D8-4BA2-A904-2642846863A1}" dt="2023-11-23T16:59:06.131" v="1" actId="20577"/>
      <pc:docMkLst>
        <pc:docMk/>
      </pc:docMkLst>
      <pc:sldChg chg="modSp mod">
        <pc:chgData name="Charlotte Moss" userId="17b589c9-cb67-41ed-a894-f82ca12b573d" providerId="ADAL" clId="{6F586327-05D8-4BA2-A904-2642846863A1}" dt="2023-11-23T16:59:06.131" v="1" actId="20577"/>
        <pc:sldMkLst>
          <pc:docMk/>
          <pc:sldMk cId="2384591552" sldId="958"/>
        </pc:sldMkLst>
        <pc:spChg chg="mod">
          <ac:chgData name="Charlotte Moss" userId="17b589c9-cb67-41ed-a894-f82ca12b573d" providerId="ADAL" clId="{6F586327-05D8-4BA2-A904-2642846863A1}" dt="2023-11-23T16:59:06.131" v="1" actId="20577"/>
          <ac:spMkLst>
            <pc:docMk/>
            <pc:sldMk cId="2384591552" sldId="958"/>
            <ac:spMk id="51" creationId="{256BF3F4-425A-463F-8792-ECF25E9160B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11/01/2024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‹N›</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5900" indent="-215900"/>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r>
              <a:rPr lang="en-GB" spc="-1" dirty="0">
                <a:solidFill>
                  <a:srgbClr val="000000"/>
                </a:solidFill>
                <a:latin typeface="Calibri"/>
                <a:ea typeface="Calibri"/>
              </a:rPr>
              <a:t> </a:t>
            </a:r>
            <a:r>
              <a:rPr lang="en-GB" sz="1200" b="0" strike="noStrike" spc="-1" dirty="0">
                <a:solidFill>
                  <a:srgbClr val="000000"/>
                </a:solidFill>
                <a:latin typeface="Calibri"/>
                <a:ea typeface="Calibri"/>
              </a:rPr>
              <a:t>attribution required.</a:t>
            </a:r>
            <a:endParaRPr lang="en-GB" sz="1200" b="0" strike="noStrike" spc="-1" dirty="0">
              <a:latin typeface="Arial"/>
              <a:cs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en-GB" sz="1200" b="1" i="0" strike="noStrike" spc="-1" dirty="0">
                <a:solidFill>
                  <a:srgbClr val="002060"/>
                </a:solidFill>
                <a:latin typeface="Century Gothic"/>
                <a:ea typeface="Century Gothic"/>
              </a:rPr>
              <a:t>[s-] [-s-] </a:t>
            </a:r>
            <a:r>
              <a:rPr lang="de-DE" sz="1200" b="1" i="0" strike="noStrike" spc="-1" dirty="0">
                <a:solidFill>
                  <a:srgbClr val="002060"/>
                </a:solidFill>
                <a:latin typeface="Century Gothic"/>
                <a:ea typeface="Century Gothic"/>
              </a:rPr>
              <a:t>singen </a:t>
            </a:r>
            <a:r>
              <a:rPr lang="de-DE" sz="1200" b="0" i="0" strike="noStrike" spc="-1" dirty="0">
                <a:solidFill>
                  <a:srgbClr val="002060"/>
                </a:solidFill>
                <a:latin typeface="Century Gothic"/>
                <a:ea typeface="Century Gothic"/>
              </a:rPr>
              <a:t>[1063] </a:t>
            </a:r>
            <a:r>
              <a:rPr lang="de-DE" sz="1200" b="1" i="0" strike="noStrike" spc="-1" dirty="0">
                <a:solidFill>
                  <a:srgbClr val="002060"/>
                </a:solidFill>
                <a:latin typeface="Century Gothic"/>
                <a:ea typeface="Century Gothic"/>
              </a:rPr>
              <a:t>Person </a:t>
            </a:r>
            <a:r>
              <a:rPr lang="de-DE" sz="1200" b="0" i="0" strike="noStrike" spc="-1" dirty="0">
                <a:solidFill>
                  <a:srgbClr val="002060"/>
                </a:solidFill>
                <a:latin typeface="Century Gothic"/>
                <a:ea typeface="Century Gothic"/>
              </a:rPr>
              <a:t>[357] </a:t>
            </a:r>
            <a:r>
              <a:rPr lang="de-DE" sz="1200" b="1" i="0" strike="noStrike" spc="-1" dirty="0">
                <a:solidFill>
                  <a:srgbClr val="002060"/>
                </a:solidFill>
                <a:latin typeface="Century Gothic"/>
                <a:ea typeface="Century Gothic"/>
              </a:rPr>
              <a:t>langsam </a:t>
            </a:r>
            <a:r>
              <a:rPr lang="de-DE" sz="1200" b="0" i="0" strike="noStrike" spc="-1" dirty="0">
                <a:solidFill>
                  <a:srgbClr val="002060"/>
                </a:solidFill>
                <a:latin typeface="Century Gothic"/>
                <a:ea typeface="Century Gothic"/>
              </a:rPr>
              <a:t>[526] </a:t>
            </a:r>
            <a:r>
              <a:rPr lang="de-DE" sz="1200" b="1" i="0" strike="noStrike" spc="-1" dirty="0">
                <a:solidFill>
                  <a:srgbClr val="002060"/>
                </a:solidFill>
                <a:latin typeface="Century Gothic"/>
                <a:ea typeface="Century Gothic"/>
              </a:rPr>
              <a:t>sehr </a:t>
            </a:r>
            <a:r>
              <a:rPr lang="de-DE" sz="1200" b="0" i="0" strike="noStrike" spc="-1" dirty="0">
                <a:solidFill>
                  <a:srgbClr val="002060"/>
                </a:solidFill>
                <a:latin typeface="Century Gothic"/>
                <a:ea typeface="Century Gothic"/>
              </a:rPr>
              <a:t>[81] </a:t>
            </a:r>
            <a:r>
              <a:rPr lang="de-DE" sz="1200" b="1" i="0" strike="noStrike" spc="-1" dirty="0">
                <a:solidFill>
                  <a:srgbClr val="002060"/>
                </a:solidFill>
                <a:latin typeface="Century Gothic"/>
                <a:ea typeface="Century Gothic"/>
              </a:rPr>
              <a:t>besuchen </a:t>
            </a:r>
            <a:r>
              <a:rPr lang="de-DE" sz="1200" b="0" i="0" strike="noStrike" spc="-1" dirty="0">
                <a:solidFill>
                  <a:srgbClr val="002060"/>
                </a:solidFill>
                <a:latin typeface="Century Gothic"/>
                <a:ea typeface="Century Gothic"/>
              </a:rPr>
              <a:t>[820]</a:t>
            </a:r>
            <a:endParaRPr lang="en-GB" sz="1200" b="0" i="0" strike="noStrike" spc="-1" dirty="0">
              <a:solidFill>
                <a:srgbClr val="002060"/>
              </a:solidFill>
              <a:latin typeface="Century Gothic"/>
              <a:ea typeface="Century Gothic"/>
            </a:endParaRPr>
          </a:p>
          <a:p>
            <a:pPr marL="216000" indent="-216000">
              <a:lnSpc>
                <a:spcPct val="100000"/>
              </a:lnSpc>
            </a:pPr>
            <a:r>
              <a:rPr lang="en-GB" sz="1200" b="0" i="0" strike="noStrike" spc="-1" dirty="0">
                <a:solidFill>
                  <a:srgbClr val="002060"/>
                </a:solidFill>
                <a:latin typeface="Century Gothic"/>
                <a:ea typeface="Century Gothic"/>
              </a:rPr>
              <a:t>vs. [z] </a:t>
            </a:r>
            <a:r>
              <a:rPr lang="de-DE" sz="1200" b="0" i="0" strike="noStrike" spc="-1" dirty="0">
                <a:solidFill>
                  <a:srgbClr val="002060"/>
                </a:solidFill>
                <a:latin typeface="Century Gothic"/>
                <a:ea typeface="Century Gothic"/>
              </a:rPr>
              <a:t>Zug [675] sitzen [231] Platz [326] Zimmer [665] zehn [333]</a:t>
            </a:r>
            <a:endParaRPr lang="en-GB" sz="1200" b="0" i="0" strike="noStrike" spc="-1" dirty="0">
              <a:solidFill>
                <a:srgbClr val="002060"/>
              </a:solidFill>
              <a:latin typeface="Century Gothic"/>
              <a:ea typeface="Century Gothic"/>
            </a:endParaRP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err="1">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benutzen </a:t>
            </a:r>
            <a:r>
              <a:rPr lang="de-DE" sz="1200" b="0" i="0" strike="noStrike" spc="-1" dirty="0">
                <a:solidFill>
                  <a:srgbClr val="002060"/>
                </a:solidFill>
                <a:latin typeface="Century Gothic"/>
                <a:ea typeface="Century Gothic"/>
              </a:rPr>
              <a:t>[1119] </a:t>
            </a:r>
            <a:r>
              <a:rPr lang="de-DE" sz="1200" b="1" i="0" strike="noStrike" spc="-1" dirty="0">
                <a:solidFill>
                  <a:srgbClr val="002060"/>
                </a:solidFill>
                <a:latin typeface="Century Gothic"/>
                <a:ea typeface="Century Gothic"/>
              </a:rPr>
              <a:t>spielen </a:t>
            </a:r>
            <a:r>
              <a:rPr lang="de-DE" sz="1200" b="0" i="0" strike="noStrike" spc="-1" dirty="0">
                <a:solidFill>
                  <a:srgbClr val="002060"/>
                </a:solidFill>
                <a:latin typeface="Century Gothic"/>
                <a:ea typeface="Century Gothic"/>
              </a:rPr>
              <a:t>[205] </a:t>
            </a:r>
            <a:r>
              <a:rPr lang="de-DE" sz="1200" b="1" i="0" strike="noStrike" spc="-1" dirty="0">
                <a:solidFill>
                  <a:srgbClr val="002060"/>
                </a:solidFill>
                <a:latin typeface="Century Gothic"/>
                <a:ea typeface="Century Gothic"/>
              </a:rPr>
              <a:t>Sport </a:t>
            </a:r>
            <a:r>
              <a:rPr lang="de-DE" sz="1200" b="0" i="0" strike="noStrike" spc="-1" dirty="0">
                <a:solidFill>
                  <a:srgbClr val="002060"/>
                </a:solidFill>
                <a:latin typeface="Century Gothic"/>
                <a:ea typeface="Century Gothic"/>
              </a:rPr>
              <a:t>[945]  </a:t>
            </a:r>
            <a:r>
              <a:rPr lang="de-DE" sz="1200" b="1" i="0" strike="noStrike" spc="-1" dirty="0">
                <a:solidFill>
                  <a:srgbClr val="002060"/>
                </a:solidFill>
                <a:latin typeface="Century Gothic"/>
                <a:ea typeface="Century Gothic"/>
              </a:rPr>
              <a:t>zu Hause </a:t>
            </a:r>
            <a:r>
              <a:rPr lang="de-DE" sz="1200" b="0" i="0" strike="noStrike" spc="-1" dirty="0">
                <a:solidFill>
                  <a:srgbClr val="002060"/>
                </a:solidFill>
                <a:latin typeface="Century Gothic"/>
                <a:ea typeface="Century Gothic"/>
              </a:rPr>
              <a:t>[n/a]</a:t>
            </a:r>
          </a:p>
          <a:p>
            <a:pPr marL="216000" indent="-216000">
              <a:lnSpc>
                <a:spcPct val="100000"/>
              </a:lnSpc>
            </a:pPr>
            <a:r>
              <a:rPr lang="de-DE" sz="1200" b="0" i="0" strike="noStrike" spc="-1" dirty="0" err="1">
                <a:solidFill>
                  <a:srgbClr val="002060"/>
                </a:solidFill>
                <a:latin typeface="Century Gothic"/>
                <a:ea typeface="Century Gothic"/>
              </a:rPr>
              <a:t>Revisit</a:t>
            </a:r>
            <a:r>
              <a:rPr lang="de-DE" sz="1200" b="0" i="0" strike="noStrike" spc="-1" dirty="0">
                <a:solidFill>
                  <a:srgbClr val="002060"/>
                </a:solidFill>
                <a:latin typeface="Century Gothic"/>
                <a:ea typeface="Century Gothic"/>
              </a:rPr>
              <a:t> 1: du hast [7] </a:t>
            </a:r>
          </a:p>
          <a:p>
            <a:pPr marL="216000" indent="-216000">
              <a:lnSpc>
                <a:spcPct val="100000"/>
              </a:lnSpc>
            </a:pPr>
            <a:r>
              <a:rPr lang="de-DE" sz="1200" b="0" i="0" strike="noStrike" spc="-1" dirty="0" err="1">
                <a:solidFill>
                  <a:srgbClr val="002060"/>
                </a:solidFill>
                <a:latin typeface="Century Gothic"/>
                <a:ea typeface="Century Gothic"/>
              </a:rPr>
              <a:t>Revisit</a:t>
            </a:r>
            <a:r>
              <a:rPr lang="de-DE" sz="1200" b="0" i="0" strike="noStrike" spc="-1" dirty="0">
                <a:solidFill>
                  <a:srgbClr val="002060"/>
                </a:solidFill>
                <a:latin typeface="Century Gothic"/>
                <a:ea typeface="Century Gothic"/>
              </a:rPr>
              <a:t> 2: </a:t>
            </a:r>
            <a:r>
              <a:rPr lang="de-DE" sz="1800" b="0" i="0" u="none" strike="noStrike" dirty="0">
                <a:solidFill>
                  <a:srgbClr val="002060"/>
                </a:solidFill>
                <a:effectLst/>
                <a:latin typeface="Century Gothic" panose="020B0502020202020204" pitchFamily="34" charset="0"/>
              </a:rPr>
              <a:t>Hausaufgabe [n/a] Kleidung  [2820] Text [473] nicht wahr? [n/a] </a:t>
            </a: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cs typeface="Calibri"/>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a:t>
            </a:r>
            <a:r>
              <a:rPr lang="en-GB" sz="1100" b="0" strike="noStrike" spc="-1">
                <a:solidFill>
                  <a:srgbClr val="000000"/>
                </a:solidFill>
                <a:latin typeface="Calibri"/>
                <a:ea typeface="Calibri"/>
              </a:rPr>
              <a:t>that first introduced </a:t>
            </a:r>
            <a:r>
              <a:rPr lang="en-GB" sz="1100" b="0" strike="noStrike" spc="-1" dirty="0">
                <a:solidFill>
                  <a:srgbClr val="000000"/>
                </a:solidFill>
                <a:latin typeface="Calibri"/>
                <a:ea typeface="Calibri"/>
              </a:rPr>
              <a:t>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4/7</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87564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5/7</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77211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6/7</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26137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7/7</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90868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438150" y="1250950"/>
            <a:ext cx="5999163" cy="3375025"/>
          </a:xfrm>
          <a:prstGeom prst="rect">
            <a:avLst/>
          </a:prstGeom>
        </p:spPr>
      </p:sp>
      <p:sp>
        <p:nvSpPr>
          <p:cNvPr id="303"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latin typeface="Calibri"/>
                <a:ea typeface="Calibri"/>
              </a:rPr>
              <a:t>Timing: 2 minutes </a:t>
            </a:r>
          </a:p>
          <a:p>
            <a:pPr marL="227815" indent="-227815"/>
            <a:endParaRPr lang="en-GB" sz="1300" b="1" spc="-1" dirty="0">
              <a:solidFill>
                <a:srgbClr val="000000"/>
              </a:solidFill>
              <a:latin typeface="Calibri"/>
            </a:endParaRPr>
          </a:p>
          <a:p>
            <a:pPr marL="227815" indent="-227815"/>
            <a:r>
              <a:rPr lang="en-GB" sz="1300" b="1" spc="-1" dirty="0">
                <a:solidFill>
                  <a:srgbClr val="000000"/>
                </a:solidFill>
                <a:latin typeface="Calibri"/>
              </a:rPr>
              <a:t>Aim: </a:t>
            </a:r>
            <a:r>
              <a:rPr lang="en-GB" sz="1400" b="0" dirty="0"/>
              <a:t>To recap verb knowledge about the 1</a:t>
            </a:r>
            <a:r>
              <a:rPr lang="en-GB" sz="1400" b="0" baseline="30000" dirty="0"/>
              <a:t>st</a:t>
            </a:r>
            <a:r>
              <a:rPr lang="en-GB" sz="1400" b="0" dirty="0"/>
              <a:t> and 3</a:t>
            </a:r>
            <a:r>
              <a:rPr lang="en-GB" sz="1400" b="0" baseline="30000" dirty="0"/>
              <a:t>rd</a:t>
            </a:r>
            <a:r>
              <a:rPr lang="en-GB" sz="1400" b="0" dirty="0"/>
              <a:t> persons singular of weak verbs, and to introduce the 2</a:t>
            </a:r>
            <a:r>
              <a:rPr lang="en-GB" sz="1400" b="0" baseline="30000" dirty="0"/>
              <a:t>nd</a:t>
            </a:r>
            <a:r>
              <a:rPr lang="en-GB" sz="1400" b="0" dirty="0"/>
              <a:t> person singular.</a:t>
            </a:r>
          </a:p>
          <a:p>
            <a:pPr marL="227815" indent="-227815"/>
            <a:endParaRPr lang="en-GB" sz="1400" b="0" spc="0" dirty="0">
              <a:solidFill>
                <a:schemeClr val="tx1"/>
              </a:solidFill>
              <a:latin typeface="+mn-lt"/>
              <a:ea typeface="+mn-ea"/>
            </a:endParaRPr>
          </a:p>
          <a:p>
            <a:pPr marL="227815" indent="-227815"/>
            <a:r>
              <a:rPr lang="en-GB" sz="1300" b="1" spc="-1" dirty="0">
                <a:solidFill>
                  <a:srgbClr val="000000"/>
                </a:solidFill>
                <a:latin typeface="Calibri"/>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Click through the animations to recap 1</a:t>
            </a:r>
            <a:r>
              <a:rPr lang="en-GB" sz="1300" spc="-1" baseline="30000" dirty="0">
                <a:solidFill>
                  <a:srgbClr val="000000"/>
                </a:solidFill>
                <a:latin typeface="Calibri"/>
                <a:ea typeface="Calibri"/>
              </a:rPr>
              <a:t>st</a:t>
            </a:r>
            <a:r>
              <a:rPr lang="en-GB" sz="1300" spc="-1" dirty="0">
                <a:solidFill>
                  <a:srgbClr val="000000"/>
                </a:solidFill>
                <a:latin typeface="Calibri"/>
                <a:ea typeface="Calibri"/>
              </a:rPr>
              <a:t> and 3</a:t>
            </a:r>
            <a:r>
              <a:rPr lang="en-GB" sz="1300" spc="-1" baseline="30000" dirty="0">
                <a:solidFill>
                  <a:srgbClr val="000000"/>
                </a:solidFill>
                <a:latin typeface="Calibri"/>
                <a:ea typeface="Calibri"/>
              </a:rPr>
              <a:t>rd</a:t>
            </a:r>
            <a:r>
              <a:rPr lang="en-GB" sz="1300" spc="-1" dirty="0">
                <a:solidFill>
                  <a:srgbClr val="000000"/>
                </a:solidFill>
                <a:latin typeface="Calibri"/>
                <a:ea typeface="Calibri"/>
              </a:rPr>
              <a:t> person forms of verbs and to introduce 2</a:t>
            </a:r>
            <a:r>
              <a:rPr lang="en-GB" sz="1300" spc="-1" baseline="30000" dirty="0">
                <a:solidFill>
                  <a:srgbClr val="000000"/>
                </a:solidFill>
                <a:latin typeface="Calibri"/>
                <a:ea typeface="Calibri"/>
              </a:rPr>
              <a:t>nd</a:t>
            </a:r>
            <a:r>
              <a:rPr lang="en-GB" sz="1300" spc="-1" dirty="0">
                <a:solidFill>
                  <a:srgbClr val="000000"/>
                </a:solidFill>
                <a:latin typeface="Calibri"/>
                <a:ea typeface="Calibri"/>
              </a:rPr>
              <a:t> person form. </a:t>
            </a:r>
          </a:p>
          <a:p>
            <a:pPr marL="241104" indent="-240345">
              <a:buClr>
                <a:srgbClr val="000000"/>
              </a:buClr>
              <a:buFont typeface="Calibri"/>
              <a:buAutoNum type="arabicPeriod"/>
            </a:pPr>
            <a:r>
              <a:rPr lang="en-GB" sz="1300" spc="-1" dirty="0">
                <a:solidFill>
                  <a:srgbClr val="000000"/>
                </a:solidFill>
                <a:latin typeface="Calibri"/>
                <a:ea typeface="Calibri"/>
              </a:rPr>
              <a:t>Elicit the English meanings from pupils.</a:t>
            </a:r>
          </a:p>
        </p:txBody>
      </p:sp>
      <p:sp>
        <p:nvSpPr>
          <p:cNvPr id="304"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14</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812609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3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learn about non-binary pronouns in German; to recognise “</a:t>
            </a:r>
            <a:r>
              <a:rPr lang="en-GB" sz="1200" b="0" strike="noStrike" spc="-1" dirty="0" err="1">
                <a:solidFill>
                  <a:srgbClr val="000000"/>
                </a:solidFill>
                <a:latin typeface="Calibri"/>
                <a:ea typeface="Calibri"/>
              </a:rPr>
              <a:t>benutzen</a:t>
            </a:r>
            <a:r>
              <a:rPr lang="en-GB" sz="1200" b="0" strike="noStrike" spc="-1" dirty="0">
                <a:solidFill>
                  <a:srgbClr val="000000"/>
                </a:solidFill>
                <a:latin typeface="Calibri"/>
                <a:ea typeface="Calibri"/>
              </a:rPr>
              <a:t>” in 1</a:t>
            </a:r>
            <a:r>
              <a:rPr lang="en-GB" sz="1200" b="0" strike="noStrike" spc="-1" baseline="30000" dirty="0">
                <a:solidFill>
                  <a:srgbClr val="000000"/>
                </a:solidFill>
                <a:latin typeface="Calibri"/>
                <a:ea typeface="Calibri"/>
              </a:rPr>
              <a:t>st</a:t>
            </a:r>
            <a:r>
              <a:rPr lang="en-GB" sz="1200" b="0" strike="noStrike" spc="-1" dirty="0">
                <a:solidFill>
                  <a:srgbClr val="000000"/>
                </a:solidFill>
                <a:latin typeface="Calibri"/>
                <a:ea typeface="Calibri"/>
              </a:rPr>
              <a:t>, 2</a:t>
            </a:r>
            <a:r>
              <a:rPr lang="en-GB" sz="1200" b="0" strike="noStrike" spc="-1" baseline="30000" dirty="0">
                <a:solidFill>
                  <a:srgbClr val="000000"/>
                </a:solidFill>
                <a:latin typeface="Calibri"/>
                <a:ea typeface="Calibri"/>
              </a:rPr>
              <a:t>nd</a:t>
            </a:r>
            <a:r>
              <a:rPr lang="en-GB" sz="1200" b="0" strike="noStrike" spc="-1" dirty="0">
                <a:solidFill>
                  <a:srgbClr val="000000"/>
                </a:solidFill>
                <a:latin typeface="Calibri"/>
                <a:ea typeface="Calibri"/>
              </a:rPr>
              <a:t> and 3</a:t>
            </a:r>
            <a:r>
              <a:rPr lang="en-GB" sz="1200" b="0" strike="noStrike" spc="-1" baseline="30000" dirty="0">
                <a:solidFill>
                  <a:srgbClr val="000000"/>
                </a:solidFill>
                <a:latin typeface="Calibri"/>
                <a:ea typeface="Calibri"/>
              </a:rPr>
              <a:t>rd</a:t>
            </a:r>
            <a:r>
              <a:rPr lang="en-GB" sz="1200" b="0" strike="noStrike" spc="-1" dirty="0">
                <a:solidFill>
                  <a:srgbClr val="000000"/>
                </a:solidFill>
                <a:latin typeface="Calibri"/>
                <a:ea typeface="Calibri"/>
              </a:rPr>
              <a:t> persons.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ea typeface="Calibri"/>
              </a:rPr>
              <a:t>Click through the speech bubbles. Pupils read along.</a:t>
            </a:r>
          </a:p>
          <a:p>
            <a:pPr marL="229320" indent="-228600">
              <a:lnSpc>
                <a:spcPct val="100000"/>
              </a:lnSpc>
              <a:buAutoNum type="arabicPeriod"/>
            </a:pPr>
            <a:r>
              <a:rPr lang="en-GB" sz="1200" b="0" strike="noStrike" spc="-1" dirty="0">
                <a:solidFill>
                  <a:srgbClr val="000000"/>
                </a:solidFill>
                <a:latin typeface="Calibri"/>
                <a:ea typeface="Calibri"/>
              </a:rPr>
              <a:t>Ask pupils to orally translate the speech bubbles into English.</a:t>
            </a:r>
          </a:p>
          <a:p>
            <a:pPr marL="229320" indent="-228600">
              <a:lnSpc>
                <a:spcPct val="100000"/>
              </a:lnSpc>
              <a:buAutoNum type="arabicPeriod"/>
            </a:pPr>
            <a:r>
              <a:rPr lang="en-GB" sz="1200" b="0" strike="noStrike" spc="-1" dirty="0">
                <a:solidFill>
                  <a:srgbClr val="000000"/>
                </a:solidFill>
                <a:latin typeface="Calibri"/>
                <a:ea typeface="Calibri"/>
              </a:rPr>
              <a:t>Click to reveal answers.</a:t>
            </a:r>
          </a:p>
          <a:p>
            <a:pPr marL="229320" indent="-228600">
              <a:lnSpc>
                <a:spcPct val="100000"/>
              </a:lnSpc>
              <a:buAutoNum type="arabicPeriod"/>
            </a:pPr>
            <a:endParaRPr lang="en-GB" sz="1200" b="0" strike="noStrike" spc="-1" dirty="0">
              <a:solidFill>
                <a:srgbClr val="000000"/>
              </a:solidFill>
              <a:latin typeface="Calibri"/>
              <a:ea typeface="Calibri"/>
            </a:endParaRPr>
          </a:p>
          <a:p>
            <a:pPr marL="720" indent="0">
              <a:lnSpc>
                <a:spcPct val="100000"/>
              </a:lnSpc>
              <a:buNone/>
            </a:pPr>
            <a:r>
              <a:rPr lang="en-GB" sz="1200" b="1" strike="noStrike" spc="-1" dirty="0">
                <a:solidFill>
                  <a:srgbClr val="000000"/>
                </a:solidFill>
                <a:latin typeface="Calibri"/>
                <a:ea typeface="Calibri"/>
              </a:rPr>
              <a:t>Note: </a:t>
            </a:r>
            <a:r>
              <a:rPr lang="en-GB" sz="1200" b="0" strike="noStrike" spc="-1" dirty="0">
                <a:solidFill>
                  <a:srgbClr val="000000"/>
                </a:solidFill>
                <a:latin typeface="Calibri"/>
                <a:ea typeface="Calibri"/>
              </a:rPr>
              <a:t>“</a:t>
            </a:r>
            <a:r>
              <a:rPr lang="en-GB" sz="1200" b="0" strike="noStrike" spc="-1" dirty="0" err="1">
                <a:solidFill>
                  <a:srgbClr val="000000"/>
                </a:solidFill>
                <a:latin typeface="Calibri"/>
                <a:ea typeface="Calibri"/>
              </a:rPr>
              <a:t>xier</a:t>
            </a:r>
            <a:r>
              <a:rPr lang="en-GB" sz="1200" b="0" strike="noStrike" spc="-1" dirty="0">
                <a:solidFill>
                  <a:srgbClr val="000000"/>
                </a:solidFill>
                <a:latin typeface="Calibri"/>
                <a:ea typeface="Calibri"/>
              </a:rPr>
              <a:t>” is not the only pronoun used by non-binary people in German-speaking countries, but like the English “they”, it is the most common.</a:t>
            </a:r>
            <a:endParaRPr lang="en-GB" sz="1200" b="1"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4072130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verb endings in the first and second person singular (ich and du).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Explain the scenario and that pupils need to identify which verbs are in the ‘I’ form (written by Ronja about herself) and which verbs are in the ‘you’ form (written by Ronja for Leon). </a:t>
            </a:r>
          </a:p>
          <a:p>
            <a:pPr marL="229320" indent="-228600">
              <a:lnSpc>
                <a:spcPct val="100000"/>
              </a:lnSpc>
              <a:buAutoNum type="arabicPeriod"/>
            </a:pPr>
            <a:r>
              <a:rPr lang="en-GB" sz="1200" b="0" strike="noStrike" spc="-1" dirty="0">
                <a:solidFill>
                  <a:srgbClr val="000000"/>
                </a:solidFill>
                <a:latin typeface="Calibri"/>
              </a:rPr>
              <a:t>Pupils write down numbers 1-8 and either ‘I’ or ‘you’ for each sentence, depending on the verb ending. </a:t>
            </a:r>
          </a:p>
          <a:p>
            <a:pPr marL="229320" indent="-228600">
              <a:lnSpc>
                <a:spcPct val="100000"/>
              </a:lnSpc>
              <a:buAutoNum type="arabicPeriod"/>
            </a:pPr>
            <a:r>
              <a:rPr lang="en-GB" sz="1200" b="0" strike="noStrike" spc="-1" dirty="0">
                <a:solidFill>
                  <a:srgbClr val="000000"/>
                </a:solidFill>
                <a:latin typeface="Calibri"/>
              </a:rPr>
              <a:t>Click for ticks to appear and again for the ‘ich’ or ‘du’ to appear to complete each sentence. </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75134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438150" y="1250950"/>
            <a:ext cx="5999163" cy="3375025"/>
          </a:xfrm>
          <a:prstGeom prst="rect">
            <a:avLst/>
          </a:prstGeom>
        </p:spPr>
      </p:sp>
      <p:sp>
        <p:nvSpPr>
          <p:cNvPr id="303" name="PlaceHolder 2"/>
          <p:cNvSpPr>
            <a:spLocks noGrp="1"/>
          </p:cNvSpPr>
          <p:nvPr>
            <p:ph type="body"/>
          </p:nvPr>
        </p:nvSpPr>
        <p:spPr>
          <a:xfrm>
            <a:off x="687546" y="4813964"/>
            <a:ext cx="5499649" cy="3937731"/>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t>Timing: 3 minutes</a:t>
            </a:r>
            <a:br>
              <a:rPr lang="en-GB" sz="1400" dirty="0"/>
            </a:br>
            <a:br>
              <a:rPr lang="en-GB" sz="1400" b="1" dirty="0"/>
            </a:br>
            <a:r>
              <a:rPr lang="en-GB" sz="1400" b="1" dirty="0"/>
              <a:t>Aim:</a:t>
            </a:r>
            <a:r>
              <a:rPr lang="en-GB" sz="1400" b="1" baseline="0" dirty="0"/>
              <a:t> </a:t>
            </a:r>
            <a:r>
              <a:rPr lang="en-GB" sz="1400" b="0" baseline="0" dirty="0"/>
              <a:t>to</a:t>
            </a:r>
            <a:r>
              <a:rPr lang="en-GB" sz="1400" b="0" dirty="0"/>
              <a:t> </a:t>
            </a:r>
            <a:r>
              <a:rPr lang="en-GB" sz="1400" b="0" baseline="0" dirty="0"/>
              <a:t>revisit knowledge that pupils were taught in 1.1.7 on the formation of closed questions.</a:t>
            </a:r>
            <a:endParaRPr lang="en-GB" sz="1400" b="0" dirty="0"/>
          </a:p>
          <a:p>
            <a:br>
              <a:rPr lang="en-GB" sz="1400" dirty="0"/>
            </a:br>
            <a:r>
              <a:rPr lang="en-GB" sz="1400" b="1" dirty="0"/>
              <a:t>Procedure:</a:t>
            </a:r>
            <a:br>
              <a:rPr lang="en-GB" sz="1400" dirty="0"/>
            </a:br>
            <a:r>
              <a:rPr lang="en-GB" sz="1400" dirty="0"/>
              <a:t>1. Click to animate the explanation.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t>2.</a:t>
            </a:r>
            <a:r>
              <a:rPr lang="en-GB" sz="1400" baseline="0" dirty="0"/>
              <a:t> Highlight that German does not have a word for do/does, or the continuous equivalent are/is, and that inversion must be used to translate these.</a:t>
            </a:r>
          </a:p>
          <a:p>
            <a:r>
              <a:rPr lang="en-GB" sz="1400" dirty="0"/>
              <a:t>3.</a:t>
            </a:r>
            <a:r>
              <a:rPr lang="en-GB" sz="1400" baseline="0" dirty="0"/>
              <a:t> </a:t>
            </a:r>
            <a:r>
              <a:rPr lang="en-GB" sz="1400" dirty="0"/>
              <a:t>Ensure pupils’ understanding</a:t>
            </a:r>
            <a:r>
              <a:rPr lang="en-GB" sz="1400" baseline="0" dirty="0"/>
              <a:t> at each stage.</a:t>
            </a:r>
            <a:endParaRPr lang="en-GB" sz="1400" dirty="0"/>
          </a:p>
          <a:p>
            <a:pPr marL="241104" indent="-240345">
              <a:buClr>
                <a:srgbClr val="000000"/>
              </a:buClr>
              <a:buFont typeface="Calibri"/>
              <a:buAutoNum type="arabicPeriod"/>
            </a:pPr>
            <a:endParaRPr lang="en-GB" sz="1300" spc="-1" dirty="0">
              <a:solidFill>
                <a:srgbClr val="000000"/>
              </a:solidFill>
              <a:latin typeface="Calibri"/>
              <a:ea typeface="Calibri"/>
            </a:endParaRPr>
          </a:p>
        </p:txBody>
      </p:sp>
      <p:sp>
        <p:nvSpPr>
          <p:cNvPr id="304"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17</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685249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51F28-C3D5-41AE-B98A-30F13D764A3D}" type="slidenum">
              <a:rPr kumimoji="0" lang="en-GB" alt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alt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pPr marL="227815" indent="-227815"/>
            <a:r>
              <a:rPr lang="en-GB" sz="1300" b="1" spc="-1" dirty="0">
                <a:solidFill>
                  <a:srgbClr val="000000"/>
                </a:solidFill>
                <a:ea typeface="Calibri"/>
              </a:rPr>
              <a:t>Timing: 5 minutes</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practise recognising aurally questions and statements. </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1104">
              <a:buAutoNum type="arabicPeriod"/>
            </a:pPr>
            <a:r>
              <a:rPr lang="en-GB" dirty="0"/>
              <a:t>Click to bring up reminders about how to recognise a question in German. Pupils are going to identify questions and statements, first by listening to natural intonation and word order to decide, then relying solely on recognising the word order. </a:t>
            </a:r>
          </a:p>
          <a:p>
            <a:pPr marL="241104" indent="-241104">
              <a:buAutoNum type="arabicPeriod"/>
            </a:pPr>
            <a:r>
              <a:rPr lang="en-GB" dirty="0"/>
              <a:t>Pupils write down 1-10 and will write down either ? or . for each item. </a:t>
            </a:r>
          </a:p>
          <a:p>
            <a:pPr marL="241104" indent="-241104">
              <a:buAutoNum type="arabicPeriod" startAt="2"/>
            </a:pPr>
            <a:r>
              <a:rPr lang="en-GB" dirty="0"/>
              <a:t>Click the audio button to hear the first sentence, elicit the answer from pupils and click to display answer and then the German sentence. Translate into English to check comprehension and remind pupils that English questions start with ‘Do you’ and there is no word for ‘do’ in German. </a:t>
            </a:r>
          </a:p>
          <a:p>
            <a:pPr marL="241104" indent="-241104">
              <a:buAutoNum type="arabicPeriod" startAt="2"/>
            </a:pPr>
            <a:r>
              <a:rPr lang="en-GB" dirty="0"/>
              <a:t>Repeat for items 2-5. </a:t>
            </a:r>
          </a:p>
          <a:p>
            <a:pPr marL="241104" indent="-241104">
              <a:buAutoNum type="arabicPeriod" startAt="2"/>
            </a:pPr>
            <a:r>
              <a:rPr lang="en-GB" dirty="0"/>
              <a:t>Explain that they now have to rely solely on the grammar i.e. verb before pronoun and repeat for items 6-10.  </a:t>
            </a:r>
          </a:p>
          <a:p>
            <a:pPr marL="0" indent="0">
              <a:buNone/>
            </a:pPr>
            <a:endParaRPr lang="en-GB" altLang="en-US" b="1" dirty="0"/>
          </a:p>
          <a:p>
            <a:pPr marL="0" indent="0">
              <a:buNone/>
            </a:pPr>
            <a:r>
              <a:rPr lang="en-GB" altLang="en-US" b="1" dirty="0"/>
              <a:t>Transcript:</a:t>
            </a:r>
          </a:p>
          <a:p>
            <a:pPr marL="0" indent="0">
              <a:buNone/>
            </a:pPr>
            <a:r>
              <a:rPr lang="en-GB" altLang="en-US" b="0" dirty="0" err="1"/>
              <a:t>Spielst</a:t>
            </a:r>
            <a:r>
              <a:rPr lang="en-GB" altLang="en-US" b="0" dirty="0"/>
              <a:t> du </a:t>
            </a:r>
            <a:r>
              <a:rPr lang="en-GB" altLang="en-US" b="0" dirty="0" err="1"/>
              <a:t>ein</a:t>
            </a:r>
            <a:r>
              <a:rPr lang="en-GB" altLang="en-US" b="0" dirty="0"/>
              <a:t> Spiel?</a:t>
            </a:r>
          </a:p>
          <a:p>
            <a:pPr marL="0" indent="0">
              <a:buNone/>
            </a:pPr>
            <a:r>
              <a:rPr lang="en-GB" altLang="en-US" b="0" dirty="0"/>
              <a:t>Du </a:t>
            </a:r>
            <a:r>
              <a:rPr lang="en-GB" altLang="en-US" b="0" dirty="0" err="1"/>
              <a:t>machst</a:t>
            </a:r>
            <a:r>
              <a:rPr lang="en-GB" altLang="en-US" b="0" dirty="0"/>
              <a:t> </a:t>
            </a:r>
            <a:r>
              <a:rPr lang="en-GB" altLang="en-US" b="0" dirty="0" err="1"/>
              <a:t>deine</a:t>
            </a:r>
            <a:r>
              <a:rPr lang="en-GB" altLang="en-US" b="0" dirty="0"/>
              <a:t> </a:t>
            </a:r>
            <a:r>
              <a:rPr lang="en-GB" altLang="en-US" b="0" dirty="0" err="1"/>
              <a:t>Hausaufgabe</a:t>
            </a:r>
            <a:r>
              <a:rPr lang="en-GB" altLang="en-US" b="0" dirty="0"/>
              <a:t>.</a:t>
            </a:r>
          </a:p>
          <a:p>
            <a:pPr marL="0" indent="0">
              <a:buNone/>
            </a:pPr>
            <a:r>
              <a:rPr lang="en-GB" altLang="en-US" b="0" dirty="0" err="1"/>
              <a:t>Machst</a:t>
            </a:r>
            <a:r>
              <a:rPr lang="en-GB" altLang="en-US" b="0" dirty="0"/>
              <a:t> du Sport?</a:t>
            </a:r>
          </a:p>
          <a:p>
            <a:pPr marL="0" indent="0">
              <a:buNone/>
            </a:pPr>
            <a:r>
              <a:rPr lang="en-GB" altLang="en-US" b="0" dirty="0" err="1"/>
              <a:t>Schreibst</a:t>
            </a:r>
            <a:r>
              <a:rPr lang="en-GB" altLang="en-US" b="0" dirty="0"/>
              <a:t> du </a:t>
            </a:r>
            <a:r>
              <a:rPr lang="en-GB" altLang="en-US" b="0" dirty="0" err="1"/>
              <a:t>eine</a:t>
            </a:r>
            <a:r>
              <a:rPr lang="en-GB" altLang="en-US" b="0" dirty="0"/>
              <a:t> </a:t>
            </a:r>
            <a:r>
              <a:rPr lang="en-GB" altLang="en-US" b="0" dirty="0" err="1"/>
              <a:t>Geschichte</a:t>
            </a:r>
            <a:r>
              <a:rPr lang="en-GB" altLang="en-US" b="0" dirty="0"/>
              <a:t>?</a:t>
            </a:r>
          </a:p>
          <a:p>
            <a:pPr marL="0" indent="0">
              <a:buNone/>
            </a:pPr>
            <a:r>
              <a:rPr lang="en-GB" altLang="en-US" b="0" dirty="0"/>
              <a:t>Du </a:t>
            </a:r>
            <a:r>
              <a:rPr lang="en-GB" altLang="en-US" b="0" dirty="0" err="1"/>
              <a:t>benutzt</a:t>
            </a:r>
            <a:r>
              <a:rPr lang="en-GB" altLang="en-US" b="0" dirty="0"/>
              <a:t> </a:t>
            </a:r>
            <a:r>
              <a:rPr lang="en-GB" altLang="en-US" b="0" dirty="0" err="1"/>
              <a:t>xier</a:t>
            </a:r>
            <a:r>
              <a:rPr lang="en-GB" altLang="en-US" b="0" dirty="0"/>
              <a:t>.</a:t>
            </a:r>
          </a:p>
          <a:p>
            <a:pPr marL="0" indent="0">
              <a:buNone/>
            </a:pPr>
            <a:r>
              <a:rPr lang="en-GB" altLang="en-US" b="0" dirty="0"/>
              <a:t>Du </a:t>
            </a:r>
            <a:r>
              <a:rPr lang="en-GB" altLang="en-US" b="0" dirty="0" err="1"/>
              <a:t>spielst</a:t>
            </a:r>
            <a:r>
              <a:rPr lang="en-GB" altLang="en-US" b="0" dirty="0"/>
              <a:t> </a:t>
            </a:r>
            <a:r>
              <a:rPr lang="en-GB" altLang="en-US" b="0" dirty="0" err="1"/>
              <a:t>zu</a:t>
            </a:r>
            <a:r>
              <a:rPr lang="en-GB" altLang="en-US" b="0" dirty="0"/>
              <a:t> </a:t>
            </a:r>
            <a:r>
              <a:rPr lang="en-GB" altLang="en-US" b="0" dirty="0" err="1"/>
              <a:t>Hause</a:t>
            </a:r>
            <a:r>
              <a:rPr lang="en-GB" altLang="en-US" b="0" dirty="0"/>
              <a:t>.</a:t>
            </a:r>
          </a:p>
          <a:p>
            <a:pPr marL="0" indent="0">
              <a:buNone/>
            </a:pPr>
            <a:r>
              <a:rPr lang="en-GB" altLang="en-US" b="0" dirty="0" err="1"/>
              <a:t>Brauchst</a:t>
            </a:r>
            <a:r>
              <a:rPr lang="en-GB" altLang="en-US" b="0" dirty="0"/>
              <a:t> du </a:t>
            </a:r>
            <a:r>
              <a:rPr lang="en-GB" altLang="en-US" b="0" dirty="0" err="1"/>
              <a:t>Hilfe</a:t>
            </a:r>
            <a:r>
              <a:rPr lang="en-GB" altLang="en-US" b="0" dirty="0"/>
              <a:t>?</a:t>
            </a:r>
          </a:p>
          <a:p>
            <a:pPr marL="0" indent="0">
              <a:buNone/>
            </a:pPr>
            <a:r>
              <a:rPr lang="en-GB" altLang="en-US" b="0" dirty="0"/>
              <a:t>Du </a:t>
            </a:r>
            <a:r>
              <a:rPr lang="en-GB" altLang="en-US" b="0" dirty="0" err="1"/>
              <a:t>bekommst</a:t>
            </a:r>
            <a:r>
              <a:rPr lang="en-GB" altLang="en-US" b="0" dirty="0"/>
              <a:t> </a:t>
            </a:r>
            <a:r>
              <a:rPr lang="en-GB" altLang="en-US" b="0" dirty="0" err="1"/>
              <a:t>eine</a:t>
            </a:r>
            <a:r>
              <a:rPr lang="en-GB" altLang="en-US" b="0" dirty="0"/>
              <a:t> </a:t>
            </a:r>
            <a:r>
              <a:rPr lang="en-GB" altLang="en-US" b="0" dirty="0" err="1"/>
              <a:t>Jacke</a:t>
            </a:r>
            <a:r>
              <a:rPr lang="en-GB" altLang="en-US" b="0" dirty="0"/>
              <a:t>.</a:t>
            </a:r>
          </a:p>
          <a:p>
            <a:pPr marL="0" indent="0">
              <a:buNone/>
            </a:pPr>
            <a:r>
              <a:rPr lang="en-GB" altLang="en-US" b="0" dirty="0"/>
              <a:t>Hast du </a:t>
            </a:r>
            <a:r>
              <a:rPr lang="en-GB" altLang="en-US" b="0" dirty="0" err="1"/>
              <a:t>einen</a:t>
            </a:r>
            <a:r>
              <a:rPr lang="en-GB" altLang="en-US" b="0" dirty="0"/>
              <a:t> </a:t>
            </a:r>
            <a:r>
              <a:rPr lang="en-GB" altLang="en-US" b="0" dirty="0" err="1"/>
              <a:t>Lieblingssport</a:t>
            </a:r>
            <a:r>
              <a:rPr lang="en-GB" altLang="en-US" b="0" dirty="0"/>
              <a:t>?</a:t>
            </a:r>
          </a:p>
          <a:p>
            <a:pPr marL="0" indent="0">
              <a:buNone/>
            </a:pPr>
            <a:r>
              <a:rPr lang="en-GB" altLang="en-US" b="0" dirty="0" err="1"/>
              <a:t>Bekommst</a:t>
            </a:r>
            <a:r>
              <a:rPr lang="en-GB" altLang="en-US" b="0" dirty="0"/>
              <a:t> du </a:t>
            </a:r>
            <a:r>
              <a:rPr lang="en-GB" altLang="en-US" b="0" dirty="0" err="1"/>
              <a:t>einen</a:t>
            </a:r>
            <a:r>
              <a:rPr lang="en-GB" altLang="en-US" b="0" dirty="0"/>
              <a:t> </a:t>
            </a:r>
            <a:r>
              <a:rPr lang="en-GB" altLang="en-US" b="0" dirty="0" err="1"/>
              <a:t>Preis</a:t>
            </a:r>
            <a:r>
              <a:rPr lang="en-GB" altLang="en-US" b="0" dirty="0"/>
              <a:t>?</a:t>
            </a:r>
          </a:p>
          <a:p>
            <a:pPr marL="0" indent="0">
              <a:buNone/>
            </a:pPr>
            <a:endParaRPr lang="en-GB" altLang="en-US" b="0" dirty="0"/>
          </a:p>
          <a:p>
            <a:pPr marL="0" indent="0">
              <a:buNone/>
            </a:pPr>
            <a:endParaRPr lang="en-GB" altLang="en-US" b="0" dirty="0"/>
          </a:p>
          <a:p>
            <a:r>
              <a:rPr lang="en-GB" altLang="en-US" b="0" dirty="0" err="1"/>
              <a:t>Additonal</a:t>
            </a:r>
            <a:r>
              <a:rPr lang="en-GB" altLang="en-US" b="0" dirty="0"/>
              <a:t> Task Suggestions:</a:t>
            </a:r>
          </a:p>
          <a:p>
            <a:pPr marL="228600" indent="-228600">
              <a:buAutoNum type="arabicPeriod"/>
            </a:pPr>
            <a:r>
              <a:rPr lang="en-GB" altLang="en-US" b="0" dirty="0"/>
              <a:t>Pupils turn the questions into statements and statements into questions. </a:t>
            </a:r>
            <a:endParaRPr lang="en-GB" altLang="en-US" dirty="0"/>
          </a:p>
          <a:p>
            <a:endParaRPr lang="en-GB" altLang="en-US" dirty="0"/>
          </a:p>
        </p:txBody>
      </p:sp>
    </p:spTree>
    <p:extLst>
      <p:ext uri="{BB962C8B-B14F-4D97-AF65-F5344CB8AC3E}">
        <p14:creationId xmlns:p14="http://schemas.microsoft.com/office/powerpoint/2010/main" val="256609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present the SSC </a:t>
            </a:r>
            <a:r>
              <a:rPr lang="en-GB" sz="1200" b="1" strike="noStrike" spc="-1" dirty="0">
                <a:solidFill>
                  <a:srgbClr val="000000"/>
                </a:solidFill>
                <a:latin typeface="+mn-lt"/>
                <a:ea typeface="Calibri"/>
              </a:rPr>
              <a:t>[s] </a:t>
            </a:r>
            <a:r>
              <a:rPr lang="en-GB" sz="1200" b="0" strike="noStrike" spc="-1" dirty="0">
                <a:solidFill>
                  <a:srgbClr val="000000"/>
                </a:solidFill>
                <a:latin typeface="+mn-lt"/>
                <a:ea typeface="Calibri"/>
              </a:rPr>
              <a:t>before a vowel.</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Present 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singen</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singen</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(a gesture might be to sing ‘</a:t>
            </a:r>
            <a:r>
              <a:rPr lang="en-GB" sz="1200" b="0" strike="noStrike" spc="-1" dirty="0" err="1">
                <a:solidFill>
                  <a:srgbClr val="000000"/>
                </a:solidFill>
                <a:latin typeface="+mn-lt"/>
                <a:ea typeface="Calibri"/>
              </a:rPr>
              <a:t>lalala</a:t>
            </a:r>
            <a:r>
              <a:rPr lang="en-GB" sz="1200" b="0" strike="noStrike" spc="-1" dirty="0">
                <a:solidFill>
                  <a:srgbClr val="000000"/>
                </a:solidFill>
                <a:latin typeface="+mn-lt"/>
                <a:ea typeface="Calibri"/>
              </a:rPr>
              <a:t>’) if using).</a:t>
            </a:r>
          </a:p>
          <a:p>
            <a:pPr>
              <a:lnSpc>
                <a:spcPct val="100000"/>
              </a:lnSpc>
            </a:pPr>
            <a:endParaRPr lang="en-GB" sz="1200" b="0" strike="noStrike" spc="-1" dirty="0">
              <a:latin typeface="Arial"/>
            </a:endParaRPr>
          </a:p>
          <a:p>
            <a:r>
              <a:rPr lang="en-GB" b="1" dirty="0"/>
              <a:t>Frequency:</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strike="noStrike" spc="-1" dirty="0">
                <a:solidFill>
                  <a:srgbClr val="002060"/>
                </a:solidFill>
                <a:latin typeface="Century Gothic"/>
                <a:ea typeface="Century Gothic"/>
              </a:rPr>
              <a:t>singen </a:t>
            </a:r>
            <a:r>
              <a:rPr lang="de-DE" sz="1200" b="0" i="0" strike="noStrike" spc="-1" dirty="0">
                <a:solidFill>
                  <a:srgbClr val="002060"/>
                </a:solidFill>
                <a:latin typeface="Century Gothic"/>
                <a:ea typeface="Century Gothic"/>
              </a:rPr>
              <a:t>[1063]</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[s] </a:t>
            </a:r>
            <a:r>
              <a:rPr lang="en-GB" sz="1200" b="0" strike="noStrike" spc="-1" dirty="0">
                <a:solidFill>
                  <a:srgbClr val="000000"/>
                </a:solidFill>
                <a:latin typeface="+mn-lt"/>
                <a:ea typeface="Calibri"/>
              </a:rPr>
              <a:t>before a vowel.</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singen</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singen</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r>
              <a:rPr lang="en-GB" b="1" dirty="0"/>
              <a:t>Frequency:</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strike="noStrike" spc="-1" dirty="0">
                <a:solidFill>
                  <a:srgbClr val="002060"/>
                </a:solidFill>
                <a:latin typeface="Century Gothic"/>
                <a:ea typeface="Century Gothic"/>
              </a:rPr>
              <a:t>singen </a:t>
            </a:r>
            <a:r>
              <a:rPr lang="de-DE" sz="1200" b="0" i="0" strike="noStrike" spc="-1" dirty="0">
                <a:solidFill>
                  <a:srgbClr val="002060"/>
                </a:solidFill>
                <a:latin typeface="Century Gothic"/>
                <a:ea typeface="Century Gothic"/>
              </a:rPr>
              <a:t>[1063] </a:t>
            </a:r>
            <a:r>
              <a:rPr lang="de-DE" sz="1200" b="1" i="0" strike="noStrike" spc="-1" dirty="0">
                <a:solidFill>
                  <a:srgbClr val="002060"/>
                </a:solidFill>
                <a:latin typeface="Century Gothic"/>
                <a:ea typeface="Century Gothic"/>
              </a:rPr>
              <a:t>Person </a:t>
            </a:r>
            <a:r>
              <a:rPr lang="de-DE" sz="1200" b="0" i="0" strike="noStrike" spc="-1" dirty="0">
                <a:solidFill>
                  <a:srgbClr val="002060"/>
                </a:solidFill>
                <a:latin typeface="Century Gothic"/>
                <a:ea typeface="Century Gothic"/>
              </a:rPr>
              <a:t>[357] </a:t>
            </a:r>
            <a:r>
              <a:rPr lang="de-DE" sz="1200" b="1" i="0" strike="noStrike" spc="-1" dirty="0">
                <a:solidFill>
                  <a:srgbClr val="002060"/>
                </a:solidFill>
                <a:latin typeface="Century Gothic"/>
                <a:ea typeface="Century Gothic"/>
              </a:rPr>
              <a:t>langsam </a:t>
            </a:r>
            <a:r>
              <a:rPr lang="de-DE" sz="1200" b="0" i="0" strike="noStrike" spc="-1" dirty="0">
                <a:solidFill>
                  <a:srgbClr val="002060"/>
                </a:solidFill>
                <a:latin typeface="Century Gothic"/>
                <a:ea typeface="Century Gothic"/>
              </a:rPr>
              <a:t>[526] </a:t>
            </a:r>
            <a:r>
              <a:rPr lang="de-DE" sz="1200" b="1" i="0" strike="noStrike" spc="-1" dirty="0">
                <a:solidFill>
                  <a:srgbClr val="002060"/>
                </a:solidFill>
                <a:latin typeface="Century Gothic"/>
                <a:ea typeface="Century Gothic"/>
              </a:rPr>
              <a:t>sehr </a:t>
            </a:r>
            <a:r>
              <a:rPr lang="de-DE" sz="1200" b="0" i="0" strike="noStrike" spc="-1" dirty="0">
                <a:solidFill>
                  <a:srgbClr val="002060"/>
                </a:solidFill>
                <a:latin typeface="Century Gothic"/>
                <a:ea typeface="Century Gothic"/>
              </a:rPr>
              <a:t>[81] </a:t>
            </a:r>
            <a:r>
              <a:rPr lang="de-DE" sz="1200" b="1" i="0" strike="noStrike" spc="-1" dirty="0">
                <a:solidFill>
                  <a:srgbClr val="002060"/>
                </a:solidFill>
                <a:latin typeface="Century Gothic"/>
                <a:ea typeface="Century Gothic"/>
              </a:rPr>
              <a:t>besuchen </a:t>
            </a:r>
            <a:r>
              <a:rPr lang="de-DE" sz="1200" b="0" i="0" strike="noStrike" spc="-1" dirty="0">
                <a:solidFill>
                  <a:srgbClr val="002060"/>
                </a:solidFill>
                <a:latin typeface="Century Gothic"/>
                <a:ea typeface="Century Gothic"/>
              </a:rPr>
              <a:t>[820]</a:t>
            </a:r>
            <a:endParaRPr lang="en-GB" sz="1200" b="0" i="0" strike="noStrike" spc="-1" dirty="0">
              <a:solidFill>
                <a:srgbClr val="002060"/>
              </a:solidFill>
              <a:latin typeface="Century Gothic"/>
              <a:ea typeface="Century Gothic"/>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665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[z].</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Zug’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‘Zug’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Click to bring up call-out explaining the pronounciation of ‘z’.</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Click to bring up the prompt to identify the nouns (the ones with capital letters). This is still very new knowledge for pupils, so it’s good to revisit this as often as we can. Plus, it gives an additional opportunity to pronounce the words.</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Click to highlight the 3 x nouns.</a:t>
            </a:r>
          </a:p>
          <a:p>
            <a:pPr marL="228600" indent="-227880">
              <a:lnSpc>
                <a:spcPct val="100000"/>
              </a:lnSpc>
              <a:buClr>
                <a:srgbClr val="000000"/>
              </a:buClr>
              <a:buFont typeface="Calibri"/>
              <a:buAutoNum type="arabicPeriod"/>
            </a:pPr>
            <a:endParaRPr lang="en-GB" sz="1200" b="0" strike="noStrike" spc="-1" dirty="0">
              <a:latin typeface="Arial"/>
            </a:endParaRPr>
          </a:p>
          <a:p>
            <a:pPr>
              <a:lnSpc>
                <a:spcPct val="100000"/>
              </a:lnSpc>
            </a:pPr>
            <a:r>
              <a:rPr kumimoji="0" lang="de-DE" sz="1800" b="1" i="0" u="none" strike="noStrike" kern="1200" cap="none" spc="0" normalizeH="0" baseline="0" noProof="0" dirty="0">
                <a:ln>
                  <a:noFill/>
                </a:ln>
                <a:solidFill>
                  <a:prstClr val="black"/>
                </a:solidFill>
                <a:effectLst/>
                <a:uLnTx/>
                <a:uFillTx/>
                <a:latin typeface="Century Gothic"/>
                <a:ea typeface="+mn-ea"/>
                <a:cs typeface="+mn-cs"/>
              </a:rPr>
              <a:t>Vocabulary:</a:t>
            </a:r>
          </a:p>
          <a:p>
            <a:pPr>
              <a:lnSpc>
                <a:spcPct val="100000"/>
              </a:lnSpc>
            </a:pPr>
            <a:r>
              <a:rPr kumimoji="0" lang="de-DE" sz="1800" b="1" i="0" u="none" strike="noStrike" kern="1200" cap="none" spc="0" normalizeH="0" baseline="0" noProof="0" dirty="0">
                <a:ln>
                  <a:noFill/>
                </a:ln>
                <a:solidFill>
                  <a:prstClr val="black"/>
                </a:solidFill>
                <a:effectLst/>
                <a:uLnTx/>
                <a:uFillTx/>
                <a:latin typeface="Century Gothic"/>
                <a:ea typeface="+mn-ea"/>
                <a:cs typeface="+mn-cs"/>
              </a:rPr>
              <a:t>sitzen</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[231]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Platz</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[326]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Zimmer</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[665]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zehn </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[333]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Zug</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[675]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8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a:lnSpc>
                <a:spcPct val="100000"/>
              </a:lnSpc>
            </a:pPr>
            <a:br>
              <a:rPr kumimoji="0" lang="de-DE" sz="1800" b="0" i="0" u="none" strike="noStrike" kern="1200" cap="none" spc="0" normalizeH="0" baseline="0" noProof="0" dirty="0">
                <a:ln>
                  <a:noFill/>
                </a:ln>
                <a:solidFill>
                  <a:prstClr val="black"/>
                </a:solidFill>
                <a:effectLst/>
                <a:uLnTx/>
                <a:uFillTx/>
                <a:latin typeface="Century Gothic"/>
                <a:ea typeface="+mn-ea"/>
                <a:cs typeface="+mn-cs"/>
              </a:rPr>
            </a:b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51F28-C3D5-41AE-B98A-30F13D764A3D}" type="slidenum">
              <a:rPr kumimoji="0" lang="en-GB" alt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alt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pPr marL="227815" indent="-227815"/>
            <a:r>
              <a:rPr lang="en-GB" sz="1300" b="1" spc="-1" dirty="0">
                <a:solidFill>
                  <a:srgbClr val="000000"/>
                </a:solidFill>
                <a:ea typeface="Calibri"/>
              </a:rPr>
              <a:t>Timing: 5 minutes</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practise recognising aurally the SSCs </a:t>
            </a:r>
            <a:r>
              <a:rPr lang="en-GB" sz="1300" b="1" spc="-1" dirty="0">
                <a:solidFill>
                  <a:srgbClr val="000000"/>
                </a:solidFill>
                <a:ea typeface="Calibri"/>
              </a:rPr>
              <a:t>[z] </a:t>
            </a:r>
            <a:r>
              <a:rPr lang="en-GB" sz="1300" spc="-1" dirty="0">
                <a:solidFill>
                  <a:srgbClr val="000000"/>
                </a:solidFill>
                <a:ea typeface="Calibri"/>
              </a:rPr>
              <a:t>and</a:t>
            </a:r>
            <a:r>
              <a:rPr lang="en-GB" sz="1300" b="1" spc="-1" dirty="0">
                <a:solidFill>
                  <a:srgbClr val="000000"/>
                </a:solidFill>
                <a:ea typeface="Calibri"/>
              </a:rPr>
              <a:t> [s]. </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1104">
              <a:buAutoNum type="arabicPeriod"/>
            </a:pPr>
            <a:r>
              <a:rPr lang="en-GB" dirty="0"/>
              <a:t>Click to bring up a reminder about distinguishing [s] and [z]. </a:t>
            </a:r>
          </a:p>
          <a:p>
            <a:pPr marL="241104" indent="-241104">
              <a:buAutoNum type="arabicPeriod"/>
            </a:pPr>
            <a:r>
              <a:rPr lang="en-GB" dirty="0"/>
              <a:t>Pupils write down 1-9 and will write the full word with [s] or [z], based on what they hear. </a:t>
            </a:r>
          </a:p>
          <a:p>
            <a:pPr marL="0" indent="0">
              <a:buNone/>
            </a:pPr>
            <a:r>
              <a:rPr lang="en-GB" dirty="0"/>
              <a:t>3.    Click the audio button to hear the first word, elicit the answer from pupils and click to display answer. </a:t>
            </a:r>
          </a:p>
          <a:p>
            <a:pPr marL="241104" indent="-241104">
              <a:buAutoNum type="arabicPeriod" startAt="2"/>
            </a:pPr>
            <a:r>
              <a:rPr lang="en-GB" dirty="0"/>
              <a:t>Repeat for items 2-9. </a:t>
            </a:r>
          </a:p>
          <a:p>
            <a:pPr marL="0" indent="0">
              <a:buNone/>
            </a:pPr>
            <a:endParaRPr lang="en-GB" altLang="en-US" b="1" dirty="0"/>
          </a:p>
          <a:p>
            <a:pPr marL="0" indent="0">
              <a:buNone/>
            </a:pPr>
            <a:r>
              <a:rPr lang="en-GB" altLang="en-US" b="1" dirty="0"/>
              <a:t>Transcript:</a:t>
            </a:r>
          </a:p>
          <a:p>
            <a:pPr marL="0" indent="0">
              <a:buNone/>
            </a:pPr>
            <a:r>
              <a:rPr lang="en-GB" altLang="en-US" b="0" dirty="0"/>
              <a:t>Sofa</a:t>
            </a:r>
          </a:p>
          <a:p>
            <a:pPr marL="0" indent="0">
              <a:buNone/>
            </a:pPr>
            <a:r>
              <a:rPr lang="en-GB" altLang="en-US" b="0" dirty="0" err="1"/>
              <a:t>Heizung</a:t>
            </a:r>
            <a:endParaRPr lang="en-GB" altLang="en-US" b="0" dirty="0"/>
          </a:p>
          <a:p>
            <a:pPr marL="0" indent="0">
              <a:buNone/>
            </a:pPr>
            <a:r>
              <a:rPr lang="en-GB" altLang="en-US" b="0" dirty="0"/>
              <a:t>Zaun</a:t>
            </a:r>
          </a:p>
          <a:p>
            <a:pPr marL="0" indent="0">
              <a:buNone/>
            </a:pPr>
            <a:r>
              <a:rPr lang="en-GB" altLang="en-US" b="0" dirty="0" err="1"/>
              <a:t>Sessel</a:t>
            </a:r>
            <a:endParaRPr lang="en-GB" altLang="en-US" b="0" dirty="0"/>
          </a:p>
          <a:p>
            <a:pPr marL="0" indent="0">
              <a:buNone/>
            </a:pPr>
            <a:r>
              <a:rPr lang="en-GB" altLang="en-US" b="0" dirty="0" err="1"/>
              <a:t>Wohnzimmer</a:t>
            </a:r>
            <a:endParaRPr lang="en-GB" altLang="en-US" b="0" dirty="0"/>
          </a:p>
          <a:p>
            <a:pPr marL="0" indent="0">
              <a:buNone/>
            </a:pPr>
            <a:r>
              <a:rPr lang="en-GB" altLang="en-US" b="0" dirty="0"/>
              <a:t>Rasen</a:t>
            </a:r>
          </a:p>
          <a:p>
            <a:pPr marL="0" indent="0">
              <a:buNone/>
            </a:pPr>
            <a:r>
              <a:rPr lang="en-GB" altLang="en-US" b="0" dirty="0" err="1"/>
              <a:t>Fernseher</a:t>
            </a:r>
            <a:endParaRPr lang="en-GB" altLang="en-US" b="0" dirty="0"/>
          </a:p>
          <a:p>
            <a:pPr marL="0" indent="0">
              <a:buNone/>
            </a:pPr>
            <a:r>
              <a:rPr lang="en-GB" altLang="en-US" b="0" dirty="0" err="1"/>
              <a:t>Staubsauger</a:t>
            </a:r>
            <a:endParaRPr lang="en-GB" altLang="en-US" b="0" dirty="0"/>
          </a:p>
          <a:p>
            <a:pPr marL="0" indent="0">
              <a:buNone/>
            </a:pPr>
            <a:r>
              <a:rPr lang="en-GB" altLang="en-US" b="0" dirty="0" err="1"/>
              <a:t>Minze</a:t>
            </a:r>
            <a:br>
              <a:rPr lang="en-GB" altLang="en-US" dirty="0"/>
            </a:br>
            <a:endParaRPr lang="en-GB" altLang="en-US" dirty="0"/>
          </a:p>
          <a:p>
            <a:r>
              <a:rPr lang="en-GB" altLang="en-US" b="1" dirty="0"/>
              <a:t>Word frequency (1 is the most frequent word in German): </a:t>
            </a:r>
            <a:br>
              <a:rPr lang="en-GB" altLang="en-US" dirty="0"/>
            </a:br>
            <a:r>
              <a:rPr lang="en-GB" altLang="en-US" dirty="0" err="1"/>
              <a:t>Fernseher</a:t>
            </a:r>
            <a:r>
              <a:rPr lang="en-GB" altLang="en-US" dirty="0"/>
              <a:t> [2827] </a:t>
            </a:r>
            <a:r>
              <a:rPr lang="en-GB" altLang="en-US" dirty="0" err="1"/>
              <a:t>Heizung</a:t>
            </a:r>
            <a:r>
              <a:rPr lang="en-GB" altLang="en-US" dirty="0"/>
              <a:t> [&gt;5000], Rasen [4521], </a:t>
            </a:r>
            <a:r>
              <a:rPr lang="en-GB" altLang="en-US" dirty="0" err="1"/>
              <a:t>Sessel</a:t>
            </a:r>
            <a:r>
              <a:rPr lang="en-GB" altLang="en-US" dirty="0"/>
              <a:t> [3999], Sofa [3572], </a:t>
            </a:r>
            <a:r>
              <a:rPr lang="en-GB" altLang="en-US" dirty="0" err="1"/>
              <a:t>Staubsauger</a:t>
            </a:r>
            <a:r>
              <a:rPr lang="en-GB" altLang="en-US" dirty="0"/>
              <a:t> [&gt;5000] </a:t>
            </a:r>
            <a:r>
              <a:rPr lang="en-GB" altLang="en-US" dirty="0" err="1"/>
              <a:t>Wohnzimmer</a:t>
            </a:r>
            <a:r>
              <a:rPr lang="en-GB" altLang="en-US" dirty="0"/>
              <a:t> [2555], Zaun [3279], </a:t>
            </a:r>
          </a:p>
          <a:p>
            <a:r>
              <a:rPr lang="en-GB" altLang="en-US" dirty="0"/>
              <a:t>Source:  Jones, R.L. &amp; </a:t>
            </a:r>
            <a:r>
              <a:rPr lang="en-GB" altLang="en-US" dirty="0" err="1"/>
              <a:t>Tschirner</a:t>
            </a:r>
            <a:r>
              <a:rPr lang="en-GB" altLang="en-US" dirty="0"/>
              <a:t>, E. (2019). A frequency dictionary of German: core vocabulary for learners. Routledge</a:t>
            </a:r>
          </a:p>
          <a:p>
            <a:endParaRPr lang="en-GB" altLang="en-US" dirty="0"/>
          </a:p>
          <a:p>
            <a:endParaRPr lang="en-GB" altLang="en-US" dirty="0"/>
          </a:p>
        </p:txBody>
      </p:sp>
    </p:spTree>
    <p:extLst>
      <p:ext uri="{BB962C8B-B14F-4D97-AF65-F5344CB8AC3E}">
        <p14:creationId xmlns:p14="http://schemas.microsoft.com/office/powerpoint/2010/main" val="1747503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4 new items of vocabulary for this week</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for each new word to appear, and again for the picture. Practise repeating the 4 words as a class and ensure pupils understand the meanings.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call-out to discuss which items are verbs, and how we can tell. Pupils will be using verbs this lesson, and need to recognise them in their infinitive form here. </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13512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Slide 1 of 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Timing: 2 minutes (7 slides)</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Aim: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To elicit understanding of verbs met so far, including new verbs this week.</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Procedure:</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 Click to bring up the infinitive.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 Ask pupils to decide which picture represents the correct meaning, pointing to the left or right hand side of the classroom/board.  </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 Click again to bring up answer.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 Repeat for slides 2-7. </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65252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2/7</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882765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3/7</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19788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4.png"/><Relationship Id="rId4" Type="http://schemas.openxmlformats.org/officeDocument/2006/relationships/image" Target="../media/image16.sv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1.png"/><Relationship Id="rId4" Type="http://schemas.openxmlformats.org/officeDocument/2006/relationships/image" Target="../media/image16.sv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29.png"/><Relationship Id="rId4" Type="http://schemas.openxmlformats.org/officeDocument/2006/relationships/image" Target="../media/image16.sv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1.png"/><Relationship Id="rId4" Type="http://schemas.openxmlformats.org/officeDocument/2006/relationships/image" Target="../media/image16.sv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5.png"/><Relationship Id="rId7" Type="http://schemas.openxmlformats.org/officeDocument/2006/relationships/image" Target="../media/image41.gif"/><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gif"/><Relationship Id="rId5" Type="http://schemas.openxmlformats.org/officeDocument/2006/relationships/image" Target="../media/image39.gif"/><Relationship Id="rId4" Type="http://schemas.openxmlformats.org/officeDocument/2006/relationships/image" Target="../media/image16.svg"/></Relationships>
</file>

<file path=ppt/slides/_rels/slide16.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7.gif"/></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audio" Target="../media/audio19.wav"/><Relationship Id="rId3" Type="http://schemas.openxmlformats.org/officeDocument/2006/relationships/image" Target="../media/image26.gif"/><Relationship Id="rId7" Type="http://schemas.openxmlformats.org/officeDocument/2006/relationships/image" Target="../media/image17.png"/><Relationship Id="rId12" Type="http://schemas.openxmlformats.org/officeDocument/2006/relationships/audio" Target="../media/audio18.wav"/><Relationship Id="rId17" Type="http://schemas.openxmlformats.org/officeDocument/2006/relationships/audio" Target="../media/audio23.wav"/><Relationship Id="rId2" Type="http://schemas.openxmlformats.org/officeDocument/2006/relationships/notesSlide" Target="../notesSlides/notesSlide18.xml"/><Relationship Id="rId16" Type="http://schemas.openxmlformats.org/officeDocument/2006/relationships/audio" Target="../media/audio22.wav"/><Relationship Id="rId1" Type="http://schemas.openxmlformats.org/officeDocument/2006/relationships/slideLayout" Target="../slideLayouts/slideLayout1.xml"/><Relationship Id="rId6" Type="http://schemas.openxmlformats.org/officeDocument/2006/relationships/image" Target="../media/image16.svg"/><Relationship Id="rId11" Type="http://schemas.openxmlformats.org/officeDocument/2006/relationships/audio" Target="../media/audio17.wav"/><Relationship Id="rId5" Type="http://schemas.openxmlformats.org/officeDocument/2006/relationships/image" Target="../media/image15.png"/><Relationship Id="rId15" Type="http://schemas.openxmlformats.org/officeDocument/2006/relationships/audio" Target="../media/audio21.wav"/><Relationship Id="rId10" Type="http://schemas.openxmlformats.org/officeDocument/2006/relationships/audio" Target="../media/audio16.wav"/><Relationship Id="rId4" Type="http://schemas.openxmlformats.org/officeDocument/2006/relationships/audio" Target="../media/audio13.wav"/><Relationship Id="rId9" Type="http://schemas.openxmlformats.org/officeDocument/2006/relationships/audio" Target="../media/audio15.wav"/><Relationship Id="rId14" Type="http://schemas.openxmlformats.org/officeDocument/2006/relationships/audio" Target="../media/audio20.wav"/></Relationships>
</file>

<file path=ppt/slides/_rels/slide1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audio" Target="../media/audio24.wav"/></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gif"/><Relationship Id="rId18" Type="http://schemas.openxmlformats.org/officeDocument/2006/relationships/image" Target="../media/image25.png"/><Relationship Id="rId26" Type="http://schemas.openxmlformats.org/officeDocument/2006/relationships/image" Target="../media/image26.gif"/><Relationship Id="rId3" Type="http://schemas.openxmlformats.org/officeDocument/2006/relationships/audio" Target="../media/audio1.wav"/><Relationship Id="rId21" Type="http://schemas.openxmlformats.org/officeDocument/2006/relationships/audio" Target="../media/audio8.wav"/><Relationship Id="rId7" Type="http://schemas.openxmlformats.org/officeDocument/2006/relationships/audio" Target="../media/audio3.wav"/><Relationship Id="rId12" Type="http://schemas.openxmlformats.org/officeDocument/2006/relationships/image" Target="../media/image19.jpeg"/><Relationship Id="rId17" Type="http://schemas.openxmlformats.org/officeDocument/2006/relationships/image" Target="../media/image24.png"/><Relationship Id="rId25" Type="http://schemas.openxmlformats.org/officeDocument/2006/relationships/audio" Target="../media/audio12.wav"/><Relationship Id="rId2" Type="http://schemas.openxmlformats.org/officeDocument/2006/relationships/notesSlide" Target="../notesSlides/notesSlide5.xml"/><Relationship Id="rId16" Type="http://schemas.openxmlformats.org/officeDocument/2006/relationships/image" Target="../media/image23.png"/><Relationship Id="rId20" Type="http://schemas.openxmlformats.org/officeDocument/2006/relationships/audio" Target="../media/audio7.wav"/><Relationship Id="rId1" Type="http://schemas.openxmlformats.org/officeDocument/2006/relationships/slideLayout" Target="../slideLayouts/slideLayout1.xml"/><Relationship Id="rId6" Type="http://schemas.openxmlformats.org/officeDocument/2006/relationships/audio" Target="../media/audio2.wav"/><Relationship Id="rId11" Type="http://schemas.openxmlformats.org/officeDocument/2006/relationships/image" Target="../media/image18.jpeg"/><Relationship Id="rId24" Type="http://schemas.openxmlformats.org/officeDocument/2006/relationships/audio" Target="../media/audio11.wav"/><Relationship Id="rId5" Type="http://schemas.openxmlformats.org/officeDocument/2006/relationships/image" Target="../media/image16.svg"/><Relationship Id="rId15" Type="http://schemas.openxmlformats.org/officeDocument/2006/relationships/image" Target="../media/image22.png"/><Relationship Id="rId23" Type="http://schemas.openxmlformats.org/officeDocument/2006/relationships/audio" Target="../media/audio10.wav"/><Relationship Id="rId10" Type="http://schemas.openxmlformats.org/officeDocument/2006/relationships/audio" Target="../media/audio5.wav"/><Relationship Id="rId19" Type="http://schemas.openxmlformats.org/officeDocument/2006/relationships/audio" Target="../media/audio6.wav"/><Relationship Id="rId4" Type="http://schemas.openxmlformats.org/officeDocument/2006/relationships/image" Target="../media/image15.png"/><Relationship Id="rId9" Type="http://schemas.openxmlformats.org/officeDocument/2006/relationships/audio" Target="../media/audio4.wav"/><Relationship Id="rId14" Type="http://schemas.openxmlformats.org/officeDocument/2006/relationships/image" Target="../media/image21.png"/><Relationship Id="rId22" Type="http://schemas.openxmlformats.org/officeDocument/2006/relationships/audio" Target="../media/audio9.wav"/><Relationship Id="rId27" Type="http://schemas.openxmlformats.org/officeDocument/2006/relationships/image" Target="../media/image27.gif"/></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5.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6.sv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6.sv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29.png"/><Relationship Id="rId4"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stomShape 1">
            <a:extLst>
              <a:ext uri="{FF2B5EF4-FFF2-40B4-BE49-F238E27FC236}">
                <a16:creationId xmlns:a16="http://schemas.microsoft.com/office/drawing/2014/main" id="{86F7028E-980D-47B5-893C-00CCDC562EE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n-GB"/>
          </a:p>
        </p:txBody>
      </p:sp>
      <p:sp>
        <p:nvSpPr>
          <p:cNvPr id="47" name="CustomShape 3"/>
          <p:cNvSpPr/>
          <p:nvPr/>
        </p:nvSpPr>
        <p:spPr>
          <a:xfrm>
            <a:off x="43047" y="53298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Present</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tense</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 (I,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you</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a:t>
            </a:r>
          </a:p>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Yes/ no questions</a:t>
            </a:r>
          </a:p>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SSC [s-] [-s-] vs. [z]</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24707" y="331279"/>
            <a:ext cx="4350240" cy="1144800"/>
          </a:xfrm>
        </p:spPr>
        <p:txBody>
          <a:bodyPr/>
          <a:lstStyle/>
          <a:p>
            <a:pPr algn="ctr"/>
            <a:r>
              <a:rPr lang="en-GB" sz="4000" b="1" spc="-1" dirty="0">
                <a:solidFill>
                  <a:srgbClr val="3B3838"/>
                </a:solidFill>
                <a:latin typeface="Century Gothic" panose="020B0502020202020204" pitchFamily="34" charset="0"/>
                <a:ea typeface="Century Gothic"/>
              </a:rPr>
              <a:t>Talking about things and things to do</a:t>
            </a:r>
            <a:endParaRPr lang="en-GB" sz="40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7</a:t>
            </a:r>
          </a:p>
        </p:txBody>
      </p:sp>
      <p:sp>
        <p:nvSpPr>
          <p:cNvPr id="11" name="CustomShape 2">
            <a:extLst>
              <a:ext uri="{FF2B5EF4-FFF2-40B4-BE49-F238E27FC236}">
                <a16:creationId xmlns:a16="http://schemas.microsoft.com/office/drawing/2014/main" id="{0EE80D53-D699-4834-9252-8A67AA1DD8CC}"/>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4" name="TextBox 3">
            <a:extLst>
              <a:ext uri="{FF2B5EF4-FFF2-40B4-BE49-F238E27FC236}">
                <a16:creationId xmlns:a16="http://schemas.microsoft.com/office/drawing/2014/main" id="{C9E6B664-0857-AC33-027B-22FC132DB5E2}"/>
              </a:ext>
            </a:extLst>
          </p:cNvPr>
          <p:cNvSpPr txBox="1"/>
          <p:nvPr/>
        </p:nvSpPr>
        <p:spPr>
          <a:xfrm>
            <a:off x="43047" y="2019315"/>
            <a:ext cx="3811412" cy="769441"/>
          </a:xfrm>
          <a:prstGeom prst="rect">
            <a:avLst/>
          </a:prstGeom>
          <a:noFill/>
        </p:spPr>
        <p:txBody>
          <a:bodyPr wrap="square" rtlCol="0">
            <a:spAutoFit/>
          </a:bodyPr>
          <a:lstStyle/>
          <a:p>
            <a:pPr algn="ctr"/>
            <a:r>
              <a:rPr lang="en-GB" sz="4400" b="1" dirty="0" err="1">
                <a:solidFill>
                  <a:srgbClr val="3B3838"/>
                </a:solidFill>
                <a:latin typeface="Segoe Print" panose="02000600000000000000" pitchFamily="2" charset="0"/>
              </a:rPr>
              <a:t>zu</a:t>
            </a:r>
            <a:r>
              <a:rPr lang="en-GB" sz="4400" b="1" dirty="0">
                <a:solidFill>
                  <a:srgbClr val="3B3838"/>
                </a:solidFill>
                <a:latin typeface="Segoe Print" panose="02000600000000000000" pitchFamily="2" charset="0"/>
              </a:rPr>
              <a:t> </a:t>
            </a:r>
            <a:r>
              <a:rPr lang="en-GB" sz="4400" b="1" dirty="0" err="1">
                <a:solidFill>
                  <a:srgbClr val="3B3838"/>
                </a:solidFill>
                <a:latin typeface="Segoe Print" panose="02000600000000000000" pitchFamily="2" charset="0"/>
              </a:rPr>
              <a:t>Hause</a:t>
            </a:r>
            <a:endParaRPr lang="en-GB" sz="4400" b="1" dirty="0">
              <a:solidFill>
                <a:srgbClr val="3B3838"/>
              </a:solidFill>
              <a:latin typeface="Segoe Print" panose="02000600000000000000" pitchFamily="2" charset="0"/>
            </a:endParaRPr>
          </a:p>
        </p:txBody>
      </p:sp>
      <p:pic>
        <p:nvPicPr>
          <p:cNvPr id="5" name="Picture 4">
            <a:extLst>
              <a:ext uri="{FF2B5EF4-FFF2-40B4-BE49-F238E27FC236}">
                <a16:creationId xmlns:a16="http://schemas.microsoft.com/office/drawing/2014/main" id="{E63F41B9-3135-955B-BD0C-7D01D6593BFC}"/>
              </a:ext>
            </a:extLst>
          </p:cNvPr>
          <p:cNvPicPr>
            <a:picLocks noChangeAspect="1"/>
          </p:cNvPicPr>
          <p:nvPr/>
        </p:nvPicPr>
        <p:blipFill>
          <a:blip r:embed="rId4">
            <a:grayscl/>
          </a:blip>
          <a:stretch>
            <a:fillRect/>
          </a:stretch>
        </p:blipFill>
        <p:spPr>
          <a:xfrm>
            <a:off x="714113" y="2681309"/>
            <a:ext cx="2371218" cy="2371218"/>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EB8CF9D-3D7E-42D0-A487-EB2F8FB24BF3}"/>
              </a:ext>
            </a:extLst>
          </p:cNvPr>
          <p:cNvCxnSpPr>
            <a:cxnSpLocks/>
          </p:cNvCxnSpPr>
          <p:nvPr/>
        </p:nvCxnSpPr>
        <p:spPr>
          <a:xfrm>
            <a:off x="6140674" y="0"/>
            <a:ext cx="0" cy="68580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pic>
        <p:nvPicPr>
          <p:cNvPr id="12" name="Graphic 11" descr="Teacher">
            <a:extLst>
              <a:ext uri="{FF2B5EF4-FFF2-40B4-BE49-F238E27FC236}">
                <a16:creationId xmlns:a16="http://schemas.microsoft.com/office/drawing/2014/main" id="{A7B3F7F3-00C9-4792-AC53-EC513A32E7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600" y="78577"/>
            <a:ext cx="914400" cy="914400"/>
          </a:xfrm>
          <a:prstGeom prst="rect">
            <a:avLst/>
          </a:prstGeom>
        </p:spPr>
      </p:pic>
      <p:sp>
        <p:nvSpPr>
          <p:cNvPr id="14" name="Speech Bubble: Rectangle with Corners Rounded 13">
            <a:extLst>
              <a:ext uri="{FF2B5EF4-FFF2-40B4-BE49-F238E27FC236}">
                <a16:creationId xmlns:a16="http://schemas.microsoft.com/office/drawing/2014/main" id="{CA742D23-8DE7-4A3F-8D48-D641937600E2}"/>
              </a:ext>
            </a:extLst>
          </p:cNvPr>
          <p:cNvSpPr/>
          <p:nvPr/>
        </p:nvSpPr>
        <p:spPr>
          <a:xfrm>
            <a:off x="1059825" y="248762"/>
            <a:ext cx="271953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Google Shape;108;p3">
            <a:extLst>
              <a:ext uri="{FF2B5EF4-FFF2-40B4-BE49-F238E27FC236}">
                <a16:creationId xmlns:a16="http://schemas.microsoft.com/office/drawing/2014/main" id="{E330BFB4-A4BB-4DBD-BE62-828B215291EC}"/>
              </a:ext>
            </a:extLst>
          </p:cNvPr>
          <p:cNvSpPr txBox="1"/>
          <p:nvPr/>
        </p:nvSpPr>
        <p:spPr>
          <a:xfrm>
            <a:off x="1102971" y="312860"/>
            <a:ext cx="244032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Was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30" name="Rounded Rectangular Callout 24">
            <a:extLst>
              <a:ext uri="{FF2B5EF4-FFF2-40B4-BE49-F238E27FC236}">
                <a16:creationId xmlns:a16="http://schemas.microsoft.com/office/drawing/2014/main" id="{6AEE3CD8-0C55-443C-BCDD-A2F3F61B3E42}"/>
              </a:ext>
            </a:extLst>
          </p:cNvPr>
          <p:cNvSpPr/>
          <p:nvPr/>
        </p:nvSpPr>
        <p:spPr>
          <a:xfrm>
            <a:off x="3992501" y="814269"/>
            <a:ext cx="4221394" cy="1200329"/>
          </a:xfrm>
          <a:prstGeom prst="wedgeRoundRectCallout">
            <a:avLst>
              <a:gd name="adj1" fmla="val -23458"/>
              <a:gd name="adj2" fmla="val 45417"/>
              <a:gd name="adj3" fmla="val 16667"/>
            </a:avLst>
          </a:prstGeom>
          <a:solidFill>
            <a:srgbClr val="00206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bekommen</a:t>
            </a:r>
            <a:endParaRPr kumimoji="0" lang="en-GB"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Rectangle: Rounded Corners 25">
            <a:extLst>
              <a:ext uri="{FF2B5EF4-FFF2-40B4-BE49-F238E27FC236}">
                <a16:creationId xmlns:a16="http://schemas.microsoft.com/office/drawing/2014/main" id="{80C5D704-A0F3-4D09-B380-2A39952A4D39}"/>
              </a:ext>
            </a:extLst>
          </p:cNvPr>
          <p:cNvSpPr/>
          <p:nvPr/>
        </p:nvSpPr>
        <p:spPr>
          <a:xfrm>
            <a:off x="7060575" y="2243388"/>
            <a:ext cx="3497879" cy="312394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nvGrpSpPr>
          <p:cNvPr id="27" name="Group 26">
            <a:extLst>
              <a:ext uri="{FF2B5EF4-FFF2-40B4-BE49-F238E27FC236}">
                <a16:creationId xmlns:a16="http://schemas.microsoft.com/office/drawing/2014/main" id="{5767FBD0-1072-4F4A-B75D-2D820CF63093}"/>
              </a:ext>
            </a:extLst>
          </p:cNvPr>
          <p:cNvGrpSpPr/>
          <p:nvPr/>
        </p:nvGrpSpPr>
        <p:grpSpPr>
          <a:xfrm>
            <a:off x="10801302" y="317948"/>
            <a:ext cx="1240568" cy="1008631"/>
            <a:chOff x="10818487" y="2376307"/>
            <a:chExt cx="1240568" cy="1008631"/>
          </a:xfrm>
        </p:grpSpPr>
        <p:sp>
          <p:nvSpPr>
            <p:cNvPr id="28" name="Oval 27">
              <a:extLst>
                <a:ext uri="{FF2B5EF4-FFF2-40B4-BE49-F238E27FC236}">
                  <a16:creationId xmlns:a16="http://schemas.microsoft.com/office/drawing/2014/main" id="{A89B254B-C16C-46C2-95CF-B8ACED2ED06D}"/>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9" name="Explosion: 8 Points 28">
              <a:extLst>
                <a:ext uri="{FF2B5EF4-FFF2-40B4-BE49-F238E27FC236}">
                  <a16:creationId xmlns:a16="http://schemas.microsoft.com/office/drawing/2014/main" id="{3A50808C-979F-4395-B3C0-1DCCCFADF548}"/>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1" name="Explosion: 8 Points 30">
              <a:extLst>
                <a:ext uri="{FF2B5EF4-FFF2-40B4-BE49-F238E27FC236}">
                  <a16:creationId xmlns:a16="http://schemas.microsoft.com/office/drawing/2014/main" id="{901D768E-6A6A-498F-918F-7E3C1F7A871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32" name="TextBox 31">
              <a:extLst>
                <a:ext uri="{FF2B5EF4-FFF2-40B4-BE49-F238E27FC236}">
                  <a16:creationId xmlns:a16="http://schemas.microsoft.com/office/drawing/2014/main" id="{DAAABB5B-6B73-4FCF-94EF-6312C391968A}"/>
                </a:ext>
              </a:extLst>
            </p:cNvPr>
            <p:cNvSpPr txBox="1"/>
            <p:nvPr/>
          </p:nvSpPr>
          <p:spPr>
            <a:xfrm rot="20326871">
              <a:off x="10872112" y="2657476"/>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15" name="Picture 14" descr="A white circle with red text&#10;&#10;Description automatically generated">
            <a:extLst>
              <a:ext uri="{FF2B5EF4-FFF2-40B4-BE49-F238E27FC236}">
                <a16:creationId xmlns:a16="http://schemas.microsoft.com/office/drawing/2014/main" id="{D4A691B4-ED80-4782-A289-C9D8D612D2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2066" y="2681704"/>
            <a:ext cx="2712214" cy="2685625"/>
          </a:xfrm>
          <a:prstGeom prst="rect">
            <a:avLst/>
          </a:prstGeom>
        </p:spPr>
      </p:pic>
      <p:pic>
        <p:nvPicPr>
          <p:cNvPr id="3" name="Picture 2" descr="A hand with a black outline&#10;&#10;Description automatically generated">
            <a:extLst>
              <a:ext uri="{FF2B5EF4-FFF2-40B4-BE49-F238E27FC236}">
                <a16:creationId xmlns:a16="http://schemas.microsoft.com/office/drawing/2014/main" id="{0D95C61E-C50D-441B-954B-165CD552EC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14526" y="2534776"/>
            <a:ext cx="2647046" cy="2541164"/>
          </a:xfrm>
          <a:prstGeom prst="rect">
            <a:avLst/>
          </a:prstGeom>
        </p:spPr>
      </p:pic>
    </p:spTree>
    <p:extLst>
      <p:ext uri="{BB962C8B-B14F-4D97-AF65-F5344CB8AC3E}">
        <p14:creationId xmlns:p14="http://schemas.microsoft.com/office/powerpoint/2010/main" val="2933164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EB8CF9D-3D7E-42D0-A487-EB2F8FB24BF3}"/>
              </a:ext>
            </a:extLst>
          </p:cNvPr>
          <p:cNvCxnSpPr>
            <a:cxnSpLocks/>
          </p:cNvCxnSpPr>
          <p:nvPr/>
        </p:nvCxnSpPr>
        <p:spPr>
          <a:xfrm>
            <a:off x="6140674" y="0"/>
            <a:ext cx="0" cy="68580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pic>
        <p:nvPicPr>
          <p:cNvPr id="12" name="Graphic 11" descr="Teacher">
            <a:extLst>
              <a:ext uri="{FF2B5EF4-FFF2-40B4-BE49-F238E27FC236}">
                <a16:creationId xmlns:a16="http://schemas.microsoft.com/office/drawing/2014/main" id="{A7B3F7F3-00C9-4792-AC53-EC513A32E7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600" y="78577"/>
            <a:ext cx="914400" cy="914400"/>
          </a:xfrm>
          <a:prstGeom prst="rect">
            <a:avLst/>
          </a:prstGeom>
        </p:spPr>
      </p:pic>
      <p:sp>
        <p:nvSpPr>
          <p:cNvPr id="14" name="Speech Bubble: Rectangle with Corners Rounded 13">
            <a:extLst>
              <a:ext uri="{FF2B5EF4-FFF2-40B4-BE49-F238E27FC236}">
                <a16:creationId xmlns:a16="http://schemas.microsoft.com/office/drawing/2014/main" id="{CA742D23-8DE7-4A3F-8D48-D641937600E2}"/>
              </a:ext>
            </a:extLst>
          </p:cNvPr>
          <p:cNvSpPr/>
          <p:nvPr/>
        </p:nvSpPr>
        <p:spPr>
          <a:xfrm>
            <a:off x="1110761" y="276757"/>
            <a:ext cx="2212012"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Google Shape;108;p3">
            <a:extLst>
              <a:ext uri="{FF2B5EF4-FFF2-40B4-BE49-F238E27FC236}">
                <a16:creationId xmlns:a16="http://schemas.microsoft.com/office/drawing/2014/main" id="{E330BFB4-A4BB-4DBD-BE62-828B215291EC}"/>
              </a:ext>
            </a:extLst>
          </p:cNvPr>
          <p:cNvSpPr txBox="1"/>
          <p:nvPr/>
        </p:nvSpPr>
        <p:spPr>
          <a:xfrm>
            <a:off x="1086860" y="271646"/>
            <a:ext cx="50318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Was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30" name="Rounded Rectangular Callout 24">
            <a:extLst>
              <a:ext uri="{FF2B5EF4-FFF2-40B4-BE49-F238E27FC236}">
                <a16:creationId xmlns:a16="http://schemas.microsoft.com/office/drawing/2014/main" id="{6AEE3CD8-0C55-443C-BCDD-A2F3F61B3E42}"/>
              </a:ext>
            </a:extLst>
          </p:cNvPr>
          <p:cNvSpPr/>
          <p:nvPr/>
        </p:nvSpPr>
        <p:spPr>
          <a:xfrm>
            <a:off x="4818471" y="971541"/>
            <a:ext cx="2499144" cy="1200329"/>
          </a:xfrm>
          <a:prstGeom prst="wedgeRoundRectCallout">
            <a:avLst>
              <a:gd name="adj1" fmla="val -23458"/>
              <a:gd name="adj2" fmla="val 45417"/>
              <a:gd name="adj3" fmla="val 16667"/>
            </a:avLst>
          </a:prstGeom>
          <a:solidFill>
            <a:srgbClr val="00206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haben</a:t>
            </a:r>
            <a:endParaRPr kumimoji="0" lang="en-GB"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Rectangle: Rounded Corners 21">
            <a:extLst>
              <a:ext uri="{FF2B5EF4-FFF2-40B4-BE49-F238E27FC236}">
                <a16:creationId xmlns:a16="http://schemas.microsoft.com/office/drawing/2014/main" id="{CC0F36E1-BEE5-4DF0-BED0-97FD0CB7C637}"/>
              </a:ext>
            </a:extLst>
          </p:cNvPr>
          <p:cNvSpPr/>
          <p:nvPr/>
        </p:nvSpPr>
        <p:spPr>
          <a:xfrm>
            <a:off x="7003358" y="2232276"/>
            <a:ext cx="3497879" cy="312394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nvGrpSpPr>
          <p:cNvPr id="26" name="Group 25">
            <a:extLst>
              <a:ext uri="{FF2B5EF4-FFF2-40B4-BE49-F238E27FC236}">
                <a16:creationId xmlns:a16="http://schemas.microsoft.com/office/drawing/2014/main" id="{AA1904AF-043F-4708-BFEB-C11FC6C77E1C}"/>
              </a:ext>
            </a:extLst>
          </p:cNvPr>
          <p:cNvGrpSpPr/>
          <p:nvPr/>
        </p:nvGrpSpPr>
        <p:grpSpPr>
          <a:xfrm>
            <a:off x="10530826" y="231726"/>
            <a:ext cx="1240568" cy="1008631"/>
            <a:chOff x="10818487" y="2376307"/>
            <a:chExt cx="1240568" cy="1008631"/>
          </a:xfrm>
        </p:grpSpPr>
        <p:sp>
          <p:nvSpPr>
            <p:cNvPr id="27" name="Oval 26">
              <a:extLst>
                <a:ext uri="{FF2B5EF4-FFF2-40B4-BE49-F238E27FC236}">
                  <a16:creationId xmlns:a16="http://schemas.microsoft.com/office/drawing/2014/main" id="{59BAEF5F-7E8C-4CDC-A000-ED4D513F5123}"/>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8" name="Explosion: 8 Points 27">
              <a:extLst>
                <a:ext uri="{FF2B5EF4-FFF2-40B4-BE49-F238E27FC236}">
                  <a16:creationId xmlns:a16="http://schemas.microsoft.com/office/drawing/2014/main" id="{087462F2-69A0-436E-9B3A-A138D6FF6248}"/>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9" name="Explosion: 8 Points 28">
              <a:extLst>
                <a:ext uri="{FF2B5EF4-FFF2-40B4-BE49-F238E27FC236}">
                  <a16:creationId xmlns:a16="http://schemas.microsoft.com/office/drawing/2014/main" id="{D71DF8E2-CB2D-4000-A010-DEB5447E0C42}"/>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31" name="TextBox 30">
              <a:extLst>
                <a:ext uri="{FF2B5EF4-FFF2-40B4-BE49-F238E27FC236}">
                  <a16:creationId xmlns:a16="http://schemas.microsoft.com/office/drawing/2014/main" id="{A9CA4A25-AFC8-4A2D-9BCF-DC5B6A32DA5F}"/>
                </a:ext>
              </a:extLst>
            </p:cNvPr>
            <p:cNvSpPr txBox="1"/>
            <p:nvPr/>
          </p:nvSpPr>
          <p:spPr>
            <a:xfrm rot="20326871">
              <a:off x="10872112" y="2657476"/>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15" name="Picture 14" descr="A blue and grey circle with black text and gloves&#10;&#10;Description automatically generated">
            <a:extLst>
              <a:ext uri="{FF2B5EF4-FFF2-40B4-BE49-F238E27FC236}">
                <a16:creationId xmlns:a16="http://schemas.microsoft.com/office/drawing/2014/main" id="{53A4039E-2D63-42C8-8600-95B59C42C3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6284" y="2481984"/>
            <a:ext cx="2861459" cy="2874233"/>
          </a:xfrm>
          <a:prstGeom prst="rect">
            <a:avLst/>
          </a:prstGeom>
        </p:spPr>
      </p:pic>
      <p:pic>
        <p:nvPicPr>
          <p:cNvPr id="4" name="Picture 3" descr="A blue circle with a hand holding a sign&#10;&#10;Description automatically generated">
            <a:extLst>
              <a:ext uri="{FF2B5EF4-FFF2-40B4-BE49-F238E27FC236}">
                <a16:creationId xmlns:a16="http://schemas.microsoft.com/office/drawing/2014/main" id="{5988A853-1EDC-4AD1-8684-828728CD67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2878" y="2481984"/>
            <a:ext cx="2950428" cy="2756239"/>
          </a:xfrm>
          <a:prstGeom prst="rect">
            <a:avLst/>
          </a:prstGeom>
        </p:spPr>
      </p:pic>
    </p:spTree>
    <p:extLst>
      <p:ext uri="{BB962C8B-B14F-4D97-AF65-F5344CB8AC3E}">
        <p14:creationId xmlns:p14="http://schemas.microsoft.com/office/powerpoint/2010/main" val="11883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EB8CF9D-3D7E-42D0-A487-EB2F8FB24BF3}"/>
              </a:ext>
            </a:extLst>
          </p:cNvPr>
          <p:cNvCxnSpPr>
            <a:cxnSpLocks/>
          </p:cNvCxnSpPr>
          <p:nvPr/>
        </p:nvCxnSpPr>
        <p:spPr>
          <a:xfrm>
            <a:off x="6140674" y="0"/>
            <a:ext cx="0" cy="68580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pic>
        <p:nvPicPr>
          <p:cNvPr id="12" name="Graphic 11" descr="Teacher">
            <a:extLst>
              <a:ext uri="{FF2B5EF4-FFF2-40B4-BE49-F238E27FC236}">
                <a16:creationId xmlns:a16="http://schemas.microsoft.com/office/drawing/2014/main" id="{A7B3F7F3-00C9-4792-AC53-EC513A32E7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600" y="78577"/>
            <a:ext cx="914400" cy="914400"/>
          </a:xfrm>
          <a:prstGeom prst="rect">
            <a:avLst/>
          </a:prstGeom>
        </p:spPr>
      </p:pic>
      <p:sp>
        <p:nvSpPr>
          <p:cNvPr id="14" name="Speech Bubble: Rectangle with Corners Rounded 13">
            <a:extLst>
              <a:ext uri="{FF2B5EF4-FFF2-40B4-BE49-F238E27FC236}">
                <a16:creationId xmlns:a16="http://schemas.microsoft.com/office/drawing/2014/main" id="{CA742D23-8DE7-4A3F-8D48-D641937600E2}"/>
              </a:ext>
            </a:extLst>
          </p:cNvPr>
          <p:cNvSpPr/>
          <p:nvPr/>
        </p:nvSpPr>
        <p:spPr>
          <a:xfrm>
            <a:off x="1059825" y="248762"/>
            <a:ext cx="305497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Google Shape;108;p3">
            <a:extLst>
              <a:ext uri="{FF2B5EF4-FFF2-40B4-BE49-F238E27FC236}">
                <a16:creationId xmlns:a16="http://schemas.microsoft.com/office/drawing/2014/main" id="{E330BFB4-A4BB-4DBD-BE62-828B215291EC}"/>
              </a:ext>
            </a:extLst>
          </p:cNvPr>
          <p:cNvSpPr txBox="1"/>
          <p:nvPr/>
        </p:nvSpPr>
        <p:spPr>
          <a:xfrm>
            <a:off x="1059826" y="274418"/>
            <a:ext cx="305497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Was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30" name="Rounded Rectangular Callout 24">
            <a:extLst>
              <a:ext uri="{FF2B5EF4-FFF2-40B4-BE49-F238E27FC236}">
                <a16:creationId xmlns:a16="http://schemas.microsoft.com/office/drawing/2014/main" id="{6AEE3CD8-0C55-443C-BCDD-A2F3F61B3E42}"/>
              </a:ext>
            </a:extLst>
          </p:cNvPr>
          <p:cNvSpPr/>
          <p:nvPr/>
        </p:nvSpPr>
        <p:spPr>
          <a:xfrm>
            <a:off x="4291868" y="992977"/>
            <a:ext cx="3698090" cy="1200329"/>
          </a:xfrm>
          <a:prstGeom prst="wedgeRoundRectCallout">
            <a:avLst>
              <a:gd name="adj1" fmla="val -23458"/>
              <a:gd name="adj2" fmla="val 45417"/>
              <a:gd name="adj3" fmla="val 16667"/>
            </a:avLst>
          </a:prstGeom>
          <a:solidFill>
            <a:srgbClr val="00206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brauchen</a:t>
            </a:r>
            <a:endParaRPr kumimoji="0" lang="en-GB"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Rectangle: Rounded Corners 21">
            <a:extLst>
              <a:ext uri="{FF2B5EF4-FFF2-40B4-BE49-F238E27FC236}">
                <a16:creationId xmlns:a16="http://schemas.microsoft.com/office/drawing/2014/main" id="{E396AF2D-4C21-42B9-8C7D-71CF0D7303EB}"/>
              </a:ext>
            </a:extLst>
          </p:cNvPr>
          <p:cNvSpPr/>
          <p:nvPr/>
        </p:nvSpPr>
        <p:spPr>
          <a:xfrm>
            <a:off x="1490910" y="2344590"/>
            <a:ext cx="3497879" cy="312394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nvGrpSpPr>
          <p:cNvPr id="26" name="Group 25">
            <a:extLst>
              <a:ext uri="{FF2B5EF4-FFF2-40B4-BE49-F238E27FC236}">
                <a16:creationId xmlns:a16="http://schemas.microsoft.com/office/drawing/2014/main" id="{494F94C0-578F-4310-AF50-2B5E15933463}"/>
              </a:ext>
            </a:extLst>
          </p:cNvPr>
          <p:cNvGrpSpPr/>
          <p:nvPr/>
        </p:nvGrpSpPr>
        <p:grpSpPr>
          <a:xfrm>
            <a:off x="10688064" y="262486"/>
            <a:ext cx="1240568" cy="1008631"/>
            <a:chOff x="10818487" y="2376307"/>
            <a:chExt cx="1240568" cy="1008631"/>
          </a:xfrm>
        </p:grpSpPr>
        <p:sp>
          <p:nvSpPr>
            <p:cNvPr id="27" name="Oval 26">
              <a:extLst>
                <a:ext uri="{FF2B5EF4-FFF2-40B4-BE49-F238E27FC236}">
                  <a16:creationId xmlns:a16="http://schemas.microsoft.com/office/drawing/2014/main" id="{8106DDB9-C49F-47E6-91B6-BB17EBF82BB7}"/>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8" name="Explosion: 8 Points 27">
              <a:extLst>
                <a:ext uri="{FF2B5EF4-FFF2-40B4-BE49-F238E27FC236}">
                  <a16:creationId xmlns:a16="http://schemas.microsoft.com/office/drawing/2014/main" id="{ECF81C98-A1C9-4618-B38E-BA38F5889ACC}"/>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9" name="Explosion: 8 Points 28">
              <a:extLst>
                <a:ext uri="{FF2B5EF4-FFF2-40B4-BE49-F238E27FC236}">
                  <a16:creationId xmlns:a16="http://schemas.microsoft.com/office/drawing/2014/main" id="{5B04F22D-9906-4A62-82A9-34C1A0491F9A}"/>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31" name="TextBox 30">
              <a:extLst>
                <a:ext uri="{FF2B5EF4-FFF2-40B4-BE49-F238E27FC236}">
                  <a16:creationId xmlns:a16="http://schemas.microsoft.com/office/drawing/2014/main" id="{FC7AA9B7-ECE2-4DF7-84AE-6E475F1C6743}"/>
                </a:ext>
              </a:extLst>
            </p:cNvPr>
            <p:cNvSpPr txBox="1"/>
            <p:nvPr/>
          </p:nvSpPr>
          <p:spPr>
            <a:xfrm rot="20326871">
              <a:off x="10872112" y="2657476"/>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10" name="Picture 9" descr="Icon&#10;&#10;Description automatically generated">
            <a:extLst>
              <a:ext uri="{FF2B5EF4-FFF2-40B4-BE49-F238E27FC236}">
                <a16:creationId xmlns:a16="http://schemas.microsoft.com/office/drawing/2014/main" id="{9FD99100-93DC-6966-C5DA-59CD478F98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3732" y="2420359"/>
            <a:ext cx="2852996" cy="2769999"/>
          </a:xfrm>
          <a:prstGeom prst="rect">
            <a:avLst/>
          </a:prstGeom>
        </p:spPr>
      </p:pic>
      <p:pic>
        <p:nvPicPr>
          <p:cNvPr id="15" name="Picture 14" descr="A cartoon of a purple monster with a hand flexing his muscles&#10;&#10;Description automatically generated">
            <a:extLst>
              <a:ext uri="{FF2B5EF4-FFF2-40B4-BE49-F238E27FC236}">
                <a16:creationId xmlns:a16="http://schemas.microsoft.com/office/drawing/2014/main" id="{6FE72D34-E132-478F-A278-AD1438BD0F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4469" y="2529080"/>
            <a:ext cx="2850760" cy="2939451"/>
          </a:xfrm>
          <a:prstGeom prst="rect">
            <a:avLst/>
          </a:prstGeom>
        </p:spPr>
      </p:pic>
    </p:spTree>
    <p:extLst>
      <p:ext uri="{BB962C8B-B14F-4D97-AF65-F5344CB8AC3E}">
        <p14:creationId xmlns:p14="http://schemas.microsoft.com/office/powerpoint/2010/main" val="1365412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EB8CF9D-3D7E-42D0-A487-EB2F8FB24BF3}"/>
              </a:ext>
            </a:extLst>
          </p:cNvPr>
          <p:cNvCxnSpPr>
            <a:cxnSpLocks/>
          </p:cNvCxnSpPr>
          <p:nvPr/>
        </p:nvCxnSpPr>
        <p:spPr>
          <a:xfrm>
            <a:off x="6140674" y="0"/>
            <a:ext cx="0" cy="68580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pic>
        <p:nvPicPr>
          <p:cNvPr id="12" name="Graphic 11" descr="Teacher">
            <a:extLst>
              <a:ext uri="{FF2B5EF4-FFF2-40B4-BE49-F238E27FC236}">
                <a16:creationId xmlns:a16="http://schemas.microsoft.com/office/drawing/2014/main" id="{A7B3F7F3-00C9-4792-AC53-EC513A32E7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600" y="78577"/>
            <a:ext cx="914400" cy="914400"/>
          </a:xfrm>
          <a:prstGeom prst="rect">
            <a:avLst/>
          </a:prstGeom>
        </p:spPr>
      </p:pic>
      <p:sp>
        <p:nvSpPr>
          <p:cNvPr id="14" name="Speech Bubble: Rectangle with Corners Rounded 13">
            <a:extLst>
              <a:ext uri="{FF2B5EF4-FFF2-40B4-BE49-F238E27FC236}">
                <a16:creationId xmlns:a16="http://schemas.microsoft.com/office/drawing/2014/main" id="{CA742D23-8DE7-4A3F-8D48-D641937600E2}"/>
              </a:ext>
            </a:extLst>
          </p:cNvPr>
          <p:cNvSpPr/>
          <p:nvPr/>
        </p:nvSpPr>
        <p:spPr>
          <a:xfrm>
            <a:off x="1059825" y="248762"/>
            <a:ext cx="305497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Google Shape;108;p3">
            <a:extLst>
              <a:ext uri="{FF2B5EF4-FFF2-40B4-BE49-F238E27FC236}">
                <a16:creationId xmlns:a16="http://schemas.microsoft.com/office/drawing/2014/main" id="{E330BFB4-A4BB-4DBD-BE62-828B215291EC}"/>
              </a:ext>
            </a:extLst>
          </p:cNvPr>
          <p:cNvSpPr txBox="1"/>
          <p:nvPr/>
        </p:nvSpPr>
        <p:spPr>
          <a:xfrm>
            <a:off x="1059826" y="274418"/>
            <a:ext cx="305497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Was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30" name="Rounded Rectangular Callout 24">
            <a:extLst>
              <a:ext uri="{FF2B5EF4-FFF2-40B4-BE49-F238E27FC236}">
                <a16:creationId xmlns:a16="http://schemas.microsoft.com/office/drawing/2014/main" id="{6AEE3CD8-0C55-443C-BCDD-A2F3F61B3E42}"/>
              </a:ext>
            </a:extLst>
          </p:cNvPr>
          <p:cNvSpPr/>
          <p:nvPr/>
        </p:nvSpPr>
        <p:spPr>
          <a:xfrm>
            <a:off x="4320920" y="987521"/>
            <a:ext cx="3687396" cy="1200329"/>
          </a:xfrm>
          <a:prstGeom prst="wedgeRoundRectCallout">
            <a:avLst>
              <a:gd name="adj1" fmla="val -23458"/>
              <a:gd name="adj2" fmla="val 45417"/>
              <a:gd name="adj3" fmla="val 16667"/>
            </a:avLst>
          </a:prstGeom>
          <a:solidFill>
            <a:srgbClr val="00206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benutzen</a:t>
            </a:r>
            <a:endParaRPr kumimoji="0" lang="en-GB"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Rectangle: Rounded Corners 21">
            <a:extLst>
              <a:ext uri="{FF2B5EF4-FFF2-40B4-BE49-F238E27FC236}">
                <a16:creationId xmlns:a16="http://schemas.microsoft.com/office/drawing/2014/main" id="{5065F962-6FDA-4031-AD8D-B72B42E8BE37}"/>
              </a:ext>
            </a:extLst>
          </p:cNvPr>
          <p:cNvSpPr/>
          <p:nvPr/>
        </p:nvSpPr>
        <p:spPr>
          <a:xfrm>
            <a:off x="1402031" y="2222619"/>
            <a:ext cx="3497879" cy="312394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nvGrpSpPr>
          <p:cNvPr id="24" name="Group 23">
            <a:extLst>
              <a:ext uri="{FF2B5EF4-FFF2-40B4-BE49-F238E27FC236}">
                <a16:creationId xmlns:a16="http://schemas.microsoft.com/office/drawing/2014/main" id="{7874118E-D95A-4856-885A-76DD6F722337}"/>
              </a:ext>
            </a:extLst>
          </p:cNvPr>
          <p:cNvGrpSpPr/>
          <p:nvPr/>
        </p:nvGrpSpPr>
        <p:grpSpPr>
          <a:xfrm>
            <a:off x="10688065" y="231726"/>
            <a:ext cx="1240568" cy="1008631"/>
            <a:chOff x="10818487" y="2376307"/>
            <a:chExt cx="1240568" cy="1008631"/>
          </a:xfrm>
        </p:grpSpPr>
        <p:sp>
          <p:nvSpPr>
            <p:cNvPr id="25" name="Oval 24">
              <a:extLst>
                <a:ext uri="{FF2B5EF4-FFF2-40B4-BE49-F238E27FC236}">
                  <a16:creationId xmlns:a16="http://schemas.microsoft.com/office/drawing/2014/main" id="{A6F173C9-4B58-45F1-AAFA-B01F3AD2688B}"/>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6" name="Explosion: 8 Points 25">
              <a:extLst>
                <a:ext uri="{FF2B5EF4-FFF2-40B4-BE49-F238E27FC236}">
                  <a16:creationId xmlns:a16="http://schemas.microsoft.com/office/drawing/2014/main" id="{9A8E8411-3836-48CF-91C2-771757FDA44E}"/>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7" name="Explosion: 8 Points 26">
              <a:extLst>
                <a:ext uri="{FF2B5EF4-FFF2-40B4-BE49-F238E27FC236}">
                  <a16:creationId xmlns:a16="http://schemas.microsoft.com/office/drawing/2014/main" id="{73C187A8-FA4A-4012-A3F2-F9AC00D3DE4C}"/>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28" name="TextBox 27">
              <a:extLst>
                <a:ext uri="{FF2B5EF4-FFF2-40B4-BE49-F238E27FC236}">
                  <a16:creationId xmlns:a16="http://schemas.microsoft.com/office/drawing/2014/main" id="{3FFA1658-7885-4F64-AF63-3E5420EC0B4B}"/>
                </a:ext>
              </a:extLst>
            </p:cNvPr>
            <p:cNvSpPr txBox="1"/>
            <p:nvPr/>
          </p:nvSpPr>
          <p:spPr>
            <a:xfrm rot="20326871">
              <a:off x="10872112" y="2657476"/>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15" name="Picture 14" descr="A blue and grey circle with black text and gloves&#10;&#10;Description automatically generated">
            <a:extLst>
              <a:ext uri="{FF2B5EF4-FFF2-40B4-BE49-F238E27FC236}">
                <a16:creationId xmlns:a16="http://schemas.microsoft.com/office/drawing/2014/main" id="{606FE97E-BACE-4395-96B1-74B9FE0AD6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0240" y="2442666"/>
            <a:ext cx="2861459" cy="2874233"/>
          </a:xfrm>
          <a:prstGeom prst="rect">
            <a:avLst/>
          </a:prstGeom>
        </p:spPr>
      </p:pic>
      <p:pic>
        <p:nvPicPr>
          <p:cNvPr id="16" name="Picture 15" descr="A blue circle with a hand holding a sign&#10;&#10;Description automatically generated">
            <a:extLst>
              <a:ext uri="{FF2B5EF4-FFF2-40B4-BE49-F238E27FC236}">
                <a16:creationId xmlns:a16="http://schemas.microsoft.com/office/drawing/2014/main" id="{068F5071-DF22-4198-996D-A64B25C477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2878" y="2481984"/>
            <a:ext cx="2950428" cy="2756239"/>
          </a:xfrm>
          <a:prstGeom prst="rect">
            <a:avLst/>
          </a:prstGeom>
        </p:spPr>
      </p:pic>
    </p:spTree>
    <p:extLst>
      <p:ext uri="{BB962C8B-B14F-4D97-AF65-F5344CB8AC3E}">
        <p14:creationId xmlns:p14="http://schemas.microsoft.com/office/powerpoint/2010/main" val="34223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4" y="-134180"/>
            <a:ext cx="10816975" cy="1144800"/>
          </a:xfrm>
        </p:spPr>
        <p:txBody>
          <a:bodyPr/>
          <a:lstStyle/>
          <a:p>
            <a:r>
              <a:rPr lang="en-GB" sz="3600" b="1" dirty="0"/>
              <a:t>Who does what: weak verbs ‘you’ </a:t>
            </a:r>
          </a:p>
        </p:txBody>
      </p:sp>
      <p:sp>
        <p:nvSpPr>
          <p:cNvPr id="23" name="TextBox 22">
            <a:extLst>
              <a:ext uri="{FF2B5EF4-FFF2-40B4-BE49-F238E27FC236}">
                <a16:creationId xmlns:a16="http://schemas.microsoft.com/office/drawing/2014/main" id="{78C2EBFC-C217-4F47-9070-34F2DEFF8932}"/>
              </a:ext>
            </a:extLst>
          </p:cNvPr>
          <p:cNvSpPr txBox="1"/>
          <p:nvPr/>
        </p:nvSpPr>
        <p:spPr>
          <a:xfrm>
            <a:off x="92293" y="876876"/>
            <a:ext cx="1025271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You know that German verb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endings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often tell us </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who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a statement is about:</a:t>
            </a:r>
          </a:p>
        </p:txBody>
      </p:sp>
      <p:sp>
        <p:nvSpPr>
          <p:cNvPr id="29" name="Rectangle 28">
            <a:extLst>
              <a:ext uri="{FF2B5EF4-FFF2-40B4-BE49-F238E27FC236}">
                <a16:creationId xmlns:a16="http://schemas.microsoft.com/office/drawing/2014/main" id="{AFAB2A04-4300-4905-A52E-76ECA5032263}"/>
              </a:ext>
            </a:extLst>
          </p:cNvPr>
          <p:cNvSpPr/>
          <p:nvPr/>
        </p:nvSpPr>
        <p:spPr>
          <a:xfrm>
            <a:off x="7350300" y="1397958"/>
            <a:ext cx="1921330" cy="587274"/>
          </a:xfrm>
          <a:prstGeom prst="rect">
            <a:avLst/>
          </a:prstGeom>
          <a:solidFill>
            <a:srgbClr val="002060"/>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she/he</a:t>
            </a:r>
          </a:p>
        </p:txBody>
      </p:sp>
      <p:sp>
        <p:nvSpPr>
          <p:cNvPr id="35" name="Rectangle 34">
            <a:extLst>
              <a:ext uri="{FF2B5EF4-FFF2-40B4-BE49-F238E27FC236}">
                <a16:creationId xmlns:a16="http://schemas.microsoft.com/office/drawing/2014/main" id="{D3FF0E03-6F7E-4311-B94E-6EF122AA0530}"/>
              </a:ext>
            </a:extLst>
          </p:cNvPr>
          <p:cNvSpPr/>
          <p:nvPr/>
        </p:nvSpPr>
        <p:spPr>
          <a:xfrm>
            <a:off x="6953439" y="2067970"/>
            <a:ext cx="3873146" cy="456792"/>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1"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rPr>
              <a:t>Sie/Er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spiel</a:t>
            </a:r>
            <a:r>
              <a:rPr kumimoji="0" lang="en-GB" sz="2400" b="1" i="0" u="none" strike="noStrike" kern="1200" cap="none" spc="0" normalizeH="0" baseline="0" noProof="0" dirty="0" err="1">
                <a:ln>
                  <a:noFill/>
                </a:ln>
                <a:solidFill>
                  <a:srgbClr val="8BC145"/>
                </a:solidFill>
                <a:effectLst/>
                <a:uLnTx/>
                <a:uFillTx/>
                <a:latin typeface="Century Gothic" panose="020B0502020202020204" pitchFamily="34" charset="0"/>
                <a:ea typeface="Calibri" panose="020F0502020204030204" pitchFamily="34" charset="0"/>
                <a:cs typeface="+mn-cs"/>
              </a:rPr>
              <a:t>t</a:t>
            </a:r>
            <a:r>
              <a:rPr kumimoji="0" lang="en-GB" sz="2400" b="1"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mn-cs"/>
              </a:rPr>
              <a:t>zu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mn-cs"/>
              </a:rPr>
              <a:t>Hause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a:t>
            </a:r>
            <a:endParaRPr kumimoji="0" lang="en-GB" sz="2400" b="1"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endParaRPr>
          </a:p>
        </p:txBody>
      </p:sp>
      <p:sp>
        <p:nvSpPr>
          <p:cNvPr id="37" name="Rectangle 36">
            <a:extLst>
              <a:ext uri="{FF2B5EF4-FFF2-40B4-BE49-F238E27FC236}">
                <a16:creationId xmlns:a16="http://schemas.microsoft.com/office/drawing/2014/main" id="{E4DA5531-3A70-4C01-AF99-2F1D1246E76C}"/>
              </a:ext>
            </a:extLst>
          </p:cNvPr>
          <p:cNvSpPr/>
          <p:nvPr/>
        </p:nvSpPr>
        <p:spPr>
          <a:xfrm>
            <a:off x="6768489" y="2523058"/>
            <a:ext cx="3844322" cy="520463"/>
          </a:xfrm>
          <a:prstGeom prst="rect">
            <a:avLst/>
          </a:prstGeom>
        </p:spPr>
        <p:txBody>
          <a:bodyPr wrap="non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a:t>
            </a: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rPr>
              <a:t>She/He</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rPr>
              <a:t> plays at home.</a:t>
            </a:r>
          </a:p>
        </p:txBody>
      </p:sp>
      <p:sp>
        <p:nvSpPr>
          <p:cNvPr id="38" name="TextBox 37">
            <a:extLst>
              <a:ext uri="{FF2B5EF4-FFF2-40B4-BE49-F238E27FC236}">
                <a16:creationId xmlns:a16="http://schemas.microsoft.com/office/drawing/2014/main" id="{D910A4B7-02A4-44ED-A960-D8B499FA0092}"/>
              </a:ext>
            </a:extLst>
          </p:cNvPr>
          <p:cNvSpPr txBox="1"/>
          <p:nvPr/>
        </p:nvSpPr>
        <p:spPr>
          <a:xfrm>
            <a:off x="2266012" y="2523059"/>
            <a:ext cx="3971735" cy="520463"/>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 </a:t>
            </a: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rPr>
              <a:t>I</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rPr>
              <a:t> play the game.</a:t>
            </a:r>
          </a:p>
        </p:txBody>
      </p:sp>
      <p:sp>
        <p:nvSpPr>
          <p:cNvPr id="39" name="Rectangle 38">
            <a:extLst>
              <a:ext uri="{FF2B5EF4-FFF2-40B4-BE49-F238E27FC236}">
                <a16:creationId xmlns:a16="http://schemas.microsoft.com/office/drawing/2014/main" id="{F8A653FA-7FA3-468F-A787-3D39FAB09D4B}"/>
              </a:ext>
            </a:extLst>
          </p:cNvPr>
          <p:cNvSpPr/>
          <p:nvPr/>
        </p:nvSpPr>
        <p:spPr>
          <a:xfrm>
            <a:off x="2266012" y="2021185"/>
            <a:ext cx="3971736" cy="492764"/>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800"/>
              </a:spcAft>
              <a:buClrTx/>
              <a:buSzTx/>
              <a:buFontTx/>
              <a:buNone/>
              <a:tabLst/>
              <a:defRPr/>
            </a:pPr>
            <a:r>
              <a:rPr kumimoji="0" lang="en-GB" sz="2400" b="1"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rPr>
              <a:t>Ich</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mn-cs"/>
              </a:rPr>
              <a:t>spiel</a:t>
            </a:r>
            <a:r>
              <a:rPr kumimoji="0" lang="en-GB" sz="2400" b="1" i="0" u="none" strike="noStrike" kern="1200" cap="none" spc="0" normalizeH="0" baseline="0" noProof="0" dirty="0" err="1">
                <a:ln>
                  <a:noFill/>
                </a:ln>
                <a:solidFill>
                  <a:srgbClr val="8BC145"/>
                </a:solidFill>
                <a:effectLst/>
                <a:uLnTx/>
                <a:uFillTx/>
                <a:latin typeface="Century Gothic" panose="020B0502020202020204" pitchFamily="34" charset="0"/>
                <a:ea typeface="Calibri" panose="020F0502020204030204" pitchFamily="34" charset="0"/>
                <a:cs typeface="+mn-cs"/>
              </a:rPr>
              <a:t>e</a:t>
            </a:r>
            <a:r>
              <a:rPr kumimoji="0" lang="en-GB" sz="2400" b="1"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das Spiel.</a:t>
            </a:r>
            <a:endParaRPr kumimoji="0" lang="en-GB" sz="2400" b="0"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endParaRPr>
          </a:p>
        </p:txBody>
      </p:sp>
      <p:sp>
        <p:nvSpPr>
          <p:cNvPr id="44" name="Rectangle 43">
            <a:extLst>
              <a:ext uri="{FF2B5EF4-FFF2-40B4-BE49-F238E27FC236}">
                <a16:creationId xmlns:a16="http://schemas.microsoft.com/office/drawing/2014/main" id="{7DFA0958-38E4-42D3-9749-A72547FF0854}"/>
              </a:ext>
            </a:extLst>
          </p:cNvPr>
          <p:cNvSpPr/>
          <p:nvPr/>
        </p:nvSpPr>
        <p:spPr>
          <a:xfrm>
            <a:off x="3123396" y="1379671"/>
            <a:ext cx="1921330" cy="587274"/>
          </a:xfrm>
          <a:prstGeom prst="rect">
            <a:avLst/>
          </a:prstGeom>
          <a:solidFill>
            <a:srgbClr val="002060"/>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a:t>
            </a:r>
          </a:p>
        </p:txBody>
      </p:sp>
      <p:sp>
        <p:nvSpPr>
          <p:cNvPr id="51" name="Rectangle 50">
            <a:extLst>
              <a:ext uri="{FF2B5EF4-FFF2-40B4-BE49-F238E27FC236}">
                <a16:creationId xmlns:a16="http://schemas.microsoft.com/office/drawing/2014/main" id="{447AA85A-B568-4F1F-9335-6BB4F9BC2A3C}"/>
              </a:ext>
            </a:extLst>
          </p:cNvPr>
          <p:cNvSpPr/>
          <p:nvPr/>
        </p:nvSpPr>
        <p:spPr>
          <a:xfrm>
            <a:off x="147552" y="3266716"/>
            <a:ext cx="7349989" cy="456792"/>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To say ‘you’ with </a:t>
            </a:r>
            <a:r>
              <a:rPr kumimoji="0" lang="en-GB" sz="2400" b="1" i="0" u="sng"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weak</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German verbs:</a:t>
            </a:r>
          </a:p>
        </p:txBody>
      </p:sp>
      <p:sp>
        <p:nvSpPr>
          <p:cNvPr id="53" name="Rectangle 52">
            <a:extLst>
              <a:ext uri="{FF2B5EF4-FFF2-40B4-BE49-F238E27FC236}">
                <a16:creationId xmlns:a16="http://schemas.microsoft.com/office/drawing/2014/main" id="{B28F25BA-80F1-4B5D-824D-8E0E3A286ADC}"/>
              </a:ext>
            </a:extLst>
          </p:cNvPr>
          <p:cNvSpPr/>
          <p:nvPr/>
        </p:nvSpPr>
        <p:spPr>
          <a:xfrm>
            <a:off x="232830" y="4903187"/>
            <a:ext cx="4019049" cy="456792"/>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R</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mn-cs"/>
              </a:rPr>
              <a:t>emove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and add </a:t>
            </a:r>
            <a:r>
              <a:rPr kumimoji="0" lang="en-GB" sz="2400" b="1"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rPr>
              <a:t>–</a:t>
            </a:r>
            <a:r>
              <a:rPr kumimoji="0" lang="en-GB" sz="2400" b="1" i="0" u="none" strike="noStrike" kern="1200" cap="none" spc="0" normalizeH="0" baseline="0" noProof="0" dirty="0" err="1">
                <a:ln>
                  <a:noFill/>
                </a:ln>
                <a:solidFill>
                  <a:srgbClr val="8BC145"/>
                </a:solidFill>
                <a:effectLst/>
                <a:uLnTx/>
                <a:uFillTx/>
                <a:latin typeface="Century Gothic" panose="020B0502020202020204" pitchFamily="34" charset="0"/>
                <a:ea typeface="Calibri" panose="020F0502020204030204" pitchFamily="34" charset="0"/>
                <a:cs typeface="+mn-cs"/>
              </a:rPr>
              <a:t>st</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mn-cs"/>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endParaRPr>
          </a:p>
        </p:txBody>
      </p:sp>
      <p:sp>
        <p:nvSpPr>
          <p:cNvPr id="58" name="Rectangle 57">
            <a:extLst>
              <a:ext uri="{FF2B5EF4-FFF2-40B4-BE49-F238E27FC236}">
                <a16:creationId xmlns:a16="http://schemas.microsoft.com/office/drawing/2014/main" id="{DD0C7078-AC9C-4F62-925F-8C9C47AA7B81}"/>
              </a:ext>
            </a:extLst>
          </p:cNvPr>
          <p:cNvSpPr/>
          <p:nvPr/>
        </p:nvSpPr>
        <p:spPr>
          <a:xfrm>
            <a:off x="4167266" y="4897117"/>
            <a:ext cx="1928734" cy="494559"/>
          </a:xfrm>
          <a:prstGeom prst="rect">
            <a:avLst/>
          </a:prstGeom>
        </p:spPr>
        <p:txBody>
          <a:bodyPr wrap="none">
            <a:spAutoFit/>
          </a:bodyPr>
          <a:lstStyle/>
          <a:p>
            <a:pPr marL="0" marR="0" lvl="0" indent="0" algn="ctr" defTabSz="914400" rtl="0" eaLnBrk="1" fontAlgn="auto" latinLnBrk="0" hangingPunct="1">
              <a:lnSpc>
                <a:spcPct val="120000"/>
              </a:lnSpc>
              <a:spcBef>
                <a:spcPts val="0"/>
              </a:spcBef>
              <a:spcAft>
                <a:spcPts val="80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mn-cs"/>
              </a:rPr>
              <a:t>machen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endParaRPr>
          </a:p>
        </p:txBody>
      </p:sp>
      <p:sp>
        <p:nvSpPr>
          <p:cNvPr id="59" name="Rectangle 58">
            <a:extLst>
              <a:ext uri="{FF2B5EF4-FFF2-40B4-BE49-F238E27FC236}">
                <a16:creationId xmlns:a16="http://schemas.microsoft.com/office/drawing/2014/main" id="{D22800EC-01CA-4C9A-A0E2-13062CD17BC2}"/>
              </a:ext>
            </a:extLst>
          </p:cNvPr>
          <p:cNvSpPr/>
          <p:nvPr/>
        </p:nvSpPr>
        <p:spPr>
          <a:xfrm>
            <a:off x="5988482" y="4905588"/>
            <a:ext cx="1558440" cy="494559"/>
          </a:xfrm>
          <a:prstGeom prst="rect">
            <a:avLst/>
          </a:prstGeom>
        </p:spPr>
        <p:txBody>
          <a:bodyPr wrap="none">
            <a:spAutoFit/>
          </a:bodyPr>
          <a:lstStyle/>
          <a:p>
            <a:pPr marL="0" marR="0" lvl="0" indent="0" algn="ctr" defTabSz="914400" rtl="0" eaLnBrk="1" fontAlgn="auto" latinLnBrk="0" hangingPunct="1">
              <a:lnSpc>
                <a:spcPct val="120000"/>
              </a:lnSpc>
              <a:spcBef>
                <a:spcPts val="0"/>
              </a:spcBef>
              <a:spcAft>
                <a:spcPts val="800"/>
              </a:spcAft>
              <a:buClrTx/>
              <a:buSzTx/>
              <a:buFontTx/>
              <a:buNone/>
              <a:tabLst/>
              <a:defRPr/>
            </a:pPr>
            <a:r>
              <a:rPr lang="en-GB" sz="2400" dirty="0">
                <a:solidFill>
                  <a:srgbClr val="002060"/>
                </a:solidFill>
                <a:latin typeface="Century Gothic" panose="020B0502020202020204" pitchFamily="34" charset="0"/>
                <a:ea typeface="Calibri" panose="020F0502020204030204" pitchFamily="34" charset="0"/>
              </a:rPr>
              <a:t>m</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ach-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endParaRPr>
          </a:p>
        </p:txBody>
      </p:sp>
      <p:sp>
        <p:nvSpPr>
          <p:cNvPr id="60" name="Rectangle 59">
            <a:extLst>
              <a:ext uri="{FF2B5EF4-FFF2-40B4-BE49-F238E27FC236}">
                <a16:creationId xmlns:a16="http://schemas.microsoft.com/office/drawing/2014/main" id="{DECD368C-1BDF-4242-B87A-731F665DA9FC}"/>
              </a:ext>
            </a:extLst>
          </p:cNvPr>
          <p:cNvSpPr/>
          <p:nvPr/>
        </p:nvSpPr>
        <p:spPr>
          <a:xfrm>
            <a:off x="7561799" y="4914824"/>
            <a:ext cx="2167581" cy="494366"/>
          </a:xfrm>
          <a:prstGeom prst="rect">
            <a:avLst/>
          </a:prstGeom>
        </p:spPr>
        <p:txBody>
          <a:bodyPr wrap="none">
            <a:spAutoFit/>
          </a:bodyPr>
          <a:lstStyle/>
          <a:p>
            <a:pPr marL="0" marR="0" lvl="0" indent="0" algn="ctr" defTabSz="914400" rtl="0" eaLnBrk="1" fontAlgn="auto" latinLnBrk="0" hangingPunct="1">
              <a:lnSpc>
                <a:spcPct val="120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du </a:t>
            </a:r>
            <a:r>
              <a:rPr lang="en-GB" sz="2400" dirty="0" err="1">
                <a:solidFill>
                  <a:srgbClr val="002060"/>
                </a:solidFill>
                <a:latin typeface="Century Gothic" panose="020B0502020202020204" pitchFamily="34" charset="0"/>
                <a:ea typeface="Calibri" panose="020F0502020204030204" pitchFamily="34" charset="0"/>
                <a:sym typeface="Wingdings" panose="05000000000000000000" pitchFamily="2" charset="2"/>
              </a:rPr>
              <a:t>mach</a:t>
            </a:r>
            <a:r>
              <a:rPr kumimoji="0" lang="en-GB" sz="2400" b="1" i="0" u="none" strike="noStrike" kern="1200" cap="none" spc="0" normalizeH="0" baseline="0" noProof="0" dirty="0" err="1">
                <a:ln>
                  <a:noFill/>
                </a:ln>
                <a:solidFill>
                  <a:srgbClr val="8BC145"/>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st</a:t>
            </a:r>
            <a:r>
              <a:rPr kumimoji="0" lang="en-GB" sz="2400" b="0" i="0" u="none" strike="noStrike" kern="1200" cap="none" spc="0" normalizeH="0" baseline="0" noProof="0" dirty="0">
                <a:ln>
                  <a:noFill/>
                </a:ln>
                <a:solidFill>
                  <a:srgbClr val="FF3300"/>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a:t>
            </a:r>
            <a:endParaRPr kumimoji="0" lang="en-GB" sz="2400" b="0" i="0" u="none" strike="noStrike" kern="1200" cap="none" spc="0" normalizeH="0" baseline="0" noProof="0" dirty="0">
              <a:ln>
                <a:noFill/>
              </a:ln>
              <a:solidFill>
                <a:srgbClr val="FF3300"/>
              </a:solidFill>
              <a:effectLst/>
              <a:uLnTx/>
              <a:uFillTx/>
              <a:latin typeface="Century Gothic" panose="020B0502020202020204" pitchFamily="34" charset="0"/>
              <a:ea typeface="Calibri" panose="020F0502020204030204" pitchFamily="34" charset="0"/>
              <a:cs typeface="+mn-cs"/>
            </a:endParaRPr>
          </a:p>
        </p:txBody>
      </p:sp>
      <p:sp>
        <p:nvSpPr>
          <p:cNvPr id="61" name="Rectangle 60">
            <a:extLst>
              <a:ext uri="{FF2B5EF4-FFF2-40B4-BE49-F238E27FC236}">
                <a16:creationId xmlns:a16="http://schemas.microsoft.com/office/drawing/2014/main" id="{E6F75617-F238-4B09-A671-F988071E34D4}"/>
              </a:ext>
            </a:extLst>
          </p:cNvPr>
          <p:cNvSpPr/>
          <p:nvPr/>
        </p:nvSpPr>
        <p:spPr>
          <a:xfrm>
            <a:off x="9692860" y="4910746"/>
            <a:ext cx="2225289" cy="493020"/>
          </a:xfrm>
          <a:prstGeom prst="rect">
            <a:avLst/>
          </a:prstGeom>
        </p:spPr>
        <p:txBody>
          <a:bodyPr wrap="none">
            <a:spAutoFit/>
          </a:bodyPr>
          <a:lstStyle/>
          <a:p>
            <a:pPr marL="0" marR="0" lvl="0" indent="0" algn="ctr" defTabSz="914400" rtl="0" eaLnBrk="1" fontAlgn="auto" latinLnBrk="0" hangingPunct="1">
              <a:lnSpc>
                <a:spcPct val="120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you do/make</a:t>
            </a:r>
            <a:endParaRPr kumimoji="0" lang="en-GB" sz="2400" b="0" i="0" u="none" strike="noStrike" kern="1200" cap="none" spc="0" normalizeH="0" baseline="0" noProof="0" dirty="0">
              <a:ln>
                <a:noFill/>
              </a:ln>
              <a:solidFill>
                <a:srgbClr val="FF3300"/>
              </a:solidFill>
              <a:effectLst/>
              <a:uLnTx/>
              <a:uFillTx/>
              <a:latin typeface="Century Gothic" panose="020B0502020202020204" pitchFamily="34" charset="0"/>
              <a:ea typeface="Calibri" panose="020F0502020204030204" pitchFamily="34" charset="0"/>
              <a:cs typeface="+mn-cs"/>
            </a:endParaRPr>
          </a:p>
        </p:txBody>
      </p:sp>
      <p:sp>
        <p:nvSpPr>
          <p:cNvPr id="30" name="Rectangle 29">
            <a:extLst>
              <a:ext uri="{FF2B5EF4-FFF2-40B4-BE49-F238E27FC236}">
                <a16:creationId xmlns:a16="http://schemas.microsoft.com/office/drawing/2014/main" id="{2BD30D94-7B23-45C4-A5E9-C8975CEB7AAD}"/>
              </a:ext>
            </a:extLst>
          </p:cNvPr>
          <p:cNvSpPr/>
          <p:nvPr/>
        </p:nvSpPr>
        <p:spPr>
          <a:xfrm>
            <a:off x="508103" y="4037666"/>
            <a:ext cx="1921330" cy="587274"/>
          </a:xfrm>
          <a:prstGeom prst="rect">
            <a:avLst/>
          </a:prstGeom>
          <a:solidFill>
            <a:srgbClr val="002060"/>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you</a:t>
            </a:r>
          </a:p>
        </p:txBody>
      </p:sp>
      <p:sp>
        <p:nvSpPr>
          <p:cNvPr id="31" name="Rectangle 30">
            <a:extLst>
              <a:ext uri="{FF2B5EF4-FFF2-40B4-BE49-F238E27FC236}">
                <a16:creationId xmlns:a16="http://schemas.microsoft.com/office/drawing/2014/main" id="{5DFE03E0-1143-423B-8A2D-144EEC3D7839}"/>
              </a:ext>
            </a:extLst>
          </p:cNvPr>
          <p:cNvSpPr/>
          <p:nvPr/>
        </p:nvSpPr>
        <p:spPr>
          <a:xfrm>
            <a:off x="2795966" y="4008184"/>
            <a:ext cx="3971736" cy="559512"/>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800"/>
              </a:spcAft>
              <a:buClrTx/>
              <a:buSzTx/>
              <a:buFontTx/>
              <a:buNone/>
              <a:tabLst/>
              <a:defRPr/>
            </a:pPr>
            <a:r>
              <a:rPr kumimoji="0" lang="en-GB" sz="2800" b="1"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rPr>
              <a:t>Du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mn-cs"/>
              </a:rPr>
              <a:t>spiel</a:t>
            </a:r>
            <a:r>
              <a:rPr kumimoji="0" lang="en-GB" sz="2800" b="1" i="0" u="none" strike="noStrike" kern="1200" cap="none" spc="0" normalizeH="0" baseline="0" noProof="0" dirty="0" err="1">
                <a:ln>
                  <a:noFill/>
                </a:ln>
                <a:solidFill>
                  <a:srgbClr val="8BC145"/>
                </a:solidFill>
                <a:effectLst/>
                <a:uLnTx/>
                <a:uFillTx/>
                <a:latin typeface="Century Gothic" panose="020B0502020202020204" pitchFamily="34" charset="0"/>
                <a:ea typeface="Calibri" panose="020F0502020204030204" pitchFamily="34" charset="0"/>
                <a:cs typeface="+mn-cs"/>
              </a:rPr>
              <a:t>st</a:t>
            </a:r>
            <a:r>
              <a:rPr kumimoji="0" lang="en-GB" sz="2800" b="1"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gut.</a:t>
            </a:r>
            <a:endParaRPr kumimoji="0" lang="en-GB" sz="2800" b="0"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endParaRPr>
          </a:p>
        </p:txBody>
      </p:sp>
      <p:sp>
        <p:nvSpPr>
          <p:cNvPr id="32" name="Rectangle 31">
            <a:extLst>
              <a:ext uri="{FF2B5EF4-FFF2-40B4-BE49-F238E27FC236}">
                <a16:creationId xmlns:a16="http://schemas.microsoft.com/office/drawing/2014/main" id="{351B063E-CE90-416A-97C3-2E6F00AB0EE8}"/>
              </a:ext>
            </a:extLst>
          </p:cNvPr>
          <p:cNvSpPr/>
          <p:nvPr/>
        </p:nvSpPr>
        <p:spPr>
          <a:xfrm>
            <a:off x="5503362" y="3975867"/>
            <a:ext cx="2900153" cy="591829"/>
          </a:xfrm>
          <a:prstGeom prst="rect">
            <a:avLst/>
          </a:prstGeom>
        </p:spPr>
        <p:txBody>
          <a:bodyPr wrap="non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a:t>
            </a:r>
            <a:r>
              <a:rPr kumimoji="0" lang="en-GB"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play well.</a:t>
            </a:r>
          </a:p>
        </p:txBody>
      </p:sp>
      <p:sp>
        <p:nvSpPr>
          <p:cNvPr id="21" name="Rounded Rectangular Callout 19">
            <a:extLst>
              <a:ext uri="{FF2B5EF4-FFF2-40B4-BE49-F238E27FC236}">
                <a16:creationId xmlns:a16="http://schemas.microsoft.com/office/drawing/2014/main" id="{A331E656-1A2E-4AB7-8B8E-9B2F701FCAAC}"/>
              </a:ext>
            </a:extLst>
          </p:cNvPr>
          <p:cNvSpPr/>
          <p:nvPr/>
        </p:nvSpPr>
        <p:spPr>
          <a:xfrm>
            <a:off x="9071096" y="3128411"/>
            <a:ext cx="2547814" cy="1465159"/>
          </a:xfrm>
          <a:prstGeom prst="wedgeRoundRectCallout">
            <a:avLst>
              <a:gd name="adj1" fmla="val -110051"/>
              <a:gd name="adj2" fmla="val -6933"/>
              <a:gd name="adj3" fmla="val 16667"/>
            </a:avLst>
          </a:prstGeom>
          <a:solidFill>
            <a:srgbClr val="002060"/>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 ‘Weak’ is another word for ‘regular’. </a:t>
            </a:r>
          </a:p>
        </p:txBody>
      </p:sp>
      <p:sp>
        <p:nvSpPr>
          <p:cNvPr id="3" name="Rounded Rectangular Callout 19">
            <a:extLst>
              <a:ext uri="{FF2B5EF4-FFF2-40B4-BE49-F238E27FC236}">
                <a16:creationId xmlns:a16="http://schemas.microsoft.com/office/drawing/2014/main" id="{148960B7-C397-59BC-6E9F-5F97C0996987}"/>
              </a:ext>
            </a:extLst>
          </p:cNvPr>
          <p:cNvSpPr/>
          <p:nvPr/>
        </p:nvSpPr>
        <p:spPr>
          <a:xfrm>
            <a:off x="1732670" y="5520014"/>
            <a:ext cx="2351391" cy="1232081"/>
          </a:xfrm>
          <a:prstGeom prst="wedgeRoundRectCallout">
            <a:avLst>
              <a:gd name="adj1" fmla="val -36881"/>
              <a:gd name="adj2" fmla="val -1611"/>
              <a:gd name="adj3" fmla="val 16667"/>
            </a:avLst>
          </a:prstGeom>
          <a:solidFill>
            <a:srgbClr val="002060"/>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Benutzen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is an exception</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to this rule!</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6" name="Picture 2" descr="Free attention warning sign vector">
            <a:extLst>
              <a:ext uri="{FF2B5EF4-FFF2-40B4-BE49-F238E27FC236}">
                <a16:creationId xmlns:a16="http://schemas.microsoft.com/office/drawing/2014/main" id="{3490453A-C2D8-0061-8E21-8D5C4BE1B4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830" y="5565790"/>
            <a:ext cx="1378676" cy="12320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F9CE8F3-27FE-C8F9-194C-52C9B41769CE}"/>
              </a:ext>
            </a:extLst>
          </p:cNvPr>
          <p:cNvSpPr txBox="1"/>
          <p:nvPr/>
        </p:nvSpPr>
        <p:spPr>
          <a:xfrm>
            <a:off x="4251879" y="5505471"/>
            <a:ext cx="6021206" cy="1200329"/>
          </a:xfrm>
          <a:prstGeom prst="rect">
            <a:avLst/>
          </a:prstGeom>
          <a:noFill/>
        </p:spPr>
        <p:txBody>
          <a:bodyPr wrap="square" rtlCol="0">
            <a:spAutoFit/>
          </a:bodyPr>
          <a:lstStyle/>
          <a:p>
            <a:r>
              <a:rPr lang="en-GB" sz="2400" b="1" dirty="0">
                <a:solidFill>
                  <a:srgbClr val="002060"/>
                </a:solidFill>
              </a:rPr>
              <a:t>Du </a:t>
            </a:r>
            <a:r>
              <a:rPr lang="en-GB" sz="2400" b="1" dirty="0" err="1">
                <a:solidFill>
                  <a:srgbClr val="002060"/>
                </a:solidFill>
              </a:rPr>
              <a:t>benutz</a:t>
            </a:r>
            <a:r>
              <a:rPr lang="en-GB" sz="2400" b="1" dirty="0" err="1">
                <a:solidFill>
                  <a:srgbClr val="8BC145"/>
                </a:solidFill>
                <a:latin typeface="Century Gothic" panose="020B0502020202020204" pitchFamily="34" charset="0"/>
                <a:ea typeface="Calibri" panose="020F0502020204030204" pitchFamily="34" charset="0"/>
              </a:rPr>
              <a:t>st</a:t>
            </a:r>
            <a:r>
              <a:rPr lang="en-GB" sz="2400" b="1" dirty="0">
                <a:solidFill>
                  <a:srgbClr val="002060"/>
                </a:solidFill>
              </a:rPr>
              <a:t> </a:t>
            </a:r>
            <a:r>
              <a:rPr lang="en-GB" sz="2400" dirty="0">
                <a:solidFill>
                  <a:srgbClr val="002060"/>
                </a:solidFill>
              </a:rPr>
              <a:t>would be too hard to say, so we just add a t:</a:t>
            </a:r>
          </a:p>
          <a:p>
            <a:r>
              <a:rPr lang="en-GB" sz="2400" b="1" dirty="0">
                <a:solidFill>
                  <a:srgbClr val="002060"/>
                </a:solidFill>
              </a:rPr>
              <a:t>Du </a:t>
            </a:r>
            <a:r>
              <a:rPr lang="en-GB" sz="2400" b="1" dirty="0" err="1">
                <a:solidFill>
                  <a:srgbClr val="002060"/>
                </a:solidFill>
              </a:rPr>
              <a:t>benutz</a:t>
            </a:r>
            <a:r>
              <a:rPr lang="en-GB" sz="2400" b="1" dirty="0" err="1">
                <a:solidFill>
                  <a:srgbClr val="8BC145"/>
                </a:solidFill>
                <a:latin typeface="Century Gothic" panose="020B0502020202020204" pitchFamily="34" charset="0"/>
                <a:ea typeface="Calibri" panose="020F0502020204030204" pitchFamily="34" charset="0"/>
              </a:rPr>
              <a:t>t</a:t>
            </a:r>
            <a:endParaRPr lang="en-GB" sz="2400" b="1" dirty="0">
              <a:solidFill>
                <a:srgbClr val="8BC145"/>
              </a:solidFill>
              <a:latin typeface="Century Gothic" panose="020B0502020202020204" pitchFamily="34" charset="0"/>
              <a:ea typeface="Calibri" panose="020F0502020204030204" pitchFamily="34" charset="0"/>
            </a:endParaRPr>
          </a:p>
        </p:txBody>
      </p:sp>
    </p:spTree>
    <p:extLst>
      <p:ext uri="{BB962C8B-B14F-4D97-AF65-F5344CB8AC3E}">
        <p14:creationId xmlns:p14="http://schemas.microsoft.com/office/powerpoint/2010/main" val="22524922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500"/>
                                        <p:tgtEl>
                                          <p:spTgt spid="4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500"/>
                                        <p:tgtEl>
                                          <p:spTgt spid="5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500"/>
                                        <p:tgtEl>
                                          <p:spTgt spid="3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53"/>
                                        </p:tgtEl>
                                        <p:attrNameLst>
                                          <p:attrName>style.visibility</p:attrName>
                                        </p:attrNameLst>
                                      </p:cBhvr>
                                      <p:to>
                                        <p:strVal val="visible"/>
                                      </p:to>
                                    </p:set>
                                    <p:animEffect transition="in" filter="fade">
                                      <p:cBhvr>
                                        <p:cTn id="65" dur="500"/>
                                        <p:tgtEl>
                                          <p:spTgt spid="53"/>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58"/>
                                        </p:tgtEl>
                                        <p:attrNameLst>
                                          <p:attrName>style.visibility</p:attrName>
                                        </p:attrNameLst>
                                      </p:cBhvr>
                                      <p:to>
                                        <p:strVal val="visible"/>
                                      </p:to>
                                    </p:set>
                                    <p:animEffect transition="in" filter="fade">
                                      <p:cBhvr>
                                        <p:cTn id="70" dur="500"/>
                                        <p:tgtEl>
                                          <p:spTgt spid="58"/>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59"/>
                                        </p:tgtEl>
                                        <p:attrNameLst>
                                          <p:attrName>style.visibility</p:attrName>
                                        </p:attrNameLst>
                                      </p:cBhvr>
                                      <p:to>
                                        <p:strVal val="visible"/>
                                      </p:to>
                                    </p:set>
                                    <p:animEffect transition="in" filter="fade">
                                      <p:cBhvr>
                                        <p:cTn id="75" dur="500"/>
                                        <p:tgtEl>
                                          <p:spTgt spid="59"/>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60"/>
                                        </p:tgtEl>
                                        <p:attrNameLst>
                                          <p:attrName>style.visibility</p:attrName>
                                        </p:attrNameLst>
                                      </p:cBhvr>
                                      <p:to>
                                        <p:strVal val="visible"/>
                                      </p:to>
                                    </p:set>
                                    <p:animEffect transition="in" filter="fade">
                                      <p:cBhvr>
                                        <p:cTn id="80" dur="500"/>
                                        <p:tgtEl>
                                          <p:spTgt spid="60"/>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61"/>
                                        </p:tgtEl>
                                        <p:attrNameLst>
                                          <p:attrName>style.visibility</p:attrName>
                                        </p:attrNameLst>
                                      </p:cBhvr>
                                      <p:to>
                                        <p:strVal val="visible"/>
                                      </p:to>
                                    </p:set>
                                    <p:animEffect transition="in" filter="fade">
                                      <p:cBhvr>
                                        <p:cTn id="85" dur="500"/>
                                        <p:tgtEl>
                                          <p:spTgt spid="61"/>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3"/>
                                        </p:tgtEl>
                                        <p:attrNameLst>
                                          <p:attrName>style.visibility</p:attrName>
                                        </p:attrNameLst>
                                      </p:cBhvr>
                                      <p:to>
                                        <p:strVal val="visible"/>
                                      </p:to>
                                    </p:set>
                                    <p:animEffect transition="in" filter="fade">
                                      <p:cBhvr>
                                        <p:cTn id="90" dur="500"/>
                                        <p:tgtEl>
                                          <p:spTgt spid="3"/>
                                        </p:tgtEl>
                                      </p:cBhvr>
                                    </p:animEffect>
                                  </p:childTnLst>
                                </p:cTn>
                              </p:par>
                              <p:par>
                                <p:cTn id="91" presetID="1" presetClass="entr" presetSubtype="0" fill="hold" nodeType="withEffect">
                                  <p:stCondLst>
                                    <p:cond delay="0"/>
                                  </p:stCondLst>
                                  <p:childTnLst>
                                    <p:set>
                                      <p:cBhvr>
                                        <p:cTn id="92" dur="1" fill="hold">
                                          <p:stCondLst>
                                            <p:cond delay="0"/>
                                          </p:stCondLst>
                                        </p:cTn>
                                        <p:tgtEl>
                                          <p:spTgt spid="1026"/>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9" grpId="0" animBg="1"/>
      <p:bldP spid="35" grpId="0"/>
      <p:bldP spid="37" grpId="0"/>
      <p:bldP spid="39" grpId="0"/>
      <p:bldP spid="44" grpId="0" animBg="1"/>
      <p:bldP spid="51" grpId="0"/>
      <p:bldP spid="53" grpId="0"/>
      <p:bldP spid="58" grpId="0"/>
      <p:bldP spid="59" grpId="0"/>
      <p:bldP spid="60" grpId="0"/>
      <p:bldP spid="61" grpId="0"/>
      <p:bldP spid="30" grpId="0" animBg="1"/>
      <p:bldP spid="31" grpId="0"/>
      <p:bldP spid="32" grpId="0"/>
      <p:bldP spid="21" grpId="0" animBg="1"/>
      <p:bldP spid="3"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2660616"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Ich bin Leon!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03440" y="329833"/>
            <a:ext cx="1557451" cy="374973"/>
          </a:xfrm>
          <a:solidFill>
            <a:schemeClr val="bg1"/>
          </a:solidFill>
        </p:spPr>
        <p:txBody>
          <a:bodyPr/>
          <a:lstStyle/>
          <a:p>
            <a:pPr algn="ctr"/>
            <a:r>
              <a:rPr lang="en-GB" sz="2000" b="1" dirty="0">
                <a:solidFill>
                  <a:schemeClr val="bg1"/>
                </a:solidFill>
                <a:latin typeface="Century Gothic" panose="020B0502020202020204" pitchFamily="34" charset="0"/>
              </a:rPr>
              <a:t>Kultur</a:t>
            </a:r>
          </a:p>
        </p:txBody>
      </p:sp>
      <p:sp>
        <p:nvSpPr>
          <p:cNvPr id="6" name="Speech Bubble: Rectangle with Corners Rounded 5">
            <a:extLst>
              <a:ext uri="{FF2B5EF4-FFF2-40B4-BE49-F238E27FC236}">
                <a16:creationId xmlns:a16="http://schemas.microsoft.com/office/drawing/2014/main" id="{0E18BDA3-82BD-4894-A592-FE93BCF1E024}"/>
              </a:ext>
            </a:extLst>
          </p:cNvPr>
          <p:cNvSpPr/>
          <p:nvPr/>
        </p:nvSpPr>
        <p:spPr>
          <a:xfrm>
            <a:off x="1028456" y="664842"/>
            <a:ext cx="2366751"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7" name="Graphic 6" descr="Teacher">
            <a:extLst>
              <a:ext uri="{FF2B5EF4-FFF2-40B4-BE49-F238E27FC236}">
                <a16:creationId xmlns:a16="http://schemas.microsoft.com/office/drawing/2014/main" id="{4C3D86E5-9B73-4C54-A474-77E2CF28AA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89" y="450148"/>
            <a:ext cx="914400" cy="914400"/>
          </a:xfrm>
          <a:prstGeom prst="rect">
            <a:avLst/>
          </a:prstGeom>
        </p:spPr>
      </p:pic>
      <p:sp>
        <p:nvSpPr>
          <p:cNvPr id="8" name="Google Shape;108;p3">
            <a:extLst>
              <a:ext uri="{FF2B5EF4-FFF2-40B4-BE49-F238E27FC236}">
                <a16:creationId xmlns:a16="http://schemas.microsoft.com/office/drawing/2014/main" id="{3D27BA28-F009-4BA6-BDCA-75D0354B8C38}"/>
              </a:ext>
            </a:extLst>
          </p:cNvPr>
          <p:cNvSpPr txBox="1"/>
          <p:nvPr/>
        </p:nvSpPr>
        <p:spPr>
          <a:xfrm>
            <a:off x="1060900" y="676512"/>
            <a:ext cx="2175281"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Lies 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Sätze</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2" name="Picture 1" descr="A cartoon of a person with her hands in her pockets&#10;&#10;Description automatically generated">
            <a:extLst>
              <a:ext uri="{FF2B5EF4-FFF2-40B4-BE49-F238E27FC236}">
                <a16:creationId xmlns:a16="http://schemas.microsoft.com/office/drawing/2014/main" id="{29FBFA9B-88A5-FF3B-0A24-1A71004B4E95}"/>
              </a:ext>
            </a:extLst>
          </p:cNvPr>
          <p:cNvPicPr>
            <a:picLocks noChangeAspect="1"/>
          </p:cNvPicPr>
          <p:nvPr/>
        </p:nvPicPr>
        <p:blipFill rotWithShape="1">
          <a:blip r:embed="rId5">
            <a:extLst>
              <a:ext uri="{28A0092B-C50C-407E-A947-70E740481C1C}">
                <a14:useLocalDpi xmlns:a14="http://schemas.microsoft.com/office/drawing/2010/main" val="0"/>
              </a:ext>
            </a:extLst>
          </a:blip>
          <a:srcRect l="7854"/>
          <a:stretch/>
        </p:blipFill>
        <p:spPr>
          <a:xfrm>
            <a:off x="4943640" y="1808112"/>
            <a:ext cx="1712214" cy="4809329"/>
          </a:xfrm>
          <a:prstGeom prst="rect">
            <a:avLst/>
          </a:prstGeom>
        </p:spPr>
      </p:pic>
      <p:sp>
        <p:nvSpPr>
          <p:cNvPr id="4" name="Speech Bubble: Rectangle with Corners Rounded 3">
            <a:extLst>
              <a:ext uri="{FF2B5EF4-FFF2-40B4-BE49-F238E27FC236}">
                <a16:creationId xmlns:a16="http://schemas.microsoft.com/office/drawing/2014/main" id="{54029A92-E9D0-9C4F-C390-DA56E0A2494A}"/>
              </a:ext>
            </a:extLst>
          </p:cNvPr>
          <p:cNvSpPr/>
          <p:nvPr/>
        </p:nvSpPr>
        <p:spPr>
          <a:xfrm>
            <a:off x="2357822" y="2162800"/>
            <a:ext cx="2576866" cy="1304533"/>
          </a:xfrm>
          <a:prstGeom prst="wedgeRoundRectCallout">
            <a:avLst>
              <a:gd name="adj1" fmla="val -59712"/>
              <a:gd name="adj2" fmla="val -14299"/>
              <a:gd name="adj3" fmla="val 1666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400" dirty="0"/>
              <a:t>Ich bin Leon. Ich benutze „</a:t>
            </a:r>
            <a:r>
              <a:rPr lang="de-DE" sz="2400" dirty="0" err="1"/>
              <a:t>xier</a:t>
            </a:r>
            <a:r>
              <a:rPr lang="de-DE" sz="2400" dirty="0"/>
              <a:t>“</a:t>
            </a:r>
          </a:p>
        </p:txBody>
      </p:sp>
      <p:sp>
        <p:nvSpPr>
          <p:cNvPr id="5" name="Speech Bubble: Rectangle with Corners Rounded 4">
            <a:extLst>
              <a:ext uri="{FF2B5EF4-FFF2-40B4-BE49-F238E27FC236}">
                <a16:creationId xmlns:a16="http://schemas.microsoft.com/office/drawing/2014/main" id="{E970A7CD-166B-C84B-8D95-C9A232AC06F9}"/>
              </a:ext>
            </a:extLst>
          </p:cNvPr>
          <p:cNvSpPr/>
          <p:nvPr/>
        </p:nvSpPr>
        <p:spPr>
          <a:xfrm>
            <a:off x="2399871" y="4106465"/>
            <a:ext cx="2576866" cy="1304533"/>
          </a:xfrm>
          <a:prstGeom prst="wedgeRoundRectCallout">
            <a:avLst>
              <a:gd name="adj1" fmla="val -69559"/>
              <a:gd name="adj2" fmla="val -51471"/>
              <a:gd name="adj3" fmla="val 1666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400" dirty="0"/>
              <a:t>Du bist Ronja. Du benutzt „sie“.</a:t>
            </a:r>
          </a:p>
        </p:txBody>
      </p:sp>
      <p:sp>
        <p:nvSpPr>
          <p:cNvPr id="9" name="Speech Bubble: Rectangle with Corners Rounded 8">
            <a:extLst>
              <a:ext uri="{FF2B5EF4-FFF2-40B4-BE49-F238E27FC236}">
                <a16:creationId xmlns:a16="http://schemas.microsoft.com/office/drawing/2014/main" id="{A299E502-6F15-26EC-1DDE-B08612A044B9}"/>
              </a:ext>
            </a:extLst>
          </p:cNvPr>
          <p:cNvSpPr/>
          <p:nvPr/>
        </p:nvSpPr>
        <p:spPr>
          <a:xfrm>
            <a:off x="6826966" y="1510533"/>
            <a:ext cx="2576866" cy="1304533"/>
          </a:xfrm>
          <a:prstGeom prst="wedgeRoundRectCallout">
            <a:avLst>
              <a:gd name="adj1" fmla="val -64742"/>
              <a:gd name="adj2" fmla="val 26219"/>
              <a:gd name="adj3" fmla="val 1666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400" dirty="0" err="1"/>
              <a:t>Xier</a:t>
            </a:r>
            <a:r>
              <a:rPr lang="de-DE" sz="2400" dirty="0"/>
              <a:t> ist Leon. </a:t>
            </a:r>
            <a:r>
              <a:rPr lang="de-DE" sz="2400" dirty="0" err="1"/>
              <a:t>Xier</a:t>
            </a:r>
            <a:r>
              <a:rPr lang="de-DE" sz="2400" dirty="0"/>
              <a:t> benutzt „</a:t>
            </a:r>
            <a:r>
              <a:rPr lang="de-DE" sz="2400" dirty="0" err="1"/>
              <a:t>xier</a:t>
            </a:r>
            <a:r>
              <a:rPr lang="de-DE" sz="2400" dirty="0"/>
              <a:t>“.</a:t>
            </a:r>
          </a:p>
        </p:txBody>
      </p:sp>
      <p:sp>
        <p:nvSpPr>
          <p:cNvPr id="10" name="TextBox 9">
            <a:extLst>
              <a:ext uri="{FF2B5EF4-FFF2-40B4-BE49-F238E27FC236}">
                <a16:creationId xmlns:a16="http://schemas.microsoft.com/office/drawing/2014/main" id="{3BF71DF0-6EE4-BBCD-F37F-65F99CD3022C}"/>
              </a:ext>
            </a:extLst>
          </p:cNvPr>
          <p:cNvSpPr txBox="1"/>
          <p:nvPr/>
        </p:nvSpPr>
        <p:spPr>
          <a:xfrm>
            <a:off x="3688304" y="76327"/>
            <a:ext cx="6662960" cy="830997"/>
          </a:xfrm>
          <a:prstGeom prst="rect">
            <a:avLst/>
          </a:prstGeom>
          <a:noFill/>
        </p:spPr>
        <p:txBody>
          <a:bodyPr wrap="square" rtlCol="0">
            <a:spAutoFit/>
          </a:bodyPr>
          <a:lstStyle/>
          <a:p>
            <a:r>
              <a:rPr lang="en-GB" sz="2400" dirty="0">
                <a:solidFill>
                  <a:srgbClr val="002060"/>
                </a:solidFill>
              </a:rPr>
              <a:t>In German-speaking countries, non-binary people sometimes use the pronoun “</a:t>
            </a:r>
            <a:r>
              <a:rPr lang="en-GB" sz="2400" dirty="0" err="1">
                <a:solidFill>
                  <a:srgbClr val="002060"/>
                </a:solidFill>
              </a:rPr>
              <a:t>xier</a:t>
            </a:r>
            <a:r>
              <a:rPr lang="en-GB" sz="2400" dirty="0">
                <a:solidFill>
                  <a:srgbClr val="002060"/>
                </a:solidFill>
              </a:rPr>
              <a:t>”.</a:t>
            </a:r>
          </a:p>
        </p:txBody>
      </p:sp>
      <p:sp>
        <p:nvSpPr>
          <p:cNvPr id="11" name="Speech Bubble: Rectangle with Corners Rounded 10">
            <a:extLst>
              <a:ext uri="{FF2B5EF4-FFF2-40B4-BE49-F238E27FC236}">
                <a16:creationId xmlns:a16="http://schemas.microsoft.com/office/drawing/2014/main" id="{7A451919-5ACF-D1B5-082B-3A8664DFBC46}"/>
              </a:ext>
            </a:extLst>
          </p:cNvPr>
          <p:cNvSpPr/>
          <p:nvPr/>
        </p:nvSpPr>
        <p:spPr>
          <a:xfrm>
            <a:off x="6826966" y="4807783"/>
            <a:ext cx="2576866" cy="1606963"/>
          </a:xfrm>
          <a:prstGeom prst="wedgeRoundRectCallout">
            <a:avLst>
              <a:gd name="adj1" fmla="val 80165"/>
              <a:gd name="adj2" fmla="val -61176"/>
              <a:gd name="adj3" fmla="val 1666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In English we often say “they” for “</a:t>
            </a:r>
            <a:r>
              <a:rPr lang="en-GB" sz="2400" dirty="0" err="1"/>
              <a:t>xier</a:t>
            </a:r>
            <a:r>
              <a:rPr lang="en-GB" sz="2400" dirty="0"/>
              <a:t>”!</a:t>
            </a:r>
          </a:p>
        </p:txBody>
      </p:sp>
      <p:sp>
        <p:nvSpPr>
          <p:cNvPr id="12" name="Speech Bubble: Rectangle with Corners Rounded 11">
            <a:extLst>
              <a:ext uri="{FF2B5EF4-FFF2-40B4-BE49-F238E27FC236}">
                <a16:creationId xmlns:a16="http://schemas.microsoft.com/office/drawing/2014/main" id="{8A0537AD-11B5-F41D-A9CF-3AF03F62040A}"/>
              </a:ext>
            </a:extLst>
          </p:cNvPr>
          <p:cNvSpPr/>
          <p:nvPr/>
        </p:nvSpPr>
        <p:spPr>
          <a:xfrm>
            <a:off x="6826966" y="2999102"/>
            <a:ext cx="2576866" cy="1536308"/>
          </a:xfrm>
          <a:prstGeom prst="wedgeRoundRectCallout">
            <a:avLst>
              <a:gd name="adj1" fmla="val -61827"/>
              <a:gd name="adj2" fmla="val -32086"/>
              <a:gd name="adj3" fmla="val 1666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400" dirty="0"/>
              <a:t>Hallo Olivia! Wie sagt man „</a:t>
            </a:r>
            <a:r>
              <a:rPr lang="de-DE" sz="2400" dirty="0" err="1"/>
              <a:t>xier</a:t>
            </a:r>
            <a:r>
              <a:rPr lang="de-DE" sz="2400" dirty="0"/>
              <a:t>“ auf Englisch?</a:t>
            </a:r>
          </a:p>
        </p:txBody>
      </p:sp>
      <p:pic>
        <p:nvPicPr>
          <p:cNvPr id="14" name="Picture 13" descr="A cartoon of a person in a black outfit&#10;&#10;Description automatically generated">
            <a:extLst>
              <a:ext uri="{FF2B5EF4-FFF2-40B4-BE49-F238E27FC236}">
                <a16:creationId xmlns:a16="http://schemas.microsoft.com/office/drawing/2014/main" id="{ACFB301F-5F02-0B01-5C74-FD7B2A6B47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51645" y="1601968"/>
            <a:ext cx="1712214" cy="5015473"/>
          </a:xfrm>
          <a:prstGeom prst="rect">
            <a:avLst/>
          </a:prstGeom>
        </p:spPr>
      </p:pic>
      <p:sp>
        <p:nvSpPr>
          <p:cNvPr id="16" name="Speech Bubble: Rectangle with Corners Rounded 15">
            <a:extLst>
              <a:ext uri="{FF2B5EF4-FFF2-40B4-BE49-F238E27FC236}">
                <a16:creationId xmlns:a16="http://schemas.microsoft.com/office/drawing/2014/main" id="{068FE0B5-67F3-9099-1891-6CC1944A288F}"/>
              </a:ext>
            </a:extLst>
          </p:cNvPr>
          <p:cNvSpPr/>
          <p:nvPr/>
        </p:nvSpPr>
        <p:spPr>
          <a:xfrm>
            <a:off x="2348870" y="2146252"/>
            <a:ext cx="2576866" cy="1304533"/>
          </a:xfrm>
          <a:prstGeom prst="wedgeRoundRectCallout">
            <a:avLst>
              <a:gd name="adj1" fmla="val -59712"/>
              <a:gd name="adj2" fmla="val -14299"/>
              <a:gd name="adj3" fmla="val 1666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I am Leon. I use “they”.</a:t>
            </a:r>
          </a:p>
        </p:txBody>
      </p:sp>
      <p:sp>
        <p:nvSpPr>
          <p:cNvPr id="17" name="Speech Bubble: Rectangle with Corners Rounded 16">
            <a:extLst>
              <a:ext uri="{FF2B5EF4-FFF2-40B4-BE49-F238E27FC236}">
                <a16:creationId xmlns:a16="http://schemas.microsoft.com/office/drawing/2014/main" id="{8CEC74B0-6E73-385C-7F59-F90FAD6BBD97}"/>
              </a:ext>
            </a:extLst>
          </p:cNvPr>
          <p:cNvSpPr/>
          <p:nvPr/>
        </p:nvSpPr>
        <p:spPr>
          <a:xfrm>
            <a:off x="2399871" y="4106464"/>
            <a:ext cx="2576866" cy="1304533"/>
          </a:xfrm>
          <a:prstGeom prst="wedgeRoundRectCallout">
            <a:avLst>
              <a:gd name="adj1" fmla="val -69559"/>
              <a:gd name="adj2" fmla="val -51471"/>
              <a:gd name="adj3" fmla="val 1666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400" dirty="0" err="1"/>
              <a:t>You</a:t>
            </a:r>
            <a:r>
              <a:rPr lang="de-DE" sz="2400" dirty="0"/>
              <a:t> </a:t>
            </a:r>
            <a:r>
              <a:rPr lang="de-DE" sz="2400" dirty="0" err="1"/>
              <a:t>are</a:t>
            </a:r>
            <a:r>
              <a:rPr lang="de-DE" sz="2400" dirty="0"/>
              <a:t> Ronja. </a:t>
            </a:r>
            <a:r>
              <a:rPr lang="de-DE" sz="2400" dirty="0" err="1"/>
              <a:t>You</a:t>
            </a:r>
            <a:r>
              <a:rPr lang="de-DE" sz="2400" dirty="0"/>
              <a:t> </a:t>
            </a:r>
            <a:r>
              <a:rPr lang="de-DE" sz="2400" dirty="0" err="1"/>
              <a:t>use</a:t>
            </a:r>
            <a:r>
              <a:rPr lang="de-DE" sz="2400" dirty="0"/>
              <a:t> </a:t>
            </a:r>
            <a:r>
              <a:rPr lang="en-GB" sz="2400" dirty="0"/>
              <a:t>“</a:t>
            </a:r>
            <a:r>
              <a:rPr lang="de-DE" sz="2400" dirty="0" err="1"/>
              <a:t>she</a:t>
            </a:r>
            <a:r>
              <a:rPr lang="en-GB" sz="2400" dirty="0"/>
              <a:t>”</a:t>
            </a:r>
            <a:r>
              <a:rPr lang="de-DE" sz="2400" dirty="0"/>
              <a:t>.</a:t>
            </a:r>
          </a:p>
        </p:txBody>
      </p:sp>
      <p:sp>
        <p:nvSpPr>
          <p:cNvPr id="18" name="Speech Bubble: Rectangle with Corners Rounded 17">
            <a:extLst>
              <a:ext uri="{FF2B5EF4-FFF2-40B4-BE49-F238E27FC236}">
                <a16:creationId xmlns:a16="http://schemas.microsoft.com/office/drawing/2014/main" id="{C2EAAB56-BED1-A40F-3062-8E6F9BB3D178}"/>
              </a:ext>
            </a:extLst>
          </p:cNvPr>
          <p:cNvSpPr/>
          <p:nvPr/>
        </p:nvSpPr>
        <p:spPr>
          <a:xfrm>
            <a:off x="6826966" y="1493985"/>
            <a:ext cx="2576866" cy="1304533"/>
          </a:xfrm>
          <a:prstGeom prst="wedgeRoundRectCallout">
            <a:avLst>
              <a:gd name="adj1" fmla="val -64742"/>
              <a:gd name="adj2" fmla="val 26219"/>
              <a:gd name="adj3" fmla="val 1666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400" dirty="0" err="1"/>
              <a:t>They</a:t>
            </a:r>
            <a:r>
              <a:rPr lang="de-DE" sz="2400" dirty="0"/>
              <a:t> </a:t>
            </a:r>
            <a:r>
              <a:rPr lang="de-DE" sz="2400" dirty="0" err="1"/>
              <a:t>are</a:t>
            </a:r>
            <a:r>
              <a:rPr lang="de-DE" sz="2400" dirty="0"/>
              <a:t> Leon. </a:t>
            </a:r>
            <a:r>
              <a:rPr lang="de-DE" sz="2400" dirty="0" err="1"/>
              <a:t>They</a:t>
            </a:r>
            <a:r>
              <a:rPr lang="de-DE" sz="2400" dirty="0"/>
              <a:t> </a:t>
            </a:r>
            <a:r>
              <a:rPr lang="de-DE" sz="2400" dirty="0" err="1"/>
              <a:t>use</a:t>
            </a:r>
            <a:r>
              <a:rPr lang="de-DE" sz="2400" dirty="0"/>
              <a:t> </a:t>
            </a:r>
            <a:r>
              <a:rPr lang="en-GB" sz="2400" dirty="0"/>
              <a:t>“</a:t>
            </a:r>
            <a:r>
              <a:rPr lang="de-DE" sz="2400" dirty="0" err="1"/>
              <a:t>they</a:t>
            </a:r>
            <a:r>
              <a:rPr lang="en-GB" sz="2400" dirty="0"/>
              <a:t>”.</a:t>
            </a:r>
            <a:endParaRPr lang="de-DE" sz="2400" dirty="0"/>
          </a:p>
        </p:txBody>
      </p:sp>
      <p:sp>
        <p:nvSpPr>
          <p:cNvPr id="19" name="Speech Bubble: Rectangle with Corners Rounded 18">
            <a:extLst>
              <a:ext uri="{FF2B5EF4-FFF2-40B4-BE49-F238E27FC236}">
                <a16:creationId xmlns:a16="http://schemas.microsoft.com/office/drawing/2014/main" id="{ED8B40C1-C025-2C75-9588-48C3C629AAA2}"/>
              </a:ext>
            </a:extLst>
          </p:cNvPr>
          <p:cNvSpPr/>
          <p:nvPr/>
        </p:nvSpPr>
        <p:spPr>
          <a:xfrm>
            <a:off x="6826966" y="2982554"/>
            <a:ext cx="2576866" cy="1536308"/>
          </a:xfrm>
          <a:prstGeom prst="wedgeRoundRectCallout">
            <a:avLst>
              <a:gd name="adj1" fmla="val -61827"/>
              <a:gd name="adj2" fmla="val -32086"/>
              <a:gd name="adj3" fmla="val 1666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400" dirty="0"/>
              <a:t>Hello Olivia! </a:t>
            </a:r>
            <a:r>
              <a:rPr lang="de-DE" sz="2400" dirty="0" err="1"/>
              <a:t>How</a:t>
            </a:r>
            <a:r>
              <a:rPr lang="de-DE" sz="2400" dirty="0"/>
              <a:t> do </a:t>
            </a:r>
            <a:r>
              <a:rPr lang="de-DE" sz="2400" dirty="0" err="1"/>
              <a:t>you</a:t>
            </a:r>
            <a:r>
              <a:rPr lang="de-DE" sz="2400" dirty="0"/>
              <a:t> </a:t>
            </a:r>
            <a:r>
              <a:rPr lang="de-DE" sz="2400" dirty="0" err="1"/>
              <a:t>say</a:t>
            </a:r>
            <a:r>
              <a:rPr lang="de-DE" sz="2400" dirty="0"/>
              <a:t> </a:t>
            </a:r>
            <a:r>
              <a:rPr lang="en-GB" sz="2400" dirty="0"/>
              <a:t>“</a:t>
            </a:r>
            <a:r>
              <a:rPr lang="de-DE" sz="2400" dirty="0" err="1"/>
              <a:t>xier</a:t>
            </a:r>
            <a:r>
              <a:rPr lang="en-GB" sz="2400" dirty="0"/>
              <a:t>”</a:t>
            </a:r>
            <a:r>
              <a:rPr lang="de-DE" sz="2400" dirty="0"/>
              <a:t> in English?</a:t>
            </a:r>
          </a:p>
        </p:txBody>
      </p:sp>
      <p:pic>
        <p:nvPicPr>
          <p:cNvPr id="23" name="Picture 22" descr="A cartoon of a person&#10;&#10;Description automatically generated">
            <a:extLst>
              <a:ext uri="{FF2B5EF4-FFF2-40B4-BE49-F238E27FC236}">
                <a16:creationId xmlns:a16="http://schemas.microsoft.com/office/drawing/2014/main" id="{67B54A11-40B1-DD45-BF73-3C84266332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821" y="1452646"/>
            <a:ext cx="1439036" cy="5185638"/>
          </a:xfrm>
          <a:prstGeom prst="rect">
            <a:avLst/>
          </a:prstGeom>
        </p:spPr>
      </p:pic>
      <p:pic>
        <p:nvPicPr>
          <p:cNvPr id="24" name="Google Shape;170;p8">
            <a:extLst>
              <a:ext uri="{FF2B5EF4-FFF2-40B4-BE49-F238E27FC236}">
                <a16:creationId xmlns:a16="http://schemas.microsoft.com/office/drawing/2014/main" id="{930B0A6E-1BCB-2F22-FF9C-C3ECB28F0164}"/>
              </a:ext>
            </a:extLst>
          </p:cNvPr>
          <p:cNvPicPr/>
          <p:nvPr/>
        </p:nvPicPr>
        <p:blipFill>
          <a:blip r:embed="rId8"/>
          <a:stretch/>
        </p:blipFill>
        <p:spPr>
          <a:xfrm>
            <a:off x="10909270" y="86527"/>
            <a:ext cx="1190434" cy="1088269"/>
          </a:xfrm>
          <a:prstGeom prst="rect">
            <a:avLst/>
          </a:prstGeom>
          <a:ln>
            <a:noFill/>
          </a:ln>
        </p:spPr>
      </p:pic>
      <p:sp>
        <p:nvSpPr>
          <p:cNvPr id="13" name="Speech Bubble: Rectangle with Corners Rounded 12">
            <a:extLst>
              <a:ext uri="{FF2B5EF4-FFF2-40B4-BE49-F238E27FC236}">
                <a16:creationId xmlns:a16="http://schemas.microsoft.com/office/drawing/2014/main" id="{C50F33A0-D282-00D6-5FF1-F5C3DC47E7CE}"/>
              </a:ext>
            </a:extLst>
          </p:cNvPr>
          <p:cNvSpPr/>
          <p:nvPr/>
        </p:nvSpPr>
        <p:spPr>
          <a:xfrm>
            <a:off x="3688304" y="116860"/>
            <a:ext cx="6357316" cy="945468"/>
          </a:xfrm>
          <a:prstGeom prst="wedgeRoundRectCallout">
            <a:avLst>
              <a:gd name="adj1" fmla="val 15392"/>
              <a:gd name="adj2" fmla="val 72351"/>
              <a:gd name="adj3" fmla="val 1666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latin typeface="+mj-lt"/>
              </a:rPr>
              <a:t>Verbs with </a:t>
            </a:r>
            <a:r>
              <a:rPr lang="en-GB" sz="2400" i="1" dirty="0" err="1">
                <a:latin typeface="+mj-lt"/>
              </a:rPr>
              <a:t>xier</a:t>
            </a:r>
            <a:r>
              <a:rPr lang="en-GB" sz="2400" dirty="0">
                <a:latin typeface="+mj-lt"/>
              </a:rPr>
              <a:t> work the same as </a:t>
            </a:r>
            <a:r>
              <a:rPr lang="en-GB" sz="2400" i="1" dirty="0">
                <a:latin typeface="+mj-lt"/>
              </a:rPr>
              <a:t>er/</a:t>
            </a:r>
            <a:r>
              <a:rPr lang="en-GB" sz="2400" i="1" dirty="0" err="1">
                <a:latin typeface="+mj-lt"/>
              </a:rPr>
              <a:t>sie</a:t>
            </a:r>
            <a:r>
              <a:rPr lang="en-GB" sz="2400" dirty="0">
                <a:latin typeface="+mj-lt"/>
              </a:rPr>
              <a:t>:</a:t>
            </a:r>
          </a:p>
          <a:p>
            <a:pPr algn="ctr"/>
            <a:r>
              <a:rPr lang="en-GB" sz="2400" dirty="0" err="1">
                <a:solidFill>
                  <a:schemeClr val="bg1"/>
                </a:solidFill>
                <a:latin typeface="+mj-lt"/>
              </a:rPr>
              <a:t>benutzen</a:t>
            </a:r>
            <a:r>
              <a:rPr lang="en-GB" sz="2400" dirty="0">
                <a:solidFill>
                  <a:schemeClr val="bg1"/>
                </a:solidFill>
                <a:latin typeface="+mj-lt"/>
              </a:rPr>
              <a:t> </a:t>
            </a:r>
            <a:r>
              <a:rPr kumimoji="0" lang="en-GB" sz="2400" b="0" i="0" u="none" strike="noStrike" kern="1200" cap="none" spc="0" normalizeH="0" baseline="0" noProof="0" dirty="0">
                <a:ln>
                  <a:noFill/>
                </a:ln>
                <a:solidFill>
                  <a:schemeClr val="bg1"/>
                </a:solidFill>
                <a:effectLst/>
                <a:uLnTx/>
                <a:uFillTx/>
                <a:latin typeface="+mj-lt"/>
                <a:ea typeface="Calibri" panose="020F0502020204030204" pitchFamily="34" charset="0"/>
                <a:cs typeface="+mn-cs"/>
                <a:sym typeface="Wingdings" panose="05000000000000000000" pitchFamily="2" charset="2"/>
              </a:rPr>
              <a:t> </a:t>
            </a:r>
            <a:r>
              <a:rPr kumimoji="0" lang="en-GB" sz="2400" b="0" i="0" u="none" strike="noStrike" kern="1200" cap="none" spc="0" normalizeH="0" baseline="0" noProof="0" dirty="0" err="1">
                <a:ln>
                  <a:noFill/>
                </a:ln>
                <a:solidFill>
                  <a:schemeClr val="bg1"/>
                </a:solidFill>
                <a:effectLst/>
                <a:uLnTx/>
                <a:uFillTx/>
                <a:latin typeface="+mj-lt"/>
                <a:ea typeface="Calibri" panose="020F0502020204030204" pitchFamily="34" charset="0"/>
                <a:cs typeface="+mn-cs"/>
                <a:sym typeface="Wingdings" panose="05000000000000000000" pitchFamily="2" charset="2"/>
              </a:rPr>
              <a:t>benutz</a:t>
            </a:r>
            <a:r>
              <a:rPr kumimoji="0" lang="en-GB" sz="2400" b="0" i="0" u="none" strike="noStrike" kern="1200" cap="none" spc="0" normalizeH="0" baseline="0" noProof="0" dirty="0">
                <a:ln>
                  <a:noFill/>
                </a:ln>
                <a:solidFill>
                  <a:schemeClr val="bg1"/>
                </a:solidFill>
                <a:effectLst/>
                <a:uLnTx/>
                <a:uFillTx/>
                <a:latin typeface="+mj-lt"/>
                <a:ea typeface="Calibri" panose="020F0502020204030204" pitchFamily="34" charset="0"/>
                <a:cs typeface="+mn-cs"/>
                <a:sym typeface="Wingdings" panose="05000000000000000000" pitchFamily="2" charset="2"/>
              </a:rPr>
              <a:t>-  </a:t>
            </a:r>
            <a:r>
              <a:rPr kumimoji="0" lang="en-GB" sz="2400" b="0" i="0" u="none" strike="noStrike" kern="1200" cap="none" spc="0" normalizeH="0" baseline="0" noProof="0" dirty="0" err="1">
                <a:ln>
                  <a:noFill/>
                </a:ln>
                <a:solidFill>
                  <a:schemeClr val="bg1"/>
                </a:solidFill>
                <a:effectLst/>
                <a:uLnTx/>
                <a:uFillTx/>
                <a:latin typeface="+mj-lt"/>
                <a:ea typeface="Calibri" panose="020F0502020204030204" pitchFamily="34" charset="0"/>
                <a:cs typeface="+mn-cs"/>
                <a:sym typeface="Wingdings" panose="05000000000000000000" pitchFamily="2" charset="2"/>
              </a:rPr>
              <a:t>benutz</a:t>
            </a:r>
            <a:r>
              <a:rPr kumimoji="0" lang="en-GB" sz="2400" b="1" i="0" u="none" strike="noStrike" kern="1200" cap="none" spc="0" normalizeH="0" baseline="0" noProof="0" dirty="0" err="1">
                <a:ln>
                  <a:noFill/>
                </a:ln>
                <a:solidFill>
                  <a:srgbClr val="92D050"/>
                </a:solidFill>
                <a:effectLst/>
                <a:uLnTx/>
                <a:uFillTx/>
                <a:latin typeface="+mj-lt"/>
                <a:ea typeface="Calibri" panose="020F0502020204030204" pitchFamily="34" charset="0"/>
                <a:cs typeface="+mn-cs"/>
                <a:sym typeface="Wingdings" panose="05000000000000000000" pitchFamily="2" charset="2"/>
              </a:rPr>
              <a:t>t</a:t>
            </a:r>
            <a:endParaRPr lang="en-GB" sz="2400" b="1" dirty="0">
              <a:solidFill>
                <a:srgbClr val="92D050"/>
              </a:solidFill>
              <a:latin typeface="+mj-lt"/>
            </a:endParaRPr>
          </a:p>
        </p:txBody>
      </p:sp>
    </p:spTree>
    <p:extLst>
      <p:ext uri="{BB962C8B-B14F-4D97-AF65-F5344CB8AC3E}">
        <p14:creationId xmlns:p14="http://schemas.microsoft.com/office/powerpoint/2010/main" val="4014773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1" grpId="0" animBg="1"/>
      <p:bldP spid="12" grpId="0" animBg="1"/>
      <p:bldP spid="16" grpId="0" animBg="1"/>
      <p:bldP spid="17" grpId="0" animBg="1"/>
      <p:bldP spid="18" grpId="0" animBg="1"/>
      <p:bldP spid="19" grpId="0" animBg="1"/>
      <p:bldP spid="13" grpId="0" animBg="1"/>
      <p:bldP spid="13"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01159" y="-32040"/>
            <a:ext cx="11096615"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a:rPr>
              <a:t>Leon is hanging out at Ronja’s house. Ronja has written down what they’re doing.</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13" name="Speech Bubble: Rectangle with Corners Rounded 12">
            <a:extLst>
              <a:ext uri="{FF2B5EF4-FFF2-40B4-BE49-F238E27FC236}">
                <a16:creationId xmlns:a16="http://schemas.microsoft.com/office/drawing/2014/main" id="{D61BF50F-5CB7-4021-9F5B-9A2BB38F70D9}"/>
              </a:ext>
            </a:extLst>
          </p:cNvPr>
          <p:cNvSpPr/>
          <p:nvPr/>
        </p:nvSpPr>
        <p:spPr>
          <a:xfrm>
            <a:off x="1185961" y="981702"/>
            <a:ext cx="6637239" cy="424391"/>
          </a:xfrm>
          <a:prstGeom prst="wedgeRoundRectCallout">
            <a:avLst>
              <a:gd name="adj1" fmla="val -54660"/>
              <a:gd name="adj2" fmla="val -16172"/>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mn-cs"/>
                <a:sym typeface="Calibri"/>
              </a:rPr>
              <a:t>Wer macht was? Ronja (I) oder Leon (</a:t>
            </a:r>
            <a:r>
              <a:rPr kumimoji="0" lang="de-DE"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mn-cs"/>
                <a:sym typeface="Calibri"/>
              </a:rPr>
              <a:t>you</a:t>
            </a:r>
            <a:r>
              <a:rPr kumimoji="0" lang="de-DE"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mn-cs"/>
                <a:sym typeface="Calibri"/>
              </a:rPr>
              <a:t>)?</a:t>
            </a:r>
            <a:endParaRPr kumimoji="0" lang="de-DE"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14" name="Graphic 13" descr="Teacher">
            <a:extLst>
              <a:ext uri="{FF2B5EF4-FFF2-40B4-BE49-F238E27FC236}">
                <a16:creationId xmlns:a16="http://schemas.microsoft.com/office/drawing/2014/main" id="{9673C7A2-D812-470F-9A9F-67800F49416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106" y="769268"/>
            <a:ext cx="914400" cy="914400"/>
          </a:xfrm>
          <a:prstGeom prst="rect">
            <a:avLst/>
          </a:prstGeom>
        </p:spPr>
      </p:pic>
      <p:pic>
        <p:nvPicPr>
          <p:cNvPr id="24" name="Picture 23" descr="A picture containing brick, tall, stone, rock&#10;&#10;Description automatically generated">
            <a:extLst>
              <a:ext uri="{FF2B5EF4-FFF2-40B4-BE49-F238E27FC236}">
                <a16:creationId xmlns:a16="http://schemas.microsoft.com/office/drawing/2014/main" id="{8604C359-D020-406F-9135-CD89F952E618}"/>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2217750" y="729231"/>
            <a:ext cx="914402" cy="2977978"/>
          </a:xfrm>
          <a:prstGeom prst="rect">
            <a:avLst/>
          </a:prstGeom>
        </p:spPr>
      </p:pic>
      <p:sp>
        <p:nvSpPr>
          <p:cNvPr id="25" name="TextBox 24">
            <a:extLst>
              <a:ext uri="{FF2B5EF4-FFF2-40B4-BE49-F238E27FC236}">
                <a16:creationId xmlns:a16="http://schemas.microsoft.com/office/drawing/2014/main" id="{A1EA10B0-B869-40C5-9DA3-019B823124F9}"/>
              </a:ext>
            </a:extLst>
          </p:cNvPr>
          <p:cNvSpPr txBox="1"/>
          <p:nvPr/>
        </p:nvSpPr>
        <p:spPr>
          <a:xfrm>
            <a:off x="1423166" y="1942086"/>
            <a:ext cx="29106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spiele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400" dirty="0">
                <a:solidFill>
                  <a:srgbClr val="002060"/>
                </a:solidFill>
                <a:latin typeface="Century Gothic" panose="020B0502020202020204" pitchFamily="34" charset="0"/>
              </a:rPr>
              <a:t>Spiel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6" name="Oval 25">
            <a:extLst>
              <a:ext uri="{FF2B5EF4-FFF2-40B4-BE49-F238E27FC236}">
                <a16:creationId xmlns:a16="http://schemas.microsoft.com/office/drawing/2014/main" id="{79948C55-EF08-4479-8218-FFB1D413C54C}"/>
              </a:ext>
            </a:extLst>
          </p:cNvPr>
          <p:cNvSpPr/>
          <p:nvPr/>
        </p:nvSpPr>
        <p:spPr>
          <a:xfrm>
            <a:off x="611780" y="1967657"/>
            <a:ext cx="450166" cy="478301"/>
          </a:xfrm>
          <a:prstGeom prst="ellipse">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27" name="Picture 26" descr="A picture containing brick, tall, stone, rock&#10;&#10;Description automatically generated">
            <a:extLst>
              <a:ext uri="{FF2B5EF4-FFF2-40B4-BE49-F238E27FC236}">
                <a16:creationId xmlns:a16="http://schemas.microsoft.com/office/drawing/2014/main" id="{B0366F52-2BE7-4953-A624-5E403E6C6ACC}"/>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1632931" y="1649700"/>
            <a:ext cx="914402" cy="3230384"/>
          </a:xfrm>
          <a:prstGeom prst="rect">
            <a:avLst/>
          </a:prstGeom>
        </p:spPr>
      </p:pic>
      <p:pic>
        <p:nvPicPr>
          <p:cNvPr id="28" name="Picture 27" descr="A picture containing brick, tall, stone, rock&#10;&#10;Description automatically generated">
            <a:extLst>
              <a:ext uri="{FF2B5EF4-FFF2-40B4-BE49-F238E27FC236}">
                <a16:creationId xmlns:a16="http://schemas.microsoft.com/office/drawing/2014/main" id="{CB39DA4B-88DD-4CB5-95F2-0A493B6BEE4E}"/>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4005937" y="1989668"/>
            <a:ext cx="914402" cy="4535721"/>
          </a:xfrm>
          <a:prstGeom prst="rect">
            <a:avLst/>
          </a:prstGeom>
        </p:spPr>
      </p:pic>
      <p:pic>
        <p:nvPicPr>
          <p:cNvPr id="29" name="Picture 28" descr="A picture containing brick, tall, stone, rock&#10;&#10;Description automatically generated">
            <a:extLst>
              <a:ext uri="{FF2B5EF4-FFF2-40B4-BE49-F238E27FC236}">
                <a16:creationId xmlns:a16="http://schemas.microsoft.com/office/drawing/2014/main" id="{69779890-73B6-432C-A2FF-B00B54DF4099}"/>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1832595" y="3239045"/>
            <a:ext cx="844537" cy="4016330"/>
          </a:xfrm>
          <a:prstGeom prst="rect">
            <a:avLst/>
          </a:prstGeom>
        </p:spPr>
      </p:pic>
      <p:pic>
        <p:nvPicPr>
          <p:cNvPr id="30" name="Picture 29" descr="A picture containing brick, tall, stone, rock&#10;&#10;Description automatically generated">
            <a:extLst>
              <a:ext uri="{FF2B5EF4-FFF2-40B4-BE49-F238E27FC236}">
                <a16:creationId xmlns:a16="http://schemas.microsoft.com/office/drawing/2014/main" id="{02E464DD-AA5B-4C33-AF5D-0DB6924AE918}"/>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6524869" y="291524"/>
            <a:ext cx="914402" cy="4019503"/>
          </a:xfrm>
          <a:prstGeom prst="rect">
            <a:avLst/>
          </a:prstGeom>
        </p:spPr>
      </p:pic>
      <p:pic>
        <p:nvPicPr>
          <p:cNvPr id="31" name="Picture 30" descr="A picture containing brick, tall, stone, rock&#10;&#10;Description automatically generated">
            <a:extLst>
              <a:ext uri="{FF2B5EF4-FFF2-40B4-BE49-F238E27FC236}">
                <a16:creationId xmlns:a16="http://schemas.microsoft.com/office/drawing/2014/main" id="{023804BB-D37E-47E7-974C-DB0C445F0EA4}"/>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6192182" y="1407662"/>
            <a:ext cx="914402" cy="3871635"/>
          </a:xfrm>
          <a:prstGeom prst="rect">
            <a:avLst/>
          </a:prstGeom>
        </p:spPr>
      </p:pic>
      <p:pic>
        <p:nvPicPr>
          <p:cNvPr id="32" name="Picture 31" descr="A picture containing brick, tall, stone, rock&#10;&#10;Description automatically generated">
            <a:extLst>
              <a:ext uri="{FF2B5EF4-FFF2-40B4-BE49-F238E27FC236}">
                <a16:creationId xmlns:a16="http://schemas.microsoft.com/office/drawing/2014/main" id="{9A96C0F0-288F-464B-B20D-C5E475CE3211}"/>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6487771" y="3359476"/>
            <a:ext cx="914402" cy="4093699"/>
          </a:xfrm>
          <a:prstGeom prst="rect">
            <a:avLst/>
          </a:prstGeom>
        </p:spPr>
      </p:pic>
      <p:sp>
        <p:nvSpPr>
          <p:cNvPr id="33" name="Oval 32">
            <a:extLst>
              <a:ext uri="{FF2B5EF4-FFF2-40B4-BE49-F238E27FC236}">
                <a16:creationId xmlns:a16="http://schemas.microsoft.com/office/drawing/2014/main" id="{E1C3660A-4169-41CF-81DD-AACD01962A17}"/>
              </a:ext>
            </a:extLst>
          </p:cNvPr>
          <p:cNvSpPr/>
          <p:nvPr/>
        </p:nvSpPr>
        <p:spPr>
          <a:xfrm>
            <a:off x="136121" y="2996384"/>
            <a:ext cx="450166" cy="478301"/>
          </a:xfrm>
          <a:prstGeom prst="ellipse">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4" name="Oval 33">
            <a:extLst>
              <a:ext uri="{FF2B5EF4-FFF2-40B4-BE49-F238E27FC236}">
                <a16:creationId xmlns:a16="http://schemas.microsoft.com/office/drawing/2014/main" id="{19A35DCC-30F2-4D65-8EFF-620423C08472}"/>
              </a:ext>
            </a:extLst>
          </p:cNvPr>
          <p:cNvSpPr/>
          <p:nvPr/>
        </p:nvSpPr>
        <p:spPr>
          <a:xfrm>
            <a:off x="1553909" y="3988005"/>
            <a:ext cx="450166" cy="478301"/>
          </a:xfrm>
          <a:prstGeom prst="ellipse">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5" name="Oval 34">
            <a:extLst>
              <a:ext uri="{FF2B5EF4-FFF2-40B4-BE49-F238E27FC236}">
                <a16:creationId xmlns:a16="http://schemas.microsoft.com/office/drawing/2014/main" id="{A8E3A9CE-BE40-4962-B5FE-D12DE0C3914A}"/>
              </a:ext>
            </a:extLst>
          </p:cNvPr>
          <p:cNvSpPr/>
          <p:nvPr/>
        </p:nvSpPr>
        <p:spPr>
          <a:xfrm>
            <a:off x="0" y="4851902"/>
            <a:ext cx="407821" cy="382626"/>
          </a:xfrm>
          <a:prstGeom prst="ellipse">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6" name="Oval 35">
            <a:extLst>
              <a:ext uri="{FF2B5EF4-FFF2-40B4-BE49-F238E27FC236}">
                <a16:creationId xmlns:a16="http://schemas.microsoft.com/office/drawing/2014/main" id="{9F5F77BB-3E41-49A2-AD15-5D904F139FE5}"/>
              </a:ext>
            </a:extLst>
          </p:cNvPr>
          <p:cNvSpPr/>
          <p:nvPr/>
        </p:nvSpPr>
        <p:spPr>
          <a:xfrm>
            <a:off x="4591798" y="2021634"/>
            <a:ext cx="450166" cy="478301"/>
          </a:xfrm>
          <a:prstGeom prst="ellipse">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7" name="Oval 36">
            <a:extLst>
              <a:ext uri="{FF2B5EF4-FFF2-40B4-BE49-F238E27FC236}">
                <a16:creationId xmlns:a16="http://schemas.microsoft.com/office/drawing/2014/main" id="{84DE9D3E-9ECF-4B9F-B080-7FDCBFE98B44}"/>
              </a:ext>
            </a:extLst>
          </p:cNvPr>
          <p:cNvSpPr/>
          <p:nvPr/>
        </p:nvSpPr>
        <p:spPr>
          <a:xfrm>
            <a:off x="4335948" y="3062388"/>
            <a:ext cx="450166" cy="478301"/>
          </a:xfrm>
          <a:prstGeom prst="ellipse">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8" name="Oval 37">
            <a:extLst>
              <a:ext uri="{FF2B5EF4-FFF2-40B4-BE49-F238E27FC236}">
                <a16:creationId xmlns:a16="http://schemas.microsoft.com/office/drawing/2014/main" id="{B35D6CA7-AACE-425C-8D0C-C75B6244B58B}"/>
              </a:ext>
            </a:extLst>
          </p:cNvPr>
          <p:cNvSpPr/>
          <p:nvPr/>
        </p:nvSpPr>
        <p:spPr>
          <a:xfrm>
            <a:off x="4481640" y="4817117"/>
            <a:ext cx="450166" cy="478301"/>
          </a:xfrm>
          <a:prstGeom prst="ellipse">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graphicFrame>
        <p:nvGraphicFramePr>
          <p:cNvPr id="39" name="Content Placeholder 4">
            <a:extLst>
              <a:ext uri="{FF2B5EF4-FFF2-40B4-BE49-F238E27FC236}">
                <a16:creationId xmlns:a16="http://schemas.microsoft.com/office/drawing/2014/main" id="{8EC99623-EB6B-44DA-B548-1858F1200450}"/>
              </a:ext>
            </a:extLst>
          </p:cNvPr>
          <p:cNvGraphicFramePr>
            <a:graphicFrameLocks/>
          </p:cNvGraphicFramePr>
          <p:nvPr/>
        </p:nvGraphicFramePr>
        <p:xfrm>
          <a:off x="9091032" y="2289333"/>
          <a:ext cx="2907290" cy="4500896"/>
        </p:xfrm>
        <a:graphic>
          <a:graphicData uri="http://schemas.openxmlformats.org/drawingml/2006/table">
            <a:tbl>
              <a:tblPr firstRow="1" bandRow="1"/>
              <a:tblGrid>
                <a:gridCol w="857324">
                  <a:extLst>
                    <a:ext uri="{9D8B030D-6E8A-4147-A177-3AD203B41FA5}">
                      <a16:colId xmlns:a16="http://schemas.microsoft.com/office/drawing/2014/main" val="20000"/>
                    </a:ext>
                  </a:extLst>
                </a:gridCol>
                <a:gridCol w="1038375">
                  <a:extLst>
                    <a:ext uri="{9D8B030D-6E8A-4147-A177-3AD203B41FA5}">
                      <a16:colId xmlns:a16="http://schemas.microsoft.com/office/drawing/2014/main" val="2548973513"/>
                    </a:ext>
                  </a:extLst>
                </a:gridCol>
                <a:gridCol w="1011591">
                  <a:extLst>
                    <a:ext uri="{9D8B030D-6E8A-4147-A177-3AD203B41FA5}">
                      <a16:colId xmlns:a16="http://schemas.microsoft.com/office/drawing/2014/main" val="2775102314"/>
                    </a:ext>
                  </a:extLst>
                </a:gridCol>
              </a:tblGrid>
              <a:tr h="474982">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endParaRPr lang="en-GB" sz="2400" b="1" dirty="0">
                        <a:solidFill>
                          <a:srgbClr val="002060"/>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r>
                        <a:rPr lang="en-GB" sz="2000" b="1" dirty="0">
                          <a:solidFill>
                            <a:srgbClr val="002060"/>
                          </a:solidFill>
                          <a:latin typeface="Century Gothic" panose="020B0502020202020204" pitchFamily="34" charset="0"/>
                        </a:rPr>
                        <a:t>ich </a:t>
                      </a:r>
                    </a:p>
                    <a:p>
                      <a:r>
                        <a:rPr lang="en-GB" sz="2000" b="1" dirty="0">
                          <a:solidFill>
                            <a:srgbClr val="002060"/>
                          </a:solidFill>
                          <a:latin typeface="Century Gothic" panose="020B0502020202020204" pitchFamily="34" charset="0"/>
                        </a:rPr>
                        <a:t>(I)</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r>
                        <a:rPr lang="en-GB" sz="2000" b="1" dirty="0">
                          <a:solidFill>
                            <a:srgbClr val="002060"/>
                          </a:solidFill>
                          <a:latin typeface="Century Gothic" panose="020B0502020202020204" pitchFamily="34" charset="0"/>
                        </a:rPr>
                        <a:t>du</a:t>
                      </a:r>
                    </a:p>
                    <a:p>
                      <a:r>
                        <a:rPr lang="en-GB" sz="2000" b="1" dirty="0">
                          <a:solidFill>
                            <a:srgbClr val="002060"/>
                          </a:solidFill>
                          <a:latin typeface="Century Gothic" panose="020B0502020202020204" pitchFamily="34" charset="0"/>
                        </a:rPr>
                        <a:t>(you)</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1245337"/>
                  </a:ext>
                </a:extLst>
              </a:tr>
              <a:tr h="47498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1</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3114728"/>
                  </a:ext>
                </a:extLst>
              </a:tr>
              <a:tr h="47498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2</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7591263"/>
                  </a:ext>
                </a:extLst>
              </a:tr>
              <a:tr h="47498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3</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4809608"/>
                  </a:ext>
                </a:extLst>
              </a:tr>
              <a:tr h="47498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4</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7953111"/>
                  </a:ext>
                </a:extLst>
              </a:tr>
              <a:tr h="47498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5</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7943076"/>
                  </a:ext>
                </a:extLst>
              </a:tr>
              <a:tr h="47498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6</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8332769"/>
                  </a:ext>
                </a:extLst>
              </a:tr>
              <a:tr h="47498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7</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10121450"/>
                  </a:ext>
                </a:extLst>
              </a:tr>
              <a:tr h="474982">
                <a:tc>
                  <a:txBody>
                    <a:bodyPr/>
                    <a:lstStyle/>
                    <a:p>
                      <a:pPr algn="ctr"/>
                      <a:r>
                        <a:rPr lang="en-GB" sz="2400" b="1" dirty="0">
                          <a:solidFill>
                            <a:srgbClr val="002060"/>
                          </a:solidFill>
                          <a:latin typeface="Century Gothic" panose="020B0502020202020204" pitchFamily="34" charset="0"/>
                        </a:rPr>
                        <a:t>8</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b="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9034979"/>
                  </a:ext>
                </a:extLst>
              </a:tr>
            </a:tbl>
          </a:graphicData>
        </a:graphic>
      </p:graphicFrame>
      <p:pic>
        <p:nvPicPr>
          <p:cNvPr id="40" name="Picture 39">
            <a:extLst>
              <a:ext uri="{FF2B5EF4-FFF2-40B4-BE49-F238E27FC236}">
                <a16:creationId xmlns:a16="http://schemas.microsoft.com/office/drawing/2014/main" id="{CDC8322E-2262-4D44-B002-CFCAD209E26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13158" y="3025741"/>
            <a:ext cx="409801" cy="426875"/>
          </a:xfrm>
          <a:prstGeom prst="rect">
            <a:avLst/>
          </a:prstGeom>
        </p:spPr>
      </p:pic>
      <p:pic>
        <p:nvPicPr>
          <p:cNvPr id="41" name="Picture 40">
            <a:extLst>
              <a:ext uri="{FF2B5EF4-FFF2-40B4-BE49-F238E27FC236}">
                <a16:creationId xmlns:a16="http://schemas.microsoft.com/office/drawing/2014/main" id="{EF2F3504-D624-468E-900B-CCF5DFB40A0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97776" y="3473274"/>
            <a:ext cx="409801" cy="426875"/>
          </a:xfrm>
          <a:prstGeom prst="rect">
            <a:avLst/>
          </a:prstGeom>
        </p:spPr>
      </p:pic>
      <p:pic>
        <p:nvPicPr>
          <p:cNvPr id="42" name="Picture 41">
            <a:extLst>
              <a:ext uri="{FF2B5EF4-FFF2-40B4-BE49-F238E27FC236}">
                <a16:creationId xmlns:a16="http://schemas.microsoft.com/office/drawing/2014/main" id="{9A332D1D-9E06-4F0B-94CD-5B30339DA66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97776" y="3971190"/>
            <a:ext cx="409801" cy="426875"/>
          </a:xfrm>
          <a:prstGeom prst="rect">
            <a:avLst/>
          </a:prstGeom>
        </p:spPr>
      </p:pic>
      <p:pic>
        <p:nvPicPr>
          <p:cNvPr id="43" name="Picture 42">
            <a:extLst>
              <a:ext uri="{FF2B5EF4-FFF2-40B4-BE49-F238E27FC236}">
                <a16:creationId xmlns:a16="http://schemas.microsoft.com/office/drawing/2014/main" id="{0EC025C6-9964-4B9E-8805-BCD95B100A9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12447" y="4398065"/>
            <a:ext cx="409801" cy="426875"/>
          </a:xfrm>
          <a:prstGeom prst="rect">
            <a:avLst/>
          </a:prstGeom>
        </p:spPr>
      </p:pic>
      <p:pic>
        <p:nvPicPr>
          <p:cNvPr id="44" name="Picture 43">
            <a:extLst>
              <a:ext uri="{FF2B5EF4-FFF2-40B4-BE49-F238E27FC236}">
                <a16:creationId xmlns:a16="http://schemas.microsoft.com/office/drawing/2014/main" id="{DCF59DC4-AE3A-4B33-BE23-9A171CD638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12446" y="4886124"/>
            <a:ext cx="409801" cy="426875"/>
          </a:xfrm>
          <a:prstGeom prst="rect">
            <a:avLst/>
          </a:prstGeom>
        </p:spPr>
      </p:pic>
      <p:pic>
        <p:nvPicPr>
          <p:cNvPr id="45" name="Picture 44">
            <a:extLst>
              <a:ext uri="{FF2B5EF4-FFF2-40B4-BE49-F238E27FC236}">
                <a16:creationId xmlns:a16="http://schemas.microsoft.com/office/drawing/2014/main" id="{C3005B3B-A733-4C78-835C-022D574F84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97775" y="5402872"/>
            <a:ext cx="409801" cy="426875"/>
          </a:xfrm>
          <a:prstGeom prst="rect">
            <a:avLst/>
          </a:prstGeom>
        </p:spPr>
      </p:pic>
      <p:pic>
        <p:nvPicPr>
          <p:cNvPr id="46" name="Picture 45">
            <a:extLst>
              <a:ext uri="{FF2B5EF4-FFF2-40B4-BE49-F238E27FC236}">
                <a16:creationId xmlns:a16="http://schemas.microsoft.com/office/drawing/2014/main" id="{46E62D91-5AEC-4595-B7C6-E2B0E112187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88248" y="5798269"/>
            <a:ext cx="409801" cy="426875"/>
          </a:xfrm>
          <a:prstGeom prst="rect">
            <a:avLst/>
          </a:prstGeom>
        </p:spPr>
      </p:pic>
      <p:pic>
        <p:nvPicPr>
          <p:cNvPr id="47" name="Picture 46" descr="A picture containing brick, tall, stone, rock&#10;&#10;Description automatically generated">
            <a:extLst>
              <a:ext uri="{FF2B5EF4-FFF2-40B4-BE49-F238E27FC236}">
                <a16:creationId xmlns:a16="http://schemas.microsoft.com/office/drawing/2014/main" id="{8BB59CDE-FFD5-4301-AB97-B59464F0E4C2}"/>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5285273" y="3712476"/>
            <a:ext cx="844538" cy="5410657"/>
          </a:xfrm>
          <a:prstGeom prst="rect">
            <a:avLst/>
          </a:prstGeom>
        </p:spPr>
      </p:pic>
      <p:sp>
        <p:nvSpPr>
          <p:cNvPr id="48" name="Oval 47">
            <a:extLst>
              <a:ext uri="{FF2B5EF4-FFF2-40B4-BE49-F238E27FC236}">
                <a16:creationId xmlns:a16="http://schemas.microsoft.com/office/drawing/2014/main" id="{06F59C82-5E1C-40E2-B15B-BA21F4089FFA}"/>
              </a:ext>
            </a:extLst>
          </p:cNvPr>
          <p:cNvSpPr/>
          <p:nvPr/>
        </p:nvSpPr>
        <p:spPr>
          <a:xfrm>
            <a:off x="2304257" y="6138498"/>
            <a:ext cx="450166" cy="478301"/>
          </a:xfrm>
          <a:prstGeom prst="ellipse">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49" name="Picture 48">
            <a:extLst>
              <a:ext uri="{FF2B5EF4-FFF2-40B4-BE49-F238E27FC236}">
                <a16:creationId xmlns:a16="http://schemas.microsoft.com/office/drawing/2014/main" id="{5A1D6160-0093-456A-92C3-AA69623B3AF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34876" y="6263730"/>
            <a:ext cx="409801" cy="426875"/>
          </a:xfrm>
          <a:prstGeom prst="rect">
            <a:avLst/>
          </a:prstGeom>
        </p:spPr>
      </p:pic>
      <p:sp>
        <p:nvSpPr>
          <p:cNvPr id="53" name="TextBox 52">
            <a:extLst>
              <a:ext uri="{FF2B5EF4-FFF2-40B4-BE49-F238E27FC236}">
                <a16:creationId xmlns:a16="http://schemas.microsoft.com/office/drawing/2014/main" id="{784E7147-1BE9-4B12-9DF5-6FE8B0725998}"/>
              </a:ext>
            </a:extLst>
          </p:cNvPr>
          <p:cNvSpPr txBox="1"/>
          <p:nvPr/>
        </p:nvSpPr>
        <p:spPr>
          <a:xfrm>
            <a:off x="794714" y="3049058"/>
            <a:ext cx="29106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machst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Sport.</a:t>
            </a:r>
          </a:p>
        </p:txBody>
      </p:sp>
      <p:sp>
        <p:nvSpPr>
          <p:cNvPr id="54" name="TextBox 53">
            <a:extLst>
              <a:ext uri="{FF2B5EF4-FFF2-40B4-BE49-F238E27FC236}">
                <a16:creationId xmlns:a16="http://schemas.microsoft.com/office/drawing/2014/main" id="{099ECA8A-709F-4CC9-873A-9E32EA976949}"/>
              </a:ext>
            </a:extLst>
          </p:cNvPr>
          <p:cNvSpPr txBox="1"/>
          <p:nvPr/>
        </p:nvSpPr>
        <p:spPr>
          <a:xfrm>
            <a:off x="2454044" y="4039526"/>
            <a:ext cx="42769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benutzt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den Computer.</a:t>
            </a:r>
          </a:p>
        </p:txBody>
      </p:sp>
      <p:sp>
        <p:nvSpPr>
          <p:cNvPr id="55" name="TextBox 54">
            <a:extLst>
              <a:ext uri="{FF2B5EF4-FFF2-40B4-BE49-F238E27FC236}">
                <a16:creationId xmlns:a16="http://schemas.microsoft.com/office/drawing/2014/main" id="{D41D58A5-1084-408A-ADDA-4168EE8EE4AE}"/>
              </a:ext>
            </a:extLst>
          </p:cNvPr>
          <p:cNvSpPr txBox="1"/>
          <p:nvPr/>
        </p:nvSpPr>
        <p:spPr>
          <a:xfrm>
            <a:off x="579096" y="4959896"/>
            <a:ext cx="40163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schreibe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einen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Text.</a:t>
            </a:r>
          </a:p>
        </p:txBody>
      </p:sp>
      <p:sp>
        <p:nvSpPr>
          <p:cNvPr id="56" name="TextBox 55">
            <a:extLst>
              <a:ext uri="{FF2B5EF4-FFF2-40B4-BE49-F238E27FC236}">
                <a16:creationId xmlns:a16="http://schemas.microsoft.com/office/drawing/2014/main" id="{3941F0E0-CAD7-4B26-9937-96699BC8D1DF}"/>
              </a:ext>
            </a:extLst>
          </p:cNvPr>
          <p:cNvSpPr txBox="1"/>
          <p:nvPr/>
        </p:nvSpPr>
        <p:spPr>
          <a:xfrm>
            <a:off x="5400176" y="1910480"/>
            <a:ext cx="35725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benutze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eine</a:t>
            </a:r>
            <a:r>
              <a:rPr lang="en-GB" sz="2400" dirty="0">
                <a:solidFill>
                  <a:srgbClr val="002060"/>
                </a:solidFill>
                <a:latin typeface="Century Gothic" panose="020B0502020202020204" pitchFamily="34" charset="0"/>
              </a:rPr>
              <a:t> L</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7" name="TextBox 56">
            <a:extLst>
              <a:ext uri="{FF2B5EF4-FFF2-40B4-BE49-F238E27FC236}">
                <a16:creationId xmlns:a16="http://schemas.microsoft.com/office/drawing/2014/main" id="{85DDFEB4-D5A7-4644-B9F8-BE708854B185}"/>
              </a:ext>
            </a:extLst>
          </p:cNvPr>
          <p:cNvSpPr txBox="1"/>
          <p:nvPr/>
        </p:nvSpPr>
        <p:spPr>
          <a:xfrm>
            <a:off x="5234676" y="3085862"/>
            <a:ext cx="32344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spielst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mit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Minze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8" name="TextBox 57">
            <a:extLst>
              <a:ext uri="{FF2B5EF4-FFF2-40B4-BE49-F238E27FC236}">
                <a16:creationId xmlns:a16="http://schemas.microsoft.com/office/drawing/2014/main" id="{D45351D8-38E6-4D91-9358-9BF2C3FF1639}"/>
              </a:ext>
            </a:extLst>
          </p:cNvPr>
          <p:cNvSpPr txBox="1"/>
          <p:nvPr/>
        </p:nvSpPr>
        <p:spPr>
          <a:xfrm>
            <a:off x="5022358" y="5187970"/>
            <a:ext cx="39503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bekommst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einen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Brief.</a:t>
            </a:r>
          </a:p>
        </p:txBody>
      </p:sp>
      <p:sp>
        <p:nvSpPr>
          <p:cNvPr id="59" name="TextBox 58">
            <a:extLst>
              <a:ext uri="{FF2B5EF4-FFF2-40B4-BE49-F238E27FC236}">
                <a16:creationId xmlns:a16="http://schemas.microsoft.com/office/drawing/2014/main" id="{0E5A2DC3-AE0F-457F-AA03-330D5FE51DAC}"/>
              </a:ext>
            </a:extLst>
          </p:cNvPr>
          <p:cNvSpPr txBox="1"/>
          <p:nvPr/>
        </p:nvSpPr>
        <p:spPr>
          <a:xfrm>
            <a:off x="3186479" y="6155134"/>
            <a:ext cx="55050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mache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meine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Hausaufgabe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 name="Cloud 3">
            <a:extLst>
              <a:ext uri="{FF2B5EF4-FFF2-40B4-BE49-F238E27FC236}">
                <a16:creationId xmlns:a16="http://schemas.microsoft.com/office/drawing/2014/main" id="{F9D5D14A-FA08-461D-B3C0-E1E74B946ACA}"/>
              </a:ext>
            </a:extLst>
          </p:cNvPr>
          <p:cNvSpPr/>
          <p:nvPr/>
        </p:nvSpPr>
        <p:spPr>
          <a:xfrm>
            <a:off x="1079508" y="1989446"/>
            <a:ext cx="807974" cy="461665"/>
          </a:xfrm>
          <a:prstGeom prst="cloud">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a:ea typeface="+mn-ea"/>
                <a:cs typeface="+mn-cs"/>
              </a:rPr>
              <a:t>Ich</a:t>
            </a:r>
          </a:p>
        </p:txBody>
      </p:sp>
      <p:sp>
        <p:nvSpPr>
          <p:cNvPr id="60" name="Cloud 59">
            <a:extLst>
              <a:ext uri="{FF2B5EF4-FFF2-40B4-BE49-F238E27FC236}">
                <a16:creationId xmlns:a16="http://schemas.microsoft.com/office/drawing/2014/main" id="{FDFFB378-AA5B-4AD7-8B79-550874F062C9}"/>
              </a:ext>
            </a:extLst>
          </p:cNvPr>
          <p:cNvSpPr/>
          <p:nvPr/>
        </p:nvSpPr>
        <p:spPr>
          <a:xfrm>
            <a:off x="515994" y="3070707"/>
            <a:ext cx="807974" cy="461665"/>
          </a:xfrm>
          <a:prstGeom prst="cloud">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a:ea typeface="+mn-ea"/>
                <a:cs typeface="+mn-cs"/>
              </a:rPr>
              <a:t>Du</a:t>
            </a:r>
          </a:p>
        </p:txBody>
      </p:sp>
      <p:sp>
        <p:nvSpPr>
          <p:cNvPr id="61" name="Cloud 60">
            <a:extLst>
              <a:ext uri="{FF2B5EF4-FFF2-40B4-BE49-F238E27FC236}">
                <a16:creationId xmlns:a16="http://schemas.microsoft.com/office/drawing/2014/main" id="{22D2D17C-6969-4C77-82BE-98C1BA43202B}"/>
              </a:ext>
            </a:extLst>
          </p:cNvPr>
          <p:cNvSpPr/>
          <p:nvPr/>
        </p:nvSpPr>
        <p:spPr>
          <a:xfrm>
            <a:off x="2070497" y="4071752"/>
            <a:ext cx="807974" cy="461665"/>
          </a:xfrm>
          <a:prstGeom prst="cloud">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a:ea typeface="+mn-ea"/>
                <a:cs typeface="+mn-cs"/>
              </a:rPr>
              <a:t>Du</a:t>
            </a:r>
          </a:p>
        </p:txBody>
      </p:sp>
      <p:sp>
        <p:nvSpPr>
          <p:cNvPr id="62" name="Cloud 61">
            <a:extLst>
              <a:ext uri="{FF2B5EF4-FFF2-40B4-BE49-F238E27FC236}">
                <a16:creationId xmlns:a16="http://schemas.microsoft.com/office/drawing/2014/main" id="{630CB4E2-B8B2-4835-AFA2-16704BFCF7BD}"/>
              </a:ext>
            </a:extLst>
          </p:cNvPr>
          <p:cNvSpPr/>
          <p:nvPr/>
        </p:nvSpPr>
        <p:spPr>
          <a:xfrm>
            <a:off x="336230" y="4957062"/>
            <a:ext cx="807974" cy="461665"/>
          </a:xfrm>
          <a:prstGeom prst="cloud">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a:ea typeface="+mn-ea"/>
                <a:cs typeface="+mn-cs"/>
              </a:rPr>
              <a:t>Ich</a:t>
            </a:r>
          </a:p>
        </p:txBody>
      </p:sp>
      <p:sp>
        <p:nvSpPr>
          <p:cNvPr id="63" name="Cloud 62">
            <a:extLst>
              <a:ext uri="{FF2B5EF4-FFF2-40B4-BE49-F238E27FC236}">
                <a16:creationId xmlns:a16="http://schemas.microsoft.com/office/drawing/2014/main" id="{6FE02B87-5B86-4165-BEA2-2073AC6D4F90}"/>
              </a:ext>
            </a:extLst>
          </p:cNvPr>
          <p:cNvSpPr/>
          <p:nvPr/>
        </p:nvSpPr>
        <p:spPr>
          <a:xfrm>
            <a:off x="5033337" y="1965466"/>
            <a:ext cx="807974" cy="461665"/>
          </a:xfrm>
          <a:prstGeom prst="cloud">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a:ea typeface="+mn-ea"/>
                <a:cs typeface="+mn-cs"/>
              </a:rPr>
              <a:t>Ich</a:t>
            </a:r>
          </a:p>
        </p:txBody>
      </p:sp>
      <p:sp>
        <p:nvSpPr>
          <p:cNvPr id="64" name="Cloud 63">
            <a:extLst>
              <a:ext uri="{FF2B5EF4-FFF2-40B4-BE49-F238E27FC236}">
                <a16:creationId xmlns:a16="http://schemas.microsoft.com/office/drawing/2014/main" id="{E4E17973-4842-4F8B-8EB3-1389134BD8D8}"/>
              </a:ext>
            </a:extLst>
          </p:cNvPr>
          <p:cNvSpPr/>
          <p:nvPr/>
        </p:nvSpPr>
        <p:spPr>
          <a:xfrm>
            <a:off x="4830689" y="3103531"/>
            <a:ext cx="807974" cy="461665"/>
          </a:xfrm>
          <a:prstGeom prst="cloud">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a:ea typeface="+mn-ea"/>
                <a:cs typeface="+mn-cs"/>
              </a:rPr>
              <a:t>Du</a:t>
            </a:r>
          </a:p>
        </p:txBody>
      </p:sp>
      <p:sp>
        <p:nvSpPr>
          <p:cNvPr id="65" name="Cloud 64">
            <a:extLst>
              <a:ext uri="{FF2B5EF4-FFF2-40B4-BE49-F238E27FC236}">
                <a16:creationId xmlns:a16="http://schemas.microsoft.com/office/drawing/2014/main" id="{1B6683F0-924E-4F28-AC9D-CAE185D81E6C}"/>
              </a:ext>
            </a:extLst>
          </p:cNvPr>
          <p:cNvSpPr/>
          <p:nvPr/>
        </p:nvSpPr>
        <p:spPr>
          <a:xfrm>
            <a:off x="4697420" y="5201118"/>
            <a:ext cx="807974" cy="461665"/>
          </a:xfrm>
          <a:prstGeom prst="cloud">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a:ea typeface="+mn-ea"/>
                <a:cs typeface="+mn-cs"/>
              </a:rPr>
              <a:t>Du</a:t>
            </a:r>
          </a:p>
        </p:txBody>
      </p:sp>
      <p:sp>
        <p:nvSpPr>
          <p:cNvPr id="66" name="Cloud 65">
            <a:extLst>
              <a:ext uri="{FF2B5EF4-FFF2-40B4-BE49-F238E27FC236}">
                <a16:creationId xmlns:a16="http://schemas.microsoft.com/office/drawing/2014/main" id="{7AD50DBA-8589-49CE-BE5C-0119AB8EEB99}"/>
              </a:ext>
            </a:extLst>
          </p:cNvPr>
          <p:cNvSpPr/>
          <p:nvPr/>
        </p:nvSpPr>
        <p:spPr>
          <a:xfrm>
            <a:off x="2782493" y="6186971"/>
            <a:ext cx="807974" cy="461665"/>
          </a:xfrm>
          <a:prstGeom prst="cloud">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a:ea typeface="+mn-ea"/>
                <a:cs typeface="+mn-cs"/>
              </a:rPr>
              <a:t>Ich</a:t>
            </a:r>
          </a:p>
        </p:txBody>
      </p:sp>
      <p:sp>
        <p:nvSpPr>
          <p:cNvPr id="5" name="TextBox 4">
            <a:extLst>
              <a:ext uri="{FF2B5EF4-FFF2-40B4-BE49-F238E27FC236}">
                <a16:creationId xmlns:a16="http://schemas.microsoft.com/office/drawing/2014/main" id="{73EC8C96-005C-4A60-924A-3693466F27D2}"/>
              </a:ext>
            </a:extLst>
          </p:cNvPr>
          <p:cNvSpPr txBox="1"/>
          <p:nvPr/>
        </p:nvSpPr>
        <p:spPr>
          <a:xfrm>
            <a:off x="3373" y="6456885"/>
            <a:ext cx="1368991" cy="400110"/>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a:t>
            </a: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mit</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-with</a:t>
            </a:r>
          </a:p>
        </p:txBody>
      </p:sp>
      <p:pic>
        <p:nvPicPr>
          <p:cNvPr id="6" name="Picture 5" descr="A cartoon of a child in a yellow dress&#10;&#10;Description automatically generated">
            <a:extLst>
              <a:ext uri="{FF2B5EF4-FFF2-40B4-BE49-F238E27FC236}">
                <a16:creationId xmlns:a16="http://schemas.microsoft.com/office/drawing/2014/main" id="{9B92B1F0-F893-DFF1-C506-D9212EE42F8E}"/>
              </a:ext>
            </a:extLst>
          </p:cNvPr>
          <p:cNvPicPr>
            <a:picLocks noChangeAspect="1"/>
          </p:cNvPicPr>
          <p:nvPr/>
        </p:nvPicPr>
        <p:blipFill rotWithShape="1">
          <a:blip r:embed="rId8">
            <a:extLst>
              <a:ext uri="{28A0092B-C50C-407E-A947-70E740481C1C}">
                <a14:useLocalDpi xmlns:a14="http://schemas.microsoft.com/office/drawing/2010/main" val="0"/>
              </a:ext>
            </a:extLst>
          </a:blip>
          <a:srcRect r="-2438" b="58972"/>
          <a:stretch/>
        </p:blipFill>
        <p:spPr>
          <a:xfrm>
            <a:off x="9971540" y="1399121"/>
            <a:ext cx="1010446" cy="890010"/>
          </a:xfrm>
          <a:prstGeom prst="rect">
            <a:avLst/>
          </a:prstGeom>
        </p:spPr>
      </p:pic>
      <p:pic>
        <p:nvPicPr>
          <p:cNvPr id="9" name="Picture 8" descr="A cartoon of a person wearing a blue dress&#10;&#10;Description automatically generated">
            <a:extLst>
              <a:ext uri="{FF2B5EF4-FFF2-40B4-BE49-F238E27FC236}">
                <a16:creationId xmlns:a16="http://schemas.microsoft.com/office/drawing/2014/main" id="{3BFF18B8-BA21-E37B-DB96-AB8DA0B72CF4}"/>
              </a:ext>
            </a:extLst>
          </p:cNvPr>
          <p:cNvPicPr>
            <a:picLocks noChangeAspect="1"/>
          </p:cNvPicPr>
          <p:nvPr/>
        </p:nvPicPr>
        <p:blipFill rotWithShape="1">
          <a:blip r:embed="rId9">
            <a:extLst>
              <a:ext uri="{28A0092B-C50C-407E-A947-70E740481C1C}">
                <a14:useLocalDpi xmlns:a14="http://schemas.microsoft.com/office/drawing/2010/main" val="0"/>
              </a:ext>
            </a:extLst>
          </a:blip>
          <a:srcRect r="5646" b="57795"/>
          <a:stretch/>
        </p:blipFill>
        <p:spPr>
          <a:xfrm>
            <a:off x="11095228" y="1337578"/>
            <a:ext cx="766123" cy="949506"/>
          </a:xfrm>
          <a:prstGeom prst="rect">
            <a:avLst/>
          </a:prstGeom>
        </p:spPr>
      </p:pic>
    </p:spTree>
    <p:extLst>
      <p:ext uri="{BB962C8B-B14F-4D97-AF65-F5344CB8AC3E}">
        <p14:creationId xmlns:p14="http://schemas.microsoft.com/office/powerpoint/2010/main" val="163469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0" grpId="0" animBg="1"/>
      <p:bldP spid="61" grpId="0" animBg="1"/>
      <p:bldP spid="62" grpId="0" animBg="1"/>
      <p:bldP spid="63" grpId="0" animBg="1"/>
      <p:bldP spid="64" grpId="0" animBg="1"/>
      <p:bldP spid="65" grpId="0" animBg="1"/>
      <p:bldP spid="6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4" y="-134180"/>
            <a:ext cx="10816975" cy="1144800"/>
          </a:xfrm>
        </p:spPr>
        <p:txBody>
          <a:bodyPr/>
          <a:lstStyle/>
          <a:p>
            <a:r>
              <a:rPr lang="en-GB" sz="3600" b="1" dirty="0"/>
              <a:t>Yes / no questions</a:t>
            </a:r>
          </a:p>
        </p:txBody>
      </p:sp>
      <p:sp>
        <p:nvSpPr>
          <p:cNvPr id="23" name="TextBox 22">
            <a:extLst>
              <a:ext uri="{FF2B5EF4-FFF2-40B4-BE49-F238E27FC236}">
                <a16:creationId xmlns:a16="http://schemas.microsoft.com/office/drawing/2014/main" id="{78C2EBFC-C217-4F47-9070-34F2DEFF8932}"/>
              </a:ext>
            </a:extLst>
          </p:cNvPr>
          <p:cNvSpPr txBox="1"/>
          <p:nvPr/>
        </p:nvSpPr>
        <p:spPr>
          <a:xfrm>
            <a:off x="92293" y="876876"/>
            <a:ext cx="1025271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You know to swap verb and subject to make a yes/no question:</a:t>
            </a:r>
          </a:p>
        </p:txBody>
      </p:sp>
      <p:sp>
        <p:nvSpPr>
          <p:cNvPr id="29" name="Rectangle 28">
            <a:extLst>
              <a:ext uri="{FF2B5EF4-FFF2-40B4-BE49-F238E27FC236}">
                <a16:creationId xmlns:a16="http://schemas.microsoft.com/office/drawing/2014/main" id="{AFAB2A04-4300-4905-A52E-76ECA5032263}"/>
              </a:ext>
            </a:extLst>
          </p:cNvPr>
          <p:cNvSpPr/>
          <p:nvPr/>
        </p:nvSpPr>
        <p:spPr>
          <a:xfrm>
            <a:off x="185262" y="3460764"/>
            <a:ext cx="2080747" cy="587274"/>
          </a:xfrm>
          <a:prstGeom prst="rect">
            <a:avLst/>
          </a:prstGeom>
          <a:solidFill>
            <a:srgbClr val="002060"/>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Question</a:t>
            </a:r>
          </a:p>
        </p:txBody>
      </p:sp>
      <p:sp>
        <p:nvSpPr>
          <p:cNvPr id="38" name="TextBox 37">
            <a:extLst>
              <a:ext uri="{FF2B5EF4-FFF2-40B4-BE49-F238E27FC236}">
                <a16:creationId xmlns:a16="http://schemas.microsoft.com/office/drawing/2014/main" id="{D910A4B7-02A4-44ED-A960-D8B499FA0092}"/>
              </a:ext>
            </a:extLst>
          </p:cNvPr>
          <p:cNvSpPr txBox="1"/>
          <p:nvPr/>
        </p:nvSpPr>
        <p:spPr>
          <a:xfrm>
            <a:off x="6426352" y="2124428"/>
            <a:ext cx="5238426" cy="1151982"/>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 </a:t>
            </a:r>
            <a:r>
              <a:rPr kumimoji="0" lang="en-GB"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do sport.</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are doing sport.</a:t>
            </a:r>
          </a:p>
        </p:txBody>
      </p:sp>
      <p:sp>
        <p:nvSpPr>
          <p:cNvPr id="39" name="Rectangle 38">
            <a:extLst>
              <a:ext uri="{FF2B5EF4-FFF2-40B4-BE49-F238E27FC236}">
                <a16:creationId xmlns:a16="http://schemas.microsoft.com/office/drawing/2014/main" id="{F8A653FA-7FA3-468F-A787-3D39FAB09D4B}"/>
              </a:ext>
            </a:extLst>
          </p:cNvPr>
          <p:cNvSpPr/>
          <p:nvPr/>
        </p:nvSpPr>
        <p:spPr>
          <a:xfrm>
            <a:off x="2266012" y="2077643"/>
            <a:ext cx="3971736" cy="559512"/>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80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Du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mn-cs"/>
              </a:rPr>
              <a:t>mach</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Calibri" panose="020F0502020204030204" pitchFamily="34" charset="0"/>
                <a:cs typeface="+mn-cs"/>
              </a:rPr>
              <a:t>st</a:t>
            </a:r>
            <a:r>
              <a:rPr kumimoji="0" lang="en-GB" sz="2800" b="1"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rPr>
              <a:t> </a:t>
            </a:r>
            <a:r>
              <a:rPr lang="en-GB" sz="2800" dirty="0">
                <a:solidFill>
                  <a:srgbClr val="002060"/>
                </a:solidFill>
                <a:latin typeface="Century Gothic" panose="020B0502020202020204" pitchFamily="34" charset="0"/>
                <a:ea typeface="Calibri" panose="020F0502020204030204" pitchFamily="34" charset="0"/>
              </a:rPr>
              <a:t>Sport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a:t>
            </a:r>
            <a:endParaRPr kumimoji="0" lang="en-GB" sz="2800" b="0"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endParaRPr>
          </a:p>
        </p:txBody>
      </p:sp>
      <p:sp>
        <p:nvSpPr>
          <p:cNvPr id="30" name="Rectangle 29">
            <a:extLst>
              <a:ext uri="{FF2B5EF4-FFF2-40B4-BE49-F238E27FC236}">
                <a16:creationId xmlns:a16="http://schemas.microsoft.com/office/drawing/2014/main" id="{2BD30D94-7B23-45C4-A5E9-C8975CEB7AAD}"/>
              </a:ext>
            </a:extLst>
          </p:cNvPr>
          <p:cNvSpPr/>
          <p:nvPr/>
        </p:nvSpPr>
        <p:spPr>
          <a:xfrm>
            <a:off x="138891" y="2071904"/>
            <a:ext cx="2127119" cy="587274"/>
          </a:xfrm>
          <a:prstGeom prst="rect">
            <a:avLst/>
          </a:prstGeom>
          <a:solidFill>
            <a:srgbClr val="002060"/>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Statement</a:t>
            </a:r>
          </a:p>
        </p:txBody>
      </p:sp>
      <p:sp>
        <p:nvSpPr>
          <p:cNvPr id="22" name="Rectangle 21">
            <a:extLst>
              <a:ext uri="{FF2B5EF4-FFF2-40B4-BE49-F238E27FC236}">
                <a16:creationId xmlns:a16="http://schemas.microsoft.com/office/drawing/2014/main" id="{B5F27D6F-8C6E-4A3D-B9B0-27BEFC4A4BEA}"/>
              </a:ext>
            </a:extLst>
          </p:cNvPr>
          <p:cNvSpPr/>
          <p:nvPr/>
        </p:nvSpPr>
        <p:spPr>
          <a:xfrm>
            <a:off x="2284988" y="3455163"/>
            <a:ext cx="3971736" cy="559512"/>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800"/>
              </a:spcAft>
              <a:buClrTx/>
              <a:buSzTx/>
              <a:buFontTx/>
              <a:buNone/>
              <a:tabLst/>
              <a:defRPr/>
            </a:pPr>
            <a:r>
              <a:rPr lang="en-GB" sz="2800" dirty="0">
                <a:solidFill>
                  <a:srgbClr val="002060"/>
                </a:solidFill>
                <a:latin typeface="Century Gothic" panose="020B0502020202020204" pitchFamily="34" charset="0"/>
                <a:ea typeface="Calibri" panose="020F0502020204030204" pitchFamily="34" charset="0"/>
              </a:rPr>
              <a:t>Mach</a:t>
            </a:r>
            <a:r>
              <a:rPr kumimoji="0" lang="en-GB" sz="2800" b="1" i="0" u="none" strike="noStrike" kern="1200" cap="none" spc="0" normalizeH="0" baseline="0" noProof="0" dirty="0" err="1">
                <a:ln>
                  <a:noFill/>
                </a:ln>
                <a:solidFill>
                  <a:srgbClr val="8BC145"/>
                </a:solidFill>
                <a:effectLst/>
                <a:uLnTx/>
                <a:uFillTx/>
                <a:latin typeface="Century Gothic" panose="020B0502020202020204" pitchFamily="34" charset="0"/>
                <a:ea typeface="Calibri" panose="020F0502020204030204" pitchFamily="34" charset="0"/>
                <a:cs typeface="+mn-cs"/>
              </a:rPr>
              <a:t>st</a:t>
            </a:r>
            <a:r>
              <a:rPr kumimoji="0" lang="en-GB" sz="2800" b="1"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du Sport?</a:t>
            </a:r>
            <a:endParaRPr kumimoji="0" lang="en-GB" sz="2800" b="0"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endParaRPr>
          </a:p>
        </p:txBody>
      </p:sp>
      <p:sp>
        <p:nvSpPr>
          <p:cNvPr id="24" name="TextBox 23">
            <a:extLst>
              <a:ext uri="{FF2B5EF4-FFF2-40B4-BE49-F238E27FC236}">
                <a16:creationId xmlns:a16="http://schemas.microsoft.com/office/drawing/2014/main" id="{48AC346A-2BE8-4A9F-8D61-682461D00A3B}"/>
              </a:ext>
            </a:extLst>
          </p:cNvPr>
          <p:cNvSpPr txBox="1"/>
          <p:nvPr/>
        </p:nvSpPr>
        <p:spPr>
          <a:xfrm>
            <a:off x="6426352" y="3359106"/>
            <a:ext cx="5918048" cy="1152239"/>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 </a:t>
            </a:r>
            <a:r>
              <a:rPr kumimoji="0" lang="en-GB"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you </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do sport?</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Are you </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doing sport?</a:t>
            </a:r>
          </a:p>
        </p:txBody>
      </p:sp>
      <p:sp>
        <p:nvSpPr>
          <p:cNvPr id="25" name="Rounded Rectangular Callout 4">
            <a:extLst>
              <a:ext uri="{FF2B5EF4-FFF2-40B4-BE49-F238E27FC236}">
                <a16:creationId xmlns:a16="http://schemas.microsoft.com/office/drawing/2014/main" id="{875BF86A-85A9-4E20-8877-E1EEECB47D53}"/>
              </a:ext>
            </a:extLst>
          </p:cNvPr>
          <p:cNvSpPr/>
          <p:nvPr/>
        </p:nvSpPr>
        <p:spPr>
          <a:xfrm>
            <a:off x="508304" y="4949994"/>
            <a:ext cx="5918048" cy="1600476"/>
          </a:xfrm>
          <a:prstGeom prst="wedgeRoundRectCallout">
            <a:avLst/>
          </a:prstGeom>
          <a:solidFill>
            <a:srgbClr val="002060"/>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Note that when you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hear </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questions, you get an extra clue from the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intonation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and when you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read</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you see the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question mark</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26" name="Rounded Rectangular Callout 4">
            <a:extLst>
              <a:ext uri="{FF2B5EF4-FFF2-40B4-BE49-F238E27FC236}">
                <a16:creationId xmlns:a16="http://schemas.microsoft.com/office/drawing/2014/main" id="{EA57A737-B66A-4F77-B7C9-9AD6A84019F8}"/>
              </a:ext>
            </a:extLst>
          </p:cNvPr>
          <p:cNvSpPr/>
          <p:nvPr/>
        </p:nvSpPr>
        <p:spPr>
          <a:xfrm>
            <a:off x="8637373" y="4698945"/>
            <a:ext cx="3169929" cy="1600476"/>
          </a:xfrm>
          <a:prstGeom prst="wedgeRoundRectCallout">
            <a:avLst>
              <a:gd name="adj1" fmla="val -77823"/>
              <a:gd name="adj2" fmla="val -60258"/>
              <a:gd name="adj3" fmla="val 16667"/>
            </a:avLst>
          </a:prstGeom>
          <a:solidFill>
            <a:srgbClr val="002060"/>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 German has no word for ‘do’ or ‘are’ in questions.</a:t>
            </a:r>
          </a:p>
        </p:txBody>
      </p:sp>
    </p:spTree>
    <p:extLst>
      <p:ext uri="{BB962C8B-B14F-4D97-AF65-F5344CB8AC3E}">
        <p14:creationId xmlns:p14="http://schemas.microsoft.com/office/powerpoint/2010/main" val="113576238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8">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9" grpId="0" animBg="1"/>
      <p:bldP spid="39" grpId="0"/>
      <p:bldP spid="30" grpId="0" animBg="1"/>
      <p:bldP spid="22" grpId="0"/>
      <p:bldP spid="25"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artoon of a child in a yellow dress&#10;&#10;Description automatically generated">
            <a:extLst>
              <a:ext uri="{FF2B5EF4-FFF2-40B4-BE49-F238E27FC236}">
                <a16:creationId xmlns:a16="http://schemas.microsoft.com/office/drawing/2014/main" id="{D7BAE69F-3138-89B3-A3BB-04A5B64E469E}"/>
              </a:ext>
            </a:extLst>
          </p:cNvPr>
          <p:cNvPicPr>
            <a:picLocks noChangeAspect="1"/>
          </p:cNvPicPr>
          <p:nvPr/>
        </p:nvPicPr>
        <p:blipFill rotWithShape="1">
          <a:blip r:embed="rId3">
            <a:extLst>
              <a:ext uri="{28A0092B-C50C-407E-A947-70E740481C1C}">
                <a14:useLocalDpi xmlns:a14="http://schemas.microsoft.com/office/drawing/2010/main" val="0"/>
              </a:ext>
            </a:extLst>
          </a:blip>
          <a:srcRect r="-2438" b="71302"/>
          <a:stretch/>
        </p:blipFill>
        <p:spPr>
          <a:xfrm>
            <a:off x="367242" y="1555907"/>
            <a:ext cx="1635748" cy="1007759"/>
          </a:xfrm>
          <a:prstGeom prst="rect">
            <a:avLst/>
          </a:prstGeom>
        </p:spPr>
      </p:pic>
      <p:pic>
        <p:nvPicPr>
          <p:cNvPr id="8" name="Picture 7" descr="A cartoon of a child in a yellow dress&#10;&#10;Description automatically generated">
            <a:extLst>
              <a:ext uri="{FF2B5EF4-FFF2-40B4-BE49-F238E27FC236}">
                <a16:creationId xmlns:a16="http://schemas.microsoft.com/office/drawing/2014/main" id="{F0015D33-C6A1-B384-D64B-9143E1620DFF}"/>
              </a:ext>
            </a:extLst>
          </p:cNvPr>
          <p:cNvPicPr>
            <a:picLocks noChangeAspect="1"/>
          </p:cNvPicPr>
          <p:nvPr/>
        </p:nvPicPr>
        <p:blipFill rotWithShape="1">
          <a:blip r:embed="rId3">
            <a:extLst>
              <a:ext uri="{28A0092B-C50C-407E-A947-70E740481C1C}">
                <a14:useLocalDpi xmlns:a14="http://schemas.microsoft.com/office/drawing/2010/main" val="0"/>
              </a:ext>
            </a:extLst>
          </a:blip>
          <a:srcRect r="-2438" b="71302"/>
          <a:stretch/>
        </p:blipFill>
        <p:spPr>
          <a:xfrm>
            <a:off x="6097929" y="1600446"/>
            <a:ext cx="1635748" cy="1007759"/>
          </a:xfrm>
          <a:prstGeom prst="rect">
            <a:avLst/>
          </a:prstGeom>
        </p:spPr>
      </p:pic>
      <p:graphicFrame>
        <p:nvGraphicFramePr>
          <p:cNvPr id="54" name="Table 3">
            <a:extLst>
              <a:ext uri="{FF2B5EF4-FFF2-40B4-BE49-F238E27FC236}">
                <a16:creationId xmlns:a16="http://schemas.microsoft.com/office/drawing/2014/main" id="{166F2C3F-892C-4C18-A2B5-F898F906F626}"/>
              </a:ext>
            </a:extLst>
          </p:cNvPr>
          <p:cNvGraphicFramePr>
            <a:graphicFrameLocks noGrp="1"/>
          </p:cNvGraphicFramePr>
          <p:nvPr/>
        </p:nvGraphicFramePr>
        <p:xfrm>
          <a:off x="6712993" y="2615980"/>
          <a:ext cx="5339798" cy="4084320"/>
        </p:xfrm>
        <a:graphic>
          <a:graphicData uri="http://schemas.openxmlformats.org/drawingml/2006/table">
            <a:tbl>
              <a:tblPr firstRow="1" bandRow="1">
                <a:tableStyleId>{ED083AE6-46FA-4A59-8FB0-9F97EB10719F}</a:tableStyleId>
              </a:tblPr>
              <a:tblGrid>
                <a:gridCol w="748360">
                  <a:extLst>
                    <a:ext uri="{9D8B030D-6E8A-4147-A177-3AD203B41FA5}">
                      <a16:colId xmlns:a16="http://schemas.microsoft.com/office/drawing/2014/main" val="1145626229"/>
                    </a:ext>
                  </a:extLst>
                </a:gridCol>
                <a:gridCol w="1691074">
                  <a:extLst>
                    <a:ext uri="{9D8B030D-6E8A-4147-A177-3AD203B41FA5}">
                      <a16:colId xmlns:a16="http://schemas.microsoft.com/office/drawing/2014/main" val="1705934930"/>
                    </a:ext>
                  </a:extLst>
                </a:gridCol>
                <a:gridCol w="2900364">
                  <a:extLst>
                    <a:ext uri="{9D8B030D-6E8A-4147-A177-3AD203B41FA5}">
                      <a16:colId xmlns:a16="http://schemas.microsoft.com/office/drawing/2014/main" val="1155273963"/>
                    </a:ext>
                  </a:extLst>
                </a:gridCol>
              </a:tblGrid>
              <a:tr h="370840">
                <a:tc>
                  <a:txBody>
                    <a:bodyPr/>
                    <a:lstStyle/>
                    <a:p>
                      <a:endParaRPr lang="en-GB"/>
                    </a:p>
                  </a:txBody>
                  <a:tcPr/>
                </a:tc>
                <a:tc>
                  <a:txBody>
                    <a:bodyPr/>
                    <a:lstStyle/>
                    <a:p>
                      <a:r>
                        <a:rPr lang="en-GB" sz="3200" dirty="0">
                          <a:solidFill>
                            <a:srgbClr val="002060"/>
                          </a:solidFill>
                        </a:rPr>
                        <a:t>? </a:t>
                      </a:r>
                      <a:r>
                        <a:rPr lang="en-GB" sz="3200" dirty="0" err="1">
                          <a:solidFill>
                            <a:srgbClr val="002060"/>
                          </a:solidFill>
                        </a:rPr>
                        <a:t>oder</a:t>
                      </a:r>
                      <a:r>
                        <a:rPr lang="en-GB" sz="3200" dirty="0">
                          <a:solidFill>
                            <a:srgbClr val="002060"/>
                          </a:solidFill>
                        </a:rPr>
                        <a:t> .</a:t>
                      </a:r>
                    </a:p>
                  </a:txBody>
                  <a:tcPr/>
                </a:tc>
                <a:tc>
                  <a:txBody>
                    <a:bodyPr/>
                    <a:lstStyle/>
                    <a:p>
                      <a:endParaRPr lang="en-GB" sz="2400" dirty="0">
                        <a:solidFill>
                          <a:schemeClr val="bg1"/>
                        </a:solidFill>
                      </a:endParaRPr>
                    </a:p>
                  </a:txBody>
                  <a:tcPr/>
                </a:tc>
                <a:extLst>
                  <a:ext uri="{0D108BD9-81ED-4DB2-BD59-A6C34878D82A}">
                    <a16:rowId xmlns:a16="http://schemas.microsoft.com/office/drawing/2014/main" val="2051877970"/>
                  </a:ext>
                </a:extLst>
              </a:tr>
              <a:tr h="370840">
                <a:tc>
                  <a:txBody>
                    <a:bodyPr/>
                    <a:lstStyle/>
                    <a:p>
                      <a:endParaRPr lang="en-GB" dirty="0"/>
                    </a:p>
                  </a:txBody>
                  <a:tcPr/>
                </a:tc>
                <a:tc>
                  <a:txBody>
                    <a:bodyPr/>
                    <a:lstStyle/>
                    <a:p>
                      <a:endParaRPr lang="en-GB" dirty="0"/>
                    </a:p>
                    <a:p>
                      <a:endParaRPr lang="en-GB" dirty="0"/>
                    </a:p>
                  </a:txBody>
                  <a:tcPr anchor="ctr"/>
                </a:tc>
                <a:tc>
                  <a:txBody>
                    <a:bodyPr/>
                    <a:lstStyle/>
                    <a:p>
                      <a:r>
                        <a:rPr lang="en-GB" sz="2000" dirty="0">
                          <a:solidFill>
                            <a:srgbClr val="002060"/>
                          </a:solidFill>
                        </a:rPr>
                        <a:t>Du </a:t>
                      </a:r>
                      <a:r>
                        <a:rPr lang="en-GB" sz="2000" dirty="0" err="1">
                          <a:solidFill>
                            <a:srgbClr val="002060"/>
                          </a:solidFill>
                        </a:rPr>
                        <a:t>spielst</a:t>
                      </a:r>
                      <a:r>
                        <a:rPr lang="en-GB" sz="2000" dirty="0">
                          <a:solidFill>
                            <a:srgbClr val="002060"/>
                          </a:solidFill>
                        </a:rPr>
                        <a:t> </a:t>
                      </a:r>
                      <a:r>
                        <a:rPr lang="en-GB" sz="2000" dirty="0" err="1">
                          <a:solidFill>
                            <a:srgbClr val="002060"/>
                          </a:solidFill>
                        </a:rPr>
                        <a:t>zu</a:t>
                      </a:r>
                      <a:r>
                        <a:rPr lang="en-GB" sz="2000" dirty="0">
                          <a:solidFill>
                            <a:srgbClr val="002060"/>
                          </a:solidFill>
                        </a:rPr>
                        <a:t> </a:t>
                      </a:r>
                      <a:r>
                        <a:rPr lang="en-GB" sz="2000" dirty="0" err="1">
                          <a:solidFill>
                            <a:srgbClr val="002060"/>
                          </a:solidFill>
                        </a:rPr>
                        <a:t>Hause</a:t>
                      </a:r>
                      <a:r>
                        <a:rPr lang="en-GB" sz="2000" dirty="0">
                          <a:solidFill>
                            <a:srgbClr val="002060"/>
                          </a:solidFill>
                        </a:rPr>
                        <a:t>.</a:t>
                      </a:r>
                    </a:p>
                    <a:p>
                      <a:endParaRPr lang="en-GB" sz="2000" dirty="0">
                        <a:solidFill>
                          <a:srgbClr val="002060"/>
                        </a:solidFill>
                      </a:endParaRPr>
                    </a:p>
                  </a:txBody>
                  <a:tcPr anchor="ctr"/>
                </a:tc>
                <a:extLst>
                  <a:ext uri="{0D108BD9-81ED-4DB2-BD59-A6C34878D82A}">
                    <a16:rowId xmlns:a16="http://schemas.microsoft.com/office/drawing/2014/main" val="3914117829"/>
                  </a:ext>
                </a:extLst>
              </a:tr>
              <a:tr h="370840">
                <a:tc>
                  <a:txBody>
                    <a:bodyPr/>
                    <a:lstStyle/>
                    <a:p>
                      <a:endParaRPr lang="en-GB"/>
                    </a:p>
                  </a:txBody>
                  <a:tcPr/>
                </a:tc>
                <a:tc>
                  <a:txBody>
                    <a:bodyPr/>
                    <a:lstStyle/>
                    <a:p>
                      <a:endParaRPr lang="en-GB" dirty="0"/>
                    </a:p>
                    <a:p>
                      <a:endParaRPr lang="en-GB" dirty="0"/>
                    </a:p>
                  </a:txBody>
                  <a:tcPr anchor="ctr"/>
                </a:tc>
                <a:tc>
                  <a:txBody>
                    <a:bodyPr/>
                    <a:lstStyle/>
                    <a:p>
                      <a:r>
                        <a:rPr lang="en-GB" sz="2000" dirty="0" err="1">
                          <a:solidFill>
                            <a:srgbClr val="002060"/>
                          </a:solidFill>
                        </a:rPr>
                        <a:t>Brauchst</a:t>
                      </a:r>
                      <a:r>
                        <a:rPr lang="en-GB" sz="2000" dirty="0">
                          <a:solidFill>
                            <a:srgbClr val="002060"/>
                          </a:solidFill>
                        </a:rPr>
                        <a:t> du </a:t>
                      </a:r>
                      <a:r>
                        <a:rPr lang="en-GB" sz="2000" dirty="0" err="1">
                          <a:solidFill>
                            <a:srgbClr val="002060"/>
                          </a:solidFill>
                        </a:rPr>
                        <a:t>Hilfe</a:t>
                      </a:r>
                      <a:r>
                        <a:rPr lang="en-GB" sz="2000" dirty="0">
                          <a:solidFill>
                            <a:srgbClr val="002060"/>
                          </a:solidFill>
                        </a:rPr>
                        <a:t>?</a:t>
                      </a:r>
                    </a:p>
                    <a:p>
                      <a:endParaRPr lang="en-GB" sz="2000" dirty="0">
                        <a:solidFill>
                          <a:srgbClr val="002060"/>
                        </a:solidFill>
                      </a:endParaRPr>
                    </a:p>
                  </a:txBody>
                  <a:tcPr anchor="ctr"/>
                </a:tc>
                <a:extLst>
                  <a:ext uri="{0D108BD9-81ED-4DB2-BD59-A6C34878D82A}">
                    <a16:rowId xmlns:a16="http://schemas.microsoft.com/office/drawing/2014/main" val="3235816001"/>
                  </a:ext>
                </a:extLst>
              </a:tr>
              <a:tr h="370840">
                <a:tc>
                  <a:txBody>
                    <a:bodyPr/>
                    <a:lstStyle/>
                    <a:p>
                      <a:endParaRPr lang="en-GB"/>
                    </a:p>
                  </a:txBody>
                  <a:tcPr/>
                </a:tc>
                <a:tc>
                  <a:txBody>
                    <a:bodyPr/>
                    <a:lstStyle/>
                    <a:p>
                      <a:endParaRPr lang="en-GB" dirty="0"/>
                    </a:p>
                    <a:p>
                      <a:endParaRPr lang="en-GB" dirty="0"/>
                    </a:p>
                  </a:txBody>
                  <a:tcPr anchor="ctr"/>
                </a:tc>
                <a:tc>
                  <a:txBody>
                    <a:bodyPr/>
                    <a:lstStyle/>
                    <a:p>
                      <a:r>
                        <a:rPr lang="en-GB" sz="2000" dirty="0">
                          <a:solidFill>
                            <a:srgbClr val="002060"/>
                          </a:solidFill>
                        </a:rPr>
                        <a:t>Du </a:t>
                      </a:r>
                      <a:r>
                        <a:rPr lang="en-GB" sz="2000" dirty="0" err="1">
                          <a:solidFill>
                            <a:srgbClr val="002060"/>
                          </a:solidFill>
                        </a:rPr>
                        <a:t>bekommst</a:t>
                      </a:r>
                      <a:r>
                        <a:rPr lang="en-GB" sz="2000" dirty="0">
                          <a:solidFill>
                            <a:srgbClr val="002060"/>
                          </a:solidFill>
                        </a:rPr>
                        <a:t> </a:t>
                      </a:r>
                      <a:r>
                        <a:rPr lang="en-GB" sz="2000" dirty="0" err="1">
                          <a:solidFill>
                            <a:srgbClr val="002060"/>
                          </a:solidFill>
                        </a:rPr>
                        <a:t>eine</a:t>
                      </a:r>
                      <a:r>
                        <a:rPr lang="en-GB" sz="2000" dirty="0">
                          <a:solidFill>
                            <a:srgbClr val="002060"/>
                          </a:solidFill>
                        </a:rPr>
                        <a:t> </a:t>
                      </a:r>
                      <a:r>
                        <a:rPr lang="en-GB" sz="2000" dirty="0" err="1">
                          <a:solidFill>
                            <a:srgbClr val="002060"/>
                          </a:solidFill>
                        </a:rPr>
                        <a:t>Jacke</a:t>
                      </a:r>
                      <a:r>
                        <a:rPr lang="en-GB" sz="2000" dirty="0">
                          <a:solidFill>
                            <a:srgbClr val="002060"/>
                          </a:solidFill>
                        </a:rPr>
                        <a:t>. </a:t>
                      </a:r>
                    </a:p>
                  </a:txBody>
                  <a:tcPr anchor="ctr"/>
                </a:tc>
                <a:extLst>
                  <a:ext uri="{0D108BD9-81ED-4DB2-BD59-A6C34878D82A}">
                    <a16:rowId xmlns:a16="http://schemas.microsoft.com/office/drawing/2014/main" val="2839964079"/>
                  </a:ext>
                </a:extLst>
              </a:tr>
              <a:tr h="370840">
                <a:tc>
                  <a:txBody>
                    <a:bodyPr/>
                    <a:lstStyle/>
                    <a:p>
                      <a:endParaRPr lang="en-GB" dirty="0"/>
                    </a:p>
                  </a:txBody>
                  <a:tcPr/>
                </a:tc>
                <a:tc>
                  <a:txBody>
                    <a:bodyPr/>
                    <a:lstStyle/>
                    <a:p>
                      <a:endParaRPr lang="en-GB" dirty="0"/>
                    </a:p>
                    <a:p>
                      <a:endParaRPr lang="en-GB" dirty="0"/>
                    </a:p>
                  </a:txBody>
                  <a:tcPr anchor="ctr"/>
                </a:tc>
                <a:tc>
                  <a:txBody>
                    <a:bodyPr/>
                    <a:lstStyle/>
                    <a:p>
                      <a:r>
                        <a:rPr lang="en-GB" sz="2000" dirty="0">
                          <a:solidFill>
                            <a:srgbClr val="002060"/>
                          </a:solidFill>
                        </a:rPr>
                        <a:t>Hast du </a:t>
                      </a:r>
                      <a:r>
                        <a:rPr lang="en-GB" sz="2000" dirty="0" err="1">
                          <a:solidFill>
                            <a:srgbClr val="002060"/>
                          </a:solidFill>
                        </a:rPr>
                        <a:t>einen</a:t>
                      </a:r>
                      <a:r>
                        <a:rPr lang="en-GB" sz="2000" dirty="0">
                          <a:solidFill>
                            <a:srgbClr val="002060"/>
                          </a:solidFill>
                        </a:rPr>
                        <a:t> </a:t>
                      </a:r>
                      <a:r>
                        <a:rPr lang="en-GB" sz="2000" dirty="0" err="1">
                          <a:solidFill>
                            <a:srgbClr val="002060"/>
                          </a:solidFill>
                        </a:rPr>
                        <a:t>Lieblingssport</a:t>
                      </a:r>
                      <a:r>
                        <a:rPr lang="en-GB" sz="2000" dirty="0">
                          <a:solidFill>
                            <a:srgbClr val="002060"/>
                          </a:solidFill>
                        </a:rPr>
                        <a:t>?</a:t>
                      </a:r>
                    </a:p>
                  </a:txBody>
                  <a:tcPr anchor="ctr"/>
                </a:tc>
                <a:extLst>
                  <a:ext uri="{0D108BD9-81ED-4DB2-BD59-A6C34878D82A}">
                    <a16:rowId xmlns:a16="http://schemas.microsoft.com/office/drawing/2014/main" val="4151966941"/>
                  </a:ext>
                </a:extLst>
              </a:tr>
              <a:tr h="0">
                <a:tc>
                  <a:txBody>
                    <a:bodyPr/>
                    <a:lstStyle/>
                    <a:p>
                      <a:endParaRPr lang="en-GB"/>
                    </a:p>
                  </a:txBody>
                  <a:tcPr/>
                </a:tc>
                <a:tc>
                  <a:txBody>
                    <a:bodyPr/>
                    <a:lstStyle/>
                    <a:p>
                      <a:endParaRPr lang="en-GB" dirty="0"/>
                    </a:p>
                    <a:p>
                      <a:endParaRPr lang="en-GB" dirty="0"/>
                    </a:p>
                  </a:txBody>
                  <a:tcPr anchor="ctr"/>
                </a:tc>
                <a:tc>
                  <a:txBody>
                    <a:bodyPr/>
                    <a:lstStyle/>
                    <a:p>
                      <a:r>
                        <a:rPr lang="en-GB" sz="2000" dirty="0" err="1">
                          <a:solidFill>
                            <a:srgbClr val="002060"/>
                          </a:solidFill>
                        </a:rPr>
                        <a:t>Bekommst</a:t>
                      </a:r>
                      <a:r>
                        <a:rPr lang="en-GB" sz="2000" dirty="0">
                          <a:solidFill>
                            <a:srgbClr val="002060"/>
                          </a:solidFill>
                        </a:rPr>
                        <a:t> du </a:t>
                      </a:r>
                      <a:r>
                        <a:rPr lang="en-GB" sz="2000" dirty="0" err="1">
                          <a:solidFill>
                            <a:srgbClr val="002060"/>
                          </a:solidFill>
                        </a:rPr>
                        <a:t>einen</a:t>
                      </a:r>
                      <a:r>
                        <a:rPr lang="en-GB" sz="2000" dirty="0">
                          <a:solidFill>
                            <a:srgbClr val="002060"/>
                          </a:solidFill>
                        </a:rPr>
                        <a:t> </a:t>
                      </a:r>
                      <a:r>
                        <a:rPr lang="en-GB" sz="2000" dirty="0" err="1">
                          <a:solidFill>
                            <a:srgbClr val="002060"/>
                          </a:solidFill>
                        </a:rPr>
                        <a:t>Preis</a:t>
                      </a:r>
                      <a:r>
                        <a:rPr lang="en-GB" sz="2000" dirty="0">
                          <a:solidFill>
                            <a:srgbClr val="002060"/>
                          </a:solidFill>
                        </a:rPr>
                        <a:t>?</a:t>
                      </a:r>
                    </a:p>
                  </a:txBody>
                  <a:tcPr anchor="ctr"/>
                </a:tc>
                <a:extLst>
                  <a:ext uri="{0D108BD9-81ED-4DB2-BD59-A6C34878D82A}">
                    <a16:rowId xmlns:a16="http://schemas.microsoft.com/office/drawing/2014/main" val="1853646284"/>
                  </a:ext>
                </a:extLst>
              </a:tr>
            </a:tbl>
          </a:graphicData>
        </a:graphic>
      </p:graphicFrame>
      <p:graphicFrame>
        <p:nvGraphicFramePr>
          <p:cNvPr id="3" name="Table 3">
            <a:extLst>
              <a:ext uri="{FF2B5EF4-FFF2-40B4-BE49-F238E27FC236}">
                <a16:creationId xmlns:a16="http://schemas.microsoft.com/office/drawing/2014/main" id="{08746571-0B06-4EC1-A1D0-73330BA48D11}"/>
              </a:ext>
            </a:extLst>
          </p:cNvPr>
          <p:cNvGraphicFramePr>
            <a:graphicFrameLocks noGrp="1"/>
          </p:cNvGraphicFramePr>
          <p:nvPr/>
        </p:nvGraphicFramePr>
        <p:xfrm>
          <a:off x="965628" y="2576324"/>
          <a:ext cx="5339798" cy="4084320"/>
        </p:xfrm>
        <a:graphic>
          <a:graphicData uri="http://schemas.openxmlformats.org/drawingml/2006/table">
            <a:tbl>
              <a:tblPr firstRow="1" bandRow="1">
                <a:tableStyleId>{ED083AE6-46FA-4A59-8FB0-9F97EB10719F}</a:tableStyleId>
              </a:tblPr>
              <a:tblGrid>
                <a:gridCol w="748360">
                  <a:extLst>
                    <a:ext uri="{9D8B030D-6E8A-4147-A177-3AD203B41FA5}">
                      <a16:colId xmlns:a16="http://schemas.microsoft.com/office/drawing/2014/main" val="1145626229"/>
                    </a:ext>
                  </a:extLst>
                </a:gridCol>
                <a:gridCol w="1691074">
                  <a:extLst>
                    <a:ext uri="{9D8B030D-6E8A-4147-A177-3AD203B41FA5}">
                      <a16:colId xmlns:a16="http://schemas.microsoft.com/office/drawing/2014/main" val="1705934930"/>
                    </a:ext>
                  </a:extLst>
                </a:gridCol>
                <a:gridCol w="2900364">
                  <a:extLst>
                    <a:ext uri="{9D8B030D-6E8A-4147-A177-3AD203B41FA5}">
                      <a16:colId xmlns:a16="http://schemas.microsoft.com/office/drawing/2014/main" val="1155273963"/>
                    </a:ext>
                  </a:extLst>
                </a:gridCol>
              </a:tblGrid>
              <a:tr h="370840">
                <a:tc>
                  <a:txBody>
                    <a:bodyPr/>
                    <a:lstStyle/>
                    <a:p>
                      <a:endParaRPr lang="en-GB"/>
                    </a:p>
                  </a:txBody>
                  <a:tcPr/>
                </a:tc>
                <a:tc>
                  <a:txBody>
                    <a:bodyPr/>
                    <a:lstStyle/>
                    <a:p>
                      <a:r>
                        <a:rPr lang="en-GB" sz="3200" dirty="0">
                          <a:solidFill>
                            <a:srgbClr val="002060"/>
                          </a:solidFill>
                        </a:rPr>
                        <a:t>? </a:t>
                      </a:r>
                      <a:r>
                        <a:rPr lang="en-GB" sz="3200" dirty="0" err="1">
                          <a:solidFill>
                            <a:srgbClr val="002060"/>
                          </a:solidFill>
                        </a:rPr>
                        <a:t>oder</a:t>
                      </a:r>
                      <a:r>
                        <a:rPr lang="en-GB" sz="3200" dirty="0">
                          <a:solidFill>
                            <a:srgbClr val="002060"/>
                          </a:solidFill>
                        </a:rPr>
                        <a:t> .</a:t>
                      </a:r>
                    </a:p>
                  </a:txBody>
                  <a:tcPr/>
                </a:tc>
                <a:tc>
                  <a:txBody>
                    <a:bodyPr/>
                    <a:lstStyle/>
                    <a:p>
                      <a:endParaRPr lang="en-GB" sz="2400" dirty="0">
                        <a:solidFill>
                          <a:schemeClr val="bg1"/>
                        </a:solidFill>
                      </a:endParaRPr>
                    </a:p>
                  </a:txBody>
                  <a:tcPr/>
                </a:tc>
                <a:extLst>
                  <a:ext uri="{0D108BD9-81ED-4DB2-BD59-A6C34878D82A}">
                    <a16:rowId xmlns:a16="http://schemas.microsoft.com/office/drawing/2014/main" val="2051877970"/>
                  </a:ext>
                </a:extLst>
              </a:tr>
              <a:tr h="370840">
                <a:tc>
                  <a:txBody>
                    <a:bodyPr/>
                    <a:lstStyle/>
                    <a:p>
                      <a:endParaRPr lang="en-GB" dirty="0"/>
                    </a:p>
                  </a:txBody>
                  <a:tcPr/>
                </a:tc>
                <a:tc>
                  <a:txBody>
                    <a:bodyPr/>
                    <a:lstStyle/>
                    <a:p>
                      <a:endParaRPr lang="en-GB" dirty="0"/>
                    </a:p>
                    <a:p>
                      <a:endParaRPr lang="en-GB" dirty="0"/>
                    </a:p>
                  </a:txBody>
                  <a:tcPr/>
                </a:tc>
                <a:tc>
                  <a:txBody>
                    <a:bodyPr/>
                    <a:lstStyle/>
                    <a:p>
                      <a:r>
                        <a:rPr lang="en-GB" sz="2000" dirty="0" err="1">
                          <a:solidFill>
                            <a:srgbClr val="002060"/>
                          </a:solidFill>
                        </a:rPr>
                        <a:t>Spielst</a:t>
                      </a:r>
                      <a:r>
                        <a:rPr lang="en-GB" sz="2000" dirty="0">
                          <a:solidFill>
                            <a:srgbClr val="002060"/>
                          </a:solidFill>
                        </a:rPr>
                        <a:t> du </a:t>
                      </a:r>
                      <a:r>
                        <a:rPr lang="en-GB" sz="2000" dirty="0" err="1">
                          <a:solidFill>
                            <a:srgbClr val="002060"/>
                          </a:solidFill>
                        </a:rPr>
                        <a:t>ein</a:t>
                      </a:r>
                      <a:r>
                        <a:rPr lang="en-GB" sz="2000" dirty="0">
                          <a:solidFill>
                            <a:srgbClr val="002060"/>
                          </a:solidFill>
                        </a:rPr>
                        <a:t> Spiel?</a:t>
                      </a:r>
                    </a:p>
                    <a:p>
                      <a:endParaRPr lang="en-GB" sz="2000" dirty="0">
                        <a:solidFill>
                          <a:srgbClr val="002060"/>
                        </a:solidFill>
                      </a:endParaRPr>
                    </a:p>
                  </a:txBody>
                  <a:tcPr/>
                </a:tc>
                <a:extLst>
                  <a:ext uri="{0D108BD9-81ED-4DB2-BD59-A6C34878D82A}">
                    <a16:rowId xmlns:a16="http://schemas.microsoft.com/office/drawing/2014/main" val="3914117829"/>
                  </a:ext>
                </a:extLst>
              </a:tr>
              <a:tr h="370840">
                <a:tc>
                  <a:txBody>
                    <a:bodyPr/>
                    <a:lstStyle/>
                    <a:p>
                      <a:endParaRPr lang="en-GB"/>
                    </a:p>
                  </a:txBody>
                  <a:tcPr/>
                </a:tc>
                <a:tc>
                  <a:txBody>
                    <a:bodyPr/>
                    <a:lstStyle/>
                    <a:p>
                      <a:endParaRPr lang="en-GB" dirty="0"/>
                    </a:p>
                    <a:p>
                      <a:endParaRPr lang="en-GB" dirty="0"/>
                    </a:p>
                  </a:txBody>
                  <a:tcPr/>
                </a:tc>
                <a:tc>
                  <a:txBody>
                    <a:bodyPr/>
                    <a:lstStyle/>
                    <a:p>
                      <a:r>
                        <a:rPr lang="en-GB" sz="2000" dirty="0">
                          <a:solidFill>
                            <a:srgbClr val="002060"/>
                          </a:solidFill>
                        </a:rPr>
                        <a:t>Du </a:t>
                      </a:r>
                      <a:r>
                        <a:rPr lang="en-GB" sz="2000" dirty="0" err="1">
                          <a:solidFill>
                            <a:srgbClr val="002060"/>
                          </a:solidFill>
                        </a:rPr>
                        <a:t>machst</a:t>
                      </a:r>
                      <a:r>
                        <a:rPr lang="en-GB" sz="2000" dirty="0">
                          <a:solidFill>
                            <a:srgbClr val="002060"/>
                          </a:solidFill>
                        </a:rPr>
                        <a:t> </a:t>
                      </a:r>
                      <a:r>
                        <a:rPr lang="en-GB" sz="2000" dirty="0" err="1">
                          <a:solidFill>
                            <a:srgbClr val="002060"/>
                          </a:solidFill>
                        </a:rPr>
                        <a:t>deine</a:t>
                      </a:r>
                      <a:r>
                        <a:rPr lang="en-GB" sz="2000" dirty="0">
                          <a:solidFill>
                            <a:srgbClr val="002060"/>
                          </a:solidFill>
                        </a:rPr>
                        <a:t> </a:t>
                      </a:r>
                      <a:r>
                        <a:rPr lang="en-GB" sz="2000" dirty="0" err="1">
                          <a:solidFill>
                            <a:srgbClr val="002060"/>
                          </a:solidFill>
                        </a:rPr>
                        <a:t>Hausaufgabe</a:t>
                      </a:r>
                      <a:r>
                        <a:rPr lang="en-GB" sz="2000" dirty="0">
                          <a:solidFill>
                            <a:srgbClr val="002060"/>
                          </a:solidFill>
                        </a:rPr>
                        <a:t>.</a:t>
                      </a:r>
                    </a:p>
                  </a:txBody>
                  <a:tcPr/>
                </a:tc>
                <a:extLst>
                  <a:ext uri="{0D108BD9-81ED-4DB2-BD59-A6C34878D82A}">
                    <a16:rowId xmlns:a16="http://schemas.microsoft.com/office/drawing/2014/main" val="3235816001"/>
                  </a:ext>
                </a:extLst>
              </a:tr>
              <a:tr h="370840">
                <a:tc>
                  <a:txBody>
                    <a:bodyPr/>
                    <a:lstStyle/>
                    <a:p>
                      <a:endParaRPr lang="en-GB"/>
                    </a:p>
                  </a:txBody>
                  <a:tcPr/>
                </a:tc>
                <a:tc>
                  <a:txBody>
                    <a:bodyPr/>
                    <a:lstStyle/>
                    <a:p>
                      <a:endParaRPr lang="en-GB" dirty="0"/>
                    </a:p>
                    <a:p>
                      <a:endParaRPr lang="en-GB" dirty="0"/>
                    </a:p>
                  </a:txBody>
                  <a:tcPr/>
                </a:tc>
                <a:tc>
                  <a:txBody>
                    <a:bodyPr/>
                    <a:lstStyle/>
                    <a:p>
                      <a:r>
                        <a:rPr lang="en-GB" sz="2000" dirty="0" err="1">
                          <a:solidFill>
                            <a:srgbClr val="002060"/>
                          </a:solidFill>
                        </a:rPr>
                        <a:t>Machst</a:t>
                      </a:r>
                      <a:r>
                        <a:rPr lang="en-GB" sz="2000" dirty="0">
                          <a:solidFill>
                            <a:srgbClr val="002060"/>
                          </a:solidFill>
                        </a:rPr>
                        <a:t> du Sport?</a:t>
                      </a:r>
                    </a:p>
                    <a:p>
                      <a:endParaRPr lang="en-GB" sz="2000" dirty="0">
                        <a:solidFill>
                          <a:srgbClr val="002060"/>
                        </a:solidFill>
                      </a:endParaRPr>
                    </a:p>
                  </a:txBody>
                  <a:tcPr/>
                </a:tc>
                <a:extLst>
                  <a:ext uri="{0D108BD9-81ED-4DB2-BD59-A6C34878D82A}">
                    <a16:rowId xmlns:a16="http://schemas.microsoft.com/office/drawing/2014/main" val="2839964079"/>
                  </a:ext>
                </a:extLst>
              </a:tr>
              <a:tr h="370840">
                <a:tc>
                  <a:txBody>
                    <a:bodyPr/>
                    <a:lstStyle/>
                    <a:p>
                      <a:endParaRPr lang="en-GB" dirty="0"/>
                    </a:p>
                  </a:txBody>
                  <a:tcPr/>
                </a:tc>
                <a:tc>
                  <a:txBody>
                    <a:bodyPr/>
                    <a:lstStyle/>
                    <a:p>
                      <a:endParaRPr lang="en-GB" dirty="0"/>
                    </a:p>
                    <a:p>
                      <a:endParaRPr lang="en-GB" dirty="0"/>
                    </a:p>
                  </a:txBody>
                  <a:tcPr/>
                </a:tc>
                <a:tc>
                  <a:txBody>
                    <a:bodyPr/>
                    <a:lstStyle/>
                    <a:p>
                      <a:r>
                        <a:rPr lang="en-GB" sz="2000" dirty="0" err="1">
                          <a:solidFill>
                            <a:srgbClr val="002060"/>
                          </a:solidFill>
                        </a:rPr>
                        <a:t>Schreibst</a:t>
                      </a:r>
                      <a:r>
                        <a:rPr lang="en-GB" sz="2000" dirty="0">
                          <a:solidFill>
                            <a:srgbClr val="002060"/>
                          </a:solidFill>
                        </a:rPr>
                        <a:t> du </a:t>
                      </a:r>
                      <a:r>
                        <a:rPr lang="en-GB" sz="2000" dirty="0" err="1">
                          <a:solidFill>
                            <a:srgbClr val="002060"/>
                          </a:solidFill>
                        </a:rPr>
                        <a:t>eine</a:t>
                      </a:r>
                      <a:r>
                        <a:rPr lang="en-GB" sz="2000" dirty="0">
                          <a:solidFill>
                            <a:srgbClr val="002060"/>
                          </a:solidFill>
                        </a:rPr>
                        <a:t> </a:t>
                      </a:r>
                      <a:r>
                        <a:rPr lang="en-GB" sz="2000" dirty="0" err="1">
                          <a:solidFill>
                            <a:srgbClr val="002060"/>
                          </a:solidFill>
                        </a:rPr>
                        <a:t>Geschichte</a:t>
                      </a:r>
                      <a:r>
                        <a:rPr lang="en-GB" sz="2000" dirty="0">
                          <a:solidFill>
                            <a:srgbClr val="002060"/>
                          </a:solidFill>
                        </a:rPr>
                        <a:t>?</a:t>
                      </a:r>
                    </a:p>
                  </a:txBody>
                  <a:tcPr/>
                </a:tc>
                <a:extLst>
                  <a:ext uri="{0D108BD9-81ED-4DB2-BD59-A6C34878D82A}">
                    <a16:rowId xmlns:a16="http://schemas.microsoft.com/office/drawing/2014/main" val="4151966941"/>
                  </a:ext>
                </a:extLst>
              </a:tr>
              <a:tr h="0">
                <a:tc>
                  <a:txBody>
                    <a:bodyPr/>
                    <a:lstStyle/>
                    <a:p>
                      <a:endParaRPr lang="en-GB"/>
                    </a:p>
                  </a:txBody>
                  <a:tcPr/>
                </a:tc>
                <a:tc>
                  <a:txBody>
                    <a:bodyPr/>
                    <a:lstStyle/>
                    <a:p>
                      <a:endParaRPr lang="en-GB" dirty="0"/>
                    </a:p>
                    <a:p>
                      <a:endParaRPr lang="en-GB" dirty="0"/>
                    </a:p>
                  </a:txBody>
                  <a:tcPr/>
                </a:tc>
                <a:tc>
                  <a:txBody>
                    <a:bodyPr/>
                    <a:lstStyle/>
                    <a:p>
                      <a:r>
                        <a:rPr lang="en-GB" sz="2000" dirty="0">
                          <a:solidFill>
                            <a:srgbClr val="002060"/>
                          </a:solidFill>
                        </a:rPr>
                        <a:t>Du </a:t>
                      </a:r>
                      <a:r>
                        <a:rPr lang="en-GB" sz="2000" dirty="0" err="1">
                          <a:solidFill>
                            <a:srgbClr val="002060"/>
                          </a:solidFill>
                        </a:rPr>
                        <a:t>benutzt</a:t>
                      </a:r>
                      <a:r>
                        <a:rPr lang="en-GB" sz="2000" dirty="0">
                          <a:solidFill>
                            <a:srgbClr val="002060"/>
                          </a:solidFill>
                        </a:rPr>
                        <a:t> </a:t>
                      </a:r>
                      <a:r>
                        <a:rPr lang="en-GB" sz="2000" dirty="0" err="1">
                          <a:solidFill>
                            <a:srgbClr val="002060"/>
                          </a:solidFill>
                        </a:rPr>
                        <a:t>xier</a:t>
                      </a:r>
                      <a:r>
                        <a:rPr lang="en-GB" sz="2000" dirty="0">
                          <a:solidFill>
                            <a:srgbClr val="002060"/>
                          </a:solidFill>
                        </a:rPr>
                        <a:t>.</a:t>
                      </a:r>
                    </a:p>
                    <a:p>
                      <a:endParaRPr lang="en-GB" sz="2000" dirty="0">
                        <a:solidFill>
                          <a:srgbClr val="002060"/>
                        </a:solidFill>
                      </a:endParaRPr>
                    </a:p>
                  </a:txBody>
                  <a:tcPr/>
                </a:tc>
                <a:extLst>
                  <a:ext uri="{0D108BD9-81ED-4DB2-BD59-A6C34878D82A}">
                    <a16:rowId xmlns:a16="http://schemas.microsoft.com/office/drawing/2014/main" val="1853646284"/>
                  </a:ext>
                </a:extLst>
              </a:tr>
            </a:tbl>
          </a:graphicData>
        </a:graphic>
      </p:graphicFrame>
      <p:sp>
        <p:nvSpPr>
          <p:cNvPr id="39" name="Speech Bubble: Rectangle with Corners Rounded 38">
            <a:hlinkClick r:id="" action="ppaction://noaction">
              <a:snd r:embed="rId4" name="T2_W7_18.1.wav"/>
            </a:hlinkClick>
            <a:extLst>
              <a:ext uri="{FF2B5EF4-FFF2-40B4-BE49-F238E27FC236}">
                <a16:creationId xmlns:a16="http://schemas.microsoft.com/office/drawing/2014/main" id="{73E62968-D074-4D1C-B2DD-FCAF2DA183CE}"/>
              </a:ext>
            </a:extLst>
          </p:cNvPr>
          <p:cNvSpPr/>
          <p:nvPr/>
        </p:nvSpPr>
        <p:spPr>
          <a:xfrm>
            <a:off x="4910259" y="51233"/>
            <a:ext cx="4589341" cy="388923"/>
          </a:xfrm>
          <a:prstGeom prst="wedgeRoundRectCallout">
            <a:avLst>
              <a:gd name="adj1" fmla="val -54697"/>
              <a:gd name="adj2" fmla="val -838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40" name="Graphic 39" descr="Teacher">
            <a:extLst>
              <a:ext uri="{FF2B5EF4-FFF2-40B4-BE49-F238E27FC236}">
                <a16:creationId xmlns:a16="http://schemas.microsoft.com/office/drawing/2014/main" id="{1D76EC7E-8717-49A0-8627-B723FDD267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00550" y="-85270"/>
            <a:ext cx="703337" cy="703337"/>
          </a:xfrm>
          <a:prstGeom prst="rect">
            <a:avLst/>
          </a:prstGeom>
        </p:spPr>
      </p:pic>
      <p:sp>
        <p:nvSpPr>
          <p:cNvPr id="51" name="TextBox 50">
            <a:hlinkClick r:id="" action="ppaction://noaction">
              <a:snd r:embed="rId4" name="T2_W7_18.1.wav"/>
            </a:hlinkClick>
            <a:extLst>
              <a:ext uri="{FF2B5EF4-FFF2-40B4-BE49-F238E27FC236}">
                <a16:creationId xmlns:a16="http://schemas.microsoft.com/office/drawing/2014/main" id="{256BF3F4-425A-463F-8792-ECF25E9160B1}"/>
              </a:ext>
            </a:extLst>
          </p:cNvPr>
          <p:cNvSpPr txBox="1"/>
          <p:nvPr/>
        </p:nvSpPr>
        <p:spPr>
          <a:xfrm>
            <a:off x="4910261" y="47836"/>
            <a:ext cx="458934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a:ea typeface="+mn-ea"/>
                <a:cs typeface="+mn-cs"/>
              </a:rPr>
              <a:t>Hör</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a:ea typeface="+mn-ea"/>
                <a:cs typeface="+mn-cs"/>
              </a:rPr>
              <a:t>zu</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1-10 und [?] oder [.]</a:t>
            </a:r>
          </a:p>
        </p:txBody>
      </p:sp>
      <p:sp>
        <p:nvSpPr>
          <p:cNvPr id="13" name="TextBox 12">
            <a:extLst>
              <a:ext uri="{FF2B5EF4-FFF2-40B4-BE49-F238E27FC236}">
                <a16:creationId xmlns:a16="http://schemas.microsoft.com/office/drawing/2014/main" id="{BC14FD1E-3234-1F5D-1611-C70B05E986B0}"/>
              </a:ext>
            </a:extLst>
          </p:cNvPr>
          <p:cNvSpPr txBox="1"/>
          <p:nvPr/>
        </p:nvSpPr>
        <p:spPr>
          <a:xfrm>
            <a:off x="89332" y="31399"/>
            <a:ext cx="3958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Question or statement?</a:t>
            </a:r>
          </a:p>
        </p:txBody>
      </p:sp>
      <p:sp>
        <p:nvSpPr>
          <p:cNvPr id="78" name="Title 1">
            <a:extLst>
              <a:ext uri="{FF2B5EF4-FFF2-40B4-BE49-F238E27FC236}">
                <a16:creationId xmlns:a16="http://schemas.microsoft.com/office/drawing/2014/main" id="{746116A7-4EEB-4DF2-A149-48013C9423DB}"/>
              </a:ext>
            </a:extLst>
          </p:cNvPr>
          <p:cNvSpPr txBox="1">
            <a:spLocks/>
          </p:cNvSpPr>
          <p:nvPr/>
        </p:nvSpPr>
        <p:spPr>
          <a:xfrm>
            <a:off x="10949873" y="1173961"/>
            <a:ext cx="1241424" cy="348818"/>
          </a:xfrm>
          <a:prstGeom prst="rect">
            <a:avLst/>
          </a:prstGeom>
          <a:solidFill>
            <a:schemeClr val="accent6">
              <a:lumMod val="40000"/>
              <a:lumOff val="60000"/>
            </a:schemeClr>
          </a:solidFill>
        </p:spPr>
        <p:txBody>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hören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79" name="Picture 78" descr="A picture containing text, clipart&#10;&#10;Description automatically generated">
            <a:extLst>
              <a:ext uri="{FF2B5EF4-FFF2-40B4-BE49-F238E27FC236}">
                <a16:creationId xmlns:a16="http://schemas.microsoft.com/office/drawing/2014/main" id="{3E08EC56-08BB-4160-BBDF-9643A93F1CB5}"/>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3412" y="-20790"/>
            <a:ext cx="1097375" cy="1402202"/>
          </a:xfrm>
          <a:prstGeom prst="rect">
            <a:avLst/>
          </a:prstGeom>
        </p:spPr>
      </p:pic>
      <p:sp>
        <p:nvSpPr>
          <p:cNvPr id="83" name="Action Button: Custom 16">
            <a:hlinkClick r:id="" action="ppaction://noaction" highlightClick="1">
              <a:snd r:embed="rId8" name="T2_W7_18.2.wav"/>
            </a:hlinkClick>
            <a:extLst>
              <a:ext uri="{FF2B5EF4-FFF2-40B4-BE49-F238E27FC236}">
                <a16:creationId xmlns:a16="http://schemas.microsoft.com/office/drawing/2014/main" id="{F85C95F1-6A0B-4E6D-A34F-230A97D67DB5}"/>
              </a:ext>
            </a:extLst>
          </p:cNvPr>
          <p:cNvSpPr/>
          <p:nvPr/>
        </p:nvSpPr>
        <p:spPr>
          <a:xfrm>
            <a:off x="1067467" y="3323531"/>
            <a:ext cx="393922" cy="357939"/>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84" name="Action Button: Custom 16">
            <a:hlinkClick r:id="" action="ppaction://noaction" highlightClick="1">
              <a:snd r:embed="rId9" name="T2_W7_18.3.wav"/>
            </a:hlinkClick>
            <a:extLst>
              <a:ext uri="{FF2B5EF4-FFF2-40B4-BE49-F238E27FC236}">
                <a16:creationId xmlns:a16="http://schemas.microsoft.com/office/drawing/2014/main" id="{69759498-E850-46E8-AC17-4AC26A67AAC3}"/>
              </a:ext>
            </a:extLst>
          </p:cNvPr>
          <p:cNvSpPr/>
          <p:nvPr/>
        </p:nvSpPr>
        <p:spPr>
          <a:xfrm>
            <a:off x="1079546" y="3992139"/>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85" name="Action Button: Custom 16">
            <a:hlinkClick r:id="" action="ppaction://noaction" highlightClick="1">
              <a:snd r:embed="rId10" name="T2_W7_18.4.wav"/>
            </a:hlinkClick>
            <a:extLst>
              <a:ext uri="{FF2B5EF4-FFF2-40B4-BE49-F238E27FC236}">
                <a16:creationId xmlns:a16="http://schemas.microsoft.com/office/drawing/2014/main" id="{61D42278-FC6A-4766-9726-EB5895DE4AB6}"/>
              </a:ext>
            </a:extLst>
          </p:cNvPr>
          <p:cNvSpPr/>
          <p:nvPr/>
        </p:nvSpPr>
        <p:spPr>
          <a:xfrm>
            <a:off x="1079546" y="4698808"/>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86" name="Action Button: Custom 16">
            <a:hlinkClick r:id="" action="ppaction://noaction" highlightClick="1">
              <a:snd r:embed="rId11" name="T2_W7_18.5.wav"/>
            </a:hlinkClick>
            <a:extLst>
              <a:ext uri="{FF2B5EF4-FFF2-40B4-BE49-F238E27FC236}">
                <a16:creationId xmlns:a16="http://schemas.microsoft.com/office/drawing/2014/main" id="{60D92B03-0973-4229-B07C-76ED5D60E0C2}"/>
              </a:ext>
            </a:extLst>
          </p:cNvPr>
          <p:cNvSpPr/>
          <p:nvPr/>
        </p:nvSpPr>
        <p:spPr>
          <a:xfrm>
            <a:off x="1079546" y="5405477"/>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87" name="Action Button: Custom 16">
            <a:hlinkClick r:id="" action="ppaction://noaction" highlightClick="1">
              <a:snd r:embed="rId12" name="T2_W7_18.6.wav"/>
            </a:hlinkClick>
            <a:extLst>
              <a:ext uri="{FF2B5EF4-FFF2-40B4-BE49-F238E27FC236}">
                <a16:creationId xmlns:a16="http://schemas.microsoft.com/office/drawing/2014/main" id="{13471521-8EDF-46E1-9444-8D49F62B1BED}"/>
              </a:ext>
            </a:extLst>
          </p:cNvPr>
          <p:cNvSpPr/>
          <p:nvPr/>
        </p:nvSpPr>
        <p:spPr>
          <a:xfrm>
            <a:off x="1079546" y="6112144"/>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88" name="Action Button: Custom 16">
            <a:hlinkClick r:id="" action="ppaction://noaction" highlightClick="1">
              <a:snd r:embed="rId13" name="T2_W7_18.7.wav"/>
            </a:hlinkClick>
            <a:extLst>
              <a:ext uri="{FF2B5EF4-FFF2-40B4-BE49-F238E27FC236}">
                <a16:creationId xmlns:a16="http://schemas.microsoft.com/office/drawing/2014/main" id="{416B5E28-D5EB-48D1-AED4-8D511F574EC5}"/>
              </a:ext>
            </a:extLst>
          </p:cNvPr>
          <p:cNvSpPr/>
          <p:nvPr/>
        </p:nvSpPr>
        <p:spPr>
          <a:xfrm>
            <a:off x="6853912" y="3285470"/>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89" name="Action Button: Custom 16">
            <a:hlinkClick r:id="" action="ppaction://noaction" highlightClick="1">
              <a:snd r:embed="rId14" name="T2_W7_18.8.wav"/>
            </a:hlinkClick>
            <a:extLst>
              <a:ext uri="{FF2B5EF4-FFF2-40B4-BE49-F238E27FC236}">
                <a16:creationId xmlns:a16="http://schemas.microsoft.com/office/drawing/2014/main" id="{B47EAFC1-E163-464C-B3A1-6CBC1C4D2768}"/>
              </a:ext>
            </a:extLst>
          </p:cNvPr>
          <p:cNvSpPr/>
          <p:nvPr/>
        </p:nvSpPr>
        <p:spPr>
          <a:xfrm>
            <a:off x="6876686" y="3992139"/>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90" name="Action Button: Custom 16">
            <a:hlinkClick r:id="" action="ppaction://noaction" highlightClick="1">
              <a:snd r:embed="rId15" name="T2_W7_18.9.wav"/>
            </a:hlinkClick>
            <a:extLst>
              <a:ext uri="{FF2B5EF4-FFF2-40B4-BE49-F238E27FC236}">
                <a16:creationId xmlns:a16="http://schemas.microsoft.com/office/drawing/2014/main" id="{B0BBC440-F508-43CE-B78F-E52DBF43F9ED}"/>
              </a:ext>
            </a:extLst>
          </p:cNvPr>
          <p:cNvSpPr/>
          <p:nvPr/>
        </p:nvSpPr>
        <p:spPr>
          <a:xfrm>
            <a:off x="6853912" y="4698808"/>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91" name="Action Button: Custom 16">
            <a:hlinkClick r:id="" action="ppaction://noaction" highlightClick="1">
              <a:snd r:embed="rId16" name="T2_W7_18.10.wav"/>
            </a:hlinkClick>
            <a:extLst>
              <a:ext uri="{FF2B5EF4-FFF2-40B4-BE49-F238E27FC236}">
                <a16:creationId xmlns:a16="http://schemas.microsoft.com/office/drawing/2014/main" id="{76D156FF-D242-4780-A387-E3DC55EC87BE}"/>
              </a:ext>
            </a:extLst>
          </p:cNvPr>
          <p:cNvSpPr/>
          <p:nvPr/>
        </p:nvSpPr>
        <p:spPr>
          <a:xfrm>
            <a:off x="6853912" y="5405477"/>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46" name="Rounded Rectangular Callout 24">
            <a:extLst>
              <a:ext uri="{FF2B5EF4-FFF2-40B4-BE49-F238E27FC236}">
                <a16:creationId xmlns:a16="http://schemas.microsoft.com/office/drawing/2014/main" id="{35FC0C29-81C5-4D10-AA6B-90C8C871D39D}"/>
              </a:ext>
            </a:extLst>
          </p:cNvPr>
          <p:cNvSpPr/>
          <p:nvPr/>
        </p:nvSpPr>
        <p:spPr>
          <a:xfrm>
            <a:off x="272991" y="545653"/>
            <a:ext cx="10336637" cy="642234"/>
          </a:xfrm>
          <a:prstGeom prst="wedgeRoundRectCallout">
            <a:avLst>
              <a:gd name="adj1" fmla="val -19547"/>
              <a:gd name="adj2" fmla="val 48932"/>
              <a:gd name="adj3" fmla="val 16667"/>
            </a:avLst>
          </a:prstGeom>
          <a:solidFill>
            <a:srgbClr val="002060"/>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When you are listening to a question, you have two clues: the intonation of the speaker and the word order. </a:t>
            </a:r>
          </a:p>
        </p:txBody>
      </p:sp>
      <p:sp>
        <p:nvSpPr>
          <p:cNvPr id="48" name="TextBox 47">
            <a:extLst>
              <a:ext uri="{FF2B5EF4-FFF2-40B4-BE49-F238E27FC236}">
                <a16:creationId xmlns:a16="http://schemas.microsoft.com/office/drawing/2014/main" id="{95A315B7-A932-47C9-8E04-6E8236933EF8}"/>
              </a:ext>
            </a:extLst>
          </p:cNvPr>
          <p:cNvSpPr txBox="1"/>
          <p:nvPr/>
        </p:nvSpPr>
        <p:spPr>
          <a:xfrm>
            <a:off x="1876246" y="3180718"/>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9" name="TextBox 48">
            <a:extLst>
              <a:ext uri="{FF2B5EF4-FFF2-40B4-BE49-F238E27FC236}">
                <a16:creationId xmlns:a16="http://schemas.microsoft.com/office/drawing/2014/main" id="{334990CF-1206-4BB0-AAA4-FDF5AE6972F9}"/>
              </a:ext>
            </a:extLst>
          </p:cNvPr>
          <p:cNvSpPr txBox="1"/>
          <p:nvPr/>
        </p:nvSpPr>
        <p:spPr>
          <a:xfrm>
            <a:off x="1903973" y="3690764"/>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0" name="TextBox 49">
            <a:extLst>
              <a:ext uri="{FF2B5EF4-FFF2-40B4-BE49-F238E27FC236}">
                <a16:creationId xmlns:a16="http://schemas.microsoft.com/office/drawing/2014/main" id="{A5B38F48-4318-4AAE-B8E6-752E99AA52AA}"/>
              </a:ext>
            </a:extLst>
          </p:cNvPr>
          <p:cNvSpPr txBox="1"/>
          <p:nvPr/>
        </p:nvSpPr>
        <p:spPr>
          <a:xfrm>
            <a:off x="1871034" y="4518371"/>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2" name="TextBox 51">
            <a:extLst>
              <a:ext uri="{FF2B5EF4-FFF2-40B4-BE49-F238E27FC236}">
                <a16:creationId xmlns:a16="http://schemas.microsoft.com/office/drawing/2014/main" id="{FBACF7A1-A0D2-4298-8EB0-78A39F49D6BA}"/>
              </a:ext>
            </a:extLst>
          </p:cNvPr>
          <p:cNvSpPr txBox="1"/>
          <p:nvPr/>
        </p:nvSpPr>
        <p:spPr>
          <a:xfrm>
            <a:off x="1859175" y="5248882"/>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3" name="TextBox 52">
            <a:extLst>
              <a:ext uri="{FF2B5EF4-FFF2-40B4-BE49-F238E27FC236}">
                <a16:creationId xmlns:a16="http://schemas.microsoft.com/office/drawing/2014/main" id="{4A1B5824-6EF1-4DA2-A65A-04EDBDD8A009}"/>
              </a:ext>
            </a:extLst>
          </p:cNvPr>
          <p:cNvSpPr txBox="1"/>
          <p:nvPr/>
        </p:nvSpPr>
        <p:spPr>
          <a:xfrm>
            <a:off x="1912714" y="5882271"/>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5" name="Action Button: Custom 16">
            <a:hlinkClick r:id="" action="ppaction://noaction" highlightClick="1">
              <a:snd r:embed="rId17" name="T2_W7_18.11.wav"/>
            </a:hlinkClick>
            <a:extLst>
              <a:ext uri="{FF2B5EF4-FFF2-40B4-BE49-F238E27FC236}">
                <a16:creationId xmlns:a16="http://schemas.microsoft.com/office/drawing/2014/main" id="{0A79DD09-E5E8-4547-B743-CE412C13DE49}"/>
              </a:ext>
            </a:extLst>
          </p:cNvPr>
          <p:cNvSpPr/>
          <p:nvPr/>
        </p:nvSpPr>
        <p:spPr>
          <a:xfrm>
            <a:off x="6884724" y="6112144"/>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56" name="TextBox 55">
            <a:extLst>
              <a:ext uri="{FF2B5EF4-FFF2-40B4-BE49-F238E27FC236}">
                <a16:creationId xmlns:a16="http://schemas.microsoft.com/office/drawing/2014/main" id="{B6624366-EB0F-4617-9F7C-F6AE8EA6E995}"/>
              </a:ext>
            </a:extLst>
          </p:cNvPr>
          <p:cNvSpPr txBox="1"/>
          <p:nvPr/>
        </p:nvSpPr>
        <p:spPr>
          <a:xfrm>
            <a:off x="7882978" y="3167389"/>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7" name="TextBox 56">
            <a:extLst>
              <a:ext uri="{FF2B5EF4-FFF2-40B4-BE49-F238E27FC236}">
                <a16:creationId xmlns:a16="http://schemas.microsoft.com/office/drawing/2014/main" id="{901859EE-B39F-4F4D-BF34-AABA3C73AE96}"/>
              </a:ext>
            </a:extLst>
          </p:cNvPr>
          <p:cNvSpPr txBox="1"/>
          <p:nvPr/>
        </p:nvSpPr>
        <p:spPr>
          <a:xfrm>
            <a:off x="7832297" y="3853735"/>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8" name="TextBox 57">
            <a:extLst>
              <a:ext uri="{FF2B5EF4-FFF2-40B4-BE49-F238E27FC236}">
                <a16:creationId xmlns:a16="http://schemas.microsoft.com/office/drawing/2014/main" id="{B282FB4F-3504-4E1C-8043-BDCAA86B76D4}"/>
              </a:ext>
            </a:extLst>
          </p:cNvPr>
          <p:cNvSpPr txBox="1"/>
          <p:nvPr/>
        </p:nvSpPr>
        <p:spPr>
          <a:xfrm>
            <a:off x="7882978" y="4485313"/>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9" name="TextBox 58">
            <a:extLst>
              <a:ext uri="{FF2B5EF4-FFF2-40B4-BE49-F238E27FC236}">
                <a16:creationId xmlns:a16="http://schemas.microsoft.com/office/drawing/2014/main" id="{287EE91D-DF17-4C7F-9073-BEF3E3EC1C4C}"/>
              </a:ext>
            </a:extLst>
          </p:cNvPr>
          <p:cNvSpPr txBox="1"/>
          <p:nvPr/>
        </p:nvSpPr>
        <p:spPr>
          <a:xfrm>
            <a:off x="7828491" y="5237193"/>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60" name="TextBox 59">
            <a:extLst>
              <a:ext uri="{FF2B5EF4-FFF2-40B4-BE49-F238E27FC236}">
                <a16:creationId xmlns:a16="http://schemas.microsoft.com/office/drawing/2014/main" id="{B01A4A5F-B6D7-484F-87CD-245D95845DB4}"/>
              </a:ext>
            </a:extLst>
          </p:cNvPr>
          <p:cNvSpPr txBox="1"/>
          <p:nvPr/>
        </p:nvSpPr>
        <p:spPr>
          <a:xfrm>
            <a:off x="7811863" y="5956201"/>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 name="TextBox 3">
            <a:extLst>
              <a:ext uri="{FF2B5EF4-FFF2-40B4-BE49-F238E27FC236}">
                <a16:creationId xmlns:a16="http://schemas.microsoft.com/office/drawing/2014/main" id="{62D126B3-E2DF-4DF8-A39C-2C0A2CA24D3A}"/>
              </a:ext>
            </a:extLst>
          </p:cNvPr>
          <p:cNvSpPr txBox="1"/>
          <p:nvPr/>
        </p:nvSpPr>
        <p:spPr>
          <a:xfrm>
            <a:off x="3425387" y="3180718"/>
            <a:ext cx="2638833" cy="661601"/>
          </a:xfrm>
          <a:prstGeom prst="rect">
            <a:avLst/>
          </a:prstGeom>
          <a:solidFill>
            <a:srgbClr val="D2E2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1" name="TextBox 60">
            <a:extLst>
              <a:ext uri="{FF2B5EF4-FFF2-40B4-BE49-F238E27FC236}">
                <a16:creationId xmlns:a16="http://schemas.microsoft.com/office/drawing/2014/main" id="{16F6A704-CBA3-496A-85FD-8A692D9759FD}"/>
              </a:ext>
            </a:extLst>
          </p:cNvPr>
          <p:cNvSpPr txBox="1"/>
          <p:nvPr/>
        </p:nvSpPr>
        <p:spPr>
          <a:xfrm>
            <a:off x="3445363" y="3917828"/>
            <a:ext cx="2803976" cy="5991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2" name="TextBox 61">
            <a:extLst>
              <a:ext uri="{FF2B5EF4-FFF2-40B4-BE49-F238E27FC236}">
                <a16:creationId xmlns:a16="http://schemas.microsoft.com/office/drawing/2014/main" id="{525DA9C8-E45D-4B2A-99BB-97AEE716F9B0}"/>
              </a:ext>
            </a:extLst>
          </p:cNvPr>
          <p:cNvSpPr txBox="1"/>
          <p:nvPr/>
        </p:nvSpPr>
        <p:spPr>
          <a:xfrm>
            <a:off x="3454922" y="4559984"/>
            <a:ext cx="2609850" cy="646331"/>
          </a:xfrm>
          <a:prstGeom prst="rect">
            <a:avLst/>
          </a:prstGeom>
          <a:solidFill>
            <a:srgbClr val="D2E2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3" name="TextBox 62">
            <a:extLst>
              <a:ext uri="{FF2B5EF4-FFF2-40B4-BE49-F238E27FC236}">
                <a16:creationId xmlns:a16="http://schemas.microsoft.com/office/drawing/2014/main" id="{3DF08FA7-554F-4DE5-B8C8-0325760AFA8D}"/>
              </a:ext>
            </a:extLst>
          </p:cNvPr>
          <p:cNvSpPr txBox="1"/>
          <p:nvPr/>
        </p:nvSpPr>
        <p:spPr>
          <a:xfrm>
            <a:off x="3489458" y="5338146"/>
            <a:ext cx="2606542" cy="56913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4" name="TextBox 63">
            <a:extLst>
              <a:ext uri="{FF2B5EF4-FFF2-40B4-BE49-F238E27FC236}">
                <a16:creationId xmlns:a16="http://schemas.microsoft.com/office/drawing/2014/main" id="{8E94E081-B391-4CF7-BEE6-560ABC3D93AA}"/>
              </a:ext>
            </a:extLst>
          </p:cNvPr>
          <p:cNvSpPr txBox="1"/>
          <p:nvPr/>
        </p:nvSpPr>
        <p:spPr>
          <a:xfrm>
            <a:off x="3454371" y="6003502"/>
            <a:ext cx="2609850" cy="646331"/>
          </a:xfrm>
          <a:prstGeom prst="rect">
            <a:avLst/>
          </a:prstGeom>
          <a:solidFill>
            <a:srgbClr val="D2E2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5" name="TextBox 64">
            <a:extLst>
              <a:ext uri="{FF2B5EF4-FFF2-40B4-BE49-F238E27FC236}">
                <a16:creationId xmlns:a16="http://schemas.microsoft.com/office/drawing/2014/main" id="{42D1A850-4C57-4046-90DB-A020E551D42A}"/>
              </a:ext>
            </a:extLst>
          </p:cNvPr>
          <p:cNvSpPr txBox="1"/>
          <p:nvPr/>
        </p:nvSpPr>
        <p:spPr>
          <a:xfrm>
            <a:off x="9192312" y="3227164"/>
            <a:ext cx="2703765" cy="625372"/>
          </a:xfrm>
          <a:prstGeom prst="rect">
            <a:avLst/>
          </a:prstGeom>
          <a:solidFill>
            <a:srgbClr val="D2E2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6" name="TextBox 65">
            <a:extLst>
              <a:ext uri="{FF2B5EF4-FFF2-40B4-BE49-F238E27FC236}">
                <a16:creationId xmlns:a16="http://schemas.microsoft.com/office/drawing/2014/main" id="{939B108E-DCF8-4B81-AE25-ACA4A3445BF6}"/>
              </a:ext>
            </a:extLst>
          </p:cNvPr>
          <p:cNvSpPr txBox="1"/>
          <p:nvPr/>
        </p:nvSpPr>
        <p:spPr>
          <a:xfrm>
            <a:off x="9215309" y="3917828"/>
            <a:ext cx="2680767" cy="5950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7" name="TextBox 66">
            <a:extLst>
              <a:ext uri="{FF2B5EF4-FFF2-40B4-BE49-F238E27FC236}">
                <a16:creationId xmlns:a16="http://schemas.microsoft.com/office/drawing/2014/main" id="{0636D38F-6D55-4744-B6F8-7EE789621CFD}"/>
              </a:ext>
            </a:extLst>
          </p:cNvPr>
          <p:cNvSpPr txBox="1"/>
          <p:nvPr/>
        </p:nvSpPr>
        <p:spPr>
          <a:xfrm>
            <a:off x="9205567" y="4676847"/>
            <a:ext cx="2703764" cy="595065"/>
          </a:xfrm>
          <a:prstGeom prst="rect">
            <a:avLst/>
          </a:prstGeom>
          <a:solidFill>
            <a:srgbClr val="D2E2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8" name="TextBox 67">
            <a:extLst>
              <a:ext uri="{FF2B5EF4-FFF2-40B4-BE49-F238E27FC236}">
                <a16:creationId xmlns:a16="http://schemas.microsoft.com/office/drawing/2014/main" id="{DCFFCCDD-D919-4589-9108-911F3B42ED7D}"/>
              </a:ext>
            </a:extLst>
          </p:cNvPr>
          <p:cNvSpPr txBox="1"/>
          <p:nvPr/>
        </p:nvSpPr>
        <p:spPr>
          <a:xfrm>
            <a:off x="9192312" y="5361726"/>
            <a:ext cx="2703763" cy="61514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9" name="TextBox 68">
            <a:extLst>
              <a:ext uri="{FF2B5EF4-FFF2-40B4-BE49-F238E27FC236}">
                <a16:creationId xmlns:a16="http://schemas.microsoft.com/office/drawing/2014/main" id="{BB99E94F-E2D4-4A96-AF3F-0A53AEA92417}"/>
              </a:ext>
            </a:extLst>
          </p:cNvPr>
          <p:cNvSpPr txBox="1"/>
          <p:nvPr/>
        </p:nvSpPr>
        <p:spPr>
          <a:xfrm>
            <a:off x="9192313" y="6014313"/>
            <a:ext cx="2609850" cy="646331"/>
          </a:xfrm>
          <a:prstGeom prst="rect">
            <a:avLst/>
          </a:prstGeom>
          <a:solidFill>
            <a:srgbClr val="D2E2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2" name="Rounded Rectangular Callout 4">
            <a:extLst>
              <a:ext uri="{FF2B5EF4-FFF2-40B4-BE49-F238E27FC236}">
                <a16:creationId xmlns:a16="http://schemas.microsoft.com/office/drawing/2014/main" id="{8615F4BE-0800-4B2E-A4D3-FA7973948ADB}"/>
              </a:ext>
            </a:extLst>
          </p:cNvPr>
          <p:cNvSpPr/>
          <p:nvPr/>
        </p:nvSpPr>
        <p:spPr>
          <a:xfrm>
            <a:off x="1863633" y="1655847"/>
            <a:ext cx="3097193" cy="914400"/>
          </a:xfrm>
          <a:prstGeom prst="wedgeRoundRectCallout">
            <a:avLst>
              <a:gd name="adj1" fmla="val -57501"/>
              <a:gd name="adj2" fmla="val -11841"/>
              <a:gd name="adj3" fmla="val 16667"/>
            </a:avLst>
          </a:prstGeom>
          <a:solidFill>
            <a:srgbClr val="002060"/>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For numbers 1-5, I’ll give you both clues!</a:t>
            </a:r>
          </a:p>
        </p:txBody>
      </p:sp>
      <p:sp>
        <p:nvSpPr>
          <p:cNvPr id="75" name="Rounded Rectangular Callout 4">
            <a:extLst>
              <a:ext uri="{FF2B5EF4-FFF2-40B4-BE49-F238E27FC236}">
                <a16:creationId xmlns:a16="http://schemas.microsoft.com/office/drawing/2014/main" id="{61260C6C-0CAA-4793-8D15-E38E29DED535}"/>
              </a:ext>
            </a:extLst>
          </p:cNvPr>
          <p:cNvSpPr/>
          <p:nvPr/>
        </p:nvSpPr>
        <p:spPr>
          <a:xfrm>
            <a:off x="7662460" y="1723171"/>
            <a:ext cx="3440863" cy="914400"/>
          </a:xfrm>
          <a:prstGeom prst="wedgeRoundRectCallout">
            <a:avLst>
              <a:gd name="adj1" fmla="val -57009"/>
              <a:gd name="adj2" fmla="val -16759"/>
              <a:gd name="adj3" fmla="val 16667"/>
            </a:avLst>
          </a:prstGeom>
          <a:solidFill>
            <a:srgbClr val="002060"/>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For numbers 6-10, I’m afraid I’ve forgotten my intonation…</a:t>
            </a:r>
          </a:p>
        </p:txBody>
      </p:sp>
      <p:sp>
        <p:nvSpPr>
          <p:cNvPr id="7" name="TextBox 6">
            <a:extLst>
              <a:ext uri="{FF2B5EF4-FFF2-40B4-BE49-F238E27FC236}">
                <a16:creationId xmlns:a16="http://schemas.microsoft.com/office/drawing/2014/main" id="{F8E41240-CC7E-EF32-AB7A-3E66DBB1DA15}"/>
              </a:ext>
            </a:extLst>
          </p:cNvPr>
          <p:cNvSpPr txBox="1"/>
          <p:nvPr/>
        </p:nvSpPr>
        <p:spPr>
          <a:xfrm>
            <a:off x="216731" y="1235027"/>
            <a:ext cx="10799911" cy="400110"/>
          </a:xfrm>
          <a:prstGeom prst="rect">
            <a:avLst/>
          </a:prstGeom>
          <a:noFill/>
        </p:spPr>
        <p:txBody>
          <a:bodyPr wrap="square" rtlCol="0">
            <a:spAutoFit/>
          </a:bodyPr>
          <a:lstStyle/>
          <a:p>
            <a:r>
              <a:rPr lang="en-GB" sz="2000" dirty="0">
                <a:solidFill>
                  <a:srgbClr val="002060"/>
                </a:solidFill>
              </a:rPr>
              <a:t>Ronja is finding out more about Leon. Is she asking a question or saying a statement?</a:t>
            </a:r>
          </a:p>
        </p:txBody>
      </p:sp>
    </p:spTree>
    <p:extLst>
      <p:ext uri="{BB962C8B-B14F-4D97-AF65-F5344CB8AC3E}">
        <p14:creationId xmlns:p14="http://schemas.microsoft.com/office/powerpoint/2010/main" val="2461012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63"/>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6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6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6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7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6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6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8"/>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69"/>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90"/>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89"/>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88"/>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91"/>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5"/>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6"/>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1" nodeType="clickEffect">
                                  <p:stCondLst>
                                    <p:cond delay="0"/>
                                  </p:stCondLst>
                                  <p:childTnLst>
                                    <p:set>
                                      <p:cBhvr>
                                        <p:cTn id="106" dur="1" fill="hold">
                                          <p:stCondLst>
                                            <p:cond delay="0"/>
                                          </p:stCondLst>
                                        </p:cTn>
                                        <p:tgtEl>
                                          <p:spTgt spid="65"/>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57"/>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1" nodeType="clickEffect">
                                  <p:stCondLst>
                                    <p:cond delay="0"/>
                                  </p:stCondLst>
                                  <p:childTnLst>
                                    <p:set>
                                      <p:cBhvr>
                                        <p:cTn id="114" dur="1" fill="hold">
                                          <p:stCondLst>
                                            <p:cond delay="0"/>
                                          </p:stCondLst>
                                        </p:cTn>
                                        <p:tgtEl>
                                          <p:spTgt spid="66"/>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58"/>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1" nodeType="clickEffect">
                                  <p:stCondLst>
                                    <p:cond delay="0"/>
                                  </p:stCondLst>
                                  <p:childTnLst>
                                    <p:set>
                                      <p:cBhvr>
                                        <p:cTn id="122" dur="1" fill="hold">
                                          <p:stCondLst>
                                            <p:cond delay="0"/>
                                          </p:stCondLst>
                                        </p:cTn>
                                        <p:tgtEl>
                                          <p:spTgt spid="67"/>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59"/>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1" nodeType="clickEffect">
                                  <p:stCondLst>
                                    <p:cond delay="0"/>
                                  </p:stCondLst>
                                  <p:childTnLst>
                                    <p:set>
                                      <p:cBhvr>
                                        <p:cTn id="130" dur="1" fill="hold">
                                          <p:stCondLst>
                                            <p:cond delay="0"/>
                                          </p:stCondLst>
                                        </p:cTn>
                                        <p:tgtEl>
                                          <p:spTgt spid="68"/>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60"/>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grpId="1" nodeType="clickEffect">
                                  <p:stCondLst>
                                    <p:cond delay="0"/>
                                  </p:stCondLst>
                                  <p:childTnLst>
                                    <p:set>
                                      <p:cBhvr>
                                        <p:cTn id="138" dur="1" fill="hold">
                                          <p:stCondLst>
                                            <p:cond delay="0"/>
                                          </p:stCondLst>
                                        </p:cTn>
                                        <p:tgtEl>
                                          <p:spTgt spid="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4" grpId="0" animBg="1"/>
      <p:bldP spid="85" grpId="0" animBg="1"/>
      <p:bldP spid="86" grpId="0" animBg="1"/>
      <p:bldP spid="87" grpId="0" animBg="1"/>
      <p:bldP spid="88" grpId="0" animBg="1"/>
      <p:bldP spid="89" grpId="0" animBg="1"/>
      <p:bldP spid="90" grpId="0" animBg="1"/>
      <p:bldP spid="91" grpId="0" animBg="1"/>
      <p:bldP spid="48" grpId="0"/>
      <p:bldP spid="49" grpId="0"/>
      <p:bldP spid="50" grpId="0"/>
      <p:bldP spid="52" grpId="0"/>
      <p:bldP spid="53" grpId="0"/>
      <p:bldP spid="55" grpId="0" animBg="1"/>
      <p:bldP spid="56" grpId="0"/>
      <p:bldP spid="57" grpId="0"/>
      <p:bldP spid="58" grpId="0"/>
      <p:bldP spid="59" grpId="0"/>
      <p:bldP spid="60" grpId="0"/>
      <p:bldP spid="4" grpId="0" animBg="1"/>
      <p:bldP spid="4"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2" grpId="0" animBg="1"/>
      <p:bldP spid="7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s-MX"/>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3968831608"/>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11500" b="0" i="0" u="none" strike="noStrike" kern="1200" cap="none" spc="0" normalizeH="0" baseline="0" noProof="0" dirty="0">
                <a:ln>
                  <a:noFill/>
                </a:ln>
                <a:solidFill>
                  <a:srgbClr val="FF0066"/>
                </a:solidFill>
                <a:effectLst/>
                <a:uLnTx/>
                <a:uFillTx/>
                <a:latin typeface="Century Gothic"/>
                <a:ea typeface="+mn-ea"/>
                <a:cs typeface="+mn-cs"/>
              </a:rPr>
              <a:t>s</a:t>
            </a: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147538D3-7439-4CB2-84E7-84EA34BA9222}"/>
              </a:ext>
            </a:extLst>
          </p:cNvPr>
          <p:cNvSpPr/>
          <p:nvPr/>
        </p:nvSpPr>
        <p:spPr>
          <a:xfrm>
            <a:off x="3992149" y="1434791"/>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ingen</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Rounded Rectangular Callout 21">
            <a:extLst>
              <a:ext uri="{FF2B5EF4-FFF2-40B4-BE49-F238E27FC236}">
                <a16:creationId xmlns:a16="http://schemas.microsoft.com/office/drawing/2014/main" id="{887F156B-5A80-4366-BC27-CDA023278A80}"/>
              </a:ext>
            </a:extLst>
          </p:cNvPr>
          <p:cNvSpPr>
            <a:spLocks noChangeAspect="1"/>
          </p:cNvSpPr>
          <p:nvPr/>
        </p:nvSpPr>
        <p:spPr>
          <a:xfrm>
            <a:off x="1748309" y="260601"/>
            <a:ext cx="4231180" cy="937181"/>
          </a:xfrm>
          <a:prstGeom prst="wedgeRoundRectCallout">
            <a:avLst>
              <a:gd name="adj1" fmla="val -21939"/>
              <a:gd name="adj2" fmla="val 93180"/>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Before a vowel</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German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sounds like English ‘z’.</a:t>
            </a:r>
          </a:p>
        </p:txBody>
      </p:sp>
      <p:pic>
        <p:nvPicPr>
          <p:cNvPr id="15" name="Picture 14" descr="A picture containing text&#10;&#10;Description automatically generated">
            <a:extLst>
              <a:ext uri="{FF2B5EF4-FFF2-40B4-BE49-F238E27FC236}">
                <a16:creationId xmlns:a16="http://schemas.microsoft.com/office/drawing/2014/main" id="{188E9A49-1663-4772-8E91-C632DC53CDAA}"/>
              </a:ext>
            </a:extLst>
          </p:cNvPr>
          <p:cNvPicPr>
            <a:picLocks noChangeAspect="1"/>
          </p:cNvPicPr>
          <p:nvPr/>
        </p:nvPicPr>
        <p:blipFill rotWithShape="1">
          <a:blip r:embed="rId4">
            <a:extLst>
              <a:ext uri="{28A0092B-C50C-407E-A947-70E740481C1C}">
                <a14:useLocalDpi xmlns:a14="http://schemas.microsoft.com/office/drawing/2010/main" val="0"/>
              </a:ext>
            </a:extLst>
          </a:blip>
          <a:srcRect t="28992"/>
          <a:stretch/>
        </p:blipFill>
        <p:spPr>
          <a:xfrm>
            <a:off x="3327021" y="2317984"/>
            <a:ext cx="5537957" cy="2222032"/>
          </a:xfrm>
          <a:prstGeom prst="rect">
            <a:avLst/>
          </a:prstGeom>
        </p:spPr>
      </p:pic>
    </p:spTree>
    <p:extLst>
      <p:ext uri="{BB962C8B-B14F-4D97-AF65-F5344CB8AC3E}">
        <p14:creationId xmlns:p14="http://schemas.microsoft.com/office/powerpoint/2010/main" val="111528052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11500" b="0" i="0" u="none" strike="noStrike" kern="1200" cap="none" spc="0" normalizeH="0" baseline="0" noProof="0" dirty="0">
                <a:ln>
                  <a:noFill/>
                </a:ln>
                <a:solidFill>
                  <a:srgbClr val="FF0066"/>
                </a:solidFill>
                <a:effectLst/>
                <a:uLnTx/>
                <a:uFillTx/>
                <a:latin typeface="Century Gothic"/>
                <a:ea typeface="+mn-ea"/>
                <a:cs typeface="+mn-cs"/>
              </a:rPr>
              <a:t>s</a:t>
            </a: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147538D3-7439-4CB2-84E7-84EA34BA9222}"/>
              </a:ext>
            </a:extLst>
          </p:cNvPr>
          <p:cNvSpPr/>
          <p:nvPr/>
        </p:nvSpPr>
        <p:spPr>
          <a:xfrm>
            <a:off x="3678533" y="1395962"/>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ingen</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Rounded Rectangular Callout 21">
            <a:extLst>
              <a:ext uri="{FF2B5EF4-FFF2-40B4-BE49-F238E27FC236}">
                <a16:creationId xmlns:a16="http://schemas.microsoft.com/office/drawing/2014/main" id="{887F156B-5A80-4366-BC27-CDA023278A80}"/>
              </a:ext>
            </a:extLst>
          </p:cNvPr>
          <p:cNvSpPr>
            <a:spLocks noChangeAspect="1"/>
          </p:cNvSpPr>
          <p:nvPr/>
        </p:nvSpPr>
        <p:spPr>
          <a:xfrm>
            <a:off x="1748309" y="260601"/>
            <a:ext cx="4231180" cy="937181"/>
          </a:xfrm>
          <a:prstGeom prst="wedgeRoundRectCallout">
            <a:avLst>
              <a:gd name="adj1" fmla="val -21939"/>
              <a:gd name="adj2" fmla="val 93180"/>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Before a vowel</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German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sounds like English ‘z’.</a:t>
            </a:r>
          </a:p>
        </p:txBody>
      </p:sp>
      <p:pic>
        <p:nvPicPr>
          <p:cNvPr id="15" name="Picture 14" descr="A picture containing text&#10;&#10;Description automatically generated">
            <a:extLst>
              <a:ext uri="{FF2B5EF4-FFF2-40B4-BE49-F238E27FC236}">
                <a16:creationId xmlns:a16="http://schemas.microsoft.com/office/drawing/2014/main" id="{188E9A49-1663-4772-8E91-C632DC53CDAA}"/>
              </a:ext>
            </a:extLst>
          </p:cNvPr>
          <p:cNvPicPr>
            <a:picLocks noChangeAspect="1"/>
          </p:cNvPicPr>
          <p:nvPr/>
        </p:nvPicPr>
        <p:blipFill rotWithShape="1">
          <a:blip r:embed="rId4">
            <a:extLst>
              <a:ext uri="{28A0092B-C50C-407E-A947-70E740481C1C}">
                <a14:useLocalDpi xmlns:a14="http://schemas.microsoft.com/office/drawing/2010/main" val="0"/>
              </a:ext>
            </a:extLst>
          </a:blip>
          <a:srcRect t="28992"/>
          <a:stretch/>
        </p:blipFill>
        <p:spPr>
          <a:xfrm>
            <a:off x="3072981" y="1866505"/>
            <a:ext cx="5537957" cy="2222032"/>
          </a:xfrm>
          <a:prstGeom prst="rect">
            <a:avLst/>
          </a:prstGeom>
        </p:spPr>
      </p:pic>
      <p:sp>
        <p:nvSpPr>
          <p:cNvPr id="16" name="TextBox 15">
            <a:extLst>
              <a:ext uri="{FF2B5EF4-FFF2-40B4-BE49-F238E27FC236}">
                <a16:creationId xmlns:a16="http://schemas.microsoft.com/office/drawing/2014/main" id="{A89751EB-1A7A-48E4-AAE7-451FF19B0B75}"/>
              </a:ext>
            </a:extLst>
          </p:cNvPr>
          <p:cNvSpPr txBox="1"/>
          <p:nvPr/>
        </p:nvSpPr>
        <p:spPr>
          <a:xfrm>
            <a:off x="1607610" y="6820815"/>
            <a:ext cx="2649344"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other words:</a:t>
            </a:r>
            <a:b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a:t>
            </a:r>
            <a:b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langsam</a:t>
            </a:r>
            <a:b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sehr</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besuchen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(we then have all the vowels represented)</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 name="CustomShape 2">
            <a:extLst>
              <a:ext uri="{FF2B5EF4-FFF2-40B4-BE49-F238E27FC236}">
                <a16:creationId xmlns:a16="http://schemas.microsoft.com/office/drawing/2014/main" id="{DE3C9971-0BB1-D252-3ADE-C26D28725156}"/>
              </a:ext>
            </a:extLst>
          </p:cNvPr>
          <p:cNvSpPr/>
          <p:nvPr/>
        </p:nvSpPr>
        <p:spPr>
          <a:xfrm>
            <a:off x="384772" y="5372771"/>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Per</a:t>
            </a: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on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 name="Picture 3">
            <a:extLst>
              <a:ext uri="{FF2B5EF4-FFF2-40B4-BE49-F238E27FC236}">
                <a16:creationId xmlns:a16="http://schemas.microsoft.com/office/drawing/2014/main" id="{CAE36352-43FA-F246-9CE1-312BF333B12E}"/>
              </a:ext>
            </a:extLst>
          </p:cNvPr>
          <p:cNvPicPr>
            <a:picLocks noChangeAspect="1"/>
          </p:cNvPicPr>
          <p:nvPr/>
        </p:nvPicPr>
        <p:blipFill>
          <a:blip r:embed="rId5"/>
          <a:stretch>
            <a:fillRect/>
          </a:stretch>
        </p:blipFill>
        <p:spPr>
          <a:xfrm>
            <a:off x="1339450" y="4314445"/>
            <a:ext cx="1184997" cy="1234729"/>
          </a:xfrm>
          <a:prstGeom prst="rect">
            <a:avLst/>
          </a:prstGeom>
        </p:spPr>
      </p:pic>
      <p:sp>
        <p:nvSpPr>
          <p:cNvPr id="9" name="CustomShape 2">
            <a:extLst>
              <a:ext uri="{FF2B5EF4-FFF2-40B4-BE49-F238E27FC236}">
                <a16:creationId xmlns:a16="http://schemas.microsoft.com/office/drawing/2014/main" id="{33B32B43-0BB4-6E94-7F29-0D15295AFB80}"/>
              </a:ext>
            </a:extLst>
          </p:cNvPr>
          <p:cNvSpPr/>
          <p:nvPr/>
        </p:nvSpPr>
        <p:spPr>
          <a:xfrm>
            <a:off x="0" y="3052798"/>
            <a:ext cx="376247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lang</a:t>
            </a: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am</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a:extLst>
              <a:ext uri="{FF2B5EF4-FFF2-40B4-BE49-F238E27FC236}">
                <a16:creationId xmlns:a16="http://schemas.microsoft.com/office/drawing/2014/main" id="{BED6143B-2C6F-2292-6F6B-9585F838BD7E}"/>
              </a:ext>
            </a:extLst>
          </p:cNvPr>
          <p:cNvPicPr>
            <a:picLocks noChangeAspect="1"/>
          </p:cNvPicPr>
          <p:nvPr/>
        </p:nvPicPr>
        <p:blipFill>
          <a:blip r:embed="rId6"/>
          <a:stretch>
            <a:fillRect/>
          </a:stretch>
        </p:blipFill>
        <p:spPr>
          <a:xfrm>
            <a:off x="1001805" y="1905498"/>
            <a:ext cx="1625346" cy="1298834"/>
          </a:xfrm>
          <a:prstGeom prst="rect">
            <a:avLst/>
          </a:prstGeom>
        </p:spPr>
      </p:pic>
      <p:sp>
        <p:nvSpPr>
          <p:cNvPr id="11" name="CustomShape 2">
            <a:extLst>
              <a:ext uri="{FF2B5EF4-FFF2-40B4-BE49-F238E27FC236}">
                <a16:creationId xmlns:a16="http://schemas.microsoft.com/office/drawing/2014/main" id="{3589A320-B320-DD18-AF06-DCB2FA27FCCA}"/>
              </a:ext>
            </a:extLst>
          </p:cNvPr>
          <p:cNvSpPr/>
          <p:nvPr/>
        </p:nvSpPr>
        <p:spPr>
          <a:xfrm>
            <a:off x="8016345" y="5156676"/>
            <a:ext cx="376247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ehr</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2" name="Picture 11">
            <a:extLst>
              <a:ext uri="{FF2B5EF4-FFF2-40B4-BE49-F238E27FC236}">
                <a16:creationId xmlns:a16="http://schemas.microsoft.com/office/drawing/2014/main" id="{759E06D3-1EB1-1D83-C503-E319D6E13DD2}"/>
              </a:ext>
            </a:extLst>
          </p:cNvPr>
          <p:cNvPicPr>
            <a:picLocks noChangeAspect="1"/>
          </p:cNvPicPr>
          <p:nvPr/>
        </p:nvPicPr>
        <p:blipFill>
          <a:blip r:embed="rId7"/>
          <a:stretch>
            <a:fillRect/>
          </a:stretch>
        </p:blipFill>
        <p:spPr>
          <a:xfrm>
            <a:off x="8995175" y="4628733"/>
            <a:ext cx="1632257" cy="703126"/>
          </a:xfrm>
          <a:prstGeom prst="rect">
            <a:avLst/>
          </a:prstGeom>
        </p:spPr>
      </p:pic>
      <p:sp>
        <p:nvSpPr>
          <p:cNvPr id="17" name="CustomShape 2">
            <a:extLst>
              <a:ext uri="{FF2B5EF4-FFF2-40B4-BE49-F238E27FC236}">
                <a16:creationId xmlns:a16="http://schemas.microsoft.com/office/drawing/2014/main" id="{0A960E09-3E28-4D8C-712D-9CAD4132E50C}"/>
              </a:ext>
            </a:extLst>
          </p:cNvPr>
          <p:cNvSpPr/>
          <p:nvPr/>
        </p:nvSpPr>
        <p:spPr>
          <a:xfrm>
            <a:off x="7509302" y="3062359"/>
            <a:ext cx="4682698"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be</a:t>
            </a:r>
            <a:r>
              <a:rPr kumimoji="0" lang="en-GB" sz="6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uchen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50" name="Picture 2" descr="Free vector graphics of Greeting">
            <a:extLst>
              <a:ext uri="{FF2B5EF4-FFF2-40B4-BE49-F238E27FC236}">
                <a16:creationId xmlns:a16="http://schemas.microsoft.com/office/drawing/2014/main" id="{D3458674-FA77-E7C3-72A0-DA8EE74D70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96729" y="2410690"/>
            <a:ext cx="1578935" cy="8157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5417088C-8CB4-C97A-BCC7-7C5DAFA8C164}"/>
              </a:ext>
            </a:extLst>
          </p:cNvPr>
          <p:cNvPicPr>
            <a:picLocks noChangeAspect="1"/>
          </p:cNvPicPr>
          <p:nvPr/>
        </p:nvPicPr>
        <p:blipFill>
          <a:blip r:embed="rId9"/>
          <a:stretch>
            <a:fillRect/>
          </a:stretch>
        </p:blipFill>
        <p:spPr>
          <a:xfrm>
            <a:off x="9890123" y="2400925"/>
            <a:ext cx="2107378" cy="604163"/>
          </a:xfrm>
          <a:prstGeom prst="rect">
            <a:avLst/>
          </a:prstGeom>
        </p:spPr>
      </p:pic>
      <p:sp>
        <p:nvSpPr>
          <p:cNvPr id="6" name="TextBox 5">
            <a:extLst>
              <a:ext uri="{FF2B5EF4-FFF2-40B4-BE49-F238E27FC236}">
                <a16:creationId xmlns:a16="http://schemas.microsoft.com/office/drawing/2014/main" id="{F8FE3828-ECC1-4B76-9860-FB4ACF012FCE}"/>
              </a:ext>
            </a:extLst>
          </p:cNvPr>
          <p:cNvSpPr txBox="1"/>
          <p:nvPr/>
        </p:nvSpPr>
        <p:spPr>
          <a:xfrm>
            <a:off x="1533365" y="2543423"/>
            <a:ext cx="1045417" cy="461665"/>
          </a:xfrm>
          <a:prstGeom prst="rect">
            <a:avLst/>
          </a:prstGeom>
          <a:noFill/>
        </p:spPr>
        <p:txBody>
          <a:bodyPr wrap="square" rtlCol="0">
            <a:spAutoFit/>
          </a:bodyPr>
          <a:lstStyle/>
          <a:p>
            <a:r>
              <a:rPr lang="en-GB" sz="2400" dirty="0">
                <a:solidFill>
                  <a:srgbClr val="002060"/>
                </a:solidFill>
              </a:rPr>
              <a:t>[</a:t>
            </a:r>
            <a:r>
              <a:rPr lang="en-GB" sz="2400" b="1" dirty="0">
                <a:solidFill>
                  <a:srgbClr val="002060"/>
                </a:solidFill>
              </a:rPr>
              <a:t>slow</a:t>
            </a:r>
            <a:r>
              <a:rPr lang="en-GB" sz="2400" dirty="0">
                <a:solidFill>
                  <a:srgbClr val="002060"/>
                </a:solidFill>
              </a:rPr>
              <a:t>]</a:t>
            </a:r>
          </a:p>
        </p:txBody>
      </p:sp>
    </p:spTree>
    <p:extLst>
      <p:ext uri="{BB962C8B-B14F-4D97-AF65-F5344CB8AC3E}">
        <p14:creationId xmlns:p14="http://schemas.microsoft.com/office/powerpoint/2010/main" val="15853557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119269" y="-191614"/>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000" b="1" i="0" u="none" strike="noStrike" kern="1200" cap="none" spc="0" normalizeH="0" baseline="0" noProof="0" dirty="0">
                <a:ln>
                  <a:noFill/>
                </a:ln>
                <a:solidFill>
                  <a:srgbClr val="FF0066"/>
                </a:solidFill>
                <a:effectLst/>
                <a:uLnTx/>
                <a:uFillTx/>
                <a:latin typeface="Century Gothic"/>
                <a:ea typeface="+mn-ea"/>
                <a:cs typeface="+mn-cs"/>
              </a:rPr>
              <a:t>z</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C7E08738-085A-4F94-A942-18CA5B613937}"/>
              </a:ext>
            </a:extLst>
          </p:cNvPr>
          <p:cNvSpPr/>
          <p:nvPr/>
        </p:nvSpPr>
        <p:spPr>
          <a:xfrm>
            <a:off x="4073948" y="1232755"/>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ug</a:t>
            </a:r>
          </a:p>
        </p:txBody>
      </p:sp>
      <p:pic>
        <p:nvPicPr>
          <p:cNvPr id="10" name="Picture 2" descr="Free vector graphics of High speed train">
            <a:extLst>
              <a:ext uri="{FF2B5EF4-FFF2-40B4-BE49-F238E27FC236}">
                <a16:creationId xmlns:a16="http://schemas.microsoft.com/office/drawing/2014/main" id="{EDDDBA89-C007-F273-5F8F-DE9AA17599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3580" y="1865998"/>
            <a:ext cx="2684839" cy="1342420"/>
          </a:xfrm>
          <a:prstGeom prst="rect">
            <a:avLst/>
          </a:prstGeom>
          <a:noFill/>
          <a:extLst>
            <a:ext uri="{909E8E84-426E-40DD-AFC4-6F175D3DCCD1}">
              <a14:hiddenFill xmlns:a14="http://schemas.microsoft.com/office/drawing/2010/main">
                <a:solidFill>
                  <a:srgbClr val="FFFFFF"/>
                </a:solidFill>
              </a14:hiddenFill>
            </a:ext>
          </a:extLst>
        </p:spPr>
      </p:pic>
      <p:sp>
        <p:nvSpPr>
          <p:cNvPr id="11" name="CustomShape 2">
            <a:extLst>
              <a:ext uri="{FF2B5EF4-FFF2-40B4-BE49-F238E27FC236}">
                <a16:creationId xmlns:a16="http://schemas.microsoft.com/office/drawing/2014/main" id="{85682B05-7BA6-0E61-9E69-4F3430134372}"/>
              </a:ext>
            </a:extLst>
          </p:cNvPr>
          <p:cNvSpPr/>
          <p:nvPr/>
        </p:nvSpPr>
        <p:spPr>
          <a:xfrm>
            <a:off x="7616863" y="5252644"/>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ehn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50" name="Picture 2" descr="Free vector graphics of Man">
            <a:extLst>
              <a:ext uri="{FF2B5EF4-FFF2-40B4-BE49-F238E27FC236}">
                <a16:creationId xmlns:a16="http://schemas.microsoft.com/office/drawing/2014/main" id="{F686D9E0-B9ED-C1A6-814B-D6B9C3995B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2773" y="1204278"/>
            <a:ext cx="773844" cy="13234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vector graphics of Blonde">
            <a:extLst>
              <a:ext uri="{FF2B5EF4-FFF2-40B4-BE49-F238E27FC236}">
                <a16:creationId xmlns:a16="http://schemas.microsoft.com/office/drawing/2014/main" id="{18F9EE59-7D3A-EF59-D3E5-B2592B9880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87731" y="965396"/>
            <a:ext cx="1352029" cy="1666885"/>
          </a:xfrm>
          <a:prstGeom prst="rect">
            <a:avLst/>
          </a:prstGeom>
          <a:noFill/>
          <a:extLst>
            <a:ext uri="{909E8E84-426E-40DD-AFC4-6F175D3DCCD1}">
              <a14:hiddenFill xmlns:a14="http://schemas.microsoft.com/office/drawing/2010/main">
                <a:solidFill>
                  <a:srgbClr val="FFFFFF"/>
                </a:solidFill>
              </a14:hiddenFill>
            </a:ext>
          </a:extLst>
        </p:spPr>
      </p:pic>
      <p:sp>
        <p:nvSpPr>
          <p:cNvPr id="13" name="CustomShape 2">
            <a:extLst>
              <a:ext uri="{FF2B5EF4-FFF2-40B4-BE49-F238E27FC236}">
                <a16:creationId xmlns:a16="http://schemas.microsoft.com/office/drawing/2014/main" id="{83E3F941-9FB8-60A4-3303-456E0C196E49}"/>
              </a:ext>
            </a:extLst>
          </p:cNvPr>
          <p:cNvSpPr/>
          <p:nvPr/>
        </p:nvSpPr>
        <p:spPr>
          <a:xfrm>
            <a:off x="7616863" y="2421917"/>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Plat</a:t>
            </a: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54" name="Picture 6" descr="Free vector graphics of Children's room">
            <a:extLst>
              <a:ext uri="{FF2B5EF4-FFF2-40B4-BE49-F238E27FC236}">
                <a16:creationId xmlns:a16="http://schemas.microsoft.com/office/drawing/2014/main" id="{B8518372-07D0-B2BF-CE06-E5BD3ECE47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201" y="3508012"/>
            <a:ext cx="3229580" cy="1752720"/>
          </a:xfrm>
          <a:prstGeom prst="rect">
            <a:avLst/>
          </a:prstGeom>
          <a:noFill/>
          <a:extLst>
            <a:ext uri="{909E8E84-426E-40DD-AFC4-6F175D3DCCD1}">
              <a14:hiddenFill xmlns:a14="http://schemas.microsoft.com/office/drawing/2010/main">
                <a:solidFill>
                  <a:srgbClr val="FFFFFF"/>
                </a:solidFill>
              </a14:hiddenFill>
            </a:ext>
          </a:extLst>
        </p:spPr>
      </p:pic>
      <p:sp>
        <p:nvSpPr>
          <p:cNvPr id="15" name="CustomShape 2">
            <a:extLst>
              <a:ext uri="{FF2B5EF4-FFF2-40B4-BE49-F238E27FC236}">
                <a16:creationId xmlns:a16="http://schemas.microsoft.com/office/drawing/2014/main" id="{9E5BC87F-C351-1071-08B5-81EF7B5EE524}"/>
              </a:ext>
            </a:extLst>
          </p:cNvPr>
          <p:cNvSpPr/>
          <p:nvPr/>
        </p:nvSpPr>
        <p:spPr>
          <a:xfrm>
            <a:off x="676425" y="5260732"/>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immer</a:t>
            </a:r>
          </a:p>
        </p:txBody>
      </p:sp>
      <p:pic>
        <p:nvPicPr>
          <p:cNvPr id="2056" name="Picture 8" descr="Free vector graphics of Number">
            <a:extLst>
              <a:ext uri="{FF2B5EF4-FFF2-40B4-BE49-F238E27FC236}">
                <a16:creationId xmlns:a16="http://schemas.microsoft.com/office/drawing/2014/main" id="{D4082511-B6D3-E977-6787-AA1A6DB429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24105" y="3968982"/>
            <a:ext cx="1679275" cy="1291750"/>
          </a:xfrm>
          <a:prstGeom prst="rect">
            <a:avLst/>
          </a:prstGeom>
          <a:noFill/>
          <a:extLst>
            <a:ext uri="{909E8E84-426E-40DD-AFC4-6F175D3DCCD1}">
              <a14:hiddenFill xmlns:a14="http://schemas.microsoft.com/office/drawing/2010/main">
                <a:solidFill>
                  <a:srgbClr val="FFFFFF"/>
                </a:solidFill>
              </a14:hiddenFill>
            </a:ext>
          </a:extLst>
        </p:spPr>
      </p:pic>
      <p:sp>
        <p:nvSpPr>
          <p:cNvPr id="17" name="CustomShape 2">
            <a:extLst>
              <a:ext uri="{FF2B5EF4-FFF2-40B4-BE49-F238E27FC236}">
                <a16:creationId xmlns:a16="http://schemas.microsoft.com/office/drawing/2014/main" id="{32F563A5-CBAA-85D1-E6E0-D416D959D243}"/>
              </a:ext>
            </a:extLst>
          </p:cNvPr>
          <p:cNvSpPr/>
          <p:nvPr/>
        </p:nvSpPr>
        <p:spPr>
          <a:xfrm>
            <a:off x="368477" y="2201335"/>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sit</a:t>
            </a: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Rounded Rectangular Callout 24">
            <a:extLst>
              <a:ext uri="{FF2B5EF4-FFF2-40B4-BE49-F238E27FC236}">
                <a16:creationId xmlns:a16="http://schemas.microsoft.com/office/drawing/2014/main" id="{96B8CECF-BB5D-9B4E-74D9-C87F5D7E6244}"/>
              </a:ext>
            </a:extLst>
          </p:cNvPr>
          <p:cNvSpPr/>
          <p:nvPr/>
        </p:nvSpPr>
        <p:spPr>
          <a:xfrm>
            <a:off x="1700384" y="35840"/>
            <a:ext cx="4395615" cy="1111311"/>
          </a:xfrm>
          <a:prstGeom prst="wedgeRoundRectCallout">
            <a:avLst>
              <a:gd name="adj1" fmla="val -22646"/>
              <a:gd name="adj2" fmla="val 94520"/>
              <a:gd name="adj3" fmla="val 16667"/>
            </a:avLst>
          </a:prstGeom>
          <a:solidFill>
            <a:srgbClr val="00206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 German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z</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sounds like English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like at the end of boo</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18" name="TextBox 17">
            <a:extLst>
              <a:ext uri="{FF2B5EF4-FFF2-40B4-BE49-F238E27FC236}">
                <a16:creationId xmlns:a16="http://schemas.microsoft.com/office/drawing/2014/main" id="{A2BA0B24-94BA-47B5-AFE1-20493ED23F1B}"/>
              </a:ext>
            </a:extLst>
          </p:cNvPr>
          <p:cNvSpPr txBox="1"/>
          <p:nvPr/>
        </p:nvSpPr>
        <p:spPr>
          <a:xfrm>
            <a:off x="10243655" y="2850418"/>
            <a:ext cx="1333938" cy="461665"/>
          </a:xfrm>
          <a:prstGeom prst="rect">
            <a:avLst/>
          </a:prstGeom>
          <a:noFill/>
        </p:spPr>
        <p:txBody>
          <a:bodyPr wrap="square" rtlCol="0">
            <a:spAutoFit/>
          </a:bodyPr>
          <a:lstStyle/>
          <a:p>
            <a:r>
              <a:rPr lang="en-GB" sz="2400" dirty="0">
                <a:solidFill>
                  <a:srgbClr val="002060"/>
                </a:solidFill>
              </a:rPr>
              <a:t>[</a:t>
            </a:r>
            <a:r>
              <a:rPr lang="en-GB" sz="2400" b="1" dirty="0">
                <a:solidFill>
                  <a:srgbClr val="002060"/>
                </a:solidFill>
              </a:rPr>
              <a:t>place</a:t>
            </a:r>
            <a:r>
              <a:rPr lang="en-GB" sz="2400" dirty="0">
                <a:solidFill>
                  <a:srgbClr val="002060"/>
                </a:solidFill>
              </a:rPr>
              <a:t>]</a:t>
            </a:r>
          </a:p>
        </p:txBody>
      </p:sp>
    </p:spTree>
    <p:extLst>
      <p:ext uri="{BB962C8B-B14F-4D97-AF65-F5344CB8AC3E}">
        <p14:creationId xmlns:p14="http://schemas.microsoft.com/office/powerpoint/2010/main" val="23702195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5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5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05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4" grpId="0" animBg="1"/>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peech Bubble: Rectangle with Corners Rounded 38">
            <a:hlinkClick r:id="" action="ppaction://noaction">
              <a:snd r:embed="rId3" name="T2_W7_5.2.wav"/>
            </a:hlinkClick>
            <a:extLst>
              <a:ext uri="{FF2B5EF4-FFF2-40B4-BE49-F238E27FC236}">
                <a16:creationId xmlns:a16="http://schemas.microsoft.com/office/drawing/2014/main" id="{73E62968-D074-4D1C-B2DD-FCAF2DA183CE}"/>
              </a:ext>
            </a:extLst>
          </p:cNvPr>
          <p:cNvSpPr/>
          <p:nvPr/>
        </p:nvSpPr>
        <p:spPr>
          <a:xfrm>
            <a:off x="933761" y="666191"/>
            <a:ext cx="5607912" cy="461746"/>
          </a:xfrm>
          <a:prstGeom prst="wedgeRoundRectCallout">
            <a:avLst>
              <a:gd name="adj1" fmla="val -54659"/>
              <a:gd name="adj2" fmla="val 4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40" name="Graphic 39" descr="Teacher">
            <a:extLst>
              <a:ext uri="{FF2B5EF4-FFF2-40B4-BE49-F238E27FC236}">
                <a16:creationId xmlns:a16="http://schemas.microsoft.com/office/drawing/2014/main" id="{1D76EC7E-8717-49A0-8627-B723FDD267A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616" y="438869"/>
            <a:ext cx="914400" cy="914400"/>
          </a:xfrm>
          <a:prstGeom prst="rect">
            <a:avLst/>
          </a:prstGeom>
        </p:spPr>
      </p:pic>
      <p:sp>
        <p:nvSpPr>
          <p:cNvPr id="51" name="TextBox 50">
            <a:hlinkClick r:id="" action="ppaction://noaction">
              <a:snd r:embed="rId6" name="T2_W7_5.2.wav"/>
            </a:hlinkClick>
            <a:extLst>
              <a:ext uri="{FF2B5EF4-FFF2-40B4-BE49-F238E27FC236}">
                <a16:creationId xmlns:a16="http://schemas.microsoft.com/office/drawing/2014/main" id="{256BF3F4-425A-463F-8792-ECF25E9160B1}"/>
              </a:ext>
            </a:extLst>
          </p:cNvPr>
          <p:cNvSpPr txBox="1"/>
          <p:nvPr/>
        </p:nvSpPr>
        <p:spPr>
          <a:xfrm>
            <a:off x="991460" y="671363"/>
            <a:ext cx="56837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Hör</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zu</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1-9 und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oder</a:t>
            </a:r>
            <a:r>
              <a:rPr kumimoji="0" lang="en-GB" sz="24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z</a:t>
            </a:r>
            <a:r>
              <a:rPr kumimoji="0" lang="en-GB" sz="24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a:hlinkClick r:id="" action="ppaction://noaction">
              <a:snd r:embed="rId7" name="T2_W7_5.1.wav"/>
            </a:hlinkClick>
            <a:extLst>
              <a:ext uri="{FF2B5EF4-FFF2-40B4-BE49-F238E27FC236}">
                <a16:creationId xmlns:a16="http://schemas.microsoft.com/office/drawing/2014/main" id="{BC14FD1E-3234-1F5D-1611-C70B05E986B0}"/>
              </a:ext>
            </a:extLst>
          </p:cNvPr>
          <p:cNvSpPr txBox="1"/>
          <p:nvPr/>
        </p:nvSpPr>
        <p:spPr>
          <a:xfrm>
            <a:off x="51232" y="31399"/>
            <a:ext cx="3958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das [s]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oder</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[z]?  </a:t>
            </a:r>
          </a:p>
        </p:txBody>
      </p:sp>
      <p:sp>
        <p:nvSpPr>
          <p:cNvPr id="78" name="Title 1">
            <a:extLst>
              <a:ext uri="{FF2B5EF4-FFF2-40B4-BE49-F238E27FC236}">
                <a16:creationId xmlns:a16="http://schemas.microsoft.com/office/drawing/2014/main" id="{746116A7-4EEB-4DF2-A149-48013C9423DB}"/>
              </a:ext>
            </a:extLst>
          </p:cNvPr>
          <p:cNvSpPr txBox="1">
            <a:spLocks/>
          </p:cNvSpPr>
          <p:nvPr/>
        </p:nvSpPr>
        <p:spPr>
          <a:xfrm>
            <a:off x="10949873" y="1173961"/>
            <a:ext cx="1241424" cy="348818"/>
          </a:xfrm>
          <a:prstGeom prst="rect">
            <a:avLst/>
          </a:prstGeom>
          <a:solidFill>
            <a:schemeClr val="accent6">
              <a:lumMod val="40000"/>
              <a:lumOff val="60000"/>
            </a:schemeClr>
          </a:solidFill>
        </p:spPr>
        <p:txBody>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hören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79" name="Picture 78" descr="A picture containing text, clipart&#10;&#10;Description automatically generated">
            <a:extLst>
              <a:ext uri="{FF2B5EF4-FFF2-40B4-BE49-F238E27FC236}">
                <a16:creationId xmlns:a16="http://schemas.microsoft.com/office/drawing/2014/main" id="{3E08EC56-08BB-4160-BBDF-9643A93F1CB5}"/>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3412" y="-20790"/>
            <a:ext cx="1097375" cy="1402202"/>
          </a:xfrm>
          <a:prstGeom prst="rect">
            <a:avLst/>
          </a:prstGeom>
        </p:spPr>
      </p:pic>
      <p:sp>
        <p:nvSpPr>
          <p:cNvPr id="83" name="Action Button: Custom 16">
            <a:hlinkClick r:id="" action="ppaction://noaction" highlightClick="1">
              <a:snd r:embed="rId9" name="T2_W7_5.3.wav"/>
            </a:hlinkClick>
            <a:extLst>
              <a:ext uri="{FF2B5EF4-FFF2-40B4-BE49-F238E27FC236}">
                <a16:creationId xmlns:a16="http://schemas.microsoft.com/office/drawing/2014/main" id="{F85C95F1-6A0B-4E6D-A34F-230A97D67DB5}"/>
              </a:ext>
            </a:extLst>
          </p:cNvPr>
          <p:cNvSpPr/>
          <p:nvPr/>
        </p:nvSpPr>
        <p:spPr>
          <a:xfrm>
            <a:off x="2313421" y="3412208"/>
            <a:ext cx="393922" cy="357939"/>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84" name="Action Button: Custom 16">
            <a:hlinkClick r:id="" action="ppaction://noaction" highlightClick="1">
              <a:snd r:embed="rId10" name="T2_W7_5.4.wav"/>
            </a:hlinkClick>
            <a:extLst>
              <a:ext uri="{FF2B5EF4-FFF2-40B4-BE49-F238E27FC236}">
                <a16:creationId xmlns:a16="http://schemas.microsoft.com/office/drawing/2014/main" id="{69759498-E850-46E8-AC17-4AC26A67AAC3}"/>
              </a:ext>
            </a:extLst>
          </p:cNvPr>
          <p:cNvSpPr/>
          <p:nvPr/>
        </p:nvSpPr>
        <p:spPr>
          <a:xfrm>
            <a:off x="5230583" y="3515621"/>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6" name="Rounded Rectangular Callout 24">
            <a:extLst>
              <a:ext uri="{FF2B5EF4-FFF2-40B4-BE49-F238E27FC236}">
                <a16:creationId xmlns:a16="http://schemas.microsoft.com/office/drawing/2014/main" id="{35FC0C29-81C5-4D10-AA6B-90C8C871D39D}"/>
              </a:ext>
            </a:extLst>
          </p:cNvPr>
          <p:cNvSpPr/>
          <p:nvPr/>
        </p:nvSpPr>
        <p:spPr>
          <a:xfrm>
            <a:off x="144053" y="1223961"/>
            <a:ext cx="7577004" cy="743637"/>
          </a:xfrm>
          <a:prstGeom prst="wedgeRoundRectCallout">
            <a:avLst>
              <a:gd name="adj1" fmla="val -19547"/>
              <a:gd name="adj2" fmla="val 48932"/>
              <a:gd name="adj3" fmla="val 16667"/>
            </a:avLst>
          </a:prstGeom>
          <a:solidFill>
            <a:srgbClr val="00206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German ‘s’ before a vowel sounds like English ‘z’.</a:t>
            </a:r>
            <a:b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German ‘z’ sounds like ‘</a:t>
            </a:r>
            <a:r>
              <a:rPr kumimoji="0" lang="en-US"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ts</a:t>
            </a: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in English ‘boots’.</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F447113-3DFB-5F4E-C9E7-7DA6B745151A}"/>
              </a:ext>
            </a:extLst>
          </p:cNvPr>
          <p:cNvSpPr txBox="1"/>
          <p:nvPr/>
        </p:nvSpPr>
        <p:spPr>
          <a:xfrm>
            <a:off x="2964877" y="25347"/>
            <a:ext cx="8325557" cy="461665"/>
          </a:xfrm>
          <a:prstGeom prst="rect">
            <a:avLst/>
          </a:prstGeom>
          <a:noFill/>
        </p:spPr>
        <p:txBody>
          <a:bodyPr wrap="square" rtlCol="0">
            <a:spAutoFit/>
          </a:bodyPr>
          <a:lstStyle/>
          <a:p>
            <a:r>
              <a:rPr lang="en-GB" sz="2400" dirty="0">
                <a:solidFill>
                  <a:srgbClr val="002060"/>
                </a:solidFill>
              </a:rPr>
              <a:t>Ronja is showing her friend Leon around her house.</a:t>
            </a:r>
          </a:p>
        </p:txBody>
      </p:sp>
      <p:sp>
        <p:nvSpPr>
          <p:cNvPr id="9" name="Rectangle: Top Corners Snipped 8">
            <a:extLst>
              <a:ext uri="{FF2B5EF4-FFF2-40B4-BE49-F238E27FC236}">
                <a16:creationId xmlns:a16="http://schemas.microsoft.com/office/drawing/2014/main" id="{FFBCF2AF-9957-BB75-292D-92772950929A}"/>
              </a:ext>
            </a:extLst>
          </p:cNvPr>
          <p:cNvSpPr/>
          <p:nvPr/>
        </p:nvSpPr>
        <p:spPr>
          <a:xfrm rot="16200000">
            <a:off x="2292527" y="887894"/>
            <a:ext cx="3815226" cy="7373241"/>
          </a:xfrm>
          <a:prstGeom prst="snip2SameRect">
            <a:avLst>
              <a:gd name="adj1" fmla="val 21713"/>
              <a:gd name="adj2" fmla="val 0"/>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descr="Free meadow grass nature illustration">
            <a:extLst>
              <a:ext uri="{FF2B5EF4-FFF2-40B4-BE49-F238E27FC236}">
                <a16:creationId xmlns:a16="http://schemas.microsoft.com/office/drawing/2014/main" id="{2265F47E-85CD-C301-E542-EAC8E8CCA1F6}"/>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22379"/>
          <a:stretch/>
        </p:blipFill>
        <p:spPr bwMode="auto">
          <a:xfrm>
            <a:off x="7899148" y="2653422"/>
            <a:ext cx="3779334" cy="382870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ree wood fences fence gate illustration">
            <a:extLst>
              <a:ext uri="{FF2B5EF4-FFF2-40B4-BE49-F238E27FC236}">
                <a16:creationId xmlns:a16="http://schemas.microsoft.com/office/drawing/2014/main" id="{99772EDD-ABB1-7C43-6F59-7ABEEE31A700}"/>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234" t="68409" r="1906" b="2976"/>
          <a:stretch/>
        </p:blipFill>
        <p:spPr bwMode="auto">
          <a:xfrm>
            <a:off x="7899148" y="1967202"/>
            <a:ext cx="2627085" cy="7845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Free wood fences fence gate illustration">
            <a:extLst>
              <a:ext uri="{FF2B5EF4-FFF2-40B4-BE49-F238E27FC236}">
                <a16:creationId xmlns:a16="http://schemas.microsoft.com/office/drawing/2014/main" id="{58F569A1-2910-E014-DADC-591DC03EE4C8}"/>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234" t="68409" r="52467" b="2976"/>
          <a:stretch/>
        </p:blipFill>
        <p:spPr bwMode="auto">
          <a:xfrm>
            <a:off x="10431567" y="1967202"/>
            <a:ext cx="1241425" cy="78459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black cat with yellow eyes&#10;&#10;Description automatically generated">
            <a:extLst>
              <a:ext uri="{FF2B5EF4-FFF2-40B4-BE49-F238E27FC236}">
                <a16:creationId xmlns:a16="http://schemas.microsoft.com/office/drawing/2014/main" id="{938223BF-6BD7-FC2F-75E1-63211C686AE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48854" y="4989783"/>
            <a:ext cx="936730" cy="1086857"/>
          </a:xfrm>
          <a:prstGeom prst="rect">
            <a:avLst/>
          </a:prstGeom>
        </p:spPr>
      </p:pic>
      <p:pic>
        <p:nvPicPr>
          <p:cNvPr id="2056" name="Picture 8" descr="Free couch sofa seating vector">
            <a:extLst>
              <a:ext uri="{FF2B5EF4-FFF2-40B4-BE49-F238E27FC236}">
                <a16:creationId xmlns:a16="http://schemas.microsoft.com/office/drawing/2014/main" id="{273709A3-E61B-DEEE-3748-2C7492DD7DB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88556" y="1987965"/>
            <a:ext cx="3055312" cy="152765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ree chairs sofa seating vector">
            <a:extLst>
              <a:ext uri="{FF2B5EF4-FFF2-40B4-BE49-F238E27FC236}">
                <a16:creationId xmlns:a16="http://schemas.microsoft.com/office/drawing/2014/main" id="{65264D8D-9CEC-2805-B4A9-D09EDD26FF1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88527" y="3633419"/>
            <a:ext cx="1689729" cy="171784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Free monitor tv television vector">
            <a:extLst>
              <a:ext uri="{FF2B5EF4-FFF2-40B4-BE49-F238E27FC236}">
                <a16:creationId xmlns:a16="http://schemas.microsoft.com/office/drawing/2014/main" id="{CA4F84FB-E54F-EC23-ACD6-A15AD9DA27E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75695" y="5392002"/>
            <a:ext cx="1109874" cy="966859"/>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Free radiator 2d home vector">
            <a:extLst>
              <a:ext uri="{FF2B5EF4-FFF2-40B4-BE49-F238E27FC236}">
                <a16:creationId xmlns:a16="http://schemas.microsoft.com/office/drawing/2014/main" id="{63E5F72F-AADE-77B0-45B8-80518FCAF78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428583" y="2125953"/>
            <a:ext cx="936731" cy="1251679"/>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Free vacuum cleaner cleaning vector">
            <a:extLst>
              <a:ext uri="{FF2B5EF4-FFF2-40B4-BE49-F238E27FC236}">
                <a16:creationId xmlns:a16="http://schemas.microsoft.com/office/drawing/2014/main" id="{2EE484D6-81C4-33E3-AB73-9E9268806E5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901784" y="4957940"/>
            <a:ext cx="897230" cy="14393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3C818FA-0721-46E3-858B-688FDACFAB6A}"/>
              </a:ext>
            </a:extLst>
          </p:cNvPr>
          <p:cNvSpPr txBox="1"/>
          <p:nvPr/>
        </p:nvSpPr>
        <p:spPr>
          <a:xfrm>
            <a:off x="2859437" y="3395551"/>
            <a:ext cx="1499650" cy="461665"/>
          </a:xfrm>
          <a:prstGeom prst="rect">
            <a:avLst/>
          </a:prstGeom>
          <a:noFill/>
        </p:spPr>
        <p:txBody>
          <a:bodyPr wrap="square" rtlCol="0">
            <a:spAutoFit/>
          </a:bodyPr>
          <a:lstStyle/>
          <a:p>
            <a:r>
              <a:rPr lang="en-GB" sz="2400" b="1" dirty="0"/>
              <a:t>S</a:t>
            </a:r>
            <a:r>
              <a:rPr lang="en-GB" sz="2400" dirty="0"/>
              <a:t>ofa</a:t>
            </a:r>
          </a:p>
        </p:txBody>
      </p:sp>
      <p:sp>
        <p:nvSpPr>
          <p:cNvPr id="17" name="TextBox 16">
            <a:extLst>
              <a:ext uri="{FF2B5EF4-FFF2-40B4-BE49-F238E27FC236}">
                <a16:creationId xmlns:a16="http://schemas.microsoft.com/office/drawing/2014/main" id="{B5A1E001-C810-B4FF-C017-37D395DAA30D}"/>
              </a:ext>
            </a:extLst>
          </p:cNvPr>
          <p:cNvSpPr txBox="1"/>
          <p:nvPr/>
        </p:nvSpPr>
        <p:spPr>
          <a:xfrm>
            <a:off x="2848639" y="3449214"/>
            <a:ext cx="271221" cy="400110"/>
          </a:xfrm>
          <a:prstGeom prst="rect">
            <a:avLst/>
          </a:prstGeom>
          <a:solidFill>
            <a:schemeClr val="bg1"/>
          </a:solidFill>
        </p:spPr>
        <p:txBody>
          <a:bodyPr wrap="square" rtlCol="0">
            <a:spAutoFit/>
          </a:bodyPr>
          <a:lstStyle/>
          <a:p>
            <a:r>
              <a:rPr lang="en-GB" sz="2000" b="1" dirty="0"/>
              <a:t>_</a:t>
            </a:r>
          </a:p>
        </p:txBody>
      </p:sp>
      <p:sp>
        <p:nvSpPr>
          <p:cNvPr id="18" name="TextBox 17">
            <a:extLst>
              <a:ext uri="{FF2B5EF4-FFF2-40B4-BE49-F238E27FC236}">
                <a16:creationId xmlns:a16="http://schemas.microsoft.com/office/drawing/2014/main" id="{20D4E087-FA94-848E-AF63-BD020A275E4B}"/>
              </a:ext>
            </a:extLst>
          </p:cNvPr>
          <p:cNvSpPr txBox="1"/>
          <p:nvPr/>
        </p:nvSpPr>
        <p:spPr>
          <a:xfrm>
            <a:off x="5787096" y="3455469"/>
            <a:ext cx="1499650" cy="461665"/>
          </a:xfrm>
          <a:prstGeom prst="rect">
            <a:avLst/>
          </a:prstGeom>
          <a:noFill/>
        </p:spPr>
        <p:txBody>
          <a:bodyPr wrap="square" rtlCol="0">
            <a:spAutoFit/>
          </a:bodyPr>
          <a:lstStyle/>
          <a:p>
            <a:r>
              <a:rPr lang="en-GB" sz="2400" dirty="0" err="1"/>
              <a:t>Hei</a:t>
            </a:r>
            <a:r>
              <a:rPr lang="en-GB" sz="2400" b="1" dirty="0" err="1"/>
              <a:t>z</a:t>
            </a:r>
            <a:r>
              <a:rPr lang="en-GB" sz="2400" dirty="0" err="1"/>
              <a:t>ung</a:t>
            </a:r>
            <a:endParaRPr lang="en-GB" sz="2400" dirty="0"/>
          </a:p>
        </p:txBody>
      </p:sp>
      <p:sp>
        <p:nvSpPr>
          <p:cNvPr id="19" name="TextBox 18">
            <a:extLst>
              <a:ext uri="{FF2B5EF4-FFF2-40B4-BE49-F238E27FC236}">
                <a16:creationId xmlns:a16="http://schemas.microsoft.com/office/drawing/2014/main" id="{283FF432-1E94-039B-B450-B78576B3C6E4}"/>
              </a:ext>
            </a:extLst>
          </p:cNvPr>
          <p:cNvSpPr txBox="1"/>
          <p:nvPr/>
        </p:nvSpPr>
        <p:spPr>
          <a:xfrm>
            <a:off x="6343961" y="3540161"/>
            <a:ext cx="147998" cy="307777"/>
          </a:xfrm>
          <a:prstGeom prst="rect">
            <a:avLst/>
          </a:prstGeom>
          <a:solidFill>
            <a:schemeClr val="bg1"/>
          </a:solidFill>
        </p:spPr>
        <p:txBody>
          <a:bodyPr wrap="square" lIns="0" tIns="0" rIns="0" bIns="0" rtlCol="0">
            <a:spAutoFit/>
          </a:bodyPr>
          <a:lstStyle/>
          <a:p>
            <a:r>
              <a:rPr lang="en-GB" sz="2000" b="1" dirty="0"/>
              <a:t>_</a:t>
            </a:r>
          </a:p>
        </p:txBody>
      </p:sp>
      <p:sp>
        <p:nvSpPr>
          <p:cNvPr id="85" name="Action Button: Custom 16">
            <a:hlinkClick r:id="" action="ppaction://noaction" highlightClick="1">
              <a:snd r:embed="rId19" name="T2_W7_5.5.wav"/>
            </a:hlinkClick>
            <a:extLst>
              <a:ext uri="{FF2B5EF4-FFF2-40B4-BE49-F238E27FC236}">
                <a16:creationId xmlns:a16="http://schemas.microsoft.com/office/drawing/2014/main" id="{61D42278-FC6A-4766-9726-EB5895DE4AB6}"/>
              </a:ext>
            </a:extLst>
          </p:cNvPr>
          <p:cNvSpPr/>
          <p:nvPr/>
        </p:nvSpPr>
        <p:spPr>
          <a:xfrm>
            <a:off x="10133331" y="2331760"/>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86" name="Action Button: Custom 16">
            <a:hlinkClick r:id="" action="ppaction://noaction" highlightClick="1">
              <a:snd r:embed="rId20" name="T2_W7_5.6.wav"/>
            </a:hlinkClick>
            <a:extLst>
              <a:ext uri="{FF2B5EF4-FFF2-40B4-BE49-F238E27FC236}">
                <a16:creationId xmlns:a16="http://schemas.microsoft.com/office/drawing/2014/main" id="{60D92B03-0973-4229-B07C-76ED5D60E0C2}"/>
              </a:ext>
            </a:extLst>
          </p:cNvPr>
          <p:cNvSpPr/>
          <p:nvPr/>
        </p:nvSpPr>
        <p:spPr>
          <a:xfrm>
            <a:off x="2311343" y="4096343"/>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87" name="Action Button: Custom 16">
            <a:hlinkClick r:id="" action="ppaction://noaction" highlightClick="1">
              <a:snd r:embed="rId21" name="T2_W7_5.11.wav"/>
            </a:hlinkClick>
            <a:extLst>
              <a:ext uri="{FF2B5EF4-FFF2-40B4-BE49-F238E27FC236}">
                <a16:creationId xmlns:a16="http://schemas.microsoft.com/office/drawing/2014/main" id="{13471521-8EDF-46E1-9444-8D49F62B1BED}"/>
              </a:ext>
            </a:extLst>
          </p:cNvPr>
          <p:cNvSpPr/>
          <p:nvPr/>
        </p:nvSpPr>
        <p:spPr>
          <a:xfrm>
            <a:off x="9469797" y="5241508"/>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9</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8" name="Action Button: Custom 16">
            <a:hlinkClick r:id="" action="ppaction://noaction" highlightClick="1">
              <a:snd r:embed="rId22" name="T2_W7_5.8.wav"/>
            </a:hlinkClick>
            <a:extLst>
              <a:ext uri="{FF2B5EF4-FFF2-40B4-BE49-F238E27FC236}">
                <a16:creationId xmlns:a16="http://schemas.microsoft.com/office/drawing/2014/main" id="{416B5E28-D5EB-48D1-AED4-8D511F574EC5}"/>
              </a:ext>
            </a:extLst>
          </p:cNvPr>
          <p:cNvSpPr/>
          <p:nvPr/>
        </p:nvSpPr>
        <p:spPr>
          <a:xfrm>
            <a:off x="8938286" y="3882436"/>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89" name="Action Button: Custom 16">
            <a:hlinkClick r:id="" action="ppaction://noaction" highlightClick="1">
              <a:snd r:embed="rId23" name="T2_W7_5.9.wav"/>
            </a:hlinkClick>
            <a:extLst>
              <a:ext uri="{FF2B5EF4-FFF2-40B4-BE49-F238E27FC236}">
                <a16:creationId xmlns:a16="http://schemas.microsoft.com/office/drawing/2014/main" id="{B47EAFC1-E163-464C-B3A1-6CBC1C4D2768}"/>
              </a:ext>
            </a:extLst>
          </p:cNvPr>
          <p:cNvSpPr/>
          <p:nvPr/>
        </p:nvSpPr>
        <p:spPr>
          <a:xfrm>
            <a:off x="2736437" y="5578213"/>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90" name="Action Button: Custom 16">
            <a:hlinkClick r:id="" action="ppaction://noaction" highlightClick="1">
              <a:snd r:embed="rId24" name="T2_W7_5.10.wav"/>
            </a:hlinkClick>
            <a:extLst>
              <a:ext uri="{FF2B5EF4-FFF2-40B4-BE49-F238E27FC236}">
                <a16:creationId xmlns:a16="http://schemas.microsoft.com/office/drawing/2014/main" id="{B0BBC440-F508-43CE-B78F-E52DBF43F9ED}"/>
              </a:ext>
            </a:extLst>
          </p:cNvPr>
          <p:cNvSpPr/>
          <p:nvPr/>
        </p:nvSpPr>
        <p:spPr>
          <a:xfrm>
            <a:off x="5733094" y="5535072"/>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91" name="Action Button: Custom 16">
            <a:hlinkClick r:id="" action="ppaction://noaction" highlightClick="1">
              <a:snd r:embed="rId25" name="T2_W7_5.7.wav"/>
            </a:hlinkClick>
            <a:extLst>
              <a:ext uri="{FF2B5EF4-FFF2-40B4-BE49-F238E27FC236}">
                <a16:creationId xmlns:a16="http://schemas.microsoft.com/office/drawing/2014/main" id="{76D156FF-D242-4780-A387-E3DC55EC87BE}"/>
              </a:ext>
            </a:extLst>
          </p:cNvPr>
          <p:cNvSpPr/>
          <p:nvPr/>
        </p:nvSpPr>
        <p:spPr>
          <a:xfrm>
            <a:off x="4567233" y="4420609"/>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0" name="TextBox 19">
            <a:extLst>
              <a:ext uri="{FF2B5EF4-FFF2-40B4-BE49-F238E27FC236}">
                <a16:creationId xmlns:a16="http://schemas.microsoft.com/office/drawing/2014/main" id="{E2C14F8D-D8E1-DF59-B488-F38088C12174}"/>
              </a:ext>
            </a:extLst>
          </p:cNvPr>
          <p:cNvSpPr txBox="1"/>
          <p:nvPr/>
        </p:nvSpPr>
        <p:spPr>
          <a:xfrm>
            <a:off x="10625269" y="2311776"/>
            <a:ext cx="943479" cy="461665"/>
          </a:xfrm>
          <a:prstGeom prst="rect">
            <a:avLst/>
          </a:prstGeom>
          <a:solidFill>
            <a:schemeClr val="bg1"/>
          </a:solidFill>
        </p:spPr>
        <p:txBody>
          <a:bodyPr wrap="square" rtlCol="0">
            <a:spAutoFit/>
          </a:bodyPr>
          <a:lstStyle/>
          <a:p>
            <a:r>
              <a:rPr lang="en-GB" sz="2400" b="1" dirty="0"/>
              <a:t>Z</a:t>
            </a:r>
            <a:r>
              <a:rPr lang="en-GB" sz="2400" dirty="0"/>
              <a:t>aun</a:t>
            </a:r>
          </a:p>
        </p:txBody>
      </p:sp>
      <p:sp>
        <p:nvSpPr>
          <p:cNvPr id="21" name="TextBox 20">
            <a:extLst>
              <a:ext uri="{FF2B5EF4-FFF2-40B4-BE49-F238E27FC236}">
                <a16:creationId xmlns:a16="http://schemas.microsoft.com/office/drawing/2014/main" id="{3D8797D5-492A-3873-78E7-2F6FF6B89D1C}"/>
              </a:ext>
            </a:extLst>
          </p:cNvPr>
          <p:cNvSpPr txBox="1"/>
          <p:nvPr/>
        </p:nvSpPr>
        <p:spPr>
          <a:xfrm>
            <a:off x="10654056" y="2379010"/>
            <a:ext cx="218543" cy="307777"/>
          </a:xfrm>
          <a:prstGeom prst="rect">
            <a:avLst/>
          </a:prstGeom>
          <a:solidFill>
            <a:schemeClr val="bg1"/>
          </a:solidFill>
        </p:spPr>
        <p:txBody>
          <a:bodyPr wrap="square" lIns="0" tIns="0" rIns="0" bIns="0" rtlCol="0">
            <a:spAutoFit/>
          </a:bodyPr>
          <a:lstStyle/>
          <a:p>
            <a:r>
              <a:rPr lang="en-GB" sz="2000" b="1" dirty="0"/>
              <a:t> _</a:t>
            </a:r>
          </a:p>
        </p:txBody>
      </p:sp>
      <p:sp>
        <p:nvSpPr>
          <p:cNvPr id="22" name="TextBox 21">
            <a:extLst>
              <a:ext uri="{FF2B5EF4-FFF2-40B4-BE49-F238E27FC236}">
                <a16:creationId xmlns:a16="http://schemas.microsoft.com/office/drawing/2014/main" id="{C9CBA99A-CFFB-D996-D303-DBB41E563BE8}"/>
              </a:ext>
            </a:extLst>
          </p:cNvPr>
          <p:cNvSpPr txBox="1"/>
          <p:nvPr/>
        </p:nvSpPr>
        <p:spPr>
          <a:xfrm>
            <a:off x="9429910" y="3860031"/>
            <a:ext cx="1151957" cy="461665"/>
          </a:xfrm>
          <a:prstGeom prst="rect">
            <a:avLst/>
          </a:prstGeom>
          <a:solidFill>
            <a:schemeClr val="bg1"/>
          </a:solidFill>
        </p:spPr>
        <p:txBody>
          <a:bodyPr wrap="square" rtlCol="0">
            <a:spAutoFit/>
          </a:bodyPr>
          <a:lstStyle/>
          <a:p>
            <a:r>
              <a:rPr lang="en-GB" sz="2400" dirty="0"/>
              <a:t>Ra</a:t>
            </a:r>
            <a:r>
              <a:rPr lang="en-GB" sz="2400" b="1" dirty="0"/>
              <a:t>s</a:t>
            </a:r>
            <a:r>
              <a:rPr lang="en-GB" sz="2400" dirty="0"/>
              <a:t>en</a:t>
            </a:r>
          </a:p>
        </p:txBody>
      </p:sp>
      <p:sp>
        <p:nvSpPr>
          <p:cNvPr id="23" name="TextBox 22">
            <a:extLst>
              <a:ext uri="{FF2B5EF4-FFF2-40B4-BE49-F238E27FC236}">
                <a16:creationId xmlns:a16="http://schemas.microsoft.com/office/drawing/2014/main" id="{DA6F6531-4925-3AA6-78C2-D60343004CF5}"/>
              </a:ext>
            </a:extLst>
          </p:cNvPr>
          <p:cNvSpPr txBox="1"/>
          <p:nvPr/>
        </p:nvSpPr>
        <p:spPr>
          <a:xfrm>
            <a:off x="9910123" y="3955177"/>
            <a:ext cx="154953" cy="307777"/>
          </a:xfrm>
          <a:prstGeom prst="rect">
            <a:avLst/>
          </a:prstGeom>
          <a:solidFill>
            <a:schemeClr val="bg1"/>
          </a:solidFill>
        </p:spPr>
        <p:txBody>
          <a:bodyPr wrap="square" lIns="0" tIns="0" rIns="0" bIns="0" rtlCol="0">
            <a:spAutoFit/>
          </a:bodyPr>
          <a:lstStyle/>
          <a:p>
            <a:r>
              <a:rPr lang="en-GB" sz="2000" b="1" dirty="0"/>
              <a:t>_</a:t>
            </a:r>
          </a:p>
        </p:txBody>
      </p:sp>
      <p:sp>
        <p:nvSpPr>
          <p:cNvPr id="24" name="TextBox 23">
            <a:extLst>
              <a:ext uri="{FF2B5EF4-FFF2-40B4-BE49-F238E27FC236}">
                <a16:creationId xmlns:a16="http://schemas.microsoft.com/office/drawing/2014/main" id="{E08671F8-B166-A8E8-2CE5-2FAFA1EEC1EB}"/>
              </a:ext>
            </a:extLst>
          </p:cNvPr>
          <p:cNvSpPr txBox="1"/>
          <p:nvPr/>
        </p:nvSpPr>
        <p:spPr>
          <a:xfrm>
            <a:off x="2796766" y="4028368"/>
            <a:ext cx="1151957" cy="461665"/>
          </a:xfrm>
          <a:prstGeom prst="rect">
            <a:avLst/>
          </a:prstGeom>
          <a:solidFill>
            <a:schemeClr val="bg1"/>
          </a:solidFill>
        </p:spPr>
        <p:txBody>
          <a:bodyPr wrap="square" rtlCol="0">
            <a:spAutoFit/>
          </a:bodyPr>
          <a:lstStyle/>
          <a:p>
            <a:r>
              <a:rPr lang="en-GB" sz="2400" b="1" dirty="0" err="1"/>
              <a:t>S</a:t>
            </a:r>
            <a:r>
              <a:rPr lang="en-GB" sz="2400" dirty="0" err="1"/>
              <a:t>essel</a:t>
            </a:r>
            <a:endParaRPr lang="en-GB" sz="2400" dirty="0"/>
          </a:p>
        </p:txBody>
      </p:sp>
      <p:sp>
        <p:nvSpPr>
          <p:cNvPr id="25" name="TextBox 24">
            <a:extLst>
              <a:ext uri="{FF2B5EF4-FFF2-40B4-BE49-F238E27FC236}">
                <a16:creationId xmlns:a16="http://schemas.microsoft.com/office/drawing/2014/main" id="{E0277D55-2382-5005-B316-297C1CDDC742}"/>
              </a:ext>
            </a:extLst>
          </p:cNvPr>
          <p:cNvSpPr txBox="1"/>
          <p:nvPr/>
        </p:nvSpPr>
        <p:spPr>
          <a:xfrm>
            <a:off x="2840431" y="4112832"/>
            <a:ext cx="217324" cy="307777"/>
          </a:xfrm>
          <a:prstGeom prst="rect">
            <a:avLst/>
          </a:prstGeom>
          <a:solidFill>
            <a:schemeClr val="bg1"/>
          </a:solidFill>
        </p:spPr>
        <p:txBody>
          <a:bodyPr wrap="square" lIns="0" tIns="0" rIns="0" bIns="0" rtlCol="0">
            <a:spAutoFit/>
          </a:bodyPr>
          <a:lstStyle/>
          <a:p>
            <a:r>
              <a:rPr lang="en-GB" sz="2000" b="1" dirty="0"/>
              <a:t> _</a:t>
            </a:r>
          </a:p>
        </p:txBody>
      </p:sp>
      <p:sp>
        <p:nvSpPr>
          <p:cNvPr id="26" name="TextBox 25">
            <a:extLst>
              <a:ext uri="{FF2B5EF4-FFF2-40B4-BE49-F238E27FC236}">
                <a16:creationId xmlns:a16="http://schemas.microsoft.com/office/drawing/2014/main" id="{656A81DC-4547-1740-0508-887B0498F2B8}"/>
              </a:ext>
            </a:extLst>
          </p:cNvPr>
          <p:cNvSpPr txBox="1"/>
          <p:nvPr/>
        </p:nvSpPr>
        <p:spPr>
          <a:xfrm>
            <a:off x="9957836" y="5232529"/>
            <a:ext cx="1151957" cy="461665"/>
          </a:xfrm>
          <a:prstGeom prst="rect">
            <a:avLst/>
          </a:prstGeom>
          <a:solidFill>
            <a:schemeClr val="bg1"/>
          </a:solidFill>
        </p:spPr>
        <p:txBody>
          <a:bodyPr wrap="square" rtlCol="0">
            <a:spAutoFit/>
          </a:bodyPr>
          <a:lstStyle/>
          <a:p>
            <a:r>
              <a:rPr lang="en-GB" sz="2400" dirty="0" err="1"/>
              <a:t>Min</a:t>
            </a:r>
            <a:r>
              <a:rPr lang="en-GB" sz="2400" b="1" dirty="0" err="1"/>
              <a:t>z</a:t>
            </a:r>
            <a:r>
              <a:rPr lang="en-GB" sz="2400" dirty="0" err="1"/>
              <a:t>e</a:t>
            </a:r>
            <a:endParaRPr lang="en-GB" sz="2400" dirty="0"/>
          </a:p>
        </p:txBody>
      </p:sp>
      <p:sp>
        <p:nvSpPr>
          <p:cNvPr id="27" name="TextBox 26">
            <a:extLst>
              <a:ext uri="{FF2B5EF4-FFF2-40B4-BE49-F238E27FC236}">
                <a16:creationId xmlns:a16="http://schemas.microsoft.com/office/drawing/2014/main" id="{37EF9B9A-49BD-0740-E5E1-0E769F32F22B}"/>
              </a:ext>
            </a:extLst>
          </p:cNvPr>
          <p:cNvSpPr txBox="1"/>
          <p:nvPr/>
        </p:nvSpPr>
        <p:spPr>
          <a:xfrm>
            <a:off x="10575804" y="5329536"/>
            <a:ext cx="151294" cy="307777"/>
          </a:xfrm>
          <a:prstGeom prst="rect">
            <a:avLst/>
          </a:prstGeom>
          <a:solidFill>
            <a:schemeClr val="bg1"/>
          </a:solidFill>
        </p:spPr>
        <p:txBody>
          <a:bodyPr wrap="square" lIns="0" tIns="0" rIns="0" bIns="0" rtlCol="0">
            <a:spAutoFit/>
          </a:bodyPr>
          <a:lstStyle/>
          <a:p>
            <a:r>
              <a:rPr lang="en-GB" sz="2000" b="1" dirty="0"/>
              <a:t>_</a:t>
            </a:r>
          </a:p>
        </p:txBody>
      </p:sp>
      <p:sp>
        <p:nvSpPr>
          <p:cNvPr id="28" name="TextBox 27">
            <a:extLst>
              <a:ext uri="{FF2B5EF4-FFF2-40B4-BE49-F238E27FC236}">
                <a16:creationId xmlns:a16="http://schemas.microsoft.com/office/drawing/2014/main" id="{92086C06-E4AC-CF01-D167-F75B695F4456}"/>
              </a:ext>
            </a:extLst>
          </p:cNvPr>
          <p:cNvSpPr txBox="1"/>
          <p:nvPr/>
        </p:nvSpPr>
        <p:spPr>
          <a:xfrm>
            <a:off x="3163796" y="5533212"/>
            <a:ext cx="1725601" cy="461665"/>
          </a:xfrm>
          <a:prstGeom prst="rect">
            <a:avLst/>
          </a:prstGeom>
          <a:solidFill>
            <a:schemeClr val="bg1"/>
          </a:solidFill>
        </p:spPr>
        <p:txBody>
          <a:bodyPr wrap="square" rtlCol="0">
            <a:spAutoFit/>
          </a:bodyPr>
          <a:lstStyle/>
          <a:p>
            <a:r>
              <a:rPr lang="en-GB" sz="2400" dirty="0" err="1"/>
              <a:t>Fern</a:t>
            </a:r>
            <a:r>
              <a:rPr lang="en-GB" sz="2400" b="1" dirty="0" err="1"/>
              <a:t>s</a:t>
            </a:r>
            <a:r>
              <a:rPr lang="en-GB" sz="2400" dirty="0" err="1"/>
              <a:t>eher</a:t>
            </a:r>
            <a:endParaRPr lang="en-GB" sz="2400" dirty="0"/>
          </a:p>
        </p:txBody>
      </p:sp>
      <p:sp>
        <p:nvSpPr>
          <p:cNvPr id="29" name="TextBox 28">
            <a:extLst>
              <a:ext uri="{FF2B5EF4-FFF2-40B4-BE49-F238E27FC236}">
                <a16:creationId xmlns:a16="http://schemas.microsoft.com/office/drawing/2014/main" id="{35B7E0D4-C661-D6E8-E34A-1482EC7782D4}"/>
              </a:ext>
            </a:extLst>
          </p:cNvPr>
          <p:cNvSpPr txBox="1"/>
          <p:nvPr/>
        </p:nvSpPr>
        <p:spPr>
          <a:xfrm>
            <a:off x="3874275" y="5610155"/>
            <a:ext cx="154953" cy="307777"/>
          </a:xfrm>
          <a:prstGeom prst="rect">
            <a:avLst/>
          </a:prstGeom>
          <a:solidFill>
            <a:schemeClr val="bg1"/>
          </a:solidFill>
        </p:spPr>
        <p:txBody>
          <a:bodyPr wrap="square" lIns="0" tIns="0" rIns="0" bIns="0" rtlCol="0">
            <a:spAutoFit/>
          </a:bodyPr>
          <a:lstStyle/>
          <a:p>
            <a:r>
              <a:rPr lang="en-GB" sz="2000" b="1" dirty="0"/>
              <a:t>_</a:t>
            </a:r>
          </a:p>
        </p:txBody>
      </p:sp>
      <p:sp>
        <p:nvSpPr>
          <p:cNvPr id="30" name="TextBox 29">
            <a:extLst>
              <a:ext uri="{FF2B5EF4-FFF2-40B4-BE49-F238E27FC236}">
                <a16:creationId xmlns:a16="http://schemas.microsoft.com/office/drawing/2014/main" id="{74D9A00A-EF95-C2FA-6E61-6D0F66E44207}"/>
              </a:ext>
            </a:extLst>
          </p:cNvPr>
          <p:cNvSpPr txBox="1"/>
          <p:nvPr/>
        </p:nvSpPr>
        <p:spPr>
          <a:xfrm>
            <a:off x="6292942" y="5495253"/>
            <a:ext cx="2143525" cy="461665"/>
          </a:xfrm>
          <a:prstGeom prst="rect">
            <a:avLst/>
          </a:prstGeom>
          <a:solidFill>
            <a:schemeClr val="bg1"/>
          </a:solidFill>
        </p:spPr>
        <p:txBody>
          <a:bodyPr wrap="square" rtlCol="0">
            <a:spAutoFit/>
          </a:bodyPr>
          <a:lstStyle/>
          <a:p>
            <a:r>
              <a:rPr lang="en-GB" sz="2400" dirty="0" err="1"/>
              <a:t>Staub</a:t>
            </a:r>
            <a:r>
              <a:rPr lang="en-GB" sz="2400" b="1" dirty="0" err="1"/>
              <a:t>s</a:t>
            </a:r>
            <a:r>
              <a:rPr lang="en-GB" sz="2400" dirty="0" err="1"/>
              <a:t>auger</a:t>
            </a:r>
            <a:endParaRPr lang="en-GB" sz="2400" dirty="0"/>
          </a:p>
        </p:txBody>
      </p:sp>
      <p:sp>
        <p:nvSpPr>
          <p:cNvPr id="31" name="TextBox 30">
            <a:extLst>
              <a:ext uri="{FF2B5EF4-FFF2-40B4-BE49-F238E27FC236}">
                <a16:creationId xmlns:a16="http://schemas.microsoft.com/office/drawing/2014/main" id="{9A332C2E-4271-188B-928F-281A2B4C729E}"/>
              </a:ext>
            </a:extLst>
          </p:cNvPr>
          <p:cNvSpPr txBox="1"/>
          <p:nvPr/>
        </p:nvSpPr>
        <p:spPr>
          <a:xfrm>
            <a:off x="7232316" y="5589372"/>
            <a:ext cx="154953" cy="307777"/>
          </a:xfrm>
          <a:prstGeom prst="rect">
            <a:avLst/>
          </a:prstGeom>
          <a:solidFill>
            <a:schemeClr val="bg1"/>
          </a:solidFill>
        </p:spPr>
        <p:txBody>
          <a:bodyPr wrap="square" lIns="0" tIns="0" rIns="0" bIns="0" rtlCol="0">
            <a:spAutoFit/>
          </a:bodyPr>
          <a:lstStyle/>
          <a:p>
            <a:r>
              <a:rPr lang="en-GB" sz="2000" b="1" dirty="0"/>
              <a:t>_</a:t>
            </a:r>
          </a:p>
        </p:txBody>
      </p:sp>
      <p:sp>
        <p:nvSpPr>
          <p:cNvPr id="32" name="TextBox 31">
            <a:extLst>
              <a:ext uri="{FF2B5EF4-FFF2-40B4-BE49-F238E27FC236}">
                <a16:creationId xmlns:a16="http://schemas.microsoft.com/office/drawing/2014/main" id="{7B73EA50-E037-ADF9-9C0B-DD989CB3C485}"/>
              </a:ext>
            </a:extLst>
          </p:cNvPr>
          <p:cNvSpPr txBox="1"/>
          <p:nvPr/>
        </p:nvSpPr>
        <p:spPr>
          <a:xfrm>
            <a:off x="5117330" y="4411388"/>
            <a:ext cx="2111439" cy="461665"/>
          </a:xfrm>
          <a:prstGeom prst="rect">
            <a:avLst/>
          </a:prstGeom>
          <a:solidFill>
            <a:schemeClr val="bg1"/>
          </a:solidFill>
        </p:spPr>
        <p:txBody>
          <a:bodyPr wrap="square" rtlCol="0">
            <a:spAutoFit/>
          </a:bodyPr>
          <a:lstStyle/>
          <a:p>
            <a:r>
              <a:rPr lang="en-GB" sz="2400" dirty="0" err="1"/>
              <a:t>Wohn</a:t>
            </a:r>
            <a:r>
              <a:rPr lang="en-GB" sz="2400" b="1" dirty="0" err="1"/>
              <a:t>z</a:t>
            </a:r>
            <a:r>
              <a:rPr lang="en-GB" sz="2400" dirty="0" err="1"/>
              <a:t>immer</a:t>
            </a:r>
            <a:endParaRPr lang="en-GB" sz="2400" dirty="0"/>
          </a:p>
        </p:txBody>
      </p:sp>
      <p:sp>
        <p:nvSpPr>
          <p:cNvPr id="33" name="TextBox 32">
            <a:extLst>
              <a:ext uri="{FF2B5EF4-FFF2-40B4-BE49-F238E27FC236}">
                <a16:creationId xmlns:a16="http://schemas.microsoft.com/office/drawing/2014/main" id="{915EC24A-369F-0A39-A8E9-7E8788FF36A3}"/>
              </a:ext>
            </a:extLst>
          </p:cNvPr>
          <p:cNvSpPr txBox="1"/>
          <p:nvPr/>
        </p:nvSpPr>
        <p:spPr>
          <a:xfrm>
            <a:off x="6060041" y="4508832"/>
            <a:ext cx="154953" cy="307777"/>
          </a:xfrm>
          <a:prstGeom prst="rect">
            <a:avLst/>
          </a:prstGeom>
          <a:solidFill>
            <a:schemeClr val="bg1"/>
          </a:solidFill>
        </p:spPr>
        <p:txBody>
          <a:bodyPr wrap="square" lIns="0" tIns="0" rIns="0" bIns="0" rtlCol="0">
            <a:spAutoFit/>
          </a:bodyPr>
          <a:lstStyle/>
          <a:p>
            <a:r>
              <a:rPr lang="en-GB" sz="2000" b="1" dirty="0"/>
              <a:t>_</a:t>
            </a:r>
          </a:p>
        </p:txBody>
      </p:sp>
      <p:pic>
        <p:nvPicPr>
          <p:cNvPr id="35" name="Picture 34" descr="A cartoon of a child in a yellow dress&#10;&#10;Description automatically generated">
            <a:extLst>
              <a:ext uri="{FF2B5EF4-FFF2-40B4-BE49-F238E27FC236}">
                <a16:creationId xmlns:a16="http://schemas.microsoft.com/office/drawing/2014/main" id="{088DD6A9-BC78-1409-2B1E-1AC169E8AF6B}"/>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026396" y="630674"/>
            <a:ext cx="1212519" cy="2666556"/>
          </a:xfrm>
          <a:prstGeom prst="rect">
            <a:avLst/>
          </a:prstGeom>
        </p:spPr>
      </p:pic>
      <p:pic>
        <p:nvPicPr>
          <p:cNvPr id="37" name="Picture 36" descr="A cartoon of a person wearing a blue dress&#10;&#10;Description automatically generated">
            <a:extLst>
              <a:ext uri="{FF2B5EF4-FFF2-40B4-BE49-F238E27FC236}">
                <a16:creationId xmlns:a16="http://schemas.microsoft.com/office/drawing/2014/main" id="{CB1C7419-4CDE-3B18-035C-56E9739081D6}"/>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944964" y="535836"/>
            <a:ext cx="1012872" cy="2806388"/>
          </a:xfrm>
          <a:prstGeom prst="rect">
            <a:avLst/>
          </a:prstGeom>
        </p:spPr>
      </p:pic>
    </p:spTree>
    <p:extLst>
      <p:ext uri="{BB962C8B-B14F-4D97-AF65-F5344CB8AC3E}">
        <p14:creationId xmlns:p14="http://schemas.microsoft.com/office/powerpoint/2010/main" val="2384591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1" grpId="0" animBg="1"/>
      <p:bldP spid="23" grpId="0" animBg="1"/>
      <p:bldP spid="25" grpId="0" animBg="1"/>
      <p:bldP spid="27" grpId="0" animBg="1"/>
      <p:bldP spid="29" grpId="0" animBg="1"/>
      <p:bldP spid="31" grpId="0" animBg="1"/>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914068" y="228189"/>
            <a:ext cx="3437800"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13495"/>
            <a:ext cx="914400" cy="914400"/>
          </a:xfrm>
          <a:prstGeom prst="rect">
            <a:avLst/>
          </a:prstGeom>
        </p:spPr>
      </p:pic>
      <p:sp>
        <p:nvSpPr>
          <p:cNvPr id="15" name="Google Shape;108;p3">
            <a:extLst>
              <a:ext uri="{FF2B5EF4-FFF2-40B4-BE49-F238E27FC236}">
                <a16:creationId xmlns:a16="http://schemas.microsoft.com/office/drawing/2014/main" id="{65FE47C1-828E-456E-B379-6234726CA4EB}"/>
              </a:ext>
            </a:extLst>
          </p:cNvPr>
          <p:cNvSpPr txBox="1"/>
          <p:nvPr/>
        </p:nvSpPr>
        <p:spPr>
          <a:xfrm>
            <a:off x="946512" y="239859"/>
            <a:ext cx="332915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Hör</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zu</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 Sag das Wort.</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41" name="Picture 40" descr="Icon&#10;&#10;Description automatically generated">
            <a:extLst>
              <a:ext uri="{FF2B5EF4-FFF2-40B4-BE49-F238E27FC236}">
                <a16:creationId xmlns:a16="http://schemas.microsoft.com/office/drawing/2014/main" id="{2035CE22-D171-455E-B286-2685D78930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5024" y="3986864"/>
            <a:ext cx="1641951" cy="1641951"/>
          </a:xfrm>
          <a:prstGeom prst="rect">
            <a:avLst/>
          </a:prstGeom>
        </p:spPr>
      </p:pic>
      <p:sp>
        <p:nvSpPr>
          <p:cNvPr id="4" name="TextBox 3">
            <a:extLst>
              <a:ext uri="{FF2B5EF4-FFF2-40B4-BE49-F238E27FC236}">
                <a16:creationId xmlns:a16="http://schemas.microsoft.com/office/drawing/2014/main" id="{5159772B-2167-464A-B3E3-83F7B8DA50EA}"/>
              </a:ext>
            </a:extLst>
          </p:cNvPr>
          <p:cNvSpPr txBox="1"/>
          <p:nvPr/>
        </p:nvSpPr>
        <p:spPr>
          <a:xfrm>
            <a:off x="1176448" y="3089730"/>
            <a:ext cx="2397342" cy="646331"/>
          </a:xfrm>
          <a:prstGeom prst="rect">
            <a:avLst/>
          </a:prstGeom>
          <a:solidFill>
            <a:srgbClr val="002060"/>
          </a:solidFill>
          <a:ln cap="rnd">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a:ea typeface="+mn-ea"/>
                <a:cs typeface="+mn-cs"/>
              </a:rPr>
              <a:t>benutzen</a:t>
            </a:r>
            <a:endParaRPr kumimoji="0" lang="en-GB" sz="36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9" name="TextBox 28">
            <a:extLst>
              <a:ext uri="{FF2B5EF4-FFF2-40B4-BE49-F238E27FC236}">
                <a16:creationId xmlns:a16="http://schemas.microsoft.com/office/drawing/2014/main" id="{8A5EAA8E-F7F0-455A-8F96-41BAFF1EBCFA}"/>
              </a:ext>
            </a:extLst>
          </p:cNvPr>
          <p:cNvSpPr txBox="1"/>
          <p:nvPr/>
        </p:nvSpPr>
        <p:spPr>
          <a:xfrm>
            <a:off x="5164529" y="3089730"/>
            <a:ext cx="1937645" cy="646331"/>
          </a:xfrm>
          <a:prstGeom prst="rect">
            <a:avLst/>
          </a:prstGeom>
          <a:solidFill>
            <a:srgbClr val="002060"/>
          </a:solidFill>
          <a:ln cap="rnd">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a:ea typeface="+mn-ea"/>
                <a:cs typeface="+mn-cs"/>
              </a:rPr>
              <a:t>spielen</a:t>
            </a:r>
            <a:endParaRPr kumimoji="0" lang="en-GB" sz="36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0" name="TextBox 29">
            <a:extLst>
              <a:ext uri="{FF2B5EF4-FFF2-40B4-BE49-F238E27FC236}">
                <a16:creationId xmlns:a16="http://schemas.microsoft.com/office/drawing/2014/main" id="{B3E91136-83A4-4307-9F0D-51B1F91C3887}"/>
              </a:ext>
            </a:extLst>
          </p:cNvPr>
          <p:cNvSpPr txBox="1"/>
          <p:nvPr/>
        </p:nvSpPr>
        <p:spPr>
          <a:xfrm>
            <a:off x="1318105" y="5786414"/>
            <a:ext cx="2314575" cy="646331"/>
          </a:xfrm>
          <a:prstGeom prst="rect">
            <a:avLst/>
          </a:prstGeom>
          <a:solidFill>
            <a:srgbClr val="002060"/>
          </a:solidFill>
          <a:ln cap="rnd">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solidFill>
                  <a:prstClr val="white"/>
                </a:solidFill>
                <a:latin typeface="Century Gothic"/>
              </a:rPr>
              <a:t>d</a:t>
            </a:r>
            <a:r>
              <a:rPr kumimoji="0" lang="en-GB" sz="3600" b="1" i="0" u="none" strike="noStrike" kern="1200" cap="none" spc="0" normalizeH="0" baseline="0" noProof="0" dirty="0">
                <a:ln>
                  <a:noFill/>
                </a:ln>
                <a:solidFill>
                  <a:prstClr val="white"/>
                </a:solidFill>
                <a:effectLst/>
                <a:uLnTx/>
                <a:uFillTx/>
                <a:latin typeface="Century Gothic"/>
                <a:ea typeface="+mn-ea"/>
                <a:cs typeface="+mn-cs"/>
              </a:rPr>
              <a:t>er Sport</a:t>
            </a:r>
          </a:p>
        </p:txBody>
      </p:sp>
      <p:sp>
        <p:nvSpPr>
          <p:cNvPr id="31" name="TextBox 30">
            <a:extLst>
              <a:ext uri="{FF2B5EF4-FFF2-40B4-BE49-F238E27FC236}">
                <a16:creationId xmlns:a16="http://schemas.microsoft.com/office/drawing/2014/main" id="{C73D82E7-F90D-4222-A263-6F76FECCAA97}"/>
              </a:ext>
            </a:extLst>
          </p:cNvPr>
          <p:cNvSpPr txBox="1"/>
          <p:nvPr/>
        </p:nvSpPr>
        <p:spPr>
          <a:xfrm>
            <a:off x="5028555" y="5760710"/>
            <a:ext cx="2314575" cy="646331"/>
          </a:xfrm>
          <a:prstGeom prst="rect">
            <a:avLst/>
          </a:prstGeom>
          <a:solidFill>
            <a:srgbClr val="002060"/>
          </a:solidFill>
          <a:ln cap="rnd">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a:ea typeface="+mn-ea"/>
                <a:cs typeface="+mn-cs"/>
              </a:rPr>
              <a:t>zu</a:t>
            </a:r>
            <a:r>
              <a:rPr kumimoji="0" lang="en-GB" sz="3600" b="1" i="0" u="none" strike="noStrike" kern="1200" cap="none" spc="0" normalizeH="0" baseline="0" noProof="0" dirty="0">
                <a:ln>
                  <a:noFill/>
                </a:ln>
                <a:solidFill>
                  <a:prstClr val="white"/>
                </a:solidFill>
                <a:effectLst/>
                <a:uLnTx/>
                <a:uFillTx/>
                <a:latin typeface="Century Gothic"/>
                <a:ea typeface="+mn-ea"/>
                <a:cs typeface="+mn-cs"/>
              </a:rPr>
              <a:t> </a:t>
            </a:r>
            <a:r>
              <a:rPr kumimoji="0" lang="en-GB" sz="3600" b="1" i="0" u="none" strike="noStrike" kern="1200" cap="none" spc="0" normalizeH="0" baseline="0" noProof="0" dirty="0" err="1">
                <a:ln>
                  <a:noFill/>
                </a:ln>
                <a:solidFill>
                  <a:prstClr val="white"/>
                </a:solidFill>
                <a:effectLst/>
                <a:uLnTx/>
                <a:uFillTx/>
                <a:latin typeface="Century Gothic"/>
                <a:ea typeface="+mn-ea"/>
                <a:cs typeface="+mn-cs"/>
              </a:rPr>
              <a:t>Hause</a:t>
            </a:r>
            <a:endParaRPr kumimoji="0" lang="en-GB" sz="36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5" name="Rounded Rectangular Callout 24">
            <a:extLst>
              <a:ext uri="{FF2B5EF4-FFF2-40B4-BE49-F238E27FC236}">
                <a16:creationId xmlns:a16="http://schemas.microsoft.com/office/drawing/2014/main" id="{F3EF7648-99BB-4388-92F5-01BA06DF6F05}"/>
              </a:ext>
            </a:extLst>
          </p:cNvPr>
          <p:cNvSpPr/>
          <p:nvPr/>
        </p:nvSpPr>
        <p:spPr>
          <a:xfrm>
            <a:off x="7894376" y="2705991"/>
            <a:ext cx="4040147" cy="1037325"/>
          </a:xfrm>
          <a:prstGeom prst="wedgeRoundRectCallout">
            <a:avLst>
              <a:gd name="adj1" fmla="val -23458"/>
              <a:gd name="adj2" fmla="val 45417"/>
              <a:gd name="adj3" fmla="val 16667"/>
            </a:avLst>
          </a:prstGeom>
          <a:solidFill>
            <a:srgbClr val="002060"/>
          </a:solidFill>
          <a:ln w="12700" cap="flat" cmpd="sng" algn="ctr">
            <a:solidFill>
              <a:srgbClr val="FFC000"/>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Two of these new words are verbs. </a:t>
            </a:r>
          </a:p>
        </p:txBody>
      </p:sp>
      <p:sp>
        <p:nvSpPr>
          <p:cNvPr id="37" name="Rectangle: Rounded Corners 36">
            <a:extLst>
              <a:ext uri="{FF2B5EF4-FFF2-40B4-BE49-F238E27FC236}">
                <a16:creationId xmlns:a16="http://schemas.microsoft.com/office/drawing/2014/main" id="{35F9B5FA-8F26-4138-8AA7-D512F3F79892}"/>
              </a:ext>
            </a:extLst>
          </p:cNvPr>
          <p:cNvSpPr/>
          <p:nvPr/>
        </p:nvSpPr>
        <p:spPr>
          <a:xfrm>
            <a:off x="2764866" y="3149719"/>
            <a:ext cx="530975" cy="537196"/>
          </a:xfrm>
          <a:prstGeom prst="roundRect">
            <a:avLst/>
          </a:prstGeom>
          <a:solidFill>
            <a:srgbClr val="FFFF00">
              <a:alpha val="26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8" name="Rectangle: Rounded Corners 37">
            <a:extLst>
              <a:ext uri="{FF2B5EF4-FFF2-40B4-BE49-F238E27FC236}">
                <a16:creationId xmlns:a16="http://schemas.microsoft.com/office/drawing/2014/main" id="{0736E26D-E1B3-42DE-A785-D1F1004E5A43}"/>
              </a:ext>
            </a:extLst>
          </p:cNvPr>
          <p:cNvSpPr/>
          <p:nvPr/>
        </p:nvSpPr>
        <p:spPr>
          <a:xfrm>
            <a:off x="6303018" y="3162803"/>
            <a:ext cx="530975" cy="537196"/>
          </a:xfrm>
          <a:prstGeom prst="roundRect">
            <a:avLst/>
          </a:prstGeom>
          <a:solidFill>
            <a:srgbClr val="FFFF00">
              <a:alpha val="26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2" name="Rounded Rectangular Callout 24">
            <a:extLst>
              <a:ext uri="{FF2B5EF4-FFF2-40B4-BE49-F238E27FC236}">
                <a16:creationId xmlns:a16="http://schemas.microsoft.com/office/drawing/2014/main" id="{3D0CBB32-67C3-41C2-A9AF-8023C443C8E5}"/>
              </a:ext>
            </a:extLst>
          </p:cNvPr>
          <p:cNvSpPr/>
          <p:nvPr/>
        </p:nvSpPr>
        <p:spPr>
          <a:xfrm>
            <a:off x="7743265" y="4188284"/>
            <a:ext cx="4342370" cy="891792"/>
          </a:xfrm>
          <a:prstGeom prst="wedgeRoundRectCallout">
            <a:avLst>
              <a:gd name="adj1" fmla="val -23458"/>
              <a:gd name="adj2" fmla="val 45417"/>
              <a:gd name="adj3" fmla="val 16667"/>
            </a:avLst>
          </a:prstGeom>
          <a:solidFill>
            <a:srgbClr val="002060"/>
          </a:solidFill>
          <a:ln w="12700" cap="flat" cmpd="sng" algn="ctr">
            <a:solidFill>
              <a:srgbClr val="FFC000"/>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What do the infinitive verbs have in common?</a:t>
            </a:r>
          </a:p>
        </p:txBody>
      </p:sp>
      <p:pic>
        <p:nvPicPr>
          <p:cNvPr id="19" name="Picture 18" descr="Icon&#10;&#10;Description automatically generated">
            <a:extLst>
              <a:ext uri="{FF2B5EF4-FFF2-40B4-BE49-F238E27FC236}">
                <a16:creationId xmlns:a16="http://schemas.microsoft.com/office/drawing/2014/main" id="{D38E2408-8FBF-13E7-D836-2EB3747CBF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72154" y="1371626"/>
            <a:ext cx="1557451" cy="1512143"/>
          </a:xfrm>
          <a:prstGeom prst="rect">
            <a:avLst/>
          </a:prstGeom>
        </p:spPr>
      </p:pic>
      <p:pic>
        <p:nvPicPr>
          <p:cNvPr id="1030" name="Picture 6" descr="Free sport sports pictogram vector">
            <a:extLst>
              <a:ext uri="{FF2B5EF4-FFF2-40B4-BE49-F238E27FC236}">
                <a16:creationId xmlns:a16="http://schemas.microsoft.com/office/drawing/2014/main" id="{0FD8E427-53CE-1D78-78D1-679F6F959C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31763" y="4123954"/>
            <a:ext cx="1687258" cy="16133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blue and grey circle with black text and gloves&#10;&#10;Description automatically generated">
            <a:extLst>
              <a:ext uri="{FF2B5EF4-FFF2-40B4-BE49-F238E27FC236}">
                <a16:creationId xmlns:a16="http://schemas.microsoft.com/office/drawing/2014/main" id="{4D1BD22E-22C2-4B18-86BD-01C039146C2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54410" y="1319365"/>
            <a:ext cx="1557451" cy="1564404"/>
          </a:xfrm>
          <a:prstGeom prst="rect">
            <a:avLst/>
          </a:prstGeom>
        </p:spPr>
      </p:pic>
    </p:spTree>
    <p:extLst>
      <p:ext uri="{BB962C8B-B14F-4D97-AF65-F5344CB8AC3E}">
        <p14:creationId xmlns:p14="http://schemas.microsoft.com/office/powerpoint/2010/main" val="408841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wheel(1)">
                                      <p:cBhvr>
                                        <p:cTn id="47" dur="20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wheel(1)">
                                      <p:cBhvr>
                                        <p:cTn id="52"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 grpId="0" animBg="1"/>
      <p:bldP spid="30" grpId="0" animBg="1"/>
      <p:bldP spid="31" grpId="0" animBg="1"/>
      <p:bldP spid="35" grpId="0" animBg="1"/>
      <p:bldP spid="37" grpId="0" animBg="1"/>
      <p:bldP spid="38" grpId="0" animBg="1"/>
      <p:bldP spid="4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EB8CF9D-3D7E-42D0-A487-EB2F8FB24BF3}"/>
              </a:ext>
            </a:extLst>
          </p:cNvPr>
          <p:cNvCxnSpPr>
            <a:cxnSpLocks/>
          </p:cNvCxnSpPr>
          <p:nvPr/>
        </p:nvCxnSpPr>
        <p:spPr>
          <a:xfrm>
            <a:off x="6140674" y="0"/>
            <a:ext cx="0" cy="68580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pic>
        <p:nvPicPr>
          <p:cNvPr id="12" name="Graphic 11" descr="Teacher">
            <a:extLst>
              <a:ext uri="{FF2B5EF4-FFF2-40B4-BE49-F238E27FC236}">
                <a16:creationId xmlns:a16="http://schemas.microsoft.com/office/drawing/2014/main" id="{A7B3F7F3-00C9-4792-AC53-EC513A32E7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600" y="78577"/>
            <a:ext cx="914400" cy="914400"/>
          </a:xfrm>
          <a:prstGeom prst="rect">
            <a:avLst/>
          </a:prstGeom>
        </p:spPr>
      </p:pic>
      <p:sp>
        <p:nvSpPr>
          <p:cNvPr id="14" name="Speech Bubble: Rectangle with Corners Rounded 13">
            <a:extLst>
              <a:ext uri="{FF2B5EF4-FFF2-40B4-BE49-F238E27FC236}">
                <a16:creationId xmlns:a16="http://schemas.microsoft.com/office/drawing/2014/main" id="{CA742D23-8DE7-4A3F-8D48-D641937600E2}"/>
              </a:ext>
            </a:extLst>
          </p:cNvPr>
          <p:cNvSpPr/>
          <p:nvPr/>
        </p:nvSpPr>
        <p:spPr>
          <a:xfrm>
            <a:off x="1224621" y="247799"/>
            <a:ext cx="2654924"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Google Shape;108;p3">
            <a:extLst>
              <a:ext uri="{FF2B5EF4-FFF2-40B4-BE49-F238E27FC236}">
                <a16:creationId xmlns:a16="http://schemas.microsoft.com/office/drawing/2014/main" id="{E330BFB4-A4BB-4DBD-BE62-828B215291EC}"/>
              </a:ext>
            </a:extLst>
          </p:cNvPr>
          <p:cNvSpPr txBox="1"/>
          <p:nvPr/>
        </p:nvSpPr>
        <p:spPr>
          <a:xfrm>
            <a:off x="1358935" y="233533"/>
            <a:ext cx="574102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Was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30" name="Rounded Rectangular Callout 24">
            <a:extLst>
              <a:ext uri="{FF2B5EF4-FFF2-40B4-BE49-F238E27FC236}">
                <a16:creationId xmlns:a16="http://schemas.microsoft.com/office/drawing/2014/main" id="{6AEE3CD8-0C55-443C-BCDD-A2F3F61B3E42}"/>
              </a:ext>
            </a:extLst>
          </p:cNvPr>
          <p:cNvSpPr/>
          <p:nvPr/>
        </p:nvSpPr>
        <p:spPr>
          <a:xfrm>
            <a:off x="4289709" y="976393"/>
            <a:ext cx="3701929" cy="1200329"/>
          </a:xfrm>
          <a:prstGeom prst="wedgeRoundRectCallout">
            <a:avLst>
              <a:gd name="adj1" fmla="val -23458"/>
              <a:gd name="adj2" fmla="val 45417"/>
              <a:gd name="adj3" fmla="val 16667"/>
            </a:avLst>
          </a:prstGeom>
          <a:solidFill>
            <a:srgbClr val="00206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Rectangle: Rounded Corners 3">
            <a:extLst>
              <a:ext uri="{FF2B5EF4-FFF2-40B4-BE49-F238E27FC236}">
                <a16:creationId xmlns:a16="http://schemas.microsoft.com/office/drawing/2014/main" id="{768CD1E6-1D68-42DB-8277-C29C59B1AE9E}"/>
              </a:ext>
            </a:extLst>
          </p:cNvPr>
          <p:cNvSpPr/>
          <p:nvPr/>
        </p:nvSpPr>
        <p:spPr>
          <a:xfrm>
            <a:off x="1059825" y="2176722"/>
            <a:ext cx="3497879" cy="312394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nvGrpSpPr>
          <p:cNvPr id="32" name="Group 31">
            <a:extLst>
              <a:ext uri="{FF2B5EF4-FFF2-40B4-BE49-F238E27FC236}">
                <a16:creationId xmlns:a16="http://schemas.microsoft.com/office/drawing/2014/main" id="{8C922227-EAA7-48D0-BF3F-1AF8DF0FC0AE}"/>
              </a:ext>
            </a:extLst>
          </p:cNvPr>
          <p:cNvGrpSpPr/>
          <p:nvPr/>
        </p:nvGrpSpPr>
        <p:grpSpPr>
          <a:xfrm>
            <a:off x="10688063" y="284615"/>
            <a:ext cx="1240568" cy="1008631"/>
            <a:chOff x="10818487" y="2376307"/>
            <a:chExt cx="1240568" cy="1008631"/>
          </a:xfrm>
        </p:grpSpPr>
        <p:sp>
          <p:nvSpPr>
            <p:cNvPr id="33" name="Oval 32">
              <a:extLst>
                <a:ext uri="{FF2B5EF4-FFF2-40B4-BE49-F238E27FC236}">
                  <a16:creationId xmlns:a16="http://schemas.microsoft.com/office/drawing/2014/main" id="{E67BF174-5E61-48A1-9096-7FA30175C416}"/>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4" name="Explosion: 8 Points 33">
              <a:extLst>
                <a:ext uri="{FF2B5EF4-FFF2-40B4-BE49-F238E27FC236}">
                  <a16:creationId xmlns:a16="http://schemas.microsoft.com/office/drawing/2014/main" id="{BCE4141C-D89E-41F3-B6E8-8E33F141B2D9}"/>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5" name="Explosion: 8 Points 34">
              <a:extLst>
                <a:ext uri="{FF2B5EF4-FFF2-40B4-BE49-F238E27FC236}">
                  <a16:creationId xmlns:a16="http://schemas.microsoft.com/office/drawing/2014/main" id="{4DABE731-E438-48AB-9090-B560449A4040}"/>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36" name="TextBox 35">
              <a:extLst>
                <a:ext uri="{FF2B5EF4-FFF2-40B4-BE49-F238E27FC236}">
                  <a16:creationId xmlns:a16="http://schemas.microsoft.com/office/drawing/2014/main" id="{D2BD6FAA-99AF-4EED-98E6-D4BE131166D9}"/>
                </a:ext>
              </a:extLst>
            </p:cNvPr>
            <p:cNvSpPr txBox="1"/>
            <p:nvPr/>
          </p:nvSpPr>
          <p:spPr>
            <a:xfrm rot="20326871">
              <a:off x="10872112" y="2657476"/>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3" name="Picture 2" descr="A red and blue logo&#10;&#10;Description automatically generated">
            <a:extLst>
              <a:ext uri="{FF2B5EF4-FFF2-40B4-BE49-F238E27FC236}">
                <a16:creationId xmlns:a16="http://schemas.microsoft.com/office/drawing/2014/main" id="{438DDD96-69F7-4802-8D00-C5AC160D37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8245" y="2762662"/>
            <a:ext cx="2404194" cy="2319465"/>
          </a:xfrm>
          <a:prstGeom prst="rect">
            <a:avLst/>
          </a:prstGeom>
        </p:spPr>
      </p:pic>
      <p:pic>
        <p:nvPicPr>
          <p:cNvPr id="17" name="Picture 16" descr="A hand with a black outline&#10;&#10;Description automatically generated">
            <a:extLst>
              <a:ext uri="{FF2B5EF4-FFF2-40B4-BE49-F238E27FC236}">
                <a16:creationId xmlns:a16="http://schemas.microsoft.com/office/drawing/2014/main" id="{EC62ADED-ED7D-445B-9D69-C88175AFA2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4150" y="2540963"/>
            <a:ext cx="2647046" cy="2541164"/>
          </a:xfrm>
          <a:prstGeom prst="rect">
            <a:avLst/>
          </a:prstGeom>
        </p:spPr>
      </p:pic>
    </p:spTree>
    <p:extLst>
      <p:ext uri="{BB962C8B-B14F-4D97-AF65-F5344CB8AC3E}">
        <p14:creationId xmlns:p14="http://schemas.microsoft.com/office/powerpoint/2010/main" val="68294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EB8CF9D-3D7E-42D0-A487-EB2F8FB24BF3}"/>
              </a:ext>
            </a:extLst>
          </p:cNvPr>
          <p:cNvCxnSpPr>
            <a:cxnSpLocks/>
          </p:cNvCxnSpPr>
          <p:nvPr/>
        </p:nvCxnSpPr>
        <p:spPr>
          <a:xfrm>
            <a:off x="6140674" y="0"/>
            <a:ext cx="0" cy="68580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pic>
        <p:nvPicPr>
          <p:cNvPr id="12" name="Graphic 11" descr="Teacher">
            <a:extLst>
              <a:ext uri="{FF2B5EF4-FFF2-40B4-BE49-F238E27FC236}">
                <a16:creationId xmlns:a16="http://schemas.microsoft.com/office/drawing/2014/main" id="{A7B3F7F3-00C9-4792-AC53-EC513A32E7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600" y="78577"/>
            <a:ext cx="914400" cy="914400"/>
          </a:xfrm>
          <a:prstGeom prst="rect">
            <a:avLst/>
          </a:prstGeom>
        </p:spPr>
      </p:pic>
      <p:sp>
        <p:nvSpPr>
          <p:cNvPr id="14" name="Speech Bubble: Rectangle with Corners Rounded 13">
            <a:extLst>
              <a:ext uri="{FF2B5EF4-FFF2-40B4-BE49-F238E27FC236}">
                <a16:creationId xmlns:a16="http://schemas.microsoft.com/office/drawing/2014/main" id="{CA742D23-8DE7-4A3F-8D48-D641937600E2}"/>
              </a:ext>
            </a:extLst>
          </p:cNvPr>
          <p:cNvSpPr/>
          <p:nvPr/>
        </p:nvSpPr>
        <p:spPr>
          <a:xfrm>
            <a:off x="1059826" y="248762"/>
            <a:ext cx="2747302"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Google Shape;108;p3">
            <a:extLst>
              <a:ext uri="{FF2B5EF4-FFF2-40B4-BE49-F238E27FC236}">
                <a16:creationId xmlns:a16="http://schemas.microsoft.com/office/drawing/2014/main" id="{E330BFB4-A4BB-4DBD-BE62-828B215291EC}"/>
              </a:ext>
            </a:extLst>
          </p:cNvPr>
          <p:cNvSpPr txBox="1"/>
          <p:nvPr/>
        </p:nvSpPr>
        <p:spPr>
          <a:xfrm>
            <a:off x="1421937" y="277696"/>
            <a:ext cx="27473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Was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30" name="Rounded Rectangular Callout 24">
            <a:extLst>
              <a:ext uri="{FF2B5EF4-FFF2-40B4-BE49-F238E27FC236}">
                <a16:creationId xmlns:a16="http://schemas.microsoft.com/office/drawing/2014/main" id="{6AEE3CD8-0C55-443C-BCDD-A2F3F61B3E42}"/>
              </a:ext>
            </a:extLst>
          </p:cNvPr>
          <p:cNvSpPr/>
          <p:nvPr/>
        </p:nvSpPr>
        <p:spPr>
          <a:xfrm>
            <a:off x="4443138" y="935759"/>
            <a:ext cx="3305724" cy="1200329"/>
          </a:xfrm>
          <a:prstGeom prst="wedgeRoundRectCallout">
            <a:avLst>
              <a:gd name="adj1" fmla="val -23458"/>
              <a:gd name="adj2" fmla="val 45417"/>
              <a:gd name="adj3" fmla="val 16667"/>
            </a:avLst>
          </a:prstGeom>
          <a:solidFill>
            <a:srgbClr val="00206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machen</a:t>
            </a:r>
            <a:endParaRPr kumimoji="0" lang="en-GB"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Rectangle: Rounded Corners 22">
            <a:extLst>
              <a:ext uri="{FF2B5EF4-FFF2-40B4-BE49-F238E27FC236}">
                <a16:creationId xmlns:a16="http://schemas.microsoft.com/office/drawing/2014/main" id="{6EBA550B-95E3-43C9-BE91-B9502CD04A3C}"/>
              </a:ext>
            </a:extLst>
          </p:cNvPr>
          <p:cNvSpPr/>
          <p:nvPr/>
        </p:nvSpPr>
        <p:spPr>
          <a:xfrm>
            <a:off x="7074865" y="2291022"/>
            <a:ext cx="3497879" cy="312394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nvGrpSpPr>
          <p:cNvPr id="24" name="Group 23">
            <a:extLst>
              <a:ext uri="{FF2B5EF4-FFF2-40B4-BE49-F238E27FC236}">
                <a16:creationId xmlns:a16="http://schemas.microsoft.com/office/drawing/2014/main" id="{6BE9B2A8-DE2C-47CF-A5DE-23C55E38D646}"/>
              </a:ext>
            </a:extLst>
          </p:cNvPr>
          <p:cNvGrpSpPr/>
          <p:nvPr/>
        </p:nvGrpSpPr>
        <p:grpSpPr>
          <a:xfrm>
            <a:off x="10734005" y="231726"/>
            <a:ext cx="1240568" cy="1008631"/>
            <a:chOff x="10818487" y="2376307"/>
            <a:chExt cx="1240568" cy="1008631"/>
          </a:xfrm>
        </p:grpSpPr>
        <p:sp>
          <p:nvSpPr>
            <p:cNvPr id="25" name="Oval 24">
              <a:extLst>
                <a:ext uri="{FF2B5EF4-FFF2-40B4-BE49-F238E27FC236}">
                  <a16:creationId xmlns:a16="http://schemas.microsoft.com/office/drawing/2014/main" id="{4D8F3331-CFF2-4171-BB22-8A1E3640723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6" name="Explosion: 8 Points 25">
              <a:extLst>
                <a:ext uri="{FF2B5EF4-FFF2-40B4-BE49-F238E27FC236}">
                  <a16:creationId xmlns:a16="http://schemas.microsoft.com/office/drawing/2014/main" id="{5C2498FB-99F9-4F6F-ACE4-8F1BDD7AFDE9}"/>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1" name="Explosion: 8 Points 30">
              <a:extLst>
                <a:ext uri="{FF2B5EF4-FFF2-40B4-BE49-F238E27FC236}">
                  <a16:creationId xmlns:a16="http://schemas.microsoft.com/office/drawing/2014/main" id="{EB76FE60-3F0D-4C72-882C-0D93693D14B7}"/>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32" name="TextBox 31">
              <a:extLst>
                <a:ext uri="{FF2B5EF4-FFF2-40B4-BE49-F238E27FC236}">
                  <a16:creationId xmlns:a16="http://schemas.microsoft.com/office/drawing/2014/main" id="{9EE24B1E-A658-4725-9B63-D71DD95C0ED7}"/>
                </a:ext>
              </a:extLst>
            </p:cNvPr>
            <p:cNvSpPr txBox="1"/>
            <p:nvPr/>
          </p:nvSpPr>
          <p:spPr>
            <a:xfrm rot="20326871">
              <a:off x="10872112" y="2657476"/>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7" name="Picture 6" descr="A white circle with red text&#10;&#10;Description automatically generated">
            <a:extLst>
              <a:ext uri="{FF2B5EF4-FFF2-40B4-BE49-F238E27FC236}">
                <a16:creationId xmlns:a16="http://schemas.microsoft.com/office/drawing/2014/main" id="{FA878277-5502-4D33-A8C7-60FAD69411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7697" y="2510179"/>
            <a:ext cx="2712214" cy="2685625"/>
          </a:xfrm>
          <a:prstGeom prst="rect">
            <a:avLst/>
          </a:prstGeom>
        </p:spPr>
      </p:pic>
      <p:pic>
        <p:nvPicPr>
          <p:cNvPr id="9" name="Picture 8" descr="A cartoon of a purple monster with a hand flexing his muscles&#10;&#10;Description automatically generated">
            <a:extLst>
              <a:ext uri="{FF2B5EF4-FFF2-40B4-BE49-F238E27FC236}">
                <a16:creationId xmlns:a16="http://schemas.microsoft.com/office/drawing/2014/main" id="{2197D4C6-942F-462A-A876-EA64119E3B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7647" y="2551301"/>
            <a:ext cx="2850760" cy="2939451"/>
          </a:xfrm>
          <a:prstGeom prst="rect">
            <a:avLst/>
          </a:prstGeom>
        </p:spPr>
      </p:pic>
    </p:spTree>
    <p:extLst>
      <p:ext uri="{BB962C8B-B14F-4D97-AF65-F5344CB8AC3E}">
        <p14:creationId xmlns:p14="http://schemas.microsoft.com/office/powerpoint/2010/main" val="4059850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EB8CF9D-3D7E-42D0-A487-EB2F8FB24BF3}"/>
              </a:ext>
            </a:extLst>
          </p:cNvPr>
          <p:cNvCxnSpPr>
            <a:cxnSpLocks/>
          </p:cNvCxnSpPr>
          <p:nvPr/>
        </p:nvCxnSpPr>
        <p:spPr>
          <a:xfrm>
            <a:off x="6140674" y="0"/>
            <a:ext cx="0" cy="68580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pic>
        <p:nvPicPr>
          <p:cNvPr id="12" name="Graphic 11" descr="Teacher">
            <a:extLst>
              <a:ext uri="{FF2B5EF4-FFF2-40B4-BE49-F238E27FC236}">
                <a16:creationId xmlns:a16="http://schemas.microsoft.com/office/drawing/2014/main" id="{A7B3F7F3-00C9-4792-AC53-EC513A32E7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600" y="78577"/>
            <a:ext cx="914400" cy="914400"/>
          </a:xfrm>
          <a:prstGeom prst="rect">
            <a:avLst/>
          </a:prstGeom>
        </p:spPr>
      </p:pic>
      <p:sp>
        <p:nvSpPr>
          <p:cNvPr id="14" name="Speech Bubble: Rectangle with Corners Rounded 13">
            <a:extLst>
              <a:ext uri="{FF2B5EF4-FFF2-40B4-BE49-F238E27FC236}">
                <a16:creationId xmlns:a16="http://schemas.microsoft.com/office/drawing/2014/main" id="{CA742D23-8DE7-4A3F-8D48-D641937600E2}"/>
              </a:ext>
            </a:extLst>
          </p:cNvPr>
          <p:cNvSpPr/>
          <p:nvPr/>
        </p:nvSpPr>
        <p:spPr>
          <a:xfrm>
            <a:off x="1059825" y="248762"/>
            <a:ext cx="292638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Google Shape;108;p3">
            <a:extLst>
              <a:ext uri="{FF2B5EF4-FFF2-40B4-BE49-F238E27FC236}">
                <a16:creationId xmlns:a16="http://schemas.microsoft.com/office/drawing/2014/main" id="{E330BFB4-A4BB-4DBD-BE62-828B215291EC}"/>
              </a:ext>
            </a:extLst>
          </p:cNvPr>
          <p:cNvSpPr txBox="1"/>
          <p:nvPr/>
        </p:nvSpPr>
        <p:spPr>
          <a:xfrm>
            <a:off x="1172639" y="248762"/>
            <a:ext cx="517100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Was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30" name="Rounded Rectangular Callout 24">
            <a:extLst>
              <a:ext uri="{FF2B5EF4-FFF2-40B4-BE49-F238E27FC236}">
                <a16:creationId xmlns:a16="http://schemas.microsoft.com/office/drawing/2014/main" id="{6AEE3CD8-0C55-443C-BCDD-A2F3F61B3E42}"/>
              </a:ext>
            </a:extLst>
          </p:cNvPr>
          <p:cNvSpPr/>
          <p:nvPr/>
        </p:nvSpPr>
        <p:spPr>
          <a:xfrm>
            <a:off x="4696619" y="831654"/>
            <a:ext cx="2888109" cy="1200329"/>
          </a:xfrm>
          <a:prstGeom prst="wedgeRoundRectCallout">
            <a:avLst>
              <a:gd name="adj1" fmla="val -23458"/>
              <a:gd name="adj2" fmla="val 45417"/>
              <a:gd name="adj3" fmla="val 16667"/>
            </a:avLst>
          </a:prstGeom>
          <a:solidFill>
            <a:srgbClr val="00206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spielen</a:t>
            </a:r>
            <a:endParaRPr kumimoji="0" lang="en-GB"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Rectangle: Rounded Corners 22">
            <a:extLst>
              <a:ext uri="{FF2B5EF4-FFF2-40B4-BE49-F238E27FC236}">
                <a16:creationId xmlns:a16="http://schemas.microsoft.com/office/drawing/2014/main" id="{354F9443-04FD-4942-BC02-837C69E82788}"/>
              </a:ext>
            </a:extLst>
          </p:cNvPr>
          <p:cNvSpPr/>
          <p:nvPr/>
        </p:nvSpPr>
        <p:spPr>
          <a:xfrm>
            <a:off x="1059825" y="2176722"/>
            <a:ext cx="3497879" cy="312394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nvGrpSpPr>
          <p:cNvPr id="24" name="Group 23">
            <a:extLst>
              <a:ext uri="{FF2B5EF4-FFF2-40B4-BE49-F238E27FC236}">
                <a16:creationId xmlns:a16="http://schemas.microsoft.com/office/drawing/2014/main" id="{98FB32AB-D903-4847-8B85-66B01AFD4A71}"/>
              </a:ext>
            </a:extLst>
          </p:cNvPr>
          <p:cNvGrpSpPr/>
          <p:nvPr/>
        </p:nvGrpSpPr>
        <p:grpSpPr>
          <a:xfrm>
            <a:off x="10653340" y="248762"/>
            <a:ext cx="1240568" cy="1008631"/>
            <a:chOff x="10818487" y="2376307"/>
            <a:chExt cx="1240568" cy="1008631"/>
          </a:xfrm>
        </p:grpSpPr>
        <p:sp>
          <p:nvSpPr>
            <p:cNvPr id="25" name="Oval 24">
              <a:extLst>
                <a:ext uri="{FF2B5EF4-FFF2-40B4-BE49-F238E27FC236}">
                  <a16:creationId xmlns:a16="http://schemas.microsoft.com/office/drawing/2014/main" id="{61CB68DB-565C-4FC7-8237-14DA21B2A1D5}"/>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6" name="Explosion: 8 Points 25">
              <a:extLst>
                <a:ext uri="{FF2B5EF4-FFF2-40B4-BE49-F238E27FC236}">
                  <a16:creationId xmlns:a16="http://schemas.microsoft.com/office/drawing/2014/main" id="{8752EE00-77E5-496D-A982-F54583166F9D}"/>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1" name="Explosion: 8 Points 30">
              <a:extLst>
                <a:ext uri="{FF2B5EF4-FFF2-40B4-BE49-F238E27FC236}">
                  <a16:creationId xmlns:a16="http://schemas.microsoft.com/office/drawing/2014/main" id="{36275AEB-BAED-432C-910B-C43AFB3BCFA7}"/>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32" name="TextBox 31">
              <a:extLst>
                <a:ext uri="{FF2B5EF4-FFF2-40B4-BE49-F238E27FC236}">
                  <a16:creationId xmlns:a16="http://schemas.microsoft.com/office/drawing/2014/main" id="{B5CA879C-47DF-4F70-A38C-D19996F5D328}"/>
                </a:ext>
              </a:extLst>
            </p:cNvPr>
            <p:cNvSpPr txBox="1"/>
            <p:nvPr/>
          </p:nvSpPr>
          <p:spPr>
            <a:xfrm rot="20326871">
              <a:off x="10872112" y="2657476"/>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9" name="Picture 8" descr="Icon&#10;&#10;Description automatically generated">
            <a:extLst>
              <a:ext uri="{FF2B5EF4-FFF2-40B4-BE49-F238E27FC236}">
                <a16:creationId xmlns:a16="http://schemas.microsoft.com/office/drawing/2014/main" id="{24D252E2-E105-58C9-6182-4B153D1436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7384" y="2612476"/>
            <a:ext cx="2518826" cy="2445551"/>
          </a:xfrm>
          <a:prstGeom prst="rect">
            <a:avLst/>
          </a:prstGeom>
        </p:spPr>
      </p:pic>
      <p:pic>
        <p:nvPicPr>
          <p:cNvPr id="16" name="Picture 15" descr="A red and blue logo&#10;&#10;Description automatically generated">
            <a:extLst>
              <a:ext uri="{FF2B5EF4-FFF2-40B4-BE49-F238E27FC236}">
                <a16:creationId xmlns:a16="http://schemas.microsoft.com/office/drawing/2014/main" id="{D0555BD5-598B-4D4F-863D-D2579C1FD0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8420" y="2612476"/>
            <a:ext cx="2534886" cy="2445551"/>
          </a:xfrm>
          <a:prstGeom prst="rect">
            <a:avLst/>
          </a:prstGeom>
        </p:spPr>
      </p:pic>
    </p:spTree>
    <p:extLst>
      <p:ext uri="{BB962C8B-B14F-4D97-AF65-F5344CB8AC3E}">
        <p14:creationId xmlns:p14="http://schemas.microsoft.com/office/powerpoint/2010/main" val="3319289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2511</Words>
  <Application>Microsoft Office PowerPoint</Application>
  <PresentationFormat>Widescreen</PresentationFormat>
  <Paragraphs>394</Paragraphs>
  <Slides>19</Slides>
  <Notes>19</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19</vt:i4>
      </vt:variant>
    </vt:vector>
  </HeadingPairs>
  <TitlesOfParts>
    <vt:vector size="28" baseType="lpstr">
      <vt:lpstr>Arial</vt:lpstr>
      <vt:lpstr>Calibri</vt:lpstr>
      <vt:lpstr>Century gothic</vt:lpstr>
      <vt:lpstr>Century gothic</vt:lpstr>
      <vt:lpstr>Modern Love</vt:lpstr>
      <vt:lpstr>Segoe Print</vt:lpstr>
      <vt:lpstr>Symbol</vt:lpstr>
      <vt:lpstr>Wingdings</vt:lpstr>
      <vt:lpstr>1_Office Theme</vt:lpstr>
      <vt:lpstr>Talking about things and things to do</vt:lpstr>
      <vt:lpstr>aussprechen</vt:lpstr>
      <vt:lpstr>aussprechen</vt:lpstr>
      <vt:lpstr>aussprechen</vt:lpstr>
      <vt:lpstr>Presentazione standard di PowerPoint</vt:lpstr>
      <vt:lpstr>Vokabeln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Who does what: weak verbs ‘you’ </vt:lpstr>
      <vt:lpstr>Kultur</vt:lpstr>
      <vt:lpstr>lesen</vt:lpstr>
      <vt:lpstr>Yes / no questions</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Ginevra Festanti</cp:lastModifiedBy>
  <cp:revision>44</cp:revision>
  <dcterms:created xsi:type="dcterms:W3CDTF">2021-07-02T19:27:01Z</dcterms:created>
  <dcterms:modified xsi:type="dcterms:W3CDTF">2024-01-11T20:30:22Z</dcterms:modified>
</cp:coreProperties>
</file>