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75" r:id="rId2"/>
    <p:sldId id="936" r:id="rId3"/>
    <p:sldId id="941" r:id="rId4"/>
    <p:sldId id="954" r:id="rId5"/>
    <p:sldId id="942" r:id="rId6"/>
    <p:sldId id="926" r:id="rId7"/>
    <p:sldId id="927" r:id="rId8"/>
    <p:sldId id="928" r:id="rId9"/>
    <p:sldId id="929" r:id="rId10"/>
    <p:sldId id="930" r:id="rId11"/>
    <p:sldId id="931" r:id="rId12"/>
    <p:sldId id="932" r:id="rId13"/>
    <p:sldId id="933" r:id="rId14"/>
    <p:sldId id="943" r:id="rId15"/>
    <p:sldId id="955" r:id="rId16"/>
    <p:sldId id="934" r:id="rId17"/>
    <p:sldId id="945" r:id="rId18"/>
    <p:sldId id="956" r:id="rId19"/>
    <p:sldId id="957" r:id="rId20"/>
    <p:sldId id="958" r:id="rId21"/>
    <p:sldId id="953" r:id="rId22"/>
    <p:sldId id="93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99E1BE-1791-4868-86CB-179312B9714A}" v="559" dt="2023-10-02T15:17:34.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8" autoAdjust="0"/>
    <p:restoredTop sz="67940" autoAdjust="0"/>
  </p:normalViewPr>
  <p:slideViewPr>
    <p:cSldViewPr snapToGrid="0">
      <p:cViewPr varScale="1">
        <p:scale>
          <a:sx n="45" d="100"/>
          <a:sy n="45" d="100"/>
        </p:scale>
        <p:origin x="1560" y="2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30/11/2023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‹N›</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now LDP (www.ldpedagogy.org).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kumimoji="0" lang="fr-FR" sz="12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[ß-] [-</a:t>
            </a:r>
            <a:r>
              <a:rPr kumimoji="0" lang="fr-FR" sz="12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ss</a:t>
            </a:r>
            <a:r>
              <a:rPr kumimoji="0" lang="fr-FR" sz="12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[-s]</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Nummer </a:t>
            </a:r>
            <a:r>
              <a:rPr lang="de-DE" sz="1200" b="0" i="0" strike="noStrike" spc="-1" dirty="0">
                <a:solidFill>
                  <a:srgbClr val="002060"/>
                </a:solidFill>
                <a:latin typeface="Century Gothic"/>
                <a:ea typeface="Century Gothic"/>
              </a:rPr>
              <a:t>[806] </a:t>
            </a:r>
            <a:r>
              <a:rPr lang="de-DE" sz="1200" b="1" i="0" strike="noStrike" spc="-1" dirty="0">
                <a:solidFill>
                  <a:srgbClr val="002060"/>
                </a:solidFill>
                <a:latin typeface="Century Gothic"/>
                <a:ea typeface="Century Gothic"/>
              </a:rPr>
              <a:t>null </a:t>
            </a:r>
            <a:r>
              <a:rPr lang="de-DE" sz="1200" b="0" i="0" strike="noStrike" spc="-1" dirty="0">
                <a:solidFill>
                  <a:srgbClr val="002060"/>
                </a:solidFill>
                <a:latin typeface="Century Gothic"/>
                <a:ea typeface="Century Gothic"/>
              </a:rPr>
              <a:t>[1680] </a:t>
            </a:r>
            <a:r>
              <a:rPr lang="de-DE" sz="1200" b="1" i="0" strike="noStrike" spc="-1" dirty="0">
                <a:solidFill>
                  <a:srgbClr val="002060"/>
                </a:solidFill>
                <a:latin typeface="Century Gothic"/>
                <a:ea typeface="Century Gothic"/>
              </a:rPr>
              <a:t>eins </a:t>
            </a:r>
            <a:r>
              <a:rPr lang="de-DE" sz="1200" b="0" i="0" strike="noStrike" spc="-1" dirty="0">
                <a:solidFill>
                  <a:srgbClr val="002060"/>
                </a:solidFill>
                <a:latin typeface="Century Gothic"/>
                <a:ea typeface="Century Gothic"/>
              </a:rPr>
              <a:t>[774] </a:t>
            </a:r>
            <a:r>
              <a:rPr lang="de-DE" sz="1200" b="1" i="0" strike="noStrike" spc="-1" dirty="0">
                <a:solidFill>
                  <a:srgbClr val="002060"/>
                </a:solidFill>
                <a:latin typeface="Century Gothic"/>
                <a:ea typeface="Century Gothic"/>
              </a:rPr>
              <a:t>zwei </a:t>
            </a:r>
            <a:r>
              <a:rPr lang="de-DE" sz="1200" b="0" i="0" strike="noStrike" spc="-1" dirty="0">
                <a:solidFill>
                  <a:srgbClr val="002060"/>
                </a:solidFill>
                <a:latin typeface="Century Gothic"/>
                <a:ea typeface="Century Gothic"/>
              </a:rPr>
              <a:t>[70] </a:t>
            </a:r>
            <a:r>
              <a:rPr lang="de-DE" sz="1200" b="1" i="0" strike="noStrike" spc="-1" dirty="0">
                <a:solidFill>
                  <a:srgbClr val="002060"/>
                </a:solidFill>
                <a:latin typeface="Century Gothic"/>
                <a:ea typeface="Century Gothic"/>
              </a:rPr>
              <a:t>drei </a:t>
            </a:r>
            <a:r>
              <a:rPr lang="de-DE" sz="1200" b="0" i="0" strike="noStrike" spc="-1" dirty="0">
                <a:solidFill>
                  <a:srgbClr val="002060"/>
                </a:solidFill>
                <a:latin typeface="Century Gothic"/>
                <a:ea typeface="Century Gothic"/>
              </a:rPr>
              <a:t>[106] </a:t>
            </a:r>
            <a:r>
              <a:rPr lang="de-DE" sz="1200" b="1" i="0" strike="noStrike" spc="-1" dirty="0">
                <a:solidFill>
                  <a:srgbClr val="002060"/>
                </a:solidFill>
                <a:latin typeface="Century Gothic"/>
                <a:ea typeface="Century Gothic"/>
              </a:rPr>
              <a:t>vier </a:t>
            </a:r>
            <a:r>
              <a:rPr lang="de-DE" sz="1200" b="0" i="0" strike="noStrike" spc="-1" dirty="0">
                <a:solidFill>
                  <a:srgbClr val="002060"/>
                </a:solidFill>
                <a:latin typeface="Century Gothic"/>
                <a:ea typeface="Century Gothic"/>
              </a:rPr>
              <a:t>[200] </a:t>
            </a:r>
            <a:r>
              <a:rPr lang="de-DE" sz="1200" b="1" i="0" strike="noStrike" spc="-1" dirty="0">
                <a:solidFill>
                  <a:srgbClr val="002060"/>
                </a:solidFill>
                <a:latin typeface="Century Gothic"/>
                <a:ea typeface="Century Gothic"/>
              </a:rPr>
              <a:t>fünf </a:t>
            </a:r>
            <a:r>
              <a:rPr lang="de-DE" sz="1200" b="0" i="0" strike="noStrike" spc="-1" dirty="0">
                <a:solidFill>
                  <a:srgbClr val="002060"/>
                </a:solidFill>
                <a:latin typeface="Century Gothic"/>
                <a:ea typeface="Century Gothic"/>
              </a:rPr>
              <a:t>[274] </a:t>
            </a:r>
            <a:r>
              <a:rPr lang="de-DE" sz="1200" b="1" i="0" strike="noStrike" spc="-1" dirty="0">
                <a:solidFill>
                  <a:srgbClr val="002060"/>
                </a:solidFill>
                <a:latin typeface="Century Gothic"/>
                <a:ea typeface="Century Gothic"/>
              </a:rPr>
              <a:t>sechs </a:t>
            </a:r>
            <a:r>
              <a:rPr lang="de-DE" sz="1200" b="0" i="0" strike="noStrike" spc="-1" dirty="0">
                <a:solidFill>
                  <a:srgbClr val="002060"/>
                </a:solidFill>
                <a:latin typeface="Century Gothic"/>
                <a:ea typeface="Century Gothic"/>
              </a:rPr>
              <a:t>[428] </a:t>
            </a:r>
            <a:r>
              <a:rPr lang="de-DE" sz="1200" b="1" i="0" strike="noStrike" spc="-1" dirty="0">
                <a:solidFill>
                  <a:srgbClr val="002060"/>
                </a:solidFill>
                <a:latin typeface="Century Gothic"/>
                <a:ea typeface="Century Gothic"/>
              </a:rPr>
              <a:t>sieben </a:t>
            </a:r>
            <a:r>
              <a:rPr lang="de-DE" sz="1200" b="0" i="0" strike="noStrike" spc="-1" dirty="0">
                <a:solidFill>
                  <a:srgbClr val="002060"/>
                </a:solidFill>
                <a:latin typeface="Century Gothic"/>
                <a:ea typeface="Century Gothic"/>
              </a:rPr>
              <a:t>[611] </a:t>
            </a:r>
            <a:r>
              <a:rPr lang="de-DE" sz="1200" b="1" i="0" strike="noStrike" spc="-1" dirty="0">
                <a:solidFill>
                  <a:srgbClr val="002060"/>
                </a:solidFill>
                <a:latin typeface="Century Gothic"/>
                <a:ea typeface="Century Gothic"/>
              </a:rPr>
              <a:t>acht </a:t>
            </a:r>
            <a:r>
              <a:rPr lang="de-DE" sz="1200" b="0" i="0" strike="noStrike" spc="-1" dirty="0">
                <a:solidFill>
                  <a:srgbClr val="002060"/>
                </a:solidFill>
                <a:latin typeface="Century Gothic"/>
                <a:ea typeface="Century Gothic"/>
              </a:rPr>
              <a:t>[645] </a:t>
            </a:r>
            <a:r>
              <a:rPr lang="de-DE" sz="1200" b="1" i="0" strike="noStrike" spc="-1" dirty="0">
                <a:solidFill>
                  <a:srgbClr val="002060"/>
                </a:solidFill>
                <a:latin typeface="Century Gothic"/>
                <a:ea typeface="Century Gothic"/>
              </a:rPr>
              <a:t>neun </a:t>
            </a:r>
            <a:r>
              <a:rPr lang="de-DE" sz="1200" b="0" i="0" strike="noStrike" spc="-1" dirty="0">
                <a:solidFill>
                  <a:srgbClr val="002060"/>
                </a:solidFill>
                <a:latin typeface="Century Gothic"/>
                <a:ea typeface="Century Gothic"/>
              </a:rPr>
              <a:t>[1053] </a:t>
            </a:r>
            <a:r>
              <a:rPr lang="de-DE" sz="1200" b="1" i="0" strike="noStrike" spc="-1" dirty="0">
                <a:solidFill>
                  <a:srgbClr val="002060"/>
                </a:solidFill>
                <a:latin typeface="Century Gothic"/>
                <a:ea typeface="Century Gothic"/>
              </a:rPr>
              <a:t>zehn </a:t>
            </a:r>
            <a:r>
              <a:rPr lang="de-DE" sz="1200" b="0" i="0" strike="noStrike" spc="-1" dirty="0">
                <a:solidFill>
                  <a:srgbClr val="002060"/>
                </a:solidFill>
                <a:latin typeface="Century Gothic"/>
                <a:ea typeface="Century Gothic"/>
              </a:rPr>
              <a:t>[333] </a:t>
            </a:r>
            <a:r>
              <a:rPr lang="de-DE" sz="1200" b="1" i="0" strike="noStrike" spc="-1" dirty="0">
                <a:solidFill>
                  <a:srgbClr val="002060"/>
                </a:solidFill>
                <a:latin typeface="Century Gothic"/>
                <a:ea typeface="Century Gothic"/>
              </a:rPr>
              <a:t>elf </a:t>
            </a:r>
            <a:r>
              <a:rPr lang="de-DE" sz="1200" b="0" i="0" strike="noStrike" spc="-1" dirty="0">
                <a:solidFill>
                  <a:srgbClr val="002060"/>
                </a:solidFill>
                <a:latin typeface="Century Gothic"/>
                <a:ea typeface="Century Gothic"/>
              </a:rPr>
              <a:t>[1507] </a:t>
            </a:r>
            <a:r>
              <a:rPr lang="de-DE" sz="1200" b="1" i="0" strike="noStrike" spc="-1" dirty="0">
                <a:solidFill>
                  <a:srgbClr val="002060"/>
                </a:solidFill>
                <a:latin typeface="Century Gothic"/>
                <a:ea typeface="Century Gothic"/>
              </a:rPr>
              <a:t>zwölf </a:t>
            </a:r>
            <a:r>
              <a:rPr lang="de-DE" sz="1200" b="0" i="0" strike="noStrike" spc="-1" dirty="0">
                <a:solidFill>
                  <a:srgbClr val="002060"/>
                </a:solidFill>
                <a:latin typeface="Century Gothic"/>
                <a:ea typeface="Century Gothic"/>
              </a:rPr>
              <a:t>[1080] </a:t>
            </a:r>
            <a:r>
              <a:rPr lang="de-DE" sz="1200" b="1" i="0" strike="noStrike" spc="-1" dirty="0">
                <a:solidFill>
                  <a:srgbClr val="002060"/>
                </a:solidFill>
                <a:latin typeface="Century Gothic"/>
                <a:ea typeface="Century Gothic"/>
              </a:rPr>
              <a:t>es gibt </a:t>
            </a:r>
            <a:r>
              <a:rPr lang="de-DE" sz="1200" b="0" i="0" strike="noStrike" spc="-1" dirty="0">
                <a:solidFill>
                  <a:srgbClr val="002060"/>
                </a:solidFill>
                <a:latin typeface="Century Gothic"/>
                <a:ea typeface="Century Gothic"/>
              </a:rPr>
              <a:t>[n/a]</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1: </a:t>
            </a:r>
            <a:r>
              <a:rPr lang="de-DE" sz="1200" b="1" i="0" strike="noStrike" spc="-1" dirty="0">
                <a:solidFill>
                  <a:srgbClr val="002060"/>
                </a:solidFill>
                <a:latin typeface="Century Gothic"/>
                <a:ea typeface="Century Gothic"/>
              </a:rPr>
              <a:t> </a:t>
            </a:r>
            <a:r>
              <a:rPr lang="en-GB" sz="1800" b="0" i="0" u="none" strike="noStrike" dirty="0">
                <a:solidFill>
                  <a:srgbClr val="002060"/>
                </a:solidFill>
                <a:effectLst/>
                <a:latin typeface="Century Gothic" panose="020B0502020202020204" pitchFamily="34" charset="0"/>
              </a:rPr>
              <a:t>Gruppe [369] </a:t>
            </a:r>
            <a:r>
              <a:rPr lang="en-GB" sz="1800" b="0" i="0" u="none" strike="noStrike" dirty="0" err="1">
                <a:solidFill>
                  <a:srgbClr val="002060"/>
                </a:solidFill>
                <a:effectLst/>
                <a:latin typeface="Century Gothic" panose="020B0502020202020204" pitchFamily="34" charset="0"/>
              </a:rPr>
              <a:t>Lieblings</a:t>
            </a:r>
            <a:r>
              <a:rPr lang="en-GB" sz="1800" b="0" i="0" u="none" strike="noStrike" dirty="0">
                <a:solidFill>
                  <a:srgbClr val="002060"/>
                </a:solidFill>
                <a:effectLst/>
                <a:latin typeface="Century Gothic" panose="020B0502020202020204" pitchFamily="34" charset="0"/>
              </a:rPr>
              <a:t> - [n/a] Song [3373] </a:t>
            </a:r>
          </a:p>
          <a:p>
            <a:pPr marL="216000" indent="-216000">
              <a:lnSpc>
                <a:spcPct val="100000"/>
              </a:lnSpc>
            </a:pP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2: </a:t>
            </a:r>
            <a:r>
              <a:rPr lang="de-DE" sz="1200" b="0" i="0" strike="noStrike" spc="-1" dirty="0" err="1">
                <a:solidFill>
                  <a:srgbClr val="002060"/>
                </a:solidFill>
                <a:latin typeface="Century Gothic"/>
                <a:ea typeface="Century Gothic"/>
              </a:rPr>
              <a:t>revisit</a:t>
            </a:r>
            <a:r>
              <a:rPr lang="de-DE" sz="1200" b="0" i="0" strike="noStrike" spc="-1" dirty="0">
                <a:solidFill>
                  <a:srgbClr val="002060"/>
                </a:solidFill>
                <a:latin typeface="Century Gothic"/>
                <a:ea typeface="Century Gothic"/>
              </a:rPr>
              <a:t> all </a:t>
            </a:r>
            <a:r>
              <a:rPr lang="de-DE" sz="1200" b="0" i="0" strike="noStrike" spc="-1" dirty="0" err="1">
                <a:solidFill>
                  <a:srgbClr val="002060"/>
                </a:solidFill>
                <a:latin typeface="Century Gothic"/>
                <a:ea typeface="Century Gothic"/>
              </a:rPr>
              <a:t>language</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learnt</a:t>
            </a:r>
            <a:r>
              <a:rPr lang="de-DE" sz="1200" b="0" i="0" strike="noStrike" spc="-1" dirty="0">
                <a:solidFill>
                  <a:srgbClr val="002060"/>
                </a:solidFill>
                <a:latin typeface="Century Gothic"/>
                <a:ea typeface="Century Gothic"/>
              </a:rPr>
              <a:t> so </a:t>
            </a:r>
            <a:r>
              <a:rPr lang="de-DE" sz="1200" b="0" i="0" strike="noStrike" spc="-1" dirty="0" err="1">
                <a:solidFill>
                  <a:srgbClr val="002060"/>
                </a:solidFill>
                <a:latin typeface="Century Gothic"/>
                <a:ea typeface="Century Gothic"/>
              </a:rPr>
              <a:t>far</a:t>
            </a:r>
            <a:endParaRPr lang="de-DE" sz="1200" b="0"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8166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68156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8910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comprehension and pronunciation/read aloud of numbers. </a:t>
            </a:r>
            <a:endParaRPr lang="en-GB" dirty="0"/>
          </a:p>
          <a:p>
            <a:endParaRPr lang="en-GB" b="1" dirty="0"/>
          </a:p>
          <a:p>
            <a:r>
              <a:rPr lang="en-GB" b="1" dirty="0"/>
              <a:t>Procedure:</a:t>
            </a:r>
          </a:p>
          <a:p>
            <a:pPr>
              <a:buAutoNum type="arabicPeriod"/>
            </a:pPr>
            <a:r>
              <a:rPr lang="en-GB" b="0" dirty="0"/>
              <a:t> Teacher reads the instruction in German.</a:t>
            </a:r>
          </a:p>
          <a:p>
            <a:pPr>
              <a:buAutoNum type="arabicPeriod"/>
            </a:pPr>
            <a:r>
              <a:rPr lang="en-GB" b="0" dirty="0"/>
              <a:t> Pupils work in pairs to say the numbers in order (1-12). They have one minute. </a:t>
            </a:r>
          </a:p>
          <a:p>
            <a:pPr>
              <a:buAutoNum type="arabicPeriod"/>
            </a:pPr>
            <a:r>
              <a:rPr lang="en-GB" b="0" dirty="0"/>
              <a:t> Click to trigger the timer.</a:t>
            </a:r>
          </a:p>
          <a:p>
            <a:pPr>
              <a:buAutoNum type="arabicPeriod"/>
            </a:pPr>
            <a:r>
              <a:rPr lang="en-GB" b="0" dirty="0"/>
              <a:t> To bring up the answers, </a:t>
            </a:r>
            <a:r>
              <a:rPr lang="en-GB" dirty="0"/>
              <a:t>each number disappears on click, and the correct answer appears.</a:t>
            </a:r>
          </a:p>
          <a:p>
            <a:pPr>
              <a:buAutoNum type="arabicPeriod"/>
            </a:pPr>
            <a:endParaRPr lang="en-GB" dirty="0"/>
          </a:p>
          <a:p>
            <a:pPr>
              <a:buNone/>
            </a:pPr>
            <a:r>
              <a:rPr lang="en-GB" b="1" dirty="0"/>
              <a:t>Additional Task suggestions:</a:t>
            </a:r>
          </a:p>
          <a:p>
            <a:pPr>
              <a:buNone/>
            </a:pPr>
            <a:r>
              <a:rPr lang="en-GB" dirty="0"/>
              <a:t>1. Pupils could say the numbers in reverse order, only even numbers, only odd numbers etc.</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533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singular and plural nouns and numbers up to 5.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Encourage pupils to discuss the picture nouns on the slide and think about their gender and plural forms before listening. </a:t>
            </a:r>
          </a:p>
          <a:p>
            <a:pPr marL="228600" indent="-228600">
              <a:lnSpc>
                <a:spcPct val="100000"/>
              </a:lnSpc>
              <a:buAutoNum type="arabicPeriod"/>
            </a:pPr>
            <a:r>
              <a:rPr lang="en-GB" sz="1200" b="0" strike="noStrike" spc="-1" dirty="0">
                <a:solidFill>
                  <a:srgbClr val="000000"/>
                </a:solidFill>
                <a:latin typeface="Calibri"/>
              </a:rPr>
              <a:t>Play the example. Pupils must decide if the word ‘</a:t>
            </a:r>
            <a:r>
              <a:rPr lang="en-GB" sz="1200" b="0" strike="noStrike" spc="-1" dirty="0" err="1">
                <a:solidFill>
                  <a:srgbClr val="000000"/>
                </a:solidFill>
                <a:latin typeface="Calibri"/>
              </a:rPr>
              <a:t>Briefe</a:t>
            </a:r>
            <a:r>
              <a:rPr lang="en-GB" sz="1200" b="0" strike="noStrike" spc="-1" dirty="0">
                <a:solidFill>
                  <a:srgbClr val="000000"/>
                </a:solidFill>
                <a:latin typeface="Calibri"/>
              </a:rPr>
              <a:t>’ is singular or plural and write down A or B. </a:t>
            </a:r>
          </a:p>
          <a:p>
            <a:pPr marL="228600" indent="-228600">
              <a:lnSpc>
                <a:spcPct val="100000"/>
              </a:lnSpc>
              <a:buAutoNum type="arabicPeriod"/>
            </a:pPr>
            <a:r>
              <a:rPr lang="en-GB" sz="1200" b="0" strike="noStrike" spc="-1" dirty="0">
                <a:solidFill>
                  <a:srgbClr val="000000"/>
                </a:solidFill>
                <a:latin typeface="Calibri"/>
              </a:rPr>
              <a:t>Elicit the answer and click to reveal answer tick. Ask pupils to say how many letters there are in the plural picture: </a:t>
            </a:r>
            <a:r>
              <a:rPr lang="en-GB" sz="1200" b="0" i="1" strike="noStrike" spc="-1" dirty="0" err="1">
                <a:solidFill>
                  <a:srgbClr val="000000"/>
                </a:solidFill>
                <a:latin typeface="Calibri"/>
              </a:rPr>
              <a:t>drei</a:t>
            </a:r>
            <a:r>
              <a:rPr lang="en-GB" sz="1200" b="0" i="1" strike="noStrike" spc="-1" dirty="0">
                <a:solidFill>
                  <a:srgbClr val="000000"/>
                </a:solidFill>
                <a:latin typeface="Calibri"/>
              </a:rPr>
              <a:t> </a:t>
            </a:r>
            <a:r>
              <a:rPr lang="en-GB" sz="1200" b="0" i="1" strike="noStrike" spc="-1" dirty="0" err="1">
                <a:solidFill>
                  <a:srgbClr val="000000"/>
                </a:solidFill>
                <a:latin typeface="Calibri"/>
              </a:rPr>
              <a:t>Briefe</a:t>
            </a:r>
            <a:r>
              <a:rPr lang="en-GB" sz="1200" b="0" strike="noStrike" spc="-1" dirty="0">
                <a:solidFill>
                  <a:srgbClr val="000000"/>
                </a:solidFill>
                <a:latin typeface="Calibri"/>
              </a:rPr>
              <a:t>. You could count up together to 3 as a class. Click to show written form. </a:t>
            </a:r>
          </a:p>
          <a:p>
            <a:pPr marL="228600" indent="-228600">
              <a:lnSpc>
                <a:spcPct val="100000"/>
              </a:lnSpc>
              <a:buAutoNum type="arabicPeriod"/>
            </a:pPr>
            <a:r>
              <a:rPr lang="en-GB" sz="1200" b="0" strike="noStrike" spc="-1" dirty="0">
                <a:solidFill>
                  <a:srgbClr val="000000"/>
                </a:solidFill>
                <a:latin typeface="Calibri"/>
              </a:rPr>
              <a:t>Repeat for items 1-6, first eliciting singular or plural and then giving pupils time in pairs/as a class to come up with the number + plural or </a:t>
            </a:r>
            <a:r>
              <a:rPr lang="en-GB" sz="1200" b="0" strike="noStrike" spc="-1" dirty="0" err="1">
                <a:solidFill>
                  <a:srgbClr val="000000"/>
                </a:solidFill>
                <a:latin typeface="Calibri"/>
              </a:rPr>
              <a:t>ein</a:t>
            </a:r>
            <a:r>
              <a:rPr lang="en-GB" sz="1200" b="0" strike="noStrike" spc="-1" dirty="0">
                <a:solidFill>
                  <a:srgbClr val="000000"/>
                </a:solidFill>
                <a:latin typeface="Calibri"/>
              </a:rPr>
              <a:t>/</a:t>
            </a:r>
            <a:r>
              <a:rPr lang="en-GB" sz="1200" b="0" strike="noStrike" spc="-1" dirty="0" err="1">
                <a:solidFill>
                  <a:srgbClr val="000000"/>
                </a:solidFill>
                <a:latin typeface="Calibri"/>
              </a:rPr>
              <a:t>eine</a:t>
            </a:r>
            <a:r>
              <a:rPr lang="en-GB" sz="1200" b="0" strike="noStrike" spc="-1" dirty="0">
                <a:solidFill>
                  <a:srgbClr val="000000"/>
                </a:solidFill>
                <a:latin typeface="Calibri"/>
              </a:rPr>
              <a:t> + singular noun. </a:t>
            </a:r>
          </a:p>
          <a:p>
            <a:pPr marL="0" indent="0">
              <a:lnSpc>
                <a:spcPct val="100000"/>
              </a:lnSpc>
              <a:buNone/>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Transcript:</a:t>
            </a:r>
          </a:p>
          <a:p>
            <a:pPr marL="0" indent="0">
              <a:lnSpc>
                <a:spcPct val="100000"/>
              </a:lnSpc>
              <a:buNone/>
            </a:pPr>
            <a:r>
              <a:rPr lang="en-GB" sz="1200" b="0" strike="noStrike" spc="-1" dirty="0" err="1">
                <a:solidFill>
                  <a:srgbClr val="000000"/>
                </a:solidFill>
                <a:latin typeface="Calibri"/>
              </a:rPr>
              <a:t>Briefe</a:t>
            </a:r>
            <a:endParaRPr lang="en-GB" sz="1200" b="0" strike="noStrike" spc="-1" dirty="0">
              <a:solidFill>
                <a:srgbClr val="000000"/>
              </a:solidFill>
              <a:latin typeface="Calibri"/>
            </a:endParaRPr>
          </a:p>
          <a:p>
            <a:pPr marL="0" indent="0">
              <a:lnSpc>
                <a:spcPct val="100000"/>
              </a:lnSpc>
              <a:buNone/>
            </a:pPr>
            <a:r>
              <a:rPr lang="en-GB" sz="1200" b="0" strike="noStrike" spc="-1" dirty="0">
                <a:solidFill>
                  <a:srgbClr val="000000"/>
                </a:solidFill>
                <a:latin typeface="Calibri"/>
              </a:rPr>
              <a:t>Gruppe</a:t>
            </a:r>
          </a:p>
          <a:p>
            <a:pPr marL="0" indent="0">
              <a:lnSpc>
                <a:spcPct val="100000"/>
              </a:lnSpc>
              <a:buNone/>
            </a:pPr>
            <a:r>
              <a:rPr lang="en-GB" sz="1200" b="0" strike="noStrike" spc="-1" dirty="0">
                <a:solidFill>
                  <a:srgbClr val="000000"/>
                </a:solidFill>
                <a:latin typeface="Calibri"/>
              </a:rPr>
              <a:t>Listen</a:t>
            </a:r>
          </a:p>
          <a:p>
            <a:pPr marL="0" indent="0">
              <a:lnSpc>
                <a:spcPct val="100000"/>
              </a:lnSpc>
              <a:buNone/>
            </a:pPr>
            <a:r>
              <a:rPr lang="en-GB" sz="1200" b="0" strike="noStrike" spc="-1" dirty="0" err="1">
                <a:solidFill>
                  <a:srgbClr val="000000"/>
                </a:solidFill>
                <a:latin typeface="Calibri"/>
              </a:rPr>
              <a:t>Probleme</a:t>
            </a:r>
            <a:endParaRPr lang="en-GB" sz="1200" b="0" strike="noStrike" spc="-1" dirty="0">
              <a:solidFill>
                <a:srgbClr val="000000"/>
              </a:solidFill>
              <a:latin typeface="Calibri"/>
            </a:endParaRPr>
          </a:p>
          <a:p>
            <a:pPr marL="0" indent="0">
              <a:lnSpc>
                <a:spcPct val="100000"/>
              </a:lnSpc>
              <a:buNone/>
            </a:pPr>
            <a:r>
              <a:rPr lang="en-GB" sz="1200" b="0" strike="noStrike" spc="-1" dirty="0">
                <a:solidFill>
                  <a:srgbClr val="000000"/>
                </a:solidFill>
                <a:latin typeface="Calibri"/>
              </a:rPr>
              <a:t>Ort</a:t>
            </a:r>
          </a:p>
          <a:p>
            <a:pPr marL="0" indent="0">
              <a:lnSpc>
                <a:spcPct val="100000"/>
              </a:lnSpc>
              <a:buNone/>
            </a:pPr>
            <a:r>
              <a:rPr lang="en-GB" sz="1200" b="0" strike="noStrike" spc="-1" dirty="0">
                <a:solidFill>
                  <a:srgbClr val="000000"/>
                </a:solidFill>
                <a:latin typeface="Calibri"/>
              </a:rPr>
              <a:t>Baum</a:t>
            </a:r>
          </a:p>
          <a:p>
            <a:pPr marL="0" indent="0">
              <a:lnSpc>
                <a:spcPct val="100000"/>
              </a:lnSpc>
              <a:buNone/>
            </a:pPr>
            <a:r>
              <a:rPr lang="en-GB" sz="1200" b="0" strike="noStrike" spc="-1" dirty="0" err="1">
                <a:solidFill>
                  <a:srgbClr val="000000"/>
                </a:solidFill>
                <a:latin typeface="Calibri"/>
              </a:rPr>
              <a:t>Uhren</a:t>
            </a:r>
            <a:endParaRPr lang="en-GB" sz="1200" b="0" strike="noStrike" spc="-1" dirty="0">
              <a:solidFill>
                <a:srgbClr val="000000"/>
              </a:solidFill>
              <a:latin typeface="Calibri"/>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205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es </a:t>
            </a:r>
            <a:r>
              <a:rPr lang="en-GB" sz="1200" b="0" strike="noStrike" spc="-1" dirty="0" err="1">
                <a:solidFill>
                  <a:srgbClr val="000000"/>
                </a:solidFill>
                <a:latin typeface="Calibri"/>
                <a:ea typeface="Calibri"/>
              </a:rPr>
              <a:t>gibt</a:t>
            </a:r>
            <a:r>
              <a:rPr lang="en-GB" sz="1200" b="0" strike="noStrike" spc="-1" dirty="0">
                <a:solidFill>
                  <a:srgbClr val="000000"/>
                </a:solidFill>
                <a:latin typeface="Calibri"/>
                <a:ea typeface="Calibri"/>
              </a:rPr>
              <a:t>, numbers and plural nouns.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0" strike="noStrike" spc="-1" dirty="0">
                <a:solidFill>
                  <a:srgbClr val="000000"/>
                </a:solidFill>
                <a:latin typeface="Calibri"/>
                <a:ea typeface="Calibri"/>
              </a:rPr>
              <a:t>Note: There is an optional handout at the end of the presentation for pupils to draw the objects into the correct sack. Alternatively they could quickly draw two sacks, or write translations.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Remind pupils that ‘es </a:t>
            </a:r>
            <a:r>
              <a:rPr lang="en-GB" sz="1200" b="0" strike="noStrike" spc="-1" dirty="0" err="1">
                <a:solidFill>
                  <a:srgbClr val="000000"/>
                </a:solidFill>
                <a:latin typeface="Calibri"/>
              </a:rPr>
              <a:t>gibt</a:t>
            </a:r>
            <a:r>
              <a:rPr lang="en-GB" sz="1200" b="0" strike="noStrike" spc="-1" dirty="0">
                <a:solidFill>
                  <a:srgbClr val="000000"/>
                </a:solidFill>
                <a:latin typeface="Calibri"/>
              </a:rPr>
              <a:t>’ can mean ‘there is’ or ‘there are’. They are going to translate the sentences and decide whether the nouns belong in the ‘there is’ or ‘there are’ sack. </a:t>
            </a:r>
          </a:p>
          <a:p>
            <a:pPr marL="229320" indent="-228600">
              <a:lnSpc>
                <a:spcPct val="100000"/>
              </a:lnSpc>
              <a:buAutoNum type="arabicPeriod"/>
            </a:pPr>
            <a:r>
              <a:rPr lang="en-GB" sz="1200" b="0" strike="noStrike" spc="-1" dirty="0">
                <a:solidFill>
                  <a:srgbClr val="000000"/>
                </a:solidFill>
                <a:latin typeface="Calibri"/>
              </a:rPr>
              <a:t>Pupils work individually or in pairs to translate the sentences into English and/or to draw the pictures into the correct sacks. </a:t>
            </a:r>
          </a:p>
          <a:p>
            <a:pPr marL="229320" indent="-228600">
              <a:lnSpc>
                <a:spcPct val="100000"/>
              </a:lnSpc>
              <a:buAutoNum type="arabicPeriod"/>
            </a:pPr>
            <a:r>
              <a:rPr lang="en-GB" sz="1200" b="0" strike="noStrike" spc="-1" dirty="0">
                <a:solidFill>
                  <a:srgbClr val="000000"/>
                </a:solidFill>
                <a:latin typeface="Calibri"/>
              </a:rPr>
              <a:t>Elicit answers and click for pictures to appear in the correct sacks.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1" strike="noStrike" spc="-1" dirty="0">
              <a:latin typeface="Arial"/>
            </a:endParaRPr>
          </a:p>
          <a:p>
            <a:pPr>
              <a:lnSpc>
                <a:spcPct val="100000"/>
              </a:lnSpc>
            </a:pPr>
            <a:r>
              <a:rPr lang="en-GB" sz="1200" b="1" strike="noStrike" spc="-1" dirty="0">
                <a:latin typeface="Arial"/>
              </a:rPr>
              <a:t>Additional Task Suggestion:</a:t>
            </a:r>
          </a:p>
          <a:p>
            <a:pPr>
              <a:lnSpc>
                <a:spcPct val="100000"/>
              </a:lnSpc>
            </a:pPr>
            <a:r>
              <a:rPr lang="en-GB" sz="1200" b="0" strike="noStrike" spc="-1" dirty="0">
                <a:latin typeface="Arial"/>
              </a:rPr>
              <a:t>1. Pupils convert the singular sentences 2,4,7&amp; 8 into plural sentences using any numbers 2-12. E.g. Es </a:t>
            </a:r>
            <a:r>
              <a:rPr lang="en-GB" sz="1200" b="0" strike="noStrike" spc="-1" dirty="0" err="1">
                <a:latin typeface="Arial"/>
              </a:rPr>
              <a:t>gibt</a:t>
            </a:r>
            <a:r>
              <a:rPr lang="en-GB" sz="1200" b="0" strike="noStrike" spc="-1" dirty="0">
                <a:latin typeface="Arial"/>
              </a:rPr>
              <a:t> </a:t>
            </a:r>
            <a:r>
              <a:rPr lang="en-GB" sz="1200" b="0" strike="noStrike" spc="-1" dirty="0" err="1">
                <a:latin typeface="Arial"/>
              </a:rPr>
              <a:t>fünf</a:t>
            </a:r>
            <a:r>
              <a:rPr lang="en-GB" sz="1200" b="0" strike="noStrike" spc="-1" dirty="0">
                <a:latin typeface="Arial"/>
              </a:rPr>
              <a:t> </a:t>
            </a:r>
            <a:r>
              <a:rPr lang="en-GB" sz="1200" b="0" strike="noStrike" spc="-1" dirty="0" err="1">
                <a:latin typeface="Arial"/>
              </a:rPr>
              <a:t>Karten</a:t>
            </a:r>
            <a:r>
              <a:rPr lang="en-GB" sz="1200" b="0" strike="noStrike" spc="-1" dirty="0">
                <a:latin typeface="Arial"/>
              </a:rPr>
              <a:t>; Es </a:t>
            </a:r>
            <a:r>
              <a:rPr lang="en-GB" sz="1200" b="0" strike="noStrike" spc="-1" dirty="0" err="1">
                <a:latin typeface="Arial"/>
              </a:rPr>
              <a:t>gibt</a:t>
            </a:r>
            <a:r>
              <a:rPr lang="en-GB" sz="1200" b="0" strike="noStrike" spc="-1" dirty="0">
                <a:latin typeface="Arial"/>
              </a:rPr>
              <a:t> </a:t>
            </a:r>
            <a:r>
              <a:rPr lang="en-GB" sz="1200" b="0" strike="noStrike" spc="-1" dirty="0" err="1">
                <a:latin typeface="Arial"/>
              </a:rPr>
              <a:t>zehn</a:t>
            </a:r>
            <a:r>
              <a:rPr lang="en-GB" sz="1200" b="0" strike="noStrike" spc="-1" dirty="0">
                <a:latin typeface="Arial"/>
              </a:rPr>
              <a:t> </a:t>
            </a:r>
            <a:r>
              <a:rPr lang="en-GB" sz="1200" b="0" strike="noStrike" spc="-1" dirty="0" err="1">
                <a:latin typeface="Arial"/>
              </a:rPr>
              <a:t>Preise</a:t>
            </a:r>
            <a:r>
              <a:rPr lang="en-GB" sz="1200" b="0" strike="noStrike" spc="-1" dirty="0">
                <a:latin typeface="Arial"/>
              </a:rPr>
              <a:t>. Their partner could draw or translate the sentences.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(2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consolidate numbers in oral production.</a:t>
            </a:r>
            <a:endParaRPr lang="en-GB" dirty="0"/>
          </a:p>
          <a:p>
            <a:endParaRPr lang="en-GB" b="1" dirty="0"/>
          </a:p>
          <a:p>
            <a:r>
              <a:rPr lang="en-GB" b="1" dirty="0"/>
              <a:t>Procedure:</a:t>
            </a:r>
          </a:p>
          <a:p>
            <a:pPr>
              <a:buAutoNum type="arabicPeriod"/>
            </a:pPr>
            <a:r>
              <a:rPr lang="en-GB" b="0" dirty="0"/>
              <a:t> Click the mp3 player to hear the first verse. The song is to the tune of “10 green bottles”</a:t>
            </a:r>
          </a:p>
          <a:p>
            <a:pPr>
              <a:buAutoNum type="arabicPeriod"/>
            </a:pPr>
            <a:r>
              <a:rPr lang="en-GB" sz="1200" b="0" strike="noStrike" spc="-1" dirty="0">
                <a:latin typeface="Arial"/>
              </a:rPr>
              <a:t> Play the verse again, pupils join in.</a:t>
            </a:r>
          </a:p>
          <a:p>
            <a:pPr>
              <a:buAutoNum type="arabicPeriod"/>
            </a:pPr>
            <a:r>
              <a:rPr lang="en-GB" sz="1200" b="0" strike="noStrike" spc="-1" dirty="0">
                <a:latin typeface="Arial"/>
              </a:rPr>
              <a:t> Click to reveal the following slide. Click to play the song, pupils join in. This time, the mp3 player will play all verses apart from the final verse. The 1st verse has been written on the slide to help pupils, but they will need to sing a different number for each verse!</a:t>
            </a:r>
          </a:p>
          <a:p>
            <a:pPr>
              <a:buAutoNum type="arabicPeriod"/>
            </a:pPr>
            <a:r>
              <a:rPr lang="en-GB" sz="1200" b="0" strike="noStrike" spc="-1" dirty="0">
                <a:latin typeface="Arial"/>
              </a:rPr>
              <a:t> Click to reveal the final slide. The wording of the final verse is slightly different, so it has been written for pupils. Click to play the mp3 player; pupils join in.</a:t>
            </a:r>
          </a:p>
          <a:p>
            <a:pPr>
              <a:buAutoNum type="arabicPeriod"/>
            </a:pPr>
            <a:endParaRPr lang="en-GB" sz="1200" b="0" strike="noStrike" spc="-1" dirty="0">
              <a:latin typeface="Arial"/>
            </a:endParaRPr>
          </a:p>
          <a:p>
            <a:pPr algn="l"/>
            <a:r>
              <a:rPr lang="en-GB" sz="1200" b="1" strike="noStrike" spc="-1" dirty="0">
                <a:latin typeface="Arial"/>
              </a:rPr>
              <a:t>Transcript:</a:t>
            </a:r>
          </a:p>
          <a:p>
            <a:pPr algn="l"/>
            <a:r>
              <a:rPr lang="en-GB" sz="1200" dirty="0">
                <a:solidFill>
                  <a:srgbClr val="002060"/>
                </a:solidFill>
              </a:rPr>
              <a:t>10 </a:t>
            </a:r>
            <a:r>
              <a:rPr lang="en-GB" sz="1200" dirty="0" err="1">
                <a:solidFill>
                  <a:srgbClr val="002060"/>
                </a:solidFill>
              </a:rPr>
              <a:t>große</a:t>
            </a:r>
            <a:r>
              <a:rPr lang="en-GB" sz="1200" dirty="0">
                <a:solidFill>
                  <a:srgbClr val="002060"/>
                </a:solidFill>
              </a:rPr>
              <a:t> Monster </a:t>
            </a:r>
            <a:r>
              <a:rPr lang="en-GB" sz="1200" dirty="0" err="1">
                <a:solidFill>
                  <a:srgbClr val="002060"/>
                </a:solidFill>
              </a:rPr>
              <a:t>singen</a:t>
            </a:r>
            <a:r>
              <a:rPr lang="en-GB" sz="1200" dirty="0">
                <a:solidFill>
                  <a:srgbClr val="002060"/>
                </a:solidFill>
              </a:rPr>
              <a:t>* </a:t>
            </a:r>
            <a:r>
              <a:rPr lang="en-GB" sz="1200" dirty="0" err="1">
                <a:solidFill>
                  <a:srgbClr val="002060"/>
                </a:solidFill>
              </a:rPr>
              <a:t>einen</a:t>
            </a:r>
            <a:r>
              <a:rPr lang="en-GB" sz="1200" dirty="0">
                <a:solidFill>
                  <a:srgbClr val="002060"/>
                </a:solidFill>
              </a:rPr>
              <a:t> Song</a:t>
            </a:r>
          </a:p>
          <a:p>
            <a:pPr algn="l"/>
            <a:r>
              <a:rPr lang="en-GB" sz="1200" dirty="0">
                <a:solidFill>
                  <a:srgbClr val="002060"/>
                </a:solidFill>
              </a:rPr>
              <a:t>10 </a:t>
            </a:r>
            <a:r>
              <a:rPr lang="en-GB" sz="1200" dirty="0" err="1">
                <a:solidFill>
                  <a:srgbClr val="002060"/>
                </a:solidFill>
              </a:rPr>
              <a:t>große</a:t>
            </a:r>
            <a:r>
              <a:rPr lang="en-GB" sz="1200" dirty="0">
                <a:solidFill>
                  <a:srgbClr val="002060"/>
                </a:solidFill>
              </a:rPr>
              <a:t> Monster </a:t>
            </a:r>
            <a:r>
              <a:rPr lang="en-GB" sz="1200" dirty="0" err="1">
                <a:solidFill>
                  <a:srgbClr val="002060"/>
                </a:solidFill>
              </a:rPr>
              <a:t>singen</a:t>
            </a:r>
            <a:r>
              <a:rPr lang="en-GB" sz="1200" dirty="0">
                <a:solidFill>
                  <a:srgbClr val="002060"/>
                </a:solidFill>
              </a:rPr>
              <a:t>* </a:t>
            </a:r>
            <a:r>
              <a:rPr lang="en-GB" sz="1200" dirty="0" err="1">
                <a:solidFill>
                  <a:srgbClr val="002060"/>
                </a:solidFill>
              </a:rPr>
              <a:t>einen</a:t>
            </a:r>
            <a:r>
              <a:rPr lang="en-GB" sz="1200" dirty="0">
                <a:solidFill>
                  <a:srgbClr val="002060"/>
                </a:solidFill>
              </a:rPr>
              <a:t> Song</a:t>
            </a:r>
          </a:p>
          <a:p>
            <a:pPr algn="l"/>
            <a:r>
              <a:rPr lang="en-GB" sz="1200" dirty="0">
                <a:solidFill>
                  <a:srgbClr val="002060"/>
                </a:solidFill>
              </a:rPr>
              <a:t>Ein Monster </a:t>
            </a:r>
            <a:r>
              <a:rPr lang="en-GB" sz="1200" dirty="0" err="1">
                <a:solidFill>
                  <a:srgbClr val="002060"/>
                </a:solidFill>
              </a:rPr>
              <a:t>sagt</a:t>
            </a:r>
            <a:r>
              <a:rPr lang="en-GB" sz="1200" dirty="0">
                <a:solidFill>
                  <a:srgbClr val="002060"/>
                </a:solidFill>
              </a:rPr>
              <a:t>* </a:t>
            </a:r>
            <a:r>
              <a:rPr lang="de-DE" sz="1200" dirty="0">
                <a:solidFill>
                  <a:srgbClr val="002060"/>
                </a:solidFill>
              </a:rPr>
              <a:t>„</a:t>
            </a:r>
            <a:r>
              <a:rPr lang="en-GB" sz="1200" dirty="0">
                <a:solidFill>
                  <a:srgbClr val="002060"/>
                </a:solidFill>
              </a:rPr>
              <a:t>das </a:t>
            </a:r>
            <a:r>
              <a:rPr lang="en-GB" sz="1200" dirty="0" err="1">
                <a:solidFill>
                  <a:srgbClr val="002060"/>
                </a:solidFill>
              </a:rPr>
              <a:t>ist</a:t>
            </a:r>
            <a:r>
              <a:rPr lang="en-GB" sz="1200" dirty="0">
                <a:solidFill>
                  <a:srgbClr val="002060"/>
                </a:solidFill>
              </a:rPr>
              <a:t> </a:t>
            </a:r>
            <a:r>
              <a:rPr lang="en-GB" sz="1200" dirty="0" err="1">
                <a:solidFill>
                  <a:srgbClr val="002060"/>
                </a:solidFill>
              </a:rPr>
              <a:t>nicht</a:t>
            </a:r>
            <a:r>
              <a:rPr lang="en-GB" sz="1200" dirty="0">
                <a:solidFill>
                  <a:srgbClr val="002060"/>
                </a:solidFill>
              </a:rPr>
              <a:t> </a:t>
            </a:r>
            <a:r>
              <a:rPr lang="en-GB" sz="1200" dirty="0" err="1">
                <a:solidFill>
                  <a:srgbClr val="002060"/>
                </a:solidFill>
              </a:rPr>
              <a:t>mein</a:t>
            </a:r>
            <a:r>
              <a:rPr lang="en-GB" sz="1200" dirty="0">
                <a:solidFill>
                  <a:srgbClr val="002060"/>
                </a:solidFill>
              </a:rPr>
              <a:t> </a:t>
            </a:r>
            <a:r>
              <a:rPr lang="en-GB" sz="1200" dirty="0" err="1">
                <a:solidFill>
                  <a:srgbClr val="002060"/>
                </a:solidFill>
              </a:rPr>
              <a:t>Lieblingssong</a:t>
            </a:r>
            <a:r>
              <a:rPr lang="de-DE" sz="1200" dirty="0">
                <a:solidFill>
                  <a:srgbClr val="002060"/>
                </a:solidFill>
              </a:rPr>
              <a:t>“</a:t>
            </a:r>
            <a:endParaRPr lang="en-GB" sz="1200" dirty="0">
              <a:solidFill>
                <a:srgbClr val="002060"/>
              </a:solidFill>
            </a:endParaRPr>
          </a:p>
          <a:p>
            <a:pPr algn="l"/>
            <a:r>
              <a:rPr lang="en-GB" sz="1200" dirty="0">
                <a:solidFill>
                  <a:srgbClr val="002060"/>
                </a:solidFill>
              </a:rPr>
              <a:t>Und 9 </a:t>
            </a:r>
            <a:r>
              <a:rPr lang="en-GB" sz="1200" dirty="0" err="1">
                <a:solidFill>
                  <a:srgbClr val="002060"/>
                </a:solidFill>
              </a:rPr>
              <a:t>große</a:t>
            </a:r>
            <a:r>
              <a:rPr lang="en-GB" sz="1200" dirty="0">
                <a:solidFill>
                  <a:srgbClr val="002060"/>
                </a:solidFill>
              </a:rPr>
              <a:t> Monster </a:t>
            </a:r>
            <a:r>
              <a:rPr lang="en-GB" sz="1200" dirty="0" err="1">
                <a:solidFill>
                  <a:srgbClr val="002060"/>
                </a:solidFill>
              </a:rPr>
              <a:t>singen</a:t>
            </a:r>
            <a:r>
              <a:rPr lang="en-GB" sz="1200" dirty="0">
                <a:solidFill>
                  <a:srgbClr val="002060"/>
                </a:solidFill>
              </a:rPr>
              <a:t>* </a:t>
            </a:r>
            <a:r>
              <a:rPr lang="en-GB" sz="1200" dirty="0" err="1">
                <a:solidFill>
                  <a:srgbClr val="002060"/>
                </a:solidFill>
              </a:rPr>
              <a:t>einen</a:t>
            </a:r>
            <a:r>
              <a:rPr lang="en-GB" sz="1200" dirty="0">
                <a:solidFill>
                  <a:srgbClr val="002060"/>
                </a:solidFill>
              </a:rPr>
              <a:t> Song.</a:t>
            </a:r>
          </a:p>
          <a:p>
            <a:pPr>
              <a:buNone/>
            </a:pPr>
            <a:endParaRPr lang="en-GB" sz="1200" b="0" strike="noStrike" spc="-1" dirty="0">
              <a:latin typeface="Arial"/>
            </a:endParaRPr>
          </a:p>
          <a:p>
            <a:pPr>
              <a:buNone/>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22635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p>
          <a:p>
            <a:pPr algn="l"/>
            <a:r>
              <a:rPr lang="de-DE" sz="1800" b="0" i="0" dirty="0">
                <a:solidFill>
                  <a:srgbClr val="000000"/>
                </a:solidFill>
                <a:effectLst/>
                <a:latin typeface="Calibri" panose="020F0502020204030204" pitchFamily="34" charset="0"/>
              </a:rPr>
              <a:t>10 große Monster singen einen Song</a:t>
            </a:r>
            <a:r>
              <a:rPr lang="de-DE" sz="1800" b="0" i="0" dirty="0">
                <a:solidFill>
                  <a:srgbClr val="000000"/>
                </a:solidFill>
                <a:effectLst/>
                <a:latin typeface="Times New Roman" panose="02020603050405020304" pitchFamily="18" charset="0"/>
              </a:rPr>
              <a:t> </a:t>
            </a:r>
            <a:endParaRPr lang="de-DE" sz="1800" b="0" i="0" dirty="0">
              <a:solidFill>
                <a:srgbClr val="000000"/>
              </a:solidFill>
              <a:effectLst/>
              <a:latin typeface="Calibri" panose="020F0502020204030204" pitchFamily="34" charset="0"/>
            </a:endParaRPr>
          </a:p>
          <a:p>
            <a:pPr algn="l"/>
            <a:r>
              <a:rPr lang="de-DE" sz="1800" b="0" i="0" dirty="0">
                <a:solidFill>
                  <a:srgbClr val="000000"/>
                </a:solidFill>
                <a:effectLst/>
                <a:latin typeface="Calibri" panose="020F0502020204030204" pitchFamily="34" charset="0"/>
              </a:rPr>
              <a:t>10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9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9 große Monster singen einen Song </a:t>
            </a:r>
          </a:p>
          <a:p>
            <a:pPr algn="l"/>
            <a:r>
              <a:rPr lang="de-DE" sz="1800" b="0" i="0" dirty="0">
                <a:solidFill>
                  <a:srgbClr val="000000"/>
                </a:solidFill>
                <a:effectLst/>
                <a:latin typeface="Calibri" panose="020F0502020204030204" pitchFamily="34" charset="0"/>
              </a:rPr>
              <a:t>9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8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8 große Monster singen einen Song </a:t>
            </a:r>
          </a:p>
          <a:p>
            <a:pPr algn="l"/>
            <a:r>
              <a:rPr lang="de-DE" sz="1800" b="0" i="0" dirty="0">
                <a:solidFill>
                  <a:srgbClr val="000000"/>
                </a:solidFill>
                <a:effectLst/>
                <a:latin typeface="Calibri" panose="020F0502020204030204" pitchFamily="34" charset="0"/>
              </a:rPr>
              <a:t>8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7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7 große Monster singen einen Song </a:t>
            </a:r>
          </a:p>
          <a:p>
            <a:pPr algn="l"/>
            <a:r>
              <a:rPr lang="de-DE" sz="1800" b="0" i="0" dirty="0">
                <a:solidFill>
                  <a:srgbClr val="000000"/>
                </a:solidFill>
                <a:effectLst/>
                <a:latin typeface="Calibri" panose="020F0502020204030204" pitchFamily="34" charset="0"/>
              </a:rPr>
              <a:t>7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6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6 große Monster singen einen Song </a:t>
            </a:r>
          </a:p>
          <a:p>
            <a:pPr algn="l"/>
            <a:r>
              <a:rPr lang="de-DE" sz="1800" b="0" i="0" dirty="0">
                <a:solidFill>
                  <a:srgbClr val="000000"/>
                </a:solidFill>
                <a:effectLst/>
                <a:latin typeface="Calibri" panose="020F0502020204030204" pitchFamily="34" charset="0"/>
              </a:rPr>
              <a:t>6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5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5 große Monster singen einen Song </a:t>
            </a:r>
          </a:p>
          <a:p>
            <a:pPr algn="l"/>
            <a:r>
              <a:rPr lang="de-DE" sz="1800" b="0" i="0" dirty="0">
                <a:solidFill>
                  <a:srgbClr val="000000"/>
                </a:solidFill>
                <a:effectLst/>
                <a:latin typeface="Calibri" panose="020F0502020204030204" pitchFamily="34" charset="0"/>
              </a:rPr>
              <a:t>5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4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4 große Monster singen einen Song </a:t>
            </a:r>
          </a:p>
          <a:p>
            <a:pPr algn="l"/>
            <a:r>
              <a:rPr lang="de-DE" sz="1800" b="0" i="0" dirty="0">
                <a:solidFill>
                  <a:srgbClr val="000000"/>
                </a:solidFill>
                <a:effectLst/>
                <a:latin typeface="Calibri" panose="020F0502020204030204" pitchFamily="34" charset="0"/>
              </a:rPr>
              <a:t>4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3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3 große Monster singen einen Song </a:t>
            </a:r>
          </a:p>
          <a:p>
            <a:pPr algn="l"/>
            <a:r>
              <a:rPr lang="de-DE" sz="1800" b="0" i="0" dirty="0">
                <a:solidFill>
                  <a:srgbClr val="000000"/>
                </a:solidFill>
                <a:effectLst/>
                <a:latin typeface="Calibri" panose="020F0502020204030204" pitchFamily="34" charset="0"/>
              </a:rPr>
              <a:t>3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2 große Monster singen einen Song </a:t>
            </a:r>
          </a:p>
          <a:p>
            <a:pPr algn="l"/>
            <a:r>
              <a:rPr lang="de-DE" sz="1800" b="0" i="0" dirty="0">
                <a:solidFill>
                  <a:srgbClr val="000000"/>
                </a:solidFill>
                <a:effectLst/>
                <a:latin typeface="Calibri" panose="020F0502020204030204" pitchFamily="34" charset="0"/>
              </a:rPr>
              <a:t> </a:t>
            </a:r>
          </a:p>
          <a:p>
            <a:pPr algn="l"/>
            <a:r>
              <a:rPr lang="de-DE" sz="1800" b="0" i="0" dirty="0">
                <a:solidFill>
                  <a:srgbClr val="000000"/>
                </a:solidFill>
                <a:effectLst/>
                <a:latin typeface="Calibri" panose="020F0502020204030204" pitchFamily="34" charset="0"/>
              </a:rPr>
              <a:t>2 große Monster singen einen Song </a:t>
            </a:r>
          </a:p>
          <a:p>
            <a:pPr algn="l"/>
            <a:r>
              <a:rPr lang="de-DE" sz="1800" b="0" i="0" dirty="0">
                <a:solidFill>
                  <a:srgbClr val="000000"/>
                </a:solidFill>
                <a:effectLst/>
                <a:latin typeface="Calibri" panose="020F0502020204030204" pitchFamily="34" charset="0"/>
              </a:rPr>
              <a:t>2 große Monster singen einen Song </a:t>
            </a:r>
          </a:p>
          <a:p>
            <a:pPr algn="l"/>
            <a:r>
              <a:rPr lang="de-DE" sz="1800" b="0" i="0" dirty="0">
                <a:solidFill>
                  <a:srgbClr val="000000"/>
                </a:solidFill>
                <a:effectLst/>
                <a:latin typeface="Calibri" panose="020F0502020204030204" pitchFamily="34" charset="0"/>
              </a:rPr>
              <a:t>Ein Monster sagt das ist nicht mein Lieblingssong…. </a:t>
            </a:r>
          </a:p>
          <a:p>
            <a:pPr algn="l"/>
            <a:r>
              <a:rPr lang="de-DE" sz="1800" b="0" i="0" dirty="0">
                <a:solidFill>
                  <a:srgbClr val="000000"/>
                </a:solidFill>
                <a:effectLst/>
                <a:latin typeface="Calibri" panose="020F0502020204030204" pitchFamily="34" charset="0"/>
              </a:rPr>
              <a:t>Und 1 großes Monster singt einen Song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09030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baseline="0" dirty="0">
                <a:solidFill>
                  <a:srgbClr val="FFCC00"/>
                </a:solidFill>
                <a:latin typeface="Century Gothic" panose="020B0502020202020204" pitchFamily="34" charset="0"/>
              </a:rPr>
              <a:t>s/ss/ß</a:t>
            </a:r>
            <a:r>
              <a:rPr lang="en-GB" b="1" baseline="0" dirty="0"/>
              <a:t>] </a:t>
            </a:r>
            <a:r>
              <a:rPr lang="en-GB" b="0" baseline="0" dirty="0"/>
              <a:t>when not in front of a vowel.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a:t>
            </a:r>
            <a:r>
              <a:rPr lang="en-GB" b="0" dirty="0" err="1"/>
              <a:t>and</a:t>
            </a:r>
            <a:r>
              <a:rPr lang="en-GB" b="0" dirty="0"/>
              <a:t> say the </a:t>
            </a:r>
            <a:r>
              <a:rPr lang="en-GB" b="1" dirty="0"/>
              <a:t>[</a:t>
            </a:r>
            <a:r>
              <a:rPr lang="en-GB" sz="1200" b="1" dirty="0">
                <a:solidFill>
                  <a:srgbClr val="FFCC00"/>
                </a:solidFill>
                <a:latin typeface="Century Gothic" panose="020B0502020202020204" pitchFamily="34" charset="0"/>
              </a:rPr>
              <a:t>s/ss/ß]</a:t>
            </a:r>
            <a:r>
              <a:rPr lang="en-GB" b="1" dirty="0"/>
              <a:t> </a:t>
            </a:r>
            <a:r>
              <a:rPr lang="en-GB" b="0" dirty="0"/>
              <a:t>sound first, on its own.  Pupils repeat it with you.</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Use the callouts to emphasise the difference between ‘s’ in front of a vowel and ‘s’ at all other times and to explain about the new letter ß. </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gesture for this could be to reach high above your head.</a:t>
            </a: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err="1"/>
              <a:t>groß</a:t>
            </a:r>
            <a:r>
              <a:rPr lang="en-GB" sz="1200" b="1" baseline="0" dirty="0"/>
              <a:t> </a:t>
            </a:r>
            <a:r>
              <a:rPr lang="en-GB" sz="1200" baseline="0" dirty="0"/>
              <a:t>[67]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Transcript:</a:t>
            </a:r>
          </a:p>
          <a:p>
            <a:pPr algn="l"/>
            <a:r>
              <a:rPr lang="de-DE" sz="1200" dirty="0">
                <a:solidFill>
                  <a:srgbClr val="002060"/>
                </a:solidFill>
              </a:rPr>
              <a:t>Ein großes Monster singt* einen Song </a:t>
            </a:r>
          </a:p>
          <a:p>
            <a:pPr algn="l"/>
            <a:r>
              <a:rPr lang="de-DE" sz="1200" dirty="0">
                <a:solidFill>
                  <a:srgbClr val="002060"/>
                </a:solidFill>
              </a:rPr>
              <a:t>Ein großes Monster singt* einen Song </a:t>
            </a:r>
          </a:p>
          <a:p>
            <a:pPr algn="l"/>
            <a:r>
              <a:rPr lang="de-DE" sz="1200" dirty="0">
                <a:solidFill>
                  <a:srgbClr val="002060"/>
                </a:solidFill>
              </a:rPr>
              <a:t>Ein Monster sagt* „das ist nicht mein Lieblingssong….“</a:t>
            </a:r>
          </a:p>
          <a:p>
            <a:pPr algn="l"/>
            <a:r>
              <a:rPr lang="de-DE" sz="1200" dirty="0">
                <a:solidFill>
                  <a:srgbClr val="002060"/>
                </a:solidFill>
              </a:rPr>
              <a:t>Und keine großen Monster singen einen Song </a:t>
            </a:r>
            <a:endParaRPr lang="en-GB" sz="120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55052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latin typeface="Arial"/>
              </a:rPr>
              <a:t>HANDOUT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1226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[s/ss/ß].</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Re-present the SSC 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groß</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pictures and getting pupils to pronounce the words.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lang="en-GB" sz="1200" b="0" strike="noStrike" spc="-1" baseline="0" dirty="0">
              <a:solidFill>
                <a:srgbClr val="000000"/>
              </a:solidFill>
              <a:latin typeface="+mn-lt"/>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baseline="0" dirty="0">
                <a:solidFill>
                  <a:srgbClr val="000000"/>
                </a:solidFill>
                <a:latin typeface="+mn-lt"/>
              </a:rPr>
              <a:t>Note: It’s very important that pupils start to recognise </a:t>
            </a:r>
            <a:r>
              <a:rPr lang="en-GB" sz="1200" b="0" i="1" strike="noStrike" spc="-1" baseline="0" dirty="0">
                <a:solidFill>
                  <a:srgbClr val="000000"/>
                </a:solidFill>
                <a:latin typeface="+mn-lt"/>
              </a:rPr>
              <a:t>ß</a:t>
            </a:r>
            <a:r>
              <a:rPr lang="en-GB" sz="1200" b="0" strike="noStrike" spc="-1" baseline="0" dirty="0">
                <a:solidFill>
                  <a:srgbClr val="000000"/>
                </a:solidFill>
                <a:latin typeface="+mn-lt"/>
              </a:rPr>
              <a:t> as an ‘s’ sound, and don’t confuse it with a B. </a:t>
            </a: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a:p>
            <a:pPr marL="216000" indent="-216000">
              <a:lnSpc>
                <a:spcPct val="100000"/>
              </a:lnSpc>
            </a:pPr>
            <a:r>
              <a:rPr lang="en-GB" sz="1200" b="1" baseline="0" dirty="0" err="1"/>
              <a:t>essen</a:t>
            </a:r>
            <a:r>
              <a:rPr lang="en-GB" sz="1200" b="1" baseline="0" dirty="0"/>
              <a:t> </a:t>
            </a:r>
            <a:r>
              <a:rPr lang="en-GB" sz="1200" baseline="0" dirty="0"/>
              <a:t>[323] </a:t>
            </a:r>
            <a:r>
              <a:rPr lang="en-GB" sz="1200" b="1" baseline="0" dirty="0" err="1"/>
              <a:t>Fußball</a:t>
            </a:r>
            <a:r>
              <a:rPr lang="en-GB" sz="1200" b="1" baseline="0" dirty="0"/>
              <a:t> </a:t>
            </a:r>
            <a:r>
              <a:rPr lang="en-GB" sz="1200" b="0" baseline="0" dirty="0"/>
              <a:t>[1277] </a:t>
            </a:r>
            <a:r>
              <a:rPr lang="en-GB" sz="1200" b="1" baseline="0" dirty="0" err="1"/>
              <a:t>tschüss</a:t>
            </a:r>
            <a:r>
              <a:rPr lang="en-GB" sz="1200" b="1" baseline="0" dirty="0"/>
              <a:t> </a:t>
            </a:r>
            <a:r>
              <a:rPr lang="en-GB" sz="1200" baseline="0" dirty="0"/>
              <a:t>[3766] </a:t>
            </a:r>
            <a:r>
              <a:rPr lang="en-GB" sz="1200" b="1" baseline="0" dirty="0" err="1"/>
              <a:t>heißen</a:t>
            </a:r>
            <a:r>
              <a:rPr lang="en-GB" sz="1200" b="1" baseline="0" dirty="0"/>
              <a:t> </a:t>
            </a:r>
            <a:r>
              <a:rPr lang="en-GB" sz="1200" baseline="0" dirty="0"/>
              <a:t>[126]</a:t>
            </a: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it-IT" sz="1200" b="0" strike="noStrike" spc="-1" dirty="0">
              <a:solidFill>
                <a:srgbClr val="002060"/>
              </a:solidFill>
              <a:latin typeface="Century Gothic"/>
              <a:ea typeface="Century Gothic"/>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879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4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ea typeface="Calibri"/>
              </a:rPr>
              <a:t>Aim: </a:t>
            </a:r>
            <a:r>
              <a:rPr lang="en-GB" b="0" baseline="0" dirty="0"/>
              <a:t>To practise distinguishing between [s] [ß] or [ss] pronounced as English ‘s’, and [s] pronounced as English ‘z’.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Encourage pupils to make the sounds of a buzzing bee and a hissing snake to identify the two sounds they are listening for. </a:t>
            </a:r>
          </a:p>
          <a:p>
            <a:r>
              <a:rPr lang="en-GB" dirty="0"/>
              <a:t>2. Play number 1. Pupils must decide if the sound is pronounced like an English ‘z’ (bee) or an English ‘s’ (snake). They could draw a quick bee or snake or just write letter A or B for the two columns. </a:t>
            </a:r>
          </a:p>
          <a:p>
            <a:r>
              <a:rPr lang="en-GB" dirty="0"/>
              <a:t>3. Click to elicit answer and play the word again if necessary. </a:t>
            </a:r>
          </a:p>
          <a:p>
            <a:r>
              <a:rPr lang="en-GB" dirty="0"/>
              <a:t>4. Repeat for items 2-6. </a:t>
            </a:r>
          </a:p>
          <a:p>
            <a:endParaRPr lang="en-GB" dirty="0"/>
          </a:p>
          <a:p>
            <a:r>
              <a:rPr lang="en-GB" dirty="0"/>
              <a:t>Transcript:</a:t>
            </a:r>
          </a:p>
          <a:p>
            <a:pPr marL="228600" indent="-228600">
              <a:buAutoNum type="arabicPeriod"/>
            </a:pPr>
            <a:r>
              <a:rPr lang="en-GB" dirty="0"/>
              <a:t>Sommer</a:t>
            </a:r>
          </a:p>
          <a:p>
            <a:pPr marL="228600" indent="-228600">
              <a:buAutoNum type="arabicPeriod"/>
            </a:pPr>
            <a:r>
              <a:rPr lang="en-GB" dirty="0"/>
              <a:t>Essen</a:t>
            </a:r>
          </a:p>
          <a:p>
            <a:pPr marL="228600" indent="-228600">
              <a:buAutoNum type="arabicPeriod"/>
            </a:pPr>
            <a:r>
              <a:rPr lang="en-GB" dirty="0"/>
              <a:t>Kunst</a:t>
            </a:r>
          </a:p>
          <a:p>
            <a:pPr marL="228600" indent="-228600">
              <a:buAutoNum type="arabicPeriod"/>
            </a:pPr>
            <a:r>
              <a:rPr lang="en-GB" dirty="0" err="1"/>
              <a:t>Langsam</a:t>
            </a:r>
            <a:endParaRPr lang="en-GB" dirty="0"/>
          </a:p>
          <a:p>
            <a:pPr marL="228600" indent="-228600">
              <a:buAutoNum type="arabicPeriod"/>
            </a:pPr>
            <a:r>
              <a:rPr lang="en-GB" dirty="0" err="1"/>
              <a:t>suchen</a:t>
            </a:r>
            <a:endParaRPr lang="en-GB" dirty="0"/>
          </a:p>
          <a:p>
            <a:pPr marL="228600" indent="-228600">
              <a:buAutoNum type="arabicPeriod"/>
            </a:pPr>
            <a:r>
              <a:rPr lang="en-GB" dirty="0" err="1"/>
              <a:t>Straße</a:t>
            </a:r>
            <a:endParaRPr lang="en-GB" dirty="0"/>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a:t>
            </a:r>
            <a:br>
              <a:rPr lang="en-GB" baseline="0" dirty="0"/>
            </a:br>
            <a:r>
              <a:rPr lang="en-GB" baseline="0" dirty="0"/>
              <a:t>Essen [323] Kunst [554] </a:t>
            </a:r>
            <a:r>
              <a:rPr lang="en-GB" baseline="0" dirty="0" err="1"/>
              <a:t>langsam</a:t>
            </a:r>
            <a:r>
              <a:rPr lang="en-GB" baseline="0" dirty="0"/>
              <a:t> [526] </a:t>
            </a:r>
            <a:r>
              <a:rPr lang="en-GB" sz="1200" b="0" baseline="0" dirty="0"/>
              <a:t>Sommer [771] </a:t>
            </a:r>
            <a:r>
              <a:rPr lang="en-GB" sz="1200" b="0" baseline="0" dirty="0" err="1"/>
              <a:t>Straße</a:t>
            </a:r>
            <a:r>
              <a:rPr lang="en-GB" sz="1200" b="0" baseline="0" dirty="0"/>
              <a:t> [391] </a:t>
            </a:r>
            <a:r>
              <a:rPr lang="en-GB" sz="1200" b="0" baseline="0" dirty="0" err="1"/>
              <a:t>suchen</a:t>
            </a:r>
            <a:r>
              <a:rPr lang="en-GB" sz="1200" b="0" baseline="0" dirty="0"/>
              <a:t> [293]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5 minutes (8 slides)</a:t>
            </a:r>
            <a:br>
              <a:rPr lang="en-GB" dirty="0"/>
            </a:br>
            <a:br>
              <a:rPr lang="en-GB" b="1" dirty="0"/>
            </a:br>
            <a:r>
              <a:rPr lang="en-GB" b="1" dirty="0"/>
              <a:t>Aim: </a:t>
            </a:r>
            <a:r>
              <a:rPr lang="en-GB" b="0" dirty="0"/>
              <a:t>to introduce numbers 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2245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3421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the gapped numbers.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Elicit the numbers orally from pupils.</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7241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baseline="0" dirty="0"/>
            </a:br>
            <a:r>
              <a:rPr lang="en-GB" b="0" baseline="0" dirty="0"/>
              <a:t>1. Click to present and say the numbers.</a:t>
            </a:r>
            <a:br>
              <a:rPr lang="en-GB" b="0" baseline="0" dirty="0"/>
            </a:br>
            <a:r>
              <a:rPr lang="en-GB" b="0" baseline="0" dirty="0"/>
              <a:t>2. Pupils repeat.</a:t>
            </a:r>
            <a:endParaRPr lang="en-GB" baseline="0" dirty="0"/>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9385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image" Target="../media/image24.png"/><Relationship Id="rId26" Type="http://schemas.openxmlformats.org/officeDocument/2006/relationships/image" Target="../media/image41.png"/><Relationship Id="rId3" Type="http://schemas.openxmlformats.org/officeDocument/2006/relationships/audio" Target="../media/audio10.wav"/><Relationship Id="rId21" Type="http://schemas.openxmlformats.org/officeDocument/2006/relationships/image" Target="../media/image20.sv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image" Target="../media/image23.png"/><Relationship Id="rId25" Type="http://schemas.openxmlformats.org/officeDocument/2006/relationships/image" Target="../media/image40.png"/><Relationship Id="rId2" Type="http://schemas.openxmlformats.org/officeDocument/2006/relationships/notesSlide" Target="../notesSlides/notesSlide15.xml"/><Relationship Id="rId16" Type="http://schemas.openxmlformats.org/officeDocument/2006/relationships/audio" Target="../media/audio23.wav"/><Relationship Id="rId20" Type="http://schemas.openxmlformats.org/officeDocument/2006/relationships/image" Target="../media/image19.png"/><Relationship Id="rId29"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audio" Target="../media/audio18.wav"/><Relationship Id="rId24" Type="http://schemas.openxmlformats.org/officeDocument/2006/relationships/image" Target="../media/image39.gif"/><Relationship Id="rId5" Type="http://schemas.openxmlformats.org/officeDocument/2006/relationships/audio" Target="../media/audio12.wav"/><Relationship Id="rId15" Type="http://schemas.openxmlformats.org/officeDocument/2006/relationships/audio" Target="../media/audio22.wav"/><Relationship Id="rId23" Type="http://schemas.openxmlformats.org/officeDocument/2006/relationships/image" Target="../media/image38.png"/><Relationship Id="rId28" Type="http://schemas.openxmlformats.org/officeDocument/2006/relationships/image" Target="../media/image43.svg"/><Relationship Id="rId10" Type="http://schemas.openxmlformats.org/officeDocument/2006/relationships/audio" Target="../media/audio17.wav"/><Relationship Id="rId19" Type="http://schemas.openxmlformats.org/officeDocument/2006/relationships/audio" Target="../media/audio24.wav"/><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audio" Target="../media/audio21.wav"/><Relationship Id="rId22" Type="http://schemas.openxmlformats.org/officeDocument/2006/relationships/audio" Target="../media/audio25.wav"/><Relationship Id="rId27" Type="http://schemas.openxmlformats.org/officeDocument/2006/relationships/image" Target="../media/image42.png"/><Relationship Id="rId30"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6.gif"/><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35.png"/><Relationship Id="rId7" Type="http://schemas.openxmlformats.org/officeDocument/2006/relationships/image" Target="../media/image46.gif"/><Relationship Id="rId12" Type="http://schemas.openxmlformats.org/officeDocument/2006/relationships/image" Target="../media/image52.png"/><Relationship Id="rId2" Type="http://schemas.openxmlformats.org/officeDocument/2006/relationships/notesSlide" Target="../notesSlides/notesSlide17.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20.svg"/><Relationship Id="rId15" Type="http://schemas.openxmlformats.org/officeDocument/2006/relationships/image" Target="../media/image55.png"/><Relationship Id="rId10" Type="http://schemas.openxmlformats.org/officeDocument/2006/relationships/image" Target="../media/image50.jpeg"/><Relationship Id="rId4" Type="http://schemas.openxmlformats.org/officeDocument/2006/relationships/image" Target="../media/image19.png"/><Relationship Id="rId9" Type="http://schemas.openxmlformats.org/officeDocument/2006/relationships/image" Target="../media/image49.png"/><Relationship Id="rId14"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1.png"/><Relationship Id="rId3" Type="http://schemas.openxmlformats.org/officeDocument/2006/relationships/slideLayout" Target="../slideLayouts/slideLayout5.xml"/><Relationship Id="rId7" Type="http://schemas.openxmlformats.org/officeDocument/2006/relationships/image" Target="../media/image35.png"/><Relationship Id="rId12" Type="http://schemas.openxmlformats.org/officeDocument/2006/relationships/image" Target="../media/image6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0.svg"/><Relationship Id="rId11" Type="http://schemas.openxmlformats.org/officeDocument/2006/relationships/image" Target="../media/image59.png"/><Relationship Id="rId5" Type="http://schemas.openxmlformats.org/officeDocument/2006/relationships/image" Target="../media/image19.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notesSlide" Target="../notesSlides/notesSlide18.xml"/><Relationship Id="rId9" Type="http://schemas.openxmlformats.org/officeDocument/2006/relationships/image" Target="../media/image57.png"/><Relationship Id="rId14" Type="http://schemas.openxmlformats.org/officeDocument/2006/relationships/image" Target="../media/image62.gif"/></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61.png"/><Relationship Id="rId3" Type="http://schemas.openxmlformats.org/officeDocument/2006/relationships/slideLayout" Target="../slideLayouts/slideLayout5.xml"/><Relationship Id="rId7" Type="http://schemas.openxmlformats.org/officeDocument/2006/relationships/image" Target="../media/image35.png"/><Relationship Id="rId12" Type="http://schemas.openxmlformats.org/officeDocument/2006/relationships/image" Target="../media/image6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0.svg"/><Relationship Id="rId11" Type="http://schemas.openxmlformats.org/officeDocument/2006/relationships/image" Target="../media/image59.png"/><Relationship Id="rId5" Type="http://schemas.openxmlformats.org/officeDocument/2006/relationships/image" Target="../media/image19.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notesSlide" Target="../notesSlides/notesSlide19.xml"/><Relationship Id="rId9" Type="http://schemas.openxmlformats.org/officeDocument/2006/relationships/image" Target="../media/image57.png"/><Relationship Id="rId14" Type="http://schemas.openxmlformats.org/officeDocument/2006/relationships/image" Target="../media/image62.gi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5.xml"/><Relationship Id="rId7" Type="http://schemas.openxmlformats.org/officeDocument/2006/relationships/image" Target="../media/image35.png"/><Relationship Id="rId12" Type="http://schemas.openxmlformats.org/officeDocument/2006/relationships/image" Target="../media/image63.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0.svg"/><Relationship Id="rId11" Type="http://schemas.openxmlformats.org/officeDocument/2006/relationships/image" Target="../media/image32.png"/><Relationship Id="rId5" Type="http://schemas.openxmlformats.org/officeDocument/2006/relationships/image" Target="../media/image19.png"/><Relationship Id="rId10" Type="http://schemas.openxmlformats.org/officeDocument/2006/relationships/image" Target="../media/image62.gif"/><Relationship Id="rId4" Type="http://schemas.openxmlformats.org/officeDocument/2006/relationships/notesSlide" Target="../notesSlides/notesSlide20.xml"/><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audio" Target="../media/audio26.wav"/></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9.png"/><Relationship Id="rId18" Type="http://schemas.openxmlformats.org/officeDocument/2006/relationships/audio" Target="../media/audio8.wav"/><Relationship Id="rId26" Type="http://schemas.openxmlformats.org/officeDocument/2006/relationships/image" Target="../media/image30.png"/><Relationship Id="rId3" Type="http://schemas.openxmlformats.org/officeDocument/2006/relationships/audio" Target="../media/audio1.wav"/><Relationship Id="rId21" Type="http://schemas.openxmlformats.org/officeDocument/2006/relationships/image" Target="../media/image25.png"/><Relationship Id="rId7" Type="http://schemas.openxmlformats.org/officeDocument/2006/relationships/image" Target="../media/image18.png"/><Relationship Id="rId12" Type="http://schemas.openxmlformats.org/officeDocument/2006/relationships/audio" Target="../media/audio7.wav"/><Relationship Id="rId17" Type="http://schemas.openxmlformats.org/officeDocument/2006/relationships/image" Target="../media/image23.png"/><Relationship Id="rId25"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image" Target="../media/image28.png"/><Relationship Id="rId5" Type="http://schemas.microsoft.com/office/2007/relationships/hdphoto" Target="../media/hdphoto1.wdp"/><Relationship Id="rId15" Type="http://schemas.openxmlformats.org/officeDocument/2006/relationships/image" Target="../media/image21.png"/><Relationship Id="rId23" Type="http://schemas.openxmlformats.org/officeDocument/2006/relationships/image" Target="../media/image27.png"/><Relationship Id="rId10" Type="http://schemas.openxmlformats.org/officeDocument/2006/relationships/audio" Target="../media/audio5.wav"/><Relationship Id="rId19" Type="http://schemas.openxmlformats.org/officeDocument/2006/relationships/audio" Target="../media/audio9.wav"/><Relationship Id="rId4" Type="http://schemas.openxmlformats.org/officeDocument/2006/relationships/image" Target="../media/image17.png"/><Relationship Id="rId9" Type="http://schemas.openxmlformats.org/officeDocument/2006/relationships/audio" Target="../media/audio4.wav"/><Relationship Id="rId14" Type="http://schemas.openxmlformats.org/officeDocument/2006/relationships/image" Target="../media/image20.svg"/><Relationship Id="rId22" Type="http://schemas.openxmlformats.org/officeDocument/2006/relationships/image" Target="../media/image26.png"/><Relationship Id="rId27"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22582" y="500354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Numbers 1-12</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Es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gibt</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Plural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nouns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SSC [ß-] [</a:t>
            </a:r>
            <a:r>
              <a:rPr lang="fr-FR" sz="2800" b="1" spc="-1" dirty="0" err="1">
                <a:solidFill>
                  <a:srgbClr val="3B3838"/>
                </a:solidFill>
                <a:latin typeface="Century Gothic" panose="020B0502020202020204" pitchFamily="34" charset="0"/>
                <a:ea typeface="Century Gothic"/>
              </a:rPr>
              <a:t>ss</a:t>
            </a:r>
            <a:r>
              <a:rPr lang="fr-FR" sz="2800" b="1" spc="-1" dirty="0">
                <a:solidFill>
                  <a:srgbClr val="3B3838"/>
                </a:solidFill>
                <a:latin typeface="Century Gothic" panose="020B0502020202020204" pitchFamily="34" charset="0"/>
                <a:ea typeface="Century Gothic"/>
              </a:rPr>
              <a:t>] [-s]</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8</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10" descr="Contando, Matemáticas, Números">
            <a:extLst>
              <a:ext uri="{FF2B5EF4-FFF2-40B4-BE49-F238E27FC236}">
                <a16:creationId xmlns:a16="http://schemas.microsoft.com/office/drawing/2014/main" id="{35C82462-94BC-FBB8-7D5A-2F52EA0A5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348" y="3384528"/>
            <a:ext cx="842925" cy="11022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Contando, Matemáticas, Números">
            <a:extLst>
              <a:ext uri="{FF2B5EF4-FFF2-40B4-BE49-F238E27FC236}">
                <a16:creationId xmlns:a16="http://schemas.microsoft.com/office/drawing/2014/main" id="{566933F3-E074-FA56-69DC-5947BBD5B9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44" y="1661604"/>
            <a:ext cx="804704" cy="8549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Contando, Matemáticas, Números">
            <a:extLst>
              <a:ext uri="{FF2B5EF4-FFF2-40B4-BE49-F238E27FC236}">
                <a16:creationId xmlns:a16="http://schemas.microsoft.com/office/drawing/2014/main" id="{EEDDF22D-F2D8-F702-085E-3E75DF3C2A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3912" y="2278555"/>
            <a:ext cx="928850" cy="1074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ntando, Cinco, Matemáticas, Números">
            <a:extLst>
              <a:ext uri="{FF2B5EF4-FFF2-40B4-BE49-F238E27FC236}">
                <a16:creationId xmlns:a16="http://schemas.microsoft.com/office/drawing/2014/main" id="{F68E9535-C278-4C3E-A4A5-57758AF4CE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307" y="2627150"/>
            <a:ext cx="836889" cy="11202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ntando, Cuatro, Matemáticas, Números">
            <a:extLst>
              <a:ext uri="{FF2B5EF4-FFF2-40B4-BE49-F238E27FC236}">
                <a16:creationId xmlns:a16="http://schemas.microsoft.com/office/drawing/2014/main" id="{CD846795-8C1C-8237-38CD-45820CC81E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02398">
            <a:off x="3220539" y="1744103"/>
            <a:ext cx="770397" cy="11378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ontando, Ocho, Matemáticas, Números">
            <a:extLst>
              <a:ext uri="{FF2B5EF4-FFF2-40B4-BE49-F238E27FC236}">
                <a16:creationId xmlns:a16="http://schemas.microsoft.com/office/drawing/2014/main" id="{EDDB5306-3716-F0B8-081D-4C0196F130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85307" y="2477377"/>
            <a:ext cx="862060" cy="13444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Contando, Matemáticas, Números">
            <a:extLst>
              <a:ext uri="{FF2B5EF4-FFF2-40B4-BE49-F238E27FC236}">
                <a16:creationId xmlns:a16="http://schemas.microsoft.com/office/drawing/2014/main" id="{8321E135-3E5C-9F0D-5375-EC5036FB70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17575">
            <a:off x="2307567" y="3474282"/>
            <a:ext cx="930805" cy="12172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ntando, Matemáticas, Nueve, Números">
            <a:extLst>
              <a:ext uri="{FF2B5EF4-FFF2-40B4-BE49-F238E27FC236}">
                <a16:creationId xmlns:a16="http://schemas.microsoft.com/office/drawing/2014/main" id="{DC532EBC-AC7D-1F73-289A-14E7BC6E07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140" y="3547163"/>
            <a:ext cx="790760" cy="1364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6563F38-80E2-9073-1F05-8799EE6F4E5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843564" y="1840825"/>
            <a:ext cx="1327349" cy="1043267"/>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Nummern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7" name="TextBox 16">
            <a:extLst>
              <a:ext uri="{FF2B5EF4-FFF2-40B4-BE49-F238E27FC236}">
                <a16:creationId xmlns:a16="http://schemas.microsoft.com/office/drawing/2014/main" id="{55FBC958-3D3C-4AD7-9CF9-29B559EFCDF9}"/>
              </a:ext>
            </a:extLst>
          </p:cNvPr>
          <p:cNvSpPr txBox="1"/>
          <p:nvPr/>
        </p:nvSpPr>
        <p:spPr>
          <a:xfrm>
            <a:off x="356099" y="5197900"/>
            <a:ext cx="330571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s_ _ _ _ _</a:t>
            </a:r>
          </a:p>
        </p:txBody>
      </p:sp>
      <p:sp>
        <p:nvSpPr>
          <p:cNvPr id="18" name="TextBox 17">
            <a:extLst>
              <a:ext uri="{FF2B5EF4-FFF2-40B4-BE49-F238E27FC236}">
                <a16:creationId xmlns:a16="http://schemas.microsoft.com/office/drawing/2014/main" id="{028C8EED-70CE-4238-93AB-6C47FD266922}"/>
              </a:ext>
            </a:extLst>
          </p:cNvPr>
          <p:cNvSpPr txBox="1"/>
          <p:nvPr/>
        </p:nvSpPr>
        <p:spPr>
          <a:xfrm>
            <a:off x="4513585" y="5199714"/>
            <a:ext cx="227658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a_ _ _</a:t>
            </a:r>
          </a:p>
        </p:txBody>
      </p:sp>
      <p:sp>
        <p:nvSpPr>
          <p:cNvPr id="19" name="TextBox 18">
            <a:extLst>
              <a:ext uri="{FF2B5EF4-FFF2-40B4-BE49-F238E27FC236}">
                <a16:creationId xmlns:a16="http://schemas.microsoft.com/office/drawing/2014/main" id="{948DDCBF-8F3D-4CCC-9687-C5427BE4AED2}"/>
              </a:ext>
            </a:extLst>
          </p:cNvPr>
          <p:cNvSpPr txBox="1"/>
          <p:nvPr/>
        </p:nvSpPr>
        <p:spPr>
          <a:xfrm>
            <a:off x="8530189" y="5199714"/>
            <a:ext cx="223009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n_ _ _</a:t>
            </a:r>
          </a:p>
        </p:txBody>
      </p:sp>
      <p:pic>
        <p:nvPicPr>
          <p:cNvPr id="20" name="Picture 8" descr="Contando, Ocho, Matemáticas, Números">
            <a:extLst>
              <a:ext uri="{FF2B5EF4-FFF2-40B4-BE49-F238E27FC236}">
                <a16:creationId xmlns:a16="http://schemas.microsoft.com/office/drawing/2014/main" id="{E9156842-FB5A-427F-B5DA-A7C27E171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181" y="1516546"/>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ontando, Matemáticas, Números">
            <a:extLst>
              <a:ext uri="{FF2B5EF4-FFF2-40B4-BE49-F238E27FC236}">
                <a16:creationId xmlns:a16="http://schemas.microsoft.com/office/drawing/2014/main" id="{14C8E5D4-54FE-45E5-AA25-A79890C5D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ontando, Matemáticas, Nueve, Números">
            <a:extLst>
              <a:ext uri="{FF2B5EF4-FFF2-40B4-BE49-F238E27FC236}">
                <a16:creationId xmlns:a16="http://schemas.microsoft.com/office/drawing/2014/main" id="{C7436074-48A2-4826-A2FF-78D48E9BE1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21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Nummern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8DFC80A9-1638-4647-9F0E-E6DA5D50750F}"/>
              </a:ext>
            </a:extLst>
          </p:cNvPr>
          <p:cNvSpPr txBox="1"/>
          <p:nvPr/>
        </p:nvSpPr>
        <p:spPr>
          <a:xfrm>
            <a:off x="1071133" y="5199714"/>
            <a:ext cx="19543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zehn</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93800D9B-6181-41BB-AB78-508516B491BD}"/>
              </a:ext>
            </a:extLst>
          </p:cNvPr>
          <p:cNvSpPr txBox="1"/>
          <p:nvPr/>
        </p:nvSpPr>
        <p:spPr>
          <a:xfrm>
            <a:off x="5310129" y="5199714"/>
            <a:ext cx="10759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elf</a:t>
            </a:r>
          </a:p>
        </p:txBody>
      </p:sp>
      <p:sp>
        <p:nvSpPr>
          <p:cNvPr id="24" name="TextBox 23">
            <a:extLst>
              <a:ext uri="{FF2B5EF4-FFF2-40B4-BE49-F238E27FC236}">
                <a16:creationId xmlns:a16="http://schemas.microsoft.com/office/drawing/2014/main" id="{2D79B77E-7F62-4F7A-ACF9-7A83AF026A1E}"/>
              </a:ext>
            </a:extLst>
          </p:cNvPr>
          <p:cNvSpPr txBox="1"/>
          <p:nvPr/>
        </p:nvSpPr>
        <p:spPr>
          <a:xfrm>
            <a:off x="8968339" y="5199714"/>
            <a:ext cx="204575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zwölf</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5" name="Picture 6" descr="Contando, Matemáticas, Números">
            <a:extLst>
              <a:ext uri="{FF2B5EF4-FFF2-40B4-BE49-F238E27FC236}">
                <a16:creationId xmlns:a16="http://schemas.microsoft.com/office/drawing/2014/main" id="{17A8B8BD-EE53-453D-A5D9-A52991842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extLst>
              <a:ext uri="{FF2B5EF4-FFF2-40B4-BE49-F238E27FC236}">
                <a16:creationId xmlns:a16="http://schemas.microsoft.com/office/drawing/2014/main" id="{07BE1757-A50C-43DC-B1D8-D7A3E3051F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extLst>
              <a:ext uri="{FF2B5EF4-FFF2-40B4-BE49-F238E27FC236}">
                <a16:creationId xmlns:a16="http://schemas.microsoft.com/office/drawing/2014/main" id="{5BB62159-51F0-4EF2-961A-C4C721842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4C86AB73-6A94-4128-91D3-5120FD6791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ntando, Matemáticas, Números">
            <a:extLst>
              <a:ext uri="{FF2B5EF4-FFF2-40B4-BE49-F238E27FC236}">
                <a16:creationId xmlns:a16="http://schemas.microsoft.com/office/drawing/2014/main" id="{F6A100F9-175C-4626-A5CF-4C3363770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ontando, Matemáticas, Números">
            <a:extLst>
              <a:ext uri="{FF2B5EF4-FFF2-40B4-BE49-F238E27FC236}">
                <a16:creationId xmlns:a16="http://schemas.microsoft.com/office/drawing/2014/main" id="{35317D96-A1CB-4948-ACEF-BFE988CD6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2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Nummern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2" name="TextBox 21">
            <a:extLst>
              <a:ext uri="{FF2B5EF4-FFF2-40B4-BE49-F238E27FC236}">
                <a16:creationId xmlns:a16="http://schemas.microsoft.com/office/drawing/2014/main" id="{8DFC80A9-1638-4647-9F0E-E6DA5D50750F}"/>
              </a:ext>
            </a:extLst>
          </p:cNvPr>
          <p:cNvSpPr txBox="1"/>
          <p:nvPr/>
        </p:nvSpPr>
        <p:spPr>
          <a:xfrm>
            <a:off x="1071133" y="5199714"/>
            <a:ext cx="21226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z_ _ _</a:t>
            </a:r>
          </a:p>
        </p:txBody>
      </p:sp>
      <p:sp>
        <p:nvSpPr>
          <p:cNvPr id="23" name="TextBox 22">
            <a:extLst>
              <a:ext uri="{FF2B5EF4-FFF2-40B4-BE49-F238E27FC236}">
                <a16:creationId xmlns:a16="http://schemas.microsoft.com/office/drawing/2014/main" id="{93800D9B-6181-41BB-AB78-508516B491BD}"/>
              </a:ext>
            </a:extLst>
          </p:cNvPr>
          <p:cNvSpPr txBox="1"/>
          <p:nvPr/>
        </p:nvSpPr>
        <p:spPr>
          <a:xfrm>
            <a:off x="5310129" y="5199714"/>
            <a:ext cx="166103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e_ _</a:t>
            </a:r>
          </a:p>
        </p:txBody>
      </p:sp>
      <p:sp>
        <p:nvSpPr>
          <p:cNvPr id="24" name="TextBox 23">
            <a:extLst>
              <a:ext uri="{FF2B5EF4-FFF2-40B4-BE49-F238E27FC236}">
                <a16:creationId xmlns:a16="http://schemas.microsoft.com/office/drawing/2014/main" id="{2D79B77E-7F62-4F7A-ACF9-7A83AF026A1E}"/>
              </a:ext>
            </a:extLst>
          </p:cNvPr>
          <p:cNvSpPr txBox="1"/>
          <p:nvPr/>
        </p:nvSpPr>
        <p:spPr>
          <a:xfrm>
            <a:off x="8968339" y="5199714"/>
            <a:ext cx="272222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z_ _ _ _</a:t>
            </a:r>
          </a:p>
        </p:txBody>
      </p:sp>
      <p:pic>
        <p:nvPicPr>
          <p:cNvPr id="25" name="Picture 6" descr="Contando, Matemáticas, Números">
            <a:extLst>
              <a:ext uri="{FF2B5EF4-FFF2-40B4-BE49-F238E27FC236}">
                <a16:creationId xmlns:a16="http://schemas.microsoft.com/office/drawing/2014/main" id="{17A8B8BD-EE53-453D-A5D9-A52991842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42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Número, Caligrafía, Rojo, Fuente">
            <a:extLst>
              <a:ext uri="{FF2B5EF4-FFF2-40B4-BE49-F238E27FC236}">
                <a16:creationId xmlns:a16="http://schemas.microsoft.com/office/drawing/2014/main" id="{07BE1757-A50C-43DC-B1D8-D7A3E3051F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6058" y="2179154"/>
            <a:ext cx="1766483" cy="23928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ontando, Matemáticas, Números">
            <a:extLst>
              <a:ext uri="{FF2B5EF4-FFF2-40B4-BE49-F238E27FC236}">
                <a16:creationId xmlns:a16="http://schemas.microsoft.com/office/drawing/2014/main" id="{5BB62159-51F0-4EF2-961A-C4C7218421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4516"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ntando, Matemáticas, Números">
            <a:extLst>
              <a:ext uri="{FF2B5EF4-FFF2-40B4-BE49-F238E27FC236}">
                <a16:creationId xmlns:a16="http://schemas.microsoft.com/office/drawing/2014/main" id="{4C86AB73-6A94-4128-91D3-5120FD6791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3281" y="1973746"/>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Contando, Matemáticas, Números">
            <a:extLst>
              <a:ext uri="{FF2B5EF4-FFF2-40B4-BE49-F238E27FC236}">
                <a16:creationId xmlns:a16="http://schemas.microsoft.com/office/drawing/2014/main" id="{F6A100F9-175C-4626-A5CF-4C33637709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7789" y="1923963"/>
            <a:ext cx="1673581" cy="259825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Contando, Matemáticas, Números">
            <a:extLst>
              <a:ext uri="{FF2B5EF4-FFF2-40B4-BE49-F238E27FC236}">
                <a16:creationId xmlns:a16="http://schemas.microsoft.com/office/drawing/2014/main" id="{35317D96-A1CB-4948-ACEF-BFE988CD6F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4928" y="2030896"/>
            <a:ext cx="2072796" cy="2548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085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14205"/>
            <a:ext cx="914400" cy="914400"/>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888394" y="1024626"/>
            <a:ext cx="1271452" cy="374973"/>
          </a:xfrm>
          <a:solidFill>
            <a:srgbClr val="FFD10D"/>
          </a:solidFill>
        </p:spPr>
        <p:txBody>
          <a:bodyPr/>
          <a:lstStyle/>
          <a:p>
            <a:pPr algn="ctr"/>
            <a:r>
              <a:rPr lang="en-GB" sz="2000" b="1" dirty="0" err="1">
                <a:solidFill>
                  <a:schemeClr val="bg2">
                    <a:lumMod val="10000"/>
                  </a:schemeClr>
                </a:solidFill>
                <a:latin typeface="Century Gothic" panose="020B0502020202020204" pitchFamily="34" charset="0"/>
              </a:rPr>
              <a:t>sprechen</a:t>
            </a:r>
            <a:endParaRPr lang="en-GB" sz="2000" b="1" dirty="0">
              <a:solidFill>
                <a:schemeClr val="bg2">
                  <a:lumMod val="10000"/>
                </a:schemeClr>
              </a:solidFill>
              <a:latin typeface="Century Gothic" panose="020B0502020202020204" pitchFamily="34" charset="0"/>
            </a:endParaRPr>
          </a:p>
        </p:txBody>
      </p:sp>
      <p:pic>
        <p:nvPicPr>
          <p:cNvPr id="25" name="Picture 24" descr="Icon&#10;&#10;Description automatically generated">
            <a:extLst>
              <a:ext uri="{FF2B5EF4-FFF2-40B4-BE49-F238E27FC236}">
                <a16:creationId xmlns:a16="http://schemas.microsoft.com/office/drawing/2014/main" id="{F82CD23A-7BD7-48BB-A124-FC8128FF5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26" name="Google Shape;410;p19">
            <a:extLst>
              <a:ext uri="{FF2B5EF4-FFF2-40B4-BE49-F238E27FC236}">
                <a16:creationId xmlns:a16="http://schemas.microsoft.com/office/drawing/2014/main" id="{A6F63D09-7A43-4709-947E-57E1DDBD5520}"/>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7" name="Google Shape;387;p19">
            <a:extLst>
              <a:ext uri="{FF2B5EF4-FFF2-40B4-BE49-F238E27FC236}">
                <a16:creationId xmlns:a16="http://schemas.microsoft.com/office/drawing/2014/main" id="{EEDB9FDD-BD98-4F77-AB3A-5F8E79BC0051}"/>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 name="Google Shape;388;p19">
            <a:extLst>
              <a:ext uri="{FF2B5EF4-FFF2-40B4-BE49-F238E27FC236}">
                <a16:creationId xmlns:a16="http://schemas.microsoft.com/office/drawing/2014/main" id="{15BD6731-8069-468F-92B3-95AE826CE4BE}"/>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9" name="Google Shape;389;p19">
            <a:extLst>
              <a:ext uri="{FF2B5EF4-FFF2-40B4-BE49-F238E27FC236}">
                <a16:creationId xmlns:a16="http://schemas.microsoft.com/office/drawing/2014/main" id="{9D3A2920-342C-44D7-8AC9-F061BD312185}"/>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0" name="Google Shape;390;p19">
            <a:extLst>
              <a:ext uri="{FF2B5EF4-FFF2-40B4-BE49-F238E27FC236}">
                <a16:creationId xmlns:a16="http://schemas.microsoft.com/office/drawing/2014/main" id="{E88FE042-F1EF-46DE-B414-CFB4D6E0656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1" name="Google Shape;391;p19">
            <a:extLst>
              <a:ext uri="{FF2B5EF4-FFF2-40B4-BE49-F238E27FC236}">
                <a16:creationId xmlns:a16="http://schemas.microsoft.com/office/drawing/2014/main" id="{B6607BB0-E4AA-4E81-B8CD-041FECA04D6E}"/>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2" name="Google Shape;393;p19">
            <a:extLst>
              <a:ext uri="{FF2B5EF4-FFF2-40B4-BE49-F238E27FC236}">
                <a16:creationId xmlns:a16="http://schemas.microsoft.com/office/drawing/2014/main" id="{AEDEB103-0F7D-48AA-9D23-0CFE2CA4F196}"/>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94;p19">
            <a:extLst>
              <a:ext uri="{FF2B5EF4-FFF2-40B4-BE49-F238E27FC236}">
                <a16:creationId xmlns:a16="http://schemas.microsoft.com/office/drawing/2014/main" id="{5A164D81-BDDE-4DEE-A535-A9D4F2B2481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395;p19">
            <a:extLst>
              <a:ext uri="{FF2B5EF4-FFF2-40B4-BE49-F238E27FC236}">
                <a16:creationId xmlns:a16="http://schemas.microsoft.com/office/drawing/2014/main" id="{8492B28D-3A6F-4740-8EB8-5959DF2D61B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914400" y="73534"/>
            <a:ext cx="3024888"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935798" y="114755"/>
            <a:ext cx="308843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Lies die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Nummern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sp>
        <p:nvSpPr>
          <p:cNvPr id="20" name="TextBox 19">
            <a:extLst>
              <a:ext uri="{FF2B5EF4-FFF2-40B4-BE49-F238E27FC236}">
                <a16:creationId xmlns:a16="http://schemas.microsoft.com/office/drawing/2014/main" id="{C5C221B3-CA2E-43BD-B029-B4C701CF9180}"/>
              </a:ext>
            </a:extLst>
          </p:cNvPr>
          <p:cNvSpPr txBox="1"/>
          <p:nvPr/>
        </p:nvSpPr>
        <p:spPr>
          <a:xfrm>
            <a:off x="7927434" y="3222544"/>
            <a:ext cx="134684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eins</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1" name="TextBox 20">
            <a:extLst>
              <a:ext uri="{FF2B5EF4-FFF2-40B4-BE49-F238E27FC236}">
                <a16:creationId xmlns:a16="http://schemas.microsoft.com/office/drawing/2014/main" id="{52FB1635-F402-42D4-ADD4-5C889325F448}"/>
              </a:ext>
            </a:extLst>
          </p:cNvPr>
          <p:cNvSpPr txBox="1"/>
          <p:nvPr/>
        </p:nvSpPr>
        <p:spPr>
          <a:xfrm>
            <a:off x="197266" y="821204"/>
            <a:ext cx="132760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vier</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2" name="TextBox 21">
            <a:extLst>
              <a:ext uri="{FF2B5EF4-FFF2-40B4-BE49-F238E27FC236}">
                <a16:creationId xmlns:a16="http://schemas.microsoft.com/office/drawing/2014/main" id="{4E274695-E350-45EE-8E5A-714282298526}"/>
              </a:ext>
            </a:extLst>
          </p:cNvPr>
          <p:cNvSpPr txBox="1"/>
          <p:nvPr/>
        </p:nvSpPr>
        <p:spPr>
          <a:xfrm>
            <a:off x="1477629" y="3231064"/>
            <a:ext cx="13981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drei</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3" name="TextBox 22">
            <a:extLst>
              <a:ext uri="{FF2B5EF4-FFF2-40B4-BE49-F238E27FC236}">
                <a16:creationId xmlns:a16="http://schemas.microsoft.com/office/drawing/2014/main" id="{4A0D3B37-992D-4069-B518-8555A4110F5D}"/>
              </a:ext>
            </a:extLst>
          </p:cNvPr>
          <p:cNvSpPr txBox="1"/>
          <p:nvPr/>
        </p:nvSpPr>
        <p:spPr>
          <a:xfrm>
            <a:off x="3250124" y="2220484"/>
            <a:ext cx="1812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zwei</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24" name="TextBox 23">
            <a:extLst>
              <a:ext uri="{FF2B5EF4-FFF2-40B4-BE49-F238E27FC236}">
                <a16:creationId xmlns:a16="http://schemas.microsoft.com/office/drawing/2014/main" id="{0902DF54-4D35-4C13-88CF-0C448C159F6A}"/>
              </a:ext>
            </a:extLst>
          </p:cNvPr>
          <p:cNvSpPr txBox="1"/>
          <p:nvPr/>
        </p:nvSpPr>
        <p:spPr>
          <a:xfrm>
            <a:off x="5600039" y="1591586"/>
            <a:ext cx="14205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fünf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5" name="TextBox 34">
            <a:extLst>
              <a:ext uri="{FF2B5EF4-FFF2-40B4-BE49-F238E27FC236}">
                <a16:creationId xmlns:a16="http://schemas.microsoft.com/office/drawing/2014/main" id="{2D9E3AA6-F38C-4980-AFC2-87F4B5C385AD}"/>
              </a:ext>
            </a:extLst>
          </p:cNvPr>
          <p:cNvSpPr txBox="1"/>
          <p:nvPr/>
        </p:nvSpPr>
        <p:spPr>
          <a:xfrm>
            <a:off x="153861" y="2469487"/>
            <a:ext cx="171874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sechs</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6" name="TextBox 35">
            <a:extLst>
              <a:ext uri="{FF2B5EF4-FFF2-40B4-BE49-F238E27FC236}">
                <a16:creationId xmlns:a16="http://schemas.microsoft.com/office/drawing/2014/main" id="{7ED91337-C8B8-4B69-B20A-24BDCD470817}"/>
              </a:ext>
            </a:extLst>
          </p:cNvPr>
          <p:cNvSpPr txBox="1"/>
          <p:nvPr/>
        </p:nvSpPr>
        <p:spPr>
          <a:xfrm>
            <a:off x="7411637" y="943883"/>
            <a:ext cx="20233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sieben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7" name="TextBox 36">
            <a:extLst>
              <a:ext uri="{FF2B5EF4-FFF2-40B4-BE49-F238E27FC236}">
                <a16:creationId xmlns:a16="http://schemas.microsoft.com/office/drawing/2014/main" id="{5367CF2E-FC40-4279-8A0A-AFD116E28C4F}"/>
              </a:ext>
            </a:extLst>
          </p:cNvPr>
          <p:cNvSpPr txBox="1"/>
          <p:nvPr/>
        </p:nvSpPr>
        <p:spPr>
          <a:xfrm>
            <a:off x="5779645" y="2584471"/>
            <a:ext cx="152798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acht</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8" name="TextBox 37">
            <a:extLst>
              <a:ext uri="{FF2B5EF4-FFF2-40B4-BE49-F238E27FC236}">
                <a16:creationId xmlns:a16="http://schemas.microsoft.com/office/drawing/2014/main" id="{A227690A-5E7E-44CE-9CD3-2C5639A28B37}"/>
              </a:ext>
            </a:extLst>
          </p:cNvPr>
          <p:cNvSpPr txBox="1"/>
          <p:nvPr/>
        </p:nvSpPr>
        <p:spPr>
          <a:xfrm>
            <a:off x="3948356" y="3180388"/>
            <a:ext cx="16914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neun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39" name="TextBox 38">
            <a:extLst>
              <a:ext uri="{FF2B5EF4-FFF2-40B4-BE49-F238E27FC236}">
                <a16:creationId xmlns:a16="http://schemas.microsoft.com/office/drawing/2014/main" id="{60DA3E5A-82EC-4873-AC5E-A00EE925854B}"/>
              </a:ext>
            </a:extLst>
          </p:cNvPr>
          <p:cNvSpPr txBox="1"/>
          <p:nvPr/>
        </p:nvSpPr>
        <p:spPr>
          <a:xfrm>
            <a:off x="1412739" y="1818385"/>
            <a:ext cx="160332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zehn</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0" name="TextBox 39">
            <a:extLst>
              <a:ext uri="{FF2B5EF4-FFF2-40B4-BE49-F238E27FC236}">
                <a16:creationId xmlns:a16="http://schemas.microsoft.com/office/drawing/2014/main" id="{7912D31B-DB32-41D6-9ABB-8EE3F0ABAD2C}"/>
              </a:ext>
            </a:extLst>
          </p:cNvPr>
          <p:cNvSpPr txBox="1"/>
          <p:nvPr/>
        </p:nvSpPr>
        <p:spPr>
          <a:xfrm>
            <a:off x="3555046" y="972585"/>
            <a:ext cx="90601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elf</a:t>
            </a:r>
          </a:p>
        </p:txBody>
      </p:sp>
      <p:sp>
        <p:nvSpPr>
          <p:cNvPr id="41" name="TextBox 40">
            <a:extLst>
              <a:ext uri="{FF2B5EF4-FFF2-40B4-BE49-F238E27FC236}">
                <a16:creationId xmlns:a16="http://schemas.microsoft.com/office/drawing/2014/main" id="{5639545A-6F4E-4EAC-9A5A-9145FDC91B74}"/>
              </a:ext>
            </a:extLst>
          </p:cNvPr>
          <p:cNvSpPr txBox="1"/>
          <p:nvPr/>
        </p:nvSpPr>
        <p:spPr>
          <a:xfrm>
            <a:off x="8125319" y="2175776"/>
            <a:ext cx="178286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zwölf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2" name="TextBox 41">
            <a:extLst>
              <a:ext uri="{FF2B5EF4-FFF2-40B4-BE49-F238E27FC236}">
                <a16:creationId xmlns:a16="http://schemas.microsoft.com/office/drawing/2014/main" id="{EF93B52C-1E90-49A2-B02D-D3F34B565701}"/>
              </a:ext>
            </a:extLst>
          </p:cNvPr>
          <p:cNvSpPr txBox="1"/>
          <p:nvPr/>
        </p:nvSpPr>
        <p:spPr>
          <a:xfrm>
            <a:off x="143711" y="4844915"/>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eins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3" name="TextBox 42">
            <a:extLst>
              <a:ext uri="{FF2B5EF4-FFF2-40B4-BE49-F238E27FC236}">
                <a16:creationId xmlns:a16="http://schemas.microsoft.com/office/drawing/2014/main" id="{8F29799B-83A1-46A8-A019-B47B945EC4E2}"/>
              </a:ext>
            </a:extLst>
          </p:cNvPr>
          <p:cNvSpPr txBox="1"/>
          <p:nvPr/>
        </p:nvSpPr>
        <p:spPr>
          <a:xfrm>
            <a:off x="1745130" y="4856483"/>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zwei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4" name="TextBox 43">
            <a:extLst>
              <a:ext uri="{FF2B5EF4-FFF2-40B4-BE49-F238E27FC236}">
                <a16:creationId xmlns:a16="http://schemas.microsoft.com/office/drawing/2014/main" id="{C806F494-90AC-4EF2-A04D-1C8D0883C7AA}"/>
              </a:ext>
            </a:extLst>
          </p:cNvPr>
          <p:cNvSpPr txBox="1"/>
          <p:nvPr/>
        </p:nvSpPr>
        <p:spPr>
          <a:xfrm>
            <a:off x="3407182" y="4868054"/>
            <a:ext cx="129715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drei</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5" name="TextBox 44">
            <a:extLst>
              <a:ext uri="{FF2B5EF4-FFF2-40B4-BE49-F238E27FC236}">
                <a16:creationId xmlns:a16="http://schemas.microsoft.com/office/drawing/2014/main" id="{CC20C75D-B832-4ABC-AE91-80A7F3EF1F37}"/>
              </a:ext>
            </a:extLst>
          </p:cNvPr>
          <p:cNvSpPr txBox="1"/>
          <p:nvPr/>
        </p:nvSpPr>
        <p:spPr>
          <a:xfrm>
            <a:off x="5210612" y="4931192"/>
            <a:ext cx="123142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vier</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6" name="TextBox 45">
            <a:extLst>
              <a:ext uri="{FF2B5EF4-FFF2-40B4-BE49-F238E27FC236}">
                <a16:creationId xmlns:a16="http://schemas.microsoft.com/office/drawing/2014/main" id="{E988DA24-DA80-4F7E-988C-58DC56B4036F}"/>
              </a:ext>
            </a:extLst>
          </p:cNvPr>
          <p:cNvSpPr txBox="1"/>
          <p:nvPr/>
        </p:nvSpPr>
        <p:spPr>
          <a:xfrm>
            <a:off x="7390846" y="4850673"/>
            <a:ext cx="1317990"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fünf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7" name="TextBox 46">
            <a:extLst>
              <a:ext uri="{FF2B5EF4-FFF2-40B4-BE49-F238E27FC236}">
                <a16:creationId xmlns:a16="http://schemas.microsoft.com/office/drawing/2014/main" id="{63CF9429-45C3-43AD-85D7-E2D66FC1AD0B}"/>
              </a:ext>
            </a:extLst>
          </p:cNvPr>
          <p:cNvSpPr txBox="1"/>
          <p:nvPr/>
        </p:nvSpPr>
        <p:spPr>
          <a:xfrm>
            <a:off x="9265388" y="4868055"/>
            <a:ext cx="1592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sechs</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8" name="TextBox 47">
            <a:extLst>
              <a:ext uri="{FF2B5EF4-FFF2-40B4-BE49-F238E27FC236}">
                <a16:creationId xmlns:a16="http://schemas.microsoft.com/office/drawing/2014/main" id="{03B5CE30-4678-4966-8826-B3F349A47B02}"/>
              </a:ext>
            </a:extLst>
          </p:cNvPr>
          <p:cNvSpPr txBox="1"/>
          <p:nvPr/>
        </p:nvSpPr>
        <p:spPr>
          <a:xfrm>
            <a:off x="54874" y="5750133"/>
            <a:ext cx="186942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sieben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49" name="TextBox 48">
            <a:extLst>
              <a:ext uri="{FF2B5EF4-FFF2-40B4-BE49-F238E27FC236}">
                <a16:creationId xmlns:a16="http://schemas.microsoft.com/office/drawing/2014/main" id="{F14E3B04-2FD4-456A-AAC9-7A500B3E421E}"/>
              </a:ext>
            </a:extLst>
          </p:cNvPr>
          <p:cNvSpPr txBox="1"/>
          <p:nvPr/>
        </p:nvSpPr>
        <p:spPr>
          <a:xfrm>
            <a:off x="1930858" y="5768572"/>
            <a:ext cx="141577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acht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0" name="TextBox 49">
            <a:extLst>
              <a:ext uri="{FF2B5EF4-FFF2-40B4-BE49-F238E27FC236}">
                <a16:creationId xmlns:a16="http://schemas.microsoft.com/office/drawing/2014/main" id="{EF1D66FC-3CE8-47CB-B645-002476F85157}"/>
              </a:ext>
            </a:extLst>
          </p:cNvPr>
          <p:cNvSpPr txBox="1"/>
          <p:nvPr/>
        </p:nvSpPr>
        <p:spPr>
          <a:xfrm>
            <a:off x="3692886" y="5741074"/>
            <a:ext cx="15664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neun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1" name="TextBox 50">
            <a:extLst>
              <a:ext uri="{FF2B5EF4-FFF2-40B4-BE49-F238E27FC236}">
                <a16:creationId xmlns:a16="http://schemas.microsoft.com/office/drawing/2014/main" id="{8E66B47E-C2AC-4C18-8F9B-6C9874335DC4}"/>
              </a:ext>
            </a:extLst>
          </p:cNvPr>
          <p:cNvSpPr txBox="1"/>
          <p:nvPr/>
        </p:nvSpPr>
        <p:spPr>
          <a:xfrm>
            <a:off x="5791925" y="5750132"/>
            <a:ext cx="148470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zehn</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2" name="TextBox 51">
            <a:extLst>
              <a:ext uri="{FF2B5EF4-FFF2-40B4-BE49-F238E27FC236}">
                <a16:creationId xmlns:a16="http://schemas.microsoft.com/office/drawing/2014/main" id="{4746117D-CAB8-4A63-9EBF-A4C65E83FEBB}"/>
              </a:ext>
            </a:extLst>
          </p:cNvPr>
          <p:cNvSpPr txBox="1"/>
          <p:nvPr/>
        </p:nvSpPr>
        <p:spPr>
          <a:xfrm>
            <a:off x="7651897" y="5768572"/>
            <a:ext cx="8451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elf</a:t>
            </a:r>
          </a:p>
        </p:txBody>
      </p:sp>
      <p:sp>
        <p:nvSpPr>
          <p:cNvPr id="53" name="TextBox 52">
            <a:extLst>
              <a:ext uri="{FF2B5EF4-FFF2-40B4-BE49-F238E27FC236}">
                <a16:creationId xmlns:a16="http://schemas.microsoft.com/office/drawing/2014/main" id="{931539B4-DEAF-4E88-BC15-4E280CB1F364}"/>
              </a:ext>
            </a:extLst>
          </p:cNvPr>
          <p:cNvSpPr txBox="1"/>
          <p:nvPr/>
        </p:nvSpPr>
        <p:spPr>
          <a:xfrm>
            <a:off x="9158761" y="5729146"/>
            <a:ext cx="164981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ea typeface="+mn-ea"/>
                <a:cs typeface="+mn-cs"/>
              </a:rPr>
              <a:t>zwölf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endParaRPr>
          </a:p>
        </p:txBody>
      </p:sp>
      <p:sp>
        <p:nvSpPr>
          <p:cNvPr id="54" name="TextBox 53">
            <a:extLst>
              <a:ext uri="{FF2B5EF4-FFF2-40B4-BE49-F238E27FC236}">
                <a16:creationId xmlns:a16="http://schemas.microsoft.com/office/drawing/2014/main" id="{73CA1CD8-9A0C-496D-8143-0564387F5A56}"/>
              </a:ext>
            </a:extLst>
          </p:cNvPr>
          <p:cNvSpPr txBox="1"/>
          <p:nvPr/>
        </p:nvSpPr>
        <p:spPr>
          <a:xfrm>
            <a:off x="-323850" y="4023961"/>
            <a:ext cx="1144896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ea typeface="+mn-ea"/>
                <a:cs typeface="+mn-cs"/>
              </a:rPr>
              <a:t>- - - - - - - - - - - - - - - - - - - - - - - - - - - - - - -</a:t>
            </a:r>
          </a:p>
        </p:txBody>
      </p:sp>
    </p:spTree>
    <p:extLst>
      <p:ext uri="{BB962C8B-B14F-4D97-AF65-F5344CB8AC3E}">
        <p14:creationId xmlns:p14="http://schemas.microsoft.com/office/powerpoint/2010/main" val="247561313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3"/>
                                        </p:tgtEl>
                                      </p:cBhvr>
                                    </p:animEffect>
                                    <p:set>
                                      <p:cBhvr>
                                        <p:cTn id="15" dur="1" fill="hold">
                                          <p:stCondLst>
                                            <p:cond delay="499"/>
                                          </p:stCondLst>
                                        </p:cTn>
                                        <p:tgtEl>
                                          <p:spTgt spid="2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36"/>
                                        </p:tgtEl>
                                      </p:cBhvr>
                                    </p:animEffect>
                                    <p:set>
                                      <p:cBhvr>
                                        <p:cTn id="55" dur="1" fill="hold">
                                          <p:stCondLst>
                                            <p:cond delay="499"/>
                                          </p:stCondLst>
                                        </p:cTn>
                                        <p:tgtEl>
                                          <p:spTgt spid="3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38"/>
                                        </p:tgtEl>
                                      </p:cBhvr>
                                    </p:animEffect>
                                    <p:set>
                                      <p:cBhvr>
                                        <p:cTn id="71" dur="1" fill="hold">
                                          <p:stCondLst>
                                            <p:cond delay="4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40"/>
                                        </p:tgtEl>
                                      </p:cBhvr>
                                    </p:animEffect>
                                    <p:set>
                                      <p:cBhvr>
                                        <p:cTn id="87" dur="1" fill="hold">
                                          <p:stCondLst>
                                            <p:cond delay="499"/>
                                          </p:stCondLst>
                                        </p:cTn>
                                        <p:tgtEl>
                                          <p:spTgt spid="40"/>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fade">
                                      <p:cBhvr>
                                        <p:cTn id="90" dur="500"/>
                                        <p:tgtEl>
                                          <p:spTgt spid="5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41"/>
                                        </p:tgtEl>
                                      </p:cBhvr>
                                    </p:animEffect>
                                    <p:set>
                                      <p:cBhvr>
                                        <p:cTn id="95" dur="1" fill="hold">
                                          <p:stCondLst>
                                            <p:cond delay="499"/>
                                          </p:stCondLst>
                                        </p:cTn>
                                        <p:tgtEl>
                                          <p:spTgt spid="41"/>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53"/>
                                        </p:tgtEl>
                                        <p:attrNameLst>
                                          <p:attrName>style.visibility</p:attrName>
                                        </p:attrNameLst>
                                      </p:cBhvr>
                                      <p:to>
                                        <p:strVal val="visible"/>
                                      </p:to>
                                    </p:set>
                                    <p:animEffect transition="in" filter="fade">
                                      <p:cBhvr>
                                        <p:cTn id="9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34"/>
                    </p:tgtEl>
                  </p:cond>
                </p:stCondLst>
                <p:endSync evt="end" delay="0">
                  <p:rtn val="all"/>
                </p:endSync>
                <p:childTnLst>
                  <p:par>
                    <p:cTn id="100" fill="hold">
                      <p:stCondLst>
                        <p:cond delay="0"/>
                      </p:stCondLst>
                      <p:childTnLst>
                        <p:par>
                          <p:cTn id="101" fill="hold">
                            <p:stCondLst>
                              <p:cond delay="0"/>
                            </p:stCondLst>
                            <p:childTnLst>
                              <p:par>
                                <p:cTn id="102" presetID="12" presetClass="exit" presetSubtype="4" fill="remove" grpId="0" nodeType="clickEffect">
                                  <p:stCondLst>
                                    <p:cond delay="0"/>
                                  </p:stCondLst>
                                  <p:childTnLst>
                                    <p:anim calcmode="lin" valueType="num">
                                      <p:cBhvr additive="base">
                                        <p:cTn id="103" dur="59000"/>
                                        <p:tgtEl>
                                          <p:spTgt spid="28"/>
                                        </p:tgtEl>
                                        <p:attrNameLst>
                                          <p:attrName>ppt_y</p:attrName>
                                        </p:attrNameLst>
                                      </p:cBhvr>
                                      <p:tavLst>
                                        <p:tav tm="0">
                                          <p:val>
                                            <p:strVal val="#ppt_y"/>
                                          </p:val>
                                        </p:tav>
                                        <p:tav tm="100000">
                                          <p:val>
                                            <p:strVal val="#ppt_y+#ppt_h*1.125000"/>
                                          </p:val>
                                        </p:tav>
                                      </p:tavLst>
                                    </p:anim>
                                    <p:animEffect transition="out" filter="wipe(down)">
                                      <p:cBhvr>
                                        <p:cTn id="104" dur="59000"/>
                                        <p:tgtEl>
                                          <p:spTgt spid="28"/>
                                        </p:tgtEl>
                                      </p:cBhvr>
                                    </p:animEffect>
                                    <p:set>
                                      <p:cBhvr>
                                        <p:cTn id="105" dur="1" fill="hold">
                                          <p:stCondLst>
                                            <p:cond delay="58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8" grpId="0" animBg="1"/>
      <p:bldP spid="20" grpId="0"/>
      <p:bldP spid="21" grpId="0"/>
      <p:bldP spid="22" grpId="0"/>
      <p:bldP spid="23" grpId="0"/>
      <p:bldP spid="2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92296" y="5708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make most masculine nouns </a:t>
            </a:r>
            <a:r>
              <a:rPr kumimoji="0" lang="en-GB" sz="2800" b="0" i="0" u="sng"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plural</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the end:</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2365970" y="206647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Brief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4"/>
          <a:stretch/>
        </p:blipFill>
        <p:spPr>
          <a:xfrm>
            <a:off x="2119083" y="2584515"/>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16353" y="-220169"/>
            <a:ext cx="7267988" cy="1144800"/>
          </a:xfrm>
        </p:spPr>
        <p:txBody>
          <a:bodyPr/>
          <a:lstStyle/>
          <a:p>
            <a:r>
              <a:rPr lang="en-GB" sz="3600" b="1" spc="-1" dirty="0">
                <a:latin typeface="Century Gothic" panose="020B0502020202020204" pitchFamily="34" charset="0"/>
                <a:ea typeface="Century Gothic"/>
              </a:rPr>
              <a:t>Plural nouns</a:t>
            </a:r>
            <a:endParaRPr lang="en-GB" sz="3600" dirty="0"/>
          </a:p>
        </p:txBody>
      </p:sp>
      <p:sp>
        <p:nvSpPr>
          <p:cNvPr id="25" name="Rectangle: Rounded Corners 24">
            <a:extLst>
              <a:ext uri="{FF2B5EF4-FFF2-40B4-BE49-F238E27FC236}">
                <a16:creationId xmlns:a16="http://schemas.microsoft.com/office/drawing/2014/main" id="{7E328420-38D8-4EC3-9A54-1C703529A170}"/>
              </a:ext>
            </a:extLst>
          </p:cNvPr>
          <p:cNvSpPr/>
          <p:nvPr/>
        </p:nvSpPr>
        <p:spPr>
          <a:xfrm>
            <a:off x="216353" y="2130284"/>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CustomShape 5">
            <a:extLst>
              <a:ext uri="{FF2B5EF4-FFF2-40B4-BE49-F238E27FC236}">
                <a16:creationId xmlns:a16="http://schemas.microsoft.com/office/drawing/2014/main" id="{D2BAD28B-350C-46C1-A117-AF36EE5DBECD}"/>
              </a:ext>
            </a:extLst>
          </p:cNvPr>
          <p:cNvSpPr/>
          <p:nvPr/>
        </p:nvSpPr>
        <p:spPr>
          <a:xfrm>
            <a:off x="2753043" y="2600650"/>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a/one letter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5">
            <a:extLst>
              <a:ext uri="{FF2B5EF4-FFF2-40B4-BE49-F238E27FC236}">
                <a16:creationId xmlns:a16="http://schemas.microsoft.com/office/drawing/2014/main" id="{0A39847B-EFBD-4701-9BF3-8B606169AB47}"/>
              </a:ext>
            </a:extLst>
          </p:cNvPr>
          <p:cNvSpPr/>
          <p:nvPr/>
        </p:nvSpPr>
        <p:spPr>
          <a:xfrm>
            <a:off x="6667714" y="213028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zwei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Brief</a:t>
            </a:r>
            <a:r>
              <a:rPr kumimoji="0" lang="en-GB" sz="2800" b="1" i="0"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endParaRPr kumimoji="0" lang="en-GB" sz="2800" b="0" i="0"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28" name="Google Shape;183;p8">
            <a:extLst>
              <a:ext uri="{FF2B5EF4-FFF2-40B4-BE49-F238E27FC236}">
                <a16:creationId xmlns:a16="http://schemas.microsoft.com/office/drawing/2014/main" id="{9D602F50-979F-4A23-9228-9D37C62321A5}"/>
              </a:ext>
            </a:extLst>
          </p:cNvPr>
          <p:cNvPicPr/>
          <p:nvPr/>
        </p:nvPicPr>
        <p:blipFill>
          <a:blip r:embed="rId4"/>
          <a:stretch/>
        </p:blipFill>
        <p:spPr>
          <a:xfrm>
            <a:off x="6096000" y="2601408"/>
            <a:ext cx="633960" cy="671040"/>
          </a:xfrm>
          <a:prstGeom prst="rect">
            <a:avLst/>
          </a:prstGeom>
          <a:ln>
            <a:noFill/>
          </a:ln>
        </p:spPr>
      </p:pic>
      <p:sp>
        <p:nvSpPr>
          <p:cNvPr id="29" name="CustomShape 5">
            <a:extLst>
              <a:ext uri="{FF2B5EF4-FFF2-40B4-BE49-F238E27FC236}">
                <a16:creationId xmlns:a16="http://schemas.microsoft.com/office/drawing/2014/main" id="{AF8176F4-B636-4485-9230-EC9DD4D017D4}"/>
              </a:ext>
            </a:extLst>
          </p:cNvPr>
          <p:cNvSpPr/>
          <p:nvPr/>
        </p:nvSpPr>
        <p:spPr>
          <a:xfrm>
            <a:off x="6801980" y="2594337"/>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two letter</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C8A78538-0A28-458C-A1D9-127E3B245A37}"/>
              </a:ext>
            </a:extLst>
          </p:cNvPr>
          <p:cNvSpPr/>
          <p:nvPr/>
        </p:nvSpPr>
        <p:spPr>
          <a:xfrm>
            <a:off x="2791079" y="1532300"/>
            <a:ext cx="1870421" cy="518040"/>
          </a:xfrm>
          <a:prstGeom prst="roundRect">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S</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ingular</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1" name="Rectangle: Rounded Corners 30">
            <a:extLst>
              <a:ext uri="{FF2B5EF4-FFF2-40B4-BE49-F238E27FC236}">
                <a16:creationId xmlns:a16="http://schemas.microsoft.com/office/drawing/2014/main" id="{A0CAB27E-D55D-4CDA-8B38-056FC0C692EB}"/>
              </a:ext>
            </a:extLst>
          </p:cNvPr>
          <p:cNvSpPr/>
          <p:nvPr/>
        </p:nvSpPr>
        <p:spPr>
          <a:xfrm>
            <a:off x="6879859" y="1527061"/>
            <a:ext cx="1870421" cy="518040"/>
          </a:xfrm>
          <a:prstGeom prst="roundRect">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P</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lural</a:t>
            </a:r>
            <a:endParaRPr kumimoji="0" lang="en-GB" sz="24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2" name="CustomShape 3">
            <a:extLst>
              <a:ext uri="{FF2B5EF4-FFF2-40B4-BE49-F238E27FC236}">
                <a16:creationId xmlns:a16="http://schemas.microsoft.com/office/drawing/2014/main" id="{461A6BD6-517B-420E-AB71-3AF4E0C817A8}"/>
              </a:ext>
            </a:extLst>
          </p:cNvPr>
          <p:cNvSpPr/>
          <p:nvPr/>
        </p:nvSpPr>
        <p:spPr>
          <a:xfrm>
            <a:off x="92296" y="104078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Some plural nouns also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umlaut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the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CustomShape 5">
            <a:extLst>
              <a:ext uri="{FF2B5EF4-FFF2-40B4-BE49-F238E27FC236}">
                <a16:creationId xmlns:a16="http://schemas.microsoft.com/office/drawing/2014/main" id="{3DE2D9BA-243C-43B2-830E-06253B6D44A2}"/>
              </a:ext>
            </a:extLst>
          </p:cNvPr>
          <p:cNvSpPr/>
          <p:nvPr/>
        </p:nvSpPr>
        <p:spPr>
          <a:xfrm>
            <a:off x="2374998" y="3149471"/>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Ball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B95E61C5-6556-4733-A810-D24790F3A176}"/>
              </a:ext>
            </a:extLst>
          </p:cNvPr>
          <p:cNvPicPr/>
          <p:nvPr/>
        </p:nvPicPr>
        <p:blipFill>
          <a:blip r:embed="rId4"/>
          <a:stretch/>
        </p:blipFill>
        <p:spPr>
          <a:xfrm>
            <a:off x="2128111" y="3667511"/>
            <a:ext cx="633960" cy="671040"/>
          </a:xfrm>
          <a:prstGeom prst="rect">
            <a:avLst/>
          </a:prstGeom>
          <a:ln>
            <a:noFill/>
          </a:ln>
        </p:spPr>
      </p:pic>
      <p:sp>
        <p:nvSpPr>
          <p:cNvPr id="35" name="CustomShape 5">
            <a:extLst>
              <a:ext uri="{FF2B5EF4-FFF2-40B4-BE49-F238E27FC236}">
                <a16:creationId xmlns:a16="http://schemas.microsoft.com/office/drawing/2014/main" id="{B5E36F2A-229A-4E2D-88EB-E11534DB6EF5}"/>
              </a:ext>
            </a:extLst>
          </p:cNvPr>
          <p:cNvSpPr/>
          <p:nvPr/>
        </p:nvSpPr>
        <p:spPr>
          <a:xfrm>
            <a:off x="2852410" y="3628840"/>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a/one ball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CustomShape 5">
            <a:extLst>
              <a:ext uri="{FF2B5EF4-FFF2-40B4-BE49-F238E27FC236}">
                <a16:creationId xmlns:a16="http://schemas.microsoft.com/office/drawing/2014/main" id="{B0E15BBE-F690-4186-B1DD-FD30B10B66C3}"/>
              </a:ext>
            </a:extLst>
          </p:cNvPr>
          <p:cNvSpPr/>
          <p:nvPr/>
        </p:nvSpPr>
        <p:spPr>
          <a:xfrm>
            <a:off x="6404893" y="313966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drei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ll</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B6376B88-20D7-4D15-BC10-810ECD859124}"/>
              </a:ext>
            </a:extLst>
          </p:cNvPr>
          <p:cNvPicPr/>
          <p:nvPr/>
        </p:nvPicPr>
        <p:blipFill>
          <a:blip r:embed="rId4"/>
          <a:stretch/>
        </p:blipFill>
        <p:spPr>
          <a:xfrm>
            <a:off x="6158006" y="3657704"/>
            <a:ext cx="633960" cy="671040"/>
          </a:xfrm>
          <a:prstGeom prst="rect">
            <a:avLst/>
          </a:prstGeom>
          <a:ln>
            <a:noFill/>
          </a:ln>
        </p:spPr>
      </p:pic>
      <p:sp>
        <p:nvSpPr>
          <p:cNvPr id="38" name="CustomShape 5">
            <a:extLst>
              <a:ext uri="{FF2B5EF4-FFF2-40B4-BE49-F238E27FC236}">
                <a16:creationId xmlns:a16="http://schemas.microsoft.com/office/drawing/2014/main" id="{607748C2-F349-4D55-AC38-3AB671C30334}"/>
              </a:ext>
            </a:extLst>
          </p:cNvPr>
          <p:cNvSpPr/>
          <p:nvPr/>
        </p:nvSpPr>
        <p:spPr>
          <a:xfrm>
            <a:off x="6791966" y="3673839"/>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three ball</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9" name="Speech Bubble: Rectangle with Corners Rounded 38">
            <a:extLst>
              <a:ext uri="{FF2B5EF4-FFF2-40B4-BE49-F238E27FC236}">
                <a16:creationId xmlns:a16="http://schemas.microsoft.com/office/drawing/2014/main" id="{A7A0D9C4-AB5B-419E-96D6-831F6D2D5D6D}"/>
              </a:ext>
            </a:extLst>
          </p:cNvPr>
          <p:cNvSpPr/>
          <p:nvPr/>
        </p:nvSpPr>
        <p:spPr>
          <a:xfrm>
            <a:off x="9228476" y="1326888"/>
            <a:ext cx="2924317" cy="1291662"/>
          </a:xfrm>
          <a:prstGeom prst="wedgeRoundRectCallout">
            <a:avLst>
              <a:gd name="adj1" fmla="val -56052"/>
              <a:gd name="adj2" fmla="val 25098"/>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Some neuter nouns work like this, too: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Spiel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zwei</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Spiele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0" name="CustomShape 3">
            <a:extLst>
              <a:ext uri="{FF2B5EF4-FFF2-40B4-BE49-F238E27FC236}">
                <a16:creationId xmlns:a16="http://schemas.microsoft.com/office/drawing/2014/main" id="{9B42A517-69E9-48EA-8BA3-248782B819EF}"/>
              </a:ext>
            </a:extLst>
          </p:cNvPr>
          <p:cNvSpPr/>
          <p:nvPr/>
        </p:nvSpPr>
        <p:spPr>
          <a:xfrm>
            <a:off x="133633" y="4354686"/>
            <a:ext cx="1200740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Most feminine nouns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the end to make the plural: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Rectangle: Rounded Corners 40">
            <a:extLst>
              <a:ext uri="{FF2B5EF4-FFF2-40B4-BE49-F238E27FC236}">
                <a16:creationId xmlns:a16="http://schemas.microsoft.com/office/drawing/2014/main" id="{9DA95300-D3BB-4D12-9C7C-D3200846C989}"/>
              </a:ext>
            </a:extLst>
          </p:cNvPr>
          <p:cNvSpPr/>
          <p:nvPr/>
        </p:nvSpPr>
        <p:spPr>
          <a:xfrm>
            <a:off x="257689" y="5073400"/>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42" name="CustomShape 5">
            <a:extLst>
              <a:ext uri="{FF2B5EF4-FFF2-40B4-BE49-F238E27FC236}">
                <a16:creationId xmlns:a16="http://schemas.microsoft.com/office/drawing/2014/main" id="{4427E03A-3023-4B3A-AF72-C7ACB75C70E3}"/>
              </a:ext>
            </a:extLst>
          </p:cNvPr>
          <p:cNvSpPr/>
          <p:nvPr/>
        </p:nvSpPr>
        <p:spPr>
          <a:xfrm>
            <a:off x="2686200" y="4869922"/>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Gruppe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3" name="Google Shape;183;p8">
            <a:extLst>
              <a:ext uri="{FF2B5EF4-FFF2-40B4-BE49-F238E27FC236}">
                <a16:creationId xmlns:a16="http://schemas.microsoft.com/office/drawing/2014/main" id="{E08604A1-3AEE-4C8C-BF8B-316E46AA92E3}"/>
              </a:ext>
            </a:extLst>
          </p:cNvPr>
          <p:cNvPicPr/>
          <p:nvPr/>
        </p:nvPicPr>
        <p:blipFill>
          <a:blip r:embed="rId4"/>
          <a:stretch/>
        </p:blipFill>
        <p:spPr>
          <a:xfrm>
            <a:off x="2126819" y="5292592"/>
            <a:ext cx="633960" cy="671040"/>
          </a:xfrm>
          <a:prstGeom prst="rect">
            <a:avLst/>
          </a:prstGeom>
          <a:ln>
            <a:noFill/>
          </a:ln>
        </p:spPr>
      </p:pic>
      <p:sp>
        <p:nvSpPr>
          <p:cNvPr id="44" name="CustomShape 5">
            <a:extLst>
              <a:ext uri="{FF2B5EF4-FFF2-40B4-BE49-F238E27FC236}">
                <a16:creationId xmlns:a16="http://schemas.microsoft.com/office/drawing/2014/main" id="{3765B7B6-C2EC-4957-9BBF-7A6792A519D4}"/>
              </a:ext>
            </a:extLst>
          </p:cNvPr>
          <p:cNvSpPr/>
          <p:nvPr/>
        </p:nvSpPr>
        <p:spPr>
          <a:xfrm>
            <a:off x="2846037" y="530714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a/one group</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5">
            <a:extLst>
              <a:ext uri="{FF2B5EF4-FFF2-40B4-BE49-F238E27FC236}">
                <a16:creationId xmlns:a16="http://schemas.microsoft.com/office/drawing/2014/main" id="{B2A73086-D307-485F-B96A-47F3A862382F}"/>
              </a:ext>
            </a:extLst>
          </p:cNvPr>
          <p:cNvSpPr/>
          <p:nvPr/>
        </p:nvSpPr>
        <p:spPr>
          <a:xfrm>
            <a:off x="6684145" y="4833953"/>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vier</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Gruppe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n</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46" name="Google Shape;183;p8">
            <a:extLst>
              <a:ext uri="{FF2B5EF4-FFF2-40B4-BE49-F238E27FC236}">
                <a16:creationId xmlns:a16="http://schemas.microsoft.com/office/drawing/2014/main" id="{B65B8E48-455A-4E2F-8ABE-B22C8BE77125}"/>
              </a:ext>
            </a:extLst>
          </p:cNvPr>
          <p:cNvPicPr/>
          <p:nvPr/>
        </p:nvPicPr>
        <p:blipFill>
          <a:blip r:embed="rId4"/>
          <a:stretch/>
        </p:blipFill>
        <p:spPr>
          <a:xfrm>
            <a:off x="6199343" y="5291010"/>
            <a:ext cx="633960" cy="671040"/>
          </a:xfrm>
          <a:prstGeom prst="rect">
            <a:avLst/>
          </a:prstGeom>
          <a:ln>
            <a:noFill/>
          </a:ln>
        </p:spPr>
      </p:pic>
      <p:sp>
        <p:nvSpPr>
          <p:cNvPr id="47" name="CustomShape 5">
            <a:extLst>
              <a:ext uri="{FF2B5EF4-FFF2-40B4-BE49-F238E27FC236}">
                <a16:creationId xmlns:a16="http://schemas.microsoft.com/office/drawing/2014/main" id="{A32A1A05-0495-43E5-9AD6-C01A818618D2}"/>
              </a:ext>
            </a:extLst>
          </p:cNvPr>
          <p:cNvSpPr/>
          <p:nvPr/>
        </p:nvSpPr>
        <p:spPr>
          <a:xfrm>
            <a:off x="6833303" y="5307145"/>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four group</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
        <p:nvSpPr>
          <p:cNvPr id="48" name="CustomShape 5">
            <a:extLst>
              <a:ext uri="{FF2B5EF4-FFF2-40B4-BE49-F238E27FC236}">
                <a16:creationId xmlns:a16="http://schemas.microsoft.com/office/drawing/2014/main" id="{C1DBDD61-1537-4602-8668-EDEEBCBEC6FD}"/>
              </a:ext>
            </a:extLst>
          </p:cNvPr>
          <p:cNvSpPr/>
          <p:nvPr/>
        </p:nvSpPr>
        <p:spPr>
          <a:xfrm>
            <a:off x="2236222" y="5937044"/>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Uhr</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9" name="Google Shape;183;p8">
            <a:extLst>
              <a:ext uri="{FF2B5EF4-FFF2-40B4-BE49-F238E27FC236}">
                <a16:creationId xmlns:a16="http://schemas.microsoft.com/office/drawing/2014/main" id="{4580C1B1-A837-4570-9D1D-E71B986CC4CE}"/>
              </a:ext>
            </a:extLst>
          </p:cNvPr>
          <p:cNvPicPr/>
          <p:nvPr/>
        </p:nvPicPr>
        <p:blipFill>
          <a:blip r:embed="rId4"/>
          <a:stretch/>
        </p:blipFill>
        <p:spPr>
          <a:xfrm>
            <a:off x="2128110" y="6164701"/>
            <a:ext cx="633960" cy="671040"/>
          </a:xfrm>
          <a:prstGeom prst="rect">
            <a:avLst/>
          </a:prstGeom>
          <a:ln>
            <a:noFill/>
          </a:ln>
        </p:spPr>
      </p:pic>
      <p:sp>
        <p:nvSpPr>
          <p:cNvPr id="50" name="CustomShape 5">
            <a:extLst>
              <a:ext uri="{FF2B5EF4-FFF2-40B4-BE49-F238E27FC236}">
                <a16:creationId xmlns:a16="http://schemas.microsoft.com/office/drawing/2014/main" id="{53516D90-6273-43A8-9035-4E62FF26DAE0}"/>
              </a:ext>
            </a:extLst>
          </p:cNvPr>
          <p:cNvSpPr/>
          <p:nvPr/>
        </p:nvSpPr>
        <p:spPr>
          <a:xfrm>
            <a:off x="2785107" y="6372047"/>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a/one watch</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5">
            <a:extLst>
              <a:ext uri="{FF2B5EF4-FFF2-40B4-BE49-F238E27FC236}">
                <a16:creationId xmlns:a16="http://schemas.microsoft.com/office/drawing/2014/main" id="{46CC7F3A-7EA2-4523-A9DC-0D59F70713E3}"/>
              </a:ext>
            </a:extLst>
          </p:cNvPr>
          <p:cNvSpPr/>
          <p:nvPr/>
        </p:nvSpPr>
        <p:spPr>
          <a:xfrm>
            <a:off x="6397376" y="5941428"/>
            <a:ext cx="272063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fünf</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Uhr</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en</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pic>
        <p:nvPicPr>
          <p:cNvPr id="52" name="Google Shape;183;p8">
            <a:extLst>
              <a:ext uri="{FF2B5EF4-FFF2-40B4-BE49-F238E27FC236}">
                <a16:creationId xmlns:a16="http://schemas.microsoft.com/office/drawing/2014/main" id="{C3925665-9057-4024-8530-DC0B130EB717}"/>
              </a:ext>
            </a:extLst>
          </p:cNvPr>
          <p:cNvPicPr/>
          <p:nvPr/>
        </p:nvPicPr>
        <p:blipFill>
          <a:blip r:embed="rId4"/>
          <a:stretch/>
        </p:blipFill>
        <p:spPr>
          <a:xfrm>
            <a:off x="6168020" y="6148369"/>
            <a:ext cx="633960" cy="671040"/>
          </a:xfrm>
          <a:prstGeom prst="rect">
            <a:avLst/>
          </a:prstGeom>
          <a:ln>
            <a:noFill/>
          </a:ln>
        </p:spPr>
      </p:pic>
      <p:sp>
        <p:nvSpPr>
          <p:cNvPr id="53" name="CustomShape 5">
            <a:extLst>
              <a:ext uri="{FF2B5EF4-FFF2-40B4-BE49-F238E27FC236}">
                <a16:creationId xmlns:a16="http://schemas.microsoft.com/office/drawing/2014/main" id="{55F7DA49-D456-4A5D-B7D8-DA1AA7C5882C}"/>
              </a:ext>
            </a:extLst>
          </p:cNvPr>
          <p:cNvSpPr/>
          <p:nvPr/>
        </p:nvSpPr>
        <p:spPr>
          <a:xfrm>
            <a:off x="6791966" y="6388182"/>
            <a:ext cx="381507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five watche</a:t>
            </a:r>
            <a:r>
              <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a:t>
            </a:r>
            <a:endParaRPr kumimoji="0" lang="en-GB" sz="2800" b="0" i="0" u="none" strike="noStrike" kern="1200" cap="none" spc="-1" normalizeH="0" baseline="0" noProof="0" dirty="0">
              <a:ln>
                <a:noFill/>
              </a:ln>
              <a:solidFill>
                <a:srgbClr val="92D050"/>
              </a:solidFill>
              <a:effectLst/>
              <a:uLnTx/>
              <a:uFillTx/>
              <a:latin typeface="Century Gothic" panose="020B0502020202020204" pitchFamily="34" charset="0"/>
              <a:cs typeface="+mn-cs"/>
            </a:endParaRPr>
          </a:p>
        </p:txBody>
      </p:sp>
    </p:spTree>
    <p:extLst>
      <p:ext uri="{BB962C8B-B14F-4D97-AF65-F5344CB8AC3E}">
        <p14:creationId xmlns:p14="http://schemas.microsoft.com/office/powerpoint/2010/main" val="327291091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repl">
                                        <p:cTn id="12"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 calcmode="lin" valueType="num">
                                      <p:cBhvr additive="repl">
                                        <p:cTn id="69"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48"/>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9"/>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2"/>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9" grpId="0"/>
      <p:bldP spid="30" grpId="0" animBg="1"/>
      <p:bldP spid="31" grpId="0" animBg="1"/>
      <p:bldP spid="33" grpId="0"/>
      <p:bldP spid="35" grpId="0"/>
      <p:bldP spid="36" grpId="0"/>
      <p:bldP spid="38" grpId="0"/>
      <p:bldP spid="39" grpId="0" animBg="1"/>
      <p:bldP spid="41" grpId="0" animBg="1"/>
      <p:bldP spid="42" grpId="0"/>
      <p:bldP spid="44" grpId="0"/>
      <p:bldP spid="45" grpId="0"/>
      <p:bldP spid="47" grpId="0"/>
      <p:bldP spid="48" grpId="0"/>
      <p:bldP spid="50" grpId="0"/>
      <p:bldP spid="51" grpId="0"/>
      <p:bldP spid="5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657220" y="1402202"/>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3262137" y="1484655"/>
          <a:ext cx="4575577" cy="4328280"/>
        </p:xfrm>
        <a:graphic>
          <a:graphicData uri="http://schemas.openxmlformats.org/drawingml/2006/table">
            <a:tbl>
              <a:tblPr/>
              <a:tblGrid>
                <a:gridCol w="1657080">
                  <a:extLst>
                    <a:ext uri="{9D8B030D-6E8A-4147-A177-3AD203B41FA5}">
                      <a16:colId xmlns:a16="http://schemas.microsoft.com/office/drawing/2014/main" val="20000"/>
                    </a:ext>
                  </a:extLst>
                </a:gridCol>
                <a:gridCol w="2918497">
                  <a:extLst>
                    <a:ext uri="{9D8B030D-6E8A-4147-A177-3AD203B41FA5}">
                      <a16:colId xmlns:a16="http://schemas.microsoft.com/office/drawing/2014/main" val="20001"/>
                    </a:ext>
                  </a:extLst>
                </a:gridCol>
              </a:tblGrid>
              <a:tr h="961200">
                <a:tc>
                  <a:txBody>
                    <a:bodyPr/>
                    <a:lstStyle/>
                    <a:p>
                      <a:pPr algn="ctr">
                        <a:lnSpc>
                          <a:spcPct val="100000"/>
                        </a:lnSpc>
                      </a:pPr>
                      <a:r>
                        <a:rPr lang="en-GB" sz="2000" b="1" strike="noStrike" spc="-1" dirty="0">
                          <a:solidFill>
                            <a:srgbClr val="002060"/>
                          </a:solidFill>
                          <a:latin typeface="Century gothic"/>
                        </a:rPr>
                        <a:t>A-Singular</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000" b="1" strike="noStrike" spc="-1" dirty="0">
                          <a:solidFill>
                            <a:srgbClr val="002060"/>
                          </a:solidFill>
                          <a:latin typeface="Century gothic"/>
                        </a:rPr>
                        <a:t>B-Plural</a:t>
                      </a: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7" y="1484655"/>
          <a:ext cx="2546280" cy="4318560"/>
        </p:xfrm>
        <a:graphic>
          <a:graphicData uri="http://schemas.openxmlformats.org/drawingml/2006/table">
            <a:tbl>
              <a:tblPr/>
              <a:tblGrid>
                <a:gridCol w="695520">
                  <a:extLst>
                    <a:ext uri="{9D8B030D-6E8A-4147-A177-3AD203B41FA5}">
                      <a16:colId xmlns:a16="http://schemas.microsoft.com/office/drawing/2014/main" val="20000"/>
                    </a:ext>
                  </a:extLst>
                </a:gridCol>
                <a:gridCol w="1850760">
                  <a:extLst>
                    <a:ext uri="{9D8B030D-6E8A-4147-A177-3AD203B41FA5}">
                      <a16:colId xmlns:a16="http://schemas.microsoft.com/office/drawing/2014/main" val="20001"/>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0" name="T2_W8_15.2.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1" name="T2_W8_15.3.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2" name="T2_W8_15.4.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3" name="T2_W8_15.5.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4" name="T2_W8_15.6.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5" name="T2_W8_15.7.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6" name="T2_W8_15.8.wav"/>
            </a:hlinkClick>
            <a:extLst>
              <a:ext uri="{FF2B5EF4-FFF2-40B4-BE49-F238E27FC236}">
                <a16:creationId xmlns:a16="http://schemas.microsoft.com/office/drawing/2014/main" id="{34261C61-C209-49EF-A2E1-6B62F7BA1FCB}"/>
              </a:ext>
            </a:extLst>
          </p:cNvPr>
          <p:cNvSpPr/>
          <p:nvPr/>
        </p:nvSpPr>
        <p:spPr>
          <a:xfrm>
            <a:off x="700017" y="5353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Singular or plural?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2924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159161" y="2464215"/>
            <a:ext cx="517321" cy="517320"/>
          </a:xfrm>
          <a:prstGeom prst="rect">
            <a:avLst/>
          </a:prstGeom>
        </p:spPr>
      </p:pic>
      <p:sp>
        <p:nvSpPr>
          <p:cNvPr id="20" name="Speech Bubble: Rectangle with Corners Rounded 19">
            <a:hlinkClick r:id="" action="ppaction://noaction">
              <a:snd r:embed="rId19" name="T2_W8_15.1.wav"/>
            </a:hlinkClick>
            <a:extLst>
              <a:ext uri="{FF2B5EF4-FFF2-40B4-BE49-F238E27FC236}">
                <a16:creationId xmlns:a16="http://schemas.microsoft.com/office/drawing/2014/main" id="{61558AC7-FD68-4E3F-8517-700B31B40F08}"/>
              </a:ext>
            </a:extLst>
          </p:cNvPr>
          <p:cNvSpPr/>
          <p:nvPr/>
        </p:nvSpPr>
        <p:spPr>
          <a:xfrm>
            <a:off x="914067" y="540014"/>
            <a:ext cx="5124471" cy="4849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0" y="325320"/>
            <a:ext cx="914400" cy="914400"/>
          </a:xfrm>
          <a:prstGeom prst="rect">
            <a:avLst/>
          </a:prstGeom>
        </p:spPr>
      </p:pic>
      <p:sp>
        <p:nvSpPr>
          <p:cNvPr id="24" name="Google Shape;108;p3">
            <a:hlinkClick r:id="" action="ppaction://noaction">
              <a:snd r:embed="rId22" name="T2_W8_15.1.wav"/>
            </a:hlinkClick>
            <a:extLst>
              <a:ext uri="{FF2B5EF4-FFF2-40B4-BE49-F238E27FC236}">
                <a16:creationId xmlns:a16="http://schemas.microsoft.com/office/drawing/2014/main" id="{BD6AECCF-7ECD-47B8-B7B8-66B6B917E525}"/>
              </a:ext>
            </a:extLst>
          </p:cNvPr>
          <p:cNvSpPr txBox="1"/>
          <p:nvPr/>
        </p:nvSpPr>
        <p:spPr>
          <a:xfrm>
            <a:off x="1100947" y="546239"/>
            <a:ext cx="49375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Ein Brief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oder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drei</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mn-cs"/>
                <a:sym typeface="Calibri"/>
              </a:rPr>
              <a:t>Briefe</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mn-cs"/>
                <a:sym typeface="Calibri"/>
              </a:rPr>
              <a:t>?</a:t>
            </a:r>
            <a:endParaRPr kumimoji="0" sz="2400" b="0"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31" name="Picture 30" descr="Icon&#10;&#10;Description automatically generated">
            <a:extLst>
              <a:ext uri="{FF2B5EF4-FFF2-40B4-BE49-F238E27FC236}">
                <a16:creationId xmlns:a16="http://schemas.microsoft.com/office/drawing/2014/main" id="{24AE598A-64E9-4462-B4E2-36484571338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46992" y="2966775"/>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2596E4A1-5FDF-4986-A7E3-F9D1045B47ED}"/>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122687" y="3372313"/>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FDFF23FF-2AB0-44A0-843E-D87078B76BA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095453" y="3842295"/>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4ADDA58B-C3D7-40AD-961A-689A68BFC818}"/>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60304" y="4330755"/>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AC37FBDD-5983-4C1F-BA8A-042125F23AE9}"/>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4365259" y="4835895"/>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B18D36B5-6944-47A3-917A-8C5F09AD5862}"/>
              </a:ext>
            </a:extLst>
          </p:cNvPr>
          <p:cNvPicPr>
            <a:picLocks noChangeAspect="1"/>
          </p:cNvPicPr>
          <p:nvPr/>
        </p:nvPicPr>
        <p:blipFill rotWithShape="1">
          <a:blip r:embed="rId18">
            <a:extLst>
              <a:ext uri="{28A0092B-C50C-407E-A947-70E740481C1C}">
                <a14:useLocalDpi xmlns:a14="http://schemas.microsoft.com/office/drawing/2010/main" val="0"/>
              </a:ext>
            </a:extLst>
          </a:blip>
          <a:srcRect r="50000"/>
          <a:stretch/>
        </p:blipFill>
        <p:spPr>
          <a:xfrm>
            <a:off x="7354113" y="5320190"/>
            <a:ext cx="517321" cy="517320"/>
          </a:xfrm>
          <a:prstGeom prst="rect">
            <a:avLst/>
          </a:prstGeom>
        </p:spPr>
      </p:pic>
      <p:sp>
        <p:nvSpPr>
          <p:cNvPr id="3" name="TextBox 2">
            <a:extLst>
              <a:ext uri="{FF2B5EF4-FFF2-40B4-BE49-F238E27FC236}">
                <a16:creationId xmlns:a16="http://schemas.microsoft.com/office/drawing/2014/main" id="{BDDE3922-0954-4663-BC21-A7D7D7ED83D4}"/>
              </a:ext>
            </a:extLst>
          </p:cNvPr>
          <p:cNvSpPr txBox="1"/>
          <p:nvPr/>
        </p:nvSpPr>
        <p:spPr>
          <a:xfrm>
            <a:off x="1426873" y="2507876"/>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drei</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Briefe</a:t>
            </a:r>
            <a:endParaRPr kumimoji="0" lang="en-GB" sz="1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C78D0ABC-124E-4065-A1C0-A9402B6CBADC}"/>
              </a:ext>
            </a:extLst>
          </p:cNvPr>
          <p:cNvSpPr txBox="1"/>
          <p:nvPr/>
        </p:nvSpPr>
        <p:spPr>
          <a:xfrm>
            <a:off x="1427836" y="3002981"/>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Gruppe</a:t>
            </a:r>
          </a:p>
        </p:txBody>
      </p:sp>
      <p:sp>
        <p:nvSpPr>
          <p:cNvPr id="38" name="TextBox 37">
            <a:extLst>
              <a:ext uri="{FF2B5EF4-FFF2-40B4-BE49-F238E27FC236}">
                <a16:creationId xmlns:a16="http://schemas.microsoft.com/office/drawing/2014/main" id="{E591764F-CC54-4702-9120-7021C33903D4}"/>
              </a:ext>
            </a:extLst>
          </p:cNvPr>
          <p:cNvSpPr txBox="1"/>
          <p:nvPr/>
        </p:nvSpPr>
        <p:spPr>
          <a:xfrm>
            <a:off x="1379446" y="3494172"/>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Listen</a:t>
            </a:r>
          </a:p>
        </p:txBody>
      </p:sp>
      <p:sp>
        <p:nvSpPr>
          <p:cNvPr id="39" name="TextBox 38">
            <a:extLst>
              <a:ext uri="{FF2B5EF4-FFF2-40B4-BE49-F238E27FC236}">
                <a16:creationId xmlns:a16="http://schemas.microsoft.com/office/drawing/2014/main" id="{EFDC50D1-F97A-435C-98CA-13DF292C7672}"/>
              </a:ext>
            </a:extLst>
          </p:cNvPr>
          <p:cNvSpPr txBox="1"/>
          <p:nvPr/>
        </p:nvSpPr>
        <p:spPr>
          <a:xfrm>
            <a:off x="1377378" y="4431449"/>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Ort</a:t>
            </a:r>
          </a:p>
        </p:txBody>
      </p:sp>
      <p:sp>
        <p:nvSpPr>
          <p:cNvPr id="40" name="TextBox 39">
            <a:extLst>
              <a:ext uri="{FF2B5EF4-FFF2-40B4-BE49-F238E27FC236}">
                <a16:creationId xmlns:a16="http://schemas.microsoft.com/office/drawing/2014/main" id="{93904003-6D83-40D5-8E14-F88D402103CD}"/>
              </a:ext>
            </a:extLst>
          </p:cNvPr>
          <p:cNvSpPr txBox="1"/>
          <p:nvPr/>
        </p:nvSpPr>
        <p:spPr>
          <a:xfrm>
            <a:off x="1406482" y="3931931"/>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vier</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Probleme</a:t>
            </a:r>
            <a:endParaRPr kumimoji="0" lang="en-GB" sz="1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FFBCCAE1-395E-4826-8FDC-FA0C73487F0B}"/>
              </a:ext>
            </a:extLst>
          </p:cNvPr>
          <p:cNvSpPr txBox="1"/>
          <p:nvPr/>
        </p:nvSpPr>
        <p:spPr>
          <a:xfrm>
            <a:off x="1290193" y="4930967"/>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Baum</a:t>
            </a:r>
          </a:p>
        </p:txBody>
      </p:sp>
      <p:sp>
        <p:nvSpPr>
          <p:cNvPr id="42" name="TextBox 41">
            <a:extLst>
              <a:ext uri="{FF2B5EF4-FFF2-40B4-BE49-F238E27FC236}">
                <a16:creationId xmlns:a16="http://schemas.microsoft.com/office/drawing/2014/main" id="{8F94C1C7-E272-49DE-BC72-5DEC25F5F361}"/>
              </a:ext>
            </a:extLst>
          </p:cNvPr>
          <p:cNvSpPr txBox="1"/>
          <p:nvPr/>
        </p:nvSpPr>
        <p:spPr>
          <a:xfrm>
            <a:off x="1363486" y="5404151"/>
            <a:ext cx="18790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fünf</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Uhren</a:t>
            </a:r>
            <a:endParaRPr kumimoji="0" lang="en-GB" sz="18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7" name="TextBox 66">
            <a:extLst>
              <a:ext uri="{FF2B5EF4-FFF2-40B4-BE49-F238E27FC236}">
                <a16:creationId xmlns:a16="http://schemas.microsoft.com/office/drawing/2014/main" id="{D3757DAD-7864-44C6-9149-B6CCB037B967}"/>
              </a:ext>
            </a:extLst>
          </p:cNvPr>
          <p:cNvSpPr txBox="1"/>
          <p:nvPr/>
        </p:nvSpPr>
        <p:spPr>
          <a:xfrm>
            <a:off x="8003565" y="2377734"/>
            <a:ext cx="3895079" cy="2585323"/>
          </a:xfrm>
          <a:prstGeom prst="rect">
            <a:avLst/>
          </a:prstGeom>
          <a:solidFill>
            <a:srgbClr val="002060"/>
          </a:solidFill>
          <a:ln w="22225">
            <a:solidFill>
              <a:srgbClr val="FFC000"/>
            </a:solidFill>
          </a:ln>
          <a:effectLst>
            <a:softEdge rad="76200"/>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Remember: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To make most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masculine</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nouns plural, add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e</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at the end. Some plural nouns also add an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umlaut</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to the a, o, 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Most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feminine</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nouns add –</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n </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or –</a:t>
            </a:r>
            <a:r>
              <a:rPr kumimoji="0" lang="en-GB" sz="1800" b="1" i="0" u="none" strike="noStrike" kern="1200" cap="none" spc="-1"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1800" b="1"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8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rPr>
              <a:t> at the end. </a:t>
            </a: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30" name="Picture 12" descr="Free brief envelope letter vector">
            <a:extLst>
              <a:ext uri="{FF2B5EF4-FFF2-40B4-BE49-F238E27FC236}">
                <a16:creationId xmlns:a16="http://schemas.microsoft.com/office/drawing/2014/main" id="{22066FD8-3B4B-2CE0-73AD-9FA6EA5EB2A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68731" y="2464215"/>
            <a:ext cx="433720" cy="43573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Free brief envelope letter vector">
            <a:extLst>
              <a:ext uri="{FF2B5EF4-FFF2-40B4-BE49-F238E27FC236}">
                <a16:creationId xmlns:a16="http://schemas.microsoft.com/office/drawing/2014/main" id="{84724A91-BB03-0338-74D2-2CAB84A0B34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47086" y="2474673"/>
            <a:ext cx="433720" cy="43573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descr="Free brief envelope letter vector">
            <a:extLst>
              <a:ext uri="{FF2B5EF4-FFF2-40B4-BE49-F238E27FC236}">
                <a16:creationId xmlns:a16="http://schemas.microsoft.com/office/drawing/2014/main" id="{C711FF06-AA1D-A055-61CD-5C04C647613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04818" y="2474673"/>
            <a:ext cx="433720" cy="43573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2" descr="Free brief envelope letter vector">
            <a:extLst>
              <a:ext uri="{FF2B5EF4-FFF2-40B4-BE49-F238E27FC236}">
                <a16:creationId xmlns:a16="http://schemas.microsoft.com/office/drawing/2014/main" id="{CE4DC7D3-CB7F-F2AC-DB10-0D6A8233F14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69867" y="2467443"/>
            <a:ext cx="433720" cy="43573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A group of children posing for a photo&#10;&#10;Description automatically generated">
            <a:extLst>
              <a:ext uri="{FF2B5EF4-FFF2-40B4-BE49-F238E27FC236}">
                <a16:creationId xmlns:a16="http://schemas.microsoft.com/office/drawing/2014/main" id="{A0CD6FB0-1C98-6C13-E633-283FF32F9F8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75830" y="2944082"/>
            <a:ext cx="609054" cy="484918"/>
          </a:xfrm>
          <a:prstGeom prst="rect">
            <a:avLst/>
          </a:prstGeom>
        </p:spPr>
      </p:pic>
      <p:pic>
        <p:nvPicPr>
          <p:cNvPr id="71" name="Picture 70" descr="A group of children posing for a photo&#10;&#10;Description automatically generated">
            <a:extLst>
              <a:ext uri="{FF2B5EF4-FFF2-40B4-BE49-F238E27FC236}">
                <a16:creationId xmlns:a16="http://schemas.microsoft.com/office/drawing/2014/main" id="{BAF2D632-DEC2-1841-044F-37144D27CC9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131260" y="2936928"/>
            <a:ext cx="609054" cy="484918"/>
          </a:xfrm>
          <a:prstGeom prst="rect">
            <a:avLst/>
          </a:prstGeom>
        </p:spPr>
      </p:pic>
      <p:pic>
        <p:nvPicPr>
          <p:cNvPr id="72" name="Picture 71" descr="A group of children posing for a photo&#10;&#10;Description automatically generated">
            <a:extLst>
              <a:ext uri="{FF2B5EF4-FFF2-40B4-BE49-F238E27FC236}">
                <a16:creationId xmlns:a16="http://schemas.microsoft.com/office/drawing/2014/main" id="{0306419B-A87F-3DC9-F414-21A296367FA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62445" y="2936928"/>
            <a:ext cx="609054" cy="484918"/>
          </a:xfrm>
          <a:prstGeom prst="rect">
            <a:avLst/>
          </a:prstGeom>
        </p:spPr>
      </p:pic>
      <p:pic>
        <p:nvPicPr>
          <p:cNvPr id="73" name="Picture 2" descr="Free checklist task to do vector">
            <a:extLst>
              <a:ext uri="{FF2B5EF4-FFF2-40B4-BE49-F238E27FC236}">
                <a16:creationId xmlns:a16="http://schemas.microsoft.com/office/drawing/2014/main" id="{F95A2769-E8CC-0250-729F-3F99E841F37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588055" y="3461333"/>
            <a:ext cx="338997" cy="36520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Free checklist task to do vector">
            <a:extLst>
              <a:ext uri="{FF2B5EF4-FFF2-40B4-BE49-F238E27FC236}">
                <a16:creationId xmlns:a16="http://schemas.microsoft.com/office/drawing/2014/main" id="{6B778BDA-00D3-EFEF-0073-5752FDB98F7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15501" y="3467778"/>
            <a:ext cx="338997" cy="3652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Free checklist task to do vector">
            <a:extLst>
              <a:ext uri="{FF2B5EF4-FFF2-40B4-BE49-F238E27FC236}">
                <a16:creationId xmlns:a16="http://schemas.microsoft.com/office/drawing/2014/main" id="{E5CCC328-93D4-D3D1-210D-E2BCF1FDD7C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949168" y="3461333"/>
            <a:ext cx="338997" cy="3652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Free computer problem computer problem vector">
            <a:extLst>
              <a:ext uri="{FF2B5EF4-FFF2-40B4-BE49-F238E27FC236}">
                <a16:creationId xmlns:a16="http://schemas.microsoft.com/office/drawing/2014/main" id="{1B7239F4-9776-6E4D-218F-8BDC61C237B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09903" y="3928766"/>
            <a:ext cx="562402" cy="36381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descr="Free computer problem computer problem vector">
            <a:extLst>
              <a:ext uri="{FF2B5EF4-FFF2-40B4-BE49-F238E27FC236}">
                <a16:creationId xmlns:a16="http://schemas.microsoft.com/office/drawing/2014/main" id="{B328B050-39A1-7458-19CA-7F76B28E7079}"/>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36149" y="3949438"/>
            <a:ext cx="483898" cy="31303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Free computer problem computer problem vector">
            <a:extLst>
              <a:ext uri="{FF2B5EF4-FFF2-40B4-BE49-F238E27FC236}">
                <a16:creationId xmlns:a16="http://schemas.microsoft.com/office/drawing/2014/main" id="{6BF0200D-7278-BE94-3B7D-DC9ECE8A8B3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75967" y="3954158"/>
            <a:ext cx="483898" cy="31303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Free computer problem computer problem vector">
            <a:extLst>
              <a:ext uri="{FF2B5EF4-FFF2-40B4-BE49-F238E27FC236}">
                <a16:creationId xmlns:a16="http://schemas.microsoft.com/office/drawing/2014/main" id="{D4B5C0DC-7554-5B6E-B6AA-6BA9CAD0FB2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15785" y="3962826"/>
            <a:ext cx="483898" cy="313034"/>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Free computer problem computer problem vector">
            <a:extLst>
              <a:ext uri="{FF2B5EF4-FFF2-40B4-BE49-F238E27FC236}">
                <a16:creationId xmlns:a16="http://schemas.microsoft.com/office/drawing/2014/main" id="{DA057EAA-8089-7E2C-17E0-8673D57636A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622448" y="3968530"/>
            <a:ext cx="483898" cy="313034"/>
          </a:xfrm>
          <a:prstGeom prst="rect">
            <a:avLst/>
          </a:prstGeom>
          <a:noFill/>
          <a:extLst>
            <a:ext uri="{909E8E84-426E-40DD-AFC4-6F175D3DCCD1}">
              <a14:hiddenFill xmlns:a14="http://schemas.microsoft.com/office/drawing/2010/main">
                <a:solidFill>
                  <a:srgbClr val="FFFFFF"/>
                </a:solidFill>
              </a14:hiddenFill>
            </a:ext>
          </a:extLst>
        </p:spPr>
      </p:pic>
      <p:pic>
        <p:nvPicPr>
          <p:cNvPr id="82" name="Graphic 81" descr="Map with pin with solid fill">
            <a:extLst>
              <a:ext uri="{FF2B5EF4-FFF2-40B4-BE49-F238E27FC236}">
                <a16:creationId xmlns:a16="http://schemas.microsoft.com/office/drawing/2014/main" id="{7ED39964-D84A-FF0A-8687-1136319AD9A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455963" y="4275860"/>
            <a:ext cx="592453" cy="592453"/>
          </a:xfrm>
          <a:prstGeom prst="rect">
            <a:avLst/>
          </a:prstGeom>
        </p:spPr>
      </p:pic>
      <p:pic>
        <p:nvPicPr>
          <p:cNvPr id="83" name="Graphic 82" descr="Map with pin with solid fill">
            <a:extLst>
              <a:ext uri="{FF2B5EF4-FFF2-40B4-BE49-F238E27FC236}">
                <a16:creationId xmlns:a16="http://schemas.microsoft.com/office/drawing/2014/main" id="{09B9A573-51AE-CDED-6AC0-E3F11E773EC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005717" y="4285577"/>
            <a:ext cx="592453" cy="592453"/>
          </a:xfrm>
          <a:prstGeom prst="rect">
            <a:avLst/>
          </a:prstGeom>
        </p:spPr>
      </p:pic>
      <p:pic>
        <p:nvPicPr>
          <p:cNvPr id="84" name="Graphic 83" descr="Map with pin with solid fill">
            <a:extLst>
              <a:ext uri="{FF2B5EF4-FFF2-40B4-BE49-F238E27FC236}">
                <a16:creationId xmlns:a16="http://schemas.microsoft.com/office/drawing/2014/main" id="{7B4637E1-1F39-5ABE-23B0-2B9F0F5C0F3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652941" y="4292584"/>
            <a:ext cx="592453" cy="592453"/>
          </a:xfrm>
          <a:prstGeom prst="rect">
            <a:avLst/>
          </a:prstGeom>
        </p:spPr>
      </p:pic>
      <p:pic>
        <p:nvPicPr>
          <p:cNvPr id="85" name="Graphic 84" descr="Map with pin with solid fill">
            <a:extLst>
              <a:ext uri="{FF2B5EF4-FFF2-40B4-BE49-F238E27FC236}">
                <a16:creationId xmlns:a16="http://schemas.microsoft.com/office/drawing/2014/main" id="{A0838851-D7C2-AEC7-B269-AF90BCCD9CF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280377" y="4292584"/>
            <a:ext cx="592453" cy="592453"/>
          </a:xfrm>
          <a:prstGeom prst="rect">
            <a:avLst/>
          </a:prstGeom>
        </p:spPr>
      </p:pic>
      <p:pic>
        <p:nvPicPr>
          <p:cNvPr id="86" name="Picture 2" descr="Free tree trunk leaves vector">
            <a:extLst>
              <a:ext uri="{FF2B5EF4-FFF2-40B4-BE49-F238E27FC236}">
                <a16:creationId xmlns:a16="http://schemas.microsoft.com/office/drawing/2014/main" id="{17D0024C-03DA-9A27-A935-919216B536F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541182" y="4885037"/>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Free tree trunk leaves vector">
            <a:extLst>
              <a:ext uri="{FF2B5EF4-FFF2-40B4-BE49-F238E27FC236}">
                <a16:creationId xmlns:a16="http://schemas.microsoft.com/office/drawing/2014/main" id="{BDD44D55-78A1-ABC3-7001-E57F6C509EA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019358" y="4885037"/>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Free tree trunk leaves vector">
            <a:extLst>
              <a:ext uri="{FF2B5EF4-FFF2-40B4-BE49-F238E27FC236}">
                <a16:creationId xmlns:a16="http://schemas.microsoft.com/office/drawing/2014/main" id="{00F8A842-C4B5-1116-9132-065B923607B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430360" y="4896769"/>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Free tree trunk leaves vector">
            <a:extLst>
              <a:ext uri="{FF2B5EF4-FFF2-40B4-BE49-F238E27FC236}">
                <a16:creationId xmlns:a16="http://schemas.microsoft.com/office/drawing/2014/main" id="{419DD528-6713-E495-DE28-D6BF3C2A2D6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841906" y="4890030"/>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Free tree trunk leaves vector">
            <a:extLst>
              <a:ext uri="{FF2B5EF4-FFF2-40B4-BE49-F238E27FC236}">
                <a16:creationId xmlns:a16="http://schemas.microsoft.com/office/drawing/2014/main" id="{08096F15-E51A-F83C-E7F3-60C36C283E3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40320" y="4904788"/>
            <a:ext cx="398414" cy="43071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4" descr="Free Watch Wristwatch vector and picture">
            <a:extLst>
              <a:ext uri="{FF2B5EF4-FFF2-40B4-BE49-F238E27FC236}">
                <a16:creationId xmlns:a16="http://schemas.microsoft.com/office/drawing/2014/main" id="{CAAD80B7-DF68-E3BC-8C37-383A60AC5DD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01957" y="5370163"/>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4" descr="Free Watch Wristwatch vector and picture">
            <a:extLst>
              <a:ext uri="{FF2B5EF4-FFF2-40B4-BE49-F238E27FC236}">
                <a16:creationId xmlns:a16="http://schemas.microsoft.com/office/drawing/2014/main" id="{1A34953C-07E1-C24C-89DE-D2450630979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052039" y="5360814"/>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 descr="Free Watch Wristwatch vector and picture">
            <a:extLst>
              <a:ext uri="{FF2B5EF4-FFF2-40B4-BE49-F238E27FC236}">
                <a16:creationId xmlns:a16="http://schemas.microsoft.com/office/drawing/2014/main" id="{94657561-3C44-C461-713A-78B5ED86353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413643" y="5368656"/>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4" descr="Free Watch Wristwatch vector and picture">
            <a:extLst>
              <a:ext uri="{FF2B5EF4-FFF2-40B4-BE49-F238E27FC236}">
                <a16:creationId xmlns:a16="http://schemas.microsoft.com/office/drawing/2014/main" id="{37D26DB0-A136-2CAA-1013-D0490F230813}"/>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793003" y="5362943"/>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Free Watch Wristwatch vector and picture">
            <a:extLst>
              <a:ext uri="{FF2B5EF4-FFF2-40B4-BE49-F238E27FC236}">
                <a16:creationId xmlns:a16="http://schemas.microsoft.com/office/drawing/2014/main" id="{38862B84-995F-6483-8EBD-6D98D4480BD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154607" y="5381226"/>
            <a:ext cx="276864" cy="41400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 descr="Free Watch Wristwatch vector and picture">
            <a:extLst>
              <a:ext uri="{FF2B5EF4-FFF2-40B4-BE49-F238E27FC236}">
                <a16:creationId xmlns:a16="http://schemas.microsoft.com/office/drawing/2014/main" id="{4D8E8BAC-197D-8DE4-A7B1-610A45BE982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508382" y="5389213"/>
            <a:ext cx="276864" cy="41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27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2_W8_15.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0" end="0"/>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2_W8_15.10.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2_W8_15.11.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xEl>
                                              <p:pRg st="0" end="0"/>
                                            </p:txEl>
                                          </p:spTgt>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2_W8_15.1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xEl>
                                              <p:pRg st="0" end="0"/>
                                            </p:txEl>
                                          </p:spTgt>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2_W8_15.1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2_W8_15.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xEl>
                                              <p:pRg st="0" end="0"/>
                                            </p:txEl>
                                          </p:spTgt>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2_W8_15.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124698" y="126056"/>
            <a:ext cx="1067302" cy="806833"/>
          </a:xfrm>
          <a:prstGeom prst="rect">
            <a:avLst/>
          </a:prstGeom>
          <a:ln>
            <a:noFill/>
          </a:ln>
        </p:spPr>
      </p:pic>
      <p:sp>
        <p:nvSpPr>
          <p:cNvPr id="92" name="CustomShape 5"/>
          <p:cNvSpPr/>
          <p:nvPr/>
        </p:nvSpPr>
        <p:spPr>
          <a:xfrm>
            <a:off x="711661" y="1598432"/>
            <a:ext cx="5659052"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Es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gibt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Katze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711660" y="2276421"/>
            <a:ext cx="4408979"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There is a/one cat.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26359" y="-164413"/>
            <a:ext cx="7267988" cy="1144800"/>
          </a:xfrm>
        </p:spPr>
        <p:txBody>
          <a:bodyPr/>
          <a:lstStyle/>
          <a:p>
            <a:r>
              <a:rPr lang="en-GB" sz="3600" b="1" spc="-1" dirty="0">
                <a:latin typeface="Century Gothic" panose="020B0502020202020204" pitchFamily="34" charset="0"/>
                <a:ea typeface="Century Gothic"/>
              </a:rPr>
              <a:t>Es </a:t>
            </a:r>
            <a:r>
              <a:rPr lang="en-GB" sz="3600" b="1" spc="-1" dirty="0" err="1">
                <a:latin typeface="Century Gothic" panose="020B0502020202020204" pitchFamily="34" charset="0"/>
                <a:ea typeface="Century Gothic"/>
              </a:rPr>
              <a:t>gibt</a:t>
            </a:r>
            <a:endParaRPr lang="en-GB" sz="3600" dirty="0"/>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4"/>
          <a:stretch/>
        </p:blipFill>
        <p:spPr>
          <a:xfrm>
            <a:off x="77701" y="2158741"/>
            <a:ext cx="633960" cy="671040"/>
          </a:xfrm>
          <a:prstGeom prst="rect">
            <a:avLst/>
          </a:prstGeom>
          <a:ln>
            <a:noFill/>
          </a:ln>
        </p:spPr>
      </p:pic>
      <p:sp>
        <p:nvSpPr>
          <p:cNvPr id="25" name="Google Shape;169;p8">
            <a:extLst>
              <a:ext uri="{FF2B5EF4-FFF2-40B4-BE49-F238E27FC236}">
                <a16:creationId xmlns:a16="http://schemas.microsoft.com/office/drawing/2014/main" id="{9CF4E320-6417-4755-8979-2AFF0E20EC54}"/>
              </a:ext>
            </a:extLst>
          </p:cNvPr>
          <p:cNvSpPr txBox="1"/>
          <p:nvPr/>
        </p:nvSpPr>
        <p:spPr>
          <a:xfrm>
            <a:off x="0" y="836477"/>
            <a:ext cx="111246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To say how many of something there are, use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gibt</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number:</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26" name="Speech Bubble: Rectangle with Corners Rounded 25">
            <a:extLst>
              <a:ext uri="{FF2B5EF4-FFF2-40B4-BE49-F238E27FC236}">
                <a16:creationId xmlns:a16="http://schemas.microsoft.com/office/drawing/2014/main" id="{3C602505-9711-41EB-B60B-0F9C77A55440}"/>
              </a:ext>
            </a:extLst>
          </p:cNvPr>
          <p:cNvSpPr/>
          <p:nvPr/>
        </p:nvSpPr>
        <p:spPr>
          <a:xfrm>
            <a:off x="4314445" y="1320065"/>
            <a:ext cx="3273798" cy="715926"/>
          </a:xfrm>
          <a:prstGeom prst="wedgeRoundRectCallout">
            <a:avLst>
              <a:gd name="adj1" fmla="val -107195"/>
              <a:gd name="adj2" fmla="val -2370"/>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eine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means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a/an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one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7" name="CustomShape 5">
            <a:extLst>
              <a:ext uri="{FF2B5EF4-FFF2-40B4-BE49-F238E27FC236}">
                <a16:creationId xmlns:a16="http://schemas.microsoft.com/office/drawing/2014/main" id="{97830F91-15BC-48AE-84EA-07D5B08E1868}"/>
              </a:ext>
            </a:extLst>
          </p:cNvPr>
          <p:cNvSpPr/>
          <p:nvPr/>
        </p:nvSpPr>
        <p:spPr>
          <a:xfrm>
            <a:off x="711661" y="3606020"/>
            <a:ext cx="5659052"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Es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gibt</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zwei</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Katzen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9">
            <a:extLst>
              <a:ext uri="{FF2B5EF4-FFF2-40B4-BE49-F238E27FC236}">
                <a16:creationId xmlns:a16="http://schemas.microsoft.com/office/drawing/2014/main" id="{B2A26813-EE07-423A-9B47-916CE65ABCC1}"/>
              </a:ext>
            </a:extLst>
          </p:cNvPr>
          <p:cNvSpPr/>
          <p:nvPr/>
        </p:nvSpPr>
        <p:spPr>
          <a:xfrm>
            <a:off x="711660" y="4284009"/>
            <a:ext cx="4408979" cy="51803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There are two cats.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9" name="Google Shape;184;p8">
            <a:extLst>
              <a:ext uri="{FF2B5EF4-FFF2-40B4-BE49-F238E27FC236}">
                <a16:creationId xmlns:a16="http://schemas.microsoft.com/office/drawing/2014/main" id="{6A20CFF7-8BF8-4898-9019-6AEF434EF085}"/>
              </a:ext>
            </a:extLst>
          </p:cNvPr>
          <p:cNvPicPr/>
          <p:nvPr/>
        </p:nvPicPr>
        <p:blipFill>
          <a:blip r:embed="rId4"/>
          <a:stretch/>
        </p:blipFill>
        <p:spPr>
          <a:xfrm>
            <a:off x="77701" y="4166329"/>
            <a:ext cx="633960" cy="671040"/>
          </a:xfrm>
          <a:prstGeom prst="rect">
            <a:avLst/>
          </a:prstGeom>
          <a:ln>
            <a:noFill/>
          </a:ln>
        </p:spPr>
      </p:pic>
      <p:sp>
        <p:nvSpPr>
          <p:cNvPr id="31" name="Speech Bubble: Rectangle with Corners Rounded 30">
            <a:extLst>
              <a:ext uri="{FF2B5EF4-FFF2-40B4-BE49-F238E27FC236}">
                <a16:creationId xmlns:a16="http://schemas.microsoft.com/office/drawing/2014/main" id="{8F6A9566-27B3-4C39-BEF1-F42E230DD9DC}"/>
              </a:ext>
            </a:extLst>
          </p:cNvPr>
          <p:cNvSpPr/>
          <p:nvPr/>
        </p:nvSpPr>
        <p:spPr>
          <a:xfrm>
            <a:off x="226359" y="5259568"/>
            <a:ext cx="6606927" cy="963630"/>
          </a:xfrm>
          <a:prstGeom prst="wedgeRoundRectCallout">
            <a:avLst>
              <a:gd name="adj1" fmla="val -5016"/>
              <a:gd name="adj2" fmla="val -49333"/>
              <a:gd name="adj3" fmla="val 16667"/>
            </a:avLst>
          </a:prstGeom>
          <a:solidFill>
            <a:srgbClr val="00206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gibt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means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is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AND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there are.</a:t>
            </a:r>
            <a:endPar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 name="Picture 3" descr="A black cat with yellow eyes&#10;&#10;Description automatically generated">
            <a:extLst>
              <a:ext uri="{FF2B5EF4-FFF2-40B4-BE49-F238E27FC236}">
                <a16:creationId xmlns:a16="http://schemas.microsoft.com/office/drawing/2014/main" id="{00EB78BD-D1D1-4282-2A54-C06E84A3C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39" y="1345397"/>
            <a:ext cx="1540645" cy="1787559"/>
          </a:xfrm>
          <a:prstGeom prst="rect">
            <a:avLst/>
          </a:prstGeom>
        </p:spPr>
      </p:pic>
      <p:pic>
        <p:nvPicPr>
          <p:cNvPr id="6" name="Picture 5" descr="A black cat with yellow eyes&#10;&#10;Description automatically generated">
            <a:extLst>
              <a:ext uri="{FF2B5EF4-FFF2-40B4-BE49-F238E27FC236}">
                <a16:creationId xmlns:a16="http://schemas.microsoft.com/office/drawing/2014/main" id="{258AB282-FC23-8D73-2711-77354F49D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7980" y="3272549"/>
            <a:ext cx="1540645" cy="1787559"/>
          </a:xfrm>
          <a:prstGeom prst="rect">
            <a:avLst/>
          </a:prstGeom>
        </p:spPr>
      </p:pic>
      <p:pic>
        <p:nvPicPr>
          <p:cNvPr id="7" name="Picture 6" descr="A black cat with yellow eyes&#10;&#10;Description automatically generated">
            <a:extLst>
              <a:ext uri="{FF2B5EF4-FFF2-40B4-BE49-F238E27FC236}">
                <a16:creationId xmlns:a16="http://schemas.microsoft.com/office/drawing/2014/main" id="{BFDE6382-F080-8CD1-C5BC-B014B3B1C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4024" y="3243249"/>
            <a:ext cx="1540645" cy="1787559"/>
          </a:xfrm>
          <a:prstGeom prst="rect">
            <a:avLst/>
          </a:prstGeom>
        </p:spPr>
      </p:pic>
    </p:spTree>
    <p:extLst>
      <p:ext uri="{BB962C8B-B14F-4D97-AF65-F5344CB8AC3E}">
        <p14:creationId xmlns:p14="http://schemas.microsoft.com/office/powerpoint/2010/main" val="179352950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There is or there are?</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376498" y="4176915"/>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15" name="Rectangle 14">
            <a:extLst>
              <a:ext uri="{FF2B5EF4-FFF2-40B4-BE49-F238E27FC236}">
                <a16:creationId xmlns:a16="http://schemas.microsoft.com/office/drawing/2014/main" id="{E094FD90-0D83-47F8-89A4-772DF44F575F}"/>
              </a:ext>
            </a:extLst>
          </p:cNvPr>
          <p:cNvSpPr/>
          <p:nvPr/>
        </p:nvSpPr>
        <p:spPr>
          <a:xfrm>
            <a:off x="376499" y="4802333"/>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16" name="Rectangle 15">
            <a:extLst>
              <a:ext uri="{FF2B5EF4-FFF2-40B4-BE49-F238E27FC236}">
                <a16:creationId xmlns:a16="http://schemas.microsoft.com/office/drawing/2014/main" id="{CFD2B835-F5BF-47D4-B4C7-88AAE0F15E80}"/>
              </a:ext>
            </a:extLst>
          </p:cNvPr>
          <p:cNvSpPr/>
          <p:nvPr/>
        </p:nvSpPr>
        <p:spPr>
          <a:xfrm>
            <a:off x="376499" y="5440178"/>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17" name="Rectangle 16">
            <a:extLst>
              <a:ext uri="{FF2B5EF4-FFF2-40B4-BE49-F238E27FC236}">
                <a16:creationId xmlns:a16="http://schemas.microsoft.com/office/drawing/2014/main" id="{257623FD-7C94-435C-A16D-BE56DC83EBF2}"/>
              </a:ext>
            </a:extLst>
          </p:cNvPr>
          <p:cNvSpPr/>
          <p:nvPr/>
        </p:nvSpPr>
        <p:spPr>
          <a:xfrm>
            <a:off x="376499" y="6065596"/>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20" name="Rectangle 19">
            <a:extLst>
              <a:ext uri="{FF2B5EF4-FFF2-40B4-BE49-F238E27FC236}">
                <a16:creationId xmlns:a16="http://schemas.microsoft.com/office/drawing/2014/main" id="{741D7855-51C4-49F5-B43C-C9C8805C6DE6}"/>
              </a:ext>
            </a:extLst>
          </p:cNvPr>
          <p:cNvSpPr/>
          <p:nvPr/>
        </p:nvSpPr>
        <p:spPr>
          <a:xfrm>
            <a:off x="5975434" y="4176915"/>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21" name="Rectangle 20">
            <a:extLst>
              <a:ext uri="{FF2B5EF4-FFF2-40B4-BE49-F238E27FC236}">
                <a16:creationId xmlns:a16="http://schemas.microsoft.com/office/drawing/2014/main" id="{61E23715-4B11-4DD2-A77F-9E251DE49F2A}"/>
              </a:ext>
            </a:extLst>
          </p:cNvPr>
          <p:cNvSpPr/>
          <p:nvPr/>
        </p:nvSpPr>
        <p:spPr>
          <a:xfrm>
            <a:off x="5975433" y="4802333"/>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5931296" y="82923"/>
            <a:ext cx="2887290" cy="40630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4442" y="-100158"/>
            <a:ext cx="914400" cy="914400"/>
          </a:xfrm>
          <a:prstGeom prst="rect">
            <a:avLst/>
          </a:prstGeom>
        </p:spPr>
      </p:pic>
      <p:sp>
        <p:nvSpPr>
          <p:cNvPr id="18" name="Google Shape;108;p3">
            <a:extLst>
              <a:ext uri="{FF2B5EF4-FFF2-40B4-BE49-F238E27FC236}">
                <a16:creationId xmlns:a16="http://schemas.microsoft.com/office/drawing/2014/main" id="{1B9789A6-93AC-424F-BAEC-519C6B77E08D}"/>
              </a:ext>
            </a:extLst>
          </p:cNvPr>
          <p:cNvSpPr txBox="1"/>
          <p:nvPr/>
        </p:nvSpPr>
        <p:spPr>
          <a:xfrm>
            <a:off x="6143334" y="67291"/>
            <a:ext cx="2483401"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Lies die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Sätze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2" name="Rectangle 21">
            <a:extLst>
              <a:ext uri="{FF2B5EF4-FFF2-40B4-BE49-F238E27FC236}">
                <a16:creationId xmlns:a16="http://schemas.microsoft.com/office/drawing/2014/main" id="{C0E2D228-2F95-4780-AF45-E92914C68542}"/>
              </a:ext>
            </a:extLst>
          </p:cNvPr>
          <p:cNvSpPr/>
          <p:nvPr/>
        </p:nvSpPr>
        <p:spPr>
          <a:xfrm>
            <a:off x="5975432" y="5440178"/>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7</a:t>
            </a:r>
          </a:p>
        </p:txBody>
      </p:sp>
      <p:sp>
        <p:nvSpPr>
          <p:cNvPr id="23" name="Rectangle 22">
            <a:extLst>
              <a:ext uri="{FF2B5EF4-FFF2-40B4-BE49-F238E27FC236}">
                <a16:creationId xmlns:a16="http://schemas.microsoft.com/office/drawing/2014/main" id="{46EA6948-682E-4050-BC85-6466ECF57FE3}"/>
              </a:ext>
            </a:extLst>
          </p:cNvPr>
          <p:cNvSpPr/>
          <p:nvPr/>
        </p:nvSpPr>
        <p:spPr>
          <a:xfrm>
            <a:off x="5975431" y="6065596"/>
            <a:ext cx="537565" cy="539646"/>
          </a:xfrm>
          <a:prstGeom prst="rect">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8</a:t>
            </a:r>
          </a:p>
        </p:txBody>
      </p:sp>
      <p:sp>
        <p:nvSpPr>
          <p:cNvPr id="2" name="TextBox 1">
            <a:extLst>
              <a:ext uri="{FF2B5EF4-FFF2-40B4-BE49-F238E27FC236}">
                <a16:creationId xmlns:a16="http://schemas.microsoft.com/office/drawing/2014/main" id="{FAD336E8-FE2B-432E-A77B-21EF13A5A81F}"/>
              </a:ext>
            </a:extLst>
          </p:cNvPr>
          <p:cNvSpPr txBox="1"/>
          <p:nvPr/>
        </p:nvSpPr>
        <p:spPr>
          <a:xfrm>
            <a:off x="1074749" y="4248498"/>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vier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Katzen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4" name="TextBox 23">
            <a:extLst>
              <a:ext uri="{FF2B5EF4-FFF2-40B4-BE49-F238E27FC236}">
                <a16:creationId xmlns:a16="http://schemas.microsoft.com/office/drawing/2014/main" id="{4E9217E5-AF1B-4A93-BD39-CF8FDFD6284B}"/>
              </a:ext>
            </a:extLst>
          </p:cNvPr>
          <p:cNvSpPr txBox="1"/>
          <p:nvPr/>
        </p:nvSpPr>
        <p:spPr>
          <a:xfrm>
            <a:off x="1074749" y="4851631"/>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Karte.</a:t>
            </a:r>
          </a:p>
        </p:txBody>
      </p:sp>
      <p:sp>
        <p:nvSpPr>
          <p:cNvPr id="25" name="TextBox 24">
            <a:extLst>
              <a:ext uri="{FF2B5EF4-FFF2-40B4-BE49-F238E27FC236}">
                <a16:creationId xmlns:a16="http://schemas.microsoft.com/office/drawing/2014/main" id="{DB3B75F1-769C-4C6C-BA04-37710A4BB05B}"/>
              </a:ext>
            </a:extLst>
          </p:cNvPr>
          <p:cNvSpPr txBox="1"/>
          <p:nvPr/>
        </p:nvSpPr>
        <p:spPr>
          <a:xfrm>
            <a:off x="1074750" y="5479168"/>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Butterbrote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6" name="TextBox 25">
            <a:extLst>
              <a:ext uri="{FF2B5EF4-FFF2-40B4-BE49-F238E27FC236}">
                <a16:creationId xmlns:a16="http://schemas.microsoft.com/office/drawing/2014/main" id="{CC62AF31-61DD-419A-B7EB-24BFC1B0FB04}"/>
              </a:ext>
            </a:extLst>
          </p:cNvPr>
          <p:cNvSpPr txBox="1"/>
          <p:nvPr/>
        </p:nvSpPr>
        <p:spPr>
          <a:xfrm>
            <a:off x="1074749" y="6104586"/>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Preis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7" name="TextBox 26">
            <a:extLst>
              <a:ext uri="{FF2B5EF4-FFF2-40B4-BE49-F238E27FC236}">
                <a16:creationId xmlns:a16="http://schemas.microsoft.com/office/drawing/2014/main" id="{F0E694FF-7CFA-48E4-83E3-84B77000DDAF}"/>
              </a:ext>
            </a:extLst>
          </p:cNvPr>
          <p:cNvSpPr txBox="1"/>
          <p:nvPr/>
        </p:nvSpPr>
        <p:spPr>
          <a:xfrm>
            <a:off x="6715447" y="4215905"/>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drei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Jacken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8" name="TextBox 27">
            <a:extLst>
              <a:ext uri="{FF2B5EF4-FFF2-40B4-BE49-F238E27FC236}">
                <a16:creationId xmlns:a16="http://schemas.microsoft.com/office/drawing/2014/main" id="{474FDA34-DC60-4A8B-BEF8-E59FCC864089}"/>
              </a:ext>
            </a:extLst>
          </p:cNvPr>
          <p:cNvSpPr txBox="1"/>
          <p:nvPr/>
        </p:nvSpPr>
        <p:spPr>
          <a:xfrm>
            <a:off x="6715446" y="4867439"/>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Spiele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9" name="TextBox 28">
            <a:extLst>
              <a:ext uri="{FF2B5EF4-FFF2-40B4-BE49-F238E27FC236}">
                <a16:creationId xmlns:a16="http://schemas.microsoft.com/office/drawing/2014/main" id="{2619A8D7-7E61-42C2-9FC0-9D5CB3D734CB}"/>
              </a:ext>
            </a:extLst>
          </p:cNvPr>
          <p:cNvSpPr txBox="1"/>
          <p:nvPr/>
        </p:nvSpPr>
        <p:spPr>
          <a:xfrm>
            <a:off x="6715445" y="5518973"/>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Ding.</a:t>
            </a:r>
          </a:p>
        </p:txBody>
      </p:sp>
      <p:sp>
        <p:nvSpPr>
          <p:cNvPr id="30" name="TextBox 29">
            <a:extLst>
              <a:ext uri="{FF2B5EF4-FFF2-40B4-BE49-F238E27FC236}">
                <a16:creationId xmlns:a16="http://schemas.microsoft.com/office/drawing/2014/main" id="{C7AFC0BF-160A-4AB8-9FEA-64A040D6DDE0}"/>
              </a:ext>
            </a:extLst>
          </p:cNvPr>
          <p:cNvSpPr txBox="1"/>
          <p:nvPr/>
        </p:nvSpPr>
        <p:spPr>
          <a:xfrm>
            <a:off x="6715445" y="6161528"/>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Farbe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4" name="Picture 3">
            <a:extLst>
              <a:ext uri="{FF2B5EF4-FFF2-40B4-BE49-F238E27FC236}">
                <a16:creationId xmlns:a16="http://schemas.microsoft.com/office/drawing/2014/main" id="{56D6908C-625B-41AE-985D-1FC7A3BEF106}"/>
              </a:ext>
            </a:extLst>
          </p:cNvPr>
          <p:cNvPicPr>
            <a:picLocks noChangeAspect="1"/>
          </p:cNvPicPr>
          <p:nvPr/>
        </p:nvPicPr>
        <p:blipFill>
          <a:blip r:embed="rId6"/>
          <a:stretch>
            <a:fillRect/>
          </a:stretch>
        </p:blipFill>
        <p:spPr>
          <a:xfrm>
            <a:off x="1619754" y="591805"/>
            <a:ext cx="2710255" cy="3656693"/>
          </a:xfrm>
          <a:prstGeom prst="rect">
            <a:avLst/>
          </a:prstGeom>
        </p:spPr>
      </p:pic>
      <p:pic>
        <p:nvPicPr>
          <p:cNvPr id="31" name="Picture 30">
            <a:extLst>
              <a:ext uri="{FF2B5EF4-FFF2-40B4-BE49-F238E27FC236}">
                <a16:creationId xmlns:a16="http://schemas.microsoft.com/office/drawing/2014/main" id="{ECC25FE9-FC10-41DF-B8A0-D045D30BB0B4}"/>
              </a:ext>
            </a:extLst>
          </p:cNvPr>
          <p:cNvPicPr>
            <a:picLocks noChangeAspect="1"/>
          </p:cNvPicPr>
          <p:nvPr/>
        </p:nvPicPr>
        <p:blipFill>
          <a:blip r:embed="rId6"/>
          <a:stretch>
            <a:fillRect/>
          </a:stretch>
        </p:blipFill>
        <p:spPr>
          <a:xfrm>
            <a:off x="6586862" y="649994"/>
            <a:ext cx="2690508" cy="3630051"/>
          </a:xfrm>
          <a:prstGeom prst="rect">
            <a:avLst/>
          </a:prstGeom>
        </p:spPr>
      </p:pic>
      <p:sp>
        <p:nvSpPr>
          <p:cNvPr id="6" name="TextBox 5">
            <a:extLst>
              <a:ext uri="{FF2B5EF4-FFF2-40B4-BE49-F238E27FC236}">
                <a16:creationId xmlns:a16="http://schemas.microsoft.com/office/drawing/2014/main" id="{2ECA904E-D429-44A5-A215-98C7C3FF8A7C}"/>
              </a:ext>
            </a:extLst>
          </p:cNvPr>
          <p:cNvSpPr txBox="1"/>
          <p:nvPr/>
        </p:nvSpPr>
        <p:spPr>
          <a:xfrm>
            <a:off x="2103290" y="753107"/>
            <a:ext cx="12404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is …</a:t>
            </a:r>
          </a:p>
        </p:txBody>
      </p:sp>
      <p:sp>
        <p:nvSpPr>
          <p:cNvPr id="32" name="TextBox 31">
            <a:extLst>
              <a:ext uri="{FF2B5EF4-FFF2-40B4-BE49-F238E27FC236}">
                <a16:creationId xmlns:a16="http://schemas.microsoft.com/office/drawing/2014/main" id="{E8C6CB26-9EC3-461A-97E4-B5F585CB318C}"/>
              </a:ext>
            </a:extLst>
          </p:cNvPr>
          <p:cNvSpPr txBox="1"/>
          <p:nvPr/>
        </p:nvSpPr>
        <p:spPr>
          <a:xfrm>
            <a:off x="7318820" y="774925"/>
            <a:ext cx="15745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are…</a:t>
            </a:r>
          </a:p>
        </p:txBody>
      </p:sp>
      <p:pic>
        <p:nvPicPr>
          <p:cNvPr id="40" name="Picture 39" descr="A black cat with yellow eyes&#10;&#10;Description automatically generated">
            <a:extLst>
              <a:ext uri="{FF2B5EF4-FFF2-40B4-BE49-F238E27FC236}">
                <a16:creationId xmlns:a16="http://schemas.microsoft.com/office/drawing/2014/main" id="{FD4EA77E-C39C-D303-68C0-F592F88D4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6267" y="3383481"/>
            <a:ext cx="465105" cy="539646"/>
          </a:xfrm>
          <a:prstGeom prst="rect">
            <a:avLst/>
          </a:prstGeom>
        </p:spPr>
      </p:pic>
      <p:pic>
        <p:nvPicPr>
          <p:cNvPr id="41" name="Picture 40" descr="A black cat with yellow eyes&#10;&#10;Description automatically generated">
            <a:extLst>
              <a:ext uri="{FF2B5EF4-FFF2-40B4-BE49-F238E27FC236}">
                <a16:creationId xmlns:a16="http://schemas.microsoft.com/office/drawing/2014/main" id="{97A00C2B-6B3F-F7E0-71DB-2427356E48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2682" y="3405578"/>
            <a:ext cx="465105" cy="539646"/>
          </a:xfrm>
          <a:prstGeom prst="rect">
            <a:avLst/>
          </a:prstGeom>
        </p:spPr>
      </p:pic>
      <p:pic>
        <p:nvPicPr>
          <p:cNvPr id="43" name="Picture 42" descr="A black cat with yellow eyes&#10;&#10;Description automatically generated">
            <a:extLst>
              <a:ext uri="{FF2B5EF4-FFF2-40B4-BE49-F238E27FC236}">
                <a16:creationId xmlns:a16="http://schemas.microsoft.com/office/drawing/2014/main" id="{67CE942B-29BC-7831-14B6-202FEF232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5522" y="3574427"/>
            <a:ext cx="465105" cy="539646"/>
          </a:xfrm>
          <a:prstGeom prst="rect">
            <a:avLst/>
          </a:prstGeom>
        </p:spPr>
      </p:pic>
      <p:pic>
        <p:nvPicPr>
          <p:cNvPr id="44" name="Picture 43" descr="A black cat with yellow eyes&#10;&#10;Description automatically generated">
            <a:extLst>
              <a:ext uri="{FF2B5EF4-FFF2-40B4-BE49-F238E27FC236}">
                <a16:creationId xmlns:a16="http://schemas.microsoft.com/office/drawing/2014/main" id="{5134A27D-03A7-F37A-C5DC-999720614D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6202" y="3616965"/>
            <a:ext cx="465105" cy="539646"/>
          </a:xfrm>
          <a:prstGeom prst="rect">
            <a:avLst/>
          </a:prstGeom>
        </p:spPr>
      </p:pic>
      <p:grpSp>
        <p:nvGrpSpPr>
          <p:cNvPr id="46" name="Group 45">
            <a:extLst>
              <a:ext uri="{FF2B5EF4-FFF2-40B4-BE49-F238E27FC236}">
                <a16:creationId xmlns:a16="http://schemas.microsoft.com/office/drawing/2014/main" id="{0D3DAA4F-912F-F69E-AAAB-0490257FAA34}"/>
              </a:ext>
            </a:extLst>
          </p:cNvPr>
          <p:cNvGrpSpPr/>
          <p:nvPr/>
        </p:nvGrpSpPr>
        <p:grpSpPr>
          <a:xfrm>
            <a:off x="2150252" y="3272785"/>
            <a:ext cx="764378" cy="514048"/>
            <a:chOff x="2726866" y="3620531"/>
            <a:chExt cx="2900564" cy="2120052"/>
          </a:xfrm>
        </p:grpSpPr>
        <p:pic>
          <p:nvPicPr>
            <p:cNvPr id="50" name="Picture 6" descr="Free christmas card christmas card illustration">
              <a:extLst>
                <a:ext uri="{FF2B5EF4-FFF2-40B4-BE49-F238E27FC236}">
                  <a16:creationId xmlns:a16="http://schemas.microsoft.com/office/drawing/2014/main" id="{146BF89F-6EAA-B2D4-542A-C279F1D539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Free card cele celebration vector">
              <a:extLst>
                <a:ext uri="{FF2B5EF4-FFF2-40B4-BE49-F238E27FC236}">
                  <a16:creationId xmlns:a16="http://schemas.microsoft.com/office/drawing/2014/main" id="{FA2D3C24-DACC-95D0-D12D-82BC3ABC77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father's day card happy father's day card illustration">
              <a:extLst>
                <a:ext uri="{FF2B5EF4-FFF2-40B4-BE49-F238E27FC236}">
                  <a16:creationId xmlns:a16="http://schemas.microsoft.com/office/drawing/2014/main" id="{C4E173E4-670D-CD4B-9851-FCE6124A4D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2" descr="Free Sandwich Diet vector and picture">
            <a:extLst>
              <a:ext uri="{FF2B5EF4-FFF2-40B4-BE49-F238E27FC236}">
                <a16:creationId xmlns:a16="http://schemas.microsoft.com/office/drawing/2014/main" id="{13CF57E8-0945-8132-9C01-398ECDD4D8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20258" y="3393653"/>
            <a:ext cx="606477" cy="53964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Free Sandwich Diet vector and picture">
            <a:extLst>
              <a:ext uri="{FF2B5EF4-FFF2-40B4-BE49-F238E27FC236}">
                <a16:creationId xmlns:a16="http://schemas.microsoft.com/office/drawing/2014/main" id="{0417358C-993E-E4F3-3576-E0606E7279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48647" y="3260047"/>
            <a:ext cx="606477" cy="53964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Free cup award prize vector">
            <a:extLst>
              <a:ext uri="{FF2B5EF4-FFF2-40B4-BE49-F238E27FC236}">
                <a16:creationId xmlns:a16="http://schemas.microsoft.com/office/drawing/2014/main" id="{E2E2ECDB-8C54-052C-6391-64CA09832C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84778" y="3053235"/>
            <a:ext cx="606477" cy="76250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Free Jacket Clothing vector and picture">
            <a:extLst>
              <a:ext uri="{FF2B5EF4-FFF2-40B4-BE49-F238E27FC236}">
                <a16:creationId xmlns:a16="http://schemas.microsoft.com/office/drawing/2014/main" id="{4B2E03DE-2178-6055-757B-08C07CE982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2669" y="2492949"/>
            <a:ext cx="606045" cy="49954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Free Jacket Clothing vector and picture">
            <a:extLst>
              <a:ext uri="{FF2B5EF4-FFF2-40B4-BE49-F238E27FC236}">
                <a16:creationId xmlns:a16="http://schemas.microsoft.com/office/drawing/2014/main" id="{A6C82D42-34DB-F5E5-3936-F8F552EB28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97604" y="2496584"/>
            <a:ext cx="606045" cy="49954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Free Jacket Clothing vector and picture">
            <a:extLst>
              <a:ext uri="{FF2B5EF4-FFF2-40B4-BE49-F238E27FC236}">
                <a16:creationId xmlns:a16="http://schemas.microsoft.com/office/drawing/2014/main" id="{C3F425F9-0679-9EF5-E0BB-B826147D7C4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39112" y="2734186"/>
            <a:ext cx="606045" cy="49954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121E5B75-60FF-DB58-903D-DBFE1A7ED662}"/>
              </a:ext>
            </a:extLst>
          </p:cNvPr>
          <p:cNvPicPr>
            <a:picLocks noChangeAspect="1"/>
          </p:cNvPicPr>
          <p:nvPr/>
        </p:nvPicPr>
        <p:blipFill>
          <a:blip r:embed="rId14"/>
          <a:stretch>
            <a:fillRect/>
          </a:stretch>
        </p:blipFill>
        <p:spPr>
          <a:xfrm>
            <a:off x="8095310" y="2378819"/>
            <a:ext cx="551522" cy="364820"/>
          </a:xfrm>
          <a:prstGeom prst="rect">
            <a:avLst/>
          </a:prstGeom>
        </p:spPr>
      </p:pic>
      <p:pic>
        <p:nvPicPr>
          <p:cNvPr id="65" name="Picture 64">
            <a:extLst>
              <a:ext uri="{FF2B5EF4-FFF2-40B4-BE49-F238E27FC236}">
                <a16:creationId xmlns:a16="http://schemas.microsoft.com/office/drawing/2014/main" id="{6B53A95D-EE5D-A971-8BC3-5C34408E46FB}"/>
              </a:ext>
            </a:extLst>
          </p:cNvPr>
          <p:cNvPicPr>
            <a:picLocks noChangeAspect="1"/>
          </p:cNvPicPr>
          <p:nvPr/>
        </p:nvPicPr>
        <p:blipFill>
          <a:blip r:embed="rId14"/>
          <a:stretch>
            <a:fillRect/>
          </a:stretch>
        </p:blipFill>
        <p:spPr>
          <a:xfrm>
            <a:off x="8335608" y="2687121"/>
            <a:ext cx="551522" cy="364820"/>
          </a:xfrm>
          <a:prstGeom prst="rect">
            <a:avLst/>
          </a:prstGeom>
        </p:spPr>
      </p:pic>
      <p:pic>
        <p:nvPicPr>
          <p:cNvPr id="68" name="Picture 67" descr="A picture containing engineering drawing&#10;&#10;Description automatically generated">
            <a:extLst>
              <a:ext uri="{FF2B5EF4-FFF2-40B4-BE49-F238E27FC236}">
                <a16:creationId xmlns:a16="http://schemas.microsoft.com/office/drawing/2014/main" id="{2A3E830C-CB43-0E9C-DB89-C46A229FA027}"/>
              </a:ext>
            </a:extLst>
          </p:cNvPr>
          <p:cNvPicPr>
            <a:picLocks noChangeAspect="1"/>
          </p:cNvPicPr>
          <p:nvPr/>
        </p:nvPicPr>
        <p:blipFill>
          <a:blip r:embed="rId15">
            <a:duotone>
              <a:srgbClr val="70AD47">
                <a:shade val="45000"/>
                <a:satMod val="135000"/>
              </a:srgbClr>
              <a:prstClr val="white"/>
            </a:duotone>
            <a:extLst>
              <a:ext uri="{28A0092B-C50C-407E-A947-70E740481C1C}">
                <a14:useLocalDpi xmlns:a14="http://schemas.microsoft.com/office/drawing/2010/main" val="0"/>
              </a:ext>
            </a:extLst>
          </a:blip>
          <a:stretch>
            <a:fillRect/>
          </a:stretch>
        </p:blipFill>
        <p:spPr>
          <a:xfrm>
            <a:off x="2103290" y="2343512"/>
            <a:ext cx="705532" cy="675768"/>
          </a:xfrm>
          <a:prstGeom prst="rect">
            <a:avLst/>
          </a:prstGeom>
        </p:spPr>
      </p:pic>
      <p:pic>
        <p:nvPicPr>
          <p:cNvPr id="69" name="Picture 68" descr="A picture containing icon&#10;&#10;Description automatically generated">
            <a:extLst>
              <a:ext uri="{FF2B5EF4-FFF2-40B4-BE49-F238E27FC236}">
                <a16:creationId xmlns:a16="http://schemas.microsoft.com/office/drawing/2014/main" id="{8E772693-0C59-AD80-58FA-FF3A085BF6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08197" y="2325218"/>
            <a:ext cx="582151" cy="568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ppt_x"/>
                                          </p:val>
                                        </p:tav>
                                        <p:tav tm="100000">
                                          <p:val>
                                            <p:strVal val="#ppt_x"/>
                                          </p:val>
                                        </p:tav>
                                      </p:tavLst>
                                    </p:anim>
                                    <p:anim calcmode="lin" valueType="num">
                                      <p:cBhvr additive="base">
                                        <p:cTn id="16" dur="50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500" fill="hold"/>
                                        <p:tgtEl>
                                          <p:spTgt spid="59"/>
                                        </p:tgtEl>
                                        <p:attrNameLst>
                                          <p:attrName>ppt_x</p:attrName>
                                        </p:attrNameLst>
                                      </p:cBhvr>
                                      <p:tavLst>
                                        <p:tav tm="0">
                                          <p:val>
                                            <p:strVal val="#ppt_x"/>
                                          </p:val>
                                        </p:tav>
                                        <p:tav tm="100000">
                                          <p:val>
                                            <p:strVal val="#ppt_x"/>
                                          </p:val>
                                        </p:tav>
                                      </p:tavLst>
                                    </p:anim>
                                    <p:anim calcmode="lin" valueType="num">
                                      <p:cBhvr additive="base">
                                        <p:cTn id="3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ppt_x"/>
                                          </p:val>
                                        </p:tav>
                                        <p:tav tm="100000">
                                          <p:val>
                                            <p:strVal val="#ppt_x"/>
                                          </p:val>
                                        </p:tav>
                                      </p:tavLst>
                                    </p:anim>
                                    <p:anim calcmode="lin" valueType="num">
                                      <p:cBhvr additive="base">
                                        <p:cTn id="4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additive="base">
                                        <p:cTn id="47" dur="500" fill="hold"/>
                                        <p:tgtEl>
                                          <p:spTgt spid="61"/>
                                        </p:tgtEl>
                                        <p:attrNameLst>
                                          <p:attrName>ppt_x</p:attrName>
                                        </p:attrNameLst>
                                      </p:cBhvr>
                                      <p:tavLst>
                                        <p:tav tm="0">
                                          <p:val>
                                            <p:strVal val="#ppt_x"/>
                                          </p:val>
                                        </p:tav>
                                        <p:tav tm="100000">
                                          <p:val>
                                            <p:strVal val="#ppt_x"/>
                                          </p:val>
                                        </p:tav>
                                      </p:tavLst>
                                    </p:anim>
                                    <p:anim calcmode="lin" valueType="num">
                                      <p:cBhvr additive="base">
                                        <p:cTn id="48" dur="500" fill="hold"/>
                                        <p:tgtEl>
                                          <p:spTgt spid="6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additive="base">
                                        <p:cTn id="51" dur="500" fill="hold"/>
                                        <p:tgtEl>
                                          <p:spTgt spid="62"/>
                                        </p:tgtEl>
                                        <p:attrNameLst>
                                          <p:attrName>ppt_x</p:attrName>
                                        </p:attrNameLst>
                                      </p:cBhvr>
                                      <p:tavLst>
                                        <p:tav tm="0">
                                          <p:val>
                                            <p:strVal val="#ppt_x"/>
                                          </p:val>
                                        </p:tav>
                                        <p:tav tm="100000">
                                          <p:val>
                                            <p:strVal val="#ppt_x"/>
                                          </p:val>
                                        </p:tav>
                                      </p:tavLst>
                                    </p:anim>
                                    <p:anim calcmode="lin" valueType="num">
                                      <p:cBhvr additive="base">
                                        <p:cTn id="52" dur="500" fill="hold"/>
                                        <p:tgtEl>
                                          <p:spTgt spid="6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500" fill="hold"/>
                                        <p:tgtEl>
                                          <p:spTgt spid="63"/>
                                        </p:tgtEl>
                                        <p:attrNameLst>
                                          <p:attrName>ppt_x</p:attrName>
                                        </p:attrNameLst>
                                      </p:cBhvr>
                                      <p:tavLst>
                                        <p:tav tm="0">
                                          <p:val>
                                            <p:strVal val="#ppt_x"/>
                                          </p:val>
                                        </p:tav>
                                        <p:tav tm="100000">
                                          <p:val>
                                            <p:strVal val="#ppt_x"/>
                                          </p:val>
                                        </p:tav>
                                      </p:tavLst>
                                    </p:anim>
                                    <p:anim calcmode="lin" valueType="num">
                                      <p:cBhvr additive="base">
                                        <p:cTn id="56"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ppt_x"/>
                                          </p:val>
                                        </p:tav>
                                        <p:tav tm="100000">
                                          <p:val>
                                            <p:strVal val="#ppt_x"/>
                                          </p:val>
                                        </p:tav>
                                      </p:tavLst>
                                    </p:anim>
                                    <p:anim calcmode="lin" valueType="num">
                                      <p:cBhvr additive="base">
                                        <p:cTn id="62" dur="500" fill="hold"/>
                                        <p:tgtEl>
                                          <p:spTgt spid="6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5"/>
                                        </p:tgtEl>
                                        <p:attrNameLst>
                                          <p:attrName>style.visibility</p:attrName>
                                        </p:attrNameLst>
                                      </p:cBhvr>
                                      <p:to>
                                        <p:strVal val="visible"/>
                                      </p:to>
                                    </p:set>
                                    <p:anim calcmode="lin" valueType="num">
                                      <p:cBhvr additive="base">
                                        <p:cTn id="65" dur="500" fill="hold"/>
                                        <p:tgtEl>
                                          <p:spTgt spid="65"/>
                                        </p:tgtEl>
                                        <p:attrNameLst>
                                          <p:attrName>ppt_x</p:attrName>
                                        </p:attrNameLst>
                                      </p:cBhvr>
                                      <p:tavLst>
                                        <p:tav tm="0">
                                          <p:val>
                                            <p:strVal val="#ppt_x"/>
                                          </p:val>
                                        </p:tav>
                                        <p:tav tm="100000">
                                          <p:val>
                                            <p:strVal val="#ppt_x"/>
                                          </p:val>
                                        </p:tav>
                                      </p:tavLst>
                                    </p:anim>
                                    <p:anim calcmode="lin" valueType="num">
                                      <p:cBhvr additive="base">
                                        <p:cTn id="6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500" fill="hold"/>
                                        <p:tgtEl>
                                          <p:spTgt spid="68"/>
                                        </p:tgtEl>
                                        <p:attrNameLst>
                                          <p:attrName>ppt_x</p:attrName>
                                        </p:attrNameLst>
                                      </p:cBhvr>
                                      <p:tavLst>
                                        <p:tav tm="0">
                                          <p:val>
                                            <p:strVal val="#ppt_x"/>
                                          </p:val>
                                        </p:tav>
                                        <p:tav tm="100000">
                                          <p:val>
                                            <p:strVal val="#ppt_x"/>
                                          </p:val>
                                        </p:tav>
                                      </p:tavLst>
                                    </p:anim>
                                    <p:anim calcmode="lin" valueType="num">
                                      <p:cBhvr additive="base">
                                        <p:cTn id="7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69"/>
                                        </p:tgtEl>
                                        <p:attrNameLst>
                                          <p:attrName>style.visibility</p:attrName>
                                        </p:attrNameLst>
                                      </p:cBhvr>
                                      <p:to>
                                        <p:strVal val="visible"/>
                                      </p:to>
                                    </p:set>
                                    <p:anim calcmode="lin" valueType="num">
                                      <p:cBhvr additive="base">
                                        <p:cTn id="77" dur="500" fill="hold"/>
                                        <p:tgtEl>
                                          <p:spTgt spid="69"/>
                                        </p:tgtEl>
                                        <p:attrNameLst>
                                          <p:attrName>ppt_x</p:attrName>
                                        </p:attrNameLst>
                                      </p:cBhvr>
                                      <p:tavLst>
                                        <p:tav tm="0">
                                          <p:val>
                                            <p:strVal val="#ppt_x"/>
                                          </p:val>
                                        </p:tav>
                                        <p:tav tm="100000">
                                          <p:val>
                                            <p:strVal val="#ppt_x"/>
                                          </p:val>
                                        </p:tav>
                                      </p:tavLst>
                                    </p:anim>
                                    <p:anim calcmode="lin" valueType="num">
                                      <p:cBhvr additive="base">
                                        <p:cTn id="7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4205"/>
            <a:ext cx="914400" cy="914400"/>
          </a:xfrm>
          <a:prstGeom prst="rect">
            <a:avLst/>
          </a:prstGeom>
        </p:spPr>
      </p:pic>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914399" y="73534"/>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919621" y="104314"/>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dann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sing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mit</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pic>
        <p:nvPicPr>
          <p:cNvPr id="78" name="Picture 77">
            <a:extLst>
              <a:ext uri="{FF2B5EF4-FFF2-40B4-BE49-F238E27FC236}">
                <a16:creationId xmlns:a16="http://schemas.microsoft.com/office/drawing/2014/main" id="{323A8198-3B3E-487A-BE31-A69D066BDE38}"/>
              </a:ext>
            </a:extLst>
          </p:cNvPr>
          <p:cNvPicPr>
            <a:picLocks noChangeAspect="1"/>
          </p:cNvPicPr>
          <p:nvPr/>
        </p:nvPicPr>
        <p:blipFill>
          <a:blip r:embed="rId8"/>
          <a:stretch>
            <a:fillRect/>
          </a:stretch>
        </p:blipFill>
        <p:spPr>
          <a:xfrm>
            <a:off x="351411" y="1753767"/>
            <a:ext cx="1803911" cy="1417834"/>
          </a:xfrm>
          <a:prstGeom prst="rect">
            <a:avLst/>
          </a:prstGeom>
        </p:spPr>
      </p:pic>
      <p:pic>
        <p:nvPicPr>
          <p:cNvPr id="1034" name="Picture 10" descr="Free monsters cute monsters drawing vector">
            <a:extLst>
              <a:ext uri="{FF2B5EF4-FFF2-40B4-BE49-F238E27FC236}">
                <a16:creationId xmlns:a16="http://schemas.microsoft.com/office/drawing/2014/main" id="{6C306069-942F-50D1-3F94-4E2805222AA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7929084" y="1034117"/>
            <a:ext cx="958116" cy="11526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monsters cartoon monsters cute monsters vector">
            <a:extLst>
              <a:ext uri="{FF2B5EF4-FFF2-40B4-BE49-F238E27FC236}">
                <a16:creationId xmlns:a16="http://schemas.microsoft.com/office/drawing/2014/main" id="{9CF06992-B0AE-C6E0-8980-0F688C0337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318" t="57096"/>
          <a:stretch/>
        </p:blipFill>
        <p:spPr bwMode="auto">
          <a:xfrm>
            <a:off x="7823112" y="2355288"/>
            <a:ext cx="1170059" cy="10304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monster alien green vector">
            <a:extLst>
              <a:ext uri="{FF2B5EF4-FFF2-40B4-BE49-F238E27FC236}">
                <a16:creationId xmlns:a16="http://schemas.microsoft.com/office/drawing/2014/main" id="{90225823-66F0-C9BC-EA71-03FD4ACD3D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9777" y="2299648"/>
            <a:ext cx="977018" cy="1151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monster small creature vector">
            <a:extLst>
              <a:ext uri="{FF2B5EF4-FFF2-40B4-BE49-F238E27FC236}">
                <a16:creationId xmlns:a16="http://schemas.microsoft.com/office/drawing/2014/main" id="{209F1D46-7E64-E9BA-73BA-B25FEA4E4C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7864" y="1024626"/>
            <a:ext cx="969079" cy="1142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Free monsters cute monsters drawing vector">
            <a:extLst>
              <a:ext uri="{FF2B5EF4-FFF2-40B4-BE49-F238E27FC236}">
                <a16:creationId xmlns:a16="http://schemas.microsoft.com/office/drawing/2014/main" id="{E6739F28-0A98-B0BD-2AC0-5EBE08AC38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3647" r="48757" b="11411"/>
          <a:stretch/>
        </p:blipFill>
        <p:spPr bwMode="auto">
          <a:xfrm>
            <a:off x="6479777" y="1034117"/>
            <a:ext cx="1320387" cy="1152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5BEE1BBD-E0A1-A7C0-8317-60CB071D60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158" t="1" b="55460"/>
          <a:stretch/>
        </p:blipFill>
        <p:spPr bwMode="auto">
          <a:xfrm>
            <a:off x="4920340" y="1034117"/>
            <a:ext cx="1361588" cy="1142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Free monsters cute monsters drawing vector">
            <a:extLst>
              <a:ext uri="{FF2B5EF4-FFF2-40B4-BE49-F238E27FC236}">
                <a16:creationId xmlns:a16="http://schemas.microsoft.com/office/drawing/2014/main" id="{A5235AEF-2DC6-64CC-6D8B-015677DF9D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3748614" y="1024626"/>
            <a:ext cx="1088124" cy="1142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ic microphone record vector">
            <a:extLst>
              <a:ext uri="{FF2B5EF4-FFF2-40B4-BE49-F238E27FC236}">
                <a16:creationId xmlns:a16="http://schemas.microsoft.com/office/drawing/2014/main" id="{83145FD0-04A1-68AB-E82A-0C5F7BE8035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3317321" y="1772674"/>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Free monsters cartoon monsters cute monsters vector">
            <a:extLst>
              <a:ext uri="{FF2B5EF4-FFF2-40B4-BE49-F238E27FC236}">
                <a16:creationId xmlns:a16="http://schemas.microsoft.com/office/drawing/2014/main" id="{F35E02E0-9CEC-E5AF-FADA-6C13A9EE48A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3867239" y="2255448"/>
            <a:ext cx="1053101" cy="1066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Free monsters cartoon monsters cute monsters vector">
            <a:extLst>
              <a:ext uri="{FF2B5EF4-FFF2-40B4-BE49-F238E27FC236}">
                <a16:creationId xmlns:a16="http://schemas.microsoft.com/office/drawing/2014/main" id="{F2689573-2D44-E457-18CB-9E21F785E5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243" r="54134" b="43806"/>
          <a:stretch/>
        </p:blipFill>
        <p:spPr bwMode="auto">
          <a:xfrm>
            <a:off x="2634100" y="2355288"/>
            <a:ext cx="1102389" cy="983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Free monsters cartoon monsters cute monsters vector">
            <a:extLst>
              <a:ext uri="{FF2B5EF4-FFF2-40B4-BE49-F238E27FC236}">
                <a16:creationId xmlns:a16="http://schemas.microsoft.com/office/drawing/2014/main" id="{C98BD429-8D73-A2EF-F892-AB076B64E48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337" b="42411"/>
          <a:stretch/>
        </p:blipFill>
        <p:spPr bwMode="auto">
          <a:xfrm>
            <a:off x="5227229" y="2255448"/>
            <a:ext cx="1048563" cy="1240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mic microphone record vector">
            <a:extLst>
              <a:ext uri="{FF2B5EF4-FFF2-40B4-BE49-F238E27FC236}">
                <a16:creationId xmlns:a16="http://schemas.microsoft.com/office/drawing/2014/main" id="{55AFBBD5-1A39-0742-50BF-2473252A47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3964130" y="1627851"/>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mic microphone record vector">
            <a:extLst>
              <a:ext uri="{FF2B5EF4-FFF2-40B4-BE49-F238E27FC236}">
                <a16:creationId xmlns:a16="http://schemas.microsoft.com/office/drawing/2014/main" id="{136C3578-C606-3AFA-699D-5B5DE9782AF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5028906" y="1696323"/>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ree mic microphone record vector">
            <a:extLst>
              <a:ext uri="{FF2B5EF4-FFF2-40B4-BE49-F238E27FC236}">
                <a16:creationId xmlns:a16="http://schemas.microsoft.com/office/drawing/2014/main" id="{B17EEAC3-39E8-F438-E923-4592F19AEBA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8862849">
            <a:off x="7503301" y="1605494"/>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ree mic microphone record vector">
            <a:extLst>
              <a:ext uri="{FF2B5EF4-FFF2-40B4-BE49-F238E27FC236}">
                <a16:creationId xmlns:a16="http://schemas.microsoft.com/office/drawing/2014/main" id="{CAABB269-3A3A-B2A3-2312-073337697F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653339">
            <a:off x="7859025" y="1619348"/>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mic microphone record vector">
            <a:extLst>
              <a:ext uri="{FF2B5EF4-FFF2-40B4-BE49-F238E27FC236}">
                <a16:creationId xmlns:a16="http://schemas.microsoft.com/office/drawing/2014/main" id="{8E17C628-432B-322E-D2B3-2897F703117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2789508" y="2902616"/>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ee mic microphone record vector">
            <a:extLst>
              <a:ext uri="{FF2B5EF4-FFF2-40B4-BE49-F238E27FC236}">
                <a16:creationId xmlns:a16="http://schemas.microsoft.com/office/drawing/2014/main" id="{4A9987D4-06AF-24B9-E980-19D04990E08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6638625">
            <a:off x="4658427" y="2499589"/>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mic microphone record vector">
            <a:extLst>
              <a:ext uri="{FF2B5EF4-FFF2-40B4-BE49-F238E27FC236}">
                <a16:creationId xmlns:a16="http://schemas.microsoft.com/office/drawing/2014/main" id="{2369C373-DB9E-7FF3-4A34-C8C0403A75B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2644162">
            <a:off x="5172947" y="2881670"/>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ree mic microphone record vector">
            <a:extLst>
              <a:ext uri="{FF2B5EF4-FFF2-40B4-BE49-F238E27FC236}">
                <a16:creationId xmlns:a16="http://schemas.microsoft.com/office/drawing/2014/main" id="{C72097AF-1589-0189-E5D6-55C83C5C281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7208155" y="3039612"/>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ree mic microphone record vector">
            <a:extLst>
              <a:ext uri="{FF2B5EF4-FFF2-40B4-BE49-F238E27FC236}">
                <a16:creationId xmlns:a16="http://schemas.microsoft.com/office/drawing/2014/main" id="{00BC526F-BD0F-7BE7-F032-3866740BD9A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9491371">
            <a:off x="8664626" y="2969743"/>
            <a:ext cx="265298" cy="424690"/>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61DE81BD-9F3D-7482-0467-B58F39C3108F}"/>
              </a:ext>
            </a:extLst>
          </p:cNvPr>
          <p:cNvSpPr/>
          <p:nvPr/>
        </p:nvSpPr>
        <p:spPr>
          <a:xfrm>
            <a:off x="537869" y="4089214"/>
            <a:ext cx="8597738" cy="2219437"/>
          </a:xfrm>
          <a:prstGeom prst="wedgeRoundRectCallout">
            <a:avLst>
              <a:gd name="adj1" fmla="val -17249"/>
              <a:gd name="adj2" fmla="val -63335"/>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10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a:p>
            <a:pPr algn="ctr"/>
            <a:r>
              <a:rPr lang="en-GB" sz="2400" dirty="0">
                <a:solidFill>
                  <a:srgbClr val="002060"/>
                </a:solidFill>
              </a:rPr>
              <a:t>10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a:p>
            <a:pPr algn="ctr"/>
            <a:r>
              <a:rPr lang="en-GB" sz="2400" dirty="0">
                <a:solidFill>
                  <a:srgbClr val="002060"/>
                </a:solidFill>
              </a:rPr>
              <a:t>Ein Monster </a:t>
            </a:r>
            <a:r>
              <a:rPr lang="en-GB" sz="2400" dirty="0" err="1">
                <a:solidFill>
                  <a:srgbClr val="002060"/>
                </a:solidFill>
              </a:rPr>
              <a:t>sagt</a:t>
            </a:r>
            <a:r>
              <a:rPr lang="en-GB" sz="2400" dirty="0">
                <a:solidFill>
                  <a:srgbClr val="002060"/>
                </a:solidFill>
              </a:rPr>
              <a:t>* </a:t>
            </a:r>
            <a:r>
              <a:rPr lang="de-DE" sz="2400" dirty="0">
                <a:solidFill>
                  <a:srgbClr val="002060"/>
                </a:solidFill>
              </a:rPr>
              <a:t>„</a:t>
            </a: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nicht</a:t>
            </a:r>
            <a:r>
              <a:rPr lang="en-GB" sz="2400" dirty="0">
                <a:solidFill>
                  <a:srgbClr val="002060"/>
                </a:solidFill>
              </a:rPr>
              <a:t> </a:t>
            </a:r>
            <a:r>
              <a:rPr lang="en-GB" sz="2400" dirty="0" err="1">
                <a:solidFill>
                  <a:srgbClr val="002060"/>
                </a:solidFill>
              </a:rPr>
              <a:t>mein</a:t>
            </a:r>
            <a:r>
              <a:rPr lang="en-GB" sz="2400" dirty="0">
                <a:solidFill>
                  <a:srgbClr val="002060"/>
                </a:solidFill>
              </a:rPr>
              <a:t> </a:t>
            </a:r>
            <a:r>
              <a:rPr lang="en-GB" sz="2400" dirty="0" err="1">
                <a:solidFill>
                  <a:srgbClr val="002060"/>
                </a:solidFill>
              </a:rPr>
              <a:t>Lieblingssong</a:t>
            </a:r>
            <a:r>
              <a:rPr lang="de-DE" sz="2400" dirty="0">
                <a:solidFill>
                  <a:srgbClr val="002060"/>
                </a:solidFill>
              </a:rPr>
              <a:t>“</a:t>
            </a:r>
            <a:endParaRPr lang="en-GB" sz="2400" dirty="0">
              <a:solidFill>
                <a:srgbClr val="002060"/>
              </a:solidFill>
            </a:endParaRPr>
          </a:p>
          <a:p>
            <a:pPr algn="ctr"/>
            <a:r>
              <a:rPr lang="en-GB" sz="2400" dirty="0">
                <a:solidFill>
                  <a:srgbClr val="002060"/>
                </a:solidFill>
              </a:rPr>
              <a:t>Und 9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p:txBody>
      </p:sp>
      <p:sp>
        <p:nvSpPr>
          <p:cNvPr id="25" name="Rectangle 24">
            <a:extLst>
              <a:ext uri="{FF2B5EF4-FFF2-40B4-BE49-F238E27FC236}">
                <a16:creationId xmlns:a16="http://schemas.microsoft.com/office/drawing/2014/main" id="{F3438CE2-63E3-304D-9E81-25BF0D0BE8DE}"/>
              </a:ext>
            </a:extLst>
          </p:cNvPr>
          <p:cNvSpPr/>
          <p:nvPr/>
        </p:nvSpPr>
        <p:spPr>
          <a:xfrm>
            <a:off x="9504714" y="6277854"/>
            <a:ext cx="2693552" cy="58398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singen</a:t>
            </a:r>
            <a:r>
              <a:rPr lang="en-GB" sz="2000" dirty="0">
                <a:solidFill>
                  <a:srgbClr val="002060"/>
                </a:solidFill>
              </a:rPr>
              <a:t> – are singing</a:t>
            </a:r>
          </a:p>
          <a:p>
            <a:pPr algn="ctr"/>
            <a:r>
              <a:rPr lang="en-GB" sz="2000" dirty="0" err="1">
                <a:solidFill>
                  <a:srgbClr val="002060"/>
                </a:solidFill>
              </a:rPr>
              <a:t>sagt</a:t>
            </a:r>
            <a:r>
              <a:rPr lang="en-GB" sz="2000" dirty="0">
                <a:solidFill>
                  <a:srgbClr val="002060"/>
                </a:solidFill>
              </a:rPr>
              <a:t> - says</a:t>
            </a:r>
          </a:p>
        </p:txBody>
      </p:sp>
      <p:grpSp>
        <p:nvGrpSpPr>
          <p:cNvPr id="32" name="Group 31">
            <a:extLst>
              <a:ext uri="{FF2B5EF4-FFF2-40B4-BE49-F238E27FC236}">
                <a16:creationId xmlns:a16="http://schemas.microsoft.com/office/drawing/2014/main" id="{613158DA-33D9-0602-6F23-89C1A50E6E70}"/>
              </a:ext>
            </a:extLst>
          </p:cNvPr>
          <p:cNvGrpSpPr/>
          <p:nvPr/>
        </p:nvGrpSpPr>
        <p:grpSpPr>
          <a:xfrm>
            <a:off x="10627529" y="114755"/>
            <a:ext cx="1551415" cy="1224122"/>
            <a:chOff x="7853595" y="751206"/>
            <a:chExt cx="1740242" cy="1283790"/>
          </a:xfrm>
        </p:grpSpPr>
        <p:pic>
          <p:nvPicPr>
            <p:cNvPr id="33" name="Picture 32" descr="Two people wearing clothing&#10;&#10;Description automatically generated with low confidence">
              <a:extLst>
                <a:ext uri="{FF2B5EF4-FFF2-40B4-BE49-F238E27FC236}">
                  <a16:creationId xmlns:a16="http://schemas.microsoft.com/office/drawing/2014/main" id="{16EE6BEA-67D0-1F85-12C0-7E0323E867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4" name="Rectangle 33">
              <a:extLst>
                <a:ext uri="{FF2B5EF4-FFF2-40B4-BE49-F238E27FC236}">
                  <a16:creationId xmlns:a16="http://schemas.microsoft.com/office/drawing/2014/main" id="{449AC753-91E4-B610-C7F3-FABAFB923453}"/>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spc="50" dirty="0">
                  <a:ln w="0"/>
                  <a:solidFill>
                    <a:srgbClr val="44546A"/>
                  </a:solidFill>
                  <a:effectLst>
                    <a:innerShdw blurRad="63500" dist="50800" dir="13500000">
                      <a:srgbClr val="000000">
                        <a:alpha val="50000"/>
                      </a:srgbClr>
                    </a:innerShdw>
                  </a:effectLst>
                  <a:latin typeface="Arial"/>
                </a:rPr>
                <a:t>singen</a:t>
              </a:r>
            </a:p>
          </p:txBody>
        </p:sp>
      </p:grpSp>
      <p:pic>
        <p:nvPicPr>
          <p:cNvPr id="2" name="T2_W8_18.1">
            <a:hlinkClick r:id="" action="ppaction://media"/>
            <a:extLst>
              <a:ext uri="{FF2B5EF4-FFF2-40B4-BE49-F238E27FC236}">
                <a16:creationId xmlns:a16="http://schemas.microsoft.com/office/drawing/2014/main" id="{F87BCC48-BC03-9A4F-E2F8-8ACAC76F734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017032" y="1297331"/>
            <a:ext cx="958117" cy="958117"/>
          </a:xfrm>
          <a:prstGeom prst="rect">
            <a:avLst/>
          </a:prstGeom>
        </p:spPr>
      </p:pic>
    </p:spTree>
    <p:extLst>
      <p:ext uri="{BB962C8B-B14F-4D97-AF65-F5344CB8AC3E}">
        <p14:creationId xmlns:p14="http://schemas.microsoft.com/office/powerpoint/2010/main" val="10512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4205"/>
            <a:ext cx="914400" cy="914400"/>
          </a:xfrm>
          <a:prstGeom prst="rect">
            <a:avLst/>
          </a:prstGeom>
        </p:spPr>
      </p:pic>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914399" y="73534"/>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919621" y="104314"/>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dann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sing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mit</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pic>
        <p:nvPicPr>
          <p:cNvPr id="78" name="Picture 77">
            <a:extLst>
              <a:ext uri="{FF2B5EF4-FFF2-40B4-BE49-F238E27FC236}">
                <a16:creationId xmlns:a16="http://schemas.microsoft.com/office/drawing/2014/main" id="{323A8198-3B3E-487A-BE31-A69D066BDE38}"/>
              </a:ext>
            </a:extLst>
          </p:cNvPr>
          <p:cNvPicPr>
            <a:picLocks noChangeAspect="1"/>
          </p:cNvPicPr>
          <p:nvPr/>
        </p:nvPicPr>
        <p:blipFill>
          <a:blip r:embed="rId8"/>
          <a:stretch>
            <a:fillRect/>
          </a:stretch>
        </p:blipFill>
        <p:spPr>
          <a:xfrm>
            <a:off x="351411" y="1753767"/>
            <a:ext cx="1803911" cy="1417834"/>
          </a:xfrm>
          <a:prstGeom prst="rect">
            <a:avLst/>
          </a:prstGeom>
        </p:spPr>
      </p:pic>
      <p:pic>
        <p:nvPicPr>
          <p:cNvPr id="1034" name="Picture 10" descr="Free monsters cute monsters drawing vector">
            <a:extLst>
              <a:ext uri="{FF2B5EF4-FFF2-40B4-BE49-F238E27FC236}">
                <a16:creationId xmlns:a16="http://schemas.microsoft.com/office/drawing/2014/main" id="{6C306069-942F-50D1-3F94-4E2805222AA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4757" t="45317"/>
          <a:stretch/>
        </p:blipFill>
        <p:spPr bwMode="auto">
          <a:xfrm>
            <a:off x="7929084" y="1034117"/>
            <a:ext cx="958116" cy="115260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monsters cartoon monsters cute monsters vector">
            <a:extLst>
              <a:ext uri="{FF2B5EF4-FFF2-40B4-BE49-F238E27FC236}">
                <a16:creationId xmlns:a16="http://schemas.microsoft.com/office/drawing/2014/main" id="{9CF06992-B0AE-C6E0-8980-0F688C0337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318" t="57096"/>
          <a:stretch/>
        </p:blipFill>
        <p:spPr bwMode="auto">
          <a:xfrm>
            <a:off x="7823112" y="2355288"/>
            <a:ext cx="1170059" cy="10304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monster alien green vector">
            <a:extLst>
              <a:ext uri="{FF2B5EF4-FFF2-40B4-BE49-F238E27FC236}">
                <a16:creationId xmlns:a16="http://schemas.microsoft.com/office/drawing/2014/main" id="{90225823-66F0-C9BC-EA71-03FD4ACD3D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79777" y="2299648"/>
            <a:ext cx="977018" cy="11516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monster small creature vector">
            <a:extLst>
              <a:ext uri="{FF2B5EF4-FFF2-40B4-BE49-F238E27FC236}">
                <a16:creationId xmlns:a16="http://schemas.microsoft.com/office/drawing/2014/main" id="{209F1D46-7E64-E9BA-73BA-B25FEA4E4C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7864" y="1024626"/>
            <a:ext cx="969079" cy="11422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Free monsters cute monsters drawing vector">
            <a:extLst>
              <a:ext uri="{FF2B5EF4-FFF2-40B4-BE49-F238E27FC236}">
                <a16:creationId xmlns:a16="http://schemas.microsoft.com/office/drawing/2014/main" id="{E6739F28-0A98-B0BD-2AC0-5EBE08AC38C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3647" r="48757" b="11411"/>
          <a:stretch/>
        </p:blipFill>
        <p:spPr bwMode="auto">
          <a:xfrm>
            <a:off x="6479777" y="1034117"/>
            <a:ext cx="1320387" cy="1152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monsters cute monsters drawing vector">
            <a:extLst>
              <a:ext uri="{FF2B5EF4-FFF2-40B4-BE49-F238E27FC236}">
                <a16:creationId xmlns:a16="http://schemas.microsoft.com/office/drawing/2014/main" id="{5BEE1BBD-E0A1-A7C0-8317-60CB071D608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7158" t="1" b="55460"/>
          <a:stretch/>
        </p:blipFill>
        <p:spPr bwMode="auto">
          <a:xfrm>
            <a:off x="4920340" y="1034117"/>
            <a:ext cx="1361588" cy="1142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Free monsters cute monsters drawing vector">
            <a:extLst>
              <a:ext uri="{FF2B5EF4-FFF2-40B4-BE49-F238E27FC236}">
                <a16:creationId xmlns:a16="http://schemas.microsoft.com/office/drawing/2014/main" id="{A5235AEF-2DC6-64CC-6D8B-015677DF9D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7771" b="55461"/>
          <a:stretch/>
        </p:blipFill>
        <p:spPr bwMode="auto">
          <a:xfrm>
            <a:off x="3748614" y="1024626"/>
            <a:ext cx="1088124" cy="1142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ic microphone record vector">
            <a:extLst>
              <a:ext uri="{FF2B5EF4-FFF2-40B4-BE49-F238E27FC236}">
                <a16:creationId xmlns:a16="http://schemas.microsoft.com/office/drawing/2014/main" id="{83145FD0-04A1-68AB-E82A-0C5F7BE8035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3317321" y="1772674"/>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Free monsters cartoon monsters cute monsters vector">
            <a:extLst>
              <a:ext uri="{FF2B5EF4-FFF2-40B4-BE49-F238E27FC236}">
                <a16:creationId xmlns:a16="http://schemas.microsoft.com/office/drawing/2014/main" id="{F35E02E0-9CEC-E5AF-FADA-6C13A9EE48A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5607" r="56185"/>
          <a:stretch/>
        </p:blipFill>
        <p:spPr bwMode="auto">
          <a:xfrm>
            <a:off x="3867239" y="2255448"/>
            <a:ext cx="1053101" cy="10662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Free monsters cartoon monsters cute monsters vector">
            <a:extLst>
              <a:ext uri="{FF2B5EF4-FFF2-40B4-BE49-F238E27FC236}">
                <a16:creationId xmlns:a16="http://schemas.microsoft.com/office/drawing/2014/main" id="{F2689573-2D44-E457-18CB-9E21F785E5C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5243" r="54134" b="43806"/>
          <a:stretch/>
        </p:blipFill>
        <p:spPr bwMode="auto">
          <a:xfrm>
            <a:off x="2634100" y="2355288"/>
            <a:ext cx="1102389" cy="983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Free monsters cartoon monsters cute monsters vector">
            <a:extLst>
              <a:ext uri="{FF2B5EF4-FFF2-40B4-BE49-F238E27FC236}">
                <a16:creationId xmlns:a16="http://schemas.microsoft.com/office/drawing/2014/main" id="{C98BD429-8D73-A2EF-F892-AB076B64E48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337" b="42411"/>
          <a:stretch/>
        </p:blipFill>
        <p:spPr bwMode="auto">
          <a:xfrm>
            <a:off x="5227229" y="2255448"/>
            <a:ext cx="1048563" cy="1240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mic microphone record vector">
            <a:extLst>
              <a:ext uri="{FF2B5EF4-FFF2-40B4-BE49-F238E27FC236}">
                <a16:creationId xmlns:a16="http://schemas.microsoft.com/office/drawing/2014/main" id="{55AFBBD5-1A39-0742-50BF-2473252A47D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3964130" y="1627851"/>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ree mic microphone record vector">
            <a:extLst>
              <a:ext uri="{FF2B5EF4-FFF2-40B4-BE49-F238E27FC236}">
                <a16:creationId xmlns:a16="http://schemas.microsoft.com/office/drawing/2014/main" id="{136C3578-C606-3AFA-699D-5B5DE9782AF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5028906" y="1696323"/>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Free mic microphone record vector">
            <a:extLst>
              <a:ext uri="{FF2B5EF4-FFF2-40B4-BE49-F238E27FC236}">
                <a16:creationId xmlns:a16="http://schemas.microsoft.com/office/drawing/2014/main" id="{B17EEAC3-39E8-F438-E923-4592F19AEBA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8862849">
            <a:off x="7503301" y="1605494"/>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ree mic microphone record vector">
            <a:extLst>
              <a:ext uri="{FF2B5EF4-FFF2-40B4-BE49-F238E27FC236}">
                <a16:creationId xmlns:a16="http://schemas.microsoft.com/office/drawing/2014/main" id="{CAABB269-3A3A-B2A3-2312-073337697FE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653339">
            <a:off x="7859025" y="1619348"/>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Free mic microphone record vector">
            <a:extLst>
              <a:ext uri="{FF2B5EF4-FFF2-40B4-BE49-F238E27FC236}">
                <a16:creationId xmlns:a16="http://schemas.microsoft.com/office/drawing/2014/main" id="{8E17C628-432B-322E-D2B3-2897F703117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2789508" y="2902616"/>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Free mic microphone record vector">
            <a:extLst>
              <a:ext uri="{FF2B5EF4-FFF2-40B4-BE49-F238E27FC236}">
                <a16:creationId xmlns:a16="http://schemas.microsoft.com/office/drawing/2014/main" id="{4A9987D4-06AF-24B9-E980-19D04990E08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6638625">
            <a:off x="4658427" y="2499589"/>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ree mic microphone record vector">
            <a:extLst>
              <a:ext uri="{FF2B5EF4-FFF2-40B4-BE49-F238E27FC236}">
                <a16:creationId xmlns:a16="http://schemas.microsoft.com/office/drawing/2014/main" id="{2369C373-DB9E-7FF3-4A34-C8C0403A75B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2644162">
            <a:off x="5172947" y="2881670"/>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ree mic microphone record vector">
            <a:extLst>
              <a:ext uri="{FF2B5EF4-FFF2-40B4-BE49-F238E27FC236}">
                <a16:creationId xmlns:a16="http://schemas.microsoft.com/office/drawing/2014/main" id="{C72097AF-1589-0189-E5D6-55C83C5C281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169422">
            <a:off x="7208155" y="3039612"/>
            <a:ext cx="265298" cy="42469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ree mic microphone record vector">
            <a:extLst>
              <a:ext uri="{FF2B5EF4-FFF2-40B4-BE49-F238E27FC236}">
                <a16:creationId xmlns:a16="http://schemas.microsoft.com/office/drawing/2014/main" id="{00BC526F-BD0F-7BE7-F032-3866740BD9A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 t="-1" r="-22847" b="-18850"/>
          <a:stretch/>
        </p:blipFill>
        <p:spPr bwMode="auto">
          <a:xfrm rot="19491371">
            <a:off x="8664626" y="2969743"/>
            <a:ext cx="265298" cy="424690"/>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61DE81BD-9F3D-7482-0467-B58F39C3108F}"/>
              </a:ext>
            </a:extLst>
          </p:cNvPr>
          <p:cNvSpPr/>
          <p:nvPr/>
        </p:nvSpPr>
        <p:spPr>
          <a:xfrm>
            <a:off x="537869" y="4089214"/>
            <a:ext cx="8597738" cy="2219437"/>
          </a:xfrm>
          <a:prstGeom prst="wedgeRoundRectCallout">
            <a:avLst>
              <a:gd name="adj1" fmla="val -17249"/>
              <a:gd name="adj2" fmla="val -63335"/>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10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a:p>
            <a:pPr algn="ctr"/>
            <a:r>
              <a:rPr lang="en-GB" sz="2400" dirty="0">
                <a:solidFill>
                  <a:srgbClr val="002060"/>
                </a:solidFill>
              </a:rPr>
              <a:t>10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a:p>
            <a:pPr algn="ctr"/>
            <a:r>
              <a:rPr lang="en-GB" sz="2400" dirty="0">
                <a:solidFill>
                  <a:srgbClr val="002060"/>
                </a:solidFill>
              </a:rPr>
              <a:t>Ein Monster </a:t>
            </a:r>
            <a:r>
              <a:rPr lang="en-GB" sz="2400" dirty="0" err="1">
                <a:solidFill>
                  <a:srgbClr val="002060"/>
                </a:solidFill>
              </a:rPr>
              <a:t>sagt</a:t>
            </a:r>
            <a:r>
              <a:rPr lang="en-GB" sz="2400" dirty="0">
                <a:solidFill>
                  <a:srgbClr val="002060"/>
                </a:solidFill>
              </a:rPr>
              <a:t>* </a:t>
            </a:r>
            <a:r>
              <a:rPr lang="de-DE" sz="2400" dirty="0">
                <a:solidFill>
                  <a:srgbClr val="002060"/>
                </a:solidFill>
              </a:rPr>
              <a:t>„</a:t>
            </a:r>
            <a:r>
              <a:rPr lang="en-GB" sz="2400" dirty="0">
                <a:solidFill>
                  <a:srgbClr val="002060"/>
                </a:solidFill>
              </a:rPr>
              <a:t>das </a:t>
            </a:r>
            <a:r>
              <a:rPr lang="en-GB" sz="2400" dirty="0" err="1">
                <a:solidFill>
                  <a:srgbClr val="002060"/>
                </a:solidFill>
              </a:rPr>
              <a:t>ist</a:t>
            </a:r>
            <a:r>
              <a:rPr lang="en-GB" sz="2400" dirty="0">
                <a:solidFill>
                  <a:srgbClr val="002060"/>
                </a:solidFill>
              </a:rPr>
              <a:t> </a:t>
            </a:r>
            <a:r>
              <a:rPr lang="en-GB" sz="2400" dirty="0" err="1">
                <a:solidFill>
                  <a:srgbClr val="002060"/>
                </a:solidFill>
              </a:rPr>
              <a:t>nicht</a:t>
            </a:r>
            <a:r>
              <a:rPr lang="en-GB" sz="2400" dirty="0">
                <a:solidFill>
                  <a:srgbClr val="002060"/>
                </a:solidFill>
              </a:rPr>
              <a:t> </a:t>
            </a:r>
            <a:r>
              <a:rPr lang="en-GB" sz="2400" dirty="0" err="1">
                <a:solidFill>
                  <a:srgbClr val="002060"/>
                </a:solidFill>
              </a:rPr>
              <a:t>mein</a:t>
            </a:r>
            <a:r>
              <a:rPr lang="en-GB" sz="2400" dirty="0">
                <a:solidFill>
                  <a:srgbClr val="002060"/>
                </a:solidFill>
              </a:rPr>
              <a:t> </a:t>
            </a:r>
            <a:r>
              <a:rPr lang="en-GB" sz="2400" dirty="0" err="1">
                <a:solidFill>
                  <a:srgbClr val="002060"/>
                </a:solidFill>
              </a:rPr>
              <a:t>Lieblingssong</a:t>
            </a:r>
            <a:r>
              <a:rPr lang="de-DE" sz="2400" dirty="0">
                <a:solidFill>
                  <a:srgbClr val="002060"/>
                </a:solidFill>
              </a:rPr>
              <a:t>“</a:t>
            </a:r>
            <a:endParaRPr lang="en-GB" sz="2400" dirty="0">
              <a:solidFill>
                <a:srgbClr val="002060"/>
              </a:solidFill>
            </a:endParaRPr>
          </a:p>
          <a:p>
            <a:pPr algn="ctr"/>
            <a:r>
              <a:rPr lang="en-GB" sz="2400" dirty="0">
                <a:solidFill>
                  <a:srgbClr val="002060"/>
                </a:solidFill>
              </a:rPr>
              <a:t>Und 9 </a:t>
            </a:r>
            <a:r>
              <a:rPr lang="en-GB" sz="2400" dirty="0" err="1">
                <a:solidFill>
                  <a:srgbClr val="002060"/>
                </a:solidFill>
              </a:rPr>
              <a:t>große</a:t>
            </a:r>
            <a:r>
              <a:rPr lang="en-GB" sz="2400" dirty="0">
                <a:solidFill>
                  <a:srgbClr val="002060"/>
                </a:solidFill>
              </a:rPr>
              <a:t> Monster </a:t>
            </a:r>
            <a:r>
              <a:rPr lang="en-GB" sz="2400" dirty="0" err="1">
                <a:solidFill>
                  <a:srgbClr val="002060"/>
                </a:solidFill>
              </a:rPr>
              <a:t>singen</a:t>
            </a:r>
            <a:r>
              <a:rPr lang="en-GB" sz="2400" dirty="0">
                <a:solidFill>
                  <a:srgbClr val="002060"/>
                </a:solidFill>
              </a:rPr>
              <a:t>* </a:t>
            </a:r>
            <a:r>
              <a:rPr lang="en-GB" sz="2400" dirty="0" err="1">
                <a:solidFill>
                  <a:srgbClr val="002060"/>
                </a:solidFill>
              </a:rPr>
              <a:t>einen</a:t>
            </a:r>
            <a:r>
              <a:rPr lang="en-GB" sz="2400" dirty="0">
                <a:solidFill>
                  <a:srgbClr val="002060"/>
                </a:solidFill>
              </a:rPr>
              <a:t> Song.</a:t>
            </a:r>
          </a:p>
        </p:txBody>
      </p:sp>
      <p:sp>
        <p:nvSpPr>
          <p:cNvPr id="25" name="Rectangle 24">
            <a:extLst>
              <a:ext uri="{FF2B5EF4-FFF2-40B4-BE49-F238E27FC236}">
                <a16:creationId xmlns:a16="http://schemas.microsoft.com/office/drawing/2014/main" id="{F3438CE2-63E3-304D-9E81-25BF0D0BE8DE}"/>
              </a:ext>
            </a:extLst>
          </p:cNvPr>
          <p:cNvSpPr/>
          <p:nvPr/>
        </p:nvSpPr>
        <p:spPr>
          <a:xfrm>
            <a:off x="9504714" y="6277854"/>
            <a:ext cx="2693552" cy="58398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singen</a:t>
            </a:r>
            <a:r>
              <a:rPr lang="en-GB" sz="2000" dirty="0">
                <a:solidFill>
                  <a:srgbClr val="002060"/>
                </a:solidFill>
              </a:rPr>
              <a:t> – are singing</a:t>
            </a:r>
          </a:p>
          <a:p>
            <a:pPr algn="ctr"/>
            <a:r>
              <a:rPr lang="en-GB" sz="2000" dirty="0" err="1">
                <a:solidFill>
                  <a:srgbClr val="002060"/>
                </a:solidFill>
              </a:rPr>
              <a:t>sagt</a:t>
            </a:r>
            <a:r>
              <a:rPr lang="en-GB" sz="2000" dirty="0">
                <a:solidFill>
                  <a:srgbClr val="002060"/>
                </a:solidFill>
              </a:rPr>
              <a:t> - says</a:t>
            </a:r>
          </a:p>
        </p:txBody>
      </p:sp>
      <p:grpSp>
        <p:nvGrpSpPr>
          <p:cNvPr id="32" name="Group 31">
            <a:extLst>
              <a:ext uri="{FF2B5EF4-FFF2-40B4-BE49-F238E27FC236}">
                <a16:creationId xmlns:a16="http://schemas.microsoft.com/office/drawing/2014/main" id="{613158DA-33D9-0602-6F23-89C1A50E6E70}"/>
              </a:ext>
            </a:extLst>
          </p:cNvPr>
          <p:cNvGrpSpPr/>
          <p:nvPr/>
        </p:nvGrpSpPr>
        <p:grpSpPr>
          <a:xfrm>
            <a:off x="10627529" y="114755"/>
            <a:ext cx="1551415" cy="1224122"/>
            <a:chOff x="7853595" y="751206"/>
            <a:chExt cx="1740242" cy="1283790"/>
          </a:xfrm>
        </p:grpSpPr>
        <p:pic>
          <p:nvPicPr>
            <p:cNvPr id="33" name="Picture 32" descr="Two people wearing clothing&#10;&#10;Description automatically generated with low confidence">
              <a:extLst>
                <a:ext uri="{FF2B5EF4-FFF2-40B4-BE49-F238E27FC236}">
                  <a16:creationId xmlns:a16="http://schemas.microsoft.com/office/drawing/2014/main" id="{16EE6BEA-67D0-1F85-12C0-7E0323E867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4" name="Rectangle 33">
              <a:extLst>
                <a:ext uri="{FF2B5EF4-FFF2-40B4-BE49-F238E27FC236}">
                  <a16:creationId xmlns:a16="http://schemas.microsoft.com/office/drawing/2014/main" id="{449AC753-91E4-B610-C7F3-FABAFB923453}"/>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spc="50" dirty="0">
                  <a:ln w="0"/>
                  <a:solidFill>
                    <a:srgbClr val="44546A"/>
                  </a:solidFill>
                  <a:effectLst>
                    <a:innerShdw blurRad="63500" dist="50800" dir="13500000">
                      <a:srgbClr val="000000">
                        <a:alpha val="50000"/>
                      </a:srgbClr>
                    </a:innerShdw>
                  </a:effectLst>
                  <a:latin typeface="Arial"/>
                </a:rPr>
                <a:t>singen</a:t>
              </a:r>
            </a:p>
          </p:txBody>
        </p:sp>
      </p:grpSp>
      <p:pic>
        <p:nvPicPr>
          <p:cNvPr id="2" name="T2_W8_19.1">
            <a:hlinkClick r:id="" action="ppaction://media"/>
            <a:extLst>
              <a:ext uri="{FF2B5EF4-FFF2-40B4-BE49-F238E27FC236}">
                <a16:creationId xmlns:a16="http://schemas.microsoft.com/office/drawing/2014/main" id="{68B6F435-8F6D-63F4-AB4C-3FD3880E873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903643" y="1200030"/>
            <a:ext cx="976357" cy="976357"/>
          </a:xfrm>
          <a:prstGeom prst="rect">
            <a:avLst/>
          </a:prstGeom>
        </p:spPr>
      </p:pic>
    </p:spTree>
    <p:extLst>
      <p:ext uri="{BB962C8B-B14F-4D97-AF65-F5344CB8AC3E}">
        <p14:creationId xmlns:p14="http://schemas.microsoft.com/office/powerpoint/2010/main" val="25231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8"/>
                                        </p:tgtEl>
                                      </p:cBhvr>
                                    </p:animEffect>
                                    <p:set>
                                      <p:cBhvr>
                                        <p:cTn id="7" dur="1" fill="hold">
                                          <p:stCondLst>
                                            <p:cond delay="499"/>
                                          </p:stCondLst>
                                        </p:cTn>
                                        <p:tgtEl>
                                          <p:spTgt spid="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0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9513" y="-50588"/>
            <a:ext cx="546590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r>
              <a:rPr kumimoji="0" lang="en-GB" sz="6600" b="0" i="0" u="none" strike="noStrike" kern="1200" cap="none" spc="0" normalizeH="0" baseline="0" noProof="0">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8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561059" y="4499086"/>
            <a:ext cx="2699778" cy="144655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88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114456F-E438-4A13-8EE5-3ABD2CD5732F}"/>
              </a:ext>
            </a:extLst>
          </p:cNvPr>
          <p:cNvSpPr txBox="1"/>
          <p:nvPr/>
        </p:nvSpPr>
        <p:spPr>
          <a:xfrm>
            <a:off x="4756626" y="5902787"/>
            <a:ext cx="23086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[big, tall]</a:t>
            </a:r>
          </a:p>
        </p:txBody>
      </p:sp>
      <p:pic>
        <p:nvPicPr>
          <p:cNvPr id="12" name="Picture 11" descr="tall man next to a big ruler held by a small girl">
            <a:extLst>
              <a:ext uri="{FF2B5EF4-FFF2-40B4-BE49-F238E27FC236}">
                <a16:creationId xmlns:a16="http://schemas.microsoft.com/office/drawing/2014/main" id="{8720207D-22A2-4DFD-81BE-8948F2C046F7}"/>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994788" y="1117887"/>
            <a:ext cx="1810826" cy="3230672"/>
          </a:xfrm>
          <a:prstGeom prst="rect">
            <a:avLst/>
          </a:prstGeom>
        </p:spPr>
      </p:pic>
      <p:sp>
        <p:nvSpPr>
          <p:cNvPr id="13" name="Speech Bubble: Rectangle with Corners Rounded 12">
            <a:extLst>
              <a:ext uri="{FF2B5EF4-FFF2-40B4-BE49-F238E27FC236}">
                <a16:creationId xmlns:a16="http://schemas.microsoft.com/office/drawing/2014/main" id="{A6DFD13C-B635-4805-B147-39ED75208833}"/>
              </a:ext>
            </a:extLst>
          </p:cNvPr>
          <p:cNvSpPr/>
          <p:nvPr/>
        </p:nvSpPr>
        <p:spPr>
          <a:xfrm>
            <a:off x="425572" y="1421455"/>
            <a:ext cx="3003394" cy="181672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You know that ‘s’ in front of a vowel sounds like the English ‘z’. </a:t>
            </a:r>
          </a:p>
        </p:txBody>
      </p:sp>
      <p:sp>
        <p:nvSpPr>
          <p:cNvPr id="17" name="Speech Bubble: Rectangle with Corners Rounded 16">
            <a:extLst>
              <a:ext uri="{FF2B5EF4-FFF2-40B4-BE49-F238E27FC236}">
                <a16:creationId xmlns:a16="http://schemas.microsoft.com/office/drawing/2014/main" id="{E1408A36-CD44-4F65-AF9E-D0A3742963AC}"/>
              </a:ext>
            </a:extLst>
          </p:cNvPr>
          <p:cNvSpPr/>
          <p:nvPr/>
        </p:nvSpPr>
        <p:spPr>
          <a:xfrm>
            <a:off x="425573" y="3783609"/>
            <a:ext cx="3003394" cy="165293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all other times German ‘s’, ‘ss’ and ‘ß’ sound like English ‘s’. </a:t>
            </a:r>
          </a:p>
        </p:txBody>
      </p:sp>
      <p:sp>
        <p:nvSpPr>
          <p:cNvPr id="19" name="Speech Bubble: Rectangle with Corners Rounded 18">
            <a:extLst>
              <a:ext uri="{FF2B5EF4-FFF2-40B4-BE49-F238E27FC236}">
                <a16:creationId xmlns:a16="http://schemas.microsoft.com/office/drawing/2014/main" id="{DF7E28FE-4BD0-40BB-BFCE-75DB8A4E9C39}"/>
              </a:ext>
            </a:extLst>
          </p:cNvPr>
          <p:cNvSpPr/>
          <p:nvPr/>
        </p:nvSpPr>
        <p:spPr>
          <a:xfrm>
            <a:off x="7622611" y="2713524"/>
            <a:ext cx="3182970" cy="1430952"/>
          </a:xfrm>
          <a:prstGeom prst="wedgeRoundRectCallout">
            <a:avLst>
              <a:gd name="adj1" fmla="val -61550"/>
              <a:gd name="adj2" fmla="val 92096"/>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ß is just a special way of writing ‘ss’ after a long vowel.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2" grpId="0"/>
      <p:bldP spid="13" grpId="0" animBg="1"/>
      <p:bldP spid="17" grpId="0" animBg="1"/>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16" descr="Teacher">
            <a:extLst>
              <a:ext uri="{FF2B5EF4-FFF2-40B4-BE49-F238E27FC236}">
                <a16:creationId xmlns:a16="http://schemas.microsoft.com/office/drawing/2014/main" id="{F4E2E9E5-7F87-4492-88BE-E67103A5CF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114205"/>
            <a:ext cx="914400" cy="914400"/>
          </a:xfrm>
          <a:prstGeom prst="rect">
            <a:avLst/>
          </a:prstGeom>
        </p:spPr>
      </p:pic>
      <p:sp>
        <p:nvSpPr>
          <p:cNvPr id="16" name="Speech Bubble: Rectangle with Corners Rounded 15">
            <a:extLst>
              <a:ext uri="{FF2B5EF4-FFF2-40B4-BE49-F238E27FC236}">
                <a16:creationId xmlns:a16="http://schemas.microsoft.com/office/drawing/2014/main" id="{7C263B6D-8AA3-4114-9637-0345462F7B3E}"/>
              </a:ext>
            </a:extLst>
          </p:cNvPr>
          <p:cNvSpPr/>
          <p:nvPr/>
        </p:nvSpPr>
        <p:spPr>
          <a:xfrm>
            <a:off x="914399" y="73534"/>
            <a:ext cx="4148197" cy="518040"/>
          </a:xfrm>
          <a:prstGeom prst="wedgeRoundRectCallout">
            <a:avLst>
              <a:gd name="adj1" fmla="val -58014"/>
              <a:gd name="adj2" fmla="val -50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3" name="CustomShape 7"/>
          <p:cNvSpPr/>
          <p:nvPr/>
        </p:nvSpPr>
        <p:spPr>
          <a:xfrm>
            <a:off x="919621" y="104314"/>
            <a:ext cx="400507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und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dann</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 sing </a:t>
            </a:r>
            <a:r>
              <a:rPr kumimoji="0" lang="en-GB" sz="2400" b="1" i="0" u="none" strike="noStrike" kern="1200" cap="none" spc="-1" normalizeH="0" baseline="0" noProof="0" dirty="0" err="1">
                <a:ln>
                  <a:noFill/>
                </a:ln>
                <a:solidFill>
                  <a:prstClr val="white"/>
                </a:solidFill>
                <a:effectLst/>
                <a:uLnTx/>
                <a:uFillTx/>
                <a:latin typeface="Century Gothic"/>
                <a:ea typeface="Century Gothic"/>
                <a:cs typeface="+mn-cs"/>
              </a:rPr>
              <a:t>mit</a:t>
            </a:r>
            <a:r>
              <a:rPr kumimoji="0" lang="en-GB" sz="2400" b="1" i="0" u="none" strike="noStrike" kern="1200" cap="none" spc="-1" normalizeH="0" baseline="0" noProof="0" dirty="0">
                <a:ln>
                  <a:noFill/>
                </a:ln>
                <a:solidFill>
                  <a:prstClr val="white"/>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white"/>
              </a:solidFill>
              <a:effectLst/>
              <a:uLnTx/>
              <a:uFillTx/>
              <a:latin typeface="Arial"/>
              <a:ea typeface="+mn-ea"/>
              <a:cs typeface="+mn-cs"/>
            </a:endParaRPr>
          </a:p>
        </p:txBody>
      </p:sp>
      <p:sp>
        <p:nvSpPr>
          <p:cNvPr id="18" name="Title 2">
            <a:extLst>
              <a:ext uri="{FF2B5EF4-FFF2-40B4-BE49-F238E27FC236}">
                <a16:creationId xmlns:a16="http://schemas.microsoft.com/office/drawing/2014/main" id="{823ED1C2-3663-45D6-8194-594FAC1BD865}"/>
              </a:ext>
            </a:extLst>
          </p:cNvPr>
          <p:cNvSpPr txBox="1">
            <a:spLocks/>
          </p:cNvSpPr>
          <p:nvPr/>
        </p:nvSpPr>
        <p:spPr>
          <a:xfrm>
            <a:off x="9685582" y="953463"/>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9" name="Picture 18" descr="Icon&#10;&#10;Description automatically generated">
            <a:extLst>
              <a:ext uri="{FF2B5EF4-FFF2-40B4-BE49-F238E27FC236}">
                <a16:creationId xmlns:a16="http://schemas.microsoft.com/office/drawing/2014/main" id="{BAE19F8D-075F-48E1-87AB-B9A03E0E3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4714" y="114755"/>
            <a:ext cx="1127858" cy="829128"/>
          </a:xfrm>
          <a:prstGeom prst="rect">
            <a:avLst/>
          </a:prstGeom>
        </p:spPr>
      </p:pic>
      <p:pic>
        <p:nvPicPr>
          <p:cNvPr id="1040" name="Picture 16" descr="Free monster small creature vector">
            <a:extLst>
              <a:ext uri="{FF2B5EF4-FFF2-40B4-BE49-F238E27FC236}">
                <a16:creationId xmlns:a16="http://schemas.microsoft.com/office/drawing/2014/main" id="{209F1D46-7E64-E9BA-73BA-B25FEA4E4C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7864" y="1024626"/>
            <a:ext cx="969079" cy="11422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mic microphone record vector">
            <a:extLst>
              <a:ext uri="{FF2B5EF4-FFF2-40B4-BE49-F238E27FC236}">
                <a16:creationId xmlns:a16="http://schemas.microsoft.com/office/drawing/2014/main" id="{83145FD0-04A1-68AB-E82A-0C5F7BE8035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 t="-1" r="-22847" b="-18850"/>
          <a:stretch/>
        </p:blipFill>
        <p:spPr bwMode="auto">
          <a:xfrm rot="1169422">
            <a:off x="3317321" y="1772674"/>
            <a:ext cx="265298" cy="424690"/>
          </a:xfrm>
          <a:prstGeom prst="rect">
            <a:avLst/>
          </a:prstGeom>
          <a:noFill/>
          <a:extLst>
            <a:ext uri="{909E8E84-426E-40DD-AFC4-6F175D3DCCD1}">
              <a14:hiddenFill xmlns:a14="http://schemas.microsoft.com/office/drawing/2010/main">
                <a:solidFill>
                  <a:srgbClr val="FFFFFF"/>
                </a:solidFill>
              </a14:hiddenFill>
            </a:ext>
          </a:extLst>
        </p:spPr>
      </p:pic>
      <p:sp>
        <p:nvSpPr>
          <p:cNvPr id="24" name="Speech Bubble: Rectangle with Corners Rounded 23">
            <a:extLst>
              <a:ext uri="{FF2B5EF4-FFF2-40B4-BE49-F238E27FC236}">
                <a16:creationId xmlns:a16="http://schemas.microsoft.com/office/drawing/2014/main" id="{61DE81BD-9F3D-7482-0467-B58F39C3108F}"/>
              </a:ext>
            </a:extLst>
          </p:cNvPr>
          <p:cNvSpPr/>
          <p:nvPr/>
        </p:nvSpPr>
        <p:spPr>
          <a:xfrm>
            <a:off x="537869" y="4089214"/>
            <a:ext cx="8597738" cy="2219437"/>
          </a:xfrm>
          <a:prstGeom prst="wedgeRoundRectCallout">
            <a:avLst>
              <a:gd name="adj1" fmla="val -17249"/>
              <a:gd name="adj2" fmla="val -63335"/>
              <a:gd name="adj3" fmla="val 16667"/>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dirty="0">
                <a:solidFill>
                  <a:srgbClr val="002060"/>
                </a:solidFill>
              </a:rPr>
              <a:t>Ein großes Monster singt* einen Song </a:t>
            </a:r>
          </a:p>
          <a:p>
            <a:pPr algn="ctr"/>
            <a:r>
              <a:rPr lang="de-DE" sz="2400" dirty="0">
                <a:solidFill>
                  <a:srgbClr val="002060"/>
                </a:solidFill>
              </a:rPr>
              <a:t>Ein großes Monster singt* einen Song </a:t>
            </a:r>
          </a:p>
          <a:p>
            <a:pPr algn="ctr"/>
            <a:r>
              <a:rPr lang="de-DE" sz="2400" dirty="0">
                <a:solidFill>
                  <a:srgbClr val="002060"/>
                </a:solidFill>
              </a:rPr>
              <a:t>Ein Monster sagt* „das ist nicht mein Lieblingssong….“</a:t>
            </a:r>
          </a:p>
          <a:p>
            <a:pPr algn="ctr"/>
            <a:r>
              <a:rPr lang="de-DE" sz="2400" dirty="0">
                <a:solidFill>
                  <a:srgbClr val="002060"/>
                </a:solidFill>
              </a:rPr>
              <a:t>Und keine großen Monster singen einen Song </a:t>
            </a:r>
            <a:endParaRPr lang="en-GB" sz="2400" dirty="0">
              <a:solidFill>
                <a:srgbClr val="002060"/>
              </a:solidFill>
            </a:endParaRPr>
          </a:p>
        </p:txBody>
      </p:sp>
      <p:sp>
        <p:nvSpPr>
          <p:cNvPr id="25" name="Rectangle 24">
            <a:extLst>
              <a:ext uri="{FF2B5EF4-FFF2-40B4-BE49-F238E27FC236}">
                <a16:creationId xmlns:a16="http://schemas.microsoft.com/office/drawing/2014/main" id="{F3438CE2-63E3-304D-9E81-25BF0D0BE8DE}"/>
              </a:ext>
            </a:extLst>
          </p:cNvPr>
          <p:cNvSpPr/>
          <p:nvPr/>
        </p:nvSpPr>
        <p:spPr>
          <a:xfrm>
            <a:off x="9504714" y="6277854"/>
            <a:ext cx="2693552" cy="58398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rPr>
              <a:t>singt</a:t>
            </a:r>
            <a:r>
              <a:rPr lang="en-GB" sz="2000" dirty="0">
                <a:solidFill>
                  <a:srgbClr val="002060"/>
                </a:solidFill>
              </a:rPr>
              <a:t> – is singing</a:t>
            </a:r>
          </a:p>
          <a:p>
            <a:pPr algn="ctr"/>
            <a:r>
              <a:rPr lang="en-GB" sz="2000" dirty="0" err="1">
                <a:solidFill>
                  <a:srgbClr val="002060"/>
                </a:solidFill>
              </a:rPr>
              <a:t>sagt</a:t>
            </a:r>
            <a:r>
              <a:rPr lang="en-GB" sz="2000" dirty="0">
                <a:solidFill>
                  <a:srgbClr val="002060"/>
                </a:solidFill>
              </a:rPr>
              <a:t> - says</a:t>
            </a:r>
          </a:p>
        </p:txBody>
      </p:sp>
      <p:grpSp>
        <p:nvGrpSpPr>
          <p:cNvPr id="32" name="Group 31">
            <a:extLst>
              <a:ext uri="{FF2B5EF4-FFF2-40B4-BE49-F238E27FC236}">
                <a16:creationId xmlns:a16="http://schemas.microsoft.com/office/drawing/2014/main" id="{613158DA-33D9-0602-6F23-89C1A50E6E70}"/>
              </a:ext>
            </a:extLst>
          </p:cNvPr>
          <p:cNvGrpSpPr/>
          <p:nvPr/>
        </p:nvGrpSpPr>
        <p:grpSpPr>
          <a:xfrm>
            <a:off x="10627529" y="114755"/>
            <a:ext cx="1551415" cy="1224122"/>
            <a:chOff x="7853595" y="751206"/>
            <a:chExt cx="1740242" cy="1283790"/>
          </a:xfrm>
        </p:grpSpPr>
        <p:pic>
          <p:nvPicPr>
            <p:cNvPr id="33" name="Picture 32" descr="Two people wearing clothing&#10;&#10;Description automatically generated with low confidence">
              <a:extLst>
                <a:ext uri="{FF2B5EF4-FFF2-40B4-BE49-F238E27FC236}">
                  <a16:creationId xmlns:a16="http://schemas.microsoft.com/office/drawing/2014/main" id="{16EE6BEA-67D0-1F85-12C0-7E0323E867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4" name="Rectangle 33">
              <a:extLst>
                <a:ext uri="{FF2B5EF4-FFF2-40B4-BE49-F238E27FC236}">
                  <a16:creationId xmlns:a16="http://schemas.microsoft.com/office/drawing/2014/main" id="{449AC753-91E4-B610-C7F3-FABAFB923453}"/>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spc="50" dirty="0">
                  <a:ln w="0"/>
                  <a:solidFill>
                    <a:srgbClr val="44546A"/>
                  </a:solidFill>
                  <a:effectLst>
                    <a:innerShdw blurRad="63500" dist="50800" dir="13500000">
                      <a:srgbClr val="000000">
                        <a:alpha val="50000"/>
                      </a:srgbClr>
                    </a:innerShdw>
                  </a:effectLst>
                  <a:latin typeface="Arial"/>
                </a:rPr>
                <a:t>singen</a:t>
              </a:r>
            </a:p>
          </p:txBody>
        </p:sp>
      </p:grpSp>
      <p:pic>
        <p:nvPicPr>
          <p:cNvPr id="2" name="Picture 6" descr="Contando, Matemáticas, Números">
            <a:extLst>
              <a:ext uri="{FF2B5EF4-FFF2-40B4-BE49-F238E27FC236}">
                <a16:creationId xmlns:a16="http://schemas.microsoft.com/office/drawing/2014/main" id="{9FCB81C5-CCF7-5E6A-2E07-9A47CCED25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201" y="949109"/>
            <a:ext cx="833039" cy="1293303"/>
          </a:xfrm>
          <a:prstGeom prst="rect">
            <a:avLst/>
          </a:prstGeom>
          <a:noFill/>
          <a:extLst>
            <a:ext uri="{909E8E84-426E-40DD-AFC4-6F175D3DCCD1}">
              <a14:hiddenFill xmlns:a14="http://schemas.microsoft.com/office/drawing/2010/main">
                <a:solidFill>
                  <a:srgbClr val="FFFFFF"/>
                </a:solidFill>
              </a14:hiddenFill>
            </a:ext>
          </a:extLst>
        </p:spPr>
      </p:pic>
      <p:pic>
        <p:nvPicPr>
          <p:cNvPr id="3" name="T2_W8_20.1">
            <a:hlinkClick r:id="" action="ppaction://media"/>
            <a:extLst>
              <a:ext uri="{FF2B5EF4-FFF2-40B4-BE49-F238E27FC236}">
                <a16:creationId xmlns:a16="http://schemas.microsoft.com/office/drawing/2014/main" id="{F55DDDD7-7E24-15D6-AD88-7C6AD1787C5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10236" y="1205102"/>
            <a:ext cx="997450" cy="997450"/>
          </a:xfrm>
          <a:prstGeom prst="rect">
            <a:avLst/>
          </a:prstGeom>
        </p:spPr>
      </p:pic>
    </p:spTree>
    <p:extLst>
      <p:ext uri="{BB962C8B-B14F-4D97-AF65-F5344CB8AC3E}">
        <p14:creationId xmlns:p14="http://schemas.microsoft.com/office/powerpoint/2010/main" val="297211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D19F3E3D-A0A4-463B-B28C-F5A7E15163F1}"/>
              </a:ext>
            </a:extLst>
          </p:cNvPr>
          <p:cNvPicPr>
            <a:picLocks noChangeAspect="1"/>
          </p:cNvPicPr>
          <p:nvPr/>
        </p:nvPicPr>
        <p:blipFill>
          <a:blip r:embed="rId3"/>
          <a:stretch>
            <a:fillRect/>
          </a:stretch>
        </p:blipFill>
        <p:spPr>
          <a:xfrm>
            <a:off x="5834539" y="414491"/>
            <a:ext cx="3642579" cy="4360834"/>
          </a:xfrm>
          <a:prstGeom prst="rect">
            <a:avLst/>
          </a:prstGeom>
        </p:spPr>
      </p:pic>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There is or there are?</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32" name="TextBox 31">
            <a:extLst>
              <a:ext uri="{FF2B5EF4-FFF2-40B4-BE49-F238E27FC236}">
                <a16:creationId xmlns:a16="http://schemas.microsoft.com/office/drawing/2014/main" id="{E8C6CB26-9EC3-461A-97E4-B5F585CB318C}"/>
              </a:ext>
            </a:extLst>
          </p:cNvPr>
          <p:cNvSpPr txBox="1"/>
          <p:nvPr/>
        </p:nvSpPr>
        <p:spPr>
          <a:xfrm>
            <a:off x="6993758" y="1591478"/>
            <a:ext cx="22448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There are…</a:t>
            </a:r>
          </a:p>
        </p:txBody>
      </p:sp>
      <p:pic>
        <p:nvPicPr>
          <p:cNvPr id="5" name="Picture 4">
            <a:extLst>
              <a:ext uri="{FF2B5EF4-FFF2-40B4-BE49-F238E27FC236}">
                <a16:creationId xmlns:a16="http://schemas.microsoft.com/office/drawing/2014/main" id="{542E0564-471F-4B1B-B960-EE0AABE236C2}"/>
              </a:ext>
            </a:extLst>
          </p:cNvPr>
          <p:cNvPicPr>
            <a:picLocks noChangeAspect="1"/>
          </p:cNvPicPr>
          <p:nvPr/>
        </p:nvPicPr>
        <p:blipFill>
          <a:blip r:embed="rId3"/>
          <a:stretch>
            <a:fillRect/>
          </a:stretch>
        </p:blipFill>
        <p:spPr>
          <a:xfrm>
            <a:off x="1842458" y="537423"/>
            <a:ext cx="3642579" cy="4360834"/>
          </a:xfrm>
          <a:prstGeom prst="rect">
            <a:avLst/>
          </a:prstGeom>
        </p:spPr>
      </p:pic>
      <p:sp>
        <p:nvSpPr>
          <p:cNvPr id="6" name="TextBox 5">
            <a:extLst>
              <a:ext uri="{FF2B5EF4-FFF2-40B4-BE49-F238E27FC236}">
                <a16:creationId xmlns:a16="http://schemas.microsoft.com/office/drawing/2014/main" id="{2ECA904E-D429-44A5-A215-98C7C3FF8A7C}"/>
              </a:ext>
            </a:extLst>
          </p:cNvPr>
          <p:cNvSpPr txBox="1"/>
          <p:nvPr/>
        </p:nvSpPr>
        <p:spPr>
          <a:xfrm>
            <a:off x="2842845" y="1670500"/>
            <a:ext cx="20121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Segoe Print" panose="02000600000000000000" pitchFamily="2" charset="0"/>
                <a:ea typeface="+mn-ea"/>
                <a:cs typeface="+mn-cs"/>
              </a:rPr>
              <a:t>  There is a…</a:t>
            </a:r>
          </a:p>
        </p:txBody>
      </p:sp>
      <p:sp>
        <p:nvSpPr>
          <p:cNvPr id="11" name="TextBox 10">
            <a:extLst>
              <a:ext uri="{FF2B5EF4-FFF2-40B4-BE49-F238E27FC236}">
                <a16:creationId xmlns:a16="http://schemas.microsoft.com/office/drawing/2014/main" id="{D2AC4A3C-081A-AFF2-EB22-BA3216A2397D}"/>
              </a:ext>
            </a:extLst>
          </p:cNvPr>
          <p:cNvSpPr txBox="1"/>
          <p:nvPr/>
        </p:nvSpPr>
        <p:spPr>
          <a:xfrm>
            <a:off x="1074749" y="4878220"/>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1.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vier</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Katzen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2" name="TextBox 11">
            <a:extLst>
              <a:ext uri="{FF2B5EF4-FFF2-40B4-BE49-F238E27FC236}">
                <a16:creationId xmlns:a16="http://schemas.microsoft.com/office/drawing/2014/main" id="{910721AF-E4FA-85B2-A656-A9DA8A2A12AC}"/>
              </a:ext>
            </a:extLst>
          </p:cNvPr>
          <p:cNvSpPr txBox="1"/>
          <p:nvPr/>
        </p:nvSpPr>
        <p:spPr>
          <a:xfrm>
            <a:off x="1074749" y="5369249"/>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2.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Karte.</a:t>
            </a:r>
          </a:p>
        </p:txBody>
      </p:sp>
      <p:sp>
        <p:nvSpPr>
          <p:cNvPr id="13" name="TextBox 12">
            <a:extLst>
              <a:ext uri="{FF2B5EF4-FFF2-40B4-BE49-F238E27FC236}">
                <a16:creationId xmlns:a16="http://schemas.microsoft.com/office/drawing/2014/main" id="{7F3A2924-3C1B-0178-9B10-DF05CF688134}"/>
              </a:ext>
            </a:extLst>
          </p:cNvPr>
          <p:cNvSpPr txBox="1"/>
          <p:nvPr/>
        </p:nvSpPr>
        <p:spPr>
          <a:xfrm>
            <a:off x="1074750" y="5860278"/>
            <a:ext cx="43167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3.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Butterbrote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4" name="TextBox 13">
            <a:extLst>
              <a:ext uri="{FF2B5EF4-FFF2-40B4-BE49-F238E27FC236}">
                <a16:creationId xmlns:a16="http://schemas.microsoft.com/office/drawing/2014/main" id="{B8810B50-0251-84D2-CA7A-AD105A756BE8}"/>
              </a:ext>
            </a:extLst>
          </p:cNvPr>
          <p:cNvSpPr txBox="1"/>
          <p:nvPr/>
        </p:nvSpPr>
        <p:spPr>
          <a:xfrm>
            <a:off x="1074749" y="6351306"/>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4.Es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Preis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5" name="TextBox 14">
            <a:extLst>
              <a:ext uri="{FF2B5EF4-FFF2-40B4-BE49-F238E27FC236}">
                <a16:creationId xmlns:a16="http://schemas.microsoft.com/office/drawing/2014/main" id="{32B9B5B8-B62A-905E-3EBA-425AF0807C31}"/>
              </a:ext>
            </a:extLst>
          </p:cNvPr>
          <p:cNvSpPr txBox="1"/>
          <p:nvPr/>
        </p:nvSpPr>
        <p:spPr>
          <a:xfrm>
            <a:off x="6715447" y="4888758"/>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5.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drei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Jacken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6" name="TextBox 15">
            <a:extLst>
              <a:ext uri="{FF2B5EF4-FFF2-40B4-BE49-F238E27FC236}">
                <a16:creationId xmlns:a16="http://schemas.microsoft.com/office/drawing/2014/main" id="{F1F93FFD-594B-836E-5C75-4F4DAEF5D81A}"/>
              </a:ext>
            </a:extLst>
          </p:cNvPr>
          <p:cNvSpPr txBox="1"/>
          <p:nvPr/>
        </p:nvSpPr>
        <p:spPr>
          <a:xfrm>
            <a:off x="6715446" y="5376274"/>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6.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zwei</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Spiele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7" name="TextBox 16">
            <a:extLst>
              <a:ext uri="{FF2B5EF4-FFF2-40B4-BE49-F238E27FC236}">
                <a16:creationId xmlns:a16="http://schemas.microsoft.com/office/drawing/2014/main" id="{A0CD2891-3902-1430-CCBC-3B99DE85E80D}"/>
              </a:ext>
            </a:extLst>
          </p:cNvPr>
          <p:cNvSpPr txBox="1"/>
          <p:nvPr/>
        </p:nvSpPr>
        <p:spPr>
          <a:xfrm>
            <a:off x="6715445" y="5863790"/>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7.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Ding.</a:t>
            </a:r>
          </a:p>
        </p:txBody>
      </p:sp>
      <p:sp>
        <p:nvSpPr>
          <p:cNvPr id="18" name="TextBox 17">
            <a:extLst>
              <a:ext uri="{FF2B5EF4-FFF2-40B4-BE49-F238E27FC236}">
                <a16:creationId xmlns:a16="http://schemas.microsoft.com/office/drawing/2014/main" id="{67F77C5D-CA3B-70F8-CA1F-FD57AA9B35E1}"/>
              </a:ext>
            </a:extLst>
          </p:cNvPr>
          <p:cNvSpPr txBox="1"/>
          <p:nvPr/>
        </p:nvSpPr>
        <p:spPr>
          <a:xfrm>
            <a:off x="6715445" y="6351306"/>
            <a:ext cx="3928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8. Es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Farbe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Tree>
    <p:extLst>
      <p:ext uri="{BB962C8B-B14F-4D97-AF65-F5344CB8AC3E}">
        <p14:creationId xmlns:p14="http://schemas.microsoft.com/office/powerpoint/2010/main" val="3783125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F8EA6856-C534-254D-7053-BE22E6FF16FC}"/>
              </a:ext>
            </a:extLst>
          </p:cNvPr>
          <p:cNvSpPr/>
          <p:nvPr/>
        </p:nvSpPr>
        <p:spPr>
          <a:xfrm>
            <a:off x="4103066" y="1412611"/>
            <a:ext cx="3620792" cy="387213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Rectangle 9">
            <a:extLst>
              <a:ext uri="{FF2B5EF4-FFF2-40B4-BE49-F238E27FC236}">
                <a16:creationId xmlns:a16="http://schemas.microsoft.com/office/drawing/2014/main" id="{EC596076-C468-46AA-BCB5-4607E09FFDA4}"/>
              </a:ext>
            </a:extLst>
          </p:cNvPr>
          <p:cNvSpPr/>
          <p:nvPr/>
        </p:nvSpPr>
        <p:spPr>
          <a:xfrm>
            <a:off x="4884259" y="4084421"/>
            <a:ext cx="2242922" cy="120032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a:t>
            </a:r>
            <a:r>
              <a:rPr kumimoji="0" lang="en-GB" sz="72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endPar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BF71338C-E215-4961-8C6D-3DBF1EF527DE}"/>
              </a:ext>
            </a:extLst>
          </p:cNvPr>
          <p:cNvSpPr/>
          <p:nvPr/>
        </p:nvSpPr>
        <p:spPr>
          <a:xfrm>
            <a:off x="661921" y="5091309"/>
            <a:ext cx="2544286"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ss</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329C63AD-083B-4532-A95D-D8EAC77C5B7A}"/>
              </a:ext>
            </a:extLst>
          </p:cNvPr>
          <p:cNvSpPr txBox="1"/>
          <p:nvPr/>
        </p:nvSpPr>
        <p:spPr>
          <a:xfrm>
            <a:off x="181697" y="6108809"/>
            <a:ext cx="3620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mn-ea"/>
                <a:cs typeface="+mn-cs"/>
              </a:rPr>
              <a:t>[to eat, eating]</a:t>
            </a:r>
          </a:p>
        </p:txBody>
      </p:sp>
      <p:sp>
        <p:nvSpPr>
          <p:cNvPr id="28" name="Rectangle 27">
            <a:extLst>
              <a:ext uri="{FF2B5EF4-FFF2-40B4-BE49-F238E27FC236}">
                <a16:creationId xmlns:a16="http://schemas.microsoft.com/office/drawing/2014/main" id="{2EE7C624-5CC4-424F-B133-B95C55814F3F}"/>
              </a:ext>
            </a:extLst>
          </p:cNvPr>
          <p:cNvSpPr/>
          <p:nvPr/>
        </p:nvSpPr>
        <p:spPr>
          <a:xfrm>
            <a:off x="8374618" y="5344605"/>
            <a:ext cx="3122970"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tschü</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66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Picture 22" descr="tall man next to a big ruler held by a small girl">
            <a:extLst>
              <a:ext uri="{FF2B5EF4-FFF2-40B4-BE49-F238E27FC236}">
                <a16:creationId xmlns:a16="http://schemas.microsoft.com/office/drawing/2014/main" id="{60CA3A14-CC82-487C-8053-1F0CFFA35D00}"/>
              </a:ext>
            </a:extLst>
          </p:cNvPr>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086315" y="1468786"/>
            <a:ext cx="1506910" cy="2688459"/>
          </a:xfrm>
          <a:prstGeom prst="rect">
            <a:avLst/>
          </a:prstGeom>
        </p:spPr>
      </p:pic>
      <p:pic>
        <p:nvPicPr>
          <p:cNvPr id="6" name="Picture 5">
            <a:extLst>
              <a:ext uri="{FF2B5EF4-FFF2-40B4-BE49-F238E27FC236}">
                <a16:creationId xmlns:a16="http://schemas.microsoft.com/office/drawing/2014/main" id="{63F711A0-F18F-40AB-BC22-3BB0802A74B1}"/>
              </a:ext>
            </a:extLst>
          </p:cNvPr>
          <p:cNvPicPr>
            <a:picLocks noChangeAspect="1"/>
          </p:cNvPicPr>
          <p:nvPr/>
        </p:nvPicPr>
        <p:blipFill>
          <a:blip r:embed="rId5"/>
          <a:stretch>
            <a:fillRect/>
          </a:stretch>
        </p:blipFill>
        <p:spPr>
          <a:xfrm>
            <a:off x="1307064" y="4197468"/>
            <a:ext cx="1077218" cy="1077218"/>
          </a:xfrm>
          <a:prstGeom prst="rect">
            <a:avLst/>
          </a:prstGeom>
        </p:spPr>
      </p:pic>
      <p:pic>
        <p:nvPicPr>
          <p:cNvPr id="8" name="Picture 7">
            <a:extLst>
              <a:ext uri="{FF2B5EF4-FFF2-40B4-BE49-F238E27FC236}">
                <a16:creationId xmlns:a16="http://schemas.microsoft.com/office/drawing/2014/main" id="{C6F84B88-48C1-431B-A84A-74C5E5E2CFBC}"/>
              </a:ext>
            </a:extLst>
          </p:cNvPr>
          <p:cNvPicPr>
            <a:picLocks noChangeAspect="1"/>
          </p:cNvPicPr>
          <p:nvPr/>
        </p:nvPicPr>
        <p:blipFill>
          <a:blip r:embed="rId6"/>
          <a:stretch>
            <a:fillRect/>
          </a:stretch>
        </p:blipFill>
        <p:spPr>
          <a:xfrm>
            <a:off x="1282382" y="1212693"/>
            <a:ext cx="982724" cy="987687"/>
          </a:xfrm>
          <a:prstGeom prst="rect">
            <a:avLst/>
          </a:prstGeom>
        </p:spPr>
      </p:pic>
      <p:sp>
        <p:nvSpPr>
          <p:cNvPr id="25" name="Rectangle 24">
            <a:extLst>
              <a:ext uri="{FF2B5EF4-FFF2-40B4-BE49-F238E27FC236}">
                <a16:creationId xmlns:a16="http://schemas.microsoft.com/office/drawing/2014/main" id="{8C23B1CB-689B-4C23-BAC9-E598F21B2503}"/>
              </a:ext>
            </a:extLst>
          </p:cNvPr>
          <p:cNvSpPr/>
          <p:nvPr/>
        </p:nvSpPr>
        <p:spPr>
          <a:xfrm>
            <a:off x="377387" y="2012529"/>
            <a:ext cx="3113353"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ball</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5CAE72E3-477E-4C6D-A1CE-5CF99E366122}"/>
              </a:ext>
            </a:extLst>
          </p:cNvPr>
          <p:cNvPicPr>
            <a:picLocks noChangeAspect="1"/>
          </p:cNvPicPr>
          <p:nvPr/>
        </p:nvPicPr>
        <p:blipFill>
          <a:blip r:embed="rId7"/>
          <a:stretch>
            <a:fillRect/>
          </a:stretch>
        </p:blipFill>
        <p:spPr>
          <a:xfrm>
            <a:off x="9233877" y="4356719"/>
            <a:ext cx="1162560" cy="1179911"/>
          </a:xfrm>
          <a:prstGeom prst="rect">
            <a:avLst/>
          </a:prstGeom>
        </p:spPr>
      </p:pic>
      <p:grpSp>
        <p:nvGrpSpPr>
          <p:cNvPr id="16" name="Group 15">
            <a:extLst>
              <a:ext uri="{FF2B5EF4-FFF2-40B4-BE49-F238E27FC236}">
                <a16:creationId xmlns:a16="http://schemas.microsoft.com/office/drawing/2014/main" id="{30C4E983-4505-458B-BCFA-08FD68A6E999}"/>
              </a:ext>
            </a:extLst>
          </p:cNvPr>
          <p:cNvGrpSpPr/>
          <p:nvPr/>
        </p:nvGrpSpPr>
        <p:grpSpPr>
          <a:xfrm>
            <a:off x="7987506" y="1417396"/>
            <a:ext cx="2280681" cy="1429127"/>
            <a:chOff x="7987506" y="1417396"/>
            <a:chExt cx="2280681" cy="1429127"/>
          </a:xfrm>
        </p:grpSpPr>
        <p:pic>
          <p:nvPicPr>
            <p:cNvPr id="30" name="Picture 29">
              <a:extLst>
                <a:ext uri="{FF2B5EF4-FFF2-40B4-BE49-F238E27FC236}">
                  <a16:creationId xmlns:a16="http://schemas.microsoft.com/office/drawing/2014/main" id="{8D472FE9-2961-4DE9-87B1-221F170778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9516" y="1534864"/>
              <a:ext cx="1148671" cy="1311659"/>
            </a:xfrm>
            <a:prstGeom prst="rect">
              <a:avLst/>
            </a:prstGeom>
          </p:spPr>
        </p:pic>
        <p:sp>
          <p:nvSpPr>
            <p:cNvPr id="31" name="TextBox 30">
              <a:extLst>
                <a:ext uri="{FF2B5EF4-FFF2-40B4-BE49-F238E27FC236}">
                  <a16:creationId xmlns:a16="http://schemas.microsoft.com/office/drawing/2014/main" id="{B9D4308F-67B3-47BF-8F34-1C81A5EEFE85}"/>
                </a:ext>
              </a:extLst>
            </p:cNvPr>
            <p:cNvSpPr txBox="1"/>
            <p:nvPr/>
          </p:nvSpPr>
          <p:spPr>
            <a:xfrm>
              <a:off x="7987506" y="1417396"/>
              <a:ext cx="982723" cy="461665"/>
            </a:xfrm>
            <a:prstGeom prst="rect">
              <a:avLst/>
            </a:prstGeom>
            <a:solidFill>
              <a:srgbClr val="FFCC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Tasso</a:t>
              </a:r>
            </a:p>
          </p:txBody>
        </p:sp>
        <p:cxnSp>
          <p:nvCxnSpPr>
            <p:cNvPr id="32" name="Straight Arrow Connector 31" descr="arrow connecting the cat to its name 'Misky'">
              <a:extLst>
                <a:ext uri="{FF2B5EF4-FFF2-40B4-BE49-F238E27FC236}">
                  <a16:creationId xmlns:a16="http://schemas.microsoft.com/office/drawing/2014/main" id="{2AD07213-7CE9-4058-B506-061B506BD180}"/>
                </a:ext>
              </a:extLst>
            </p:cNvPr>
            <p:cNvCxnSpPr>
              <a:cxnSpLocks/>
            </p:cNvCxnSpPr>
            <p:nvPr/>
          </p:nvCxnSpPr>
          <p:spPr>
            <a:xfrm>
              <a:off x="9150066" y="1615252"/>
              <a:ext cx="306803" cy="24655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Rectangle 32">
            <a:extLst>
              <a:ext uri="{FF2B5EF4-FFF2-40B4-BE49-F238E27FC236}">
                <a16:creationId xmlns:a16="http://schemas.microsoft.com/office/drawing/2014/main" id="{B862FCA0-BC4A-4AB8-8343-B94E34900433}"/>
              </a:ext>
            </a:extLst>
          </p:cNvPr>
          <p:cNvSpPr/>
          <p:nvPr/>
        </p:nvSpPr>
        <p:spPr>
          <a:xfrm>
            <a:off x="8216686" y="2625645"/>
            <a:ext cx="2978701" cy="110799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a:t>
            </a: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ß</a:t>
            </a:r>
            <a:r>
              <a:rPr kumimoji="0" lang="en-GB" sz="66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Speech Bubble: Rectangle with Corners Rounded 33">
            <a:extLst>
              <a:ext uri="{FF2B5EF4-FFF2-40B4-BE49-F238E27FC236}">
                <a16:creationId xmlns:a16="http://schemas.microsoft.com/office/drawing/2014/main" id="{8AF9A3E2-48F5-449A-8F08-722702A5D212}"/>
              </a:ext>
            </a:extLst>
          </p:cNvPr>
          <p:cNvSpPr/>
          <p:nvPr/>
        </p:nvSpPr>
        <p:spPr>
          <a:xfrm>
            <a:off x="4884258" y="5493256"/>
            <a:ext cx="3326895" cy="1200328"/>
          </a:xfrm>
          <a:prstGeom prst="wedgeRoundRectCallout">
            <a:avLst>
              <a:gd name="adj1" fmla="val 56820"/>
              <a:gd name="adj2" fmla="val -2737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This can be written with ‘s’ or ‘ss’ at the end.</a:t>
            </a:r>
          </a:p>
        </p:txBody>
      </p:sp>
      <p:sp>
        <p:nvSpPr>
          <p:cNvPr id="38" name="TextBox 37">
            <a:extLst>
              <a:ext uri="{FF2B5EF4-FFF2-40B4-BE49-F238E27FC236}">
                <a16:creationId xmlns:a16="http://schemas.microsoft.com/office/drawing/2014/main" id="{08E7974F-733D-47BD-A979-57B9B648AF96}"/>
              </a:ext>
            </a:extLst>
          </p:cNvPr>
          <p:cNvSpPr txBox="1"/>
          <p:nvPr/>
        </p:nvSpPr>
        <p:spPr>
          <a:xfrm>
            <a:off x="-76200" y="-148605"/>
            <a:ext cx="61722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ss</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72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ß</a:t>
            </a:r>
            <a:r>
              <a:rPr kumimoji="0" lang="en-GB" sz="7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72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007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3" grpId="0"/>
      <p:bldP spid="27" grpId="0"/>
      <p:bldP spid="28" grpId="0"/>
      <p:bldP spid="25" grpId="0"/>
      <p:bldP spid="33" grpId="0"/>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492477" y="1765519"/>
          <a:ext cx="5486399" cy="4639464"/>
        </p:xfrm>
        <a:graphic>
          <a:graphicData uri="http://schemas.openxmlformats.org/drawingml/2006/table">
            <a:tbl>
              <a:tblPr>
                <a:tableStyleId>{ED083AE6-46FA-4A59-8FB0-9F97EB10719F}</a:tableStyleId>
              </a:tblPr>
              <a:tblGrid>
                <a:gridCol w="1154243">
                  <a:extLst>
                    <a:ext uri="{9D8B030D-6E8A-4147-A177-3AD203B41FA5}">
                      <a16:colId xmlns:a16="http://schemas.microsoft.com/office/drawing/2014/main" val="20000"/>
                    </a:ext>
                  </a:extLst>
                </a:gridCol>
                <a:gridCol w="2113612">
                  <a:extLst>
                    <a:ext uri="{9D8B030D-6E8A-4147-A177-3AD203B41FA5}">
                      <a16:colId xmlns:a16="http://schemas.microsoft.com/office/drawing/2014/main" val="20001"/>
                    </a:ext>
                  </a:extLst>
                </a:gridCol>
                <a:gridCol w="2218544">
                  <a:extLst>
                    <a:ext uri="{9D8B030D-6E8A-4147-A177-3AD203B41FA5}">
                      <a16:colId xmlns:a16="http://schemas.microsoft.com/office/drawing/2014/main" val="2877992749"/>
                    </a:ext>
                  </a:extLst>
                </a:gridCol>
              </a:tblGrid>
              <a:tr h="575124">
                <a:tc>
                  <a:txBody>
                    <a:bodyPr/>
                    <a:lstStyle/>
                    <a:p>
                      <a:pPr algn="ctr"/>
                      <a:endParaRPr lang="en-US" sz="2400" dirty="0"/>
                    </a:p>
                  </a:txBody>
                  <a:tcPr anchor="ctr"/>
                </a:tc>
                <a:tc>
                  <a:txBody>
                    <a:bodyPr/>
                    <a:lstStyle/>
                    <a:p>
                      <a:pPr algn="ctr">
                        <a:lnSpc>
                          <a:spcPct val="100000"/>
                        </a:lnSpc>
                      </a:pPr>
                      <a:endParaRPr lang="en-GB" sz="2400" b="0" strike="noStrike" spc="-1" dirty="0">
                        <a:latin typeface="Century gothic"/>
                      </a:endParaRPr>
                    </a:p>
                  </a:txBody>
                  <a:tcPr anchor="ctr"/>
                </a:tc>
                <a:tc>
                  <a:txBody>
                    <a:bodyPr/>
                    <a:lstStyle/>
                    <a:p>
                      <a:pPr algn="ctr">
                        <a:lnSpc>
                          <a:spcPct val="100000"/>
                        </a:lnSpc>
                      </a:pPr>
                      <a:endParaRPr lang="en-GB" sz="2400" b="0" strike="noStrike" spc="-1" dirty="0"/>
                    </a:p>
                    <a:p>
                      <a:pPr algn="ctr">
                        <a:lnSpc>
                          <a:spcPct val="100000"/>
                        </a:lnSpc>
                      </a:pPr>
                      <a:endParaRPr lang="en-GB" sz="2400" b="0" strike="noStrike" spc="-1" dirty="0"/>
                    </a:p>
                    <a:p>
                      <a:pPr algn="ctr">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tc>
                <a:tc>
                  <a:txBody>
                    <a:bodyPr/>
                    <a:lstStyle/>
                    <a:p>
                      <a:pPr algn="l">
                        <a:lnSpc>
                          <a:spcPct val="100000"/>
                        </a:lnSpc>
                      </a:pPr>
                      <a:endParaRPr lang="en-GB" sz="2400" b="0" strike="noStrike" spc="-1" dirty="0">
                        <a:latin typeface="Century gothic"/>
                      </a:endParaRPr>
                    </a:p>
                  </a:txBody>
                  <a:tcPr anchor="ctr"/>
                </a:tc>
                <a:tc>
                  <a:txBody>
                    <a:bodyPr/>
                    <a:lstStyle/>
                    <a:p>
                      <a:pPr algn="l">
                        <a:lnSpc>
                          <a:spcPct val="100000"/>
                        </a:lnSpc>
                      </a:pPr>
                      <a:endParaRPr lang="en-GB" sz="2400" b="0" strike="noStrike" spc="-1" dirty="0">
                        <a:latin typeface="Century gothic"/>
                      </a:endParaRPr>
                    </a:p>
                  </a:txBody>
                  <a:tcPr anchor="ctr"/>
                </a:tc>
                <a:extLst>
                  <a:ext uri="{0D108BD9-81ED-4DB2-BD59-A6C34878D82A}">
                    <a16:rowId xmlns:a16="http://schemas.microsoft.com/office/drawing/2014/main" val="10007"/>
                  </a:ext>
                </a:extLst>
              </a:tr>
            </a:tbl>
          </a:graphicData>
        </a:graphic>
      </p:graphicFrame>
      <p:pic>
        <p:nvPicPr>
          <p:cNvPr id="10" name="Picture 9" descr="A picture containing text, clipart&#10;&#10;Description automatically generated">
            <a:hlinkClick r:id="" action="ppaction://noaction">
              <a:snd r:embed="rId3" name="T2_W8_4.2.wav"/>
            </a:hlinkClick>
            <a:extLst>
              <a:ext uri="{FF2B5EF4-FFF2-40B4-BE49-F238E27FC236}">
                <a16:creationId xmlns:a16="http://schemas.microsoft.com/office/drawing/2014/main" id="{55E9DF07-E9C0-4015-ABFA-059C677CE4AE}"/>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saturation sat="230000"/>
                    </a14:imgEffect>
                  </a14:imgLayer>
                </a14:imgProps>
              </a:ext>
              <a:ext uri="{28A0092B-C50C-407E-A947-70E740481C1C}">
                <a14:useLocalDpi xmlns:a14="http://schemas.microsoft.com/office/drawing/2010/main" val="0"/>
              </a:ext>
            </a:extLst>
          </a:blip>
          <a:stretch>
            <a:fillRect/>
          </a:stretch>
        </p:blipFill>
        <p:spPr>
          <a:xfrm>
            <a:off x="915562" y="2984771"/>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79665" y="60023"/>
            <a:ext cx="9348128"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mn-ea"/>
                <a:cs typeface="+mn-cs"/>
              </a:rPr>
              <a:t>Listen to the words which all contain an ‘s’, ‘ss’, or ‘ß’. Can you hear a buzzing bee sound or a hissing snake sound?</a:t>
            </a:r>
          </a:p>
        </p:txBody>
      </p:sp>
      <p:pic>
        <p:nvPicPr>
          <p:cNvPr id="18" name="Picture 17" descr="A picture containing text, clipart&#10;&#10;Description automatically generated">
            <a:hlinkClick r:id="" action="ppaction://noaction">
              <a:snd r:embed="rId6" name="T2_W8_4.3.wav"/>
            </a:hlinkClick>
            <a:extLst>
              <a:ext uri="{FF2B5EF4-FFF2-40B4-BE49-F238E27FC236}">
                <a16:creationId xmlns:a16="http://schemas.microsoft.com/office/drawing/2014/main" id="{D042F965-5B18-4ABC-872A-78DBAD3E2A7C}"/>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15562" y="3547820"/>
            <a:ext cx="609653" cy="627942"/>
          </a:xfrm>
          <a:prstGeom prst="rect">
            <a:avLst/>
          </a:prstGeom>
        </p:spPr>
      </p:pic>
      <p:pic>
        <p:nvPicPr>
          <p:cNvPr id="19" name="Picture 18" descr="A picture containing text, clipart&#10;&#10;Description automatically generated">
            <a:hlinkClick r:id="" action="ppaction://noaction">
              <a:snd r:embed="rId8" name="T2_W8_4.4.wav"/>
            </a:hlinkClick>
            <a:extLst>
              <a:ext uri="{FF2B5EF4-FFF2-40B4-BE49-F238E27FC236}">
                <a16:creationId xmlns:a16="http://schemas.microsoft.com/office/drawing/2014/main" id="{8C3CC06B-6468-4EB9-ADC7-A55577D35A91}"/>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2" y="4145006"/>
            <a:ext cx="609653" cy="627942"/>
          </a:xfrm>
          <a:prstGeom prst="rect">
            <a:avLst/>
          </a:prstGeom>
        </p:spPr>
      </p:pic>
      <p:pic>
        <p:nvPicPr>
          <p:cNvPr id="20" name="Picture 19" descr="A picture containing text, clipart&#10;&#10;Description automatically generated">
            <a:hlinkClick r:id="" action="ppaction://noaction">
              <a:snd r:embed="rId9" name="T2_W8_4.5.wav"/>
            </a:hlinkClick>
            <a:extLst>
              <a:ext uri="{FF2B5EF4-FFF2-40B4-BE49-F238E27FC236}">
                <a16:creationId xmlns:a16="http://schemas.microsoft.com/office/drawing/2014/main" id="{B2DA8EDA-E782-4C59-90CF-451F9DD39203}"/>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01594" y="4694877"/>
            <a:ext cx="609653" cy="627942"/>
          </a:xfrm>
          <a:prstGeom prst="rect">
            <a:avLst/>
          </a:prstGeom>
        </p:spPr>
      </p:pic>
      <p:pic>
        <p:nvPicPr>
          <p:cNvPr id="21" name="Picture 20" descr="A picture containing text, clipart&#10;&#10;Description automatically generated">
            <a:hlinkClick r:id="" action="ppaction://noaction">
              <a:snd r:embed="rId10" name="T2_W8_4.6.wav"/>
            </a:hlinkClick>
            <a:extLst>
              <a:ext uri="{FF2B5EF4-FFF2-40B4-BE49-F238E27FC236}">
                <a16:creationId xmlns:a16="http://schemas.microsoft.com/office/drawing/2014/main" id="{E7EB8DFC-4C8D-480B-8424-391274A25DA8}"/>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2" y="5274081"/>
            <a:ext cx="609653" cy="627942"/>
          </a:xfrm>
          <a:prstGeom prst="rect">
            <a:avLst/>
          </a:prstGeom>
        </p:spPr>
      </p:pic>
      <p:pic>
        <p:nvPicPr>
          <p:cNvPr id="22" name="Picture 21" descr="A picture containing text, clipart&#10;&#10;Description automatically generated">
            <a:hlinkClick r:id="" action="ppaction://noaction">
              <a:snd r:embed="rId11" name="T2_W8_4.7.wav"/>
            </a:hlinkClick>
            <a:extLst>
              <a:ext uri="{FF2B5EF4-FFF2-40B4-BE49-F238E27FC236}">
                <a16:creationId xmlns:a16="http://schemas.microsoft.com/office/drawing/2014/main" id="{BD98E516-A01E-4C6C-B2BF-823903EA581B}"/>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8841" y="5869129"/>
            <a:ext cx="609653" cy="627942"/>
          </a:xfrm>
          <a:prstGeom prst="rect">
            <a:avLst/>
          </a:prstGeom>
        </p:spPr>
      </p:pic>
      <p:sp>
        <p:nvSpPr>
          <p:cNvPr id="23" name="Speech Bubble: Rectangle with Corners Rounded 22">
            <a:hlinkClick r:id="" action="ppaction://noaction">
              <a:snd r:embed="rId12" name="T2_W8_4.1.wav"/>
            </a:hlinkClick>
            <a:extLst>
              <a:ext uri="{FF2B5EF4-FFF2-40B4-BE49-F238E27FC236}">
                <a16:creationId xmlns:a16="http://schemas.microsoft.com/office/drawing/2014/main" id="{AFDF170C-7D23-4A5A-8572-E261A4C73C1C}"/>
              </a:ext>
            </a:extLst>
          </p:cNvPr>
          <p:cNvSpPr/>
          <p:nvPr/>
        </p:nvSpPr>
        <p:spPr>
          <a:xfrm>
            <a:off x="1525215" y="984149"/>
            <a:ext cx="1641287" cy="518040"/>
          </a:xfrm>
          <a:prstGeom prst="wedgeRoundRectCallout">
            <a:avLst>
              <a:gd name="adj1" fmla="val -71554"/>
              <a:gd name="adj2" fmla="val -42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9665" y="828463"/>
            <a:ext cx="914400" cy="914400"/>
          </a:xfrm>
          <a:prstGeom prst="rect">
            <a:avLst/>
          </a:prstGeom>
        </p:spPr>
      </p:pic>
      <p:sp>
        <p:nvSpPr>
          <p:cNvPr id="25" name="Google Shape;108;p3">
            <a:hlinkClick r:id="" action="ppaction://noaction">
              <a:snd r:embed="rId12" name="T2_W8_4.1.wav"/>
            </a:hlinkClick>
            <a:extLst>
              <a:ext uri="{FF2B5EF4-FFF2-40B4-BE49-F238E27FC236}">
                <a16:creationId xmlns:a16="http://schemas.microsoft.com/office/drawing/2014/main" id="{1D219F19-DD67-4916-84AD-C81240A17BC1}"/>
              </a:ext>
            </a:extLst>
          </p:cNvPr>
          <p:cNvSpPr txBox="1"/>
          <p:nvPr/>
        </p:nvSpPr>
        <p:spPr>
          <a:xfrm>
            <a:off x="1630646" y="1016514"/>
            <a:ext cx="143042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2" name="Group 31">
            <a:extLst>
              <a:ext uri="{FF2B5EF4-FFF2-40B4-BE49-F238E27FC236}">
                <a16:creationId xmlns:a16="http://schemas.microsoft.com/office/drawing/2014/main" id="{0AAD5B29-A544-4CCE-8EC9-9E450A2B0BFF}"/>
              </a:ext>
            </a:extLst>
          </p:cNvPr>
          <p:cNvGrpSpPr/>
          <p:nvPr/>
        </p:nvGrpSpPr>
        <p:grpSpPr>
          <a:xfrm>
            <a:off x="6282567" y="1064712"/>
            <a:ext cx="1262180" cy="1788399"/>
            <a:chOff x="685800" y="2406849"/>
            <a:chExt cx="2609850" cy="3784402"/>
          </a:xfrm>
        </p:grpSpPr>
        <p:pic>
          <p:nvPicPr>
            <p:cNvPr id="33" name="Picture 2" descr="Image result for buzzing bee">
              <a:extLst>
                <a:ext uri="{FF2B5EF4-FFF2-40B4-BE49-F238E27FC236}">
                  <a16:creationId xmlns:a16="http://schemas.microsoft.com/office/drawing/2014/main" id="{4D8F909D-EA7F-49FC-9D42-CAD87295F09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917"/>
            <a:stretch/>
          </p:blipFill>
          <p:spPr bwMode="auto">
            <a:xfrm>
              <a:off x="746952" y="3185799"/>
              <a:ext cx="2434398" cy="191900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Flowchart: Alternate Process 1">
              <a:extLst>
                <a:ext uri="{FF2B5EF4-FFF2-40B4-BE49-F238E27FC236}">
                  <a16:creationId xmlns:a16="http://schemas.microsoft.com/office/drawing/2014/main" id="{6CA2D793-028E-4A09-A9EA-6379E6D2CFB5}"/>
                </a:ext>
              </a:extLst>
            </p:cNvPr>
            <p:cNvSpPr/>
            <p:nvPr/>
          </p:nvSpPr>
          <p:spPr>
            <a:xfrm>
              <a:off x="685800" y="2406849"/>
              <a:ext cx="2609850" cy="3784402"/>
            </a:xfrm>
            <a:prstGeom prst="flowChartAlternateProcess">
              <a:avLst/>
            </a:prstGeom>
            <a:noFill/>
            <a:ln w="57150" cap="flat" cmpd="sng" algn="ctr">
              <a:solidFill>
                <a:srgbClr val="5B9BD5">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7E127DB0-F22B-4EA8-BAC2-2BD49C9873F7}"/>
              </a:ext>
            </a:extLst>
          </p:cNvPr>
          <p:cNvGrpSpPr/>
          <p:nvPr/>
        </p:nvGrpSpPr>
        <p:grpSpPr>
          <a:xfrm>
            <a:off x="8681227" y="1032990"/>
            <a:ext cx="1310175" cy="1788399"/>
            <a:chOff x="9210675" y="2406849"/>
            <a:chExt cx="2609850" cy="3784402"/>
          </a:xfrm>
        </p:grpSpPr>
        <p:pic>
          <p:nvPicPr>
            <p:cNvPr id="36" name="Picture 4" descr="Image result for hissing snake clipart">
              <a:extLst>
                <a:ext uri="{FF2B5EF4-FFF2-40B4-BE49-F238E27FC236}">
                  <a16:creationId xmlns:a16="http://schemas.microsoft.com/office/drawing/2014/main" id="{BA586E0B-ED90-4C1A-A3C3-1AB531DBD6D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57097">
              <a:off x="9325011" y="3579758"/>
              <a:ext cx="2415740" cy="1572838"/>
            </a:xfrm>
            <a:prstGeom prst="rect">
              <a:avLst/>
            </a:prstGeom>
            <a:noFill/>
            <a:extLst>
              <a:ext uri="{909E8E84-426E-40DD-AFC4-6F175D3DCCD1}">
                <a14:hiddenFill xmlns:a14="http://schemas.microsoft.com/office/drawing/2010/main">
                  <a:solidFill>
                    <a:srgbClr val="FFFFFF"/>
                  </a:solidFill>
                </a14:hiddenFill>
              </a:ext>
            </a:extLst>
          </p:spPr>
        </p:pic>
        <p:sp>
          <p:nvSpPr>
            <p:cNvPr id="37" name="Flowchart: Alternate Process 16">
              <a:extLst>
                <a:ext uri="{FF2B5EF4-FFF2-40B4-BE49-F238E27FC236}">
                  <a16:creationId xmlns:a16="http://schemas.microsoft.com/office/drawing/2014/main" id="{C5B8CA74-A832-4FF4-8AA8-5A0A0746D1D8}"/>
                </a:ext>
              </a:extLst>
            </p:cNvPr>
            <p:cNvSpPr/>
            <p:nvPr/>
          </p:nvSpPr>
          <p:spPr>
            <a:xfrm>
              <a:off x="9210675" y="2406849"/>
              <a:ext cx="2609850" cy="3784402"/>
            </a:xfrm>
            <a:prstGeom prst="flowChartAlternateProcess">
              <a:avLst/>
            </a:prstGeom>
            <a:noFill/>
            <a:ln w="57150" cap="flat" cmpd="sng" algn="ctr">
              <a:solidFill>
                <a:srgbClr val="5B9BD5">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27" name="Picture 26" descr="A picture containing text, clipart&#10;&#10;Description automatically generated">
            <a:extLst>
              <a:ext uri="{FF2B5EF4-FFF2-40B4-BE49-F238E27FC236}">
                <a16:creationId xmlns:a16="http://schemas.microsoft.com/office/drawing/2014/main" id="{10D940B5-BBF9-465F-A57F-9955F717E31A}"/>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1519" y="-35470"/>
            <a:ext cx="1097375" cy="1402202"/>
          </a:xfrm>
          <a:prstGeom prst="rect">
            <a:avLst/>
          </a:prstGeom>
        </p:spPr>
      </p:pic>
      <p:sp>
        <p:nvSpPr>
          <p:cNvPr id="28" name="Title 1">
            <a:extLst>
              <a:ext uri="{FF2B5EF4-FFF2-40B4-BE49-F238E27FC236}">
                <a16:creationId xmlns:a16="http://schemas.microsoft.com/office/drawing/2014/main" id="{B06F4292-E07A-4D38-AC06-87BC2E312949}"/>
              </a:ext>
            </a:extLst>
          </p:cNvPr>
          <p:cNvSpPr txBox="1">
            <a:spLocks/>
          </p:cNvSpPr>
          <p:nvPr/>
        </p:nvSpPr>
        <p:spPr>
          <a:xfrm>
            <a:off x="10356544" y="1352383"/>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9" name="Speech Bubble: Rectangle with Corners Rounded 28">
            <a:extLst>
              <a:ext uri="{FF2B5EF4-FFF2-40B4-BE49-F238E27FC236}">
                <a16:creationId xmlns:a16="http://schemas.microsoft.com/office/drawing/2014/main" id="{76F4C81D-654B-4ADA-AE15-A450448ED312}"/>
              </a:ext>
            </a:extLst>
          </p:cNvPr>
          <p:cNvSpPr/>
          <p:nvPr/>
        </p:nvSpPr>
        <p:spPr>
          <a:xfrm>
            <a:off x="6601651" y="3071048"/>
            <a:ext cx="5266985" cy="1047387"/>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Remember that ‘s’ in front of a  vowel sounds like the English ‘z’. </a:t>
            </a:r>
          </a:p>
        </p:txBody>
      </p:sp>
      <p:sp>
        <p:nvSpPr>
          <p:cNvPr id="30" name="Speech Bubble: Rectangle with Corners Rounded 29">
            <a:extLst>
              <a:ext uri="{FF2B5EF4-FFF2-40B4-BE49-F238E27FC236}">
                <a16:creationId xmlns:a16="http://schemas.microsoft.com/office/drawing/2014/main" id="{E100E0EC-F491-4BCB-927B-212E4449F414}"/>
              </a:ext>
            </a:extLst>
          </p:cNvPr>
          <p:cNvSpPr/>
          <p:nvPr/>
        </p:nvSpPr>
        <p:spPr>
          <a:xfrm>
            <a:off x="6601652" y="4403367"/>
            <a:ext cx="5266984" cy="976495"/>
          </a:xfrm>
          <a:prstGeom prst="wedgeRoundRectCallout">
            <a:avLst>
              <a:gd name="adj1" fmla="val -19235"/>
              <a:gd name="adj2" fmla="val -46933"/>
              <a:gd name="adj3" fmla="val 16667"/>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all other times German ‘s’, ‘ss’ and ‘ß’ sound like English ‘s’. </a:t>
            </a:r>
          </a:p>
        </p:txBody>
      </p:sp>
      <p:pic>
        <p:nvPicPr>
          <p:cNvPr id="40" name="Picture 2" descr="Image result for buzzing bee">
            <a:extLst>
              <a:ext uri="{FF2B5EF4-FFF2-40B4-BE49-F238E27FC236}">
                <a16:creationId xmlns:a16="http://schemas.microsoft.com/office/drawing/2014/main" id="{2046BA17-B4AD-439B-ADA2-FCC771575ED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2917"/>
          <a:stretch/>
        </p:blipFill>
        <p:spPr bwMode="auto">
          <a:xfrm>
            <a:off x="2058348" y="1915325"/>
            <a:ext cx="1177328" cy="9068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1" name="Picture 4" descr="Image result for hissing snake clipart">
            <a:extLst>
              <a:ext uri="{FF2B5EF4-FFF2-40B4-BE49-F238E27FC236}">
                <a16:creationId xmlns:a16="http://schemas.microsoft.com/office/drawing/2014/main" id="{BB787621-5195-4320-8E1E-CA1C151ECE75}"/>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277603">
            <a:off x="3967932" y="1812381"/>
            <a:ext cx="1212730" cy="743278"/>
          </a:xfrm>
          <a:prstGeom prst="rect">
            <a:avLst/>
          </a:prstGeom>
          <a:noFill/>
          <a:extLst>
            <a:ext uri="{909E8E84-426E-40DD-AFC4-6F175D3DCCD1}">
              <a14:hiddenFill xmlns:a14="http://schemas.microsoft.com/office/drawing/2010/main">
                <a:solidFill>
                  <a:srgbClr val="FFFFFF"/>
                </a:solidFill>
              </a14:hiddenFill>
            </a:ext>
          </a:extLst>
        </p:spPr>
      </p:pic>
      <p:sp>
        <p:nvSpPr>
          <p:cNvPr id="42" name="Speech Bubble: Rectangle with Corners Rounded 41">
            <a:hlinkClick r:id="" action="ppaction://noaction">
              <a:snd r:embed="rId18" name="T2_W8_4.2.wav"/>
            </a:hlinkClick>
            <a:extLst>
              <a:ext uri="{FF2B5EF4-FFF2-40B4-BE49-F238E27FC236}">
                <a16:creationId xmlns:a16="http://schemas.microsoft.com/office/drawing/2014/main" id="{7C9C6DC5-80A1-491F-807C-CC3A6E140885}"/>
              </a:ext>
            </a:extLst>
          </p:cNvPr>
          <p:cNvSpPr/>
          <p:nvPr/>
        </p:nvSpPr>
        <p:spPr>
          <a:xfrm>
            <a:off x="5077666" y="1031335"/>
            <a:ext cx="1641287" cy="518040"/>
          </a:xfrm>
          <a:prstGeom prst="wedgeRoundRectCallout">
            <a:avLst>
              <a:gd name="adj1" fmla="val 71596"/>
              <a:gd name="adj2" fmla="val 6576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prstClr val="white"/>
                </a:solidFill>
                <a:effectLst/>
                <a:uLnTx/>
                <a:uFillTx/>
                <a:latin typeface="Century Gothic"/>
                <a:ea typeface="+mn-ea"/>
                <a:cs typeface="+mn-cs"/>
              </a:rPr>
              <a:t>zzzzz</a:t>
            </a:r>
            <a:endParaRPr kumimoji="0" lang="en-GB" sz="2400" b="1"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43" name="Speech Bubble: Rectangle with Corners Rounded 42">
            <a:hlinkClick r:id="" action="ppaction://noaction">
              <a:snd r:embed="rId19" name="T2_W8_4.3.wav"/>
            </a:hlinkClick>
            <a:extLst>
              <a:ext uri="{FF2B5EF4-FFF2-40B4-BE49-F238E27FC236}">
                <a16:creationId xmlns:a16="http://schemas.microsoft.com/office/drawing/2014/main" id="{CAB664B2-3FD3-4BC4-B881-3774DA80E4F3}"/>
              </a:ext>
            </a:extLst>
          </p:cNvPr>
          <p:cNvSpPr/>
          <p:nvPr/>
        </p:nvSpPr>
        <p:spPr>
          <a:xfrm>
            <a:off x="8011110" y="852933"/>
            <a:ext cx="1641287" cy="518040"/>
          </a:xfrm>
          <a:prstGeom prst="wedgeRoundRectCallout">
            <a:avLst>
              <a:gd name="adj1" fmla="val -9135"/>
              <a:gd name="adj2" fmla="val 10253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prstClr val="white"/>
                </a:solidFill>
                <a:effectLst/>
                <a:uLnTx/>
                <a:uFillTx/>
                <a:latin typeface="Century Gothic"/>
                <a:ea typeface="+mn-ea"/>
                <a:cs typeface="+mn-cs"/>
              </a:rPr>
              <a:t>sssss</a:t>
            </a:r>
            <a:endParaRPr kumimoji="0" lang="en-GB" sz="2400" b="1" i="1" u="none" strike="noStrike" kern="1200" cap="none" spc="0" normalizeH="0" baseline="0" noProof="0" dirty="0">
              <a:ln>
                <a:noFill/>
              </a:ln>
              <a:solidFill>
                <a:prstClr val="white"/>
              </a:solidFill>
              <a:effectLst/>
              <a:uLnTx/>
              <a:uFillTx/>
              <a:latin typeface="Century Gothic"/>
              <a:ea typeface="+mn-ea"/>
              <a:cs typeface="+mn-cs"/>
            </a:endParaRPr>
          </a:p>
        </p:txBody>
      </p:sp>
      <p:pic>
        <p:nvPicPr>
          <p:cNvPr id="44" name="Picture 43" descr="Icon&#10;&#10;Description automatically generated">
            <a:extLst>
              <a:ext uri="{FF2B5EF4-FFF2-40B4-BE49-F238E27FC236}">
                <a16:creationId xmlns:a16="http://schemas.microsoft.com/office/drawing/2014/main" id="{ACDBF23C-98CC-4B23-BB46-EDB5ED70A3E7}"/>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2031735" y="2971998"/>
            <a:ext cx="517321" cy="517320"/>
          </a:xfrm>
          <a:prstGeom prst="rect">
            <a:avLst/>
          </a:prstGeom>
        </p:spPr>
      </p:pic>
      <p:pic>
        <p:nvPicPr>
          <p:cNvPr id="45" name="Picture 44" descr="Icon&#10;&#10;Description automatically generated">
            <a:extLst>
              <a:ext uri="{FF2B5EF4-FFF2-40B4-BE49-F238E27FC236}">
                <a16:creationId xmlns:a16="http://schemas.microsoft.com/office/drawing/2014/main" id="{0D5A8E80-5735-4520-B607-BF8AAD8D9F25}"/>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100890" y="3547820"/>
            <a:ext cx="517321" cy="517320"/>
          </a:xfrm>
          <a:prstGeom prst="rect">
            <a:avLst/>
          </a:prstGeom>
        </p:spPr>
      </p:pic>
      <p:pic>
        <p:nvPicPr>
          <p:cNvPr id="46" name="Picture 45" descr="Icon&#10;&#10;Description automatically generated">
            <a:extLst>
              <a:ext uri="{FF2B5EF4-FFF2-40B4-BE49-F238E27FC236}">
                <a16:creationId xmlns:a16="http://schemas.microsoft.com/office/drawing/2014/main" id="{7698FC1C-8E1D-46EE-8422-52971A801CFC}"/>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052710" y="4148751"/>
            <a:ext cx="517321" cy="517320"/>
          </a:xfrm>
          <a:prstGeom prst="rect">
            <a:avLst/>
          </a:prstGeom>
        </p:spPr>
      </p:pic>
      <p:pic>
        <p:nvPicPr>
          <p:cNvPr id="47" name="Picture 46" descr="Icon&#10;&#10;Description automatically generated">
            <a:extLst>
              <a:ext uri="{FF2B5EF4-FFF2-40B4-BE49-F238E27FC236}">
                <a16:creationId xmlns:a16="http://schemas.microsoft.com/office/drawing/2014/main" id="{FB4213E5-9319-4BC7-857A-CA90AE4A1A15}"/>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981399" y="4688490"/>
            <a:ext cx="517321" cy="517320"/>
          </a:xfrm>
          <a:prstGeom prst="rect">
            <a:avLst/>
          </a:prstGeom>
        </p:spPr>
      </p:pic>
      <p:pic>
        <p:nvPicPr>
          <p:cNvPr id="48" name="Picture 47" descr="Icon&#10;&#10;Description automatically generated">
            <a:extLst>
              <a:ext uri="{FF2B5EF4-FFF2-40B4-BE49-F238E27FC236}">
                <a16:creationId xmlns:a16="http://schemas.microsoft.com/office/drawing/2014/main" id="{A4F7E167-EFF5-4A5C-A1E9-351901EA63DD}"/>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1981398" y="5250683"/>
            <a:ext cx="517321" cy="517320"/>
          </a:xfrm>
          <a:prstGeom prst="rect">
            <a:avLst/>
          </a:prstGeom>
        </p:spPr>
      </p:pic>
      <p:pic>
        <p:nvPicPr>
          <p:cNvPr id="49" name="Picture 48" descr="Icon&#10;&#10;Description automatically generated">
            <a:extLst>
              <a:ext uri="{FF2B5EF4-FFF2-40B4-BE49-F238E27FC236}">
                <a16:creationId xmlns:a16="http://schemas.microsoft.com/office/drawing/2014/main" id="{67A91F0C-25D7-4207-8D1C-9B5DBA626149}"/>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093047" y="5825595"/>
            <a:ext cx="517321" cy="517320"/>
          </a:xfrm>
          <a:prstGeom prst="rect">
            <a:avLst/>
          </a:prstGeom>
        </p:spPr>
      </p:pic>
      <p:sp>
        <p:nvSpPr>
          <p:cNvPr id="2" name="TextBox 1">
            <a:extLst>
              <a:ext uri="{FF2B5EF4-FFF2-40B4-BE49-F238E27FC236}">
                <a16:creationId xmlns:a16="http://schemas.microsoft.com/office/drawing/2014/main" id="{4C4004FD-3525-4661-B78D-5B062B50C599}"/>
              </a:ext>
            </a:extLst>
          </p:cNvPr>
          <p:cNvSpPr txBox="1"/>
          <p:nvPr/>
        </p:nvSpPr>
        <p:spPr>
          <a:xfrm>
            <a:off x="3224830" y="2461551"/>
            <a:ext cx="6918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8" name="TextBox 37">
            <a:extLst>
              <a:ext uri="{FF2B5EF4-FFF2-40B4-BE49-F238E27FC236}">
                <a16:creationId xmlns:a16="http://schemas.microsoft.com/office/drawing/2014/main" id="{0BBC2D30-325F-484E-8E71-FF3266EB3A16}"/>
              </a:ext>
            </a:extLst>
          </p:cNvPr>
          <p:cNvSpPr txBox="1"/>
          <p:nvPr/>
        </p:nvSpPr>
        <p:spPr>
          <a:xfrm>
            <a:off x="4402158" y="2461551"/>
            <a:ext cx="172756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a:t>
            </a:r>
            <a:r>
              <a:rPr kumimoji="0" lang="en-GB" sz="2800" b="0" i="0" u="none" strike="noStrike" kern="1200" cap="none" spc="0" normalizeH="0" baseline="0" noProof="0" dirty="0" err="1">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ss|</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ß</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1026" name="Picture 2" descr="Free watercolor summer bathing shoes vector">
            <a:extLst>
              <a:ext uri="{FF2B5EF4-FFF2-40B4-BE49-F238E27FC236}">
                <a16:creationId xmlns:a16="http://schemas.microsoft.com/office/drawing/2014/main" id="{65CA2A41-C87D-1B77-7454-A4869AC3D56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5623" y="2971606"/>
            <a:ext cx="762805" cy="541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chicken milk eggs vector">
            <a:extLst>
              <a:ext uri="{FF2B5EF4-FFF2-40B4-BE49-F238E27FC236}">
                <a16:creationId xmlns:a16="http://schemas.microsoft.com/office/drawing/2014/main" id="{99C06DD8-083E-AA7C-73F3-AD7B0E6DA5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36789" y="3562764"/>
            <a:ext cx="923508" cy="541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artist colorful paint brush vector">
            <a:extLst>
              <a:ext uri="{FF2B5EF4-FFF2-40B4-BE49-F238E27FC236}">
                <a16:creationId xmlns:a16="http://schemas.microsoft.com/office/drawing/2014/main" id="{AB7E1F07-F9F0-AD80-E3C8-7B48590CD8D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27099" y="4140115"/>
            <a:ext cx="477683" cy="5173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snail shell mollusc vector">
            <a:extLst>
              <a:ext uri="{FF2B5EF4-FFF2-40B4-BE49-F238E27FC236}">
                <a16:creationId xmlns:a16="http://schemas.microsoft.com/office/drawing/2014/main" id="{6D7E52A9-3AAF-DCAB-9C31-730874B20CD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flipH="1">
            <a:off x="2509352" y="4754239"/>
            <a:ext cx="551718" cy="4096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turtle brown green vector">
            <a:extLst>
              <a:ext uri="{FF2B5EF4-FFF2-40B4-BE49-F238E27FC236}">
                <a16:creationId xmlns:a16="http://schemas.microsoft.com/office/drawing/2014/main" id="{6851DD07-1581-075B-65EF-3FC6035CE98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97167" y="4853545"/>
            <a:ext cx="586679" cy="31029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detective searching man vector">
            <a:extLst>
              <a:ext uri="{FF2B5EF4-FFF2-40B4-BE49-F238E27FC236}">
                <a16:creationId xmlns:a16="http://schemas.microsoft.com/office/drawing/2014/main" id="{FCEDF526-0852-3B76-5057-FA16C9F34E05}"/>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42607" y="5280895"/>
            <a:ext cx="517321" cy="5221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street highway road vector">
            <a:extLst>
              <a:ext uri="{FF2B5EF4-FFF2-40B4-BE49-F238E27FC236}">
                <a16:creationId xmlns:a16="http://schemas.microsoft.com/office/drawing/2014/main" id="{B9E02C23-8E8B-7FE9-3F9B-FFBAB4CE555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59482" y="5779225"/>
            <a:ext cx="1418738" cy="70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9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Nummern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6" name="Picture 10" descr="Contando, Matemáticas, Números">
            <a:extLst>
              <a:ext uri="{FF2B5EF4-FFF2-40B4-BE49-F238E27FC236}">
                <a16:creationId xmlns:a16="http://schemas.microsoft.com/office/drawing/2014/main" id="{3565E3FA-6AAF-447C-BE86-FF643E115F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ontando, Matemáticas, Números">
            <a:extLst>
              <a:ext uri="{FF2B5EF4-FFF2-40B4-BE49-F238E27FC236}">
                <a16:creationId xmlns:a16="http://schemas.microsoft.com/office/drawing/2014/main" id="{D4A602C6-954A-4E39-AF27-F83CCD2D61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ontando, Matemáticas, Números">
            <a:extLst>
              <a:ext uri="{FF2B5EF4-FFF2-40B4-BE49-F238E27FC236}">
                <a16:creationId xmlns:a16="http://schemas.microsoft.com/office/drawing/2014/main" id="{F66F6C44-F5A7-48C3-BEAC-D3B0612134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EAEA52C9-D476-4C27-94F0-8AB60D95C1FA}"/>
              </a:ext>
            </a:extLst>
          </p:cNvPr>
          <p:cNvSpPr txBox="1"/>
          <p:nvPr/>
        </p:nvSpPr>
        <p:spPr>
          <a:xfrm>
            <a:off x="888424" y="5199714"/>
            <a:ext cx="166103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eins</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7C7E7D0F-DA66-4CAA-A1A6-4841D62E562E}"/>
              </a:ext>
            </a:extLst>
          </p:cNvPr>
          <p:cNvSpPr txBox="1"/>
          <p:nvPr/>
        </p:nvSpPr>
        <p:spPr>
          <a:xfrm>
            <a:off x="4513585" y="5199714"/>
            <a:ext cx="186621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zwei</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DFEF3E09-7F57-483C-BB35-26117B9EDDE3}"/>
              </a:ext>
            </a:extLst>
          </p:cNvPr>
          <p:cNvSpPr txBox="1"/>
          <p:nvPr/>
        </p:nvSpPr>
        <p:spPr>
          <a:xfrm>
            <a:off x="8530189" y="5199714"/>
            <a:ext cx="1616148"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drei</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347066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Nummern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2" name="Picture 10" descr="Contando, Matemáticas, Números">
            <a:extLst>
              <a:ext uri="{FF2B5EF4-FFF2-40B4-BE49-F238E27FC236}">
                <a16:creationId xmlns:a16="http://schemas.microsoft.com/office/drawing/2014/main" id="{80E89F6F-6098-470C-93CF-87321CF148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390" y="1497496"/>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ontando, Matemáticas, Números">
            <a:extLst>
              <a:ext uri="{FF2B5EF4-FFF2-40B4-BE49-F238E27FC236}">
                <a16:creationId xmlns:a16="http://schemas.microsoft.com/office/drawing/2014/main" id="{FC0E522E-C0C1-4D65-95DA-0DFCFA05E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290" y="1516546"/>
            <a:ext cx="20859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Contando, Matemáticas, Números">
            <a:extLst>
              <a:ext uri="{FF2B5EF4-FFF2-40B4-BE49-F238E27FC236}">
                <a16:creationId xmlns:a16="http://schemas.microsoft.com/office/drawing/2014/main" id="{D314C48E-DA76-40AB-B8B6-763EDB792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1650" y="1516546"/>
            <a:ext cx="3048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F8386BA-0CBD-4628-951A-C3A844659254}"/>
              </a:ext>
            </a:extLst>
          </p:cNvPr>
          <p:cNvSpPr txBox="1"/>
          <p:nvPr/>
        </p:nvSpPr>
        <p:spPr>
          <a:xfrm>
            <a:off x="888424" y="5199714"/>
            <a:ext cx="226055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e_ _ _</a:t>
            </a:r>
          </a:p>
        </p:txBody>
      </p:sp>
      <p:sp>
        <p:nvSpPr>
          <p:cNvPr id="26" name="TextBox 25">
            <a:extLst>
              <a:ext uri="{FF2B5EF4-FFF2-40B4-BE49-F238E27FC236}">
                <a16:creationId xmlns:a16="http://schemas.microsoft.com/office/drawing/2014/main" id="{A5E3799F-D9C7-4858-B750-AC6735958705}"/>
              </a:ext>
            </a:extLst>
          </p:cNvPr>
          <p:cNvSpPr txBox="1"/>
          <p:nvPr/>
        </p:nvSpPr>
        <p:spPr>
          <a:xfrm>
            <a:off x="4513585" y="5199714"/>
            <a:ext cx="21615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z_ _ _</a:t>
            </a:r>
          </a:p>
        </p:txBody>
      </p:sp>
      <p:sp>
        <p:nvSpPr>
          <p:cNvPr id="27" name="TextBox 26">
            <a:extLst>
              <a:ext uri="{FF2B5EF4-FFF2-40B4-BE49-F238E27FC236}">
                <a16:creationId xmlns:a16="http://schemas.microsoft.com/office/drawing/2014/main" id="{64A654F9-7792-4D35-90E9-2049628A1CEA}"/>
              </a:ext>
            </a:extLst>
          </p:cNvPr>
          <p:cNvSpPr txBox="1"/>
          <p:nvPr/>
        </p:nvSpPr>
        <p:spPr>
          <a:xfrm>
            <a:off x="8530189" y="5199714"/>
            <a:ext cx="22637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d_ _ _</a:t>
            </a:r>
          </a:p>
        </p:txBody>
      </p:sp>
    </p:spTree>
    <p:extLst>
      <p:ext uri="{BB962C8B-B14F-4D97-AF65-F5344CB8AC3E}">
        <p14:creationId xmlns:p14="http://schemas.microsoft.com/office/powerpoint/2010/main" val="38972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Nummern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2" name="Picture 18" descr="Contando, Matemáticas, Números">
            <a:extLst>
              <a:ext uri="{FF2B5EF4-FFF2-40B4-BE49-F238E27FC236}">
                <a16:creationId xmlns:a16="http://schemas.microsoft.com/office/drawing/2014/main" id="{64ADB676-2C6E-4680-8DE1-91CDBBE8B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ntando, Cinco, Matemáticas, Números">
            <a:extLst>
              <a:ext uri="{FF2B5EF4-FFF2-40B4-BE49-F238E27FC236}">
                <a16:creationId xmlns:a16="http://schemas.microsoft.com/office/drawing/2014/main" id="{8A8FD9A3-A988-4522-9C59-074625E90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7E8775-7A07-4D92-AE77-4F63B47E120F}"/>
              </a:ext>
            </a:extLst>
          </p:cNvPr>
          <p:cNvSpPr txBox="1"/>
          <p:nvPr/>
        </p:nvSpPr>
        <p:spPr>
          <a:xfrm>
            <a:off x="555871" y="5199713"/>
            <a:ext cx="153920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vier</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5F4E57F2-8FA9-4337-B583-B2801FDF8C77}"/>
              </a:ext>
            </a:extLst>
          </p:cNvPr>
          <p:cNvSpPr txBox="1"/>
          <p:nvPr/>
        </p:nvSpPr>
        <p:spPr>
          <a:xfrm>
            <a:off x="4513585" y="5199714"/>
            <a:ext cx="153760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fünf</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2B73EE27-A30D-4F1F-BC05-19D4356D517C}"/>
              </a:ext>
            </a:extLst>
          </p:cNvPr>
          <p:cNvSpPr txBox="1"/>
          <p:nvPr/>
        </p:nvSpPr>
        <p:spPr>
          <a:xfrm>
            <a:off x="8530189" y="5199714"/>
            <a:ext cx="230704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sechs</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7" name="Picture 2" descr="Contando, Cuatro, Matemáticas, Números">
            <a:extLst>
              <a:ext uri="{FF2B5EF4-FFF2-40B4-BE49-F238E27FC236}">
                <a16:creationId xmlns:a16="http://schemas.microsoft.com/office/drawing/2014/main" id="{A02C868A-8C84-4BA0-A81B-397F3AED4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9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Nummern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2" name="Picture 18" descr="Contando, Matemáticas, Números">
            <a:extLst>
              <a:ext uri="{FF2B5EF4-FFF2-40B4-BE49-F238E27FC236}">
                <a16:creationId xmlns:a16="http://schemas.microsoft.com/office/drawing/2014/main" id="{64ADB676-2C6E-4680-8DE1-91CDBBE8B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9043" y="1654038"/>
            <a:ext cx="28003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ontando, Cinco, Matemáticas, Números">
            <a:extLst>
              <a:ext uri="{FF2B5EF4-FFF2-40B4-BE49-F238E27FC236}">
                <a16:creationId xmlns:a16="http://schemas.microsoft.com/office/drawing/2014/main" id="{8A8FD9A3-A988-4522-9C59-074625E909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915" y="1623392"/>
            <a:ext cx="24193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C7E8775-7A07-4D92-AE77-4F63B47E120F}"/>
              </a:ext>
            </a:extLst>
          </p:cNvPr>
          <p:cNvSpPr txBox="1"/>
          <p:nvPr/>
        </p:nvSpPr>
        <p:spPr>
          <a:xfrm>
            <a:off x="555871" y="5199713"/>
            <a:ext cx="219964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v_ _ _</a:t>
            </a:r>
          </a:p>
        </p:txBody>
      </p:sp>
      <p:sp>
        <p:nvSpPr>
          <p:cNvPr id="25" name="TextBox 24">
            <a:extLst>
              <a:ext uri="{FF2B5EF4-FFF2-40B4-BE49-F238E27FC236}">
                <a16:creationId xmlns:a16="http://schemas.microsoft.com/office/drawing/2014/main" id="{5F4E57F2-8FA9-4337-B583-B2801FDF8C77}"/>
              </a:ext>
            </a:extLst>
          </p:cNvPr>
          <p:cNvSpPr txBox="1"/>
          <p:nvPr/>
        </p:nvSpPr>
        <p:spPr>
          <a:xfrm>
            <a:off x="4513585" y="5199714"/>
            <a:ext cx="1983235"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f_ _ _</a:t>
            </a:r>
          </a:p>
        </p:txBody>
      </p:sp>
      <p:sp>
        <p:nvSpPr>
          <p:cNvPr id="26" name="TextBox 25">
            <a:extLst>
              <a:ext uri="{FF2B5EF4-FFF2-40B4-BE49-F238E27FC236}">
                <a16:creationId xmlns:a16="http://schemas.microsoft.com/office/drawing/2014/main" id="{2B73EE27-A30D-4F1F-BC05-19D4356D517C}"/>
              </a:ext>
            </a:extLst>
          </p:cNvPr>
          <p:cNvSpPr txBox="1"/>
          <p:nvPr/>
        </p:nvSpPr>
        <p:spPr>
          <a:xfrm>
            <a:off x="8530189" y="5199714"/>
            <a:ext cx="2706190"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2060"/>
                </a:solidFill>
                <a:effectLst/>
                <a:uLnTx/>
                <a:uFillTx/>
                <a:latin typeface="Century Gothic"/>
                <a:ea typeface="+mn-ea"/>
                <a:cs typeface="+mn-cs"/>
              </a:rPr>
              <a:t>s_ _ _ _</a:t>
            </a:r>
          </a:p>
        </p:txBody>
      </p:sp>
      <p:pic>
        <p:nvPicPr>
          <p:cNvPr id="27" name="Picture 2" descr="Contando, Cuatro, Matemáticas, Números">
            <a:extLst>
              <a:ext uri="{FF2B5EF4-FFF2-40B4-BE49-F238E27FC236}">
                <a16:creationId xmlns:a16="http://schemas.microsoft.com/office/drawing/2014/main" id="{A02C868A-8C84-4BA0-A81B-397F3AED4F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79" y="1062342"/>
            <a:ext cx="2572612" cy="379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6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914067" y="185308"/>
            <a:ext cx="3928809"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9386"/>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946511" y="196978"/>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Nummern</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7" name="TextBox 16">
            <a:extLst>
              <a:ext uri="{FF2B5EF4-FFF2-40B4-BE49-F238E27FC236}">
                <a16:creationId xmlns:a16="http://schemas.microsoft.com/office/drawing/2014/main" id="{55FBC958-3D3C-4AD7-9CF9-29B559EFCDF9}"/>
              </a:ext>
            </a:extLst>
          </p:cNvPr>
          <p:cNvSpPr txBox="1"/>
          <p:nvPr/>
        </p:nvSpPr>
        <p:spPr>
          <a:xfrm>
            <a:off x="895803" y="5197900"/>
            <a:ext cx="266130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sieben</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028C8EED-70CE-4238-93AB-6C47FD266922}"/>
              </a:ext>
            </a:extLst>
          </p:cNvPr>
          <p:cNvSpPr txBox="1"/>
          <p:nvPr/>
        </p:nvSpPr>
        <p:spPr>
          <a:xfrm>
            <a:off x="4842876" y="5197900"/>
            <a:ext cx="187743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acht</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948DDCBF-8F3D-4CCC-9687-C5427BE4AED2}"/>
              </a:ext>
            </a:extLst>
          </p:cNvPr>
          <p:cNvSpPr txBox="1"/>
          <p:nvPr/>
        </p:nvSpPr>
        <p:spPr>
          <a:xfrm>
            <a:off x="8530189" y="5199714"/>
            <a:ext cx="206178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2060"/>
                </a:solidFill>
                <a:effectLst/>
                <a:uLnTx/>
                <a:uFillTx/>
                <a:latin typeface="Century Gothic"/>
                <a:ea typeface="+mn-ea"/>
                <a:cs typeface="+mn-cs"/>
              </a:rPr>
              <a:t>neun</a:t>
            </a:r>
            <a:endParaRPr kumimoji="0" lang="en-GB" sz="6000" b="1"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0" name="Picture 8" descr="Contando, Ocho, Matemáticas, Números">
            <a:extLst>
              <a:ext uri="{FF2B5EF4-FFF2-40B4-BE49-F238E27FC236}">
                <a16:creationId xmlns:a16="http://schemas.microsoft.com/office/drawing/2014/main" id="{E9156842-FB5A-427F-B5DA-A7C27E171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2876" y="1585290"/>
            <a:ext cx="20764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Contando, Matemáticas, Números">
            <a:extLst>
              <a:ext uri="{FF2B5EF4-FFF2-40B4-BE49-F238E27FC236}">
                <a16:creationId xmlns:a16="http://schemas.microsoft.com/office/drawing/2014/main" id="{14C8E5D4-54FE-45E5-AA25-A79890C5DB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871" y="1585290"/>
            <a:ext cx="2476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Contando, Matemáticas, Nueve, Números">
            <a:extLst>
              <a:ext uri="{FF2B5EF4-FFF2-40B4-BE49-F238E27FC236}">
                <a16:creationId xmlns:a16="http://schemas.microsoft.com/office/drawing/2014/main" id="{C7436074-48A2-4826-A2FF-78D48E9BE1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9612" y="1516546"/>
            <a:ext cx="1876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77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2952</Words>
  <Application>Microsoft Office PowerPoint</Application>
  <PresentationFormat>Widescreen</PresentationFormat>
  <Paragraphs>478</Paragraphs>
  <Slides>22</Slides>
  <Notes>22</Notes>
  <HiddenSlides>0</HiddenSlides>
  <MMClips>3</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22</vt:i4>
      </vt:variant>
    </vt:vector>
  </HeadingPairs>
  <TitlesOfParts>
    <vt:vector size="32" baseType="lpstr">
      <vt:lpstr>Arial</vt:lpstr>
      <vt:lpstr>Calibri</vt:lpstr>
      <vt:lpstr>Century gothic</vt:lpstr>
      <vt:lpstr>Century gothic</vt:lpstr>
      <vt:lpstr>Modern Love</vt:lpstr>
      <vt:lpstr>Segoe Print</vt:lpstr>
      <vt:lpstr>Symbol</vt:lpstr>
      <vt:lpstr>Times New Roman</vt:lpstr>
      <vt:lpstr>Wingdings</vt:lpstr>
      <vt:lpstr>1_Office Theme</vt:lpstr>
      <vt:lpstr>Talking about things and things to do</vt:lpstr>
      <vt:lpstr>aussprechen</vt:lpstr>
      <vt:lpstr>aussprechen</vt:lpstr>
      <vt:lpstr>Presentazione standard di PowerPoint</vt:lpstr>
      <vt:lpstr>Vokabeln</vt:lpstr>
      <vt:lpstr>Vokabeln</vt:lpstr>
      <vt:lpstr>Vokabeln</vt:lpstr>
      <vt:lpstr>Vokabeln</vt:lpstr>
      <vt:lpstr>Vokabeln</vt:lpstr>
      <vt:lpstr>Vokabeln</vt:lpstr>
      <vt:lpstr>Vokabeln</vt:lpstr>
      <vt:lpstr>Vokabeln</vt:lpstr>
      <vt:lpstr>sprechen</vt:lpstr>
      <vt:lpstr>Plural nouns</vt:lpstr>
      <vt:lpstr>hören</vt:lpstr>
      <vt:lpstr>Es gibt</vt:lpstr>
      <vt:lpstr>lesen</vt:lpstr>
      <vt:lpstr>Presentazione standard di PowerPoint</vt:lpstr>
      <vt:lpstr>Presentazione standard di PowerPoint</vt:lpstr>
      <vt:lpstr>Presentazione standard di PowerPoint</vt:lpstr>
      <vt:lpstr>Presentazione standard di PowerPoint</vt:lpstr>
      <vt:lpstr>lesen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Ginevra Festanti</cp:lastModifiedBy>
  <cp:revision>43</cp:revision>
  <dcterms:created xsi:type="dcterms:W3CDTF">2021-07-02T19:27:01Z</dcterms:created>
  <dcterms:modified xsi:type="dcterms:W3CDTF">2023-11-30T20:47:12Z</dcterms:modified>
</cp:coreProperties>
</file>