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13"/>
  </p:notesMasterIdLst>
  <p:sldIdLst>
    <p:sldId id="275" r:id="rId3"/>
    <p:sldId id="1021" r:id="rId4"/>
    <p:sldId id="570" r:id="rId5"/>
    <p:sldId id="976" r:id="rId6"/>
    <p:sldId id="978" r:id="rId7"/>
    <p:sldId id="1015" r:id="rId8"/>
    <p:sldId id="974" r:id="rId9"/>
    <p:sldId id="953" r:id="rId10"/>
    <p:sldId id="1019" r:id="rId11"/>
    <p:sldId id="102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252D3A-74C0-4165-BBA3-95350437DD0E}" v="658" dt="2023-10-06T10:39:59.3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70850" autoAdjust="0"/>
  </p:normalViewPr>
  <p:slideViewPr>
    <p:cSldViewPr snapToGrid="0">
      <p:cViewPr varScale="1">
        <p:scale>
          <a:sx n="47" d="100"/>
          <a:sy n="47" d="100"/>
        </p:scale>
        <p:origin x="744"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27815" indent="-227815"/>
            <a:r>
              <a:rPr lang="en-GB" sz="1200" spc="-1" dirty="0">
                <a:solidFill>
                  <a:srgbClr val="000000"/>
                </a:solidFill>
                <a:latin typeface="Calibri"/>
                <a:ea typeface="Calibri"/>
              </a:rPr>
              <a:t>Artwork by Steve Clarke. Pronoun pictures from NCELP (www.ncelp.org). All additional pictures selected from </a:t>
            </a:r>
            <a:r>
              <a:rPr lang="en-GB" sz="1200" spc="-1" dirty="0" err="1">
                <a:solidFill>
                  <a:srgbClr val="000000"/>
                </a:solidFill>
                <a:latin typeface="Calibri"/>
                <a:ea typeface="Calibri"/>
              </a:rPr>
              <a:t>Pixabay</a:t>
            </a:r>
            <a:r>
              <a:rPr lang="en-GB" sz="1200" spc="-1" dirty="0">
                <a:solidFill>
                  <a:srgbClr val="000000"/>
                </a:solidFill>
                <a:latin typeface="Calibri"/>
                <a:ea typeface="Calibri"/>
              </a:rPr>
              <a:t> and are available under a Creative Commons license, no attribution required.</a:t>
            </a:r>
            <a:endParaRPr lang="en-GB" sz="1200" spc="-1" dirty="0">
              <a:latin typeface="Arial"/>
            </a:endParaRPr>
          </a:p>
          <a:p>
            <a:pPr marL="227815" indent="-227815"/>
            <a:endParaRPr lang="en-GB" sz="1200" spc="-1" dirty="0">
              <a:latin typeface="Arial"/>
            </a:endParaRPr>
          </a:p>
          <a:p>
            <a:pPr marL="227815" indent="-227815"/>
            <a:r>
              <a:rPr lang="en-GB" sz="1200" b="1" spc="-1" dirty="0">
                <a:solidFill>
                  <a:srgbClr val="002060"/>
                </a:solidFill>
                <a:latin typeface="Century Gothic"/>
                <a:ea typeface="Century Gothic"/>
              </a:rPr>
              <a:t>Phonics:  Revisit SSC: [ä] [ö] [ü] [au] [</a:t>
            </a:r>
            <a:r>
              <a:rPr lang="en-GB" sz="1200" b="1" spc="-1" dirty="0" err="1">
                <a:solidFill>
                  <a:srgbClr val="002060"/>
                </a:solidFill>
                <a:latin typeface="Century Gothic"/>
                <a:ea typeface="Century Gothic"/>
              </a:rPr>
              <a:t>eu</a:t>
            </a:r>
            <a:r>
              <a:rPr lang="en-GB" sz="1200" b="1" spc="-1" dirty="0">
                <a:solidFill>
                  <a:srgbClr val="002060"/>
                </a:solidFill>
                <a:latin typeface="Century Gothic"/>
                <a:ea typeface="Century Gothic"/>
              </a:rPr>
              <a:t>| [</a:t>
            </a:r>
            <a:r>
              <a:rPr lang="en-GB" sz="1200" b="1" spc="-1" dirty="0" err="1">
                <a:solidFill>
                  <a:srgbClr val="002060"/>
                </a:solidFill>
                <a:latin typeface="Century Gothic"/>
                <a:ea typeface="Century Gothic"/>
              </a:rPr>
              <a:t>äu</a:t>
            </a:r>
            <a:r>
              <a:rPr lang="en-GB" sz="1200" b="1" spc="-1" dirty="0">
                <a:solidFill>
                  <a:srgbClr val="002060"/>
                </a:solidFill>
                <a:latin typeface="Century Gothic"/>
                <a:ea typeface="Century Gothic"/>
              </a:rPr>
              <a:t>] [</a:t>
            </a:r>
            <a:r>
              <a:rPr lang="en-GB" sz="1200" b="1" spc="-1" dirty="0" err="1">
                <a:solidFill>
                  <a:srgbClr val="002060"/>
                </a:solidFill>
                <a:latin typeface="Century Gothic"/>
                <a:ea typeface="Century Gothic"/>
              </a:rPr>
              <a:t>sch</a:t>
            </a:r>
            <a:r>
              <a:rPr lang="en-GB" sz="1200" b="1" spc="-1" dirty="0">
                <a:solidFill>
                  <a:srgbClr val="002060"/>
                </a:solidFill>
                <a:latin typeface="Century Gothic"/>
                <a:ea typeface="Century Gothic"/>
              </a:rPr>
              <a:t>] [</a:t>
            </a:r>
            <a:r>
              <a:rPr lang="en-GB" sz="1200" b="1" spc="-1" dirty="0" err="1">
                <a:solidFill>
                  <a:srgbClr val="002060"/>
                </a:solidFill>
                <a:latin typeface="Century Gothic"/>
                <a:ea typeface="Century Gothic"/>
              </a:rPr>
              <a:t>sp</a:t>
            </a:r>
            <a:r>
              <a:rPr lang="en-GB" sz="1200" b="1" spc="-1" dirty="0">
                <a:solidFill>
                  <a:srgbClr val="002060"/>
                </a:solidFill>
                <a:latin typeface="Century Gothic"/>
                <a:ea typeface="Century Gothic"/>
              </a:rPr>
              <a:t>] [</a:t>
            </a:r>
            <a:r>
              <a:rPr lang="en-GB" sz="1200" b="1" spc="-1" dirty="0" err="1">
                <a:solidFill>
                  <a:srgbClr val="002060"/>
                </a:solidFill>
                <a:latin typeface="Century Gothic"/>
                <a:ea typeface="Century Gothic"/>
              </a:rPr>
              <a:t>st</a:t>
            </a:r>
            <a:r>
              <a:rPr lang="en-GB" sz="1200" b="1" spc="-1" dirty="0">
                <a:solidFill>
                  <a:srgbClr val="002060"/>
                </a:solidFill>
                <a:latin typeface="Century Gothic"/>
                <a:ea typeface="Century Gothic"/>
              </a:rPr>
              <a:t>] [s-] [-s-] [ß] [ss] [-s]</a:t>
            </a:r>
          </a:p>
          <a:p>
            <a:pPr marL="227815" indent="-227815"/>
            <a:endParaRPr lang="en-GB" sz="1200" b="1" spc="-1" dirty="0">
              <a:solidFill>
                <a:srgbClr val="002060"/>
              </a:solidFill>
              <a:latin typeface="Century Gothic"/>
              <a:ea typeface="Century Gothic"/>
            </a:endParaRP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it-IT" sz="1200" b="1" spc="-1" dirty="0" err="1">
                <a:solidFill>
                  <a:srgbClr val="002060"/>
                </a:solidFill>
                <a:latin typeface="Century Gothic"/>
                <a:ea typeface="Century Gothic"/>
              </a:rPr>
              <a:t>Vocabulary</a:t>
            </a:r>
            <a:r>
              <a:rPr lang="it-IT" sz="1200" spc="-1" dirty="0">
                <a:solidFill>
                  <a:srgbClr val="002060"/>
                </a:solidFill>
                <a:latin typeface="Century Gothic"/>
                <a:ea typeface="Century Gothic"/>
              </a:rPr>
              <a:t>: </a:t>
            </a:r>
            <a:r>
              <a:rPr lang="en-GB" sz="1200" b="1" strike="noStrike" spc="-1" dirty="0">
                <a:solidFill>
                  <a:srgbClr val="002060"/>
                </a:solidFill>
                <a:latin typeface="Century Gothic"/>
                <a:ea typeface="Century Gothic"/>
              </a:rPr>
              <a:t>Revisit words from lessons Term 2 Lessons 1 - 8</a:t>
            </a:r>
          </a:p>
          <a:p>
            <a:pPr marL="227815" indent="-227815"/>
            <a:endParaRPr lang="de-DE" sz="1200" spc="-1" dirty="0">
              <a:solidFill>
                <a:srgbClr val="002060"/>
              </a:solidFill>
              <a:latin typeface="Century Gothic"/>
              <a:ea typeface="Century Gothic"/>
            </a:endParaRPr>
          </a:p>
          <a:p>
            <a:pPr marL="227815" indent="-227815"/>
            <a:r>
              <a:rPr lang="de-DE" sz="1200" spc="-1" dirty="0" err="1">
                <a:solidFill>
                  <a:srgbClr val="002060"/>
                </a:solidFill>
                <a:latin typeface="Century Gothic"/>
                <a:ea typeface="Century Gothic"/>
              </a:rPr>
              <a:t>Revisit</a:t>
            </a:r>
            <a:r>
              <a:rPr lang="de-DE" sz="1200" spc="-1" dirty="0">
                <a:solidFill>
                  <a:srgbClr val="002060"/>
                </a:solidFill>
                <a:latin typeface="Century Gothic"/>
                <a:ea typeface="Century Gothic"/>
              </a:rPr>
              <a:t> 1:  </a:t>
            </a:r>
            <a:r>
              <a:rPr lang="de-DE" sz="1800" b="0" i="0" u="none" strike="noStrike" dirty="0">
                <a:solidFill>
                  <a:srgbClr val="002060"/>
                </a:solidFill>
                <a:effectLst/>
                <a:latin typeface="Century Gothic" panose="020B0502020202020204" pitchFamily="34" charset="0"/>
              </a:rPr>
              <a:t>brauchen [179] bekommen [212] machen [58] schreiben [184]  Brief [838]  Geschichte [262] Hilfe [481] ich weiß (es) nicht [n/a] wie sagt man…? [n/a] </a:t>
            </a:r>
          </a:p>
          <a:p>
            <a:pPr marL="227815" indent="-227815"/>
            <a:r>
              <a:rPr lang="de-DE" sz="1200" spc="-1" dirty="0" err="1">
                <a:solidFill>
                  <a:srgbClr val="002060"/>
                </a:solidFill>
                <a:latin typeface="Century Gothic"/>
                <a:ea typeface="Century Gothic"/>
              </a:rPr>
              <a:t>Revisit</a:t>
            </a:r>
            <a:r>
              <a:rPr lang="de-DE" sz="1200" spc="-1" dirty="0">
                <a:solidFill>
                  <a:srgbClr val="002060"/>
                </a:solidFill>
                <a:latin typeface="Century Gothic"/>
                <a:ea typeface="Century Gothic"/>
              </a:rPr>
              <a:t> 2:  </a:t>
            </a:r>
            <a:r>
              <a:rPr lang="de-DE" sz="1800" b="0" i="0" u="none" strike="noStrike" dirty="0">
                <a:solidFill>
                  <a:srgbClr val="002060"/>
                </a:solidFill>
                <a:effectLst/>
                <a:latin typeface="Century Gothic" panose="020B0502020202020204" pitchFamily="34" charset="0"/>
              </a:rPr>
              <a:t>kein, keine, kein [46] Fehler [861] Haus [147]  Katze [2235] Schule [359]</a:t>
            </a:r>
            <a:r>
              <a:rPr lang="de-DE" sz="2400" dirty="0"/>
              <a:t> </a:t>
            </a:r>
          </a:p>
          <a:p>
            <a:pPr marL="227815" indent="-227815"/>
            <a:r>
              <a:rPr lang="en-GB" dirty="0">
                <a:solidFill>
                  <a:sysClr val="windowText" lastClr="000000"/>
                </a:solidFill>
              </a:rPr>
              <a:t>Jones, R.L &amp; </a:t>
            </a:r>
            <a:r>
              <a:rPr lang="en-GB" dirty="0" err="1">
                <a:solidFill>
                  <a:sysClr val="windowText" lastClr="000000"/>
                </a:solidFill>
              </a:rPr>
              <a:t>Tschirner</a:t>
            </a:r>
            <a:r>
              <a:rPr lang="en-GB" dirty="0">
                <a:solidFill>
                  <a:sysClr val="windowText" lastClr="000000"/>
                </a:solidFill>
              </a:rPr>
              <a:t>, E. (2019). A frequency dictionary of German: Core vocabulary for learners. London: Routledge.</a:t>
            </a:r>
          </a:p>
          <a:p>
            <a:pPr marL="227815" indent="-227815"/>
            <a:endParaRPr lang="en-GB" spc="-1" dirty="0">
              <a:latin typeface="Arial"/>
            </a:endParaRPr>
          </a:p>
          <a:p>
            <a:pPr marL="227815" indent="-227815"/>
            <a:r>
              <a:rPr lang="en-GB" spc="-1" dirty="0">
                <a:solidFill>
                  <a:srgbClr val="000000"/>
                </a:solidFill>
                <a:latin typeface="Calibri"/>
                <a:ea typeface="Calibri"/>
              </a:rPr>
              <a:t>The frequency rankings for words that occur in this PowerPoint which have been</a:t>
            </a:r>
            <a:r>
              <a:rPr lang="en-GB" i="1" spc="-1" dirty="0">
                <a:solidFill>
                  <a:srgbClr val="000000"/>
                </a:solidFill>
                <a:latin typeface="Calibri"/>
                <a:ea typeface="Calibri"/>
              </a:rPr>
              <a:t> previously</a:t>
            </a:r>
            <a:r>
              <a:rPr lang="en-GB" spc="-1" dirty="0">
                <a:solidFill>
                  <a:srgbClr val="000000"/>
                </a:solidFill>
                <a:latin typeface="Calibri"/>
                <a:ea typeface="Calibri"/>
              </a:rPr>
              <a:t> introduced in these resources are given in the SOW and in the resources that first introduced and formally re-visited those words. </a:t>
            </a:r>
            <a:endParaRPr lang="en-GB" spc="-1" dirty="0">
              <a:latin typeface="Arial"/>
            </a:endParaRPr>
          </a:p>
          <a:p>
            <a:pPr marL="227815" indent="-227815"/>
            <a:r>
              <a:rPr lang="en-GB" sz="1200" spc="-1" dirty="0">
                <a:solidFill>
                  <a:srgbClr val="000000"/>
                </a:solidFill>
                <a:latin typeface="Calibri"/>
                <a:ea typeface="Calibri"/>
              </a:rPr>
              <a:t>For any </a:t>
            </a:r>
            <a:r>
              <a:rPr lang="en-GB" sz="1200" i="1" spc="-1" dirty="0">
                <a:solidFill>
                  <a:srgbClr val="000000"/>
                </a:solidFill>
                <a:latin typeface="Calibri"/>
                <a:ea typeface="Calibri"/>
              </a:rPr>
              <a:t>other </a:t>
            </a:r>
            <a:r>
              <a:rPr lang="en-GB" sz="1200" spc="-1" dirty="0">
                <a:solidFill>
                  <a:srgbClr val="000000"/>
                </a:solidFill>
                <a:latin typeface="Calibri"/>
                <a:ea typeface="Calibri"/>
              </a:rPr>
              <a:t>words that occur incidentally in this PowerPoint, frequency rankings will be provided in the notes field wherever possible.</a:t>
            </a:r>
            <a:endParaRPr lang="en-GB" sz="1200" spc="-1" dirty="0">
              <a:latin typeface="Arial"/>
            </a:endParaRPr>
          </a:p>
          <a:p>
            <a:pPr marL="227815" indent="-227815"/>
            <a:endParaRPr lang="en-GB" sz="1200" spc="-1" dirty="0">
              <a:latin typeface="Arial"/>
            </a:endParaRPr>
          </a:p>
          <a:p>
            <a:pPr marL="227815" indent="-227815"/>
            <a:endParaRPr lang="en-GB" sz="1200" spc="-1" dirty="0">
              <a:latin typeface="Arial"/>
            </a:endParaRPr>
          </a:p>
          <a:p>
            <a:pPr marL="227815" indent="-227815"/>
            <a:endParaRPr lang="en-GB" sz="1200" spc="-1" dirty="0">
              <a:latin typeface="Arial"/>
            </a:endParaRPr>
          </a:p>
          <a:p>
            <a:pPr marL="227815" indent="-227815"/>
            <a:endParaRPr lang="en-GB" sz="1200"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7445-C7F1-4CF7-A756-445626EA8FA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330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2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 to remind pupils of previously taught SSCs and to practise pronunciation of these key sounds.</a:t>
            </a:r>
          </a:p>
          <a:p>
            <a:pPr marL="227815" indent="-227815"/>
            <a:endParaRPr lang="en-GB" sz="1300" spc="-1" dirty="0">
              <a:solidFill>
                <a:srgbClr val="000000"/>
              </a:solidFill>
              <a:ea typeface="Calibri"/>
            </a:endParaRPr>
          </a:p>
          <a:p>
            <a:pPr marL="227815" indent="-227815"/>
            <a:r>
              <a:rPr lang="en-GB" sz="1300" b="1" spc="-1" dirty="0">
                <a:solidFill>
                  <a:srgbClr val="000000"/>
                </a:solidFill>
                <a:ea typeface="Calibri"/>
              </a:rPr>
              <a:t>Procedure:</a:t>
            </a:r>
          </a:p>
          <a:p>
            <a:pPr marL="0" indent="0">
              <a:buNone/>
            </a:pPr>
            <a:r>
              <a:rPr lang="en-GB" sz="1300" b="0" spc="-1" dirty="0">
                <a:solidFill>
                  <a:srgbClr val="000000"/>
                </a:solidFill>
                <a:latin typeface="Arial"/>
              </a:rPr>
              <a:t>1. Explain that pupils are going to revise the key sounds learnt this term with Robbie. </a:t>
            </a:r>
          </a:p>
          <a:p>
            <a:pPr marL="0" indent="0">
              <a:buNone/>
            </a:pPr>
            <a:r>
              <a:rPr lang="en-GB" sz="1300" b="0" spc="-1" dirty="0">
                <a:solidFill>
                  <a:srgbClr val="000000"/>
                </a:solidFill>
                <a:latin typeface="Arial"/>
              </a:rPr>
              <a:t>2. Click to make the first word appear. Pupils listen to the correct pronunciation and repeat. The audio has the sound on its own, then the full word. </a:t>
            </a:r>
          </a:p>
          <a:p>
            <a:pPr marL="0" indent="0">
              <a:buNone/>
            </a:pPr>
            <a:r>
              <a:rPr lang="en-GB" sz="1300" b="0" spc="-1" dirty="0">
                <a:solidFill>
                  <a:srgbClr val="000000"/>
                </a:solidFill>
                <a:latin typeface="Arial"/>
              </a:rPr>
              <a:t>3. Repeat to bring up and practise all sounds covered this term. </a:t>
            </a:r>
            <a:endParaRPr lang="en-GB" sz="1300" b="0" spc="-1" dirty="0">
              <a:latin typeface="Arial"/>
            </a:endParaRPr>
          </a:p>
          <a:p>
            <a:pPr marL="0" indent="0">
              <a:buFont typeface="+mj-lt"/>
              <a:buNone/>
            </a:pPr>
            <a:r>
              <a:rPr lang="en-GB" b="0" dirty="0"/>
              <a:t>4. Click to bring up the callout about similar sounds. Click again to highlight words that have the same sounds but different spellings. Emphasise the ß as a double ‘s’ sound after a long vowel. </a:t>
            </a:r>
          </a:p>
          <a:p>
            <a:pPr marL="0" indent="0">
              <a:buFont typeface="+mj-lt"/>
              <a:buNone/>
            </a:pPr>
            <a:r>
              <a:rPr lang="en-GB" b="0" dirty="0"/>
              <a:t>5. Move to the next slide to practise recognition of these sounds in unknown words. </a:t>
            </a:r>
          </a:p>
          <a:p>
            <a:endParaRPr lang="en-GB" dirty="0"/>
          </a:p>
          <a:p>
            <a:endParaRPr lang="en-GB" dirty="0"/>
          </a:p>
        </p:txBody>
      </p:sp>
      <p:sp>
        <p:nvSpPr>
          <p:cNvPr id="4" name="Slide Number Placeholder 3"/>
          <p:cNvSpPr>
            <a:spLocks noGrp="1"/>
          </p:cNvSpPr>
          <p:nvPr>
            <p:ph type="sldNum" sz="quarter" idx="5"/>
          </p:nvPr>
        </p:nvSpPr>
        <p:spPr/>
        <p:txBody>
          <a:bodyPr/>
          <a:lstStyle/>
          <a:p>
            <a:fld id="{A5747445-C7F1-4CF7-A756-445626EA8FA2}" type="slidenum">
              <a:rPr lang="en-GB" smtClean="0"/>
              <a:t>2</a:t>
            </a:fld>
            <a:endParaRPr lang="en-GB"/>
          </a:p>
        </p:txBody>
      </p:sp>
    </p:spTree>
    <p:extLst>
      <p:ext uri="{BB962C8B-B14F-4D97-AF65-F5344CB8AC3E}">
        <p14:creationId xmlns:p14="http://schemas.microsoft.com/office/powerpoint/2010/main" val="23436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aural recognition and transcription of previously taught SSCs.</a:t>
            </a:r>
          </a:p>
          <a:p>
            <a:pPr marL="227815" indent="-227815"/>
            <a:endParaRPr lang="en-GB" sz="1300"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Explain that this week pupils will be revising all the sounds covered this term. They will hear 10 words and need to identify which of the two sounds suggested is the correct missing sound. For a greater challenge, some pupils might like to look away from the board and identify the sound independently. </a:t>
            </a:r>
          </a:p>
          <a:p>
            <a:pPr marL="241104" indent="-241104">
              <a:buFont typeface="+mj-lt"/>
              <a:buAutoNum type="arabicPeriod"/>
            </a:pPr>
            <a:r>
              <a:rPr lang="en-GB" dirty="0"/>
              <a:t>Click audio button 1 to play the recording for item 1. Pupils need to write down the missing SSC: a or ä. </a:t>
            </a:r>
          </a:p>
          <a:p>
            <a:pPr marL="241104" indent="-241104">
              <a:buFont typeface="+mj-lt"/>
              <a:buAutoNum type="arabicPeriod"/>
            </a:pPr>
            <a:r>
              <a:rPr lang="en-GB" dirty="0"/>
              <a:t>Elicit the answer and click to reveal the answer. Discuss meaning and click again for picture to appear. </a:t>
            </a:r>
          </a:p>
          <a:p>
            <a:pPr marL="241104" indent="-241104">
              <a:buFont typeface="+mj-lt"/>
              <a:buAutoNum type="arabicPeriod"/>
            </a:pPr>
            <a:r>
              <a:rPr lang="en-GB" dirty="0"/>
              <a:t>Repeat for items 2-10. Now that pupils have learnt numbers, encourage them to follow the numbers as they listen to each item. </a:t>
            </a:r>
          </a:p>
          <a:p>
            <a:pPr defTabSz="964418">
              <a:defRPr/>
            </a:pPr>
            <a:br>
              <a:rPr lang="en-GB" dirty="0"/>
            </a:br>
            <a:r>
              <a:rPr lang="en-GB" b="1" dirty="0"/>
              <a:t>Transcript</a:t>
            </a:r>
            <a:r>
              <a:rPr lang="en-GB" dirty="0"/>
              <a:t>:</a:t>
            </a:r>
            <a:br>
              <a:rPr lang="en-GB" dirty="0"/>
            </a:br>
            <a:r>
              <a:rPr lang="en-GB" dirty="0"/>
              <a:t>1. Stadt </a:t>
            </a:r>
          </a:p>
          <a:p>
            <a:pPr defTabSz="964418">
              <a:defRPr/>
            </a:pPr>
            <a:r>
              <a:rPr lang="en-GB" dirty="0"/>
              <a:t>2. </a:t>
            </a:r>
            <a:r>
              <a:rPr lang="en-GB" dirty="0" err="1"/>
              <a:t>böse</a:t>
            </a:r>
            <a:r>
              <a:rPr lang="en-GB" dirty="0"/>
              <a:t> </a:t>
            </a:r>
          </a:p>
          <a:p>
            <a:pPr defTabSz="964418">
              <a:defRPr/>
            </a:pPr>
            <a:r>
              <a:rPr lang="en-GB" dirty="0"/>
              <a:t>3. </a:t>
            </a:r>
            <a:r>
              <a:rPr lang="en-GB" dirty="0" err="1"/>
              <a:t>Freude</a:t>
            </a:r>
            <a:r>
              <a:rPr lang="en-GB" dirty="0"/>
              <a:t> </a:t>
            </a:r>
          </a:p>
          <a:p>
            <a:pPr defTabSz="964418">
              <a:defRPr/>
            </a:pPr>
            <a:r>
              <a:rPr lang="en-GB" dirty="0"/>
              <a:t>4. See </a:t>
            </a:r>
          </a:p>
          <a:p>
            <a:pPr defTabSz="964418">
              <a:defRPr/>
            </a:pPr>
            <a:r>
              <a:rPr lang="en-GB" dirty="0"/>
              <a:t>5. </a:t>
            </a:r>
            <a:r>
              <a:rPr lang="en-GB" dirty="0" err="1"/>
              <a:t>Kasse</a:t>
            </a:r>
            <a:r>
              <a:rPr lang="en-GB" dirty="0"/>
              <a:t> </a:t>
            </a:r>
          </a:p>
          <a:p>
            <a:pPr defTabSz="964418">
              <a:defRPr/>
            </a:pPr>
            <a:r>
              <a:rPr lang="en-GB" dirty="0"/>
              <a:t>6. </a:t>
            </a:r>
            <a:r>
              <a:rPr lang="en-GB" dirty="0" err="1"/>
              <a:t>Säure</a:t>
            </a:r>
            <a:endParaRPr lang="en-GB" dirty="0"/>
          </a:p>
          <a:p>
            <a:pPr defTabSz="964418">
              <a:defRPr/>
            </a:pPr>
            <a:r>
              <a:rPr lang="en-GB" dirty="0"/>
              <a:t>7. </a:t>
            </a:r>
            <a:r>
              <a:rPr lang="en-GB" dirty="0" err="1"/>
              <a:t>Küste</a:t>
            </a:r>
            <a:endParaRPr lang="en-GB" dirty="0"/>
          </a:p>
          <a:p>
            <a:pPr defTabSz="964418">
              <a:defRPr/>
            </a:pPr>
            <a:r>
              <a:rPr lang="en-GB" dirty="0"/>
              <a:t>8. Sturm</a:t>
            </a:r>
          </a:p>
          <a:p>
            <a:pPr defTabSz="964418">
              <a:defRPr/>
            </a:pPr>
            <a:r>
              <a:rPr lang="en-GB" dirty="0"/>
              <a:t>9. Schreck</a:t>
            </a:r>
          </a:p>
          <a:p>
            <a:pPr defTabSz="964418">
              <a:defRPr/>
            </a:pPr>
            <a:r>
              <a:rPr lang="en-GB" dirty="0"/>
              <a:t>10. </a:t>
            </a:r>
            <a:r>
              <a:rPr lang="en-GB" dirty="0" err="1"/>
              <a:t>Hochzeit</a:t>
            </a:r>
            <a:endParaRPr lang="en-GB" dirty="0"/>
          </a:p>
          <a:p>
            <a:pPr defTabSz="964418">
              <a:defRPr/>
            </a:pPr>
            <a:endParaRPr lang="en-GB" dirty="0"/>
          </a:p>
          <a:p>
            <a:pPr defTabSz="964418">
              <a:defRPr/>
            </a:pPr>
            <a:r>
              <a:rPr lang="en-GB" b="1" baseline="0" dirty="0"/>
              <a:t>Word frequency of unknown words (1 is the most frequent word in German): </a:t>
            </a:r>
            <a:br>
              <a:rPr lang="en-GB" b="1" baseline="0" dirty="0"/>
            </a:br>
            <a:r>
              <a:rPr lang="en-GB" b="0" baseline="0" dirty="0" err="1"/>
              <a:t>böse</a:t>
            </a:r>
            <a:r>
              <a:rPr lang="en-GB" b="0" baseline="0" dirty="0"/>
              <a:t> [1229] </a:t>
            </a:r>
            <a:r>
              <a:rPr lang="en-GB" b="0" baseline="0" dirty="0" err="1"/>
              <a:t>Freude</a:t>
            </a:r>
            <a:r>
              <a:rPr lang="en-GB" b="0" baseline="0" dirty="0"/>
              <a:t> [1286] </a:t>
            </a:r>
            <a:r>
              <a:rPr lang="en-GB" b="0" baseline="0" dirty="0" err="1"/>
              <a:t>Hochzeit</a:t>
            </a:r>
            <a:r>
              <a:rPr lang="en-GB" b="0" baseline="0" dirty="0"/>
              <a:t> [3281] </a:t>
            </a:r>
            <a:r>
              <a:rPr lang="en-GB" b="0" baseline="0" dirty="0" err="1"/>
              <a:t>Kasse</a:t>
            </a:r>
            <a:r>
              <a:rPr lang="en-GB" b="0" baseline="0" dirty="0"/>
              <a:t> [2852] </a:t>
            </a:r>
            <a:r>
              <a:rPr lang="en-GB" b="0" baseline="0" dirty="0" err="1"/>
              <a:t>Küste</a:t>
            </a:r>
            <a:r>
              <a:rPr lang="en-GB" b="0" baseline="0" dirty="0"/>
              <a:t> [2628] </a:t>
            </a:r>
            <a:r>
              <a:rPr lang="en-GB" b="0" baseline="0" dirty="0" err="1"/>
              <a:t>Säure</a:t>
            </a:r>
            <a:r>
              <a:rPr lang="en-GB" b="0" baseline="0" dirty="0"/>
              <a:t> [2347] Schreck [2970] See [1317] </a:t>
            </a:r>
            <a:r>
              <a:rPr lang="en-GB" dirty="0"/>
              <a:t>Stadt [204] Sturm [2913]</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br>
              <a:rPr lang="en-GB" dirty="0"/>
            </a:br>
            <a:br>
              <a:rPr lang="en-GB" b="1" dirty="0"/>
            </a:br>
            <a:r>
              <a:rPr lang="en-GB" b="1" dirty="0"/>
              <a:t>Aim: </a:t>
            </a:r>
            <a:r>
              <a:rPr lang="en-GB" b="0" dirty="0"/>
              <a:t>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Students will use mini whiteboards to translate the German words which appear (or discuss in pairs if preferred). </a:t>
            </a:r>
            <a:endParaRPr lang="en-GB" dirty="0"/>
          </a:p>
          <a:p>
            <a:r>
              <a:rPr lang="en-GB" dirty="0"/>
              <a:t>2.</a:t>
            </a:r>
            <a:r>
              <a:rPr lang="en-GB" baseline="0" dirty="0"/>
              <a:t> Ask students to say the German word as it appears, and write down the English translation before the word has faded away (5 sec per word). As they now know numbers, encourage them to say the number too.</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t>
            </a:r>
            <a:r>
              <a:rPr lang="en-GB" dirty="0"/>
              <a:t>Click for English translation to be highlighted.</a:t>
            </a:r>
            <a:br>
              <a:rPr lang="en-GB" dirty="0"/>
            </a:br>
            <a:r>
              <a:rPr lang="en-GB" dirty="0"/>
              <a:t>4. Repeat for all 10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a:t>
            </a:r>
            <a:r>
              <a:rPr lang="en-GB" baseline="0" dirty="0"/>
              <a:t> Check answers by eliciting the German from students, (i.e. so that they are translating back from their written English into spoken German). </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28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a:buClr>
                <a:schemeClr val="dk1"/>
              </a:buClr>
              <a:buSzPts val="1200"/>
            </a:pPr>
            <a:r>
              <a:rPr lang="en-GB" b="1" dirty="0"/>
              <a:t>Timing: </a:t>
            </a:r>
            <a:r>
              <a:rPr lang="en-GB" b="0" dirty="0"/>
              <a:t>5 minutes</a:t>
            </a:r>
            <a:endParaRPr lang="en-GB" b="1" dirty="0"/>
          </a:p>
          <a:p>
            <a:pPr>
              <a:buClr>
                <a:schemeClr val="dk1"/>
              </a:buClr>
              <a:buSzPts val="1200"/>
            </a:pPr>
            <a:endParaRPr lang="en-GB" b="1" i="0" dirty="0"/>
          </a:p>
          <a:p>
            <a:pPr>
              <a:buClr>
                <a:schemeClr val="dk1"/>
              </a:buClr>
              <a:buSzPts val="1200"/>
            </a:pPr>
            <a:r>
              <a:rPr lang="en-GB" b="1" i="0" dirty="0"/>
              <a:t>Aim:</a:t>
            </a:r>
            <a:r>
              <a:rPr lang="en-GB" b="0" i="0" dirty="0"/>
              <a:t> To aid comprehension of 1</a:t>
            </a:r>
            <a:r>
              <a:rPr lang="en-GB" b="0" i="0" baseline="30000" dirty="0"/>
              <a:t>st</a:t>
            </a:r>
            <a:r>
              <a:rPr lang="en-GB" b="0" i="0" dirty="0"/>
              <a:t>, 2</a:t>
            </a:r>
            <a:r>
              <a:rPr lang="en-GB" b="0" i="0" baseline="30000" dirty="0"/>
              <a:t>nd</a:t>
            </a:r>
            <a:r>
              <a:rPr lang="en-GB" b="0" i="0" dirty="0"/>
              <a:t> and 3</a:t>
            </a:r>
            <a:r>
              <a:rPr lang="en-GB" b="0" i="0" baseline="30000" dirty="0"/>
              <a:t>rd</a:t>
            </a:r>
            <a:r>
              <a:rPr lang="en-GB" b="0" i="0" dirty="0"/>
              <a:t> person singular weak verbs and </a:t>
            </a:r>
            <a:r>
              <a:rPr lang="en-GB" b="0" i="1" dirty="0" err="1"/>
              <a:t>haben</a:t>
            </a:r>
            <a:r>
              <a:rPr lang="en-GB" b="0" i="1" dirty="0"/>
              <a:t>.</a:t>
            </a:r>
          </a:p>
          <a:p>
            <a:pPr>
              <a:buClr>
                <a:schemeClr val="dk1"/>
              </a:buClr>
              <a:buSzPts val="1200"/>
            </a:pPr>
            <a:endParaRPr lang="en-GB" b="0" i="0" dirty="0"/>
          </a:p>
          <a:p>
            <a:pPr>
              <a:buClr>
                <a:schemeClr val="dk1"/>
              </a:buClr>
              <a:buSzPts val="1200"/>
            </a:pPr>
            <a:r>
              <a:rPr lang="en-GB" b="1" i="0" dirty="0"/>
              <a:t>Procedure:</a:t>
            </a:r>
          </a:p>
          <a:p>
            <a:pPr marL="0" indent="0">
              <a:buClr>
                <a:schemeClr val="dk1"/>
              </a:buClr>
              <a:buSzPts val="1200"/>
              <a:buFont typeface="Calibri"/>
              <a:buNone/>
            </a:pPr>
            <a:r>
              <a:rPr lang="en-GB" b="0" i="0" dirty="0"/>
              <a:t>1.   Recap the rules about weak verb endings, using the example with </a:t>
            </a:r>
            <a:r>
              <a:rPr lang="en-GB" b="0" i="1" dirty="0" err="1"/>
              <a:t>brauchen</a:t>
            </a:r>
            <a:r>
              <a:rPr lang="en-GB" b="0" i="0" dirty="0"/>
              <a:t>. </a:t>
            </a:r>
          </a:p>
          <a:p>
            <a:pPr marL="228600" indent="-228600">
              <a:buClr>
                <a:schemeClr val="dk1"/>
              </a:buClr>
              <a:buSzPts val="1200"/>
              <a:buFont typeface="Calibri"/>
              <a:buAutoNum type="arabicPeriod" startAt="2"/>
            </a:pPr>
            <a:r>
              <a:rPr lang="en-GB" b="0" i="0" dirty="0"/>
              <a:t>Give pupils a copy of the handout. Pupils colour in the verbs in the bubbles according to the verb endings, using the key in the box. </a:t>
            </a:r>
          </a:p>
          <a:p>
            <a:pPr marL="228600" indent="-228600">
              <a:buClr>
                <a:schemeClr val="dk1"/>
              </a:buClr>
              <a:buSzPts val="1200"/>
              <a:buFont typeface="Calibri"/>
              <a:buAutoNum type="arabicPeriod" startAt="2"/>
            </a:pPr>
            <a:r>
              <a:rPr lang="en-GB" b="0" i="0" dirty="0"/>
              <a:t>Click on the </a:t>
            </a:r>
            <a:r>
              <a:rPr lang="en-GB" b="1" i="0" u="sng" dirty="0"/>
              <a:t>outside edge of the bubbles </a:t>
            </a:r>
            <a:r>
              <a:rPr lang="en-GB" b="0" i="0" dirty="0"/>
              <a:t>(not the verbs) to show the correct colours. </a:t>
            </a:r>
          </a:p>
          <a:p>
            <a:pPr marL="228600" indent="-228600">
              <a:buClr>
                <a:schemeClr val="dk1"/>
              </a:buClr>
              <a:buSzPts val="1200"/>
              <a:buFont typeface="Calibri"/>
              <a:buAutoNum type="arabicPeriod" startAt="2"/>
            </a:pPr>
            <a:r>
              <a:rPr lang="en-GB" b="0" i="0" dirty="0"/>
              <a:t>Use the callouts to recall the irregular verbs </a:t>
            </a:r>
            <a:r>
              <a:rPr lang="en-GB" b="0" i="1" dirty="0" err="1"/>
              <a:t>haben</a:t>
            </a:r>
            <a:r>
              <a:rPr lang="en-GB" b="0" i="0" dirty="0"/>
              <a:t> and </a:t>
            </a:r>
            <a:r>
              <a:rPr lang="en-GB" b="0" i="1" dirty="0"/>
              <a:t>sein.</a:t>
            </a:r>
          </a:p>
          <a:p>
            <a:pPr marL="228600" indent="-228600">
              <a:buClr>
                <a:schemeClr val="dk1"/>
              </a:buClr>
              <a:buSzPts val="1200"/>
              <a:buFont typeface="Calibri"/>
              <a:buAutoNum type="arabicPeriod" startAt="2"/>
            </a:pPr>
            <a:endParaRPr lang="en-GB" b="0" i="0" dirty="0"/>
          </a:p>
          <a:p>
            <a:pPr marL="0" indent="0">
              <a:buClr>
                <a:schemeClr val="dk1"/>
              </a:buClr>
              <a:buSzPts val="1200"/>
              <a:buFont typeface="Calibri"/>
              <a:buNone/>
            </a:pPr>
            <a:r>
              <a:rPr lang="en-GB" b="1" i="0" dirty="0"/>
              <a:t>HANDOUT at end of presentation. </a:t>
            </a:r>
          </a:p>
          <a:p>
            <a:pPr marL="0" indent="0">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5</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18750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definite and indefinite articles in the accusative (R2), and singular verb endings.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Explain the task. Ronja’s phone signal is bad, so pupils will only hear the middle of sentences. Discuss a) the different forms of </a:t>
            </a:r>
            <a:r>
              <a:rPr lang="en-GB" dirty="0" err="1"/>
              <a:t>einen</a:t>
            </a:r>
            <a:r>
              <a:rPr lang="en-GB" dirty="0"/>
              <a:t>, </a:t>
            </a:r>
            <a:r>
              <a:rPr lang="en-GB" dirty="0" err="1"/>
              <a:t>eine</a:t>
            </a:r>
            <a:r>
              <a:rPr lang="en-GB" dirty="0"/>
              <a:t>, </a:t>
            </a:r>
            <a:r>
              <a:rPr lang="en-GB" dirty="0" err="1"/>
              <a:t>ein</a:t>
            </a:r>
            <a:r>
              <a:rPr lang="en-GB" dirty="0"/>
              <a:t> and den, die, das depending on the gender of the noun that follows and b) the different verb endings they might hear. </a:t>
            </a:r>
          </a:p>
          <a:p>
            <a:pPr marL="228600" lvl="0" indent="-228600" algn="l" rtl="0">
              <a:spcBef>
                <a:spcPts val="0"/>
              </a:spcBef>
              <a:spcAft>
                <a:spcPts val="0"/>
              </a:spcAft>
              <a:buAutoNum type="arabicPeriod"/>
            </a:pPr>
            <a:r>
              <a:rPr lang="en-GB" dirty="0"/>
              <a:t>Play the example (B). Pupils listen for the verb ending and decide which pronoun to use. Play the example again, this time pupils listen to the form of the indefinite or definite article to decide which noun would complete the sentence. Click to reveal answers. </a:t>
            </a:r>
          </a:p>
          <a:p>
            <a:pPr marL="228600" lvl="0" indent="-228600" algn="l" rtl="0">
              <a:spcBef>
                <a:spcPts val="0"/>
              </a:spcBef>
              <a:spcAft>
                <a:spcPts val="0"/>
              </a:spcAft>
              <a:buAutoNum type="arabicPeriod"/>
            </a:pPr>
            <a:r>
              <a:rPr lang="en-GB" dirty="0"/>
              <a:t>Pupils write down numbers 1-6 (or use handout at end of presentation). </a:t>
            </a:r>
          </a:p>
          <a:p>
            <a:pPr marL="228600" lvl="0" indent="-228600" algn="l" rtl="0">
              <a:spcBef>
                <a:spcPts val="0"/>
              </a:spcBef>
              <a:spcAft>
                <a:spcPts val="0"/>
              </a:spcAft>
              <a:buAutoNum type="arabicPeriod"/>
            </a:pPr>
            <a:r>
              <a:rPr lang="en-GB" dirty="0"/>
              <a:t>Play items 1-6 (pupils will need each item playing twice). Pupils write down/circle their choices for each item. Click to display answers. </a:t>
            </a:r>
            <a:endParaRPr lang="en-GB" b="0" dirty="0"/>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B. [Ich] </a:t>
            </a:r>
            <a:r>
              <a:rPr lang="en-GB" sz="1200" b="0" dirty="0" err="1">
                <a:solidFill>
                  <a:srgbClr val="002060"/>
                </a:solidFill>
                <a:latin typeface="Century Gothic"/>
                <a:ea typeface="Century Gothic"/>
                <a:cs typeface="Century Gothic"/>
                <a:sym typeface="Century Gothic"/>
              </a:rPr>
              <a:t>habe</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eine</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Katze</a:t>
            </a:r>
            <a:r>
              <a:rPr lang="en-GB" sz="1200" b="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[Du] </a:t>
            </a:r>
            <a:r>
              <a:rPr lang="en-GB" sz="1200" b="0" dirty="0" err="1">
                <a:solidFill>
                  <a:srgbClr val="002060"/>
                </a:solidFill>
                <a:latin typeface="Century Gothic"/>
                <a:ea typeface="Century Gothic"/>
                <a:cs typeface="Century Gothic"/>
                <a:sym typeface="Century Gothic"/>
              </a:rPr>
              <a:t>spielst</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ein</a:t>
            </a:r>
            <a:r>
              <a:rPr lang="en-GB" sz="1200" b="0" dirty="0">
                <a:solidFill>
                  <a:srgbClr val="002060"/>
                </a:solidFill>
                <a:latin typeface="Century Gothic"/>
                <a:ea typeface="Century Gothic"/>
                <a:cs typeface="Century Gothic"/>
                <a:sym typeface="Century Gothic"/>
              </a:rPr>
              <a:t> [Spiel].</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[Ich] </a:t>
            </a:r>
            <a:r>
              <a:rPr lang="en-GB" sz="1200" b="0" dirty="0" err="1">
                <a:solidFill>
                  <a:srgbClr val="002060"/>
                </a:solidFill>
                <a:latin typeface="Century Gothic"/>
                <a:ea typeface="Century Gothic"/>
                <a:cs typeface="Century Gothic"/>
                <a:sym typeface="Century Gothic"/>
              </a:rPr>
              <a:t>benutze</a:t>
            </a:r>
            <a:r>
              <a:rPr lang="en-GB" sz="1200" b="0" dirty="0">
                <a:solidFill>
                  <a:srgbClr val="002060"/>
                </a:solidFill>
                <a:latin typeface="Century Gothic"/>
                <a:ea typeface="Century Gothic"/>
                <a:cs typeface="Century Gothic"/>
                <a:sym typeface="Century Gothic"/>
              </a:rPr>
              <a:t> den [Computer].</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[Sie] </a:t>
            </a:r>
            <a:r>
              <a:rPr lang="en-GB" sz="1200" b="0" dirty="0" err="1">
                <a:solidFill>
                  <a:srgbClr val="002060"/>
                </a:solidFill>
                <a:latin typeface="Century Gothic"/>
                <a:ea typeface="Century Gothic"/>
                <a:cs typeface="Century Gothic"/>
                <a:sym typeface="Century Gothic"/>
              </a:rPr>
              <a:t>bekommt</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einen</a:t>
            </a:r>
            <a:r>
              <a:rPr lang="en-GB" sz="1200" b="0" dirty="0">
                <a:solidFill>
                  <a:srgbClr val="002060"/>
                </a:solidFill>
                <a:latin typeface="Century Gothic"/>
                <a:ea typeface="Century Gothic"/>
                <a:cs typeface="Century Gothic"/>
                <a:sym typeface="Century Gothic"/>
              </a:rPr>
              <a:t> [Baum].</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[Er] </a:t>
            </a:r>
            <a:r>
              <a:rPr lang="en-GB" sz="1200" b="0" dirty="0" err="1">
                <a:solidFill>
                  <a:srgbClr val="002060"/>
                </a:solidFill>
                <a:latin typeface="Century Gothic"/>
                <a:ea typeface="Century Gothic"/>
                <a:cs typeface="Century Gothic"/>
                <a:sym typeface="Century Gothic"/>
              </a:rPr>
              <a:t>braucht</a:t>
            </a:r>
            <a:r>
              <a:rPr lang="en-GB" sz="1200" b="0" dirty="0">
                <a:solidFill>
                  <a:srgbClr val="002060"/>
                </a:solidFill>
                <a:latin typeface="Century Gothic"/>
                <a:ea typeface="Century Gothic"/>
                <a:cs typeface="Century Gothic"/>
                <a:sym typeface="Century Gothic"/>
              </a:rPr>
              <a:t> das [</a:t>
            </a:r>
            <a:r>
              <a:rPr lang="en-GB" sz="1200" b="0" dirty="0" err="1">
                <a:solidFill>
                  <a:srgbClr val="002060"/>
                </a:solidFill>
                <a:latin typeface="Century Gothic"/>
                <a:ea typeface="Century Gothic"/>
                <a:cs typeface="Century Gothic"/>
                <a:sym typeface="Century Gothic"/>
              </a:rPr>
              <a:t>Fahrrad</a:t>
            </a:r>
            <a:r>
              <a:rPr lang="en-GB" sz="1200" b="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[Du] </a:t>
            </a:r>
            <a:r>
              <a:rPr lang="en-GB" sz="1200" b="0" dirty="0" err="1">
                <a:solidFill>
                  <a:srgbClr val="002060"/>
                </a:solidFill>
                <a:latin typeface="Century Gothic"/>
                <a:ea typeface="Century Gothic"/>
                <a:cs typeface="Century Gothic"/>
                <a:sym typeface="Century Gothic"/>
              </a:rPr>
              <a:t>schreibst</a:t>
            </a:r>
            <a:r>
              <a:rPr lang="en-GB" sz="1200" b="0" dirty="0">
                <a:solidFill>
                  <a:srgbClr val="002060"/>
                </a:solidFill>
                <a:latin typeface="Century Gothic"/>
                <a:ea typeface="Century Gothic"/>
                <a:cs typeface="Century Gothic"/>
                <a:sym typeface="Century Gothic"/>
              </a:rPr>
              <a:t> die [</a:t>
            </a:r>
            <a:r>
              <a:rPr lang="en-GB" sz="1200" b="0" dirty="0" err="1">
                <a:solidFill>
                  <a:srgbClr val="002060"/>
                </a:solidFill>
                <a:latin typeface="Century Gothic"/>
                <a:ea typeface="Century Gothic"/>
                <a:cs typeface="Century Gothic"/>
                <a:sym typeface="Century Gothic"/>
              </a:rPr>
              <a:t>Geschichte</a:t>
            </a:r>
            <a:r>
              <a:rPr lang="en-GB" sz="1200" b="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[Ich] </a:t>
            </a:r>
            <a:r>
              <a:rPr lang="en-GB" sz="1200" b="0" dirty="0" err="1">
                <a:solidFill>
                  <a:srgbClr val="002060"/>
                </a:solidFill>
                <a:latin typeface="Century Gothic"/>
                <a:ea typeface="Century Gothic"/>
                <a:cs typeface="Century Gothic"/>
                <a:sym typeface="Century Gothic"/>
              </a:rPr>
              <a:t>mache</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einen</a:t>
            </a:r>
            <a:r>
              <a:rPr lang="en-GB" sz="1200" b="0" dirty="0">
                <a:solidFill>
                  <a:srgbClr val="002060"/>
                </a:solidFill>
                <a:latin typeface="Century Gothic"/>
                <a:ea typeface="Century Gothic"/>
                <a:cs typeface="Century Gothic"/>
                <a:sym typeface="Century Gothic"/>
              </a:rPr>
              <a:t> [Fehler].</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7445-C7F1-4CF7-A756-445626EA8FA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721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10 minutes </a:t>
            </a:r>
          </a:p>
          <a:p>
            <a:pPr>
              <a:buClr>
                <a:schemeClr val="dk1"/>
              </a:buClr>
              <a:buSzPts val="1200"/>
            </a:pPr>
            <a:endParaRPr lang="en-GB" b="1" dirty="0"/>
          </a:p>
          <a:p>
            <a:pPr>
              <a:buClr>
                <a:schemeClr val="dk1"/>
              </a:buClr>
              <a:buSzPts val="1200"/>
            </a:pPr>
            <a:r>
              <a:rPr lang="en-GB" b="1" dirty="0"/>
              <a:t>Aim:</a:t>
            </a:r>
            <a:r>
              <a:rPr lang="en-GB" b="0" dirty="0"/>
              <a:t> to practise oral production of questions and answers using the first and 2</a:t>
            </a:r>
            <a:r>
              <a:rPr lang="en-GB" b="0" baseline="30000" dirty="0"/>
              <a:t>nd</a:t>
            </a:r>
            <a:r>
              <a:rPr lang="en-GB" b="0" dirty="0"/>
              <a:t> person forms of verbs met this term; to practise using definite and indefinite articles in the accusative (R2). </a:t>
            </a:r>
          </a:p>
          <a:p>
            <a:pPr>
              <a:buClr>
                <a:schemeClr val="dk1"/>
              </a:buClr>
              <a:buSzPts val="1200"/>
            </a:pPr>
            <a:endParaRPr lang="en-GB" b="1" dirty="0"/>
          </a:p>
          <a:p>
            <a:pPr>
              <a:buClr>
                <a:schemeClr val="dk1"/>
              </a:buClr>
              <a:buSzPts val="1200"/>
            </a:pPr>
            <a:r>
              <a:rPr lang="en-GB" b="1" dirty="0"/>
              <a:t>Procedure:</a:t>
            </a:r>
          </a:p>
          <a:p>
            <a:pPr marL="241104" indent="-241104">
              <a:buClr>
                <a:schemeClr val="dk1"/>
              </a:buClr>
              <a:buSzPts val="1200"/>
              <a:buFont typeface="Calibri"/>
              <a:buAutoNum type="arabicPeriod"/>
            </a:pPr>
            <a:r>
              <a:rPr lang="en-GB" b="0" dirty="0"/>
              <a:t>Tell pupils they are going to choose to be one of the characters but must not tell their partner/group who they have chosen. </a:t>
            </a:r>
          </a:p>
          <a:p>
            <a:pPr marL="241104" indent="-241104">
              <a:buClr>
                <a:schemeClr val="dk1"/>
              </a:buClr>
              <a:buSzPts val="1200"/>
              <a:buFont typeface="Calibri"/>
              <a:buAutoNum type="arabicPeriod"/>
            </a:pPr>
            <a:r>
              <a:rPr lang="en-GB" b="0" dirty="0"/>
              <a:t>Click through the speech bubbles to illustrate how the conversation might go. Person A asks ‘Do you + an activity on the board?’. Person B replies ‘</a:t>
            </a:r>
            <a:r>
              <a:rPr lang="en-GB" b="0" dirty="0" err="1"/>
              <a:t>ja</a:t>
            </a:r>
            <a:r>
              <a:rPr lang="en-GB" b="0" dirty="0"/>
              <a:t>’ or ‘</a:t>
            </a:r>
            <a:r>
              <a:rPr lang="en-GB" b="0" dirty="0" err="1"/>
              <a:t>nein</a:t>
            </a:r>
            <a:r>
              <a:rPr lang="en-GB" b="0" dirty="0"/>
              <a:t>’, pretending to be one of the characters. Person A can guess at any point saying ‘</a:t>
            </a:r>
            <a:r>
              <a:rPr lang="en-GB" b="0" dirty="0" err="1"/>
              <a:t>Bist</a:t>
            </a:r>
            <a:r>
              <a:rPr lang="en-GB" b="0" dirty="0"/>
              <a:t> du…?’</a:t>
            </a:r>
          </a:p>
          <a:p>
            <a:pPr marL="241104" indent="-241104">
              <a:buClr>
                <a:schemeClr val="dk1"/>
              </a:buClr>
              <a:buSzPts val="1200"/>
              <a:buFont typeface="Calibri"/>
              <a:buAutoNum type="arabicPeriod"/>
            </a:pPr>
            <a:r>
              <a:rPr lang="en-GB" b="0" dirty="0"/>
              <a:t>Pupils have their own dialogues, changing the questions in the speech bubbles depending on what they find out from their partner.</a:t>
            </a:r>
          </a:p>
          <a:p>
            <a:pPr marL="241104" indent="-241104">
              <a:buClr>
                <a:schemeClr val="dk1"/>
              </a:buClr>
              <a:buSzPts val="1200"/>
              <a:buFont typeface="Calibri"/>
              <a:buAutoNum type="arabicPeriod"/>
            </a:pPr>
            <a:r>
              <a:rPr lang="en-GB" b="0" dirty="0"/>
              <a:t>Repeat, with both pupils having at least 2 goes at each role. </a:t>
            </a:r>
          </a:p>
          <a:p>
            <a:pPr marL="241104" indent="-241104">
              <a:buClr>
                <a:schemeClr val="dk1"/>
              </a:buClr>
              <a:buSzPts val="1200"/>
              <a:buFont typeface="Calibri"/>
              <a:buAutoNum type="arabicPeriod"/>
            </a:pPr>
            <a:r>
              <a:rPr lang="en-GB" b="0" dirty="0"/>
              <a:t>Pupils should then say or write sentences in the 3</a:t>
            </a:r>
            <a:r>
              <a:rPr lang="en-GB" b="0" baseline="30000" dirty="0"/>
              <a:t>rd</a:t>
            </a:r>
            <a:r>
              <a:rPr lang="en-GB" b="0" dirty="0"/>
              <a:t> person to describe the pictures e.g. Er (</a:t>
            </a:r>
            <a:r>
              <a:rPr lang="en-GB" b="0" dirty="0" err="1"/>
              <a:t>Lias</a:t>
            </a:r>
            <a:r>
              <a:rPr lang="en-GB" b="0" dirty="0"/>
              <a:t>) </a:t>
            </a:r>
            <a:r>
              <a:rPr lang="en-GB" b="0" dirty="0" err="1"/>
              <a:t>schreibt</a:t>
            </a:r>
            <a:r>
              <a:rPr lang="en-GB" b="0" dirty="0"/>
              <a:t> </a:t>
            </a:r>
            <a:r>
              <a:rPr lang="en-GB" b="0" dirty="0" err="1"/>
              <a:t>einen</a:t>
            </a:r>
            <a:r>
              <a:rPr lang="en-GB" b="0" dirty="0"/>
              <a:t> Brief, er </a:t>
            </a:r>
            <a:r>
              <a:rPr lang="en-GB" b="0" dirty="0" err="1"/>
              <a:t>benutzt</a:t>
            </a:r>
            <a:r>
              <a:rPr lang="en-GB" b="0" dirty="0"/>
              <a:t> den Computer, er </a:t>
            </a:r>
            <a:r>
              <a:rPr lang="en-GB" b="0" dirty="0" err="1"/>
              <a:t>bekommt</a:t>
            </a:r>
            <a:r>
              <a:rPr lang="en-GB" b="0" dirty="0"/>
              <a:t> </a:t>
            </a:r>
            <a:r>
              <a:rPr lang="en-GB" b="0" dirty="0" err="1"/>
              <a:t>ein</a:t>
            </a:r>
            <a:r>
              <a:rPr lang="en-GB" b="0" dirty="0"/>
              <a:t> </a:t>
            </a:r>
            <a:r>
              <a:rPr lang="en-GB" b="0" dirty="0" err="1"/>
              <a:t>Fahrrad</a:t>
            </a:r>
            <a:r>
              <a:rPr lang="en-GB" b="0" dirty="0"/>
              <a:t> und er hat </a:t>
            </a:r>
            <a:r>
              <a:rPr lang="en-GB" b="0" dirty="0" err="1"/>
              <a:t>eine</a:t>
            </a:r>
            <a:r>
              <a:rPr lang="en-GB" b="0" dirty="0"/>
              <a:t> </a:t>
            </a:r>
            <a:r>
              <a:rPr lang="en-GB" b="0" dirty="0" err="1"/>
              <a:t>Katze</a:t>
            </a:r>
            <a:r>
              <a:rPr lang="en-GB" b="0" dirty="0"/>
              <a:t>. </a:t>
            </a:r>
          </a:p>
          <a:p>
            <a:pPr>
              <a:buClr>
                <a:schemeClr val="dk1"/>
              </a:buClr>
              <a:buSzPts val="1200"/>
            </a:pPr>
            <a:endParaRPr lang="en-GB" sz="1300" b="1" dirty="0"/>
          </a:p>
          <a:p>
            <a:pPr>
              <a:buClr>
                <a:schemeClr val="dk1"/>
              </a:buClr>
              <a:buSzPts val="1200"/>
            </a:pPr>
            <a:r>
              <a:rPr lang="en-GB" sz="1300" b="1" dirty="0"/>
              <a:t>Note: </a:t>
            </a:r>
            <a:r>
              <a:rPr lang="en-GB" sz="1300" dirty="0"/>
              <a:t>It might be helpful/necessary to identify what each picture means before starting this activity. </a:t>
            </a:r>
            <a:br>
              <a:rPr lang="en-GB" dirty="0"/>
            </a:br>
            <a:br>
              <a:rPr lang="en-GB" dirty="0"/>
            </a:br>
            <a:r>
              <a:rPr lang="en-GB" b="1" dirty="0"/>
              <a:t>Additional task suggestions:</a:t>
            </a:r>
            <a:br>
              <a:rPr lang="en-GB" dirty="0"/>
            </a:br>
            <a:r>
              <a:rPr lang="en-GB" dirty="0"/>
              <a:t>1.  Pupils could join with another pair and report back on what their partner has in the 3</a:t>
            </a:r>
            <a:r>
              <a:rPr lang="en-GB" baseline="30000" dirty="0"/>
              <a:t>rd</a:t>
            </a:r>
            <a:r>
              <a:rPr lang="en-GB" dirty="0"/>
              <a:t> person e.g. Er (Alex) </a:t>
            </a:r>
            <a:r>
              <a:rPr lang="en-GB" dirty="0" err="1"/>
              <a:t>macht</a:t>
            </a:r>
            <a:r>
              <a:rPr lang="en-GB" dirty="0"/>
              <a:t> Sport, er </a:t>
            </a:r>
            <a:r>
              <a:rPr lang="en-GB" dirty="0" err="1"/>
              <a:t>bekommt</a:t>
            </a:r>
            <a:r>
              <a:rPr lang="en-GB" dirty="0"/>
              <a:t> </a:t>
            </a:r>
            <a:r>
              <a:rPr lang="en-GB" dirty="0" err="1"/>
              <a:t>eine</a:t>
            </a:r>
            <a:r>
              <a:rPr lang="en-GB" dirty="0"/>
              <a:t> </a:t>
            </a:r>
            <a:r>
              <a:rPr lang="en-GB" dirty="0" err="1"/>
              <a:t>Geschichte</a:t>
            </a:r>
            <a:r>
              <a:rPr lang="en-GB" dirty="0"/>
              <a:t>, er </a:t>
            </a:r>
            <a:r>
              <a:rPr lang="en-GB" dirty="0" err="1"/>
              <a:t>spielt</a:t>
            </a:r>
            <a:r>
              <a:rPr lang="en-GB" dirty="0"/>
              <a:t> </a:t>
            </a:r>
            <a:r>
              <a:rPr lang="en-GB" dirty="0" err="1"/>
              <a:t>ein</a:t>
            </a:r>
            <a:r>
              <a:rPr lang="en-GB" dirty="0"/>
              <a:t> Spiel und er hat </a:t>
            </a:r>
            <a:r>
              <a:rPr lang="en-GB" dirty="0" err="1"/>
              <a:t>ein</a:t>
            </a:r>
            <a:r>
              <a:rPr lang="en-GB" dirty="0"/>
              <a:t> </a:t>
            </a:r>
            <a:r>
              <a:rPr lang="en-GB" dirty="0" err="1"/>
              <a:t>Fahrrad</a:t>
            </a:r>
            <a:r>
              <a:rPr lang="en-GB" dirty="0"/>
              <a:t>. </a:t>
            </a:r>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7</a:t>
            </a:fld>
            <a:endParaRPr kumimoji="0" lang="en-GB"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marL="0" indent="0">
              <a:buClr>
                <a:schemeClr val="dk1"/>
              </a:buClr>
              <a:buSzPts val="1200"/>
              <a:buFont typeface="Calibri"/>
              <a:buNone/>
            </a:pPr>
            <a:r>
              <a:rPr lang="en-GB" b="0" dirty="0"/>
              <a:t>HANDOUT</a:t>
            </a:r>
          </a:p>
        </p:txBody>
      </p:sp>
      <p:sp>
        <p:nvSpPr>
          <p:cNvPr id="124" name="Google Shape;124;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9</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1944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194A-8E8B-4DC6-8A23-19E9FA8AF9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053FAB0-CB10-4A0B-9D0A-3B830782D3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4716B5-3488-4657-91FA-DF1957202B1A}"/>
              </a:ext>
            </a:extLst>
          </p:cNvPr>
          <p:cNvSpPr>
            <a:spLocks noGrp="1"/>
          </p:cNvSpPr>
          <p:nvPr>
            <p:ph type="dt" sz="half" idx="10"/>
          </p:nvPr>
        </p:nvSpPr>
        <p:spPr/>
        <p:txBody>
          <a:bodyPr/>
          <a:lstStyle/>
          <a:p>
            <a:fld id="{9FA0F3E1-2E2F-462C-BD74-26240352AC3C}" type="datetimeFigureOut">
              <a:rPr lang="en-GB" smtClean="0"/>
              <a:t>14/01/2024</a:t>
            </a:fld>
            <a:endParaRPr lang="en-GB"/>
          </a:p>
        </p:txBody>
      </p:sp>
      <p:sp>
        <p:nvSpPr>
          <p:cNvPr id="5" name="Footer Placeholder 4">
            <a:extLst>
              <a:ext uri="{FF2B5EF4-FFF2-40B4-BE49-F238E27FC236}">
                <a16:creationId xmlns:a16="http://schemas.microsoft.com/office/drawing/2014/main" id="{F5FE6B7E-867B-4DF2-A6A9-7EC211BA1B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FFA419-6DB9-4D62-A004-87F88156BBDD}"/>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922062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A8F4-4E09-4022-AA76-89EA1BD4B3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1561B5-5EE6-448F-B137-8FE2B9AD3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4D97B6-CDBE-4A07-A3C7-52750E3691E2}"/>
              </a:ext>
            </a:extLst>
          </p:cNvPr>
          <p:cNvSpPr>
            <a:spLocks noGrp="1"/>
          </p:cNvSpPr>
          <p:nvPr>
            <p:ph type="dt" sz="half" idx="10"/>
          </p:nvPr>
        </p:nvSpPr>
        <p:spPr/>
        <p:txBody>
          <a:bodyPr/>
          <a:lstStyle/>
          <a:p>
            <a:fld id="{9FA0F3E1-2E2F-462C-BD74-26240352AC3C}" type="datetimeFigureOut">
              <a:rPr lang="en-GB" smtClean="0"/>
              <a:t>14/01/2024</a:t>
            </a:fld>
            <a:endParaRPr lang="en-GB"/>
          </a:p>
        </p:txBody>
      </p:sp>
      <p:sp>
        <p:nvSpPr>
          <p:cNvPr id="5" name="Footer Placeholder 4">
            <a:extLst>
              <a:ext uri="{FF2B5EF4-FFF2-40B4-BE49-F238E27FC236}">
                <a16:creationId xmlns:a16="http://schemas.microsoft.com/office/drawing/2014/main" id="{F6B2CBB7-588F-412F-931B-C570A9AF1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FEE3D4-4E23-43E4-A80F-9689F4D16463}"/>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3775285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C4C9-1541-45DF-858F-510CDC5456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819764-3A05-4165-B866-A2A2E680E9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8F91A-052A-4E42-A2E5-4F168E38AA50}"/>
              </a:ext>
            </a:extLst>
          </p:cNvPr>
          <p:cNvSpPr>
            <a:spLocks noGrp="1"/>
          </p:cNvSpPr>
          <p:nvPr>
            <p:ph type="dt" sz="half" idx="10"/>
          </p:nvPr>
        </p:nvSpPr>
        <p:spPr/>
        <p:txBody>
          <a:bodyPr/>
          <a:lstStyle/>
          <a:p>
            <a:fld id="{9FA0F3E1-2E2F-462C-BD74-26240352AC3C}" type="datetimeFigureOut">
              <a:rPr lang="en-GB" smtClean="0"/>
              <a:t>14/01/2024</a:t>
            </a:fld>
            <a:endParaRPr lang="en-GB"/>
          </a:p>
        </p:txBody>
      </p:sp>
      <p:sp>
        <p:nvSpPr>
          <p:cNvPr id="5" name="Footer Placeholder 4">
            <a:extLst>
              <a:ext uri="{FF2B5EF4-FFF2-40B4-BE49-F238E27FC236}">
                <a16:creationId xmlns:a16="http://schemas.microsoft.com/office/drawing/2014/main" id="{4B1F98FF-838A-43CB-9854-2D80408C2B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FFE585-B41B-49C5-876B-FF97D03DA91A}"/>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3079378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7D1E3-1EF2-401C-9BAD-3AFB32270D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39A833-8697-4BD1-9D1C-C8B612836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8F9336-34CB-4129-9B82-CE86BDC30B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E9576A-D0CA-4E55-B0A9-4217A0997B4E}"/>
              </a:ext>
            </a:extLst>
          </p:cNvPr>
          <p:cNvSpPr>
            <a:spLocks noGrp="1"/>
          </p:cNvSpPr>
          <p:nvPr>
            <p:ph type="dt" sz="half" idx="10"/>
          </p:nvPr>
        </p:nvSpPr>
        <p:spPr/>
        <p:txBody>
          <a:bodyPr/>
          <a:lstStyle/>
          <a:p>
            <a:fld id="{9FA0F3E1-2E2F-462C-BD74-26240352AC3C}" type="datetimeFigureOut">
              <a:rPr lang="en-GB" smtClean="0"/>
              <a:t>14/01/2024</a:t>
            </a:fld>
            <a:endParaRPr lang="en-GB"/>
          </a:p>
        </p:txBody>
      </p:sp>
      <p:sp>
        <p:nvSpPr>
          <p:cNvPr id="6" name="Footer Placeholder 5">
            <a:extLst>
              <a:ext uri="{FF2B5EF4-FFF2-40B4-BE49-F238E27FC236}">
                <a16:creationId xmlns:a16="http://schemas.microsoft.com/office/drawing/2014/main" id="{E9D0C93C-2F6F-4E3C-A5CD-A41FBDED0F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6D9FB2-2CAB-4CE0-AB74-66691B26499D}"/>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2910479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1115-EE56-46B6-872A-7284A0BD6E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6C526C-75BA-4956-BBA9-D7C0AC88B5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C4156-F2FF-4603-A5C0-9DDBC22F4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84A8DB-1BDF-4431-AFD3-9A5740EEFE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9F003-AA34-4541-8AF1-CEA75091B5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B32EBC-8955-4850-BFBE-5D4D12698AE5}"/>
              </a:ext>
            </a:extLst>
          </p:cNvPr>
          <p:cNvSpPr>
            <a:spLocks noGrp="1"/>
          </p:cNvSpPr>
          <p:nvPr>
            <p:ph type="dt" sz="half" idx="10"/>
          </p:nvPr>
        </p:nvSpPr>
        <p:spPr/>
        <p:txBody>
          <a:bodyPr/>
          <a:lstStyle/>
          <a:p>
            <a:fld id="{9FA0F3E1-2E2F-462C-BD74-26240352AC3C}" type="datetimeFigureOut">
              <a:rPr lang="en-GB" smtClean="0"/>
              <a:t>14/01/2024</a:t>
            </a:fld>
            <a:endParaRPr lang="en-GB"/>
          </a:p>
        </p:txBody>
      </p:sp>
      <p:sp>
        <p:nvSpPr>
          <p:cNvPr id="8" name="Footer Placeholder 7">
            <a:extLst>
              <a:ext uri="{FF2B5EF4-FFF2-40B4-BE49-F238E27FC236}">
                <a16:creationId xmlns:a16="http://schemas.microsoft.com/office/drawing/2014/main" id="{16B1DFBA-4D77-4774-BC6F-4C9A246F5B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BE3935-18F6-48DE-B3E4-32EB75ECDB6E}"/>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014193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E14D-A6A2-4DBD-8EAD-24EFF96BB5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C2AE26-F81B-45DA-8F42-AC26F9CBD12E}"/>
              </a:ext>
            </a:extLst>
          </p:cNvPr>
          <p:cNvSpPr>
            <a:spLocks noGrp="1"/>
          </p:cNvSpPr>
          <p:nvPr>
            <p:ph type="dt" sz="half" idx="10"/>
          </p:nvPr>
        </p:nvSpPr>
        <p:spPr/>
        <p:txBody>
          <a:bodyPr/>
          <a:lstStyle/>
          <a:p>
            <a:fld id="{9FA0F3E1-2E2F-462C-BD74-26240352AC3C}" type="datetimeFigureOut">
              <a:rPr lang="en-GB" smtClean="0"/>
              <a:t>14/01/2024</a:t>
            </a:fld>
            <a:endParaRPr lang="en-GB"/>
          </a:p>
        </p:txBody>
      </p:sp>
      <p:sp>
        <p:nvSpPr>
          <p:cNvPr id="4" name="Footer Placeholder 3">
            <a:extLst>
              <a:ext uri="{FF2B5EF4-FFF2-40B4-BE49-F238E27FC236}">
                <a16:creationId xmlns:a16="http://schemas.microsoft.com/office/drawing/2014/main" id="{ED8C414B-40E9-4AD0-9B03-805C358AFF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DD68C8-A87D-4140-97EC-28E4187A3541}"/>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728961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FE47C3-1E2C-45FA-8CAF-94FA2DA3EC05}"/>
              </a:ext>
            </a:extLst>
          </p:cNvPr>
          <p:cNvSpPr>
            <a:spLocks noGrp="1"/>
          </p:cNvSpPr>
          <p:nvPr>
            <p:ph type="dt" sz="half" idx="10"/>
          </p:nvPr>
        </p:nvSpPr>
        <p:spPr/>
        <p:txBody>
          <a:bodyPr/>
          <a:lstStyle/>
          <a:p>
            <a:fld id="{9FA0F3E1-2E2F-462C-BD74-26240352AC3C}" type="datetimeFigureOut">
              <a:rPr lang="en-GB" smtClean="0"/>
              <a:t>14/01/2024</a:t>
            </a:fld>
            <a:endParaRPr lang="en-GB"/>
          </a:p>
        </p:txBody>
      </p:sp>
      <p:sp>
        <p:nvSpPr>
          <p:cNvPr id="3" name="Footer Placeholder 2">
            <a:extLst>
              <a:ext uri="{FF2B5EF4-FFF2-40B4-BE49-F238E27FC236}">
                <a16:creationId xmlns:a16="http://schemas.microsoft.com/office/drawing/2014/main" id="{F9174F82-7BB8-4F9E-A919-086F3E7ED7B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6F7BD6B-9454-4B1C-8D37-AF87BCDDC371}"/>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4286520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0029D-F171-4724-9C5B-8C9A7F22F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6646D5-A0CC-4D7D-8C27-C3F5CD044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677F52-32E1-4162-B869-4B9CBC2F1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6F9CF3-B1CC-4075-ABF0-913A0A3F211A}"/>
              </a:ext>
            </a:extLst>
          </p:cNvPr>
          <p:cNvSpPr>
            <a:spLocks noGrp="1"/>
          </p:cNvSpPr>
          <p:nvPr>
            <p:ph type="dt" sz="half" idx="10"/>
          </p:nvPr>
        </p:nvSpPr>
        <p:spPr/>
        <p:txBody>
          <a:bodyPr/>
          <a:lstStyle/>
          <a:p>
            <a:fld id="{9FA0F3E1-2E2F-462C-BD74-26240352AC3C}" type="datetimeFigureOut">
              <a:rPr lang="en-GB" smtClean="0"/>
              <a:t>14/01/2024</a:t>
            </a:fld>
            <a:endParaRPr lang="en-GB"/>
          </a:p>
        </p:txBody>
      </p:sp>
      <p:sp>
        <p:nvSpPr>
          <p:cNvPr id="6" name="Footer Placeholder 5">
            <a:extLst>
              <a:ext uri="{FF2B5EF4-FFF2-40B4-BE49-F238E27FC236}">
                <a16:creationId xmlns:a16="http://schemas.microsoft.com/office/drawing/2014/main" id="{DC33A68C-0FD5-46E0-9DB0-5DAA1F01AF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79312B-1A91-4AC0-8264-BF2390CD5157}"/>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180251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A44A-FEC6-4D82-84B6-23478F6AB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6D99E5C-F17C-4570-B65B-982EF5751A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CB76B8-4653-4324-BD23-40715F162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F4A52A-5689-4E0E-9C17-0919574B5C69}"/>
              </a:ext>
            </a:extLst>
          </p:cNvPr>
          <p:cNvSpPr>
            <a:spLocks noGrp="1"/>
          </p:cNvSpPr>
          <p:nvPr>
            <p:ph type="dt" sz="half" idx="10"/>
          </p:nvPr>
        </p:nvSpPr>
        <p:spPr/>
        <p:txBody>
          <a:bodyPr/>
          <a:lstStyle/>
          <a:p>
            <a:fld id="{9FA0F3E1-2E2F-462C-BD74-26240352AC3C}" type="datetimeFigureOut">
              <a:rPr lang="en-GB" smtClean="0"/>
              <a:t>14/01/2024</a:t>
            </a:fld>
            <a:endParaRPr lang="en-GB"/>
          </a:p>
        </p:txBody>
      </p:sp>
      <p:sp>
        <p:nvSpPr>
          <p:cNvPr id="6" name="Footer Placeholder 5">
            <a:extLst>
              <a:ext uri="{FF2B5EF4-FFF2-40B4-BE49-F238E27FC236}">
                <a16:creationId xmlns:a16="http://schemas.microsoft.com/office/drawing/2014/main" id="{09452323-2F20-4ADC-9BB0-894B879A6A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E614A6-45D7-44B6-81D4-0A91E7104104}"/>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798875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5D093-665A-47F1-BC81-A47A2B298F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0317BF-C4AD-4F48-9DBA-9F5DD7E320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E23855-2152-4913-A4EF-8A2138ABAF22}"/>
              </a:ext>
            </a:extLst>
          </p:cNvPr>
          <p:cNvSpPr>
            <a:spLocks noGrp="1"/>
          </p:cNvSpPr>
          <p:nvPr>
            <p:ph type="dt" sz="half" idx="10"/>
          </p:nvPr>
        </p:nvSpPr>
        <p:spPr/>
        <p:txBody>
          <a:bodyPr/>
          <a:lstStyle/>
          <a:p>
            <a:fld id="{9FA0F3E1-2E2F-462C-BD74-26240352AC3C}" type="datetimeFigureOut">
              <a:rPr lang="en-GB" smtClean="0"/>
              <a:t>14/01/2024</a:t>
            </a:fld>
            <a:endParaRPr lang="en-GB"/>
          </a:p>
        </p:txBody>
      </p:sp>
      <p:sp>
        <p:nvSpPr>
          <p:cNvPr id="5" name="Footer Placeholder 4">
            <a:extLst>
              <a:ext uri="{FF2B5EF4-FFF2-40B4-BE49-F238E27FC236}">
                <a16:creationId xmlns:a16="http://schemas.microsoft.com/office/drawing/2014/main" id="{902A241B-F1E4-44ED-8042-8484557F8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9F14D5-4908-48D5-851A-71CBB0F4FDCF}"/>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4098614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636BB4-46C1-4E60-A0DD-BB7586E398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81A1C4-4CBE-4771-A9E3-DDE41C5BC8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5F259-AE68-440B-9AB7-2F18B37048EB}"/>
              </a:ext>
            </a:extLst>
          </p:cNvPr>
          <p:cNvSpPr>
            <a:spLocks noGrp="1"/>
          </p:cNvSpPr>
          <p:nvPr>
            <p:ph type="dt" sz="half" idx="10"/>
          </p:nvPr>
        </p:nvSpPr>
        <p:spPr/>
        <p:txBody>
          <a:bodyPr/>
          <a:lstStyle/>
          <a:p>
            <a:fld id="{9FA0F3E1-2E2F-462C-BD74-26240352AC3C}" type="datetimeFigureOut">
              <a:rPr lang="en-GB" smtClean="0"/>
              <a:t>14/01/2024</a:t>
            </a:fld>
            <a:endParaRPr lang="en-GB"/>
          </a:p>
        </p:txBody>
      </p:sp>
      <p:sp>
        <p:nvSpPr>
          <p:cNvPr id="5" name="Footer Placeholder 4">
            <a:extLst>
              <a:ext uri="{FF2B5EF4-FFF2-40B4-BE49-F238E27FC236}">
                <a16:creationId xmlns:a16="http://schemas.microsoft.com/office/drawing/2014/main" id="{B866F133-9AF1-447B-ADFF-FE91B571F2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427C9B-DE4A-4A6B-B2F2-DD2D5CB0500E}"/>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2540198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424035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FB070-81C7-44F7-882A-E6A48A78F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189FDC-7719-4E68-AC55-26570C267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8AC7CA-9175-4A41-B18C-02C71EC1B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0F3E1-2E2F-462C-BD74-26240352AC3C}" type="datetimeFigureOut">
              <a:rPr lang="en-GB" smtClean="0"/>
              <a:t>14/01/2024</a:t>
            </a:fld>
            <a:endParaRPr lang="en-GB"/>
          </a:p>
        </p:txBody>
      </p:sp>
      <p:sp>
        <p:nvSpPr>
          <p:cNvPr id="5" name="Footer Placeholder 4">
            <a:extLst>
              <a:ext uri="{FF2B5EF4-FFF2-40B4-BE49-F238E27FC236}">
                <a16:creationId xmlns:a16="http://schemas.microsoft.com/office/drawing/2014/main" id="{C9236823-BBCC-4234-AF75-86F9106D5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91730D-D705-475C-9788-57491963B3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E1935-8E90-4B31-88F5-54EA7EEA6ACF}" type="slidenum">
              <a:rPr lang="en-GB" smtClean="0"/>
              <a:t>‹N›</a:t>
            </a:fld>
            <a:endParaRPr lang="en-GB"/>
          </a:p>
        </p:txBody>
      </p:sp>
    </p:spTree>
    <p:extLst>
      <p:ext uri="{BB962C8B-B14F-4D97-AF65-F5344CB8AC3E}">
        <p14:creationId xmlns:p14="http://schemas.microsoft.com/office/powerpoint/2010/main" val="242856401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audio" Target="../media/audio72.wav"/><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3.wav"/><Relationship Id="rId2" Type="http://schemas.openxmlformats.org/officeDocument/2006/relationships/notesSlide" Target="../notesSlides/notesSlide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3.png"/><Relationship Id="rId10" Type="http://schemas.openxmlformats.org/officeDocument/2006/relationships/audio" Target="../media/audio8.wav"/><Relationship Id="rId19" Type="http://schemas.openxmlformats.org/officeDocument/2006/relationships/image" Target="../media/image6.sv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audio" Target="../media/audio20.wav"/><Relationship Id="rId18" Type="http://schemas.openxmlformats.org/officeDocument/2006/relationships/image" Target="../media/image9.png"/><Relationship Id="rId26" Type="http://schemas.openxmlformats.org/officeDocument/2006/relationships/image" Target="../media/image16.png"/><Relationship Id="rId3" Type="http://schemas.openxmlformats.org/officeDocument/2006/relationships/audio" Target="../media/audio14.wav"/><Relationship Id="rId21"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audio" Target="../media/audio19.wav"/><Relationship Id="rId17" Type="http://schemas.openxmlformats.org/officeDocument/2006/relationships/audio" Target="../media/audio24.wav"/><Relationship Id="rId25"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audio" Target="../media/audio23.wav"/><Relationship Id="rId20" Type="http://schemas.microsoft.com/office/2007/relationships/hdphoto" Target="../media/hdphoto1.wdp"/><Relationship Id="rId1" Type="http://schemas.openxmlformats.org/officeDocument/2006/relationships/slideLayout" Target="../slideLayouts/slideLayout24.xml"/><Relationship Id="rId6" Type="http://schemas.openxmlformats.org/officeDocument/2006/relationships/image" Target="../media/image8.png"/><Relationship Id="rId11" Type="http://schemas.openxmlformats.org/officeDocument/2006/relationships/audio" Target="../media/audio18.wav"/><Relationship Id="rId24"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audio" Target="../media/audio22.wav"/><Relationship Id="rId23" Type="http://schemas.openxmlformats.org/officeDocument/2006/relationships/image" Target="../media/image13.png"/><Relationship Id="rId28" Type="http://schemas.openxmlformats.org/officeDocument/2006/relationships/image" Target="../media/image18.png"/><Relationship Id="rId10" Type="http://schemas.openxmlformats.org/officeDocument/2006/relationships/audio" Target="../media/audio17.wav"/><Relationship Id="rId19" Type="http://schemas.openxmlformats.org/officeDocument/2006/relationships/image" Target="../media/image10.png"/><Relationship Id="rId4" Type="http://schemas.openxmlformats.org/officeDocument/2006/relationships/audio" Target="../media/audio15.wav"/><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image" Target="../media/image12.png"/><Relationship Id="rId27"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5.png"/><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5" Type="http://schemas.openxmlformats.org/officeDocument/2006/relationships/audio" Target="../media/audio35.wav"/><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3" Type="http://schemas.openxmlformats.org/officeDocument/2006/relationships/image" Target="../media/image19.png"/><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6.svg"/><Relationship Id="rId11" Type="http://schemas.openxmlformats.org/officeDocument/2006/relationships/audio" Target="../media/audio41.wav"/><Relationship Id="rId5" Type="http://schemas.openxmlformats.org/officeDocument/2006/relationships/image" Target="../media/image5.png"/><Relationship Id="rId15" Type="http://schemas.openxmlformats.org/officeDocument/2006/relationships/audio" Target="../media/audio45.wav"/><Relationship Id="rId10" Type="http://schemas.openxmlformats.org/officeDocument/2006/relationships/audio" Target="../media/audio40.wav"/><Relationship Id="rId4" Type="http://schemas.openxmlformats.org/officeDocument/2006/relationships/audio" Target="../media/audio36.wav"/><Relationship Id="rId9" Type="http://schemas.openxmlformats.org/officeDocument/2006/relationships/audio" Target="../media/audio39.wav"/><Relationship Id="rId14" Type="http://schemas.openxmlformats.org/officeDocument/2006/relationships/audio" Target="../media/audio44.wav"/></Relationships>
</file>

<file path=ppt/slides/_rels/slide6.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6.svg"/><Relationship Id="rId18" Type="http://schemas.openxmlformats.org/officeDocument/2006/relationships/audio" Target="../media/audio58.wav"/><Relationship Id="rId3" Type="http://schemas.openxmlformats.org/officeDocument/2006/relationships/audio" Target="../media/audio46.wav"/><Relationship Id="rId21" Type="http://schemas.openxmlformats.org/officeDocument/2006/relationships/image" Target="../media/image8.png"/><Relationship Id="rId7" Type="http://schemas.openxmlformats.org/officeDocument/2006/relationships/audio" Target="../media/audio50.wav"/><Relationship Id="rId12" Type="http://schemas.openxmlformats.org/officeDocument/2006/relationships/image" Target="../media/image5.png"/><Relationship Id="rId17" Type="http://schemas.openxmlformats.org/officeDocument/2006/relationships/audio" Target="../media/audio57.wav"/><Relationship Id="rId2" Type="http://schemas.openxmlformats.org/officeDocument/2006/relationships/notesSlide" Target="../notesSlides/notesSlide6.xml"/><Relationship Id="rId16" Type="http://schemas.openxmlformats.org/officeDocument/2006/relationships/audio" Target="../media/audio56.wav"/><Relationship Id="rId20" Type="http://schemas.openxmlformats.org/officeDocument/2006/relationships/audio" Target="../media/audio60.wav"/><Relationship Id="rId1" Type="http://schemas.openxmlformats.org/officeDocument/2006/relationships/slideLayout" Target="../slideLayouts/slideLayout19.xml"/><Relationship Id="rId6" Type="http://schemas.openxmlformats.org/officeDocument/2006/relationships/audio" Target="../media/audio49.wav"/><Relationship Id="rId11" Type="http://schemas.openxmlformats.org/officeDocument/2006/relationships/image" Target="../media/image21.png"/><Relationship Id="rId5" Type="http://schemas.openxmlformats.org/officeDocument/2006/relationships/audio" Target="../media/audio48.wav"/><Relationship Id="rId15" Type="http://schemas.openxmlformats.org/officeDocument/2006/relationships/audio" Target="../media/audio55.wav"/><Relationship Id="rId10" Type="http://schemas.openxmlformats.org/officeDocument/2006/relationships/audio" Target="../media/audio53.wav"/><Relationship Id="rId19" Type="http://schemas.openxmlformats.org/officeDocument/2006/relationships/audio" Target="../media/audio59.wav"/><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audio" Target="../media/audio54.wav"/><Relationship Id="rId22" Type="http://schemas.openxmlformats.org/officeDocument/2006/relationships/image" Target="../media/image22.gif"/></Relationships>
</file>

<file path=ppt/slides/_rels/slide7.xml.rels><?xml version="1.0" encoding="UTF-8" standalone="yes"?>
<Relationships xmlns="http://schemas.openxmlformats.org/package/2006/relationships"><Relationship Id="rId13" Type="http://schemas.openxmlformats.org/officeDocument/2006/relationships/audio" Target="../media/audio70.wav"/><Relationship Id="rId18" Type="http://schemas.openxmlformats.org/officeDocument/2006/relationships/image" Target="../media/image28.gif"/><Relationship Id="rId26" Type="http://schemas.openxmlformats.org/officeDocument/2006/relationships/image" Target="../media/image36.png"/><Relationship Id="rId3" Type="http://schemas.openxmlformats.org/officeDocument/2006/relationships/audio" Target="../media/audio61.wav"/><Relationship Id="rId21" Type="http://schemas.openxmlformats.org/officeDocument/2006/relationships/image" Target="../media/image31.png"/><Relationship Id="rId7" Type="http://schemas.openxmlformats.org/officeDocument/2006/relationships/audio" Target="../media/audio65.wav"/><Relationship Id="rId12" Type="http://schemas.openxmlformats.org/officeDocument/2006/relationships/image" Target="../media/image23.png"/><Relationship Id="rId17" Type="http://schemas.openxmlformats.org/officeDocument/2006/relationships/image" Target="../media/image27.gif"/><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notesSlide" Target="../notesSlides/notesSlide7.xml"/><Relationship Id="rId16" Type="http://schemas.openxmlformats.org/officeDocument/2006/relationships/image" Target="../media/image26.gif"/><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audio" Target="../media/audio64.wav"/><Relationship Id="rId11" Type="http://schemas.openxmlformats.org/officeDocument/2006/relationships/audio" Target="../media/audio69.wav"/><Relationship Id="rId24" Type="http://schemas.openxmlformats.org/officeDocument/2006/relationships/image" Target="../media/image34.png"/><Relationship Id="rId32" Type="http://schemas.openxmlformats.org/officeDocument/2006/relationships/image" Target="../media/image42.png"/><Relationship Id="rId5" Type="http://schemas.openxmlformats.org/officeDocument/2006/relationships/audio" Target="../media/audio63.wav"/><Relationship Id="rId15" Type="http://schemas.openxmlformats.org/officeDocument/2006/relationships/image" Target="../media/image25.gif"/><Relationship Id="rId23" Type="http://schemas.openxmlformats.org/officeDocument/2006/relationships/image" Target="../media/image33.png"/><Relationship Id="rId28" Type="http://schemas.openxmlformats.org/officeDocument/2006/relationships/image" Target="../media/image38.jpeg"/><Relationship Id="rId10" Type="http://schemas.openxmlformats.org/officeDocument/2006/relationships/audio" Target="../media/audio68.wav"/><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audio" Target="../media/audio62.wav"/><Relationship Id="rId9" Type="http://schemas.openxmlformats.org/officeDocument/2006/relationships/audio" Target="../media/audio67.wav"/><Relationship Id="rId14" Type="http://schemas.openxmlformats.org/officeDocument/2006/relationships/image" Target="../media/image24.gif"/><Relationship Id="rId22" Type="http://schemas.openxmlformats.org/officeDocument/2006/relationships/image" Target="../media/image32.gif"/><Relationship Id="rId27" Type="http://schemas.openxmlformats.org/officeDocument/2006/relationships/image" Target="../media/image37.png"/><Relationship Id="rId30" Type="http://schemas.openxmlformats.org/officeDocument/2006/relationships/image" Target="../media/image40.png"/><Relationship Id="rId8" Type="http://schemas.openxmlformats.org/officeDocument/2006/relationships/audio" Target="../media/audio66.wav"/></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audio" Target="../media/audio71.wav"/></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169449" y="5725666"/>
            <a:ext cx="405439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srgbClr val="3B3838"/>
              </a:buClr>
              <a:buSzTx/>
              <a:tabLst/>
              <a:defRPr/>
            </a:pPr>
            <a:r>
              <a:rPr lang="fr-FR" sz="2800" b="1" spc="-1" dirty="0" err="1">
                <a:solidFill>
                  <a:srgbClr val="3B3838"/>
                </a:solidFill>
                <a:latin typeface="Century Gothic" panose="020B0502020202020204" pitchFamily="34" charset="0"/>
                <a:ea typeface="Century Gothic"/>
              </a:rPr>
              <a:t>Phonics</a:t>
            </a:r>
            <a:r>
              <a:rPr lang="fr-FR" sz="2800" b="1" spc="-1" dirty="0">
                <a:solidFill>
                  <a:srgbClr val="3B3838"/>
                </a:solidFill>
                <a:latin typeface="Century Gothic" panose="020B0502020202020204" pitchFamily="34" charset="0"/>
                <a:ea typeface="Century Gothic"/>
              </a:rPr>
              <a:t>, </a:t>
            </a:r>
            <a:r>
              <a:rPr lang="fr-FR" sz="2800" b="1" spc="-1" dirty="0" err="1">
                <a:solidFill>
                  <a:srgbClr val="3B3838"/>
                </a:solidFill>
                <a:latin typeface="Century Gothic" panose="020B0502020202020204" pitchFamily="34" charset="0"/>
                <a:ea typeface="Century Gothic"/>
              </a:rPr>
              <a:t>Vocabulary</a:t>
            </a:r>
            <a:r>
              <a:rPr lang="fr-FR" sz="2800" b="1" spc="-1" dirty="0">
                <a:solidFill>
                  <a:srgbClr val="3B3838"/>
                </a:solidFill>
                <a:latin typeface="Century Gothic" panose="020B0502020202020204" pitchFamily="34" charset="0"/>
                <a:ea typeface="Century Gothic"/>
              </a:rPr>
              <a:t> and </a:t>
            </a:r>
            <a:r>
              <a:rPr lang="fr-FR" sz="2800" b="1" spc="-1" dirty="0" err="1">
                <a:solidFill>
                  <a:srgbClr val="3B3838"/>
                </a:solidFill>
                <a:latin typeface="Century Gothic" panose="020B0502020202020204" pitchFamily="34" charset="0"/>
                <a:ea typeface="Century Gothic"/>
              </a:rPr>
              <a:t>Grammar</a:t>
            </a:r>
            <a:r>
              <a:rPr lang="fr-FR" sz="2800" b="1" spc="-1" dirty="0">
                <a:solidFill>
                  <a:srgbClr val="3B3838"/>
                </a:solidFill>
                <a:latin typeface="Century Gothic" panose="020B0502020202020204" pitchFamily="34" charset="0"/>
                <a:ea typeface="Century Gothic"/>
              </a:rPr>
              <a:t> </a:t>
            </a:r>
            <a:r>
              <a:rPr lang="fr-FR" sz="2800" b="1" spc="-1" dirty="0" err="1">
                <a:solidFill>
                  <a:srgbClr val="3B3838"/>
                </a:solidFill>
                <a:latin typeface="Century Gothic" panose="020B0502020202020204" pitchFamily="34" charset="0"/>
                <a:ea typeface="Century Gothic"/>
              </a:rPr>
              <a:t>revision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191845"/>
            <a:ext cx="4350240" cy="1144800"/>
          </a:xfrm>
        </p:spPr>
        <p:txBody>
          <a:bodyPr/>
          <a:lstStyle/>
          <a:p>
            <a:pPr algn="ctr"/>
            <a:r>
              <a:rPr lang="en-GB" sz="4000" b="1" spc="-1" dirty="0">
                <a:solidFill>
                  <a:srgbClr val="3B3838"/>
                </a:solidFill>
                <a:latin typeface="Century Gothic" panose="020B0502020202020204" pitchFamily="34" charset="0"/>
                <a:ea typeface="Century Gothic"/>
              </a:rPr>
              <a:t>What I can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9</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3" name="CustomShape 3">
            <a:extLst>
              <a:ext uri="{FF2B5EF4-FFF2-40B4-BE49-F238E27FC236}">
                <a16:creationId xmlns:a16="http://schemas.microsoft.com/office/drawing/2014/main" id="{9D6F4C59-C534-67CC-3B3E-3F1E0270CA72}"/>
              </a:ext>
            </a:extLst>
          </p:cNvPr>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pic>
        <p:nvPicPr>
          <p:cNvPr id="4" name="Picture 3" descr="A picture containing icon&#10;&#10;Description automatically generated">
            <a:extLst>
              <a:ext uri="{FF2B5EF4-FFF2-40B4-BE49-F238E27FC236}">
                <a16:creationId xmlns:a16="http://schemas.microsoft.com/office/drawing/2014/main" id="{C5AABFF1-D455-7BC4-D791-44DE6106E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7" y="1603385"/>
            <a:ext cx="4021580" cy="3525166"/>
          </a:xfrm>
          <a:prstGeom prst="rect">
            <a:avLst/>
          </a:prstGeom>
        </p:spPr>
      </p:pic>
      <p:sp>
        <p:nvSpPr>
          <p:cNvPr id="5" name="TextBox 4">
            <a:extLst>
              <a:ext uri="{FF2B5EF4-FFF2-40B4-BE49-F238E27FC236}">
                <a16:creationId xmlns:a16="http://schemas.microsoft.com/office/drawing/2014/main" id="{A6F44EA6-53F8-D784-0605-3D5C0C93AEC7}"/>
              </a:ext>
            </a:extLst>
          </p:cNvPr>
          <p:cNvSpPr txBox="1"/>
          <p:nvPr/>
        </p:nvSpPr>
        <p:spPr>
          <a:xfrm rot="20771839">
            <a:off x="2001514" y="2283769"/>
            <a:ext cx="2139399" cy="954107"/>
          </a:xfrm>
          <a:prstGeom prst="rect">
            <a:avLst/>
          </a:prstGeom>
          <a:noFill/>
        </p:spPr>
        <p:txBody>
          <a:bodyPr wrap="square" rtlCol="0">
            <a:spAutoFit/>
          </a:bodyPr>
          <a:lstStyle/>
          <a:p>
            <a:pPr algn="ctr"/>
            <a:r>
              <a:rPr lang="en-GB" sz="2800" b="1" dirty="0">
                <a:solidFill>
                  <a:schemeClr val="bg2">
                    <a:lumMod val="50000"/>
                  </a:schemeClr>
                </a:solidFill>
                <a:latin typeface="Century Gothic" panose="020B0502020202020204" pitchFamily="34" charset="0"/>
              </a:rPr>
              <a:t>Ich </a:t>
            </a:r>
            <a:r>
              <a:rPr lang="en-GB" sz="2800" b="1" dirty="0" err="1">
                <a:solidFill>
                  <a:schemeClr val="bg2">
                    <a:lumMod val="50000"/>
                  </a:schemeClr>
                </a:solidFill>
                <a:latin typeface="Century Gothic" panose="020B0502020202020204" pitchFamily="34" charset="0"/>
              </a:rPr>
              <a:t>kann</a:t>
            </a:r>
            <a:r>
              <a:rPr lang="en-GB" sz="2800" b="1" dirty="0">
                <a:solidFill>
                  <a:schemeClr val="bg2">
                    <a:lumMod val="50000"/>
                  </a:schemeClr>
                </a:solidFill>
                <a:latin typeface="Century Gothic" panose="020B0502020202020204" pitchFamily="34" charset="0"/>
              </a:rPr>
              <a:t> das!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50;p8">
            <a:extLst>
              <a:ext uri="{FF2B5EF4-FFF2-40B4-BE49-F238E27FC236}">
                <a16:creationId xmlns:a16="http://schemas.microsoft.com/office/drawing/2014/main" id="{C988F390-3F1F-4F07-98D8-61EF4D16B612}"/>
              </a:ext>
            </a:extLst>
          </p:cNvPr>
          <p:cNvSpPr txBox="1"/>
          <p:nvPr/>
        </p:nvSpPr>
        <p:spPr>
          <a:xfrm>
            <a:off x="538460" y="1987647"/>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B</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9" name="Graphic 8" descr="Teacher">
            <a:extLst>
              <a:ext uri="{FF2B5EF4-FFF2-40B4-BE49-F238E27FC236}">
                <a16:creationId xmlns:a16="http://schemas.microsoft.com/office/drawing/2014/main" id="{E5A4433D-59C0-4F01-91F2-34B1138BCC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281" y="924295"/>
            <a:ext cx="914400" cy="914400"/>
          </a:xfrm>
          <a:prstGeom prst="rect">
            <a:avLst/>
          </a:prstGeom>
        </p:spPr>
      </p:pic>
      <p:sp>
        <p:nvSpPr>
          <p:cNvPr id="10" name="Speech Bubble: Rectangle with Corners Rounded 9">
            <a:hlinkClick r:id="" action="ppaction://noaction">
              <a:snd r:embed="rId5" name="T2_W9_6.1.wav"/>
            </a:hlinkClick>
            <a:extLst>
              <a:ext uri="{FF2B5EF4-FFF2-40B4-BE49-F238E27FC236}">
                <a16:creationId xmlns:a16="http://schemas.microsoft.com/office/drawing/2014/main" id="{B03EF866-3853-4FA9-97A4-3367759EDE9B}"/>
              </a:ext>
            </a:extLst>
          </p:cNvPr>
          <p:cNvSpPr/>
          <p:nvPr/>
        </p:nvSpPr>
        <p:spPr>
          <a:xfrm>
            <a:off x="957767" y="1130567"/>
            <a:ext cx="3800669" cy="417251"/>
          </a:xfrm>
          <a:prstGeom prst="wedgeRoundRectCallout">
            <a:avLst>
              <a:gd name="adj1" fmla="val -59529"/>
              <a:gd name="adj2" fmla="val -181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Hör</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zu</a:t>
            </a:r>
            <a:r>
              <a:rPr kumimoji="0" lang="es-ES" sz="24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Was</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hörst</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du?</a:t>
            </a:r>
            <a:endParaRPr kumimoji="0" lang="es-ES" sz="2400" b="1" i="0" u="none" strike="noStrike" kern="0" cap="none" spc="0" normalizeH="0" baseline="0" noProof="0" dirty="0">
              <a:ln>
                <a:noFill/>
              </a:ln>
              <a:solidFill>
                <a:prstClr val="white"/>
              </a:solidFill>
              <a:effectLst/>
              <a:uLnTx/>
              <a:uFillTx/>
              <a:latin typeface="Arial"/>
              <a:ea typeface="+mn-ea"/>
              <a:cs typeface="Arial"/>
              <a:sym typeface="Arial"/>
            </a:endParaRPr>
          </a:p>
        </p:txBody>
      </p:sp>
      <p:graphicFrame>
        <p:nvGraphicFramePr>
          <p:cNvPr id="50" name="Google Shape;339;p8">
            <a:extLst>
              <a:ext uri="{FF2B5EF4-FFF2-40B4-BE49-F238E27FC236}">
                <a16:creationId xmlns:a16="http://schemas.microsoft.com/office/drawing/2014/main" id="{DC152696-31F3-4F8F-AA17-0D5C1975E8AA}"/>
              </a:ext>
            </a:extLst>
          </p:cNvPr>
          <p:cNvGraphicFramePr/>
          <p:nvPr/>
        </p:nvGraphicFramePr>
        <p:xfrm>
          <a:off x="4465859" y="5977585"/>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Fehler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Spiel</a:t>
                      </a:r>
                    </a:p>
                  </a:txBody>
                  <a:tcPr marL="91450" marR="91450" marT="45725" marB="45725"/>
                </a:tc>
                <a:extLst>
                  <a:ext uri="{0D108BD9-81ED-4DB2-BD59-A6C34878D82A}">
                    <a16:rowId xmlns:a16="http://schemas.microsoft.com/office/drawing/2014/main" val="10000"/>
                  </a:ext>
                </a:extLst>
              </a:tr>
            </a:tbl>
          </a:graphicData>
        </a:graphic>
      </p:graphicFrame>
      <p:pic>
        <p:nvPicPr>
          <p:cNvPr id="65" name="Picture 64" descr="A picture containing text, clipart&#10;&#10;Description automatically generated">
            <a:extLst>
              <a:ext uri="{FF2B5EF4-FFF2-40B4-BE49-F238E27FC236}">
                <a16:creationId xmlns:a16="http://schemas.microsoft.com/office/drawing/2014/main" id="{3089FA93-EE9A-4F19-AB16-F57421484E1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3505" y="57355"/>
            <a:ext cx="1097375" cy="1402202"/>
          </a:xfrm>
          <a:prstGeom prst="rect">
            <a:avLst/>
          </a:prstGeom>
        </p:spPr>
      </p:pic>
      <p:sp>
        <p:nvSpPr>
          <p:cNvPr id="66" name="Title 1">
            <a:extLst>
              <a:ext uri="{FF2B5EF4-FFF2-40B4-BE49-F238E27FC236}">
                <a16:creationId xmlns:a16="http://schemas.microsoft.com/office/drawing/2014/main" id="{7EB4367C-36CC-43F8-B908-8C1C7EAA8D0C}"/>
              </a:ext>
            </a:extLst>
          </p:cNvPr>
          <p:cNvSpPr txBox="1">
            <a:spLocks/>
          </p:cNvSpPr>
          <p:nvPr/>
        </p:nvSpPr>
        <p:spPr>
          <a:xfrm>
            <a:off x="10309903" y="1383722"/>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67" name="Speech Bubble: Rectangle with Corners Rounded 66">
            <a:extLst>
              <a:ext uri="{FF2B5EF4-FFF2-40B4-BE49-F238E27FC236}">
                <a16:creationId xmlns:a16="http://schemas.microsoft.com/office/drawing/2014/main" id="{EC2A3FA7-FCCE-4185-9F31-838E982B648D}"/>
              </a:ext>
            </a:extLst>
          </p:cNvPr>
          <p:cNvSpPr/>
          <p:nvPr/>
        </p:nvSpPr>
        <p:spPr>
          <a:xfrm>
            <a:off x="9140167" y="1928513"/>
            <a:ext cx="2969915" cy="1599669"/>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masculine words for ‘a’ and ‘the’ change after most verbs: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einen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d</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erden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8" name="Google Shape;350;p8">
            <a:extLst>
              <a:ext uri="{FF2B5EF4-FFF2-40B4-BE49-F238E27FC236}">
                <a16:creationId xmlns:a16="http://schemas.microsoft.com/office/drawing/2014/main" id="{D3D3F1B4-D082-4A7D-8C20-7812A134C1DD}"/>
              </a:ext>
            </a:extLst>
          </p:cNvPr>
          <p:cNvSpPr txBox="1"/>
          <p:nvPr/>
        </p:nvSpPr>
        <p:spPr>
          <a:xfrm>
            <a:off x="538460" y="261428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69" name="Google Shape;350;p8">
            <a:extLst>
              <a:ext uri="{FF2B5EF4-FFF2-40B4-BE49-F238E27FC236}">
                <a16:creationId xmlns:a16="http://schemas.microsoft.com/office/drawing/2014/main" id="{B883A2A8-3083-41D9-830D-A861D53E0725}"/>
              </a:ext>
            </a:extLst>
          </p:cNvPr>
          <p:cNvSpPr txBox="1"/>
          <p:nvPr/>
        </p:nvSpPr>
        <p:spPr>
          <a:xfrm>
            <a:off x="521985" y="331918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0" name="Google Shape;350;p8">
            <a:extLst>
              <a:ext uri="{FF2B5EF4-FFF2-40B4-BE49-F238E27FC236}">
                <a16:creationId xmlns:a16="http://schemas.microsoft.com/office/drawing/2014/main" id="{3ED66425-5D5B-4937-BA95-565D5F92EB62}"/>
              </a:ext>
            </a:extLst>
          </p:cNvPr>
          <p:cNvSpPr txBox="1"/>
          <p:nvPr/>
        </p:nvSpPr>
        <p:spPr>
          <a:xfrm>
            <a:off x="511659" y="4008583"/>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1" name="Google Shape;350;p8">
            <a:extLst>
              <a:ext uri="{FF2B5EF4-FFF2-40B4-BE49-F238E27FC236}">
                <a16:creationId xmlns:a16="http://schemas.microsoft.com/office/drawing/2014/main" id="{FC95A572-C65F-4EFB-924D-2C640DE7FDA2}"/>
              </a:ext>
            </a:extLst>
          </p:cNvPr>
          <p:cNvSpPr txBox="1"/>
          <p:nvPr/>
        </p:nvSpPr>
        <p:spPr>
          <a:xfrm>
            <a:off x="495000" y="4666737"/>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2" name="Google Shape;350;p8">
            <a:extLst>
              <a:ext uri="{FF2B5EF4-FFF2-40B4-BE49-F238E27FC236}">
                <a16:creationId xmlns:a16="http://schemas.microsoft.com/office/drawing/2014/main" id="{66B8E8A5-5F5A-4B06-A8B6-F2807AB75BF0}"/>
              </a:ext>
            </a:extLst>
          </p:cNvPr>
          <p:cNvSpPr txBox="1"/>
          <p:nvPr/>
        </p:nvSpPr>
        <p:spPr>
          <a:xfrm>
            <a:off x="484858" y="533627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3" name="Google Shape;350;p8">
            <a:extLst>
              <a:ext uri="{FF2B5EF4-FFF2-40B4-BE49-F238E27FC236}">
                <a16:creationId xmlns:a16="http://schemas.microsoft.com/office/drawing/2014/main" id="{0254B85A-2725-48AA-805F-82FAB2E8B59E}"/>
              </a:ext>
            </a:extLst>
          </p:cNvPr>
          <p:cNvSpPr txBox="1"/>
          <p:nvPr/>
        </p:nvSpPr>
        <p:spPr>
          <a:xfrm>
            <a:off x="484858" y="604385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6" name="TextBox 75">
            <a:extLst>
              <a:ext uri="{FF2B5EF4-FFF2-40B4-BE49-F238E27FC236}">
                <a16:creationId xmlns:a16="http://schemas.microsoft.com/office/drawing/2014/main" id="{51B761FC-4C8B-40CA-B198-CB2A43814CCF}"/>
              </a:ext>
            </a:extLst>
          </p:cNvPr>
          <p:cNvSpPr txBox="1"/>
          <p:nvPr/>
        </p:nvSpPr>
        <p:spPr>
          <a:xfrm>
            <a:off x="-372" y="-41733"/>
            <a:ext cx="86774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Revising verbs, definite and indefinite articles</a:t>
            </a:r>
          </a:p>
        </p:txBody>
      </p:sp>
      <p:sp>
        <p:nvSpPr>
          <p:cNvPr id="30" name="TextBox 29">
            <a:extLst>
              <a:ext uri="{FF2B5EF4-FFF2-40B4-BE49-F238E27FC236}">
                <a16:creationId xmlns:a16="http://schemas.microsoft.com/office/drawing/2014/main" id="{1823AB8D-FDAE-3FB8-40E1-10B6C8452C50}"/>
              </a:ext>
            </a:extLst>
          </p:cNvPr>
          <p:cNvSpPr txBox="1"/>
          <p:nvPr/>
        </p:nvSpPr>
        <p:spPr>
          <a:xfrm>
            <a:off x="21227" y="356318"/>
            <a:ext cx="991104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Ronja’s phone signal is bad and she can only hear the middle of sentences. </a:t>
            </a:r>
          </a:p>
          <a:p>
            <a:r>
              <a:rPr lang="en-GB" sz="2000" dirty="0">
                <a:solidFill>
                  <a:srgbClr val="002060"/>
                </a:solidFill>
                <a:latin typeface="Century Gothic" panose="020B0502020202020204" pitchFamily="34" charset="0"/>
              </a:rPr>
              <a:t>What was the beginning and end of each sentence? </a:t>
            </a:r>
          </a:p>
        </p:txBody>
      </p:sp>
      <p:pic>
        <p:nvPicPr>
          <p:cNvPr id="78" name="Picture 77" descr="A cartoon of a person with her hands in her pockets&#10;&#10;Description automatically generated">
            <a:extLst>
              <a:ext uri="{FF2B5EF4-FFF2-40B4-BE49-F238E27FC236}">
                <a16:creationId xmlns:a16="http://schemas.microsoft.com/office/drawing/2014/main" id="{03C984BB-AE9C-A13B-4427-13123F1A4FD0}"/>
              </a:ext>
            </a:extLst>
          </p:cNvPr>
          <p:cNvPicPr>
            <a:picLocks noChangeAspect="1"/>
          </p:cNvPicPr>
          <p:nvPr/>
        </p:nvPicPr>
        <p:blipFill rotWithShape="1">
          <a:blip r:embed="rId7">
            <a:extLst>
              <a:ext uri="{28A0092B-C50C-407E-A947-70E740481C1C}">
                <a14:useLocalDpi xmlns:a14="http://schemas.microsoft.com/office/drawing/2010/main" val="0"/>
              </a:ext>
            </a:extLst>
          </a:blip>
          <a:srcRect b="53238"/>
          <a:stretch/>
        </p:blipFill>
        <p:spPr>
          <a:xfrm>
            <a:off x="9282985" y="3461576"/>
            <a:ext cx="2649682" cy="3206961"/>
          </a:xfrm>
          <a:prstGeom prst="rect">
            <a:avLst/>
          </a:prstGeom>
        </p:spPr>
      </p:pic>
      <p:graphicFrame>
        <p:nvGraphicFramePr>
          <p:cNvPr id="79" name="Google Shape;339;p8">
            <a:extLst>
              <a:ext uri="{FF2B5EF4-FFF2-40B4-BE49-F238E27FC236}">
                <a16:creationId xmlns:a16="http://schemas.microsoft.com/office/drawing/2014/main" id="{557D1827-5DF6-C134-8AD0-276A751A06AD}"/>
              </a:ext>
            </a:extLst>
          </p:cNvPr>
          <p:cNvGraphicFramePr/>
          <p:nvPr/>
        </p:nvGraphicFramePr>
        <p:xfrm>
          <a:off x="4465859" y="5304983"/>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Geschichte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Brief</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0" name="Google Shape;339;p8">
            <a:extLst>
              <a:ext uri="{FF2B5EF4-FFF2-40B4-BE49-F238E27FC236}">
                <a16:creationId xmlns:a16="http://schemas.microsoft.com/office/drawing/2014/main" id="{72EFA352-88F0-0DE2-D0D9-D8CA9477787F}"/>
              </a:ext>
            </a:extLst>
          </p:cNvPr>
          <p:cNvGraphicFramePr/>
          <p:nvPr/>
        </p:nvGraphicFramePr>
        <p:xfrm>
          <a:off x="4465859" y="1941963"/>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Katze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Brief</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1" name="Google Shape;339;p8">
            <a:extLst>
              <a:ext uri="{FF2B5EF4-FFF2-40B4-BE49-F238E27FC236}">
                <a16:creationId xmlns:a16="http://schemas.microsoft.com/office/drawing/2014/main" id="{E9D1AE96-A4A2-0C74-30A9-533D0D2F447D}"/>
              </a:ext>
            </a:extLst>
          </p:cNvPr>
          <p:cNvGraphicFramePr/>
          <p:nvPr/>
        </p:nvGraphicFramePr>
        <p:xfrm>
          <a:off x="4465859" y="2614567"/>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Song</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Spiel</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2" name="Google Shape;339;p8">
            <a:extLst>
              <a:ext uri="{FF2B5EF4-FFF2-40B4-BE49-F238E27FC236}">
                <a16:creationId xmlns:a16="http://schemas.microsoft.com/office/drawing/2014/main" id="{A9104CEA-B8B9-A52E-F7A0-94186589A256}"/>
              </a:ext>
            </a:extLst>
          </p:cNvPr>
          <p:cNvGraphicFramePr/>
          <p:nvPr/>
        </p:nvGraphicFramePr>
        <p:xfrm>
          <a:off x="4465859" y="3287171"/>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Papier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Computer</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3" name="Google Shape;339;p8">
            <a:extLst>
              <a:ext uri="{FF2B5EF4-FFF2-40B4-BE49-F238E27FC236}">
                <a16:creationId xmlns:a16="http://schemas.microsoft.com/office/drawing/2014/main" id="{3F44FACF-407B-D9F3-FFEE-8005951D2030}"/>
              </a:ext>
            </a:extLst>
          </p:cNvPr>
          <p:cNvGraphicFramePr/>
          <p:nvPr/>
        </p:nvGraphicFramePr>
        <p:xfrm>
          <a:off x="4465859" y="3959775"/>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Baum</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Haus</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4" name="Google Shape;339;p8">
            <a:extLst>
              <a:ext uri="{FF2B5EF4-FFF2-40B4-BE49-F238E27FC236}">
                <a16:creationId xmlns:a16="http://schemas.microsoft.com/office/drawing/2014/main" id="{9FEE7933-47D8-41ED-0EA5-37032E00397F}"/>
              </a:ext>
            </a:extLst>
          </p:cNvPr>
          <p:cNvGraphicFramePr/>
          <p:nvPr/>
        </p:nvGraphicFramePr>
        <p:xfrm>
          <a:off x="4465859" y="4632379"/>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Hilfe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err="1">
                          <a:solidFill>
                            <a:srgbClr val="002060"/>
                          </a:solidFill>
                          <a:latin typeface="Century Gothic"/>
                          <a:sym typeface="Century Gothic"/>
                        </a:rPr>
                        <a:t>Fahrrad</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6" name="Google Shape;339;p8">
            <a:extLst>
              <a:ext uri="{FF2B5EF4-FFF2-40B4-BE49-F238E27FC236}">
                <a16:creationId xmlns:a16="http://schemas.microsoft.com/office/drawing/2014/main" id="{583C18D7-EAB5-9AC5-FB4C-006AFEE379A7}"/>
              </a:ext>
            </a:extLst>
          </p:cNvPr>
          <p:cNvGraphicFramePr/>
          <p:nvPr/>
        </p:nvGraphicFramePr>
        <p:xfrm>
          <a:off x="1008139" y="5977585"/>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ich</a:t>
                      </a:r>
                    </a:p>
                  </a:txBody>
                  <a:tcPr marL="91450" marR="91450" marT="45725" marB="45725"/>
                </a:tc>
                <a:tc>
                  <a:txBody>
                    <a:bodyPr/>
                    <a:lstStyle/>
                    <a:p>
                      <a:pPr marL="0" marR="0" lvl="0" indent="0" algn="ctr" rtl="0">
                        <a:spcBef>
                          <a:spcPts val="0"/>
                        </a:spcBef>
                        <a:spcAft>
                          <a:spcPts val="0"/>
                        </a:spcAft>
                        <a:buNone/>
                      </a:pPr>
                      <a:r>
                        <a:rPr lang="en-GB" sz="2400" dirty="0" err="1">
                          <a:solidFill>
                            <a:srgbClr val="002060"/>
                          </a:solidFill>
                          <a:latin typeface="Century Gothic"/>
                          <a:sym typeface="Century Gothic"/>
                        </a:rPr>
                        <a:t>sie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7" name="Google Shape;339;p8">
            <a:extLst>
              <a:ext uri="{FF2B5EF4-FFF2-40B4-BE49-F238E27FC236}">
                <a16:creationId xmlns:a16="http://schemas.microsoft.com/office/drawing/2014/main" id="{8D8A10E8-D5C5-2E5A-72E7-04B7F37EA944}"/>
              </a:ext>
            </a:extLst>
          </p:cNvPr>
          <p:cNvGraphicFramePr/>
          <p:nvPr/>
        </p:nvGraphicFramePr>
        <p:xfrm>
          <a:off x="1008139" y="5304983"/>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ich</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du</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8" name="Google Shape;339;p8">
            <a:extLst>
              <a:ext uri="{FF2B5EF4-FFF2-40B4-BE49-F238E27FC236}">
                <a16:creationId xmlns:a16="http://schemas.microsoft.com/office/drawing/2014/main" id="{30AF344C-3012-C399-C5FB-3CF65415C129}"/>
              </a:ext>
            </a:extLst>
          </p:cNvPr>
          <p:cNvGraphicFramePr/>
          <p:nvPr/>
        </p:nvGraphicFramePr>
        <p:xfrm>
          <a:off x="1008139" y="1941963"/>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ich</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du</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9" name="Google Shape;339;p8">
            <a:extLst>
              <a:ext uri="{FF2B5EF4-FFF2-40B4-BE49-F238E27FC236}">
                <a16:creationId xmlns:a16="http://schemas.microsoft.com/office/drawing/2014/main" id="{77A9F4AA-77E4-0C53-E2CB-526644F88CB2}"/>
              </a:ext>
            </a:extLst>
          </p:cNvPr>
          <p:cNvGraphicFramePr/>
          <p:nvPr/>
        </p:nvGraphicFramePr>
        <p:xfrm>
          <a:off x="1008139" y="2614567"/>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du</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0" name="Google Shape;339;p8">
            <a:extLst>
              <a:ext uri="{FF2B5EF4-FFF2-40B4-BE49-F238E27FC236}">
                <a16:creationId xmlns:a16="http://schemas.microsoft.com/office/drawing/2014/main" id="{C38CA041-1B8B-D797-3A46-F3F78148A3DF}"/>
              </a:ext>
            </a:extLst>
          </p:cNvPr>
          <p:cNvGraphicFramePr/>
          <p:nvPr/>
        </p:nvGraphicFramePr>
        <p:xfrm>
          <a:off x="1008139" y="3287171"/>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sie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ich</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1" name="Google Shape;339;p8">
            <a:extLst>
              <a:ext uri="{FF2B5EF4-FFF2-40B4-BE49-F238E27FC236}">
                <a16:creationId xmlns:a16="http://schemas.microsoft.com/office/drawing/2014/main" id="{22DD2D93-21A4-34CC-9F3D-23485979D498}"/>
              </a:ext>
            </a:extLst>
          </p:cNvPr>
          <p:cNvGraphicFramePr/>
          <p:nvPr/>
        </p:nvGraphicFramePr>
        <p:xfrm>
          <a:off x="1008139" y="3959775"/>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du</a:t>
                      </a:r>
                    </a:p>
                  </a:txBody>
                  <a:tcPr marL="91450" marR="91450" marT="45725" marB="45725"/>
                </a:tc>
                <a:tc>
                  <a:txBody>
                    <a:bodyPr/>
                    <a:lstStyle/>
                    <a:p>
                      <a:pPr marL="0" marR="0" lvl="0" indent="0" algn="ctr" rtl="0">
                        <a:spcBef>
                          <a:spcPts val="0"/>
                        </a:spcBef>
                        <a:spcAft>
                          <a:spcPts val="0"/>
                        </a:spcAft>
                        <a:buNone/>
                      </a:pPr>
                      <a:r>
                        <a:rPr lang="en-GB" sz="2400" dirty="0" err="1">
                          <a:solidFill>
                            <a:srgbClr val="002060"/>
                          </a:solidFill>
                          <a:latin typeface="Century Gothic"/>
                          <a:sym typeface="Century Gothic"/>
                        </a:rPr>
                        <a:t>sie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2" name="Google Shape;339;p8">
            <a:extLst>
              <a:ext uri="{FF2B5EF4-FFF2-40B4-BE49-F238E27FC236}">
                <a16:creationId xmlns:a16="http://schemas.microsoft.com/office/drawing/2014/main" id="{31346122-DA5F-BEE2-0412-D15AF58702E4}"/>
              </a:ext>
            </a:extLst>
          </p:cNvPr>
          <p:cNvGraphicFramePr/>
          <p:nvPr/>
        </p:nvGraphicFramePr>
        <p:xfrm>
          <a:off x="1008139" y="4632379"/>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ich</a:t>
                      </a:r>
                    </a:p>
                  </a:txBody>
                  <a:tcPr marL="91450" marR="91450" marT="45725" marB="45725"/>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23194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981245EA-2614-41B4-8125-97549347A01E}"/>
              </a:ext>
            </a:extLst>
          </p:cNvPr>
          <p:cNvSpPr txBox="1"/>
          <p:nvPr/>
        </p:nvSpPr>
        <p:spPr>
          <a:xfrm>
            <a:off x="5946679" y="1365116"/>
            <a:ext cx="498383" cy="546622"/>
          </a:xfrm>
          <a:prstGeom prst="rect">
            <a:avLst/>
          </a:prstGeom>
          <a:solidFill>
            <a:srgbClr val="00B050"/>
          </a:solidFill>
        </p:spPr>
        <p:txBody>
          <a:bodyPr wrap="square" rtlCol="0">
            <a:spAutoFit/>
          </a:bodyPr>
          <a:lstStyle/>
          <a:p>
            <a:endParaRPr lang="en-GB" dirty="0"/>
          </a:p>
        </p:txBody>
      </p:sp>
      <p:sp>
        <p:nvSpPr>
          <p:cNvPr id="38" name="TextBox 37">
            <a:extLst>
              <a:ext uri="{FF2B5EF4-FFF2-40B4-BE49-F238E27FC236}">
                <a16:creationId xmlns:a16="http://schemas.microsoft.com/office/drawing/2014/main" id="{DF9AB324-7FB8-4BE3-BD6C-C7987B455CF1}"/>
              </a:ext>
            </a:extLst>
          </p:cNvPr>
          <p:cNvSpPr txBox="1"/>
          <p:nvPr/>
        </p:nvSpPr>
        <p:spPr>
          <a:xfrm>
            <a:off x="2755276" y="1540389"/>
            <a:ext cx="498383" cy="546622"/>
          </a:xfrm>
          <a:prstGeom prst="rect">
            <a:avLst/>
          </a:prstGeom>
          <a:solidFill>
            <a:srgbClr val="00B050"/>
          </a:solidFill>
        </p:spPr>
        <p:txBody>
          <a:bodyPr wrap="square" rtlCol="0">
            <a:spAutoFit/>
          </a:bodyPr>
          <a:lstStyle/>
          <a:p>
            <a:endParaRPr lang="en-GB" dirty="0"/>
          </a:p>
        </p:txBody>
      </p:sp>
      <p:sp>
        <p:nvSpPr>
          <p:cNvPr id="37" name="TextBox 36">
            <a:extLst>
              <a:ext uri="{FF2B5EF4-FFF2-40B4-BE49-F238E27FC236}">
                <a16:creationId xmlns:a16="http://schemas.microsoft.com/office/drawing/2014/main" id="{F037176D-B286-4BAF-9F8B-A20884CA7943}"/>
              </a:ext>
            </a:extLst>
          </p:cNvPr>
          <p:cNvSpPr txBox="1"/>
          <p:nvPr/>
        </p:nvSpPr>
        <p:spPr>
          <a:xfrm>
            <a:off x="4303319" y="6091213"/>
            <a:ext cx="802557" cy="546622"/>
          </a:xfrm>
          <a:prstGeom prst="rect">
            <a:avLst/>
          </a:prstGeom>
          <a:solidFill>
            <a:srgbClr val="0070C0"/>
          </a:solidFill>
        </p:spPr>
        <p:txBody>
          <a:bodyPr wrap="square" rtlCol="0">
            <a:spAutoFit/>
          </a:bodyPr>
          <a:lstStyle/>
          <a:p>
            <a:endParaRPr lang="en-GB" dirty="0"/>
          </a:p>
        </p:txBody>
      </p:sp>
      <p:sp>
        <p:nvSpPr>
          <p:cNvPr id="12" name="TextBox 11">
            <a:extLst>
              <a:ext uri="{FF2B5EF4-FFF2-40B4-BE49-F238E27FC236}">
                <a16:creationId xmlns:a16="http://schemas.microsoft.com/office/drawing/2014/main" id="{5865954D-B3FD-4B54-873E-B9EE1FBB94DB}"/>
              </a:ext>
            </a:extLst>
          </p:cNvPr>
          <p:cNvSpPr txBox="1"/>
          <p:nvPr/>
        </p:nvSpPr>
        <p:spPr>
          <a:xfrm>
            <a:off x="8349011" y="5366407"/>
            <a:ext cx="802557" cy="546622"/>
          </a:xfrm>
          <a:prstGeom prst="rect">
            <a:avLst/>
          </a:prstGeom>
          <a:solidFill>
            <a:srgbClr val="0070C0"/>
          </a:solidFill>
        </p:spPr>
        <p:txBody>
          <a:bodyPr wrap="square" rtlCol="0">
            <a:spAutoFit/>
          </a:bodyPr>
          <a:lstStyle/>
          <a:p>
            <a:endParaRPr lang="en-GB" dirty="0"/>
          </a:p>
        </p:txBody>
      </p:sp>
      <p:pic>
        <p:nvPicPr>
          <p:cNvPr id="2" name="Picture 1">
            <a:extLst>
              <a:ext uri="{FF2B5EF4-FFF2-40B4-BE49-F238E27FC236}">
                <a16:creationId xmlns:a16="http://schemas.microsoft.com/office/drawing/2014/main" id="{B7220F17-FFFD-49A2-B1B7-39175C7929CD}"/>
              </a:ext>
            </a:extLst>
          </p:cNvPr>
          <p:cNvPicPr>
            <a:picLocks noChangeAspect="1"/>
          </p:cNvPicPr>
          <p:nvPr/>
        </p:nvPicPr>
        <p:blipFill>
          <a:blip r:embed="rId15"/>
          <a:stretch>
            <a:fillRect/>
          </a:stretch>
        </p:blipFill>
        <p:spPr>
          <a:xfrm>
            <a:off x="3824539" y="2162365"/>
            <a:ext cx="3474069" cy="3531833"/>
          </a:xfrm>
          <a:prstGeom prst="rect">
            <a:avLst/>
          </a:prstGeom>
        </p:spPr>
      </p:pic>
      <p:sp>
        <p:nvSpPr>
          <p:cNvPr id="16" name="TextBox 15">
            <a:extLst>
              <a:ext uri="{FF2B5EF4-FFF2-40B4-BE49-F238E27FC236}">
                <a16:creationId xmlns:a16="http://schemas.microsoft.com/office/drawing/2014/main" id="{5D120326-707C-4125-90FC-24558C482A3B}"/>
              </a:ext>
            </a:extLst>
          </p:cNvPr>
          <p:cNvSpPr txBox="1"/>
          <p:nvPr/>
        </p:nvSpPr>
        <p:spPr>
          <a:xfrm>
            <a:off x="-1205678" y="2223890"/>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4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ED7AB18-B66F-4C25-9ECF-D2BBC00D4D6A}"/>
              </a:ext>
            </a:extLst>
          </p:cNvPr>
          <p:cNvSpPr txBox="1"/>
          <p:nvPr/>
        </p:nvSpPr>
        <p:spPr>
          <a:xfrm>
            <a:off x="7957068" y="4160545"/>
            <a:ext cx="2183577"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H</a:t>
            </a:r>
            <a:r>
              <a:rPr lang="en-GB" sz="4800" dirty="0">
                <a:solidFill>
                  <a:srgbClr val="FF0066"/>
                </a:solidFill>
                <a:latin typeface="Century Gothic" panose="020B0502020202020204" pitchFamily="34" charset="0"/>
              </a:rPr>
              <a:t>au</a:t>
            </a:r>
            <a:r>
              <a:rPr lang="en-GB" sz="4800" dirty="0">
                <a:solidFill>
                  <a:srgbClr val="002060"/>
                </a:solidFill>
                <a:latin typeface="Century Gothic" panose="020B0502020202020204" pitchFamily="34" charset="0"/>
              </a:rPr>
              <a:t>s</a:t>
            </a:r>
          </a:p>
        </p:txBody>
      </p:sp>
      <p:sp>
        <p:nvSpPr>
          <p:cNvPr id="15" name="TextBox 14">
            <a:extLst>
              <a:ext uri="{FF2B5EF4-FFF2-40B4-BE49-F238E27FC236}">
                <a16:creationId xmlns:a16="http://schemas.microsoft.com/office/drawing/2014/main" id="{FD86C2E2-1A58-4D19-82B1-365D8AA3DEAC}"/>
              </a:ext>
            </a:extLst>
          </p:cNvPr>
          <p:cNvSpPr txBox="1"/>
          <p:nvPr/>
        </p:nvSpPr>
        <p:spPr>
          <a:xfrm>
            <a:off x="-1307332" y="3194493"/>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4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9EB91301-D2FC-4404-A973-CC2E2D9C639E}"/>
              </a:ext>
            </a:extLst>
          </p:cNvPr>
          <p:cNvSpPr txBox="1"/>
          <p:nvPr/>
        </p:nvSpPr>
        <p:spPr>
          <a:xfrm>
            <a:off x="-1177001" y="5175419"/>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err="1">
                <a:solidFill>
                  <a:srgbClr val="FF0066"/>
                </a:solidFill>
                <a:latin typeface="Century Gothic" panose="020B0502020202020204" pitchFamily="34" charset="0"/>
              </a:rPr>
              <a:t>sch</a:t>
            </a:r>
            <a:r>
              <a:rPr lang="en-GB" sz="4800" dirty="0" err="1">
                <a:solidFill>
                  <a:srgbClr val="002060"/>
                </a:solidFill>
                <a:latin typeface="Century Gothic" panose="020B0502020202020204" pitchFamily="34" charset="0"/>
              </a:rPr>
              <a:t>reiben</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4A58B71D-2DCF-4C5E-A43A-A551890192B8}"/>
              </a:ext>
            </a:extLst>
          </p:cNvPr>
          <p:cNvSpPr txBox="1"/>
          <p:nvPr/>
        </p:nvSpPr>
        <p:spPr>
          <a:xfrm>
            <a:off x="-1533363" y="4204816"/>
            <a:ext cx="63899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FF0066"/>
                </a:solidFill>
                <a:latin typeface="Century Gothic" panose="020B0502020202020204" pitchFamily="34" charset="0"/>
              </a:rPr>
              <a:t>st</a:t>
            </a:r>
            <a:r>
              <a:rPr lang="en-GB" sz="4800" dirty="0">
                <a:solidFill>
                  <a:srgbClr val="002060"/>
                </a:solidFill>
                <a:latin typeface="Century Gothic" panose="020B0502020202020204" pitchFamily="34" charset="0"/>
              </a:rPr>
              <a:t>ark</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323D7472-BF49-45FA-84DE-7A855CE088D1}"/>
              </a:ext>
            </a:extLst>
          </p:cNvPr>
          <p:cNvSpPr txBox="1"/>
          <p:nvPr/>
        </p:nvSpPr>
        <p:spPr>
          <a:xfrm>
            <a:off x="3767754" y="5911777"/>
            <a:ext cx="399603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002060"/>
                </a:solidFill>
                <a:latin typeface="Century Gothic" panose="020B0502020202020204" pitchFamily="34" charset="0"/>
              </a:rPr>
              <a:t>D</a:t>
            </a:r>
            <a:r>
              <a:rPr lang="en-GB" sz="4800" dirty="0">
                <a:solidFill>
                  <a:srgbClr val="FF0066"/>
                </a:solidFill>
                <a:latin typeface="Century Gothic" panose="020B0502020202020204" pitchFamily="34" charset="0"/>
              </a:rPr>
              <a:t>eu</a:t>
            </a:r>
            <a:r>
              <a:rPr lang="en-GB" sz="4800" dirty="0">
                <a:solidFill>
                  <a:srgbClr val="002060"/>
                </a:solidFill>
                <a:latin typeface="Century Gothic" panose="020B0502020202020204" pitchFamily="34" charset="0"/>
              </a:rPr>
              <a:t>tschland</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8FA530E0-7F56-414A-AF36-60F3D087AF75}"/>
              </a:ext>
            </a:extLst>
          </p:cNvPr>
          <p:cNvSpPr txBox="1"/>
          <p:nvPr/>
        </p:nvSpPr>
        <p:spPr>
          <a:xfrm>
            <a:off x="7815457" y="5221141"/>
            <a:ext cx="229113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noProof="0" dirty="0" err="1">
                <a:solidFill>
                  <a:srgbClr val="002060"/>
                </a:solidFill>
                <a:latin typeface="Century Gothic" panose="020B0502020202020204" pitchFamily="34" charset="0"/>
              </a:rPr>
              <a:t>H</a:t>
            </a:r>
            <a:r>
              <a:rPr lang="en-GB" sz="4800" noProof="0" dirty="0" err="1">
                <a:solidFill>
                  <a:srgbClr val="FF0066"/>
                </a:solidFill>
                <a:latin typeface="Century Gothic" panose="020B0502020202020204" pitchFamily="34" charset="0"/>
              </a:rPr>
              <a:t>äu</a:t>
            </a:r>
            <a:r>
              <a:rPr lang="en-GB" sz="4800" noProof="0" dirty="0" err="1">
                <a:solidFill>
                  <a:srgbClr val="002060"/>
                </a:solidFill>
                <a:latin typeface="Century Gothic" panose="020B0502020202020204" pitchFamily="34" charset="0"/>
              </a:rPr>
              <a:t>ser</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B414AE71-2FAB-4983-ACA9-190D3029AADB}"/>
              </a:ext>
            </a:extLst>
          </p:cNvPr>
          <p:cNvSpPr txBox="1"/>
          <p:nvPr/>
        </p:nvSpPr>
        <p:spPr>
          <a:xfrm>
            <a:off x="8221621" y="3055501"/>
            <a:ext cx="2183577"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T</a:t>
            </a:r>
            <a:r>
              <a:rPr lang="en-GB" sz="4800" dirty="0" err="1">
                <a:solidFill>
                  <a:srgbClr val="FF0066"/>
                </a:solidFill>
                <a:latin typeface="Century Gothic" panose="020B0502020202020204" pitchFamily="34" charset="0"/>
              </a:rPr>
              <a:t>ü</a:t>
            </a:r>
            <a:r>
              <a:rPr lang="en-GB" sz="4800" dirty="0" err="1">
                <a:solidFill>
                  <a:srgbClr val="002060"/>
                </a:solidFill>
                <a:latin typeface="Century Gothic" panose="020B0502020202020204" pitchFamily="34" charset="0"/>
              </a:rPr>
              <a:t>r</a:t>
            </a:r>
            <a:endParaRPr lang="en-GB" sz="48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418ECF0F-3823-48FC-8CBA-E05F9C310790}"/>
              </a:ext>
            </a:extLst>
          </p:cNvPr>
          <p:cNvSpPr txBox="1"/>
          <p:nvPr/>
        </p:nvSpPr>
        <p:spPr>
          <a:xfrm>
            <a:off x="7814260" y="2067726"/>
            <a:ext cx="2388461" cy="830997"/>
          </a:xfrm>
          <a:prstGeom prst="rect">
            <a:avLst/>
          </a:prstGeom>
          <a:noFill/>
        </p:spPr>
        <p:txBody>
          <a:bodyPr wrap="square" rtlCol="0">
            <a:spAutoFit/>
          </a:bodyPr>
          <a:lstStyle/>
          <a:p>
            <a:r>
              <a:rPr lang="en-GB" sz="4800" dirty="0">
                <a:solidFill>
                  <a:srgbClr val="002060"/>
                </a:solidFill>
                <a:latin typeface="Century Gothic" panose="020B0502020202020204" pitchFamily="34" charset="0"/>
              </a:rPr>
              <a:t>K</a:t>
            </a:r>
            <a:r>
              <a:rPr lang="en-GB" sz="4800" dirty="0">
                <a:solidFill>
                  <a:srgbClr val="FF0066"/>
                </a:solidFill>
                <a:latin typeface="Century Gothic" panose="020B0502020202020204" pitchFamily="34" charset="0"/>
              </a:rPr>
              <a:t>ö</a:t>
            </a:r>
            <a:r>
              <a:rPr lang="en-GB" sz="4800" dirty="0">
                <a:solidFill>
                  <a:srgbClr val="002060"/>
                </a:solidFill>
                <a:latin typeface="Century Gothic" panose="020B0502020202020204" pitchFamily="34" charset="0"/>
              </a:rPr>
              <a:t>nig</a:t>
            </a:r>
          </a:p>
        </p:txBody>
      </p:sp>
      <p:sp>
        <p:nvSpPr>
          <p:cNvPr id="25" name="TextBox 24">
            <a:extLst>
              <a:ext uri="{FF2B5EF4-FFF2-40B4-BE49-F238E27FC236}">
                <a16:creationId xmlns:a16="http://schemas.microsoft.com/office/drawing/2014/main" id="{AA4F42AE-EA36-4BCB-AB24-A31D5C50F797}"/>
              </a:ext>
            </a:extLst>
          </p:cNvPr>
          <p:cNvSpPr txBox="1"/>
          <p:nvPr/>
        </p:nvSpPr>
        <p:spPr>
          <a:xfrm>
            <a:off x="6854438" y="1267693"/>
            <a:ext cx="2388461"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sp</a:t>
            </a:r>
            <a:r>
              <a:rPr lang="en-GB" sz="4800" dirty="0" err="1">
                <a:solidFill>
                  <a:srgbClr val="FF0066"/>
                </a:solidFill>
                <a:latin typeface="Century Gothic" panose="020B0502020202020204" pitchFamily="34" charset="0"/>
              </a:rPr>
              <a:t>ä</a:t>
            </a:r>
            <a:r>
              <a:rPr lang="en-GB" sz="4800" dirty="0" err="1">
                <a:solidFill>
                  <a:srgbClr val="002060"/>
                </a:solidFill>
                <a:latin typeface="Century Gothic" panose="020B0502020202020204" pitchFamily="34" charset="0"/>
              </a:rPr>
              <a:t>t</a:t>
            </a:r>
            <a:endParaRPr lang="en-GB" sz="48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E0F2C077-DC0D-4AC9-93E9-45811048193A}"/>
              </a:ext>
            </a:extLst>
          </p:cNvPr>
          <p:cNvSpPr txBox="1"/>
          <p:nvPr/>
        </p:nvSpPr>
        <p:spPr>
          <a:xfrm>
            <a:off x="4856551" y="1223226"/>
            <a:ext cx="1684498"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gro</a:t>
            </a:r>
            <a:r>
              <a:rPr lang="en-GB" sz="4800" dirty="0" err="1">
                <a:solidFill>
                  <a:srgbClr val="FF0066"/>
                </a:solidFill>
                <a:latin typeface="Century Gothic" panose="020B0502020202020204" pitchFamily="34" charset="0"/>
              </a:rPr>
              <a:t>ß</a:t>
            </a:r>
            <a:endParaRPr lang="en-GB" sz="4800" dirty="0">
              <a:solidFill>
                <a:srgbClr val="FF0066"/>
              </a:solidFill>
              <a:latin typeface="Century Gothic" panose="020B0502020202020204" pitchFamily="34" charset="0"/>
            </a:endParaRPr>
          </a:p>
        </p:txBody>
      </p:sp>
      <p:sp>
        <p:nvSpPr>
          <p:cNvPr id="27" name="TextBox 26">
            <a:extLst>
              <a:ext uri="{FF2B5EF4-FFF2-40B4-BE49-F238E27FC236}">
                <a16:creationId xmlns:a16="http://schemas.microsoft.com/office/drawing/2014/main" id="{3FFDE150-C817-4551-A500-D3EBFB1E576E}"/>
              </a:ext>
            </a:extLst>
          </p:cNvPr>
          <p:cNvSpPr txBox="1"/>
          <p:nvPr/>
        </p:nvSpPr>
        <p:spPr>
          <a:xfrm>
            <a:off x="2290491" y="1392216"/>
            <a:ext cx="1926336" cy="830997"/>
          </a:xfrm>
          <a:prstGeom prst="rect">
            <a:avLst/>
          </a:prstGeom>
          <a:noFill/>
        </p:spPr>
        <p:txBody>
          <a:bodyPr wrap="square" rtlCol="0">
            <a:spAutoFit/>
          </a:bodyPr>
          <a:lstStyle/>
          <a:p>
            <a:r>
              <a:rPr lang="en-GB" sz="4800" dirty="0" err="1">
                <a:solidFill>
                  <a:srgbClr val="002060"/>
                </a:solidFill>
                <a:latin typeface="Century Gothic" panose="020B0502020202020204" pitchFamily="34" charset="0"/>
              </a:rPr>
              <a:t>e</a:t>
            </a:r>
            <a:r>
              <a:rPr lang="en-GB" sz="4800" dirty="0" err="1">
                <a:solidFill>
                  <a:srgbClr val="FF0066"/>
                </a:solidFill>
                <a:latin typeface="Century Gothic" panose="020B0502020202020204" pitchFamily="34" charset="0"/>
              </a:rPr>
              <a:t>ss</a:t>
            </a:r>
            <a:r>
              <a:rPr lang="en-GB" sz="4800" dirty="0" err="1">
                <a:solidFill>
                  <a:srgbClr val="002060"/>
                </a:solidFill>
                <a:latin typeface="Century Gothic" panose="020B0502020202020204" pitchFamily="34" charset="0"/>
              </a:rPr>
              <a:t>en</a:t>
            </a:r>
            <a:endParaRPr lang="en-GB" sz="4800" dirty="0">
              <a:solidFill>
                <a:srgbClr val="FF0066"/>
              </a:solidFill>
              <a:latin typeface="Century Gothic" panose="020B0502020202020204" pitchFamily="34" charset="0"/>
            </a:endParaRPr>
          </a:p>
        </p:txBody>
      </p:sp>
      <p:sp>
        <p:nvSpPr>
          <p:cNvPr id="28" name="Title 4">
            <a:extLst>
              <a:ext uri="{FF2B5EF4-FFF2-40B4-BE49-F238E27FC236}">
                <a16:creationId xmlns:a16="http://schemas.microsoft.com/office/drawing/2014/main" id="{B88745EA-510E-4FCE-9B40-3AD2C2710E5D}"/>
              </a:ext>
            </a:extLst>
          </p:cNvPr>
          <p:cNvSpPr txBox="1">
            <a:spLocks/>
          </p:cNvSpPr>
          <p:nvPr/>
        </p:nvSpPr>
        <p:spPr>
          <a:xfrm>
            <a:off x="10405198" y="1165602"/>
            <a:ext cx="1800180" cy="494975"/>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55417898-9C1B-471A-9806-B79E479E0E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30" name="Speech Bubble: Rectangle with Corners Rounded 29">
            <a:hlinkClick r:id="" action="ppaction://noaction">
              <a:snd r:embed="rId17" name="T2_W9_2.1.wav"/>
            </a:hlinkClick>
            <a:extLst>
              <a:ext uri="{FF2B5EF4-FFF2-40B4-BE49-F238E27FC236}">
                <a16:creationId xmlns:a16="http://schemas.microsoft.com/office/drawing/2014/main" id="{7207400F-BF46-4683-8A9C-38F698351F93}"/>
              </a:ext>
            </a:extLst>
          </p:cNvPr>
          <p:cNvSpPr/>
          <p:nvPr/>
        </p:nvSpPr>
        <p:spPr>
          <a:xfrm>
            <a:off x="4074622" y="49254"/>
            <a:ext cx="4170100" cy="588031"/>
          </a:xfrm>
          <a:prstGeom prst="wedgeRoundRectCallout">
            <a:avLst>
              <a:gd name="adj1" fmla="val -62452"/>
              <a:gd name="adj2" fmla="val -121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Hör</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zu</a:t>
            </a:r>
            <a:r>
              <a:rPr lang="en-GB" sz="2400" b="1" dirty="0">
                <a:solidFill>
                  <a:prstClr val="white"/>
                </a:solidFill>
                <a:latin typeface="Century Gothic" panose="020B0502020202020204" pitchFamily="34" charset="0"/>
              </a:rPr>
              <a:t> und sag die </a:t>
            </a:r>
            <a:r>
              <a:rPr lang="en-GB" sz="2400" b="1" dirty="0" err="1">
                <a:solidFill>
                  <a:prstClr val="white"/>
                </a:solidFill>
                <a:latin typeface="Century Gothic" panose="020B0502020202020204" pitchFamily="34" charset="0"/>
              </a:rPr>
              <a:t>Wörter</a:t>
            </a:r>
            <a:r>
              <a:rPr lang="en-GB" sz="2400" b="1" dirty="0">
                <a:solidFill>
                  <a:prstClr val="white"/>
                </a:solidFill>
                <a:latin typeface="Century Gothic" panose="020B0502020202020204" pitchFamily="34" charset="0"/>
              </a:rPr>
              <a:t>. </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Graphic 31" descr="Teacher">
            <a:extLst>
              <a:ext uri="{FF2B5EF4-FFF2-40B4-BE49-F238E27FC236}">
                <a16:creationId xmlns:a16="http://schemas.microsoft.com/office/drawing/2014/main" id="{4D86E572-1FE1-4FCB-9102-0E05182CE06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625343" y="-97148"/>
            <a:ext cx="914400" cy="914400"/>
          </a:xfrm>
          <a:prstGeom prst="rect">
            <a:avLst/>
          </a:prstGeom>
        </p:spPr>
      </p:pic>
      <p:sp>
        <p:nvSpPr>
          <p:cNvPr id="33" name="TextBox 32">
            <a:extLst>
              <a:ext uri="{FF2B5EF4-FFF2-40B4-BE49-F238E27FC236}">
                <a16:creationId xmlns:a16="http://schemas.microsoft.com/office/drawing/2014/main" id="{A14289E3-43DE-4362-8282-00DA8C7627D5}"/>
              </a:ext>
            </a:extLst>
          </p:cNvPr>
          <p:cNvSpPr txBox="1"/>
          <p:nvPr/>
        </p:nvSpPr>
        <p:spPr>
          <a:xfrm>
            <a:off x="0" y="710545"/>
            <a:ext cx="1124609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Help Robbie to remember all of the sounds from this term.  </a:t>
            </a:r>
          </a:p>
        </p:txBody>
      </p:sp>
      <p:sp>
        <p:nvSpPr>
          <p:cNvPr id="34" name="Speech Bubble: Rectangle with Corners Rounded 33">
            <a:extLst>
              <a:ext uri="{FF2B5EF4-FFF2-40B4-BE49-F238E27FC236}">
                <a16:creationId xmlns:a16="http://schemas.microsoft.com/office/drawing/2014/main" id="{32FC5D07-597C-4A35-A8F1-6E0E8C287F37}"/>
              </a:ext>
            </a:extLst>
          </p:cNvPr>
          <p:cNvSpPr/>
          <p:nvPr/>
        </p:nvSpPr>
        <p:spPr>
          <a:xfrm>
            <a:off x="9612426" y="3217771"/>
            <a:ext cx="2449327" cy="942774"/>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sounds sound the same as each other?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B1930F0C-7820-499E-A397-632E8C5B9AB0}"/>
              </a:ext>
            </a:extLst>
          </p:cNvPr>
          <p:cNvSpPr txBox="1"/>
          <p:nvPr/>
        </p:nvSpPr>
        <p:spPr>
          <a:xfrm>
            <a:off x="2394" y="43607"/>
            <a:ext cx="36600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Phonics Revision</a:t>
            </a:r>
          </a:p>
        </p:txBody>
      </p:sp>
    </p:spTree>
    <p:extLst>
      <p:ext uri="{BB962C8B-B14F-4D97-AF65-F5344CB8AC3E}">
        <p14:creationId xmlns:p14="http://schemas.microsoft.com/office/powerpoint/2010/main" val="1344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9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9_2.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9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9_2.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0"/>
                                  </p:iterate>
                                  <p:childTnLst>
                                    <p:set>
                                      <p:cBhvr>
                                        <p:cTn id="2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9_2.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9_2.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2_W9_2.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2_W9_2.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2_W9_2.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2_W9_2.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2_W9_2.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2_W9_2.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37" grpId="0" animBg="1"/>
      <p:bldP spid="12" grpId="0" animBg="1"/>
      <p:bldP spid="16" grpId="0"/>
      <p:bldP spid="7" grpId="0"/>
      <p:bldP spid="15" grpId="0"/>
      <p:bldP spid="18" grpId="0"/>
      <p:bldP spid="19" grpId="0"/>
      <p:bldP spid="20" grpId="0"/>
      <p:bldP spid="21" grpId="0"/>
      <p:bldP spid="22" grpId="0"/>
      <p:bldP spid="23" grpId="0"/>
      <p:bldP spid="25" grpId="0"/>
      <p:bldP spid="26" grpId="0"/>
      <p:bldP spid="27" grpId="0"/>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3422833902"/>
              </p:ext>
            </p:extLst>
          </p:nvPr>
        </p:nvGraphicFramePr>
        <p:xfrm>
          <a:off x="345693" y="2058361"/>
          <a:ext cx="5229503" cy="3602383"/>
        </p:xfrm>
        <a:graphic>
          <a:graphicData uri="http://schemas.openxmlformats.org/drawingml/2006/table">
            <a:tbl>
              <a:tblPr/>
              <a:tblGrid>
                <a:gridCol w="944937">
                  <a:extLst>
                    <a:ext uri="{9D8B030D-6E8A-4147-A177-3AD203B41FA5}">
                      <a16:colId xmlns:a16="http://schemas.microsoft.com/office/drawing/2014/main" val="20000"/>
                    </a:ext>
                  </a:extLst>
                </a:gridCol>
                <a:gridCol w="2412249">
                  <a:extLst>
                    <a:ext uri="{9D8B030D-6E8A-4147-A177-3AD203B41FA5}">
                      <a16:colId xmlns:a16="http://schemas.microsoft.com/office/drawing/2014/main" val="20001"/>
                    </a:ext>
                  </a:extLst>
                </a:gridCol>
                <a:gridCol w="1872317">
                  <a:extLst>
                    <a:ext uri="{9D8B030D-6E8A-4147-A177-3AD203B41FA5}">
                      <a16:colId xmlns:a16="http://schemas.microsoft.com/office/drawing/2014/main" val="3175701294"/>
                    </a:ext>
                  </a:extLst>
                </a:gridCol>
              </a:tblGrid>
              <a:tr h="803878">
                <a:tc>
                  <a:txBody>
                    <a:bodyPr/>
                    <a:lstStyle/>
                    <a:p>
                      <a:pPr algn="l"/>
                      <a:r>
                        <a:rPr lang="en-US" sz="2800" b="1" dirty="0">
                          <a:solidFill>
                            <a:srgbClr val="002060"/>
                          </a:solidFill>
                        </a:rPr>
                        <a:t>1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kern="1200" spc="-1" dirty="0">
                          <a:solidFill>
                            <a:srgbClr val="002060"/>
                          </a:solidFill>
                          <a:latin typeface="Century gothic"/>
                          <a:ea typeface="+mn-ea"/>
                          <a:cs typeface="+mn-cs"/>
                        </a:rPr>
                        <a:t>S t </a:t>
                      </a:r>
                      <a:r>
                        <a:rPr lang="en-GB" sz="2800" b="1" strike="noStrike" kern="1200" spc="-1" dirty="0">
                          <a:solidFill>
                            <a:srgbClr val="002060"/>
                          </a:solidFill>
                          <a:latin typeface="Century gothic"/>
                          <a:ea typeface="+mn-ea"/>
                          <a:cs typeface="+mn-cs"/>
                        </a:rPr>
                        <a:t>a </a:t>
                      </a:r>
                      <a:r>
                        <a:rPr lang="en-GB" sz="2800" b="0" strike="noStrike" kern="1200" spc="-1" dirty="0">
                          <a:solidFill>
                            <a:srgbClr val="002060"/>
                          </a:solidFill>
                          <a:latin typeface="Century gothic"/>
                          <a:ea typeface="+mn-ea"/>
                          <a:cs typeface="+mn-cs"/>
                        </a:rPr>
                        <a:t>d 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kern="1200" spc="-1" dirty="0">
                          <a:solidFill>
                            <a:srgbClr val="002060"/>
                          </a:solidFill>
                          <a:latin typeface="Century gothic"/>
                          <a:ea typeface="+mn-ea"/>
                          <a:cs typeface="+mn-cs"/>
                        </a:rPr>
                        <a:t>a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ä?</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654423">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kern="1200" spc="-1" dirty="0">
                          <a:solidFill>
                            <a:srgbClr val="002060"/>
                          </a:solidFill>
                          <a:latin typeface="Century gothic"/>
                          <a:ea typeface="+mn-ea"/>
                          <a:cs typeface="+mn-cs"/>
                        </a:rPr>
                        <a:t>b</a:t>
                      </a:r>
                      <a:r>
                        <a:rPr lang="en-GB" sz="2800" b="1" strike="noStrike" kern="1200" spc="-1" dirty="0">
                          <a:solidFill>
                            <a:srgbClr val="002060"/>
                          </a:solidFill>
                          <a:latin typeface="Century gothic"/>
                          <a:ea typeface="+mn-ea"/>
                          <a:cs typeface="+mn-cs"/>
                        </a:rPr>
                        <a:t> ö </a:t>
                      </a:r>
                      <a:r>
                        <a:rPr lang="en-GB" sz="2800" b="0" strike="noStrike" kern="1200" spc="-1" dirty="0">
                          <a:solidFill>
                            <a:srgbClr val="002060"/>
                          </a:solidFill>
                          <a:latin typeface="Century gothic"/>
                          <a:ea typeface="+mn-ea"/>
                          <a:cs typeface="+mn-cs"/>
                        </a:rPr>
                        <a:t>s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ö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ü?</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708212">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kern="1200" spc="-1" dirty="0">
                          <a:solidFill>
                            <a:srgbClr val="002060"/>
                          </a:solidFill>
                          <a:latin typeface="Century gothic"/>
                          <a:ea typeface="+mn-ea"/>
                          <a:cs typeface="+mn-cs"/>
                        </a:rPr>
                        <a:t>F r </a:t>
                      </a:r>
                      <a:r>
                        <a:rPr lang="en-GB" sz="2800" b="1" strike="noStrike" kern="1200" spc="-1" dirty="0" err="1">
                          <a:solidFill>
                            <a:srgbClr val="002060"/>
                          </a:solidFill>
                          <a:latin typeface="Century gothic"/>
                          <a:ea typeface="+mn-ea"/>
                          <a:cs typeface="+mn-cs"/>
                        </a:rPr>
                        <a:t>eu</a:t>
                      </a:r>
                      <a:r>
                        <a:rPr lang="en-GB" sz="2800" b="1" strike="noStrike" kern="1200" spc="-1" dirty="0">
                          <a:solidFill>
                            <a:srgbClr val="002060"/>
                          </a:solidFill>
                          <a:latin typeface="Century gothic"/>
                          <a:ea typeface="+mn-ea"/>
                          <a:cs typeface="+mn-cs"/>
                        </a:rPr>
                        <a:t> </a:t>
                      </a:r>
                      <a:r>
                        <a:rPr lang="en-GB" sz="2800" b="0" strike="noStrike" kern="1200" spc="-1" dirty="0">
                          <a:solidFill>
                            <a:srgbClr val="002060"/>
                          </a:solidFill>
                          <a:latin typeface="Century gothic"/>
                          <a:ea typeface="+mn-ea"/>
                          <a:cs typeface="+mn-cs"/>
                        </a:rPr>
                        <a:t>d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au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eu</a:t>
                      </a:r>
                      <a:r>
                        <a:rPr lang="en-GB" sz="2800" b="1" strike="noStrike" kern="1200" spc="-1" dirty="0">
                          <a:solidFill>
                            <a:srgbClr val="002060"/>
                          </a:solidFill>
                          <a:latin typeface="Century gothic"/>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99601">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S </a:t>
                      </a:r>
                      <a:r>
                        <a:rPr lang="en-GB" sz="2800" b="0" strike="noStrike" spc="-1" dirty="0">
                          <a:solidFill>
                            <a:srgbClr val="002060"/>
                          </a:solidFill>
                          <a:latin typeface="Century gothic"/>
                        </a:rPr>
                        <a:t>e </a:t>
                      </a:r>
                      <a:r>
                        <a:rPr lang="en-GB" sz="2800" b="0" strike="noStrike" spc="-1" dirty="0" err="1">
                          <a:solidFill>
                            <a:srgbClr val="002060"/>
                          </a:solidFill>
                          <a:latin typeface="Century gothic"/>
                        </a:rPr>
                        <a:t>e</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s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z?</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99601">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spc="-1" dirty="0">
                          <a:solidFill>
                            <a:srgbClr val="002060"/>
                          </a:solidFill>
                          <a:latin typeface="Century gothic"/>
                        </a:rPr>
                        <a:t>K a </a:t>
                      </a:r>
                      <a:r>
                        <a:rPr lang="en-GB" sz="2800" b="1" strike="noStrike" spc="-1" dirty="0">
                          <a:solidFill>
                            <a:srgbClr val="002060"/>
                          </a:solidFill>
                          <a:latin typeface="Century gothic"/>
                        </a:rPr>
                        <a:t>ss </a:t>
                      </a:r>
                      <a:r>
                        <a:rPr lang="en-GB" sz="2800" b="0" strike="noStrike" spc="-1" dirty="0">
                          <a:solidFill>
                            <a:srgbClr val="002060"/>
                          </a:solidFill>
                          <a:latin typeface="Century gothic"/>
                        </a:rPr>
                        <a:t>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s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ss?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120364914"/>
                  </a:ext>
                </a:extLst>
              </a:tr>
            </a:tbl>
          </a:graphicData>
        </a:graphic>
      </p:graphicFrame>
      <p:sp>
        <p:nvSpPr>
          <p:cNvPr id="49" name="Speech Bubble: Rectangle with Corners Rounded 48">
            <a:hlinkClick r:id="" action="ppaction://noaction">
              <a:snd r:embed="rId3" name="T2_W9_3.1.wav"/>
            </a:hlinkClick>
            <a:extLst>
              <a:ext uri="{FF2B5EF4-FFF2-40B4-BE49-F238E27FC236}">
                <a16:creationId xmlns:a16="http://schemas.microsoft.com/office/drawing/2014/main" id="{1645BFA7-6DDC-4786-A2B3-1853215291ED}"/>
              </a:ext>
            </a:extLst>
          </p:cNvPr>
          <p:cNvSpPr/>
          <p:nvPr/>
        </p:nvSpPr>
        <p:spPr>
          <a:xfrm>
            <a:off x="1688304" y="564020"/>
            <a:ext cx="7319509" cy="588031"/>
          </a:xfrm>
          <a:prstGeom prst="wedgeRoundRectCallout">
            <a:avLst>
              <a:gd name="adj1" fmla="val -62452"/>
              <a:gd name="adj2" fmla="val -121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A picture containing text, clipart&#10;&#10;Description automatically generated">
            <a:hlinkClick r:id="" action="ppaction://noaction">
              <a:snd r:embed="rId4" name="T2_W9_3.2.wav"/>
            </a:hlinkClick>
            <a:extLst>
              <a:ext uri="{FF2B5EF4-FFF2-40B4-BE49-F238E27FC236}">
                <a16:creationId xmlns:a16="http://schemas.microsoft.com/office/drawing/2014/main" id="{55E9DF07-E9C0-4015-ABFA-059C677CE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653" y="2167827"/>
            <a:ext cx="609653" cy="627942"/>
          </a:xfrm>
          <a:prstGeom prst="rect">
            <a:avLst/>
          </a:prstGeom>
        </p:spPr>
      </p:pic>
      <p:sp>
        <p:nvSpPr>
          <p:cNvPr id="15" name="CustomShape 6">
            <a:hlinkClick r:id="" action="ppaction://noaction">
              <a:snd r:embed="rId3" name="T2_W9_3.1.wav"/>
            </a:hlinkClick>
            <a:extLst>
              <a:ext uri="{FF2B5EF4-FFF2-40B4-BE49-F238E27FC236}">
                <a16:creationId xmlns:a16="http://schemas.microsoft.com/office/drawing/2014/main" id="{76EA0DC1-EFD3-4A65-8DC5-2DAE9E183631}"/>
              </a:ext>
            </a:extLst>
          </p:cNvPr>
          <p:cNvSpPr/>
          <p:nvPr/>
        </p:nvSpPr>
        <p:spPr>
          <a:xfrm>
            <a:off x="1815626" y="598178"/>
            <a:ext cx="703843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1-10 und h</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Was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richtig</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1422" y="1130269"/>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1843962" y="2293670"/>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1693850" y="2974895"/>
            <a:ext cx="28798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1837841" y="3788695"/>
            <a:ext cx="523934"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352733" y="4559140"/>
            <a:ext cx="26462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aphicFrame>
        <p:nvGraphicFramePr>
          <p:cNvPr id="62" name="Table 2">
            <a:extLst>
              <a:ext uri="{FF2B5EF4-FFF2-40B4-BE49-F238E27FC236}">
                <a16:creationId xmlns:a16="http://schemas.microsoft.com/office/drawing/2014/main" id="{524770D9-BF89-4252-8C83-5D153DCD62FD}"/>
              </a:ext>
            </a:extLst>
          </p:cNvPr>
          <p:cNvGraphicFramePr/>
          <p:nvPr>
            <p:extLst>
              <p:ext uri="{D42A27DB-BD31-4B8C-83A1-F6EECF244321}">
                <p14:modId xmlns:p14="http://schemas.microsoft.com/office/powerpoint/2010/main" val="1723286860"/>
              </p:ext>
            </p:extLst>
          </p:nvPr>
        </p:nvGraphicFramePr>
        <p:xfrm>
          <a:off x="5839752" y="2063469"/>
          <a:ext cx="6266732" cy="3621206"/>
        </p:xfrm>
        <a:graphic>
          <a:graphicData uri="http://schemas.openxmlformats.org/drawingml/2006/table">
            <a:tbl>
              <a:tblPr/>
              <a:tblGrid>
                <a:gridCol w="1116457">
                  <a:extLst>
                    <a:ext uri="{9D8B030D-6E8A-4147-A177-3AD203B41FA5}">
                      <a16:colId xmlns:a16="http://schemas.microsoft.com/office/drawing/2014/main" val="20000"/>
                    </a:ext>
                  </a:extLst>
                </a:gridCol>
                <a:gridCol w="2855074">
                  <a:extLst>
                    <a:ext uri="{9D8B030D-6E8A-4147-A177-3AD203B41FA5}">
                      <a16:colId xmlns:a16="http://schemas.microsoft.com/office/drawing/2014/main" val="20001"/>
                    </a:ext>
                  </a:extLst>
                </a:gridCol>
                <a:gridCol w="2295201">
                  <a:extLst>
                    <a:ext uri="{9D8B030D-6E8A-4147-A177-3AD203B41FA5}">
                      <a16:colId xmlns:a16="http://schemas.microsoft.com/office/drawing/2014/main" val="3175701294"/>
                    </a:ext>
                  </a:extLst>
                </a:gridCol>
              </a:tblGrid>
              <a:tr h="816341">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800" b="0" strike="noStrike" kern="1200" spc="-1" dirty="0">
                          <a:solidFill>
                            <a:srgbClr val="002060"/>
                          </a:solidFill>
                          <a:latin typeface="Century gothic"/>
                          <a:ea typeface="+mn-ea"/>
                          <a:cs typeface="+mn-cs"/>
                        </a:rPr>
                        <a:t>S</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äu</a:t>
                      </a:r>
                      <a:r>
                        <a:rPr lang="en-GB" sz="2800" b="1" strike="noStrike" kern="1200" spc="-1" dirty="0">
                          <a:solidFill>
                            <a:srgbClr val="002060"/>
                          </a:solidFill>
                          <a:latin typeface="Century gothic"/>
                          <a:ea typeface="+mn-ea"/>
                          <a:cs typeface="+mn-cs"/>
                        </a:rPr>
                        <a:t> </a:t>
                      </a:r>
                      <a:r>
                        <a:rPr lang="en-GB" sz="2800" b="0" strike="noStrike" kern="1200" spc="-1" dirty="0">
                          <a:solidFill>
                            <a:srgbClr val="002060"/>
                          </a:solidFill>
                          <a:latin typeface="Century gothic"/>
                          <a:ea typeface="+mn-ea"/>
                          <a:cs typeface="+mn-cs"/>
                        </a:rPr>
                        <a:t>r e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kern="1200" spc="-1" dirty="0">
                          <a:solidFill>
                            <a:srgbClr val="002060"/>
                          </a:solidFill>
                          <a:latin typeface="Century gothic"/>
                          <a:ea typeface="+mn-ea"/>
                          <a:cs typeface="+mn-cs"/>
                        </a:rPr>
                        <a:t>au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äu</a:t>
                      </a:r>
                      <a:r>
                        <a:rPr lang="en-GB" sz="2800" b="1" strike="noStrike" kern="1200" spc="-1" dirty="0">
                          <a:solidFill>
                            <a:srgbClr val="002060"/>
                          </a:solidFill>
                          <a:latin typeface="Century gothic"/>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711682">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spc="-1" dirty="0">
                          <a:solidFill>
                            <a:srgbClr val="002060"/>
                          </a:solidFill>
                          <a:latin typeface="Century gothic"/>
                        </a:rPr>
                        <a:t>K</a:t>
                      </a:r>
                      <a:r>
                        <a:rPr lang="en-GB" sz="2800" b="1" strike="noStrike" spc="-1" dirty="0">
                          <a:solidFill>
                            <a:srgbClr val="002060"/>
                          </a:solidFill>
                          <a:latin typeface="Century gothic"/>
                        </a:rPr>
                        <a:t> ü </a:t>
                      </a:r>
                      <a:r>
                        <a:rPr lang="en-GB" sz="2800" b="0" strike="noStrike" spc="-1" dirty="0">
                          <a:solidFill>
                            <a:srgbClr val="002060"/>
                          </a:solidFill>
                          <a:latin typeface="Century gothic"/>
                        </a:rPr>
                        <a:t>s t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ü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u?</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774477">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2800" b="1" strike="noStrike" kern="1200" spc="-1" dirty="0">
                          <a:solidFill>
                            <a:srgbClr val="002060"/>
                          </a:solidFill>
                          <a:latin typeface="Century gothic"/>
                          <a:ea typeface="+mn-ea"/>
                          <a:cs typeface="+mn-cs"/>
                        </a:rPr>
                        <a:t>St </a:t>
                      </a:r>
                      <a:r>
                        <a:rPr lang="en-GB" sz="2800" b="0" strike="noStrike" kern="1200" spc="-1" dirty="0">
                          <a:solidFill>
                            <a:srgbClr val="002060"/>
                          </a:solidFill>
                          <a:latin typeface="Century gothic"/>
                          <a:ea typeface="+mn-ea"/>
                          <a:cs typeface="+mn-cs"/>
                        </a:rPr>
                        <a:t>u r 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2800" b="1" strike="noStrike" kern="1200" spc="-1" dirty="0" err="1">
                          <a:solidFill>
                            <a:srgbClr val="002060"/>
                          </a:solidFill>
                          <a:latin typeface="Century gothic"/>
                          <a:ea typeface="+mn-ea"/>
                          <a:cs typeface="+mn-cs"/>
                        </a:rPr>
                        <a:t>st</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sp</a:t>
                      </a:r>
                      <a:r>
                        <a:rPr lang="en-GB" sz="2800" b="1" strike="noStrike" kern="1200" spc="-1" dirty="0">
                          <a:solidFill>
                            <a:srgbClr val="002060"/>
                          </a:solidFill>
                          <a:latin typeface="Century gothic"/>
                          <a:ea typeface="+mn-ea"/>
                          <a:cs typeface="+mn-cs"/>
                        </a:rPr>
                        <a:t>?</a:t>
                      </a:r>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659353">
                <a:tc>
                  <a:txBody>
                    <a:bodyPr/>
                    <a:lstStyle/>
                    <a:p>
                      <a:pPr algn="l"/>
                      <a:r>
                        <a:rPr lang="en-US" sz="2800" b="1" dirty="0">
                          <a:solidFill>
                            <a:srgbClr val="002060"/>
                          </a:solidFill>
                        </a:rPr>
                        <a:t>9</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err="1">
                          <a:solidFill>
                            <a:srgbClr val="002060"/>
                          </a:solidFill>
                          <a:latin typeface="Century gothic"/>
                        </a:rPr>
                        <a:t>Sch</a:t>
                      </a:r>
                      <a:r>
                        <a:rPr lang="en-GB" sz="2800" b="1" strike="noStrike" spc="-1" dirty="0">
                          <a:solidFill>
                            <a:srgbClr val="002060"/>
                          </a:solidFill>
                          <a:latin typeface="Century gothic"/>
                        </a:rPr>
                        <a:t> </a:t>
                      </a:r>
                      <a:r>
                        <a:rPr lang="en-GB" sz="2800" b="0" strike="noStrike" spc="-1" dirty="0">
                          <a:solidFill>
                            <a:srgbClr val="002060"/>
                          </a:solidFill>
                          <a:latin typeface="Century gothic"/>
                        </a:rPr>
                        <a:t>r e c k</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700" b="1" strike="noStrike" spc="-1" dirty="0" err="1">
                          <a:solidFill>
                            <a:srgbClr val="002060"/>
                          </a:solidFill>
                          <a:latin typeface="Century gothic"/>
                        </a:rPr>
                        <a:t>sch</a:t>
                      </a:r>
                      <a:r>
                        <a:rPr lang="en-GB" sz="2700" b="1" strike="noStrike" spc="-1" dirty="0">
                          <a:solidFill>
                            <a:srgbClr val="002060"/>
                          </a:solidFill>
                          <a:latin typeface="Century gothic"/>
                        </a:rPr>
                        <a:t> </a:t>
                      </a:r>
                      <a:r>
                        <a:rPr lang="en-GB" sz="2700" b="1" strike="noStrike" spc="-1" dirty="0" err="1">
                          <a:solidFill>
                            <a:srgbClr val="002060"/>
                          </a:solidFill>
                          <a:latin typeface="Century gothic"/>
                        </a:rPr>
                        <a:t>oder</a:t>
                      </a:r>
                      <a:r>
                        <a:rPr lang="en-GB" sz="2700" b="1" strike="noStrike" spc="-1" dirty="0">
                          <a:solidFill>
                            <a:srgbClr val="002060"/>
                          </a:solidFill>
                          <a:latin typeface="Century gothic"/>
                        </a:rPr>
                        <a:t> </a:t>
                      </a:r>
                      <a:r>
                        <a:rPr lang="en-GB" sz="2700" b="1" strike="noStrike" spc="-1" dirty="0" err="1">
                          <a:solidFill>
                            <a:srgbClr val="002060"/>
                          </a:solidFill>
                          <a:latin typeface="Century gothic"/>
                        </a:rPr>
                        <a:t>sp</a:t>
                      </a:r>
                      <a:r>
                        <a:rPr lang="en-GB" sz="2700" b="1"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659353">
                <a:tc>
                  <a:txBody>
                    <a:bodyPr/>
                    <a:lstStyle/>
                    <a:p>
                      <a:pPr algn="l"/>
                      <a:r>
                        <a:rPr lang="en-US" sz="2800" b="1" dirty="0">
                          <a:solidFill>
                            <a:srgbClr val="002060"/>
                          </a:solidFill>
                        </a:rPr>
                        <a:t>10</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spc="-1" dirty="0">
                          <a:solidFill>
                            <a:srgbClr val="002060"/>
                          </a:solidFill>
                          <a:latin typeface="Century gothic"/>
                        </a:rPr>
                        <a:t>H o c h </a:t>
                      </a:r>
                      <a:r>
                        <a:rPr lang="en-GB" sz="2800" b="1" strike="noStrike" spc="-1" dirty="0">
                          <a:solidFill>
                            <a:srgbClr val="002060"/>
                          </a:solidFill>
                          <a:latin typeface="Century gothic"/>
                        </a:rPr>
                        <a:t>z </a:t>
                      </a:r>
                      <a:r>
                        <a:rPr lang="en-GB" sz="2800" b="0" strike="noStrike" spc="-1" dirty="0">
                          <a:solidFill>
                            <a:srgbClr val="002060"/>
                          </a:solidFill>
                          <a:latin typeface="Century gothic"/>
                        </a:rPr>
                        <a:t>e </a:t>
                      </a:r>
                      <a:r>
                        <a:rPr lang="en-GB" sz="2800" b="0" strike="noStrike" spc="-1" dirty="0" err="1">
                          <a:solidFill>
                            <a:srgbClr val="002060"/>
                          </a:solidFill>
                          <a:latin typeface="Century gothic"/>
                        </a:rPr>
                        <a:t>i</a:t>
                      </a:r>
                      <a:r>
                        <a:rPr lang="en-GB" sz="2800" b="0" strike="noStrike" spc="-1" dirty="0">
                          <a:solidFill>
                            <a:srgbClr val="002060"/>
                          </a:solidFill>
                          <a:latin typeface="Century gothic"/>
                        </a:rPr>
                        <a:t> 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s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z?</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699974510"/>
                  </a:ext>
                </a:extLst>
              </a:tr>
            </a:tbl>
          </a:graphicData>
        </a:graphic>
      </p:graphicFrame>
      <p:sp>
        <p:nvSpPr>
          <p:cNvPr id="67" name="Rectangle: Rounded Corners 66">
            <a:extLst>
              <a:ext uri="{FF2B5EF4-FFF2-40B4-BE49-F238E27FC236}">
                <a16:creationId xmlns:a16="http://schemas.microsoft.com/office/drawing/2014/main" id="{166D1E1B-5C74-46C6-8E8D-F06C8F61AAFE}"/>
              </a:ext>
            </a:extLst>
          </p:cNvPr>
          <p:cNvSpPr/>
          <p:nvPr/>
        </p:nvSpPr>
        <p:spPr>
          <a:xfrm>
            <a:off x="7268463" y="2293670"/>
            <a:ext cx="55814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7343625" y="3046942"/>
            <a:ext cx="23156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83DC7EC6-56CA-49D9-818B-12A3C2A12753}"/>
              </a:ext>
            </a:extLst>
          </p:cNvPr>
          <p:cNvSpPr/>
          <p:nvPr/>
        </p:nvSpPr>
        <p:spPr>
          <a:xfrm>
            <a:off x="1992379" y="5169482"/>
            <a:ext cx="45940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6" name="Rectangle: Rounded Corners 45">
            <a:extLst>
              <a:ext uri="{FF2B5EF4-FFF2-40B4-BE49-F238E27FC236}">
                <a16:creationId xmlns:a16="http://schemas.microsoft.com/office/drawing/2014/main" id="{490405AA-9DFE-4E14-858E-5FF8C1CD4C6A}"/>
              </a:ext>
            </a:extLst>
          </p:cNvPr>
          <p:cNvSpPr/>
          <p:nvPr/>
        </p:nvSpPr>
        <p:spPr>
          <a:xfrm>
            <a:off x="7006321" y="3825688"/>
            <a:ext cx="37228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A96DFC85-3EBA-4135-8992-BED985560870}"/>
              </a:ext>
            </a:extLst>
          </p:cNvPr>
          <p:cNvSpPr/>
          <p:nvPr/>
        </p:nvSpPr>
        <p:spPr>
          <a:xfrm>
            <a:off x="7042580" y="4516170"/>
            <a:ext cx="609653"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Graphic 47" descr="Teacher">
            <a:extLst>
              <a:ext uri="{FF2B5EF4-FFF2-40B4-BE49-F238E27FC236}">
                <a16:creationId xmlns:a16="http://schemas.microsoft.com/office/drawing/2014/main" id="{5816F748-49B6-4501-9415-8E786FB134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73" y="425663"/>
            <a:ext cx="914400" cy="914400"/>
          </a:xfrm>
          <a:prstGeom prst="rect">
            <a:avLst/>
          </a:prstGeom>
        </p:spPr>
      </p:pic>
      <p:sp>
        <p:nvSpPr>
          <p:cNvPr id="4" name="TextBox 3">
            <a:extLst>
              <a:ext uri="{FF2B5EF4-FFF2-40B4-BE49-F238E27FC236}">
                <a16:creationId xmlns:a16="http://schemas.microsoft.com/office/drawing/2014/main" id="{5B705564-5BEA-430F-99AE-979C76470F7F}"/>
              </a:ext>
            </a:extLst>
          </p:cNvPr>
          <p:cNvSpPr txBox="1"/>
          <p:nvPr/>
        </p:nvSpPr>
        <p:spPr>
          <a:xfrm>
            <a:off x="162945" y="1197256"/>
            <a:ext cx="10295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numbers 1-10. Listen and note down the missing sound in each word</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0" name="Rectangle: Rounded Corners 49">
            <a:extLst>
              <a:ext uri="{FF2B5EF4-FFF2-40B4-BE49-F238E27FC236}">
                <a16:creationId xmlns:a16="http://schemas.microsoft.com/office/drawing/2014/main" id="{5F9CD447-1615-494A-8CAC-BE7E5DD05536}"/>
              </a:ext>
            </a:extLst>
          </p:cNvPr>
          <p:cNvSpPr/>
          <p:nvPr/>
        </p:nvSpPr>
        <p:spPr>
          <a:xfrm>
            <a:off x="8325000" y="5197331"/>
            <a:ext cx="251413"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F97167B1-A848-4A77-BFC5-62B44A247872}"/>
              </a:ext>
            </a:extLst>
          </p:cNvPr>
          <p:cNvSpPr txBox="1"/>
          <p:nvPr/>
        </p:nvSpPr>
        <p:spPr>
          <a:xfrm>
            <a:off x="54045" y="67940"/>
            <a:ext cx="3660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Phonics Revision</a:t>
            </a:r>
          </a:p>
        </p:txBody>
      </p:sp>
      <p:pic>
        <p:nvPicPr>
          <p:cNvPr id="51" name="Picture 50" descr="A picture containing text, clipart&#10;&#10;Description automatically generated">
            <a:hlinkClick r:id="" action="ppaction://noaction">
              <a:snd r:embed="rId9" name="T2_W9_3.9.wav"/>
            </a:hlinkClick>
            <a:extLst>
              <a:ext uri="{FF2B5EF4-FFF2-40B4-BE49-F238E27FC236}">
                <a16:creationId xmlns:a16="http://schemas.microsoft.com/office/drawing/2014/main" id="{32A611C6-2D4E-458A-8D42-530DC22C82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255" y="3703325"/>
            <a:ext cx="609653" cy="627942"/>
          </a:xfrm>
          <a:prstGeom prst="rect">
            <a:avLst/>
          </a:prstGeom>
        </p:spPr>
      </p:pic>
      <p:pic>
        <p:nvPicPr>
          <p:cNvPr id="52" name="Picture 51" descr="A picture containing text, clipart&#10;&#10;Description automatically generated">
            <a:hlinkClick r:id="" action="ppaction://noaction">
              <a:snd r:embed="rId10" name="T2_W9_3.10.wav"/>
            </a:hlinkClick>
            <a:extLst>
              <a:ext uri="{FF2B5EF4-FFF2-40B4-BE49-F238E27FC236}">
                <a16:creationId xmlns:a16="http://schemas.microsoft.com/office/drawing/2014/main" id="{EFA6901F-A22D-4F22-B52A-A1275BC4B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255" y="4394130"/>
            <a:ext cx="609653" cy="627942"/>
          </a:xfrm>
          <a:prstGeom prst="rect">
            <a:avLst/>
          </a:prstGeom>
        </p:spPr>
      </p:pic>
      <p:pic>
        <p:nvPicPr>
          <p:cNvPr id="53" name="Picture 52" descr="A picture containing text, clipart&#10;&#10;Description automatically generated">
            <a:hlinkClick r:id="" action="ppaction://noaction">
              <a:snd r:embed="rId11" name="T2_W9_3.11.wav"/>
            </a:hlinkClick>
            <a:extLst>
              <a:ext uri="{FF2B5EF4-FFF2-40B4-BE49-F238E27FC236}">
                <a16:creationId xmlns:a16="http://schemas.microsoft.com/office/drawing/2014/main" id="{965EAD9C-223A-4E7A-B67F-A4A3CF92C7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255" y="5075368"/>
            <a:ext cx="609653" cy="627942"/>
          </a:xfrm>
          <a:prstGeom prst="rect">
            <a:avLst/>
          </a:prstGeom>
        </p:spPr>
      </p:pic>
      <p:pic>
        <p:nvPicPr>
          <p:cNvPr id="54" name="Picture 53" descr="A picture containing text, clipart&#10;&#10;Description automatically generated">
            <a:hlinkClick r:id="" action="ppaction://noaction">
              <a:snd r:embed="rId12" name="T2_W9_3.8.wav"/>
            </a:hlinkClick>
            <a:extLst>
              <a:ext uri="{FF2B5EF4-FFF2-40B4-BE49-F238E27FC236}">
                <a16:creationId xmlns:a16="http://schemas.microsoft.com/office/drawing/2014/main" id="{5DAE035D-187F-4008-97DD-8C2B2A940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255" y="2963567"/>
            <a:ext cx="609653" cy="627942"/>
          </a:xfrm>
          <a:prstGeom prst="rect">
            <a:avLst/>
          </a:prstGeom>
        </p:spPr>
      </p:pic>
      <p:pic>
        <p:nvPicPr>
          <p:cNvPr id="57" name="Picture 56" descr="A picture containing text, clipart&#10;&#10;Description automatically generated">
            <a:hlinkClick r:id="" action="ppaction://noaction">
              <a:snd r:embed="rId13" name="T2_W9_3.7.wav"/>
            </a:hlinkClick>
            <a:extLst>
              <a:ext uri="{FF2B5EF4-FFF2-40B4-BE49-F238E27FC236}">
                <a16:creationId xmlns:a16="http://schemas.microsoft.com/office/drawing/2014/main" id="{EF9C76EA-7143-4A83-9190-F334EF6551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255" y="2184140"/>
            <a:ext cx="609653" cy="627942"/>
          </a:xfrm>
          <a:prstGeom prst="rect">
            <a:avLst/>
          </a:prstGeom>
        </p:spPr>
      </p:pic>
      <p:pic>
        <p:nvPicPr>
          <p:cNvPr id="58" name="Picture 57" descr="A picture containing text, clipart&#10;&#10;Description automatically generated">
            <a:hlinkClick r:id="" action="ppaction://noaction">
              <a:snd r:embed="rId14" name="T2_W9_3.3.wav"/>
            </a:hlinkClick>
            <a:extLst>
              <a:ext uri="{FF2B5EF4-FFF2-40B4-BE49-F238E27FC236}">
                <a16:creationId xmlns:a16="http://schemas.microsoft.com/office/drawing/2014/main" id="{15CFF127-C724-4104-840E-626BC2F94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653" y="2926508"/>
            <a:ext cx="609653" cy="627942"/>
          </a:xfrm>
          <a:prstGeom prst="rect">
            <a:avLst/>
          </a:prstGeom>
        </p:spPr>
      </p:pic>
      <p:pic>
        <p:nvPicPr>
          <p:cNvPr id="59" name="Picture 58" descr="A picture containing text, clipart&#10;&#10;Description automatically generated">
            <a:hlinkClick r:id="" action="ppaction://noaction">
              <a:snd r:embed="rId15" name="T2_W9_3.4.wav"/>
            </a:hlinkClick>
            <a:extLst>
              <a:ext uri="{FF2B5EF4-FFF2-40B4-BE49-F238E27FC236}">
                <a16:creationId xmlns:a16="http://schemas.microsoft.com/office/drawing/2014/main" id="{A9B6FBAD-E234-42A1-89F1-3DB03D5E8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653" y="3704160"/>
            <a:ext cx="609653" cy="627942"/>
          </a:xfrm>
          <a:prstGeom prst="rect">
            <a:avLst/>
          </a:prstGeom>
        </p:spPr>
      </p:pic>
      <p:pic>
        <p:nvPicPr>
          <p:cNvPr id="63" name="Picture 62" descr="A picture containing text, clipart&#10;&#10;Description automatically generated">
            <a:hlinkClick r:id="" action="ppaction://noaction">
              <a:snd r:embed="rId16" name="T2_W9_3.5.wav"/>
            </a:hlinkClick>
            <a:extLst>
              <a:ext uri="{FF2B5EF4-FFF2-40B4-BE49-F238E27FC236}">
                <a16:creationId xmlns:a16="http://schemas.microsoft.com/office/drawing/2014/main" id="{8476EDF6-F1B6-461D-815F-47A70DE97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653" y="4455554"/>
            <a:ext cx="609653" cy="627942"/>
          </a:xfrm>
          <a:prstGeom prst="rect">
            <a:avLst/>
          </a:prstGeom>
        </p:spPr>
      </p:pic>
      <p:pic>
        <p:nvPicPr>
          <p:cNvPr id="64" name="Picture 63" descr="A picture containing text, clipart&#10;&#10;Description automatically generated">
            <a:hlinkClick r:id="" action="ppaction://noaction">
              <a:snd r:embed="rId17" name="T2_W9_3.6.wav"/>
            </a:hlinkClick>
            <a:extLst>
              <a:ext uri="{FF2B5EF4-FFF2-40B4-BE49-F238E27FC236}">
                <a16:creationId xmlns:a16="http://schemas.microsoft.com/office/drawing/2014/main" id="{1B4CD34F-57E9-41DF-9504-DCD99D3CE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653" y="5075291"/>
            <a:ext cx="609653" cy="627942"/>
          </a:xfrm>
          <a:prstGeom prst="rect">
            <a:avLst/>
          </a:prstGeom>
        </p:spPr>
      </p:pic>
      <p:pic>
        <p:nvPicPr>
          <p:cNvPr id="7" name="Picture 2" descr="Free rings jewellery wedding illustration">
            <a:extLst>
              <a:ext uri="{FF2B5EF4-FFF2-40B4-BE49-F238E27FC236}">
                <a16:creationId xmlns:a16="http://schemas.microsoft.com/office/drawing/2014/main" id="{DAEE55BC-1D81-37F5-AA51-0DED4F3872F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37770" y="5190643"/>
            <a:ext cx="835735" cy="4701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city buildings skyline illustration">
            <a:extLst>
              <a:ext uri="{FF2B5EF4-FFF2-40B4-BE49-F238E27FC236}">
                <a16:creationId xmlns:a16="http://schemas.microsoft.com/office/drawing/2014/main" id="{85196C73-362E-61CD-F717-8A9DB0B0BF6E}"/>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l="28546"/>
          <a:stretch/>
        </p:blipFill>
        <p:spPr bwMode="auto">
          <a:xfrm>
            <a:off x="2762352" y="2031036"/>
            <a:ext cx="1121136" cy="8825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emoji emoticon anger illustration">
            <a:extLst>
              <a:ext uri="{FF2B5EF4-FFF2-40B4-BE49-F238E27FC236}">
                <a16:creationId xmlns:a16="http://schemas.microsoft.com/office/drawing/2014/main" id="{8891596C-8BF8-C57B-12AE-DA5E1492327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20627" y="2822703"/>
            <a:ext cx="993443" cy="7443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silhouette expressions happy vector">
            <a:extLst>
              <a:ext uri="{FF2B5EF4-FFF2-40B4-BE49-F238E27FC236}">
                <a16:creationId xmlns:a16="http://schemas.microsoft.com/office/drawing/2014/main" id="{F8CC45A3-B7C9-5A6F-0D78-B28D3A5F982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100570" y="3567010"/>
            <a:ext cx="523933" cy="8609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łódź lake joint vector">
            <a:extLst>
              <a:ext uri="{FF2B5EF4-FFF2-40B4-BE49-F238E27FC236}">
                <a16:creationId xmlns:a16="http://schemas.microsoft.com/office/drawing/2014/main" id="{8680E234-7A77-C057-2094-BBFAAA18432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33866" y="4481546"/>
            <a:ext cx="801662" cy="5668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cash register till register vector">
            <a:extLst>
              <a:ext uri="{FF2B5EF4-FFF2-40B4-BE49-F238E27FC236}">
                <a16:creationId xmlns:a16="http://schemas.microsoft.com/office/drawing/2014/main" id="{C31E578F-1293-9C78-2B18-E2DD6C20F62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19656" y="5122605"/>
            <a:ext cx="459409" cy="5126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chemical reaction experiment flask vector">
            <a:extLst>
              <a:ext uri="{FF2B5EF4-FFF2-40B4-BE49-F238E27FC236}">
                <a16:creationId xmlns:a16="http://schemas.microsoft.com/office/drawing/2014/main" id="{3A206D07-8515-4057-613B-A2C250E8475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926400" y="2118879"/>
            <a:ext cx="695280" cy="70689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beach vacation summer vector">
            <a:extLst>
              <a:ext uri="{FF2B5EF4-FFF2-40B4-BE49-F238E27FC236}">
                <a16:creationId xmlns:a16="http://schemas.microsoft.com/office/drawing/2014/main" id="{3545CD68-098E-8413-80D2-5A8A1CB4D54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62342" y="2913621"/>
            <a:ext cx="1023395" cy="63962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daily daily sketch lightning vector">
            <a:extLst>
              <a:ext uri="{FF2B5EF4-FFF2-40B4-BE49-F238E27FC236}">
                <a16:creationId xmlns:a16="http://schemas.microsoft.com/office/drawing/2014/main" id="{1E99CEA2-E450-6C79-C470-10A9B378EB1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892839" y="3644623"/>
            <a:ext cx="728841" cy="62633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surprise smiley oh vector">
            <a:extLst>
              <a:ext uri="{FF2B5EF4-FFF2-40B4-BE49-F238E27FC236}">
                <a16:creationId xmlns:a16="http://schemas.microsoft.com/office/drawing/2014/main" id="{88A2BF5E-2771-6CF6-1154-8DBF1D6BEA0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137770" y="4470543"/>
            <a:ext cx="523933" cy="53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55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0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0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0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0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0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0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50"/>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P spid="45" grpId="0" animBg="1"/>
      <p:bldP spid="56" grpId="0" animBg="1"/>
      <p:bldP spid="67" grpId="0" animBg="1"/>
      <p:bldP spid="68" grpId="0" animBg="1"/>
      <p:bldP spid="42" grpId="0" animBg="1"/>
      <p:bldP spid="46" grpId="0" animBg="1"/>
      <p:bldP spid="47"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9FCCF46-5504-4227-9AF4-339B4EE923FC}"/>
              </a:ext>
            </a:extLst>
          </p:cNvPr>
          <p:cNvSpPr/>
          <p:nvPr/>
        </p:nvSpPr>
        <p:spPr>
          <a:xfrm>
            <a:off x="411675" y="5790493"/>
            <a:ext cx="1928052"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mistake</a:t>
            </a:r>
          </a:p>
        </p:txBody>
      </p:sp>
      <p:sp>
        <p:nvSpPr>
          <p:cNvPr id="7" name="Rectangle: Rounded Corners 6">
            <a:extLst>
              <a:ext uri="{FF2B5EF4-FFF2-40B4-BE49-F238E27FC236}">
                <a16:creationId xmlns:a16="http://schemas.microsoft.com/office/drawing/2014/main" id="{61756729-5A07-40E5-839B-7C3E42319229}"/>
              </a:ext>
            </a:extLst>
          </p:cNvPr>
          <p:cNvSpPr/>
          <p:nvPr/>
        </p:nvSpPr>
        <p:spPr>
          <a:xfrm>
            <a:off x="2571837" y="5790492"/>
            <a:ext cx="1228266"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w</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ho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8" name="Rectangle: Rounded Corners 7">
            <a:extLst>
              <a:ext uri="{FF2B5EF4-FFF2-40B4-BE49-F238E27FC236}">
                <a16:creationId xmlns:a16="http://schemas.microsoft.com/office/drawing/2014/main" id="{0CD4D2F9-ACF7-4C3F-BAA4-19DEAC02813D}"/>
              </a:ext>
            </a:extLst>
          </p:cNvPr>
          <p:cNvSpPr/>
          <p:nvPr/>
        </p:nvSpPr>
        <p:spPr>
          <a:xfrm>
            <a:off x="4032213" y="5790491"/>
            <a:ext cx="2424538"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use, using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5BF484ED-8524-44E1-BCA7-AEC8FD3B89DF}"/>
              </a:ext>
            </a:extLst>
          </p:cNvPr>
          <p:cNvSpPr/>
          <p:nvPr/>
        </p:nvSpPr>
        <p:spPr>
          <a:xfrm>
            <a:off x="6688861" y="5812106"/>
            <a:ext cx="1373834" cy="781200"/>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totally</a:t>
            </a:r>
          </a:p>
        </p:txBody>
      </p:sp>
      <p:sp>
        <p:nvSpPr>
          <p:cNvPr id="10" name="Rectangle: Rounded Corners 9">
            <a:extLst>
              <a:ext uri="{FF2B5EF4-FFF2-40B4-BE49-F238E27FC236}">
                <a16:creationId xmlns:a16="http://schemas.microsoft.com/office/drawing/2014/main" id="{6047B996-16AC-47AA-93F7-7105ACC299BA}"/>
              </a:ext>
            </a:extLst>
          </p:cNvPr>
          <p:cNvSpPr/>
          <p:nvPr/>
        </p:nvSpPr>
        <p:spPr>
          <a:xfrm>
            <a:off x="2524117" y="4681116"/>
            <a:ext cx="2025425"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 a; no</a:t>
            </a:r>
          </a:p>
        </p:txBody>
      </p:sp>
      <p:sp>
        <p:nvSpPr>
          <p:cNvPr id="11" name="Rectangle: Rounded Corners 10">
            <a:extLst>
              <a:ext uri="{FF2B5EF4-FFF2-40B4-BE49-F238E27FC236}">
                <a16:creationId xmlns:a16="http://schemas.microsoft.com/office/drawing/2014/main" id="{9B3E8B6D-1900-4554-A30D-FFE12F0984B9}"/>
              </a:ext>
            </a:extLst>
          </p:cNvPr>
          <p:cNvSpPr/>
          <p:nvPr/>
        </p:nvSpPr>
        <p:spPr>
          <a:xfrm>
            <a:off x="411675" y="4681116"/>
            <a:ext cx="1928052"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house</a:t>
            </a:r>
          </a:p>
        </p:txBody>
      </p:sp>
      <p:sp>
        <p:nvSpPr>
          <p:cNvPr id="12" name="Rectangle: Rounded Corners 11">
            <a:extLst>
              <a:ext uri="{FF2B5EF4-FFF2-40B4-BE49-F238E27FC236}">
                <a16:creationId xmlns:a16="http://schemas.microsoft.com/office/drawing/2014/main" id="{C1C19C4C-5305-49FF-925B-47B7E148D37B}"/>
              </a:ext>
            </a:extLst>
          </p:cNvPr>
          <p:cNvSpPr/>
          <p:nvPr/>
        </p:nvSpPr>
        <p:spPr>
          <a:xfrm>
            <a:off x="4733932" y="4674867"/>
            <a:ext cx="2424538" cy="781664"/>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do, make</a:t>
            </a:r>
          </a:p>
        </p:txBody>
      </p:sp>
      <p:sp>
        <p:nvSpPr>
          <p:cNvPr id="13" name="Rectangle: Rounded Corners 12">
            <a:extLst>
              <a:ext uri="{FF2B5EF4-FFF2-40B4-BE49-F238E27FC236}">
                <a16:creationId xmlns:a16="http://schemas.microsoft.com/office/drawing/2014/main" id="{0531585C-85A5-4FC5-BC50-14A7F9710597}"/>
              </a:ext>
            </a:extLst>
          </p:cNvPr>
          <p:cNvSpPr/>
          <p:nvPr/>
        </p:nvSpPr>
        <p:spPr>
          <a:xfrm>
            <a:off x="7342860" y="4654465"/>
            <a:ext cx="1373833"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paper</a:t>
            </a:r>
          </a:p>
        </p:txBody>
      </p:sp>
      <p:sp>
        <p:nvSpPr>
          <p:cNvPr id="15" name="TextBox 14">
            <a:extLst>
              <a:ext uri="{FF2B5EF4-FFF2-40B4-BE49-F238E27FC236}">
                <a16:creationId xmlns:a16="http://schemas.microsoft.com/office/drawing/2014/main" id="{5E267BE8-3A8D-4D8F-9DE5-F7D39E95A14F}"/>
              </a:ext>
            </a:extLst>
          </p:cNvPr>
          <p:cNvSpPr txBox="1"/>
          <p:nvPr/>
        </p:nvSpPr>
        <p:spPr>
          <a:xfrm>
            <a:off x="3401874" y="3474424"/>
            <a:ext cx="40356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lang="en-GB" sz="3600" b="1" dirty="0">
                <a:solidFill>
                  <a:srgbClr val="FF0066"/>
                </a:solidFill>
                <a:latin typeface="Century Gothic" panose="020B0502020202020204" pitchFamily="34" charset="0"/>
              </a:rPr>
              <a:t>d</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Schülerin</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31B85AF-8770-4673-B70D-C1E773020E55}"/>
              </a:ext>
            </a:extLst>
          </p:cNvPr>
          <p:cNvSpPr txBox="1"/>
          <p:nvPr/>
        </p:nvSpPr>
        <p:spPr>
          <a:xfrm>
            <a:off x="6461746" y="1700968"/>
            <a:ext cx="3666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kein</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943B5B0F-C795-4D54-888A-9804CAE1D144}"/>
              </a:ext>
            </a:extLst>
          </p:cNvPr>
          <p:cNvSpPr txBox="1"/>
          <p:nvPr/>
        </p:nvSpPr>
        <p:spPr>
          <a:xfrm>
            <a:off x="-453061" y="1732475"/>
            <a:ext cx="40334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der </a:t>
            </a:r>
            <a:r>
              <a:rPr lang="en-GB" sz="3600" b="1" dirty="0">
                <a:solidFill>
                  <a:srgbClr val="FF0066"/>
                </a:solidFill>
                <a:latin typeface="Century Gothic" panose="020B0502020202020204" pitchFamily="34" charset="0"/>
              </a:rPr>
              <a:t>Fehler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F5BA410-D801-46B6-A8DB-DBFEF589223D}"/>
              </a:ext>
            </a:extLst>
          </p:cNvPr>
          <p:cNvSpPr txBox="1"/>
          <p:nvPr/>
        </p:nvSpPr>
        <p:spPr>
          <a:xfrm>
            <a:off x="-210732" y="3430699"/>
            <a:ext cx="38941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das Papier</a:t>
            </a:r>
          </a:p>
        </p:txBody>
      </p:sp>
      <p:sp>
        <p:nvSpPr>
          <p:cNvPr id="19" name="TextBox 18">
            <a:extLst>
              <a:ext uri="{FF2B5EF4-FFF2-40B4-BE49-F238E27FC236}">
                <a16:creationId xmlns:a16="http://schemas.microsoft.com/office/drawing/2014/main" id="{64CA3E24-D19B-4733-8911-9C55CF4389D4}"/>
              </a:ext>
            </a:extLst>
          </p:cNvPr>
          <p:cNvSpPr txBox="1"/>
          <p:nvPr/>
        </p:nvSpPr>
        <p:spPr>
          <a:xfrm>
            <a:off x="-12219" y="2623256"/>
            <a:ext cx="29488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das Haus</a:t>
            </a:r>
          </a:p>
        </p:txBody>
      </p:sp>
      <p:sp>
        <p:nvSpPr>
          <p:cNvPr id="20" name="TextBox 19">
            <a:extLst>
              <a:ext uri="{FF2B5EF4-FFF2-40B4-BE49-F238E27FC236}">
                <a16:creationId xmlns:a16="http://schemas.microsoft.com/office/drawing/2014/main" id="{1CB80613-5FCF-4D08-8859-349B8F650175}"/>
              </a:ext>
            </a:extLst>
          </p:cNvPr>
          <p:cNvSpPr txBox="1"/>
          <p:nvPr/>
        </p:nvSpPr>
        <p:spPr>
          <a:xfrm>
            <a:off x="7970963" y="1707339"/>
            <a:ext cx="43138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wer</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C8850A29-6A1A-46AB-999E-B3A039EACAA0}"/>
              </a:ext>
            </a:extLst>
          </p:cNvPr>
          <p:cNvSpPr txBox="1"/>
          <p:nvPr/>
        </p:nvSpPr>
        <p:spPr>
          <a:xfrm>
            <a:off x="7135301" y="3474424"/>
            <a:ext cx="43718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lang="en-GB" sz="3600" b="1" dirty="0">
                <a:solidFill>
                  <a:srgbClr val="FF0066"/>
                </a:solidFill>
                <a:latin typeface="Century Gothic" panose="020B0502020202020204" pitchFamily="34" charset="0"/>
              </a:rPr>
              <a:t>total</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8016FAFA-16E2-4E2E-836A-363BF945E417}"/>
              </a:ext>
            </a:extLst>
          </p:cNvPr>
          <p:cNvSpPr txBox="1"/>
          <p:nvPr/>
        </p:nvSpPr>
        <p:spPr>
          <a:xfrm>
            <a:off x="2996022" y="1749376"/>
            <a:ext cx="40334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benutzen</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052E6FBF-9013-49F8-AF79-D71E082EC572}"/>
              </a:ext>
            </a:extLst>
          </p:cNvPr>
          <p:cNvSpPr txBox="1"/>
          <p:nvPr/>
        </p:nvSpPr>
        <p:spPr>
          <a:xfrm>
            <a:off x="6765232" y="2577730"/>
            <a:ext cx="43718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brauchen</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D66A6456-E0D4-48FC-B39B-B1C068F5220E}"/>
              </a:ext>
            </a:extLst>
          </p:cNvPr>
          <p:cNvSpPr txBox="1"/>
          <p:nvPr/>
        </p:nvSpPr>
        <p:spPr>
          <a:xfrm>
            <a:off x="3238036" y="2590473"/>
            <a:ext cx="3666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machen</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04B9ED01-AB2E-4740-A332-1CEB0F4DF95B}"/>
              </a:ext>
            </a:extLst>
          </p:cNvPr>
          <p:cNvSpPr/>
          <p:nvPr/>
        </p:nvSpPr>
        <p:spPr>
          <a:xfrm>
            <a:off x="8901084" y="4669206"/>
            <a:ext cx="2714111"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[female] pupil</a:t>
            </a:r>
          </a:p>
        </p:txBody>
      </p:sp>
      <p:sp>
        <p:nvSpPr>
          <p:cNvPr id="26" name="Rectangle: Rounded Corners 25">
            <a:extLst>
              <a:ext uri="{FF2B5EF4-FFF2-40B4-BE49-F238E27FC236}">
                <a16:creationId xmlns:a16="http://schemas.microsoft.com/office/drawing/2014/main" id="{44CD7BCE-1A6A-4D6E-B085-907A371EF623}"/>
              </a:ext>
            </a:extLst>
          </p:cNvPr>
          <p:cNvSpPr/>
          <p:nvPr/>
        </p:nvSpPr>
        <p:spPr>
          <a:xfrm>
            <a:off x="8294806" y="5784000"/>
            <a:ext cx="3320389" cy="781665"/>
          </a:xfrm>
          <a:prstGeom prst="roundRect">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need, needing</a:t>
            </a:r>
          </a:p>
        </p:txBody>
      </p:sp>
      <p:pic>
        <p:nvPicPr>
          <p:cNvPr id="3" name="Graphic 2" descr="Teacher">
            <a:extLst>
              <a:ext uri="{FF2B5EF4-FFF2-40B4-BE49-F238E27FC236}">
                <a16:creationId xmlns:a16="http://schemas.microsoft.com/office/drawing/2014/main" id="{6F85DDEB-31E4-C8A9-D8C2-EC34583498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9296" y="737519"/>
            <a:ext cx="914400" cy="914400"/>
          </a:xfrm>
          <a:prstGeom prst="rect">
            <a:avLst/>
          </a:prstGeom>
        </p:spPr>
      </p:pic>
      <p:sp>
        <p:nvSpPr>
          <p:cNvPr id="30" name="Speech Bubble: Rectangle with Corners Rounded 29">
            <a:hlinkClick r:id="" action="ppaction://noaction">
              <a:snd r:embed="rId15" name="T2_W9_4.1.wav"/>
            </a:hlinkClick>
            <a:extLst>
              <a:ext uri="{FF2B5EF4-FFF2-40B4-BE49-F238E27FC236}">
                <a16:creationId xmlns:a16="http://schemas.microsoft.com/office/drawing/2014/main" id="{00CEF5FE-1AF7-4D78-8CA3-F61A839A53BE}"/>
              </a:ext>
            </a:extLst>
          </p:cNvPr>
          <p:cNvSpPr/>
          <p:nvPr/>
        </p:nvSpPr>
        <p:spPr>
          <a:xfrm>
            <a:off x="1861703" y="778996"/>
            <a:ext cx="7984261" cy="605610"/>
          </a:xfrm>
          <a:prstGeom prst="wedgeRoundRectCallout">
            <a:avLst>
              <a:gd name="adj1" fmla="val -60503"/>
              <a:gd name="adj2" fmla="val -1746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Sag das Wort auf Deutsch.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auf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Englisch</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1" name="Title 2">
            <a:extLst>
              <a:ext uri="{FF2B5EF4-FFF2-40B4-BE49-F238E27FC236}">
                <a16:creationId xmlns:a16="http://schemas.microsoft.com/office/drawing/2014/main" id="{EC65568C-BC57-4CEF-8DB1-A148BCC4BFC5}"/>
              </a:ext>
            </a:extLst>
          </p:cNvPr>
          <p:cNvSpPr txBox="1">
            <a:spLocks/>
          </p:cNvSpPr>
          <p:nvPr/>
        </p:nvSpPr>
        <p:spPr>
          <a:xfrm>
            <a:off x="10469982" y="1245227"/>
            <a:ext cx="1557451" cy="374973"/>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pSp>
        <p:nvGrpSpPr>
          <p:cNvPr id="32" name="Group 31">
            <a:extLst>
              <a:ext uri="{FF2B5EF4-FFF2-40B4-BE49-F238E27FC236}">
                <a16:creationId xmlns:a16="http://schemas.microsoft.com/office/drawing/2014/main" id="{8A33D869-4C40-44AA-9B26-B0A436406BC7}"/>
              </a:ext>
            </a:extLst>
          </p:cNvPr>
          <p:cNvGrpSpPr/>
          <p:nvPr/>
        </p:nvGrpSpPr>
        <p:grpSpPr>
          <a:xfrm>
            <a:off x="10685705" y="177105"/>
            <a:ext cx="1240568" cy="1008631"/>
            <a:chOff x="10818487" y="2376307"/>
            <a:chExt cx="1240568" cy="1008631"/>
          </a:xfrm>
        </p:grpSpPr>
        <p:sp>
          <p:nvSpPr>
            <p:cNvPr id="33" name="Oval 32">
              <a:extLst>
                <a:ext uri="{FF2B5EF4-FFF2-40B4-BE49-F238E27FC236}">
                  <a16:creationId xmlns:a16="http://schemas.microsoft.com/office/drawing/2014/main" id="{214F24AA-67E0-4F23-93A9-339DD7640A2D}"/>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xplosion: 8 Points 33">
              <a:extLst>
                <a:ext uri="{FF2B5EF4-FFF2-40B4-BE49-F238E27FC236}">
                  <a16:creationId xmlns:a16="http://schemas.microsoft.com/office/drawing/2014/main" id="{0CEAFB08-FD9C-4861-950A-A32E8AC7B9D8}"/>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xplosion: 8 Points 34">
              <a:extLst>
                <a:ext uri="{FF2B5EF4-FFF2-40B4-BE49-F238E27FC236}">
                  <a16:creationId xmlns:a16="http://schemas.microsoft.com/office/drawing/2014/main" id="{02C75422-6EBB-44F1-A454-5118DACA5C67}"/>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A61AFBD-1B3A-4AED-808C-EA0C424D73BF}"/>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37" name="TextBox 36">
            <a:extLst>
              <a:ext uri="{FF2B5EF4-FFF2-40B4-BE49-F238E27FC236}">
                <a16:creationId xmlns:a16="http://schemas.microsoft.com/office/drawing/2014/main" id="{A32750BA-B62D-4BA3-9808-353E7A8E31B9}"/>
              </a:ext>
            </a:extLst>
          </p:cNvPr>
          <p:cNvSpPr txBox="1"/>
          <p:nvPr/>
        </p:nvSpPr>
        <p:spPr>
          <a:xfrm>
            <a:off x="54045" y="67940"/>
            <a:ext cx="3660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Vocabulary Revision</a:t>
            </a:r>
          </a:p>
        </p:txBody>
      </p:sp>
    </p:spTree>
    <p:extLst>
      <p:ext uri="{BB962C8B-B14F-4D97-AF65-F5344CB8AC3E}">
        <p14:creationId xmlns:p14="http://schemas.microsoft.com/office/powerpoint/2010/main" val="213011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9_4.2.wav"/>
                                        </p:tgtEl>
                                      </p:cMediaNode>
                                    </p:audio>
                                  </p:sub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5000"/>
                                        <p:tgtEl>
                                          <p:spTgt spid="19"/>
                                        </p:tgtEl>
                                      </p:cBhvr>
                                    </p:animEffect>
                                    <p:set>
                                      <p:cBhvr>
                                        <p:cTn id="10" dur="1" fill="hold">
                                          <p:stCondLst>
                                            <p:cond delay="49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8FDAFF"/>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2_W9_4.3.wav"/>
                                        </p:tgtEl>
                                      </p:cMediaNode>
                                    </p:audio>
                                  </p:subTnLst>
                                </p:cTn>
                              </p:par>
                            </p:childTnLst>
                          </p:cTn>
                        </p:par>
                        <p:par>
                          <p:cTn id="21" fill="hold">
                            <p:stCondLst>
                              <p:cond delay="0"/>
                            </p:stCondLst>
                            <p:childTnLst>
                              <p:par>
                                <p:cTn id="22" presetID="9" presetClass="exit" presetSubtype="0" fill="hold" grpId="1" nodeType="afterEffect">
                                  <p:stCondLst>
                                    <p:cond delay="0"/>
                                  </p:stCondLst>
                                  <p:childTnLst>
                                    <p:animEffect transition="out" filter="dissolve">
                                      <p:cBhvr>
                                        <p:cTn id="23" dur="5000"/>
                                        <p:tgtEl>
                                          <p:spTgt spid="18"/>
                                        </p:tgtEl>
                                      </p:cBhvr>
                                    </p:animEffect>
                                    <p:set>
                                      <p:cBhvr>
                                        <p:cTn id="24" dur="1" fill="hold">
                                          <p:stCondLst>
                                            <p:cond delay="49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3"/>
                                        </p:tgtEl>
                                        <p:attrNameLst>
                                          <p:attrName>fillcolor</p:attrName>
                                        </p:attrNameLst>
                                      </p:cBhvr>
                                      <p:to>
                                        <a:srgbClr val="8FDAFF"/>
                                      </p:to>
                                    </p:animClr>
                                    <p:set>
                                      <p:cBhvr>
                                        <p:cTn id="29" dur="2000" fill="hold"/>
                                        <p:tgtEl>
                                          <p:spTgt spid="13"/>
                                        </p:tgtEl>
                                        <p:attrNameLst>
                                          <p:attrName>fill.type</p:attrName>
                                        </p:attrNameLst>
                                      </p:cBhvr>
                                      <p:to>
                                        <p:strVal val="solid"/>
                                      </p:to>
                                    </p:set>
                                    <p:set>
                                      <p:cBhvr>
                                        <p:cTn id="30" dur="2000" fill="hold"/>
                                        <p:tgtEl>
                                          <p:spTgt spid="13"/>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T2_W9_4.4.wav"/>
                                        </p:tgtEl>
                                      </p:cMediaNode>
                                    </p:audio>
                                  </p:subTnLst>
                                </p:cTn>
                              </p:par>
                            </p:childTnLst>
                          </p:cTn>
                        </p:par>
                        <p:par>
                          <p:cTn id="35" fill="hold">
                            <p:stCondLst>
                              <p:cond delay="0"/>
                            </p:stCondLst>
                            <p:childTnLst>
                              <p:par>
                                <p:cTn id="36" presetID="9" presetClass="exit" presetSubtype="0" fill="hold" grpId="1" nodeType="afterEffect">
                                  <p:stCondLst>
                                    <p:cond delay="0"/>
                                  </p:stCondLst>
                                  <p:childTnLst>
                                    <p:animEffect transition="out" filter="dissolve">
                                      <p:cBhvr>
                                        <p:cTn id="37" dur="5000"/>
                                        <p:tgtEl>
                                          <p:spTgt spid="17"/>
                                        </p:tgtEl>
                                      </p:cBhvr>
                                    </p:animEffect>
                                    <p:set>
                                      <p:cBhvr>
                                        <p:cTn id="38" dur="1" fill="hold">
                                          <p:stCondLst>
                                            <p:cond delay="49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6"/>
                                        </p:tgtEl>
                                        <p:attrNameLst>
                                          <p:attrName>fillcolor</p:attrName>
                                        </p:attrNameLst>
                                      </p:cBhvr>
                                      <p:to>
                                        <a:srgbClr val="8FDAFF"/>
                                      </p:to>
                                    </p:animClr>
                                    <p:set>
                                      <p:cBhvr>
                                        <p:cTn id="43" dur="2000" fill="hold"/>
                                        <p:tgtEl>
                                          <p:spTgt spid="6"/>
                                        </p:tgtEl>
                                        <p:attrNameLst>
                                          <p:attrName>fill.type</p:attrName>
                                        </p:attrNameLst>
                                      </p:cBhvr>
                                      <p:to>
                                        <p:strVal val="solid"/>
                                      </p:to>
                                    </p:set>
                                    <p:set>
                                      <p:cBhvr>
                                        <p:cTn id="44" dur="2000" fill="hold"/>
                                        <p:tgtEl>
                                          <p:spTgt spid="6"/>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T2_W9_4.5.wav"/>
                                        </p:tgtEl>
                                      </p:cMediaNode>
                                    </p:audio>
                                  </p:subTnLst>
                                </p:cTn>
                              </p:par>
                            </p:childTnLst>
                          </p:cTn>
                        </p:par>
                        <p:par>
                          <p:cTn id="49" fill="hold">
                            <p:stCondLst>
                              <p:cond delay="0"/>
                            </p:stCondLst>
                            <p:childTnLst>
                              <p:par>
                                <p:cTn id="50" presetID="9" presetClass="exit" presetSubtype="0" fill="hold" grpId="1" nodeType="afterEffect">
                                  <p:stCondLst>
                                    <p:cond delay="0"/>
                                  </p:stCondLst>
                                  <p:childTnLst>
                                    <p:animEffect transition="out" filter="dissolve">
                                      <p:cBhvr>
                                        <p:cTn id="51" dur="5000"/>
                                        <p:tgtEl>
                                          <p:spTgt spid="15"/>
                                        </p:tgtEl>
                                      </p:cBhvr>
                                    </p:animEffect>
                                    <p:set>
                                      <p:cBhvr>
                                        <p:cTn id="52" dur="1" fill="hold">
                                          <p:stCondLst>
                                            <p:cond delay="49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25"/>
                                        </p:tgtEl>
                                        <p:attrNameLst>
                                          <p:attrName>fillcolor</p:attrName>
                                        </p:attrNameLst>
                                      </p:cBhvr>
                                      <p:to>
                                        <a:srgbClr val="8FDAFF"/>
                                      </p:to>
                                    </p:animClr>
                                    <p:set>
                                      <p:cBhvr>
                                        <p:cTn id="57" dur="2000" fill="hold"/>
                                        <p:tgtEl>
                                          <p:spTgt spid="25"/>
                                        </p:tgtEl>
                                        <p:attrNameLst>
                                          <p:attrName>fill.type</p:attrName>
                                        </p:attrNameLst>
                                      </p:cBhvr>
                                      <p:to>
                                        <p:strVal val="solid"/>
                                      </p:to>
                                    </p:set>
                                    <p:set>
                                      <p:cBhvr>
                                        <p:cTn id="58" dur="2000" fill="hold"/>
                                        <p:tgtEl>
                                          <p:spTgt spid="25"/>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7" name="T2_W9_4.6.wav"/>
                                        </p:tgtEl>
                                      </p:cMediaNode>
                                    </p:audio>
                                  </p:subTnLst>
                                </p:cTn>
                              </p:par>
                            </p:childTnLst>
                          </p:cTn>
                        </p:par>
                        <p:par>
                          <p:cTn id="63" fill="hold">
                            <p:stCondLst>
                              <p:cond delay="0"/>
                            </p:stCondLst>
                            <p:childTnLst>
                              <p:par>
                                <p:cTn id="64" presetID="9" presetClass="exit" presetSubtype="0" fill="hold" grpId="1" nodeType="afterEffect">
                                  <p:stCondLst>
                                    <p:cond delay="0"/>
                                  </p:stCondLst>
                                  <p:childTnLst>
                                    <p:animEffect transition="out" filter="dissolve">
                                      <p:cBhvr>
                                        <p:cTn id="65" dur="5000"/>
                                        <p:tgtEl>
                                          <p:spTgt spid="16"/>
                                        </p:tgtEl>
                                      </p:cBhvr>
                                    </p:animEffect>
                                    <p:set>
                                      <p:cBhvr>
                                        <p:cTn id="66" dur="1" fill="hold">
                                          <p:stCondLst>
                                            <p:cond delay="4999"/>
                                          </p:stCondLst>
                                        </p:cTn>
                                        <p:tgtEl>
                                          <p:spTgt spid="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0"/>
                                        </p:tgtEl>
                                        <p:attrNameLst>
                                          <p:attrName>fillcolor</p:attrName>
                                        </p:attrNameLst>
                                      </p:cBhvr>
                                      <p:to>
                                        <a:srgbClr val="8FDAFF"/>
                                      </p:to>
                                    </p:animClr>
                                    <p:set>
                                      <p:cBhvr>
                                        <p:cTn id="71" dur="2000" fill="hold"/>
                                        <p:tgtEl>
                                          <p:spTgt spid="10"/>
                                        </p:tgtEl>
                                        <p:attrNameLst>
                                          <p:attrName>fill.type</p:attrName>
                                        </p:attrNameLst>
                                      </p:cBhvr>
                                      <p:to>
                                        <p:strVal val="solid"/>
                                      </p:to>
                                    </p:set>
                                    <p:set>
                                      <p:cBhvr>
                                        <p:cTn id="72" dur="2000" fill="hold"/>
                                        <p:tgtEl>
                                          <p:spTgt spid="10"/>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8" name="T2_W9_4.7.wav"/>
                                        </p:tgtEl>
                                      </p:cMediaNode>
                                    </p:audio>
                                  </p:subTnLst>
                                </p:cTn>
                              </p:par>
                            </p:childTnLst>
                          </p:cTn>
                        </p:par>
                        <p:par>
                          <p:cTn id="77" fill="hold">
                            <p:stCondLst>
                              <p:cond delay="0"/>
                            </p:stCondLst>
                            <p:childTnLst>
                              <p:par>
                                <p:cTn id="78" presetID="9" presetClass="exit" presetSubtype="0" fill="hold" grpId="1" nodeType="afterEffect">
                                  <p:stCondLst>
                                    <p:cond delay="0"/>
                                  </p:stCondLst>
                                  <p:childTnLst>
                                    <p:animEffect transition="out" filter="dissolve">
                                      <p:cBhvr>
                                        <p:cTn id="79" dur="5000"/>
                                        <p:tgtEl>
                                          <p:spTgt spid="20"/>
                                        </p:tgtEl>
                                      </p:cBhvr>
                                    </p:animEffect>
                                    <p:set>
                                      <p:cBhvr>
                                        <p:cTn id="80" dur="1" fill="hold">
                                          <p:stCondLst>
                                            <p:cond delay="4999"/>
                                          </p:stCondLst>
                                        </p:cTn>
                                        <p:tgtEl>
                                          <p:spTgt spid="2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7"/>
                                        </p:tgtEl>
                                        <p:attrNameLst>
                                          <p:attrName>fillcolor</p:attrName>
                                        </p:attrNameLst>
                                      </p:cBhvr>
                                      <p:to>
                                        <a:srgbClr val="8FDAFF"/>
                                      </p:to>
                                    </p:animClr>
                                    <p:set>
                                      <p:cBhvr>
                                        <p:cTn id="85" dur="2000" fill="hold"/>
                                        <p:tgtEl>
                                          <p:spTgt spid="7"/>
                                        </p:tgtEl>
                                        <p:attrNameLst>
                                          <p:attrName>fill.type</p:attrName>
                                        </p:attrNameLst>
                                      </p:cBhvr>
                                      <p:to>
                                        <p:strVal val="solid"/>
                                      </p:to>
                                    </p:set>
                                    <p:set>
                                      <p:cBhvr>
                                        <p:cTn id="86" dur="2000" fill="hold"/>
                                        <p:tgtEl>
                                          <p:spTgt spid="7"/>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9" name="T2_W9_4.8.wav"/>
                                        </p:tgtEl>
                                      </p:cMediaNode>
                                    </p:audio>
                                  </p:subTnLst>
                                </p:cTn>
                              </p:par>
                            </p:childTnLst>
                          </p:cTn>
                        </p:par>
                        <p:par>
                          <p:cTn id="91" fill="hold">
                            <p:stCondLst>
                              <p:cond delay="0"/>
                            </p:stCondLst>
                            <p:childTnLst>
                              <p:par>
                                <p:cTn id="92" presetID="9" presetClass="exit" presetSubtype="0" fill="hold" grpId="1" nodeType="afterEffect">
                                  <p:stCondLst>
                                    <p:cond delay="0"/>
                                  </p:stCondLst>
                                  <p:childTnLst>
                                    <p:animEffect transition="out" filter="dissolve">
                                      <p:cBhvr>
                                        <p:cTn id="93" dur="5000"/>
                                        <p:tgtEl>
                                          <p:spTgt spid="21"/>
                                        </p:tgtEl>
                                      </p:cBhvr>
                                    </p:animEffect>
                                    <p:set>
                                      <p:cBhvr>
                                        <p:cTn id="94" dur="1" fill="hold">
                                          <p:stCondLst>
                                            <p:cond delay="4999"/>
                                          </p:stCondLst>
                                        </p:cTn>
                                        <p:tgtEl>
                                          <p:spTgt spid="2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mph" presetSubtype="2" fill="hold" nodeType="clickEffect">
                                  <p:stCondLst>
                                    <p:cond delay="0"/>
                                  </p:stCondLst>
                                  <p:childTnLst>
                                    <p:animClr clrSpc="rgb" dir="cw">
                                      <p:cBhvr>
                                        <p:cTn id="98" dur="2000" fill="hold"/>
                                        <p:tgtEl>
                                          <p:spTgt spid="9"/>
                                        </p:tgtEl>
                                        <p:attrNameLst>
                                          <p:attrName>fillcolor</p:attrName>
                                        </p:attrNameLst>
                                      </p:cBhvr>
                                      <p:to>
                                        <a:srgbClr val="8FDAFF"/>
                                      </p:to>
                                    </p:animClr>
                                    <p:set>
                                      <p:cBhvr>
                                        <p:cTn id="99" dur="2000" fill="hold"/>
                                        <p:tgtEl>
                                          <p:spTgt spid="9"/>
                                        </p:tgtEl>
                                        <p:attrNameLst>
                                          <p:attrName>fill.type</p:attrName>
                                        </p:attrNameLst>
                                      </p:cBhvr>
                                      <p:to>
                                        <p:strVal val="solid"/>
                                      </p:to>
                                    </p:set>
                                    <p:set>
                                      <p:cBhvr>
                                        <p:cTn id="100" dur="2000" fill="hold"/>
                                        <p:tgtEl>
                                          <p:spTgt spid="9"/>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10" name="T2_W9_4.9.wav"/>
                                        </p:tgtEl>
                                      </p:cMediaNode>
                                    </p:audio>
                                  </p:subTnLst>
                                </p:cTn>
                              </p:par>
                            </p:childTnLst>
                          </p:cTn>
                        </p:par>
                        <p:par>
                          <p:cTn id="105" fill="hold">
                            <p:stCondLst>
                              <p:cond delay="0"/>
                            </p:stCondLst>
                            <p:childTnLst>
                              <p:par>
                                <p:cTn id="106" presetID="9" presetClass="exit" presetSubtype="0" fill="hold" grpId="1" nodeType="afterEffect">
                                  <p:stCondLst>
                                    <p:cond delay="0"/>
                                  </p:stCondLst>
                                  <p:childTnLst>
                                    <p:animEffect transition="out" filter="dissolve">
                                      <p:cBhvr>
                                        <p:cTn id="107" dur="5000"/>
                                        <p:tgtEl>
                                          <p:spTgt spid="22"/>
                                        </p:tgtEl>
                                      </p:cBhvr>
                                    </p:animEffect>
                                    <p:set>
                                      <p:cBhvr>
                                        <p:cTn id="108" dur="1" fill="hold">
                                          <p:stCondLst>
                                            <p:cond delay="4999"/>
                                          </p:stCondLst>
                                        </p:cTn>
                                        <p:tgtEl>
                                          <p:spTgt spid="2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8"/>
                                        </p:tgtEl>
                                        <p:attrNameLst>
                                          <p:attrName>fillcolor</p:attrName>
                                        </p:attrNameLst>
                                      </p:cBhvr>
                                      <p:to>
                                        <a:srgbClr val="8FDAFF"/>
                                      </p:to>
                                    </p:animClr>
                                    <p:set>
                                      <p:cBhvr>
                                        <p:cTn id="113" dur="2000" fill="hold"/>
                                        <p:tgtEl>
                                          <p:spTgt spid="8"/>
                                        </p:tgtEl>
                                        <p:attrNameLst>
                                          <p:attrName>fill.type</p:attrName>
                                        </p:attrNameLst>
                                      </p:cBhvr>
                                      <p:to>
                                        <p:strVal val="solid"/>
                                      </p:to>
                                    </p:set>
                                    <p:set>
                                      <p:cBhvr>
                                        <p:cTn id="114" dur="2000" fill="hold"/>
                                        <p:tgtEl>
                                          <p:spTgt spid="8"/>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11" name="T2_W6_10.3.wav"/>
                                        </p:tgtEl>
                                      </p:cMediaNode>
                                    </p:audio>
                                  </p:subTnLst>
                                </p:cTn>
                              </p:par>
                            </p:childTnLst>
                          </p:cTn>
                        </p:par>
                        <p:par>
                          <p:cTn id="119" fill="hold">
                            <p:stCondLst>
                              <p:cond delay="0"/>
                            </p:stCondLst>
                            <p:childTnLst>
                              <p:par>
                                <p:cTn id="120" presetID="9" presetClass="exit" presetSubtype="0" fill="hold" grpId="1" nodeType="afterEffect">
                                  <p:stCondLst>
                                    <p:cond delay="0"/>
                                  </p:stCondLst>
                                  <p:childTnLst>
                                    <p:animEffect transition="out" filter="dissolve">
                                      <p:cBhvr>
                                        <p:cTn id="121" dur="5000"/>
                                        <p:tgtEl>
                                          <p:spTgt spid="23"/>
                                        </p:tgtEl>
                                      </p:cBhvr>
                                    </p:animEffect>
                                    <p:set>
                                      <p:cBhvr>
                                        <p:cTn id="122" dur="1" fill="hold">
                                          <p:stCondLst>
                                            <p:cond delay="4999"/>
                                          </p:stCondLst>
                                        </p:cTn>
                                        <p:tgtEl>
                                          <p:spTgt spid="2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26"/>
                                        </p:tgtEl>
                                        <p:attrNameLst>
                                          <p:attrName>fillcolor</p:attrName>
                                        </p:attrNameLst>
                                      </p:cBhvr>
                                      <p:to>
                                        <a:srgbClr val="8FDAFF"/>
                                      </p:to>
                                    </p:animClr>
                                    <p:set>
                                      <p:cBhvr>
                                        <p:cTn id="127" dur="2000" fill="hold"/>
                                        <p:tgtEl>
                                          <p:spTgt spid="26"/>
                                        </p:tgtEl>
                                        <p:attrNameLst>
                                          <p:attrName>fill.type</p:attrName>
                                        </p:attrNameLst>
                                      </p:cBhvr>
                                      <p:to>
                                        <p:strVal val="solid"/>
                                      </p:to>
                                    </p:set>
                                    <p:set>
                                      <p:cBhvr>
                                        <p:cTn id="128" dur="2000" fill="hold"/>
                                        <p:tgtEl>
                                          <p:spTgt spid="26"/>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12" name="T2_W6_10.5.wav"/>
                                        </p:tgtEl>
                                      </p:cMediaNode>
                                    </p:audio>
                                  </p:subTnLst>
                                </p:cTn>
                              </p:par>
                            </p:childTnLst>
                          </p:cTn>
                        </p:par>
                        <p:par>
                          <p:cTn id="133" fill="hold">
                            <p:stCondLst>
                              <p:cond delay="0"/>
                            </p:stCondLst>
                            <p:childTnLst>
                              <p:par>
                                <p:cTn id="134" presetID="9" presetClass="exit" presetSubtype="0" fill="hold" grpId="1" nodeType="afterEffect">
                                  <p:stCondLst>
                                    <p:cond delay="0"/>
                                  </p:stCondLst>
                                  <p:childTnLst>
                                    <p:animEffect transition="out" filter="dissolve">
                                      <p:cBhvr>
                                        <p:cTn id="135" dur="5000"/>
                                        <p:tgtEl>
                                          <p:spTgt spid="24"/>
                                        </p:tgtEl>
                                      </p:cBhvr>
                                    </p:animEffect>
                                    <p:set>
                                      <p:cBhvr>
                                        <p:cTn id="136" dur="1" fill="hold">
                                          <p:stCondLst>
                                            <p:cond delay="4999"/>
                                          </p:stCondLst>
                                        </p:cTn>
                                        <p:tgtEl>
                                          <p:spTgt spid="24"/>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2"/>
                                        </p:tgtEl>
                                        <p:attrNameLst>
                                          <p:attrName>fillcolor</p:attrName>
                                        </p:attrNameLst>
                                      </p:cBhvr>
                                      <p:to>
                                        <a:srgbClr val="8FDAFF"/>
                                      </p:to>
                                    </p:animClr>
                                    <p:set>
                                      <p:cBhvr>
                                        <p:cTn id="141" dur="2000" fill="hold"/>
                                        <p:tgtEl>
                                          <p:spTgt spid="12"/>
                                        </p:tgtEl>
                                        <p:attrNameLst>
                                          <p:attrName>fill.type</p:attrName>
                                        </p:attrNameLst>
                                      </p:cBhvr>
                                      <p:to>
                                        <p:strVal val="solid"/>
                                      </p:to>
                                    </p:set>
                                    <p:set>
                                      <p:cBhvr>
                                        <p:cTn id="142"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5" name="Picture 10" descr="Gráficos vectoriales gratis de Burbuja">
            <a:extLst>
              <a:ext uri="{FF2B5EF4-FFF2-40B4-BE49-F238E27FC236}">
                <a16:creationId xmlns:a16="http://schemas.microsoft.com/office/drawing/2014/main" id="{5EE5E3DF-F206-B742-B84E-870D98D9F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523" y="4814035"/>
            <a:ext cx="1751846" cy="1751846"/>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0" descr="Gráficos vectoriales gratis de Burbuja">
            <a:extLst>
              <a:ext uri="{FF2B5EF4-FFF2-40B4-BE49-F238E27FC236}">
                <a16:creationId xmlns:a16="http://schemas.microsoft.com/office/drawing/2014/main" id="{74A598B6-5242-33AD-4794-89206F3C1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015" y="3593674"/>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0" descr="Gráficos vectoriales gratis de Burbuja">
            <a:extLst>
              <a:ext uri="{FF2B5EF4-FFF2-40B4-BE49-F238E27FC236}">
                <a16:creationId xmlns:a16="http://schemas.microsoft.com/office/drawing/2014/main" id="{EA729C5A-824A-9BF1-3B3F-0B454AC11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664" y="3476941"/>
            <a:ext cx="1746436" cy="174643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 descr="Gráficos vectoriales gratis de Burbuja">
            <a:extLst>
              <a:ext uri="{FF2B5EF4-FFF2-40B4-BE49-F238E27FC236}">
                <a16:creationId xmlns:a16="http://schemas.microsoft.com/office/drawing/2014/main" id="{BE8470DD-4442-A428-9912-CB420B26B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633" y="3173647"/>
            <a:ext cx="1426676" cy="142667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Gráficos vectoriales gratis de Burbuja">
            <a:extLst>
              <a:ext uri="{FF2B5EF4-FFF2-40B4-BE49-F238E27FC236}">
                <a16:creationId xmlns:a16="http://schemas.microsoft.com/office/drawing/2014/main" id="{8FA93A23-8A51-C08C-5F71-355861307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830" y="5457746"/>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Gráficos vectoriales gratis de Burbuja">
            <a:extLst>
              <a:ext uri="{FF2B5EF4-FFF2-40B4-BE49-F238E27FC236}">
                <a16:creationId xmlns:a16="http://schemas.microsoft.com/office/drawing/2014/main" id="{7405D030-8FD2-5107-306E-533EA8A67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80" y="4428174"/>
            <a:ext cx="1273315" cy="130457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 descr="Gráficos vectoriales gratis de Burbuja">
            <a:extLst>
              <a:ext uri="{FF2B5EF4-FFF2-40B4-BE49-F238E27FC236}">
                <a16:creationId xmlns:a16="http://schemas.microsoft.com/office/drawing/2014/main" id="{4C87E221-BED2-E6D6-ADDC-2BEEFF4D0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249" y="1573610"/>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Gráficos vectoriales gratis de Burbuja">
            <a:extLst>
              <a:ext uri="{FF2B5EF4-FFF2-40B4-BE49-F238E27FC236}">
                <a16:creationId xmlns:a16="http://schemas.microsoft.com/office/drawing/2014/main" id="{BEC4AA9F-24FF-2E80-71FC-B5240A51C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569" y="1914654"/>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0" descr="Gráficos vectoriales gratis de Burbuja">
            <a:extLst>
              <a:ext uri="{FF2B5EF4-FFF2-40B4-BE49-F238E27FC236}">
                <a16:creationId xmlns:a16="http://schemas.microsoft.com/office/drawing/2014/main" id="{5D8B4B27-7A88-CDBC-B4B7-EEA0D0B13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21" y="2448486"/>
            <a:ext cx="1328723" cy="13287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931E190-B5FD-C037-4831-DB95C0C993BF}"/>
              </a:ext>
            </a:extLst>
          </p:cNvPr>
          <p:cNvSpPr txBox="1"/>
          <p:nvPr/>
        </p:nvSpPr>
        <p:spPr>
          <a:xfrm>
            <a:off x="194835" y="2856603"/>
            <a:ext cx="13644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versteht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FC2C612-5896-42EA-C9D6-51B2F4E97566}"/>
              </a:ext>
            </a:extLst>
          </p:cNvPr>
          <p:cNvSpPr txBox="1"/>
          <p:nvPr/>
        </p:nvSpPr>
        <p:spPr>
          <a:xfrm>
            <a:off x="1308816" y="3942342"/>
            <a:ext cx="12939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machst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5D051628-E3B1-011F-1500-7DE788DCECA9}"/>
              </a:ext>
            </a:extLst>
          </p:cNvPr>
          <p:cNvSpPr txBox="1"/>
          <p:nvPr/>
        </p:nvSpPr>
        <p:spPr>
          <a:xfrm>
            <a:off x="202013" y="4861946"/>
            <a:ext cx="10374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4C31E585-A8DF-A5CA-248D-A1A9CAEA0241}"/>
              </a:ext>
            </a:extLst>
          </p:cNvPr>
          <p:cNvSpPr txBox="1"/>
          <p:nvPr/>
        </p:nvSpPr>
        <p:spPr>
          <a:xfrm>
            <a:off x="1669983" y="2310506"/>
            <a:ext cx="10615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spielst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4DAF46F1-DA37-6C1C-350F-C4048E5B356B}"/>
              </a:ext>
            </a:extLst>
          </p:cNvPr>
          <p:cNvSpPr txBox="1"/>
          <p:nvPr/>
        </p:nvSpPr>
        <p:spPr>
          <a:xfrm>
            <a:off x="1286462" y="5802535"/>
            <a:ext cx="1173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6BB114E-67C8-B273-48F5-22FD34E5250F}"/>
              </a:ext>
            </a:extLst>
          </p:cNvPr>
          <p:cNvSpPr txBox="1"/>
          <p:nvPr/>
        </p:nvSpPr>
        <p:spPr>
          <a:xfrm>
            <a:off x="2992159" y="5443378"/>
            <a:ext cx="16257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24B57041-6F66-D445-AB6D-D7B46FAD3E30}"/>
              </a:ext>
            </a:extLst>
          </p:cNvPr>
          <p:cNvSpPr txBox="1"/>
          <p:nvPr/>
        </p:nvSpPr>
        <p:spPr>
          <a:xfrm>
            <a:off x="2804707" y="3680006"/>
            <a:ext cx="14061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benutze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456C741C-5F21-DFB9-5456-9AFC5CF2E306}"/>
              </a:ext>
            </a:extLst>
          </p:cNvPr>
          <p:cNvSpPr txBox="1"/>
          <p:nvPr/>
        </p:nvSpPr>
        <p:spPr>
          <a:xfrm>
            <a:off x="4463632" y="4141671"/>
            <a:ext cx="16321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bekommt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A30ADA62-8976-9905-4CB9-12ABCC2C28F8}"/>
              </a:ext>
            </a:extLst>
          </p:cNvPr>
          <p:cNvSpPr txBox="1"/>
          <p:nvPr/>
        </p:nvSpPr>
        <p:spPr>
          <a:xfrm>
            <a:off x="3045818" y="2006311"/>
            <a:ext cx="13756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hlinkClick r:id="" action="ppaction://noaction">
              <a:snd r:embed="rId4" name="T2_W9_5.1.wav"/>
            </a:hlinkClick>
            <a:extLst>
              <a:ext uri="{FF2B5EF4-FFF2-40B4-BE49-F238E27FC236}">
                <a16:creationId xmlns:a16="http://schemas.microsoft.com/office/drawing/2014/main" id="{8C6523FB-F9CA-F68F-AE52-647B4C0D73BE}"/>
              </a:ext>
            </a:extLst>
          </p:cNvPr>
          <p:cNvSpPr/>
          <p:nvPr/>
        </p:nvSpPr>
        <p:spPr>
          <a:xfrm>
            <a:off x="4645088" y="101911"/>
            <a:ext cx="2901824" cy="588031"/>
          </a:xfrm>
          <a:prstGeom prst="wedgeRoundRectCallout">
            <a:avLst>
              <a:gd name="adj1" fmla="val -59684"/>
              <a:gd name="adj2" fmla="val -1420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pic>
        <p:nvPicPr>
          <p:cNvPr id="35" name="Graphic 34" descr="Teacher">
            <a:extLst>
              <a:ext uri="{FF2B5EF4-FFF2-40B4-BE49-F238E27FC236}">
                <a16:creationId xmlns:a16="http://schemas.microsoft.com/office/drawing/2014/main" id="{1D1508F5-2ABD-E182-F98A-7730B4FF83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4787" y="-37906"/>
            <a:ext cx="914400" cy="914400"/>
          </a:xfrm>
          <a:prstGeom prst="rect">
            <a:avLst/>
          </a:prstGeom>
        </p:spPr>
      </p:pic>
      <p:grpSp>
        <p:nvGrpSpPr>
          <p:cNvPr id="78" name="Group 77">
            <a:extLst>
              <a:ext uri="{FF2B5EF4-FFF2-40B4-BE49-F238E27FC236}">
                <a16:creationId xmlns:a16="http://schemas.microsoft.com/office/drawing/2014/main" id="{8454FFE9-CC96-A6E3-C550-1E43FD5663B7}"/>
              </a:ext>
            </a:extLst>
          </p:cNvPr>
          <p:cNvGrpSpPr/>
          <p:nvPr/>
        </p:nvGrpSpPr>
        <p:grpSpPr>
          <a:xfrm>
            <a:off x="196946" y="2455565"/>
            <a:ext cx="1364676" cy="1328723"/>
            <a:chOff x="-2871172" y="65180"/>
            <a:chExt cx="1364676" cy="1328723"/>
          </a:xfrm>
        </p:grpSpPr>
        <p:pic>
          <p:nvPicPr>
            <p:cNvPr id="76" name="Picture 10" descr="Gráficos vectoriales gratis de Burbuja">
              <a:hlinkClick r:id="" action="ppaction://noaction">
                <a:snd r:embed="rId7" name="T2_W9_5.4.wav"/>
              </a:hlinkClick>
              <a:extLst>
                <a:ext uri="{FF2B5EF4-FFF2-40B4-BE49-F238E27FC236}">
                  <a16:creationId xmlns:a16="http://schemas.microsoft.com/office/drawing/2014/main" id="{553F89EA-5B1A-0C01-568E-6600B1CA4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172" y="65180"/>
              <a:ext cx="1328723" cy="1328723"/>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hlinkClick r:id="" action="ppaction://noaction">
                <a:snd r:embed="rId7" name="T2_W9_5.4.wav"/>
              </a:hlinkClick>
              <a:extLst>
                <a:ext uri="{FF2B5EF4-FFF2-40B4-BE49-F238E27FC236}">
                  <a16:creationId xmlns:a16="http://schemas.microsoft.com/office/drawing/2014/main" id="{CE51DE8C-B7E6-64A0-864F-280D15CEA540}"/>
                </a:ext>
              </a:extLst>
            </p:cNvPr>
            <p:cNvSpPr txBox="1"/>
            <p:nvPr/>
          </p:nvSpPr>
          <p:spPr>
            <a:xfrm>
              <a:off x="-2861354" y="485802"/>
              <a:ext cx="1354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ea typeface="+mn-ea"/>
                  <a:cs typeface="+mn-cs"/>
                </a:rPr>
                <a:t>versteht</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grpSp>
      <p:grpSp>
        <p:nvGrpSpPr>
          <p:cNvPr id="82" name="Group 81">
            <a:extLst>
              <a:ext uri="{FF2B5EF4-FFF2-40B4-BE49-F238E27FC236}">
                <a16:creationId xmlns:a16="http://schemas.microsoft.com/office/drawing/2014/main" id="{EDA73841-849B-A33B-8AFC-29EBCAB07EDF}"/>
              </a:ext>
            </a:extLst>
          </p:cNvPr>
          <p:cNvGrpSpPr/>
          <p:nvPr/>
        </p:nvGrpSpPr>
        <p:grpSpPr>
          <a:xfrm>
            <a:off x="1564001" y="1904680"/>
            <a:ext cx="1273315" cy="1273315"/>
            <a:chOff x="-4263573" y="-230246"/>
            <a:chExt cx="1273315" cy="1273315"/>
          </a:xfrm>
        </p:grpSpPr>
        <p:pic>
          <p:nvPicPr>
            <p:cNvPr id="80" name="Picture 10" descr="Gráficos vectoriales gratis de Burbuja">
              <a:hlinkClick r:id="" action="ppaction://noaction">
                <a:snd r:embed="rId8" name="T2_W9_5.3.wav"/>
              </a:hlinkClick>
              <a:extLst>
                <a:ext uri="{FF2B5EF4-FFF2-40B4-BE49-F238E27FC236}">
                  <a16:creationId xmlns:a16="http://schemas.microsoft.com/office/drawing/2014/main" id="{AF3185E7-6E2D-60D1-27D4-65F730DA3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573" y="-230246"/>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hlinkClick r:id="" action="ppaction://noaction">
                <a:snd r:embed="rId8" name="T2_W9_5.3.wav"/>
              </a:hlinkClick>
              <a:extLst>
                <a:ext uri="{FF2B5EF4-FFF2-40B4-BE49-F238E27FC236}">
                  <a16:creationId xmlns:a16="http://schemas.microsoft.com/office/drawing/2014/main" id="{D62A443A-DF80-4AC5-C78F-3DC5467E34FA}"/>
                </a:ext>
              </a:extLst>
            </p:cNvPr>
            <p:cNvSpPr txBox="1"/>
            <p:nvPr/>
          </p:nvSpPr>
          <p:spPr>
            <a:xfrm>
              <a:off x="-4180233" y="154020"/>
              <a:ext cx="10951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spielst</a:t>
              </a:r>
              <a:endParaRPr kumimoji="0" lang="en-GB" sz="2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endParaRPr>
            </a:p>
          </p:txBody>
        </p:sp>
      </p:grpSp>
      <p:grpSp>
        <p:nvGrpSpPr>
          <p:cNvPr id="88" name="Group 87">
            <a:extLst>
              <a:ext uri="{FF2B5EF4-FFF2-40B4-BE49-F238E27FC236}">
                <a16:creationId xmlns:a16="http://schemas.microsoft.com/office/drawing/2014/main" id="{15070749-E5F4-C5D0-6D93-F510DCD2C6B0}"/>
              </a:ext>
            </a:extLst>
          </p:cNvPr>
          <p:cNvGrpSpPr/>
          <p:nvPr/>
        </p:nvGrpSpPr>
        <p:grpSpPr>
          <a:xfrm>
            <a:off x="3075936" y="1552269"/>
            <a:ext cx="1348446" cy="1273315"/>
            <a:chOff x="1357236" y="-170914"/>
            <a:chExt cx="1348446" cy="1273315"/>
          </a:xfrm>
        </p:grpSpPr>
        <p:pic>
          <p:nvPicPr>
            <p:cNvPr id="85" name="Picture 10" descr="Gráficos vectoriales gratis de Burbuja">
              <a:hlinkClick r:id="" action="ppaction://noaction">
                <a:snd r:embed="rId9" name="T2_W9_5.2.wav"/>
              </a:hlinkClick>
              <a:extLst>
                <a:ext uri="{FF2B5EF4-FFF2-40B4-BE49-F238E27FC236}">
                  <a16:creationId xmlns:a16="http://schemas.microsoft.com/office/drawing/2014/main" id="{C43C08E8-D0A1-320E-CD68-E2524919D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221" y="-170914"/>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hlinkClick r:id="" action="ppaction://noaction">
                <a:snd r:embed="rId9" name="T2_W9_5.2.wav"/>
              </a:hlinkClick>
              <a:extLst>
                <a:ext uri="{FF2B5EF4-FFF2-40B4-BE49-F238E27FC236}">
                  <a16:creationId xmlns:a16="http://schemas.microsoft.com/office/drawing/2014/main" id="{76559386-8427-B632-90CB-E27F96391701}"/>
                </a:ext>
              </a:extLst>
            </p:cNvPr>
            <p:cNvSpPr txBox="1"/>
            <p:nvPr/>
          </p:nvSpPr>
          <p:spPr>
            <a:xfrm>
              <a:off x="1357236" y="234745"/>
              <a:ext cx="13484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ea typeface="+mn-ea"/>
                  <a:cs typeface="+mn-cs"/>
                </a:rPr>
                <a:t>braucht</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grpSp>
      <p:grpSp>
        <p:nvGrpSpPr>
          <p:cNvPr id="101" name="Group 100">
            <a:extLst>
              <a:ext uri="{FF2B5EF4-FFF2-40B4-BE49-F238E27FC236}">
                <a16:creationId xmlns:a16="http://schemas.microsoft.com/office/drawing/2014/main" id="{DBDB7B7A-69CC-F115-2DFE-853AB4A6EDB7}"/>
              </a:ext>
            </a:extLst>
          </p:cNvPr>
          <p:cNvGrpSpPr/>
          <p:nvPr/>
        </p:nvGrpSpPr>
        <p:grpSpPr>
          <a:xfrm>
            <a:off x="140750" y="4421886"/>
            <a:ext cx="1273315" cy="1304572"/>
            <a:chOff x="-2516378" y="736181"/>
            <a:chExt cx="1273315" cy="1304572"/>
          </a:xfrm>
        </p:grpSpPr>
        <p:pic>
          <p:nvPicPr>
            <p:cNvPr id="90" name="Picture 10" descr="Gráficos vectoriales gratis de Burbuja">
              <a:hlinkClick r:id="" action="ppaction://noaction">
                <a:snd r:embed="rId10" name="T2_W9_5.8.wav"/>
              </a:hlinkClick>
              <a:extLst>
                <a:ext uri="{FF2B5EF4-FFF2-40B4-BE49-F238E27FC236}">
                  <a16:creationId xmlns:a16="http://schemas.microsoft.com/office/drawing/2014/main" id="{18CC041A-6705-43BB-1F04-A329A38DD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378" y="736181"/>
              <a:ext cx="1273315" cy="1304572"/>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hlinkClick r:id="" action="ppaction://noaction">
                <a:snd r:embed="rId10" name="T2_W9_5.8.wav"/>
              </a:hlinkClick>
              <a:extLst>
                <a:ext uri="{FF2B5EF4-FFF2-40B4-BE49-F238E27FC236}">
                  <a16:creationId xmlns:a16="http://schemas.microsoft.com/office/drawing/2014/main" id="{6F5B02CD-4CAB-EC60-420D-84B538E7CA9D}"/>
                </a:ext>
              </a:extLst>
            </p:cNvPr>
            <p:cNvSpPr txBox="1"/>
            <p:nvPr/>
          </p:nvSpPr>
          <p:spPr>
            <a:xfrm>
              <a:off x="-2410587" y="1137980"/>
              <a:ext cx="10647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spiele</a:t>
              </a:r>
              <a:endPar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grpSp>
      <p:grpSp>
        <p:nvGrpSpPr>
          <p:cNvPr id="105" name="Group 104">
            <a:extLst>
              <a:ext uri="{FF2B5EF4-FFF2-40B4-BE49-F238E27FC236}">
                <a16:creationId xmlns:a16="http://schemas.microsoft.com/office/drawing/2014/main" id="{74C7FF8A-2C41-0A73-A66E-4A20615C564D}"/>
              </a:ext>
            </a:extLst>
          </p:cNvPr>
          <p:cNvGrpSpPr/>
          <p:nvPr/>
        </p:nvGrpSpPr>
        <p:grpSpPr>
          <a:xfrm>
            <a:off x="1186866" y="5457745"/>
            <a:ext cx="1273315" cy="1273315"/>
            <a:chOff x="-2388221" y="877362"/>
            <a:chExt cx="1273315" cy="1273315"/>
          </a:xfrm>
        </p:grpSpPr>
        <p:pic>
          <p:nvPicPr>
            <p:cNvPr id="102" name="Picture 10" descr="Gráficos vectoriales gratis de Burbuja">
              <a:hlinkClick r:id="" action="ppaction://noaction">
                <a:snd r:embed="rId11" name="T2_W9_5.10.wav"/>
              </a:hlinkClick>
              <a:extLst>
                <a:ext uri="{FF2B5EF4-FFF2-40B4-BE49-F238E27FC236}">
                  <a16:creationId xmlns:a16="http://schemas.microsoft.com/office/drawing/2014/main" id="{75C8296F-690A-EA6C-5395-FEB9F03D7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221" y="877362"/>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hlinkClick r:id="" action="ppaction://noaction">
                <a:snd r:embed="rId11" name="T2_W9_5.10.wav"/>
              </a:hlinkClick>
              <a:extLst>
                <a:ext uri="{FF2B5EF4-FFF2-40B4-BE49-F238E27FC236}">
                  <a16:creationId xmlns:a16="http://schemas.microsoft.com/office/drawing/2014/main" id="{2CE80942-F2CF-E4CF-ACE9-4CD55F8F90A4}"/>
                </a:ext>
              </a:extLst>
            </p:cNvPr>
            <p:cNvSpPr txBox="1"/>
            <p:nvPr/>
          </p:nvSpPr>
          <p:spPr>
            <a:xfrm>
              <a:off x="-2295211" y="1214430"/>
              <a:ext cx="1176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ea typeface="+mn-ea"/>
                  <a:cs typeface="+mn-cs"/>
                </a:rPr>
                <a:t>macht</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grpSp>
      <p:grpSp>
        <p:nvGrpSpPr>
          <p:cNvPr id="123" name="Group 122">
            <a:extLst>
              <a:ext uri="{FF2B5EF4-FFF2-40B4-BE49-F238E27FC236}">
                <a16:creationId xmlns:a16="http://schemas.microsoft.com/office/drawing/2014/main" id="{C6CC20BB-27C1-3A69-D11C-293A78B6392B}"/>
              </a:ext>
            </a:extLst>
          </p:cNvPr>
          <p:cNvGrpSpPr/>
          <p:nvPr/>
        </p:nvGrpSpPr>
        <p:grpSpPr>
          <a:xfrm>
            <a:off x="2799523" y="3169227"/>
            <a:ext cx="1461649" cy="1434578"/>
            <a:chOff x="-2402993" y="564511"/>
            <a:chExt cx="1323038" cy="1273315"/>
          </a:xfrm>
        </p:grpSpPr>
        <p:pic>
          <p:nvPicPr>
            <p:cNvPr id="122" name="Picture 10" descr="Gráficos vectoriales gratis de Burbuja">
              <a:hlinkClick r:id="" action="ppaction://noaction">
                <a:snd r:embed="rId12" name="T2_W9_5.5.wav"/>
              </a:hlinkClick>
              <a:extLst>
                <a:ext uri="{FF2B5EF4-FFF2-40B4-BE49-F238E27FC236}">
                  <a16:creationId xmlns:a16="http://schemas.microsoft.com/office/drawing/2014/main" id="{EF68EE74-D4B6-8F35-4E57-888103B9E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2993" y="564511"/>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hlinkClick r:id="" action="ppaction://noaction">
                <a:snd r:embed="rId12" name="T2_W9_5.5.wav"/>
              </a:hlinkClick>
              <a:extLst>
                <a:ext uri="{FF2B5EF4-FFF2-40B4-BE49-F238E27FC236}">
                  <a16:creationId xmlns:a16="http://schemas.microsoft.com/office/drawing/2014/main" id="{D4FE0E34-0A10-AEB7-7A34-662CCD2F9DB9}"/>
                </a:ext>
              </a:extLst>
            </p:cNvPr>
            <p:cNvSpPr txBox="1"/>
            <p:nvPr/>
          </p:nvSpPr>
          <p:spPr>
            <a:xfrm>
              <a:off x="-2392418" y="992717"/>
              <a:ext cx="1312463" cy="409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benutze</a:t>
              </a:r>
              <a:endPar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grpSp>
      <p:grpSp>
        <p:nvGrpSpPr>
          <p:cNvPr id="128" name="Group 127">
            <a:extLst>
              <a:ext uri="{FF2B5EF4-FFF2-40B4-BE49-F238E27FC236}">
                <a16:creationId xmlns:a16="http://schemas.microsoft.com/office/drawing/2014/main" id="{9CD6F193-B487-9EF1-F675-B8D5C8C2174A}"/>
              </a:ext>
            </a:extLst>
          </p:cNvPr>
          <p:cNvGrpSpPr/>
          <p:nvPr/>
        </p:nvGrpSpPr>
        <p:grpSpPr>
          <a:xfrm>
            <a:off x="4372810" y="3455299"/>
            <a:ext cx="1746436" cy="1746436"/>
            <a:chOff x="11522751" y="1826850"/>
            <a:chExt cx="1746436" cy="1746436"/>
          </a:xfrm>
        </p:grpSpPr>
        <p:pic>
          <p:nvPicPr>
            <p:cNvPr id="125" name="Picture 10" descr="Gráficos vectoriales gratis de Burbuja">
              <a:hlinkClick r:id="" action="ppaction://noaction">
                <a:snd r:embed="rId13" name="T2_W9_5.7.wav"/>
              </a:hlinkClick>
              <a:extLst>
                <a:ext uri="{FF2B5EF4-FFF2-40B4-BE49-F238E27FC236}">
                  <a16:creationId xmlns:a16="http://schemas.microsoft.com/office/drawing/2014/main" id="{BC3BC70B-6A8B-B84E-130E-A5355B1B6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2751" y="1826850"/>
              <a:ext cx="1746436" cy="1746436"/>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hlinkClick r:id="" action="ppaction://noaction">
                <a:snd r:embed="rId13" name="T2_W9_5.7.wav"/>
              </a:hlinkClick>
              <a:extLst>
                <a:ext uri="{FF2B5EF4-FFF2-40B4-BE49-F238E27FC236}">
                  <a16:creationId xmlns:a16="http://schemas.microsoft.com/office/drawing/2014/main" id="{4A9AC51A-2087-9255-96C5-D6D2C22884DD}"/>
                </a:ext>
              </a:extLst>
            </p:cNvPr>
            <p:cNvSpPr txBox="1"/>
            <p:nvPr/>
          </p:nvSpPr>
          <p:spPr>
            <a:xfrm>
              <a:off x="11590137" y="2490877"/>
              <a:ext cx="16305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ea typeface="+mn-ea"/>
                  <a:cs typeface="+mn-cs"/>
                </a:rPr>
                <a:t>bekommt</a:t>
              </a:r>
              <a:endParaRPr kumimoji="0" lang="en-GB" sz="2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grpSp>
      <p:grpSp>
        <p:nvGrpSpPr>
          <p:cNvPr id="131" name="Group 130">
            <a:extLst>
              <a:ext uri="{FF2B5EF4-FFF2-40B4-BE49-F238E27FC236}">
                <a16:creationId xmlns:a16="http://schemas.microsoft.com/office/drawing/2014/main" id="{BC8F6B00-B2CE-51CB-981B-C049EEDA70DA}"/>
              </a:ext>
            </a:extLst>
          </p:cNvPr>
          <p:cNvGrpSpPr/>
          <p:nvPr/>
        </p:nvGrpSpPr>
        <p:grpSpPr>
          <a:xfrm>
            <a:off x="1269162" y="3598534"/>
            <a:ext cx="1285929" cy="1273315"/>
            <a:chOff x="-2381763" y="1063704"/>
            <a:chExt cx="1285929" cy="1273315"/>
          </a:xfrm>
        </p:grpSpPr>
        <p:pic>
          <p:nvPicPr>
            <p:cNvPr id="129" name="Picture 10" descr="Gráficos vectoriales gratis de Burbuja">
              <a:hlinkClick r:id="" action="ppaction://noaction">
                <a:snd r:embed="rId14" name="T2_W9_5.6.wav"/>
              </a:hlinkClick>
              <a:extLst>
                <a:ext uri="{FF2B5EF4-FFF2-40B4-BE49-F238E27FC236}">
                  <a16:creationId xmlns:a16="http://schemas.microsoft.com/office/drawing/2014/main" id="{12EC3D02-9705-26A4-BC90-4BAF1ACE9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911" y="1063704"/>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a:hlinkClick r:id="" action="ppaction://noaction">
                <a:snd r:embed="rId14" name="T2_W9_5.6.wav"/>
              </a:hlinkClick>
              <a:extLst>
                <a:ext uri="{FF2B5EF4-FFF2-40B4-BE49-F238E27FC236}">
                  <a16:creationId xmlns:a16="http://schemas.microsoft.com/office/drawing/2014/main" id="{80A55167-C854-9FC9-32E8-337C0330B5DE}"/>
                </a:ext>
              </a:extLst>
            </p:cNvPr>
            <p:cNvSpPr txBox="1"/>
            <p:nvPr/>
          </p:nvSpPr>
          <p:spPr>
            <a:xfrm>
              <a:off x="-2381763" y="1422112"/>
              <a:ext cx="12859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machst</a:t>
              </a:r>
              <a:endParaRPr kumimoji="0" lang="en-GB" sz="2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endParaRPr>
            </a:p>
          </p:txBody>
        </p:sp>
      </p:grpSp>
      <p:grpSp>
        <p:nvGrpSpPr>
          <p:cNvPr id="136" name="Group 135">
            <a:extLst>
              <a:ext uri="{FF2B5EF4-FFF2-40B4-BE49-F238E27FC236}">
                <a16:creationId xmlns:a16="http://schemas.microsoft.com/office/drawing/2014/main" id="{F144CDF2-9845-46F7-1C74-7F69C3491D2E}"/>
              </a:ext>
            </a:extLst>
          </p:cNvPr>
          <p:cNvGrpSpPr/>
          <p:nvPr/>
        </p:nvGrpSpPr>
        <p:grpSpPr>
          <a:xfrm>
            <a:off x="2993639" y="4815587"/>
            <a:ext cx="1751846" cy="1751846"/>
            <a:chOff x="11802267" y="3840923"/>
            <a:chExt cx="1751846" cy="1751846"/>
          </a:xfrm>
        </p:grpSpPr>
        <p:pic>
          <p:nvPicPr>
            <p:cNvPr id="133" name="Picture 10" descr="Gráficos vectoriales gratis de Burbuja">
              <a:hlinkClick r:id="" action="ppaction://noaction">
                <a:snd r:embed="rId15" name="T2_W9_5.9.wav"/>
              </a:hlinkClick>
              <a:extLst>
                <a:ext uri="{FF2B5EF4-FFF2-40B4-BE49-F238E27FC236}">
                  <a16:creationId xmlns:a16="http://schemas.microsoft.com/office/drawing/2014/main" id="{06EB44B4-26F6-8C81-806C-4F3689B2F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2267" y="3840923"/>
              <a:ext cx="1751846" cy="1751846"/>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hlinkClick r:id="" action="ppaction://noaction">
                <a:snd r:embed="rId15" name="T2_W9_5.9.wav"/>
              </a:hlinkClick>
              <a:extLst>
                <a:ext uri="{FF2B5EF4-FFF2-40B4-BE49-F238E27FC236}">
                  <a16:creationId xmlns:a16="http://schemas.microsoft.com/office/drawing/2014/main" id="{C6420EA0-CB25-5425-E139-E2645AD12746}"/>
                </a:ext>
              </a:extLst>
            </p:cNvPr>
            <p:cNvSpPr txBox="1"/>
            <p:nvPr/>
          </p:nvSpPr>
          <p:spPr>
            <a:xfrm>
              <a:off x="11941379" y="4483796"/>
              <a:ext cx="14702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schreibe</a:t>
              </a:r>
              <a:endPar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grpSp>
      <p:sp>
        <p:nvSpPr>
          <p:cNvPr id="138" name="TextBox 137">
            <a:extLst>
              <a:ext uri="{FF2B5EF4-FFF2-40B4-BE49-F238E27FC236}">
                <a16:creationId xmlns:a16="http://schemas.microsoft.com/office/drawing/2014/main" id="{3258F556-C196-D7A4-1513-C4441E3D8C45}"/>
              </a:ext>
            </a:extLst>
          </p:cNvPr>
          <p:cNvSpPr txBox="1"/>
          <p:nvPr/>
        </p:nvSpPr>
        <p:spPr>
          <a:xfrm>
            <a:off x="6865848" y="1756509"/>
            <a:ext cx="2425407" cy="1569660"/>
          </a:xfrm>
          <a:prstGeom prst="rect">
            <a:avLst/>
          </a:prstGeom>
          <a:noFill/>
          <a:ln w="57150">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Farben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rot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C000">
                    <a:lumMod val="60000"/>
                    <a:lumOff val="40000"/>
                  </a:srgbClr>
                </a:solidFill>
                <a:effectLst/>
                <a:uLnTx/>
                <a:uFillTx/>
                <a:latin typeface="Century Gothic" panose="020B0502020202020204" pitchFamily="34" charset="0"/>
                <a:ea typeface="+mn-ea"/>
                <a:cs typeface="+mn-cs"/>
              </a:rPr>
              <a:t>gelb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70C0"/>
                </a:solidFill>
                <a:effectLst/>
                <a:uLnTx/>
                <a:uFillTx/>
                <a:latin typeface="Century Gothic" panose="020B0502020202020204" pitchFamily="34" charset="0"/>
                <a:ea typeface="+mn-ea"/>
                <a:cs typeface="+mn-cs"/>
              </a:rPr>
              <a:t>blau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ABCE7D2-6068-46F6-B61C-30268869ECB7}"/>
              </a:ext>
            </a:extLst>
          </p:cNvPr>
          <p:cNvPicPr>
            <a:picLocks noChangeAspect="1"/>
          </p:cNvPicPr>
          <p:nvPr/>
        </p:nvPicPr>
        <p:blipFill>
          <a:blip r:embed="rId16"/>
          <a:stretch>
            <a:fillRect/>
          </a:stretch>
        </p:blipFill>
        <p:spPr>
          <a:xfrm>
            <a:off x="10525328" y="96126"/>
            <a:ext cx="1290261" cy="948516"/>
          </a:xfrm>
          <a:prstGeom prst="rect">
            <a:avLst/>
          </a:prstGeom>
        </p:spPr>
      </p:pic>
      <p:sp>
        <p:nvSpPr>
          <p:cNvPr id="59" name="Title 2">
            <a:extLst>
              <a:ext uri="{FF2B5EF4-FFF2-40B4-BE49-F238E27FC236}">
                <a16:creationId xmlns:a16="http://schemas.microsoft.com/office/drawing/2014/main" id="{88E6D1BB-0AC4-41E5-9B1C-BAFADCA2C058}"/>
              </a:ext>
            </a:extLst>
          </p:cNvPr>
          <p:cNvSpPr>
            <a:spLocks noGrp="1"/>
          </p:cNvSpPr>
          <p:nvPr>
            <p:ph type="title"/>
          </p:nvPr>
        </p:nvSpPr>
        <p:spPr>
          <a:xfrm>
            <a:off x="10525328" y="1163107"/>
            <a:ext cx="1290261" cy="374973"/>
          </a:xfrm>
          <a:solidFill>
            <a:srgbClr val="2E94AF"/>
          </a:solidFill>
        </p:spPr>
        <p:txBody>
          <a:bodyPr>
            <a:normAutofit/>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61" name="TextBox 60">
            <a:extLst>
              <a:ext uri="{FF2B5EF4-FFF2-40B4-BE49-F238E27FC236}">
                <a16:creationId xmlns:a16="http://schemas.microsoft.com/office/drawing/2014/main" id="{1475C14E-B704-45C2-A781-E5AA34A9152C}"/>
              </a:ext>
            </a:extLst>
          </p:cNvPr>
          <p:cNvSpPr txBox="1"/>
          <p:nvPr/>
        </p:nvSpPr>
        <p:spPr>
          <a:xfrm>
            <a:off x="106588" y="647459"/>
            <a:ext cx="1041300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 know that German verb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endings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often tell us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who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 statement is about.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 Ich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a:t>
            </a:r>
            <a:r>
              <a:rPr kumimoji="0" lang="en-GB" sz="2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 need; du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a:t>
            </a:r>
            <a:r>
              <a:rPr kumimoji="0" lang="en-GB" sz="2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need; er/</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a:t>
            </a:r>
            <a:r>
              <a:rPr kumimoji="0" lang="en-GB" sz="2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he/she needs.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Colour the bubbles red, yellow or blue to show who is doing each verb.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Speech Bubble: Rectangle with Corners Rounded 62">
            <a:extLst>
              <a:ext uri="{FF2B5EF4-FFF2-40B4-BE49-F238E27FC236}">
                <a16:creationId xmlns:a16="http://schemas.microsoft.com/office/drawing/2014/main" id="{28D00302-C826-4EA1-B3E1-787ECCDAF61C}"/>
              </a:ext>
            </a:extLst>
          </p:cNvPr>
          <p:cNvSpPr/>
          <p:nvPr/>
        </p:nvSpPr>
        <p:spPr>
          <a:xfrm>
            <a:off x="7762296" y="3531832"/>
            <a:ext cx="2979684" cy="1233886"/>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Can you remember the verbs you have learnt that don’t follow this pattern?</a:t>
            </a:r>
          </a:p>
        </p:txBody>
      </p:sp>
      <p:sp>
        <p:nvSpPr>
          <p:cNvPr id="64" name="Speech Bubble: Rectangle with Corners Rounded 63">
            <a:extLst>
              <a:ext uri="{FF2B5EF4-FFF2-40B4-BE49-F238E27FC236}">
                <a16:creationId xmlns:a16="http://schemas.microsoft.com/office/drawing/2014/main" id="{034ACA2A-866C-4997-B3A6-6798E57E6A83}"/>
              </a:ext>
            </a:extLst>
          </p:cNvPr>
          <p:cNvSpPr/>
          <p:nvPr/>
        </p:nvSpPr>
        <p:spPr>
          <a:xfrm>
            <a:off x="5674771" y="5105717"/>
            <a:ext cx="3287528" cy="1528711"/>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to have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have = 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have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He/she has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452A586-349E-473B-B053-286074E1A41D}"/>
              </a:ext>
            </a:extLst>
          </p:cNvPr>
          <p:cNvSpPr txBox="1"/>
          <p:nvPr/>
        </p:nvSpPr>
        <p:spPr>
          <a:xfrm>
            <a:off x="7318546" y="5809527"/>
            <a:ext cx="1350805" cy="40011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du hast</a:t>
            </a:r>
          </a:p>
        </p:txBody>
      </p:sp>
      <p:sp>
        <p:nvSpPr>
          <p:cNvPr id="66" name="TextBox 65">
            <a:extLst>
              <a:ext uri="{FF2B5EF4-FFF2-40B4-BE49-F238E27FC236}">
                <a16:creationId xmlns:a16="http://schemas.microsoft.com/office/drawing/2014/main" id="{853CA270-C60F-41B2-AC74-4AD275852C5E}"/>
              </a:ext>
            </a:extLst>
          </p:cNvPr>
          <p:cNvSpPr txBox="1"/>
          <p:nvPr/>
        </p:nvSpPr>
        <p:spPr>
          <a:xfrm>
            <a:off x="7390238" y="6095431"/>
            <a:ext cx="1411949" cy="40011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sie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a:t>
            </a:r>
          </a:p>
        </p:txBody>
      </p:sp>
      <p:sp>
        <p:nvSpPr>
          <p:cNvPr id="67" name="Speech Bubble: Rectangle with Corners Rounded 66">
            <a:extLst>
              <a:ext uri="{FF2B5EF4-FFF2-40B4-BE49-F238E27FC236}">
                <a16:creationId xmlns:a16="http://schemas.microsoft.com/office/drawing/2014/main" id="{D7EF9D7D-3593-4614-A2A0-53A8CDDDB3C2}"/>
              </a:ext>
            </a:extLst>
          </p:cNvPr>
          <p:cNvSpPr/>
          <p:nvPr/>
        </p:nvSpPr>
        <p:spPr>
          <a:xfrm>
            <a:off x="9100615" y="5093324"/>
            <a:ext cx="2958406" cy="1528711"/>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sein = to 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am = ich bin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are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He/she is =    ?</a:t>
            </a:r>
          </a:p>
        </p:txBody>
      </p:sp>
      <p:sp>
        <p:nvSpPr>
          <p:cNvPr id="68" name="TextBox 67">
            <a:extLst>
              <a:ext uri="{FF2B5EF4-FFF2-40B4-BE49-F238E27FC236}">
                <a16:creationId xmlns:a16="http://schemas.microsoft.com/office/drawing/2014/main" id="{30F8B7AF-4F4B-40DE-89EE-E82150392DDB}"/>
              </a:ext>
            </a:extLst>
          </p:cNvPr>
          <p:cNvSpPr txBox="1"/>
          <p:nvPr/>
        </p:nvSpPr>
        <p:spPr>
          <a:xfrm>
            <a:off x="10457542" y="5799425"/>
            <a:ext cx="1350805" cy="40011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du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bist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C90954C8-3DAA-49DB-95B7-7E226BE5C992}"/>
              </a:ext>
            </a:extLst>
          </p:cNvPr>
          <p:cNvSpPr txBox="1"/>
          <p:nvPr/>
        </p:nvSpPr>
        <p:spPr>
          <a:xfrm>
            <a:off x="10569900" y="6094402"/>
            <a:ext cx="1350805" cy="40011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sie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ED693155-3021-4DC9-BED6-B320095745BC}"/>
              </a:ext>
            </a:extLst>
          </p:cNvPr>
          <p:cNvSpPr txBox="1"/>
          <p:nvPr/>
        </p:nvSpPr>
        <p:spPr>
          <a:xfrm>
            <a:off x="62858" y="58821"/>
            <a:ext cx="3660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Revising verb forms</a:t>
            </a:r>
          </a:p>
        </p:txBody>
      </p:sp>
    </p:spTree>
    <p:extLst>
      <p:ext uri="{BB962C8B-B14F-4D97-AF65-F5344CB8AC3E}">
        <p14:creationId xmlns:p14="http://schemas.microsoft.com/office/powerpoint/2010/main" val="238294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79"/>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41" restart="whenNotActive" fill="hold" evtFilter="cancelBubble" nodeType="interactiveSeq">
                <p:stCondLst>
                  <p:cond evt="onClick" delay="0">
                    <p:tgtEl>
                      <p:spTgt spid="8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500"/>
                                        <p:tgtEl>
                                          <p:spTgt spid="82"/>
                                        </p:tgtEl>
                                      </p:cBhvr>
                                    </p:animEffect>
                                  </p:childTnLst>
                                </p:cTn>
                              </p:par>
                            </p:childTnLst>
                          </p:cTn>
                        </p:par>
                      </p:childTnLst>
                    </p:cTn>
                  </p:par>
                </p:childTnLst>
              </p:cTn>
              <p:nextCondLst>
                <p:cond evt="onClick" delay="0">
                  <p:tgtEl>
                    <p:spTgt spid="84"/>
                  </p:tgtEl>
                </p:cond>
              </p:nextCondLst>
            </p:seq>
            <p:seq concurrent="1" nextAc="seek">
              <p:cTn id="47" restart="whenNotActive" fill="hold" evtFilter="cancelBubble" nodeType="interactiveSeq">
                <p:stCondLst>
                  <p:cond evt="onClick" delay="0">
                    <p:tgtEl>
                      <p:spTgt spid="8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fade">
                                      <p:cBhvr>
                                        <p:cTn id="52" dur="500"/>
                                        <p:tgtEl>
                                          <p:spTgt spid="88"/>
                                        </p:tgtEl>
                                      </p:cBhvr>
                                    </p:animEffect>
                                  </p:childTnLst>
                                </p:cTn>
                              </p:par>
                            </p:childTnLst>
                          </p:cTn>
                        </p:par>
                      </p:childTnLst>
                    </p:cTn>
                  </p:par>
                </p:childTnLst>
              </p:cTn>
              <p:nextCondLst>
                <p:cond evt="onClick" delay="0">
                  <p:tgtEl>
                    <p:spTgt spid="89"/>
                  </p:tgtEl>
                </p:cond>
              </p:nextCondLst>
            </p:seq>
            <p:seq concurrent="1" nextAc="seek">
              <p:cTn id="53" restart="whenNotActive" fill="hold" evtFilter="cancelBubble" nodeType="interactiveSeq">
                <p:stCondLst>
                  <p:cond evt="onClick" delay="0">
                    <p:tgtEl>
                      <p:spTgt spid="92"/>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fade">
                                      <p:cBhvr>
                                        <p:cTn id="58" dur="500"/>
                                        <p:tgtEl>
                                          <p:spTgt spid="101"/>
                                        </p:tgtEl>
                                      </p:cBhvr>
                                    </p:animEffect>
                                  </p:childTnLst>
                                </p:cTn>
                              </p:par>
                            </p:childTnLst>
                          </p:cTn>
                        </p:par>
                      </p:childTnLst>
                    </p:cTn>
                  </p:par>
                </p:childTnLst>
              </p:cTn>
              <p:nextCondLst>
                <p:cond evt="onClick" delay="0">
                  <p:tgtEl>
                    <p:spTgt spid="92"/>
                  </p:tgtEl>
                </p:cond>
              </p:nextCondLst>
            </p:seq>
            <p:seq concurrent="1" nextAc="seek">
              <p:cTn id="59" restart="whenNotActive" fill="hold" evtFilter="cancelBubble" nodeType="interactiveSeq">
                <p:stCondLst>
                  <p:cond evt="onClick" delay="0">
                    <p:tgtEl>
                      <p:spTgt spid="104"/>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animEffect transition="in" filter="fade">
                                      <p:cBhvr>
                                        <p:cTn id="64" dur="500"/>
                                        <p:tgtEl>
                                          <p:spTgt spid="105"/>
                                        </p:tgtEl>
                                      </p:cBhvr>
                                    </p:animEffect>
                                  </p:childTnLst>
                                </p:cTn>
                              </p:par>
                            </p:childTnLst>
                          </p:cTn>
                        </p:par>
                      </p:childTnLst>
                    </p:cTn>
                  </p:par>
                </p:childTnLst>
              </p:cTn>
              <p:nextCondLst>
                <p:cond evt="onClick" delay="0">
                  <p:tgtEl>
                    <p:spTgt spid="104"/>
                  </p:tgtEl>
                </p:cond>
              </p:nextCondLst>
            </p:seq>
            <p:seq concurrent="1" nextAc="seek">
              <p:cTn id="65" restart="whenNotActive" fill="hold" evtFilter="cancelBubble" nodeType="interactiveSeq">
                <p:stCondLst>
                  <p:cond evt="onClick" delay="0">
                    <p:tgtEl>
                      <p:spTgt spid="124"/>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23"/>
                                        </p:tgtEl>
                                        <p:attrNameLst>
                                          <p:attrName>style.visibility</p:attrName>
                                        </p:attrNameLst>
                                      </p:cBhvr>
                                      <p:to>
                                        <p:strVal val="visible"/>
                                      </p:to>
                                    </p:set>
                                    <p:animEffect transition="in" filter="fade">
                                      <p:cBhvr>
                                        <p:cTn id="70" dur="500"/>
                                        <p:tgtEl>
                                          <p:spTgt spid="123"/>
                                        </p:tgtEl>
                                      </p:cBhvr>
                                    </p:animEffect>
                                  </p:childTnLst>
                                </p:cTn>
                              </p:par>
                            </p:childTnLst>
                          </p:cTn>
                        </p:par>
                      </p:childTnLst>
                    </p:cTn>
                  </p:par>
                </p:childTnLst>
              </p:cTn>
              <p:nextCondLst>
                <p:cond evt="onClick" delay="0">
                  <p:tgtEl>
                    <p:spTgt spid="124"/>
                  </p:tgtEl>
                </p:cond>
              </p:nextCondLst>
            </p:seq>
            <p:seq concurrent="1" nextAc="seek">
              <p:cTn id="71" restart="whenNotActive" fill="hold" evtFilter="cancelBubble" nodeType="interactiveSeq">
                <p:stCondLst>
                  <p:cond evt="onClick" delay="0">
                    <p:tgtEl>
                      <p:spTgt spid="127"/>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28"/>
                                        </p:tgtEl>
                                        <p:attrNameLst>
                                          <p:attrName>style.visibility</p:attrName>
                                        </p:attrNameLst>
                                      </p:cBhvr>
                                      <p:to>
                                        <p:strVal val="visible"/>
                                      </p:to>
                                    </p:set>
                                    <p:animEffect transition="in" filter="fade">
                                      <p:cBhvr>
                                        <p:cTn id="76" dur="500"/>
                                        <p:tgtEl>
                                          <p:spTgt spid="128"/>
                                        </p:tgtEl>
                                      </p:cBhvr>
                                    </p:animEffect>
                                  </p:childTnLst>
                                </p:cTn>
                              </p:par>
                            </p:childTnLst>
                          </p:cTn>
                        </p:par>
                      </p:childTnLst>
                    </p:cTn>
                  </p:par>
                </p:childTnLst>
              </p:cTn>
              <p:nextCondLst>
                <p:cond evt="onClick" delay="0">
                  <p:tgtEl>
                    <p:spTgt spid="127"/>
                  </p:tgtEl>
                </p:cond>
              </p:nextCondLst>
            </p:seq>
            <p:seq concurrent="1" nextAc="seek">
              <p:cTn id="77" restart="whenNotActive" fill="hold" evtFilter="cancelBubble" nodeType="interactiveSeq">
                <p:stCondLst>
                  <p:cond evt="onClick" delay="0">
                    <p:tgtEl>
                      <p:spTgt spid="132"/>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31"/>
                                        </p:tgtEl>
                                        <p:attrNameLst>
                                          <p:attrName>style.visibility</p:attrName>
                                        </p:attrNameLst>
                                      </p:cBhvr>
                                      <p:to>
                                        <p:strVal val="visible"/>
                                      </p:to>
                                    </p:set>
                                  </p:childTnLst>
                                </p:cTn>
                              </p:par>
                            </p:childTnLst>
                          </p:cTn>
                        </p:par>
                      </p:childTnLst>
                    </p:cTn>
                  </p:par>
                </p:childTnLst>
              </p:cTn>
              <p:nextCondLst>
                <p:cond evt="onClick" delay="0">
                  <p:tgtEl>
                    <p:spTgt spid="132"/>
                  </p:tgtEl>
                </p:cond>
              </p:nextCondLst>
            </p:seq>
            <p:seq concurrent="1" nextAc="seek">
              <p:cTn id="82" restart="whenNotActive" fill="hold" evtFilter="cancelBubble" nodeType="interactiveSeq">
                <p:stCondLst>
                  <p:cond evt="onClick" delay="0">
                    <p:tgtEl>
                      <p:spTgt spid="13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135"/>
                  </p:tgtEl>
                </p:cond>
              </p:nextCondLst>
            </p:seq>
          </p:childTnLst>
        </p:cTn>
      </p:par>
    </p:tnLst>
    <p:bldLst>
      <p:bldP spid="138" grpId="0" animBg="1"/>
      <p:bldP spid="63" grpId="0" animBg="1"/>
      <p:bldP spid="64" grpId="0" animBg="1"/>
      <p:bldP spid="10" grpId="0" animBg="1"/>
      <p:bldP spid="66" grpId="0" animBg="1"/>
      <p:bldP spid="67" grpId="0" animBg="1"/>
      <p:bldP spid="68" grpId="0" animBg="1"/>
      <p:bldP spid="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38;p8">
            <a:hlinkClick r:id="" action="ppaction://noaction">
              <a:snd r:embed="rId10" name="T2_W9_6.2.wav"/>
            </a:hlinkClick>
            <a:extLst>
              <a:ext uri="{FF2B5EF4-FFF2-40B4-BE49-F238E27FC236}">
                <a16:creationId xmlns:a16="http://schemas.microsoft.com/office/drawing/2014/main" id="{4C83BA7C-8F79-4C5F-BAEA-7968D86A03B6}"/>
              </a:ext>
            </a:extLst>
          </p:cNvPr>
          <p:cNvPicPr preferRelativeResize="0"/>
          <p:nvPr/>
        </p:nvPicPr>
        <p:blipFill rotWithShape="1">
          <a:blip r:embed="rId11">
            <a:alphaModFix/>
          </a:blip>
          <a:srcRect/>
          <a:stretch/>
        </p:blipFill>
        <p:spPr>
          <a:xfrm>
            <a:off x="323599" y="2038946"/>
            <a:ext cx="534978" cy="523220"/>
          </a:xfrm>
          <a:prstGeom prst="rect">
            <a:avLst/>
          </a:prstGeom>
          <a:noFill/>
          <a:ln>
            <a:noFill/>
          </a:ln>
          <a:effectLst>
            <a:outerShdw blurRad="50800" dist="38100" dir="5400000" algn="t" rotWithShape="0">
              <a:prstClr val="black">
                <a:alpha val="40000"/>
              </a:prstClr>
            </a:outerShdw>
          </a:effectLst>
        </p:spPr>
      </p:pic>
      <p:sp>
        <p:nvSpPr>
          <p:cNvPr id="8" name="Google Shape;350;p8">
            <a:extLst>
              <a:ext uri="{FF2B5EF4-FFF2-40B4-BE49-F238E27FC236}">
                <a16:creationId xmlns:a16="http://schemas.microsoft.com/office/drawing/2014/main" id="{C988F390-3F1F-4F07-98D8-61EF4D16B612}"/>
              </a:ext>
            </a:extLst>
          </p:cNvPr>
          <p:cNvSpPr txBox="1"/>
          <p:nvPr/>
        </p:nvSpPr>
        <p:spPr>
          <a:xfrm>
            <a:off x="21227" y="2089245"/>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B</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9" name="Graphic 8" descr="Teacher">
            <a:extLst>
              <a:ext uri="{FF2B5EF4-FFF2-40B4-BE49-F238E27FC236}">
                <a16:creationId xmlns:a16="http://schemas.microsoft.com/office/drawing/2014/main" id="{E5A4433D-59C0-4F01-91F2-34B1138BCC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281" y="924295"/>
            <a:ext cx="914400" cy="914400"/>
          </a:xfrm>
          <a:prstGeom prst="rect">
            <a:avLst/>
          </a:prstGeom>
        </p:spPr>
      </p:pic>
      <p:sp>
        <p:nvSpPr>
          <p:cNvPr id="10" name="Speech Bubble: Rectangle with Corners Rounded 9">
            <a:hlinkClick r:id="" action="ppaction://noaction">
              <a:snd r:embed="rId14" name="T2_W9_6.1.wav"/>
            </a:hlinkClick>
            <a:extLst>
              <a:ext uri="{FF2B5EF4-FFF2-40B4-BE49-F238E27FC236}">
                <a16:creationId xmlns:a16="http://schemas.microsoft.com/office/drawing/2014/main" id="{B03EF866-3853-4FA9-97A4-3367759EDE9B}"/>
              </a:ext>
            </a:extLst>
          </p:cNvPr>
          <p:cNvSpPr/>
          <p:nvPr/>
        </p:nvSpPr>
        <p:spPr>
          <a:xfrm>
            <a:off x="957767" y="1130567"/>
            <a:ext cx="3800669" cy="417251"/>
          </a:xfrm>
          <a:prstGeom prst="wedgeRoundRectCallout">
            <a:avLst>
              <a:gd name="adj1" fmla="val -59529"/>
              <a:gd name="adj2" fmla="val -181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Hör</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zu</a:t>
            </a:r>
            <a:r>
              <a:rPr kumimoji="0" lang="es-ES" sz="24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Was</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hörst</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du?</a:t>
            </a:r>
            <a:endParaRPr kumimoji="0" lang="es-ES" sz="2400" b="1" i="0" u="none" strike="noStrike" kern="0" cap="none" spc="0" normalizeH="0" baseline="0" noProof="0" dirty="0">
              <a:ln>
                <a:noFill/>
              </a:ln>
              <a:solidFill>
                <a:prstClr val="white"/>
              </a:solidFill>
              <a:effectLst/>
              <a:uLnTx/>
              <a:uFillTx/>
              <a:latin typeface="Arial"/>
              <a:ea typeface="+mn-ea"/>
              <a:cs typeface="Arial"/>
              <a:sym typeface="Arial"/>
            </a:endParaRPr>
          </a:p>
        </p:txBody>
      </p:sp>
      <p:pic>
        <p:nvPicPr>
          <p:cNvPr id="19" name="Google Shape;338;p8">
            <a:hlinkClick r:id="" action="ppaction://noaction">
              <a:snd r:embed="rId15" name="T2_W9_6.3.wav"/>
            </a:hlinkClick>
            <a:extLst>
              <a:ext uri="{FF2B5EF4-FFF2-40B4-BE49-F238E27FC236}">
                <a16:creationId xmlns:a16="http://schemas.microsoft.com/office/drawing/2014/main" id="{DC37AE55-B7E1-4F96-ACA5-A58B68A4D939}"/>
              </a:ext>
            </a:extLst>
          </p:cNvPr>
          <p:cNvPicPr preferRelativeResize="0"/>
          <p:nvPr/>
        </p:nvPicPr>
        <p:blipFill rotWithShape="1">
          <a:blip r:embed="rId11">
            <a:alphaModFix/>
          </a:blip>
          <a:srcRect/>
          <a:stretch/>
        </p:blipFill>
        <p:spPr>
          <a:xfrm>
            <a:off x="323599" y="2728348"/>
            <a:ext cx="534978" cy="523220"/>
          </a:xfrm>
          <a:prstGeom prst="rect">
            <a:avLst/>
          </a:prstGeom>
          <a:noFill/>
          <a:ln>
            <a:noFill/>
          </a:ln>
          <a:effectLst>
            <a:outerShdw blurRad="50800" dist="38100" dir="5400000" algn="t" rotWithShape="0">
              <a:prstClr val="black">
                <a:alpha val="40000"/>
              </a:prstClr>
            </a:outerShdw>
          </a:effectLst>
        </p:spPr>
      </p:pic>
      <p:pic>
        <p:nvPicPr>
          <p:cNvPr id="20" name="Google Shape;338;p8">
            <a:hlinkClick r:id="" action="ppaction://noaction">
              <a:snd r:embed="rId16" name="T2_W9_6.4.wav"/>
            </a:hlinkClick>
            <a:extLst>
              <a:ext uri="{FF2B5EF4-FFF2-40B4-BE49-F238E27FC236}">
                <a16:creationId xmlns:a16="http://schemas.microsoft.com/office/drawing/2014/main" id="{30462BC4-9FA3-430F-AE4B-965AF5E2F9C9}"/>
              </a:ext>
            </a:extLst>
          </p:cNvPr>
          <p:cNvPicPr preferRelativeResize="0"/>
          <p:nvPr/>
        </p:nvPicPr>
        <p:blipFill rotWithShape="1">
          <a:blip r:embed="rId11">
            <a:alphaModFix/>
          </a:blip>
          <a:srcRect/>
          <a:stretch/>
        </p:blipFill>
        <p:spPr>
          <a:xfrm>
            <a:off x="323599" y="3417750"/>
            <a:ext cx="534978" cy="523220"/>
          </a:xfrm>
          <a:prstGeom prst="rect">
            <a:avLst/>
          </a:prstGeom>
          <a:noFill/>
          <a:ln>
            <a:noFill/>
          </a:ln>
          <a:effectLst>
            <a:outerShdw blurRad="50800" dist="38100" dir="5400000" algn="t" rotWithShape="0">
              <a:prstClr val="black">
                <a:alpha val="40000"/>
              </a:prstClr>
            </a:outerShdw>
          </a:effectLst>
        </p:spPr>
      </p:pic>
      <p:pic>
        <p:nvPicPr>
          <p:cNvPr id="36" name="Google Shape;338;p8">
            <a:hlinkClick r:id="" action="ppaction://noaction">
              <a:snd r:embed="rId17" name="T2_W9_6.5.wav"/>
            </a:hlinkClick>
            <a:extLst>
              <a:ext uri="{FF2B5EF4-FFF2-40B4-BE49-F238E27FC236}">
                <a16:creationId xmlns:a16="http://schemas.microsoft.com/office/drawing/2014/main" id="{0A1F2790-469B-4D43-BA26-DC93CA0BE488}"/>
              </a:ext>
            </a:extLst>
          </p:cNvPr>
          <p:cNvPicPr preferRelativeResize="0"/>
          <p:nvPr/>
        </p:nvPicPr>
        <p:blipFill rotWithShape="1">
          <a:blip r:embed="rId11">
            <a:alphaModFix/>
          </a:blip>
          <a:srcRect/>
          <a:stretch/>
        </p:blipFill>
        <p:spPr>
          <a:xfrm>
            <a:off x="323599" y="4083998"/>
            <a:ext cx="534978" cy="523220"/>
          </a:xfrm>
          <a:prstGeom prst="rect">
            <a:avLst/>
          </a:prstGeom>
          <a:noFill/>
          <a:ln>
            <a:noFill/>
          </a:ln>
          <a:effectLst>
            <a:outerShdw blurRad="50800" dist="38100" dir="5400000" algn="t" rotWithShape="0">
              <a:prstClr val="black">
                <a:alpha val="40000"/>
              </a:prstClr>
            </a:outerShdw>
          </a:effectLst>
        </p:spPr>
      </p:pic>
      <p:pic>
        <p:nvPicPr>
          <p:cNvPr id="40" name="Google Shape;338;p8">
            <a:hlinkClick r:id="" action="ppaction://noaction">
              <a:snd r:embed="rId18" name="T2_W9_6.6.wav"/>
            </a:hlinkClick>
            <a:extLst>
              <a:ext uri="{FF2B5EF4-FFF2-40B4-BE49-F238E27FC236}">
                <a16:creationId xmlns:a16="http://schemas.microsoft.com/office/drawing/2014/main" id="{9FAFAD40-C3E0-478A-AD23-9F6CA3C296EC}"/>
              </a:ext>
            </a:extLst>
          </p:cNvPr>
          <p:cNvPicPr preferRelativeResize="0"/>
          <p:nvPr/>
        </p:nvPicPr>
        <p:blipFill rotWithShape="1">
          <a:blip r:embed="rId11">
            <a:alphaModFix/>
          </a:blip>
          <a:srcRect/>
          <a:stretch/>
        </p:blipFill>
        <p:spPr>
          <a:xfrm>
            <a:off x="326027" y="4761207"/>
            <a:ext cx="534978" cy="523220"/>
          </a:xfrm>
          <a:prstGeom prst="rect">
            <a:avLst/>
          </a:prstGeom>
          <a:noFill/>
          <a:ln>
            <a:noFill/>
          </a:ln>
          <a:effectLst>
            <a:outerShdw blurRad="50800" dist="38100" dir="5400000" algn="t" rotWithShape="0">
              <a:prstClr val="black">
                <a:alpha val="40000"/>
              </a:prstClr>
            </a:outerShdw>
          </a:effectLst>
        </p:spPr>
      </p:pic>
      <p:pic>
        <p:nvPicPr>
          <p:cNvPr id="47" name="Google Shape;338;p8">
            <a:hlinkClick r:id="" action="ppaction://noaction">
              <a:snd r:embed="rId19" name="T2_W9_6.7.wav"/>
            </a:hlinkClick>
            <a:extLst>
              <a:ext uri="{FF2B5EF4-FFF2-40B4-BE49-F238E27FC236}">
                <a16:creationId xmlns:a16="http://schemas.microsoft.com/office/drawing/2014/main" id="{12569A1C-B1DE-4389-971B-2FF55472C4C4}"/>
              </a:ext>
            </a:extLst>
          </p:cNvPr>
          <p:cNvPicPr preferRelativeResize="0"/>
          <p:nvPr/>
        </p:nvPicPr>
        <p:blipFill rotWithShape="1">
          <a:blip r:embed="rId11">
            <a:alphaModFix/>
          </a:blip>
          <a:srcRect/>
          <a:stretch/>
        </p:blipFill>
        <p:spPr>
          <a:xfrm>
            <a:off x="294870" y="5427455"/>
            <a:ext cx="534978" cy="523220"/>
          </a:xfrm>
          <a:prstGeom prst="rect">
            <a:avLst/>
          </a:prstGeom>
          <a:noFill/>
          <a:ln>
            <a:noFill/>
          </a:ln>
          <a:effectLst>
            <a:outerShdw blurRad="50800" dist="38100" dir="5400000" algn="t" rotWithShape="0">
              <a:prstClr val="black">
                <a:alpha val="40000"/>
              </a:prstClr>
            </a:outerShdw>
          </a:effectLst>
        </p:spPr>
      </p:pic>
      <p:pic>
        <p:nvPicPr>
          <p:cNvPr id="48" name="Google Shape;338;p8">
            <a:hlinkClick r:id="" action="ppaction://noaction">
              <a:snd r:embed="rId20" name="T2_W9_6.8.wav"/>
            </a:hlinkClick>
            <a:extLst>
              <a:ext uri="{FF2B5EF4-FFF2-40B4-BE49-F238E27FC236}">
                <a16:creationId xmlns:a16="http://schemas.microsoft.com/office/drawing/2014/main" id="{DEC938F2-7804-4BE1-815B-690AAFF6EE78}"/>
              </a:ext>
            </a:extLst>
          </p:cNvPr>
          <p:cNvPicPr preferRelativeResize="0"/>
          <p:nvPr/>
        </p:nvPicPr>
        <p:blipFill rotWithShape="1">
          <a:blip r:embed="rId11">
            <a:alphaModFix/>
          </a:blip>
          <a:srcRect/>
          <a:stretch/>
        </p:blipFill>
        <p:spPr>
          <a:xfrm>
            <a:off x="294870" y="6116857"/>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0" name="Google Shape;339;p8">
            <a:extLst>
              <a:ext uri="{FF2B5EF4-FFF2-40B4-BE49-F238E27FC236}">
                <a16:creationId xmlns:a16="http://schemas.microsoft.com/office/drawing/2014/main" id="{DC152696-31F3-4F8F-AA17-0D5C1975E8AA}"/>
              </a:ext>
            </a:extLst>
          </p:cNvPr>
          <p:cNvGraphicFramePr/>
          <p:nvPr>
            <p:extLst>
              <p:ext uri="{D42A27DB-BD31-4B8C-83A1-F6EECF244321}">
                <p14:modId xmlns:p14="http://schemas.microsoft.com/office/powerpoint/2010/main" val="186867378"/>
              </p:ext>
            </p:extLst>
          </p:nvPr>
        </p:nvGraphicFramePr>
        <p:xfrm>
          <a:off x="4465859" y="5977585"/>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Fehler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Spiel</a:t>
                      </a:r>
                    </a:p>
                  </a:txBody>
                  <a:tcPr marL="91450" marR="91450" marT="45725" marB="45725"/>
                </a:tc>
                <a:extLst>
                  <a:ext uri="{0D108BD9-81ED-4DB2-BD59-A6C34878D82A}">
                    <a16:rowId xmlns:a16="http://schemas.microsoft.com/office/drawing/2014/main" val="10000"/>
                  </a:ext>
                </a:extLst>
              </a:tr>
            </a:tbl>
          </a:graphicData>
        </a:graphic>
      </p:graphicFrame>
      <p:pic>
        <p:nvPicPr>
          <p:cNvPr id="65" name="Picture 64" descr="A picture containing text, clipart&#10;&#10;Description automatically generated">
            <a:extLst>
              <a:ext uri="{FF2B5EF4-FFF2-40B4-BE49-F238E27FC236}">
                <a16:creationId xmlns:a16="http://schemas.microsoft.com/office/drawing/2014/main" id="{3089FA93-EE9A-4F19-AB16-F57421484E1C}"/>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3505" y="57355"/>
            <a:ext cx="1097375" cy="1402202"/>
          </a:xfrm>
          <a:prstGeom prst="rect">
            <a:avLst/>
          </a:prstGeom>
        </p:spPr>
      </p:pic>
      <p:sp>
        <p:nvSpPr>
          <p:cNvPr id="66" name="Title 1">
            <a:extLst>
              <a:ext uri="{FF2B5EF4-FFF2-40B4-BE49-F238E27FC236}">
                <a16:creationId xmlns:a16="http://schemas.microsoft.com/office/drawing/2014/main" id="{7EB4367C-36CC-43F8-B908-8C1C7EAA8D0C}"/>
              </a:ext>
            </a:extLst>
          </p:cNvPr>
          <p:cNvSpPr txBox="1">
            <a:spLocks/>
          </p:cNvSpPr>
          <p:nvPr/>
        </p:nvSpPr>
        <p:spPr>
          <a:xfrm>
            <a:off x="10309903" y="1383722"/>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67" name="Speech Bubble: Rectangle with Corners Rounded 66">
            <a:extLst>
              <a:ext uri="{FF2B5EF4-FFF2-40B4-BE49-F238E27FC236}">
                <a16:creationId xmlns:a16="http://schemas.microsoft.com/office/drawing/2014/main" id="{EC2A3FA7-FCCE-4185-9F31-838E982B648D}"/>
              </a:ext>
            </a:extLst>
          </p:cNvPr>
          <p:cNvSpPr/>
          <p:nvPr/>
        </p:nvSpPr>
        <p:spPr>
          <a:xfrm>
            <a:off x="9140167" y="1928513"/>
            <a:ext cx="2969915" cy="1599669"/>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masculine words for ‘a’ and ‘the’ change after most verbs: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einen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d</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erden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8" name="Google Shape;350;p8">
            <a:extLst>
              <a:ext uri="{FF2B5EF4-FFF2-40B4-BE49-F238E27FC236}">
                <a16:creationId xmlns:a16="http://schemas.microsoft.com/office/drawing/2014/main" id="{D3D3F1B4-D082-4A7D-8C20-7812A134C1DD}"/>
              </a:ext>
            </a:extLst>
          </p:cNvPr>
          <p:cNvSpPr txBox="1"/>
          <p:nvPr/>
        </p:nvSpPr>
        <p:spPr>
          <a:xfrm>
            <a:off x="21227" y="2715883"/>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69" name="Google Shape;350;p8">
            <a:extLst>
              <a:ext uri="{FF2B5EF4-FFF2-40B4-BE49-F238E27FC236}">
                <a16:creationId xmlns:a16="http://schemas.microsoft.com/office/drawing/2014/main" id="{B883A2A8-3083-41D9-830D-A861D53E0725}"/>
              </a:ext>
            </a:extLst>
          </p:cNvPr>
          <p:cNvSpPr txBox="1"/>
          <p:nvPr/>
        </p:nvSpPr>
        <p:spPr>
          <a:xfrm>
            <a:off x="4752" y="342077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0" name="Google Shape;350;p8">
            <a:extLst>
              <a:ext uri="{FF2B5EF4-FFF2-40B4-BE49-F238E27FC236}">
                <a16:creationId xmlns:a16="http://schemas.microsoft.com/office/drawing/2014/main" id="{3ED66425-5D5B-4937-BA95-565D5F92EB62}"/>
              </a:ext>
            </a:extLst>
          </p:cNvPr>
          <p:cNvSpPr txBox="1"/>
          <p:nvPr/>
        </p:nvSpPr>
        <p:spPr>
          <a:xfrm>
            <a:off x="-5574" y="411018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1" name="Google Shape;350;p8">
            <a:extLst>
              <a:ext uri="{FF2B5EF4-FFF2-40B4-BE49-F238E27FC236}">
                <a16:creationId xmlns:a16="http://schemas.microsoft.com/office/drawing/2014/main" id="{FC95A572-C65F-4EFB-924D-2C640DE7FDA2}"/>
              </a:ext>
            </a:extLst>
          </p:cNvPr>
          <p:cNvSpPr txBox="1"/>
          <p:nvPr/>
        </p:nvSpPr>
        <p:spPr>
          <a:xfrm>
            <a:off x="-22233" y="476833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2" name="Google Shape;350;p8">
            <a:extLst>
              <a:ext uri="{FF2B5EF4-FFF2-40B4-BE49-F238E27FC236}">
                <a16:creationId xmlns:a16="http://schemas.microsoft.com/office/drawing/2014/main" id="{66B8E8A5-5F5A-4B06-A8B6-F2807AB75BF0}"/>
              </a:ext>
            </a:extLst>
          </p:cNvPr>
          <p:cNvSpPr txBox="1"/>
          <p:nvPr/>
        </p:nvSpPr>
        <p:spPr>
          <a:xfrm>
            <a:off x="-32375" y="543787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3" name="Google Shape;350;p8">
            <a:extLst>
              <a:ext uri="{FF2B5EF4-FFF2-40B4-BE49-F238E27FC236}">
                <a16:creationId xmlns:a16="http://schemas.microsoft.com/office/drawing/2014/main" id="{0254B85A-2725-48AA-805F-82FAB2E8B59E}"/>
              </a:ext>
            </a:extLst>
          </p:cNvPr>
          <p:cNvSpPr txBox="1"/>
          <p:nvPr/>
        </p:nvSpPr>
        <p:spPr>
          <a:xfrm>
            <a:off x="-32375" y="614544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6" name="TextBox 75">
            <a:extLst>
              <a:ext uri="{FF2B5EF4-FFF2-40B4-BE49-F238E27FC236}">
                <a16:creationId xmlns:a16="http://schemas.microsoft.com/office/drawing/2014/main" id="{51B761FC-4C8B-40CA-B198-CB2A43814CCF}"/>
              </a:ext>
            </a:extLst>
          </p:cNvPr>
          <p:cNvSpPr txBox="1"/>
          <p:nvPr/>
        </p:nvSpPr>
        <p:spPr>
          <a:xfrm>
            <a:off x="-372" y="-41733"/>
            <a:ext cx="86774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Revising verbs, definite and indefinite articles</a:t>
            </a:r>
          </a:p>
        </p:txBody>
      </p:sp>
      <p:sp>
        <p:nvSpPr>
          <p:cNvPr id="30" name="TextBox 29">
            <a:extLst>
              <a:ext uri="{FF2B5EF4-FFF2-40B4-BE49-F238E27FC236}">
                <a16:creationId xmlns:a16="http://schemas.microsoft.com/office/drawing/2014/main" id="{1823AB8D-FDAE-3FB8-40E1-10B6C8452C50}"/>
              </a:ext>
            </a:extLst>
          </p:cNvPr>
          <p:cNvSpPr txBox="1"/>
          <p:nvPr/>
        </p:nvSpPr>
        <p:spPr>
          <a:xfrm>
            <a:off x="21227" y="356318"/>
            <a:ext cx="991104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Ronja’s phone signal is bad and she can only hear the middle of sentences. </a:t>
            </a:r>
          </a:p>
          <a:p>
            <a:r>
              <a:rPr lang="en-GB" sz="2000" dirty="0">
                <a:solidFill>
                  <a:srgbClr val="002060"/>
                </a:solidFill>
                <a:latin typeface="Century Gothic" panose="020B0502020202020204" pitchFamily="34" charset="0"/>
              </a:rPr>
              <a:t>What was the beginning and end of each sentence? </a:t>
            </a:r>
          </a:p>
        </p:txBody>
      </p:sp>
      <p:pic>
        <p:nvPicPr>
          <p:cNvPr id="78" name="Picture 77" descr="A cartoon of a person with her hands in her pockets&#10;&#10;Description automatically generated">
            <a:extLst>
              <a:ext uri="{FF2B5EF4-FFF2-40B4-BE49-F238E27FC236}">
                <a16:creationId xmlns:a16="http://schemas.microsoft.com/office/drawing/2014/main" id="{03C984BB-AE9C-A13B-4427-13123F1A4FD0}"/>
              </a:ext>
            </a:extLst>
          </p:cNvPr>
          <p:cNvPicPr>
            <a:picLocks noChangeAspect="1"/>
          </p:cNvPicPr>
          <p:nvPr/>
        </p:nvPicPr>
        <p:blipFill rotWithShape="1">
          <a:blip r:embed="rId22">
            <a:extLst>
              <a:ext uri="{28A0092B-C50C-407E-A947-70E740481C1C}">
                <a14:useLocalDpi xmlns:a14="http://schemas.microsoft.com/office/drawing/2010/main" val="0"/>
              </a:ext>
            </a:extLst>
          </a:blip>
          <a:srcRect b="53238"/>
          <a:stretch/>
        </p:blipFill>
        <p:spPr>
          <a:xfrm>
            <a:off x="9282985" y="3461576"/>
            <a:ext cx="2649682" cy="3206961"/>
          </a:xfrm>
          <a:prstGeom prst="rect">
            <a:avLst/>
          </a:prstGeom>
        </p:spPr>
      </p:pic>
      <p:graphicFrame>
        <p:nvGraphicFramePr>
          <p:cNvPr id="79" name="Google Shape;339;p8">
            <a:extLst>
              <a:ext uri="{FF2B5EF4-FFF2-40B4-BE49-F238E27FC236}">
                <a16:creationId xmlns:a16="http://schemas.microsoft.com/office/drawing/2014/main" id="{557D1827-5DF6-C134-8AD0-276A751A06AD}"/>
              </a:ext>
            </a:extLst>
          </p:cNvPr>
          <p:cNvGraphicFramePr/>
          <p:nvPr>
            <p:extLst>
              <p:ext uri="{D42A27DB-BD31-4B8C-83A1-F6EECF244321}">
                <p14:modId xmlns:p14="http://schemas.microsoft.com/office/powerpoint/2010/main" val="1027924952"/>
              </p:ext>
            </p:extLst>
          </p:nvPr>
        </p:nvGraphicFramePr>
        <p:xfrm>
          <a:off x="4465859" y="5304983"/>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Geschichte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Brief</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0" name="Google Shape;339;p8">
            <a:extLst>
              <a:ext uri="{FF2B5EF4-FFF2-40B4-BE49-F238E27FC236}">
                <a16:creationId xmlns:a16="http://schemas.microsoft.com/office/drawing/2014/main" id="{72EFA352-88F0-0DE2-D0D9-D8CA9477787F}"/>
              </a:ext>
            </a:extLst>
          </p:cNvPr>
          <p:cNvGraphicFramePr/>
          <p:nvPr>
            <p:extLst>
              <p:ext uri="{D42A27DB-BD31-4B8C-83A1-F6EECF244321}">
                <p14:modId xmlns:p14="http://schemas.microsoft.com/office/powerpoint/2010/main" val="3877636299"/>
              </p:ext>
            </p:extLst>
          </p:nvPr>
        </p:nvGraphicFramePr>
        <p:xfrm>
          <a:off x="4465859" y="1941963"/>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Katze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Brief</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1" name="Google Shape;339;p8">
            <a:extLst>
              <a:ext uri="{FF2B5EF4-FFF2-40B4-BE49-F238E27FC236}">
                <a16:creationId xmlns:a16="http://schemas.microsoft.com/office/drawing/2014/main" id="{E9D1AE96-A4A2-0C74-30A9-533D0D2F447D}"/>
              </a:ext>
            </a:extLst>
          </p:cNvPr>
          <p:cNvGraphicFramePr/>
          <p:nvPr>
            <p:extLst>
              <p:ext uri="{D42A27DB-BD31-4B8C-83A1-F6EECF244321}">
                <p14:modId xmlns:p14="http://schemas.microsoft.com/office/powerpoint/2010/main" val="3502915259"/>
              </p:ext>
            </p:extLst>
          </p:nvPr>
        </p:nvGraphicFramePr>
        <p:xfrm>
          <a:off x="4465859" y="2614567"/>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Song</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Spiel</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2" name="Google Shape;339;p8">
            <a:extLst>
              <a:ext uri="{FF2B5EF4-FFF2-40B4-BE49-F238E27FC236}">
                <a16:creationId xmlns:a16="http://schemas.microsoft.com/office/drawing/2014/main" id="{A9104CEA-B8B9-A52E-F7A0-94186589A256}"/>
              </a:ext>
            </a:extLst>
          </p:cNvPr>
          <p:cNvGraphicFramePr/>
          <p:nvPr>
            <p:extLst>
              <p:ext uri="{D42A27DB-BD31-4B8C-83A1-F6EECF244321}">
                <p14:modId xmlns:p14="http://schemas.microsoft.com/office/powerpoint/2010/main" val="1585747987"/>
              </p:ext>
            </p:extLst>
          </p:nvPr>
        </p:nvGraphicFramePr>
        <p:xfrm>
          <a:off x="4465859" y="3287171"/>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Papier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Computer</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3" name="Google Shape;339;p8">
            <a:extLst>
              <a:ext uri="{FF2B5EF4-FFF2-40B4-BE49-F238E27FC236}">
                <a16:creationId xmlns:a16="http://schemas.microsoft.com/office/drawing/2014/main" id="{3F44FACF-407B-D9F3-FFEE-8005951D2030}"/>
              </a:ext>
            </a:extLst>
          </p:cNvPr>
          <p:cNvGraphicFramePr/>
          <p:nvPr>
            <p:extLst>
              <p:ext uri="{D42A27DB-BD31-4B8C-83A1-F6EECF244321}">
                <p14:modId xmlns:p14="http://schemas.microsoft.com/office/powerpoint/2010/main" val="1291594510"/>
              </p:ext>
            </p:extLst>
          </p:nvPr>
        </p:nvGraphicFramePr>
        <p:xfrm>
          <a:off x="4465859" y="3959775"/>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Baum</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Haus</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4" name="Google Shape;339;p8">
            <a:extLst>
              <a:ext uri="{FF2B5EF4-FFF2-40B4-BE49-F238E27FC236}">
                <a16:creationId xmlns:a16="http://schemas.microsoft.com/office/drawing/2014/main" id="{9FEE7933-47D8-41ED-0EA5-37032E00397F}"/>
              </a:ext>
            </a:extLst>
          </p:cNvPr>
          <p:cNvGraphicFramePr/>
          <p:nvPr>
            <p:extLst>
              <p:ext uri="{D42A27DB-BD31-4B8C-83A1-F6EECF244321}">
                <p14:modId xmlns:p14="http://schemas.microsoft.com/office/powerpoint/2010/main" val="1061974833"/>
              </p:ext>
            </p:extLst>
          </p:nvPr>
        </p:nvGraphicFramePr>
        <p:xfrm>
          <a:off x="4465859" y="4632379"/>
          <a:ext cx="4428933" cy="617942"/>
        </p:xfrm>
        <a:graphic>
          <a:graphicData uri="http://schemas.openxmlformats.org/drawingml/2006/table">
            <a:tbl>
              <a:tblPr firstRow="1" bandRow="1">
                <a:noFill/>
              </a:tblPr>
              <a:tblGrid>
                <a:gridCol w="2229224">
                  <a:extLst>
                    <a:ext uri="{9D8B030D-6E8A-4147-A177-3AD203B41FA5}">
                      <a16:colId xmlns:a16="http://schemas.microsoft.com/office/drawing/2014/main" val="20000"/>
                    </a:ext>
                  </a:extLst>
                </a:gridCol>
                <a:gridCol w="2199709">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Hilfe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err="1">
                          <a:solidFill>
                            <a:srgbClr val="002060"/>
                          </a:solidFill>
                          <a:latin typeface="Century Gothic"/>
                          <a:sym typeface="Century Gothic"/>
                        </a:rPr>
                        <a:t>Fahrrad</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6" name="Google Shape;339;p8">
            <a:extLst>
              <a:ext uri="{FF2B5EF4-FFF2-40B4-BE49-F238E27FC236}">
                <a16:creationId xmlns:a16="http://schemas.microsoft.com/office/drawing/2014/main" id="{583C18D7-EAB5-9AC5-FB4C-006AFEE379A7}"/>
              </a:ext>
            </a:extLst>
          </p:cNvPr>
          <p:cNvGraphicFramePr/>
          <p:nvPr>
            <p:extLst>
              <p:ext uri="{D42A27DB-BD31-4B8C-83A1-F6EECF244321}">
                <p14:modId xmlns:p14="http://schemas.microsoft.com/office/powerpoint/2010/main" val="2138619466"/>
              </p:ext>
            </p:extLst>
          </p:nvPr>
        </p:nvGraphicFramePr>
        <p:xfrm>
          <a:off x="1008139" y="5977585"/>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ich</a:t>
                      </a:r>
                    </a:p>
                  </a:txBody>
                  <a:tcPr marL="91450" marR="91450" marT="45725" marB="45725"/>
                </a:tc>
                <a:tc>
                  <a:txBody>
                    <a:bodyPr/>
                    <a:lstStyle/>
                    <a:p>
                      <a:pPr marL="0" marR="0" lvl="0" indent="0" algn="ctr" rtl="0">
                        <a:spcBef>
                          <a:spcPts val="0"/>
                        </a:spcBef>
                        <a:spcAft>
                          <a:spcPts val="0"/>
                        </a:spcAft>
                        <a:buNone/>
                      </a:pPr>
                      <a:r>
                        <a:rPr lang="en-GB" sz="2400" dirty="0" err="1">
                          <a:solidFill>
                            <a:srgbClr val="002060"/>
                          </a:solidFill>
                          <a:latin typeface="Century Gothic"/>
                          <a:sym typeface="Century Gothic"/>
                        </a:rPr>
                        <a:t>sie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7" name="Google Shape;339;p8">
            <a:extLst>
              <a:ext uri="{FF2B5EF4-FFF2-40B4-BE49-F238E27FC236}">
                <a16:creationId xmlns:a16="http://schemas.microsoft.com/office/drawing/2014/main" id="{8D8A10E8-D5C5-2E5A-72E7-04B7F37EA944}"/>
              </a:ext>
            </a:extLst>
          </p:cNvPr>
          <p:cNvGraphicFramePr/>
          <p:nvPr>
            <p:extLst>
              <p:ext uri="{D42A27DB-BD31-4B8C-83A1-F6EECF244321}">
                <p14:modId xmlns:p14="http://schemas.microsoft.com/office/powerpoint/2010/main" val="2496012373"/>
              </p:ext>
            </p:extLst>
          </p:nvPr>
        </p:nvGraphicFramePr>
        <p:xfrm>
          <a:off x="1008139" y="5304983"/>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ich</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du</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8" name="Google Shape;339;p8">
            <a:extLst>
              <a:ext uri="{FF2B5EF4-FFF2-40B4-BE49-F238E27FC236}">
                <a16:creationId xmlns:a16="http://schemas.microsoft.com/office/drawing/2014/main" id="{30AF344C-3012-C399-C5FB-3CF65415C129}"/>
              </a:ext>
            </a:extLst>
          </p:cNvPr>
          <p:cNvGraphicFramePr/>
          <p:nvPr>
            <p:extLst>
              <p:ext uri="{D42A27DB-BD31-4B8C-83A1-F6EECF244321}">
                <p14:modId xmlns:p14="http://schemas.microsoft.com/office/powerpoint/2010/main" val="620388122"/>
              </p:ext>
            </p:extLst>
          </p:nvPr>
        </p:nvGraphicFramePr>
        <p:xfrm>
          <a:off x="1008139" y="1941963"/>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ich</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du</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9" name="Google Shape;339;p8">
            <a:extLst>
              <a:ext uri="{FF2B5EF4-FFF2-40B4-BE49-F238E27FC236}">
                <a16:creationId xmlns:a16="http://schemas.microsoft.com/office/drawing/2014/main" id="{77A9F4AA-77E4-0C53-E2CB-526644F88CB2}"/>
              </a:ext>
            </a:extLst>
          </p:cNvPr>
          <p:cNvGraphicFramePr/>
          <p:nvPr>
            <p:extLst>
              <p:ext uri="{D42A27DB-BD31-4B8C-83A1-F6EECF244321}">
                <p14:modId xmlns:p14="http://schemas.microsoft.com/office/powerpoint/2010/main" val="3405611227"/>
              </p:ext>
            </p:extLst>
          </p:nvPr>
        </p:nvGraphicFramePr>
        <p:xfrm>
          <a:off x="1008139" y="2614567"/>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du</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0" name="Google Shape;339;p8">
            <a:extLst>
              <a:ext uri="{FF2B5EF4-FFF2-40B4-BE49-F238E27FC236}">
                <a16:creationId xmlns:a16="http://schemas.microsoft.com/office/drawing/2014/main" id="{C38CA041-1B8B-D797-3A46-F3F78148A3DF}"/>
              </a:ext>
            </a:extLst>
          </p:cNvPr>
          <p:cNvGraphicFramePr/>
          <p:nvPr>
            <p:extLst>
              <p:ext uri="{D42A27DB-BD31-4B8C-83A1-F6EECF244321}">
                <p14:modId xmlns:p14="http://schemas.microsoft.com/office/powerpoint/2010/main" val="2821057136"/>
              </p:ext>
            </p:extLst>
          </p:nvPr>
        </p:nvGraphicFramePr>
        <p:xfrm>
          <a:off x="1008139" y="3287171"/>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sie</a:t>
                      </a: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ich</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1" name="Google Shape;339;p8">
            <a:extLst>
              <a:ext uri="{FF2B5EF4-FFF2-40B4-BE49-F238E27FC236}">
                <a16:creationId xmlns:a16="http://schemas.microsoft.com/office/drawing/2014/main" id="{22DD2D93-21A4-34CC-9F3D-23485979D498}"/>
              </a:ext>
            </a:extLst>
          </p:cNvPr>
          <p:cNvGraphicFramePr/>
          <p:nvPr>
            <p:extLst>
              <p:ext uri="{D42A27DB-BD31-4B8C-83A1-F6EECF244321}">
                <p14:modId xmlns:p14="http://schemas.microsoft.com/office/powerpoint/2010/main" val="1556771452"/>
              </p:ext>
            </p:extLst>
          </p:nvPr>
        </p:nvGraphicFramePr>
        <p:xfrm>
          <a:off x="1008139" y="3959775"/>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du</a:t>
                      </a:r>
                    </a:p>
                  </a:txBody>
                  <a:tcPr marL="91450" marR="91450" marT="45725" marB="45725"/>
                </a:tc>
                <a:tc>
                  <a:txBody>
                    <a:bodyPr/>
                    <a:lstStyle/>
                    <a:p>
                      <a:pPr marL="0" marR="0" lvl="0" indent="0" algn="ctr" rtl="0">
                        <a:spcBef>
                          <a:spcPts val="0"/>
                        </a:spcBef>
                        <a:spcAft>
                          <a:spcPts val="0"/>
                        </a:spcAft>
                        <a:buNone/>
                      </a:pPr>
                      <a:r>
                        <a:rPr lang="en-GB" sz="2400" dirty="0" err="1">
                          <a:solidFill>
                            <a:srgbClr val="002060"/>
                          </a:solidFill>
                          <a:latin typeface="Century Gothic"/>
                          <a:sym typeface="Century Gothic"/>
                        </a:rPr>
                        <a:t>sie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2" name="Google Shape;339;p8">
            <a:extLst>
              <a:ext uri="{FF2B5EF4-FFF2-40B4-BE49-F238E27FC236}">
                <a16:creationId xmlns:a16="http://schemas.microsoft.com/office/drawing/2014/main" id="{31346122-DA5F-BEE2-0412-D15AF58702E4}"/>
              </a:ext>
            </a:extLst>
          </p:cNvPr>
          <p:cNvGraphicFramePr/>
          <p:nvPr>
            <p:extLst>
              <p:ext uri="{D42A27DB-BD31-4B8C-83A1-F6EECF244321}">
                <p14:modId xmlns:p14="http://schemas.microsoft.com/office/powerpoint/2010/main" val="4076135811"/>
              </p:ext>
            </p:extLst>
          </p:nvPr>
        </p:nvGraphicFramePr>
        <p:xfrm>
          <a:off x="1008139" y="4632379"/>
          <a:ext cx="3301102" cy="617942"/>
        </p:xfrm>
        <a:graphic>
          <a:graphicData uri="http://schemas.openxmlformats.org/drawingml/2006/table">
            <a:tbl>
              <a:tblPr firstRow="1" bandRow="1">
                <a:noFill/>
              </a:tblPr>
              <a:tblGrid>
                <a:gridCol w="1661551">
                  <a:extLst>
                    <a:ext uri="{9D8B030D-6E8A-4147-A177-3AD203B41FA5}">
                      <a16:colId xmlns:a16="http://schemas.microsoft.com/office/drawing/2014/main" val="20000"/>
                    </a:ext>
                  </a:extLst>
                </a:gridCol>
                <a:gridCol w="1639551">
                  <a:extLst>
                    <a:ext uri="{9D8B030D-6E8A-4147-A177-3AD203B41FA5}">
                      <a16:colId xmlns:a16="http://schemas.microsoft.com/office/drawing/2014/main" val="20001"/>
                    </a:ext>
                  </a:extLst>
                </a:gridCol>
              </a:tblGrid>
              <a:tr h="617942">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ich</a:t>
                      </a:r>
                    </a:p>
                  </a:txBody>
                  <a:tcPr marL="91450" marR="91450" marT="45725" marB="45725"/>
                </a:tc>
                <a:extLst>
                  <a:ext uri="{0D108BD9-81ED-4DB2-BD59-A6C34878D82A}">
                    <a16:rowId xmlns:a16="http://schemas.microsoft.com/office/drawing/2014/main" val="10000"/>
                  </a:ext>
                </a:extLst>
              </a:tr>
            </a:tbl>
          </a:graphicData>
        </a:graphic>
      </p:graphicFrame>
      <p:sp>
        <p:nvSpPr>
          <p:cNvPr id="2" name="Rectangle: Rounded Corners 1">
            <a:extLst>
              <a:ext uri="{FF2B5EF4-FFF2-40B4-BE49-F238E27FC236}">
                <a16:creationId xmlns:a16="http://schemas.microsoft.com/office/drawing/2014/main" id="{EDE2E521-37E1-4DFB-E847-27D20E99661C}"/>
              </a:ext>
            </a:extLst>
          </p:cNvPr>
          <p:cNvSpPr/>
          <p:nvPr/>
        </p:nvSpPr>
        <p:spPr>
          <a:xfrm>
            <a:off x="1015195" y="1928513"/>
            <a:ext cx="1641378"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85067136-0E99-DBF8-D0B1-CBA2028DC540}"/>
              </a:ext>
            </a:extLst>
          </p:cNvPr>
          <p:cNvSpPr/>
          <p:nvPr/>
        </p:nvSpPr>
        <p:spPr>
          <a:xfrm>
            <a:off x="4465858" y="1936119"/>
            <a:ext cx="2242949"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DE98012D-703F-AE2F-2F4B-406FDAEA2A25}"/>
              </a:ext>
            </a:extLst>
          </p:cNvPr>
          <p:cNvSpPr/>
          <p:nvPr/>
        </p:nvSpPr>
        <p:spPr>
          <a:xfrm>
            <a:off x="2656573" y="2601117"/>
            <a:ext cx="1641378"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FD61DBF7-B795-E126-3413-98E7C5981702}"/>
              </a:ext>
            </a:extLst>
          </p:cNvPr>
          <p:cNvSpPr/>
          <p:nvPr/>
        </p:nvSpPr>
        <p:spPr>
          <a:xfrm>
            <a:off x="6680325" y="2579785"/>
            <a:ext cx="2242949"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0D3F54E4-98F9-DE94-2ACD-89BA8F63A107}"/>
              </a:ext>
            </a:extLst>
          </p:cNvPr>
          <p:cNvSpPr/>
          <p:nvPr/>
        </p:nvSpPr>
        <p:spPr>
          <a:xfrm>
            <a:off x="2672482" y="3284128"/>
            <a:ext cx="1641378"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FDB821DA-169F-89B9-7579-42500B8B095B}"/>
              </a:ext>
            </a:extLst>
          </p:cNvPr>
          <p:cNvSpPr/>
          <p:nvPr/>
        </p:nvSpPr>
        <p:spPr>
          <a:xfrm>
            <a:off x="6679932" y="3260636"/>
            <a:ext cx="2242949"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E6479B9F-8630-CE6F-DA97-043A336BBE8E}"/>
              </a:ext>
            </a:extLst>
          </p:cNvPr>
          <p:cNvSpPr/>
          <p:nvPr/>
        </p:nvSpPr>
        <p:spPr>
          <a:xfrm>
            <a:off x="4482916" y="3936851"/>
            <a:ext cx="2242949"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C1C54C1-7333-2EED-557B-E4368F1F2556}"/>
              </a:ext>
            </a:extLst>
          </p:cNvPr>
          <p:cNvSpPr/>
          <p:nvPr/>
        </p:nvSpPr>
        <p:spPr>
          <a:xfrm>
            <a:off x="2689540" y="3975826"/>
            <a:ext cx="1641378"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F423667-96F4-B170-1A22-7E326B4AF11D}"/>
              </a:ext>
            </a:extLst>
          </p:cNvPr>
          <p:cNvSpPr/>
          <p:nvPr/>
        </p:nvSpPr>
        <p:spPr>
          <a:xfrm>
            <a:off x="1026787" y="4621839"/>
            <a:ext cx="1641378"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EAA0AD6D-1869-ADB2-46C5-754D7D9A072A}"/>
              </a:ext>
            </a:extLst>
          </p:cNvPr>
          <p:cNvSpPr/>
          <p:nvPr/>
        </p:nvSpPr>
        <p:spPr>
          <a:xfrm>
            <a:off x="6679932" y="4607218"/>
            <a:ext cx="2242949"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97C14640-A8DC-68BA-6F1F-97085CE826AE}"/>
              </a:ext>
            </a:extLst>
          </p:cNvPr>
          <p:cNvSpPr/>
          <p:nvPr/>
        </p:nvSpPr>
        <p:spPr>
          <a:xfrm>
            <a:off x="4465858" y="5274562"/>
            <a:ext cx="2242949"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2B359CDD-16F8-E4F7-8EF2-5936CC03BEE2}"/>
              </a:ext>
            </a:extLst>
          </p:cNvPr>
          <p:cNvSpPr/>
          <p:nvPr/>
        </p:nvSpPr>
        <p:spPr>
          <a:xfrm>
            <a:off x="2672482" y="5313537"/>
            <a:ext cx="1641378"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0A5AC1F8-1BF5-55E6-BB2C-C8A6FF88F05C}"/>
              </a:ext>
            </a:extLst>
          </p:cNvPr>
          <p:cNvSpPr/>
          <p:nvPr/>
        </p:nvSpPr>
        <p:spPr>
          <a:xfrm>
            <a:off x="1032253" y="5943734"/>
            <a:ext cx="1641378"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E6193AF3-210B-0541-331D-6AC9038A6B9B}"/>
              </a:ext>
            </a:extLst>
          </p:cNvPr>
          <p:cNvSpPr/>
          <p:nvPr/>
        </p:nvSpPr>
        <p:spPr>
          <a:xfrm>
            <a:off x="4473291" y="5951340"/>
            <a:ext cx="2242949" cy="631392"/>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437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9_6.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9_6.10.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9_6.11.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2_W9_6.1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2_W9_6.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2_W9_6.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T2_W9_6.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1" grpId="0" animBg="1"/>
      <p:bldP spid="12" grpId="0" animBg="1"/>
      <p:bldP spid="13" grpId="0" animBg="1"/>
      <p:bldP spid="14" grpId="0" animBg="1"/>
      <p:bldP spid="15" grpId="0" animBg="1"/>
      <p:bldP spid="16" grpId="0" animBg="1"/>
      <p:bldP spid="17" grpId="0" animBg="1"/>
      <p:bldP spid="18"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 action="ppaction://noaction">
              <a:snd r:embed="rId11" name="T2_W9_7.1.wav"/>
            </a:hlinkClick>
            <a:extLst>
              <a:ext uri="{FF2B5EF4-FFF2-40B4-BE49-F238E27FC236}">
                <a16:creationId xmlns:a16="http://schemas.microsoft.com/office/drawing/2014/main" id="{67F195E3-B4A8-4B57-84B5-E286C7573A0E}"/>
              </a:ext>
            </a:extLst>
          </p:cNvPr>
          <p:cNvSpPr/>
          <p:nvPr/>
        </p:nvSpPr>
        <p:spPr>
          <a:xfrm>
            <a:off x="4164348" y="69327"/>
            <a:ext cx="41454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Wer</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bin</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ich</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srgbClr val="E7E6E6">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E7E6E6">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4" name="Rectangle 3">
            <a:hlinkClick r:id="" action="ppaction://noaction">
              <a:snd r:embed="rId13" name="T2_W9_7.2.wav"/>
            </a:hlinkClick>
            <a:extLst>
              <a:ext uri="{FF2B5EF4-FFF2-40B4-BE49-F238E27FC236}">
                <a16:creationId xmlns:a16="http://schemas.microsoft.com/office/drawing/2014/main" id="{141FDAF3-BC04-4A82-98B7-FF752391A83A}"/>
              </a:ext>
            </a:extLst>
          </p:cNvPr>
          <p:cNvSpPr/>
          <p:nvPr/>
        </p:nvSpPr>
        <p:spPr>
          <a:xfrm>
            <a:off x="123171" y="699499"/>
            <a:ext cx="94516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Bist</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du </a:t>
            </a:r>
            <a:r>
              <a:rPr kumimoji="0" lang="es-AR" sz="3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Lias</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Ronja</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Mariem, Gabriel </a:t>
            </a:r>
            <a:r>
              <a:rPr kumimoji="0" lang="es-AR" sz="3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oder</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Leon</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CC2E15F4-D886-45FD-8457-4EE9C0A6178C}"/>
              </a:ext>
            </a:extLst>
          </p:cNvPr>
          <p:cNvSpPr/>
          <p:nvPr/>
        </p:nvSpPr>
        <p:spPr>
          <a:xfrm>
            <a:off x="383856" y="1366130"/>
            <a:ext cx="2975068" cy="25664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8307E2DF-2AB4-4879-A5DA-1538111D162A}"/>
              </a:ext>
            </a:extLst>
          </p:cNvPr>
          <p:cNvSpPr/>
          <p:nvPr/>
        </p:nvSpPr>
        <p:spPr>
          <a:xfrm>
            <a:off x="3486999" y="1322699"/>
            <a:ext cx="2975068" cy="25664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B3B409E0-BFDA-49B6-BEE4-FBF16CAE4B35}"/>
              </a:ext>
            </a:extLst>
          </p:cNvPr>
          <p:cNvSpPr/>
          <p:nvPr/>
        </p:nvSpPr>
        <p:spPr>
          <a:xfrm>
            <a:off x="6590141" y="1297040"/>
            <a:ext cx="2975068" cy="25664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9F6CA6E-BC1A-4361-B7C3-259CE8B715DE}"/>
              </a:ext>
            </a:extLst>
          </p:cNvPr>
          <p:cNvSpPr/>
          <p:nvPr/>
        </p:nvSpPr>
        <p:spPr>
          <a:xfrm>
            <a:off x="383856" y="4090360"/>
            <a:ext cx="2975068" cy="25664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615C8D2A-AA01-47D3-A5DD-6CFB47F8FD38}"/>
              </a:ext>
            </a:extLst>
          </p:cNvPr>
          <p:cNvSpPr/>
          <p:nvPr/>
        </p:nvSpPr>
        <p:spPr>
          <a:xfrm>
            <a:off x="3487868" y="4090359"/>
            <a:ext cx="2975068" cy="25664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Speech Bubble: Oval 41">
            <a:extLst>
              <a:ext uri="{FF2B5EF4-FFF2-40B4-BE49-F238E27FC236}">
                <a16:creationId xmlns:a16="http://schemas.microsoft.com/office/drawing/2014/main" id="{866D37CE-A834-4B46-AAA4-2A0790EC2923}"/>
              </a:ext>
            </a:extLst>
          </p:cNvPr>
          <p:cNvSpPr/>
          <p:nvPr/>
        </p:nvSpPr>
        <p:spPr>
          <a:xfrm>
            <a:off x="7504386" y="4500954"/>
            <a:ext cx="2060823" cy="799985"/>
          </a:xfrm>
          <a:prstGeom prst="wedgeEllipseCallout">
            <a:avLst>
              <a:gd name="adj1" fmla="val -91204"/>
              <a:gd name="adj2" fmla="val 228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Hast du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ein</a:t>
            </a:r>
            <a:r>
              <a:rPr kumimoji="0" lang="en-GB" sz="1800" b="0" i="0" u="none" strike="noStrike" kern="1200" cap="none" spc="0" normalizeH="0" baseline="0" noProof="0" dirty="0" err="1">
                <a:ln>
                  <a:noFill/>
                </a:ln>
                <a:solidFill>
                  <a:srgbClr val="92D050"/>
                </a:solidFill>
                <a:effectLst/>
                <a:uLnTx/>
                <a:uFillTx/>
                <a:latin typeface="Calibri" panose="020F0502020204030204"/>
                <a:ea typeface="+mn-ea"/>
                <a:cs typeface="+mn-cs"/>
              </a:rPr>
              <a:t>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Katze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4" name="Speech Bubble: Oval 43">
            <a:extLst>
              <a:ext uri="{FF2B5EF4-FFF2-40B4-BE49-F238E27FC236}">
                <a16:creationId xmlns:a16="http://schemas.microsoft.com/office/drawing/2014/main" id="{54FE46B2-C607-4ED9-A7DB-0C55671AF237}"/>
              </a:ext>
            </a:extLst>
          </p:cNvPr>
          <p:cNvSpPr/>
          <p:nvPr/>
        </p:nvSpPr>
        <p:spPr>
          <a:xfrm>
            <a:off x="7287625" y="5273309"/>
            <a:ext cx="2149794" cy="799985"/>
          </a:xfrm>
          <a:prstGeom prst="wedgeEllipseCallout">
            <a:avLst>
              <a:gd name="adj1" fmla="val -77180"/>
              <a:gd name="adj2" fmla="val -5647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Brauch</a:t>
            </a:r>
            <a:r>
              <a:rPr kumimoji="0" lang="en-GB" sz="1800" b="0" i="0" u="none" strike="noStrike" kern="1200" cap="none" spc="0" normalizeH="0" baseline="0" noProof="0" dirty="0" err="1">
                <a:ln>
                  <a:noFill/>
                </a:ln>
                <a:solidFill>
                  <a:srgbClr val="FF0066"/>
                </a:solidFill>
                <a:effectLst/>
                <a:uLnTx/>
                <a:uFillTx/>
                <a:latin typeface="Calibri" panose="020F0502020204030204"/>
                <a:ea typeface="+mn-ea"/>
                <a:cs typeface="+mn-cs"/>
              </a:rPr>
              <a:t>st</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du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Hilfe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5" name="TextBox 44">
            <a:extLst>
              <a:ext uri="{FF2B5EF4-FFF2-40B4-BE49-F238E27FC236}">
                <a16:creationId xmlns:a16="http://schemas.microsoft.com/office/drawing/2014/main" id="{CC686DEE-533A-461D-9543-77B64998E2BF}"/>
              </a:ext>
            </a:extLst>
          </p:cNvPr>
          <p:cNvSpPr txBox="1"/>
          <p:nvPr/>
        </p:nvSpPr>
        <p:spPr>
          <a:xfrm>
            <a:off x="585770" y="2299365"/>
            <a:ext cx="10209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35D6821E-13A9-4092-B9B4-0FC4B06721BD}"/>
              </a:ext>
            </a:extLst>
          </p:cNvPr>
          <p:cNvSpPr txBox="1"/>
          <p:nvPr/>
        </p:nvSpPr>
        <p:spPr>
          <a:xfrm>
            <a:off x="423663" y="5083917"/>
            <a:ext cx="1292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Gabriel</a:t>
            </a:r>
          </a:p>
        </p:txBody>
      </p:sp>
      <p:sp>
        <p:nvSpPr>
          <p:cNvPr id="47" name="TextBox 46">
            <a:extLst>
              <a:ext uri="{FF2B5EF4-FFF2-40B4-BE49-F238E27FC236}">
                <a16:creationId xmlns:a16="http://schemas.microsoft.com/office/drawing/2014/main" id="{FC02F204-B5A5-4D26-AF20-555E6B42E25B}"/>
              </a:ext>
            </a:extLst>
          </p:cNvPr>
          <p:cNvSpPr txBox="1"/>
          <p:nvPr/>
        </p:nvSpPr>
        <p:spPr>
          <a:xfrm>
            <a:off x="3650274" y="2299365"/>
            <a:ext cx="14782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Ronja</a:t>
            </a:r>
          </a:p>
        </p:txBody>
      </p:sp>
      <p:sp>
        <p:nvSpPr>
          <p:cNvPr id="48" name="TextBox 47">
            <a:extLst>
              <a:ext uri="{FF2B5EF4-FFF2-40B4-BE49-F238E27FC236}">
                <a16:creationId xmlns:a16="http://schemas.microsoft.com/office/drawing/2014/main" id="{94626C5F-7297-4FBC-BF73-828BDCACC9A1}"/>
              </a:ext>
            </a:extLst>
          </p:cNvPr>
          <p:cNvSpPr txBox="1"/>
          <p:nvPr/>
        </p:nvSpPr>
        <p:spPr>
          <a:xfrm>
            <a:off x="6668567" y="2299365"/>
            <a:ext cx="12908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Mariem</a:t>
            </a:r>
          </a:p>
        </p:txBody>
      </p:sp>
      <p:sp>
        <p:nvSpPr>
          <p:cNvPr id="49" name="TextBox 48">
            <a:extLst>
              <a:ext uri="{FF2B5EF4-FFF2-40B4-BE49-F238E27FC236}">
                <a16:creationId xmlns:a16="http://schemas.microsoft.com/office/drawing/2014/main" id="{88F6CA11-1013-402A-B9C8-BFB863F87C99}"/>
              </a:ext>
            </a:extLst>
          </p:cNvPr>
          <p:cNvSpPr txBox="1"/>
          <p:nvPr/>
        </p:nvSpPr>
        <p:spPr>
          <a:xfrm>
            <a:off x="3676292" y="5082984"/>
            <a:ext cx="11925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Leon</a:t>
            </a:r>
          </a:p>
        </p:txBody>
      </p:sp>
      <p:sp>
        <p:nvSpPr>
          <p:cNvPr id="50" name="Speech Bubble: Oval 49">
            <a:extLst>
              <a:ext uri="{FF2B5EF4-FFF2-40B4-BE49-F238E27FC236}">
                <a16:creationId xmlns:a16="http://schemas.microsoft.com/office/drawing/2014/main" id="{869B35C6-2A0C-4270-9109-C8350697F2F4}"/>
              </a:ext>
            </a:extLst>
          </p:cNvPr>
          <p:cNvSpPr/>
          <p:nvPr/>
        </p:nvSpPr>
        <p:spPr>
          <a:xfrm>
            <a:off x="9636436" y="5348563"/>
            <a:ext cx="2274456" cy="710446"/>
          </a:xfrm>
          <a:prstGeom prst="wedgeEllipseCallout">
            <a:avLst>
              <a:gd name="adj1" fmla="val 55347"/>
              <a:gd name="adj2" fmla="val -9331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Ja, ich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brauch</a:t>
            </a:r>
            <a:r>
              <a:rPr kumimoji="0" lang="en-GB" sz="1800" b="0" i="0" u="none" strike="noStrike" kern="1200" cap="none" spc="0" normalizeH="0" baseline="0" noProof="0" dirty="0" err="1">
                <a:ln>
                  <a:noFill/>
                </a:ln>
                <a:solidFill>
                  <a:srgbClr val="FF0066"/>
                </a:solidFill>
                <a:effectLst/>
                <a:uLnTx/>
                <a:uFillTx/>
                <a:latin typeface="Calibri" panose="020F0502020204030204"/>
                <a:ea typeface="+mn-ea"/>
                <a:cs typeface="+mn-cs"/>
              </a:rPr>
              <a:t>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Hilfe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51" name="Speech Bubble: Oval 50">
            <a:extLst>
              <a:ext uri="{FF2B5EF4-FFF2-40B4-BE49-F238E27FC236}">
                <a16:creationId xmlns:a16="http://schemas.microsoft.com/office/drawing/2014/main" id="{16FFB644-481A-40CF-85C0-5B543902E7A7}"/>
              </a:ext>
            </a:extLst>
          </p:cNvPr>
          <p:cNvSpPr/>
          <p:nvPr/>
        </p:nvSpPr>
        <p:spPr>
          <a:xfrm>
            <a:off x="7504386" y="6053358"/>
            <a:ext cx="1892588" cy="772355"/>
          </a:xfrm>
          <a:prstGeom prst="wedgeEllipseCallout">
            <a:avLst>
              <a:gd name="adj1" fmla="val -98879"/>
              <a:gd name="adj2" fmla="val -11527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Bist</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du Mariem?</a:t>
            </a:r>
          </a:p>
        </p:txBody>
      </p:sp>
      <p:sp>
        <p:nvSpPr>
          <p:cNvPr id="52" name="Speech Bubble: Oval 51">
            <a:extLst>
              <a:ext uri="{FF2B5EF4-FFF2-40B4-BE49-F238E27FC236}">
                <a16:creationId xmlns:a16="http://schemas.microsoft.com/office/drawing/2014/main" id="{137D0F4D-3165-41B8-BC0B-EAA97D26E84D}"/>
              </a:ext>
            </a:extLst>
          </p:cNvPr>
          <p:cNvSpPr/>
          <p:nvPr/>
        </p:nvSpPr>
        <p:spPr>
          <a:xfrm>
            <a:off x="9737848" y="6200279"/>
            <a:ext cx="2394775" cy="592371"/>
          </a:xfrm>
          <a:prstGeom prst="wedgeEllipseCallout">
            <a:avLst>
              <a:gd name="adj1" fmla="val 44862"/>
              <a:gd name="adj2" fmla="val -11235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Richtig</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Ich bin Mariem.</a:t>
            </a:r>
          </a:p>
        </p:txBody>
      </p:sp>
      <p:sp>
        <p:nvSpPr>
          <p:cNvPr id="40" name="Speech Bubble: Oval 39">
            <a:extLst>
              <a:ext uri="{FF2B5EF4-FFF2-40B4-BE49-F238E27FC236}">
                <a16:creationId xmlns:a16="http://schemas.microsoft.com/office/drawing/2014/main" id="{264EE688-6475-4822-8B48-34D1CC85ACEC}"/>
              </a:ext>
            </a:extLst>
          </p:cNvPr>
          <p:cNvSpPr/>
          <p:nvPr/>
        </p:nvSpPr>
        <p:spPr>
          <a:xfrm>
            <a:off x="6805067" y="3732376"/>
            <a:ext cx="2419154" cy="793319"/>
          </a:xfrm>
          <a:prstGeom prst="wedgeEllipseCallout">
            <a:avLst>
              <a:gd name="adj1" fmla="val -59252"/>
              <a:gd name="adj2" fmla="val 8701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Schreib</a:t>
            </a:r>
            <a:r>
              <a:rPr kumimoji="0" lang="en-GB" sz="1800" b="0" i="0" u="none" strike="noStrike" kern="1200" cap="none" spc="0" normalizeH="0" baseline="0" noProof="0" dirty="0" err="1">
                <a:ln>
                  <a:noFill/>
                </a:ln>
                <a:solidFill>
                  <a:srgbClr val="FF0066"/>
                </a:solidFill>
                <a:effectLst/>
                <a:uLnTx/>
                <a:uFillTx/>
                <a:latin typeface="Calibri" panose="020F0502020204030204"/>
                <a:ea typeface="+mn-ea"/>
                <a:cs typeface="+mn-cs"/>
              </a:rPr>
              <a:t>st</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du</a:t>
            </a:r>
            <a:r>
              <a:rPr lang="en-GB" dirty="0">
                <a:solidFill>
                  <a:prstClr val="white"/>
                </a:solidFill>
                <a:latin typeface="Calibri" panose="020F0502020204030204"/>
              </a:rPr>
              <a:t> </a:t>
            </a:r>
            <a:r>
              <a:rPr lang="en-GB" dirty="0" err="1">
                <a:solidFill>
                  <a:prstClr val="white"/>
                </a:solidFill>
                <a:latin typeface="Calibri" panose="020F0502020204030204"/>
              </a:rPr>
              <a:t>ein</a:t>
            </a:r>
            <a:r>
              <a:rPr lang="en-GB" dirty="0" err="1">
                <a:solidFill>
                  <a:srgbClr val="92D050"/>
                </a:solidFill>
                <a:latin typeface="Calibri" panose="020F0502020204030204"/>
              </a:rPr>
              <a:t>en</a:t>
            </a:r>
            <a:r>
              <a:rPr lang="en-GB" dirty="0">
                <a:solidFill>
                  <a:prstClr val="white"/>
                </a:solidFill>
                <a:latin typeface="Calibri" panose="020F0502020204030204"/>
              </a:rPr>
              <a:t> Brief</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1" name="Speech Bubble: Oval 40">
            <a:extLst>
              <a:ext uri="{FF2B5EF4-FFF2-40B4-BE49-F238E27FC236}">
                <a16:creationId xmlns:a16="http://schemas.microsoft.com/office/drawing/2014/main" id="{FD865325-A834-42FB-B3E5-08A3E314EF3C}"/>
              </a:ext>
            </a:extLst>
          </p:cNvPr>
          <p:cNvSpPr/>
          <p:nvPr/>
        </p:nvSpPr>
        <p:spPr>
          <a:xfrm>
            <a:off x="9388674" y="3271751"/>
            <a:ext cx="1922577" cy="1155406"/>
          </a:xfrm>
          <a:prstGeom prst="wedgeEllipseCallout">
            <a:avLst>
              <a:gd name="adj1" fmla="val 77780"/>
              <a:gd name="adj2" fmla="val 2214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Ja, ich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schreib</a:t>
            </a:r>
            <a:r>
              <a:rPr kumimoji="0" lang="en-GB" sz="1800" b="0" i="0" u="none" strike="noStrike" kern="1200" cap="none" spc="0" normalizeH="0" baseline="0" noProof="0" dirty="0" err="1">
                <a:ln>
                  <a:noFill/>
                </a:ln>
                <a:solidFill>
                  <a:srgbClr val="FF0066"/>
                </a:solidFill>
                <a:effectLst/>
                <a:uLnTx/>
                <a:uFillTx/>
                <a:latin typeface="Calibri" panose="020F0502020204030204"/>
                <a:ea typeface="+mn-ea"/>
                <a:cs typeface="+mn-cs"/>
              </a:rPr>
              <a:t>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ein</a:t>
            </a:r>
            <a:r>
              <a:rPr kumimoji="0" lang="en-GB" sz="1800" b="0" i="0" u="none" strike="noStrike" kern="1200" cap="none" spc="0" normalizeH="0" baseline="0" noProof="0" dirty="0" err="1">
                <a:ln>
                  <a:noFill/>
                </a:ln>
                <a:solidFill>
                  <a:srgbClr val="92D050"/>
                </a:solidFill>
                <a:effectLst/>
                <a:uLnTx/>
                <a:uFillTx/>
                <a:latin typeface="Calibri" panose="020F0502020204030204"/>
                <a:ea typeface="+mn-ea"/>
                <a:cs typeface="+mn-cs"/>
              </a:rPr>
              <a:t>en</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Brief.</a:t>
            </a:r>
          </a:p>
        </p:txBody>
      </p:sp>
      <p:sp>
        <p:nvSpPr>
          <p:cNvPr id="43" name="Speech Bubble: Oval 42">
            <a:extLst>
              <a:ext uri="{FF2B5EF4-FFF2-40B4-BE49-F238E27FC236}">
                <a16:creationId xmlns:a16="http://schemas.microsoft.com/office/drawing/2014/main" id="{CBC0A8EE-CD13-4DC8-A71C-BB33C07C10F9}"/>
              </a:ext>
            </a:extLst>
          </p:cNvPr>
          <p:cNvSpPr/>
          <p:nvPr/>
        </p:nvSpPr>
        <p:spPr>
          <a:xfrm>
            <a:off x="9734369" y="4406504"/>
            <a:ext cx="2026174" cy="921406"/>
          </a:xfrm>
          <a:prstGeom prst="wedgeEllipseCallout">
            <a:avLst>
              <a:gd name="adj1" fmla="val 65328"/>
              <a:gd name="adj2" fmla="val -4934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Nein</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Ich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habe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kein</a:t>
            </a:r>
            <a:r>
              <a:rPr kumimoji="0" lang="en-GB" sz="1800" b="0" i="0" u="none" strike="noStrike" kern="1200" cap="none" spc="0" normalizeH="0" baseline="0" noProof="0" dirty="0" err="1">
                <a:ln>
                  <a:noFill/>
                </a:ln>
                <a:solidFill>
                  <a:srgbClr val="92D050"/>
                </a:solidFill>
                <a:effectLst/>
                <a:uLnTx/>
                <a:uFillTx/>
                <a:latin typeface="Calibri" panose="020F0502020204030204"/>
                <a:ea typeface="+mn-ea"/>
                <a:cs typeface="+mn-cs"/>
              </a:rPr>
              <a:t>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Katze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21" name="Picture 20" descr="A cartoon of a person&#10;&#10;Description automatically generated">
            <a:extLst>
              <a:ext uri="{FF2B5EF4-FFF2-40B4-BE49-F238E27FC236}">
                <a16:creationId xmlns:a16="http://schemas.microsoft.com/office/drawing/2014/main" id="{4ED5D7DD-64AC-8234-7EDE-6DCE5504DC85}"/>
              </a:ext>
            </a:extLst>
          </p:cNvPr>
          <p:cNvPicPr>
            <a:picLocks noChangeAspect="1"/>
          </p:cNvPicPr>
          <p:nvPr/>
        </p:nvPicPr>
        <p:blipFill rotWithShape="1">
          <a:blip r:embed="rId14">
            <a:extLst>
              <a:ext uri="{28A0092B-C50C-407E-A947-70E740481C1C}">
                <a14:useLocalDpi xmlns:a14="http://schemas.microsoft.com/office/drawing/2010/main" val="0"/>
              </a:ext>
            </a:extLst>
          </a:blip>
          <a:srcRect b="68551"/>
          <a:stretch/>
        </p:blipFill>
        <p:spPr>
          <a:xfrm>
            <a:off x="3548280" y="3957341"/>
            <a:ext cx="965476" cy="1094139"/>
          </a:xfrm>
          <a:prstGeom prst="rect">
            <a:avLst/>
          </a:prstGeom>
        </p:spPr>
      </p:pic>
      <p:pic>
        <p:nvPicPr>
          <p:cNvPr id="27" name="Picture 26" descr="A cartoon of a person with his hands in his pockets&#10;&#10;Description automatically generated">
            <a:extLst>
              <a:ext uri="{FF2B5EF4-FFF2-40B4-BE49-F238E27FC236}">
                <a16:creationId xmlns:a16="http://schemas.microsoft.com/office/drawing/2014/main" id="{F596EB30-6728-4ED1-983F-97630AE51127}"/>
              </a:ext>
            </a:extLst>
          </p:cNvPr>
          <p:cNvPicPr>
            <a:picLocks noChangeAspect="1"/>
          </p:cNvPicPr>
          <p:nvPr/>
        </p:nvPicPr>
        <p:blipFill rotWithShape="1">
          <a:blip r:embed="rId15">
            <a:extLst>
              <a:ext uri="{28A0092B-C50C-407E-A947-70E740481C1C}">
                <a14:useLocalDpi xmlns:a14="http://schemas.microsoft.com/office/drawing/2010/main" val="0"/>
              </a:ext>
            </a:extLst>
          </a:blip>
          <a:srcRect b="61750"/>
          <a:stretch/>
        </p:blipFill>
        <p:spPr>
          <a:xfrm>
            <a:off x="372744" y="3889194"/>
            <a:ext cx="1206874" cy="1194723"/>
          </a:xfrm>
          <a:prstGeom prst="rect">
            <a:avLst/>
          </a:prstGeom>
        </p:spPr>
      </p:pic>
      <p:pic>
        <p:nvPicPr>
          <p:cNvPr id="29" name="Picture 28" descr="A cartoon of a child&#10;&#10;Description automatically generated">
            <a:extLst>
              <a:ext uri="{FF2B5EF4-FFF2-40B4-BE49-F238E27FC236}">
                <a16:creationId xmlns:a16="http://schemas.microsoft.com/office/drawing/2014/main" id="{C0B64874-EDC0-B529-834D-5012558F1C07}"/>
              </a:ext>
            </a:extLst>
          </p:cNvPr>
          <p:cNvPicPr>
            <a:picLocks noChangeAspect="1"/>
          </p:cNvPicPr>
          <p:nvPr/>
        </p:nvPicPr>
        <p:blipFill rotWithShape="1">
          <a:blip r:embed="rId16">
            <a:extLst>
              <a:ext uri="{28A0092B-C50C-407E-A947-70E740481C1C}">
                <a14:useLocalDpi xmlns:a14="http://schemas.microsoft.com/office/drawing/2010/main" val="0"/>
              </a:ext>
            </a:extLst>
          </a:blip>
          <a:srcRect b="56114"/>
          <a:stretch/>
        </p:blipFill>
        <p:spPr>
          <a:xfrm>
            <a:off x="6710174" y="1353730"/>
            <a:ext cx="1078322" cy="946708"/>
          </a:xfrm>
          <a:prstGeom prst="rect">
            <a:avLst/>
          </a:prstGeom>
        </p:spPr>
      </p:pic>
      <p:pic>
        <p:nvPicPr>
          <p:cNvPr id="31" name="Picture 30" descr="A cartoon of a person&#10;&#10;Description automatically generated">
            <a:extLst>
              <a:ext uri="{FF2B5EF4-FFF2-40B4-BE49-F238E27FC236}">
                <a16:creationId xmlns:a16="http://schemas.microsoft.com/office/drawing/2014/main" id="{A8E8A042-B2CF-0161-3B39-B3D5B3BD8F28}"/>
              </a:ext>
            </a:extLst>
          </p:cNvPr>
          <p:cNvPicPr>
            <a:picLocks noChangeAspect="1"/>
          </p:cNvPicPr>
          <p:nvPr/>
        </p:nvPicPr>
        <p:blipFill rotWithShape="1">
          <a:blip r:embed="rId17">
            <a:extLst>
              <a:ext uri="{28A0092B-C50C-407E-A947-70E740481C1C}">
                <a14:useLocalDpi xmlns:a14="http://schemas.microsoft.com/office/drawing/2010/main" val="0"/>
              </a:ext>
            </a:extLst>
          </a:blip>
          <a:srcRect b="12903"/>
          <a:stretch/>
        </p:blipFill>
        <p:spPr>
          <a:xfrm>
            <a:off x="3635701" y="1384977"/>
            <a:ext cx="860795" cy="914388"/>
          </a:xfrm>
          <a:prstGeom prst="rect">
            <a:avLst/>
          </a:prstGeom>
        </p:spPr>
      </p:pic>
      <p:pic>
        <p:nvPicPr>
          <p:cNvPr id="33" name="Picture 32" descr="A cartoon of a child&#10;&#10;Description automatically generated">
            <a:extLst>
              <a:ext uri="{FF2B5EF4-FFF2-40B4-BE49-F238E27FC236}">
                <a16:creationId xmlns:a16="http://schemas.microsoft.com/office/drawing/2014/main" id="{BBEA0F93-C4C2-63A5-4018-11D854808EAC}"/>
              </a:ext>
            </a:extLst>
          </p:cNvPr>
          <p:cNvPicPr>
            <a:picLocks noChangeAspect="1"/>
          </p:cNvPicPr>
          <p:nvPr/>
        </p:nvPicPr>
        <p:blipFill rotWithShape="1">
          <a:blip r:embed="rId18">
            <a:extLst>
              <a:ext uri="{28A0092B-C50C-407E-A947-70E740481C1C}">
                <a14:useLocalDpi xmlns:a14="http://schemas.microsoft.com/office/drawing/2010/main" val="0"/>
              </a:ext>
            </a:extLst>
          </a:blip>
          <a:srcRect b="45631"/>
          <a:stretch/>
        </p:blipFill>
        <p:spPr>
          <a:xfrm>
            <a:off x="457695" y="1353730"/>
            <a:ext cx="1010158" cy="997065"/>
          </a:xfrm>
          <a:prstGeom prst="rect">
            <a:avLst/>
          </a:prstGeom>
        </p:spPr>
      </p:pic>
      <p:pic>
        <p:nvPicPr>
          <p:cNvPr id="34" name="Picture 6" descr="Free sport sports pictogram vector">
            <a:extLst>
              <a:ext uri="{FF2B5EF4-FFF2-40B4-BE49-F238E27FC236}">
                <a16:creationId xmlns:a16="http://schemas.microsoft.com/office/drawing/2014/main" id="{FC123162-EC1D-535A-D481-F67632C808F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91458" y="2896809"/>
            <a:ext cx="723182" cy="69148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Logo, company name&#10;&#10;Description automatically generated">
            <a:extLst>
              <a:ext uri="{FF2B5EF4-FFF2-40B4-BE49-F238E27FC236}">
                <a16:creationId xmlns:a16="http://schemas.microsoft.com/office/drawing/2014/main" id="{486A720D-5B0A-86C3-AEC3-230FF1A8689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51086" y="2920551"/>
            <a:ext cx="647363" cy="641017"/>
          </a:xfrm>
          <a:prstGeom prst="rect">
            <a:avLst/>
          </a:prstGeom>
        </p:spPr>
      </p:pic>
      <p:pic>
        <p:nvPicPr>
          <p:cNvPr id="36" name="Picture 35" descr="A picture containing text, sign, vector graphics&#10;&#10;Description automatically generated">
            <a:extLst>
              <a:ext uri="{FF2B5EF4-FFF2-40B4-BE49-F238E27FC236}">
                <a16:creationId xmlns:a16="http://schemas.microsoft.com/office/drawing/2014/main" id="{578EBACB-FDB6-98D8-FC28-BF5F833F2E5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030053" y="1547818"/>
            <a:ext cx="697931" cy="651995"/>
          </a:xfrm>
          <a:prstGeom prst="rect">
            <a:avLst/>
          </a:prstGeom>
        </p:spPr>
      </p:pic>
      <p:pic>
        <p:nvPicPr>
          <p:cNvPr id="1029" name="Picture 1028" descr="A black cat with yellow eyes&#10;&#10;Description automatically generated">
            <a:extLst>
              <a:ext uri="{FF2B5EF4-FFF2-40B4-BE49-F238E27FC236}">
                <a16:creationId xmlns:a16="http://schemas.microsoft.com/office/drawing/2014/main" id="{3EBD3163-8073-23E2-884B-2EAA60DF98C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454449" y="1535736"/>
            <a:ext cx="641551" cy="744371"/>
          </a:xfrm>
          <a:prstGeom prst="rect">
            <a:avLst/>
          </a:prstGeom>
        </p:spPr>
      </p:pic>
      <p:pic>
        <p:nvPicPr>
          <p:cNvPr id="1030" name="Picture 1029" descr="A picture containing text, sign, vector graphics&#10;&#10;Description automatically generated">
            <a:extLst>
              <a:ext uri="{FF2B5EF4-FFF2-40B4-BE49-F238E27FC236}">
                <a16:creationId xmlns:a16="http://schemas.microsoft.com/office/drawing/2014/main" id="{000AEB4F-D1F4-0CDE-0F6A-F3537AE30A3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25636" y="3068896"/>
            <a:ext cx="697931" cy="651995"/>
          </a:xfrm>
          <a:prstGeom prst="rect">
            <a:avLst/>
          </a:prstGeom>
        </p:spPr>
      </p:pic>
      <p:pic>
        <p:nvPicPr>
          <p:cNvPr id="1031" name="Picture 1030" descr="A black cat with yellow eyes&#10;&#10;Description automatically generated">
            <a:extLst>
              <a:ext uri="{FF2B5EF4-FFF2-40B4-BE49-F238E27FC236}">
                <a16:creationId xmlns:a16="http://schemas.microsoft.com/office/drawing/2014/main" id="{17084166-9847-1662-8461-D789F097CAF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50032" y="3056814"/>
            <a:ext cx="641551" cy="744371"/>
          </a:xfrm>
          <a:prstGeom prst="rect">
            <a:avLst/>
          </a:prstGeom>
        </p:spPr>
      </p:pic>
      <p:pic>
        <p:nvPicPr>
          <p:cNvPr id="1038" name="Picture 1037">
            <a:extLst>
              <a:ext uri="{FF2B5EF4-FFF2-40B4-BE49-F238E27FC236}">
                <a16:creationId xmlns:a16="http://schemas.microsoft.com/office/drawing/2014/main" id="{DA915C3A-B557-DEE7-2F13-068148BF5D73}"/>
              </a:ext>
            </a:extLst>
          </p:cNvPr>
          <p:cNvPicPr>
            <a:picLocks noChangeAspect="1"/>
          </p:cNvPicPr>
          <p:nvPr/>
        </p:nvPicPr>
        <p:blipFill>
          <a:blip r:embed="rId23"/>
          <a:stretch>
            <a:fillRect/>
          </a:stretch>
        </p:blipFill>
        <p:spPr>
          <a:xfrm>
            <a:off x="2186631" y="4268590"/>
            <a:ext cx="953095" cy="630452"/>
          </a:xfrm>
          <a:prstGeom prst="rect">
            <a:avLst/>
          </a:prstGeom>
        </p:spPr>
      </p:pic>
      <p:pic>
        <p:nvPicPr>
          <p:cNvPr id="1040" name="Picture 4" descr="Free bicycle bike ride vector">
            <a:extLst>
              <a:ext uri="{FF2B5EF4-FFF2-40B4-BE49-F238E27FC236}">
                <a16:creationId xmlns:a16="http://schemas.microsoft.com/office/drawing/2014/main" id="{FF2EE36D-9141-01B4-9096-84436A6F6BC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618606" y="2245498"/>
            <a:ext cx="861241" cy="55439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8" descr="Free computer desktop modern vector">
            <a:extLst>
              <a:ext uri="{FF2B5EF4-FFF2-40B4-BE49-F238E27FC236}">
                <a16:creationId xmlns:a16="http://schemas.microsoft.com/office/drawing/2014/main" id="{F194D17C-19FC-4A74-3F96-A7F52217E29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986134" y="5522299"/>
            <a:ext cx="858202" cy="645669"/>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2" descr="Free brief envelope letter vector">
            <a:extLst>
              <a:ext uri="{FF2B5EF4-FFF2-40B4-BE49-F238E27FC236}">
                <a16:creationId xmlns:a16="http://schemas.microsoft.com/office/drawing/2014/main" id="{3B60576B-2A56-9C4A-2375-47D7C2C508A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40656" y="1368722"/>
            <a:ext cx="740774" cy="74422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16" descr="Free reaching out helping vector">
            <a:extLst>
              <a:ext uri="{FF2B5EF4-FFF2-40B4-BE49-F238E27FC236}">
                <a16:creationId xmlns:a16="http://schemas.microsoft.com/office/drawing/2014/main" id="{A1134D41-D4E9-3A00-79BF-E35930C44A6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61934" y="5576297"/>
            <a:ext cx="684569" cy="684569"/>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 descr="Free storytelling fantasy imagination illustration">
            <a:extLst>
              <a:ext uri="{FF2B5EF4-FFF2-40B4-BE49-F238E27FC236}">
                <a16:creationId xmlns:a16="http://schemas.microsoft.com/office/drawing/2014/main" id="{FDF4030E-4074-9908-A329-B92B2649627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280637" y="5099390"/>
            <a:ext cx="953095" cy="53611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 blue and black sign with hands in a circle&#10;&#10;Description automatically generated">
            <a:extLst>
              <a:ext uri="{FF2B5EF4-FFF2-40B4-BE49-F238E27FC236}">
                <a16:creationId xmlns:a16="http://schemas.microsoft.com/office/drawing/2014/main" id="{6975E910-D61D-DEF1-AF04-428AD42C2045}"/>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b="38227"/>
          <a:stretch/>
        </p:blipFill>
        <p:spPr bwMode="auto">
          <a:xfrm>
            <a:off x="3445137" y="5473023"/>
            <a:ext cx="873197" cy="72200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8" descr="Free computer desktop modern vector">
            <a:extLst>
              <a:ext uri="{FF2B5EF4-FFF2-40B4-BE49-F238E27FC236}">
                <a16:creationId xmlns:a16="http://schemas.microsoft.com/office/drawing/2014/main" id="{4AF6CFE5-F97A-595E-92D0-381C5FAF6C8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58225" y="2254076"/>
            <a:ext cx="858202" cy="645669"/>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 descr="A blue and black sign with hands in a circle&#10;&#10;Description automatically generated">
            <a:extLst>
              <a:ext uri="{FF2B5EF4-FFF2-40B4-BE49-F238E27FC236}">
                <a16:creationId xmlns:a16="http://schemas.microsoft.com/office/drawing/2014/main" id="{9664FA3A-110A-B84A-359C-6939688C8A1D}"/>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b="38227"/>
          <a:stretch/>
        </p:blipFill>
        <p:spPr bwMode="auto">
          <a:xfrm>
            <a:off x="1617228" y="2204800"/>
            <a:ext cx="873197" cy="722003"/>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6" descr="A red and white circle with blue text&#10;&#10;Description automatically generated">
            <a:extLst>
              <a:ext uri="{FF2B5EF4-FFF2-40B4-BE49-F238E27FC236}">
                <a16:creationId xmlns:a16="http://schemas.microsoft.com/office/drawing/2014/main" id="{88CF85E6-2584-B55F-A65E-1ED024BBD8C1}"/>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b="39467"/>
          <a:stretch/>
        </p:blipFill>
        <p:spPr bwMode="auto">
          <a:xfrm>
            <a:off x="8016506" y="1371011"/>
            <a:ext cx="909501" cy="68401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12" descr="Free brief envelope letter vector">
            <a:extLst>
              <a:ext uri="{FF2B5EF4-FFF2-40B4-BE49-F238E27FC236}">
                <a16:creationId xmlns:a16="http://schemas.microsoft.com/office/drawing/2014/main" id="{23DCD75C-42F1-089D-FEA6-2F40F87B260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81870" y="1467293"/>
            <a:ext cx="740774" cy="74422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6" descr="A red and white circle with blue text&#10;&#10;Description automatically generated">
            <a:extLst>
              <a:ext uri="{FF2B5EF4-FFF2-40B4-BE49-F238E27FC236}">
                <a16:creationId xmlns:a16="http://schemas.microsoft.com/office/drawing/2014/main" id="{D3064C5D-D69A-0F70-9C2C-5F1396DCB37F}"/>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b="39467"/>
          <a:stretch/>
        </p:blipFill>
        <p:spPr bwMode="auto">
          <a:xfrm>
            <a:off x="1857720" y="1469582"/>
            <a:ext cx="909501" cy="6840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Icon&#10;&#10;Description automatically generated">
            <a:extLst>
              <a:ext uri="{FF2B5EF4-FFF2-40B4-BE49-F238E27FC236}">
                <a16:creationId xmlns:a16="http://schemas.microsoft.com/office/drawing/2014/main" id="{A59ED516-6A45-B0E5-8E8D-E2CF1D4D8E4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663335" y="4228431"/>
            <a:ext cx="752654" cy="730758"/>
          </a:xfrm>
          <a:prstGeom prst="rect">
            <a:avLst/>
          </a:prstGeom>
        </p:spPr>
      </p:pic>
      <p:pic>
        <p:nvPicPr>
          <p:cNvPr id="1050" name="Picture 1049">
            <a:extLst>
              <a:ext uri="{FF2B5EF4-FFF2-40B4-BE49-F238E27FC236}">
                <a16:creationId xmlns:a16="http://schemas.microsoft.com/office/drawing/2014/main" id="{62D65272-42C4-F4E1-E495-73DFBE556BCD}"/>
              </a:ext>
            </a:extLst>
          </p:cNvPr>
          <p:cNvPicPr>
            <a:picLocks noChangeAspect="1"/>
          </p:cNvPicPr>
          <p:nvPr/>
        </p:nvPicPr>
        <p:blipFill>
          <a:blip r:embed="rId23"/>
          <a:stretch>
            <a:fillRect/>
          </a:stretch>
        </p:blipFill>
        <p:spPr>
          <a:xfrm>
            <a:off x="5526606" y="5947338"/>
            <a:ext cx="953095" cy="630452"/>
          </a:xfrm>
          <a:prstGeom prst="rect">
            <a:avLst/>
          </a:prstGeom>
        </p:spPr>
      </p:pic>
      <p:pic>
        <p:nvPicPr>
          <p:cNvPr id="1051" name="Picture 1050" descr="Icon&#10;&#10;Description automatically generated">
            <a:extLst>
              <a:ext uri="{FF2B5EF4-FFF2-40B4-BE49-F238E27FC236}">
                <a16:creationId xmlns:a16="http://schemas.microsoft.com/office/drawing/2014/main" id="{86498E75-3758-5D5C-1399-6D3ECC5D2B1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980351" y="5883569"/>
            <a:ext cx="752654" cy="730758"/>
          </a:xfrm>
          <a:prstGeom prst="rect">
            <a:avLst/>
          </a:prstGeom>
        </p:spPr>
      </p:pic>
      <p:pic>
        <p:nvPicPr>
          <p:cNvPr id="1052" name="Picture 4" descr="Free bicycle bike ride vector">
            <a:extLst>
              <a:ext uri="{FF2B5EF4-FFF2-40B4-BE49-F238E27FC236}">
                <a16:creationId xmlns:a16="http://schemas.microsoft.com/office/drawing/2014/main" id="{D2E31C82-F948-B3DE-B9A0-E6E66BC55A9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57674" y="5026977"/>
            <a:ext cx="861241" cy="554397"/>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1052">
            <a:extLst>
              <a:ext uri="{FF2B5EF4-FFF2-40B4-BE49-F238E27FC236}">
                <a16:creationId xmlns:a16="http://schemas.microsoft.com/office/drawing/2014/main" id="{3F59F0FF-038A-8831-0F46-0FF81C811D03}"/>
              </a:ext>
            </a:extLst>
          </p:cNvPr>
          <p:cNvPicPr>
            <a:picLocks noChangeAspect="1"/>
          </p:cNvPicPr>
          <p:nvPr/>
        </p:nvPicPr>
        <p:blipFill>
          <a:blip r:embed="rId32"/>
          <a:stretch>
            <a:fillRect/>
          </a:stretch>
        </p:blipFill>
        <p:spPr>
          <a:xfrm>
            <a:off x="4902628" y="4992992"/>
            <a:ext cx="740774" cy="711143"/>
          </a:xfrm>
          <a:prstGeom prst="rect">
            <a:avLst/>
          </a:prstGeom>
        </p:spPr>
      </p:pic>
      <p:pic>
        <p:nvPicPr>
          <p:cNvPr id="38" name="Picture 2">
            <a:extLst>
              <a:ext uri="{FF2B5EF4-FFF2-40B4-BE49-F238E27FC236}">
                <a16:creationId xmlns:a16="http://schemas.microsoft.com/office/drawing/2014/main" id="{A7E96C5D-C718-16F1-7A0D-D3875E72328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74460" y="5613422"/>
            <a:ext cx="683569" cy="70483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6" descr="Free sport sports pictogram vector">
            <a:extLst>
              <a:ext uri="{FF2B5EF4-FFF2-40B4-BE49-F238E27FC236}">
                <a16:creationId xmlns:a16="http://schemas.microsoft.com/office/drawing/2014/main" id="{469F6A34-4B2E-0917-5A82-36D8383A2C6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54152" y="5901152"/>
            <a:ext cx="723182" cy="691489"/>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1054" descr="Logo, company name&#10;&#10;Description automatically generated">
            <a:extLst>
              <a:ext uri="{FF2B5EF4-FFF2-40B4-BE49-F238E27FC236}">
                <a16:creationId xmlns:a16="http://schemas.microsoft.com/office/drawing/2014/main" id="{F6BF4478-AEE9-FBB1-542D-AA18516C817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13780" y="5924894"/>
            <a:ext cx="647363" cy="641017"/>
          </a:xfrm>
          <a:prstGeom prst="rect">
            <a:avLst/>
          </a:prstGeom>
        </p:spPr>
      </p:pic>
      <p:pic>
        <p:nvPicPr>
          <p:cNvPr id="1056" name="Picture 16" descr="Free reaching out helping vector">
            <a:extLst>
              <a:ext uri="{FF2B5EF4-FFF2-40B4-BE49-F238E27FC236}">
                <a16:creationId xmlns:a16="http://schemas.microsoft.com/office/drawing/2014/main" id="{E4B8EB7C-F400-5A13-2411-97278343380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19539" y="2880837"/>
            <a:ext cx="684569" cy="684569"/>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2">
            <a:extLst>
              <a:ext uri="{FF2B5EF4-FFF2-40B4-BE49-F238E27FC236}">
                <a16:creationId xmlns:a16="http://schemas.microsoft.com/office/drawing/2014/main" id="{C22295FC-4808-4E11-6161-F976E55B4EE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732065" y="2917962"/>
            <a:ext cx="683569" cy="70483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1057">
            <a:extLst>
              <a:ext uri="{FF2B5EF4-FFF2-40B4-BE49-F238E27FC236}">
                <a16:creationId xmlns:a16="http://schemas.microsoft.com/office/drawing/2014/main" id="{B8FBAE25-926C-8394-DE23-3A94E71257BD}"/>
              </a:ext>
            </a:extLst>
          </p:cNvPr>
          <p:cNvPicPr>
            <a:picLocks noChangeAspect="1"/>
          </p:cNvPicPr>
          <p:nvPr/>
        </p:nvPicPr>
        <p:blipFill>
          <a:blip r:embed="rId23"/>
          <a:stretch>
            <a:fillRect/>
          </a:stretch>
        </p:blipFill>
        <p:spPr>
          <a:xfrm>
            <a:off x="8528907" y="3036954"/>
            <a:ext cx="953095" cy="630452"/>
          </a:xfrm>
          <a:prstGeom prst="rect">
            <a:avLst/>
          </a:prstGeom>
        </p:spPr>
      </p:pic>
      <p:pic>
        <p:nvPicPr>
          <p:cNvPr id="1059" name="Picture 1058" descr="Icon&#10;&#10;Description automatically generated">
            <a:extLst>
              <a:ext uri="{FF2B5EF4-FFF2-40B4-BE49-F238E27FC236}">
                <a16:creationId xmlns:a16="http://schemas.microsoft.com/office/drawing/2014/main" id="{6AED3FE0-FA97-CE83-0AEB-27593BCCCDC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982652" y="2973185"/>
            <a:ext cx="752654" cy="730758"/>
          </a:xfrm>
          <a:prstGeom prst="rect">
            <a:avLst/>
          </a:prstGeom>
        </p:spPr>
      </p:pic>
      <p:pic>
        <p:nvPicPr>
          <p:cNvPr id="1060" name="Picture 12" descr="Free brief envelope letter vector">
            <a:extLst>
              <a:ext uri="{FF2B5EF4-FFF2-40B4-BE49-F238E27FC236}">
                <a16:creationId xmlns:a16="http://schemas.microsoft.com/office/drawing/2014/main" id="{2D93C51E-6988-0121-84C2-4E1E4B81011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436523" y="4159472"/>
            <a:ext cx="740774" cy="74422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6" descr="A red and white circle with blue text&#10;&#10;Description automatically generated">
            <a:extLst>
              <a:ext uri="{FF2B5EF4-FFF2-40B4-BE49-F238E27FC236}">
                <a16:creationId xmlns:a16="http://schemas.microsoft.com/office/drawing/2014/main" id="{D7C97B2E-779E-533B-4F6C-4E863B1BF57D}"/>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b="39467"/>
          <a:stretch/>
        </p:blipFill>
        <p:spPr bwMode="auto">
          <a:xfrm>
            <a:off x="4712373" y="4161761"/>
            <a:ext cx="909501" cy="68401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8" descr="Free computer desktop modern vector">
            <a:extLst>
              <a:ext uri="{FF2B5EF4-FFF2-40B4-BE49-F238E27FC236}">
                <a16:creationId xmlns:a16="http://schemas.microsoft.com/office/drawing/2014/main" id="{B7FA1F92-17B2-BAA9-AB29-69CD1F58155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75442" y="2421734"/>
            <a:ext cx="858202" cy="645669"/>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2" descr="A blue and black sign with hands in a circle&#10;&#10;Description automatically generated">
            <a:extLst>
              <a:ext uri="{FF2B5EF4-FFF2-40B4-BE49-F238E27FC236}">
                <a16:creationId xmlns:a16="http://schemas.microsoft.com/office/drawing/2014/main" id="{56AFF41D-7EFD-A541-B3CB-12A45FC03B72}"/>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b="38227"/>
          <a:stretch/>
        </p:blipFill>
        <p:spPr bwMode="auto">
          <a:xfrm>
            <a:off x="4934445" y="2372458"/>
            <a:ext cx="873197" cy="722003"/>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 descr="Free bicycle bike ride vector">
            <a:extLst>
              <a:ext uri="{FF2B5EF4-FFF2-40B4-BE49-F238E27FC236}">
                <a16:creationId xmlns:a16="http://schemas.microsoft.com/office/drawing/2014/main" id="{7A1DF5E5-EF49-D2C1-6D79-B93D1C6B93D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29506" y="2898735"/>
            <a:ext cx="861241" cy="554397"/>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1064">
            <a:extLst>
              <a:ext uri="{FF2B5EF4-FFF2-40B4-BE49-F238E27FC236}">
                <a16:creationId xmlns:a16="http://schemas.microsoft.com/office/drawing/2014/main" id="{E1549E63-70EE-AA18-E9BF-BEED4923B875}"/>
              </a:ext>
            </a:extLst>
          </p:cNvPr>
          <p:cNvPicPr>
            <a:picLocks noChangeAspect="1"/>
          </p:cNvPicPr>
          <p:nvPr/>
        </p:nvPicPr>
        <p:blipFill>
          <a:blip r:embed="rId32"/>
          <a:stretch>
            <a:fillRect/>
          </a:stretch>
        </p:blipFill>
        <p:spPr>
          <a:xfrm>
            <a:off x="474460" y="2864750"/>
            <a:ext cx="740774" cy="711143"/>
          </a:xfrm>
          <a:prstGeom prst="rect">
            <a:avLst/>
          </a:prstGeom>
        </p:spPr>
      </p:pic>
      <p:pic>
        <p:nvPicPr>
          <p:cNvPr id="1066" name="Picture 1065" descr="A picture containing text, sign, vector graphics&#10;&#10;Description automatically generated">
            <a:extLst>
              <a:ext uri="{FF2B5EF4-FFF2-40B4-BE49-F238E27FC236}">
                <a16:creationId xmlns:a16="http://schemas.microsoft.com/office/drawing/2014/main" id="{29C18C68-E0B7-8D11-B523-3564BD38942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51377" y="5041451"/>
            <a:ext cx="697931" cy="651995"/>
          </a:xfrm>
          <a:prstGeom prst="rect">
            <a:avLst/>
          </a:prstGeom>
        </p:spPr>
      </p:pic>
      <p:pic>
        <p:nvPicPr>
          <p:cNvPr id="1067" name="Picture 2" descr="Free storytelling fantasy imagination illustration">
            <a:extLst>
              <a:ext uri="{FF2B5EF4-FFF2-40B4-BE49-F238E27FC236}">
                <a16:creationId xmlns:a16="http://schemas.microsoft.com/office/drawing/2014/main" id="{87DCE6BC-1AFB-AF01-CF2A-C73A6D79B8E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420131" y="3182368"/>
            <a:ext cx="953095" cy="536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8070E56B-A5E3-3B97-E1F4-0963327474B4}"/>
              </a:ext>
            </a:extLst>
          </p:cNvPr>
          <p:cNvPicPr>
            <a:picLocks noChangeAspect="1"/>
          </p:cNvPicPr>
          <p:nvPr/>
        </p:nvPicPr>
        <p:blipFill>
          <a:blip r:embed="rId32"/>
          <a:stretch>
            <a:fillRect/>
          </a:stretch>
        </p:blipFill>
        <p:spPr>
          <a:xfrm>
            <a:off x="4881100" y="3104615"/>
            <a:ext cx="740774" cy="711143"/>
          </a:xfrm>
          <a:prstGeom prst="rect">
            <a:avLst/>
          </a:prstGeom>
        </p:spPr>
      </p:pic>
      <p:pic>
        <p:nvPicPr>
          <p:cNvPr id="1068" name="Picture 1067" descr="A picture containing text, sign, vector graphics&#10;&#10;Description automatically generated">
            <a:extLst>
              <a:ext uri="{FF2B5EF4-FFF2-40B4-BE49-F238E27FC236}">
                <a16:creationId xmlns:a16="http://schemas.microsoft.com/office/drawing/2014/main" id="{1F5132CA-EC43-5F70-33C4-F5F3C8DDACD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72246" y="2145239"/>
            <a:ext cx="697931" cy="651995"/>
          </a:xfrm>
          <a:prstGeom prst="rect">
            <a:avLst/>
          </a:prstGeom>
        </p:spPr>
      </p:pic>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9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9_7.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9_7.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9_7.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9_7.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9_7.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2_W9_7.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2_W9_7.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50" grpId="0" animBg="1"/>
      <p:bldP spid="51" grpId="0" animBg="1"/>
      <p:bldP spid="52" grpId="0" animBg="1"/>
      <p:bldP spid="40" grpId="0" animBg="1"/>
      <p:bldP spid="41"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5" name="Picture 10" descr="Gráficos vectoriales gratis de Burbuja">
            <a:extLst>
              <a:ext uri="{FF2B5EF4-FFF2-40B4-BE49-F238E27FC236}">
                <a16:creationId xmlns:a16="http://schemas.microsoft.com/office/drawing/2014/main" id="{5EE5E3DF-F206-B742-B84E-870D98D9F356}"/>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990523" y="4814035"/>
            <a:ext cx="1751846" cy="1751846"/>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0" descr="Gráficos vectoriales gratis de Burbuja">
            <a:extLst>
              <a:ext uri="{FF2B5EF4-FFF2-40B4-BE49-F238E27FC236}">
                <a16:creationId xmlns:a16="http://schemas.microsoft.com/office/drawing/2014/main" id="{74A598B6-5242-33AD-4794-89206F3C178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281015" y="3593674"/>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0" descr="Gráficos vectoriales gratis de Burbuja">
            <a:extLst>
              <a:ext uri="{FF2B5EF4-FFF2-40B4-BE49-F238E27FC236}">
                <a16:creationId xmlns:a16="http://schemas.microsoft.com/office/drawing/2014/main" id="{EA729C5A-824A-9BF1-3B3F-0B454AC119C2}"/>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387664" y="3476941"/>
            <a:ext cx="1746436" cy="174643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 descr="Gráficos vectoriales gratis de Burbuja">
            <a:extLst>
              <a:ext uri="{FF2B5EF4-FFF2-40B4-BE49-F238E27FC236}">
                <a16:creationId xmlns:a16="http://schemas.microsoft.com/office/drawing/2014/main" id="{BE8470DD-4442-A428-9912-CB420B26B5B2}"/>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786633" y="3173647"/>
            <a:ext cx="1426676" cy="142667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Gráficos vectoriales gratis de Burbuja">
            <a:extLst>
              <a:ext uri="{FF2B5EF4-FFF2-40B4-BE49-F238E27FC236}">
                <a16:creationId xmlns:a16="http://schemas.microsoft.com/office/drawing/2014/main" id="{8FA93A23-8A51-C08C-5F71-35586130733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205830" y="5457746"/>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Gráficos vectoriales gratis de Burbuja">
            <a:extLst>
              <a:ext uri="{FF2B5EF4-FFF2-40B4-BE49-F238E27FC236}">
                <a16:creationId xmlns:a16="http://schemas.microsoft.com/office/drawing/2014/main" id="{7405D030-8FD2-5107-306E-533EA8A67971}"/>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32980" y="4428174"/>
            <a:ext cx="1273315" cy="130457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 descr="Gráficos vectoriales gratis de Burbuja">
            <a:extLst>
              <a:ext uri="{FF2B5EF4-FFF2-40B4-BE49-F238E27FC236}">
                <a16:creationId xmlns:a16="http://schemas.microsoft.com/office/drawing/2014/main" id="{4C87E221-BED2-E6D6-ADDC-2BEEFF4D01F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076249" y="1573610"/>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Gráficos vectoriales gratis de Burbuja">
            <a:extLst>
              <a:ext uri="{FF2B5EF4-FFF2-40B4-BE49-F238E27FC236}">
                <a16:creationId xmlns:a16="http://schemas.microsoft.com/office/drawing/2014/main" id="{BEC4AA9F-24FF-2E80-71FC-B5240A51C7A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46569" y="1914654"/>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0" descr="Gráficos vectoriales gratis de Burbuja">
            <a:extLst>
              <a:ext uri="{FF2B5EF4-FFF2-40B4-BE49-F238E27FC236}">
                <a16:creationId xmlns:a16="http://schemas.microsoft.com/office/drawing/2014/main" id="{5D8B4B27-7A88-CDBC-B4B7-EEA0D0B13047}"/>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04221" y="2448486"/>
            <a:ext cx="1328723" cy="13287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931E190-B5FD-C037-4831-DB95C0C993BF}"/>
              </a:ext>
            </a:extLst>
          </p:cNvPr>
          <p:cNvSpPr txBox="1"/>
          <p:nvPr/>
        </p:nvSpPr>
        <p:spPr>
          <a:xfrm>
            <a:off x="194835" y="2856603"/>
            <a:ext cx="13644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versteht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FC2C612-5896-42EA-C9D6-51B2F4E97566}"/>
              </a:ext>
            </a:extLst>
          </p:cNvPr>
          <p:cNvSpPr txBox="1"/>
          <p:nvPr/>
        </p:nvSpPr>
        <p:spPr>
          <a:xfrm>
            <a:off x="1308816" y="3942342"/>
            <a:ext cx="12939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machst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5D051628-E3B1-011F-1500-7DE788DCECA9}"/>
              </a:ext>
            </a:extLst>
          </p:cNvPr>
          <p:cNvSpPr txBox="1"/>
          <p:nvPr/>
        </p:nvSpPr>
        <p:spPr>
          <a:xfrm>
            <a:off x="202013" y="4861946"/>
            <a:ext cx="10374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4C31E585-A8DF-A5CA-248D-A1A9CAEA0241}"/>
              </a:ext>
            </a:extLst>
          </p:cNvPr>
          <p:cNvSpPr txBox="1"/>
          <p:nvPr/>
        </p:nvSpPr>
        <p:spPr>
          <a:xfrm>
            <a:off x="1669983" y="2310506"/>
            <a:ext cx="10615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spielst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4DAF46F1-DA37-6C1C-350F-C4048E5B356B}"/>
              </a:ext>
            </a:extLst>
          </p:cNvPr>
          <p:cNvSpPr txBox="1"/>
          <p:nvPr/>
        </p:nvSpPr>
        <p:spPr>
          <a:xfrm>
            <a:off x="1286462" y="5802535"/>
            <a:ext cx="1173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6BB114E-67C8-B273-48F5-22FD34E5250F}"/>
              </a:ext>
            </a:extLst>
          </p:cNvPr>
          <p:cNvSpPr txBox="1"/>
          <p:nvPr/>
        </p:nvSpPr>
        <p:spPr>
          <a:xfrm>
            <a:off x="2992159" y="5443378"/>
            <a:ext cx="16257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24B57041-6F66-D445-AB6D-D7B46FAD3E30}"/>
              </a:ext>
            </a:extLst>
          </p:cNvPr>
          <p:cNvSpPr txBox="1"/>
          <p:nvPr/>
        </p:nvSpPr>
        <p:spPr>
          <a:xfrm>
            <a:off x="2804707" y="3680006"/>
            <a:ext cx="14061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benutze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456C741C-5F21-DFB9-5456-9AFC5CF2E306}"/>
              </a:ext>
            </a:extLst>
          </p:cNvPr>
          <p:cNvSpPr txBox="1"/>
          <p:nvPr/>
        </p:nvSpPr>
        <p:spPr>
          <a:xfrm>
            <a:off x="4463632" y="4141671"/>
            <a:ext cx="16321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bekommt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A30ADA62-8976-9905-4CB9-12ABCC2C28F8}"/>
              </a:ext>
            </a:extLst>
          </p:cNvPr>
          <p:cNvSpPr txBox="1"/>
          <p:nvPr/>
        </p:nvSpPr>
        <p:spPr>
          <a:xfrm>
            <a:off x="3045818" y="2006311"/>
            <a:ext cx="13756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8C6523FB-F9CA-F68F-AE52-647B4C0D73BE}"/>
              </a:ext>
            </a:extLst>
          </p:cNvPr>
          <p:cNvSpPr/>
          <p:nvPr/>
        </p:nvSpPr>
        <p:spPr>
          <a:xfrm>
            <a:off x="4645088" y="101911"/>
            <a:ext cx="2901824" cy="588031"/>
          </a:xfrm>
          <a:prstGeom prst="wedgeRoundRectCallout">
            <a:avLst>
              <a:gd name="adj1" fmla="val -59684"/>
              <a:gd name="adj2" fmla="val -1420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pic>
        <p:nvPicPr>
          <p:cNvPr id="35" name="Graphic 34" descr="Teacher">
            <a:extLst>
              <a:ext uri="{FF2B5EF4-FFF2-40B4-BE49-F238E27FC236}">
                <a16:creationId xmlns:a16="http://schemas.microsoft.com/office/drawing/2014/main" id="{1D1508F5-2ABD-E182-F98A-7730B4FF83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4787" y="-37906"/>
            <a:ext cx="914400" cy="914400"/>
          </a:xfrm>
          <a:prstGeom prst="rect">
            <a:avLst/>
          </a:prstGeom>
        </p:spPr>
      </p:pic>
      <p:sp>
        <p:nvSpPr>
          <p:cNvPr id="138" name="TextBox 137">
            <a:extLst>
              <a:ext uri="{FF2B5EF4-FFF2-40B4-BE49-F238E27FC236}">
                <a16:creationId xmlns:a16="http://schemas.microsoft.com/office/drawing/2014/main" id="{3258F556-C196-D7A4-1513-C4441E3D8C45}"/>
              </a:ext>
            </a:extLst>
          </p:cNvPr>
          <p:cNvSpPr txBox="1"/>
          <p:nvPr/>
        </p:nvSpPr>
        <p:spPr>
          <a:xfrm>
            <a:off x="7334975" y="2858514"/>
            <a:ext cx="2425407" cy="1569660"/>
          </a:xfrm>
          <a:prstGeom prst="rect">
            <a:avLst/>
          </a:prstGeom>
          <a:noFill/>
          <a:ln w="57150">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Farben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gelb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ABCE7D2-6068-46F6-B61C-30268869ECB7}"/>
              </a:ext>
            </a:extLst>
          </p:cNvPr>
          <p:cNvPicPr>
            <a:picLocks noChangeAspect="1"/>
          </p:cNvPicPr>
          <p:nvPr/>
        </p:nvPicPr>
        <p:blipFill>
          <a:blip r:embed="rId6"/>
          <a:stretch>
            <a:fillRect/>
          </a:stretch>
        </p:blipFill>
        <p:spPr>
          <a:xfrm>
            <a:off x="10525328" y="96126"/>
            <a:ext cx="1290261" cy="948516"/>
          </a:xfrm>
          <a:prstGeom prst="rect">
            <a:avLst/>
          </a:prstGeom>
        </p:spPr>
      </p:pic>
      <p:sp>
        <p:nvSpPr>
          <p:cNvPr id="59" name="Title 2">
            <a:extLst>
              <a:ext uri="{FF2B5EF4-FFF2-40B4-BE49-F238E27FC236}">
                <a16:creationId xmlns:a16="http://schemas.microsoft.com/office/drawing/2014/main" id="{88E6D1BB-0AC4-41E5-9B1C-BAFADCA2C058}"/>
              </a:ext>
            </a:extLst>
          </p:cNvPr>
          <p:cNvSpPr>
            <a:spLocks noGrp="1"/>
          </p:cNvSpPr>
          <p:nvPr>
            <p:ph type="title"/>
          </p:nvPr>
        </p:nvSpPr>
        <p:spPr>
          <a:xfrm>
            <a:off x="10525328" y="1163107"/>
            <a:ext cx="1290261" cy="374973"/>
          </a:xfrm>
          <a:solidFill>
            <a:srgbClr val="2E94AF"/>
          </a:solidFill>
        </p:spPr>
        <p:txBody>
          <a:bodyPr>
            <a:normAutofit/>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61" name="TextBox 60">
            <a:extLst>
              <a:ext uri="{FF2B5EF4-FFF2-40B4-BE49-F238E27FC236}">
                <a16:creationId xmlns:a16="http://schemas.microsoft.com/office/drawing/2014/main" id="{1475C14E-B704-45C2-A781-E5AA34A9152C}"/>
              </a:ext>
            </a:extLst>
          </p:cNvPr>
          <p:cNvSpPr txBox="1"/>
          <p:nvPr/>
        </p:nvSpPr>
        <p:spPr>
          <a:xfrm>
            <a:off x="106588" y="647459"/>
            <a:ext cx="1041300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 know that German verb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endings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often tell us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who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 statement is about.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 Ich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 need; du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need; er/</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he/she needs.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Colour the bubbles red, yellow or blue to show who is doing each verb.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ED693155-3021-4DC9-BED6-B320095745BC}"/>
              </a:ext>
            </a:extLst>
          </p:cNvPr>
          <p:cNvSpPr txBox="1"/>
          <p:nvPr/>
        </p:nvSpPr>
        <p:spPr>
          <a:xfrm>
            <a:off x="62858" y="58821"/>
            <a:ext cx="3660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Revising verb forms</a:t>
            </a:r>
          </a:p>
        </p:txBody>
      </p:sp>
    </p:spTree>
    <p:extLst>
      <p:ext uri="{BB962C8B-B14F-4D97-AF65-F5344CB8AC3E}">
        <p14:creationId xmlns:p14="http://schemas.microsoft.com/office/powerpoint/2010/main" val="29426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2251</Words>
  <Application>Microsoft Office PowerPoint</Application>
  <PresentationFormat>Widescreen</PresentationFormat>
  <Paragraphs>360</Paragraphs>
  <Slides>10</Slides>
  <Notes>10</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10</vt:i4>
      </vt:variant>
    </vt:vector>
  </HeadingPairs>
  <TitlesOfParts>
    <vt:vector size="20" baseType="lpstr">
      <vt:lpstr>Arial</vt:lpstr>
      <vt:lpstr>Calibri</vt:lpstr>
      <vt:lpstr>Calibri Light</vt:lpstr>
      <vt:lpstr>Century Gothic</vt:lpstr>
      <vt:lpstr>Century Gothic</vt:lpstr>
      <vt:lpstr>Modern Love</vt:lpstr>
      <vt:lpstr>Symbol</vt:lpstr>
      <vt:lpstr>Wingdings</vt:lpstr>
      <vt:lpstr>1_Office Theme</vt:lpstr>
      <vt:lpstr>Office Theme</vt:lpstr>
      <vt:lpstr>What I can do</vt:lpstr>
      <vt:lpstr>Presentazione standard di PowerPoint</vt:lpstr>
      <vt:lpstr>Presentazione standard di PowerPoint</vt:lpstr>
      <vt:lpstr>Presentazione standard di PowerPoint</vt:lpstr>
      <vt:lpstr>lesen</vt:lpstr>
      <vt:lpstr>Presentazione standard di PowerPoint</vt:lpstr>
      <vt:lpstr>Presentazione standard di PowerPoint</vt:lpstr>
      <vt:lpstr>Presentazione standard di PowerPoint</vt:lpstr>
      <vt:lpstr>lesen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51</cp:revision>
  <dcterms:created xsi:type="dcterms:W3CDTF">2021-07-02T19:27:01Z</dcterms:created>
  <dcterms:modified xsi:type="dcterms:W3CDTF">2024-01-14T17:49:43Z</dcterms:modified>
</cp:coreProperties>
</file>