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1"/>
  </p:notesMasterIdLst>
  <p:sldIdLst>
    <p:sldId id="257" r:id="rId4"/>
    <p:sldId id="277" r:id="rId5"/>
    <p:sldId id="941" r:id="rId6"/>
    <p:sldId id="1012" r:id="rId7"/>
    <p:sldId id="1009" r:id="rId8"/>
    <p:sldId id="1007" r:id="rId9"/>
    <p:sldId id="1004" r:id="rId10"/>
    <p:sldId id="1005" r:id="rId11"/>
    <p:sldId id="995" r:id="rId12"/>
    <p:sldId id="1014" r:id="rId13"/>
    <p:sldId id="996" r:id="rId14"/>
    <p:sldId id="997" r:id="rId15"/>
    <p:sldId id="953" r:id="rId16"/>
    <p:sldId id="1008" r:id="rId17"/>
    <p:sldId id="999" r:id="rId18"/>
    <p:sldId id="1010" r:id="rId19"/>
    <p:sldId id="10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9" autoAdjust="0"/>
    <p:restoredTop sz="73956" autoAdjust="0"/>
  </p:normalViewPr>
  <p:slideViewPr>
    <p:cSldViewPr snapToGrid="0">
      <p:cViewPr varScale="1">
        <p:scale>
          <a:sx n="72" d="100"/>
          <a:sy n="72" d="100"/>
        </p:scale>
        <p:origin x="600" y="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4292FC98-E7E1-401E-A231-BF2C837340D7}"/>
    <pc:docChg chg="modSld">
      <pc:chgData name="Charlotte Moss" userId="17b589c9-cb67-41ed-a894-f82ca12b573d" providerId="ADAL" clId="{4292FC98-E7E1-401E-A231-BF2C837340D7}" dt="2023-12-21T13:19:12.134" v="0" actId="20577"/>
      <pc:docMkLst>
        <pc:docMk/>
      </pc:docMkLst>
      <pc:sldChg chg="modNotesTx">
        <pc:chgData name="Charlotte Moss" userId="17b589c9-cb67-41ed-a894-f82ca12b573d" providerId="ADAL" clId="{4292FC98-E7E1-401E-A231-BF2C837340D7}" dt="2023-12-21T13:19:12.134" v="0" actId="20577"/>
        <pc:sldMkLst>
          <pc:docMk/>
          <pc:sldMk cId="3779339292" sldId="10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r>
              <a:rPr lang="en-GB" sz="1800" spc="-1" dirty="0">
                <a:solidFill>
                  <a:srgbClr val="000000"/>
                </a:solidFill>
                <a:latin typeface="Calibri"/>
                <a:ea typeface="Calibri"/>
              </a:rPr>
              <a:t> </a:t>
            </a:r>
            <a:r>
              <a:rPr lang="en-GB" sz="1800" b="0" strike="noStrike" spc="-1" dirty="0">
                <a:solidFill>
                  <a:srgbClr val="000000"/>
                </a:solidFill>
                <a:latin typeface="Calibri"/>
                <a:ea typeface="Calibri"/>
              </a:rPr>
              <a:t>attribution required.</a:t>
            </a:r>
            <a:endParaRPr lang="en-GB" sz="1800" b="0" strike="noStrike" spc="-1" dirty="0">
              <a:latin typeface="Arial"/>
              <a:cs typeface="Arial"/>
            </a:endParaRPr>
          </a:p>
          <a:p>
            <a:pPr marL="216000" indent="-216000">
              <a:lnSpc>
                <a:spcPct val="100000"/>
              </a:lnSpc>
            </a:pPr>
            <a:endParaRPr lang="en-GB" sz="1800" b="0" strike="noStrike" spc="-1" dirty="0">
              <a:latin typeface="Arial"/>
            </a:endParaRPr>
          </a:p>
          <a:p>
            <a:pPr marL="215900" indent="-215900"/>
            <a:r>
              <a:rPr lang="en-GB" sz="1800" b="1" strike="noStrike" spc="-1" dirty="0">
                <a:solidFill>
                  <a:srgbClr val="002060"/>
                </a:solidFill>
                <a:latin typeface="Century Gothic"/>
                <a:ea typeface="Century Gothic"/>
              </a:rPr>
              <a:t>Phonics:</a:t>
            </a:r>
            <a:r>
              <a:rPr lang="en-GB" sz="1800" b="1" spc="-1" dirty="0">
                <a:solidFill>
                  <a:srgbClr val="002060"/>
                </a:solidFill>
                <a:latin typeface="Century Gothic"/>
                <a:ea typeface="Century Gothic"/>
              </a:rPr>
              <a:t> </a:t>
            </a:r>
            <a:r>
              <a:rPr lang="en-GB" sz="1800" b="1" strike="noStrike" spc="-1" dirty="0">
                <a:solidFill>
                  <a:srgbClr val="002060"/>
                </a:solidFill>
                <a:latin typeface="Century Gothic"/>
                <a:ea typeface="Century Gothic"/>
              </a:rPr>
              <a:t> [v] vier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a:t>
            </a:r>
            <a:r>
              <a:rPr lang="en-GB" sz="1800" spc="-1" dirty="0">
                <a:solidFill>
                  <a:srgbClr val="002060"/>
                </a:solidFill>
                <a:latin typeface="Century Gothic"/>
                <a:ea typeface="Century Gothic"/>
              </a:rPr>
              <a:t> </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Montag </a:t>
            </a:r>
            <a:r>
              <a:rPr lang="de-DE" sz="1800" b="0" i="0" strike="noStrike" spc="-1" dirty="0">
                <a:solidFill>
                  <a:srgbClr val="002060"/>
                </a:solidFill>
                <a:latin typeface="Century Gothic"/>
                <a:ea typeface="Century Gothic"/>
              </a:rPr>
              <a:t>[1044] </a:t>
            </a:r>
            <a:r>
              <a:rPr lang="de-DE" sz="1800" b="1" i="0" strike="noStrike" spc="-1" dirty="0">
                <a:solidFill>
                  <a:srgbClr val="002060"/>
                </a:solidFill>
                <a:latin typeface="Century Gothic"/>
                <a:ea typeface="Century Gothic"/>
              </a:rPr>
              <a:t>Dienstag </a:t>
            </a:r>
            <a:r>
              <a:rPr lang="de-DE" sz="1800" b="0" i="0" strike="noStrike" spc="-1" dirty="0">
                <a:solidFill>
                  <a:srgbClr val="002060"/>
                </a:solidFill>
                <a:latin typeface="Century Gothic"/>
                <a:ea typeface="Century Gothic"/>
              </a:rPr>
              <a:t>[1356] </a:t>
            </a:r>
            <a:r>
              <a:rPr lang="de-DE" sz="1800" b="1" i="0" strike="noStrike" spc="-1" dirty="0">
                <a:solidFill>
                  <a:srgbClr val="002060"/>
                </a:solidFill>
                <a:latin typeface="Century Gothic"/>
                <a:ea typeface="Century Gothic"/>
              </a:rPr>
              <a:t>Mittwoch </a:t>
            </a:r>
            <a:r>
              <a:rPr lang="de-DE" sz="1800" b="0" i="0" strike="noStrike" spc="-1" dirty="0">
                <a:solidFill>
                  <a:srgbClr val="002060"/>
                </a:solidFill>
                <a:latin typeface="Century Gothic"/>
                <a:ea typeface="Century Gothic"/>
              </a:rPr>
              <a:t>[1187] </a:t>
            </a:r>
            <a:r>
              <a:rPr lang="de-DE" sz="1800" b="1" i="0" strike="noStrike" spc="-1" dirty="0">
                <a:solidFill>
                  <a:srgbClr val="002060"/>
                </a:solidFill>
                <a:latin typeface="Century Gothic"/>
                <a:ea typeface="Century Gothic"/>
              </a:rPr>
              <a:t>Donnerstag </a:t>
            </a:r>
            <a:r>
              <a:rPr lang="de-DE" sz="1800" b="0" i="0" strike="noStrike" spc="-1" dirty="0">
                <a:solidFill>
                  <a:srgbClr val="002060"/>
                </a:solidFill>
                <a:latin typeface="Century Gothic"/>
                <a:ea typeface="Century Gothic"/>
              </a:rPr>
              <a:t>[1244] </a:t>
            </a:r>
            <a:r>
              <a:rPr lang="de-DE" sz="1800" b="1" i="0" strike="noStrike" spc="-1" dirty="0">
                <a:solidFill>
                  <a:srgbClr val="002060"/>
                </a:solidFill>
                <a:latin typeface="Century Gothic"/>
                <a:ea typeface="Century Gothic"/>
              </a:rPr>
              <a:t>Freitag </a:t>
            </a:r>
            <a:r>
              <a:rPr lang="de-DE" sz="1800" b="0" i="0" strike="noStrike" spc="-1" dirty="0">
                <a:solidFill>
                  <a:srgbClr val="002060"/>
                </a:solidFill>
                <a:latin typeface="Century Gothic"/>
                <a:ea typeface="Century Gothic"/>
              </a:rPr>
              <a:t>[981] </a:t>
            </a:r>
            <a:r>
              <a:rPr lang="de-DE" sz="1800" b="1" i="0" strike="noStrike" spc="-1" dirty="0">
                <a:solidFill>
                  <a:srgbClr val="002060"/>
                </a:solidFill>
                <a:latin typeface="Century Gothic"/>
                <a:ea typeface="Century Gothic"/>
              </a:rPr>
              <a:t>Samstag </a:t>
            </a:r>
            <a:r>
              <a:rPr lang="de-DE" sz="1800" b="0" i="0" strike="noStrike" spc="-1" dirty="0">
                <a:solidFill>
                  <a:srgbClr val="002060"/>
                </a:solidFill>
                <a:latin typeface="Century Gothic"/>
                <a:ea typeface="Century Gothic"/>
              </a:rPr>
              <a:t>[1112] </a:t>
            </a:r>
            <a:r>
              <a:rPr lang="de-DE" sz="1800" b="1" i="0" strike="noStrike" spc="-1" dirty="0">
                <a:solidFill>
                  <a:srgbClr val="002060"/>
                </a:solidFill>
                <a:latin typeface="Century Gothic"/>
                <a:ea typeface="Century Gothic"/>
              </a:rPr>
              <a:t>Sonntag </a:t>
            </a:r>
            <a:r>
              <a:rPr lang="de-DE" sz="1800" b="0" i="0" strike="noStrike" spc="-1" dirty="0">
                <a:solidFill>
                  <a:srgbClr val="002060"/>
                </a:solidFill>
                <a:latin typeface="Century Gothic"/>
                <a:ea typeface="Century Gothic"/>
              </a:rPr>
              <a:t>[804] </a:t>
            </a:r>
            <a:r>
              <a:rPr lang="de-DE" sz="1800" b="1" i="0" strike="noStrike" spc="-1" dirty="0">
                <a:solidFill>
                  <a:srgbClr val="002060"/>
                </a:solidFill>
                <a:latin typeface="Century Gothic"/>
                <a:ea typeface="Century Gothic"/>
              </a:rPr>
              <a:t>Tag </a:t>
            </a:r>
            <a:r>
              <a:rPr lang="de-DE" sz="1800" b="0" i="0" strike="noStrike" spc="-1" dirty="0">
                <a:solidFill>
                  <a:srgbClr val="002060"/>
                </a:solidFill>
                <a:latin typeface="Century Gothic"/>
                <a:ea typeface="Century Gothic"/>
              </a:rPr>
              <a:t>[111] </a:t>
            </a:r>
            <a:r>
              <a:rPr lang="de-DE" sz="1800" b="1" i="0" strike="noStrike" spc="-1" dirty="0">
                <a:solidFill>
                  <a:srgbClr val="002060"/>
                </a:solidFill>
                <a:latin typeface="Century Gothic"/>
                <a:ea typeface="Century Gothic"/>
              </a:rPr>
              <a:t>Woche </a:t>
            </a:r>
            <a:r>
              <a:rPr lang="de-DE" sz="1800" b="0" i="0" strike="noStrike" spc="-1" dirty="0">
                <a:solidFill>
                  <a:srgbClr val="002060"/>
                </a:solidFill>
                <a:latin typeface="Century Gothic"/>
                <a:ea typeface="Century Gothic"/>
              </a:rPr>
              <a:t>[219] </a:t>
            </a:r>
            <a:r>
              <a:rPr lang="de-DE" sz="1800" b="1" i="0" strike="noStrike" spc="-1" dirty="0">
                <a:solidFill>
                  <a:srgbClr val="002060"/>
                </a:solidFill>
                <a:latin typeface="Century Gothic"/>
                <a:ea typeface="Century Gothic"/>
              </a:rPr>
              <a:t>heute </a:t>
            </a:r>
            <a:r>
              <a:rPr lang="de-DE" sz="1800" b="0" i="0" strike="noStrike" spc="-1" dirty="0">
                <a:solidFill>
                  <a:srgbClr val="002060"/>
                </a:solidFill>
                <a:latin typeface="Century Gothic"/>
                <a:ea typeface="Century Gothic"/>
              </a:rPr>
              <a:t>[116]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[752]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2800" b="0" i="0" u="none" strike="noStrike" dirty="0">
                <a:solidFill>
                  <a:srgbClr val="002060"/>
                </a:solidFill>
                <a:effectLst/>
                <a:latin typeface="Century Gothic" panose="020B0502020202020204" pitchFamily="34" charset="0"/>
              </a:rPr>
              <a:t>benutzen [1119] spielen [205] Sport [945]  zu Hause [n/a]</a:t>
            </a:r>
            <a:r>
              <a:rPr lang="de-DE" sz="1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2800" b="0" i="0" u="none" strike="noStrike" dirty="0">
                <a:solidFill>
                  <a:srgbClr val="002060"/>
                </a:solidFill>
                <a:effectLst/>
                <a:latin typeface="Century Gothic" panose="020B0502020202020204" pitchFamily="34" charset="0"/>
              </a:rPr>
              <a:t>Frau [99] Herr [154] Mann [121] Schüler, Schülerin [556] Spieler, Spielerin [822] total [1021]</a:t>
            </a:r>
            <a:r>
              <a:rPr lang="de-DE" sz="1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earlier weeks are blue, thus more points are awarded for them, to recognise that memories fade and more effort (heavy lifting!) is needed to retrieve them.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98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further back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22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06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77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5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76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reading out places in Zürich.</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places.</a:t>
            </a:r>
          </a:p>
          <a:p>
            <a:r>
              <a:rPr lang="en-GB" dirty="0"/>
              <a:t>2. Change roles. </a:t>
            </a:r>
          </a:p>
          <a:p>
            <a:r>
              <a:rPr lang="en-GB" dirty="0"/>
              <a:t>3. Click to make the family appear next to each of the places. Pupils chorally say where they are.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dirty="0" err="1"/>
              <a:t>Fluss</a:t>
            </a:r>
            <a:r>
              <a:rPr lang="en-GB" dirty="0"/>
              <a:t> [1687] Verein [899] Verlag [1699]</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Volkshaus</a:t>
            </a:r>
            <a:r>
              <a:rPr lang="en-GB" b="0" i="0" dirty="0">
                <a:solidFill>
                  <a:srgbClr val="202122"/>
                </a:solidFill>
                <a:effectLst/>
                <a:latin typeface="Arial" panose="020B0604020202020204" pitchFamily="34" charset="0"/>
              </a:rPr>
              <a:t> Zürich</a:t>
            </a:r>
            <a:r>
              <a:rPr lang="en-GB" b="1" i="0" dirty="0">
                <a:solidFill>
                  <a:srgbClr val="202122"/>
                </a:solidFill>
                <a:effectLst/>
                <a:latin typeface="Arial" panose="020B0604020202020204" pitchFamily="34" charset="0"/>
              </a:rPr>
              <a:t> </a:t>
            </a:r>
            <a:r>
              <a:rPr lang="en-GB" b="0" i="0" dirty="0">
                <a:solidFill>
                  <a:srgbClr val="202122"/>
                </a:solidFill>
                <a:effectLst/>
                <a:latin typeface="Arial" panose="020B0604020202020204" pitchFamily="34" charset="0"/>
              </a:rPr>
              <a:t>Von Sarita98 - </a:t>
            </a:r>
            <a:r>
              <a:rPr lang="en-GB" b="0" i="0" dirty="0" err="1">
                <a:solidFill>
                  <a:srgbClr val="202122"/>
                </a:solidFill>
                <a:effectLst/>
                <a:latin typeface="Arial" panose="020B0604020202020204" pitchFamily="34" charset="0"/>
              </a:rPr>
              <a:t>Eigenes</a:t>
            </a:r>
            <a:r>
              <a:rPr lang="en-GB" b="0" i="0" dirty="0">
                <a:solidFill>
                  <a:srgbClr val="202122"/>
                </a:solidFill>
                <a:effectLst/>
                <a:latin typeface="Arial" panose="020B0604020202020204" pitchFamily="34" charset="0"/>
              </a:rPr>
              <a:t> </a:t>
            </a:r>
            <a:r>
              <a:rPr lang="en-GB" b="0" i="0" dirty="0" err="1">
                <a:solidFill>
                  <a:srgbClr val="202122"/>
                </a:solidFill>
                <a:effectLst/>
                <a:latin typeface="Arial" panose="020B0604020202020204" pitchFamily="34" charset="0"/>
              </a:rPr>
              <a:t>Werk</a:t>
            </a:r>
            <a:r>
              <a:rPr lang="en-GB" b="0" i="0" dirty="0">
                <a:solidFill>
                  <a:srgbClr val="202122"/>
                </a:solidFill>
                <a:effectLst/>
                <a:latin typeface="Arial" panose="020B0604020202020204" pitchFamily="34" charset="0"/>
              </a:rPr>
              <a:t>, CC BY-SA 4.0, https://commons.wikimedia.org/w/index.php?curid=107962534</a:t>
            </a:r>
          </a:p>
          <a:p>
            <a:pPr marL="0" marR="0" lvl="0" indent="0" algn="l" rtl="0">
              <a:lnSpc>
                <a:spcPct val="100000"/>
              </a:lnSpc>
              <a:spcBef>
                <a:spcPts val="0"/>
              </a:spcBef>
              <a:spcAft>
                <a:spcPts val="0"/>
              </a:spcAft>
              <a:buClr>
                <a:schemeClr val="dk1"/>
              </a:buClr>
              <a:buSzPts val="1200"/>
              <a:buFont typeface="Calibri"/>
              <a:buNone/>
            </a:pPr>
            <a:r>
              <a:rPr lang="en-GB" b="0" i="0" dirty="0">
                <a:solidFill>
                  <a:srgbClr val="202122"/>
                </a:solidFill>
                <a:effectLst/>
                <a:latin typeface="Arial" panose="020B0604020202020204" pitchFamily="34" charset="0"/>
              </a:rPr>
              <a:t>Haus </a:t>
            </a:r>
            <a:r>
              <a:rPr lang="en-GB" b="0" i="0" dirty="0" err="1">
                <a:solidFill>
                  <a:srgbClr val="202122"/>
                </a:solidFill>
                <a:effectLst/>
                <a:latin typeface="Arial" panose="020B0604020202020204" pitchFamily="34" charset="0"/>
              </a:rPr>
              <a:t>Konstruktiv</a:t>
            </a:r>
            <a:r>
              <a:rPr lang="en-GB" b="0" i="0" dirty="0">
                <a:solidFill>
                  <a:srgbClr val="202122"/>
                </a:solidFill>
                <a:effectLst/>
                <a:latin typeface="Arial" panose="020B0604020202020204" pitchFamily="34" charset="0"/>
              </a:rPr>
              <a:t> By Roland </a:t>
            </a:r>
            <a:r>
              <a:rPr lang="en-GB" b="0" i="0" dirty="0" err="1">
                <a:solidFill>
                  <a:srgbClr val="202122"/>
                </a:solidFill>
                <a:effectLst/>
                <a:latin typeface="Arial" panose="020B0604020202020204" pitchFamily="34" charset="0"/>
              </a:rPr>
              <a:t>zh</a:t>
            </a:r>
            <a:r>
              <a:rPr lang="en-GB" b="0" i="0" dirty="0">
                <a:solidFill>
                  <a:srgbClr val="202122"/>
                </a:solidFill>
                <a:effectLst/>
                <a:latin typeface="Arial" panose="020B0604020202020204" pitchFamily="34" charset="0"/>
              </a:rPr>
              <a:t> - Own work, CC BY-SA 3.0, https://commons.wikimedia.org/w/index.php?curid=16090914</a:t>
            </a:r>
          </a:p>
          <a:p>
            <a:pPr marL="0" marR="0" lvl="0" indent="0" algn="l" rtl="0">
              <a:lnSpc>
                <a:spcPct val="100000"/>
              </a:lnSpc>
              <a:spcBef>
                <a:spcPts val="0"/>
              </a:spcBef>
              <a:spcAft>
                <a:spcPts val="0"/>
              </a:spcAft>
              <a:buClr>
                <a:schemeClr val="dk1"/>
              </a:buClr>
              <a:buSzPts val="1200"/>
              <a:buFont typeface="Calibri"/>
              <a:buNone/>
            </a:pPr>
            <a:r>
              <a:rPr lang="en-GB" b="0" i="0" dirty="0">
                <a:solidFill>
                  <a:srgbClr val="202122"/>
                </a:solidFill>
                <a:effectLst/>
                <a:latin typeface="Arial" panose="020B0604020202020204" pitchFamily="34" charset="0"/>
              </a:rPr>
              <a:t>Die </a:t>
            </a:r>
            <a:r>
              <a:rPr lang="en-GB" b="0" i="0" dirty="0" err="1">
                <a:solidFill>
                  <a:srgbClr val="202122"/>
                </a:solidFill>
                <a:effectLst/>
                <a:latin typeface="Arial" panose="020B0604020202020204" pitchFamily="34" charset="0"/>
              </a:rPr>
              <a:t>Lindenhof-Moräne</a:t>
            </a:r>
            <a:r>
              <a:rPr lang="en-GB" b="0" i="0" dirty="0">
                <a:solidFill>
                  <a:srgbClr val="202122"/>
                </a:solidFill>
                <a:effectLst/>
                <a:latin typeface="Arial" panose="020B0604020202020204" pitchFamily="34" charset="0"/>
              </a:rPr>
              <a:t> Von © Roland Fischer, Zürich (Switzerland) – Mail notification to: </a:t>
            </a:r>
            <a:r>
              <a:rPr lang="en-GB" b="0" i="0" dirty="0" err="1">
                <a:solidFill>
                  <a:srgbClr val="202122"/>
                </a:solidFill>
                <a:effectLst/>
                <a:latin typeface="Arial" panose="020B0604020202020204" pitchFamily="34" charset="0"/>
              </a:rPr>
              <a:t>roland_zh</a:t>
            </a:r>
            <a:r>
              <a:rPr lang="en-GB" b="0" i="0" dirty="0">
                <a:solidFill>
                  <a:srgbClr val="202122"/>
                </a:solidFill>
                <a:effectLst/>
                <a:latin typeface="Arial" panose="020B0604020202020204" pitchFamily="34" charset="0"/>
              </a:rPr>
              <a:t>(at)</a:t>
            </a:r>
            <a:r>
              <a:rPr lang="en-GB" b="0" i="0" dirty="0" err="1">
                <a:solidFill>
                  <a:srgbClr val="202122"/>
                </a:solidFill>
                <a:effectLst/>
                <a:latin typeface="Arial" panose="020B0604020202020204" pitchFamily="34" charset="0"/>
              </a:rPr>
              <a:t>hispeed</a:t>
            </a:r>
            <a:r>
              <a:rPr lang="en-GB" b="0" i="0" dirty="0">
                <a:solidFill>
                  <a:srgbClr val="202122"/>
                </a:solidFill>
                <a:effectLst/>
                <a:latin typeface="Arial" panose="020B0604020202020204" pitchFamily="34" charset="0"/>
              </a:rPr>
              <a:t>(dot)</a:t>
            </a:r>
            <a:r>
              <a:rPr lang="en-GB" b="0" i="0" dirty="0" err="1">
                <a:solidFill>
                  <a:srgbClr val="202122"/>
                </a:solidFill>
                <a:effectLst/>
                <a:latin typeface="Arial" panose="020B0604020202020204" pitchFamily="34" charset="0"/>
              </a:rPr>
              <a:t>ch</a:t>
            </a:r>
            <a:r>
              <a:rPr lang="en-GB" b="0" i="0" dirty="0">
                <a:solidFill>
                  <a:srgbClr val="202122"/>
                </a:solidFill>
                <a:effectLst/>
                <a:latin typeface="Arial" panose="020B0604020202020204" pitchFamily="34" charset="0"/>
              </a:rPr>
              <a:t> / Wikimedia Commons, CC BY-SA 3.0, https://commons.wikimedia.org/w/index.php?curid=21842418</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Limmat</a:t>
            </a:r>
            <a:r>
              <a:rPr lang="en-GB" b="0" i="0" dirty="0">
                <a:solidFill>
                  <a:srgbClr val="202122"/>
                </a:solidFill>
                <a:effectLst/>
                <a:latin typeface="Arial" panose="020B0604020202020204" pitchFamily="34" charset="0"/>
              </a:rPr>
              <a:t> Von Daniel Kraft, CC BY-SA 3.0, https://commons.wikimedia.org/w/index.php?curid=91820342</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Kulturama</a:t>
            </a:r>
            <a:r>
              <a:rPr lang="en-GB" b="0" i="0" dirty="0">
                <a:solidFill>
                  <a:srgbClr val="202122"/>
                </a:solidFill>
                <a:effectLst/>
                <a:latin typeface="Arial" panose="020B0604020202020204" pitchFamily="34" charset="0"/>
              </a:rPr>
              <a:t> </a:t>
            </a:r>
            <a:r>
              <a:rPr lang="de-DE" b="0" i="0" dirty="0">
                <a:solidFill>
                  <a:srgbClr val="202122"/>
                </a:solidFill>
                <a:effectLst/>
                <a:latin typeface="Arial" panose="020B0604020202020204" pitchFamily="34" charset="0"/>
              </a:rPr>
              <a:t>Von Martin Sauter - Eigenes Werk, CC BY-SA 3.0, https://commons.wikimedia.org/w/index.php?curid=6672899</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54595D"/>
                </a:solidFill>
                <a:effectLst/>
                <a:latin typeface="Arial" panose="020B0604020202020204" pitchFamily="34" charset="0"/>
              </a:rPr>
              <a:t>Freibad</a:t>
            </a:r>
            <a:r>
              <a:rPr lang="en-GB" b="0" i="0" dirty="0">
                <a:solidFill>
                  <a:srgbClr val="54595D"/>
                </a:solidFill>
                <a:effectLst/>
                <a:latin typeface="Arial" panose="020B0604020202020204" pitchFamily="34" charset="0"/>
              </a:rPr>
              <a:t> </a:t>
            </a:r>
            <a:r>
              <a:rPr lang="en-GB" b="0" i="0" dirty="0" err="1">
                <a:solidFill>
                  <a:srgbClr val="54595D"/>
                </a:solidFill>
                <a:effectLst/>
                <a:latin typeface="Arial" panose="020B0604020202020204" pitchFamily="34" charset="0"/>
              </a:rPr>
              <a:t>Letzigraben</a:t>
            </a:r>
            <a:r>
              <a:rPr lang="de-DE" b="0" i="0" dirty="0">
                <a:solidFill>
                  <a:srgbClr val="202122"/>
                </a:solidFill>
                <a:effectLst/>
                <a:latin typeface="Arial" panose="020B0604020202020204" pitchFamily="34" charset="0"/>
              </a:rPr>
              <a:t> Von Port(u*o)s - Eigenes Werk, CC BY-SA 3.0, https://commons.wikimedia.org/w/index.php?curid=10097336</a:t>
            </a:r>
          </a:p>
          <a:p>
            <a:pPr marL="0" marR="0" lvl="0" indent="0" algn="l" rtl="0">
              <a:lnSpc>
                <a:spcPct val="100000"/>
              </a:lnSpc>
              <a:spcBef>
                <a:spcPts val="0"/>
              </a:spcBef>
              <a:spcAft>
                <a:spcPts val="0"/>
              </a:spcAft>
              <a:buClr>
                <a:schemeClr val="dk1"/>
              </a:buClr>
              <a:buSzPts val="1200"/>
              <a:buFont typeface="Calibri"/>
              <a:buNone/>
            </a:pPr>
            <a:r>
              <a:rPr lang="de-DE" b="0" i="0" dirty="0">
                <a:solidFill>
                  <a:srgbClr val="202122"/>
                </a:solidFill>
                <a:effectLst/>
                <a:latin typeface="Arial" panose="020B0604020202020204" pitchFamily="34" charset="0"/>
              </a:rPr>
              <a:t>https://commons.wikimedia.org/w/index.php?curid=123720245</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147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a:t>: </a:t>
            </a:r>
            <a:r>
              <a:rPr lang="en-GB" b="1"/>
              <a:t>10 </a:t>
            </a:r>
            <a:r>
              <a:rPr lang="en-GB" b="1" dirty="0"/>
              <a:t>minutes</a:t>
            </a:r>
          </a:p>
          <a:p>
            <a:endParaRPr lang="en-GB" dirty="0"/>
          </a:p>
          <a:p>
            <a:r>
              <a:rPr lang="en-GB" b="1" dirty="0"/>
              <a:t>Aim:</a:t>
            </a:r>
            <a:r>
              <a:rPr lang="en-GB" dirty="0"/>
              <a:t> to practise aural recognition of the days of the week and new vocab (morgen, </a:t>
            </a:r>
            <a:r>
              <a:rPr lang="en-GB" dirty="0" err="1"/>
              <a:t>heute</a:t>
            </a:r>
            <a:r>
              <a:rPr lang="en-GB" dirty="0"/>
              <a:t>) and to revise some key verbs and vocabulary from previous weeks. </a:t>
            </a:r>
          </a:p>
          <a:p>
            <a:endParaRPr lang="en-GB" dirty="0"/>
          </a:p>
          <a:p>
            <a:r>
              <a:rPr lang="en-GB" b="1" dirty="0"/>
              <a:t>Procedure:</a:t>
            </a:r>
          </a:p>
          <a:p>
            <a:pPr marL="228600" indent="-228600">
              <a:buAutoNum type="arabicPeriod"/>
            </a:pPr>
            <a:r>
              <a:rPr lang="en-GB" dirty="0"/>
              <a:t>Explain the scenario. Gabriel is sending voice messages to </a:t>
            </a:r>
            <a:r>
              <a:rPr lang="en-GB" dirty="0" err="1"/>
              <a:t>Lias</a:t>
            </a:r>
            <a:r>
              <a:rPr lang="en-GB" dirty="0"/>
              <a:t> about his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audio 1-7 and ask pupils to draw lines on their handouts to match the correct day to the correct activity.</a:t>
            </a:r>
          </a:p>
          <a:p>
            <a:pPr marL="228600" indent="-228600">
              <a:buAutoNum type="arabicPeriod"/>
            </a:pPr>
            <a:r>
              <a:rPr lang="en-GB" dirty="0"/>
              <a:t>Click to show the answers on the board. Item 7 is tricky as pupils need to recognise the word ‘morgen’. </a:t>
            </a:r>
          </a:p>
          <a:p>
            <a:endParaRPr lang="en-GB" dirty="0"/>
          </a:p>
          <a:p>
            <a:r>
              <a:rPr lang="en-GB" b="1" dirty="0"/>
              <a:t>Transcript:</a:t>
            </a:r>
          </a:p>
          <a:p>
            <a:pPr marL="228600" indent="-228600">
              <a:buAutoNum type="arabicPeriod"/>
            </a:pPr>
            <a:r>
              <a:rPr lang="en-GB" dirty="0"/>
              <a:t>Es </a:t>
            </a:r>
            <a:r>
              <a:rPr lang="en-GB" dirty="0" err="1"/>
              <a:t>ist</a:t>
            </a:r>
            <a:r>
              <a:rPr lang="en-GB" dirty="0"/>
              <a:t> </a:t>
            </a:r>
            <a:r>
              <a:rPr lang="en-GB" dirty="0" err="1"/>
              <a:t>Donnerstag</a:t>
            </a:r>
            <a:r>
              <a:rPr lang="en-GB" dirty="0"/>
              <a:t>. Ich </a:t>
            </a:r>
            <a:r>
              <a:rPr lang="en-GB" dirty="0" err="1"/>
              <a:t>spiele</a:t>
            </a:r>
            <a:r>
              <a:rPr lang="en-GB" dirty="0"/>
              <a:t> </a:t>
            </a:r>
            <a:r>
              <a:rPr lang="en-GB" dirty="0" err="1"/>
              <a:t>zu</a:t>
            </a:r>
            <a:r>
              <a:rPr lang="en-GB" dirty="0"/>
              <a:t> </a:t>
            </a:r>
            <a:r>
              <a:rPr lang="en-GB" dirty="0" err="1"/>
              <a:t>Hause</a:t>
            </a:r>
            <a:r>
              <a:rPr lang="en-GB" dirty="0"/>
              <a:t>. </a:t>
            </a:r>
          </a:p>
          <a:p>
            <a:pPr marL="228600" indent="-228600">
              <a:buAutoNum type="arabicPeriod"/>
            </a:pPr>
            <a:r>
              <a:rPr lang="en-GB" dirty="0"/>
              <a:t>Heute </a:t>
            </a:r>
            <a:r>
              <a:rPr lang="en-GB" dirty="0" err="1"/>
              <a:t>ist</a:t>
            </a:r>
            <a:r>
              <a:rPr lang="en-GB" dirty="0"/>
              <a:t> Montag. Ich </a:t>
            </a:r>
            <a:r>
              <a:rPr lang="en-GB" dirty="0" err="1"/>
              <a:t>mache</a:t>
            </a:r>
            <a:r>
              <a:rPr lang="en-GB" dirty="0"/>
              <a:t> Sport. </a:t>
            </a:r>
          </a:p>
          <a:p>
            <a:pPr marL="228600" indent="-228600">
              <a:buAutoNum type="arabicPeriod"/>
            </a:pPr>
            <a:r>
              <a:rPr lang="en-GB" dirty="0"/>
              <a:t>Es </a:t>
            </a:r>
            <a:r>
              <a:rPr lang="en-GB" dirty="0" err="1"/>
              <a:t>ist</a:t>
            </a:r>
            <a:r>
              <a:rPr lang="en-GB" dirty="0"/>
              <a:t> </a:t>
            </a:r>
            <a:r>
              <a:rPr lang="en-GB" dirty="0" err="1"/>
              <a:t>Dienstag</a:t>
            </a:r>
            <a:r>
              <a:rPr lang="en-GB" dirty="0"/>
              <a:t>. Ich </a:t>
            </a:r>
            <a:r>
              <a:rPr lang="en-GB" dirty="0" err="1"/>
              <a:t>benutze</a:t>
            </a:r>
            <a:r>
              <a:rPr lang="en-GB" dirty="0"/>
              <a:t> den Computer.</a:t>
            </a:r>
          </a:p>
          <a:p>
            <a:pPr marL="228600" indent="-228600">
              <a:buAutoNum type="arabicPeriod"/>
            </a:pPr>
            <a:r>
              <a:rPr lang="en-GB" dirty="0"/>
              <a:t>Heute </a:t>
            </a:r>
            <a:r>
              <a:rPr lang="en-GB" dirty="0" err="1"/>
              <a:t>ist</a:t>
            </a:r>
            <a:r>
              <a:rPr lang="en-GB" dirty="0"/>
              <a:t> </a:t>
            </a:r>
            <a:r>
              <a:rPr lang="en-GB" dirty="0" err="1"/>
              <a:t>Samstag</a:t>
            </a:r>
            <a:r>
              <a:rPr lang="en-GB" dirty="0"/>
              <a:t>. Total wunderbar! </a:t>
            </a:r>
          </a:p>
          <a:p>
            <a:pPr marL="228600" indent="-228600">
              <a:buAutoNum type="arabicPeriod"/>
            </a:pPr>
            <a:r>
              <a:rPr lang="en-GB" dirty="0"/>
              <a:t>Es </a:t>
            </a:r>
            <a:r>
              <a:rPr lang="en-GB" dirty="0" err="1"/>
              <a:t>ist</a:t>
            </a:r>
            <a:r>
              <a:rPr lang="en-GB" dirty="0"/>
              <a:t> Freitag. Ich </a:t>
            </a:r>
            <a:r>
              <a:rPr lang="en-GB" dirty="0" err="1"/>
              <a:t>schreibe</a:t>
            </a:r>
            <a:r>
              <a:rPr lang="en-GB" dirty="0"/>
              <a:t> </a:t>
            </a:r>
            <a:r>
              <a:rPr lang="en-GB" dirty="0" err="1"/>
              <a:t>einen</a:t>
            </a:r>
            <a:r>
              <a:rPr lang="en-GB" dirty="0"/>
              <a:t> Brief. </a:t>
            </a:r>
          </a:p>
          <a:p>
            <a:pPr marL="228600" indent="-228600">
              <a:buAutoNum type="arabicPeriod"/>
            </a:pPr>
            <a:r>
              <a:rPr lang="en-GB" dirty="0"/>
              <a:t>Heute </a:t>
            </a:r>
            <a:r>
              <a:rPr lang="en-GB" dirty="0" err="1"/>
              <a:t>ist</a:t>
            </a:r>
            <a:r>
              <a:rPr lang="en-GB" dirty="0"/>
              <a:t> </a:t>
            </a:r>
            <a:r>
              <a:rPr lang="en-GB" dirty="0" err="1"/>
              <a:t>Mittwoch</a:t>
            </a:r>
            <a:r>
              <a:rPr lang="en-GB" dirty="0"/>
              <a:t>. Ich </a:t>
            </a:r>
            <a:r>
              <a:rPr lang="en-GB" dirty="0" err="1"/>
              <a:t>brauche</a:t>
            </a:r>
            <a:r>
              <a:rPr lang="en-GB" dirty="0"/>
              <a:t> </a:t>
            </a:r>
            <a:r>
              <a:rPr lang="en-GB" dirty="0" err="1"/>
              <a:t>Hilfe</a:t>
            </a:r>
            <a:r>
              <a:rPr lang="en-GB" dirty="0"/>
              <a:t>.</a:t>
            </a:r>
          </a:p>
          <a:p>
            <a:pPr marL="228600" indent="-228600">
              <a:buAutoNum type="arabicPeriod"/>
            </a:pPr>
            <a:r>
              <a:rPr lang="en-GB" dirty="0"/>
              <a:t>Morgen </a:t>
            </a:r>
            <a:r>
              <a:rPr lang="en-GB" dirty="0" err="1"/>
              <a:t>ist</a:t>
            </a:r>
            <a:r>
              <a:rPr lang="en-GB" dirty="0"/>
              <a:t> Montag! Heute </a:t>
            </a:r>
            <a:r>
              <a:rPr lang="en-GB" dirty="0" err="1"/>
              <a:t>bekomme</a:t>
            </a:r>
            <a:r>
              <a:rPr lang="en-GB" dirty="0"/>
              <a:t> ich </a:t>
            </a:r>
            <a:r>
              <a:rPr lang="en-GB" dirty="0" err="1"/>
              <a:t>einen</a:t>
            </a:r>
            <a:r>
              <a:rPr lang="en-GB" dirty="0"/>
              <a:t> Ball.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288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Handout (optional) at end of presentation.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written recognition and recall of the days of the week and other new vocab this week.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Recap meanings of </a:t>
            </a:r>
            <a:r>
              <a:rPr lang="en-GB" b="0" i="1" dirty="0" err="1"/>
              <a:t>heute</a:t>
            </a:r>
            <a:r>
              <a:rPr lang="en-GB" b="0" dirty="0"/>
              <a:t> (today) and </a:t>
            </a:r>
            <a:r>
              <a:rPr lang="en-GB" b="0" i="1" dirty="0"/>
              <a:t>morgen</a:t>
            </a:r>
            <a:r>
              <a:rPr lang="en-GB" b="0" dirty="0"/>
              <a:t> (tomorrow) and then ask pupils to fill in the missing days of the week in table 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write the days of the week in order on the caterpillar. Pupils could turn away from the board to practise spelling from memory.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translate the 4 sentences in C into English. Click to bring up translations.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begin to write their own sentences in German using the days of the week and the example sentences here e.g. Mein </a:t>
            </a:r>
            <a:r>
              <a:rPr lang="en-GB" dirty="0" err="1"/>
              <a:t>Lieblingstag</a:t>
            </a:r>
            <a:r>
              <a:rPr lang="en-GB" dirty="0"/>
              <a:t> </a:t>
            </a:r>
            <a:r>
              <a:rPr lang="en-GB" dirty="0" err="1"/>
              <a:t>ist</a:t>
            </a:r>
            <a:r>
              <a:rPr lang="en-GB" dirty="0"/>
              <a:t>…/ Heute </a:t>
            </a:r>
            <a:r>
              <a:rPr lang="en-GB" dirty="0" err="1"/>
              <a:t>ist</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More able pupils could also add an activity they do e.g. Heute </a:t>
            </a:r>
            <a:r>
              <a:rPr lang="en-GB" dirty="0" err="1"/>
              <a:t>ist</a:t>
            </a:r>
            <a:r>
              <a:rPr lang="en-GB" dirty="0"/>
              <a:t> </a:t>
            </a:r>
            <a:r>
              <a:rPr lang="en-GB" dirty="0" err="1"/>
              <a:t>Mittwoch</a:t>
            </a:r>
            <a:r>
              <a:rPr lang="en-GB" dirty="0"/>
              <a:t>. Ich </a:t>
            </a:r>
            <a:r>
              <a:rPr lang="en-GB" dirty="0" err="1"/>
              <a:t>spiele</a:t>
            </a:r>
            <a:r>
              <a:rPr lang="en-GB" dirty="0"/>
              <a:t> </a:t>
            </a:r>
            <a:r>
              <a:rPr lang="en-GB" dirty="0" err="1"/>
              <a:t>zu</a:t>
            </a:r>
            <a:r>
              <a:rPr lang="en-GB" dirty="0"/>
              <a:t> </a:t>
            </a:r>
            <a:r>
              <a:rPr lang="en-GB" dirty="0" err="1"/>
              <a:t>Hause</a:t>
            </a:r>
            <a:r>
              <a:rPr lang="en-GB" dirty="0"/>
              <a:t> or someone else does e.g. Heute </a:t>
            </a:r>
            <a:r>
              <a:rPr lang="en-GB" dirty="0" err="1"/>
              <a:t>ist</a:t>
            </a:r>
            <a:r>
              <a:rPr lang="en-GB" dirty="0"/>
              <a:t> </a:t>
            </a:r>
            <a:r>
              <a:rPr lang="en-GB" dirty="0" err="1"/>
              <a:t>Donnerstag</a:t>
            </a:r>
            <a:r>
              <a:rPr lang="en-GB" dirty="0"/>
              <a:t>. Ellis </a:t>
            </a:r>
            <a:r>
              <a:rPr lang="en-GB" dirty="0" err="1"/>
              <a:t>macht</a:t>
            </a:r>
            <a:r>
              <a:rPr lang="en-GB" dirty="0"/>
              <a:t> Sport.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6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 Pupils practise one more time saying all of the days in the correct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8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9669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130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63798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2179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7890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638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299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488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947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19537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87191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15650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0.xml"/><Relationship Id="rId7" Type="http://schemas.openxmlformats.org/officeDocument/2006/relationships/image" Target="../media/image37.svg"/><Relationship Id="rId2" Type="http://schemas.openxmlformats.org/officeDocument/2006/relationships/slideLayout" Target="../slideLayouts/slideLayout29.xml"/><Relationship Id="rId1" Type="http://schemas.openxmlformats.org/officeDocument/2006/relationships/video" Target="https://www.youtube.com/embed/RjlfcpVBBNw?feature=oembed" TargetMode="External"/><Relationship Id="rId6" Type="http://schemas.openxmlformats.org/officeDocument/2006/relationships/image" Target="../media/image36.png"/><Relationship Id="rId5" Type="http://schemas.openxmlformats.org/officeDocument/2006/relationships/audio" Target="../media/audio10.wav"/><Relationship Id="rId4" Type="http://schemas.openxmlformats.org/officeDocument/2006/relationships/image" Target="../media/image71.gif"/><Relationship Id="rId9"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audio" Target="../media/audio12.wav"/></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14.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audio" Target="../media/audio13.wav"/><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gi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image" Target="../media/image22.gif"/><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image" Target="../media/image40.png"/><Relationship Id="rId26" Type="http://schemas.openxmlformats.org/officeDocument/2006/relationships/image" Target="../media/image48.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audio" Target="../media/audio6.wav"/><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8.png"/><Relationship Id="rId5" Type="http://schemas.openxmlformats.org/officeDocument/2006/relationships/audio" Target="../media/audio1.wav"/><Relationship Id="rId15" Type="http://schemas.openxmlformats.org/officeDocument/2006/relationships/image" Target="../media/image37.sv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7.gif"/><Relationship Id="rId10" Type="http://schemas.openxmlformats.org/officeDocument/2006/relationships/audio" Target="../media/audio5.wav"/><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audio" Target="../media/audio4.wav"/><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audio" Target="../media/audio9.wav"/><Relationship Id="rId8" Type="http://schemas.openxmlformats.org/officeDocument/2006/relationships/audio" Target="../media/audio3.wav"/><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37.svg"/><Relationship Id="rId10" Type="http://schemas.openxmlformats.org/officeDocument/2006/relationships/image" Target="../media/image68.png"/><Relationship Id="rId4" Type="http://schemas.openxmlformats.org/officeDocument/2006/relationships/image" Target="../media/image36.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9.png"/><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70.png"/><Relationship Id="rId11" Type="http://schemas.openxmlformats.org/officeDocument/2006/relationships/image" Target="../media/image64.png"/><Relationship Id="rId5" Type="http://schemas.openxmlformats.org/officeDocument/2006/relationships/image" Target="../media/image37.svg"/><Relationship Id="rId10" Type="http://schemas.openxmlformats.org/officeDocument/2006/relationships/image" Target="../media/image66.png"/><Relationship Id="rId4" Type="http://schemas.openxmlformats.org/officeDocument/2006/relationships/image" Target="../media/image36.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804032A3-2C37-51AC-308E-26948FE28218}"/>
              </a:ext>
            </a:extLst>
          </p:cNvPr>
          <p:cNvPicPr>
            <a:picLocks noChangeAspect="1"/>
          </p:cNvPicPr>
          <p:nvPr/>
        </p:nvPicPr>
        <p:blipFill>
          <a:blip r:embed="rId4"/>
          <a:stretch>
            <a:fillRect/>
          </a:stretch>
        </p:blipFill>
        <p:spPr>
          <a:xfrm>
            <a:off x="21648" y="2181635"/>
            <a:ext cx="4350984" cy="2850355"/>
          </a:xfrm>
          <a:prstGeom prst="rect">
            <a:avLst/>
          </a:prstGeom>
        </p:spPr>
      </p:pic>
      <p:grpSp>
        <p:nvGrpSpPr>
          <p:cNvPr id="5" name="Group 4">
            <a:extLst>
              <a:ext uri="{FF2B5EF4-FFF2-40B4-BE49-F238E27FC236}">
                <a16:creationId xmlns:a16="http://schemas.microsoft.com/office/drawing/2014/main" id="{84EA5C87-86F9-E0DC-A477-BF909333095B}"/>
              </a:ext>
            </a:extLst>
          </p:cNvPr>
          <p:cNvGrpSpPr/>
          <p:nvPr/>
        </p:nvGrpSpPr>
        <p:grpSpPr>
          <a:xfrm>
            <a:off x="55853" y="2343774"/>
            <a:ext cx="3871264" cy="2483891"/>
            <a:chOff x="55853" y="2264262"/>
            <a:chExt cx="3871264" cy="2483891"/>
          </a:xfrm>
        </p:grpSpPr>
        <p:sp>
          <p:nvSpPr>
            <p:cNvPr id="6" name="TextBox 5">
              <a:extLst>
                <a:ext uri="{FF2B5EF4-FFF2-40B4-BE49-F238E27FC236}">
                  <a16:creationId xmlns:a16="http://schemas.microsoft.com/office/drawing/2014/main" id="{AED553A2-9ECC-1792-7268-61AA11D7BE0C}"/>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7" name="TextBox 6">
              <a:extLst>
                <a:ext uri="{FF2B5EF4-FFF2-40B4-BE49-F238E27FC236}">
                  <a16:creationId xmlns:a16="http://schemas.microsoft.com/office/drawing/2014/main" id="{08760ED4-A3C8-43EF-9BAC-83FF5ADF3ECB}"/>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11" name="TextBox 10">
              <a:extLst>
                <a:ext uri="{FF2B5EF4-FFF2-40B4-BE49-F238E27FC236}">
                  <a16:creationId xmlns:a16="http://schemas.microsoft.com/office/drawing/2014/main" id="{304F3C3A-CAE6-C743-2D77-C99104124BC1}"/>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2" name="TextBox 11">
              <a:extLst>
                <a:ext uri="{FF2B5EF4-FFF2-40B4-BE49-F238E27FC236}">
                  <a16:creationId xmlns:a16="http://schemas.microsoft.com/office/drawing/2014/main" id="{75DB58CD-9836-E71C-1945-4585B8047D06}"/>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3" name="TextBox 12">
              <a:extLst>
                <a:ext uri="{FF2B5EF4-FFF2-40B4-BE49-F238E27FC236}">
                  <a16:creationId xmlns:a16="http://schemas.microsoft.com/office/drawing/2014/main" id="{84F50289-F3E0-9D67-FEF2-85E97526351C}"/>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4" name="TextBox 13">
              <a:extLst>
                <a:ext uri="{FF2B5EF4-FFF2-40B4-BE49-F238E27FC236}">
                  <a16:creationId xmlns:a16="http://schemas.microsoft.com/office/drawing/2014/main" id="{32039BDC-E709-013F-0F7F-754E129C8778}"/>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DF9DD913-912C-398C-A80F-4973E207005A}"/>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grpSp>
      <p:pic>
        <p:nvPicPr>
          <p:cNvPr id="16" name="Picture 15">
            <a:extLst>
              <a:ext uri="{FF2B5EF4-FFF2-40B4-BE49-F238E27FC236}">
                <a16:creationId xmlns:a16="http://schemas.microsoft.com/office/drawing/2014/main" id="{2B56937A-7C48-B9E1-0FCF-65942DBB4891}"/>
              </a:ext>
            </a:extLst>
          </p:cNvPr>
          <p:cNvPicPr>
            <a:picLocks noChangeAspect="1"/>
          </p:cNvPicPr>
          <p:nvPr/>
        </p:nvPicPr>
        <p:blipFill>
          <a:blip r:embed="rId5"/>
          <a:stretch>
            <a:fillRect/>
          </a:stretch>
        </p:blipFill>
        <p:spPr>
          <a:xfrm>
            <a:off x="3391457" y="2327167"/>
            <a:ext cx="798865" cy="599149"/>
          </a:xfrm>
          <a:prstGeom prst="rect">
            <a:avLst/>
          </a:prstGeom>
        </p:spPr>
      </p:pic>
      <p:pic>
        <p:nvPicPr>
          <p:cNvPr id="17" name="Picture 16">
            <a:extLst>
              <a:ext uri="{FF2B5EF4-FFF2-40B4-BE49-F238E27FC236}">
                <a16:creationId xmlns:a16="http://schemas.microsoft.com/office/drawing/2014/main" id="{87A18FAF-A837-1248-9F36-5AA12DCA0190}"/>
              </a:ext>
            </a:extLst>
          </p:cNvPr>
          <p:cNvPicPr>
            <a:picLocks noChangeAspect="1"/>
          </p:cNvPicPr>
          <p:nvPr/>
        </p:nvPicPr>
        <p:blipFill rotWithShape="1">
          <a:blip r:embed="rId6"/>
          <a:srcRect l="23560" t="23127" r="10059" b="13776"/>
          <a:stretch/>
        </p:blipFill>
        <p:spPr>
          <a:xfrm>
            <a:off x="3416278" y="3741921"/>
            <a:ext cx="774044" cy="551819"/>
          </a:xfrm>
          <a:prstGeom prst="rect">
            <a:avLst/>
          </a:prstGeom>
        </p:spPr>
      </p:pic>
      <p:pic>
        <p:nvPicPr>
          <p:cNvPr id="18" name="Picture 17">
            <a:extLst>
              <a:ext uri="{FF2B5EF4-FFF2-40B4-BE49-F238E27FC236}">
                <a16:creationId xmlns:a16="http://schemas.microsoft.com/office/drawing/2014/main" id="{917CBE0A-A5F1-5372-0FE9-B240ADEB7A00}"/>
              </a:ext>
            </a:extLst>
          </p:cNvPr>
          <p:cNvPicPr>
            <a:picLocks noChangeAspect="1"/>
          </p:cNvPicPr>
          <p:nvPr/>
        </p:nvPicPr>
        <p:blipFill>
          <a:blip r:embed="rId7"/>
          <a:stretch>
            <a:fillRect/>
          </a:stretch>
        </p:blipFill>
        <p:spPr>
          <a:xfrm>
            <a:off x="1270913" y="2343555"/>
            <a:ext cx="721695" cy="541271"/>
          </a:xfrm>
          <a:prstGeom prst="rect">
            <a:avLst/>
          </a:prstGeom>
        </p:spPr>
      </p:pic>
      <p:pic>
        <p:nvPicPr>
          <p:cNvPr id="19" name="Picture 4" descr="Free home house icon vector">
            <a:extLst>
              <a:ext uri="{FF2B5EF4-FFF2-40B4-BE49-F238E27FC236}">
                <a16:creationId xmlns:a16="http://schemas.microsoft.com/office/drawing/2014/main" id="{68F00697-8CC1-34D3-B0FC-084FD24D2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606" y="3736281"/>
            <a:ext cx="505068" cy="477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Bridge City photo and picture">
            <a:extLst>
              <a:ext uri="{FF2B5EF4-FFF2-40B4-BE49-F238E27FC236}">
                <a16:creationId xmlns:a16="http://schemas.microsoft.com/office/drawing/2014/main" id="{E262D484-5ABC-F932-F2B0-C1128A148F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666" y="3058830"/>
            <a:ext cx="767001" cy="52073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44898C5-FCA8-FF3D-2DB2-FD99D9AAC45E}"/>
              </a:ext>
            </a:extLst>
          </p:cNvPr>
          <p:cNvGrpSpPr/>
          <p:nvPr/>
        </p:nvGrpSpPr>
        <p:grpSpPr>
          <a:xfrm>
            <a:off x="1096151" y="3017645"/>
            <a:ext cx="1031012" cy="730277"/>
            <a:chOff x="4606963" y="1018348"/>
            <a:chExt cx="5602386" cy="4050399"/>
          </a:xfrm>
        </p:grpSpPr>
        <p:pic>
          <p:nvPicPr>
            <p:cNvPr id="22" name="Picture 21">
              <a:extLst>
                <a:ext uri="{FF2B5EF4-FFF2-40B4-BE49-F238E27FC236}">
                  <a16:creationId xmlns:a16="http://schemas.microsoft.com/office/drawing/2014/main" id="{35250E81-9487-E38E-CD15-877C41D482DC}"/>
                </a:ext>
              </a:extLst>
            </p:cNvPr>
            <p:cNvPicPr>
              <a:picLocks noChangeAspect="1"/>
            </p:cNvPicPr>
            <p:nvPr/>
          </p:nvPicPr>
          <p:blipFill rotWithShape="1">
            <a:blip r:embed="rId10"/>
            <a:srcRect t="8266" b="-1"/>
            <a:stretch/>
          </p:blipFill>
          <p:spPr>
            <a:xfrm>
              <a:off x="4709067" y="1073099"/>
              <a:ext cx="5500282" cy="3995648"/>
            </a:xfrm>
            <a:prstGeom prst="rect">
              <a:avLst/>
            </a:prstGeom>
          </p:spPr>
        </p:pic>
        <p:sp>
          <p:nvSpPr>
            <p:cNvPr id="23" name="Rectangle 22">
              <a:extLst>
                <a:ext uri="{FF2B5EF4-FFF2-40B4-BE49-F238E27FC236}">
                  <a16:creationId xmlns:a16="http://schemas.microsoft.com/office/drawing/2014/main" id="{117B1B2B-83C9-550C-1018-0C53501748BB}"/>
                </a:ext>
              </a:extLst>
            </p:cNvPr>
            <p:cNvSpPr/>
            <p:nvPr/>
          </p:nvSpPr>
          <p:spPr>
            <a:xfrm>
              <a:off x="4606963" y="1018348"/>
              <a:ext cx="2026594" cy="783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 descr="Free Glacier Express Switzerland photo and picture">
            <a:extLst>
              <a:ext uri="{FF2B5EF4-FFF2-40B4-BE49-F238E27FC236}">
                <a16:creationId xmlns:a16="http://schemas.microsoft.com/office/drawing/2014/main" id="{6C5D7D63-1069-D2AB-5AA6-1D7D567616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291" y="4439423"/>
            <a:ext cx="554254" cy="369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artoon of a person&#10;&#10;Description automatically generated">
            <a:extLst>
              <a:ext uri="{FF2B5EF4-FFF2-40B4-BE49-F238E27FC236}">
                <a16:creationId xmlns:a16="http://schemas.microsoft.com/office/drawing/2014/main" id="{4CD1C573-E1EC-8E4E-78BB-91DA4F2355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3239" y="4347484"/>
            <a:ext cx="385633" cy="1383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8025037" cy="508891"/>
          </a:xfrm>
        </p:spPr>
        <p:txBody>
          <a:bodyPr>
            <a:normAutofit fontScale="90000"/>
          </a:bodyPr>
          <a:lstStyle/>
          <a:p>
            <a:r>
              <a:rPr lang="en-GB" sz="3200" b="1" dirty="0">
                <a:solidFill>
                  <a:srgbClr val="002060"/>
                </a:solidFill>
                <a:latin typeface="Century Gothic" panose="020B0502020202020204" pitchFamily="34" charset="0"/>
              </a:rPr>
              <a:t>Follow up 4b:</a:t>
            </a: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Arial"/>
                  <a:ea typeface="+mn-ea"/>
                  <a:cs typeface="+mn-cs"/>
                </a:rPr>
                <a:t>singen</a:t>
              </a:r>
            </a:p>
          </p:txBody>
        </p:sp>
      </p:grpSp>
      <p:sp>
        <p:nvSpPr>
          <p:cNvPr id="7" name="Speech Bubble: Rectangle with Corners Rounded 6">
            <a:hlinkClick r:id="" action="ppaction://noaction">
              <a:snd r:embed="rId5" name="T3_W1F_10.2.wav"/>
            </a:hlinkClick>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9" name="Google Shape;108;p3">
            <a:hlinkClick r:id="" action="ppaction://noaction">
              <a:snd r:embed="rId5" name="T3_W1F_10.2.wav"/>
            </a:hlinkClick>
            <a:extLst>
              <a:ext uri="{FF2B5EF4-FFF2-40B4-BE49-F238E27FC236}">
                <a16:creationId xmlns:a16="http://schemas.microsoft.com/office/drawing/2014/main" id="{F52987B0-B9C2-4E2A-A667-2AD2BC70DDF5}"/>
              </a:ext>
            </a:extLst>
          </p:cNvPr>
          <p:cNvSpPr txBox="1"/>
          <p:nvPr/>
        </p:nvSpPr>
        <p:spPr>
          <a:xfrm>
            <a:off x="1369507" y="613341"/>
            <a:ext cx="213325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Sing </a:t>
            </a:r>
            <a:r>
              <a:rPr kumimoji="0" lang="en-GB" sz="32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mit</a:t>
            </a:r>
            <a:r>
              <a:rPr kumimoji="0" lang="en-GB" sz="32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8"/>
          <a:stretch>
            <a:fillRect/>
          </a:stretch>
        </p:blipFill>
        <p:spPr>
          <a:xfrm>
            <a:off x="2575760" y="1801135"/>
            <a:ext cx="6049359" cy="3417888"/>
          </a:xfrm>
          <a:prstGeom prst="rect">
            <a:avLst/>
          </a:prstGeom>
        </p:spPr>
      </p:pic>
      <p:sp>
        <p:nvSpPr>
          <p:cNvPr id="5" name="CasellaDiTesto 4">
            <a:hlinkClick r:id="" action="ppaction://noaction">
              <a:snd r:embed="rId9" name="T3_W1F_10.1.wav"/>
            </a:hlinkClick>
            <a:extLst>
              <a:ext uri="{FF2B5EF4-FFF2-40B4-BE49-F238E27FC236}">
                <a16:creationId xmlns:a16="http://schemas.microsoft.com/office/drawing/2014/main" id="{FA1A406B-42C9-17D0-8800-A5E76C749FDE}"/>
              </a:ext>
            </a:extLst>
          </p:cNvPr>
          <p:cNvSpPr txBox="1"/>
          <p:nvPr/>
        </p:nvSpPr>
        <p:spPr>
          <a:xfrm>
            <a:off x="3095993" y="100718"/>
            <a:ext cx="3315824" cy="538609"/>
          </a:xfrm>
          <a:prstGeom prst="rect">
            <a:avLst/>
          </a:prstGeom>
          <a:noFill/>
        </p:spPr>
        <p:txBody>
          <a:bodyPr wrap="square">
            <a:spAutoFit/>
          </a:bodyPr>
          <a:lstStyle/>
          <a:p>
            <a:r>
              <a:rPr lang="en-GB" sz="2900" b="1" dirty="0">
                <a:solidFill>
                  <a:srgbClr val="002060"/>
                </a:solidFill>
                <a:latin typeface="Century Gothic" panose="020B0502020202020204" pitchFamily="34" charset="0"/>
              </a:rPr>
              <a:t>Die </a:t>
            </a:r>
            <a:r>
              <a:rPr lang="en-GB" sz="2900" b="1" dirty="0" err="1">
                <a:solidFill>
                  <a:srgbClr val="002060"/>
                </a:solidFill>
                <a:latin typeface="Century Gothic" panose="020B0502020202020204" pitchFamily="34" charset="0"/>
              </a:rPr>
              <a:t>Wochentage</a:t>
            </a:r>
            <a:r>
              <a:rPr lang="en-GB" sz="2900" b="1" dirty="0">
                <a:solidFill>
                  <a:srgbClr val="002060"/>
                </a:solidFill>
                <a:latin typeface="Century Gothic" panose="020B0502020202020204" pitchFamily="34" charset="0"/>
              </a:rPr>
              <a:t>!</a:t>
            </a:r>
            <a:endParaRPr lang="en-GB" sz="2900" dirty="0"/>
          </a:p>
        </p:txBody>
      </p:sp>
    </p:spTree>
    <p:extLst>
      <p:ext uri="{BB962C8B-B14F-4D97-AF65-F5344CB8AC3E}">
        <p14:creationId xmlns:p14="http://schemas.microsoft.com/office/powerpoint/2010/main" val="30774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56434837"/>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Schüler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Spielerin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benutzen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Woche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zu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Hause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Donnerstag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Mittwoch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Dienstag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Samstag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heute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home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use, using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Mr	</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94622" y="1877910"/>
            <a:ext cx="3310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woman, Mrs, Ms.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2333" y="10099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totally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977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[male] pupil</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94622" y="1025738"/>
            <a:ext cx="3230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player</a:t>
            </a:r>
          </a:p>
        </p:txBody>
      </p:sp>
    </p:spTree>
    <p:extLst>
      <p:ext uri="{BB962C8B-B14F-4D97-AF65-F5344CB8AC3E}">
        <p14:creationId xmlns:p14="http://schemas.microsoft.com/office/powerpoint/2010/main" val="9285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77806938"/>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totally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player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7050" y="62139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168486" y="62130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161798" y="62067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09555" y="5321170"/>
            <a:ext cx="2286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168486" y="5352532"/>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13619" y="53382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168486"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161798" y="449357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153335" y="36547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Tag</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4372" y="36916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Sport</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168486" y="27799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76341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Frau</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176157" y="191105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161798" y="18949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Spieler</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0478" y="1028899"/>
            <a:ext cx="2235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Schülerin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5168485" y="1011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Mann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113619" y="102912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a:t>
            </a:r>
          </a:p>
        </p:txBody>
      </p:sp>
    </p:spTree>
    <p:extLst>
      <p:ext uri="{BB962C8B-B14F-4D97-AF65-F5344CB8AC3E}">
        <p14:creationId xmlns:p14="http://schemas.microsoft.com/office/powerpoint/2010/main" val="26796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3"/>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4"/>
          <a:stretch>
            <a:fillRect/>
          </a:stretch>
        </p:blipFill>
        <p:spPr>
          <a:xfrm>
            <a:off x="10903832" y="1290843"/>
            <a:ext cx="1243692" cy="542591"/>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20057" y="597383"/>
            <a:ext cx="108556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mn-ea"/>
                <a:cs typeface="+mn-cs"/>
              </a:rPr>
              <a:t>Gabriel</a:t>
            </a:r>
            <a:r>
              <a:rPr kumimoji="0" lang="en-GB" sz="2400" i="0" u="none" strike="noStrike" kern="1200" cap="none" spc="-1" normalizeH="0" noProof="0" dirty="0">
                <a:ln>
                  <a:noFill/>
                </a:ln>
                <a:solidFill>
                  <a:srgbClr val="002060"/>
                </a:solidFill>
                <a:effectLst/>
                <a:uLnTx/>
                <a:uFillTx/>
                <a:latin typeface="Century gothic"/>
                <a:ea typeface="+mn-ea"/>
                <a:cs typeface="+mn-cs"/>
              </a:rPr>
              <a:t> messages </a:t>
            </a:r>
            <a:r>
              <a:rPr kumimoji="0" lang="en-GB" sz="2400" i="0" u="none" strike="noStrike" kern="1200" cap="none" spc="-1" normalizeH="0" noProof="0" dirty="0" err="1">
                <a:ln>
                  <a:noFill/>
                </a:ln>
                <a:solidFill>
                  <a:srgbClr val="002060"/>
                </a:solidFill>
                <a:effectLst/>
                <a:uLnTx/>
                <a:uFillTx/>
                <a:latin typeface="Century gothic"/>
                <a:ea typeface="+mn-ea"/>
                <a:cs typeface="+mn-cs"/>
              </a:rPr>
              <a:t>Lias</a:t>
            </a:r>
            <a:r>
              <a:rPr kumimoji="0" lang="en-GB" sz="2400" i="0" u="none" strike="noStrike" kern="1200" cap="none" spc="-1" normalizeH="0" noProof="0" dirty="0">
                <a:ln>
                  <a:noFill/>
                </a:ln>
                <a:solidFill>
                  <a:srgbClr val="002060"/>
                </a:solidFill>
                <a:effectLst/>
                <a:uLnTx/>
                <a:uFillTx/>
                <a:latin typeface="Century gothic"/>
                <a:ea typeface="+mn-ea"/>
                <a:cs typeface="+mn-cs"/>
              </a:rPr>
              <a:t> about 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baseline="0" dirty="0">
                <a:solidFill>
                  <a:srgbClr val="002060"/>
                </a:solidFill>
                <a:latin typeface="Century gothic"/>
              </a:rPr>
              <a:t>What does he do on each day?</a:t>
            </a:r>
            <a:endParaRPr kumimoji="0" lang="en-GB" sz="2400" i="0" u="none" strike="noStrike" kern="1200" cap="none" spc="-1" normalizeH="0" baseline="0" noProof="0" dirty="0">
              <a:ln>
                <a:noFill/>
              </a:ln>
              <a:solidFill>
                <a:srgbClr val="002060"/>
              </a:solidFill>
              <a:effectLst/>
              <a:uLnTx/>
              <a:uFillTx/>
              <a:latin typeface="Century gothic"/>
              <a:ea typeface="+mn-ea"/>
              <a:cs typeface="+mn-cs"/>
            </a:endParaRPr>
          </a:p>
        </p:txBody>
      </p:sp>
      <p:sp>
        <p:nvSpPr>
          <p:cNvPr id="43" name="Speech Bubble: Rectangle with Corners Rounded 42">
            <a:hlinkClick r:id="" action="ppaction://noaction">
              <a:snd r:embed="rId5"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a:ea typeface="+mn-ea"/>
                <a:cs typeface="+mn-cs"/>
              </a:rPr>
              <a:t>Hör</a:t>
            </a:r>
            <a:r>
              <a:rPr kumimoji="0" lang="en-GB" sz="2800" b="0" i="0" u="none" strike="noStrike" kern="1200" cap="none" spc="0" normalizeH="0" baseline="0" noProof="0" dirty="0">
                <a:ln>
                  <a:noFill/>
                </a:ln>
                <a:solidFill>
                  <a:prstClr val="white"/>
                </a:solidFill>
                <a:effectLst/>
                <a:uLnTx/>
                <a:uFillTx/>
                <a:latin typeface="Arial"/>
                <a:ea typeface="+mn-ea"/>
                <a:cs typeface="+mn-cs"/>
              </a:rPr>
              <a:t> </a:t>
            </a:r>
            <a:r>
              <a:rPr kumimoji="0" lang="en-GB" sz="2800" b="0" i="0" u="none" strike="noStrike" kern="1200" cap="none" spc="0" normalizeH="0" baseline="0" noProof="0" dirty="0" err="1">
                <a:ln>
                  <a:noFill/>
                </a:ln>
                <a:solidFill>
                  <a:prstClr val="white"/>
                </a:solidFill>
                <a:effectLst/>
                <a:uLnTx/>
                <a:uFillTx/>
                <a:latin typeface="Arial"/>
                <a:ea typeface="+mn-ea"/>
                <a:cs typeface="+mn-cs"/>
              </a:rPr>
              <a:t>zu</a:t>
            </a:r>
            <a:r>
              <a:rPr kumimoji="0" lang="en-GB" sz="2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97975" y="-155124"/>
            <a:ext cx="914400" cy="914400"/>
          </a:xfrm>
          <a:prstGeom prst="rect">
            <a:avLst/>
          </a:prstGeom>
        </p:spPr>
      </p:pic>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354E8770-6C53-1D82-6C2D-30E5731E45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8997" y="1647598"/>
            <a:ext cx="1839308" cy="507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ndered Image">
            <a:extLst>
              <a:ext uri="{FF2B5EF4-FFF2-40B4-BE49-F238E27FC236}">
                <a16:creationId xmlns:a16="http://schemas.microsoft.com/office/drawing/2014/main" id="{6AE61AE7-8B0A-DD7E-ACE5-5717F1430B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9875" y="1673724"/>
            <a:ext cx="1905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ndered Image">
            <a:extLst>
              <a:ext uri="{FF2B5EF4-FFF2-40B4-BE49-F238E27FC236}">
                <a16:creationId xmlns:a16="http://schemas.microsoft.com/office/drawing/2014/main" id="{A895E644-82FA-DB8C-DC36-A4C5E371F8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5937" y="1673724"/>
            <a:ext cx="2415283" cy="465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D3B711D7-5AC0-BF19-9C57-9109C841B3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9627" y="1608321"/>
            <a:ext cx="2271302" cy="507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ndered Image">
            <a:extLst>
              <a:ext uri="{FF2B5EF4-FFF2-40B4-BE49-F238E27FC236}">
                <a16:creationId xmlns:a16="http://schemas.microsoft.com/office/drawing/2014/main" id="{96F5798B-8FF4-6470-73F3-4D9F9CB3A8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5312" y="2235985"/>
            <a:ext cx="1618880" cy="530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53E06715-DD41-6E65-FBDD-17BF3BC2A9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7046" y="2266073"/>
            <a:ext cx="2191269" cy="4927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ndered Image">
            <a:extLst>
              <a:ext uri="{FF2B5EF4-FFF2-40B4-BE49-F238E27FC236}">
                <a16:creationId xmlns:a16="http://schemas.microsoft.com/office/drawing/2014/main" id="{8655013E-3050-8659-636E-AC10E366DD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6061" y="2265082"/>
            <a:ext cx="1740948" cy="4937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10C7FC87-D5ED-5D3E-00A6-E7CA03D63E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4269" y="5423471"/>
            <a:ext cx="1200865" cy="1165931"/>
          </a:xfrm>
          <a:prstGeom prst="rect">
            <a:avLst/>
          </a:prstGeom>
        </p:spPr>
      </p:pic>
      <p:pic>
        <p:nvPicPr>
          <p:cNvPr id="32" name="Picture 31" descr="Icon&#10;&#10;Description automatically generated">
            <a:extLst>
              <a:ext uri="{FF2B5EF4-FFF2-40B4-BE49-F238E27FC236}">
                <a16:creationId xmlns:a16="http://schemas.microsoft.com/office/drawing/2014/main" id="{DCA32E5D-AAE6-C503-A023-E8BA50669D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40976" y="5195802"/>
            <a:ext cx="1427392" cy="1427392"/>
          </a:xfrm>
          <a:prstGeom prst="rect">
            <a:avLst/>
          </a:prstGeom>
        </p:spPr>
      </p:pic>
      <p:pic>
        <p:nvPicPr>
          <p:cNvPr id="51" name="Picture 50" descr="Logo, company name&#10;&#10;Description automatically generated">
            <a:extLst>
              <a:ext uri="{FF2B5EF4-FFF2-40B4-BE49-F238E27FC236}">
                <a16:creationId xmlns:a16="http://schemas.microsoft.com/office/drawing/2014/main" id="{4D57F224-FE9E-87A7-216B-72157CED8F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67712" y="5262200"/>
            <a:ext cx="1293337" cy="1280658"/>
          </a:xfrm>
          <a:prstGeom prst="rect">
            <a:avLst/>
          </a:prstGeom>
        </p:spPr>
      </p:pic>
      <p:pic>
        <p:nvPicPr>
          <p:cNvPr id="58" name="Picture 6" descr="Free sport sports pictogram vector">
            <a:extLst>
              <a:ext uri="{FF2B5EF4-FFF2-40B4-BE49-F238E27FC236}">
                <a16:creationId xmlns:a16="http://schemas.microsoft.com/office/drawing/2014/main" id="{F23CF482-9EE6-C8E6-B09E-B789F23A2B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46184" y="5203435"/>
            <a:ext cx="1449490" cy="13859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 blue and black sign with hands in a circle&#10;&#10;Description automatically generated">
            <a:extLst>
              <a:ext uri="{FF2B5EF4-FFF2-40B4-BE49-F238E27FC236}">
                <a16:creationId xmlns:a16="http://schemas.microsoft.com/office/drawing/2014/main" id="{DBA86374-A7DF-7FB7-7C17-FB883596A78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38227"/>
          <a:stretch/>
        </p:blipFill>
        <p:spPr bwMode="auto">
          <a:xfrm>
            <a:off x="3486489" y="3671278"/>
            <a:ext cx="1518569" cy="12556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Free computer desktop modern vector">
            <a:extLst>
              <a:ext uri="{FF2B5EF4-FFF2-40B4-BE49-F238E27FC236}">
                <a16:creationId xmlns:a16="http://schemas.microsoft.com/office/drawing/2014/main" id="{9CB4A75A-0E34-426B-7B62-449EFF470B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98360" y="3759562"/>
            <a:ext cx="1434248" cy="107905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2B6324D-7C14-E2F6-1171-52230B711F3A}"/>
              </a:ext>
            </a:extLst>
          </p:cNvPr>
          <p:cNvSpPr txBox="1"/>
          <p:nvPr/>
        </p:nvSpPr>
        <p:spPr>
          <a:xfrm>
            <a:off x="8912509" y="3859107"/>
            <a:ext cx="2811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B050"/>
                </a:solidFill>
                <a:latin typeface="Segoe Print" panose="02000600000000000000" pitchFamily="2" charset="0"/>
              </a:rPr>
              <a:t>totally </a:t>
            </a:r>
            <a:endParaRPr kumimoji="0" lang="en-GB" sz="3200" b="0" i="0" u="none" strike="noStrike" kern="1200" cap="none" spc="0" normalizeH="0" baseline="0" noProof="0" dirty="0">
              <a:ln>
                <a:noFill/>
              </a:ln>
              <a:solidFill>
                <a:srgbClr val="00B050"/>
              </a:solidFill>
              <a:effectLst/>
              <a:uLnTx/>
              <a:uFillTx/>
              <a:latin typeface="Segoe Print" panose="02000600000000000000" pitchFamily="2" charset="0"/>
            </a:endParaRPr>
          </a:p>
        </p:txBody>
      </p:sp>
      <p:grpSp>
        <p:nvGrpSpPr>
          <p:cNvPr id="62" name="Group 61">
            <a:extLst>
              <a:ext uri="{FF2B5EF4-FFF2-40B4-BE49-F238E27FC236}">
                <a16:creationId xmlns:a16="http://schemas.microsoft.com/office/drawing/2014/main" id="{C74C674C-EAF2-592B-AE98-942443A83982}"/>
              </a:ext>
            </a:extLst>
          </p:cNvPr>
          <p:cNvGrpSpPr/>
          <p:nvPr/>
        </p:nvGrpSpPr>
        <p:grpSpPr>
          <a:xfrm>
            <a:off x="10300957" y="3245830"/>
            <a:ext cx="1449490" cy="1385967"/>
            <a:chOff x="1480622" y="5046659"/>
            <a:chExt cx="1479200" cy="1413329"/>
          </a:xfrm>
        </p:grpSpPr>
        <p:pic>
          <p:nvPicPr>
            <p:cNvPr id="63" name="Picture 62" descr="Shape, circle&#10;&#10;Description automatically generated">
              <a:extLst>
                <a:ext uri="{FF2B5EF4-FFF2-40B4-BE49-F238E27FC236}">
                  <a16:creationId xmlns:a16="http://schemas.microsoft.com/office/drawing/2014/main" id="{6D9769F7-816B-98D8-0250-639EFB76DDD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0622" y="5046659"/>
              <a:ext cx="1479200" cy="1413329"/>
            </a:xfrm>
            <a:prstGeom prst="rect">
              <a:avLst/>
            </a:prstGeom>
          </p:spPr>
        </p:pic>
        <p:pic>
          <p:nvPicPr>
            <p:cNvPr id="1024" name="Picture 1023" descr="Icon&#10;&#10;Description automatically generated">
              <a:extLst>
                <a:ext uri="{FF2B5EF4-FFF2-40B4-BE49-F238E27FC236}">
                  <a16:creationId xmlns:a16="http://schemas.microsoft.com/office/drawing/2014/main" id="{39853C9F-43D9-2C05-CA30-984E193B55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21511" y="5293022"/>
              <a:ext cx="839561" cy="848845"/>
            </a:xfrm>
            <a:prstGeom prst="rect">
              <a:avLst/>
            </a:prstGeom>
          </p:spPr>
        </p:pic>
      </p:grpSp>
      <p:pic>
        <p:nvPicPr>
          <p:cNvPr id="1025" name="Picture 6" descr="A red and white circle with blue text&#10;&#10;Description automatically generated">
            <a:extLst>
              <a:ext uri="{FF2B5EF4-FFF2-40B4-BE49-F238E27FC236}">
                <a16:creationId xmlns:a16="http://schemas.microsoft.com/office/drawing/2014/main" id="{0F1CE257-796C-88C2-AD37-7E44D6FA8BE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467"/>
          <a:stretch/>
        </p:blipFill>
        <p:spPr bwMode="auto">
          <a:xfrm>
            <a:off x="1155023" y="2908122"/>
            <a:ext cx="1639816" cy="1233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Free brief envelope letter vector">
            <a:extLst>
              <a:ext uri="{FF2B5EF4-FFF2-40B4-BE49-F238E27FC236}">
                <a16:creationId xmlns:a16="http://schemas.microsoft.com/office/drawing/2014/main" id="{149A1971-6EA3-A9A6-B6B8-C2D83C0D316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52170" y="3073637"/>
            <a:ext cx="963214" cy="9676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70540393-2B57-7E4C-6971-66760518B89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45074" y="5349390"/>
            <a:ext cx="1259173" cy="12983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6" descr="Free reaching out helping vector">
            <a:extLst>
              <a:ext uri="{FF2B5EF4-FFF2-40B4-BE49-F238E27FC236}">
                <a16:creationId xmlns:a16="http://schemas.microsoft.com/office/drawing/2014/main" id="{95D4202E-9EF1-A0F6-0C9A-3E04E44EA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96452" y="5319920"/>
            <a:ext cx="1327817" cy="1327817"/>
          </a:xfrm>
          <a:prstGeom prst="rect">
            <a:avLst/>
          </a:prstGeom>
          <a:noFill/>
          <a:extLst>
            <a:ext uri="{909E8E84-426E-40DD-AFC4-6F175D3DCCD1}">
              <a14:hiddenFill xmlns:a14="http://schemas.microsoft.com/office/drawing/2010/main">
                <a:solidFill>
                  <a:srgbClr val="FFFFFF"/>
                </a:solidFill>
              </a14:hiddenFill>
            </a:ext>
          </a:extLst>
        </p:spPr>
      </p:pic>
      <p:sp>
        <p:nvSpPr>
          <p:cNvPr id="1033" name="Speech Bubble: Oval 1032">
            <a:extLst>
              <a:ext uri="{FF2B5EF4-FFF2-40B4-BE49-F238E27FC236}">
                <a16:creationId xmlns:a16="http://schemas.microsoft.com/office/drawing/2014/main" id="{DBE117DC-98FA-7001-9455-761A70AA4808}"/>
              </a:ext>
            </a:extLst>
          </p:cNvPr>
          <p:cNvSpPr/>
          <p:nvPr/>
        </p:nvSpPr>
        <p:spPr>
          <a:xfrm>
            <a:off x="7278688" y="315142"/>
            <a:ext cx="2035693" cy="1078680"/>
          </a:xfrm>
          <a:prstGeom prst="wedgeEllipseCallout">
            <a:avLst>
              <a:gd name="adj1" fmla="val 58083"/>
              <a:gd name="adj2" fmla="val -17130"/>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Woche</a:t>
            </a:r>
            <a:endParaRPr lang="en-GB" sz="2400" dirty="0">
              <a:solidFill>
                <a:srgbClr val="002060"/>
              </a:solidFill>
              <a:latin typeface="Century Gothic" panose="020B0502020202020204" pitchFamily="34" charset="0"/>
            </a:endParaRPr>
          </a:p>
        </p:txBody>
      </p:sp>
      <p:pic>
        <p:nvPicPr>
          <p:cNvPr id="1037" name="Picture 1036" descr="A cartoon of a person with his hands in his pockets&#10;&#10;Description automatically generated">
            <a:extLst>
              <a:ext uri="{FF2B5EF4-FFF2-40B4-BE49-F238E27FC236}">
                <a16:creationId xmlns:a16="http://schemas.microsoft.com/office/drawing/2014/main" id="{D11FBD1A-542F-F9E4-55A3-330F8D6DEB79}"/>
              </a:ext>
            </a:extLst>
          </p:cNvPr>
          <p:cNvPicPr>
            <a:picLocks noChangeAspect="1"/>
          </p:cNvPicPr>
          <p:nvPr/>
        </p:nvPicPr>
        <p:blipFill rotWithShape="1">
          <a:blip r:embed="rId27">
            <a:extLst>
              <a:ext uri="{28A0092B-C50C-407E-A947-70E740481C1C}">
                <a14:useLocalDpi xmlns:a14="http://schemas.microsoft.com/office/drawing/2010/main" val="0"/>
              </a:ext>
            </a:extLst>
          </a:blip>
          <a:srcRect t="-1" b="61482"/>
          <a:stretch/>
        </p:blipFill>
        <p:spPr>
          <a:xfrm>
            <a:off x="9201708" y="-213703"/>
            <a:ext cx="1688052" cy="1682783"/>
          </a:xfrm>
          <a:prstGeom prst="rect">
            <a:avLst/>
          </a:prstGeom>
        </p:spPr>
      </p:pic>
      <p:pic>
        <p:nvPicPr>
          <p:cNvPr id="1039" name="Picture 1038">
            <a:extLst>
              <a:ext uri="{FF2B5EF4-FFF2-40B4-BE49-F238E27FC236}">
                <a16:creationId xmlns:a16="http://schemas.microsoft.com/office/drawing/2014/main" id="{FDB38DF7-D419-EEA9-DBF4-94EB1ABE620D}"/>
              </a:ext>
            </a:extLst>
          </p:cNvPr>
          <p:cNvPicPr>
            <a:picLocks noChangeAspect="1"/>
          </p:cNvPicPr>
          <p:nvPr/>
        </p:nvPicPr>
        <p:blipFill>
          <a:blip r:embed="rId28"/>
          <a:stretch>
            <a:fillRect/>
          </a:stretch>
        </p:blipFill>
        <p:spPr>
          <a:xfrm>
            <a:off x="6294584" y="2996911"/>
            <a:ext cx="1307945" cy="1255628"/>
          </a:xfrm>
          <a:prstGeom prst="rect">
            <a:avLst/>
          </a:prstGeom>
        </p:spPr>
      </p:pic>
      <p:pic>
        <p:nvPicPr>
          <p:cNvPr id="1040" name="Picture 6" descr="Free Basketball Ball vector and picture">
            <a:extLst>
              <a:ext uri="{FF2B5EF4-FFF2-40B4-BE49-F238E27FC236}">
                <a16:creationId xmlns:a16="http://schemas.microsoft.com/office/drawing/2014/main" id="{2DF87687-1F1D-9895-C871-EB1FFA73D3A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64583" y="3015301"/>
            <a:ext cx="1203129" cy="120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2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Schreib</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auf Deutsch und auf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Englisch</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2785377903"/>
              </p:ext>
            </p:extLst>
          </p:nvPr>
        </p:nvGraphicFramePr>
        <p:xfrm>
          <a:off x="332908" y="1255897"/>
          <a:ext cx="5149841" cy="3665274"/>
        </p:xfrm>
        <a:graphic>
          <a:graphicData uri="http://schemas.openxmlformats.org/drawingml/2006/table">
            <a:tbl>
              <a:tblPr>
                <a:tableStyleId>{5940675A-B579-460E-94D1-54222C63F5DA}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latin typeface="Century Gothic" panose="020B0502020202020204" pitchFamily="34" charset="0"/>
                        </a:rPr>
                        <a:t>morgen</a:t>
                      </a: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Donnerstag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Samstag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extLst>
                  <a:ext uri="{0D108BD9-81ED-4DB2-BD59-A6C34878D82A}">
                    <a16:rowId xmlns:a16="http://schemas.microsoft.com/office/drawing/2014/main" val="10004"/>
                  </a:ext>
                </a:extLst>
              </a:tr>
            </a:tbl>
          </a:graphicData>
        </a:graphic>
      </p:graphicFrame>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missing days of the week.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862301" y="954614"/>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Translate the sentences into English.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83483174"/>
              </p:ext>
            </p:extLst>
          </p:nvPr>
        </p:nvGraphicFramePr>
        <p:xfrm>
          <a:off x="5958998" y="1352078"/>
          <a:ext cx="5946931" cy="3872385"/>
        </p:xfrm>
        <a:graphic>
          <a:graphicData uri="http://schemas.openxmlformats.org/drawingml/2006/table">
            <a:tbl>
              <a:tblPr>
                <a:tableStyleId>{5940675A-B579-460E-94D1-54222C63F5DA}</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latin typeface="Century Gothic" panose="020B0502020202020204" pitchFamily="34" charset="0"/>
                        </a:rPr>
                        <a:t>1.</a:t>
                      </a:r>
                    </a:p>
                  </a:txBody>
                  <a:tcPr anchor="ctr"/>
                </a:tc>
                <a:tc>
                  <a:txBody>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Freitag?</a:t>
                      </a: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75379" y="116796"/>
            <a:ext cx="1000677" cy="735633"/>
          </a:xfrm>
          <a:prstGeom prst="rect">
            <a:avLst/>
          </a:prstGeom>
        </p:spPr>
      </p:pic>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819107" y="4147882"/>
            <a:ext cx="9795634" cy="3614026"/>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Montag</a:t>
            </a:r>
          </a:p>
        </p:txBody>
      </p:sp>
      <p:pic>
        <p:nvPicPr>
          <p:cNvPr id="12" name="Picture 11">
            <a:extLst>
              <a:ext uri="{FF2B5EF4-FFF2-40B4-BE49-F238E27FC236}">
                <a16:creationId xmlns:a16="http://schemas.microsoft.com/office/drawing/2014/main" id="{2A6B9C32-F642-4896-B906-74A667F595A5}"/>
              </a:ext>
            </a:extLst>
          </p:cNvPr>
          <p:cNvPicPr>
            <a:picLocks noChangeAspect="1"/>
          </p:cNvPicPr>
          <p:nvPr/>
        </p:nvPicPr>
        <p:blipFill>
          <a:blip r:embed="rId7"/>
          <a:stretch>
            <a:fillRect/>
          </a:stretch>
        </p:blipFill>
        <p:spPr>
          <a:xfrm>
            <a:off x="10986798" y="-179122"/>
            <a:ext cx="1255885" cy="1255885"/>
          </a:xfrm>
          <a:prstGeom prst="rect">
            <a:avLst/>
          </a:prstGeom>
        </p:spPr>
      </p:pic>
    </p:spTree>
    <p:extLst>
      <p:ext uri="{BB962C8B-B14F-4D97-AF65-F5344CB8AC3E}">
        <p14:creationId xmlns:p14="http://schemas.microsoft.com/office/powerpoint/2010/main" val="258596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66111913"/>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Schüler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Spielerin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52994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11340923"/>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totally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player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63495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Arial"/>
                <a:ea typeface="+mn-ea"/>
                <a:cs typeface="+mn-cs"/>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4"/>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German [v] sounds very like the English [f] sound.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ergessen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dirty="0">
                <a:ln w="12700" cmpd="sng">
                  <a:solidFill>
                    <a:prstClr val="black"/>
                  </a:solidFill>
                  <a:prstDash val="solid"/>
                </a:ln>
                <a:solidFill>
                  <a:srgbClr val="FF0066"/>
                </a:solidFill>
                <a:effectLst/>
                <a:uLnTx/>
                <a:uFillTx/>
                <a:latin typeface="Century Gothic"/>
                <a:ea typeface="+mn-ea"/>
                <a:cs typeface="+mn-cs"/>
              </a:rPr>
              <a:t>4</a:t>
            </a:r>
          </a:p>
        </p:txBody>
      </p:sp>
    </p:spTree>
    <p:extLst>
      <p:ext uri="{BB962C8B-B14F-4D97-AF65-F5344CB8AC3E}">
        <p14:creationId xmlns:p14="http://schemas.microsoft.com/office/powerpoint/2010/main" val="1043199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691" y="2448880"/>
            <a:ext cx="1139657" cy="1688382"/>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74158" y="1373378"/>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8434" y="2380462"/>
            <a:ext cx="894644" cy="1215365"/>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1373379"/>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9520" y="6033911"/>
            <a:ext cx="855504" cy="716236"/>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65315" y="4940163"/>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758883" y="4940164"/>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5450" y="6010453"/>
            <a:ext cx="740612" cy="79707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 A German [w] sounds like an English [v].</a:t>
            </a:r>
          </a:p>
        </p:txBody>
      </p:sp>
    </p:spTree>
    <p:extLst>
      <p:ext uri="{BB962C8B-B14F-4D97-AF65-F5344CB8AC3E}">
        <p14:creationId xmlns:p14="http://schemas.microsoft.com/office/powerpoint/2010/main" val="36833195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extLst>
              <a:ext uri="{FF2B5EF4-FFF2-40B4-BE49-F238E27FC236}">
                <a16:creationId xmlns:a16="http://schemas.microsoft.com/office/drawing/2014/main" id="{7AB1EE10-8E97-42E5-B02C-6F066DB684C2}"/>
              </a:ext>
            </a:extLst>
          </p:cNvPr>
          <p:cNvSpPr txBox="1"/>
          <p:nvPr/>
        </p:nvSpPr>
        <p:spPr>
          <a:xfrm>
            <a:off x="18450" y="638896"/>
            <a:ext cx="878738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Ronja, and their parents are exploring Zurich. </a:t>
            </a:r>
            <a:b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b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Where are they?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CustomShape 3">
            <a:extLst>
              <a:ext uri="{FF2B5EF4-FFF2-40B4-BE49-F238E27FC236}">
                <a16:creationId xmlns:a16="http://schemas.microsoft.com/office/drawing/2014/main" id="{61257E20-6762-47D4-1449-553933B38B0A}"/>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31E31BC5-283B-F1C5-CC8C-57F390B36ED1}"/>
              </a:ext>
            </a:extLst>
          </p:cNvPr>
          <p:cNvSpPr txBox="1">
            <a:spLocks/>
          </p:cNvSpPr>
          <p:nvPr/>
        </p:nvSpPr>
        <p:spPr>
          <a:xfrm>
            <a:off x="10524687" y="1165124"/>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AFD236A3-97BC-02DF-D107-B296959E4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Rectangle: Rounded Corners 8">
            <a:extLst>
              <a:ext uri="{FF2B5EF4-FFF2-40B4-BE49-F238E27FC236}">
                <a16:creationId xmlns:a16="http://schemas.microsoft.com/office/drawing/2014/main" id="{CADF78CD-FEDF-7253-A80D-62F820E93AB4}"/>
              </a:ext>
            </a:extLst>
          </p:cNvPr>
          <p:cNvSpPr/>
          <p:nvPr/>
        </p:nvSpPr>
        <p:spPr>
          <a:xfrm>
            <a:off x="910482" y="6165441"/>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Fluss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DC68B375-D0AB-A307-702B-82A625168E61}"/>
              </a:ext>
            </a:extLst>
          </p:cNvPr>
          <p:cNvSpPr/>
          <p:nvPr/>
        </p:nvSpPr>
        <p:spPr>
          <a:xfrm>
            <a:off x="3699927" y="3448804"/>
            <a:ext cx="169644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Volkshaus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447FA6B0-B938-20D3-29AB-9F2BF6DFB84B}"/>
              </a:ext>
            </a:extLst>
          </p:cNvPr>
          <p:cNvSpPr/>
          <p:nvPr/>
        </p:nvSpPr>
        <p:spPr>
          <a:xfrm>
            <a:off x="6489372" y="3448805"/>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Konstruktiv</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F8C05019-0BA3-E850-0CEB-C414AE58D0F3}"/>
              </a:ext>
            </a:extLst>
          </p:cNvPr>
          <p:cNvSpPr/>
          <p:nvPr/>
        </p:nvSpPr>
        <p:spPr>
          <a:xfrm>
            <a:off x="9384105" y="3448802"/>
            <a:ext cx="1699928"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Lindenhof</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DCE61E95-C97D-C89B-BA29-D43AEDB85C29}"/>
              </a:ext>
            </a:extLst>
          </p:cNvPr>
          <p:cNvSpPr/>
          <p:nvPr/>
        </p:nvSpPr>
        <p:spPr>
          <a:xfrm>
            <a:off x="3203180" y="6163269"/>
            <a:ext cx="234945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Englischviertel</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7B746D5A-48A0-6477-7D60-DC32A5582594}"/>
              </a:ext>
            </a:extLst>
          </p:cNvPr>
          <p:cNvSpPr/>
          <p:nvPr/>
        </p:nvSpPr>
        <p:spPr>
          <a:xfrm>
            <a:off x="6732965" y="6163268"/>
            <a:ext cx="136900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Verein</a:t>
            </a:r>
          </a:p>
        </p:txBody>
      </p:sp>
      <p:sp>
        <p:nvSpPr>
          <p:cNvPr id="40" name="Rectangle: Rounded Corners 39">
            <a:extLst>
              <a:ext uri="{FF2B5EF4-FFF2-40B4-BE49-F238E27FC236}">
                <a16:creationId xmlns:a16="http://schemas.microsoft.com/office/drawing/2014/main" id="{6423E6CD-E7A3-89A9-11BE-643D40C53A57}"/>
              </a:ext>
            </a:extLst>
          </p:cNvPr>
          <p:cNvSpPr/>
          <p:nvPr/>
        </p:nvSpPr>
        <p:spPr>
          <a:xfrm>
            <a:off x="9614261" y="6163267"/>
            <a:ext cx="145235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Freibad</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Rectangle: Rounded Corners 40">
            <a:extLst>
              <a:ext uri="{FF2B5EF4-FFF2-40B4-BE49-F238E27FC236}">
                <a16:creationId xmlns:a16="http://schemas.microsoft.com/office/drawing/2014/main" id="{CF7583CE-DC98-41D9-FEE6-F4A944AB603B}"/>
              </a:ext>
            </a:extLst>
          </p:cNvPr>
          <p:cNvSpPr/>
          <p:nvPr/>
        </p:nvSpPr>
        <p:spPr>
          <a:xfrm>
            <a:off x="910482" y="3448802"/>
            <a:ext cx="169644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Verlag</a:t>
            </a:r>
          </a:p>
        </p:txBody>
      </p:sp>
      <p:grpSp>
        <p:nvGrpSpPr>
          <p:cNvPr id="55" name="Group 54">
            <a:extLst>
              <a:ext uri="{FF2B5EF4-FFF2-40B4-BE49-F238E27FC236}">
                <a16:creationId xmlns:a16="http://schemas.microsoft.com/office/drawing/2014/main" id="{F1C219D2-C0A2-84A7-A65D-4332BB67DB12}"/>
              </a:ext>
            </a:extLst>
          </p:cNvPr>
          <p:cNvGrpSpPr/>
          <p:nvPr/>
        </p:nvGrpSpPr>
        <p:grpSpPr>
          <a:xfrm>
            <a:off x="7969872" y="76693"/>
            <a:ext cx="1800180" cy="1459620"/>
            <a:chOff x="7561785" y="284464"/>
            <a:chExt cx="2733655" cy="2230982"/>
          </a:xfrm>
        </p:grpSpPr>
        <p:pic>
          <p:nvPicPr>
            <p:cNvPr id="48" name="Picture 47" descr="A cartoon of a person with her arms crossed&#10;&#10;Description automatically generated">
              <a:extLst>
                <a:ext uri="{FF2B5EF4-FFF2-40B4-BE49-F238E27FC236}">
                  <a16:creationId xmlns:a16="http://schemas.microsoft.com/office/drawing/2014/main" id="{287C3272-C587-F751-7479-CC475924D915}"/>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51" name="Picture 50" descr="A person in a white shirt&#10;&#10;Description automatically generated">
              <a:extLst>
                <a:ext uri="{FF2B5EF4-FFF2-40B4-BE49-F238E27FC236}">
                  <a16:creationId xmlns:a16="http://schemas.microsoft.com/office/drawing/2014/main" id="{A44196A5-45F9-501F-3A34-9072034F88AC}"/>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53" name="Picture 52" descr="A cartoon of two women&#10;&#10;Description automatically generated">
              <a:extLst>
                <a:ext uri="{FF2B5EF4-FFF2-40B4-BE49-F238E27FC236}">
                  <a16:creationId xmlns:a16="http://schemas.microsoft.com/office/drawing/2014/main" id="{A5379CD9-B043-97D1-296B-3CC42BA940C2}"/>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sp>
        <p:nvSpPr>
          <p:cNvPr id="56" name="Google Shape;342;p5">
            <a:extLst>
              <a:ext uri="{FF2B5EF4-FFF2-40B4-BE49-F238E27FC236}">
                <a16:creationId xmlns:a16="http://schemas.microsoft.com/office/drawing/2014/main" id="{AC23C925-6879-C9EA-FCEA-111AF13800E3}"/>
              </a:ext>
            </a:extLst>
          </p:cNvPr>
          <p:cNvSpPr txBox="1"/>
          <p:nvPr/>
        </p:nvSpPr>
        <p:spPr>
          <a:xfrm>
            <a:off x="3044080" y="151369"/>
            <a:ext cx="29300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Heute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62" name="Picture 61">
            <a:extLst>
              <a:ext uri="{FF2B5EF4-FFF2-40B4-BE49-F238E27FC236}">
                <a16:creationId xmlns:a16="http://schemas.microsoft.com/office/drawing/2014/main" id="{6085A297-4437-79B1-C50D-37B6F1DA70D7}"/>
              </a:ext>
            </a:extLst>
          </p:cNvPr>
          <p:cNvPicPr>
            <a:picLocks noChangeAspect="1"/>
          </p:cNvPicPr>
          <p:nvPr/>
        </p:nvPicPr>
        <p:blipFill rotWithShape="1">
          <a:blip r:embed="rId7"/>
          <a:srcRect b="30143"/>
          <a:stretch/>
        </p:blipFill>
        <p:spPr>
          <a:xfrm>
            <a:off x="3681197" y="1823991"/>
            <a:ext cx="1655766" cy="1542228"/>
          </a:xfrm>
          <a:prstGeom prst="rect">
            <a:avLst/>
          </a:prstGeom>
        </p:spPr>
      </p:pic>
      <p:pic>
        <p:nvPicPr>
          <p:cNvPr id="65" name="Picture 64">
            <a:extLst>
              <a:ext uri="{FF2B5EF4-FFF2-40B4-BE49-F238E27FC236}">
                <a16:creationId xmlns:a16="http://schemas.microsoft.com/office/drawing/2014/main" id="{F41A77C8-9889-3CDC-02D9-971046A80FF4}"/>
              </a:ext>
            </a:extLst>
          </p:cNvPr>
          <p:cNvPicPr>
            <a:picLocks noChangeAspect="1"/>
          </p:cNvPicPr>
          <p:nvPr/>
        </p:nvPicPr>
        <p:blipFill rotWithShape="1">
          <a:blip r:embed="rId8"/>
          <a:srcRect t="3852" r="16511" b="-1149"/>
          <a:stretch/>
        </p:blipFill>
        <p:spPr>
          <a:xfrm>
            <a:off x="6438643" y="1796630"/>
            <a:ext cx="1999963" cy="1569589"/>
          </a:xfrm>
          <a:prstGeom prst="rect">
            <a:avLst/>
          </a:prstGeom>
        </p:spPr>
      </p:pic>
      <p:pic>
        <p:nvPicPr>
          <p:cNvPr id="67" name="Picture 66">
            <a:extLst>
              <a:ext uri="{FF2B5EF4-FFF2-40B4-BE49-F238E27FC236}">
                <a16:creationId xmlns:a16="http://schemas.microsoft.com/office/drawing/2014/main" id="{B02448AE-3DAB-50C2-C751-96E1662765D7}"/>
              </a:ext>
            </a:extLst>
          </p:cNvPr>
          <p:cNvPicPr>
            <a:picLocks noChangeAspect="1"/>
          </p:cNvPicPr>
          <p:nvPr/>
        </p:nvPicPr>
        <p:blipFill>
          <a:blip r:embed="rId9"/>
          <a:stretch>
            <a:fillRect/>
          </a:stretch>
        </p:blipFill>
        <p:spPr>
          <a:xfrm>
            <a:off x="9078301" y="1826880"/>
            <a:ext cx="2311536" cy="1542228"/>
          </a:xfrm>
          <a:prstGeom prst="rect">
            <a:avLst/>
          </a:prstGeom>
        </p:spPr>
      </p:pic>
      <p:pic>
        <p:nvPicPr>
          <p:cNvPr id="69" name="Picture 68">
            <a:extLst>
              <a:ext uri="{FF2B5EF4-FFF2-40B4-BE49-F238E27FC236}">
                <a16:creationId xmlns:a16="http://schemas.microsoft.com/office/drawing/2014/main" id="{D6B949C6-3CB0-1069-01E5-2C9EB0E9CF95}"/>
              </a:ext>
            </a:extLst>
          </p:cNvPr>
          <p:cNvPicPr>
            <a:picLocks noChangeAspect="1"/>
          </p:cNvPicPr>
          <p:nvPr/>
        </p:nvPicPr>
        <p:blipFill rotWithShape="1">
          <a:blip r:embed="rId10"/>
          <a:srcRect l="15558" r="7513"/>
          <a:stretch/>
        </p:blipFill>
        <p:spPr>
          <a:xfrm>
            <a:off x="322329" y="4316009"/>
            <a:ext cx="2485571" cy="1681120"/>
          </a:xfrm>
          <a:prstGeom prst="rect">
            <a:avLst/>
          </a:prstGeom>
        </p:spPr>
      </p:pic>
      <p:pic>
        <p:nvPicPr>
          <p:cNvPr id="71" name="Picture 70">
            <a:extLst>
              <a:ext uri="{FF2B5EF4-FFF2-40B4-BE49-F238E27FC236}">
                <a16:creationId xmlns:a16="http://schemas.microsoft.com/office/drawing/2014/main" id="{43D3C7DB-9A8D-7DE2-AF4B-A3B848934E85}"/>
              </a:ext>
            </a:extLst>
          </p:cNvPr>
          <p:cNvPicPr>
            <a:picLocks noChangeAspect="1"/>
          </p:cNvPicPr>
          <p:nvPr/>
        </p:nvPicPr>
        <p:blipFill>
          <a:blip r:embed="rId11"/>
          <a:stretch>
            <a:fillRect/>
          </a:stretch>
        </p:blipFill>
        <p:spPr>
          <a:xfrm>
            <a:off x="3107811" y="4316009"/>
            <a:ext cx="2540188" cy="1690813"/>
          </a:xfrm>
          <a:prstGeom prst="rect">
            <a:avLst/>
          </a:prstGeom>
        </p:spPr>
      </p:pic>
      <p:pic>
        <p:nvPicPr>
          <p:cNvPr id="73" name="Picture 72">
            <a:extLst>
              <a:ext uri="{FF2B5EF4-FFF2-40B4-BE49-F238E27FC236}">
                <a16:creationId xmlns:a16="http://schemas.microsoft.com/office/drawing/2014/main" id="{00343EDC-F69A-8DBD-6DE7-C0C1426E76EF}"/>
              </a:ext>
            </a:extLst>
          </p:cNvPr>
          <p:cNvPicPr>
            <a:picLocks noChangeAspect="1"/>
          </p:cNvPicPr>
          <p:nvPr/>
        </p:nvPicPr>
        <p:blipFill>
          <a:blip r:embed="rId12"/>
          <a:stretch>
            <a:fillRect/>
          </a:stretch>
        </p:blipFill>
        <p:spPr>
          <a:xfrm>
            <a:off x="9063995" y="4302348"/>
            <a:ext cx="2540187" cy="1694781"/>
          </a:xfrm>
          <a:prstGeom prst="rect">
            <a:avLst/>
          </a:prstGeom>
        </p:spPr>
      </p:pic>
      <p:pic>
        <p:nvPicPr>
          <p:cNvPr id="1026" name="Picture 2" descr="Free Internet Business Editorial photo and picture">
            <a:extLst>
              <a:ext uri="{FF2B5EF4-FFF2-40B4-BE49-F238E27FC236}">
                <a16:creationId xmlns:a16="http://schemas.microsoft.com/office/drawing/2014/main" id="{C8BE2341-AE9C-459B-30D7-DE94106840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314" y="1578290"/>
            <a:ext cx="2105978" cy="2246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ennis racket tennis tennis ball vector">
            <a:extLst>
              <a:ext uri="{FF2B5EF4-FFF2-40B4-BE49-F238E27FC236}">
                <a16:creationId xmlns:a16="http://schemas.microsoft.com/office/drawing/2014/main" id="{119C50FF-73B6-1296-5420-7ADA103251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7228" y="4594619"/>
            <a:ext cx="2220476" cy="1110238"/>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D00026F2-0FE2-FE67-92ED-2C97EF9E7001}"/>
              </a:ext>
            </a:extLst>
          </p:cNvPr>
          <p:cNvGrpSpPr/>
          <p:nvPr/>
        </p:nvGrpSpPr>
        <p:grpSpPr>
          <a:xfrm>
            <a:off x="6169322" y="4231346"/>
            <a:ext cx="1121757" cy="918392"/>
            <a:chOff x="7561785" y="284464"/>
            <a:chExt cx="2733655" cy="2230982"/>
          </a:xfrm>
        </p:grpSpPr>
        <p:pic>
          <p:nvPicPr>
            <p:cNvPr id="77" name="Picture 76" descr="A cartoon of a person with her arms crossed&#10;&#10;Description automatically generated">
              <a:extLst>
                <a:ext uri="{FF2B5EF4-FFF2-40B4-BE49-F238E27FC236}">
                  <a16:creationId xmlns:a16="http://schemas.microsoft.com/office/drawing/2014/main" id="{DBEE564F-42EF-DB68-D6A1-39695562C3FE}"/>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78" name="Picture 77" descr="A person in a white shirt&#10;&#10;Description automatically generated">
              <a:extLst>
                <a:ext uri="{FF2B5EF4-FFF2-40B4-BE49-F238E27FC236}">
                  <a16:creationId xmlns:a16="http://schemas.microsoft.com/office/drawing/2014/main" id="{59301D6F-9293-4287-8C1C-6DB2AE354274}"/>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79" name="Picture 78" descr="A cartoon of two women&#10;&#10;Description automatically generated">
              <a:extLst>
                <a:ext uri="{FF2B5EF4-FFF2-40B4-BE49-F238E27FC236}">
                  <a16:creationId xmlns:a16="http://schemas.microsoft.com/office/drawing/2014/main" id="{C1F0D3A4-786F-E48B-1344-EBC09B81C096}"/>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0" name="Group 79">
            <a:extLst>
              <a:ext uri="{FF2B5EF4-FFF2-40B4-BE49-F238E27FC236}">
                <a16:creationId xmlns:a16="http://schemas.microsoft.com/office/drawing/2014/main" id="{D32D6031-96FD-C7F0-BE44-3DD5C9103998}"/>
              </a:ext>
            </a:extLst>
          </p:cNvPr>
          <p:cNvGrpSpPr/>
          <p:nvPr/>
        </p:nvGrpSpPr>
        <p:grpSpPr>
          <a:xfrm>
            <a:off x="3041502" y="1714302"/>
            <a:ext cx="1121757" cy="918392"/>
            <a:chOff x="7561785" y="284464"/>
            <a:chExt cx="2733655" cy="2230982"/>
          </a:xfrm>
        </p:grpSpPr>
        <p:pic>
          <p:nvPicPr>
            <p:cNvPr id="81" name="Picture 80" descr="A cartoon of a person with her arms crossed&#10;&#10;Description automatically generated">
              <a:extLst>
                <a:ext uri="{FF2B5EF4-FFF2-40B4-BE49-F238E27FC236}">
                  <a16:creationId xmlns:a16="http://schemas.microsoft.com/office/drawing/2014/main" id="{5CB91272-2DBB-D874-FA76-BD1026F2C5AC}"/>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82" name="Picture 81" descr="A person in a white shirt&#10;&#10;Description automatically generated">
              <a:extLst>
                <a:ext uri="{FF2B5EF4-FFF2-40B4-BE49-F238E27FC236}">
                  <a16:creationId xmlns:a16="http://schemas.microsoft.com/office/drawing/2014/main" id="{5062CAA2-991F-7289-232E-43C99DC7152B}"/>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83" name="Picture 82" descr="A cartoon of two women&#10;&#10;Description automatically generated">
              <a:extLst>
                <a:ext uri="{FF2B5EF4-FFF2-40B4-BE49-F238E27FC236}">
                  <a16:creationId xmlns:a16="http://schemas.microsoft.com/office/drawing/2014/main" id="{7F0CFCA5-2212-2C87-F3EA-E414CAEF6E5F}"/>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4" name="Group 83">
            <a:extLst>
              <a:ext uri="{FF2B5EF4-FFF2-40B4-BE49-F238E27FC236}">
                <a16:creationId xmlns:a16="http://schemas.microsoft.com/office/drawing/2014/main" id="{05A2BBBC-9EAD-7441-B703-9E632C34F33F}"/>
              </a:ext>
            </a:extLst>
          </p:cNvPr>
          <p:cNvGrpSpPr/>
          <p:nvPr/>
        </p:nvGrpSpPr>
        <p:grpSpPr>
          <a:xfrm>
            <a:off x="8757649" y="4178058"/>
            <a:ext cx="1121757" cy="918392"/>
            <a:chOff x="7561785" y="284464"/>
            <a:chExt cx="2733655" cy="2230982"/>
          </a:xfrm>
        </p:grpSpPr>
        <p:pic>
          <p:nvPicPr>
            <p:cNvPr id="85" name="Picture 84" descr="A cartoon of a person with her arms crossed&#10;&#10;Description automatically generated">
              <a:extLst>
                <a:ext uri="{FF2B5EF4-FFF2-40B4-BE49-F238E27FC236}">
                  <a16:creationId xmlns:a16="http://schemas.microsoft.com/office/drawing/2014/main" id="{05ED3581-82F4-6F90-5CB9-22106D39985F}"/>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86" name="Picture 85" descr="A person in a white shirt&#10;&#10;Description automatically generated">
              <a:extLst>
                <a:ext uri="{FF2B5EF4-FFF2-40B4-BE49-F238E27FC236}">
                  <a16:creationId xmlns:a16="http://schemas.microsoft.com/office/drawing/2014/main" id="{2EAE10B8-6AA1-1F1A-CC21-825C37BE1C61}"/>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87" name="Picture 86" descr="A cartoon of two women&#10;&#10;Description automatically generated">
              <a:extLst>
                <a:ext uri="{FF2B5EF4-FFF2-40B4-BE49-F238E27FC236}">
                  <a16:creationId xmlns:a16="http://schemas.microsoft.com/office/drawing/2014/main" id="{78B89A81-FC02-E85D-01E1-1EFCBCD6BBB0}"/>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8" name="Group 87">
            <a:extLst>
              <a:ext uri="{FF2B5EF4-FFF2-40B4-BE49-F238E27FC236}">
                <a16:creationId xmlns:a16="http://schemas.microsoft.com/office/drawing/2014/main" id="{C110B9BA-5352-1D34-4957-389F059D6D68}"/>
              </a:ext>
            </a:extLst>
          </p:cNvPr>
          <p:cNvGrpSpPr/>
          <p:nvPr/>
        </p:nvGrpSpPr>
        <p:grpSpPr>
          <a:xfrm>
            <a:off x="61846" y="4109371"/>
            <a:ext cx="1121757" cy="918392"/>
            <a:chOff x="7561785" y="284464"/>
            <a:chExt cx="2733655" cy="2230982"/>
          </a:xfrm>
        </p:grpSpPr>
        <p:pic>
          <p:nvPicPr>
            <p:cNvPr id="89" name="Picture 88" descr="A cartoon of a person with her arms crossed&#10;&#10;Description automatically generated">
              <a:extLst>
                <a:ext uri="{FF2B5EF4-FFF2-40B4-BE49-F238E27FC236}">
                  <a16:creationId xmlns:a16="http://schemas.microsoft.com/office/drawing/2014/main" id="{80B7E071-8D0A-020E-0318-A61080D7D455}"/>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0" name="Picture 89" descr="A person in a white shirt&#10;&#10;Description automatically generated">
              <a:extLst>
                <a:ext uri="{FF2B5EF4-FFF2-40B4-BE49-F238E27FC236}">
                  <a16:creationId xmlns:a16="http://schemas.microsoft.com/office/drawing/2014/main" id="{E8821129-3517-9D0F-90AD-9EC94D71A140}"/>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1" name="Picture 90" descr="A cartoon of two women&#10;&#10;Description automatically generated">
              <a:extLst>
                <a:ext uri="{FF2B5EF4-FFF2-40B4-BE49-F238E27FC236}">
                  <a16:creationId xmlns:a16="http://schemas.microsoft.com/office/drawing/2014/main" id="{71B75F4E-3A6C-A08D-C2E5-E667369C104B}"/>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92" name="Group 91">
            <a:extLst>
              <a:ext uri="{FF2B5EF4-FFF2-40B4-BE49-F238E27FC236}">
                <a16:creationId xmlns:a16="http://schemas.microsoft.com/office/drawing/2014/main" id="{00836F73-2E8A-8ED1-2F63-2764FE44AAAE}"/>
              </a:ext>
            </a:extLst>
          </p:cNvPr>
          <p:cNvGrpSpPr/>
          <p:nvPr/>
        </p:nvGrpSpPr>
        <p:grpSpPr>
          <a:xfrm>
            <a:off x="5804944" y="1663032"/>
            <a:ext cx="1121757" cy="918392"/>
            <a:chOff x="7561785" y="284464"/>
            <a:chExt cx="2733655" cy="2230982"/>
          </a:xfrm>
        </p:grpSpPr>
        <p:pic>
          <p:nvPicPr>
            <p:cNvPr id="93" name="Picture 92" descr="A cartoon of a person with her arms crossed&#10;&#10;Description automatically generated">
              <a:extLst>
                <a:ext uri="{FF2B5EF4-FFF2-40B4-BE49-F238E27FC236}">
                  <a16:creationId xmlns:a16="http://schemas.microsoft.com/office/drawing/2014/main" id="{0ADBCC9C-55FD-15EC-1E7C-A0F161847F87}"/>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4" name="Picture 93" descr="A person in a white shirt&#10;&#10;Description automatically generated">
              <a:extLst>
                <a:ext uri="{FF2B5EF4-FFF2-40B4-BE49-F238E27FC236}">
                  <a16:creationId xmlns:a16="http://schemas.microsoft.com/office/drawing/2014/main" id="{3FF64DE7-EEAB-F6B3-5C62-707B284FAF33}"/>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5" name="Picture 94" descr="A cartoon of two women&#10;&#10;Description automatically generated">
              <a:extLst>
                <a:ext uri="{FF2B5EF4-FFF2-40B4-BE49-F238E27FC236}">
                  <a16:creationId xmlns:a16="http://schemas.microsoft.com/office/drawing/2014/main" id="{C5EC61E8-504E-B49F-3387-56CDB42E429B}"/>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96" name="Group 95">
            <a:extLst>
              <a:ext uri="{FF2B5EF4-FFF2-40B4-BE49-F238E27FC236}">
                <a16:creationId xmlns:a16="http://schemas.microsoft.com/office/drawing/2014/main" id="{4FA540DA-19EB-515B-3C4E-2BE66EE7C5FD}"/>
              </a:ext>
            </a:extLst>
          </p:cNvPr>
          <p:cNvGrpSpPr/>
          <p:nvPr/>
        </p:nvGrpSpPr>
        <p:grpSpPr>
          <a:xfrm>
            <a:off x="437638" y="1754556"/>
            <a:ext cx="1121757" cy="918392"/>
            <a:chOff x="7561785" y="284464"/>
            <a:chExt cx="2733655" cy="2230982"/>
          </a:xfrm>
        </p:grpSpPr>
        <p:pic>
          <p:nvPicPr>
            <p:cNvPr id="97" name="Picture 96" descr="A cartoon of a person with her arms crossed&#10;&#10;Description automatically generated">
              <a:extLst>
                <a:ext uri="{FF2B5EF4-FFF2-40B4-BE49-F238E27FC236}">
                  <a16:creationId xmlns:a16="http://schemas.microsoft.com/office/drawing/2014/main" id="{BCEA61B9-8898-1DE2-AE12-EAB3FBF91AE1}"/>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8" name="Picture 97" descr="A person in a white shirt&#10;&#10;Description automatically generated">
              <a:extLst>
                <a:ext uri="{FF2B5EF4-FFF2-40B4-BE49-F238E27FC236}">
                  <a16:creationId xmlns:a16="http://schemas.microsoft.com/office/drawing/2014/main" id="{9D31658C-0ADF-3DA7-B5CA-B76842D5086F}"/>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9" name="Picture 98" descr="A cartoon of two women&#10;&#10;Description automatically generated">
              <a:extLst>
                <a:ext uri="{FF2B5EF4-FFF2-40B4-BE49-F238E27FC236}">
                  <a16:creationId xmlns:a16="http://schemas.microsoft.com/office/drawing/2014/main" id="{1D46A2A0-CFBE-1A71-35C2-14A6DC360A28}"/>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100" name="Group 99">
            <a:extLst>
              <a:ext uri="{FF2B5EF4-FFF2-40B4-BE49-F238E27FC236}">
                <a16:creationId xmlns:a16="http://schemas.microsoft.com/office/drawing/2014/main" id="{7F5C7CDD-9BE7-F6EA-4062-E6BF158B4B2E}"/>
              </a:ext>
            </a:extLst>
          </p:cNvPr>
          <p:cNvGrpSpPr/>
          <p:nvPr/>
        </p:nvGrpSpPr>
        <p:grpSpPr>
          <a:xfrm>
            <a:off x="2833691" y="4023646"/>
            <a:ext cx="1121757" cy="918392"/>
            <a:chOff x="7561785" y="284464"/>
            <a:chExt cx="2733655" cy="2230982"/>
          </a:xfrm>
        </p:grpSpPr>
        <p:pic>
          <p:nvPicPr>
            <p:cNvPr id="101" name="Picture 100" descr="A cartoon of a person with her arms crossed&#10;&#10;Description automatically generated">
              <a:extLst>
                <a:ext uri="{FF2B5EF4-FFF2-40B4-BE49-F238E27FC236}">
                  <a16:creationId xmlns:a16="http://schemas.microsoft.com/office/drawing/2014/main" id="{06B68D73-E0DA-7B51-3A70-DEC3E02CB652}"/>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102" name="Picture 101" descr="A person in a white shirt&#10;&#10;Description automatically generated">
              <a:extLst>
                <a:ext uri="{FF2B5EF4-FFF2-40B4-BE49-F238E27FC236}">
                  <a16:creationId xmlns:a16="http://schemas.microsoft.com/office/drawing/2014/main" id="{6CA356F9-DA21-DD19-832C-653240A0FB3D}"/>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103" name="Picture 102" descr="A cartoon of two women&#10;&#10;Description automatically generated">
              <a:extLst>
                <a:ext uri="{FF2B5EF4-FFF2-40B4-BE49-F238E27FC236}">
                  <a16:creationId xmlns:a16="http://schemas.microsoft.com/office/drawing/2014/main" id="{103D0AE1-BCF7-2184-DC24-36786CD02C60}"/>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104" name="Group 103">
            <a:extLst>
              <a:ext uri="{FF2B5EF4-FFF2-40B4-BE49-F238E27FC236}">
                <a16:creationId xmlns:a16="http://schemas.microsoft.com/office/drawing/2014/main" id="{E3716981-75AD-A889-148E-18A6B85D9763}"/>
              </a:ext>
            </a:extLst>
          </p:cNvPr>
          <p:cNvGrpSpPr/>
          <p:nvPr/>
        </p:nvGrpSpPr>
        <p:grpSpPr>
          <a:xfrm>
            <a:off x="8678089" y="1661694"/>
            <a:ext cx="1121757" cy="918392"/>
            <a:chOff x="7561785" y="284464"/>
            <a:chExt cx="2733655" cy="2230982"/>
          </a:xfrm>
        </p:grpSpPr>
        <p:pic>
          <p:nvPicPr>
            <p:cNvPr id="105" name="Picture 104" descr="A cartoon of a person with her arms crossed&#10;&#10;Description automatically generated">
              <a:extLst>
                <a:ext uri="{FF2B5EF4-FFF2-40B4-BE49-F238E27FC236}">
                  <a16:creationId xmlns:a16="http://schemas.microsoft.com/office/drawing/2014/main" id="{4951492D-F023-4541-83D0-157B4B81A30F}"/>
                </a:ext>
              </a:extLst>
            </p:cNvPr>
            <p:cNvPicPr>
              <a:picLocks noChangeAspect="1"/>
            </p:cNvPicPr>
            <p:nvPr/>
          </p:nvPicPr>
          <p:blipFill rotWithShape="1">
            <a:blip r:embed="rId4">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106" name="Picture 105" descr="A person in a white shirt&#10;&#10;Description automatically generated">
              <a:extLst>
                <a:ext uri="{FF2B5EF4-FFF2-40B4-BE49-F238E27FC236}">
                  <a16:creationId xmlns:a16="http://schemas.microsoft.com/office/drawing/2014/main" id="{6844D675-D287-3BC4-A0D8-3357067EB3BB}"/>
                </a:ext>
              </a:extLst>
            </p:cNvPr>
            <p:cNvPicPr>
              <a:picLocks noChangeAspect="1"/>
            </p:cNvPicPr>
            <p:nvPr/>
          </p:nvPicPr>
          <p:blipFill rotWithShape="1">
            <a:blip r:embed="rId5">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107" name="Picture 106" descr="A cartoon of two women&#10;&#10;Description automatically generated">
              <a:extLst>
                <a:ext uri="{FF2B5EF4-FFF2-40B4-BE49-F238E27FC236}">
                  <a16:creationId xmlns:a16="http://schemas.microsoft.com/office/drawing/2014/main" id="{0E3DCCEA-7F9D-5C83-0835-2FD1622058D7}"/>
                </a:ext>
              </a:extLst>
            </p:cNvPr>
            <p:cNvPicPr>
              <a:picLocks noChangeAspect="1"/>
            </p:cNvPicPr>
            <p:nvPr/>
          </p:nvPicPr>
          <p:blipFill rotWithShape="1">
            <a:blip r:embed="rId6">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spTree>
    <p:extLst>
      <p:ext uri="{BB962C8B-B14F-4D97-AF65-F5344CB8AC3E}">
        <p14:creationId xmlns:p14="http://schemas.microsoft.com/office/powerpoint/2010/main" val="18907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9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3"/>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4"/>
          <a:stretch>
            <a:fillRect/>
          </a:stretch>
        </p:blipFill>
        <p:spPr>
          <a:xfrm>
            <a:off x="10903832" y="1290843"/>
            <a:ext cx="1243692" cy="542591"/>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20057" y="597383"/>
            <a:ext cx="108556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mn-ea"/>
                <a:cs typeface="+mn-cs"/>
              </a:rPr>
              <a:t>Gabriel</a:t>
            </a:r>
            <a:r>
              <a:rPr kumimoji="0" lang="en-GB" sz="2400" i="0" u="none" strike="noStrike" kern="1200" cap="none" spc="-1" normalizeH="0" noProof="0" dirty="0">
                <a:ln>
                  <a:noFill/>
                </a:ln>
                <a:solidFill>
                  <a:srgbClr val="002060"/>
                </a:solidFill>
                <a:effectLst/>
                <a:uLnTx/>
                <a:uFillTx/>
                <a:latin typeface="Century gothic"/>
                <a:ea typeface="+mn-ea"/>
                <a:cs typeface="+mn-cs"/>
              </a:rPr>
              <a:t> messages </a:t>
            </a:r>
            <a:r>
              <a:rPr kumimoji="0" lang="en-GB" sz="2400" i="0" u="none" strike="noStrike" kern="1200" cap="none" spc="-1" normalizeH="0" noProof="0" dirty="0" err="1">
                <a:ln>
                  <a:noFill/>
                </a:ln>
                <a:solidFill>
                  <a:srgbClr val="002060"/>
                </a:solidFill>
                <a:effectLst/>
                <a:uLnTx/>
                <a:uFillTx/>
                <a:latin typeface="Century gothic"/>
                <a:ea typeface="+mn-ea"/>
                <a:cs typeface="+mn-cs"/>
              </a:rPr>
              <a:t>Lias</a:t>
            </a:r>
            <a:r>
              <a:rPr kumimoji="0" lang="en-GB" sz="2400" i="0" u="none" strike="noStrike" kern="1200" cap="none" spc="-1" normalizeH="0" noProof="0" dirty="0">
                <a:ln>
                  <a:noFill/>
                </a:ln>
                <a:solidFill>
                  <a:srgbClr val="002060"/>
                </a:solidFill>
                <a:effectLst/>
                <a:uLnTx/>
                <a:uFillTx/>
                <a:latin typeface="Century gothic"/>
                <a:ea typeface="+mn-ea"/>
                <a:cs typeface="+mn-cs"/>
              </a:rPr>
              <a:t> about 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baseline="0" dirty="0">
                <a:solidFill>
                  <a:srgbClr val="002060"/>
                </a:solidFill>
                <a:latin typeface="Century gothic"/>
              </a:rPr>
              <a:t>What does he do on each day?</a:t>
            </a:r>
            <a:endParaRPr kumimoji="0" lang="en-GB" sz="2400" i="0" u="none" strike="noStrike" kern="1200" cap="none" spc="-1" normalizeH="0" baseline="0" noProof="0" dirty="0">
              <a:ln>
                <a:noFill/>
              </a:ln>
              <a:solidFill>
                <a:srgbClr val="002060"/>
              </a:solidFill>
              <a:effectLst/>
              <a:uLnTx/>
              <a:uFillTx/>
              <a:latin typeface="Century gothic"/>
              <a:ea typeface="+mn-ea"/>
              <a:cs typeface="+mn-cs"/>
            </a:endParaRPr>
          </a:p>
        </p:txBody>
      </p:sp>
      <p:pic>
        <p:nvPicPr>
          <p:cNvPr id="34" name="Google Shape;338;p8">
            <a:hlinkClick r:id="" action="ppaction://noaction">
              <a:snd r:embed="rId5" name="T3_W1F_6.3.wav"/>
            </a:hlinkClick>
            <a:extLst>
              <a:ext uri="{FF2B5EF4-FFF2-40B4-BE49-F238E27FC236}">
                <a16:creationId xmlns:a16="http://schemas.microsoft.com/office/drawing/2014/main" id="{696447EC-B7B4-4FF7-88BD-26E07A11C6C2}"/>
              </a:ext>
            </a:extLst>
          </p:cNvPr>
          <p:cNvPicPr preferRelativeResize="0"/>
          <p:nvPr/>
        </p:nvPicPr>
        <p:blipFill rotWithShape="1">
          <a:blip r:embed="rId6">
            <a:alphaModFix/>
          </a:blip>
          <a:srcRect/>
          <a:stretch/>
        </p:blipFill>
        <p:spPr>
          <a:xfrm>
            <a:off x="387139" y="1649075"/>
            <a:ext cx="534978" cy="523220"/>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7" name="T3_W1F_6.4.wav"/>
            </a:hlinkClick>
            <a:extLst>
              <a:ext uri="{FF2B5EF4-FFF2-40B4-BE49-F238E27FC236}">
                <a16:creationId xmlns:a16="http://schemas.microsoft.com/office/drawing/2014/main" id="{A41080BD-22FD-4311-996B-970638EC2A84}"/>
              </a:ext>
            </a:extLst>
          </p:cNvPr>
          <p:cNvPicPr preferRelativeResize="0"/>
          <p:nvPr/>
        </p:nvPicPr>
        <p:blipFill rotWithShape="1">
          <a:blip r:embed="rId6">
            <a:alphaModFix/>
          </a:blip>
          <a:srcRect/>
          <a:stretch/>
        </p:blipFill>
        <p:spPr>
          <a:xfrm>
            <a:off x="397594" y="2374518"/>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8" name="T3_W1F_6.5.wav"/>
            </a:hlinkClick>
            <a:extLst>
              <a:ext uri="{FF2B5EF4-FFF2-40B4-BE49-F238E27FC236}">
                <a16:creationId xmlns:a16="http://schemas.microsoft.com/office/drawing/2014/main" id="{CF0F8A22-C5A5-4044-816A-0FB1BBF99969}"/>
              </a:ext>
            </a:extLst>
          </p:cNvPr>
          <p:cNvPicPr preferRelativeResize="0"/>
          <p:nvPr/>
        </p:nvPicPr>
        <p:blipFill rotWithShape="1">
          <a:blip r:embed="rId6">
            <a:alphaModFix/>
          </a:blip>
          <a:srcRect/>
          <a:stretch/>
        </p:blipFill>
        <p:spPr>
          <a:xfrm>
            <a:off x="397594" y="3167390"/>
            <a:ext cx="534978" cy="523220"/>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9" name="T3_W1F_6.6.wav"/>
            </a:hlinkClick>
            <a:extLst>
              <a:ext uri="{FF2B5EF4-FFF2-40B4-BE49-F238E27FC236}">
                <a16:creationId xmlns:a16="http://schemas.microsoft.com/office/drawing/2014/main" id="{4EE62145-1366-475F-A6D1-FFDC56617187}"/>
              </a:ext>
            </a:extLst>
          </p:cNvPr>
          <p:cNvPicPr preferRelativeResize="0"/>
          <p:nvPr/>
        </p:nvPicPr>
        <p:blipFill rotWithShape="1">
          <a:blip r:embed="rId6">
            <a:alphaModFix/>
          </a:blip>
          <a:srcRect/>
          <a:stretch/>
        </p:blipFill>
        <p:spPr>
          <a:xfrm>
            <a:off x="397594" y="3931189"/>
            <a:ext cx="534978" cy="523220"/>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0" name="T3_W1F_6.7.wav"/>
            </a:hlinkClick>
            <a:extLst>
              <a:ext uri="{FF2B5EF4-FFF2-40B4-BE49-F238E27FC236}">
                <a16:creationId xmlns:a16="http://schemas.microsoft.com/office/drawing/2014/main" id="{F5096BC5-1030-41A0-B4E8-B451CD43307F}"/>
              </a:ext>
            </a:extLst>
          </p:cNvPr>
          <p:cNvPicPr preferRelativeResize="0"/>
          <p:nvPr/>
        </p:nvPicPr>
        <p:blipFill rotWithShape="1">
          <a:blip r:embed="rId6">
            <a:alphaModFix/>
          </a:blip>
          <a:srcRect/>
          <a:stretch/>
        </p:blipFill>
        <p:spPr>
          <a:xfrm>
            <a:off x="397594" y="4694988"/>
            <a:ext cx="534978" cy="523220"/>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1" name="T3_W1F_6.8.wav"/>
            </a:hlinkClick>
            <a:extLst>
              <a:ext uri="{FF2B5EF4-FFF2-40B4-BE49-F238E27FC236}">
                <a16:creationId xmlns:a16="http://schemas.microsoft.com/office/drawing/2014/main" id="{FC473937-EF15-4563-B6BF-D73E8504BE34}"/>
              </a:ext>
            </a:extLst>
          </p:cNvPr>
          <p:cNvPicPr preferRelativeResize="0"/>
          <p:nvPr/>
        </p:nvPicPr>
        <p:blipFill rotWithShape="1">
          <a:blip r:embed="rId6">
            <a:alphaModFix/>
          </a:blip>
          <a:srcRect/>
          <a:stretch/>
        </p:blipFill>
        <p:spPr>
          <a:xfrm>
            <a:off x="387139" y="5429282"/>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2" name="T3_W1F_6.9.wav"/>
            </a:hlinkClick>
            <a:extLst>
              <a:ext uri="{FF2B5EF4-FFF2-40B4-BE49-F238E27FC236}">
                <a16:creationId xmlns:a16="http://schemas.microsoft.com/office/drawing/2014/main" id="{3B520553-C8F4-41AF-B105-236E572CC369}"/>
              </a:ext>
            </a:extLst>
          </p:cNvPr>
          <p:cNvPicPr preferRelativeResize="0"/>
          <p:nvPr/>
        </p:nvPicPr>
        <p:blipFill rotWithShape="1">
          <a:blip r:embed="rId6">
            <a:alphaModFix/>
          </a:blip>
          <a:srcRect/>
          <a:stretch/>
        </p:blipFill>
        <p:spPr>
          <a:xfrm>
            <a:off x="387139" y="6124517"/>
            <a:ext cx="534978" cy="523220"/>
          </a:xfrm>
          <a:prstGeom prst="rect">
            <a:avLst/>
          </a:prstGeom>
          <a:noFill/>
          <a:ln>
            <a:noFill/>
          </a:ln>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0F862DFA-F7C2-47A8-B629-520810761F22}"/>
              </a:ext>
            </a:extLst>
          </p:cNvPr>
          <p:cNvSpPr txBox="1"/>
          <p:nvPr/>
        </p:nvSpPr>
        <p:spPr>
          <a:xfrm>
            <a:off x="-15808" y="1477091"/>
            <a:ext cx="310108"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7</a:t>
            </a:r>
          </a:p>
        </p:txBody>
      </p:sp>
      <p:sp>
        <p:nvSpPr>
          <p:cNvPr id="43" name="Speech Bubble: Rectangle with Corners Rounded 42">
            <a:hlinkClick r:id="" action="ppaction://noaction">
              <a:snd r:embed="rId13"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a:ea typeface="+mn-ea"/>
                <a:cs typeface="+mn-cs"/>
              </a:rPr>
              <a:t>Hör</a:t>
            </a:r>
            <a:r>
              <a:rPr kumimoji="0" lang="en-GB" sz="2800" b="0" i="0" u="none" strike="noStrike" kern="1200" cap="none" spc="0" normalizeH="0" baseline="0" noProof="0" dirty="0">
                <a:ln>
                  <a:noFill/>
                </a:ln>
                <a:solidFill>
                  <a:prstClr val="white"/>
                </a:solidFill>
                <a:effectLst/>
                <a:uLnTx/>
                <a:uFillTx/>
                <a:latin typeface="Arial"/>
                <a:ea typeface="+mn-ea"/>
                <a:cs typeface="+mn-cs"/>
              </a:rPr>
              <a:t> </a:t>
            </a:r>
            <a:r>
              <a:rPr kumimoji="0" lang="en-GB" sz="2800" b="0" i="0" u="none" strike="noStrike" kern="1200" cap="none" spc="0" normalizeH="0" baseline="0" noProof="0" dirty="0" err="1">
                <a:ln>
                  <a:noFill/>
                </a:ln>
                <a:solidFill>
                  <a:prstClr val="white"/>
                </a:solidFill>
                <a:effectLst/>
                <a:uLnTx/>
                <a:uFillTx/>
                <a:latin typeface="Arial"/>
                <a:ea typeface="+mn-ea"/>
                <a:cs typeface="+mn-cs"/>
              </a:rPr>
              <a:t>zu</a:t>
            </a:r>
            <a:r>
              <a:rPr kumimoji="0" lang="en-GB" sz="2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97975" y="-155124"/>
            <a:ext cx="914400" cy="914400"/>
          </a:xfrm>
          <a:prstGeom prst="rect">
            <a:avLst/>
          </a:prstGeom>
        </p:spPr>
      </p:pic>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354E8770-6C53-1D82-6C2D-30E5731E45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8997" y="1647598"/>
            <a:ext cx="1839308" cy="507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ndered Image">
            <a:extLst>
              <a:ext uri="{FF2B5EF4-FFF2-40B4-BE49-F238E27FC236}">
                <a16:creationId xmlns:a16="http://schemas.microsoft.com/office/drawing/2014/main" id="{6AE61AE7-8B0A-DD7E-ACE5-5717F1430B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9875" y="1673724"/>
            <a:ext cx="1905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ndered Image">
            <a:extLst>
              <a:ext uri="{FF2B5EF4-FFF2-40B4-BE49-F238E27FC236}">
                <a16:creationId xmlns:a16="http://schemas.microsoft.com/office/drawing/2014/main" id="{A895E644-82FA-DB8C-DC36-A4C5E371F8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5937" y="1673724"/>
            <a:ext cx="2415283" cy="465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D3B711D7-5AC0-BF19-9C57-9109C841B3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99627" y="1608321"/>
            <a:ext cx="2271302" cy="507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ndered Image">
            <a:extLst>
              <a:ext uri="{FF2B5EF4-FFF2-40B4-BE49-F238E27FC236}">
                <a16:creationId xmlns:a16="http://schemas.microsoft.com/office/drawing/2014/main" id="{96F5798B-8FF4-6470-73F3-4D9F9CB3A89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65312" y="2235985"/>
            <a:ext cx="1618880" cy="530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53E06715-DD41-6E65-FBDD-17BF3BC2A9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17046" y="2266073"/>
            <a:ext cx="2191269" cy="4927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ndered Image">
            <a:extLst>
              <a:ext uri="{FF2B5EF4-FFF2-40B4-BE49-F238E27FC236}">
                <a16:creationId xmlns:a16="http://schemas.microsoft.com/office/drawing/2014/main" id="{8655013E-3050-8659-636E-AC10E366DD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26061" y="2265082"/>
            <a:ext cx="1740948" cy="4937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10C7FC87-D5ED-5D3E-00A6-E7CA03D63E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64269" y="5423471"/>
            <a:ext cx="1200865" cy="1165931"/>
          </a:xfrm>
          <a:prstGeom prst="rect">
            <a:avLst/>
          </a:prstGeom>
        </p:spPr>
      </p:pic>
      <p:pic>
        <p:nvPicPr>
          <p:cNvPr id="32" name="Picture 31" descr="Icon&#10;&#10;Description automatically generated">
            <a:extLst>
              <a:ext uri="{FF2B5EF4-FFF2-40B4-BE49-F238E27FC236}">
                <a16:creationId xmlns:a16="http://schemas.microsoft.com/office/drawing/2014/main" id="{DCA32E5D-AAE6-C503-A023-E8BA50669D9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0976" y="5195802"/>
            <a:ext cx="1427392" cy="1427392"/>
          </a:xfrm>
          <a:prstGeom prst="rect">
            <a:avLst/>
          </a:prstGeom>
        </p:spPr>
      </p:pic>
      <p:pic>
        <p:nvPicPr>
          <p:cNvPr id="51" name="Picture 50" descr="Logo, company name&#10;&#10;Description automatically generated">
            <a:extLst>
              <a:ext uri="{FF2B5EF4-FFF2-40B4-BE49-F238E27FC236}">
                <a16:creationId xmlns:a16="http://schemas.microsoft.com/office/drawing/2014/main" id="{4D57F224-FE9E-87A7-216B-72157CED8FF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67712" y="5262200"/>
            <a:ext cx="1293337" cy="1280658"/>
          </a:xfrm>
          <a:prstGeom prst="rect">
            <a:avLst/>
          </a:prstGeom>
        </p:spPr>
      </p:pic>
      <p:pic>
        <p:nvPicPr>
          <p:cNvPr id="58" name="Picture 6" descr="Free sport sports pictogram vector">
            <a:extLst>
              <a:ext uri="{FF2B5EF4-FFF2-40B4-BE49-F238E27FC236}">
                <a16:creationId xmlns:a16="http://schemas.microsoft.com/office/drawing/2014/main" id="{F23CF482-9EE6-C8E6-B09E-B789F23A2B1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46184" y="5203435"/>
            <a:ext cx="1449490" cy="13859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 blue and black sign with hands in a circle&#10;&#10;Description automatically generated">
            <a:extLst>
              <a:ext uri="{FF2B5EF4-FFF2-40B4-BE49-F238E27FC236}">
                <a16:creationId xmlns:a16="http://schemas.microsoft.com/office/drawing/2014/main" id="{DBA86374-A7DF-7FB7-7C17-FB883596A78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8227"/>
          <a:stretch/>
        </p:blipFill>
        <p:spPr bwMode="auto">
          <a:xfrm>
            <a:off x="3486489" y="3671278"/>
            <a:ext cx="1518569" cy="12556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Free computer desktop modern vector">
            <a:extLst>
              <a:ext uri="{FF2B5EF4-FFF2-40B4-BE49-F238E27FC236}">
                <a16:creationId xmlns:a16="http://schemas.microsoft.com/office/drawing/2014/main" id="{9CB4A75A-0E34-426B-7B62-449EFF470BC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98360" y="3759562"/>
            <a:ext cx="1434248" cy="107905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2B6324D-7C14-E2F6-1171-52230B711F3A}"/>
              </a:ext>
            </a:extLst>
          </p:cNvPr>
          <p:cNvSpPr txBox="1"/>
          <p:nvPr/>
        </p:nvSpPr>
        <p:spPr>
          <a:xfrm>
            <a:off x="8912509" y="3859107"/>
            <a:ext cx="2811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B050"/>
                </a:solidFill>
                <a:latin typeface="Segoe Print" panose="02000600000000000000" pitchFamily="2" charset="0"/>
              </a:rPr>
              <a:t>totally </a:t>
            </a:r>
            <a:endParaRPr kumimoji="0" lang="en-GB" sz="3200" b="0" i="0" u="none" strike="noStrike" kern="1200" cap="none" spc="0" normalizeH="0" baseline="0" noProof="0" dirty="0">
              <a:ln>
                <a:noFill/>
              </a:ln>
              <a:solidFill>
                <a:srgbClr val="00B050"/>
              </a:solidFill>
              <a:effectLst/>
              <a:uLnTx/>
              <a:uFillTx/>
              <a:latin typeface="Segoe Print" panose="02000600000000000000" pitchFamily="2" charset="0"/>
            </a:endParaRPr>
          </a:p>
        </p:txBody>
      </p:sp>
      <p:grpSp>
        <p:nvGrpSpPr>
          <p:cNvPr id="62" name="Group 61">
            <a:extLst>
              <a:ext uri="{FF2B5EF4-FFF2-40B4-BE49-F238E27FC236}">
                <a16:creationId xmlns:a16="http://schemas.microsoft.com/office/drawing/2014/main" id="{C74C674C-EAF2-592B-AE98-942443A83982}"/>
              </a:ext>
            </a:extLst>
          </p:cNvPr>
          <p:cNvGrpSpPr/>
          <p:nvPr/>
        </p:nvGrpSpPr>
        <p:grpSpPr>
          <a:xfrm>
            <a:off x="10300957" y="3245830"/>
            <a:ext cx="1449490" cy="1385967"/>
            <a:chOff x="1480622" y="5046659"/>
            <a:chExt cx="1479200" cy="1413329"/>
          </a:xfrm>
        </p:grpSpPr>
        <p:pic>
          <p:nvPicPr>
            <p:cNvPr id="63" name="Picture 62" descr="Shape, circle&#10;&#10;Description automatically generated">
              <a:extLst>
                <a:ext uri="{FF2B5EF4-FFF2-40B4-BE49-F238E27FC236}">
                  <a16:creationId xmlns:a16="http://schemas.microsoft.com/office/drawing/2014/main" id="{6D9769F7-816B-98D8-0250-639EFB76DDD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80622" y="5046659"/>
              <a:ext cx="1479200" cy="1413329"/>
            </a:xfrm>
            <a:prstGeom prst="rect">
              <a:avLst/>
            </a:prstGeom>
          </p:spPr>
        </p:pic>
        <p:pic>
          <p:nvPicPr>
            <p:cNvPr id="1024" name="Picture 1023" descr="Icon&#10;&#10;Description automatically generated">
              <a:extLst>
                <a:ext uri="{FF2B5EF4-FFF2-40B4-BE49-F238E27FC236}">
                  <a16:creationId xmlns:a16="http://schemas.microsoft.com/office/drawing/2014/main" id="{39853C9F-43D9-2C05-CA30-984E193B551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821511" y="5293022"/>
              <a:ext cx="839561" cy="848845"/>
            </a:xfrm>
            <a:prstGeom prst="rect">
              <a:avLst/>
            </a:prstGeom>
          </p:spPr>
        </p:pic>
      </p:grpSp>
      <p:pic>
        <p:nvPicPr>
          <p:cNvPr id="1025" name="Picture 6" descr="A red and white circle with blue text&#10;&#10;Description automatically generated">
            <a:extLst>
              <a:ext uri="{FF2B5EF4-FFF2-40B4-BE49-F238E27FC236}">
                <a16:creationId xmlns:a16="http://schemas.microsoft.com/office/drawing/2014/main" id="{0F1CE257-796C-88C2-AD37-7E44D6FA8BE9}"/>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b="39467"/>
          <a:stretch/>
        </p:blipFill>
        <p:spPr bwMode="auto">
          <a:xfrm>
            <a:off x="1155023" y="2908122"/>
            <a:ext cx="1639816" cy="1233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Free brief envelope letter vector">
            <a:extLst>
              <a:ext uri="{FF2B5EF4-FFF2-40B4-BE49-F238E27FC236}">
                <a16:creationId xmlns:a16="http://schemas.microsoft.com/office/drawing/2014/main" id="{149A1971-6EA3-A9A6-B6B8-C2D83C0D316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52170" y="3073637"/>
            <a:ext cx="963214" cy="9676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70540393-2B57-7E4C-6971-66760518B89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45074" y="5349390"/>
            <a:ext cx="1259173" cy="12983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6" descr="Free reaching out helping vector">
            <a:extLst>
              <a:ext uri="{FF2B5EF4-FFF2-40B4-BE49-F238E27FC236}">
                <a16:creationId xmlns:a16="http://schemas.microsoft.com/office/drawing/2014/main" id="{95D4202E-9EF1-A0F6-0C9A-3E04E44EAED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96452" y="5319920"/>
            <a:ext cx="1327817" cy="1327817"/>
          </a:xfrm>
          <a:prstGeom prst="rect">
            <a:avLst/>
          </a:prstGeom>
          <a:noFill/>
          <a:extLst>
            <a:ext uri="{909E8E84-426E-40DD-AFC4-6F175D3DCCD1}">
              <a14:hiddenFill xmlns:a14="http://schemas.microsoft.com/office/drawing/2010/main">
                <a:solidFill>
                  <a:srgbClr val="FFFFFF"/>
                </a:solidFill>
              </a14:hiddenFill>
            </a:ext>
          </a:extLst>
        </p:spPr>
      </p:pic>
      <p:sp>
        <p:nvSpPr>
          <p:cNvPr id="1033" name="Speech Bubble: Oval 1032">
            <a:hlinkClick r:id="" action="ppaction://noaction">
              <a:snd r:embed="rId35" name="T3_W1F_6.2.wav"/>
            </a:hlinkClick>
            <a:extLst>
              <a:ext uri="{FF2B5EF4-FFF2-40B4-BE49-F238E27FC236}">
                <a16:creationId xmlns:a16="http://schemas.microsoft.com/office/drawing/2014/main" id="{DBE117DC-98FA-7001-9455-761A70AA4808}"/>
              </a:ext>
            </a:extLst>
          </p:cNvPr>
          <p:cNvSpPr/>
          <p:nvPr/>
        </p:nvSpPr>
        <p:spPr>
          <a:xfrm>
            <a:off x="7278688" y="315142"/>
            <a:ext cx="2035693" cy="1078680"/>
          </a:xfrm>
          <a:prstGeom prst="wedgeEllipseCallout">
            <a:avLst>
              <a:gd name="adj1" fmla="val 58083"/>
              <a:gd name="adj2" fmla="val -17130"/>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Woche</a:t>
            </a:r>
            <a:endParaRPr lang="en-GB" sz="2400" dirty="0">
              <a:solidFill>
                <a:srgbClr val="002060"/>
              </a:solidFill>
              <a:latin typeface="Century Gothic" panose="020B0502020202020204" pitchFamily="34" charset="0"/>
            </a:endParaRPr>
          </a:p>
        </p:txBody>
      </p:sp>
      <p:pic>
        <p:nvPicPr>
          <p:cNvPr id="1037" name="Picture 1036" descr="A cartoon of a person with his hands in his pockets&#10;&#10;Description automatically generated">
            <a:extLst>
              <a:ext uri="{FF2B5EF4-FFF2-40B4-BE49-F238E27FC236}">
                <a16:creationId xmlns:a16="http://schemas.microsoft.com/office/drawing/2014/main" id="{D11FBD1A-542F-F9E4-55A3-330F8D6DEB79}"/>
              </a:ext>
            </a:extLst>
          </p:cNvPr>
          <p:cNvPicPr>
            <a:picLocks noChangeAspect="1"/>
          </p:cNvPicPr>
          <p:nvPr/>
        </p:nvPicPr>
        <p:blipFill rotWithShape="1">
          <a:blip r:embed="rId36">
            <a:extLst>
              <a:ext uri="{28A0092B-C50C-407E-A947-70E740481C1C}">
                <a14:useLocalDpi xmlns:a14="http://schemas.microsoft.com/office/drawing/2010/main" val="0"/>
              </a:ext>
            </a:extLst>
          </a:blip>
          <a:srcRect t="-1" b="61482"/>
          <a:stretch/>
        </p:blipFill>
        <p:spPr>
          <a:xfrm>
            <a:off x="9201708" y="-213703"/>
            <a:ext cx="1688052" cy="1682783"/>
          </a:xfrm>
          <a:prstGeom prst="rect">
            <a:avLst/>
          </a:prstGeom>
        </p:spPr>
      </p:pic>
      <p:pic>
        <p:nvPicPr>
          <p:cNvPr id="1039" name="Picture 1038">
            <a:extLst>
              <a:ext uri="{FF2B5EF4-FFF2-40B4-BE49-F238E27FC236}">
                <a16:creationId xmlns:a16="http://schemas.microsoft.com/office/drawing/2014/main" id="{FDB38DF7-D419-EEA9-DBF4-94EB1ABE620D}"/>
              </a:ext>
            </a:extLst>
          </p:cNvPr>
          <p:cNvPicPr>
            <a:picLocks noChangeAspect="1"/>
          </p:cNvPicPr>
          <p:nvPr/>
        </p:nvPicPr>
        <p:blipFill>
          <a:blip r:embed="rId37"/>
          <a:stretch>
            <a:fillRect/>
          </a:stretch>
        </p:blipFill>
        <p:spPr>
          <a:xfrm>
            <a:off x="6294584" y="3084001"/>
            <a:ext cx="1307945" cy="1255628"/>
          </a:xfrm>
          <a:prstGeom prst="rect">
            <a:avLst/>
          </a:prstGeom>
        </p:spPr>
      </p:pic>
      <p:pic>
        <p:nvPicPr>
          <p:cNvPr id="1040" name="Picture 6" descr="Free Basketball Ball vector and picture">
            <a:extLst>
              <a:ext uri="{FF2B5EF4-FFF2-40B4-BE49-F238E27FC236}">
                <a16:creationId xmlns:a16="http://schemas.microsoft.com/office/drawing/2014/main" id="{2DF87687-1F1D-9895-C871-EB1FFA73D3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464583" y="3102391"/>
            <a:ext cx="1203129" cy="1203129"/>
          </a:xfrm>
          <a:prstGeom prst="rect">
            <a:avLst/>
          </a:prstGeom>
          <a:noFill/>
          <a:extLst>
            <a:ext uri="{909E8E84-426E-40DD-AFC4-6F175D3DCCD1}">
              <a14:hiddenFill xmlns:a14="http://schemas.microsoft.com/office/drawing/2010/main">
                <a:solidFill>
                  <a:srgbClr val="FFFFFF"/>
                </a:solidFill>
              </a14:hiddenFill>
            </a:ext>
          </a:extLst>
        </p:spPr>
      </p:pic>
      <p:sp>
        <p:nvSpPr>
          <p:cNvPr id="1041" name="Oval Callout 19">
            <a:extLst>
              <a:ext uri="{FF2B5EF4-FFF2-40B4-BE49-F238E27FC236}">
                <a16:creationId xmlns:a16="http://schemas.microsoft.com/office/drawing/2014/main" id="{A48E4BF0-9A5F-97CC-46A1-A89D05FD44B9}"/>
              </a:ext>
            </a:extLst>
          </p:cNvPr>
          <p:cNvSpPr/>
          <p:nvPr/>
        </p:nvSpPr>
        <p:spPr>
          <a:xfrm>
            <a:off x="7582719" y="4690562"/>
            <a:ext cx="3420314" cy="1734227"/>
          </a:xfrm>
          <a:prstGeom prst="wedgeEllipseCallout">
            <a:avLst>
              <a:gd name="adj1" fmla="val -54942"/>
              <a:gd name="adj2" fmla="val -7664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Here Gabriel said: ‘morgen </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Montag’ = </a:t>
            </a:r>
            <a:r>
              <a:rPr kumimoji="0" lang="en-GB" sz="2000" b="1" i="1" u="sng" strike="noStrike" kern="0" cap="none" spc="0" normalizeH="0" baseline="0" noProof="0" dirty="0">
                <a:ln>
                  <a:noFill/>
                </a:ln>
                <a:solidFill>
                  <a:prstClr val="white"/>
                </a:solidFill>
                <a:effectLst/>
                <a:uLnTx/>
                <a:uFillTx/>
                <a:latin typeface="Century Gothic" panose="020F0302020204030204"/>
                <a:ea typeface="+mn-ea"/>
                <a:cs typeface="+mn-cs"/>
              </a:rPr>
              <a:t>tomorrow</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is Monday.</a:t>
            </a:r>
          </a:p>
        </p:txBody>
      </p:sp>
    </p:spTree>
    <p:extLst>
      <p:ext uri="{BB962C8B-B14F-4D97-AF65-F5344CB8AC3E}">
        <p14:creationId xmlns:p14="http://schemas.microsoft.com/office/powerpoint/2010/main" val="37793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21 0.03958 L 0.00221 0.03958 C -0.00052 0.06111 0.00169 0.0412 -1.25E-6 0.06111 C -0.00013 0.06319 -0.00052 0.06528 -0.00065 0.06736 C -0.00117 0.07338 -0.00208 0.08518 -0.00208 0.08518 C -0.00234 0.13819 -0.00221 0.19097 -0.00286 0.24398 C -0.00286 0.24861 -0.0039 0.25324 -0.0043 0.25787 C -0.00456 0.26088 -0.00482 0.26389 -0.00495 0.2669 C -0.00664 0.29676 -0.00573 0.28958 -0.00781 0.31389 C -0.00976 0.33541 -0.00807 0.32083 -0.01354 0.34166 C -0.01588 0.35046 -0.01419 0.3544 -0.02005 0.36203 C -0.02422 0.36759 -0.02956 0.37014 -0.03424 0.37477 C -0.03581 0.37616 -0.03698 0.37847 -0.03854 0.37986 C -0.04596 0.38588 -0.0556 0.39143 -0.06354 0.39514 C -0.06706 0.39653 -0.0707 0.39768 -0.07422 0.39884 C -0.07851 0.40023 -0.08281 0.40162 -0.08711 0.40278 C -0.08997 0.40324 -0.09284 0.40347 -0.0957 0.40393 C -0.10755 0.40764 -0.11758 0.41111 -0.1293 0.41412 L -0.15573 0.42037 C -0.16002 0.42153 -0.16419 0.42361 -0.16862 0.4243 C -0.18385 0.42662 -0.20664 0.42893 -0.22422 0.43055 C -0.26797 0.43958 -0.24922 0.43727 -0.32708 0.43194 C -0.33008 0.43171 -0.33281 0.42824 -0.33568 0.42801 C -0.35377 0.42662 -0.37187 0.42731 -0.38997 0.42685 L -0.42135 0.42546 C -0.42383 0.425 -0.42617 0.4243 -0.42851 0.4243 C -0.48854 0.42222 -0.47396 0.42153 -0.50924 0.4243 C -0.51094 0.42546 -0.5125 0.42708 -0.51432 0.42801 C -0.51758 0.42963 -0.52096 0.43055 -0.52422 0.43194 C -0.525 0.43217 -0.52578 0.43241 -0.52643 0.4331 C -0.52838 0.43518 -0.53021 0.4375 -0.53216 0.43958 C -0.53307 0.44213 -0.53398 0.44467 -0.53502 0.44722 C -0.53568 0.44884 -0.53646 0.45046 -0.53711 0.45231 C -0.53802 0.45463 -0.53997 0.46065 -0.54075 0.46366 C -0.54127 0.4662 -0.54167 0.46875 -0.54219 0.47129 C -0.54232 0.47639 -0.54245 0.48148 -0.54284 0.48657 C -0.5431 0.49004 -0.54362 0.49328 -0.54427 0.49676 C -0.54505 0.50092 -0.54492 0.49907 -0.54492 0.50185 L -0.54492 0.50046 " pathEditMode="relative" ptsTypes="AAAAAAAAAAAAAAAAAAAAAAAAAAAAAAAAAAAAAAA">
                                      <p:cBhvr>
                                        <p:cTn id="6" dur="2000" fill="hold"/>
                                        <p:tgtEl>
                                          <p:spTgt spid="103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81481E-6 L -3.95833E-6 0.00024 C 0.00105 0.00255 0.00235 0.00556 0.00339 0.0088 C 0.01355 0.03959 0.02019 0.07524 0.03334 0.10139 C 0.08399 0.20348 0.09688 0.22801 0.1392 0.31713 C 0.1474 0.33473 0.15404 0.35463 0.16342 0.36968 C 0.17657 0.39028 0.1905 0.41389 0.20638 0.42709 C 0.20899 0.4294 0.21146 0.43172 0.21433 0.4338 C 0.21654 0.43519 0.21888 0.43658 0.22136 0.4375 C 0.23581 0.43681 0.25039 0.4375 0.26485 0.43496 C 0.27435 0.43334 0.28347 0.42639 0.29284 0.42431 L 0.3056 0.422 L 0.31719 0.41922 C 0.32422 0.41806 0.33151 0.41737 0.33855 0.41551 C 0.34987 0.4125 0.36094 0.40788 0.37214 0.4051 C 0.37566 0.40417 0.3793 0.40348 0.38282 0.40232 C 0.38789 0.40093 0.39284 0.39862 0.39766 0.39723 C 0.40691 0.39468 0.41602 0.39329 0.425 0.39075 C 0.46511 0.37917 0.4237 0.38866 0.44441 0.38403 C 0.44545 0.38334 0.44662 0.38172 0.44779 0.38125 C 0.44974 0.38056 0.45183 0.38056 0.45352 0.3801 L 0.4586 0.37871 C 0.47839 0.36783 0.44701 0.38542 0.48138 0.36436 C 0.48568 0.36181 0.48998 0.3588 0.49427 0.35649 C 0.4987 0.35463 0.50547 0.35348 0.51003 0.35278 L 0.53646 0.35533 C 0.53933 0.35556 0.54206 0.35579 0.54506 0.35649 C 0.55118 0.35811 0.55717 0.36158 0.56289 0.36575 C 0.5642 0.36667 0.56524 0.36737 0.56654 0.36806 C 0.56862 0.36991 0.57097 0.3713 0.57279 0.37362 C 0.57592 0.37709 0.57852 0.38149 0.58138 0.38542 C 0.58633 0.39121 0.58047 0.38403 0.58789 0.39445 C 0.59089 0.39885 0.59154 0.39723 0.59441 0.4051 C 0.59558 0.40834 0.59636 0.41019 0.59727 0.41389 C 0.59753 0.41575 0.59766 0.4176 0.59792 0.41922 C 0.59831 0.422 0.59883 0.42431 0.59935 0.42709 C 0.60026 0.44422 0.59857 0.43681 0.60456 0.44977 L 0.60157 0.44422 " pathEditMode="relative" rAng="0" ptsTypes="AAAAAAAAAAAAAAAAAAAAAAAAAAAAAAAAAAAAAA">
                                      <p:cBhvr>
                                        <p:cTn id="10" dur="2000" fill="hold"/>
                                        <p:tgtEl>
                                          <p:spTgt spid="1026"/>
                                        </p:tgtEl>
                                        <p:attrNameLst>
                                          <p:attrName>ppt_x</p:attrName>
                                          <p:attrName>ppt_y</p:attrName>
                                        </p:attrNameLst>
                                      </p:cBhvr>
                                      <p:rCtr x="30221" y="2247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9167E-6 -3.7037E-6 L 4.79167E-6 0.00024 C 0.01614 0.04167 0.0052 0.00787 0.00169 0.11574 C 0.00169 0.11899 0.00078 0.13195 4.79167E-6 0.13658 C -0.0004 0.13912 -0.00118 0.1419 -0.00183 0.14422 C -0.00235 0.15024 -0.00339 0.15556 -0.00339 0.16135 C -0.00339 0.17454 -0.00261 0.1875 -0.00183 0.2007 C -0.00157 0.20417 -0.00027 0.20741 4.79167E-6 0.21111 C 0.00039 0.21713 4.79167E-6 0.22338 4.79167E-6 0.2294 L 4.79167E-6 0.22986 " pathEditMode="relative" rAng="0" ptsTypes="AAAAAAAAAA">
                                      <p:cBhvr>
                                        <p:cTn id="14" dur="2000" fill="hold"/>
                                        <p:tgtEl>
                                          <p:spTgt spid="1028"/>
                                        </p:tgtEl>
                                        <p:attrNameLst>
                                          <p:attrName>ppt_x</p:attrName>
                                          <p:attrName>ppt_y</p:attrName>
                                        </p:attrNameLst>
                                      </p:cBhvr>
                                      <p:rCtr x="260" y="1148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0833E-6 -3.7037E-6 L -2.70833E-6 0.00024 C -2.70833E-6 0.00672 -0.00039 0.01412 0.00052 0.02153 C 0.00117 0.02662 0.00573 0.03218 0.00703 0.03449 C 0.00782 0.03774 0.00873 0.04005 0.00925 0.04375 C 0.01107 0.05579 0.0086 0.04977 0.01133 0.05996 C 0.01237 0.06412 0.01341 0.06829 0.01498 0.07107 C 0.01706 0.07524 0.01927 0.07801 0.02162 0.08079 C 0.02422 0.08311 0.03555 0.08681 0.03737 0.0882 L 0.16745 0.08449 L 0.37748 0.08218 L 0.37904 0.08079 " pathEditMode="relative" rAng="0" ptsTypes="AAAAAAAAAAAA">
                                      <p:cBhvr>
                                        <p:cTn id="18" dur="2000" fill="hold"/>
                                        <p:tgtEl>
                                          <p:spTgt spid="1036"/>
                                        </p:tgtEl>
                                        <p:attrNameLst>
                                          <p:attrName>ppt_x</p:attrName>
                                          <p:attrName>ppt_y</p:attrName>
                                        </p:attrNameLst>
                                      </p:cBhvr>
                                      <p:rCtr x="18945" y="439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326 0.04283 L -0.00326 0.04283 C -0.00664 0.05232 -0.00925 0.06273 -0.01328 0.07084 C -0.01484 0.07408 -0.01745 0.07593 -0.01979 0.07616 L -0.06263 0.07338 C -0.06497 0.07269 -0.06745 0.07246 -0.06966 0.07084 C -0.07083 0.07014 -0.07149 0.06829 -0.07253 0.06713 C -0.07396 0.06574 -0.07552 0.06482 -0.07682 0.0632 C -0.07982 0.05996 -0.08255 0.05648 -0.08542 0.05301 C -0.08724 0.05093 -0.08932 0.04908 -0.09115 0.04676 C -0.09206 0.04537 -0.09297 0.04398 -0.09401 0.04283 C -0.09544 0.04121 -0.09922 0.04074 -0.10039 0.04028 C -0.10117 0.04005 -0.10247 0.03912 -0.10247 0.03912 L -0.10247 0.03912 " pathEditMode="relative" ptsTypes="AAAAAAAAAAAAAA">
                                      <p:cBhvr>
                                        <p:cTn id="22" dur="2000" fill="hold"/>
                                        <p:tgtEl>
                                          <p:spTgt spid="103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26 0.03958 L -0.00026 0.03958 L -0.00455 0.1081 C -0.00508 0.11574 -0.0056 0.12338 -0.00599 0.13078 C -0.00651 0.13889 -0.00664 0.14699 -0.00742 0.15509 L -0.01028 0.18287 C -0.0108 0.19259 -0.01159 0.20231 -0.01172 0.21227 C -0.01185 0.21782 -0.01263 0.25926 -0.01315 0.26921 C -0.0138 0.27963 -0.01471 0.28518 -0.01601 0.29467 C -0.01627 0.2993 -0.0164 0.30416 -0.01679 0.30879 C -0.01705 0.3125 -0.01797 0.3162 -0.01823 0.32014 C -0.01862 0.32592 -0.01849 0.33194 -0.01888 0.33796 C -0.01953 0.34606 -0.02057 0.35393 -0.02109 0.36203 C -0.02148 0.37014 -0.02135 0.37315 -0.02252 0.37986 C -0.02317 0.38356 -0.02461 0.3912 -0.02461 0.3912 C -0.02565 0.4037 -0.02604 0.40995 -0.02825 0.4243 C -0.02942 0.43194 -0.03112 0.43958 -0.03255 0.44699 C -0.03307 0.45301 -0.03398 0.46782 -0.03607 0.47384 C -0.04023 0.48541 -0.03867 0.48032 -0.04114 0.48912 C -0.04179 0.48773 -0.04245 0.48611 -0.04323 0.48518 C -0.04765 0.47986 -0.04284 0.48935 -0.0483 0.48148 C -0.04896 0.48032 -0.04922 0.47893 -0.04961 0.47754 L -0.04961 0.47754 " pathEditMode="relative" ptsTypes="AAAAAAAAAAAAAAAAAAAAAAA">
                                      <p:cBhvr>
                                        <p:cTn id="26" dur="2000" fill="hold"/>
                                        <p:tgtEl>
                                          <p:spTgt spid="103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91 0.03889 L 0.00091 0.03889 C -0.00052 0.04121 -0.00208 0.04375 -0.00339 0.0463 C -0.01537 0.07084 -0.00873 0.06598 -0.01628 0.07061 C -0.01797 0.07014 -0.01966 0.06968 -0.02123 0.06922 C -0.02227 0.06899 -0.02318 0.0676 -0.02409 0.06806 C -0.02774 0.06899 -0.03125 0.0713 -0.0349 0.07315 C -0.05781 0.06875 -0.04193 0.07385 -0.05195 0.06806 C -0.05365 0.0669 -0.05534 0.06644 -0.05703 0.06551 C -0.05846 0.06459 -0.0612 0.06297 -0.0612 0.06297 L -0.0612 0.06297 " pathEditMode="relative" ptsTypes="AAAAAAAAAAA">
                                      <p:cBhvr>
                                        <p:cTn id="30" dur="2000" fill="hold"/>
                                        <p:tgtEl>
                                          <p:spTgt spid="103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41"/>
                                        </p:tgtEl>
                                        <p:attrNameLst>
                                          <p:attrName>style.visibility</p:attrName>
                                        </p:attrNameLst>
                                      </p:cBhvr>
                                      <p:to>
                                        <p:strVal val="visible"/>
                                      </p:to>
                                    </p:set>
                                    <p:animEffect transition="in" filter="fade">
                                      <p:cBhvr>
                                        <p:cTn id="35" dur="500"/>
                                        <p:tgtEl>
                                          <p:spTgt spid="104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0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animBg="1"/>
      <p:bldP spid="10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Schreib</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auf Deutsch und auf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Englisch</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560807142"/>
              </p:ext>
            </p:extLst>
          </p:nvPr>
        </p:nvGraphicFramePr>
        <p:xfrm>
          <a:off x="332908" y="1255897"/>
          <a:ext cx="5149841" cy="3665274"/>
        </p:xfrm>
        <a:graphic>
          <a:graphicData uri="http://schemas.openxmlformats.org/drawingml/2006/table">
            <a:tbl>
              <a:tblPr>
                <a:tableStyleId>{775DCB02-9BB8-47FD-8907-85C794F793BA}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latin typeface="Century Gothic" panose="020B0502020202020204" pitchFamily="34" charset="0"/>
                        </a:rPr>
                        <a:t>morgen</a:t>
                      </a: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Donnerstag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Samstag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101E91D5-33E0-4BFB-90CD-808EF2541183}"/>
              </a:ext>
            </a:extLst>
          </p:cNvPr>
          <p:cNvSpPr txBox="1"/>
          <p:nvPr/>
        </p:nvSpPr>
        <p:spPr>
          <a:xfrm>
            <a:off x="946221" y="1995345"/>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Mittwoch</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595571D-26A2-4F93-96E2-07F1D8A7C6E1}"/>
              </a:ext>
            </a:extLst>
          </p:cNvPr>
          <p:cNvSpPr txBox="1"/>
          <p:nvPr/>
        </p:nvSpPr>
        <p:spPr>
          <a:xfrm>
            <a:off x="2891616" y="2588486"/>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Dienstag</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7157FF0-D8DC-49D5-A72D-DE50FF787CFA}"/>
              </a:ext>
            </a:extLst>
          </p:cNvPr>
          <p:cNvSpPr txBox="1"/>
          <p:nvPr/>
        </p:nvSpPr>
        <p:spPr>
          <a:xfrm>
            <a:off x="898654" y="3198167"/>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Freitag</a:t>
            </a:r>
          </a:p>
        </p:txBody>
      </p:sp>
      <p:sp>
        <p:nvSpPr>
          <p:cNvPr id="16" name="TextBox 15">
            <a:extLst>
              <a:ext uri="{FF2B5EF4-FFF2-40B4-BE49-F238E27FC236}">
                <a16:creationId xmlns:a16="http://schemas.microsoft.com/office/drawing/2014/main" id="{EE685D07-8D59-443B-9968-03E7D5C7DAE3}"/>
              </a:ext>
            </a:extLst>
          </p:cNvPr>
          <p:cNvSpPr txBox="1"/>
          <p:nvPr/>
        </p:nvSpPr>
        <p:spPr>
          <a:xfrm>
            <a:off x="2884713" y="3824846"/>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Montag</a:t>
            </a:r>
          </a:p>
        </p:txBody>
      </p:sp>
      <p:sp>
        <p:nvSpPr>
          <p:cNvPr id="17" name="TextBox 16">
            <a:extLst>
              <a:ext uri="{FF2B5EF4-FFF2-40B4-BE49-F238E27FC236}">
                <a16:creationId xmlns:a16="http://schemas.microsoft.com/office/drawing/2014/main" id="{6F8A1C75-3096-4B85-91BE-7620B78AC155}"/>
              </a:ext>
            </a:extLst>
          </p:cNvPr>
          <p:cNvSpPr txBox="1"/>
          <p:nvPr/>
        </p:nvSpPr>
        <p:spPr>
          <a:xfrm>
            <a:off x="946221" y="4451525"/>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Samstag</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missing days of the week.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921762" y="89261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Translate the sentences into English.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2226500299"/>
              </p:ext>
            </p:extLst>
          </p:nvPr>
        </p:nvGraphicFramePr>
        <p:xfrm>
          <a:off x="5958998" y="1352078"/>
          <a:ext cx="5946931" cy="3872385"/>
        </p:xfrm>
        <a:graphic>
          <a:graphicData uri="http://schemas.openxmlformats.org/drawingml/2006/table">
            <a:tbl>
              <a:tblPr>
                <a:tableStyleId>{284E427A-3D55-4303-BF80-6455036E1DE7}</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latin typeface="Century Gothic" panose="020B0502020202020204" pitchFamily="34" charset="0"/>
                        </a:rPr>
                        <a:t>1.</a:t>
                      </a:r>
                    </a:p>
                  </a:txBody>
                  <a:tcPr anchor="ctr"/>
                </a:tc>
                <a:tc>
                  <a:txBody>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Freitag?</a:t>
                      </a: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97210" y="19213"/>
            <a:ext cx="1000677" cy="735633"/>
          </a:xfrm>
          <a:prstGeom prst="rect">
            <a:avLst/>
          </a:prstGeom>
        </p:spPr>
      </p:pic>
      <p:sp>
        <p:nvSpPr>
          <p:cNvPr id="22" name="Title 2">
            <a:extLst>
              <a:ext uri="{FF2B5EF4-FFF2-40B4-BE49-F238E27FC236}">
                <a16:creationId xmlns:a16="http://schemas.microsoft.com/office/drawing/2014/main" id="{8251CBC9-A0E0-4245-A361-1F658331531A}"/>
              </a:ext>
            </a:extLst>
          </p:cNvPr>
          <p:cNvSpPr txBox="1">
            <a:spLocks/>
          </p:cNvSpPr>
          <p:nvPr/>
        </p:nvSpPr>
        <p:spPr>
          <a:xfrm>
            <a:off x="10114487" y="763056"/>
            <a:ext cx="791468" cy="208119"/>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660301" y="3966623"/>
            <a:ext cx="10245628" cy="3953465"/>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Montag</a:t>
            </a:r>
          </a:p>
        </p:txBody>
      </p:sp>
      <p:sp>
        <p:nvSpPr>
          <p:cNvPr id="26" name="TextBox 25">
            <a:extLst>
              <a:ext uri="{FF2B5EF4-FFF2-40B4-BE49-F238E27FC236}">
                <a16:creationId xmlns:a16="http://schemas.microsoft.com/office/drawing/2014/main" id="{A9E8E79D-EE1F-4802-BFE1-6DD17CDC6882}"/>
              </a:ext>
            </a:extLst>
          </p:cNvPr>
          <p:cNvSpPr txBox="1"/>
          <p:nvPr/>
        </p:nvSpPr>
        <p:spPr>
          <a:xfrm>
            <a:off x="4449373" y="5943356"/>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Dienstag</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279EFD5-BE0A-4B4B-9832-3DC8E4B17E75}"/>
              </a:ext>
            </a:extLst>
          </p:cNvPr>
          <p:cNvSpPr txBox="1"/>
          <p:nvPr/>
        </p:nvSpPr>
        <p:spPr>
          <a:xfrm>
            <a:off x="5587170" y="5769317"/>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Mittwoch</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DC1FDD0-6018-4F61-BEBB-26038A822F4C}"/>
              </a:ext>
            </a:extLst>
          </p:cNvPr>
          <p:cNvSpPr txBox="1"/>
          <p:nvPr/>
        </p:nvSpPr>
        <p:spPr>
          <a:xfrm>
            <a:off x="6742062" y="5854625"/>
            <a:ext cx="13359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Donnerstag</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E8C809B-1895-4C6C-99C2-239EC39EC112}"/>
              </a:ext>
            </a:extLst>
          </p:cNvPr>
          <p:cNvSpPr txBox="1"/>
          <p:nvPr/>
        </p:nvSpPr>
        <p:spPr>
          <a:xfrm>
            <a:off x="8124586" y="6082838"/>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Freitag</a:t>
            </a:r>
          </a:p>
        </p:txBody>
      </p:sp>
      <p:sp>
        <p:nvSpPr>
          <p:cNvPr id="30" name="TextBox 29">
            <a:extLst>
              <a:ext uri="{FF2B5EF4-FFF2-40B4-BE49-F238E27FC236}">
                <a16:creationId xmlns:a16="http://schemas.microsoft.com/office/drawing/2014/main" id="{88EE1673-0DCF-4931-BA89-71F077039FEE}"/>
              </a:ext>
            </a:extLst>
          </p:cNvPr>
          <p:cNvSpPr txBox="1"/>
          <p:nvPr/>
        </p:nvSpPr>
        <p:spPr>
          <a:xfrm>
            <a:off x="9305399" y="6048775"/>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Samstag</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52084-4CDB-4142-8E44-758A91139279}"/>
              </a:ext>
            </a:extLst>
          </p:cNvPr>
          <p:cNvSpPr txBox="1"/>
          <p:nvPr/>
        </p:nvSpPr>
        <p:spPr>
          <a:xfrm>
            <a:off x="10650960" y="5858818"/>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Sonntag</a:t>
            </a:r>
          </a:p>
        </p:txBody>
      </p:sp>
      <p:sp>
        <p:nvSpPr>
          <p:cNvPr id="33" name="TextBox 32">
            <a:extLst>
              <a:ext uri="{FF2B5EF4-FFF2-40B4-BE49-F238E27FC236}">
                <a16:creationId xmlns:a16="http://schemas.microsoft.com/office/drawing/2014/main" id="{098553F6-233A-4656-9010-75C0D595EC42}"/>
              </a:ext>
            </a:extLst>
          </p:cNvPr>
          <p:cNvSpPr txBox="1"/>
          <p:nvPr/>
        </p:nvSpPr>
        <p:spPr>
          <a:xfrm>
            <a:off x="6536210" y="1888910"/>
            <a:ext cx="3537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Today is Wednesday.</a:t>
            </a:r>
          </a:p>
        </p:txBody>
      </p:sp>
      <p:sp>
        <p:nvSpPr>
          <p:cNvPr id="34" name="TextBox 33">
            <a:extLst>
              <a:ext uri="{FF2B5EF4-FFF2-40B4-BE49-F238E27FC236}">
                <a16:creationId xmlns:a16="http://schemas.microsoft.com/office/drawing/2014/main" id="{F25686EC-89A1-4D9E-AC60-8B5FBB3D0C1D}"/>
              </a:ext>
            </a:extLst>
          </p:cNvPr>
          <p:cNvSpPr txBox="1"/>
          <p:nvPr/>
        </p:nvSpPr>
        <p:spPr>
          <a:xfrm>
            <a:off x="6516772" y="2837161"/>
            <a:ext cx="3576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Tomorrow is Tuesday.</a:t>
            </a:r>
          </a:p>
        </p:txBody>
      </p:sp>
      <p:sp>
        <p:nvSpPr>
          <p:cNvPr id="36" name="TextBox 35">
            <a:extLst>
              <a:ext uri="{FF2B5EF4-FFF2-40B4-BE49-F238E27FC236}">
                <a16:creationId xmlns:a16="http://schemas.microsoft.com/office/drawing/2014/main" id="{D723508A-2057-4F4C-B7E5-645AEE7018D0}"/>
              </a:ext>
            </a:extLst>
          </p:cNvPr>
          <p:cNvSpPr txBox="1"/>
          <p:nvPr/>
        </p:nvSpPr>
        <p:spPr>
          <a:xfrm>
            <a:off x="6536211" y="3725321"/>
            <a:ext cx="4758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My favourite day is Saturday.</a:t>
            </a:r>
          </a:p>
        </p:txBody>
      </p:sp>
      <p:sp>
        <p:nvSpPr>
          <p:cNvPr id="37" name="TextBox 36">
            <a:extLst>
              <a:ext uri="{FF2B5EF4-FFF2-40B4-BE49-F238E27FC236}">
                <a16:creationId xmlns:a16="http://schemas.microsoft.com/office/drawing/2014/main" id="{8B7A9FA9-633D-438A-B856-48A5318E4FAD}"/>
              </a:ext>
            </a:extLst>
          </p:cNvPr>
          <p:cNvSpPr txBox="1"/>
          <p:nvPr/>
        </p:nvSpPr>
        <p:spPr>
          <a:xfrm>
            <a:off x="6516771" y="4730941"/>
            <a:ext cx="52924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Is today Thursday or Friday?</a:t>
            </a:r>
          </a:p>
        </p:txBody>
      </p:sp>
      <p:pic>
        <p:nvPicPr>
          <p:cNvPr id="32" name="Picture 31">
            <a:extLst>
              <a:ext uri="{FF2B5EF4-FFF2-40B4-BE49-F238E27FC236}">
                <a16:creationId xmlns:a16="http://schemas.microsoft.com/office/drawing/2014/main" id="{4A4EFA7C-2533-49F9-A4B6-8E040C9254CF}"/>
              </a:ext>
            </a:extLst>
          </p:cNvPr>
          <p:cNvPicPr>
            <a:picLocks noChangeAspect="1"/>
          </p:cNvPicPr>
          <p:nvPr/>
        </p:nvPicPr>
        <p:blipFill>
          <a:blip r:embed="rId7"/>
          <a:stretch>
            <a:fillRect/>
          </a:stretch>
        </p:blipFill>
        <p:spPr>
          <a:xfrm>
            <a:off x="11010406" y="-20665"/>
            <a:ext cx="1080707" cy="1106236"/>
          </a:xfrm>
          <a:prstGeom prst="rect">
            <a:avLst/>
          </a:prstGeom>
        </p:spPr>
      </p:pic>
    </p:spTree>
    <p:extLst>
      <p:ext uri="{BB962C8B-B14F-4D97-AF65-F5344CB8AC3E}">
        <p14:creationId xmlns:p14="http://schemas.microsoft.com/office/powerpoint/2010/main" val="361658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9" grpId="0"/>
      <p:bldP spid="23" grpId="0"/>
      <p:bldP spid="5" grpId="0"/>
      <p:bldP spid="26" grpId="0"/>
      <p:bldP spid="27" grpId="0"/>
      <p:bldP spid="28" grpId="0"/>
      <p:bldP spid="29" grpId="0"/>
      <p:bldP spid="30" grpId="0"/>
      <p:bldP spid="31" grpId="0"/>
      <p:bldP spid="33" grpId="0"/>
      <p:bldP spid="34"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12612802"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   Read the days aloud in the correct order.</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1339" y="189965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21" name="Google Shape;108;p3">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Tage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22" name="Picture 21">
            <a:extLst>
              <a:ext uri="{FF2B5EF4-FFF2-40B4-BE49-F238E27FC236}">
                <a16:creationId xmlns:a16="http://schemas.microsoft.com/office/drawing/2014/main" id="{B9F4FB1A-61D9-49D7-A6C1-04572F36A908}"/>
              </a:ext>
            </a:extLst>
          </p:cNvPr>
          <p:cNvPicPr>
            <a:picLocks noChangeAspect="1"/>
          </p:cNvPicPr>
          <p:nvPr/>
        </p:nvPicPr>
        <p:blipFill>
          <a:blip r:embed="rId6"/>
          <a:stretch>
            <a:fillRect/>
          </a:stretch>
        </p:blipFill>
        <p:spPr>
          <a:xfrm>
            <a:off x="6579188" y="333570"/>
            <a:ext cx="2283857" cy="2753167"/>
          </a:xfrm>
          <a:prstGeom prst="rect">
            <a:avLst/>
          </a:prstGeom>
        </p:spPr>
      </p:pic>
      <p:pic>
        <p:nvPicPr>
          <p:cNvPr id="38" name="Picture 37">
            <a:extLst>
              <a:ext uri="{FF2B5EF4-FFF2-40B4-BE49-F238E27FC236}">
                <a16:creationId xmlns:a16="http://schemas.microsoft.com/office/drawing/2014/main" id="{0AFFF7F8-B83C-4A69-BE23-70CBEDA69080}"/>
              </a:ext>
            </a:extLst>
          </p:cNvPr>
          <p:cNvPicPr>
            <a:picLocks noChangeAspect="1"/>
          </p:cNvPicPr>
          <p:nvPr/>
        </p:nvPicPr>
        <p:blipFill>
          <a:blip r:embed="rId7"/>
          <a:stretch>
            <a:fillRect/>
          </a:stretch>
        </p:blipFill>
        <p:spPr>
          <a:xfrm>
            <a:off x="2711648" y="3815186"/>
            <a:ext cx="2283857" cy="2857053"/>
          </a:xfrm>
          <a:prstGeom prst="rect">
            <a:avLst/>
          </a:prstGeom>
        </p:spPr>
      </p:pic>
      <p:pic>
        <p:nvPicPr>
          <p:cNvPr id="39" name="Picture 38">
            <a:extLst>
              <a:ext uri="{FF2B5EF4-FFF2-40B4-BE49-F238E27FC236}">
                <a16:creationId xmlns:a16="http://schemas.microsoft.com/office/drawing/2014/main" id="{28EA7FCC-6FE9-4E3D-96B0-9723C25D681C}"/>
              </a:ext>
            </a:extLst>
          </p:cNvPr>
          <p:cNvPicPr>
            <a:picLocks noChangeAspect="1"/>
          </p:cNvPicPr>
          <p:nvPr/>
        </p:nvPicPr>
        <p:blipFill>
          <a:blip r:embed="rId8"/>
          <a:stretch>
            <a:fillRect/>
          </a:stretch>
        </p:blipFill>
        <p:spPr>
          <a:xfrm>
            <a:off x="466849" y="2940350"/>
            <a:ext cx="1180559" cy="2442535"/>
          </a:xfrm>
          <a:prstGeom prst="rect">
            <a:avLst/>
          </a:prstGeom>
        </p:spPr>
      </p:pic>
      <p:pic>
        <p:nvPicPr>
          <p:cNvPr id="40" name="Picture 39">
            <a:extLst>
              <a:ext uri="{FF2B5EF4-FFF2-40B4-BE49-F238E27FC236}">
                <a16:creationId xmlns:a16="http://schemas.microsoft.com/office/drawing/2014/main" id="{F1B7214C-3E71-418D-A919-E08AC07DEB54}"/>
              </a:ext>
            </a:extLst>
          </p:cNvPr>
          <p:cNvPicPr>
            <a:picLocks noChangeAspect="1"/>
          </p:cNvPicPr>
          <p:nvPr/>
        </p:nvPicPr>
        <p:blipFill>
          <a:blip r:embed="rId9"/>
          <a:stretch>
            <a:fillRect/>
          </a:stretch>
        </p:blipFill>
        <p:spPr>
          <a:xfrm>
            <a:off x="6540558" y="3785462"/>
            <a:ext cx="1180559" cy="3112194"/>
          </a:xfrm>
          <a:prstGeom prst="rect">
            <a:avLst/>
          </a:prstGeom>
        </p:spPr>
      </p:pic>
      <p:pic>
        <p:nvPicPr>
          <p:cNvPr id="41" name="Picture 40">
            <a:extLst>
              <a:ext uri="{FF2B5EF4-FFF2-40B4-BE49-F238E27FC236}">
                <a16:creationId xmlns:a16="http://schemas.microsoft.com/office/drawing/2014/main" id="{BC9DC1C1-538E-46AF-BC01-0020082BC191}"/>
              </a:ext>
            </a:extLst>
          </p:cNvPr>
          <p:cNvPicPr>
            <a:picLocks noChangeAspect="1"/>
          </p:cNvPicPr>
          <p:nvPr/>
        </p:nvPicPr>
        <p:blipFill rotWithShape="1">
          <a:blip r:embed="rId10"/>
          <a:srcRect t="15862"/>
          <a:stretch/>
        </p:blipFill>
        <p:spPr>
          <a:xfrm>
            <a:off x="3982840" y="564001"/>
            <a:ext cx="1241248" cy="2753167"/>
          </a:xfrm>
          <a:prstGeom prst="rect">
            <a:avLst/>
          </a:prstGeom>
        </p:spPr>
      </p:pic>
      <p:pic>
        <p:nvPicPr>
          <p:cNvPr id="42" name="Picture 41">
            <a:extLst>
              <a:ext uri="{FF2B5EF4-FFF2-40B4-BE49-F238E27FC236}">
                <a16:creationId xmlns:a16="http://schemas.microsoft.com/office/drawing/2014/main" id="{A6B86F32-35A7-4029-9B6F-2327093DA81B}"/>
              </a:ext>
            </a:extLst>
          </p:cNvPr>
          <p:cNvPicPr>
            <a:picLocks noChangeAspect="1"/>
          </p:cNvPicPr>
          <p:nvPr/>
        </p:nvPicPr>
        <p:blipFill rotWithShape="1">
          <a:blip r:embed="rId11"/>
          <a:srcRect t="21695" b="22752"/>
          <a:stretch/>
        </p:blipFill>
        <p:spPr>
          <a:xfrm>
            <a:off x="1404141" y="1444239"/>
            <a:ext cx="1180559" cy="1728900"/>
          </a:xfrm>
          <a:prstGeom prst="rect">
            <a:avLst/>
          </a:prstGeom>
        </p:spPr>
      </p:pic>
      <p:pic>
        <p:nvPicPr>
          <p:cNvPr id="43" name="Picture 42">
            <a:extLst>
              <a:ext uri="{FF2B5EF4-FFF2-40B4-BE49-F238E27FC236}">
                <a16:creationId xmlns:a16="http://schemas.microsoft.com/office/drawing/2014/main" id="{EEB26348-E260-4514-91AB-C580D2D9403E}"/>
              </a:ext>
            </a:extLst>
          </p:cNvPr>
          <p:cNvPicPr>
            <a:picLocks noChangeAspect="1"/>
          </p:cNvPicPr>
          <p:nvPr/>
        </p:nvPicPr>
        <p:blipFill rotWithShape="1">
          <a:blip r:embed="rId12"/>
          <a:srcRect l="-8818" t="36262" r="8818" b="23593"/>
          <a:stretch/>
        </p:blipFill>
        <p:spPr>
          <a:xfrm>
            <a:off x="8896394" y="3374687"/>
            <a:ext cx="1523769" cy="1612623"/>
          </a:xfrm>
          <a:prstGeom prst="rect">
            <a:avLst/>
          </a:prstGeom>
        </p:spPr>
      </p:pic>
      <p:sp>
        <p:nvSpPr>
          <p:cNvPr id="44" name="TextBox 43">
            <a:extLst>
              <a:ext uri="{FF2B5EF4-FFF2-40B4-BE49-F238E27FC236}">
                <a16:creationId xmlns:a16="http://schemas.microsoft.com/office/drawing/2014/main" id="{BBC19D94-6380-44FC-B88D-A231297C08BE}"/>
              </a:ext>
            </a:extLst>
          </p:cNvPr>
          <p:cNvSpPr txBox="1"/>
          <p:nvPr/>
        </p:nvSpPr>
        <p:spPr>
          <a:xfrm>
            <a:off x="1198846" y="302420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5" name="TextBox 44">
            <a:extLst>
              <a:ext uri="{FF2B5EF4-FFF2-40B4-BE49-F238E27FC236}">
                <a16:creationId xmlns:a16="http://schemas.microsoft.com/office/drawing/2014/main" id="{3AFBDC04-6239-45BD-B4BD-1B46F9F5EAF3}"/>
              </a:ext>
            </a:extLst>
          </p:cNvPr>
          <p:cNvSpPr txBox="1"/>
          <p:nvPr/>
        </p:nvSpPr>
        <p:spPr>
          <a:xfrm>
            <a:off x="3643164" y="268901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6" name="TextBox 45">
            <a:extLst>
              <a:ext uri="{FF2B5EF4-FFF2-40B4-BE49-F238E27FC236}">
                <a16:creationId xmlns:a16="http://schemas.microsoft.com/office/drawing/2014/main" id="{BC760640-8E6B-49A1-8FE9-BCD427E99578}"/>
              </a:ext>
            </a:extLst>
          </p:cNvPr>
          <p:cNvSpPr txBox="1"/>
          <p:nvPr/>
        </p:nvSpPr>
        <p:spPr>
          <a:xfrm>
            <a:off x="6797943" y="259473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7" name="TextBox 46">
            <a:extLst>
              <a:ext uri="{FF2B5EF4-FFF2-40B4-BE49-F238E27FC236}">
                <a16:creationId xmlns:a16="http://schemas.microsoft.com/office/drawing/2014/main" id="{7456C0F6-0260-4933-BE60-22D29018BB38}"/>
              </a:ext>
            </a:extLst>
          </p:cNvPr>
          <p:cNvSpPr txBox="1"/>
          <p:nvPr/>
        </p:nvSpPr>
        <p:spPr>
          <a:xfrm>
            <a:off x="169702" y="4987241"/>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8" name="TextBox 47">
            <a:extLst>
              <a:ext uri="{FF2B5EF4-FFF2-40B4-BE49-F238E27FC236}">
                <a16:creationId xmlns:a16="http://schemas.microsoft.com/office/drawing/2014/main" id="{AAFAFFC9-1470-48CC-A95B-BA926A15C39C}"/>
              </a:ext>
            </a:extLst>
          </p:cNvPr>
          <p:cNvSpPr txBox="1"/>
          <p:nvPr/>
        </p:nvSpPr>
        <p:spPr>
          <a:xfrm>
            <a:off x="2740368" y="6055912"/>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9" name="TextBox 48">
            <a:extLst>
              <a:ext uri="{FF2B5EF4-FFF2-40B4-BE49-F238E27FC236}">
                <a16:creationId xmlns:a16="http://schemas.microsoft.com/office/drawing/2014/main" id="{961BE565-69D5-4851-BB65-5208F33D8315}"/>
              </a:ext>
            </a:extLst>
          </p:cNvPr>
          <p:cNvSpPr txBox="1"/>
          <p:nvPr/>
        </p:nvSpPr>
        <p:spPr>
          <a:xfrm>
            <a:off x="6059745" y="6155520"/>
            <a:ext cx="280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03D3C0FD-324B-4EA0-8EF1-DC62DFE58F07}"/>
              </a:ext>
            </a:extLst>
          </p:cNvPr>
          <p:cNvSpPr txBox="1"/>
          <p:nvPr/>
        </p:nvSpPr>
        <p:spPr>
          <a:xfrm>
            <a:off x="8620434" y="5003149"/>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Tree>
    <p:extLst>
      <p:ext uri="{BB962C8B-B14F-4D97-AF65-F5344CB8AC3E}">
        <p14:creationId xmlns:p14="http://schemas.microsoft.com/office/powerpoint/2010/main" val="3459315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704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21" name="Google Shape;108;p3">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Tage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4" name="Picture 43">
            <a:extLst>
              <a:ext uri="{FF2B5EF4-FFF2-40B4-BE49-F238E27FC236}">
                <a16:creationId xmlns:a16="http://schemas.microsoft.com/office/drawing/2014/main" id="{3B63AEE5-9A71-4407-8F7F-28127E65DB7F}"/>
              </a:ext>
            </a:extLst>
          </p:cNvPr>
          <p:cNvPicPr>
            <a:picLocks noChangeAspect="1"/>
          </p:cNvPicPr>
          <p:nvPr/>
        </p:nvPicPr>
        <p:blipFill rotWithShape="1">
          <a:blip r:embed="rId6"/>
          <a:srcRect l="-8818" t="36262" r="8818" b="23593"/>
          <a:stretch/>
        </p:blipFill>
        <p:spPr>
          <a:xfrm>
            <a:off x="438617" y="3211451"/>
            <a:ext cx="1220128" cy="1291276"/>
          </a:xfrm>
          <a:prstGeom prst="rect">
            <a:avLst/>
          </a:prstGeom>
        </p:spPr>
      </p:pic>
      <p:pic>
        <p:nvPicPr>
          <p:cNvPr id="45" name="Picture 44">
            <a:extLst>
              <a:ext uri="{FF2B5EF4-FFF2-40B4-BE49-F238E27FC236}">
                <a16:creationId xmlns:a16="http://schemas.microsoft.com/office/drawing/2014/main" id="{AD9160DA-9A3E-435B-9B46-BF4D2CA8E778}"/>
              </a:ext>
            </a:extLst>
          </p:cNvPr>
          <p:cNvPicPr>
            <a:picLocks noChangeAspect="1"/>
          </p:cNvPicPr>
          <p:nvPr/>
        </p:nvPicPr>
        <p:blipFill rotWithShape="1">
          <a:blip r:embed="rId7"/>
          <a:srcRect t="21695" b="22752"/>
          <a:stretch/>
        </p:blipFill>
        <p:spPr>
          <a:xfrm>
            <a:off x="2660936" y="2926175"/>
            <a:ext cx="1123073" cy="1644713"/>
          </a:xfrm>
          <a:prstGeom prst="rect">
            <a:avLst/>
          </a:prstGeom>
        </p:spPr>
      </p:pic>
      <p:pic>
        <p:nvPicPr>
          <p:cNvPr id="46" name="Picture 45">
            <a:extLst>
              <a:ext uri="{FF2B5EF4-FFF2-40B4-BE49-F238E27FC236}">
                <a16:creationId xmlns:a16="http://schemas.microsoft.com/office/drawing/2014/main" id="{7428EAF1-1C71-4B27-B1FC-C53490459CD6}"/>
              </a:ext>
            </a:extLst>
          </p:cNvPr>
          <p:cNvPicPr>
            <a:picLocks noChangeAspect="1"/>
          </p:cNvPicPr>
          <p:nvPr/>
        </p:nvPicPr>
        <p:blipFill rotWithShape="1">
          <a:blip r:embed="rId8"/>
          <a:srcRect t="15862"/>
          <a:stretch/>
        </p:blipFill>
        <p:spPr>
          <a:xfrm>
            <a:off x="4966745" y="2805677"/>
            <a:ext cx="1063058" cy="2357929"/>
          </a:xfrm>
          <a:prstGeom prst="rect">
            <a:avLst/>
          </a:prstGeom>
        </p:spPr>
      </p:pic>
      <p:pic>
        <p:nvPicPr>
          <p:cNvPr id="47" name="Picture 46">
            <a:extLst>
              <a:ext uri="{FF2B5EF4-FFF2-40B4-BE49-F238E27FC236}">
                <a16:creationId xmlns:a16="http://schemas.microsoft.com/office/drawing/2014/main" id="{25FB5B29-8C2C-41B8-97DB-6915F1DFD160}"/>
              </a:ext>
            </a:extLst>
          </p:cNvPr>
          <p:cNvPicPr>
            <a:picLocks noChangeAspect="1"/>
          </p:cNvPicPr>
          <p:nvPr/>
        </p:nvPicPr>
        <p:blipFill>
          <a:blip r:embed="rId9"/>
          <a:stretch>
            <a:fillRect/>
          </a:stretch>
        </p:blipFill>
        <p:spPr>
          <a:xfrm>
            <a:off x="7539472" y="2272600"/>
            <a:ext cx="1032475" cy="2721814"/>
          </a:xfrm>
          <a:prstGeom prst="rect">
            <a:avLst/>
          </a:prstGeom>
        </p:spPr>
      </p:pic>
      <p:pic>
        <p:nvPicPr>
          <p:cNvPr id="48" name="Picture 47">
            <a:extLst>
              <a:ext uri="{FF2B5EF4-FFF2-40B4-BE49-F238E27FC236}">
                <a16:creationId xmlns:a16="http://schemas.microsoft.com/office/drawing/2014/main" id="{BDC8980A-9397-41FD-BD51-7969D0068152}"/>
              </a:ext>
            </a:extLst>
          </p:cNvPr>
          <p:cNvPicPr>
            <a:picLocks noChangeAspect="1"/>
          </p:cNvPicPr>
          <p:nvPr/>
        </p:nvPicPr>
        <p:blipFill>
          <a:blip r:embed="rId10"/>
          <a:stretch>
            <a:fillRect/>
          </a:stretch>
        </p:blipFill>
        <p:spPr>
          <a:xfrm>
            <a:off x="953530" y="4398910"/>
            <a:ext cx="1180559" cy="2442535"/>
          </a:xfrm>
          <a:prstGeom prst="rect">
            <a:avLst/>
          </a:prstGeom>
        </p:spPr>
      </p:pic>
      <p:pic>
        <p:nvPicPr>
          <p:cNvPr id="49" name="Picture 48">
            <a:extLst>
              <a:ext uri="{FF2B5EF4-FFF2-40B4-BE49-F238E27FC236}">
                <a16:creationId xmlns:a16="http://schemas.microsoft.com/office/drawing/2014/main" id="{466F0C53-A617-4C5A-A1A7-C31E6181606C}"/>
              </a:ext>
            </a:extLst>
          </p:cNvPr>
          <p:cNvPicPr>
            <a:picLocks noChangeAspect="1"/>
          </p:cNvPicPr>
          <p:nvPr/>
        </p:nvPicPr>
        <p:blipFill>
          <a:blip r:embed="rId11"/>
          <a:stretch>
            <a:fillRect/>
          </a:stretch>
        </p:blipFill>
        <p:spPr>
          <a:xfrm>
            <a:off x="3716469" y="4287428"/>
            <a:ext cx="2025406" cy="2441607"/>
          </a:xfrm>
          <a:prstGeom prst="rect">
            <a:avLst/>
          </a:prstGeom>
        </p:spPr>
      </p:pic>
      <p:pic>
        <p:nvPicPr>
          <p:cNvPr id="51" name="Picture 50">
            <a:extLst>
              <a:ext uri="{FF2B5EF4-FFF2-40B4-BE49-F238E27FC236}">
                <a16:creationId xmlns:a16="http://schemas.microsoft.com/office/drawing/2014/main" id="{325EFB4D-8089-446D-8710-70D9F2EB14D0}"/>
              </a:ext>
            </a:extLst>
          </p:cNvPr>
          <p:cNvPicPr>
            <a:picLocks noChangeAspect="1"/>
          </p:cNvPicPr>
          <p:nvPr/>
        </p:nvPicPr>
        <p:blipFill>
          <a:blip r:embed="rId12"/>
          <a:stretch>
            <a:fillRect/>
          </a:stretch>
        </p:blipFill>
        <p:spPr>
          <a:xfrm>
            <a:off x="7141911" y="4331349"/>
            <a:ext cx="1943336" cy="2431069"/>
          </a:xfrm>
          <a:prstGeom prst="rect">
            <a:avLst/>
          </a:prstGeom>
        </p:spPr>
      </p:pic>
      <p:sp>
        <p:nvSpPr>
          <p:cNvPr id="52" name="TextBox 51">
            <a:extLst>
              <a:ext uri="{FF2B5EF4-FFF2-40B4-BE49-F238E27FC236}">
                <a16:creationId xmlns:a16="http://schemas.microsoft.com/office/drawing/2014/main" id="{7C56A09C-0A27-4232-A322-D2B57037A887}"/>
              </a:ext>
            </a:extLst>
          </p:cNvPr>
          <p:cNvSpPr txBox="1"/>
          <p:nvPr/>
        </p:nvSpPr>
        <p:spPr>
          <a:xfrm>
            <a:off x="8355171" y="1584661"/>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3" name="TextBox 52">
            <a:extLst>
              <a:ext uri="{FF2B5EF4-FFF2-40B4-BE49-F238E27FC236}">
                <a16:creationId xmlns:a16="http://schemas.microsoft.com/office/drawing/2014/main" id="{BB67636A-959A-443E-BF63-EE696A12F254}"/>
              </a:ext>
            </a:extLst>
          </p:cNvPr>
          <p:cNvSpPr txBox="1"/>
          <p:nvPr/>
        </p:nvSpPr>
        <p:spPr>
          <a:xfrm>
            <a:off x="3111918" y="2255810"/>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4" name="TextBox 53">
            <a:extLst>
              <a:ext uri="{FF2B5EF4-FFF2-40B4-BE49-F238E27FC236}">
                <a16:creationId xmlns:a16="http://schemas.microsoft.com/office/drawing/2014/main" id="{701C77D6-C207-42C4-A38D-242F33E8AAC1}"/>
              </a:ext>
            </a:extLst>
          </p:cNvPr>
          <p:cNvSpPr txBox="1"/>
          <p:nvPr/>
        </p:nvSpPr>
        <p:spPr>
          <a:xfrm>
            <a:off x="3533150" y="111621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5" name="TextBox 54">
            <a:extLst>
              <a:ext uri="{FF2B5EF4-FFF2-40B4-BE49-F238E27FC236}">
                <a16:creationId xmlns:a16="http://schemas.microsoft.com/office/drawing/2014/main" id="{0BECD3DD-1E75-471A-B7E3-027F81EC0821}"/>
              </a:ext>
            </a:extLst>
          </p:cNvPr>
          <p:cNvSpPr txBox="1"/>
          <p:nvPr/>
        </p:nvSpPr>
        <p:spPr>
          <a:xfrm>
            <a:off x="6509298" y="1135355"/>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20126040-1B1A-49CF-8FB5-156EB26CA815}"/>
              </a:ext>
            </a:extLst>
          </p:cNvPr>
          <p:cNvSpPr txBox="1"/>
          <p:nvPr/>
        </p:nvSpPr>
        <p:spPr>
          <a:xfrm>
            <a:off x="596550" y="1463960"/>
            <a:ext cx="2259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0FCAB910-DAC8-4D87-B4D7-0F511F28D0CF}"/>
              </a:ext>
            </a:extLst>
          </p:cNvPr>
          <p:cNvSpPr txBox="1"/>
          <p:nvPr/>
        </p:nvSpPr>
        <p:spPr>
          <a:xfrm>
            <a:off x="6729821" y="2373797"/>
            <a:ext cx="23706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F3781592-8E65-47C6-95C4-6BF36D5935B0}"/>
              </a:ext>
            </a:extLst>
          </p:cNvPr>
          <p:cNvSpPr txBox="1"/>
          <p:nvPr/>
        </p:nvSpPr>
        <p:spPr>
          <a:xfrm>
            <a:off x="596551" y="2301976"/>
            <a:ext cx="1776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	</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9" name="TextBox 58">
            <a:extLst>
              <a:ext uri="{FF2B5EF4-FFF2-40B4-BE49-F238E27FC236}">
                <a16:creationId xmlns:a16="http://schemas.microsoft.com/office/drawing/2014/main" id="{4FA26708-8B58-4BA2-AEA8-06CAE40DC7A9}"/>
              </a:ext>
            </a:extLst>
          </p:cNvPr>
          <p:cNvSpPr txBox="1"/>
          <p:nvPr/>
        </p:nvSpPr>
        <p:spPr>
          <a:xfrm>
            <a:off x="190095" y="4578488"/>
            <a:ext cx="17986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	</a:t>
            </a:r>
            <a:endParaRPr kumimoji="0" lang="en-GB" sz="28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60" name="TextBox 59">
            <a:extLst>
              <a:ext uri="{FF2B5EF4-FFF2-40B4-BE49-F238E27FC236}">
                <a16:creationId xmlns:a16="http://schemas.microsoft.com/office/drawing/2014/main" id="{73F6BDCB-D58B-4CE0-B6AE-22CE084B750F}"/>
              </a:ext>
            </a:extLst>
          </p:cNvPr>
          <p:cNvSpPr txBox="1"/>
          <p:nvPr/>
        </p:nvSpPr>
        <p:spPr>
          <a:xfrm>
            <a:off x="2336793" y="4570888"/>
            <a:ext cx="22838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endParaRPr kumimoji="0" lang="en-GB" sz="28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61" name="TextBox 60">
            <a:extLst>
              <a:ext uri="{FF2B5EF4-FFF2-40B4-BE49-F238E27FC236}">
                <a16:creationId xmlns:a16="http://schemas.microsoft.com/office/drawing/2014/main" id="{9EA9F1C0-DFD4-4EF9-94FE-A53FF1B3B610}"/>
              </a:ext>
            </a:extLst>
          </p:cNvPr>
          <p:cNvSpPr txBox="1"/>
          <p:nvPr/>
        </p:nvSpPr>
        <p:spPr>
          <a:xfrm>
            <a:off x="4694023" y="4570888"/>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D2483EE-E6D1-4E37-81EB-D7F6052FF58F}"/>
              </a:ext>
            </a:extLst>
          </p:cNvPr>
          <p:cNvSpPr txBox="1"/>
          <p:nvPr/>
        </p:nvSpPr>
        <p:spPr>
          <a:xfrm>
            <a:off x="7064817" y="4532321"/>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5FADF757-98CF-4A90-B741-19C222E1AF97}"/>
              </a:ext>
            </a:extLst>
          </p:cNvPr>
          <p:cNvSpPr txBox="1"/>
          <p:nvPr/>
        </p:nvSpPr>
        <p:spPr>
          <a:xfrm>
            <a:off x="788541" y="6377339"/>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97F1425F-D087-4679-99A9-449A0D1E3494}"/>
              </a:ext>
            </a:extLst>
          </p:cNvPr>
          <p:cNvSpPr txBox="1"/>
          <p:nvPr/>
        </p:nvSpPr>
        <p:spPr>
          <a:xfrm>
            <a:off x="3814274" y="6334780"/>
            <a:ext cx="228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234C89F9-4FD8-46C1-8ED4-04255027E8A3}"/>
              </a:ext>
            </a:extLst>
          </p:cNvPr>
          <p:cNvSpPr txBox="1"/>
          <p:nvPr/>
        </p:nvSpPr>
        <p:spPr>
          <a:xfrm>
            <a:off x="7404317" y="6395883"/>
            <a:ext cx="23903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p>
        </p:txBody>
      </p:sp>
    </p:spTree>
    <p:extLst>
      <p:ext uri="{BB962C8B-B14F-4D97-AF65-F5344CB8AC3E}">
        <p14:creationId xmlns:p14="http://schemas.microsoft.com/office/powerpoint/2010/main" val="10520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8"/>
                                        </p:tgtEl>
                                        <p:attrNameLst>
                                          <p:attrName>ppt_x</p:attrName>
                                        </p:attrNameLst>
                                      </p:cBhvr>
                                      <p:tavLst>
                                        <p:tav tm="0">
                                          <p:val>
                                            <p:strVal val="ppt_x"/>
                                          </p:val>
                                        </p:tav>
                                        <p:tav tm="100000">
                                          <p:val>
                                            <p:strVal val="ppt_x"/>
                                          </p:val>
                                        </p:tav>
                                      </p:tavLst>
                                    </p:anim>
                                    <p:anim calcmode="lin" valueType="num">
                                      <p:cBhvr additive="base">
                                        <p:cTn id="7" dur="500"/>
                                        <p:tgtEl>
                                          <p:spTgt spid="58"/>
                                        </p:tgtEl>
                                        <p:attrNameLst>
                                          <p:attrName>ppt_y</p:attrName>
                                        </p:attrNameLst>
                                      </p:cBhvr>
                                      <p:tavLst>
                                        <p:tav tm="0">
                                          <p:val>
                                            <p:strVal val="ppt_y"/>
                                          </p:val>
                                        </p:tav>
                                        <p:tav tm="100000">
                                          <p:val>
                                            <p:strVal val="1+ppt_h/2"/>
                                          </p:val>
                                        </p:tav>
                                      </p:tavLst>
                                    </p:anim>
                                    <p:set>
                                      <p:cBhvr>
                                        <p:cTn id="8" dur="1" fill="hold">
                                          <p:stCondLst>
                                            <p:cond delay="499"/>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4"/>
                                        </p:tgtEl>
                                        <p:attrNameLst>
                                          <p:attrName>ppt_x</p:attrName>
                                        </p:attrNameLst>
                                      </p:cBhvr>
                                      <p:tavLst>
                                        <p:tav tm="0">
                                          <p:val>
                                            <p:strVal val="ppt_x"/>
                                          </p:val>
                                        </p:tav>
                                        <p:tav tm="100000">
                                          <p:val>
                                            <p:strVal val="ppt_x"/>
                                          </p:val>
                                        </p:tav>
                                      </p:tavLst>
                                    </p:anim>
                                    <p:anim calcmode="lin" valueType="num">
                                      <p:cBhvr additive="base">
                                        <p:cTn id="19" dur="500"/>
                                        <p:tgtEl>
                                          <p:spTgt spid="54"/>
                                        </p:tgtEl>
                                        <p:attrNameLst>
                                          <p:attrName>ppt_y</p:attrName>
                                        </p:attrNameLst>
                                      </p:cBhvr>
                                      <p:tavLst>
                                        <p:tav tm="0">
                                          <p:val>
                                            <p:strVal val="ppt_y"/>
                                          </p:val>
                                        </p:tav>
                                        <p:tav tm="100000">
                                          <p:val>
                                            <p:strVal val="1+ppt_h/2"/>
                                          </p:val>
                                        </p:tav>
                                      </p:tavLst>
                                    </p:anim>
                                    <p:set>
                                      <p:cBhvr>
                                        <p:cTn id="20" dur="1" fill="hold">
                                          <p:stCondLst>
                                            <p:cond delay="4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3"/>
                                        </p:tgtEl>
                                        <p:attrNameLst>
                                          <p:attrName>ppt_x</p:attrName>
                                        </p:attrNameLst>
                                      </p:cBhvr>
                                      <p:tavLst>
                                        <p:tav tm="0">
                                          <p:val>
                                            <p:strVal val="ppt_x"/>
                                          </p:val>
                                        </p:tav>
                                        <p:tav tm="100000">
                                          <p:val>
                                            <p:strVal val="ppt_x"/>
                                          </p:val>
                                        </p:tav>
                                      </p:tavLst>
                                    </p:anim>
                                    <p:anim calcmode="lin" valueType="num">
                                      <p:cBhvr additive="base">
                                        <p:cTn id="31" dur="500"/>
                                        <p:tgtEl>
                                          <p:spTgt spid="53"/>
                                        </p:tgtEl>
                                        <p:attrNameLst>
                                          <p:attrName>ppt_y</p:attrName>
                                        </p:attrNameLst>
                                      </p:cBhvr>
                                      <p:tavLst>
                                        <p:tav tm="0">
                                          <p:val>
                                            <p:strVal val="ppt_y"/>
                                          </p:val>
                                        </p:tav>
                                        <p:tav tm="100000">
                                          <p:val>
                                            <p:strVal val="1+ppt_h/2"/>
                                          </p:val>
                                        </p:tav>
                                      </p:tavLst>
                                    </p:anim>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56"/>
                                        </p:tgtEl>
                                        <p:attrNameLst>
                                          <p:attrName>ppt_x</p:attrName>
                                        </p:attrNameLst>
                                      </p:cBhvr>
                                      <p:tavLst>
                                        <p:tav tm="0">
                                          <p:val>
                                            <p:strVal val="ppt_x"/>
                                          </p:val>
                                        </p:tav>
                                        <p:tav tm="100000">
                                          <p:val>
                                            <p:strVal val="ppt_x"/>
                                          </p:val>
                                        </p:tav>
                                      </p:tavLst>
                                    </p:anim>
                                    <p:anim calcmode="lin" valueType="num">
                                      <p:cBhvr additive="base">
                                        <p:cTn id="67" dur="500"/>
                                        <p:tgtEl>
                                          <p:spTgt spid="56"/>
                                        </p:tgtEl>
                                        <p:attrNameLst>
                                          <p:attrName>ppt_y</p:attrName>
                                        </p:attrNameLst>
                                      </p:cBhvr>
                                      <p:tavLst>
                                        <p:tav tm="0">
                                          <p:val>
                                            <p:strVal val="ppt_y"/>
                                          </p:val>
                                        </p:tav>
                                        <p:tav tm="100000">
                                          <p:val>
                                            <p:strVal val="1+ppt_h/2"/>
                                          </p:val>
                                        </p:tav>
                                      </p:tavLst>
                                    </p:anim>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57"/>
                                        </p:tgtEl>
                                        <p:attrNameLst>
                                          <p:attrName>ppt_x</p:attrName>
                                        </p:attrNameLst>
                                      </p:cBhvr>
                                      <p:tavLst>
                                        <p:tav tm="0">
                                          <p:val>
                                            <p:strVal val="ppt_x"/>
                                          </p:val>
                                        </p:tav>
                                        <p:tav tm="100000">
                                          <p:val>
                                            <p:strVal val="ppt_x"/>
                                          </p:val>
                                        </p:tav>
                                      </p:tavLst>
                                    </p:anim>
                                    <p:anim calcmode="lin" valueType="num">
                                      <p:cBhvr additive="base">
                                        <p:cTn id="79" dur="500"/>
                                        <p:tgtEl>
                                          <p:spTgt spid="57"/>
                                        </p:tgtEl>
                                        <p:attrNameLst>
                                          <p:attrName>ppt_y</p:attrName>
                                        </p:attrNameLst>
                                      </p:cBhvr>
                                      <p:tavLst>
                                        <p:tav tm="0">
                                          <p:val>
                                            <p:strVal val="ppt_y"/>
                                          </p:val>
                                        </p:tav>
                                        <p:tav tm="100000">
                                          <p:val>
                                            <p:strVal val="1+ppt_h/2"/>
                                          </p:val>
                                        </p:tav>
                                      </p:tavLst>
                                    </p:anim>
                                    <p:set>
                                      <p:cBhvr>
                                        <p:cTn id="80" dur="1" fill="hold">
                                          <p:stCondLst>
                                            <p:cond delay="499"/>
                                          </p:stCondLst>
                                        </p:cTn>
                                        <p:tgtEl>
                                          <p:spTgt spid="5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6"/>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7"/>
                    </p:tgtEl>
                  </p:cond>
                </p:stCondLst>
                <p:endSync evt="end" delay="0">
                  <p:rtn val="all"/>
                </p:endSync>
                <p:childTnLst>
                  <p:par>
                    <p:cTn id="134" fill="hold">
                      <p:stCondLst>
                        <p:cond delay="0"/>
                      </p:stCondLst>
                      <p:childTnLst>
                        <p:par>
                          <p:cTn id="135" fill="hold">
                            <p:stCondLst>
                              <p:cond delay="0"/>
                            </p:stCondLst>
                            <p:childTnLst>
                              <p:par>
                                <p:cTn id="136" presetID="12" presetClass="exit" presetSubtype="4" fill="remove" grpId="0" nodeType="clickEffect">
                                  <p:stCondLst>
                                    <p:cond delay="0"/>
                                  </p:stCondLst>
                                  <p:childTnLst>
                                    <p:anim calcmode="lin" valueType="num">
                                      <p:cBhvr additive="base">
                                        <p:cTn id="137" dur="59000"/>
                                        <p:tgtEl>
                                          <p:spTgt spid="31"/>
                                        </p:tgtEl>
                                        <p:attrNameLst>
                                          <p:attrName>ppt_y</p:attrName>
                                        </p:attrNameLst>
                                      </p:cBhvr>
                                      <p:tavLst>
                                        <p:tav tm="0">
                                          <p:val>
                                            <p:strVal val="#ppt_y"/>
                                          </p:val>
                                        </p:tav>
                                        <p:tav tm="100000">
                                          <p:val>
                                            <p:strVal val="#ppt_y+#ppt_h*1.125000"/>
                                          </p:val>
                                        </p:tav>
                                      </p:tavLst>
                                    </p:anim>
                                    <p:animEffect transition="out" filter="wipe(down)">
                                      <p:cBhvr>
                                        <p:cTn id="138" dur="59000"/>
                                        <p:tgtEl>
                                          <p:spTgt spid="31"/>
                                        </p:tgtEl>
                                      </p:cBhvr>
                                    </p:animEffect>
                                    <p:set>
                                      <p:cBhvr>
                                        <p:cTn id="139"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2609</Words>
  <Application>Microsoft Office PowerPoint</Application>
  <PresentationFormat>Widescreen</PresentationFormat>
  <Paragraphs>518</Paragraphs>
  <Slides>17</Slides>
  <Notes>17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Arial</vt:lpstr>
      <vt:lpstr>Calibri</vt:lpstr>
      <vt:lpstr>Century gothic</vt:lpstr>
      <vt:lpstr>Century gothic</vt:lpstr>
      <vt:lpstr>Modern Love</vt:lpstr>
      <vt:lpstr>Segoe Print</vt:lpstr>
      <vt:lpstr>Symbol</vt:lpstr>
      <vt:lpstr>Wingdings</vt:lpstr>
      <vt:lpstr>1_Office Theme</vt:lpstr>
      <vt:lpstr>2_Office Theme</vt:lpstr>
      <vt:lpstr>3_Office Theme</vt:lpstr>
      <vt:lpstr>Talking about things and things to do</vt:lpstr>
      <vt:lpstr>aussprechen</vt:lpstr>
      <vt:lpstr>aussprechen</vt:lpstr>
      <vt:lpstr>aussprechen</vt:lpstr>
      <vt:lpstr>Follow up 1</vt:lpstr>
      <vt:lpstr>PowerPoint Presentation</vt:lpstr>
      <vt:lpstr>Follow up 3</vt:lpstr>
      <vt:lpstr>Follow up 4a   Read the days aloud in the correct order.</vt:lpstr>
      <vt:lpstr>Follow up 4a</vt:lpstr>
      <vt:lpstr>Follow up 4b:</vt:lpstr>
      <vt:lpstr>Follow up 5: </vt:lpstr>
      <vt:lpstr>Follow up 5: </vt:lpstr>
      <vt:lpstr>PowerPoint Presentation</vt:lpstr>
      <vt:lpstr>PowerPoint Presentation</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47</cp:revision>
  <dcterms:created xsi:type="dcterms:W3CDTF">2021-06-12T06:20:35Z</dcterms:created>
  <dcterms:modified xsi:type="dcterms:W3CDTF">2023-12-21T13:19:15Z</dcterms:modified>
</cp:coreProperties>
</file>