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6" r:id="rId2"/>
  </p:sldMasterIdLst>
  <p:notesMasterIdLst>
    <p:notesMasterId r:id="rId34"/>
  </p:notesMasterIdLst>
  <p:sldIdLst>
    <p:sldId id="275" r:id="rId3"/>
    <p:sldId id="938" r:id="rId4"/>
    <p:sldId id="940" r:id="rId5"/>
    <p:sldId id="941" r:id="rId6"/>
    <p:sldId id="982" r:id="rId7"/>
    <p:sldId id="997" r:id="rId8"/>
    <p:sldId id="985" r:id="rId9"/>
    <p:sldId id="927" r:id="rId10"/>
    <p:sldId id="928" r:id="rId11"/>
    <p:sldId id="930" r:id="rId12"/>
    <p:sldId id="989" r:id="rId13"/>
    <p:sldId id="990" r:id="rId14"/>
    <p:sldId id="929" r:id="rId15"/>
    <p:sldId id="936" r:id="rId16"/>
    <p:sldId id="991" r:id="rId17"/>
    <p:sldId id="992" r:id="rId18"/>
    <p:sldId id="993" r:id="rId19"/>
    <p:sldId id="994" r:id="rId20"/>
    <p:sldId id="995" r:id="rId21"/>
    <p:sldId id="998" r:id="rId22"/>
    <p:sldId id="937" r:id="rId23"/>
    <p:sldId id="980" r:id="rId24"/>
    <p:sldId id="379" r:id="rId25"/>
    <p:sldId id="380" r:id="rId26"/>
    <p:sldId id="381" r:id="rId27"/>
    <p:sldId id="382" r:id="rId28"/>
    <p:sldId id="383" r:id="rId29"/>
    <p:sldId id="384" r:id="rId30"/>
    <p:sldId id="983" r:id="rId31"/>
    <p:sldId id="987" r:id="rId32"/>
    <p:sldId id="953"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66"/>
    <a:srgbClr val="29C1FA"/>
    <a:srgbClr val="EFF9FB"/>
    <a:srgbClr val="FFD10D"/>
    <a:srgbClr val="3B3838"/>
    <a:srgbClr val="FADD2E"/>
    <a:srgbClr val="FFFFCC"/>
    <a:srgbClr val="2E94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348" autoAdjust="0"/>
    <p:restoredTop sz="76110" autoAdjust="0"/>
  </p:normalViewPr>
  <p:slideViewPr>
    <p:cSldViewPr snapToGrid="0">
      <p:cViewPr varScale="1">
        <p:scale>
          <a:sx n="77" d="100"/>
          <a:sy n="77" d="100"/>
        </p:scale>
        <p:origin x="916" y="4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6/11/relationships/changesInfo" Target="changesInfos/changesInfo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rlotte Moss" userId="17b589c9-cb67-41ed-a894-f82ca12b573d" providerId="ADAL" clId="{F63F184D-CD70-495B-93F5-68B3DC3833F4}"/>
    <pc:docChg chg="modSld">
      <pc:chgData name="Charlotte Moss" userId="17b589c9-cb67-41ed-a894-f82ca12b573d" providerId="ADAL" clId="{F63F184D-CD70-495B-93F5-68B3DC3833F4}" dt="2023-12-21T13:06:33.972" v="20" actId="1037"/>
      <pc:docMkLst>
        <pc:docMk/>
      </pc:docMkLst>
      <pc:sldChg chg="modNotesTx">
        <pc:chgData name="Charlotte Moss" userId="17b589c9-cb67-41ed-a894-f82ca12b573d" providerId="ADAL" clId="{F63F184D-CD70-495B-93F5-68B3DC3833F4}" dt="2023-12-21T13:00:21.547" v="0" actId="20577"/>
        <pc:sldMkLst>
          <pc:docMk/>
          <pc:sldMk cId="1139079062" sldId="936"/>
        </pc:sldMkLst>
      </pc:sldChg>
      <pc:sldChg chg="modSp mod">
        <pc:chgData name="Charlotte Moss" userId="17b589c9-cb67-41ed-a894-f82ca12b573d" providerId="ADAL" clId="{F63F184D-CD70-495B-93F5-68B3DC3833F4}" dt="2023-12-21T13:06:33.972" v="20" actId="1037"/>
        <pc:sldMkLst>
          <pc:docMk/>
          <pc:sldMk cId="4013690265" sldId="998"/>
        </pc:sldMkLst>
        <pc:picChg chg="mod">
          <ac:chgData name="Charlotte Moss" userId="17b589c9-cb67-41ed-a894-f82ca12b573d" providerId="ADAL" clId="{F63F184D-CD70-495B-93F5-68B3DC3833F4}" dt="2023-12-21T13:06:33.972" v="20" actId="1037"/>
          <ac:picMkLst>
            <pc:docMk/>
            <pc:sldMk cId="4013690265" sldId="998"/>
            <ac:picMk id="32" creationId="{87E258D6-B5E9-A39F-E43B-475076F5C93A}"/>
          </ac:picMkLst>
        </pc:picChg>
        <pc:picChg chg="mod">
          <ac:chgData name="Charlotte Moss" userId="17b589c9-cb67-41ed-a894-f82ca12b573d" providerId="ADAL" clId="{F63F184D-CD70-495B-93F5-68B3DC3833F4}" dt="2023-12-21T13:06:33.972" v="20" actId="1037"/>
          <ac:picMkLst>
            <pc:docMk/>
            <pc:sldMk cId="4013690265" sldId="998"/>
            <ac:picMk id="37" creationId="{9CA745AE-9B88-31DE-B551-16243086445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21/12/2023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5900" indent="-215900"/>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r>
              <a:rPr lang="en-GB" spc="-1" dirty="0">
                <a:solidFill>
                  <a:srgbClr val="000000"/>
                </a:solidFill>
                <a:latin typeface="Calibri"/>
                <a:ea typeface="Calibri"/>
              </a:rPr>
              <a:t> </a:t>
            </a:r>
            <a:r>
              <a:rPr lang="en-GB" sz="1200" b="0" strike="noStrike" spc="-1" dirty="0">
                <a:solidFill>
                  <a:srgbClr val="000000"/>
                </a:solidFill>
                <a:latin typeface="Calibri"/>
                <a:ea typeface="Calibri"/>
              </a:rPr>
              <a:t>attribution required.</a:t>
            </a:r>
            <a:endParaRPr lang="en-GB" sz="1200" b="0" strike="noStrike" spc="-1" dirty="0">
              <a:latin typeface="Arial"/>
              <a:cs typeface="Arial"/>
            </a:endParaRPr>
          </a:p>
          <a:p>
            <a:pPr marL="216000" indent="-216000">
              <a:lnSpc>
                <a:spcPct val="100000"/>
              </a:lnSpc>
            </a:pPr>
            <a:endParaRPr lang="en-GB" sz="1200" b="0" strike="noStrike" spc="-1" dirty="0">
              <a:latin typeface="Arial"/>
            </a:endParaRPr>
          </a:p>
          <a:p>
            <a:pPr marL="215900" indent="-215900"/>
            <a:r>
              <a:rPr lang="en-GB" sz="1200" b="1" strike="noStrike" spc="-1" dirty="0">
                <a:solidFill>
                  <a:srgbClr val="002060"/>
                </a:solidFill>
                <a:latin typeface="Century Gothic"/>
                <a:ea typeface="Century Gothic"/>
              </a:rPr>
              <a:t>Phonics:</a:t>
            </a:r>
            <a:r>
              <a:rPr lang="en-GB" b="1" spc="-1" dirty="0">
                <a:solidFill>
                  <a:srgbClr val="002060"/>
                </a:solidFill>
                <a:latin typeface="Century Gothic"/>
                <a:ea typeface="Century Gothic"/>
              </a:rPr>
              <a:t> </a:t>
            </a:r>
            <a:r>
              <a:rPr lang="en-GB" sz="1200" b="1" strike="noStrike" spc="-1" dirty="0">
                <a:solidFill>
                  <a:srgbClr val="002060"/>
                </a:solidFill>
                <a:latin typeface="Century Gothic"/>
                <a:ea typeface="Century Gothic"/>
              </a:rPr>
              <a:t> [v] vier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a:t>
            </a:r>
            <a:r>
              <a:rPr lang="en-GB" spc="-1" dirty="0">
                <a:solidFill>
                  <a:srgbClr val="002060"/>
                </a:solidFill>
                <a:latin typeface="Century Gothic"/>
                <a:ea typeface="Century Gothic"/>
              </a:rPr>
              <a:t> </a:t>
            </a:r>
            <a:endParaRPr lang="en-GB" sz="1200" b="0" strike="noStrike" spc="-1" dirty="0">
              <a:solidFill>
                <a:srgbClr val="002060"/>
              </a:solidFill>
              <a:latin typeface="Century Gothic"/>
              <a:ea typeface="Century Gothic"/>
            </a:endParaRPr>
          </a:p>
          <a:p>
            <a:pPr marL="216000" indent="-216000">
              <a:lnSpc>
                <a:spcPct val="100000"/>
              </a:lnSpc>
            </a:pPr>
            <a:endParaRPr lang="en-GB" sz="1200" b="1" i="0" strike="noStrike" spc="-1" dirty="0">
              <a:solidFill>
                <a:srgbClr val="002060"/>
              </a:solidFill>
              <a:latin typeface="Century Gothic"/>
              <a:ea typeface="Century Gothic"/>
            </a:endParaRPr>
          </a:p>
          <a:p>
            <a:pPr marL="216000" indent="-216000">
              <a:lnSpc>
                <a:spcPct val="100000"/>
              </a:lnSpc>
            </a:pPr>
            <a:r>
              <a:rPr lang="it-IT" sz="1200" b="1" strike="noStrike" spc="-1" dirty="0" err="1">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t>
            </a:r>
            <a:r>
              <a:rPr lang="de-DE" sz="1200" b="1" i="0" strike="noStrike" spc="-1" dirty="0">
                <a:solidFill>
                  <a:srgbClr val="002060"/>
                </a:solidFill>
                <a:latin typeface="Century Gothic"/>
                <a:ea typeface="Century Gothic"/>
              </a:rPr>
              <a:t>Montag </a:t>
            </a:r>
            <a:r>
              <a:rPr lang="de-DE" sz="1200" b="0" i="0" strike="noStrike" spc="-1" dirty="0">
                <a:solidFill>
                  <a:srgbClr val="002060"/>
                </a:solidFill>
                <a:latin typeface="Century Gothic"/>
                <a:ea typeface="Century Gothic"/>
              </a:rPr>
              <a:t>[1044] </a:t>
            </a:r>
            <a:r>
              <a:rPr lang="de-DE" sz="1200" b="1" i="0" strike="noStrike" spc="-1" dirty="0">
                <a:solidFill>
                  <a:srgbClr val="002060"/>
                </a:solidFill>
                <a:latin typeface="Century Gothic"/>
                <a:ea typeface="Century Gothic"/>
              </a:rPr>
              <a:t>Dienstag </a:t>
            </a:r>
            <a:r>
              <a:rPr lang="de-DE" sz="1200" b="0" i="0" strike="noStrike" spc="-1" dirty="0">
                <a:solidFill>
                  <a:srgbClr val="002060"/>
                </a:solidFill>
                <a:latin typeface="Century Gothic"/>
                <a:ea typeface="Century Gothic"/>
              </a:rPr>
              <a:t>[1356] </a:t>
            </a:r>
            <a:r>
              <a:rPr lang="de-DE" sz="1200" b="1" i="0" strike="noStrike" spc="-1" dirty="0">
                <a:solidFill>
                  <a:srgbClr val="002060"/>
                </a:solidFill>
                <a:latin typeface="Century Gothic"/>
                <a:ea typeface="Century Gothic"/>
              </a:rPr>
              <a:t>Mittwoch </a:t>
            </a:r>
            <a:r>
              <a:rPr lang="de-DE" sz="1200" b="0" i="0" strike="noStrike" spc="-1" dirty="0">
                <a:solidFill>
                  <a:srgbClr val="002060"/>
                </a:solidFill>
                <a:latin typeface="Century Gothic"/>
                <a:ea typeface="Century Gothic"/>
              </a:rPr>
              <a:t>[1187] </a:t>
            </a:r>
            <a:r>
              <a:rPr lang="de-DE" sz="1200" b="1" i="0" strike="noStrike" spc="-1" dirty="0">
                <a:solidFill>
                  <a:srgbClr val="002060"/>
                </a:solidFill>
                <a:latin typeface="Century Gothic"/>
                <a:ea typeface="Century Gothic"/>
              </a:rPr>
              <a:t>Donnerstag </a:t>
            </a:r>
            <a:r>
              <a:rPr lang="de-DE" sz="1200" b="0" i="0" strike="noStrike" spc="-1" dirty="0">
                <a:solidFill>
                  <a:srgbClr val="002060"/>
                </a:solidFill>
                <a:latin typeface="Century Gothic"/>
                <a:ea typeface="Century Gothic"/>
              </a:rPr>
              <a:t>[1244] </a:t>
            </a:r>
            <a:r>
              <a:rPr lang="de-DE" sz="1200" b="1" i="0" strike="noStrike" spc="-1" dirty="0">
                <a:solidFill>
                  <a:srgbClr val="002060"/>
                </a:solidFill>
                <a:latin typeface="Century Gothic"/>
                <a:ea typeface="Century Gothic"/>
              </a:rPr>
              <a:t>Freitag </a:t>
            </a:r>
            <a:r>
              <a:rPr lang="de-DE" sz="1200" b="0" i="0" strike="noStrike" spc="-1" dirty="0">
                <a:solidFill>
                  <a:srgbClr val="002060"/>
                </a:solidFill>
                <a:latin typeface="Century Gothic"/>
                <a:ea typeface="Century Gothic"/>
              </a:rPr>
              <a:t>[981] </a:t>
            </a:r>
            <a:r>
              <a:rPr lang="de-DE" sz="1200" b="1" i="0" strike="noStrike" spc="-1" dirty="0">
                <a:solidFill>
                  <a:srgbClr val="002060"/>
                </a:solidFill>
                <a:latin typeface="Century Gothic"/>
                <a:ea typeface="Century Gothic"/>
              </a:rPr>
              <a:t>Samstag </a:t>
            </a:r>
            <a:r>
              <a:rPr lang="de-DE" sz="1200" b="0" i="0" strike="noStrike" spc="-1" dirty="0">
                <a:solidFill>
                  <a:srgbClr val="002060"/>
                </a:solidFill>
                <a:latin typeface="Century Gothic"/>
                <a:ea typeface="Century Gothic"/>
              </a:rPr>
              <a:t>[1112] </a:t>
            </a:r>
            <a:r>
              <a:rPr lang="de-DE" sz="1200" b="1" i="0" strike="noStrike" spc="-1" dirty="0">
                <a:solidFill>
                  <a:srgbClr val="002060"/>
                </a:solidFill>
                <a:latin typeface="Century Gothic"/>
                <a:ea typeface="Century Gothic"/>
              </a:rPr>
              <a:t>Sonntag </a:t>
            </a:r>
            <a:r>
              <a:rPr lang="de-DE" sz="1200" b="0" i="0" strike="noStrike" spc="-1" dirty="0">
                <a:solidFill>
                  <a:srgbClr val="002060"/>
                </a:solidFill>
                <a:latin typeface="Century Gothic"/>
                <a:ea typeface="Century Gothic"/>
              </a:rPr>
              <a:t>[804] </a:t>
            </a:r>
            <a:r>
              <a:rPr lang="de-DE" sz="1200" b="1" i="0" strike="noStrike" spc="-1" dirty="0">
                <a:solidFill>
                  <a:srgbClr val="002060"/>
                </a:solidFill>
                <a:latin typeface="Century Gothic"/>
                <a:ea typeface="Century Gothic"/>
              </a:rPr>
              <a:t>Tag </a:t>
            </a:r>
            <a:r>
              <a:rPr lang="de-DE" sz="1200" b="0" i="0" strike="noStrike" spc="-1" dirty="0">
                <a:solidFill>
                  <a:srgbClr val="002060"/>
                </a:solidFill>
                <a:latin typeface="Century Gothic"/>
                <a:ea typeface="Century Gothic"/>
              </a:rPr>
              <a:t>[111] </a:t>
            </a:r>
            <a:r>
              <a:rPr lang="de-DE" sz="1200" b="1" i="0" strike="noStrike" spc="-1" dirty="0">
                <a:solidFill>
                  <a:srgbClr val="002060"/>
                </a:solidFill>
                <a:latin typeface="Century Gothic"/>
                <a:ea typeface="Century Gothic"/>
              </a:rPr>
              <a:t>Woche </a:t>
            </a:r>
            <a:r>
              <a:rPr lang="de-DE" sz="1200" b="0" i="0" strike="noStrike" spc="-1" dirty="0">
                <a:solidFill>
                  <a:srgbClr val="002060"/>
                </a:solidFill>
                <a:latin typeface="Century Gothic"/>
                <a:ea typeface="Century Gothic"/>
              </a:rPr>
              <a:t>[219] </a:t>
            </a:r>
            <a:r>
              <a:rPr lang="de-DE" sz="1200" b="1" i="0" strike="noStrike" spc="-1" dirty="0">
                <a:solidFill>
                  <a:srgbClr val="002060"/>
                </a:solidFill>
                <a:latin typeface="Century Gothic"/>
                <a:ea typeface="Century Gothic"/>
              </a:rPr>
              <a:t>heute </a:t>
            </a:r>
            <a:r>
              <a:rPr lang="de-DE" sz="1200" b="0" i="0" strike="noStrike" spc="-1" dirty="0">
                <a:solidFill>
                  <a:srgbClr val="002060"/>
                </a:solidFill>
                <a:latin typeface="Century Gothic"/>
                <a:ea typeface="Century Gothic"/>
              </a:rPr>
              <a:t>[116] </a:t>
            </a:r>
            <a:r>
              <a:rPr lang="de-DE" sz="1200" b="1" i="0" strike="noStrike" spc="-1" dirty="0">
                <a:solidFill>
                  <a:srgbClr val="002060"/>
                </a:solidFill>
                <a:latin typeface="Century Gothic"/>
                <a:ea typeface="Century Gothic"/>
              </a:rPr>
              <a:t>morgen </a:t>
            </a:r>
            <a:r>
              <a:rPr lang="de-DE" sz="1200" b="0" i="0" strike="noStrike" spc="-1" dirty="0">
                <a:solidFill>
                  <a:srgbClr val="002060"/>
                </a:solidFill>
                <a:latin typeface="Century Gothic"/>
                <a:ea typeface="Century Gothic"/>
              </a:rPr>
              <a:t>[752]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1: </a:t>
            </a:r>
            <a:r>
              <a:rPr lang="de-DE" sz="1800" b="0" i="0" u="none" strike="noStrike" dirty="0">
                <a:solidFill>
                  <a:srgbClr val="002060"/>
                </a:solidFill>
                <a:effectLst/>
                <a:latin typeface="Century Gothic" panose="020B0502020202020204" pitchFamily="34" charset="0"/>
              </a:rPr>
              <a:t>benutzen [1119] spielen [205] Sport [945]  zu Hause [n/a]</a:t>
            </a:r>
            <a:r>
              <a:rPr lang="de-DE" dirty="0"/>
              <a:t> </a:t>
            </a:r>
          </a:p>
          <a:p>
            <a:pPr marL="216000" indent="-216000">
              <a:lnSpc>
                <a:spcPct val="100000"/>
              </a:lnSpc>
            </a:pPr>
            <a:r>
              <a:rPr lang="de-DE" sz="1200" b="1" i="0" strike="noStrike" spc="-1" dirty="0" err="1">
                <a:solidFill>
                  <a:srgbClr val="002060"/>
                </a:solidFill>
                <a:effectLst/>
                <a:latin typeface="Century Gothic"/>
                <a:ea typeface="+mn-ea"/>
                <a:cs typeface="+mn-cs"/>
              </a:rPr>
              <a:t>Revisit</a:t>
            </a:r>
            <a:r>
              <a:rPr lang="de-DE" sz="1200" b="1" i="0" strike="noStrike" spc="-1" dirty="0">
                <a:solidFill>
                  <a:srgbClr val="002060"/>
                </a:solidFill>
                <a:effectLst/>
                <a:latin typeface="Century Gothic"/>
                <a:ea typeface="+mn-ea"/>
                <a:cs typeface="+mn-cs"/>
              </a:rPr>
              <a:t> 2: </a:t>
            </a:r>
            <a:r>
              <a:rPr lang="de-DE" sz="1800" b="0" i="0" u="none" strike="noStrike" dirty="0">
                <a:solidFill>
                  <a:srgbClr val="002060"/>
                </a:solidFill>
                <a:effectLst/>
                <a:latin typeface="Century Gothic" panose="020B0502020202020204" pitchFamily="34" charset="0"/>
              </a:rPr>
              <a:t>Frau [99] Herr [154] Mann [121] Schüler, Schülerin [556] Spieler, Spielerin [822] total [1021]</a:t>
            </a:r>
            <a:r>
              <a:rPr lang="de-DE" dirty="0"/>
              <a:t> </a:t>
            </a:r>
          </a:p>
          <a:p>
            <a:pPr marL="216000" indent="-216000">
              <a:lnSpc>
                <a:spcPct val="100000"/>
              </a:lnSpc>
            </a:pPr>
            <a:r>
              <a:rPr lang="en-GB" sz="1100" dirty="0">
                <a:solidFill>
                  <a:sysClr val="windowText" lastClr="000000"/>
                </a:solidFill>
                <a:effectLst/>
                <a:latin typeface="+mn-lt"/>
                <a:ea typeface="+mn-ea"/>
                <a:cs typeface="+mn-cs"/>
              </a:rPr>
              <a:t>Jones, R.L &amp; </a:t>
            </a:r>
            <a:r>
              <a:rPr lang="en-GB" sz="1100" dirty="0" err="1">
                <a:solidFill>
                  <a:sysClr val="windowText" lastClr="000000"/>
                </a:solidFill>
                <a:effectLst/>
                <a:latin typeface="+mn-lt"/>
                <a:ea typeface="+mn-ea"/>
                <a:cs typeface="+mn-cs"/>
              </a:rPr>
              <a:t>Tschirner</a:t>
            </a:r>
            <a:r>
              <a:rPr lang="en-GB" sz="1100" dirty="0">
                <a:solidFill>
                  <a:sysClr val="windowText" lastClr="000000"/>
                </a:solidFill>
                <a:effectLst/>
                <a:latin typeface="+mn-lt"/>
                <a:ea typeface="+mn-ea"/>
                <a:cs typeface="+mn-cs"/>
              </a:rPr>
              <a:t>, E. (2019). A frequency dictionary of German: Core vocabulary for learners. London: Routledge.</a:t>
            </a:r>
            <a:endParaRPr lang="en-GB" sz="1100" baseline="0" dirty="0">
              <a:solidFill>
                <a:sysClr val="windowText" lastClr="000000"/>
              </a:solidFill>
              <a:cs typeface="Calibri"/>
            </a:endParaRP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Note that the first three lessons of the year teach language that can be continuously recycled as lesson routine every lesson in Y3/4.</a:t>
            </a:r>
          </a:p>
          <a:p>
            <a:pPr marL="216000" indent="-216000">
              <a:lnSpc>
                <a:spcPct val="100000"/>
              </a:lnSpc>
            </a:pPr>
            <a:r>
              <a:rPr lang="en-GB" sz="1200" b="0" strike="noStrike" spc="-1" dirty="0">
                <a:solidFill>
                  <a:srgbClr val="000000"/>
                </a:solidFill>
                <a:latin typeface="Calibri"/>
                <a:ea typeface="Calibri"/>
              </a:rPr>
              <a:t>The idea would be that the class teacher (whether or not s/he teaches the class German can re-use the language as part of the daily routine with the class.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2 minutes (3 slides)</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comprehension and read aloud of the new vocabulary so far.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Teacher initiates the phrase: </a:t>
            </a:r>
            <a:r>
              <a:rPr lang="en-GB" sz="1200" b="0" i="1" strike="noStrike" spc="-1" dirty="0">
                <a:solidFill>
                  <a:srgbClr val="000000"/>
                </a:solidFill>
                <a:latin typeface="+mn-lt"/>
              </a:rPr>
              <a:t>Heute </a:t>
            </a:r>
            <a:r>
              <a:rPr lang="en-GB" sz="1200" b="0" i="1" strike="noStrike" spc="-1" dirty="0" err="1">
                <a:solidFill>
                  <a:srgbClr val="000000"/>
                </a:solidFill>
                <a:latin typeface="+mn-lt"/>
              </a:rPr>
              <a:t>ist</a:t>
            </a:r>
            <a:r>
              <a:rPr lang="en-GB" sz="1200" b="0" i="1" strike="noStrike" spc="-1" dirty="0">
                <a:solidFill>
                  <a:srgbClr val="000000"/>
                </a:solidFill>
                <a:latin typeface="+mn-lt"/>
              </a:rPr>
              <a:t>…</a:t>
            </a:r>
          </a:p>
          <a:p>
            <a:pPr marL="229320" indent="-228600">
              <a:lnSpc>
                <a:spcPct val="100000"/>
              </a:lnSpc>
              <a:buAutoNum type="arabicPeriod"/>
            </a:pPr>
            <a:r>
              <a:rPr lang="en-GB" sz="1200" b="0" strike="noStrike" spc="-1" dirty="0">
                <a:solidFill>
                  <a:srgbClr val="000000"/>
                </a:solidFill>
                <a:latin typeface="+mn-lt"/>
              </a:rPr>
              <a:t>Pupils respond orally with the correct word, based on the English clue.</a:t>
            </a:r>
          </a:p>
          <a:p>
            <a:pPr marL="229320" indent="-228600">
              <a:lnSpc>
                <a:spcPct val="100000"/>
              </a:lnSpc>
              <a:buAutoNum type="arabicPeriod"/>
            </a:pPr>
            <a:r>
              <a:rPr lang="en-GB" sz="1200" b="0" strike="noStrike" spc="-1" dirty="0">
                <a:solidFill>
                  <a:srgbClr val="000000"/>
                </a:solidFill>
                <a:latin typeface="+mn-lt"/>
              </a:rPr>
              <a:t>Teacher clicks to confirm the answer.</a:t>
            </a:r>
          </a:p>
          <a:p>
            <a:pPr marL="229320" indent="-228600">
              <a:lnSpc>
                <a:spcPct val="100000"/>
              </a:lnSpc>
              <a:buAutoNum type="arabicPeriod"/>
            </a:pPr>
            <a:r>
              <a:rPr lang="en-GB" sz="1200" b="0" strike="noStrike" spc="-1" dirty="0">
                <a:solidFill>
                  <a:srgbClr val="000000"/>
                </a:solidFill>
                <a:latin typeface="+mn-lt"/>
              </a:rPr>
              <a:t>Repeat for the next slides. </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170972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a:lnSpc>
                <a:spcPct val="100000"/>
              </a:lnSpc>
            </a:pPr>
            <a:r>
              <a:rPr lang="en-GB" sz="1200" b="1" strike="noStrike" spc="-1" dirty="0">
                <a:latin typeface="Arial"/>
              </a:rPr>
              <a:t>[2/3]</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8404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[2/3]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43520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remaining days of the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day to appear, with its English translation.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the word ‘Tag’ and capital letters.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6526846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1 minute</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the SSC [</a:t>
            </a:r>
            <a:r>
              <a:rPr lang="en-GB" sz="1200" b="0" strike="noStrike" spc="-1" dirty="0" err="1">
                <a:solidFill>
                  <a:srgbClr val="000000"/>
                </a:solidFill>
                <a:latin typeface="Calibri"/>
                <a:ea typeface="Calibri"/>
              </a:rPr>
              <a:t>ie</a:t>
            </a:r>
            <a:r>
              <a:rPr lang="en-GB" sz="1200" b="0" strike="noStrike" spc="-1" dirty="0">
                <a:solidFill>
                  <a:srgbClr val="000000"/>
                </a:solidFill>
                <a:latin typeface="Calibri"/>
                <a:ea typeface="Calibri"/>
              </a:rPr>
              <a:t>] and [</a:t>
            </a:r>
            <a:r>
              <a:rPr lang="en-GB" sz="1200" b="0" strike="noStrike" spc="-1" dirty="0" err="1">
                <a:solidFill>
                  <a:srgbClr val="000000"/>
                </a:solidFill>
                <a:latin typeface="Calibri"/>
                <a:ea typeface="Calibri"/>
              </a:rPr>
              <a:t>ei</a:t>
            </a:r>
            <a:r>
              <a:rPr lang="en-GB" sz="1200" b="0" strike="noStrike" spc="-1" dirty="0">
                <a:solidFill>
                  <a:srgbClr val="000000"/>
                </a:solidFill>
                <a:latin typeface="Calibri"/>
                <a:ea typeface="Calibri"/>
              </a:rPr>
              <a:t>] in context of days of the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pronunciation.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4683995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mn-lt"/>
                <a:ea typeface="Calibri"/>
              </a:rPr>
              <a:t>Timing: 2 minutes (3 slides)</a:t>
            </a:r>
          </a:p>
          <a:p>
            <a:pPr marL="216000" indent="-215280">
              <a:lnSpc>
                <a:spcPct val="100000"/>
              </a:lnSpc>
            </a:pP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written comprehension and read aloud of the new vocabulary so far.</a:t>
            </a:r>
          </a:p>
          <a:p>
            <a:pPr marL="216000" indent="-215280">
              <a:lnSpc>
                <a:spcPct val="100000"/>
              </a:lnSpc>
            </a:pPr>
            <a:endParaRPr lang="en-GB" sz="1200" b="0"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p>
          <a:p>
            <a:pPr marL="229320" indent="-228600">
              <a:lnSpc>
                <a:spcPct val="100000"/>
              </a:lnSpc>
              <a:buAutoNum type="arabicPeriod"/>
            </a:pPr>
            <a:r>
              <a:rPr lang="en-GB" sz="1200" b="0" strike="noStrike" spc="-1" dirty="0">
                <a:solidFill>
                  <a:srgbClr val="000000"/>
                </a:solidFill>
                <a:latin typeface="+mn-lt"/>
              </a:rPr>
              <a:t>Teacher initiates the phrase: </a:t>
            </a:r>
            <a:r>
              <a:rPr lang="en-GB" sz="1200" b="0" i="1" strike="noStrike" spc="-1" dirty="0">
                <a:solidFill>
                  <a:srgbClr val="000000"/>
                </a:solidFill>
                <a:latin typeface="+mn-lt"/>
              </a:rPr>
              <a:t>Heute </a:t>
            </a:r>
            <a:r>
              <a:rPr lang="en-GB" sz="1200" b="0" i="1" strike="noStrike" spc="-1" dirty="0" err="1">
                <a:solidFill>
                  <a:srgbClr val="000000"/>
                </a:solidFill>
                <a:latin typeface="+mn-lt"/>
              </a:rPr>
              <a:t>ist</a:t>
            </a:r>
            <a:r>
              <a:rPr lang="en-GB" sz="1200" b="0" i="1" strike="noStrike" spc="-1" dirty="0">
                <a:solidFill>
                  <a:srgbClr val="000000"/>
                </a:solidFill>
                <a:latin typeface="+mn-lt"/>
              </a:rPr>
              <a:t>…</a:t>
            </a:r>
          </a:p>
          <a:p>
            <a:pPr marL="229320" indent="-228600">
              <a:lnSpc>
                <a:spcPct val="100000"/>
              </a:lnSpc>
              <a:buAutoNum type="arabicPeriod"/>
            </a:pPr>
            <a:r>
              <a:rPr lang="en-GB" sz="1200" b="0" strike="noStrike" spc="-1" dirty="0">
                <a:solidFill>
                  <a:srgbClr val="000000"/>
                </a:solidFill>
                <a:latin typeface="+mn-lt"/>
              </a:rPr>
              <a:t>Pupils respond orally with the correct word, based on the English clue.</a:t>
            </a:r>
          </a:p>
          <a:p>
            <a:pPr marL="229320" indent="-228600">
              <a:lnSpc>
                <a:spcPct val="100000"/>
              </a:lnSpc>
              <a:buAutoNum type="arabicPeriod"/>
            </a:pPr>
            <a:r>
              <a:rPr lang="en-GB" sz="1200" b="0" strike="noStrike" spc="-1" dirty="0">
                <a:solidFill>
                  <a:srgbClr val="000000"/>
                </a:solidFill>
                <a:latin typeface="+mn-lt"/>
              </a:rPr>
              <a:t>Teacher clicks to confirm the answer.</a:t>
            </a:r>
          </a:p>
          <a:p>
            <a:pPr marL="229320" indent="-228600">
              <a:lnSpc>
                <a:spcPct val="100000"/>
              </a:lnSpc>
              <a:buAutoNum type="arabicPeriod"/>
            </a:pPr>
            <a:r>
              <a:rPr lang="en-GB" sz="1200" b="0" strike="noStrike" spc="-1" dirty="0">
                <a:solidFill>
                  <a:srgbClr val="000000"/>
                </a:solidFill>
                <a:latin typeface="+mn-lt"/>
              </a:rPr>
              <a:t>Repeat for the next slides. </a:t>
            </a:r>
            <a:endParaRPr lang="en-GB" sz="1200" b="0" strike="noStrike" spc="-1" dirty="0">
              <a:latin typeface="Arial"/>
            </a:endParaRP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8062432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[2/3]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1826088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latin typeface="Arial"/>
              </a:rPr>
              <a:t>[3/3]</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8627575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mn-lt"/>
                <a:ea typeface="Calibri"/>
              </a:rPr>
              <a:t>Timing: 5 minutes</a:t>
            </a:r>
            <a:endParaRPr lang="en-GB" sz="1200" b="1" strike="noStrike" spc="-1" dirty="0">
              <a:latin typeface="Arial"/>
            </a:endParaRPr>
          </a:p>
          <a:p>
            <a:pPr marL="216000" indent="-215280">
              <a:lnSpc>
                <a:spcPct val="100000"/>
              </a:lnSpc>
            </a:pPr>
            <a:endParaRPr lang="en-GB" sz="1200" b="1" strike="noStrike" spc="-1" dirty="0">
              <a:latin typeface="Arial"/>
            </a:endParaRPr>
          </a:p>
          <a:p>
            <a:pPr marL="216000" indent="-215280">
              <a:lnSpc>
                <a:spcPct val="100000"/>
              </a:lnSpc>
            </a:pPr>
            <a:r>
              <a:rPr lang="en-GB" sz="1200" b="1" strike="noStrike" spc="-1" dirty="0">
                <a:latin typeface="Arial"/>
              </a:rPr>
              <a:t>Aim</a:t>
            </a:r>
            <a:r>
              <a:rPr lang="en-GB" sz="1200" b="0" strike="noStrike" spc="-1" dirty="0">
                <a:latin typeface="Arial"/>
              </a:rPr>
              <a:t>: to consolidate pupils’ understanding of the days of the week. </a:t>
            </a:r>
            <a:br>
              <a:rPr lang="en-GB" sz="1200" b="0" strike="noStrike" spc="-1" dirty="0">
                <a:latin typeface="Century Gothic" panose="020B0502020202020204" pitchFamily="34" charset="0"/>
              </a:rPr>
            </a:br>
            <a:endParaRPr lang="en-GB" sz="1200" b="1" strike="noStrike" spc="-1" dirty="0">
              <a:solidFill>
                <a:srgbClr val="000000"/>
              </a:solidFill>
              <a:latin typeface="+mn-lt"/>
              <a:ea typeface="Calibri"/>
            </a:endParaRPr>
          </a:p>
          <a:p>
            <a:pPr marL="216000" indent="-21528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Explain the task. This is a memory game to find matching pairs – a day of the week in German and its English translation. </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Pupils suggest two “cards” to reveal. The teacher clicks on those cards. If the cards match, the teacher leaves them revealed. If the cards don’t match, the teacher clicks again to hide the days.</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Pupils suggest another two cards, and try to remember what was behind the previous two cards!</a:t>
            </a:r>
          </a:p>
          <a:p>
            <a:pPr marL="228600" marR="0" lvl="0" indent="-22716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mn-lt"/>
                <a:ea typeface="Calibri"/>
              </a:rPr>
              <a:t>Continue play until all matching pairs have been found. </a:t>
            </a:r>
          </a:p>
          <a:p>
            <a:endParaRPr lang="en-GB" dirty="0"/>
          </a:p>
          <a:p>
            <a:endParaRPr lang="en-GB" dirty="0"/>
          </a:p>
        </p:txBody>
      </p:sp>
      <p:sp>
        <p:nvSpPr>
          <p:cNvPr id="4" name="Slide Number Placeholder 3"/>
          <p:cNvSpPr>
            <a:spLocks noGrp="1"/>
          </p:cNvSpPr>
          <p:nvPr>
            <p:ph type="sldNum" sz="quarter" idx="5"/>
          </p:nvPr>
        </p:nvSpPr>
        <p:spPr/>
        <p:txBody>
          <a:bodyPr/>
          <a:lstStyle/>
          <a:p>
            <a:fld id="{6F88A7DB-3951-47CF-8E53-B42241E86674}" type="slidenum">
              <a:rPr lang="en-GB" smtClean="0"/>
              <a:t>18</a:t>
            </a:fld>
            <a:endParaRPr lang="en-GB"/>
          </a:p>
        </p:txBody>
      </p:sp>
    </p:spTree>
    <p:extLst>
      <p:ext uri="{BB962C8B-B14F-4D97-AF65-F5344CB8AC3E}">
        <p14:creationId xmlns:p14="http://schemas.microsoft.com/office/powerpoint/2010/main" val="38010750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familiarise pupils with a Swiss cultural tradition and to further practise days of the weeks.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0" strike="noStrike" spc="-1" dirty="0">
                <a:latin typeface="Arial"/>
              </a:rPr>
              <a:t>1. </a:t>
            </a:r>
            <a:r>
              <a:rPr lang="en-GB" dirty="0"/>
              <a:t>Click for information to appear for each day of the festival. Pupils might like to share their own experience or make contrasts with celebrations in other countries. </a:t>
            </a:r>
          </a:p>
          <a:p>
            <a:pPr marL="228600" indent="-228600">
              <a:buAutoNum type="arabicPeriod" startAt="2"/>
            </a:pPr>
            <a:endParaRPr lang="en-GB" dirty="0"/>
          </a:p>
          <a:p>
            <a:pPr marL="0" indent="0">
              <a:buNone/>
            </a:pPr>
            <a:r>
              <a:rPr lang="en-GB" b="1" dirty="0"/>
              <a:t>Image attribution:</a:t>
            </a:r>
          </a:p>
          <a:p>
            <a:pPr marL="0" indent="0">
              <a:buNone/>
            </a:pPr>
            <a:r>
              <a:rPr lang="en-GB" b="0" dirty="0" err="1"/>
              <a:t>Böögg</a:t>
            </a:r>
            <a:r>
              <a:rPr lang="en-GB" b="0" dirty="0"/>
              <a:t> By © Roland Fischer, Zürich (Switzerland) – Mail notification to: </a:t>
            </a:r>
            <a:r>
              <a:rPr lang="en-GB" b="0" dirty="0" err="1"/>
              <a:t>roland_zh</a:t>
            </a:r>
            <a:r>
              <a:rPr lang="en-GB" b="0" dirty="0"/>
              <a:t>(at)</a:t>
            </a:r>
            <a:r>
              <a:rPr lang="en-GB" b="0" dirty="0" err="1"/>
              <a:t>hispeed</a:t>
            </a:r>
            <a:r>
              <a:rPr lang="en-GB" b="0" dirty="0"/>
              <a:t>(dot)</a:t>
            </a:r>
            <a:r>
              <a:rPr lang="en-GB" b="0" dirty="0" err="1"/>
              <a:t>ch</a:t>
            </a:r>
            <a:r>
              <a:rPr lang="en-GB" b="0" dirty="0"/>
              <a:t> / Wikimedia Commons, CC BY-SA 3.0, https://commons.wikimedia.org/w/index.php?curid=32413108</a:t>
            </a:r>
          </a:p>
          <a:p>
            <a:pPr marL="0" indent="0">
              <a:buNone/>
            </a:pPr>
            <a:r>
              <a:rPr lang="en-GB" b="0" dirty="0"/>
              <a:t>Funfair at </a:t>
            </a:r>
            <a:r>
              <a:rPr lang="en-GB" b="0" dirty="0" err="1"/>
              <a:t>Lindenhof</a:t>
            </a:r>
            <a:r>
              <a:rPr lang="en-GB" b="0" dirty="0"/>
              <a:t> hill By Roland </a:t>
            </a:r>
            <a:r>
              <a:rPr lang="en-GB" b="0" dirty="0" err="1"/>
              <a:t>zh</a:t>
            </a:r>
            <a:r>
              <a:rPr lang="en-GB" b="0" dirty="0"/>
              <a:t> - Own work, CC BY-SA 3.0, https://commons.wikimedia.org/w/index.php?curid=10045936</a:t>
            </a:r>
          </a:p>
          <a:p>
            <a:pPr marL="0" indent="0">
              <a:buNone/>
            </a:pPr>
            <a:r>
              <a:rPr lang="en-GB" b="0" i="0" dirty="0">
                <a:solidFill>
                  <a:srgbClr val="202122"/>
                </a:solidFill>
                <a:effectLst/>
                <a:latin typeface="Arial" panose="020B0604020202020204" pitchFamily="34" charset="0"/>
              </a:rPr>
              <a:t>Parade at </a:t>
            </a:r>
            <a:r>
              <a:rPr lang="en-GB" b="0" i="0" dirty="0" err="1">
                <a:solidFill>
                  <a:srgbClr val="202122"/>
                </a:solidFill>
                <a:effectLst/>
                <a:latin typeface="Arial" panose="020B0604020202020204" pitchFamily="34" charset="0"/>
              </a:rPr>
              <a:t>Limmatquai</a:t>
            </a:r>
            <a:r>
              <a:rPr lang="en-GB" b="0" i="0" dirty="0">
                <a:solidFill>
                  <a:srgbClr val="202122"/>
                </a:solidFill>
                <a:effectLst/>
                <a:latin typeface="Arial" panose="020B0604020202020204" pitchFamily="34" charset="0"/>
              </a:rPr>
              <a:t> By Roland </a:t>
            </a:r>
            <a:r>
              <a:rPr lang="en-GB" b="0" i="0" dirty="0" err="1">
                <a:solidFill>
                  <a:srgbClr val="202122"/>
                </a:solidFill>
                <a:effectLst/>
                <a:latin typeface="Arial" panose="020B0604020202020204" pitchFamily="34" charset="0"/>
              </a:rPr>
              <a:t>zh</a:t>
            </a:r>
            <a:r>
              <a:rPr lang="en-GB" b="0" i="0" dirty="0">
                <a:solidFill>
                  <a:srgbClr val="202122"/>
                </a:solidFill>
                <a:effectLst/>
                <a:latin typeface="Arial" panose="020B0604020202020204" pitchFamily="34" charset="0"/>
              </a:rPr>
              <a:t> - Own work, CC BY-SA 3.0, https://commons.wikimedia.org/w/index.php?curid=10064693</a:t>
            </a:r>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18594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mn-lt"/>
            </a:endParaRPr>
          </a:p>
          <a:p>
            <a:pPr marL="216000" indent="-216000">
              <a:lnSpc>
                <a:spcPct val="100000"/>
              </a:lnSpc>
            </a:pP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revise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a:t>
            </a:r>
            <a:r>
              <a:rPr lang="en-GB" sz="1200" b="0" strike="noStrike" spc="-1" dirty="0" err="1">
                <a:solidFill>
                  <a:srgbClr val="000000"/>
                </a:solidFill>
                <a:latin typeface="Calibri"/>
                <a:ea typeface="Calibri"/>
              </a:rPr>
              <a:t>Guten</a:t>
            </a:r>
            <a:r>
              <a:rPr lang="en-GB" sz="1200" b="0" strike="noStrike" spc="-1" dirty="0">
                <a:solidFill>
                  <a:srgbClr val="000000"/>
                </a:solidFill>
                <a:latin typeface="Calibri"/>
                <a:ea typeface="Calibri"/>
              </a:rPr>
              <a:t> Tag, die </a:t>
            </a:r>
            <a:r>
              <a:rPr lang="en-GB" sz="1200" b="0" strike="noStrike" spc="-1" dirty="0" err="1">
                <a:solidFill>
                  <a:srgbClr val="000000"/>
                </a:solidFill>
                <a:latin typeface="Calibri"/>
                <a:ea typeface="Calibri"/>
              </a:rPr>
              <a:t>Klasse</a:t>
            </a:r>
            <a:r>
              <a:rPr lang="en-GB" sz="1200" b="0" strike="noStrike" spc="-1" dirty="0">
                <a:solidFill>
                  <a:srgbClr val="000000"/>
                </a:solidFill>
                <a:latin typeface="Calibri"/>
                <a:ea typeface="Calibri"/>
              </a:rPr>
              <a:t> and prompt pupils to say the </a:t>
            </a:r>
            <a:r>
              <a:rPr lang="en-GB" sz="1200" b="0" strike="noStrike" spc="-1" dirty="0" err="1">
                <a:solidFill>
                  <a:srgbClr val="000000"/>
                </a:solidFill>
                <a:latin typeface="Calibri"/>
                <a:ea typeface="Calibri"/>
              </a:rPr>
              <a:t>infintives</a:t>
            </a:r>
            <a:r>
              <a:rPr lang="en-GB" sz="1200" b="0" strike="noStrike" spc="-1" dirty="0">
                <a:solidFill>
                  <a:srgbClr val="000000"/>
                </a:solidFill>
                <a:latin typeface="Calibri"/>
                <a:ea typeface="Calibri"/>
              </a:rPr>
              <a:t> and their English meaning.</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pronunciation and word knowledge orally by prompting in English. (e.g. ‘</a:t>
            </a:r>
            <a:r>
              <a:rPr lang="en-GB" sz="1200" b="0" strike="noStrike" spc="-1" dirty="0" err="1">
                <a:solidFill>
                  <a:srgbClr val="000000"/>
                </a:solidFill>
                <a:latin typeface="Calibri"/>
                <a:ea typeface="Calibri"/>
              </a:rPr>
              <a:t>Lesen</a:t>
            </a:r>
            <a:r>
              <a:rPr lang="en-GB" sz="1200" b="0" strike="noStrike" spc="-1" dirty="0">
                <a:solidFill>
                  <a:srgbClr val="000000"/>
                </a:solidFill>
                <a:latin typeface="Calibri"/>
                <a:ea typeface="Calibri"/>
              </a:rPr>
              <a:t>’ – ‘to read, reading’. ‘Gut. </a:t>
            </a:r>
            <a:r>
              <a:rPr lang="en-GB" sz="1200" b="0" strike="noStrike" spc="-1" dirty="0" err="1">
                <a:solidFill>
                  <a:srgbClr val="000000"/>
                </a:solidFill>
                <a:latin typeface="Calibri"/>
                <a:ea typeface="Calibri"/>
              </a:rPr>
              <a:t>Sprechen</a:t>
            </a:r>
            <a:r>
              <a:rPr lang="en-GB" sz="1200" b="0" strike="noStrike" spc="-1" dirty="0">
                <a:solidFill>
                  <a:srgbClr val="000000"/>
                </a:solidFill>
                <a:latin typeface="Calibri"/>
                <a:ea typeface="Calibri"/>
              </a:rPr>
              <a:t>?...).</a:t>
            </a:r>
          </a:p>
          <a:p>
            <a:endParaRPr lang="en-GB" dirty="0"/>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CF681-9A42-4A16-B9FF-80F75D2E343F}" type="slidenum">
              <a:rPr kumimoji="0" lang="en-GB"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4032891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5 minutes</a:t>
            </a:r>
            <a:br>
              <a:rPr lang="en-GB" b="0" dirty="0"/>
            </a:b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a:t>
            </a:r>
            <a:r>
              <a:rPr lang="en-GB" b="0" dirty="0"/>
              <a:t> to practise aural comprehension of days of the week, today and tomorrow. </a:t>
            </a:r>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lvl="0" indent="-228600" algn="l" rtl="0">
              <a:spcBef>
                <a:spcPts val="0"/>
              </a:spcBef>
              <a:spcAft>
                <a:spcPts val="0"/>
              </a:spcAft>
              <a:buAutoNum type="arabicPeriod"/>
            </a:pPr>
            <a:r>
              <a:rPr lang="en-GB" dirty="0"/>
              <a:t>Explain the task. </a:t>
            </a:r>
            <a:r>
              <a:rPr lang="en-GB" dirty="0" err="1"/>
              <a:t>Lias</a:t>
            </a:r>
            <a:r>
              <a:rPr lang="en-GB" dirty="0"/>
              <a:t> is sending Gabriel voice messages and photos from his week.</a:t>
            </a:r>
          </a:p>
          <a:p>
            <a:pPr marL="228600" lvl="0" indent="-228600" algn="l" rtl="0">
              <a:spcBef>
                <a:spcPts val="0"/>
              </a:spcBef>
              <a:spcAft>
                <a:spcPts val="0"/>
              </a:spcAft>
              <a:buAutoNum type="arabicPeriod"/>
            </a:pPr>
            <a:r>
              <a:rPr lang="en-GB" dirty="0"/>
              <a:t>Pupils write 1-10 in their books.</a:t>
            </a:r>
          </a:p>
          <a:p>
            <a:pPr marL="228600" lvl="0" indent="-228600" algn="l" rtl="0">
              <a:spcBef>
                <a:spcPts val="0"/>
              </a:spcBef>
              <a:spcAft>
                <a:spcPts val="0"/>
              </a:spcAft>
              <a:buAutoNum type="arabicPeriod"/>
            </a:pPr>
            <a:r>
              <a:rPr lang="en-GB" dirty="0"/>
              <a:t>Click on the first audio button to hear what </a:t>
            </a:r>
            <a:r>
              <a:rPr lang="en-GB" dirty="0" err="1"/>
              <a:t>Lias</a:t>
            </a:r>
            <a:r>
              <a:rPr lang="en-GB" dirty="0"/>
              <a:t> says. Pupils fill in the gaps based on what they hear. They transcribe the German word they have heard and then write the English translation for that word.</a:t>
            </a:r>
          </a:p>
          <a:p>
            <a:pPr marL="228600" lvl="0" indent="-228600" algn="l" rtl="0">
              <a:spcBef>
                <a:spcPts val="0"/>
              </a:spcBef>
              <a:spcAft>
                <a:spcPts val="0"/>
              </a:spcAft>
              <a:buAutoNum type="arabicPeriod"/>
            </a:pPr>
            <a:r>
              <a:rPr lang="en-GB" dirty="0"/>
              <a:t>Click to reveal answers (first the German gaps appear, and then a full English translation).</a:t>
            </a: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sz="1200" b="1" dirty="0">
                <a:solidFill>
                  <a:srgbClr val="002060"/>
                </a:solidFill>
                <a:latin typeface="Century Gothic"/>
                <a:ea typeface="Century Gothic"/>
                <a:cs typeface="Century Gothic"/>
                <a:sym typeface="Century Gothic"/>
              </a:rPr>
              <a:t>Transcript:</a:t>
            </a:r>
            <a:endParaRPr lang="en-GB" sz="1200" b="0" dirty="0">
              <a:solidFill>
                <a:srgbClr val="002060"/>
              </a:solidFill>
              <a:latin typeface="Century Gothic"/>
              <a:ea typeface="Century Gothic"/>
              <a:cs typeface="Century Gothic"/>
              <a:sym typeface="Century Gothic"/>
            </a:endParaRPr>
          </a:p>
          <a:p>
            <a:pPr marL="0" lvl="0" indent="0" algn="l" rtl="0">
              <a:spcBef>
                <a:spcPts val="0"/>
              </a:spcBef>
              <a:spcAft>
                <a:spcPts val="0"/>
              </a:spcAft>
              <a:buNone/>
            </a:pPr>
            <a:r>
              <a:rPr lang="en-GB" dirty="0"/>
              <a:t>[1] Heute </a:t>
            </a:r>
            <a:r>
              <a:rPr lang="en-GB" dirty="0" err="1"/>
              <a:t>ist</a:t>
            </a:r>
            <a:r>
              <a:rPr lang="en-GB" dirty="0"/>
              <a:t> </a:t>
            </a:r>
            <a:r>
              <a:rPr lang="en-GB" dirty="0" err="1"/>
              <a:t>Dienstag</a:t>
            </a:r>
            <a:r>
              <a:rPr lang="en-GB" dirty="0"/>
              <a:t>. Ich bin in Biel.</a:t>
            </a:r>
          </a:p>
          <a:p>
            <a:pPr marL="0" lvl="0" indent="0" algn="l" rtl="0">
              <a:spcBef>
                <a:spcPts val="0"/>
              </a:spcBef>
              <a:spcAft>
                <a:spcPts val="0"/>
              </a:spcAft>
              <a:buNone/>
            </a:pPr>
            <a:r>
              <a:rPr lang="en-GB" dirty="0"/>
              <a:t>[2] Morgen </a:t>
            </a:r>
            <a:r>
              <a:rPr lang="en-GB" dirty="0" err="1"/>
              <a:t>ist</a:t>
            </a:r>
            <a:r>
              <a:rPr lang="en-GB" dirty="0"/>
              <a:t> </a:t>
            </a:r>
            <a:r>
              <a:rPr lang="en-GB" dirty="0" err="1"/>
              <a:t>Donnerstag</a:t>
            </a:r>
            <a:r>
              <a:rPr lang="en-GB" dirty="0"/>
              <a:t>. Ich bin </a:t>
            </a:r>
            <a:r>
              <a:rPr lang="en-GB" dirty="0" err="1"/>
              <a:t>zu</a:t>
            </a:r>
            <a:r>
              <a:rPr lang="en-GB" dirty="0"/>
              <a:t> </a:t>
            </a:r>
            <a:r>
              <a:rPr lang="en-GB" dirty="0" err="1"/>
              <a:t>Hause</a:t>
            </a:r>
            <a:r>
              <a:rPr lang="en-GB" dirty="0"/>
              <a:t>.</a:t>
            </a:r>
          </a:p>
          <a:p>
            <a:pPr marL="0" lvl="0" indent="0" algn="l" rtl="0">
              <a:spcBef>
                <a:spcPts val="0"/>
              </a:spcBef>
              <a:spcAft>
                <a:spcPts val="0"/>
              </a:spcAft>
              <a:buNone/>
            </a:pPr>
            <a:r>
              <a:rPr lang="en-GB" dirty="0"/>
              <a:t>[3] Heute </a:t>
            </a:r>
            <a:r>
              <a:rPr lang="en-GB" dirty="0" err="1"/>
              <a:t>ist</a:t>
            </a:r>
            <a:r>
              <a:rPr lang="en-GB" dirty="0"/>
              <a:t> Freitag. Ich bin in Zurich. </a:t>
            </a:r>
            <a:r>
              <a:rPr lang="en-GB" dirty="0" err="1"/>
              <a:t>Hurra</a:t>
            </a:r>
            <a:r>
              <a:rPr lang="en-GB" dirty="0"/>
              <a:t>!</a:t>
            </a:r>
          </a:p>
          <a:p>
            <a:pPr marL="0" lvl="0" indent="0" algn="l" rtl="0">
              <a:spcBef>
                <a:spcPts val="0"/>
              </a:spcBef>
              <a:spcAft>
                <a:spcPts val="0"/>
              </a:spcAft>
              <a:buNone/>
            </a:pPr>
            <a:r>
              <a:rPr lang="en-GB" dirty="0"/>
              <a:t>[4] Heute </a:t>
            </a:r>
            <a:r>
              <a:rPr lang="en-GB" dirty="0" err="1"/>
              <a:t>ist</a:t>
            </a:r>
            <a:r>
              <a:rPr lang="en-GB" dirty="0"/>
              <a:t> Sonntag. Heute </a:t>
            </a:r>
            <a:r>
              <a:rPr lang="en-GB" dirty="0" err="1"/>
              <a:t>ist</a:t>
            </a:r>
            <a:r>
              <a:rPr lang="en-GB" dirty="0"/>
              <a:t> wunderbar.</a:t>
            </a:r>
          </a:p>
          <a:p>
            <a:pPr marL="0" lvl="0" indent="0" algn="l" rtl="0">
              <a:spcBef>
                <a:spcPts val="0"/>
              </a:spcBef>
              <a:spcAft>
                <a:spcPts val="0"/>
              </a:spcAft>
              <a:buNone/>
            </a:pPr>
            <a:r>
              <a:rPr lang="en-GB" dirty="0"/>
              <a:t>[5] Morgen </a:t>
            </a:r>
            <a:r>
              <a:rPr lang="en-GB" dirty="0" err="1"/>
              <a:t>ist</a:t>
            </a:r>
            <a:r>
              <a:rPr lang="en-GB" dirty="0"/>
              <a:t> Montag. Mein </a:t>
            </a:r>
            <a:r>
              <a:rPr lang="en-GB" dirty="0" err="1"/>
              <a:t>Lieblingstag</a:t>
            </a:r>
            <a:r>
              <a:rPr lang="en-GB" dirty="0"/>
              <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747445-C7F1-4CF7-A756-445626EA8FA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7521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3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use days of the week and the other new vocab from this week orally in full sentences.</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first sentence-starter: </a:t>
            </a:r>
            <a:r>
              <a:rPr lang="en-GB" sz="1200" b="0" i="1" strike="noStrike" spc="-1" dirty="0">
                <a:latin typeface="Arial"/>
              </a:rPr>
              <a:t>Heute </a:t>
            </a:r>
            <a:r>
              <a:rPr lang="en-GB" sz="1200" b="0" i="1" strike="noStrike" spc="-1" dirty="0" err="1">
                <a:latin typeface="Arial"/>
              </a:rPr>
              <a:t>ist</a:t>
            </a:r>
            <a:r>
              <a:rPr lang="en-GB" sz="1200" b="0" strike="noStrike" spc="-1" dirty="0">
                <a:latin typeface="Arial"/>
              </a:rPr>
              <a:t>…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complete the sentences orally with whatever day it is today!</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for the next two sentence starters (tomorrow and favourite day of the week).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Repeat with pupils working in pairs to tell each other the day today, tomorrow and their own favourite day.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85360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b="1" dirty="0"/>
              <a:t>Timing: 4 minutes (seven slides)</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practise reading aloud the days of the week once again, cuing pupils with hand gestures to represent the number of each day.</a:t>
            </a:r>
            <a:r>
              <a:rPr lang="en-GB" b="1" dirty="0"/>
              <a:t> </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lang="en-GB"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Use hand gesture and (1-7 for days of the week) in combination with oral production of day of the week &amp; get pupils to repeat.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6208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[2/7]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23</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690592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[3/7]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24</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4897232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[4/7]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25</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7087904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[5/7]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26</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308660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[6/7]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27</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2355707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[7/7]</a:t>
            </a: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28</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3773412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OPTIONAL</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Timing: 5 minutes</a:t>
            </a:r>
            <a:br>
              <a:rPr lang="en-GB"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oral production of the days of the week (in a song that constrains the time and helps to speed up production).</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Click to play the song.</a:t>
            </a:r>
          </a:p>
          <a:p>
            <a:pPr marL="228600" indent="-228600">
              <a:lnSpc>
                <a:spcPct val="100000"/>
              </a:lnSpc>
              <a:buAutoNum type="arabicPeriod"/>
            </a:pPr>
            <a:r>
              <a:rPr lang="en-GB" sz="1200" b="0" strike="noStrike" spc="-1" dirty="0">
                <a:solidFill>
                  <a:srgbClr val="000000"/>
                </a:solidFill>
                <a:latin typeface="+mn-lt"/>
              </a:rPr>
              <a:t>Encourage pupils to join in when they can.</a:t>
            </a:r>
          </a:p>
          <a:p>
            <a:endParaRPr lang="en-GB" dirty="0"/>
          </a:p>
          <a:p>
            <a:pPr marL="0" marR="0" lvl="0" indent="0" algn="l" rtl="0">
              <a:lnSpc>
                <a:spcPct val="100000"/>
              </a:lnSpc>
              <a:spcBef>
                <a:spcPts val="0"/>
              </a:spcBef>
              <a:spcAft>
                <a:spcPts val="0"/>
              </a:spcAft>
              <a:buClr>
                <a:schemeClr val="dk1"/>
              </a:buClr>
              <a:buSzPts val="1200"/>
              <a:buFont typeface="Calibri"/>
              <a:buNone/>
            </a:pPr>
            <a:r>
              <a:rPr lang="en-GB" b="1" dirty="0"/>
              <a:t>Link to song</a:t>
            </a:r>
            <a:r>
              <a:rPr lang="en-GB" dirty="0"/>
              <a:t>: </a:t>
            </a:r>
          </a:p>
          <a:p>
            <a:pPr marL="0" marR="0" lvl="0" indent="0" algn="l" rtl="0">
              <a:lnSpc>
                <a:spcPct val="100000"/>
              </a:lnSpc>
              <a:spcBef>
                <a:spcPts val="0"/>
              </a:spcBef>
              <a:spcAft>
                <a:spcPts val="0"/>
              </a:spcAft>
              <a:buClr>
                <a:schemeClr val="dk1"/>
              </a:buClr>
              <a:buSzPts val="1200"/>
              <a:buFont typeface="Calibri"/>
              <a:buNone/>
            </a:pPr>
            <a:r>
              <a:rPr lang="en-GB" dirty="0"/>
              <a:t>https://www.youtube.com/watch?v=RjlfcpVBBNw</a:t>
            </a:r>
          </a:p>
          <a:p>
            <a:endParaRPr lang="en-GB" b="1" dirty="0"/>
          </a:p>
          <a:p>
            <a:r>
              <a:rPr lang="en-GB" b="1" dirty="0"/>
              <a:t>Notes</a:t>
            </a:r>
            <a:r>
              <a:rPr lang="en-GB" dirty="0"/>
              <a:t>: </a:t>
            </a:r>
            <a:br>
              <a:rPr lang="en-GB" dirty="0"/>
            </a:br>
            <a:r>
              <a:rPr lang="en-GB" dirty="0" err="1"/>
              <a:t>i</a:t>
            </a:r>
            <a:r>
              <a:rPr lang="en-GB" dirty="0"/>
              <a:t>) the song is just the days (repeated</a:t>
            </a:r>
            <a:r>
              <a:rPr lang="en-GB" baseline="0" dirty="0"/>
              <a:t> over and over) but the tune is catchy after a while and the harmonies make it not unpleasant to listen to, despite the minion-type voices!</a:t>
            </a:r>
          </a:p>
          <a:p>
            <a:r>
              <a:rPr lang="en-GB" baseline="0" dirty="0"/>
              <a:t>ii) we recommend opening the link in a separate window just prior to the start of the lesson and playing through the adverts, leaving the song paused at the start ready to go, when needed.</a:t>
            </a:r>
            <a:endParaRPr lang="en-GB" dirty="0"/>
          </a:p>
          <a:p>
            <a:pPr marL="0" marR="0" lvl="0" indent="0" algn="l" rtl="0">
              <a:lnSpc>
                <a:spcPct val="100000"/>
              </a:lnSpc>
              <a:spcBef>
                <a:spcPts val="0"/>
              </a:spcBef>
              <a:spcAft>
                <a:spcPts val="0"/>
              </a:spcAft>
              <a:buClr>
                <a:schemeClr val="dk1"/>
              </a:buClr>
              <a:buSzPts val="1200"/>
              <a:buFont typeface="Calibri"/>
              <a:buNone/>
            </a:pPr>
            <a:endParaRPr lang="en-GB" b="1" dirty="0"/>
          </a:p>
          <a:p>
            <a:pPr marL="0" marR="0" lvl="0" indent="0" algn="l" rtl="0">
              <a:lnSpc>
                <a:spcPct val="100000"/>
              </a:lnSpc>
              <a:spcBef>
                <a:spcPts val="0"/>
              </a:spcBef>
              <a:spcAft>
                <a:spcPts val="0"/>
              </a:spcAft>
              <a:buClr>
                <a:schemeClr val="dk1"/>
              </a:buClr>
              <a:buSzPts val="1200"/>
              <a:buFont typeface="Calibri"/>
              <a:buNone/>
            </a:pPr>
            <a:endParaRPr lang="en-GB" b="1" dirty="0"/>
          </a:p>
          <a:p>
            <a:endParaRPr lang="en-GB" dirty="0"/>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GB"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GB"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238159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SSC </a:t>
            </a:r>
            <a:r>
              <a:rPr lang="en-GB" sz="1200" b="1" strike="noStrike" spc="-1" dirty="0">
                <a:solidFill>
                  <a:srgbClr val="000000"/>
                </a:solidFill>
                <a:latin typeface="Calibri"/>
                <a:ea typeface="Calibri"/>
              </a:rPr>
              <a:t>[v].</a:t>
            </a: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Introduce the SSC and present the </a:t>
            </a:r>
            <a:r>
              <a:rPr lang="en-GB" sz="1200" b="1" strike="noStrike" spc="-1" dirty="0">
                <a:solidFill>
                  <a:srgbClr val="000000"/>
                </a:solidFill>
                <a:latin typeface="Calibri"/>
                <a:ea typeface="Calibri"/>
              </a:rPr>
              <a:t>source</a:t>
            </a:r>
            <a:r>
              <a:rPr lang="en-GB" sz="1200" b="0" strike="noStrike" spc="-1" dirty="0">
                <a:solidFill>
                  <a:srgbClr val="000000"/>
                </a:solidFill>
                <a:latin typeface="Calibri"/>
                <a:ea typeface="Calibri"/>
              </a:rPr>
              <a:t> word ‘</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bring on the picture and get pupils to repeat the word </a:t>
            </a:r>
            <a:r>
              <a:rPr lang="en-GB" sz="1200" b="1" strike="noStrike" spc="-1" dirty="0">
                <a:solidFill>
                  <a:srgbClr val="000000"/>
                </a:solidFill>
                <a:latin typeface="Calibri"/>
                <a:ea typeface="Calibri"/>
              </a:rPr>
              <a:t>‘</a:t>
            </a:r>
            <a:r>
              <a:rPr lang="en-GB" sz="1200" b="1" strike="noStrike" spc="-1" dirty="0" err="1">
                <a:solidFill>
                  <a:srgbClr val="000000"/>
                </a:solidFill>
                <a:latin typeface="Calibri"/>
                <a:ea typeface="Calibri"/>
              </a:rPr>
              <a:t>vier</a:t>
            </a:r>
            <a:r>
              <a:rPr lang="en-GB" sz="1200" b="1" strike="noStrike" spc="-1" dirty="0">
                <a:solidFill>
                  <a:srgbClr val="000000"/>
                </a:solidFill>
                <a:latin typeface="Calibri"/>
                <a:ea typeface="Calibri"/>
              </a:rPr>
              <a:t>’ </a:t>
            </a:r>
            <a:r>
              <a:rPr lang="en-GB" sz="1200" b="0" strike="noStrike" spc="-1" dirty="0">
                <a:solidFill>
                  <a:srgbClr val="000000"/>
                </a:solidFill>
                <a:latin typeface="Calibri"/>
                <a:ea typeface="Calibri"/>
              </a:rPr>
              <a:t>(with gesture, if using).</a:t>
            </a:r>
            <a:endParaRPr lang="en-GB" sz="1200" b="0" strike="noStrike" spc="-1" dirty="0">
              <a:latin typeface="Arial"/>
            </a:endParaRPr>
          </a:p>
          <a:p>
            <a:pPr>
              <a:lnSpc>
                <a:spcPct val="100000"/>
              </a:lnSpc>
            </a:pPr>
            <a:endParaRPr lang="en-GB" sz="1200" b="0" strike="noStrike" spc="-1" dirty="0">
              <a:latin typeface="Arial"/>
            </a:endParaRPr>
          </a:p>
          <a:p>
            <a:pPr>
              <a:lnSpc>
                <a:spcPct val="100000"/>
              </a:lnSpc>
            </a:pPr>
            <a:r>
              <a:rPr lang="en-GB" sz="1200" b="1" strike="noStrike" spc="-1" dirty="0">
                <a:latin typeface="Arial"/>
              </a:rPr>
              <a:t>Note</a:t>
            </a:r>
            <a:r>
              <a:rPr lang="en-GB" sz="1200" b="0" strike="noStrike" spc="-1" dirty="0">
                <a:latin typeface="Arial"/>
              </a:rPr>
              <a:t>: </a:t>
            </a:r>
          </a:p>
          <a:p>
            <a:pPr marL="285750" indent="-285750">
              <a:lnSpc>
                <a:spcPct val="100000"/>
              </a:lnSpc>
              <a:buAutoNum type="romanLcParenR"/>
            </a:pPr>
            <a:r>
              <a:rPr lang="fr-FR" baseline="0" dirty="0"/>
              <a:t>a </a:t>
            </a:r>
            <a:r>
              <a:rPr lang="fr-FR" baseline="0" dirty="0" err="1"/>
              <a:t>gesture</a:t>
            </a:r>
            <a:r>
              <a:rPr lang="fr-FR" baseline="0" dirty="0"/>
              <a:t> for ‘</a:t>
            </a:r>
            <a:r>
              <a:rPr lang="fr-FR" b="1" baseline="0" dirty="0"/>
              <a:t>vier’ </a:t>
            </a:r>
            <a:r>
              <a:rPr lang="fr-FR" b="0" baseline="0" dirty="0" err="1"/>
              <a:t>might</a:t>
            </a:r>
            <a:r>
              <a:rPr lang="fr-FR" b="0" baseline="0" dirty="0"/>
              <a:t> </a:t>
            </a:r>
            <a:r>
              <a:rPr lang="fr-FR" b="0" baseline="0" dirty="0" err="1"/>
              <a:t>be</a:t>
            </a:r>
            <a:r>
              <a:rPr lang="fr-FR" b="0" baseline="0" dirty="0"/>
              <a:t> to </a:t>
            </a:r>
            <a:r>
              <a:rPr lang="fr-FR" b="0" baseline="0" dirty="0" err="1"/>
              <a:t>hold</a:t>
            </a:r>
            <a:r>
              <a:rPr lang="fr-FR" b="0" baseline="0" dirty="0"/>
              <a:t> 4 </a:t>
            </a:r>
            <a:r>
              <a:rPr lang="fr-FR" b="0" baseline="0" dirty="0" err="1"/>
              <a:t>fingers</a:t>
            </a:r>
            <a:r>
              <a:rPr lang="fr-FR" b="0" baseline="0" dirty="0"/>
              <a:t> up. </a:t>
            </a: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7488" y="812800"/>
            <a:ext cx="7124700" cy="4008438"/>
          </a:xfrm>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Calibri"/>
                <a:ea typeface="Calibri"/>
              </a:rPr>
              <a:t>Timing: 1 minute</a:t>
            </a: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recap four infinitive verbs as part of essential classroom language.</a:t>
            </a:r>
            <a:br>
              <a:rPr lang="en-GB" sz="1200" b="0" strike="noStrike" spc="-1" dirty="0">
                <a:solidFill>
                  <a:srgbClr val="000000"/>
                </a:solidFill>
                <a:latin typeface="Calibri"/>
                <a:ea typeface="Calibri"/>
              </a:rPr>
            </a:br>
            <a:endParaRPr lang="en-GB" sz="1200" b="0" strike="noStrike" spc="-1" dirty="0">
              <a:latin typeface="+mn-lt"/>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mn-lt"/>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Remind pupils of the meanings and pronunciations of these four verbs.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Repeat them with the class.</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Ask them to tell you which of these activities they have done this lesson.</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Say Auf Wiedersehen, die </a:t>
            </a:r>
            <a:r>
              <a:rPr lang="en-GB" sz="1200" b="0" strike="noStrike" spc="-1" dirty="0" err="1">
                <a:solidFill>
                  <a:srgbClr val="000000"/>
                </a:solidFill>
                <a:latin typeface="Calibri"/>
                <a:ea typeface="Calibri"/>
              </a:rPr>
              <a:t>Klasse</a:t>
            </a:r>
            <a:r>
              <a:rPr lang="en-GB" sz="1200" b="0" strike="noStrike" spc="-1" dirty="0">
                <a:solidFill>
                  <a:srgbClr val="000000"/>
                </a:solidFill>
                <a:latin typeface="Calibri"/>
                <a:ea typeface="Calibri"/>
              </a:rPr>
              <a:t>! and explain the meaning of the words/phrase. Encourage pupils to respond and say ‘Auf Wiedersehen’ in response, perhaps with a ‘farewell wave’ gesture.</a:t>
            </a:r>
          </a:p>
        </p:txBody>
      </p:sp>
      <p:sp>
        <p:nvSpPr>
          <p:cNvPr id="4" name="Slide Number Placeholder 3"/>
          <p:cNvSpPr>
            <a:spLocks noGrp="1"/>
          </p:cNvSpPr>
          <p:nvPr>
            <p:ph type="sldNum"/>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7CF681-9A42-4A16-B9FF-80F75D2E343F}" type="slidenum">
              <a:rPr kumimoji="0" lang="en-GB" sz="1400" b="0" i="0" u="none" strike="noStrike" kern="1200" cap="none" spc="-1" normalizeH="0" baseline="0" noProof="0" smtClean="0">
                <a:ln>
                  <a:noFill/>
                </a:ln>
                <a:solidFill>
                  <a:prstClr val="black"/>
                </a:solidFill>
                <a:effectLst/>
                <a:uLnTx/>
                <a:uFillTx/>
                <a:latin typeface="Times New Roman"/>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400" b="0" i="0" u="none" strike="noStrike" kern="1200" cap="none" spc="-1" normalizeH="0" baseline="0" noProof="0">
              <a:ln>
                <a:noFill/>
              </a:ln>
              <a:solidFill>
                <a:prstClr val="black"/>
              </a:solidFill>
              <a:effectLst/>
              <a:uLnTx/>
              <a:uFillTx/>
              <a:latin typeface="Times New Roman"/>
              <a:ea typeface="+mn-ea"/>
              <a:cs typeface="+mn-cs"/>
            </a:endParaRPr>
          </a:p>
        </p:txBody>
      </p:sp>
    </p:spTree>
    <p:extLst>
      <p:ext uri="{BB962C8B-B14F-4D97-AF65-F5344CB8AC3E}">
        <p14:creationId xmlns:p14="http://schemas.microsoft.com/office/powerpoint/2010/main" val="34313661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the SSC </a:t>
            </a:r>
            <a:r>
              <a:rPr lang="en-GB" sz="1200" b="1" strike="noStrike" spc="-1" dirty="0">
                <a:solidFill>
                  <a:srgbClr val="000000"/>
                </a:solidFill>
                <a:latin typeface="+mn-lt"/>
                <a:ea typeface="Calibri"/>
              </a:rPr>
              <a:t>[v].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vier</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a:solidFill>
                  <a:srgbClr val="002060"/>
                </a:solidFill>
                <a:latin typeface="Century Gothic"/>
                <a:ea typeface="Century Gothic"/>
              </a:rPr>
              <a:t>Frequency: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strike="noStrike" spc="-1" dirty="0" err="1">
                <a:solidFill>
                  <a:srgbClr val="002060"/>
                </a:solidFill>
                <a:latin typeface="Century Gothic"/>
                <a:ea typeface="Century Gothic"/>
              </a:rPr>
              <a:t>vier</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[200] </a:t>
            </a:r>
            <a:r>
              <a:rPr lang="en-GB" sz="1200" b="1" strike="noStrike" spc="-1" dirty="0" err="1">
                <a:solidFill>
                  <a:srgbClr val="002060"/>
                </a:solidFill>
                <a:latin typeface="Century Gothic"/>
                <a:ea typeface="Century Gothic"/>
              </a:rPr>
              <a:t>vergessen</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[584] </a:t>
            </a:r>
            <a:r>
              <a:rPr lang="en-GB" sz="1200" b="1" strike="noStrike" spc="-1" dirty="0" err="1">
                <a:solidFill>
                  <a:srgbClr val="002060"/>
                </a:solidFill>
                <a:latin typeface="Century Gothic"/>
                <a:ea typeface="Century Gothic"/>
              </a:rPr>
              <a:t>Vater</a:t>
            </a:r>
            <a:r>
              <a:rPr lang="en-GB" sz="1200" b="0" strike="noStrike" spc="-1" dirty="0">
                <a:solidFill>
                  <a:srgbClr val="002060"/>
                </a:solidFill>
                <a:latin typeface="Century Gothic"/>
                <a:ea typeface="Century Gothic"/>
              </a:rPr>
              <a:t> [232] </a:t>
            </a:r>
            <a:r>
              <a:rPr lang="en-GB" sz="1200" b="1" strike="noStrike" spc="-1" dirty="0" err="1">
                <a:solidFill>
                  <a:srgbClr val="002060"/>
                </a:solidFill>
                <a:latin typeface="Century Gothic"/>
                <a:ea typeface="Century Gothic"/>
              </a:rPr>
              <a:t>positiv</a:t>
            </a:r>
            <a:r>
              <a:rPr lang="en-GB" sz="1200" b="1" strike="noStrike" spc="-1" dirty="0">
                <a:solidFill>
                  <a:srgbClr val="002060"/>
                </a:solidFill>
                <a:latin typeface="Century Gothic"/>
                <a:ea typeface="Century Gothic"/>
              </a:rPr>
              <a:t> </a:t>
            </a:r>
            <a:r>
              <a:rPr lang="en-GB" sz="1200" b="0" strike="noStrike" spc="-1" dirty="0">
                <a:solidFill>
                  <a:srgbClr val="002060"/>
                </a:solidFill>
                <a:latin typeface="Century Gothic"/>
                <a:ea typeface="Century Gothic"/>
              </a:rPr>
              <a:t>[516] </a:t>
            </a:r>
            <a:r>
              <a:rPr lang="en-GB" sz="1200" b="1" strike="noStrike" spc="-1" dirty="0" err="1">
                <a:solidFill>
                  <a:srgbClr val="002060"/>
                </a:solidFill>
                <a:latin typeface="Century Gothic"/>
                <a:ea typeface="Century Gothic"/>
              </a:rPr>
              <a:t>viel</a:t>
            </a:r>
            <a:r>
              <a:rPr lang="en-GB" sz="1200" b="0" strike="noStrike" spc="-1" dirty="0">
                <a:solidFill>
                  <a:srgbClr val="002060"/>
                </a:solidFill>
                <a:latin typeface="Century Gothic"/>
                <a:ea typeface="Century Gothic"/>
              </a:rPr>
              <a:t> [56]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revise the SSC </a:t>
            </a:r>
            <a:r>
              <a:rPr lang="en-GB" sz="1200" b="1" strike="noStrike" spc="-1" dirty="0">
                <a:solidFill>
                  <a:srgbClr val="000000"/>
                </a:solidFill>
                <a:latin typeface="+mn-lt"/>
                <a:ea typeface="Calibri"/>
              </a:rPr>
              <a:t>[W] </a:t>
            </a:r>
            <a:r>
              <a:rPr lang="en-GB" sz="1200" b="0" strike="noStrike" spc="-1" dirty="0">
                <a:solidFill>
                  <a:srgbClr val="000000"/>
                </a:solidFill>
                <a:latin typeface="+mn-lt"/>
                <a:ea typeface="Calibri"/>
              </a:rPr>
              <a:t>before contrasting it with the new SSC [V]</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Re-present</a:t>
            </a:r>
            <a:r>
              <a:rPr lang="en-GB" sz="1200" b="0" strike="noStrike" spc="-1" baseline="0" dirty="0">
                <a:solidFill>
                  <a:srgbClr val="000000"/>
                </a:solidFill>
                <a:latin typeface="+mn-lt"/>
                <a:ea typeface="Calibri"/>
              </a:rPr>
              <a:t> </a:t>
            </a:r>
            <a:r>
              <a:rPr lang="en-GB" sz="1200" b="0" strike="noStrike" spc="-1" dirty="0">
                <a:solidFill>
                  <a:srgbClr val="000000"/>
                </a:solidFill>
                <a:latin typeface="+mn-lt"/>
                <a:ea typeface="Calibri"/>
              </a:rPr>
              <a:t>the SSC and the </a:t>
            </a:r>
            <a:r>
              <a:rPr lang="en-GB" sz="1200" b="1" strike="noStrike" spc="-1" dirty="0">
                <a:solidFill>
                  <a:srgbClr val="000000"/>
                </a:solidFill>
                <a:latin typeface="+mn-lt"/>
                <a:ea typeface="Calibri"/>
              </a:rPr>
              <a:t>source</a:t>
            </a:r>
            <a:r>
              <a:rPr lang="en-GB" sz="1200" b="0" strike="noStrike" spc="-1" dirty="0">
                <a:solidFill>
                  <a:srgbClr val="000000"/>
                </a:solidFill>
                <a:latin typeface="+mn-lt"/>
                <a:ea typeface="Calibri"/>
              </a:rPr>
              <a:t>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picture and get pupils to repeat the word </a:t>
            </a:r>
            <a:r>
              <a:rPr lang="en-GB" sz="1200" b="1" strike="noStrike" spc="-1" dirty="0">
                <a:solidFill>
                  <a:srgbClr val="000000"/>
                </a:solidFill>
                <a:latin typeface="+mn-lt"/>
                <a:ea typeface="Calibri"/>
              </a:rPr>
              <a:t>‘Welt’ </a:t>
            </a:r>
            <a:r>
              <a:rPr lang="en-GB" sz="1200" b="0" strike="noStrike" spc="-1" dirty="0">
                <a:solidFill>
                  <a:srgbClr val="000000"/>
                </a:solidFill>
                <a:latin typeface="+mn-lt"/>
                <a:ea typeface="Calibri"/>
              </a:rPr>
              <a:t>(with gesture, if using).</a:t>
            </a:r>
          </a:p>
          <a:p>
            <a:pPr marL="228600" indent="-227880">
              <a:lnSpc>
                <a:spcPct val="100000"/>
              </a:lnSpc>
              <a:buClr>
                <a:srgbClr val="000000"/>
              </a:buClr>
              <a:buFont typeface="Calibri"/>
              <a:buAutoNum type="arabicPeriod"/>
            </a:pPr>
            <a:r>
              <a:rPr lang="en-GB" sz="1200" b="0" strike="noStrike" spc="-1" dirty="0">
                <a:solidFill>
                  <a:srgbClr val="000000"/>
                </a:solidFill>
                <a:latin typeface="+mn-lt"/>
              </a:rPr>
              <a:t>Present the </a:t>
            </a:r>
            <a:r>
              <a:rPr lang="en-GB" sz="1200" b="1" strike="noStrike" spc="-1" dirty="0">
                <a:solidFill>
                  <a:srgbClr val="000000"/>
                </a:solidFill>
                <a:latin typeface="+mn-lt"/>
              </a:rPr>
              <a:t>cluster </a:t>
            </a:r>
            <a:r>
              <a:rPr lang="en-GB" sz="1200" b="0" strike="noStrike" spc="-1" dirty="0">
                <a:solidFill>
                  <a:srgbClr val="000000"/>
                </a:solidFill>
                <a:latin typeface="+mn-lt"/>
              </a:rPr>
              <a:t>words in the same</a:t>
            </a:r>
            <a:r>
              <a:rPr lang="en-GB" sz="1200" b="0" strike="noStrike" spc="-1" baseline="0" dirty="0">
                <a:solidFill>
                  <a:srgbClr val="000000"/>
                </a:solidFill>
                <a:latin typeface="+mn-lt"/>
              </a:rPr>
              <a:t> way, bringing on the picture and getting pupils to pronounce the words.</a:t>
            </a:r>
            <a:endParaRPr lang="en-GB" sz="1200" b="0" strike="noStrike" spc="-1" dirty="0">
              <a:latin typeface="Arial"/>
            </a:endParaRPr>
          </a:p>
          <a:p>
            <a:pPr>
              <a:lnSpc>
                <a:spcPct val="100000"/>
              </a:lnSpc>
            </a:pPr>
            <a:endParaRPr lang="en-GB" sz="1200" b="0" strike="noStrike" spc="-1" dirty="0">
              <a:latin typeface="Arial"/>
            </a:endParaRPr>
          </a:p>
          <a:p>
            <a:r>
              <a:rPr kumimoji="0" lang="de-DE" sz="1800" b="1" i="0" u="none" strike="noStrike" kern="1200" cap="none" spc="0" normalizeH="0" baseline="0" noProof="0" dirty="0" err="1">
                <a:ln>
                  <a:noFill/>
                </a:ln>
                <a:solidFill>
                  <a:prstClr val="black"/>
                </a:solidFill>
                <a:effectLst/>
                <a:uLnTx/>
                <a:uFillTx/>
                <a:latin typeface="Century Gothic"/>
                <a:ea typeface="+mn-ea"/>
                <a:cs typeface="+mn-cs"/>
              </a:rPr>
              <a:t>Vocabulary</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 Antwort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[522]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gewinnen</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[372]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wahr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[737]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Wasser</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[245] </a:t>
            </a:r>
            <a:r>
              <a:rPr kumimoji="0" lang="de-DE" sz="1800" b="1" i="0" u="none" strike="noStrike" kern="1200" cap="none" spc="0" normalizeH="0" baseline="0" noProof="0" dirty="0">
                <a:ln>
                  <a:noFill/>
                </a:ln>
                <a:solidFill>
                  <a:prstClr val="black"/>
                </a:solidFill>
                <a:effectLst/>
                <a:uLnTx/>
                <a:uFillTx/>
                <a:latin typeface="Century Gothic"/>
                <a:ea typeface="+mn-ea"/>
                <a:cs typeface="+mn-cs"/>
              </a:rPr>
              <a:t>Welt</a:t>
            </a:r>
            <a:r>
              <a:rPr kumimoji="0" lang="de-DE" sz="1800" b="0" i="0" u="none" strike="noStrike" kern="1200" cap="none" spc="0" normalizeH="0" baseline="0" noProof="0" dirty="0">
                <a:ln>
                  <a:noFill/>
                </a:ln>
                <a:solidFill>
                  <a:prstClr val="black"/>
                </a:solidFill>
                <a:effectLst/>
                <a:uLnTx/>
                <a:uFillTx/>
                <a:latin typeface="Century Gothic"/>
                <a:ea typeface="+mn-ea"/>
                <a:cs typeface="+mn-cs"/>
              </a:rPr>
              <a:t> [164] </a:t>
            </a:r>
          </a:p>
          <a:p>
            <a:pPr marL="216000" marR="0" lvl="0" indent="-21600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Jones, R.L &amp; </a:t>
            </a:r>
            <a:r>
              <a:rPr kumimoji="0" lang="en-GB" sz="1100" b="0" i="0" u="none" strike="noStrike" kern="1200" cap="none" spc="0" normalizeH="0" baseline="0" noProof="0" dirty="0" err="1">
                <a:ln>
                  <a:noFill/>
                </a:ln>
                <a:solidFill>
                  <a:sysClr val="windowText" lastClr="000000"/>
                </a:solidFill>
                <a:effectLst/>
                <a:uLnTx/>
                <a:uFillTx/>
                <a:latin typeface="Calibri" panose="020F0502020204030204"/>
                <a:ea typeface="+mn-ea"/>
                <a:cs typeface="+mn-cs"/>
              </a:rPr>
              <a:t>Tschirner</a:t>
            </a:r>
            <a:r>
              <a:rPr kumimoji="0" lang="en-GB" sz="1100" b="0" i="0" u="none" strike="noStrike" kern="1200" cap="none" spc="0" normalizeH="0" baseline="0" noProof="0" dirty="0">
                <a:ln>
                  <a:noFill/>
                </a:ln>
                <a:solidFill>
                  <a:sysClr val="windowText" lastClr="000000"/>
                </a:solidFill>
                <a:effectLst/>
                <a:uLnTx/>
                <a:uFillTx/>
                <a:latin typeface="Calibri" panose="020F0502020204030204"/>
                <a:ea typeface="+mn-ea"/>
                <a:cs typeface="+mn-cs"/>
              </a:rPr>
              <a:t>, E. (2019). A frequency dictionary of German: Core vocabulary for learners. London: Routledge.</a:t>
            </a:r>
          </a:p>
          <a:p>
            <a:endParaRPr kumimoji="0" lang="de-DE" sz="1800" b="0" i="0" u="none" strike="noStrike" kern="1200" cap="none" spc="0" normalizeH="0" baseline="0" noProof="0" dirty="0">
              <a:ln>
                <a:noFill/>
              </a:ln>
              <a:solidFill>
                <a:prstClr val="black"/>
              </a:solidFill>
              <a:effectLst/>
              <a:uLnTx/>
              <a:uFillTx/>
              <a:latin typeface="Century Gothic"/>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20106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5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consolidate aural recognition of the SSC </a:t>
            </a:r>
            <a:r>
              <a:rPr lang="en-GB" sz="1200" b="1" strike="noStrike" spc="-1" dirty="0">
                <a:solidFill>
                  <a:srgbClr val="000000"/>
                </a:solidFill>
                <a:latin typeface="+mn-lt"/>
                <a:ea typeface="Calibri"/>
              </a:rPr>
              <a:t>[v] </a:t>
            </a:r>
            <a:r>
              <a:rPr lang="en-GB" sz="1200" b="0" strike="noStrike" spc="-1" dirty="0">
                <a:solidFill>
                  <a:srgbClr val="000000"/>
                </a:solidFill>
                <a:latin typeface="+mn-lt"/>
                <a:ea typeface="Calibri"/>
              </a:rPr>
              <a:t>by contrasting it with the SSC </a:t>
            </a:r>
            <a:r>
              <a:rPr lang="en-GB" sz="1200" b="1" strike="noStrike" spc="-1" dirty="0">
                <a:solidFill>
                  <a:srgbClr val="000000"/>
                </a:solidFill>
                <a:latin typeface="+mn-lt"/>
                <a:ea typeface="Calibri"/>
              </a:rPr>
              <a:t>[w]</a:t>
            </a:r>
            <a:r>
              <a:rPr lang="en-GB" sz="1200" b="0" strike="noStrike" spc="-1" dirty="0">
                <a:solidFill>
                  <a:srgbClr val="000000"/>
                </a:solidFill>
                <a:latin typeface="+mn-lt"/>
                <a:ea typeface="Calibri"/>
              </a:rPr>
              <a:t>.</a:t>
            </a:r>
            <a:r>
              <a:rPr lang="en-GB" sz="1200" b="1" strike="noStrike" spc="-1" dirty="0">
                <a:solidFill>
                  <a:srgbClr val="000000"/>
                </a:solidFill>
                <a:latin typeface="+mn-lt"/>
                <a:ea typeface="Calibri"/>
              </a:rPr>
              <a:t> </a:t>
            </a:r>
          </a:p>
          <a:p>
            <a:pPr marL="216000" indent="-216000">
              <a:lnSpc>
                <a:spcPct val="100000"/>
              </a:lnSpc>
            </a:pPr>
            <a:endParaRPr lang="en-GB" sz="1200" b="1" strike="noStrike" spc="-1" dirty="0">
              <a:solidFill>
                <a:srgbClr val="000000"/>
              </a:solidFill>
              <a:latin typeface="+mn-lt"/>
              <a:ea typeface="Calibri"/>
            </a:endParaRPr>
          </a:p>
          <a:p>
            <a:pPr marL="216000" indent="-216000">
              <a:lnSpc>
                <a:spcPct val="100000"/>
              </a:lnSpc>
            </a:pPr>
            <a:r>
              <a:rPr lang="en-GB" sz="1200" b="1" strike="noStrike" spc="-1" dirty="0">
                <a:solidFill>
                  <a:srgbClr val="000000"/>
                </a:solidFill>
                <a:latin typeface="+mn-lt"/>
                <a:ea typeface="Calibri"/>
              </a:rPr>
              <a:t>Procedure:</a:t>
            </a:r>
            <a:endParaRPr lang="en-GB" sz="1200" b="0" strike="noStrike" spc="-1" dirty="0">
              <a:latin typeface="Arial"/>
            </a:endParaRPr>
          </a:p>
          <a:p>
            <a:r>
              <a:rPr lang="en-GB" dirty="0"/>
              <a:t>1. Pupils write down numbers 1-8 and will write [v] or [w] or both for each item. </a:t>
            </a:r>
          </a:p>
          <a:p>
            <a:r>
              <a:rPr lang="en-GB" dirty="0"/>
              <a:t>2. Play the audio by pressing the buttons 1-8.</a:t>
            </a:r>
          </a:p>
          <a:p>
            <a:r>
              <a:rPr lang="en-GB" dirty="0"/>
              <a:t>3. Elicit answers and click to reveal missing letter(s). </a:t>
            </a:r>
          </a:p>
          <a:p>
            <a:r>
              <a:rPr lang="en-GB" dirty="0"/>
              <a:t>4. Discuss meanings of 8 words and click to reveal English definitions one by one. Draw attention to the fact many words look like the English but sound different. Encourage pupils to pronounce all of the words. </a:t>
            </a:r>
          </a:p>
          <a:p>
            <a:endParaRPr lang="en-GB" dirty="0"/>
          </a:p>
          <a:p>
            <a:r>
              <a:rPr lang="en-GB" dirty="0"/>
              <a:t>NOTE: Pupils may already have some idea how to pronounce Volkswagen, but encourage them to have a go with their new knowledge about pronunciation of [v] and [w]. </a:t>
            </a:r>
          </a:p>
          <a:p>
            <a:endParaRPr lang="en-GB" dirty="0"/>
          </a:p>
          <a:p>
            <a:r>
              <a:rPr lang="en-GB" b="1" dirty="0"/>
              <a:t>Transcript:</a:t>
            </a:r>
          </a:p>
          <a:p>
            <a:r>
              <a:rPr lang="en-GB" dirty="0"/>
              <a:t>Winter</a:t>
            </a:r>
          </a:p>
          <a:p>
            <a:r>
              <a:rPr lang="en-GB" dirty="0" err="1"/>
              <a:t>massiv</a:t>
            </a:r>
            <a:endParaRPr lang="en-GB" dirty="0"/>
          </a:p>
          <a:p>
            <a:r>
              <a:rPr lang="en-GB" dirty="0" err="1"/>
              <a:t>Nerv</a:t>
            </a:r>
            <a:endParaRPr lang="en-GB" dirty="0"/>
          </a:p>
          <a:p>
            <a:r>
              <a:rPr lang="en-GB" dirty="0" err="1"/>
              <a:t>Weste</a:t>
            </a:r>
            <a:endParaRPr lang="en-GB" dirty="0"/>
          </a:p>
          <a:p>
            <a:r>
              <a:rPr lang="en-GB" dirty="0"/>
              <a:t>Wind</a:t>
            </a:r>
          </a:p>
          <a:p>
            <a:r>
              <a:rPr lang="en-GB" dirty="0" err="1"/>
              <a:t>voll</a:t>
            </a:r>
            <a:endParaRPr lang="en-GB" dirty="0"/>
          </a:p>
          <a:p>
            <a:r>
              <a:rPr lang="en-GB" dirty="0" err="1"/>
              <a:t>positiv</a:t>
            </a:r>
            <a:endParaRPr lang="en-GB" dirty="0"/>
          </a:p>
          <a:p>
            <a:r>
              <a:rPr lang="en-GB" dirty="0"/>
              <a:t>Volkswagen </a:t>
            </a:r>
          </a:p>
          <a:p>
            <a:endParaRPr lang="en-GB" dirty="0"/>
          </a:p>
          <a:p>
            <a:r>
              <a:rPr lang="en-GB" b="1" dirty="0"/>
              <a:t>Word frequency: </a:t>
            </a:r>
          </a:p>
          <a:p>
            <a:r>
              <a:rPr lang="en-GB" b="0" dirty="0" err="1"/>
              <a:t>massiv</a:t>
            </a:r>
            <a:r>
              <a:rPr lang="en-GB" b="0" dirty="0"/>
              <a:t> [1763] </a:t>
            </a:r>
            <a:r>
              <a:rPr lang="en-GB" b="0" dirty="0" err="1"/>
              <a:t>Nerv</a:t>
            </a:r>
            <a:r>
              <a:rPr lang="en-GB" b="0" dirty="0"/>
              <a:t> [2211] </a:t>
            </a:r>
            <a:r>
              <a:rPr lang="en-GB" b="0" dirty="0" err="1"/>
              <a:t>positiv</a:t>
            </a:r>
            <a:r>
              <a:rPr lang="en-GB" b="0" dirty="0"/>
              <a:t> [516] </a:t>
            </a:r>
            <a:r>
              <a:rPr lang="en-GB" b="0" dirty="0" err="1"/>
              <a:t>voll</a:t>
            </a:r>
            <a:r>
              <a:rPr lang="en-GB" b="0" dirty="0"/>
              <a:t> [388] </a:t>
            </a:r>
            <a:r>
              <a:rPr lang="en-GB" b="0" dirty="0" err="1"/>
              <a:t>Weste</a:t>
            </a:r>
            <a:r>
              <a:rPr lang="en-GB" b="0" dirty="0"/>
              <a:t> [&gt;5000] Wind [1124] Winter [1206] Volkswagen [N/A]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ysClr val="windowText" lastClr="000000"/>
                </a:solidFill>
                <a:effectLst/>
                <a:latin typeface="+mn-lt"/>
                <a:ea typeface="+mn-ea"/>
                <a:cs typeface="+mn-cs"/>
              </a:rPr>
              <a:t>Jones, R.L &amp; </a:t>
            </a:r>
            <a:r>
              <a:rPr lang="en-GB" sz="1200" dirty="0" err="1">
                <a:solidFill>
                  <a:sysClr val="windowText" lastClr="000000"/>
                </a:solidFill>
                <a:effectLst/>
                <a:latin typeface="+mn-lt"/>
                <a:ea typeface="+mn-ea"/>
                <a:cs typeface="+mn-cs"/>
              </a:rPr>
              <a:t>Tschirner</a:t>
            </a:r>
            <a:r>
              <a:rPr lang="en-GB" sz="1200" dirty="0">
                <a:solidFill>
                  <a:sysClr val="windowText" lastClr="000000"/>
                </a:solidFill>
                <a:effectLst/>
                <a:latin typeface="+mn-lt"/>
                <a:ea typeface="+mn-ea"/>
                <a:cs typeface="+mn-cs"/>
              </a:rPr>
              <a:t>, E. (2019). A frequency dictionary of German: Core vocabulary for learners. London: Routledge.</a:t>
            </a:r>
            <a:endParaRPr lang="en-GB" sz="1200" baseline="0" dirty="0">
              <a:solidFill>
                <a:sysClr val="windowText" lastClr="000000"/>
              </a:solidFill>
            </a:endParaRPr>
          </a:p>
          <a:p>
            <a:endParaRPr lang="en-GB"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02417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present and practise 4 new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word to appear, then again for the supporting picture and English to appear. Explain that today pupils will be learning days of the week, and they will see the words ‘Tag’ and ‘</a:t>
            </a:r>
            <a:r>
              <a:rPr lang="en-GB" sz="1200" b="0" strike="noStrike" spc="-1" dirty="0" err="1">
                <a:latin typeface="Arial"/>
              </a:rPr>
              <a:t>Woche</a:t>
            </a:r>
            <a:r>
              <a:rPr lang="en-GB" sz="1200" b="0" strike="noStrike" spc="-1" dirty="0">
                <a:latin typeface="Arial"/>
              </a:rPr>
              <a:t>’ appear in them.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1351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consolidate understanding of 4 new items of vocabulary for this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try to recall the English orally (chorally), looking at the German and the gapped English.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the full English words one by one. </a:t>
            </a:r>
          </a:p>
          <a:p>
            <a:pPr marL="228600" indent="-228600">
              <a:lnSpc>
                <a:spcPct val="100000"/>
              </a:lnSpc>
              <a:buAutoNum type="arabicPeriod" startAt="3"/>
            </a:pPr>
            <a:r>
              <a:rPr lang="en-GB" sz="1200" b="0" strike="noStrike" spc="-1" dirty="0">
                <a:latin typeface="Arial"/>
              </a:rPr>
              <a:t>Next click to make the full German words disappear and the gapped versions to appear. </a:t>
            </a:r>
          </a:p>
          <a:p>
            <a:pPr marL="228600" indent="-228600">
              <a:lnSpc>
                <a:spcPct val="100000"/>
              </a:lnSpc>
              <a:buAutoNum type="arabicPeriod" startAt="3"/>
            </a:pPr>
            <a:r>
              <a:rPr lang="en-GB" sz="1200" b="0" strike="noStrike" spc="-1" dirty="0">
                <a:latin typeface="Arial"/>
              </a:rPr>
              <a:t>Pupils try to recall the German, looking at the English and the gapped German. </a:t>
            </a: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0941364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2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introduce the days of the week. </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for each new day to appear, with its English translation.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Practise repeating the words as a whole class. </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bring up the call-outs relating to the words ‘Tag’ and ‘</a:t>
            </a:r>
            <a:r>
              <a:rPr lang="en-GB" sz="1200" b="0" strike="noStrike" spc="-1" dirty="0" err="1">
                <a:latin typeface="Arial"/>
              </a:rPr>
              <a:t>Woche</a:t>
            </a:r>
            <a:r>
              <a:rPr lang="en-GB" sz="1200" b="0" strike="noStrike" spc="-1" dirty="0">
                <a:latin typeface="Arial"/>
              </a:rPr>
              <a:t>’, and finally ‘</a:t>
            </a:r>
            <a:r>
              <a:rPr lang="en-GB" sz="1200" b="0" strike="noStrike" spc="-1" dirty="0" err="1">
                <a:latin typeface="Arial"/>
              </a:rPr>
              <a:t>Wochentage</a:t>
            </a:r>
            <a:r>
              <a:rPr lang="en-GB" sz="1200" b="0" strike="noStrike" spc="-1" dirty="0">
                <a:latin typeface="Arial"/>
              </a:rPr>
              <a:t>’. </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7923588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7876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06974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221806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6075597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22797301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6807227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387963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1266985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583299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7497895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6533196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102828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dirty="0">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206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2060"/>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2060"/>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rgbClr val="002060"/>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3326533344"/>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gif"/><Relationship Id="rId7" Type="http://schemas.openxmlformats.org/officeDocument/2006/relationships/image" Target="../media/image5.png"/><Relationship Id="rId12" Type="http://schemas.openxmlformats.org/officeDocument/2006/relationships/image" Target="../media/image10.gif"/><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e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jpeg"/></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4.gif"/><Relationship Id="rId5" Type="http://schemas.microsoft.com/office/2007/relationships/hdphoto" Target="../media/hdphoto1.wdp"/><Relationship Id="rId4" Type="http://schemas.openxmlformats.org/officeDocument/2006/relationships/image" Target="../media/image43.pn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44.gif"/><Relationship Id="rId5" Type="http://schemas.microsoft.com/office/2007/relationships/hdphoto" Target="../media/hdphoto1.wdp"/><Relationship Id="rId4" Type="http://schemas.openxmlformats.org/officeDocument/2006/relationships/image" Target="../media/image43.pn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44.gif"/><Relationship Id="rId5" Type="http://schemas.microsoft.com/office/2007/relationships/hdphoto" Target="../media/hdphoto1.wdp"/><Relationship Id="rId4" Type="http://schemas.openxmlformats.org/officeDocument/2006/relationships/image" Target="../media/image43.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40.png"/><Relationship Id="rId4" Type="http://schemas.openxmlformats.org/officeDocument/2006/relationships/image" Target="../media/image28.sv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8.sv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4.gif"/><Relationship Id="rId5" Type="http://schemas.microsoft.com/office/2007/relationships/hdphoto" Target="../media/hdphoto1.wdp"/><Relationship Id="rId4" Type="http://schemas.openxmlformats.org/officeDocument/2006/relationships/image" Target="../media/image43.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4.gif"/><Relationship Id="rId5" Type="http://schemas.microsoft.com/office/2007/relationships/hdphoto" Target="../media/hdphoto1.wdp"/><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4.gif"/><Relationship Id="rId5" Type="http://schemas.microsoft.com/office/2007/relationships/hdphoto" Target="../media/hdphoto1.wdp"/><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8" Type="http://schemas.openxmlformats.org/officeDocument/2006/relationships/audio" Target="../media/audio12.wav"/><Relationship Id="rId13" Type="http://schemas.openxmlformats.org/officeDocument/2006/relationships/audio" Target="../media/audio16.wav"/><Relationship Id="rId18" Type="http://schemas.openxmlformats.org/officeDocument/2006/relationships/image" Target="../media/image7.jpeg"/><Relationship Id="rId3" Type="http://schemas.openxmlformats.org/officeDocument/2006/relationships/image" Target="../media/image27.png"/><Relationship Id="rId7" Type="http://schemas.openxmlformats.org/officeDocument/2006/relationships/audio" Target="../media/audio11.wav"/><Relationship Id="rId12" Type="http://schemas.openxmlformats.org/officeDocument/2006/relationships/audio" Target="../media/audio15.wav"/><Relationship Id="rId17" Type="http://schemas.openxmlformats.org/officeDocument/2006/relationships/image" Target="../media/image6.png"/><Relationship Id="rId2" Type="http://schemas.openxmlformats.org/officeDocument/2006/relationships/notesSlide" Target="../notesSlides/notesSlide20.xml"/><Relationship Id="rId16" Type="http://schemas.openxmlformats.org/officeDocument/2006/relationships/image" Target="../media/image8.png"/><Relationship Id="rId20" Type="http://schemas.openxmlformats.org/officeDocument/2006/relationships/image" Target="../media/image5.png"/><Relationship Id="rId1" Type="http://schemas.openxmlformats.org/officeDocument/2006/relationships/slideLayout" Target="../slideLayouts/slideLayout1.xml"/><Relationship Id="rId6" Type="http://schemas.openxmlformats.org/officeDocument/2006/relationships/image" Target="../media/image12.png"/><Relationship Id="rId11" Type="http://schemas.openxmlformats.org/officeDocument/2006/relationships/audio" Target="../media/audio14.wav"/><Relationship Id="rId5" Type="http://schemas.openxmlformats.org/officeDocument/2006/relationships/audio" Target="../media/audio10.wav"/><Relationship Id="rId15" Type="http://schemas.openxmlformats.org/officeDocument/2006/relationships/image" Target="../media/image48.gif"/><Relationship Id="rId10" Type="http://schemas.openxmlformats.org/officeDocument/2006/relationships/audio" Target="../media/audio13.wav"/><Relationship Id="rId19" Type="http://schemas.openxmlformats.org/officeDocument/2006/relationships/image" Target="../media/image4.png"/><Relationship Id="rId4" Type="http://schemas.openxmlformats.org/officeDocument/2006/relationships/image" Target="../media/image28.svg"/><Relationship Id="rId9" Type="http://schemas.openxmlformats.org/officeDocument/2006/relationships/image" Target="../media/image47.png"/><Relationship Id="rId14" Type="http://schemas.openxmlformats.org/officeDocument/2006/relationships/image" Target="../media/image10.gif"/></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28.sv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3.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7" Type="http://schemas.openxmlformats.org/officeDocument/2006/relationships/image" Target="../media/image53.jpeg"/><Relationship Id="rId2" Type="http://schemas.openxmlformats.org/officeDocument/2006/relationships/slideLayout" Target="../slideLayouts/slideLayout17.xml"/><Relationship Id="rId1" Type="http://schemas.openxmlformats.org/officeDocument/2006/relationships/video" Target="https://www.youtube.com/embed/RjlfcpVBBNw?feature=oembed" TargetMode="Externa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52.gif"/></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sv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audio" Target="../media/audio17.wav"/></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16.png"/><Relationship Id="rId7"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image" Target="../media/image29.png"/><Relationship Id="rId18" Type="http://schemas.openxmlformats.org/officeDocument/2006/relationships/image" Target="../media/image32.png"/><Relationship Id="rId3" Type="http://schemas.openxmlformats.org/officeDocument/2006/relationships/audio" Target="../media/audio1.wav"/><Relationship Id="rId21" Type="http://schemas.openxmlformats.org/officeDocument/2006/relationships/image" Target="../media/image35.png"/><Relationship Id="rId7" Type="http://schemas.openxmlformats.org/officeDocument/2006/relationships/audio" Target="../media/audio4.wav"/><Relationship Id="rId12" Type="http://schemas.openxmlformats.org/officeDocument/2006/relationships/image" Target="../media/image28.svg"/><Relationship Id="rId17" Type="http://schemas.openxmlformats.org/officeDocument/2006/relationships/image" Target="../media/image31.png"/><Relationship Id="rId2" Type="http://schemas.openxmlformats.org/officeDocument/2006/relationships/notesSlide" Target="../notesSlides/notesSlide6.xml"/><Relationship Id="rId16" Type="http://schemas.openxmlformats.org/officeDocument/2006/relationships/image" Target="../media/image30.png"/><Relationship Id="rId20"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audio" Target="../media/audio3.wav"/><Relationship Id="rId11" Type="http://schemas.openxmlformats.org/officeDocument/2006/relationships/image" Target="../media/image27.png"/><Relationship Id="rId5" Type="http://schemas.openxmlformats.org/officeDocument/2006/relationships/audio" Target="../media/audio2.wav"/><Relationship Id="rId15" Type="http://schemas.openxmlformats.org/officeDocument/2006/relationships/audio" Target="../media/audio9.wav"/><Relationship Id="rId23" Type="http://schemas.openxmlformats.org/officeDocument/2006/relationships/image" Target="../media/image37.png"/><Relationship Id="rId10" Type="http://schemas.openxmlformats.org/officeDocument/2006/relationships/audio" Target="../media/audio7.wav"/><Relationship Id="rId19" Type="http://schemas.openxmlformats.org/officeDocument/2006/relationships/image" Target="../media/image33.png"/><Relationship Id="rId4" Type="http://schemas.openxmlformats.org/officeDocument/2006/relationships/image" Target="../media/image26.png"/><Relationship Id="rId9" Type="http://schemas.openxmlformats.org/officeDocument/2006/relationships/audio" Target="../media/audio6.wav"/><Relationship Id="rId14" Type="http://schemas.openxmlformats.org/officeDocument/2006/relationships/audio" Target="../media/audio8.wav"/><Relationship Id="rId22"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27.png"/><Relationship Id="rId7"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28.sv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28.sv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28.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stomShape 1">
            <a:extLst>
              <a:ext uri="{FF2B5EF4-FFF2-40B4-BE49-F238E27FC236}">
                <a16:creationId xmlns:a16="http://schemas.microsoft.com/office/drawing/2014/main" id="{86F7028E-980D-47B5-893C-00CCDC562EE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n-GB"/>
          </a:p>
        </p:txBody>
      </p:sp>
      <p:sp>
        <p:nvSpPr>
          <p:cNvPr id="47" name="CustomShape 3"/>
          <p:cNvSpPr/>
          <p:nvPr/>
        </p:nvSpPr>
        <p:spPr>
          <a:xfrm>
            <a:off x="3719" y="5860743"/>
            <a:ext cx="4571280" cy="98251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Days of the </a:t>
            </a:r>
            <a:r>
              <a:rPr kumimoji="0" lang="fr-FR" sz="2800" b="1" i="0" u="none" strike="noStrike" kern="1200" cap="none" spc="-1" normalizeH="0" baseline="0" noProof="0" dirty="0" err="1">
                <a:ln>
                  <a:noFill/>
                </a:ln>
                <a:solidFill>
                  <a:srgbClr val="3B3838"/>
                </a:solidFill>
                <a:effectLst/>
                <a:uLnTx/>
                <a:uFillTx/>
                <a:latin typeface="Century Gothic" panose="020B0502020202020204" pitchFamily="34" charset="0"/>
                <a:ea typeface="Century Gothic"/>
              </a:rPr>
              <a:t>week</a:t>
            </a:r>
            <a:endPar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srgbClr val="3B3838"/>
              </a:buClr>
              <a:buSzTx/>
              <a:buFont typeface="Wingdings" panose="05000000000000000000" pitchFamily="2" charset="2"/>
              <a:buChar char="§"/>
              <a:tabLst/>
              <a:defRPr/>
            </a:pPr>
            <a:r>
              <a:rPr kumimoji="0" lang="fr-FR" sz="2800" b="1" i="0" u="none" strike="noStrike" kern="1200" cap="none" spc="-1" normalizeH="0" baseline="0" noProof="0" dirty="0">
                <a:ln>
                  <a:noFill/>
                </a:ln>
                <a:solidFill>
                  <a:srgbClr val="3B3838"/>
                </a:solidFill>
                <a:effectLst/>
                <a:uLnTx/>
                <a:uFillTx/>
                <a:latin typeface="Century Gothic" panose="020B0502020202020204" pitchFamily="34" charset="0"/>
                <a:ea typeface="Century Gothic"/>
              </a:rPr>
              <a:t>SSC [v]</a:t>
            </a: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24707" y="331279"/>
            <a:ext cx="4350240" cy="1144800"/>
          </a:xfrm>
        </p:spPr>
        <p:txBody>
          <a:bodyPr/>
          <a:lstStyle/>
          <a:p>
            <a:pPr algn="ctr"/>
            <a:r>
              <a:rPr lang="en-GB" sz="4000" b="1" spc="-1" dirty="0">
                <a:solidFill>
                  <a:srgbClr val="3B3838"/>
                </a:solidFill>
                <a:latin typeface="Century Gothic" panose="020B0502020202020204" pitchFamily="34" charset="0"/>
                <a:ea typeface="Century Gothic"/>
              </a:rPr>
              <a:t>Talking about things and things to do</a:t>
            </a:r>
            <a:endParaRPr lang="en-GB" sz="4000" dirty="0">
              <a:solidFill>
                <a:srgbClr val="3B3838"/>
              </a:solidFill>
            </a:endParaRPr>
          </a:p>
        </p:txBody>
      </p:sp>
      <p:pic>
        <p:nvPicPr>
          <p:cNvPr id="8" name="Picture 7" descr="Map&#10;&#10;Description automatically generated">
            <a:extLst>
              <a:ext uri="{FF2B5EF4-FFF2-40B4-BE49-F238E27FC236}">
                <a16:creationId xmlns:a16="http://schemas.microsoft.com/office/drawing/2014/main" id="{D221C529-BF74-4965-96AD-9519D65DB1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9" name="TextBox 8">
            <a:extLst>
              <a:ext uri="{FF2B5EF4-FFF2-40B4-BE49-F238E27FC236}">
                <a16:creationId xmlns:a16="http://schemas.microsoft.com/office/drawing/2014/main" id="{3FB254EC-1FC5-4D22-BD0A-34EB0D0AE9D2}"/>
              </a:ext>
            </a:extLst>
          </p:cNvPr>
          <p:cNvSpPr txBox="1"/>
          <p:nvPr/>
        </p:nvSpPr>
        <p:spPr>
          <a:xfrm>
            <a:off x="8182900" y="6466406"/>
            <a:ext cx="3987452" cy="400110"/>
          </a:xfrm>
          <a:prstGeom prst="rect">
            <a:avLst/>
          </a:prstGeom>
          <a:noFill/>
        </p:spPr>
        <p:txBody>
          <a:bodyPr wrap="square" rtlCol="0">
            <a:spAutoFit/>
          </a:bodyPr>
          <a:lstStyle/>
          <a:p>
            <a:pPr algn="r"/>
            <a:r>
              <a:rPr lang="en-GB" sz="2000" dirty="0">
                <a:solidFill>
                  <a:srgbClr val="002060"/>
                </a:solidFill>
                <a:latin typeface="Century Gothic" panose="020B0502020202020204" pitchFamily="34" charset="0"/>
              </a:rPr>
              <a:t>Term 3 Week 1</a:t>
            </a:r>
          </a:p>
        </p:txBody>
      </p:sp>
      <p:sp>
        <p:nvSpPr>
          <p:cNvPr id="11" name="CustomShape 2">
            <a:extLst>
              <a:ext uri="{FF2B5EF4-FFF2-40B4-BE49-F238E27FC236}">
                <a16:creationId xmlns:a16="http://schemas.microsoft.com/office/drawing/2014/main" id="{0EE80D53-D699-4834-9252-8A67AA1DD8CC}"/>
              </a:ext>
            </a:extLst>
          </p:cNvPr>
          <p:cNvSpPr/>
          <p:nvPr/>
        </p:nvSpPr>
        <p:spPr>
          <a:xfrm>
            <a:off x="5649294" y="4911926"/>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3" name="Picture 2">
            <a:extLst>
              <a:ext uri="{FF2B5EF4-FFF2-40B4-BE49-F238E27FC236}">
                <a16:creationId xmlns:a16="http://schemas.microsoft.com/office/drawing/2014/main" id="{8CED8AFA-3877-6027-38B1-D555CA82BF47}"/>
              </a:ext>
            </a:extLst>
          </p:cNvPr>
          <p:cNvPicPr>
            <a:picLocks noChangeAspect="1"/>
          </p:cNvPicPr>
          <p:nvPr/>
        </p:nvPicPr>
        <p:blipFill>
          <a:blip r:embed="rId4"/>
          <a:stretch>
            <a:fillRect/>
          </a:stretch>
        </p:blipFill>
        <p:spPr>
          <a:xfrm>
            <a:off x="21648" y="2102123"/>
            <a:ext cx="4350984" cy="2850355"/>
          </a:xfrm>
          <a:prstGeom prst="rect">
            <a:avLst/>
          </a:prstGeom>
        </p:spPr>
      </p:pic>
      <p:grpSp>
        <p:nvGrpSpPr>
          <p:cNvPr id="4" name="Group 3">
            <a:extLst>
              <a:ext uri="{FF2B5EF4-FFF2-40B4-BE49-F238E27FC236}">
                <a16:creationId xmlns:a16="http://schemas.microsoft.com/office/drawing/2014/main" id="{C966E629-6A05-3548-FBD5-AB5573F53135}"/>
              </a:ext>
            </a:extLst>
          </p:cNvPr>
          <p:cNvGrpSpPr/>
          <p:nvPr/>
        </p:nvGrpSpPr>
        <p:grpSpPr>
          <a:xfrm>
            <a:off x="55853" y="2264262"/>
            <a:ext cx="3871264" cy="2483891"/>
            <a:chOff x="55853" y="2264262"/>
            <a:chExt cx="3871264" cy="2483891"/>
          </a:xfrm>
        </p:grpSpPr>
        <p:sp>
          <p:nvSpPr>
            <p:cNvPr id="5" name="TextBox 4">
              <a:extLst>
                <a:ext uri="{FF2B5EF4-FFF2-40B4-BE49-F238E27FC236}">
                  <a16:creationId xmlns:a16="http://schemas.microsoft.com/office/drawing/2014/main" id="{C206969A-8EC9-6EE6-0ADF-F8584DEDF4A6}"/>
                </a:ext>
              </a:extLst>
            </p:cNvPr>
            <p:cNvSpPr txBox="1"/>
            <p:nvPr/>
          </p:nvSpPr>
          <p:spPr>
            <a:xfrm>
              <a:off x="116834" y="226426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Montag</a:t>
              </a:r>
            </a:p>
          </p:txBody>
        </p:sp>
        <p:sp>
          <p:nvSpPr>
            <p:cNvPr id="6" name="TextBox 5">
              <a:extLst>
                <a:ext uri="{FF2B5EF4-FFF2-40B4-BE49-F238E27FC236}">
                  <a16:creationId xmlns:a16="http://schemas.microsoft.com/office/drawing/2014/main" id="{A514D786-15E5-2E30-CF30-AFAA19F03379}"/>
                </a:ext>
              </a:extLst>
            </p:cNvPr>
            <p:cNvSpPr txBox="1"/>
            <p:nvPr/>
          </p:nvSpPr>
          <p:spPr>
            <a:xfrm>
              <a:off x="87642" y="3022527"/>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FF0000"/>
                  </a:solidFill>
                  <a:effectLst/>
                  <a:uLnTx/>
                  <a:uFillTx/>
                </a:rPr>
                <a:t>Dienstag</a:t>
              </a:r>
              <a:endParaRPr kumimoji="0" lang="en-GB" sz="1800" b="1" i="1" u="none" strike="noStrike" kern="0" cap="none" spc="0" normalizeH="0" baseline="0" noProof="0" dirty="0">
                <a:ln>
                  <a:noFill/>
                </a:ln>
                <a:solidFill>
                  <a:srgbClr val="FF0000"/>
                </a:solidFill>
                <a:effectLst/>
                <a:uLnTx/>
                <a:uFillTx/>
              </a:endParaRPr>
            </a:p>
          </p:txBody>
        </p:sp>
        <p:sp>
          <p:nvSpPr>
            <p:cNvPr id="7" name="TextBox 6">
              <a:extLst>
                <a:ext uri="{FF2B5EF4-FFF2-40B4-BE49-F238E27FC236}">
                  <a16:creationId xmlns:a16="http://schemas.microsoft.com/office/drawing/2014/main" id="{9B1B3ED5-3476-9EBE-2061-C53E6F0FD99C}"/>
                </a:ext>
              </a:extLst>
            </p:cNvPr>
            <p:cNvSpPr txBox="1"/>
            <p:nvPr/>
          </p:nvSpPr>
          <p:spPr>
            <a:xfrm>
              <a:off x="55853" y="3703382"/>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B050"/>
                  </a:solidFill>
                  <a:effectLst/>
                  <a:uLnTx/>
                  <a:uFillTx/>
                </a:rPr>
                <a:t>Mittwoch</a:t>
              </a:r>
              <a:endParaRPr kumimoji="0" lang="en-GB" sz="1800" b="1" i="1" u="none" strike="noStrike" kern="0" cap="none" spc="0" normalizeH="0" baseline="0" noProof="0" dirty="0">
                <a:ln>
                  <a:noFill/>
                </a:ln>
                <a:solidFill>
                  <a:srgbClr val="00B050"/>
                </a:solidFill>
                <a:effectLst/>
                <a:uLnTx/>
                <a:uFillTx/>
              </a:endParaRPr>
            </a:p>
          </p:txBody>
        </p:sp>
        <p:sp>
          <p:nvSpPr>
            <p:cNvPr id="12" name="TextBox 11">
              <a:extLst>
                <a:ext uri="{FF2B5EF4-FFF2-40B4-BE49-F238E27FC236}">
                  <a16:creationId xmlns:a16="http://schemas.microsoft.com/office/drawing/2014/main" id="{DCD0A23B-E09E-244C-6EC8-21118FE1B097}"/>
                </a:ext>
              </a:extLst>
            </p:cNvPr>
            <p:cNvSpPr txBox="1"/>
            <p:nvPr/>
          </p:nvSpPr>
          <p:spPr>
            <a:xfrm>
              <a:off x="64945" y="4378821"/>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7030A0"/>
                  </a:solidFill>
                  <a:effectLst/>
                  <a:uLnTx/>
                  <a:uFillTx/>
                </a:rPr>
                <a:t>Donnerstag</a:t>
              </a:r>
              <a:endParaRPr kumimoji="0" lang="en-GB" sz="1800" b="1" i="1" u="none" strike="noStrike" kern="0" cap="none" spc="0" normalizeH="0" baseline="0" noProof="0" dirty="0">
                <a:ln>
                  <a:noFill/>
                </a:ln>
                <a:solidFill>
                  <a:srgbClr val="7030A0"/>
                </a:solidFill>
                <a:effectLst/>
                <a:uLnTx/>
                <a:uFillTx/>
              </a:endParaRPr>
            </a:p>
          </p:txBody>
        </p:sp>
        <p:sp>
          <p:nvSpPr>
            <p:cNvPr id="13" name="TextBox 12">
              <a:extLst>
                <a:ext uri="{FF2B5EF4-FFF2-40B4-BE49-F238E27FC236}">
                  <a16:creationId xmlns:a16="http://schemas.microsoft.com/office/drawing/2014/main" id="{67C6A8F0-5295-30E0-E6D0-99896622C643}"/>
                </a:ext>
              </a:extLst>
            </p:cNvPr>
            <p:cNvSpPr txBox="1"/>
            <p:nvPr/>
          </p:nvSpPr>
          <p:spPr>
            <a:xfrm>
              <a:off x="2408394" y="238016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B74919">
                      <a:lumMod val="60000"/>
                      <a:lumOff val="40000"/>
                    </a:srgbClr>
                  </a:solidFill>
                  <a:effectLst/>
                  <a:uLnTx/>
                  <a:uFillTx/>
                </a:rPr>
                <a:t>Freitag</a:t>
              </a:r>
            </a:p>
          </p:txBody>
        </p:sp>
        <p:sp>
          <p:nvSpPr>
            <p:cNvPr id="14" name="TextBox 13">
              <a:extLst>
                <a:ext uri="{FF2B5EF4-FFF2-40B4-BE49-F238E27FC236}">
                  <a16:creationId xmlns:a16="http://schemas.microsoft.com/office/drawing/2014/main" id="{03F19D9D-9153-AEE9-0309-C036CE08C179}"/>
                </a:ext>
              </a:extLst>
            </p:cNvPr>
            <p:cNvSpPr txBox="1"/>
            <p:nvPr/>
          </p:nvSpPr>
          <p:spPr>
            <a:xfrm>
              <a:off x="2358772" y="3032628"/>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err="1">
                  <a:ln>
                    <a:noFill/>
                  </a:ln>
                  <a:solidFill>
                    <a:srgbClr val="002060"/>
                  </a:solidFill>
                  <a:effectLst/>
                  <a:uLnTx/>
                  <a:uFillTx/>
                </a:rPr>
                <a:t>Samstag</a:t>
              </a:r>
              <a:endParaRPr kumimoji="0" lang="en-GB" sz="1800" b="1" i="1" u="none" strike="noStrike" kern="0" cap="none" spc="0" normalizeH="0" baseline="0" noProof="0" dirty="0">
                <a:ln>
                  <a:noFill/>
                </a:ln>
                <a:solidFill>
                  <a:srgbClr val="002060"/>
                </a:solidFill>
                <a:effectLst/>
                <a:uLnTx/>
                <a:uFillTx/>
              </a:endParaRPr>
            </a:p>
          </p:txBody>
        </p:sp>
        <p:sp>
          <p:nvSpPr>
            <p:cNvPr id="15" name="TextBox 14">
              <a:extLst>
                <a:ext uri="{FF2B5EF4-FFF2-40B4-BE49-F238E27FC236}">
                  <a16:creationId xmlns:a16="http://schemas.microsoft.com/office/drawing/2014/main" id="{1D040F52-B7D5-BEFD-78A4-E971C3A66A8D}"/>
                </a:ext>
              </a:extLst>
            </p:cNvPr>
            <p:cNvSpPr txBox="1"/>
            <p:nvPr/>
          </p:nvSpPr>
          <p:spPr>
            <a:xfrm>
              <a:off x="2335833" y="3754839"/>
              <a:ext cx="1518723"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GB" sz="1800" b="1" i="1" u="none" strike="noStrike" kern="0" cap="none" spc="0" normalizeH="0" baseline="0" noProof="0" dirty="0">
                  <a:ln>
                    <a:noFill/>
                  </a:ln>
                  <a:solidFill>
                    <a:srgbClr val="00B0F0"/>
                  </a:solidFill>
                  <a:effectLst/>
                  <a:uLnTx/>
                  <a:uFillTx/>
                </a:rPr>
                <a:t>Sonntag</a:t>
              </a:r>
            </a:p>
          </p:txBody>
        </p:sp>
      </p:grpSp>
      <p:pic>
        <p:nvPicPr>
          <p:cNvPr id="25" name="Picture 24">
            <a:extLst>
              <a:ext uri="{FF2B5EF4-FFF2-40B4-BE49-F238E27FC236}">
                <a16:creationId xmlns:a16="http://schemas.microsoft.com/office/drawing/2014/main" id="{F5B42251-B462-EB9E-F643-5B91E6F0D679}"/>
              </a:ext>
            </a:extLst>
          </p:cNvPr>
          <p:cNvPicPr>
            <a:picLocks noChangeAspect="1"/>
          </p:cNvPicPr>
          <p:nvPr/>
        </p:nvPicPr>
        <p:blipFill>
          <a:blip r:embed="rId5"/>
          <a:stretch>
            <a:fillRect/>
          </a:stretch>
        </p:blipFill>
        <p:spPr>
          <a:xfrm>
            <a:off x="3391457" y="2247655"/>
            <a:ext cx="798865" cy="599149"/>
          </a:xfrm>
          <a:prstGeom prst="rect">
            <a:avLst/>
          </a:prstGeom>
        </p:spPr>
      </p:pic>
      <p:pic>
        <p:nvPicPr>
          <p:cNvPr id="27" name="Picture 26">
            <a:extLst>
              <a:ext uri="{FF2B5EF4-FFF2-40B4-BE49-F238E27FC236}">
                <a16:creationId xmlns:a16="http://schemas.microsoft.com/office/drawing/2014/main" id="{6F1E08EB-9317-8F82-72C8-65655B51CF00}"/>
              </a:ext>
            </a:extLst>
          </p:cNvPr>
          <p:cNvPicPr>
            <a:picLocks noChangeAspect="1"/>
          </p:cNvPicPr>
          <p:nvPr/>
        </p:nvPicPr>
        <p:blipFill rotWithShape="1">
          <a:blip r:embed="rId6"/>
          <a:srcRect l="23560" t="23127" r="10059" b="13776"/>
          <a:stretch/>
        </p:blipFill>
        <p:spPr>
          <a:xfrm>
            <a:off x="3416278" y="3662409"/>
            <a:ext cx="774044" cy="551819"/>
          </a:xfrm>
          <a:prstGeom prst="rect">
            <a:avLst/>
          </a:prstGeom>
        </p:spPr>
      </p:pic>
      <p:pic>
        <p:nvPicPr>
          <p:cNvPr id="28" name="Picture 27">
            <a:extLst>
              <a:ext uri="{FF2B5EF4-FFF2-40B4-BE49-F238E27FC236}">
                <a16:creationId xmlns:a16="http://schemas.microsoft.com/office/drawing/2014/main" id="{D51FD705-F473-0CF2-6AF5-DBE6EBC13E02}"/>
              </a:ext>
            </a:extLst>
          </p:cNvPr>
          <p:cNvPicPr>
            <a:picLocks noChangeAspect="1"/>
          </p:cNvPicPr>
          <p:nvPr/>
        </p:nvPicPr>
        <p:blipFill>
          <a:blip r:embed="rId7"/>
          <a:stretch>
            <a:fillRect/>
          </a:stretch>
        </p:blipFill>
        <p:spPr>
          <a:xfrm>
            <a:off x="1270913" y="2264043"/>
            <a:ext cx="721695" cy="541271"/>
          </a:xfrm>
          <a:prstGeom prst="rect">
            <a:avLst/>
          </a:prstGeom>
        </p:spPr>
      </p:pic>
      <p:pic>
        <p:nvPicPr>
          <p:cNvPr id="37" name="Picture 4" descr="Free home house icon vector">
            <a:extLst>
              <a:ext uri="{FF2B5EF4-FFF2-40B4-BE49-F238E27FC236}">
                <a16:creationId xmlns:a16="http://schemas.microsoft.com/office/drawing/2014/main" id="{DC2F3E7F-F10A-973B-E543-1CD9089806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2606" y="3656769"/>
            <a:ext cx="505068" cy="47743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Free Bridge City photo and picture">
            <a:extLst>
              <a:ext uri="{FF2B5EF4-FFF2-40B4-BE49-F238E27FC236}">
                <a16:creationId xmlns:a16="http://schemas.microsoft.com/office/drawing/2014/main" id="{982E060A-D44F-03D5-B2CA-BD906784D0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27666" y="2979318"/>
            <a:ext cx="767001" cy="520736"/>
          </a:xfrm>
          <a:prstGeom prst="rect">
            <a:avLst/>
          </a:prstGeom>
          <a:noFill/>
          <a:extLst>
            <a:ext uri="{909E8E84-426E-40DD-AFC4-6F175D3DCCD1}">
              <a14:hiddenFill xmlns:a14="http://schemas.microsoft.com/office/drawing/2010/main">
                <a:solidFill>
                  <a:srgbClr val="FFFFFF"/>
                </a:solidFill>
              </a14:hiddenFill>
            </a:ext>
          </a:extLst>
        </p:spPr>
      </p:pic>
      <p:grpSp>
        <p:nvGrpSpPr>
          <p:cNvPr id="45" name="Group 44">
            <a:extLst>
              <a:ext uri="{FF2B5EF4-FFF2-40B4-BE49-F238E27FC236}">
                <a16:creationId xmlns:a16="http://schemas.microsoft.com/office/drawing/2014/main" id="{77077F35-3B08-3D53-EFCE-05AA0DAF16DB}"/>
              </a:ext>
            </a:extLst>
          </p:cNvPr>
          <p:cNvGrpSpPr/>
          <p:nvPr/>
        </p:nvGrpSpPr>
        <p:grpSpPr>
          <a:xfrm>
            <a:off x="1096151" y="2938133"/>
            <a:ext cx="1031012" cy="730277"/>
            <a:chOff x="4606963" y="1018348"/>
            <a:chExt cx="5602386" cy="4050399"/>
          </a:xfrm>
        </p:grpSpPr>
        <p:pic>
          <p:nvPicPr>
            <p:cNvPr id="33" name="Picture 32">
              <a:extLst>
                <a:ext uri="{FF2B5EF4-FFF2-40B4-BE49-F238E27FC236}">
                  <a16:creationId xmlns:a16="http://schemas.microsoft.com/office/drawing/2014/main" id="{E5D4D502-9CE7-76F8-B0AC-0989A1D10A8F}"/>
                </a:ext>
              </a:extLst>
            </p:cNvPr>
            <p:cNvPicPr>
              <a:picLocks noChangeAspect="1"/>
            </p:cNvPicPr>
            <p:nvPr/>
          </p:nvPicPr>
          <p:blipFill rotWithShape="1">
            <a:blip r:embed="rId10"/>
            <a:srcRect t="8266" b="-1"/>
            <a:stretch/>
          </p:blipFill>
          <p:spPr>
            <a:xfrm>
              <a:off x="4709067" y="1073099"/>
              <a:ext cx="5500282" cy="3995648"/>
            </a:xfrm>
            <a:prstGeom prst="rect">
              <a:avLst/>
            </a:prstGeom>
          </p:spPr>
        </p:pic>
        <p:sp>
          <p:nvSpPr>
            <p:cNvPr id="44" name="Rectangle 43">
              <a:extLst>
                <a:ext uri="{FF2B5EF4-FFF2-40B4-BE49-F238E27FC236}">
                  <a16:creationId xmlns:a16="http://schemas.microsoft.com/office/drawing/2014/main" id="{5A9E67CC-C765-9305-48A3-EB603197459C}"/>
                </a:ext>
              </a:extLst>
            </p:cNvPr>
            <p:cNvSpPr/>
            <p:nvPr/>
          </p:nvSpPr>
          <p:spPr>
            <a:xfrm>
              <a:off x="4606963" y="1018348"/>
              <a:ext cx="2026594" cy="7838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pic>
        <p:nvPicPr>
          <p:cNvPr id="3074" name="Picture 2" descr="Free Glacier Express Switzerland photo and picture">
            <a:extLst>
              <a:ext uri="{FF2B5EF4-FFF2-40B4-BE49-F238E27FC236}">
                <a16:creationId xmlns:a16="http://schemas.microsoft.com/office/drawing/2014/main" id="{FC98B625-ABE7-AA2C-194B-2E030514FC0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34291" y="4359911"/>
            <a:ext cx="554254" cy="369332"/>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45" descr="A cartoon of a person&#10;&#10;Description automatically generated">
            <a:extLst>
              <a:ext uri="{FF2B5EF4-FFF2-40B4-BE49-F238E27FC236}">
                <a16:creationId xmlns:a16="http://schemas.microsoft.com/office/drawing/2014/main" id="{8BC9FCAE-BB9D-D762-EC73-93FF3B77E5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683239" y="4267972"/>
            <a:ext cx="385633" cy="138304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558911" y="2510244"/>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76448" y="256092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Montag.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Dienstag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Mittwoch</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2915048" y="5559395"/>
            <a:ext cx="1997663"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Monday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Tree>
    <p:extLst>
      <p:ext uri="{BB962C8B-B14F-4D97-AF65-F5344CB8AC3E}">
        <p14:creationId xmlns:p14="http://schemas.microsoft.com/office/powerpoint/2010/main" val="3254254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750935" y="4708924"/>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76448" y="256092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Montag.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Dienstag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Mittwoch</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2662741" y="5545776"/>
            <a:ext cx="2778325"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Wednesday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Tree>
    <p:extLst>
      <p:ext uri="{BB962C8B-B14F-4D97-AF65-F5344CB8AC3E}">
        <p14:creationId xmlns:p14="http://schemas.microsoft.com/office/powerpoint/2010/main" val="413267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82498" y="3587116"/>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76448" y="256092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Montag.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23692"/>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Dienstag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76448" y="4728188"/>
            <a:ext cx="6189132"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Mittwoch</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2915048" y="5545776"/>
            <a:ext cx="1980029"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Tuesday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Tree>
    <p:extLst>
      <p:ext uri="{BB962C8B-B14F-4D97-AF65-F5344CB8AC3E}">
        <p14:creationId xmlns:p14="http://schemas.microsoft.com/office/powerpoint/2010/main" val="224873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0577" y="672888"/>
            <a:ext cx="3456594" cy="44623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3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Wochentage</a:t>
            </a:r>
            <a:r>
              <a:rPr kumimoji="0" lang="en-GB" sz="23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3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4631030" y="703963"/>
            <a:ext cx="3678731" cy="830997"/>
          </a:xfrm>
          <a:prstGeom prst="rect">
            <a:avLst/>
          </a:prstGeom>
          <a:solidFill>
            <a:srgbClr val="FFD10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white"/>
                </a:solidFill>
                <a:effectLst/>
                <a:uLnTx/>
                <a:uFillTx/>
                <a:latin typeface="Century Gothic"/>
                <a:ea typeface="+mn-ea"/>
                <a:cs typeface="+mn-cs"/>
              </a:rPr>
              <a:t>Donnerstag</a:t>
            </a:r>
            <a:endParaRPr kumimoji="0" lang="en-GB" sz="4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D0F8E13D-A44E-434E-8E7F-1D897CECC393}"/>
              </a:ext>
            </a:extLst>
          </p:cNvPr>
          <p:cNvSpPr txBox="1"/>
          <p:nvPr/>
        </p:nvSpPr>
        <p:spPr>
          <a:xfrm>
            <a:off x="4659943" y="2208010"/>
            <a:ext cx="2996966" cy="830997"/>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a:ea typeface="+mn-ea"/>
                <a:cs typeface="+mn-cs"/>
              </a:rPr>
              <a:t>Freitag</a:t>
            </a:r>
          </a:p>
        </p:txBody>
      </p:sp>
      <p:sp>
        <p:nvSpPr>
          <p:cNvPr id="19" name="TextBox 18">
            <a:extLst>
              <a:ext uri="{FF2B5EF4-FFF2-40B4-BE49-F238E27FC236}">
                <a16:creationId xmlns:a16="http://schemas.microsoft.com/office/drawing/2014/main" id="{69BC3FC5-F4AC-4250-9E77-8C8DF9439FF5}"/>
              </a:ext>
            </a:extLst>
          </p:cNvPr>
          <p:cNvSpPr txBox="1"/>
          <p:nvPr/>
        </p:nvSpPr>
        <p:spPr>
          <a:xfrm>
            <a:off x="4659943" y="3877009"/>
            <a:ext cx="2996966" cy="830997"/>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white"/>
                </a:solidFill>
                <a:effectLst/>
                <a:uLnTx/>
                <a:uFillTx/>
                <a:latin typeface="Century Gothic"/>
                <a:ea typeface="+mn-ea"/>
                <a:cs typeface="+mn-cs"/>
              </a:rPr>
              <a:t>Samstag</a:t>
            </a:r>
            <a:endParaRPr kumimoji="0" lang="en-GB" sz="4800" b="1" i="0" u="none" strike="noStrike" kern="1200" cap="none" spc="0" normalizeH="0" baseline="0" noProof="0" dirty="0">
              <a:ln>
                <a:noFill/>
              </a:ln>
              <a:solidFill>
                <a:prstClr val="white"/>
              </a:solidFill>
              <a:effectLst/>
              <a:uLnTx/>
              <a:uFillTx/>
              <a:latin typeface="Century Gothic"/>
              <a:ea typeface="+mn-ea"/>
              <a:cs typeface="+mn-cs"/>
            </a:endParaRPr>
          </a:p>
        </p:txBody>
      </p:sp>
      <p:pic>
        <p:nvPicPr>
          <p:cNvPr id="23" name="Picture 22">
            <a:extLst>
              <a:ext uri="{FF2B5EF4-FFF2-40B4-BE49-F238E27FC236}">
                <a16:creationId xmlns:a16="http://schemas.microsoft.com/office/drawing/2014/main" id="{D7BDE30D-A68F-402D-BC1C-89DF7D400F0C}"/>
              </a:ext>
            </a:extLst>
          </p:cNvPr>
          <p:cNvPicPr>
            <a:picLocks noChangeAspect="1"/>
          </p:cNvPicPr>
          <p:nvPr/>
        </p:nvPicPr>
        <p:blipFill>
          <a:blip r:embed="rId5"/>
          <a:stretch>
            <a:fillRect/>
          </a:stretch>
        </p:blipFill>
        <p:spPr>
          <a:xfrm>
            <a:off x="10328426" y="5123329"/>
            <a:ext cx="1734227" cy="1734227"/>
          </a:xfrm>
          <a:prstGeom prst="rect">
            <a:avLst/>
          </a:prstGeom>
        </p:spPr>
      </p:pic>
      <p:sp>
        <p:nvSpPr>
          <p:cNvPr id="25" name="TextBox 24">
            <a:extLst>
              <a:ext uri="{FF2B5EF4-FFF2-40B4-BE49-F238E27FC236}">
                <a16:creationId xmlns:a16="http://schemas.microsoft.com/office/drawing/2014/main" id="{43EEA79C-C3D4-4288-AABA-0C67B3906BA0}"/>
              </a:ext>
            </a:extLst>
          </p:cNvPr>
          <p:cNvSpPr txBox="1"/>
          <p:nvPr/>
        </p:nvSpPr>
        <p:spPr>
          <a:xfrm>
            <a:off x="5092697" y="1522271"/>
            <a:ext cx="225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[Thursday]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998981" y="3128921"/>
            <a:ext cx="225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[Friday]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4871966" y="4819807"/>
            <a:ext cx="27006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[Saturday]</a:t>
            </a:r>
          </a:p>
        </p:txBody>
      </p:sp>
      <p:sp>
        <p:nvSpPr>
          <p:cNvPr id="29" name="Oval Callout 19">
            <a:extLst>
              <a:ext uri="{FF2B5EF4-FFF2-40B4-BE49-F238E27FC236}">
                <a16:creationId xmlns:a16="http://schemas.microsoft.com/office/drawing/2014/main" id="{FF1E62F8-4C5D-4744-8579-D5F404231D2C}"/>
              </a:ext>
            </a:extLst>
          </p:cNvPr>
          <p:cNvSpPr/>
          <p:nvPr/>
        </p:nvSpPr>
        <p:spPr>
          <a:xfrm>
            <a:off x="8284611" y="2825193"/>
            <a:ext cx="3420314" cy="1427598"/>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All of these words end in the word ‘Tag’ too. </a:t>
            </a:r>
          </a:p>
        </p:txBody>
      </p:sp>
      <p:sp>
        <p:nvSpPr>
          <p:cNvPr id="24" name="TextBox 23">
            <a:extLst>
              <a:ext uri="{FF2B5EF4-FFF2-40B4-BE49-F238E27FC236}">
                <a16:creationId xmlns:a16="http://schemas.microsoft.com/office/drawing/2014/main" id="{44944CFE-6CAA-4EC3-9E36-1704D136D83E}"/>
              </a:ext>
            </a:extLst>
          </p:cNvPr>
          <p:cNvSpPr txBox="1"/>
          <p:nvPr/>
        </p:nvSpPr>
        <p:spPr>
          <a:xfrm>
            <a:off x="4653909" y="5454828"/>
            <a:ext cx="2996966" cy="830997"/>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a:ea typeface="+mn-ea"/>
                <a:cs typeface="+mn-cs"/>
              </a:rPr>
              <a:t>Sonntag</a:t>
            </a:r>
          </a:p>
        </p:txBody>
      </p:sp>
      <p:sp>
        <p:nvSpPr>
          <p:cNvPr id="26" name="TextBox 25">
            <a:extLst>
              <a:ext uri="{FF2B5EF4-FFF2-40B4-BE49-F238E27FC236}">
                <a16:creationId xmlns:a16="http://schemas.microsoft.com/office/drawing/2014/main" id="{456B61C8-CE5A-4991-9C16-5404F6C62115}"/>
              </a:ext>
            </a:extLst>
          </p:cNvPr>
          <p:cNvSpPr txBox="1"/>
          <p:nvPr/>
        </p:nvSpPr>
        <p:spPr>
          <a:xfrm>
            <a:off x="4871965" y="6243287"/>
            <a:ext cx="27006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[Sunday]</a:t>
            </a:r>
          </a:p>
        </p:txBody>
      </p:sp>
      <p:sp>
        <p:nvSpPr>
          <p:cNvPr id="32" name="Oval Callout 19">
            <a:extLst>
              <a:ext uri="{FF2B5EF4-FFF2-40B4-BE49-F238E27FC236}">
                <a16:creationId xmlns:a16="http://schemas.microsoft.com/office/drawing/2014/main" id="{15CAB5BB-88A2-40CC-A462-F3D686F25530}"/>
              </a:ext>
            </a:extLst>
          </p:cNvPr>
          <p:cNvSpPr/>
          <p:nvPr/>
        </p:nvSpPr>
        <p:spPr>
          <a:xfrm>
            <a:off x="114389" y="1799699"/>
            <a:ext cx="3420314" cy="1952030"/>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Days of the week always have capital letters because they are </a:t>
            </a:r>
            <a:r>
              <a:rPr kumimoji="0" lang="en-GB" sz="2000" b="1" i="0" u="sng" strike="noStrike" kern="0" cap="none" spc="0" normalizeH="0" baseline="0" noProof="0" dirty="0">
                <a:ln>
                  <a:noFill/>
                </a:ln>
                <a:solidFill>
                  <a:prstClr val="white"/>
                </a:solidFill>
                <a:effectLst/>
                <a:uLnTx/>
                <a:uFillTx/>
                <a:latin typeface="Century Gothic" panose="020F0302020204030204"/>
                <a:ea typeface="+mn-ea"/>
                <a:cs typeface="+mn-cs"/>
              </a:rPr>
              <a:t>nouns</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p>
        </p:txBody>
      </p:sp>
    </p:spTree>
    <p:extLst>
      <p:ext uri="{BB962C8B-B14F-4D97-AF65-F5344CB8AC3E}">
        <p14:creationId xmlns:p14="http://schemas.microsoft.com/office/powerpoint/2010/main" val="3916094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fade">
                                      <p:cBhvr>
                                        <p:cTn id="31" dur="500"/>
                                        <p:tgtEl>
                                          <p:spTgt spid="29"/>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5" grpId="0"/>
      <p:bldP spid="27" grpId="0"/>
      <p:bldP spid="28" grpId="0"/>
      <p:bldP spid="29" grpId="0" animBg="1"/>
      <p:bldP spid="24" grpId="0" animBg="1"/>
      <p:bldP spid="26" grpId="0"/>
      <p:bldP spid="3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142650" y="685551"/>
            <a:ext cx="31951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18" name="TextBox 17">
            <a:extLst>
              <a:ext uri="{FF2B5EF4-FFF2-40B4-BE49-F238E27FC236}">
                <a16:creationId xmlns:a16="http://schemas.microsoft.com/office/drawing/2014/main" id="{D0F8E13D-A44E-434E-8E7F-1D897CECC393}"/>
              </a:ext>
            </a:extLst>
          </p:cNvPr>
          <p:cNvSpPr txBox="1"/>
          <p:nvPr/>
        </p:nvSpPr>
        <p:spPr>
          <a:xfrm>
            <a:off x="6997802" y="2238578"/>
            <a:ext cx="2996966" cy="830997"/>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a:ea typeface="+mn-ea"/>
                <a:cs typeface="+mn-cs"/>
              </a:rPr>
              <a:t>Fr</a:t>
            </a:r>
            <a:r>
              <a:rPr kumimoji="0" lang="en-GB" sz="4800" b="1" i="0" u="none" strike="noStrike" kern="1200" cap="none" spc="0" normalizeH="0" baseline="0" noProof="0" dirty="0">
                <a:ln>
                  <a:noFill/>
                </a:ln>
                <a:solidFill>
                  <a:srgbClr val="FF0066"/>
                </a:solidFill>
                <a:effectLst/>
                <a:uLnTx/>
                <a:uFillTx/>
                <a:latin typeface="Century Gothic"/>
                <a:ea typeface="+mn-ea"/>
                <a:cs typeface="+mn-cs"/>
              </a:rPr>
              <a:t>ei</a:t>
            </a:r>
            <a:r>
              <a:rPr kumimoji="0" lang="en-GB" sz="4800" b="1" i="0" u="none" strike="noStrike" kern="1200" cap="none" spc="0" normalizeH="0" baseline="0" noProof="0" dirty="0">
                <a:ln>
                  <a:noFill/>
                </a:ln>
                <a:solidFill>
                  <a:prstClr val="white"/>
                </a:solidFill>
                <a:effectLst/>
                <a:uLnTx/>
                <a:uFillTx/>
                <a:latin typeface="Century Gothic"/>
                <a:ea typeface="+mn-ea"/>
                <a:cs typeface="+mn-cs"/>
              </a:rPr>
              <a:t>tag</a:t>
            </a:r>
          </a:p>
        </p:txBody>
      </p:sp>
      <p:sp>
        <p:nvSpPr>
          <p:cNvPr id="27" name="TextBox 26">
            <a:extLst>
              <a:ext uri="{FF2B5EF4-FFF2-40B4-BE49-F238E27FC236}">
                <a16:creationId xmlns:a16="http://schemas.microsoft.com/office/drawing/2014/main" id="{A42F4EAA-42DE-4FD4-996D-749C84E9FB0E}"/>
              </a:ext>
            </a:extLst>
          </p:cNvPr>
          <p:cNvSpPr txBox="1"/>
          <p:nvPr/>
        </p:nvSpPr>
        <p:spPr>
          <a:xfrm>
            <a:off x="7366666" y="3174722"/>
            <a:ext cx="225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[Friday]</a:t>
            </a:r>
          </a:p>
        </p:txBody>
      </p:sp>
      <p:sp>
        <p:nvSpPr>
          <p:cNvPr id="32" name="Oval Callout 19">
            <a:extLst>
              <a:ext uri="{FF2B5EF4-FFF2-40B4-BE49-F238E27FC236}">
                <a16:creationId xmlns:a16="http://schemas.microsoft.com/office/drawing/2014/main" id="{15CAB5BB-88A2-40CC-A462-F3D686F25530}"/>
              </a:ext>
            </a:extLst>
          </p:cNvPr>
          <p:cNvSpPr/>
          <p:nvPr/>
        </p:nvSpPr>
        <p:spPr>
          <a:xfrm>
            <a:off x="4196730" y="3421390"/>
            <a:ext cx="3420314" cy="1952030"/>
          </a:xfrm>
          <a:prstGeom prst="wedgeEllipseCallout">
            <a:avLst>
              <a:gd name="adj1" fmla="val -49658"/>
              <a:gd name="adj2" fmla="val -652"/>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Think carefully about how to pronounce these two days of the week. </a:t>
            </a:r>
          </a:p>
        </p:txBody>
      </p:sp>
      <p:sp>
        <p:nvSpPr>
          <p:cNvPr id="30" name="TextBox 29">
            <a:extLst>
              <a:ext uri="{FF2B5EF4-FFF2-40B4-BE49-F238E27FC236}">
                <a16:creationId xmlns:a16="http://schemas.microsoft.com/office/drawing/2014/main" id="{03B3A5CF-A018-4BA0-93A1-02821076AA01}"/>
              </a:ext>
            </a:extLst>
          </p:cNvPr>
          <p:cNvSpPr txBox="1"/>
          <p:nvPr/>
        </p:nvSpPr>
        <p:spPr>
          <a:xfrm>
            <a:off x="2187869" y="3167390"/>
            <a:ext cx="225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[Tuesday]</a:t>
            </a:r>
          </a:p>
        </p:txBody>
      </p:sp>
      <p:sp>
        <p:nvSpPr>
          <p:cNvPr id="31" name="TextBox 30">
            <a:extLst>
              <a:ext uri="{FF2B5EF4-FFF2-40B4-BE49-F238E27FC236}">
                <a16:creationId xmlns:a16="http://schemas.microsoft.com/office/drawing/2014/main" id="{35D5F462-0290-437E-AFDD-E43AE750FA02}"/>
              </a:ext>
            </a:extLst>
          </p:cNvPr>
          <p:cNvSpPr txBox="1"/>
          <p:nvPr/>
        </p:nvSpPr>
        <p:spPr>
          <a:xfrm>
            <a:off x="1917094" y="2238578"/>
            <a:ext cx="2996966" cy="830997"/>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white"/>
                </a:solidFill>
                <a:effectLst/>
                <a:uLnTx/>
                <a:uFillTx/>
                <a:latin typeface="Century Gothic"/>
                <a:ea typeface="+mn-ea"/>
                <a:cs typeface="+mn-cs"/>
              </a:rPr>
              <a:t>D</a:t>
            </a:r>
            <a:r>
              <a:rPr kumimoji="0" lang="en-GB" sz="4800" b="1" i="0" u="none" strike="noStrike" kern="1200" cap="none" spc="0" normalizeH="0" baseline="0" noProof="0" dirty="0" err="1">
                <a:ln>
                  <a:noFill/>
                </a:ln>
                <a:solidFill>
                  <a:srgbClr val="FF0066"/>
                </a:solidFill>
                <a:effectLst/>
                <a:uLnTx/>
                <a:uFillTx/>
                <a:latin typeface="Century Gothic"/>
                <a:ea typeface="+mn-ea"/>
                <a:cs typeface="+mn-cs"/>
              </a:rPr>
              <a:t>ie</a:t>
            </a:r>
            <a:r>
              <a:rPr kumimoji="0" lang="en-GB" sz="4800" b="1" i="0" u="none" strike="noStrike" kern="1200" cap="none" spc="0" normalizeH="0" baseline="0" noProof="0" dirty="0" err="1">
                <a:ln>
                  <a:noFill/>
                </a:ln>
                <a:solidFill>
                  <a:prstClr val="white"/>
                </a:solidFill>
                <a:effectLst/>
                <a:uLnTx/>
                <a:uFillTx/>
                <a:latin typeface="Century Gothic"/>
                <a:ea typeface="+mn-ea"/>
                <a:cs typeface="+mn-cs"/>
              </a:rPr>
              <a:t>nstag</a:t>
            </a:r>
            <a:endParaRPr kumimoji="0" lang="en-GB" sz="4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33" name="Oval Callout 19">
            <a:extLst>
              <a:ext uri="{FF2B5EF4-FFF2-40B4-BE49-F238E27FC236}">
                <a16:creationId xmlns:a16="http://schemas.microsoft.com/office/drawing/2014/main" id="{952CD0EF-F1C9-4D39-B120-C8042D7EDA57}"/>
              </a:ext>
            </a:extLst>
          </p:cNvPr>
          <p:cNvSpPr/>
          <p:nvPr/>
        </p:nvSpPr>
        <p:spPr>
          <a:xfrm>
            <a:off x="206937" y="4220419"/>
            <a:ext cx="3420314" cy="1655946"/>
          </a:xfrm>
          <a:prstGeom prst="wedgeEllipseCallout">
            <a:avLst>
              <a:gd name="adj1" fmla="val 15212"/>
              <a:gd name="adj2" fmla="val -78495"/>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 is the </a:t>
            </a:r>
            <a:r>
              <a:rPr kumimoji="0" lang="en-GB" sz="2000" b="1" i="0" u="sng" strike="noStrike" kern="0" cap="none" spc="0" normalizeH="0" baseline="0" noProof="0" dirty="0" err="1">
                <a:ln>
                  <a:noFill/>
                </a:ln>
                <a:solidFill>
                  <a:prstClr val="white"/>
                </a:solidFill>
                <a:effectLst/>
                <a:uLnTx/>
                <a:uFillTx/>
                <a:latin typeface="Century Gothic" panose="020F0302020204030204"/>
                <a:ea typeface="+mn-ea"/>
                <a:cs typeface="+mn-cs"/>
              </a:rPr>
              <a:t>ie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sound, as in the words </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Liebe, </a:t>
            </a:r>
            <a:r>
              <a:rPr kumimoji="0" lang="en-GB" sz="2000" b="1" i="1" u="none" strike="noStrike" kern="0" cap="none" spc="0" normalizeH="0" baseline="0" noProof="0" dirty="0" err="1">
                <a:ln>
                  <a:noFill/>
                </a:ln>
                <a:solidFill>
                  <a:prstClr val="white"/>
                </a:solidFill>
                <a:effectLst/>
                <a:uLnTx/>
                <a:uFillTx/>
                <a:latin typeface="Century Gothic" panose="020F0302020204030204"/>
                <a:ea typeface="+mn-ea"/>
                <a:cs typeface="+mn-cs"/>
              </a:rPr>
              <a:t>sie</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and </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Brief.</a:t>
            </a:r>
          </a:p>
        </p:txBody>
      </p:sp>
      <p:sp>
        <p:nvSpPr>
          <p:cNvPr id="34" name="Oval Callout 19">
            <a:extLst>
              <a:ext uri="{FF2B5EF4-FFF2-40B4-BE49-F238E27FC236}">
                <a16:creationId xmlns:a16="http://schemas.microsoft.com/office/drawing/2014/main" id="{40343E5F-8152-416D-BAB0-E9C301E2255B}"/>
              </a:ext>
            </a:extLst>
          </p:cNvPr>
          <p:cNvSpPr/>
          <p:nvPr/>
        </p:nvSpPr>
        <p:spPr>
          <a:xfrm>
            <a:off x="7980544" y="4181278"/>
            <a:ext cx="3420314" cy="1734227"/>
          </a:xfrm>
          <a:prstGeom prst="wedgeEllipseCallout">
            <a:avLst>
              <a:gd name="adj1" fmla="val -11916"/>
              <a:gd name="adj2" fmla="val -100539"/>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 is the </a:t>
            </a:r>
            <a:r>
              <a:rPr kumimoji="0" lang="en-GB" sz="2000" b="1" i="0" u="sng" strike="noStrike" kern="0" cap="none" spc="0" normalizeH="0" baseline="0" noProof="0" dirty="0" err="1">
                <a:ln>
                  <a:noFill/>
                </a:ln>
                <a:solidFill>
                  <a:prstClr val="white"/>
                </a:solidFill>
                <a:effectLst/>
                <a:uLnTx/>
                <a:uFillTx/>
                <a:latin typeface="Century Gothic" panose="020F0302020204030204"/>
                <a:ea typeface="+mn-ea"/>
                <a:cs typeface="+mn-cs"/>
              </a:rPr>
              <a:t>ei</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sound, as in the words</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1" i="1" u="none" strike="noStrike" kern="0" cap="none" spc="0" normalizeH="0" baseline="0" noProof="0" dirty="0" err="1">
                <a:ln>
                  <a:noFill/>
                </a:ln>
                <a:solidFill>
                  <a:prstClr val="white"/>
                </a:solidFill>
                <a:effectLst/>
                <a:uLnTx/>
                <a:uFillTx/>
                <a:latin typeface="Century Gothic" panose="020F0302020204030204"/>
                <a:ea typeface="+mn-ea"/>
                <a:cs typeface="+mn-cs"/>
              </a:rPr>
              <a:t>ein</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 sein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and</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1" i="1" u="none" strike="noStrike" kern="0" cap="none" spc="0" normalizeH="0" baseline="0" noProof="0" dirty="0" err="1">
                <a:ln>
                  <a:noFill/>
                </a:ln>
                <a:solidFill>
                  <a:prstClr val="white"/>
                </a:solidFill>
                <a:effectLst/>
                <a:uLnTx/>
                <a:uFillTx/>
                <a:latin typeface="Century Gothic" panose="020F0302020204030204"/>
                <a:ea typeface="+mn-ea"/>
                <a:cs typeface="+mn-cs"/>
              </a:rPr>
              <a:t>klein</a:t>
            </a:r>
            <a:r>
              <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rPr>
              <a:t>. </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a:t>
            </a:r>
            <a:endParaRPr kumimoji="0" lang="en-GB" sz="2000" b="1" i="1" u="none" strike="noStrike" kern="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11390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82498" y="3589193"/>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58911" y="2560922"/>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Donnerstag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35066"/>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Freitag.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58911" y="4709210"/>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Samstag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3153094" y="5506355"/>
            <a:ext cx="1503938"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Friday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
        <p:nvSpPr>
          <p:cNvPr id="2" name="TextBox 1">
            <a:extLst>
              <a:ext uri="{FF2B5EF4-FFF2-40B4-BE49-F238E27FC236}">
                <a16:creationId xmlns:a16="http://schemas.microsoft.com/office/drawing/2014/main" id="{C6901BE5-0DE0-FB0E-BD71-A5DF205DD119}"/>
              </a:ext>
            </a:extLst>
          </p:cNvPr>
          <p:cNvSpPr txBox="1"/>
          <p:nvPr/>
        </p:nvSpPr>
        <p:spPr>
          <a:xfrm>
            <a:off x="6558911" y="5783354"/>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Sonntag.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9707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687235" y="5718871"/>
            <a:ext cx="2481943"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58911" y="2560922"/>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Donnerstag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35066"/>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Freitag.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58911" y="4709210"/>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Samstag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3027559" y="5506355"/>
            <a:ext cx="1810111"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Sunday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
        <p:nvSpPr>
          <p:cNvPr id="2" name="TextBox 1">
            <a:extLst>
              <a:ext uri="{FF2B5EF4-FFF2-40B4-BE49-F238E27FC236}">
                <a16:creationId xmlns:a16="http://schemas.microsoft.com/office/drawing/2014/main" id="{C6901BE5-0DE0-FB0E-BD71-A5DF205DD119}"/>
              </a:ext>
            </a:extLst>
          </p:cNvPr>
          <p:cNvSpPr txBox="1"/>
          <p:nvPr/>
        </p:nvSpPr>
        <p:spPr>
          <a:xfrm>
            <a:off x="6558911" y="5783354"/>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Sonntag.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485444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stomShape 6">
            <a:extLst>
              <a:ext uri="{FF2B5EF4-FFF2-40B4-BE49-F238E27FC236}">
                <a16:creationId xmlns:a16="http://schemas.microsoft.com/office/drawing/2014/main" id="{45E2B114-5882-4432-941F-088E740250C9}"/>
              </a:ext>
            </a:extLst>
          </p:cNvPr>
          <p:cNvSpPr/>
          <p:nvPr/>
        </p:nvSpPr>
        <p:spPr>
          <a:xfrm>
            <a:off x="0" y="18847"/>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3600" b="1" i="0" u="none" strike="noStrike" kern="1200" cap="none" spc="-1" normalizeH="0" baseline="0" noProof="0" dirty="0" err="1">
                <a:ln>
                  <a:noFill/>
                </a:ln>
                <a:solidFill>
                  <a:srgbClr val="002060"/>
                </a:solidFill>
                <a:effectLst/>
                <a:uLnTx/>
                <a:uFillTx/>
                <a:latin typeface="Century gothic"/>
                <a:ea typeface="+mn-ea"/>
                <a:cs typeface="+mn-cs"/>
              </a:rPr>
              <a:t>sagt</a:t>
            </a:r>
            <a:r>
              <a:rPr kumimoji="0" lang="en-GB" sz="3600" b="1" i="0" u="none" strike="noStrike" kern="1200" cap="none" spc="-1" normalizeH="0" baseline="0" noProof="0" dirty="0">
                <a:ln>
                  <a:noFill/>
                </a:ln>
                <a:solidFill>
                  <a:srgbClr val="002060"/>
                </a:solidFill>
                <a:effectLst/>
                <a:uLnTx/>
                <a:uFillTx/>
                <a:latin typeface="Century gothic"/>
                <a:ea typeface="+mn-ea"/>
                <a:cs typeface="+mn-cs"/>
              </a:rPr>
              <a:t> Herr Lehmann?</a:t>
            </a:r>
            <a:endParaRPr kumimoji="0" lang="en-GB" sz="36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10" name="Rectangle: Rounded Corners 9">
            <a:extLst>
              <a:ext uri="{FF2B5EF4-FFF2-40B4-BE49-F238E27FC236}">
                <a16:creationId xmlns:a16="http://schemas.microsoft.com/office/drawing/2014/main" id="{8AB43CF6-4EB9-451C-BFE8-149ACF466772}"/>
              </a:ext>
            </a:extLst>
          </p:cNvPr>
          <p:cNvSpPr/>
          <p:nvPr/>
        </p:nvSpPr>
        <p:spPr>
          <a:xfrm>
            <a:off x="6723811" y="2536208"/>
            <a:ext cx="3096845" cy="836852"/>
          </a:xfrm>
          <a:prstGeom prst="round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1200" cap="none" spc="0" normalizeH="0" baseline="0" noProof="0">
              <a:ln>
                <a:noFill/>
              </a:ln>
              <a:solidFill>
                <a:prstClr val="white"/>
              </a:solidFill>
              <a:effectLst/>
              <a:uLnTx/>
              <a:uFillTx/>
              <a:latin typeface="Arial"/>
              <a:ea typeface="+mn-ea"/>
              <a:cs typeface="+mn-cs"/>
              <a:sym typeface="Arial"/>
            </a:endParaRPr>
          </a:p>
        </p:txBody>
      </p:sp>
      <p:sp>
        <p:nvSpPr>
          <p:cNvPr id="15" name="TextBox 14">
            <a:extLst>
              <a:ext uri="{FF2B5EF4-FFF2-40B4-BE49-F238E27FC236}">
                <a16:creationId xmlns:a16="http://schemas.microsoft.com/office/drawing/2014/main" id="{96728D3F-D42A-4D84-8586-9E3DF60D1FB0}"/>
              </a:ext>
            </a:extLst>
          </p:cNvPr>
          <p:cNvSpPr txBox="1"/>
          <p:nvPr/>
        </p:nvSpPr>
        <p:spPr>
          <a:xfrm>
            <a:off x="6558911" y="2560922"/>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Donnerstag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6" name="TextBox 15">
            <a:extLst>
              <a:ext uri="{FF2B5EF4-FFF2-40B4-BE49-F238E27FC236}">
                <a16:creationId xmlns:a16="http://schemas.microsoft.com/office/drawing/2014/main" id="{A7D5F0F5-5C42-4576-B691-4BBC1CD9CBD1}"/>
              </a:ext>
            </a:extLst>
          </p:cNvPr>
          <p:cNvSpPr txBox="1"/>
          <p:nvPr/>
        </p:nvSpPr>
        <p:spPr>
          <a:xfrm>
            <a:off x="6558911" y="3635066"/>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Freitag.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
        <p:nvSpPr>
          <p:cNvPr id="17" name="TextBox 16">
            <a:extLst>
              <a:ext uri="{FF2B5EF4-FFF2-40B4-BE49-F238E27FC236}">
                <a16:creationId xmlns:a16="http://schemas.microsoft.com/office/drawing/2014/main" id="{48337DBD-254B-48FD-B807-B82FDB7A1146}"/>
              </a:ext>
            </a:extLst>
          </p:cNvPr>
          <p:cNvSpPr txBox="1"/>
          <p:nvPr/>
        </p:nvSpPr>
        <p:spPr>
          <a:xfrm>
            <a:off x="6558911" y="4709210"/>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a:t>
            </a:r>
            <a:r>
              <a:rPr kumimoji="0" lang="en-GB" sz="4000" b="1" i="0" u="none" strike="noStrike" kern="1200" cap="none" spc="-1" normalizeH="0" baseline="0" noProof="0" dirty="0" err="1">
                <a:ln>
                  <a:noFill/>
                </a:ln>
                <a:solidFill>
                  <a:srgbClr val="002060"/>
                </a:solidFill>
                <a:effectLst/>
                <a:uLnTx/>
                <a:uFillTx/>
                <a:latin typeface="Century gothic"/>
                <a:ea typeface="+mn-ea"/>
                <a:cs typeface="+mn-cs"/>
              </a:rPr>
              <a:t>Samstag</a:t>
            </a:r>
            <a:r>
              <a:rPr kumimoji="0" lang="en-GB" sz="4000" b="1" i="0" u="none" strike="noStrike" kern="1200" cap="none" spc="-1" normalizeH="0" baseline="0" noProof="0" dirty="0">
                <a:ln>
                  <a:noFill/>
                </a:ln>
                <a:solidFill>
                  <a:srgbClr val="002060"/>
                </a:solidFill>
                <a:effectLst/>
                <a:uLnTx/>
                <a:uFillTx/>
                <a:latin typeface="Century gothic"/>
                <a:ea typeface="+mn-ea"/>
                <a:cs typeface="+mn-cs"/>
              </a:rPr>
              <a:t>.</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pic>
        <p:nvPicPr>
          <p:cNvPr id="5" name="Picture 4">
            <a:extLst>
              <a:ext uri="{FF2B5EF4-FFF2-40B4-BE49-F238E27FC236}">
                <a16:creationId xmlns:a16="http://schemas.microsoft.com/office/drawing/2014/main" id="{7E1F8040-8E9B-4EE1-80E1-B9D14C0CBBD1}"/>
              </a:ext>
            </a:extLst>
          </p:cNvPr>
          <p:cNvPicPr>
            <a:picLocks noChangeAspect="1"/>
          </p:cNvPicPr>
          <p:nvPr/>
        </p:nvPicPr>
        <p:blipFill>
          <a:blip r:embed="rId3"/>
          <a:stretch>
            <a:fillRect/>
          </a:stretch>
        </p:blipFill>
        <p:spPr>
          <a:xfrm>
            <a:off x="9903732" y="57967"/>
            <a:ext cx="2148527" cy="1582574"/>
          </a:xfrm>
          <a:prstGeom prst="rect">
            <a:avLst/>
          </a:prstGeom>
        </p:spPr>
      </p:pic>
      <p:sp>
        <p:nvSpPr>
          <p:cNvPr id="18" name="Title 2">
            <a:extLst>
              <a:ext uri="{FF2B5EF4-FFF2-40B4-BE49-F238E27FC236}">
                <a16:creationId xmlns:a16="http://schemas.microsoft.com/office/drawing/2014/main" id="{BF54BBE6-9901-4675-B711-7113C449F316}"/>
              </a:ext>
            </a:extLst>
          </p:cNvPr>
          <p:cNvSpPr txBox="1">
            <a:spLocks/>
          </p:cNvSpPr>
          <p:nvPr/>
        </p:nvSpPr>
        <p:spPr>
          <a:xfrm>
            <a:off x="10594934" y="1731052"/>
            <a:ext cx="1106529" cy="433260"/>
          </a:xfrm>
          <a:prstGeom prst="rect">
            <a:avLst/>
          </a:prstGeom>
          <a:solidFill>
            <a:srgbClr val="2E94AF"/>
          </a:solidFill>
        </p:spPr>
        <p:txBody>
          <a:bodyPr lIns="0" tIns="0" rIns="0" bIns="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400" b="1" i="0" u="none" strike="noStrike" kern="1200" cap="none" spc="0" normalizeH="0" baseline="0" noProof="0" dirty="0" err="1">
                <a:ln>
                  <a:noFill/>
                </a:ln>
                <a:solidFill>
                  <a:sysClr val="window" lastClr="FFFFFF"/>
                </a:solidFill>
                <a:effectLst/>
                <a:uLnTx/>
                <a:uFillTx/>
                <a:latin typeface="Century Gothic" panose="020B0502020202020204" pitchFamily="34" charset="0"/>
                <a:ea typeface="+mn-ea"/>
                <a:cs typeface="+mn-cs"/>
              </a:rPr>
              <a:t>lesen</a:t>
            </a:r>
            <a:endParaRPr kumimoji="0" lang="en-GB" sz="2400" b="1" i="0" u="none" strike="noStrike" kern="1200" cap="none" spc="0" normalizeH="0" baseline="0" noProof="0" dirty="0">
              <a:ln>
                <a:noFill/>
              </a:ln>
              <a:solidFill>
                <a:sysClr val="window" lastClr="FFFFFF"/>
              </a:solidFill>
              <a:effectLst/>
              <a:uLnTx/>
              <a:uFillTx/>
              <a:latin typeface="Century Gothic" panose="020B0502020202020204" pitchFamily="34" charset="0"/>
              <a:ea typeface="+mn-ea"/>
              <a:cs typeface="+mn-cs"/>
            </a:endParaRPr>
          </a:p>
        </p:txBody>
      </p:sp>
      <p:sp>
        <p:nvSpPr>
          <p:cNvPr id="3" name="Google Shape;155;p7">
            <a:extLst>
              <a:ext uri="{FF2B5EF4-FFF2-40B4-BE49-F238E27FC236}">
                <a16:creationId xmlns:a16="http://schemas.microsoft.com/office/drawing/2014/main" id="{1EA5E648-0737-F7F1-198C-B1BC7E2C8376}"/>
              </a:ext>
            </a:extLst>
          </p:cNvPr>
          <p:cNvSpPr/>
          <p:nvPr/>
        </p:nvSpPr>
        <p:spPr>
          <a:xfrm>
            <a:off x="3147414" y="1203615"/>
            <a:ext cx="3698128" cy="929497"/>
          </a:xfrm>
          <a:prstGeom prst="wedgeRoundRectCallout">
            <a:avLst>
              <a:gd name="adj1" fmla="val -81409"/>
              <a:gd name="adj2" fmla="val -29531"/>
              <a:gd name="adj3" fmla="val 16667"/>
            </a:avLst>
          </a:prstGeom>
          <a:solidFill>
            <a:srgbClr val="002060"/>
          </a:solidFill>
          <a:ln w="12700" cap="flat" cmpd="sng">
            <a:solidFill>
              <a:srgbClr val="00206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4400"/>
              <a:buFont typeface="Century Gothic"/>
              <a:buNone/>
              <a:tabLst/>
              <a:defRPr/>
            </a:pP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Heute</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 </a:t>
            </a:r>
            <a:r>
              <a:rPr kumimoji="0" lang="es-AR" sz="4400" b="1" i="0" u="none" strike="noStrike" kern="0" cap="none" spc="0" normalizeH="0" baseline="0" noProof="0" dirty="0" err="1">
                <a:ln>
                  <a:noFill/>
                </a:ln>
                <a:solidFill>
                  <a:srgbClr val="FFFFFF"/>
                </a:solidFill>
                <a:effectLst/>
                <a:uLnTx/>
                <a:uFillTx/>
                <a:latin typeface="Century Gothic"/>
                <a:ea typeface="Century Gothic"/>
                <a:cs typeface="Century Gothic"/>
                <a:sym typeface="Century Gothic"/>
              </a:rPr>
              <a:t>ist</a:t>
            </a:r>
            <a:r>
              <a:rPr kumimoji="0" lang="es-AR" sz="44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a:t>
            </a:r>
          </a:p>
        </p:txBody>
      </p:sp>
      <p:pic>
        <p:nvPicPr>
          <p:cNvPr id="6" name="Picture 4" descr="Free calendar calendar icon icon illustration">
            <a:extLst>
              <a:ext uri="{FF2B5EF4-FFF2-40B4-BE49-F238E27FC236}">
                <a16:creationId xmlns:a16="http://schemas.microsoft.com/office/drawing/2014/main" id="{C1BE92E6-D8A4-10E5-02EA-199F7E99BEB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38" b="99531" l="3438" r="97500">
                        <a14:foregroundMark x1="17500" y1="26250" x2="17500" y2="26250"/>
                        <a14:foregroundMark x1="21875" y1="21875" x2="53125" y2="18750"/>
                        <a14:foregroundMark x1="86875" y1="32500" x2="89531" y2="56719"/>
                        <a14:foregroundMark x1="89531" y1="56719" x2="80625" y2="75313"/>
                        <a14:foregroundMark x1="80625" y1="75313" x2="73750" y2="78125"/>
                        <a14:foregroundMark x1="10938" y1="30469" x2="8125" y2="40469"/>
                        <a14:foregroundMark x1="8125" y1="40469" x2="14688" y2="61563"/>
                        <a14:foregroundMark x1="14688" y1="61563" x2="28906" y2="75938"/>
                        <a14:foregroundMark x1="15313" y1="52812" x2="21719" y2="64844"/>
                        <a14:foregroundMark x1="21719" y1="64844" x2="16875" y2="36875"/>
                        <a14:foregroundMark x1="16875" y1="36875" x2="19844" y2="58906"/>
                        <a14:foregroundMark x1="19844" y1="58906" x2="16875" y2="38594"/>
                        <a14:foregroundMark x1="16875" y1="38594" x2="20625" y2="66563"/>
                        <a14:foregroundMark x1="20625" y1="66563" x2="39219" y2="87656"/>
                        <a14:foregroundMark x1="39219" y1="87656" x2="68125" y2="81875"/>
                        <a14:foregroundMark x1="68125" y1="81875" x2="74375" y2="78438"/>
                        <a14:foregroundMark x1="74375" y1="78438" x2="58594" y2="85313"/>
                        <a14:foregroundMark x1="58594" y1="85313" x2="23906" y2="86719"/>
                        <a14:foregroundMark x1="23906" y1="86719" x2="3906" y2="67188"/>
                        <a14:foregroundMark x1="3906" y1="67188" x2="781" y2="56563"/>
                        <a14:foregroundMark x1="781" y1="56563" x2="7341" y2="24285"/>
                        <a14:foregroundMark x1="19823" y1="10392" x2="26317" y2="6315"/>
                        <a14:foregroundMark x1="8750" y1="17344" x2="9817" y2="16674"/>
                        <a14:foregroundMark x1="31557" y1="3936" x2="44844" y2="4219"/>
                        <a14:foregroundMark x1="44844" y1="4219" x2="48281" y2="6406"/>
                        <a14:foregroundMark x1="48281" y1="6406" x2="12500" y2="34219"/>
                        <a14:foregroundMark x1="12500" y1="34219" x2="10938" y2="36875"/>
                        <a14:foregroundMark x1="7656" y1="46875" x2="6406" y2="54531"/>
                        <a14:foregroundMark x1="6406" y1="54531" x2="3594" y2="46563"/>
                        <a14:foregroundMark x1="3594" y1="46563" x2="5000" y2="33594"/>
                        <a14:foregroundMark x1="5000" y1="33594" x2="2500" y2="42031"/>
                        <a14:foregroundMark x1="2500" y1="42031" x2="3438" y2="33594"/>
                        <a14:foregroundMark x1="3438" y1="33594" x2="4063" y2="38281"/>
                        <a14:foregroundMark x1="18125" y1="20469" x2="13125" y2="28438"/>
                        <a14:foregroundMark x1="13125" y1="28438" x2="30625" y2="8438"/>
                        <a14:foregroundMark x1="30625" y1="8438" x2="16094" y2="27344"/>
                        <a14:foregroundMark x1="16094" y1="27344" x2="32656" y2="11406"/>
                        <a14:foregroundMark x1="32656" y1="11406" x2="14063" y2="31094"/>
                        <a14:foregroundMark x1="51250" y1="10000" x2="63125" y2="14688"/>
                        <a14:foregroundMark x1="63125" y1="14688" x2="50625" y2="18438"/>
                        <a14:foregroundMark x1="50625" y1="18438" x2="60156" y2="14063"/>
                        <a14:foregroundMark x1="60156" y1="14063" x2="52188" y2="11094"/>
                        <a14:foregroundMark x1="55469" y1="5000" x2="70938" y2="17500"/>
                        <a14:foregroundMark x1="70938" y1="17500" x2="80156" y2="33594"/>
                        <a14:foregroundMark x1="80156" y1="33594" x2="81563" y2="25156"/>
                        <a14:foregroundMark x1="81563" y1="25156" x2="87344" y2="26875"/>
                        <a14:foregroundMark x1="87344" y1="26875" x2="76563" y2="18906"/>
                        <a14:foregroundMark x1="76563" y1="18906" x2="88438" y2="28125"/>
                        <a14:foregroundMark x1="88438" y1="28125" x2="87344" y2="21875"/>
                        <a14:foregroundMark x1="85938" y1="20000" x2="70000" y2="11406"/>
                        <a14:foregroundMark x1="70000" y1="11406" x2="75781" y2="12031"/>
                        <a14:foregroundMark x1="42188" y1="1406" x2="50313" y2="938"/>
                        <a14:foregroundMark x1="50313" y1="938" x2="60000" y2="1875"/>
                        <a14:foregroundMark x1="58594" y1="2344" x2="47813" y2="2344"/>
                        <a14:foregroundMark x1="90313" y1="79063" x2="93750" y2="69531"/>
                        <a14:foregroundMark x1="96719" y1="41563" x2="95938" y2="38750"/>
                        <a14:foregroundMark x1="91250" y1="28281" x2="97500" y2="52344"/>
                        <a14:foregroundMark x1="97500" y1="52344" x2="94219" y2="69219"/>
                        <a14:foregroundMark x1="93750" y1="61875" x2="87031" y2="57188"/>
                        <a14:foregroundMark x1="87031" y1="57188" x2="81719" y2="68594"/>
                        <a14:foregroundMark x1="81719" y1="68594" x2="82188" y2="37031"/>
                        <a14:foregroundMark x1="91250" y1="78438" x2="78750" y2="87031"/>
                        <a14:foregroundMark x1="78750" y1="87031" x2="37188" y2="95156"/>
                        <a14:foregroundMark x1="37188" y1="95156" x2="36719" y2="94688"/>
                        <a14:foregroundMark x1="38594" y1="97500" x2="38750" y2="99531"/>
                        <a14:foregroundMark x1="78750" y1="90469" x2="53125" y2="97031"/>
                        <a14:foregroundMark x1="53125" y1="97031" x2="41719" y2="97344"/>
                        <a14:foregroundMark x1="31719" y1="5625" x2="30312" y2="5000"/>
                        <a14:foregroundMark x1="28125" y1="5938" x2="30000" y2="4063"/>
                        <a14:foregroundMark x1="29688" y1="6406" x2="29688" y2="6406"/>
                        <a14:foregroundMark x1="30781" y1="5000" x2="30781" y2="5000"/>
                        <a14:foregroundMark x1="29531" y1="5469" x2="30938" y2="5156"/>
                        <a14:foregroundMark x1="26563" y1="6719" x2="29375" y2="5000"/>
                        <a14:foregroundMark x1="16406" y1="13438" x2="19063" y2="11250"/>
                        <a14:foregroundMark x1="27187" y1="5781" x2="27187" y2="5781"/>
                        <a14:backgroundMark x1="9219" y1="18281" x2="9219" y2="18281"/>
                        <a14:backgroundMark x1="9219" y1="17969" x2="14063" y2="14688"/>
                        <a14:backgroundMark x1="6406" y1="24688" x2="9219" y2="18438"/>
                        <a14:backgroundMark x1="6406" y1="24531" x2="7344" y2="22500"/>
                        <a14:backgroundMark x1="9063" y1="20156" x2="7187" y2="24219"/>
                        <a14:backgroundMark x1="11406" y1="16094" x2="11875" y2="12344"/>
                        <a14:backgroundMark x1="12656" y1="14219" x2="15469" y2="11563"/>
                        <a14:backgroundMark x1="8750" y1="17500" x2="8125" y2="20000"/>
                        <a14:backgroundMark x1="14063" y1="13750" x2="17344" y2="11319"/>
                        <a14:backgroundMark x1="19425" y1="10431" x2="20000" y2="10000"/>
                        <a14:backgroundMark x1="26719" y1="5625" x2="26719" y2="5625"/>
                        <a14:backgroundMark x1="26719" y1="5625" x2="27106" y2="5568"/>
                        <a14:backgroundMark x1="6406" y1="19063" x2="8281" y2="18750"/>
                      </a14:backgroundRemoval>
                    </a14:imgEffect>
                  </a14:imgLayer>
                </a14:imgProps>
              </a:ext>
              <a:ext uri="{28A0092B-C50C-407E-A947-70E740481C1C}">
                <a14:useLocalDpi xmlns:a14="http://schemas.microsoft.com/office/drawing/2010/main" val="0"/>
              </a:ext>
            </a:extLst>
          </a:blip>
          <a:srcRect/>
          <a:stretch>
            <a:fillRect/>
          </a:stretch>
        </p:blipFill>
        <p:spPr bwMode="auto">
          <a:xfrm>
            <a:off x="3027559" y="3681065"/>
            <a:ext cx="1755009" cy="17550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5909C8C-8642-36E5-79C8-C2844F4178CE}"/>
              </a:ext>
            </a:extLst>
          </p:cNvPr>
          <p:cNvSpPr txBox="1"/>
          <p:nvPr/>
        </p:nvSpPr>
        <p:spPr>
          <a:xfrm>
            <a:off x="2947672" y="5559395"/>
            <a:ext cx="2106667" cy="6309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5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Thursday</a:t>
            </a:r>
          </a:p>
        </p:txBody>
      </p:sp>
      <p:pic>
        <p:nvPicPr>
          <p:cNvPr id="20" name="Picture 19" descr="A cartoon of a person&#10;&#10;Description automatically generated">
            <a:extLst>
              <a:ext uri="{FF2B5EF4-FFF2-40B4-BE49-F238E27FC236}">
                <a16:creationId xmlns:a16="http://schemas.microsoft.com/office/drawing/2014/main" id="{8D6D0EE7-5C53-968D-3AE9-406CEE497AF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3478" y="775731"/>
            <a:ext cx="1748136" cy="5810667"/>
          </a:xfrm>
          <a:prstGeom prst="rect">
            <a:avLst/>
          </a:prstGeom>
        </p:spPr>
      </p:pic>
      <p:sp>
        <p:nvSpPr>
          <p:cNvPr id="2" name="TextBox 1">
            <a:extLst>
              <a:ext uri="{FF2B5EF4-FFF2-40B4-BE49-F238E27FC236}">
                <a16:creationId xmlns:a16="http://schemas.microsoft.com/office/drawing/2014/main" id="{C6901BE5-0DE0-FB0E-BD71-A5DF205DD119}"/>
              </a:ext>
            </a:extLst>
          </p:cNvPr>
          <p:cNvSpPr txBox="1"/>
          <p:nvPr/>
        </p:nvSpPr>
        <p:spPr>
          <a:xfrm>
            <a:off x="6558911" y="5783354"/>
            <a:ext cx="3344821"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1" normalizeH="0" baseline="0" noProof="0" dirty="0">
                <a:ln>
                  <a:noFill/>
                </a:ln>
                <a:solidFill>
                  <a:srgbClr val="002060"/>
                </a:solidFill>
                <a:effectLst/>
                <a:uLnTx/>
                <a:uFillTx/>
                <a:latin typeface="Century gothic"/>
                <a:ea typeface="+mn-ea"/>
                <a:cs typeface="+mn-cs"/>
              </a:rPr>
              <a:t> Sonntag.</a:t>
            </a:r>
            <a:endParaRPr kumimoji="0" lang="en-GB" sz="4000" b="0" i="0" u="none" strike="noStrike" kern="1200" cap="none" spc="0" normalizeH="0" baseline="0" noProof="0" dirty="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658619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Wave 5">
            <a:extLst>
              <a:ext uri="{FF2B5EF4-FFF2-40B4-BE49-F238E27FC236}">
                <a16:creationId xmlns:a16="http://schemas.microsoft.com/office/drawing/2014/main" id="{00C1FC8E-135F-D401-FBD9-AA83DC8F0085}"/>
              </a:ext>
            </a:extLst>
          </p:cNvPr>
          <p:cNvSpPr/>
          <p:nvPr/>
        </p:nvSpPr>
        <p:spPr>
          <a:xfrm>
            <a:off x="7372625" y="2304777"/>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Donnerstag</a:t>
            </a:r>
            <a:endParaRPr lang="en-GB" sz="2400" dirty="0">
              <a:solidFill>
                <a:srgbClr val="002060"/>
              </a:solidFill>
            </a:endParaRPr>
          </a:p>
        </p:txBody>
      </p:sp>
      <p:sp>
        <p:nvSpPr>
          <p:cNvPr id="2" name="Rectangle: Rounded Corners 1">
            <a:extLst>
              <a:ext uri="{FF2B5EF4-FFF2-40B4-BE49-F238E27FC236}">
                <a16:creationId xmlns:a16="http://schemas.microsoft.com/office/drawing/2014/main" id="{58DD336A-1074-4DF5-98F6-BD9AA095FDDC}"/>
              </a:ext>
            </a:extLst>
          </p:cNvPr>
          <p:cNvSpPr/>
          <p:nvPr/>
        </p:nvSpPr>
        <p:spPr>
          <a:xfrm rot="5400000">
            <a:off x="7642711" y="1726825"/>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7" name="Wave 6">
            <a:extLst>
              <a:ext uri="{FF2B5EF4-FFF2-40B4-BE49-F238E27FC236}">
                <a16:creationId xmlns:a16="http://schemas.microsoft.com/office/drawing/2014/main" id="{0898BA2A-15DB-9AC6-B712-200C631ABE71}"/>
              </a:ext>
            </a:extLst>
          </p:cNvPr>
          <p:cNvSpPr/>
          <p:nvPr/>
        </p:nvSpPr>
        <p:spPr>
          <a:xfrm>
            <a:off x="2697247" y="3841871"/>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Thursday</a:t>
            </a:r>
          </a:p>
        </p:txBody>
      </p:sp>
      <p:sp>
        <p:nvSpPr>
          <p:cNvPr id="8" name="Rectangle: Rounded Corners 7">
            <a:extLst>
              <a:ext uri="{FF2B5EF4-FFF2-40B4-BE49-F238E27FC236}">
                <a16:creationId xmlns:a16="http://schemas.microsoft.com/office/drawing/2014/main" id="{670F6A9B-D31B-5049-ECED-B8668DB18414}"/>
              </a:ext>
            </a:extLst>
          </p:cNvPr>
          <p:cNvSpPr/>
          <p:nvPr/>
        </p:nvSpPr>
        <p:spPr>
          <a:xfrm rot="5400000">
            <a:off x="3018897" y="3306451"/>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Wave 8">
            <a:extLst>
              <a:ext uri="{FF2B5EF4-FFF2-40B4-BE49-F238E27FC236}">
                <a16:creationId xmlns:a16="http://schemas.microsoft.com/office/drawing/2014/main" id="{F9A9FA60-8105-C3EC-5824-DE85D6E675C1}"/>
              </a:ext>
            </a:extLst>
          </p:cNvPr>
          <p:cNvSpPr/>
          <p:nvPr/>
        </p:nvSpPr>
        <p:spPr>
          <a:xfrm>
            <a:off x="5043446" y="3839901"/>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Montag</a:t>
            </a:r>
          </a:p>
        </p:txBody>
      </p:sp>
      <p:sp>
        <p:nvSpPr>
          <p:cNvPr id="10" name="Rectangle: Rounded Corners 9">
            <a:extLst>
              <a:ext uri="{FF2B5EF4-FFF2-40B4-BE49-F238E27FC236}">
                <a16:creationId xmlns:a16="http://schemas.microsoft.com/office/drawing/2014/main" id="{B36FBCEA-5131-647D-A6F2-938C33E1A00D}"/>
              </a:ext>
            </a:extLst>
          </p:cNvPr>
          <p:cNvSpPr/>
          <p:nvPr/>
        </p:nvSpPr>
        <p:spPr>
          <a:xfrm rot="5400000">
            <a:off x="5327755" y="3306451"/>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1" name="Wave 10">
            <a:extLst>
              <a:ext uri="{FF2B5EF4-FFF2-40B4-BE49-F238E27FC236}">
                <a16:creationId xmlns:a16="http://schemas.microsoft.com/office/drawing/2014/main" id="{A32DFEF0-BCD4-2847-8EFF-5500D936439E}"/>
              </a:ext>
            </a:extLst>
          </p:cNvPr>
          <p:cNvSpPr/>
          <p:nvPr/>
        </p:nvSpPr>
        <p:spPr>
          <a:xfrm>
            <a:off x="7372625" y="3901413"/>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Monday</a:t>
            </a:r>
          </a:p>
        </p:txBody>
      </p:sp>
      <p:sp>
        <p:nvSpPr>
          <p:cNvPr id="12" name="Rectangle: Rounded Corners 11">
            <a:extLst>
              <a:ext uri="{FF2B5EF4-FFF2-40B4-BE49-F238E27FC236}">
                <a16:creationId xmlns:a16="http://schemas.microsoft.com/office/drawing/2014/main" id="{C0109485-991C-EDA3-9E70-77B0E9298022}"/>
              </a:ext>
            </a:extLst>
          </p:cNvPr>
          <p:cNvSpPr/>
          <p:nvPr/>
        </p:nvSpPr>
        <p:spPr>
          <a:xfrm rot="5400000">
            <a:off x="7642711" y="3306451"/>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3" name="Wave 12">
            <a:extLst>
              <a:ext uri="{FF2B5EF4-FFF2-40B4-BE49-F238E27FC236}">
                <a16:creationId xmlns:a16="http://schemas.microsoft.com/office/drawing/2014/main" id="{B4F975C1-695A-61F4-5D91-3AE145C1C0FB}"/>
              </a:ext>
            </a:extLst>
          </p:cNvPr>
          <p:cNvSpPr/>
          <p:nvPr/>
        </p:nvSpPr>
        <p:spPr>
          <a:xfrm>
            <a:off x="2767351" y="5421497"/>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Dienstag</a:t>
            </a:r>
            <a:endParaRPr lang="en-GB" sz="2400" dirty="0">
              <a:solidFill>
                <a:srgbClr val="002060"/>
              </a:solidFill>
            </a:endParaRPr>
          </a:p>
        </p:txBody>
      </p:sp>
      <p:sp>
        <p:nvSpPr>
          <p:cNvPr id="14" name="Rectangle: Rounded Corners 13">
            <a:extLst>
              <a:ext uri="{FF2B5EF4-FFF2-40B4-BE49-F238E27FC236}">
                <a16:creationId xmlns:a16="http://schemas.microsoft.com/office/drawing/2014/main" id="{4BF0827C-C0E0-E3D4-2E2E-8EB52B227B28}"/>
              </a:ext>
            </a:extLst>
          </p:cNvPr>
          <p:cNvSpPr/>
          <p:nvPr/>
        </p:nvSpPr>
        <p:spPr>
          <a:xfrm rot="5400000">
            <a:off x="3018897" y="4886077"/>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5" name="Wave 14">
            <a:extLst>
              <a:ext uri="{FF2B5EF4-FFF2-40B4-BE49-F238E27FC236}">
                <a16:creationId xmlns:a16="http://schemas.microsoft.com/office/drawing/2014/main" id="{15373A32-06E3-BFB3-6D92-452EFEE3D2E9}"/>
              </a:ext>
            </a:extLst>
          </p:cNvPr>
          <p:cNvSpPr/>
          <p:nvPr/>
        </p:nvSpPr>
        <p:spPr>
          <a:xfrm>
            <a:off x="5043446" y="2304777"/>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Tuesday</a:t>
            </a:r>
          </a:p>
        </p:txBody>
      </p:sp>
      <p:sp>
        <p:nvSpPr>
          <p:cNvPr id="16" name="Rectangle: Rounded Corners 15">
            <a:extLst>
              <a:ext uri="{FF2B5EF4-FFF2-40B4-BE49-F238E27FC236}">
                <a16:creationId xmlns:a16="http://schemas.microsoft.com/office/drawing/2014/main" id="{713F408B-1A05-4A83-5FB3-DF758EDED1D1}"/>
              </a:ext>
            </a:extLst>
          </p:cNvPr>
          <p:cNvSpPr/>
          <p:nvPr/>
        </p:nvSpPr>
        <p:spPr>
          <a:xfrm rot="5400000">
            <a:off x="5327755" y="1726825"/>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7" name="Wave 16">
            <a:extLst>
              <a:ext uri="{FF2B5EF4-FFF2-40B4-BE49-F238E27FC236}">
                <a16:creationId xmlns:a16="http://schemas.microsoft.com/office/drawing/2014/main" id="{A38E520C-1C76-CC3E-7905-1F7869A73251}"/>
              </a:ext>
            </a:extLst>
          </p:cNvPr>
          <p:cNvSpPr/>
          <p:nvPr/>
        </p:nvSpPr>
        <p:spPr>
          <a:xfrm>
            <a:off x="7398745" y="5440005"/>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Mittwoch</a:t>
            </a:r>
            <a:endParaRPr lang="en-GB" sz="2400" dirty="0">
              <a:solidFill>
                <a:srgbClr val="002060"/>
              </a:solidFill>
            </a:endParaRPr>
          </a:p>
        </p:txBody>
      </p:sp>
      <p:sp>
        <p:nvSpPr>
          <p:cNvPr id="18" name="Rectangle: Rounded Corners 17">
            <a:extLst>
              <a:ext uri="{FF2B5EF4-FFF2-40B4-BE49-F238E27FC236}">
                <a16:creationId xmlns:a16="http://schemas.microsoft.com/office/drawing/2014/main" id="{C628A6A0-BBFD-E821-B53C-20DE1BF871E5}"/>
              </a:ext>
            </a:extLst>
          </p:cNvPr>
          <p:cNvSpPr/>
          <p:nvPr/>
        </p:nvSpPr>
        <p:spPr>
          <a:xfrm rot="5400000">
            <a:off x="7642711" y="4886077"/>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9" name="Wave 18">
            <a:extLst>
              <a:ext uri="{FF2B5EF4-FFF2-40B4-BE49-F238E27FC236}">
                <a16:creationId xmlns:a16="http://schemas.microsoft.com/office/drawing/2014/main" id="{E22EB4F7-0322-5745-99BB-D670BF2B5B88}"/>
              </a:ext>
            </a:extLst>
          </p:cNvPr>
          <p:cNvSpPr/>
          <p:nvPr/>
        </p:nvSpPr>
        <p:spPr>
          <a:xfrm>
            <a:off x="5043446" y="5472691"/>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Wednesday</a:t>
            </a:r>
          </a:p>
        </p:txBody>
      </p:sp>
      <p:sp>
        <p:nvSpPr>
          <p:cNvPr id="20" name="Rectangle: Rounded Corners 19">
            <a:extLst>
              <a:ext uri="{FF2B5EF4-FFF2-40B4-BE49-F238E27FC236}">
                <a16:creationId xmlns:a16="http://schemas.microsoft.com/office/drawing/2014/main" id="{BC305885-DA35-6C98-E330-B2D89EEA873F}"/>
              </a:ext>
            </a:extLst>
          </p:cNvPr>
          <p:cNvSpPr/>
          <p:nvPr/>
        </p:nvSpPr>
        <p:spPr>
          <a:xfrm rot="5400000">
            <a:off x="5327755" y="4886077"/>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1" name="Wave 20">
            <a:extLst>
              <a:ext uri="{FF2B5EF4-FFF2-40B4-BE49-F238E27FC236}">
                <a16:creationId xmlns:a16="http://schemas.microsoft.com/office/drawing/2014/main" id="{3E219D84-3DDB-BE40-B2E8-0C8266ABCB02}"/>
              </a:ext>
            </a:extLst>
          </p:cNvPr>
          <p:cNvSpPr/>
          <p:nvPr/>
        </p:nvSpPr>
        <p:spPr>
          <a:xfrm>
            <a:off x="351048" y="2262245"/>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Freitag</a:t>
            </a:r>
          </a:p>
        </p:txBody>
      </p:sp>
      <p:sp>
        <p:nvSpPr>
          <p:cNvPr id="22" name="Rectangle: Rounded Corners 21">
            <a:extLst>
              <a:ext uri="{FF2B5EF4-FFF2-40B4-BE49-F238E27FC236}">
                <a16:creationId xmlns:a16="http://schemas.microsoft.com/office/drawing/2014/main" id="{8C2A3E00-B89C-ECB1-7CA3-A3BC55BC5496}"/>
              </a:ext>
            </a:extLst>
          </p:cNvPr>
          <p:cNvSpPr/>
          <p:nvPr/>
        </p:nvSpPr>
        <p:spPr>
          <a:xfrm rot="5400000">
            <a:off x="710039" y="1726825"/>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3" name="Wave 22">
            <a:extLst>
              <a:ext uri="{FF2B5EF4-FFF2-40B4-BE49-F238E27FC236}">
                <a16:creationId xmlns:a16="http://schemas.microsoft.com/office/drawing/2014/main" id="{2D0A5A27-E82C-6CBE-8778-3E1D543B2EA9}"/>
              </a:ext>
            </a:extLst>
          </p:cNvPr>
          <p:cNvSpPr/>
          <p:nvPr/>
        </p:nvSpPr>
        <p:spPr>
          <a:xfrm>
            <a:off x="9669920" y="3901413"/>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Friday</a:t>
            </a:r>
          </a:p>
        </p:txBody>
      </p:sp>
      <p:sp>
        <p:nvSpPr>
          <p:cNvPr id="24" name="Rectangle: Rounded Corners 23">
            <a:extLst>
              <a:ext uri="{FF2B5EF4-FFF2-40B4-BE49-F238E27FC236}">
                <a16:creationId xmlns:a16="http://schemas.microsoft.com/office/drawing/2014/main" id="{612D78EF-3466-3A42-E0CE-BD433F5AFF00}"/>
              </a:ext>
            </a:extLst>
          </p:cNvPr>
          <p:cNvSpPr/>
          <p:nvPr/>
        </p:nvSpPr>
        <p:spPr>
          <a:xfrm rot="5400000">
            <a:off x="9945471" y="3278770"/>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5" name="Wave 24">
            <a:extLst>
              <a:ext uri="{FF2B5EF4-FFF2-40B4-BE49-F238E27FC236}">
                <a16:creationId xmlns:a16="http://schemas.microsoft.com/office/drawing/2014/main" id="{629F119C-FBB6-06A2-3B84-F1EA453D17D5}"/>
              </a:ext>
            </a:extLst>
          </p:cNvPr>
          <p:cNvSpPr/>
          <p:nvPr/>
        </p:nvSpPr>
        <p:spPr>
          <a:xfrm>
            <a:off x="351048" y="5421497"/>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solidFill>
                  <a:srgbClr val="002060"/>
                </a:solidFill>
              </a:rPr>
              <a:t>Samstag</a:t>
            </a:r>
            <a:endParaRPr lang="en-GB" sz="2400" dirty="0">
              <a:solidFill>
                <a:srgbClr val="002060"/>
              </a:solidFill>
            </a:endParaRPr>
          </a:p>
        </p:txBody>
      </p:sp>
      <p:sp>
        <p:nvSpPr>
          <p:cNvPr id="26" name="Rectangle: Rounded Corners 25">
            <a:extLst>
              <a:ext uri="{FF2B5EF4-FFF2-40B4-BE49-F238E27FC236}">
                <a16:creationId xmlns:a16="http://schemas.microsoft.com/office/drawing/2014/main" id="{1A468C0A-8B9B-5BA0-31EE-A799AEB15BE3}"/>
              </a:ext>
            </a:extLst>
          </p:cNvPr>
          <p:cNvSpPr/>
          <p:nvPr/>
        </p:nvSpPr>
        <p:spPr>
          <a:xfrm rot="5400000">
            <a:off x="710039" y="4886077"/>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7" name="Wave 26">
            <a:extLst>
              <a:ext uri="{FF2B5EF4-FFF2-40B4-BE49-F238E27FC236}">
                <a16:creationId xmlns:a16="http://schemas.microsoft.com/office/drawing/2014/main" id="{0557C910-D144-55B4-B079-A935F583BC5D}"/>
              </a:ext>
            </a:extLst>
          </p:cNvPr>
          <p:cNvSpPr/>
          <p:nvPr/>
        </p:nvSpPr>
        <p:spPr>
          <a:xfrm>
            <a:off x="2761253" y="2289677"/>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Saturday</a:t>
            </a:r>
          </a:p>
        </p:txBody>
      </p:sp>
      <p:sp>
        <p:nvSpPr>
          <p:cNvPr id="28" name="Rectangle: Rounded Corners 27">
            <a:extLst>
              <a:ext uri="{FF2B5EF4-FFF2-40B4-BE49-F238E27FC236}">
                <a16:creationId xmlns:a16="http://schemas.microsoft.com/office/drawing/2014/main" id="{FF5E8D96-6F65-5E90-2621-377EFCDB2C0A}"/>
              </a:ext>
            </a:extLst>
          </p:cNvPr>
          <p:cNvSpPr/>
          <p:nvPr/>
        </p:nvSpPr>
        <p:spPr>
          <a:xfrm rot="5400000">
            <a:off x="3012799" y="1754257"/>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29" name="Wave 28">
            <a:extLst>
              <a:ext uri="{FF2B5EF4-FFF2-40B4-BE49-F238E27FC236}">
                <a16:creationId xmlns:a16="http://schemas.microsoft.com/office/drawing/2014/main" id="{A150D14E-2C83-1609-82CB-00EA83B3857E}"/>
              </a:ext>
            </a:extLst>
          </p:cNvPr>
          <p:cNvSpPr/>
          <p:nvPr/>
        </p:nvSpPr>
        <p:spPr>
          <a:xfrm>
            <a:off x="9692500" y="2322576"/>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Sonntag</a:t>
            </a:r>
          </a:p>
        </p:txBody>
      </p:sp>
      <p:sp>
        <p:nvSpPr>
          <p:cNvPr id="30" name="Rectangle: Rounded Corners 29">
            <a:extLst>
              <a:ext uri="{FF2B5EF4-FFF2-40B4-BE49-F238E27FC236}">
                <a16:creationId xmlns:a16="http://schemas.microsoft.com/office/drawing/2014/main" id="{D74CC893-CBF4-3979-3BC1-7CA60E12288F}"/>
              </a:ext>
            </a:extLst>
          </p:cNvPr>
          <p:cNvSpPr/>
          <p:nvPr/>
        </p:nvSpPr>
        <p:spPr>
          <a:xfrm rot="5400000">
            <a:off x="9945471" y="1726825"/>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1" name="Wave 30">
            <a:extLst>
              <a:ext uri="{FF2B5EF4-FFF2-40B4-BE49-F238E27FC236}">
                <a16:creationId xmlns:a16="http://schemas.microsoft.com/office/drawing/2014/main" id="{8A7E59FC-3565-0433-7897-EFDC90DCACC9}"/>
              </a:ext>
            </a:extLst>
          </p:cNvPr>
          <p:cNvSpPr/>
          <p:nvPr/>
        </p:nvSpPr>
        <p:spPr>
          <a:xfrm>
            <a:off x="351048" y="3841871"/>
            <a:ext cx="1975104" cy="1106424"/>
          </a:xfrm>
          <a:prstGeom prst="wave">
            <a:avLst>
              <a:gd name="adj1" fmla="val 5888"/>
              <a:gd name="adj2" fmla="val 0"/>
            </a:avLst>
          </a:prstGeom>
          <a:solidFill>
            <a:srgbClr val="FFD10D"/>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rgbClr val="002060"/>
                </a:solidFill>
              </a:rPr>
              <a:t>Sunday</a:t>
            </a:r>
          </a:p>
        </p:txBody>
      </p:sp>
      <p:sp>
        <p:nvSpPr>
          <p:cNvPr id="32" name="Rectangle: Rounded Corners 31">
            <a:extLst>
              <a:ext uri="{FF2B5EF4-FFF2-40B4-BE49-F238E27FC236}">
                <a16:creationId xmlns:a16="http://schemas.microsoft.com/office/drawing/2014/main" id="{2B2ECCF3-C33C-FB33-3ABD-0D78C46DF84E}"/>
              </a:ext>
            </a:extLst>
          </p:cNvPr>
          <p:cNvSpPr/>
          <p:nvPr/>
        </p:nvSpPr>
        <p:spPr>
          <a:xfrm rot="5400000">
            <a:off x="710039" y="3306451"/>
            <a:ext cx="1421892" cy="2141984"/>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37" name="Picture 36">
            <a:extLst>
              <a:ext uri="{FF2B5EF4-FFF2-40B4-BE49-F238E27FC236}">
                <a16:creationId xmlns:a16="http://schemas.microsoft.com/office/drawing/2014/main" id="{07292C99-CAE1-EB0F-F053-ED64DD073890}"/>
              </a:ext>
            </a:extLst>
          </p:cNvPr>
          <p:cNvPicPr>
            <a:picLocks noChangeAspect="1"/>
          </p:cNvPicPr>
          <p:nvPr/>
        </p:nvPicPr>
        <p:blipFill>
          <a:blip r:embed="rId3"/>
          <a:stretch>
            <a:fillRect/>
          </a:stretch>
        </p:blipFill>
        <p:spPr>
          <a:xfrm>
            <a:off x="10904171" y="169006"/>
            <a:ext cx="1127858" cy="1316850"/>
          </a:xfrm>
          <a:prstGeom prst="rect">
            <a:avLst/>
          </a:prstGeom>
        </p:spPr>
      </p:pic>
      <p:sp>
        <p:nvSpPr>
          <p:cNvPr id="38" name="TextBox 37">
            <a:extLst>
              <a:ext uri="{FF2B5EF4-FFF2-40B4-BE49-F238E27FC236}">
                <a16:creationId xmlns:a16="http://schemas.microsoft.com/office/drawing/2014/main" id="{2D90DB15-F6DE-DF5A-F355-1A7621455449}"/>
              </a:ext>
            </a:extLst>
          </p:cNvPr>
          <p:cNvSpPr txBox="1"/>
          <p:nvPr/>
        </p:nvSpPr>
        <p:spPr>
          <a:xfrm>
            <a:off x="132268" y="683281"/>
            <a:ext cx="9799131"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mn-ea"/>
                <a:cs typeface="+mn-cs"/>
              </a:rPr>
              <a:t>Was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ist</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das auf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Englisch</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Was </a:t>
            </a:r>
            <a:r>
              <a:rPr kumimoji="0" lang="en-GB" sz="2800" b="1" i="0" u="none" strike="noStrike" kern="1200" cap="none" spc="-1" normalizeH="0" baseline="0" noProof="0" dirty="0" err="1">
                <a:ln>
                  <a:noFill/>
                </a:ln>
                <a:solidFill>
                  <a:srgbClr val="002060"/>
                </a:solidFill>
                <a:effectLst/>
                <a:uLnTx/>
                <a:uFillTx/>
                <a:latin typeface="Century gothic"/>
                <a:ea typeface="+mn-ea"/>
                <a:cs typeface="+mn-cs"/>
              </a:rPr>
              <a:t>ist</a:t>
            </a:r>
            <a:r>
              <a:rPr kumimoji="0" lang="en-GB" sz="2800" b="1" i="0" u="none" strike="noStrike" kern="1200" cap="none" spc="-1" normalizeH="0" baseline="0" noProof="0" dirty="0">
                <a:ln>
                  <a:noFill/>
                </a:ln>
                <a:solidFill>
                  <a:srgbClr val="002060"/>
                </a:solidFill>
                <a:effectLst/>
                <a:uLnTx/>
                <a:uFillTx/>
                <a:latin typeface="Century gothic"/>
                <a:ea typeface="+mn-ea"/>
                <a:cs typeface="+mn-cs"/>
              </a:rPr>
              <a:t> das auf Deutsch?</a:t>
            </a:r>
            <a:endParaRPr kumimoji="0" lang="en-GB" sz="2800" b="0" i="0" u="none" strike="noStrike" kern="1200" cap="none" spc="-1" normalizeH="0" baseline="0" noProof="0" dirty="0">
              <a:ln>
                <a:noFill/>
              </a:ln>
              <a:solidFill>
                <a:prstClr val="black"/>
              </a:solidFill>
              <a:effectLst/>
              <a:uLnTx/>
              <a:uFillTx/>
              <a:latin typeface="Century gothic"/>
              <a:ea typeface="+mn-ea"/>
              <a:cs typeface="+mn-cs"/>
            </a:endParaRPr>
          </a:p>
        </p:txBody>
      </p:sp>
      <p:sp>
        <p:nvSpPr>
          <p:cNvPr id="39" name="Title 4">
            <a:extLst>
              <a:ext uri="{FF2B5EF4-FFF2-40B4-BE49-F238E27FC236}">
                <a16:creationId xmlns:a16="http://schemas.microsoft.com/office/drawing/2014/main" id="{3F9CB600-414D-6711-9350-ABB29014B032}"/>
              </a:ext>
            </a:extLst>
          </p:cNvPr>
          <p:cNvSpPr txBox="1">
            <a:spLocks/>
          </p:cNvSpPr>
          <p:nvPr/>
        </p:nvSpPr>
        <p:spPr>
          <a:xfrm>
            <a:off x="150181" y="73794"/>
            <a:ext cx="2869907"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Wochentage</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40" name="TextBox 39">
            <a:extLst>
              <a:ext uri="{FF2B5EF4-FFF2-40B4-BE49-F238E27FC236}">
                <a16:creationId xmlns:a16="http://schemas.microsoft.com/office/drawing/2014/main" id="{E608DDEB-F496-A276-7D16-4061889123F2}"/>
              </a:ext>
            </a:extLst>
          </p:cNvPr>
          <p:cNvSpPr txBox="1"/>
          <p:nvPr/>
        </p:nvSpPr>
        <p:spPr>
          <a:xfrm>
            <a:off x="159971" y="1156609"/>
            <a:ext cx="10351008" cy="461665"/>
          </a:xfrm>
          <a:prstGeom prst="rect">
            <a:avLst/>
          </a:prstGeom>
          <a:noFill/>
        </p:spPr>
        <p:txBody>
          <a:bodyPr wrap="square" rtlCol="0">
            <a:spAutoFit/>
          </a:bodyPr>
          <a:lstStyle/>
          <a:p>
            <a:r>
              <a:rPr lang="en-GB" sz="2400" dirty="0">
                <a:solidFill>
                  <a:srgbClr val="002060"/>
                </a:solidFill>
              </a:rPr>
              <a:t>Can you find the matching pairs?</a:t>
            </a:r>
          </a:p>
        </p:txBody>
      </p:sp>
    </p:spTree>
    <p:extLst>
      <p:ext uri="{BB962C8B-B14F-4D97-AF65-F5344CB8AC3E}">
        <p14:creationId xmlns:p14="http://schemas.microsoft.com/office/powerpoint/2010/main" val="368670375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childTnLst>
                          </p:cTn>
                        </p:par>
                      </p:childTnLst>
                    </p:cTn>
                  </p:par>
                </p:childTnLst>
              </p:cTn>
              <p:nextCondLst>
                <p:cond evt="onClick" delay="0">
                  <p:tgtEl>
                    <p:spTgt spid="2"/>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2" restart="whenNotActive" fill="hold" evtFilter="cancelBubble" nodeType="interactiveSeq">
                <p:stCondLst>
                  <p:cond evt="onClick" delay="0">
                    <p:tgtEl>
                      <p:spTgt spid="8"/>
                    </p:tgtEl>
                  </p:cond>
                </p:stCondLst>
                <p:endSync evt="end" delay="0">
                  <p:rtn val="all"/>
                </p:endSync>
                <p:childTnLst>
                  <p:par>
                    <p:cTn id="13" fill="hold">
                      <p:stCondLst>
                        <p:cond delay="0"/>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1" presetClass="entr" presetSubtype="0" fill="hold" grpId="1" nodeType="clickEffect">
                                  <p:stCondLst>
                                    <p:cond delay="0"/>
                                  </p:stCondLst>
                                  <p:childTnLst>
                                    <p:set>
                                      <p:cBhvr>
                                        <p:cTn id="21" dur="1" fill="hold">
                                          <p:stCondLst>
                                            <p:cond delay="0"/>
                                          </p:stCondLst>
                                        </p:cTn>
                                        <p:tgtEl>
                                          <p:spTgt spid="8"/>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22" restart="whenNotActive" fill="hold" evtFilter="cancelBubble" nodeType="interactiveSeq">
                <p:stCondLst>
                  <p:cond evt="onClick" delay="0">
                    <p:tgtEl>
                      <p:spTgt spid="10"/>
                    </p:tgtEl>
                  </p:cond>
                </p:stCondLst>
                <p:endSync evt="end" delay="0">
                  <p:rtn val="all"/>
                </p:endSync>
                <p:childTnLst>
                  <p:par>
                    <p:cTn id="23" fill="hold">
                      <p:stCondLst>
                        <p:cond delay="0"/>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27" restart="whenNotActive" fill="hold" evtFilter="cancelBubble" nodeType="interactiveSeq">
                <p:stCondLst>
                  <p:cond evt="onClick" delay="0">
                    <p:tgtEl>
                      <p:spTgt spid="9"/>
                    </p:tgtEl>
                  </p:cond>
                </p:stCondLst>
                <p:endSync evt="end" delay="0">
                  <p:rtn val="all"/>
                </p:endSync>
                <p:childTnLst>
                  <p:par>
                    <p:cTn id="28" fill="hold">
                      <p:stCondLst>
                        <p:cond delay="0"/>
                      </p:stCondLst>
                      <p:childTnLst>
                        <p:par>
                          <p:cTn id="29" fill="hold">
                            <p:stCondLst>
                              <p:cond delay="0"/>
                            </p:stCondLst>
                            <p:childTnLst>
                              <p:par>
                                <p:cTn id="30" presetID="1" presetClass="entr" presetSubtype="0" fill="hold" grpId="1" nodeType="click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32" restart="whenNotActive" fill="hold" evtFilter="cancelBubble" nodeType="interactiveSeq">
                <p:stCondLst>
                  <p:cond evt="onClick" delay="0">
                    <p:tgtEl>
                      <p:spTgt spid="12"/>
                    </p:tgtEl>
                  </p:cond>
                </p:stCondLst>
                <p:endSync evt="end" delay="0">
                  <p:rtn val="all"/>
                </p:endSync>
                <p:childTnLst>
                  <p:par>
                    <p:cTn id="33" fill="hold">
                      <p:stCondLst>
                        <p:cond delay="0"/>
                      </p:stCondLst>
                      <p:childTnLst>
                        <p:par>
                          <p:cTn id="34" fill="hold">
                            <p:stCondLst>
                              <p:cond delay="0"/>
                            </p:stCondLst>
                            <p:childTnLst>
                              <p:par>
                                <p:cTn id="35" presetID="1" presetClass="exit" presetSubtype="0" fill="hold" grpId="0" nodeType="click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1" presetClass="entr" presetSubtype="0" fill="hold" grpId="1" nodeType="clickEffect">
                                  <p:stCondLst>
                                    <p:cond delay="0"/>
                                  </p:stCondLst>
                                  <p:childTnLst>
                                    <p:set>
                                      <p:cBhvr>
                                        <p:cTn id="41" dur="1" fill="hold">
                                          <p:stCondLst>
                                            <p:cond delay="0"/>
                                          </p:stCondLst>
                                        </p:cTn>
                                        <p:tgtEl>
                                          <p:spTgt spid="12"/>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42" restart="whenNotActive" fill="hold" evtFilter="cancelBubble" nodeType="interactiveSeq">
                <p:stCondLst>
                  <p:cond evt="onClick" delay="0">
                    <p:tgtEl>
                      <p:spTgt spid="14"/>
                    </p:tgtEl>
                  </p:cond>
                </p:stCondLst>
                <p:endSync evt="end" delay="0">
                  <p:rtn val="all"/>
                </p:endSync>
                <p:childTnLst>
                  <p:par>
                    <p:cTn id="43" fill="hold">
                      <p:stCondLst>
                        <p:cond delay="0"/>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47" restart="whenNotActive" fill="hold" evtFilter="cancelBubble" nodeType="interactiveSeq">
                <p:stCondLst>
                  <p:cond evt="onClick" delay="0">
                    <p:tgtEl>
                      <p:spTgt spid="13"/>
                    </p:tgtEl>
                  </p:cond>
                </p:stCondLst>
                <p:endSync evt="end" delay="0">
                  <p:rtn val="all"/>
                </p:endSync>
                <p:childTnLst>
                  <p:par>
                    <p:cTn id="48" fill="hold">
                      <p:stCondLst>
                        <p:cond delay="0"/>
                      </p:stCondLst>
                      <p:childTnLst>
                        <p:par>
                          <p:cTn id="49" fill="hold">
                            <p:stCondLst>
                              <p:cond delay="0"/>
                            </p:stCondLst>
                            <p:childTnLst>
                              <p:par>
                                <p:cTn id="50" presetID="1" presetClass="entr" presetSubtype="0" fill="hold" grpId="1" nodeType="clickEffect">
                                  <p:stCondLst>
                                    <p:cond delay="0"/>
                                  </p:stCondLst>
                                  <p:childTnLst>
                                    <p:set>
                                      <p:cBhvr>
                                        <p:cTn id="51"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3"/>
                  </p:tgtEl>
                </p:cond>
              </p:nextCondLst>
            </p:seq>
            <p:seq concurrent="1" nextAc="seek">
              <p:cTn id="52" restart="whenNotActive" fill="hold" evtFilter="cancelBubble" nodeType="interactiveSeq">
                <p:stCondLst>
                  <p:cond evt="onClick" delay="0">
                    <p:tgtEl>
                      <p:spTgt spid="16"/>
                    </p:tgtEl>
                  </p:cond>
                </p:stCondLst>
                <p:endSync evt="end" delay="0">
                  <p:rtn val="all"/>
                </p:endSync>
                <p:childTnLst>
                  <p:par>
                    <p:cTn id="53" fill="hold">
                      <p:stCondLst>
                        <p:cond delay="0"/>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57" restart="whenNotActive" fill="hold" evtFilter="cancelBubble" nodeType="interactiveSeq">
                <p:stCondLst>
                  <p:cond evt="onClick" delay="0">
                    <p:tgtEl>
                      <p:spTgt spid="15"/>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grpId="1"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childTnLst>
              </p:cTn>
              <p:nextCondLst>
                <p:cond evt="onClick" delay="0">
                  <p:tgtEl>
                    <p:spTgt spid="15"/>
                  </p:tgtEl>
                </p:cond>
              </p:nextCondLst>
            </p:seq>
            <p:seq concurrent="1" nextAc="seek">
              <p:cTn id="62" restart="whenNotActive" fill="hold" evtFilter="cancelBubble" nodeType="interactiveSeq">
                <p:stCondLst>
                  <p:cond evt="onClick" delay="0">
                    <p:tgtEl>
                      <p:spTgt spid="18"/>
                    </p:tgtEl>
                  </p:cond>
                </p:stCondLst>
                <p:endSync evt="end" delay="0">
                  <p:rtn val="all"/>
                </p:endSync>
                <p:childTnLst>
                  <p:par>
                    <p:cTn id="63" fill="hold">
                      <p:stCondLst>
                        <p:cond delay="0"/>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67" restart="whenNotActive" fill="hold" evtFilter="cancelBubble" nodeType="interactiveSeq">
                <p:stCondLst>
                  <p:cond evt="onClick" delay="0">
                    <p:tgtEl>
                      <p:spTgt spid="17"/>
                    </p:tgtEl>
                  </p:cond>
                </p:stCondLst>
                <p:endSync evt="end" delay="0">
                  <p:rtn val="all"/>
                </p:endSync>
                <p:childTnLst>
                  <p:par>
                    <p:cTn id="68" fill="hold">
                      <p:stCondLst>
                        <p:cond delay="0"/>
                      </p:stCondLst>
                      <p:childTnLst>
                        <p:par>
                          <p:cTn id="69" fill="hold">
                            <p:stCondLst>
                              <p:cond delay="0"/>
                            </p:stCondLst>
                            <p:childTnLst>
                              <p:par>
                                <p:cTn id="70" presetID="1" presetClass="entr" presetSubtype="0" fill="hold" grpId="1" nodeType="clickEffect">
                                  <p:stCondLst>
                                    <p:cond delay="0"/>
                                  </p:stCondLst>
                                  <p:childTnLst>
                                    <p:set>
                                      <p:cBhvr>
                                        <p:cTn id="71" dur="1" fill="hold">
                                          <p:stCondLst>
                                            <p:cond delay="0"/>
                                          </p:stCondLst>
                                        </p:cTn>
                                        <p:tgtEl>
                                          <p:spTgt spid="18"/>
                                        </p:tgtEl>
                                        <p:attrNameLst>
                                          <p:attrName>style.visibility</p:attrName>
                                        </p:attrNameLst>
                                      </p:cBhvr>
                                      <p:to>
                                        <p:strVal val="visible"/>
                                      </p:to>
                                    </p:set>
                                  </p:childTnLst>
                                </p:cTn>
                              </p:par>
                            </p:childTnLst>
                          </p:cTn>
                        </p:par>
                      </p:childTnLst>
                    </p:cTn>
                  </p:par>
                </p:childTnLst>
              </p:cTn>
              <p:nextCondLst>
                <p:cond evt="onClick" delay="0">
                  <p:tgtEl>
                    <p:spTgt spid="17"/>
                  </p:tgtEl>
                </p:cond>
              </p:nextCondLst>
            </p:seq>
            <p:seq concurrent="1" nextAc="seek">
              <p:cTn id="72" restart="whenNotActive" fill="hold" evtFilter="cancelBubble" nodeType="interactiveSeq">
                <p:stCondLst>
                  <p:cond evt="onClick" delay="0">
                    <p:tgtEl>
                      <p:spTgt spid="20"/>
                    </p:tgtEl>
                  </p:cond>
                </p:stCondLst>
                <p:endSync evt="end" delay="0">
                  <p:rtn val="all"/>
                </p:endSync>
                <p:childTnLst>
                  <p:par>
                    <p:cTn id="73" fill="hold">
                      <p:stCondLst>
                        <p:cond delay="0"/>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77" restart="whenNotActive" fill="hold" evtFilter="cancelBubble" nodeType="interactiveSeq">
                <p:stCondLst>
                  <p:cond evt="onClick" delay="0">
                    <p:tgtEl>
                      <p:spTgt spid="19"/>
                    </p:tgtEl>
                  </p:cond>
                </p:stCondLst>
                <p:endSync evt="end" delay="0">
                  <p:rtn val="all"/>
                </p:endSync>
                <p:childTnLst>
                  <p:par>
                    <p:cTn id="78" fill="hold">
                      <p:stCondLst>
                        <p:cond delay="0"/>
                      </p:stCondLst>
                      <p:childTnLst>
                        <p:par>
                          <p:cTn id="79" fill="hold">
                            <p:stCondLst>
                              <p:cond delay="0"/>
                            </p:stCondLst>
                            <p:childTnLst>
                              <p:par>
                                <p:cTn id="80" presetID="1" presetClass="entr" presetSubtype="0" fill="hold" grpId="1" nodeType="clickEffect">
                                  <p:stCondLst>
                                    <p:cond delay="0"/>
                                  </p:stCondLst>
                                  <p:childTnLst>
                                    <p:set>
                                      <p:cBhvr>
                                        <p:cTn id="81" dur="1" fill="hold">
                                          <p:stCondLst>
                                            <p:cond delay="0"/>
                                          </p:stCondLst>
                                        </p:cTn>
                                        <p:tgtEl>
                                          <p:spTgt spid="20"/>
                                        </p:tgtEl>
                                        <p:attrNameLst>
                                          <p:attrName>style.visibility</p:attrName>
                                        </p:attrNameLst>
                                      </p:cBhvr>
                                      <p:to>
                                        <p:strVal val="visible"/>
                                      </p:to>
                                    </p:set>
                                  </p:childTnLst>
                                </p:cTn>
                              </p:par>
                            </p:childTnLst>
                          </p:cTn>
                        </p:par>
                      </p:childTnLst>
                    </p:cTn>
                  </p:par>
                </p:childTnLst>
              </p:cTn>
              <p:nextCondLst>
                <p:cond evt="onClick" delay="0">
                  <p:tgtEl>
                    <p:spTgt spid="19"/>
                  </p:tgtEl>
                </p:cond>
              </p:nextCondLst>
            </p:seq>
            <p:seq concurrent="1" nextAc="seek">
              <p:cTn id="82" restart="whenNotActive" fill="hold" evtFilter="cancelBubble" nodeType="interactiveSeq">
                <p:stCondLst>
                  <p:cond evt="onClick" delay="0">
                    <p:tgtEl>
                      <p:spTgt spid="22"/>
                    </p:tgtEl>
                  </p:cond>
                </p:stCondLst>
                <p:endSync evt="end" delay="0">
                  <p:rtn val="all"/>
                </p:endSync>
                <p:childTnLst>
                  <p:par>
                    <p:cTn id="83" fill="hold">
                      <p:stCondLst>
                        <p:cond delay="0"/>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7" restart="whenNotActive" fill="hold" evtFilter="cancelBubble" nodeType="interactiveSeq">
                <p:stCondLst>
                  <p:cond evt="onClick" delay="0">
                    <p:tgtEl>
                      <p:spTgt spid="21"/>
                    </p:tgtEl>
                  </p:cond>
                </p:stCondLst>
                <p:endSync evt="end" delay="0">
                  <p:rtn val="all"/>
                </p:endSync>
                <p:childTnLst>
                  <p:par>
                    <p:cTn id="88" fill="hold">
                      <p:stCondLst>
                        <p:cond delay="0"/>
                      </p:stCondLst>
                      <p:childTnLst>
                        <p:par>
                          <p:cTn id="89" fill="hold">
                            <p:stCondLst>
                              <p:cond delay="0"/>
                            </p:stCondLst>
                            <p:childTnLst>
                              <p:par>
                                <p:cTn id="90" presetID="1" presetClass="entr" presetSubtype="0" fill="hold" grpId="1" nodeType="clickEffect">
                                  <p:stCondLst>
                                    <p:cond delay="0"/>
                                  </p:stCondLst>
                                  <p:childTnLst>
                                    <p:set>
                                      <p:cBhvr>
                                        <p:cTn id="91" dur="1" fill="hold">
                                          <p:stCondLst>
                                            <p:cond delay="0"/>
                                          </p:stCondLst>
                                        </p:cTn>
                                        <p:tgtEl>
                                          <p:spTgt spid="22"/>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92" restart="whenNotActive" fill="hold" evtFilter="cancelBubble" nodeType="interactiveSeq">
                <p:stCondLst>
                  <p:cond evt="onClick" delay="0">
                    <p:tgtEl>
                      <p:spTgt spid="24"/>
                    </p:tgtEl>
                  </p:cond>
                </p:stCondLst>
                <p:endSync evt="end" delay="0">
                  <p:rtn val="all"/>
                </p:endSync>
                <p:childTnLst>
                  <p:par>
                    <p:cTn id="93" fill="hold">
                      <p:stCondLst>
                        <p:cond delay="0"/>
                      </p:stCondLst>
                      <p:childTnLst>
                        <p:par>
                          <p:cTn id="94" fill="hold">
                            <p:stCondLst>
                              <p:cond delay="0"/>
                            </p:stCondLst>
                            <p:childTnLst>
                              <p:par>
                                <p:cTn id="95" presetID="1" presetClass="exit" presetSubtype="0" fill="hold" grpId="0" nodeType="clickEffect">
                                  <p:stCondLst>
                                    <p:cond delay="0"/>
                                  </p:stCondLst>
                                  <p:childTnLst>
                                    <p:set>
                                      <p:cBhvr>
                                        <p:cTn id="96" dur="1" fill="hold">
                                          <p:stCondLst>
                                            <p:cond delay="0"/>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97" restart="whenNotActive" fill="hold" evtFilter="cancelBubble" nodeType="interactiveSeq">
                <p:stCondLst>
                  <p:cond evt="onClick" delay="0">
                    <p:tgtEl>
                      <p:spTgt spid="23"/>
                    </p:tgtEl>
                  </p:cond>
                </p:stCondLst>
                <p:endSync evt="end" delay="0">
                  <p:rtn val="all"/>
                </p:endSync>
                <p:childTnLst>
                  <p:par>
                    <p:cTn id="98" fill="hold">
                      <p:stCondLst>
                        <p:cond delay="0"/>
                      </p:stCondLst>
                      <p:childTnLst>
                        <p:par>
                          <p:cTn id="99" fill="hold">
                            <p:stCondLst>
                              <p:cond delay="0"/>
                            </p:stCondLst>
                            <p:childTnLst>
                              <p:par>
                                <p:cTn id="100" presetID="1" presetClass="entr" presetSubtype="0" fill="hold" grpId="1" nodeType="clickEffect">
                                  <p:stCondLst>
                                    <p:cond delay="0"/>
                                  </p:stCondLst>
                                  <p:childTnLst>
                                    <p:set>
                                      <p:cBhvr>
                                        <p:cTn id="101" dur="1" fill="hold">
                                          <p:stCondLst>
                                            <p:cond delay="0"/>
                                          </p:stCondLst>
                                        </p:cTn>
                                        <p:tgtEl>
                                          <p:spTgt spid="24"/>
                                        </p:tgtEl>
                                        <p:attrNameLst>
                                          <p:attrName>style.visibility</p:attrName>
                                        </p:attrNameLst>
                                      </p:cBhvr>
                                      <p:to>
                                        <p:strVal val="visible"/>
                                      </p:to>
                                    </p:set>
                                  </p:childTnLst>
                                </p:cTn>
                              </p:par>
                            </p:childTnLst>
                          </p:cTn>
                        </p:par>
                      </p:childTnLst>
                    </p:cTn>
                  </p:par>
                </p:childTnLst>
              </p:cTn>
              <p:nextCondLst>
                <p:cond evt="onClick" delay="0">
                  <p:tgtEl>
                    <p:spTgt spid="23"/>
                  </p:tgtEl>
                </p:cond>
              </p:nextCondLst>
            </p:seq>
            <p:seq concurrent="1" nextAc="seek">
              <p:cTn id="102" restart="whenNotActive" fill="hold" evtFilter="cancelBubble" nodeType="interactiveSeq">
                <p:stCondLst>
                  <p:cond evt="onClick" delay="0">
                    <p:tgtEl>
                      <p:spTgt spid="26"/>
                    </p:tgtEl>
                  </p:cond>
                </p:stCondLst>
                <p:endSync evt="end" delay="0">
                  <p:rtn val="all"/>
                </p:endSync>
                <p:childTnLst>
                  <p:par>
                    <p:cTn id="103" fill="hold">
                      <p:stCondLst>
                        <p:cond delay="0"/>
                      </p:stCondLst>
                      <p:childTnLst>
                        <p:par>
                          <p:cTn id="104" fill="hold">
                            <p:stCondLst>
                              <p:cond delay="0"/>
                            </p:stCondLst>
                            <p:childTnLst>
                              <p:par>
                                <p:cTn id="105" presetID="1" presetClass="exit" presetSubtype="0" fill="hold" grpId="0" nodeType="clickEffect">
                                  <p:stCondLst>
                                    <p:cond delay="0"/>
                                  </p:stCondLst>
                                  <p:childTnLst>
                                    <p:set>
                                      <p:cBhvr>
                                        <p:cTn id="106"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07" restart="whenNotActive" fill="hold" evtFilter="cancelBubble" nodeType="interactiveSeq">
                <p:stCondLst>
                  <p:cond evt="onClick" delay="0">
                    <p:tgtEl>
                      <p:spTgt spid="25"/>
                    </p:tgtEl>
                  </p:cond>
                </p:stCondLst>
                <p:endSync evt="end" delay="0">
                  <p:rtn val="all"/>
                </p:endSync>
                <p:childTnLst>
                  <p:par>
                    <p:cTn id="108" fill="hold">
                      <p:stCondLst>
                        <p:cond delay="0"/>
                      </p:stCondLst>
                      <p:childTnLst>
                        <p:par>
                          <p:cTn id="109" fill="hold">
                            <p:stCondLst>
                              <p:cond delay="0"/>
                            </p:stCondLst>
                            <p:childTnLst>
                              <p:par>
                                <p:cTn id="110" presetID="1" presetClass="entr" presetSubtype="0" fill="hold" grpId="1" nodeType="clickEffect">
                                  <p:stCondLst>
                                    <p:cond delay="0"/>
                                  </p:stCondLst>
                                  <p:childTnLst>
                                    <p:set>
                                      <p:cBhvr>
                                        <p:cTn id="111" dur="1" fill="hold">
                                          <p:stCondLst>
                                            <p:cond delay="0"/>
                                          </p:stCondLst>
                                        </p:cTn>
                                        <p:tgtEl>
                                          <p:spTgt spid="26"/>
                                        </p:tgtEl>
                                        <p:attrNameLst>
                                          <p:attrName>style.visibility</p:attrName>
                                        </p:attrNameLst>
                                      </p:cBhvr>
                                      <p:to>
                                        <p:strVal val="visible"/>
                                      </p:to>
                                    </p:set>
                                  </p:childTnLst>
                                </p:cTn>
                              </p:par>
                            </p:childTnLst>
                          </p:cTn>
                        </p:par>
                      </p:childTnLst>
                    </p:cTn>
                  </p:par>
                </p:childTnLst>
              </p:cTn>
              <p:nextCondLst>
                <p:cond evt="onClick" delay="0">
                  <p:tgtEl>
                    <p:spTgt spid="25"/>
                  </p:tgtEl>
                </p:cond>
              </p:nextCondLst>
            </p:seq>
            <p:seq concurrent="1" nextAc="seek">
              <p:cTn id="112" restart="whenNotActive" fill="hold" evtFilter="cancelBubble" nodeType="interactiveSeq">
                <p:stCondLst>
                  <p:cond evt="onClick" delay="0">
                    <p:tgtEl>
                      <p:spTgt spid="28"/>
                    </p:tgtEl>
                  </p:cond>
                </p:stCondLst>
                <p:endSync evt="end" delay="0">
                  <p:rtn val="all"/>
                </p:endSync>
                <p:childTnLst>
                  <p:par>
                    <p:cTn id="113" fill="hold">
                      <p:stCondLst>
                        <p:cond delay="0"/>
                      </p:stCondLst>
                      <p:childTnLst>
                        <p:par>
                          <p:cTn id="114" fill="hold">
                            <p:stCondLst>
                              <p:cond delay="0"/>
                            </p:stCondLst>
                            <p:childTnLst>
                              <p:par>
                                <p:cTn id="115" presetID="1" presetClass="exit" presetSubtype="0" fill="hold" grpId="0" nodeType="clickEffect">
                                  <p:stCondLst>
                                    <p:cond delay="0"/>
                                  </p:stCondLst>
                                  <p:childTnLst>
                                    <p:set>
                                      <p:cBhvr>
                                        <p:cTn id="116" dur="1" fill="hold">
                                          <p:stCondLst>
                                            <p:cond delay="0"/>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17" restart="whenNotActive" fill="hold" evtFilter="cancelBubble" nodeType="interactiveSeq">
                <p:stCondLst>
                  <p:cond evt="onClick" delay="0">
                    <p:tgtEl>
                      <p:spTgt spid="27"/>
                    </p:tgtEl>
                  </p:cond>
                </p:stCondLst>
                <p:endSync evt="end" delay="0">
                  <p:rtn val="all"/>
                </p:endSync>
                <p:childTnLst>
                  <p:par>
                    <p:cTn id="118" fill="hold">
                      <p:stCondLst>
                        <p:cond delay="0"/>
                      </p:stCondLst>
                      <p:childTnLst>
                        <p:par>
                          <p:cTn id="119" fill="hold">
                            <p:stCondLst>
                              <p:cond delay="0"/>
                            </p:stCondLst>
                            <p:childTnLst>
                              <p:par>
                                <p:cTn id="120" presetID="1" presetClass="entr" presetSubtype="0" fill="hold" grpId="1" nodeType="clickEffect">
                                  <p:stCondLst>
                                    <p:cond delay="0"/>
                                  </p:stCondLst>
                                  <p:childTnLst>
                                    <p:set>
                                      <p:cBhvr>
                                        <p:cTn id="121" dur="1" fill="hold">
                                          <p:stCondLst>
                                            <p:cond delay="0"/>
                                          </p:stCondLst>
                                        </p:cTn>
                                        <p:tgtEl>
                                          <p:spTgt spid="28"/>
                                        </p:tgtEl>
                                        <p:attrNameLst>
                                          <p:attrName>style.visibility</p:attrName>
                                        </p:attrNameLst>
                                      </p:cBhvr>
                                      <p:to>
                                        <p:strVal val="visible"/>
                                      </p:to>
                                    </p:set>
                                  </p:childTnLst>
                                </p:cTn>
                              </p:par>
                            </p:childTnLst>
                          </p:cTn>
                        </p:par>
                      </p:childTnLst>
                    </p:cTn>
                  </p:par>
                </p:childTnLst>
              </p:cTn>
              <p:nextCondLst>
                <p:cond evt="onClick" delay="0">
                  <p:tgtEl>
                    <p:spTgt spid="27"/>
                  </p:tgtEl>
                </p:cond>
              </p:nextCondLst>
            </p:seq>
            <p:seq concurrent="1" nextAc="seek">
              <p:cTn id="122" restart="whenNotActive" fill="hold" evtFilter="cancelBubble" nodeType="interactiveSeq">
                <p:stCondLst>
                  <p:cond evt="onClick" delay="0">
                    <p:tgtEl>
                      <p:spTgt spid="30"/>
                    </p:tgtEl>
                  </p:cond>
                </p:stCondLst>
                <p:endSync evt="end" delay="0">
                  <p:rtn val="all"/>
                </p:endSync>
                <p:childTnLst>
                  <p:par>
                    <p:cTn id="123" fill="hold">
                      <p:stCondLst>
                        <p:cond delay="0"/>
                      </p:stCondLst>
                      <p:childTnLst>
                        <p:par>
                          <p:cTn id="124" fill="hold">
                            <p:stCondLst>
                              <p:cond delay="0"/>
                            </p:stCondLst>
                            <p:childTnLst>
                              <p:par>
                                <p:cTn id="125" presetID="1" presetClass="exit" presetSubtype="0" fill="hold" grpId="0" nodeType="clickEffect">
                                  <p:stCondLst>
                                    <p:cond delay="0"/>
                                  </p:stCondLst>
                                  <p:childTnLst>
                                    <p:set>
                                      <p:cBhvr>
                                        <p:cTn id="126"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127" restart="whenNotActive" fill="hold" evtFilter="cancelBubble" nodeType="interactiveSeq">
                <p:stCondLst>
                  <p:cond evt="onClick" delay="0">
                    <p:tgtEl>
                      <p:spTgt spid="29"/>
                    </p:tgtEl>
                  </p:cond>
                </p:stCondLst>
                <p:endSync evt="end" delay="0">
                  <p:rtn val="all"/>
                </p:endSync>
                <p:childTnLst>
                  <p:par>
                    <p:cTn id="128" fill="hold">
                      <p:stCondLst>
                        <p:cond delay="0"/>
                      </p:stCondLst>
                      <p:childTnLst>
                        <p:par>
                          <p:cTn id="129" fill="hold">
                            <p:stCondLst>
                              <p:cond delay="0"/>
                            </p:stCondLst>
                            <p:childTnLst>
                              <p:par>
                                <p:cTn id="130" presetID="1" presetClass="entr" presetSubtype="0" fill="hold" grpId="1" nodeType="clickEffect">
                                  <p:stCondLst>
                                    <p:cond delay="0"/>
                                  </p:stCondLst>
                                  <p:childTnLst>
                                    <p:set>
                                      <p:cBhvr>
                                        <p:cTn id="131" dur="1" fill="hold">
                                          <p:stCondLst>
                                            <p:cond delay="0"/>
                                          </p:stCondLst>
                                        </p:cTn>
                                        <p:tgtEl>
                                          <p:spTgt spid="30"/>
                                        </p:tgtEl>
                                        <p:attrNameLst>
                                          <p:attrName>style.visibility</p:attrName>
                                        </p:attrNameLst>
                                      </p:cBhvr>
                                      <p:to>
                                        <p:strVal val="visible"/>
                                      </p:to>
                                    </p:set>
                                  </p:childTnLst>
                                </p:cTn>
                              </p:par>
                            </p:childTnLst>
                          </p:cTn>
                        </p:par>
                      </p:childTnLst>
                    </p:cTn>
                  </p:par>
                </p:childTnLst>
              </p:cTn>
              <p:nextCondLst>
                <p:cond evt="onClick" delay="0">
                  <p:tgtEl>
                    <p:spTgt spid="29"/>
                  </p:tgtEl>
                </p:cond>
              </p:nextCondLst>
            </p:seq>
            <p:seq concurrent="1" nextAc="seek">
              <p:cTn id="132" restart="whenNotActive" fill="hold" evtFilter="cancelBubble" nodeType="interactiveSeq">
                <p:stCondLst>
                  <p:cond evt="onClick" delay="0">
                    <p:tgtEl>
                      <p:spTgt spid="32"/>
                    </p:tgtEl>
                  </p:cond>
                </p:stCondLst>
                <p:endSync evt="end" delay="0">
                  <p:rtn val="all"/>
                </p:endSync>
                <p:childTnLst>
                  <p:par>
                    <p:cTn id="133" fill="hold">
                      <p:stCondLst>
                        <p:cond delay="0"/>
                      </p:stCondLst>
                      <p:childTnLst>
                        <p:par>
                          <p:cTn id="134" fill="hold">
                            <p:stCondLst>
                              <p:cond delay="0"/>
                            </p:stCondLst>
                            <p:childTnLst>
                              <p:par>
                                <p:cTn id="135" presetID="1" presetClass="exit" presetSubtype="0" fill="hold" grpId="0" nodeType="clickEffect">
                                  <p:stCondLst>
                                    <p:cond delay="0"/>
                                  </p:stCondLst>
                                  <p:childTnLst>
                                    <p:set>
                                      <p:cBhvr>
                                        <p:cTn id="136"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37" restart="whenNotActive" fill="hold" evtFilter="cancelBubble" nodeType="interactiveSeq">
                <p:stCondLst>
                  <p:cond evt="onClick" delay="0">
                    <p:tgtEl>
                      <p:spTgt spid="31"/>
                    </p:tgtEl>
                  </p:cond>
                </p:stCondLst>
                <p:endSync evt="end" delay="0">
                  <p:rtn val="all"/>
                </p:endSync>
                <p:childTnLst>
                  <p:par>
                    <p:cTn id="138" fill="hold">
                      <p:stCondLst>
                        <p:cond delay="0"/>
                      </p:stCondLst>
                      <p:childTnLst>
                        <p:par>
                          <p:cTn id="139" fill="hold">
                            <p:stCondLst>
                              <p:cond delay="0"/>
                            </p:stCondLst>
                            <p:childTnLst>
                              <p:par>
                                <p:cTn id="140" presetID="1" presetClass="entr" presetSubtype="0" fill="hold" grpId="1" nodeType="clickEffect">
                                  <p:stCondLst>
                                    <p:cond delay="0"/>
                                  </p:stCondLst>
                                  <p:childTnLst>
                                    <p:set>
                                      <p:cBhvr>
                                        <p:cTn id="141" dur="1" fill="hold">
                                          <p:stCondLst>
                                            <p:cond delay="0"/>
                                          </p:stCondLst>
                                        </p:cTn>
                                        <p:tgtEl>
                                          <p:spTgt spid="32"/>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childTnLst>
        </p:cTn>
      </p:par>
    </p:tnLst>
    <p:bldLst>
      <p:bldP spid="2" grpId="0" animBg="1"/>
      <p:bldP spid="2" grpId="1" animBg="1"/>
      <p:bldP spid="8" grpId="0" animBg="1"/>
      <p:bldP spid="8" grpId="1" animBg="1"/>
      <p:bldP spid="10" grpId="0" animBg="1"/>
      <p:bldP spid="10" grpId="1" animBg="1"/>
      <p:bldP spid="12" grpId="0" animBg="1"/>
      <p:bldP spid="12" grpId="1" animBg="1"/>
      <p:bldP spid="14" grpId="0" animBg="1"/>
      <p:bldP spid="14" grpId="1" animBg="1"/>
      <p:bldP spid="16" grpId="0" animBg="1"/>
      <p:bldP spid="16" grpId="1" animBg="1"/>
      <p:bldP spid="18" grpId="0" animBg="1"/>
      <p:bldP spid="18" grpId="1" animBg="1"/>
      <p:bldP spid="20" grpId="0" animBg="1"/>
      <p:bldP spid="20" grpId="1" animBg="1"/>
      <p:bldP spid="22" grpId="0" animBg="1"/>
      <p:bldP spid="22" grpId="1" animBg="1"/>
      <p:bldP spid="24" grpId="0" animBg="1"/>
      <p:bldP spid="24" grpId="1" animBg="1"/>
      <p:bldP spid="26" grpId="0" animBg="1"/>
      <p:bldP spid="26" grpId="1" animBg="1"/>
      <p:bldP spid="28" grpId="0" animBg="1"/>
      <p:bldP spid="28" grpId="1" animBg="1"/>
      <p:bldP spid="30" grpId="0" animBg="1"/>
      <p:bldP spid="30" grpId="1" animBg="1"/>
      <p:bldP spid="32" grpId="0" animBg="1"/>
      <p:bldP spid="32"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89F5D6-5D91-4930-B991-83B17ED8AD76}"/>
              </a:ext>
            </a:extLst>
          </p:cNvPr>
          <p:cNvSpPr>
            <a:spLocks noGrp="1"/>
          </p:cNvSpPr>
          <p:nvPr>
            <p:ph type="title"/>
          </p:nvPr>
        </p:nvSpPr>
        <p:spPr>
          <a:xfrm>
            <a:off x="253552" y="-37597"/>
            <a:ext cx="5712824" cy="1325563"/>
          </a:xfrm>
        </p:spPr>
        <p:txBody>
          <a:bodyPr vert="horz" lIns="91440" tIns="45720" rIns="91440" bIns="45720" rtlCol="0" anchor="ctr">
            <a:normAutofit/>
          </a:bodyPr>
          <a:lstStyle/>
          <a:p>
            <a:r>
              <a:rPr lang="en-US" b="1" kern="1200" dirty="0" err="1">
                <a:latin typeface="+mj-lt"/>
                <a:ea typeface="+mj-ea"/>
                <a:cs typeface="+mj-cs"/>
              </a:rPr>
              <a:t>Sechseläuten</a:t>
            </a:r>
            <a:endParaRPr lang="en-US" b="1" kern="1200" dirty="0">
              <a:latin typeface="+mj-lt"/>
              <a:ea typeface="+mj-ea"/>
              <a:cs typeface="+mj-cs"/>
            </a:endParaRPr>
          </a:p>
        </p:txBody>
      </p:sp>
      <p:sp>
        <p:nvSpPr>
          <p:cNvPr id="3" name="Subtitle 2">
            <a:extLst>
              <a:ext uri="{FF2B5EF4-FFF2-40B4-BE49-F238E27FC236}">
                <a16:creationId xmlns:a16="http://schemas.microsoft.com/office/drawing/2014/main" id="{80B791E0-9E26-4E1C-AB0A-EFBF467EDB5D}"/>
              </a:ext>
            </a:extLst>
          </p:cNvPr>
          <p:cNvSpPr>
            <a:spLocks noGrp="1"/>
          </p:cNvSpPr>
          <p:nvPr>
            <p:ph type="subTitle"/>
          </p:nvPr>
        </p:nvSpPr>
        <p:spPr>
          <a:xfrm>
            <a:off x="253552" y="1224386"/>
            <a:ext cx="11938448" cy="781395"/>
          </a:xfrm>
        </p:spPr>
        <p:txBody>
          <a:bodyPr vert="horz" lIns="91440" tIns="45720" rIns="91440" bIns="45720" rtlCol="0" anchor="t">
            <a:noAutofit/>
          </a:bodyPr>
          <a:lstStyle/>
          <a:p>
            <a:pPr marL="0" indent="0">
              <a:spcAft>
                <a:spcPts val="600"/>
              </a:spcAft>
              <a:buNone/>
            </a:pPr>
            <a:r>
              <a:rPr lang="en-US" sz="2400" b="0" i="0" dirty="0">
                <a:effectLst/>
                <a:latin typeface="+mn-lt"/>
                <a:ea typeface="+mn-ea"/>
                <a:cs typeface="+mn-cs"/>
              </a:rPr>
              <a:t>In Zurich, on the third Monday in April, people celebrate the start of summer with the </a:t>
            </a:r>
            <a:r>
              <a:rPr lang="en-US" sz="2400" b="0" i="0" dirty="0" err="1">
                <a:effectLst/>
                <a:latin typeface="+mn-lt"/>
                <a:ea typeface="+mn-ea"/>
                <a:cs typeface="+mn-cs"/>
              </a:rPr>
              <a:t>Sechseläuten</a:t>
            </a:r>
            <a:r>
              <a:rPr lang="en-US" sz="2400" b="0" i="0" dirty="0">
                <a:effectLst/>
                <a:latin typeface="+mn-lt"/>
                <a:ea typeface="+mn-ea"/>
                <a:cs typeface="+mn-cs"/>
              </a:rPr>
              <a:t> festival.</a:t>
            </a:r>
            <a:endParaRPr lang="en-US" sz="2400" dirty="0">
              <a:latin typeface="+mn-lt"/>
              <a:ea typeface="+mn-ea"/>
              <a:cs typeface="+mn-cs"/>
            </a:endParaRPr>
          </a:p>
        </p:txBody>
      </p:sp>
      <p:pic>
        <p:nvPicPr>
          <p:cNvPr id="8" name="Picture 7">
            <a:extLst>
              <a:ext uri="{FF2B5EF4-FFF2-40B4-BE49-F238E27FC236}">
                <a16:creationId xmlns:a16="http://schemas.microsoft.com/office/drawing/2014/main" id="{458F6551-56ED-41BE-8A45-00289EA08394}"/>
              </a:ext>
            </a:extLst>
          </p:cNvPr>
          <p:cNvPicPr>
            <a:picLocks noChangeAspect="1"/>
          </p:cNvPicPr>
          <p:nvPr/>
        </p:nvPicPr>
        <p:blipFill>
          <a:blip r:embed="rId3"/>
          <a:stretch>
            <a:fillRect/>
          </a:stretch>
        </p:blipFill>
        <p:spPr>
          <a:xfrm>
            <a:off x="10575823" y="97834"/>
            <a:ext cx="1694835" cy="1054699"/>
          </a:xfrm>
          <a:prstGeom prst="rect">
            <a:avLst/>
          </a:prstGeom>
        </p:spPr>
      </p:pic>
      <p:sp>
        <p:nvSpPr>
          <p:cNvPr id="10" name="Rectangle: Rounded Corners 9">
            <a:extLst>
              <a:ext uri="{FF2B5EF4-FFF2-40B4-BE49-F238E27FC236}">
                <a16:creationId xmlns:a16="http://schemas.microsoft.com/office/drawing/2014/main" id="{DEF380E0-DB17-C1A0-35A9-55CFCF346B4C}"/>
              </a:ext>
            </a:extLst>
          </p:cNvPr>
          <p:cNvSpPr/>
          <p:nvPr/>
        </p:nvSpPr>
        <p:spPr>
          <a:xfrm>
            <a:off x="253552" y="2549949"/>
            <a:ext cx="1703067" cy="688258"/>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Freitag</a:t>
            </a:r>
          </a:p>
        </p:txBody>
      </p:sp>
      <p:sp>
        <p:nvSpPr>
          <p:cNvPr id="11" name="Rectangle: Rounded Corners 10">
            <a:extLst>
              <a:ext uri="{FF2B5EF4-FFF2-40B4-BE49-F238E27FC236}">
                <a16:creationId xmlns:a16="http://schemas.microsoft.com/office/drawing/2014/main" id="{D1CCA887-6B72-C144-4E5C-3BC7DE784DC3}"/>
              </a:ext>
            </a:extLst>
          </p:cNvPr>
          <p:cNvSpPr/>
          <p:nvPr/>
        </p:nvSpPr>
        <p:spPr>
          <a:xfrm>
            <a:off x="253551" y="3683840"/>
            <a:ext cx="1703067" cy="688258"/>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err="1"/>
              <a:t>Samstag</a:t>
            </a:r>
            <a:endParaRPr lang="en-GB" sz="2400" dirty="0"/>
          </a:p>
        </p:txBody>
      </p:sp>
      <p:sp>
        <p:nvSpPr>
          <p:cNvPr id="12" name="Rectangle: Rounded Corners 11">
            <a:extLst>
              <a:ext uri="{FF2B5EF4-FFF2-40B4-BE49-F238E27FC236}">
                <a16:creationId xmlns:a16="http://schemas.microsoft.com/office/drawing/2014/main" id="{61B625CB-ADF1-01FF-33A1-3CB5634D879E}"/>
              </a:ext>
            </a:extLst>
          </p:cNvPr>
          <p:cNvSpPr/>
          <p:nvPr/>
        </p:nvSpPr>
        <p:spPr>
          <a:xfrm>
            <a:off x="253550" y="4817731"/>
            <a:ext cx="1703067" cy="688258"/>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Sonntag</a:t>
            </a:r>
          </a:p>
        </p:txBody>
      </p:sp>
      <p:sp>
        <p:nvSpPr>
          <p:cNvPr id="13" name="Rectangle: Rounded Corners 12">
            <a:extLst>
              <a:ext uri="{FF2B5EF4-FFF2-40B4-BE49-F238E27FC236}">
                <a16:creationId xmlns:a16="http://schemas.microsoft.com/office/drawing/2014/main" id="{6E92625F-57C5-3A60-D8AB-272A67446490}"/>
              </a:ext>
            </a:extLst>
          </p:cNvPr>
          <p:cNvSpPr/>
          <p:nvPr/>
        </p:nvSpPr>
        <p:spPr>
          <a:xfrm>
            <a:off x="253549" y="5951622"/>
            <a:ext cx="1703067" cy="688258"/>
          </a:xfrm>
          <a:prstGeom prst="roundRec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t>Montag</a:t>
            </a:r>
          </a:p>
        </p:txBody>
      </p:sp>
      <p:pic>
        <p:nvPicPr>
          <p:cNvPr id="17" name="Picture 16">
            <a:extLst>
              <a:ext uri="{FF2B5EF4-FFF2-40B4-BE49-F238E27FC236}">
                <a16:creationId xmlns:a16="http://schemas.microsoft.com/office/drawing/2014/main" id="{2EEB1BDB-8DDA-B567-E094-35426D59EB0C}"/>
              </a:ext>
            </a:extLst>
          </p:cNvPr>
          <p:cNvPicPr>
            <a:picLocks noChangeAspect="1"/>
          </p:cNvPicPr>
          <p:nvPr/>
        </p:nvPicPr>
        <p:blipFill>
          <a:blip r:embed="rId4"/>
          <a:stretch>
            <a:fillRect/>
          </a:stretch>
        </p:blipFill>
        <p:spPr>
          <a:xfrm>
            <a:off x="2705037" y="2556278"/>
            <a:ext cx="3932948" cy="2949711"/>
          </a:xfrm>
          <a:prstGeom prst="rect">
            <a:avLst/>
          </a:prstGeom>
        </p:spPr>
      </p:pic>
      <p:sp>
        <p:nvSpPr>
          <p:cNvPr id="23" name="TextBox 22">
            <a:extLst>
              <a:ext uri="{FF2B5EF4-FFF2-40B4-BE49-F238E27FC236}">
                <a16:creationId xmlns:a16="http://schemas.microsoft.com/office/drawing/2014/main" id="{C17B8AB3-9317-61A9-5115-5AD2B0FF71DB}"/>
              </a:ext>
            </a:extLst>
          </p:cNvPr>
          <p:cNvSpPr txBox="1"/>
          <p:nvPr/>
        </p:nvSpPr>
        <p:spPr>
          <a:xfrm>
            <a:off x="7021844" y="2504475"/>
            <a:ext cx="4434349" cy="3046988"/>
          </a:xfrm>
          <a:prstGeom prst="rect">
            <a:avLst/>
          </a:prstGeom>
          <a:solidFill>
            <a:schemeClr val="bg1"/>
          </a:solidFill>
        </p:spPr>
        <p:txBody>
          <a:bodyPr wrap="square" rtlCol="0">
            <a:spAutoFit/>
          </a:bodyPr>
          <a:lstStyle/>
          <a:p>
            <a:r>
              <a:rPr lang="en-GB" sz="2400" dirty="0">
                <a:solidFill>
                  <a:srgbClr val="002060"/>
                </a:solidFill>
              </a:rPr>
              <a:t>Every year, a different area of Switzerland is invited to come to Zurich and take part. On the Friday before </a:t>
            </a:r>
            <a:r>
              <a:rPr lang="en-GB" sz="2400" dirty="0" err="1">
                <a:solidFill>
                  <a:srgbClr val="002060"/>
                </a:solidFill>
              </a:rPr>
              <a:t>Sechseläuten</a:t>
            </a:r>
            <a:r>
              <a:rPr lang="en-GB" sz="2400" dirty="0">
                <a:solidFill>
                  <a:srgbClr val="002060"/>
                </a:solidFill>
              </a:rPr>
              <a:t> there is a funfair and the invited Canton brings food and music!</a:t>
            </a:r>
          </a:p>
        </p:txBody>
      </p:sp>
      <p:sp>
        <p:nvSpPr>
          <p:cNvPr id="24" name="TextBox 23">
            <a:extLst>
              <a:ext uri="{FF2B5EF4-FFF2-40B4-BE49-F238E27FC236}">
                <a16:creationId xmlns:a16="http://schemas.microsoft.com/office/drawing/2014/main" id="{94E012D5-EFA1-FA15-FA18-E53992B1CE79}"/>
              </a:ext>
            </a:extLst>
          </p:cNvPr>
          <p:cNvSpPr txBox="1"/>
          <p:nvPr/>
        </p:nvSpPr>
        <p:spPr>
          <a:xfrm>
            <a:off x="2406337" y="3620276"/>
            <a:ext cx="4434349" cy="830997"/>
          </a:xfrm>
          <a:prstGeom prst="rect">
            <a:avLst/>
          </a:prstGeom>
          <a:solidFill>
            <a:schemeClr val="bg1"/>
          </a:solidFill>
        </p:spPr>
        <p:txBody>
          <a:bodyPr wrap="square" rtlCol="0">
            <a:spAutoFit/>
          </a:bodyPr>
          <a:lstStyle/>
          <a:p>
            <a:r>
              <a:rPr lang="en-GB" sz="2400" dirty="0">
                <a:solidFill>
                  <a:srgbClr val="002060"/>
                </a:solidFill>
              </a:rPr>
              <a:t>There aren’t any special events on Saturday.</a:t>
            </a:r>
          </a:p>
        </p:txBody>
      </p:sp>
      <p:pic>
        <p:nvPicPr>
          <p:cNvPr id="22" name="Picture 21">
            <a:extLst>
              <a:ext uri="{FF2B5EF4-FFF2-40B4-BE49-F238E27FC236}">
                <a16:creationId xmlns:a16="http://schemas.microsoft.com/office/drawing/2014/main" id="{5C439F60-6B4F-75CB-CDFF-D921FA024B81}"/>
              </a:ext>
            </a:extLst>
          </p:cNvPr>
          <p:cNvPicPr>
            <a:picLocks noChangeAspect="1"/>
          </p:cNvPicPr>
          <p:nvPr/>
        </p:nvPicPr>
        <p:blipFill rotWithShape="1">
          <a:blip r:embed="rId5"/>
          <a:srcRect l="23560" t="23127" r="10059" b="13776"/>
          <a:stretch/>
        </p:blipFill>
        <p:spPr>
          <a:xfrm>
            <a:off x="2454337" y="2549949"/>
            <a:ext cx="4434348" cy="3161262"/>
          </a:xfrm>
          <a:prstGeom prst="rect">
            <a:avLst/>
          </a:prstGeom>
        </p:spPr>
      </p:pic>
      <p:sp>
        <p:nvSpPr>
          <p:cNvPr id="25" name="TextBox 24">
            <a:extLst>
              <a:ext uri="{FF2B5EF4-FFF2-40B4-BE49-F238E27FC236}">
                <a16:creationId xmlns:a16="http://schemas.microsoft.com/office/drawing/2014/main" id="{1840D106-ACBF-C4E7-D048-76F3464BFE15}"/>
              </a:ext>
            </a:extLst>
          </p:cNvPr>
          <p:cNvSpPr txBox="1"/>
          <p:nvPr/>
        </p:nvSpPr>
        <p:spPr>
          <a:xfrm>
            <a:off x="7069843" y="3620276"/>
            <a:ext cx="4434349" cy="830997"/>
          </a:xfrm>
          <a:prstGeom prst="rect">
            <a:avLst/>
          </a:prstGeom>
          <a:solidFill>
            <a:schemeClr val="bg1"/>
          </a:solidFill>
        </p:spPr>
        <p:txBody>
          <a:bodyPr wrap="square" rtlCol="0">
            <a:spAutoFit/>
          </a:bodyPr>
          <a:lstStyle/>
          <a:p>
            <a:r>
              <a:rPr lang="en-GB" sz="2400" dirty="0">
                <a:solidFill>
                  <a:srgbClr val="002060"/>
                </a:solidFill>
              </a:rPr>
              <a:t>On Sunday, people dress up and there is a parade.</a:t>
            </a:r>
          </a:p>
        </p:txBody>
      </p:sp>
      <p:sp>
        <p:nvSpPr>
          <p:cNvPr id="26" name="TextBox 25">
            <a:extLst>
              <a:ext uri="{FF2B5EF4-FFF2-40B4-BE49-F238E27FC236}">
                <a16:creationId xmlns:a16="http://schemas.microsoft.com/office/drawing/2014/main" id="{436126B9-2936-DAFE-FDF3-3941DF2141F2}"/>
              </a:ext>
            </a:extLst>
          </p:cNvPr>
          <p:cNvSpPr txBox="1"/>
          <p:nvPr/>
        </p:nvSpPr>
        <p:spPr>
          <a:xfrm>
            <a:off x="7139385" y="2741968"/>
            <a:ext cx="4340808" cy="3416320"/>
          </a:xfrm>
          <a:prstGeom prst="rect">
            <a:avLst/>
          </a:prstGeom>
          <a:solidFill>
            <a:schemeClr val="bg1"/>
          </a:solidFill>
        </p:spPr>
        <p:txBody>
          <a:bodyPr wrap="square" rtlCol="0">
            <a:spAutoFit/>
          </a:bodyPr>
          <a:lstStyle/>
          <a:p>
            <a:r>
              <a:rPr lang="en-GB" sz="2400" dirty="0">
                <a:solidFill>
                  <a:srgbClr val="002060"/>
                </a:solidFill>
              </a:rPr>
              <a:t>Monday is the highlight of the festival! There is another parade, and people set fire to the </a:t>
            </a:r>
            <a:r>
              <a:rPr lang="en-GB" sz="2400" dirty="0" err="1">
                <a:solidFill>
                  <a:srgbClr val="002060"/>
                </a:solidFill>
              </a:rPr>
              <a:t>Böögg</a:t>
            </a:r>
            <a:r>
              <a:rPr lang="en-GB" sz="2400" dirty="0">
                <a:solidFill>
                  <a:srgbClr val="002060"/>
                </a:solidFill>
              </a:rPr>
              <a:t>. The </a:t>
            </a:r>
            <a:r>
              <a:rPr lang="en-GB" sz="2400" dirty="0" err="1">
                <a:solidFill>
                  <a:srgbClr val="002060"/>
                </a:solidFill>
              </a:rPr>
              <a:t>Böögg</a:t>
            </a:r>
            <a:r>
              <a:rPr lang="en-GB" sz="2400" dirty="0">
                <a:solidFill>
                  <a:srgbClr val="002060"/>
                </a:solidFill>
              </a:rPr>
              <a:t> is a big snowman that represents winter. The faster the snowman burns, the better the summer weather is predicted to be!</a:t>
            </a:r>
          </a:p>
        </p:txBody>
      </p:sp>
      <p:pic>
        <p:nvPicPr>
          <p:cNvPr id="5" name="Picture 4">
            <a:extLst>
              <a:ext uri="{FF2B5EF4-FFF2-40B4-BE49-F238E27FC236}">
                <a16:creationId xmlns:a16="http://schemas.microsoft.com/office/drawing/2014/main" id="{41630762-7114-B7C1-2FF4-AF9979B1917A}"/>
              </a:ext>
            </a:extLst>
          </p:cNvPr>
          <p:cNvPicPr>
            <a:picLocks noChangeAspect="1"/>
          </p:cNvPicPr>
          <p:nvPr/>
        </p:nvPicPr>
        <p:blipFill>
          <a:blip r:embed="rId6"/>
          <a:stretch>
            <a:fillRect/>
          </a:stretch>
        </p:blipFill>
        <p:spPr>
          <a:xfrm>
            <a:off x="2386348" y="2741968"/>
            <a:ext cx="4558145" cy="3418609"/>
          </a:xfrm>
          <a:prstGeom prst="rect">
            <a:avLst/>
          </a:prstGeom>
        </p:spPr>
      </p:pic>
    </p:spTree>
    <p:extLst>
      <p:ext uri="{BB962C8B-B14F-4D97-AF65-F5344CB8AC3E}">
        <p14:creationId xmlns:p14="http://schemas.microsoft.com/office/powerpoint/2010/main" val="406673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23"/>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xit" presetSubtype="0" fill="hold" grpId="1" nodeType="clickEffect">
                                  <p:stCondLst>
                                    <p:cond delay="0"/>
                                  </p:stCondLst>
                                  <p:childTnLst>
                                    <p:set>
                                      <p:cBhvr>
                                        <p:cTn id="36" dur="1" fill="hold">
                                          <p:stCondLst>
                                            <p:cond delay="0"/>
                                          </p:stCondLst>
                                        </p:cTn>
                                        <p:tgtEl>
                                          <p:spTgt spid="11"/>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4"/>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12"/>
                                        </p:tgtEl>
                                        <p:attrNameLst>
                                          <p:attrName>style.visibility</p:attrName>
                                        </p:attrNameLst>
                                      </p:cBhvr>
                                      <p:to>
                                        <p:strVal val="hidden"/>
                                      </p:to>
                                    </p:set>
                                  </p:childTnLst>
                                </p:cTn>
                              </p:par>
                              <p:par>
                                <p:cTn id="53" presetID="1" presetClass="exit" presetSubtype="0" fill="hold" nodeType="withEffect">
                                  <p:stCondLst>
                                    <p:cond delay="0"/>
                                  </p:stCondLst>
                                  <p:childTnLst>
                                    <p:set>
                                      <p:cBhvr>
                                        <p:cTn id="54" dur="1" fill="hold">
                                          <p:stCondLst>
                                            <p:cond delay="0"/>
                                          </p:stCondLst>
                                        </p:cTn>
                                        <p:tgtEl>
                                          <p:spTgt spid="22"/>
                                        </p:tgtEl>
                                        <p:attrNameLst>
                                          <p:attrName>style.visibility</p:attrName>
                                        </p:attrNameLst>
                                      </p:cBhvr>
                                      <p:to>
                                        <p:strVal val="hidden"/>
                                      </p:to>
                                    </p:set>
                                  </p:childTnLst>
                                </p:cTn>
                              </p:par>
                              <p:par>
                                <p:cTn id="55" presetID="1" presetClass="exit" presetSubtype="0" fill="hold" grpId="1" nodeType="withEffect">
                                  <p:stCondLst>
                                    <p:cond delay="0"/>
                                  </p:stCondLst>
                                  <p:childTnLst>
                                    <p:set>
                                      <p:cBhvr>
                                        <p:cTn id="56" dur="1" fill="hold">
                                          <p:stCondLst>
                                            <p:cond delay="0"/>
                                          </p:stCondLst>
                                        </p:cTn>
                                        <p:tgtEl>
                                          <p:spTgt spid="25"/>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3"/>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5"/>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xit" presetSubtype="0" fill="hold" grpId="1" nodeType="clickEffect">
                                  <p:stCondLst>
                                    <p:cond delay="0"/>
                                  </p:stCondLst>
                                  <p:childTnLst>
                                    <p:set>
                                      <p:cBhvr>
                                        <p:cTn id="68" dur="1" fill="hold">
                                          <p:stCondLst>
                                            <p:cond delay="0"/>
                                          </p:stCondLst>
                                        </p:cTn>
                                        <p:tgtEl>
                                          <p:spTgt spid="13"/>
                                        </p:tgtEl>
                                        <p:attrNameLst>
                                          <p:attrName>style.visibility</p:attrName>
                                        </p:attrNameLst>
                                      </p:cBhvr>
                                      <p:to>
                                        <p:strVal val="hidden"/>
                                      </p:to>
                                    </p:set>
                                  </p:childTnLst>
                                </p:cTn>
                              </p:par>
                              <p:par>
                                <p:cTn id="69" presetID="1" presetClass="exit" presetSubtype="0" fill="hold" grpId="1" nodeType="withEffect">
                                  <p:stCondLst>
                                    <p:cond delay="0"/>
                                  </p:stCondLst>
                                  <p:childTnLst>
                                    <p:set>
                                      <p:cBhvr>
                                        <p:cTn id="70" dur="1" fill="hold">
                                          <p:stCondLst>
                                            <p:cond delay="0"/>
                                          </p:stCondLst>
                                        </p:cTn>
                                        <p:tgtEl>
                                          <p:spTgt spid="26"/>
                                        </p:tgtEl>
                                        <p:attrNameLst>
                                          <p:attrName>style.visibility</p:attrName>
                                        </p:attrNameLst>
                                      </p:cBhvr>
                                      <p:to>
                                        <p:strVal val="hidden"/>
                                      </p:to>
                                    </p:set>
                                  </p:childTnLst>
                                </p:cTn>
                              </p:par>
                              <p:par>
                                <p:cTn id="71" presetID="1" presetClass="exit" presetSubtype="0" fill="hold" nodeType="withEffect">
                                  <p:stCondLst>
                                    <p:cond delay="0"/>
                                  </p:stCondLst>
                                  <p:childTnLst>
                                    <p:set>
                                      <p:cBhvr>
                                        <p:cTn id="72"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12" grpId="0" animBg="1"/>
      <p:bldP spid="12" grpId="1" animBg="1"/>
      <p:bldP spid="13" grpId="0" animBg="1"/>
      <p:bldP spid="13" grpId="1" animBg="1"/>
      <p:bldP spid="23" grpId="0" animBg="1"/>
      <p:bldP spid="23" grpId="1" animBg="1"/>
      <p:bldP spid="24" grpId="0" animBg="1"/>
      <p:bldP spid="24" grpId="1" animBg="1"/>
      <p:bldP spid="25" grpId="0" animBg="1"/>
      <p:bldP spid="25" grpId="1" animBg="1"/>
      <p:bldP spid="26" grpId="0" animBg="1"/>
      <p:bldP spid="26"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22177" y="5622789"/>
            <a:ext cx="10906008" cy="1115415"/>
          </a:xfrm>
        </p:spPr>
        <p:txBody>
          <a:bodyPr vert="horz" lIns="91440" tIns="45720" rIns="91440" bIns="45720" rtlCol="0" anchor="b">
            <a:normAutofit/>
          </a:bodyPr>
          <a:lstStyle/>
          <a:p>
            <a:pPr algn="ctr"/>
            <a:r>
              <a:rPr lang="en-US" sz="6000" dirty="0" err="1">
                <a:solidFill>
                  <a:srgbClr val="002060"/>
                </a:solidFill>
                <a:latin typeface="Century Gothic" panose="020B0502020202020204" pitchFamily="34" charset="0"/>
              </a:rPr>
              <a:t>Guten</a:t>
            </a:r>
            <a:r>
              <a:rPr lang="en-US" sz="6000" dirty="0">
                <a:solidFill>
                  <a:srgbClr val="002060"/>
                </a:solidFill>
                <a:latin typeface="Century Gothic" panose="020B0502020202020204" pitchFamily="34" charset="0"/>
              </a:rPr>
              <a:t> Tag, die </a:t>
            </a:r>
            <a:r>
              <a:rPr lang="en-US" sz="6000" dirty="0" err="1">
                <a:solidFill>
                  <a:srgbClr val="002060"/>
                </a:solidFill>
                <a:latin typeface="Century Gothic" panose="020B0502020202020204" pitchFamily="34" charset="0"/>
              </a:rPr>
              <a:t>Klasse</a:t>
            </a:r>
            <a:r>
              <a:rPr lang="en-US" sz="6000" dirty="0">
                <a:solidFill>
                  <a:srgbClr val="002060"/>
                </a:solidFill>
                <a:latin typeface="Century Gothic" panose="020B0502020202020204" pitchFamily="34" charset="0"/>
              </a:rPr>
              <a:t>!</a:t>
            </a:r>
          </a:p>
        </p:txBody>
      </p:sp>
      <p:sp>
        <p:nvSpPr>
          <p:cNvPr id="8" name="TextBox 7">
            <a:extLst>
              <a:ext uri="{FF2B5EF4-FFF2-40B4-BE49-F238E27FC236}">
                <a16:creationId xmlns:a16="http://schemas.microsoft.com/office/drawing/2014/main" id="{36AD9D6D-0A00-4B09-9070-E7D307C0CFCF}"/>
              </a:ext>
            </a:extLst>
          </p:cNvPr>
          <p:cNvSpPr txBox="1"/>
          <p:nvPr/>
        </p:nvSpPr>
        <p:spPr>
          <a:xfrm>
            <a:off x="1003935"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hören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AED5A3EF-210F-4529-8AD3-821B4827AAD7}"/>
              </a:ext>
            </a:extLst>
          </p:cNvPr>
          <p:cNvSpPr txBox="1"/>
          <p:nvPr/>
        </p:nvSpPr>
        <p:spPr>
          <a:xfrm>
            <a:off x="3897816"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03DC6818-CDEB-4CCB-8AE7-E8F7FF115456}"/>
              </a:ext>
            </a:extLst>
          </p:cNvPr>
          <p:cNvSpPr txBox="1"/>
          <p:nvPr/>
        </p:nvSpPr>
        <p:spPr>
          <a:xfrm>
            <a:off x="6791697"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lesen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4DEC29D8-137B-4568-A3FF-57496245147D}"/>
              </a:ext>
            </a:extLst>
          </p:cNvPr>
          <p:cNvSpPr txBox="1"/>
          <p:nvPr/>
        </p:nvSpPr>
        <p:spPr>
          <a:xfrm>
            <a:off x="9812284"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3" name="Picture 12" descr="Icon&#10;&#10;Description automatically generated">
            <a:extLst>
              <a:ext uri="{FF2B5EF4-FFF2-40B4-BE49-F238E27FC236}">
                <a16:creationId xmlns:a16="http://schemas.microsoft.com/office/drawing/2014/main" id="{4DE17554-34C5-4310-8F58-66A5745EE88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989" y="2237880"/>
            <a:ext cx="2730240" cy="1837661"/>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8A830B83-F7AA-48E0-AB18-0939FB3B4A11}"/>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36" y="1676670"/>
            <a:ext cx="1916934" cy="2449417"/>
          </a:xfrm>
          <a:prstGeom prst="rect">
            <a:avLst/>
          </a:prstGeom>
        </p:spPr>
      </p:pic>
      <p:pic>
        <p:nvPicPr>
          <p:cNvPr id="15" name="Picture 14" descr="Icon&#10;&#10;Description automatically generated">
            <a:extLst>
              <a:ext uri="{FF2B5EF4-FFF2-40B4-BE49-F238E27FC236}">
                <a16:creationId xmlns:a16="http://schemas.microsoft.com/office/drawing/2014/main" id="{D6B8C3B6-0EA5-40A3-B851-0C1239C427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2455" y="2092267"/>
            <a:ext cx="2499760" cy="1837661"/>
          </a:xfrm>
          <a:prstGeom prst="rect">
            <a:avLst/>
          </a:prstGeom>
        </p:spPr>
      </p:pic>
      <p:pic>
        <p:nvPicPr>
          <p:cNvPr id="16" name="Graphic 15" descr="Blackboard">
            <a:extLst>
              <a:ext uri="{FF2B5EF4-FFF2-40B4-BE49-F238E27FC236}">
                <a16:creationId xmlns:a16="http://schemas.microsoft.com/office/drawing/2014/main" id="{039AB6FF-309F-46B8-BD12-5E873232701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2204" y="1829513"/>
            <a:ext cx="2344898" cy="2344898"/>
          </a:xfrm>
          <a:prstGeom prst="rect">
            <a:avLst/>
          </a:prstGeom>
        </p:spPr>
      </p:pic>
    </p:spTree>
    <p:extLst>
      <p:ext uri="{BB962C8B-B14F-4D97-AF65-F5344CB8AC3E}">
        <p14:creationId xmlns:p14="http://schemas.microsoft.com/office/powerpoint/2010/main" val="2714415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7" grpId="0"/>
      <p:bldP spid="19" grpId="0"/>
      <p:bldP spid="2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descr="Teacher">
            <a:extLst>
              <a:ext uri="{FF2B5EF4-FFF2-40B4-BE49-F238E27FC236}">
                <a16:creationId xmlns:a16="http://schemas.microsoft.com/office/drawing/2014/main" id="{E5A4433D-59C0-4F01-91F2-34B1138BCCC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214" y="578545"/>
            <a:ext cx="741961" cy="741961"/>
          </a:xfrm>
          <a:prstGeom prst="rect">
            <a:avLst/>
          </a:prstGeom>
        </p:spPr>
      </p:pic>
      <p:sp>
        <p:nvSpPr>
          <p:cNvPr id="10" name="Speech Bubble: Rectangle with Corners Rounded 9">
            <a:hlinkClick r:id="" action="ppaction://noaction">
              <a:snd r:embed="rId5" name="T3_W1_20.2.wav"/>
            </a:hlinkClick>
            <a:extLst>
              <a:ext uri="{FF2B5EF4-FFF2-40B4-BE49-F238E27FC236}">
                <a16:creationId xmlns:a16="http://schemas.microsoft.com/office/drawing/2014/main" id="{B03EF866-3853-4FA9-97A4-3367759EDE9B}"/>
              </a:ext>
            </a:extLst>
          </p:cNvPr>
          <p:cNvSpPr/>
          <p:nvPr/>
        </p:nvSpPr>
        <p:spPr>
          <a:xfrm>
            <a:off x="997285" y="701673"/>
            <a:ext cx="3520263" cy="399006"/>
          </a:xfrm>
          <a:prstGeom prst="wedgeRoundRectCallout">
            <a:avLst>
              <a:gd name="adj1" fmla="val -59529"/>
              <a:gd name="adj2" fmla="val -18171"/>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Hör</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zu</a:t>
            </a:r>
            <a:r>
              <a:rPr kumimoji="0" lang="es-ES" sz="2400" b="0"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Was</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sagt</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 </a:t>
            </a:r>
            <a:r>
              <a:rPr kumimoji="0" lang="es-ES" sz="2400" b="1" i="0" u="none" strike="noStrike" kern="0" cap="none" spc="0" normalizeH="0" baseline="0" noProof="0" dirty="0" err="1">
                <a:ln>
                  <a:noFill/>
                </a:ln>
                <a:solidFill>
                  <a:prstClr val="white"/>
                </a:solidFill>
                <a:effectLst/>
                <a:uLnTx/>
                <a:uFillTx/>
                <a:latin typeface="Century Gothic"/>
                <a:ea typeface="Century Gothic"/>
                <a:cs typeface="Century Gothic"/>
                <a:sym typeface="Century Gothic"/>
              </a:rPr>
              <a:t>Lias</a:t>
            </a:r>
            <a:r>
              <a:rPr kumimoji="0" lang="es-ES" sz="2400" b="1" i="0" u="none" strike="noStrike" kern="0" cap="none" spc="0" normalizeH="0" baseline="0" noProof="0" dirty="0">
                <a:ln>
                  <a:noFill/>
                </a:ln>
                <a:solidFill>
                  <a:prstClr val="white"/>
                </a:solidFill>
                <a:effectLst/>
                <a:uLnTx/>
                <a:uFillTx/>
                <a:latin typeface="Century Gothic"/>
                <a:ea typeface="Century Gothic"/>
                <a:cs typeface="Century Gothic"/>
                <a:sym typeface="Century Gothic"/>
              </a:rPr>
              <a:t>?</a:t>
            </a:r>
            <a:endParaRPr kumimoji="0" lang="es-ES" sz="2400" b="1" i="0" u="none" strike="noStrike" kern="0" cap="none" spc="0" normalizeH="0" baseline="0" noProof="0" dirty="0">
              <a:ln>
                <a:noFill/>
              </a:ln>
              <a:solidFill>
                <a:prstClr val="white"/>
              </a:solidFill>
              <a:effectLst/>
              <a:uLnTx/>
              <a:uFillTx/>
              <a:latin typeface="Arial"/>
              <a:ea typeface="+mn-ea"/>
              <a:cs typeface="Arial"/>
              <a:sym typeface="Arial"/>
            </a:endParaRPr>
          </a:p>
        </p:txBody>
      </p:sp>
      <p:pic>
        <p:nvPicPr>
          <p:cNvPr id="65" name="Picture 64" descr="A picture containing text, clipart&#10;&#10;Description automatically generated">
            <a:extLst>
              <a:ext uri="{FF2B5EF4-FFF2-40B4-BE49-F238E27FC236}">
                <a16:creationId xmlns:a16="http://schemas.microsoft.com/office/drawing/2014/main" id="{3089FA93-EE9A-4F19-AB16-F57421484E1C}"/>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3506" y="57355"/>
            <a:ext cx="914400" cy="1168401"/>
          </a:xfrm>
          <a:prstGeom prst="rect">
            <a:avLst/>
          </a:prstGeom>
        </p:spPr>
      </p:pic>
      <p:sp>
        <p:nvSpPr>
          <p:cNvPr id="66" name="Title 1">
            <a:extLst>
              <a:ext uri="{FF2B5EF4-FFF2-40B4-BE49-F238E27FC236}">
                <a16:creationId xmlns:a16="http://schemas.microsoft.com/office/drawing/2014/main" id="{7EB4367C-36CC-43F8-B908-8C1C7EAA8D0C}"/>
              </a:ext>
            </a:extLst>
          </p:cNvPr>
          <p:cNvSpPr txBox="1">
            <a:spLocks/>
          </p:cNvSpPr>
          <p:nvPr/>
        </p:nvSpPr>
        <p:spPr>
          <a:xfrm>
            <a:off x="10309902" y="1149029"/>
            <a:ext cx="1800179" cy="424815"/>
          </a:xfrm>
          <a:prstGeom prst="rect">
            <a:avLst/>
          </a:prstGeom>
          <a:solidFill>
            <a:schemeClr val="accent6">
              <a:lumMod val="40000"/>
              <a:lumOff val="60000"/>
            </a:schemeClr>
          </a:solidFill>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a:ln>
                  <a:noFill/>
                </a:ln>
                <a:solidFill>
                  <a:srgbClr val="002060"/>
                </a:solidFill>
                <a:effectLst/>
                <a:uLnTx/>
                <a:uFillTx/>
                <a:latin typeface="Century Gothic" panose="020B0502020202020204" pitchFamily="34" charset="0"/>
                <a:ea typeface="+mj-ea"/>
                <a:cs typeface="+mj-cs"/>
              </a:rPr>
              <a:t>hören</a:t>
            </a:r>
            <a:endParaRPr kumimoji="0" lang="en-GB" sz="2000" b="1" i="0" u="none" strike="noStrike" kern="1200" cap="none" spc="0" normalizeH="0" baseline="0" noProof="0" dirty="0">
              <a:ln>
                <a:noFill/>
              </a:ln>
              <a:solidFill>
                <a:srgbClr val="002060"/>
              </a:solidFill>
              <a:effectLst/>
              <a:uLnTx/>
              <a:uFillTx/>
              <a:latin typeface="Century Gothic" panose="020B0502020202020204" pitchFamily="34" charset="0"/>
              <a:ea typeface="+mj-ea"/>
              <a:cs typeface="+mj-cs"/>
            </a:endParaRPr>
          </a:p>
        </p:txBody>
      </p:sp>
      <p:sp>
        <p:nvSpPr>
          <p:cNvPr id="89" name="Title 4">
            <a:hlinkClick r:id="" action="ppaction://noaction">
              <a:snd r:embed="rId7" name="T3_W1_20.1.wav"/>
            </a:hlinkClick>
            <a:extLst>
              <a:ext uri="{FF2B5EF4-FFF2-40B4-BE49-F238E27FC236}">
                <a16:creationId xmlns:a16="http://schemas.microsoft.com/office/drawing/2014/main" id="{176A4692-2651-4536-B835-F0C2EC3293DB}"/>
              </a:ext>
            </a:extLst>
          </p:cNvPr>
          <p:cNvSpPr txBox="1">
            <a:spLocks/>
          </p:cNvSpPr>
          <p:nvPr/>
        </p:nvSpPr>
        <p:spPr>
          <a:xfrm>
            <a:off x="150181" y="73794"/>
            <a:ext cx="5012023" cy="523220"/>
          </a:xfrm>
          <a:prstGeom prst="rect">
            <a:avLst/>
          </a:prstGeom>
        </p:spPr>
        <p:txBody>
          <a:bodyPr>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Lias</a:t>
            </a:r>
            <a:r>
              <a:rPr kumimoji="0" lang="en-GB" sz="32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r>
              <a:rPr kumimoji="0" lang="en-GB" sz="32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Woche</a:t>
            </a:r>
            <a:r>
              <a:rPr kumimoji="0" lang="en-GB" sz="3200" b="0"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 </a:t>
            </a:r>
          </a:p>
        </p:txBody>
      </p:sp>
      <p:sp>
        <p:nvSpPr>
          <p:cNvPr id="8" name="Rectangle: Rounded Corners 7">
            <a:extLst>
              <a:ext uri="{FF2B5EF4-FFF2-40B4-BE49-F238E27FC236}">
                <a16:creationId xmlns:a16="http://schemas.microsoft.com/office/drawing/2014/main" id="{5BD35125-E775-BD87-47F3-9FB816C25EBA}"/>
              </a:ext>
            </a:extLst>
          </p:cNvPr>
          <p:cNvSpPr/>
          <p:nvPr/>
        </p:nvSpPr>
        <p:spPr>
          <a:xfrm>
            <a:off x="205216" y="4556910"/>
            <a:ext cx="2250932" cy="2159107"/>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Speech Bubble: Rectangle with Corners Rounded 10">
            <a:extLst>
              <a:ext uri="{FF2B5EF4-FFF2-40B4-BE49-F238E27FC236}">
                <a16:creationId xmlns:a16="http://schemas.microsoft.com/office/drawing/2014/main" id="{28DF2CCE-14A9-2B1C-EBD7-7138604BFEE5}"/>
              </a:ext>
            </a:extLst>
          </p:cNvPr>
          <p:cNvSpPr/>
          <p:nvPr/>
        </p:nvSpPr>
        <p:spPr>
          <a:xfrm>
            <a:off x="205215" y="2314228"/>
            <a:ext cx="2250932" cy="1905562"/>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Heute </a:t>
            </a:r>
            <a:r>
              <a:rPr lang="en-GB" sz="2400" dirty="0" err="1">
                <a:solidFill>
                  <a:schemeClr val="bg1"/>
                </a:solidFill>
              </a:rPr>
              <a:t>ist</a:t>
            </a:r>
            <a:r>
              <a:rPr lang="en-GB" sz="2400" dirty="0">
                <a:solidFill>
                  <a:schemeClr val="bg1"/>
                </a:solidFill>
              </a:rPr>
              <a:t> </a:t>
            </a:r>
            <a:r>
              <a:rPr lang="en-GB" sz="2400" dirty="0" err="1">
                <a:solidFill>
                  <a:schemeClr val="bg1"/>
                </a:solidFill>
              </a:rPr>
              <a:t>Dienstag</a:t>
            </a:r>
            <a:r>
              <a:rPr lang="en-GB" sz="2400" dirty="0">
                <a:solidFill>
                  <a:schemeClr val="bg1"/>
                </a:solidFill>
              </a:rPr>
              <a:t>. Ich bin in Biel.</a:t>
            </a:r>
          </a:p>
        </p:txBody>
      </p:sp>
      <p:pic>
        <p:nvPicPr>
          <p:cNvPr id="19" name="Google Shape;338;p8">
            <a:hlinkClick r:id="" action="ppaction://noaction">
              <a:snd r:embed="rId8" name="T3_W1_20.3.wav"/>
            </a:hlinkClick>
            <a:extLst>
              <a:ext uri="{FF2B5EF4-FFF2-40B4-BE49-F238E27FC236}">
                <a16:creationId xmlns:a16="http://schemas.microsoft.com/office/drawing/2014/main" id="{DC37AE55-B7E1-4F96-ACA5-A58B68A4D939}"/>
              </a:ext>
            </a:extLst>
          </p:cNvPr>
          <p:cNvPicPr preferRelativeResize="0"/>
          <p:nvPr/>
        </p:nvPicPr>
        <p:blipFill rotWithShape="1">
          <a:blip r:embed="rId9">
            <a:alphaModFix/>
          </a:blip>
          <a:srcRect/>
          <a:stretch/>
        </p:blipFill>
        <p:spPr>
          <a:xfrm>
            <a:off x="54322" y="1981718"/>
            <a:ext cx="534978" cy="523220"/>
          </a:xfrm>
          <a:prstGeom prst="rect">
            <a:avLst/>
          </a:prstGeom>
          <a:noFill/>
          <a:ln>
            <a:noFill/>
          </a:ln>
          <a:effectLst>
            <a:outerShdw blurRad="50800" dist="38100" dir="5400000" algn="t" rotWithShape="0">
              <a:prstClr val="black">
                <a:alpha val="40000"/>
              </a:prstClr>
            </a:outerShdw>
          </a:effectLst>
        </p:spPr>
      </p:pic>
      <p:sp>
        <p:nvSpPr>
          <p:cNvPr id="12" name="Rectangle: Rounded Corners 11">
            <a:extLst>
              <a:ext uri="{FF2B5EF4-FFF2-40B4-BE49-F238E27FC236}">
                <a16:creationId xmlns:a16="http://schemas.microsoft.com/office/drawing/2014/main" id="{CF66C89F-E6F4-7FCF-CAF6-C697E631BC0C}"/>
              </a:ext>
            </a:extLst>
          </p:cNvPr>
          <p:cNvSpPr/>
          <p:nvPr/>
        </p:nvSpPr>
        <p:spPr>
          <a:xfrm>
            <a:off x="2595572" y="4539619"/>
            <a:ext cx="2250932" cy="2159107"/>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Speech Bubble: Rectangle with Corners Rounded 12">
            <a:extLst>
              <a:ext uri="{FF2B5EF4-FFF2-40B4-BE49-F238E27FC236}">
                <a16:creationId xmlns:a16="http://schemas.microsoft.com/office/drawing/2014/main" id="{07DDBD4A-D2AF-C916-C0C9-1F0340597AAE}"/>
              </a:ext>
            </a:extLst>
          </p:cNvPr>
          <p:cNvSpPr/>
          <p:nvPr/>
        </p:nvSpPr>
        <p:spPr>
          <a:xfrm>
            <a:off x="2595571" y="2296937"/>
            <a:ext cx="2250932" cy="1905562"/>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Morgen </a:t>
            </a:r>
            <a:r>
              <a:rPr lang="en-GB" sz="2400" dirty="0" err="1">
                <a:solidFill>
                  <a:schemeClr val="bg1"/>
                </a:solidFill>
              </a:rPr>
              <a:t>ist</a:t>
            </a:r>
            <a:r>
              <a:rPr lang="en-GB" sz="2400" dirty="0">
                <a:solidFill>
                  <a:schemeClr val="bg1"/>
                </a:solidFill>
              </a:rPr>
              <a:t> </a:t>
            </a:r>
            <a:r>
              <a:rPr lang="en-GB" sz="2400" dirty="0" err="1">
                <a:solidFill>
                  <a:schemeClr val="bg1"/>
                </a:solidFill>
              </a:rPr>
              <a:t>Donnerstag</a:t>
            </a:r>
            <a:r>
              <a:rPr lang="en-GB" sz="2400" dirty="0">
                <a:solidFill>
                  <a:schemeClr val="bg1"/>
                </a:solidFill>
              </a:rPr>
              <a:t>. Ich bin </a:t>
            </a:r>
            <a:r>
              <a:rPr lang="en-GB" sz="2400" dirty="0" err="1">
                <a:solidFill>
                  <a:schemeClr val="bg1"/>
                </a:solidFill>
              </a:rPr>
              <a:t>zu</a:t>
            </a:r>
            <a:r>
              <a:rPr lang="en-GB" sz="2400" dirty="0">
                <a:solidFill>
                  <a:schemeClr val="bg1"/>
                </a:solidFill>
              </a:rPr>
              <a:t> </a:t>
            </a:r>
            <a:r>
              <a:rPr lang="en-GB" sz="2400" dirty="0" err="1">
                <a:solidFill>
                  <a:schemeClr val="bg1"/>
                </a:solidFill>
              </a:rPr>
              <a:t>Hause</a:t>
            </a:r>
            <a:r>
              <a:rPr lang="en-GB" sz="2400" dirty="0">
                <a:solidFill>
                  <a:schemeClr val="bg1"/>
                </a:solidFill>
              </a:rPr>
              <a:t>.</a:t>
            </a:r>
          </a:p>
        </p:txBody>
      </p:sp>
      <p:pic>
        <p:nvPicPr>
          <p:cNvPr id="14" name="Google Shape;338;p8">
            <a:hlinkClick r:id="" action="ppaction://noaction">
              <a:snd r:embed="rId10" name="T3_W1_20.4.wav"/>
            </a:hlinkClick>
            <a:extLst>
              <a:ext uri="{FF2B5EF4-FFF2-40B4-BE49-F238E27FC236}">
                <a16:creationId xmlns:a16="http://schemas.microsoft.com/office/drawing/2014/main" id="{3BBC5F2C-7FAC-02C2-9CF3-12FE527C3D12}"/>
              </a:ext>
            </a:extLst>
          </p:cNvPr>
          <p:cNvPicPr preferRelativeResize="0"/>
          <p:nvPr/>
        </p:nvPicPr>
        <p:blipFill rotWithShape="1">
          <a:blip r:embed="rId9">
            <a:alphaModFix/>
          </a:blip>
          <a:srcRect/>
          <a:stretch/>
        </p:blipFill>
        <p:spPr>
          <a:xfrm>
            <a:off x="2448366" y="1964427"/>
            <a:ext cx="534978" cy="523220"/>
          </a:xfrm>
          <a:prstGeom prst="rect">
            <a:avLst/>
          </a:prstGeom>
          <a:noFill/>
          <a:ln>
            <a:noFill/>
          </a:ln>
          <a:effectLst>
            <a:outerShdw blurRad="50800" dist="38100" dir="5400000" algn="t" rotWithShape="0">
              <a:prstClr val="black">
                <a:alpha val="40000"/>
              </a:prstClr>
            </a:outerShdw>
          </a:effectLst>
        </p:spPr>
      </p:pic>
      <p:sp>
        <p:nvSpPr>
          <p:cNvPr id="15" name="Rectangle: Rounded Corners 14">
            <a:extLst>
              <a:ext uri="{FF2B5EF4-FFF2-40B4-BE49-F238E27FC236}">
                <a16:creationId xmlns:a16="http://schemas.microsoft.com/office/drawing/2014/main" id="{6C27C903-B41F-182D-EEEC-2466AE3F8478}"/>
              </a:ext>
            </a:extLst>
          </p:cNvPr>
          <p:cNvSpPr/>
          <p:nvPr/>
        </p:nvSpPr>
        <p:spPr>
          <a:xfrm>
            <a:off x="4985928" y="4556910"/>
            <a:ext cx="2250932" cy="2159107"/>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Speech Bubble: Rectangle with Corners Rounded 17">
            <a:extLst>
              <a:ext uri="{FF2B5EF4-FFF2-40B4-BE49-F238E27FC236}">
                <a16:creationId xmlns:a16="http://schemas.microsoft.com/office/drawing/2014/main" id="{129A8874-52CF-EC97-282D-0B1891310F31}"/>
              </a:ext>
            </a:extLst>
          </p:cNvPr>
          <p:cNvSpPr/>
          <p:nvPr/>
        </p:nvSpPr>
        <p:spPr>
          <a:xfrm>
            <a:off x="4985927" y="2314228"/>
            <a:ext cx="2250932" cy="1905562"/>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Heute </a:t>
            </a:r>
            <a:r>
              <a:rPr lang="en-GB" sz="2400" dirty="0" err="1">
                <a:solidFill>
                  <a:schemeClr val="bg1"/>
                </a:solidFill>
              </a:rPr>
              <a:t>ist</a:t>
            </a:r>
            <a:r>
              <a:rPr lang="en-GB" sz="2400" dirty="0">
                <a:solidFill>
                  <a:schemeClr val="bg1"/>
                </a:solidFill>
              </a:rPr>
              <a:t> Freitag. Ich bin in Zurich! </a:t>
            </a:r>
            <a:r>
              <a:rPr lang="en-GB" sz="2400" dirty="0" err="1">
                <a:solidFill>
                  <a:schemeClr val="bg1"/>
                </a:solidFill>
              </a:rPr>
              <a:t>Hurra</a:t>
            </a:r>
            <a:r>
              <a:rPr lang="en-GB" sz="2400" dirty="0">
                <a:solidFill>
                  <a:schemeClr val="bg1"/>
                </a:solidFill>
              </a:rPr>
              <a:t>!</a:t>
            </a:r>
          </a:p>
        </p:txBody>
      </p:sp>
      <p:pic>
        <p:nvPicPr>
          <p:cNvPr id="21" name="Google Shape;338;p8">
            <a:hlinkClick r:id="" action="ppaction://noaction">
              <a:snd r:embed="rId11" name="T3_W1_20.5.wav"/>
            </a:hlinkClick>
            <a:extLst>
              <a:ext uri="{FF2B5EF4-FFF2-40B4-BE49-F238E27FC236}">
                <a16:creationId xmlns:a16="http://schemas.microsoft.com/office/drawing/2014/main" id="{A726AE2C-5B6A-0EA7-3BA7-BBACFB9662BD}"/>
              </a:ext>
            </a:extLst>
          </p:cNvPr>
          <p:cNvPicPr preferRelativeResize="0"/>
          <p:nvPr/>
        </p:nvPicPr>
        <p:blipFill rotWithShape="1">
          <a:blip r:embed="rId9">
            <a:alphaModFix/>
          </a:blip>
          <a:srcRect/>
          <a:stretch/>
        </p:blipFill>
        <p:spPr>
          <a:xfrm>
            <a:off x="4849234" y="1981718"/>
            <a:ext cx="534978" cy="523220"/>
          </a:xfrm>
          <a:prstGeom prst="rect">
            <a:avLst/>
          </a:prstGeom>
          <a:noFill/>
          <a:ln>
            <a:noFill/>
          </a:ln>
          <a:effectLst>
            <a:outerShdw blurRad="50800" dist="38100" dir="5400000" algn="t" rotWithShape="0">
              <a:prstClr val="black">
                <a:alpha val="40000"/>
              </a:prstClr>
            </a:outerShdw>
          </a:effectLst>
        </p:spPr>
      </p:pic>
      <p:sp>
        <p:nvSpPr>
          <p:cNvPr id="22" name="Rectangle: Rounded Corners 21">
            <a:extLst>
              <a:ext uri="{FF2B5EF4-FFF2-40B4-BE49-F238E27FC236}">
                <a16:creationId xmlns:a16="http://schemas.microsoft.com/office/drawing/2014/main" id="{E93A542C-0F54-A80F-43DB-960D21B8F03F}"/>
              </a:ext>
            </a:extLst>
          </p:cNvPr>
          <p:cNvSpPr/>
          <p:nvPr/>
        </p:nvSpPr>
        <p:spPr>
          <a:xfrm>
            <a:off x="7376284" y="4539619"/>
            <a:ext cx="2250932" cy="2159107"/>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Speech Bubble: Rectangle with Corners Rounded 22">
            <a:extLst>
              <a:ext uri="{FF2B5EF4-FFF2-40B4-BE49-F238E27FC236}">
                <a16:creationId xmlns:a16="http://schemas.microsoft.com/office/drawing/2014/main" id="{74E068C5-33D5-DFDA-8C56-F8374EBBA239}"/>
              </a:ext>
            </a:extLst>
          </p:cNvPr>
          <p:cNvSpPr/>
          <p:nvPr/>
        </p:nvSpPr>
        <p:spPr>
          <a:xfrm>
            <a:off x="7376283" y="2296937"/>
            <a:ext cx="2250932" cy="1905562"/>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Heute </a:t>
            </a:r>
            <a:r>
              <a:rPr lang="en-GB" sz="2400" dirty="0" err="1">
                <a:solidFill>
                  <a:schemeClr val="bg1"/>
                </a:solidFill>
              </a:rPr>
              <a:t>ist</a:t>
            </a:r>
            <a:r>
              <a:rPr lang="en-GB" sz="2400" dirty="0">
                <a:solidFill>
                  <a:schemeClr val="bg1"/>
                </a:solidFill>
              </a:rPr>
              <a:t> Sonntag. Heute </a:t>
            </a:r>
            <a:r>
              <a:rPr lang="en-GB" sz="2400" dirty="0" err="1">
                <a:solidFill>
                  <a:schemeClr val="bg1"/>
                </a:solidFill>
              </a:rPr>
              <a:t>ist</a:t>
            </a:r>
            <a:r>
              <a:rPr lang="en-GB" sz="2400" dirty="0">
                <a:solidFill>
                  <a:schemeClr val="bg1"/>
                </a:solidFill>
              </a:rPr>
              <a:t> wunderbar.</a:t>
            </a:r>
          </a:p>
        </p:txBody>
      </p:sp>
      <p:pic>
        <p:nvPicPr>
          <p:cNvPr id="24" name="Google Shape;338;p8">
            <a:hlinkClick r:id="" action="ppaction://noaction">
              <a:snd r:embed="rId12" name="T3_W1_20.6.wav"/>
            </a:hlinkClick>
            <a:extLst>
              <a:ext uri="{FF2B5EF4-FFF2-40B4-BE49-F238E27FC236}">
                <a16:creationId xmlns:a16="http://schemas.microsoft.com/office/drawing/2014/main" id="{FDCA5F2C-BE26-E2D7-A1F3-FA085ED795B0}"/>
              </a:ext>
            </a:extLst>
          </p:cNvPr>
          <p:cNvPicPr preferRelativeResize="0"/>
          <p:nvPr/>
        </p:nvPicPr>
        <p:blipFill rotWithShape="1">
          <a:blip r:embed="rId9">
            <a:alphaModFix/>
          </a:blip>
          <a:srcRect/>
          <a:stretch/>
        </p:blipFill>
        <p:spPr>
          <a:xfrm>
            <a:off x="7236353" y="1964427"/>
            <a:ext cx="534978" cy="523220"/>
          </a:xfrm>
          <a:prstGeom prst="rect">
            <a:avLst/>
          </a:prstGeom>
          <a:noFill/>
          <a:ln>
            <a:noFill/>
          </a:ln>
          <a:effectLst>
            <a:outerShdw blurRad="50800" dist="38100" dir="5400000" algn="t" rotWithShape="0">
              <a:prstClr val="black">
                <a:alpha val="40000"/>
              </a:prstClr>
            </a:outerShdw>
          </a:effectLst>
        </p:spPr>
      </p:pic>
      <p:sp>
        <p:nvSpPr>
          <p:cNvPr id="27" name="Rectangle: Rounded Corners 26">
            <a:extLst>
              <a:ext uri="{FF2B5EF4-FFF2-40B4-BE49-F238E27FC236}">
                <a16:creationId xmlns:a16="http://schemas.microsoft.com/office/drawing/2014/main" id="{D4DF4B5A-0816-DB27-0702-E88CB8912A1F}"/>
              </a:ext>
            </a:extLst>
          </p:cNvPr>
          <p:cNvSpPr/>
          <p:nvPr/>
        </p:nvSpPr>
        <p:spPr>
          <a:xfrm>
            <a:off x="9766639" y="4539619"/>
            <a:ext cx="2250932" cy="2159107"/>
          </a:xfrm>
          <a:prstGeom prst="roundRect">
            <a:avLst/>
          </a:prstGeom>
          <a:no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peech Bubble: Rectangle with Corners Rounded 27">
            <a:extLst>
              <a:ext uri="{FF2B5EF4-FFF2-40B4-BE49-F238E27FC236}">
                <a16:creationId xmlns:a16="http://schemas.microsoft.com/office/drawing/2014/main" id="{CD45D1CB-2430-4ECF-7939-6283F789FEE7}"/>
              </a:ext>
            </a:extLst>
          </p:cNvPr>
          <p:cNvSpPr/>
          <p:nvPr/>
        </p:nvSpPr>
        <p:spPr>
          <a:xfrm>
            <a:off x="9766638" y="2296937"/>
            <a:ext cx="2250932" cy="1905562"/>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Morgen </a:t>
            </a:r>
            <a:r>
              <a:rPr lang="en-GB" sz="2400" dirty="0" err="1">
                <a:solidFill>
                  <a:schemeClr val="bg1"/>
                </a:solidFill>
              </a:rPr>
              <a:t>ist</a:t>
            </a:r>
            <a:r>
              <a:rPr lang="en-GB" sz="2400" dirty="0">
                <a:solidFill>
                  <a:schemeClr val="bg1"/>
                </a:solidFill>
              </a:rPr>
              <a:t> Montag. Mein </a:t>
            </a:r>
            <a:r>
              <a:rPr lang="en-GB" sz="2400" dirty="0" err="1">
                <a:solidFill>
                  <a:schemeClr val="bg1"/>
                </a:solidFill>
              </a:rPr>
              <a:t>Lieblingstag</a:t>
            </a:r>
            <a:r>
              <a:rPr lang="en-GB" sz="2400" dirty="0">
                <a:solidFill>
                  <a:schemeClr val="bg1"/>
                </a:solidFill>
              </a:rPr>
              <a:t>!</a:t>
            </a:r>
          </a:p>
        </p:txBody>
      </p:sp>
      <p:pic>
        <p:nvPicPr>
          <p:cNvPr id="29" name="Google Shape;338;p8">
            <a:hlinkClick r:id="" action="ppaction://noaction">
              <a:snd r:embed="rId13" name="T3_W1_20.7.wav"/>
            </a:hlinkClick>
            <a:extLst>
              <a:ext uri="{FF2B5EF4-FFF2-40B4-BE49-F238E27FC236}">
                <a16:creationId xmlns:a16="http://schemas.microsoft.com/office/drawing/2014/main" id="{7E94FFE8-AE45-8F05-58B6-87315C045DA9}"/>
              </a:ext>
            </a:extLst>
          </p:cNvPr>
          <p:cNvPicPr preferRelativeResize="0"/>
          <p:nvPr/>
        </p:nvPicPr>
        <p:blipFill rotWithShape="1">
          <a:blip r:embed="rId9">
            <a:alphaModFix/>
          </a:blip>
          <a:srcRect/>
          <a:stretch/>
        </p:blipFill>
        <p:spPr>
          <a:xfrm>
            <a:off x="9615745" y="1964427"/>
            <a:ext cx="534978" cy="523220"/>
          </a:xfrm>
          <a:prstGeom prst="rect">
            <a:avLst/>
          </a:prstGeom>
          <a:noFill/>
          <a:ln>
            <a:noFill/>
          </a:ln>
          <a:effectLst>
            <a:outerShdw blurRad="50800" dist="38100" dir="5400000" algn="t" rotWithShape="0">
              <a:prstClr val="black">
                <a:alpha val="40000"/>
              </a:prstClr>
            </a:outerShdw>
          </a:effectLst>
        </p:spPr>
      </p:pic>
      <p:sp>
        <p:nvSpPr>
          <p:cNvPr id="30" name="TextBox 29">
            <a:extLst>
              <a:ext uri="{FF2B5EF4-FFF2-40B4-BE49-F238E27FC236}">
                <a16:creationId xmlns:a16="http://schemas.microsoft.com/office/drawing/2014/main" id="{AD0CD8E3-7637-CF70-BA8B-CB752FFD4200}"/>
              </a:ext>
            </a:extLst>
          </p:cNvPr>
          <p:cNvSpPr txBox="1"/>
          <p:nvPr/>
        </p:nvSpPr>
        <p:spPr>
          <a:xfrm>
            <a:off x="34314" y="1212602"/>
            <a:ext cx="10004080" cy="830997"/>
          </a:xfrm>
          <a:prstGeom prst="rect">
            <a:avLst/>
          </a:prstGeom>
          <a:noFill/>
        </p:spPr>
        <p:txBody>
          <a:bodyPr wrap="square" rtlCol="0">
            <a:spAutoFit/>
          </a:bodyPr>
          <a:lstStyle/>
          <a:p>
            <a:r>
              <a:rPr lang="en-GB" sz="2400" dirty="0" err="1">
                <a:solidFill>
                  <a:srgbClr val="002060"/>
                </a:solidFill>
              </a:rPr>
              <a:t>Lias</a:t>
            </a:r>
            <a:r>
              <a:rPr lang="en-GB" sz="2400" dirty="0">
                <a:solidFill>
                  <a:srgbClr val="002060"/>
                </a:solidFill>
              </a:rPr>
              <a:t> and Ronja are going to Zurich for </a:t>
            </a:r>
            <a:r>
              <a:rPr lang="en-GB" sz="2400" dirty="0" err="1">
                <a:solidFill>
                  <a:srgbClr val="002060"/>
                </a:solidFill>
              </a:rPr>
              <a:t>Sechseläuten</a:t>
            </a:r>
            <a:r>
              <a:rPr lang="en-GB" sz="2400" dirty="0">
                <a:solidFill>
                  <a:srgbClr val="002060"/>
                </a:solidFill>
              </a:rPr>
              <a:t>. </a:t>
            </a:r>
          </a:p>
          <a:p>
            <a:r>
              <a:rPr lang="en-GB" sz="2400" dirty="0" err="1">
                <a:solidFill>
                  <a:srgbClr val="002060"/>
                </a:solidFill>
              </a:rPr>
              <a:t>Lias</a:t>
            </a:r>
            <a:r>
              <a:rPr lang="en-GB" sz="2400" dirty="0">
                <a:solidFill>
                  <a:srgbClr val="002060"/>
                </a:solidFill>
              </a:rPr>
              <a:t> messages Gabriel about his week. </a:t>
            </a:r>
          </a:p>
        </p:txBody>
      </p:sp>
      <p:pic>
        <p:nvPicPr>
          <p:cNvPr id="32" name="Picture 31" descr="A cartoon of a person&#10;&#10;Description automatically generated">
            <a:extLst>
              <a:ext uri="{FF2B5EF4-FFF2-40B4-BE49-F238E27FC236}">
                <a16:creationId xmlns:a16="http://schemas.microsoft.com/office/drawing/2014/main" id="{87E258D6-B5E9-A39F-E43B-475076F5C93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932899" y="90066"/>
            <a:ext cx="534978" cy="2038311"/>
          </a:xfrm>
          <a:prstGeom prst="rect">
            <a:avLst/>
          </a:prstGeom>
        </p:spPr>
      </p:pic>
      <p:pic>
        <p:nvPicPr>
          <p:cNvPr id="37" name="Picture 36" descr="A cartoon of a person with his hands in his pockets&#10;&#10;Description automatically generated">
            <a:extLst>
              <a:ext uri="{FF2B5EF4-FFF2-40B4-BE49-F238E27FC236}">
                <a16:creationId xmlns:a16="http://schemas.microsoft.com/office/drawing/2014/main" id="{9CA745AE-9B88-31DE-B551-16243086445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089654" y="12554"/>
            <a:ext cx="832846" cy="2155447"/>
          </a:xfrm>
          <a:prstGeom prst="rect">
            <a:avLst/>
          </a:prstGeom>
        </p:spPr>
      </p:pic>
      <p:pic>
        <p:nvPicPr>
          <p:cNvPr id="38" name="Picture 37" descr="A cartoon of a person&#10;&#10;Description automatically generated">
            <a:extLst>
              <a:ext uri="{FF2B5EF4-FFF2-40B4-BE49-F238E27FC236}">
                <a16:creationId xmlns:a16="http://schemas.microsoft.com/office/drawing/2014/main" id="{80021121-5E2C-A316-16F1-49C31370600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6360" y="4600016"/>
            <a:ext cx="534978" cy="2038311"/>
          </a:xfrm>
          <a:prstGeom prst="rect">
            <a:avLst/>
          </a:prstGeom>
        </p:spPr>
      </p:pic>
      <p:pic>
        <p:nvPicPr>
          <p:cNvPr id="43" name="Picture 42">
            <a:extLst>
              <a:ext uri="{FF2B5EF4-FFF2-40B4-BE49-F238E27FC236}">
                <a16:creationId xmlns:a16="http://schemas.microsoft.com/office/drawing/2014/main" id="{775F268D-4196-975F-7910-D625B3F9AF13}"/>
              </a:ext>
            </a:extLst>
          </p:cNvPr>
          <p:cNvPicPr>
            <a:picLocks noChangeAspect="1"/>
          </p:cNvPicPr>
          <p:nvPr/>
        </p:nvPicPr>
        <p:blipFill rotWithShape="1">
          <a:blip r:embed="rId16"/>
          <a:srcRect t="13688" b="-1"/>
          <a:stretch/>
        </p:blipFill>
        <p:spPr>
          <a:xfrm>
            <a:off x="911338" y="5353397"/>
            <a:ext cx="1615198" cy="1103990"/>
          </a:xfrm>
          <a:prstGeom prst="rect">
            <a:avLst/>
          </a:prstGeom>
        </p:spPr>
      </p:pic>
      <p:sp>
        <p:nvSpPr>
          <p:cNvPr id="45" name="Rectangle 44">
            <a:extLst>
              <a:ext uri="{FF2B5EF4-FFF2-40B4-BE49-F238E27FC236}">
                <a16:creationId xmlns:a16="http://schemas.microsoft.com/office/drawing/2014/main" id="{CBF56675-2981-67D3-2D57-121EF0A54EFC}"/>
              </a:ext>
            </a:extLst>
          </p:cNvPr>
          <p:cNvSpPr/>
          <p:nvPr/>
        </p:nvSpPr>
        <p:spPr>
          <a:xfrm>
            <a:off x="911338" y="5295207"/>
            <a:ext cx="576436" cy="19119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4" name="Arrow: Down 43">
            <a:extLst>
              <a:ext uri="{FF2B5EF4-FFF2-40B4-BE49-F238E27FC236}">
                <a16:creationId xmlns:a16="http://schemas.microsoft.com/office/drawing/2014/main" id="{1B0E3E65-A204-20D9-A70B-996AC269F985}"/>
              </a:ext>
            </a:extLst>
          </p:cNvPr>
          <p:cNvSpPr/>
          <p:nvPr/>
        </p:nvSpPr>
        <p:spPr>
          <a:xfrm>
            <a:off x="1255222" y="4984230"/>
            <a:ext cx="191094" cy="634941"/>
          </a:xfrm>
          <a:prstGeom prst="downArrow">
            <a:avLst/>
          </a:prstGeom>
          <a:solidFill>
            <a:srgbClr val="FF0066"/>
          </a:solidFill>
          <a:ln>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6" name="Picture 45" descr="A cartoon of a person&#10;&#10;Description automatically generated">
            <a:extLst>
              <a:ext uri="{FF2B5EF4-FFF2-40B4-BE49-F238E27FC236}">
                <a16:creationId xmlns:a16="http://schemas.microsoft.com/office/drawing/2014/main" id="{DCEB1A0A-36A2-AEEE-2D08-6661F3F022E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743234" y="4617307"/>
            <a:ext cx="534978" cy="2038311"/>
          </a:xfrm>
          <a:prstGeom prst="rect">
            <a:avLst/>
          </a:prstGeom>
        </p:spPr>
      </p:pic>
      <p:pic>
        <p:nvPicPr>
          <p:cNvPr id="2052" name="Picture 4" descr="Free home house icon vector">
            <a:extLst>
              <a:ext uri="{FF2B5EF4-FFF2-40B4-BE49-F238E27FC236}">
                <a16:creationId xmlns:a16="http://schemas.microsoft.com/office/drawing/2014/main" id="{2AC98879-2111-C99A-FB25-DA4725CAF403}"/>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347248" y="5048474"/>
            <a:ext cx="1421793" cy="1344014"/>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descr="A cartoon of a person&#10;&#10;Description automatically generated">
            <a:extLst>
              <a:ext uri="{FF2B5EF4-FFF2-40B4-BE49-F238E27FC236}">
                <a16:creationId xmlns:a16="http://schemas.microsoft.com/office/drawing/2014/main" id="{48FCFC56-2936-F7B9-B076-2C60EEE3022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095672" y="4626242"/>
            <a:ext cx="534978" cy="2038311"/>
          </a:xfrm>
          <a:prstGeom prst="rect">
            <a:avLst/>
          </a:prstGeom>
        </p:spPr>
      </p:pic>
      <p:pic>
        <p:nvPicPr>
          <p:cNvPr id="2054" name="Picture 6" descr="Free Bridge City photo and picture">
            <a:extLst>
              <a:ext uri="{FF2B5EF4-FFF2-40B4-BE49-F238E27FC236}">
                <a16:creationId xmlns:a16="http://schemas.microsoft.com/office/drawing/2014/main" id="{AB730000-8968-B483-5983-FF44ED055728}"/>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630650" y="5090433"/>
            <a:ext cx="1557573" cy="1057475"/>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cartoon of a person&#10;&#10;Description automatically generated">
            <a:extLst>
              <a:ext uri="{FF2B5EF4-FFF2-40B4-BE49-F238E27FC236}">
                <a16:creationId xmlns:a16="http://schemas.microsoft.com/office/drawing/2014/main" id="{C0512006-BB40-A185-1967-F7563BDFBBF0}"/>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504987" y="4600016"/>
            <a:ext cx="534978" cy="2038311"/>
          </a:xfrm>
          <a:prstGeom prst="rect">
            <a:avLst/>
          </a:prstGeom>
        </p:spPr>
      </p:pic>
      <p:pic>
        <p:nvPicPr>
          <p:cNvPr id="51" name="Picture 50">
            <a:extLst>
              <a:ext uri="{FF2B5EF4-FFF2-40B4-BE49-F238E27FC236}">
                <a16:creationId xmlns:a16="http://schemas.microsoft.com/office/drawing/2014/main" id="{5C19EDEF-91FC-6BAA-FCC8-AE54A01B6CA2}"/>
              </a:ext>
            </a:extLst>
          </p:cNvPr>
          <p:cNvPicPr>
            <a:picLocks noChangeAspect="1"/>
          </p:cNvPicPr>
          <p:nvPr/>
        </p:nvPicPr>
        <p:blipFill rotWithShape="1">
          <a:blip r:embed="rId19"/>
          <a:srcRect l="23560" t="23127" r="10059" b="13776"/>
          <a:stretch/>
        </p:blipFill>
        <p:spPr>
          <a:xfrm>
            <a:off x="8080186" y="5099357"/>
            <a:ext cx="1506809" cy="1074209"/>
          </a:xfrm>
          <a:prstGeom prst="rect">
            <a:avLst/>
          </a:prstGeom>
        </p:spPr>
      </p:pic>
      <p:pic>
        <p:nvPicPr>
          <p:cNvPr id="54" name="Picture 53">
            <a:extLst>
              <a:ext uri="{FF2B5EF4-FFF2-40B4-BE49-F238E27FC236}">
                <a16:creationId xmlns:a16="http://schemas.microsoft.com/office/drawing/2014/main" id="{AFE5ECD0-7B13-27AC-379E-FE59CDAE3CFB}"/>
              </a:ext>
            </a:extLst>
          </p:cNvPr>
          <p:cNvPicPr>
            <a:picLocks noChangeAspect="1"/>
          </p:cNvPicPr>
          <p:nvPr/>
        </p:nvPicPr>
        <p:blipFill>
          <a:blip r:embed="rId20"/>
          <a:stretch>
            <a:fillRect/>
          </a:stretch>
        </p:blipFill>
        <p:spPr>
          <a:xfrm>
            <a:off x="10465325" y="5053881"/>
            <a:ext cx="1507440" cy="1130580"/>
          </a:xfrm>
          <a:prstGeom prst="rect">
            <a:avLst/>
          </a:prstGeom>
        </p:spPr>
      </p:pic>
      <p:pic>
        <p:nvPicPr>
          <p:cNvPr id="56" name="Picture 55" descr="A cartoon of a person&#10;&#10;Description automatically generated">
            <a:extLst>
              <a:ext uri="{FF2B5EF4-FFF2-40B4-BE49-F238E27FC236}">
                <a16:creationId xmlns:a16="http://schemas.microsoft.com/office/drawing/2014/main" id="{C770029D-9F99-4F87-95A1-D8EE097188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85542" y="4577068"/>
            <a:ext cx="534978" cy="2038311"/>
          </a:xfrm>
          <a:prstGeom prst="rect">
            <a:avLst/>
          </a:prstGeom>
        </p:spPr>
      </p:pic>
      <p:sp>
        <p:nvSpPr>
          <p:cNvPr id="57" name="Rectangle 56">
            <a:extLst>
              <a:ext uri="{FF2B5EF4-FFF2-40B4-BE49-F238E27FC236}">
                <a16:creationId xmlns:a16="http://schemas.microsoft.com/office/drawing/2014/main" id="{ED85705B-0B65-E033-05F6-6EC76475275F}"/>
              </a:ext>
            </a:extLst>
          </p:cNvPr>
          <p:cNvSpPr/>
          <p:nvPr/>
        </p:nvSpPr>
        <p:spPr>
          <a:xfrm>
            <a:off x="643849" y="2498633"/>
            <a:ext cx="1006745"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__1__</a:t>
            </a:r>
          </a:p>
        </p:txBody>
      </p:sp>
      <p:sp>
        <p:nvSpPr>
          <p:cNvPr id="58" name="Rectangle 57">
            <a:extLst>
              <a:ext uri="{FF2B5EF4-FFF2-40B4-BE49-F238E27FC236}">
                <a16:creationId xmlns:a16="http://schemas.microsoft.com/office/drawing/2014/main" id="{4DDEB5B9-1DB0-FB51-65B3-6E19A1556123}"/>
              </a:ext>
            </a:extLst>
          </p:cNvPr>
          <p:cNvSpPr/>
          <p:nvPr/>
        </p:nvSpPr>
        <p:spPr>
          <a:xfrm>
            <a:off x="413346" y="2898967"/>
            <a:ext cx="1572419"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__2__</a:t>
            </a:r>
          </a:p>
        </p:txBody>
      </p:sp>
      <p:sp>
        <p:nvSpPr>
          <p:cNvPr id="59" name="Rectangle 58">
            <a:extLst>
              <a:ext uri="{FF2B5EF4-FFF2-40B4-BE49-F238E27FC236}">
                <a16:creationId xmlns:a16="http://schemas.microsoft.com/office/drawing/2014/main" id="{6C79E54E-5704-C14C-0E70-288299107B7B}"/>
              </a:ext>
            </a:extLst>
          </p:cNvPr>
          <p:cNvSpPr/>
          <p:nvPr/>
        </p:nvSpPr>
        <p:spPr>
          <a:xfrm>
            <a:off x="2959418" y="2479575"/>
            <a:ext cx="1182501"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__3__</a:t>
            </a:r>
          </a:p>
        </p:txBody>
      </p:sp>
      <p:sp>
        <p:nvSpPr>
          <p:cNvPr id="60" name="Rectangle 59">
            <a:extLst>
              <a:ext uri="{FF2B5EF4-FFF2-40B4-BE49-F238E27FC236}">
                <a16:creationId xmlns:a16="http://schemas.microsoft.com/office/drawing/2014/main" id="{5F8522FB-4AB1-220C-8EAA-C12805647095}"/>
              </a:ext>
            </a:extLst>
          </p:cNvPr>
          <p:cNvSpPr/>
          <p:nvPr/>
        </p:nvSpPr>
        <p:spPr>
          <a:xfrm>
            <a:off x="2792005" y="2887702"/>
            <a:ext cx="1863122"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__4__</a:t>
            </a:r>
          </a:p>
        </p:txBody>
      </p:sp>
      <p:sp>
        <p:nvSpPr>
          <p:cNvPr id="61" name="Rectangle 60">
            <a:extLst>
              <a:ext uri="{FF2B5EF4-FFF2-40B4-BE49-F238E27FC236}">
                <a16:creationId xmlns:a16="http://schemas.microsoft.com/office/drawing/2014/main" id="{66A1DBE4-983C-2C33-4F85-7DB1E6D4C12F}"/>
              </a:ext>
            </a:extLst>
          </p:cNvPr>
          <p:cNvSpPr/>
          <p:nvPr/>
        </p:nvSpPr>
        <p:spPr>
          <a:xfrm>
            <a:off x="5226935" y="2499477"/>
            <a:ext cx="1182501"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__5__</a:t>
            </a:r>
          </a:p>
        </p:txBody>
      </p:sp>
      <p:sp>
        <p:nvSpPr>
          <p:cNvPr id="63" name="Rectangle 62">
            <a:extLst>
              <a:ext uri="{FF2B5EF4-FFF2-40B4-BE49-F238E27FC236}">
                <a16:creationId xmlns:a16="http://schemas.microsoft.com/office/drawing/2014/main" id="{6A69A1A9-ABD3-3EF4-510F-5FB16C33E750}"/>
              </a:ext>
            </a:extLst>
          </p:cNvPr>
          <p:cNvSpPr/>
          <p:nvPr/>
        </p:nvSpPr>
        <p:spPr>
          <a:xfrm>
            <a:off x="5095672" y="2866354"/>
            <a:ext cx="1273216"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__6__</a:t>
            </a:r>
          </a:p>
        </p:txBody>
      </p:sp>
      <p:sp>
        <p:nvSpPr>
          <p:cNvPr id="64" name="Rectangle 63">
            <a:extLst>
              <a:ext uri="{FF2B5EF4-FFF2-40B4-BE49-F238E27FC236}">
                <a16:creationId xmlns:a16="http://schemas.microsoft.com/office/drawing/2014/main" id="{9D51D375-0E37-E2A8-E7F8-108F859E9458}"/>
              </a:ext>
            </a:extLst>
          </p:cNvPr>
          <p:cNvSpPr/>
          <p:nvPr/>
        </p:nvSpPr>
        <p:spPr>
          <a:xfrm>
            <a:off x="7652665" y="2432204"/>
            <a:ext cx="1182501"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__7__</a:t>
            </a:r>
          </a:p>
        </p:txBody>
      </p:sp>
      <p:sp>
        <p:nvSpPr>
          <p:cNvPr id="67" name="Rectangle 66">
            <a:extLst>
              <a:ext uri="{FF2B5EF4-FFF2-40B4-BE49-F238E27FC236}">
                <a16:creationId xmlns:a16="http://schemas.microsoft.com/office/drawing/2014/main" id="{E073E369-051E-3CFB-519D-904136233994}"/>
              </a:ext>
            </a:extLst>
          </p:cNvPr>
          <p:cNvSpPr/>
          <p:nvPr/>
        </p:nvSpPr>
        <p:spPr>
          <a:xfrm>
            <a:off x="7485252" y="2840331"/>
            <a:ext cx="1863122"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__8__</a:t>
            </a:r>
          </a:p>
        </p:txBody>
      </p:sp>
      <p:sp>
        <p:nvSpPr>
          <p:cNvPr id="75" name="Rectangle 74">
            <a:extLst>
              <a:ext uri="{FF2B5EF4-FFF2-40B4-BE49-F238E27FC236}">
                <a16:creationId xmlns:a16="http://schemas.microsoft.com/office/drawing/2014/main" id="{DDF5A352-4C17-BB3B-C888-8A7BE5FB4F32}"/>
              </a:ext>
            </a:extLst>
          </p:cNvPr>
          <p:cNvSpPr/>
          <p:nvPr/>
        </p:nvSpPr>
        <p:spPr>
          <a:xfrm>
            <a:off x="10133902" y="2443010"/>
            <a:ext cx="1182501"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__9__</a:t>
            </a:r>
          </a:p>
        </p:txBody>
      </p:sp>
      <p:sp>
        <p:nvSpPr>
          <p:cNvPr id="76" name="Rectangle 75">
            <a:extLst>
              <a:ext uri="{FF2B5EF4-FFF2-40B4-BE49-F238E27FC236}">
                <a16:creationId xmlns:a16="http://schemas.microsoft.com/office/drawing/2014/main" id="{76DCEED3-2497-DEF8-E7BF-A88BD6CC805D}"/>
              </a:ext>
            </a:extLst>
          </p:cNvPr>
          <p:cNvSpPr/>
          <p:nvPr/>
        </p:nvSpPr>
        <p:spPr>
          <a:xfrm>
            <a:off x="9999741" y="2851137"/>
            <a:ext cx="1863122" cy="423051"/>
          </a:xfrm>
          <a:prstGeom prst="rect">
            <a:avLst/>
          </a:prstGeom>
          <a:solidFill>
            <a:srgbClr val="0020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000" b="1" dirty="0"/>
              <a:t>__10__</a:t>
            </a:r>
          </a:p>
        </p:txBody>
      </p:sp>
      <p:sp>
        <p:nvSpPr>
          <p:cNvPr id="90" name="Speech Bubble: Rectangle with Corners Rounded 89">
            <a:extLst>
              <a:ext uri="{FF2B5EF4-FFF2-40B4-BE49-F238E27FC236}">
                <a16:creationId xmlns:a16="http://schemas.microsoft.com/office/drawing/2014/main" id="{6F92821C-182B-143F-D01E-6445898EDDF4}"/>
              </a:ext>
            </a:extLst>
          </p:cNvPr>
          <p:cNvSpPr/>
          <p:nvPr/>
        </p:nvSpPr>
        <p:spPr>
          <a:xfrm>
            <a:off x="219235" y="4543102"/>
            <a:ext cx="2250932" cy="2172915"/>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Today is Tuesday. I am in Biel.</a:t>
            </a:r>
          </a:p>
        </p:txBody>
      </p:sp>
      <p:sp>
        <p:nvSpPr>
          <p:cNvPr id="91" name="Speech Bubble: Rectangle with Corners Rounded 90">
            <a:extLst>
              <a:ext uri="{FF2B5EF4-FFF2-40B4-BE49-F238E27FC236}">
                <a16:creationId xmlns:a16="http://schemas.microsoft.com/office/drawing/2014/main" id="{B08243E5-15AE-AAC6-2504-158C4048E946}"/>
              </a:ext>
            </a:extLst>
          </p:cNvPr>
          <p:cNvSpPr/>
          <p:nvPr/>
        </p:nvSpPr>
        <p:spPr>
          <a:xfrm>
            <a:off x="2609591" y="4525811"/>
            <a:ext cx="2250932" cy="2172915"/>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Tomorrow is Thursday. I am at home.</a:t>
            </a:r>
          </a:p>
        </p:txBody>
      </p:sp>
      <p:sp>
        <p:nvSpPr>
          <p:cNvPr id="92" name="Speech Bubble: Rectangle with Corners Rounded 91">
            <a:extLst>
              <a:ext uri="{FF2B5EF4-FFF2-40B4-BE49-F238E27FC236}">
                <a16:creationId xmlns:a16="http://schemas.microsoft.com/office/drawing/2014/main" id="{3F7BFBE6-DE2F-1530-14BE-2E9B10368E6A}"/>
              </a:ext>
            </a:extLst>
          </p:cNvPr>
          <p:cNvSpPr/>
          <p:nvPr/>
        </p:nvSpPr>
        <p:spPr>
          <a:xfrm>
            <a:off x="4999947" y="4543102"/>
            <a:ext cx="2250932" cy="2172915"/>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Today is Friday. I am in Zurich! Hurrah!</a:t>
            </a:r>
          </a:p>
        </p:txBody>
      </p:sp>
      <p:sp>
        <p:nvSpPr>
          <p:cNvPr id="93" name="Speech Bubble: Rectangle with Corners Rounded 92">
            <a:extLst>
              <a:ext uri="{FF2B5EF4-FFF2-40B4-BE49-F238E27FC236}">
                <a16:creationId xmlns:a16="http://schemas.microsoft.com/office/drawing/2014/main" id="{7D45AF8E-449D-7462-31BF-5760BBA2A600}"/>
              </a:ext>
            </a:extLst>
          </p:cNvPr>
          <p:cNvSpPr/>
          <p:nvPr/>
        </p:nvSpPr>
        <p:spPr>
          <a:xfrm>
            <a:off x="7390303" y="4525811"/>
            <a:ext cx="2250932" cy="2172915"/>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Today is Sunday. Today is wonderful.</a:t>
            </a:r>
          </a:p>
        </p:txBody>
      </p:sp>
      <p:sp>
        <p:nvSpPr>
          <p:cNvPr id="94" name="Speech Bubble: Rectangle with Corners Rounded 93">
            <a:extLst>
              <a:ext uri="{FF2B5EF4-FFF2-40B4-BE49-F238E27FC236}">
                <a16:creationId xmlns:a16="http://schemas.microsoft.com/office/drawing/2014/main" id="{58BC4F8E-A725-ED9B-C44F-F755816EEF37}"/>
              </a:ext>
            </a:extLst>
          </p:cNvPr>
          <p:cNvSpPr/>
          <p:nvPr/>
        </p:nvSpPr>
        <p:spPr>
          <a:xfrm>
            <a:off x="9780658" y="4525811"/>
            <a:ext cx="2250932" cy="2172915"/>
          </a:xfrm>
          <a:prstGeom prst="wedgeRoundRectCallout">
            <a:avLst/>
          </a:prstGeom>
          <a:solidFill>
            <a:srgbClr val="002060"/>
          </a:solidFill>
          <a:ln>
            <a:solidFill>
              <a:srgbClr val="00206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2400" dirty="0">
                <a:solidFill>
                  <a:schemeClr val="bg1"/>
                </a:solidFill>
              </a:rPr>
              <a:t>Tomorrow is Monday. My favourite day!</a:t>
            </a:r>
          </a:p>
        </p:txBody>
      </p:sp>
    </p:spTree>
    <p:extLst>
      <p:ext uri="{BB962C8B-B14F-4D97-AF65-F5344CB8AC3E}">
        <p14:creationId xmlns:p14="http://schemas.microsoft.com/office/powerpoint/2010/main" val="4013690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7"/>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5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5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6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6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9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7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76"/>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8" grpId="0" animBg="1"/>
      <p:bldP spid="59" grpId="0" animBg="1"/>
      <p:bldP spid="60" grpId="0" animBg="1"/>
      <p:bldP spid="61" grpId="0" animBg="1"/>
      <p:bldP spid="63" grpId="0" animBg="1"/>
      <p:bldP spid="64" grpId="0" animBg="1"/>
      <p:bldP spid="67" grpId="0" animBg="1"/>
      <p:bldP spid="75" grpId="0" animBg="1"/>
      <p:bldP spid="76" grpId="0" animBg="1"/>
      <p:bldP spid="90" grpId="0" animBg="1"/>
      <p:bldP spid="91" grpId="0" animBg="1"/>
      <p:bldP spid="92" grpId="0" animBg="1"/>
      <p:bldP spid="93" grpId="0" animBg="1"/>
      <p:bldP spid="9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429261" y="670168"/>
            <a:ext cx="3289336" cy="518040"/>
          </a:xfrm>
          <a:prstGeom prst="wedgeRoundRectCallout">
            <a:avLst>
              <a:gd name="adj1" fmla="val -59488"/>
              <a:gd name="adj2" fmla="val -20564"/>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white"/>
                </a:solidFill>
                <a:effectLst/>
                <a:uLnTx/>
                <a:uFillTx/>
                <a:latin typeface="Century Gothic"/>
                <a:ea typeface="+mn-ea"/>
                <a:cs typeface="+mn-cs"/>
              </a:rPr>
              <a:t>Mach </a:t>
            </a:r>
            <a:r>
              <a:rPr kumimoji="0" lang="en-GB" sz="2800" b="0" i="0" u="none" strike="noStrike" kern="1200" cap="none" spc="0" normalizeH="0" baseline="0" noProof="0" dirty="0" err="1">
                <a:ln>
                  <a:noFill/>
                </a:ln>
                <a:solidFill>
                  <a:prstClr val="white"/>
                </a:solidFill>
                <a:effectLst/>
                <a:uLnTx/>
                <a:uFillTx/>
                <a:latin typeface="Century Gothic"/>
                <a:ea typeface="+mn-ea"/>
                <a:cs typeface="+mn-cs"/>
              </a:rPr>
              <a:t>Sätze</a:t>
            </a:r>
            <a:r>
              <a:rPr kumimoji="0" lang="en-GB" sz="2800" b="0"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8" name="TextBox 17">
            <a:extLst>
              <a:ext uri="{FF2B5EF4-FFF2-40B4-BE49-F238E27FC236}">
                <a16:creationId xmlns:a16="http://schemas.microsoft.com/office/drawing/2014/main" id="{D0F8E13D-A44E-434E-8E7F-1D897CECC393}"/>
              </a:ext>
            </a:extLst>
          </p:cNvPr>
          <p:cNvSpPr txBox="1"/>
          <p:nvPr/>
        </p:nvSpPr>
        <p:spPr>
          <a:xfrm>
            <a:off x="1626083" y="3705118"/>
            <a:ext cx="2551086" cy="707886"/>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a:ea typeface="+mn-ea"/>
                <a:cs typeface="+mn-cs"/>
              </a:rPr>
              <a:t>Freitag</a:t>
            </a:r>
          </a:p>
        </p:txBody>
      </p:sp>
      <p:sp>
        <p:nvSpPr>
          <p:cNvPr id="31" name="TextBox 30">
            <a:extLst>
              <a:ext uri="{FF2B5EF4-FFF2-40B4-BE49-F238E27FC236}">
                <a16:creationId xmlns:a16="http://schemas.microsoft.com/office/drawing/2014/main" id="{35D5F462-0290-437E-AFDD-E43AE750FA02}"/>
              </a:ext>
            </a:extLst>
          </p:cNvPr>
          <p:cNvSpPr txBox="1"/>
          <p:nvPr/>
        </p:nvSpPr>
        <p:spPr>
          <a:xfrm>
            <a:off x="2765122" y="2776415"/>
            <a:ext cx="2996966" cy="707886"/>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a:ea typeface="+mn-ea"/>
                <a:cs typeface="+mn-cs"/>
              </a:rPr>
              <a:t>Dienstag</a:t>
            </a:r>
            <a:endParaRPr kumimoji="0" lang="en-GB" sz="4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E6D2157F-704E-41DF-B825-C5797F33F460}"/>
              </a:ext>
            </a:extLst>
          </p:cNvPr>
          <p:cNvSpPr txBox="1"/>
          <p:nvPr/>
        </p:nvSpPr>
        <p:spPr>
          <a:xfrm>
            <a:off x="131109" y="2776415"/>
            <a:ext cx="2450123" cy="707886"/>
          </a:xfrm>
          <a:prstGeom prst="rect">
            <a:avLst/>
          </a:prstGeom>
          <a:solidFill>
            <a:srgbClr val="FF00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a:ea typeface="+mn-ea"/>
                <a:cs typeface="+mn-cs"/>
              </a:rPr>
              <a:t>Montag</a:t>
            </a:r>
          </a:p>
        </p:txBody>
      </p:sp>
      <p:sp>
        <p:nvSpPr>
          <p:cNvPr id="21" name="TextBox 20">
            <a:extLst>
              <a:ext uri="{FF2B5EF4-FFF2-40B4-BE49-F238E27FC236}">
                <a16:creationId xmlns:a16="http://schemas.microsoft.com/office/drawing/2014/main" id="{FC23D1A1-A59D-4E2E-8875-BE494015A343}"/>
              </a:ext>
            </a:extLst>
          </p:cNvPr>
          <p:cNvSpPr txBox="1"/>
          <p:nvPr/>
        </p:nvSpPr>
        <p:spPr>
          <a:xfrm>
            <a:off x="5822267" y="2794128"/>
            <a:ext cx="2996966" cy="707886"/>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a:ea typeface="+mn-ea"/>
                <a:cs typeface="+mn-cs"/>
              </a:rPr>
              <a:t>Mittwoch</a:t>
            </a:r>
            <a:endParaRPr kumimoji="0" lang="en-GB" sz="4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AF476039-1029-46A0-89E4-3B25B0E4C42C}"/>
              </a:ext>
            </a:extLst>
          </p:cNvPr>
          <p:cNvSpPr txBox="1"/>
          <p:nvPr/>
        </p:nvSpPr>
        <p:spPr>
          <a:xfrm>
            <a:off x="8911178" y="2781239"/>
            <a:ext cx="3149713" cy="707886"/>
          </a:xfrm>
          <a:prstGeom prst="rect">
            <a:avLst/>
          </a:prstGeom>
          <a:solidFill>
            <a:srgbClr val="FFD10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a:ea typeface="+mn-ea"/>
                <a:cs typeface="+mn-cs"/>
              </a:rPr>
              <a:t>Donnerstag</a:t>
            </a:r>
            <a:endParaRPr kumimoji="0" lang="en-GB" sz="4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3" name="TextBox 22">
            <a:extLst>
              <a:ext uri="{FF2B5EF4-FFF2-40B4-BE49-F238E27FC236}">
                <a16:creationId xmlns:a16="http://schemas.microsoft.com/office/drawing/2014/main" id="{DD1143DD-A5BE-4B53-8C59-A885BEEC4A0C}"/>
              </a:ext>
            </a:extLst>
          </p:cNvPr>
          <p:cNvSpPr txBox="1"/>
          <p:nvPr/>
        </p:nvSpPr>
        <p:spPr>
          <a:xfrm>
            <a:off x="4548672" y="3709929"/>
            <a:ext cx="2795103" cy="707886"/>
          </a:xfrm>
          <a:prstGeom prst="rect">
            <a:avLst/>
          </a:prstGeom>
          <a:solidFill>
            <a:srgbClr val="FF000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err="1">
                <a:ln>
                  <a:noFill/>
                </a:ln>
                <a:solidFill>
                  <a:prstClr val="white"/>
                </a:solidFill>
                <a:effectLst/>
                <a:uLnTx/>
                <a:uFillTx/>
                <a:latin typeface="Century Gothic"/>
                <a:ea typeface="+mn-ea"/>
                <a:cs typeface="+mn-cs"/>
              </a:rPr>
              <a:t>Samstag</a:t>
            </a:r>
            <a:endParaRPr kumimoji="0" lang="en-GB" sz="40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4" name="TextBox 23">
            <a:extLst>
              <a:ext uri="{FF2B5EF4-FFF2-40B4-BE49-F238E27FC236}">
                <a16:creationId xmlns:a16="http://schemas.microsoft.com/office/drawing/2014/main" id="{B47D98C2-75BB-469D-B59B-62B2DCFB82B0}"/>
              </a:ext>
            </a:extLst>
          </p:cNvPr>
          <p:cNvSpPr txBox="1"/>
          <p:nvPr/>
        </p:nvSpPr>
        <p:spPr>
          <a:xfrm>
            <a:off x="7798281" y="3705118"/>
            <a:ext cx="2577980" cy="707886"/>
          </a:xfrm>
          <a:prstGeom prst="rect">
            <a:avLst/>
          </a:prstGeom>
          <a:solidFill>
            <a:srgbClr val="92D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000" b="1" i="0" u="none" strike="noStrike" kern="1200" cap="none" spc="0" normalizeH="0" baseline="0" noProof="0" dirty="0">
                <a:ln>
                  <a:noFill/>
                </a:ln>
                <a:solidFill>
                  <a:prstClr val="white"/>
                </a:solidFill>
                <a:effectLst/>
                <a:uLnTx/>
                <a:uFillTx/>
                <a:latin typeface="Century Gothic"/>
                <a:ea typeface="+mn-ea"/>
                <a:cs typeface="+mn-cs"/>
              </a:rPr>
              <a:t>Sonntag</a:t>
            </a:r>
          </a:p>
        </p:txBody>
      </p:sp>
      <p:sp>
        <p:nvSpPr>
          <p:cNvPr id="25" name="CustomShape 8">
            <a:extLst>
              <a:ext uri="{FF2B5EF4-FFF2-40B4-BE49-F238E27FC236}">
                <a16:creationId xmlns:a16="http://schemas.microsoft.com/office/drawing/2014/main" id="{51EA60CF-8A70-4FB1-B3D7-20174A2B43B0}"/>
              </a:ext>
            </a:extLst>
          </p:cNvPr>
          <p:cNvSpPr/>
          <p:nvPr/>
        </p:nvSpPr>
        <p:spPr>
          <a:xfrm>
            <a:off x="131109" y="1623476"/>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Heute </a:t>
            </a:r>
            <a:r>
              <a:rPr kumimoji="0" lang="en-GB" sz="4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6" name="CustomShape 8">
            <a:extLst>
              <a:ext uri="{FF2B5EF4-FFF2-40B4-BE49-F238E27FC236}">
                <a16:creationId xmlns:a16="http://schemas.microsoft.com/office/drawing/2014/main" id="{DA2C00B6-38ED-49F6-B758-CD33352F9097}"/>
              </a:ext>
            </a:extLst>
          </p:cNvPr>
          <p:cNvSpPr/>
          <p:nvPr/>
        </p:nvSpPr>
        <p:spPr>
          <a:xfrm>
            <a:off x="6126169" y="1704573"/>
            <a:ext cx="5885640" cy="456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Morgen </a:t>
            </a:r>
            <a:r>
              <a:rPr kumimoji="0" lang="en-GB" sz="4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8" name="CustomShape 8">
            <a:extLst>
              <a:ext uri="{FF2B5EF4-FFF2-40B4-BE49-F238E27FC236}">
                <a16:creationId xmlns:a16="http://schemas.microsoft.com/office/drawing/2014/main" id="{45DB63EA-2939-4DC0-A219-20D2C5691EA9}"/>
              </a:ext>
            </a:extLst>
          </p:cNvPr>
          <p:cNvSpPr/>
          <p:nvPr/>
        </p:nvSpPr>
        <p:spPr>
          <a:xfrm>
            <a:off x="2591570" y="5234524"/>
            <a:ext cx="7008859" cy="66750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Mein </a:t>
            </a:r>
            <a:r>
              <a:rPr kumimoji="0" lang="en-GB" sz="4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Lieblingstag</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44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ist</a:t>
            </a:r>
            <a:r>
              <a:rPr kumimoji="0" lang="en-GB" sz="44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endParaRPr kumimoji="0" lang="en-GB" sz="44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29" name="Title 2">
            <a:extLst>
              <a:ext uri="{FF2B5EF4-FFF2-40B4-BE49-F238E27FC236}">
                <a16:creationId xmlns:a16="http://schemas.microsoft.com/office/drawing/2014/main" id="{EADAB38A-6BFC-437B-A4D2-C13463AD3429}"/>
              </a:ext>
            </a:extLst>
          </p:cNvPr>
          <p:cNvSpPr txBox="1">
            <a:spLocks/>
          </p:cNvSpPr>
          <p:nvPr/>
        </p:nvSpPr>
        <p:spPr>
          <a:xfrm>
            <a:off x="10373461" y="1260584"/>
            <a:ext cx="1442000" cy="459765"/>
          </a:xfrm>
          <a:prstGeom prst="rect">
            <a:avLst/>
          </a:prstGeom>
          <a:solidFill>
            <a:srgbClr val="FFD10D"/>
          </a:solidFill>
          <a:ln>
            <a:noFill/>
          </a:ln>
        </p:spPr>
        <p:txBody>
          <a:bodyPr spcFirstLastPara="1" wrap="square" lIns="91425" tIns="45700" rIns="91425" bIns="457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srgbClr val="E7E6E6">
                    <a:lumMod val="10000"/>
                  </a:srgbClr>
                </a:solidFill>
                <a:effectLst/>
                <a:uLnTx/>
                <a:uFillTx/>
                <a:latin typeface="Century Gothic" panose="020B0502020202020204" pitchFamily="34" charset="0"/>
                <a:ea typeface="+mn-ea"/>
                <a:cs typeface="+mn-cs"/>
              </a:rPr>
              <a:t>sprechen</a:t>
            </a:r>
            <a:endParaRPr kumimoji="0" lang="en-GB" sz="2000" b="1" i="0" u="none" strike="noStrike" kern="0" cap="none" spc="0" normalizeH="0" baseline="0" noProof="0" dirty="0">
              <a:ln>
                <a:noFill/>
              </a:ln>
              <a:solidFill>
                <a:srgbClr val="E7E6E6">
                  <a:lumMod val="10000"/>
                </a:srgbClr>
              </a:solidFill>
              <a:effectLst/>
              <a:uLnTx/>
              <a:uFillTx/>
              <a:latin typeface="Century Gothic" panose="020B0502020202020204" pitchFamily="34" charset="0"/>
              <a:ea typeface="+mn-ea"/>
              <a:cs typeface="+mn-cs"/>
            </a:endParaRPr>
          </a:p>
        </p:txBody>
      </p:sp>
      <p:pic>
        <p:nvPicPr>
          <p:cNvPr id="35" name="Picture 34" descr="Icon&#10;&#10;Description automatically generated">
            <a:extLst>
              <a:ext uri="{FF2B5EF4-FFF2-40B4-BE49-F238E27FC236}">
                <a16:creationId xmlns:a16="http://schemas.microsoft.com/office/drawing/2014/main" id="{A22B7C4E-AD73-42BA-9719-8F782430CE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26712" y="159591"/>
            <a:ext cx="1585097" cy="1066892"/>
          </a:xfrm>
          <a:prstGeom prst="rect">
            <a:avLst/>
          </a:prstGeom>
        </p:spPr>
      </p:pic>
    </p:spTree>
    <p:extLst>
      <p:ext uri="{BB962C8B-B14F-4D97-AF65-F5344CB8AC3E}">
        <p14:creationId xmlns:p14="http://schemas.microsoft.com/office/powerpoint/2010/main" val="993893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20E24F6-4FE2-45EC-B7D3-88993F9A9C54}"/>
              </a:ext>
            </a:extLst>
          </p:cNvPr>
          <p:cNvPicPr>
            <a:picLocks noChangeAspect="1"/>
          </p:cNvPicPr>
          <p:nvPr/>
        </p:nvPicPr>
        <p:blipFill>
          <a:blip r:embed="rId3"/>
          <a:stretch>
            <a:fillRect/>
          </a:stretch>
        </p:blipFill>
        <p:spPr>
          <a:xfrm>
            <a:off x="1190558" y="1095495"/>
            <a:ext cx="3895791" cy="4113954"/>
          </a:xfrm>
          <a:prstGeom prst="rect">
            <a:avLst/>
          </a:prstGeom>
        </p:spPr>
      </p:pic>
      <p:sp>
        <p:nvSpPr>
          <p:cNvPr id="3" name="TextBox 2">
            <a:extLst>
              <a:ext uri="{FF2B5EF4-FFF2-40B4-BE49-F238E27FC236}">
                <a16:creationId xmlns:a16="http://schemas.microsoft.com/office/drawing/2014/main" id="{3E6DCFA6-240A-4577-864D-472C389F7152}"/>
              </a:ext>
            </a:extLst>
          </p:cNvPr>
          <p:cNvSpPr txBox="1"/>
          <p:nvPr/>
        </p:nvSpPr>
        <p:spPr>
          <a:xfrm>
            <a:off x="4411885" y="4101453"/>
            <a:ext cx="3368230"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Montag</a:t>
            </a:r>
          </a:p>
        </p:txBody>
      </p:sp>
      <p:pic>
        <p:nvPicPr>
          <p:cNvPr id="4" name="Picture 3">
            <a:extLst>
              <a:ext uri="{FF2B5EF4-FFF2-40B4-BE49-F238E27FC236}">
                <a16:creationId xmlns:a16="http://schemas.microsoft.com/office/drawing/2014/main" id="{44C3D77B-B911-4759-B1AB-8A335B510088}"/>
              </a:ext>
            </a:extLst>
          </p:cNvPr>
          <p:cNvPicPr>
            <a:picLocks noChangeAspect="1"/>
          </p:cNvPicPr>
          <p:nvPr/>
        </p:nvPicPr>
        <p:blipFill>
          <a:blip r:embed="rId4"/>
          <a:stretch>
            <a:fillRect/>
          </a:stretch>
        </p:blipFill>
        <p:spPr>
          <a:xfrm>
            <a:off x="10026310" y="246249"/>
            <a:ext cx="1969179" cy="1536325"/>
          </a:xfrm>
          <a:prstGeom prst="rect">
            <a:avLst/>
          </a:prstGeom>
        </p:spPr>
      </p:pic>
    </p:spTree>
    <p:extLst>
      <p:ext uri="{BB962C8B-B14F-4D97-AF65-F5344CB8AC3E}">
        <p14:creationId xmlns:p14="http://schemas.microsoft.com/office/powerpoint/2010/main" val="58637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3777737" y="4400550"/>
            <a:ext cx="3775393"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rPr>
              <a:t>Dienstag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47AD2F98-5CDC-4A37-ABF3-9AE43888FA8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437" t="1667" r="62605" b="-1667"/>
          <a:stretch/>
        </p:blipFill>
        <p:spPr bwMode="auto">
          <a:xfrm>
            <a:off x="647700" y="-13335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32D495D-55A7-4DBE-AF5F-8462FAB16B49}"/>
              </a:ext>
            </a:extLst>
          </p:cNvPr>
          <p:cNvPicPr>
            <a:picLocks noChangeAspect="1"/>
          </p:cNvPicPr>
          <p:nvPr/>
        </p:nvPicPr>
        <p:blipFill>
          <a:blip r:embed="rId4"/>
          <a:stretch>
            <a:fillRect/>
          </a:stretch>
        </p:blipFill>
        <p:spPr>
          <a:xfrm>
            <a:off x="10026310" y="246249"/>
            <a:ext cx="1969179" cy="1536325"/>
          </a:xfrm>
          <a:prstGeom prst="rect">
            <a:avLst/>
          </a:prstGeom>
        </p:spPr>
      </p:pic>
    </p:spTree>
    <p:extLst>
      <p:ext uri="{BB962C8B-B14F-4D97-AF65-F5344CB8AC3E}">
        <p14:creationId xmlns:p14="http://schemas.microsoft.com/office/powerpoint/2010/main" val="1954219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3777737" y="4400550"/>
            <a:ext cx="392447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rPr>
              <a:t>Mittwoch</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8" name="Picture 2" descr="Hand, Counting, Fingers, One, Two, Three, Four, Five">
            <a:extLst>
              <a:ext uri="{FF2B5EF4-FFF2-40B4-BE49-F238E27FC236}">
                <a16:creationId xmlns:a16="http://schemas.microsoft.com/office/drawing/2014/main" id="{3BE379CF-227B-4ABA-8738-C3119201A3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9719" t="-2917" r="41323"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59077B3C-5756-49E9-B4FA-A1620026885C}"/>
              </a:ext>
            </a:extLst>
          </p:cNvPr>
          <p:cNvPicPr>
            <a:picLocks noChangeAspect="1"/>
          </p:cNvPicPr>
          <p:nvPr/>
        </p:nvPicPr>
        <p:blipFill>
          <a:blip r:embed="rId4"/>
          <a:stretch>
            <a:fillRect/>
          </a:stretch>
        </p:blipFill>
        <p:spPr>
          <a:xfrm>
            <a:off x="9983448" y="217675"/>
            <a:ext cx="1969179" cy="1536325"/>
          </a:xfrm>
          <a:prstGeom prst="rect">
            <a:avLst/>
          </a:prstGeom>
        </p:spPr>
      </p:pic>
    </p:spTree>
    <p:extLst>
      <p:ext uri="{BB962C8B-B14F-4D97-AF65-F5344CB8AC3E}">
        <p14:creationId xmlns:p14="http://schemas.microsoft.com/office/powerpoint/2010/main" val="1473829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3777737" y="4400550"/>
            <a:ext cx="489268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rPr>
              <a:t>Donnerstag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C7FFFA85-C01F-4D06-9E6B-0892D33A75F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0135" t="-2917" r="20907" b="2917"/>
          <a:stretch/>
        </p:blipFill>
        <p:spPr bwMode="auto">
          <a:xfrm>
            <a:off x="495300" y="-1409700"/>
            <a:ext cx="34671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3707F153-3BF2-41D0-8E23-80E49C930A27}"/>
              </a:ext>
            </a:extLst>
          </p:cNvPr>
          <p:cNvPicPr>
            <a:picLocks noChangeAspect="1"/>
          </p:cNvPicPr>
          <p:nvPr/>
        </p:nvPicPr>
        <p:blipFill>
          <a:blip r:embed="rId4"/>
          <a:stretch>
            <a:fillRect/>
          </a:stretch>
        </p:blipFill>
        <p:spPr>
          <a:xfrm>
            <a:off x="9969160" y="77837"/>
            <a:ext cx="1969179" cy="1536325"/>
          </a:xfrm>
          <a:prstGeom prst="rect">
            <a:avLst/>
          </a:prstGeom>
        </p:spPr>
      </p:pic>
    </p:spTree>
    <p:extLst>
      <p:ext uri="{BB962C8B-B14F-4D97-AF65-F5344CB8AC3E}">
        <p14:creationId xmlns:p14="http://schemas.microsoft.com/office/powerpoint/2010/main" val="1923999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3777737" y="4400550"/>
            <a:ext cx="2978701"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rPr>
              <a:t>Freitag</a:t>
            </a:r>
          </a:p>
        </p:txBody>
      </p:sp>
      <p:pic>
        <p:nvPicPr>
          <p:cNvPr id="8" name="Picture 2" descr="Hand, Counting, Fingers, One, Two, Three, Four, Five">
            <a:extLst>
              <a:ext uri="{FF2B5EF4-FFF2-40B4-BE49-F238E27FC236}">
                <a16:creationId xmlns:a16="http://schemas.microsoft.com/office/drawing/2014/main" id="{AADA344A-CACB-415A-ACDE-D3F9B29FCFB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A2B9142-8AA4-4860-886D-CD489021EC43}"/>
              </a:ext>
            </a:extLst>
          </p:cNvPr>
          <p:cNvPicPr>
            <a:picLocks noChangeAspect="1"/>
          </p:cNvPicPr>
          <p:nvPr/>
        </p:nvPicPr>
        <p:blipFill>
          <a:blip r:embed="rId4"/>
          <a:stretch>
            <a:fillRect/>
          </a:stretch>
        </p:blipFill>
        <p:spPr>
          <a:xfrm>
            <a:off x="9983448" y="131950"/>
            <a:ext cx="1969179" cy="1536325"/>
          </a:xfrm>
          <a:prstGeom prst="rect">
            <a:avLst/>
          </a:prstGeom>
        </p:spPr>
      </p:pic>
    </p:spTree>
    <p:extLst>
      <p:ext uri="{BB962C8B-B14F-4D97-AF65-F5344CB8AC3E}">
        <p14:creationId xmlns:p14="http://schemas.microsoft.com/office/powerpoint/2010/main" val="59099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7853045" y="4400550"/>
            <a:ext cx="3724096"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err="1">
                <a:ln>
                  <a:noFill/>
                </a:ln>
                <a:solidFill>
                  <a:srgbClr val="002060"/>
                </a:solidFill>
                <a:effectLst/>
                <a:uLnTx/>
                <a:uFillTx/>
                <a:latin typeface="Century Gothic" panose="020B0502020202020204" pitchFamily="34" charset="0"/>
              </a:rPr>
              <a:t>Samstag</a:t>
            </a:r>
            <a:endPar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7" name="Picture 2" descr="Hand, Counting, Fingers, One, Two, Three, Four, Five">
            <a:extLst>
              <a:ext uri="{FF2B5EF4-FFF2-40B4-BE49-F238E27FC236}">
                <a16:creationId xmlns:a16="http://schemas.microsoft.com/office/drawing/2014/main" id="{98780EE0-D4AA-4622-804E-A840FB1C58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and, Counting, Fingers, One, Two, Three, Four, Five">
            <a:extLst>
              <a:ext uri="{FF2B5EF4-FFF2-40B4-BE49-F238E27FC236}">
                <a16:creationId xmlns:a16="http://schemas.microsoft.com/office/drawing/2014/main" id="{E553C1F5-62F1-48CE-B127-058C538A0A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195" t="-8750" r="81029" b="8750"/>
          <a:stretch/>
        </p:blipFill>
        <p:spPr bwMode="auto">
          <a:xfrm>
            <a:off x="3352802" y="-17145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C7000CF-0040-4CE2-9FB1-B367FC8DDF07}"/>
              </a:ext>
            </a:extLst>
          </p:cNvPr>
          <p:cNvPicPr>
            <a:picLocks noChangeAspect="1"/>
          </p:cNvPicPr>
          <p:nvPr/>
        </p:nvPicPr>
        <p:blipFill>
          <a:blip r:embed="rId4"/>
          <a:stretch>
            <a:fillRect/>
          </a:stretch>
        </p:blipFill>
        <p:spPr>
          <a:xfrm>
            <a:off x="10040597" y="273600"/>
            <a:ext cx="1969179" cy="1536325"/>
          </a:xfrm>
          <a:prstGeom prst="rect">
            <a:avLst/>
          </a:prstGeom>
        </p:spPr>
      </p:pic>
    </p:spTree>
    <p:extLst>
      <p:ext uri="{BB962C8B-B14F-4D97-AF65-F5344CB8AC3E}">
        <p14:creationId xmlns:p14="http://schemas.microsoft.com/office/powerpoint/2010/main" val="1678085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 name="TextBox 10">
            <a:extLst>
              <a:ext uri="{FF2B5EF4-FFF2-40B4-BE49-F238E27FC236}">
                <a16:creationId xmlns:a16="http://schemas.microsoft.com/office/drawing/2014/main" id="{9249FEC2-AA7F-493C-98C2-F2E7CB039E0A}"/>
              </a:ext>
            </a:extLst>
          </p:cNvPr>
          <p:cNvSpPr txBox="1"/>
          <p:nvPr/>
        </p:nvSpPr>
        <p:spPr>
          <a:xfrm>
            <a:off x="7789833" y="4415064"/>
            <a:ext cx="3555782" cy="110799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002060"/>
                </a:solidFill>
                <a:effectLst/>
                <a:uLnTx/>
                <a:uFillTx/>
                <a:latin typeface="Century Gothic" panose="020B0502020202020204" pitchFamily="34" charset="0"/>
              </a:rPr>
              <a:t>Sonntag</a:t>
            </a:r>
          </a:p>
        </p:txBody>
      </p:sp>
      <p:pic>
        <p:nvPicPr>
          <p:cNvPr id="8" name="Picture 2" descr="Hand, Counting, Fingers, One, Two, Three, Four, Five">
            <a:extLst>
              <a:ext uri="{FF2B5EF4-FFF2-40B4-BE49-F238E27FC236}">
                <a16:creationId xmlns:a16="http://schemas.microsoft.com/office/drawing/2014/main" id="{06AAC23C-8A4A-4C7D-A1C1-3944F3FACB4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028" t="-5834" r="-2194" b="5834"/>
          <a:stretch/>
        </p:blipFill>
        <p:spPr bwMode="auto">
          <a:xfrm>
            <a:off x="0" y="-1485900"/>
            <a:ext cx="4419600" cy="9144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and, Counting, Fingers, One, Two, Three, Four, Five">
            <a:extLst>
              <a:ext uri="{FF2B5EF4-FFF2-40B4-BE49-F238E27FC236}">
                <a16:creationId xmlns:a16="http://schemas.microsoft.com/office/drawing/2014/main" id="{18961D11-C21C-48DE-8912-5AC80A7C07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534" t="-12500" r="61627" b="12500"/>
          <a:stretch/>
        </p:blipFill>
        <p:spPr bwMode="auto">
          <a:xfrm>
            <a:off x="3984413" y="-2095500"/>
            <a:ext cx="3811072" cy="9144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AD0B0D0C-D0E1-4302-8ACC-14FD39F7484B}"/>
              </a:ext>
            </a:extLst>
          </p:cNvPr>
          <p:cNvPicPr>
            <a:picLocks noChangeAspect="1"/>
          </p:cNvPicPr>
          <p:nvPr/>
        </p:nvPicPr>
        <p:blipFill>
          <a:blip r:embed="rId4"/>
          <a:stretch>
            <a:fillRect/>
          </a:stretch>
        </p:blipFill>
        <p:spPr>
          <a:xfrm>
            <a:off x="9848819" y="273600"/>
            <a:ext cx="1969179" cy="1536325"/>
          </a:xfrm>
          <a:prstGeom prst="rect">
            <a:avLst/>
          </a:prstGeom>
        </p:spPr>
      </p:pic>
    </p:spTree>
    <p:extLst>
      <p:ext uri="{BB962C8B-B14F-4D97-AF65-F5344CB8AC3E}">
        <p14:creationId xmlns:p14="http://schemas.microsoft.com/office/powerpoint/2010/main" val="1155320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0B11332-DD10-4B5A-ADB8-BD6294827F4F}"/>
              </a:ext>
            </a:extLst>
          </p:cNvPr>
          <p:cNvSpPr>
            <a:spLocks noGrp="1"/>
          </p:cNvSpPr>
          <p:nvPr>
            <p:ph type="title"/>
          </p:nvPr>
        </p:nvSpPr>
        <p:spPr>
          <a:xfrm>
            <a:off x="172032" y="27780"/>
            <a:ext cx="8025037" cy="508891"/>
          </a:xfrm>
        </p:spPr>
        <p:txBody>
          <a:bodyPr>
            <a:normAutofit/>
          </a:bodyPr>
          <a:lstStyle/>
          <a:p>
            <a:r>
              <a:rPr lang="en-GB" sz="3200" b="1" dirty="0">
                <a:solidFill>
                  <a:srgbClr val="002060"/>
                </a:solidFill>
                <a:latin typeface="Century Gothic" panose="020B0502020202020204" pitchFamily="34" charset="0"/>
              </a:rPr>
              <a:t>Die </a:t>
            </a:r>
            <a:r>
              <a:rPr lang="en-GB" sz="3200" b="1" dirty="0" err="1">
                <a:solidFill>
                  <a:srgbClr val="002060"/>
                </a:solidFill>
                <a:latin typeface="Century Gothic" panose="020B0502020202020204" pitchFamily="34" charset="0"/>
              </a:rPr>
              <a:t>Wochentage</a:t>
            </a:r>
            <a:r>
              <a:rPr lang="en-GB" sz="3200" b="1" dirty="0">
                <a:solidFill>
                  <a:srgbClr val="002060"/>
                </a:solidFill>
                <a:latin typeface="Century Gothic" panose="020B0502020202020204" pitchFamily="34" charset="0"/>
              </a:rPr>
              <a:t>!</a:t>
            </a:r>
          </a:p>
        </p:txBody>
      </p:sp>
      <p:grpSp>
        <p:nvGrpSpPr>
          <p:cNvPr id="21" name="Group 20">
            <a:extLst>
              <a:ext uri="{FF2B5EF4-FFF2-40B4-BE49-F238E27FC236}">
                <a16:creationId xmlns:a16="http://schemas.microsoft.com/office/drawing/2014/main" id="{3C9DD7A2-1F31-457E-AA7F-25CE8172FCB0}"/>
              </a:ext>
            </a:extLst>
          </p:cNvPr>
          <p:cNvGrpSpPr/>
          <p:nvPr/>
        </p:nvGrpSpPr>
        <p:grpSpPr>
          <a:xfrm>
            <a:off x="10451758" y="10638"/>
            <a:ext cx="1740242" cy="1283790"/>
            <a:chOff x="7853595" y="751206"/>
            <a:chExt cx="1740242" cy="1283790"/>
          </a:xfrm>
        </p:grpSpPr>
        <p:pic>
          <p:nvPicPr>
            <p:cNvPr id="22" name="Picture 21" descr="Two people wearing clothing&#10;&#10;Description automatically generated with low confidence">
              <a:extLst>
                <a:ext uri="{FF2B5EF4-FFF2-40B4-BE49-F238E27FC236}">
                  <a16:creationId xmlns:a16="http://schemas.microsoft.com/office/drawing/2014/main" id="{34D0EAC6-7B12-4597-887A-3B83839D6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1340" y="1022794"/>
              <a:ext cx="1301003" cy="894224"/>
            </a:xfrm>
            <a:prstGeom prst="rect">
              <a:avLst/>
            </a:prstGeom>
          </p:spPr>
        </p:pic>
        <p:sp>
          <p:nvSpPr>
            <p:cNvPr id="38" name="Rectangle 37">
              <a:extLst>
                <a:ext uri="{FF2B5EF4-FFF2-40B4-BE49-F238E27FC236}">
                  <a16:creationId xmlns:a16="http://schemas.microsoft.com/office/drawing/2014/main" id="{164BC72E-5752-4D94-9006-C4F1B33F8B7F}"/>
                </a:ext>
              </a:extLst>
            </p:cNvPr>
            <p:cNvSpPr/>
            <p:nvPr/>
          </p:nvSpPr>
          <p:spPr>
            <a:xfrm>
              <a:off x="7853595" y="751206"/>
              <a:ext cx="1740242" cy="1283790"/>
            </a:xfrm>
            <a:prstGeom prst="rect">
              <a:avLst/>
            </a:prstGeom>
            <a:noFill/>
          </p:spPr>
          <p:txBody>
            <a:bodyPr wrap="none" lIns="91440" tIns="45720" rIns="91440" bIns="45720">
              <a:prstTxWarp prst="textArchUpPour">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1" i="0" u="none" strike="noStrike" kern="1200" cap="none" spc="50" normalizeH="0" baseline="0" noProof="0" dirty="0">
                  <a:ln w="0"/>
                  <a:solidFill>
                    <a:srgbClr val="E7E6E6"/>
                  </a:solidFill>
                  <a:effectLst>
                    <a:innerShdw blurRad="63500" dist="50800" dir="13500000">
                      <a:srgbClr val="000000">
                        <a:alpha val="50000"/>
                      </a:srgbClr>
                    </a:innerShdw>
                  </a:effectLst>
                  <a:uLnTx/>
                  <a:uFillTx/>
                  <a:latin typeface="Arial"/>
                </a:rPr>
                <a:t>singen</a:t>
              </a:r>
            </a:p>
          </p:txBody>
        </p:sp>
      </p:grpSp>
      <p:sp>
        <p:nvSpPr>
          <p:cNvPr id="7" name="Speech Bubble: Rectangle with Corners Rounded 6">
            <a:extLst>
              <a:ext uri="{FF2B5EF4-FFF2-40B4-BE49-F238E27FC236}">
                <a16:creationId xmlns:a16="http://schemas.microsoft.com/office/drawing/2014/main" id="{3964EFF0-B264-4D08-B416-1CB5DFDA77C3}"/>
              </a:ext>
            </a:extLst>
          </p:cNvPr>
          <p:cNvSpPr/>
          <p:nvPr/>
        </p:nvSpPr>
        <p:spPr>
          <a:xfrm>
            <a:off x="1240305" y="646689"/>
            <a:ext cx="2349847" cy="518040"/>
          </a:xfrm>
          <a:prstGeom prst="wedgeRoundRectCallout">
            <a:avLst>
              <a:gd name="adj1" fmla="val -63450"/>
              <a:gd name="adj2" fmla="val -5027"/>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8" name="Graphic 7" descr="Teacher">
            <a:extLst>
              <a:ext uri="{FF2B5EF4-FFF2-40B4-BE49-F238E27FC236}">
                <a16:creationId xmlns:a16="http://schemas.microsoft.com/office/drawing/2014/main" id="{6206D105-0FAB-430E-8426-0952F0165A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2154" y="463138"/>
            <a:ext cx="914400" cy="914400"/>
          </a:xfrm>
          <a:prstGeom prst="rect">
            <a:avLst/>
          </a:prstGeom>
        </p:spPr>
      </p:pic>
      <p:sp>
        <p:nvSpPr>
          <p:cNvPr id="9" name="Google Shape;108;p3">
            <a:extLst>
              <a:ext uri="{FF2B5EF4-FFF2-40B4-BE49-F238E27FC236}">
                <a16:creationId xmlns:a16="http://schemas.microsoft.com/office/drawing/2014/main" id="{F52987B0-B9C2-4E2A-A667-2AD2BC70DDF5}"/>
              </a:ext>
            </a:extLst>
          </p:cNvPr>
          <p:cNvSpPr txBox="1"/>
          <p:nvPr/>
        </p:nvSpPr>
        <p:spPr>
          <a:xfrm>
            <a:off x="1369507" y="613341"/>
            <a:ext cx="2133253" cy="58473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Sing </a:t>
            </a:r>
            <a:r>
              <a:rPr kumimoji="0" lang="en-GB" sz="3200" b="1" i="0" u="none" strike="noStrike" kern="1200" cap="none" spc="-1" normalizeH="0" baseline="0" noProof="0" dirty="0" err="1">
                <a:ln>
                  <a:noFill/>
                </a:ln>
                <a:solidFill>
                  <a:prstClr val="white"/>
                </a:solidFill>
                <a:effectLst/>
                <a:uLnTx/>
                <a:uFillTx/>
                <a:latin typeface="Century Gothic" panose="020B0502020202020204" pitchFamily="34" charset="0"/>
                <a:ea typeface="Calibri"/>
                <a:cs typeface="Calibri"/>
                <a:sym typeface="Calibri"/>
              </a:rPr>
              <a:t>mit</a:t>
            </a:r>
            <a:r>
              <a:rPr kumimoji="0" lang="en-GB" sz="3200" b="1" i="0" u="none" strike="noStrike" kern="1200" cap="none" spc="-1" normalizeH="0" baseline="0" noProof="0" dirty="0">
                <a:ln>
                  <a:noFill/>
                </a:ln>
                <a:solidFill>
                  <a:prstClr val="white"/>
                </a:solidFill>
                <a:effectLst/>
                <a:uLnTx/>
                <a:uFillTx/>
                <a:latin typeface="Century Gothic" panose="020B0502020202020204" pitchFamily="34" charset="0"/>
                <a:ea typeface="Calibri"/>
                <a:cs typeface="Calibri"/>
                <a:sym typeface="Calibri"/>
              </a:rPr>
              <a:t>!</a:t>
            </a:r>
            <a:endParaRPr kumimoji="0" sz="32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4" name="Online Media 3" title="♫ GERMAN Days of the Week Song (Remix) ♫ Das Wochentage Lied ♫ Les Jours de la Semaine en Allemand ♫">
            <a:hlinkClick r:id="" action="ppaction://media"/>
            <a:extLst>
              <a:ext uri="{FF2B5EF4-FFF2-40B4-BE49-F238E27FC236}">
                <a16:creationId xmlns:a16="http://schemas.microsoft.com/office/drawing/2014/main" id="{1E366287-AB57-4EA2-9958-4797B3027A34}"/>
              </a:ext>
            </a:extLst>
          </p:cNvPr>
          <p:cNvPicPr>
            <a:picLocks noRot="1" noChangeAspect="1"/>
          </p:cNvPicPr>
          <p:nvPr>
            <a:videoFile r:link="rId1"/>
          </p:nvPr>
        </p:nvPicPr>
        <p:blipFill>
          <a:blip r:embed="rId7"/>
          <a:stretch>
            <a:fillRect/>
          </a:stretch>
        </p:blipFill>
        <p:spPr>
          <a:xfrm>
            <a:off x="2575760" y="1801135"/>
            <a:ext cx="6049359" cy="3417888"/>
          </a:xfrm>
          <a:prstGeom prst="rect">
            <a:avLst/>
          </a:prstGeom>
        </p:spPr>
      </p:pic>
    </p:spTree>
    <p:extLst>
      <p:ext uri="{BB962C8B-B14F-4D97-AF65-F5344CB8AC3E}">
        <p14:creationId xmlns:p14="http://schemas.microsoft.com/office/powerpoint/2010/main" val="143123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2720089" y="3615197"/>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grpSp>
        <p:nvGrpSpPr>
          <p:cNvPr id="15" name="Group 14">
            <a:extLst>
              <a:ext uri="{FF2B5EF4-FFF2-40B4-BE49-F238E27FC236}">
                <a16:creationId xmlns:a16="http://schemas.microsoft.com/office/drawing/2014/main" id="{38D4744F-B290-4485-90A6-89466F9A0EE9}"/>
              </a:ext>
            </a:extLst>
          </p:cNvPr>
          <p:cNvGrpSpPr/>
          <p:nvPr/>
        </p:nvGrpSpPr>
        <p:grpSpPr>
          <a:xfrm>
            <a:off x="10396437" y="189956"/>
            <a:ext cx="1537410" cy="941869"/>
            <a:chOff x="10396437" y="189956"/>
            <a:chExt cx="1537410" cy="941869"/>
          </a:xfrm>
        </p:grpSpPr>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grpSp>
      <p:pic>
        <p:nvPicPr>
          <p:cNvPr id="4" name="Picture 3">
            <a:extLst>
              <a:ext uri="{FF2B5EF4-FFF2-40B4-BE49-F238E27FC236}">
                <a16:creationId xmlns:a16="http://schemas.microsoft.com/office/drawing/2014/main" id="{26412988-DA21-4999-930F-07DB82E73BC4}"/>
              </a:ext>
            </a:extLst>
          </p:cNvPr>
          <p:cNvPicPr>
            <a:picLocks noChangeAspect="1"/>
          </p:cNvPicPr>
          <p:nvPr/>
        </p:nvPicPr>
        <p:blipFill>
          <a:blip r:embed="rId4"/>
          <a:stretch>
            <a:fillRect/>
          </a:stretch>
        </p:blipFill>
        <p:spPr>
          <a:xfrm>
            <a:off x="4135731" y="965397"/>
            <a:ext cx="3031574" cy="2716528"/>
          </a:xfrm>
          <a:prstGeom prst="rect">
            <a:avLst/>
          </a:prstGeom>
          <a:ln w="28575">
            <a:solidFill>
              <a:srgbClr val="002060"/>
            </a:solidFill>
          </a:ln>
        </p:spPr>
      </p:pic>
      <p:sp>
        <p:nvSpPr>
          <p:cNvPr id="11" name="Oval Callout 19">
            <a:extLst>
              <a:ext uri="{FF2B5EF4-FFF2-40B4-BE49-F238E27FC236}">
                <a16:creationId xmlns:a16="http://schemas.microsoft.com/office/drawing/2014/main" id="{5DC878A6-E86A-44C9-832D-2259234A38F1}"/>
              </a:ext>
            </a:extLst>
          </p:cNvPr>
          <p:cNvSpPr/>
          <p:nvPr/>
        </p:nvSpPr>
        <p:spPr>
          <a:xfrm>
            <a:off x="8393203" y="2986451"/>
            <a:ext cx="3365410"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0" cap="none" spc="0" normalizeH="0" baseline="0" noProof="0" dirty="0">
                <a:ln>
                  <a:noFill/>
                </a:ln>
                <a:solidFill>
                  <a:prstClr val="white"/>
                </a:solidFill>
                <a:effectLst/>
                <a:uLnTx/>
                <a:uFillTx/>
                <a:latin typeface="Century Gothic" panose="020F0302020204030204"/>
                <a:ea typeface="+mn-ea"/>
                <a:cs typeface="+mn-cs"/>
              </a:rPr>
              <a:t>The German [v] sounds very like the English [f] sound. </a:t>
            </a:r>
          </a:p>
        </p:txBody>
      </p:sp>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94A17-D26F-432C-83D6-434C54787FD0}"/>
              </a:ext>
            </a:extLst>
          </p:cNvPr>
          <p:cNvSpPr>
            <a:spLocks noGrp="1"/>
          </p:cNvSpPr>
          <p:nvPr>
            <p:ph type="title"/>
          </p:nvPr>
        </p:nvSpPr>
        <p:spPr>
          <a:xfrm>
            <a:off x="722177" y="5622789"/>
            <a:ext cx="10906008" cy="1115415"/>
          </a:xfrm>
        </p:spPr>
        <p:txBody>
          <a:bodyPr vert="horz" lIns="91440" tIns="45720" rIns="91440" bIns="45720" rtlCol="0" anchor="b">
            <a:normAutofit/>
          </a:bodyPr>
          <a:lstStyle/>
          <a:p>
            <a:pPr algn="ctr"/>
            <a:r>
              <a:rPr lang="en-US" sz="6000" dirty="0">
                <a:solidFill>
                  <a:srgbClr val="002060"/>
                </a:solidFill>
                <a:latin typeface="Century Gothic" panose="020B0502020202020204" pitchFamily="34" charset="0"/>
              </a:rPr>
              <a:t>Auf Wiedersehen!</a:t>
            </a:r>
          </a:p>
        </p:txBody>
      </p:sp>
      <p:cxnSp>
        <p:nvCxnSpPr>
          <p:cNvPr id="12" name="Straight Connector 11">
            <a:extLst>
              <a:ext uri="{FF2B5EF4-FFF2-40B4-BE49-F238E27FC236}">
                <a16:creationId xmlns:a16="http://schemas.microsoft.com/office/drawing/2014/main" id="{8733B210-462D-42A4-BA20-36743BB5E6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5778706"/>
            <a:ext cx="9144000" cy="0"/>
          </a:xfrm>
          <a:prstGeom prst="line">
            <a:avLst/>
          </a:prstGeom>
          <a:ln w="19050">
            <a:solidFill>
              <a:srgbClr val="4FC7DF"/>
            </a:solidFill>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DA6250A7-772C-4726-82BF-834A49820089}"/>
              </a:ext>
            </a:extLst>
          </p:cNvPr>
          <p:cNvSpPr txBox="1"/>
          <p:nvPr/>
        </p:nvSpPr>
        <p:spPr>
          <a:xfrm>
            <a:off x="1003935"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hören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4" name="TextBox 13">
            <a:extLst>
              <a:ext uri="{FF2B5EF4-FFF2-40B4-BE49-F238E27FC236}">
                <a16:creationId xmlns:a16="http://schemas.microsoft.com/office/drawing/2014/main" id="{533F0E15-EAF7-466C-AA41-273FEDAAB36C}"/>
              </a:ext>
            </a:extLst>
          </p:cNvPr>
          <p:cNvSpPr txBox="1"/>
          <p:nvPr/>
        </p:nvSpPr>
        <p:spPr>
          <a:xfrm>
            <a:off x="3897816"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sprechen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E486B133-A9D9-405D-B707-F9D9AA5D441C}"/>
              </a:ext>
            </a:extLst>
          </p:cNvPr>
          <p:cNvSpPr txBox="1"/>
          <p:nvPr/>
        </p:nvSpPr>
        <p:spPr>
          <a:xfrm>
            <a:off x="6791697" y="4153500"/>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lesen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948A850F-00E8-4D94-8DC0-25DA266AC323}"/>
              </a:ext>
            </a:extLst>
          </p:cNvPr>
          <p:cNvSpPr txBox="1"/>
          <p:nvPr/>
        </p:nvSpPr>
        <p:spPr>
          <a:xfrm>
            <a:off x="9812284" y="4126087"/>
            <a:ext cx="191693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schreiben</a:t>
            </a:r>
            <a:endParaRPr kumimoji="0" lang="en-GB" sz="28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8" name="Picture 17" descr="Icon&#10;&#10;Description automatically generated">
            <a:extLst>
              <a:ext uri="{FF2B5EF4-FFF2-40B4-BE49-F238E27FC236}">
                <a16:creationId xmlns:a16="http://schemas.microsoft.com/office/drawing/2014/main" id="{DC5772BC-AC24-4AAE-8EF6-69708DFCC33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73989" y="2237880"/>
            <a:ext cx="2730240" cy="1837661"/>
          </a:xfrm>
          <a:prstGeom prst="rect">
            <a:avLst/>
          </a:prstGeom>
        </p:spPr>
      </p:pic>
      <p:pic>
        <p:nvPicPr>
          <p:cNvPr id="20" name="Picture 19" descr="A picture containing text, clipart&#10;&#10;Description automatically generated">
            <a:extLst>
              <a:ext uri="{FF2B5EF4-FFF2-40B4-BE49-F238E27FC236}">
                <a16:creationId xmlns:a16="http://schemas.microsoft.com/office/drawing/2014/main" id="{33E48878-3DA8-4BD0-ABE7-B899531F967E}"/>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03936" y="1676670"/>
            <a:ext cx="1916934" cy="2449417"/>
          </a:xfrm>
          <a:prstGeom prst="rect">
            <a:avLst/>
          </a:prstGeom>
        </p:spPr>
      </p:pic>
      <p:pic>
        <p:nvPicPr>
          <p:cNvPr id="22" name="Picture 21" descr="Icon&#10;&#10;Description automatically generated">
            <a:extLst>
              <a:ext uri="{FF2B5EF4-FFF2-40B4-BE49-F238E27FC236}">
                <a16:creationId xmlns:a16="http://schemas.microsoft.com/office/drawing/2014/main" id="{55E693BC-CC99-4977-9906-9462650AD3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2455" y="2092267"/>
            <a:ext cx="2499760" cy="1837661"/>
          </a:xfrm>
          <a:prstGeom prst="rect">
            <a:avLst/>
          </a:prstGeom>
        </p:spPr>
      </p:pic>
      <p:pic>
        <p:nvPicPr>
          <p:cNvPr id="23" name="Graphic 22" descr="Blackboard">
            <a:extLst>
              <a:ext uri="{FF2B5EF4-FFF2-40B4-BE49-F238E27FC236}">
                <a16:creationId xmlns:a16="http://schemas.microsoft.com/office/drawing/2014/main" id="{C6581AE8-7B57-49B2-9D18-40D44A3F10C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692204" y="1829513"/>
            <a:ext cx="2344898" cy="2344898"/>
          </a:xfrm>
          <a:prstGeom prst="rect">
            <a:avLst/>
          </a:prstGeom>
        </p:spPr>
      </p:pic>
    </p:spTree>
    <p:extLst>
      <p:ext uri="{BB962C8B-B14F-4D97-AF65-F5344CB8AC3E}">
        <p14:creationId xmlns:p14="http://schemas.microsoft.com/office/powerpoint/2010/main" val="2540450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ustomShape 1">
            <a:extLst>
              <a:ext uri="{FF2B5EF4-FFF2-40B4-BE49-F238E27FC236}">
                <a16:creationId xmlns:a16="http://schemas.microsoft.com/office/drawing/2014/main" id="{7AEA9783-5FAF-4A73-9C1C-3283B12CA41B}"/>
              </a:ext>
            </a:extLst>
          </p:cNvPr>
          <p:cNvSpPr/>
          <p:nvPr/>
        </p:nvSpPr>
        <p:spPr>
          <a:xfrm>
            <a:off x="-24707" y="0"/>
            <a:ext cx="4350240" cy="6857280"/>
          </a:xfrm>
          <a:prstGeom prst="rect">
            <a:avLst/>
          </a:prstGeom>
          <a:solidFill>
            <a:srgbClr val="FADD2E"/>
          </a:solidFill>
          <a:ln>
            <a:noFill/>
          </a:ln>
        </p:spPr>
        <p:style>
          <a:lnRef idx="0">
            <a:scrgbClr r="0" g="0" b="0"/>
          </a:lnRef>
          <a:fillRef idx="0">
            <a:scrgbClr r="0" g="0" b="0"/>
          </a:fillRef>
          <a:effectRef idx="0">
            <a:scrgbClr r="0" g="0" b="0"/>
          </a:effectRef>
          <a:fontRef idx="minor"/>
        </p:style>
        <p:txBody>
          <a:bodyPr/>
          <a:lstStyle/>
          <a:p>
            <a:endParaRPr lang="es-MX"/>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
                <a:srgbClr val="FF3333"/>
              </a:buClr>
              <a:buSzPts val="9600"/>
              <a:buFontTx/>
              <a:buNone/>
              <a:tabLst/>
              <a:defRPr/>
            </a:pPr>
            <a:r>
              <a:rPr kumimoji="0" lang="en-GB" sz="9600" b="1" i="0" u="none" strike="noStrike" kern="0" cap="none" spc="0" normalizeH="0" baseline="0" noProof="0" dirty="0" err="1">
                <a:ln>
                  <a:noFill/>
                </a:ln>
                <a:solidFill>
                  <a:srgbClr val="FFC000"/>
                </a:solidFill>
                <a:effectLst/>
                <a:uLnTx/>
                <a:uFillTx/>
                <a:latin typeface="Modern Love" panose="04090805081005020601" pitchFamily="82" charset="0"/>
                <a:cs typeface="Arial"/>
                <a:sym typeface="Arial"/>
              </a:rPr>
              <a:t>gelb</a:t>
            </a:r>
            <a:endParaRPr kumimoji="0" lang="en-GB" sz="1400" b="0" i="0" u="none" strike="noStrike" kern="0" cap="none" spc="0" normalizeH="0" baseline="0" noProof="0" dirty="0">
              <a:ln>
                <a:noFill/>
              </a:ln>
              <a:solidFill>
                <a:srgbClr val="FFC000"/>
              </a:solidFill>
              <a:effectLst/>
              <a:uLnTx/>
              <a:uFillTx/>
              <a:latin typeface="Modern Love" panose="04090805081005020601" pitchFamily="82" charset="0"/>
              <a:cs typeface="Arial"/>
              <a:sym typeface="Arial"/>
            </a:endParaRPr>
          </a:p>
        </p:txBody>
      </p:sp>
      <p:pic>
        <p:nvPicPr>
          <p:cNvPr id="5" name="Picture 4" descr="Map&#10;&#10;Description automatically generated">
            <a:extLst>
              <a:ext uri="{FF2B5EF4-FFF2-40B4-BE49-F238E27FC236}">
                <a16:creationId xmlns:a16="http://schemas.microsoft.com/office/drawing/2014/main" id="{D5603E69-6D57-4DBC-9FBE-288A6A1DBE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80866" y="240668"/>
            <a:ext cx="3811412" cy="4881282"/>
          </a:xfrm>
          <a:prstGeom prst="rect">
            <a:avLst/>
          </a:prstGeom>
        </p:spPr>
      </p:pic>
      <p:sp>
        <p:nvSpPr>
          <p:cNvPr id="7" name="Title 1">
            <a:extLst>
              <a:ext uri="{FF2B5EF4-FFF2-40B4-BE49-F238E27FC236}">
                <a16:creationId xmlns:a16="http://schemas.microsoft.com/office/drawing/2014/main" id="{77F2140E-EB89-8FF0-8D1A-65C5245044AA}"/>
              </a:ext>
            </a:extLst>
          </p:cNvPr>
          <p:cNvSpPr txBox="1">
            <a:spLocks/>
          </p:cNvSpPr>
          <p:nvPr/>
        </p:nvSpPr>
        <p:spPr>
          <a:xfrm rot="20294405">
            <a:off x="238991" y="2856240"/>
            <a:ext cx="4216910" cy="1144800"/>
          </a:xfrm>
          <a:prstGeom prst="rect">
            <a:avLst/>
          </a:prstGeom>
        </p:spPr>
        <p:txBody>
          <a:bodyPr lIns="0" tIns="0" rIns="0" bIns="0" anchor="ctr"/>
          <a:lstStyle>
            <a:lvl1pPr algn="l" defTabSz="914400" rtl="0" eaLnBrk="1" latinLnBrk="0" hangingPunct="1">
              <a:lnSpc>
                <a:spcPct val="90000"/>
              </a:lnSpc>
              <a:spcBef>
                <a:spcPct val="0"/>
              </a:spcBef>
              <a:buNone/>
              <a:defRPr sz="4400" kern="1200">
                <a:solidFill>
                  <a:srgbClr val="002060"/>
                </a:solidFill>
                <a:latin typeface="+mj-lt"/>
                <a:ea typeface="+mj-ea"/>
                <a:cs typeface="+mj-cs"/>
              </a:defRPr>
            </a:lvl1pPr>
          </a:lstStyle>
          <a:p>
            <a:pPr algn="ctr"/>
            <a:r>
              <a:rPr lang="en-GB" sz="6000" b="1" dirty="0" err="1">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Tschüss</a:t>
            </a:r>
            <a:r>
              <a:rPr lang="en-GB" sz="6000" b="1" dirty="0">
                <a:solidFill>
                  <a:srgbClr val="3B3838"/>
                </a:solidFill>
                <a:latin typeface="Century Gothic" panose="020B0502020202020204" pitchFamily="34" charset="0"/>
                <a:hlinkClick r:id="" action="ppaction://noaction">
                  <a:snd r:embed="rId4" name="tschuess.wav"/>
                  <a:extLst>
                    <a:ext uri="{A12FA001-AC4F-418D-AE19-62706E023703}">
                      <ahyp:hlinkClr xmlns:ahyp="http://schemas.microsoft.com/office/drawing/2018/hyperlinkcolor" val="tx"/>
                    </a:ext>
                  </a:extLst>
                </a:hlinkClick>
              </a:rPr>
              <a:t>!</a:t>
            </a:r>
          </a:p>
        </p:txBody>
      </p:sp>
    </p:spTree>
    <p:extLst>
      <p:ext uri="{BB962C8B-B14F-4D97-AF65-F5344CB8AC3E}">
        <p14:creationId xmlns:p14="http://schemas.microsoft.com/office/powerpoint/2010/main" val="3968831608"/>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3">
            <a:extLst>
              <a:ext uri="{FF2B5EF4-FFF2-40B4-BE49-F238E27FC236}">
                <a16:creationId xmlns:a16="http://schemas.microsoft.com/office/drawing/2014/main" id="{411405C3-6CB2-4CB4-BD18-E9C90681B9D5}"/>
              </a:ext>
            </a:extLst>
          </p:cNvPr>
          <p:cNvSpPr/>
          <p:nvPr/>
        </p:nvSpPr>
        <p:spPr>
          <a:xfrm>
            <a:off x="4270282" y="1964446"/>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3" name="CustomShape 2"/>
          <p:cNvSpPr/>
          <p:nvPr/>
        </p:nvSpPr>
        <p:spPr>
          <a:xfrm>
            <a:off x="3125743" y="1765106"/>
            <a:ext cx="5940513"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cs typeface="+mn-cs"/>
              </a:rPr>
              <a:t>v</a:t>
            </a: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cs typeface="+mn-cs"/>
              </a:rPr>
              <a:t>ier</a:t>
            </a:r>
            <a:endParaRPr kumimoji="0" lang="en-GB" sz="115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0" y="-267906"/>
            <a:ext cx="3863899" cy="18620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0" normalizeH="0" baseline="0" noProof="0" dirty="0">
                <a:ln>
                  <a:noFill/>
                </a:ln>
                <a:solidFill>
                  <a:srgbClr val="002060"/>
                </a:solidFill>
                <a:effectLst/>
                <a:uLnTx/>
                <a:uFillTx/>
                <a:latin typeface="Century Gothic"/>
                <a:ea typeface="+mn-ea"/>
                <a:cs typeface="+mn-cs"/>
              </a:rPr>
              <a:t>[v]</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8" name="Picture 7" descr="father">
            <a:extLst>
              <a:ext uri="{FF2B5EF4-FFF2-40B4-BE49-F238E27FC236}">
                <a16:creationId xmlns:a16="http://schemas.microsoft.com/office/drawing/2014/main" id="{FFC4FA07-C8A4-4C42-9FCE-DCA9A51CE4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03524" y="2213003"/>
            <a:ext cx="1502057" cy="1530157"/>
          </a:xfrm>
          <a:prstGeom prst="rect">
            <a:avLst/>
          </a:prstGeom>
        </p:spPr>
      </p:pic>
      <p:pic>
        <p:nvPicPr>
          <p:cNvPr id="9" name="Picture 8" descr="plus sign">
            <a:extLst>
              <a:ext uri="{FF2B5EF4-FFF2-40B4-BE49-F238E27FC236}">
                <a16:creationId xmlns:a16="http://schemas.microsoft.com/office/drawing/2014/main" id="{09F89BBD-C0A4-42D5-8334-A18FDB7139D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60333" y="5399536"/>
            <a:ext cx="1381776" cy="1381776"/>
          </a:xfrm>
          <a:prstGeom prst="rect">
            <a:avLst/>
          </a:prstGeom>
        </p:spPr>
      </p:pic>
      <p:sp>
        <p:nvSpPr>
          <p:cNvPr id="13" name="Rectangle 12">
            <a:extLst>
              <a:ext uri="{FF2B5EF4-FFF2-40B4-BE49-F238E27FC236}">
                <a16:creationId xmlns:a16="http://schemas.microsoft.com/office/drawing/2014/main" id="{DB3597F5-60F6-4492-934A-6450618C5CB1}"/>
              </a:ext>
            </a:extLst>
          </p:cNvPr>
          <p:cNvSpPr/>
          <p:nvPr/>
        </p:nvSpPr>
        <p:spPr>
          <a:xfrm>
            <a:off x="0" y="1492730"/>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ergessen</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grpSp>
        <p:nvGrpSpPr>
          <p:cNvPr id="12" name="Group 11">
            <a:extLst>
              <a:ext uri="{FF2B5EF4-FFF2-40B4-BE49-F238E27FC236}">
                <a16:creationId xmlns:a16="http://schemas.microsoft.com/office/drawing/2014/main" id="{0F24F7F1-6D4D-4EAF-A6EE-83BF83CAB799}"/>
              </a:ext>
            </a:extLst>
          </p:cNvPr>
          <p:cNvGrpSpPr/>
          <p:nvPr/>
        </p:nvGrpSpPr>
        <p:grpSpPr>
          <a:xfrm>
            <a:off x="-152276" y="2427681"/>
            <a:ext cx="4016175" cy="1964946"/>
            <a:chOff x="-152276" y="2427681"/>
            <a:chExt cx="4016175" cy="1964946"/>
          </a:xfrm>
        </p:grpSpPr>
        <p:sp>
          <p:nvSpPr>
            <p:cNvPr id="15" name="Rectangle 14">
              <a:extLst>
                <a:ext uri="{FF2B5EF4-FFF2-40B4-BE49-F238E27FC236}">
                  <a16:creationId xmlns:a16="http://schemas.microsoft.com/office/drawing/2014/main" id="{50545993-E0A4-4E5D-B83D-BE141A4F4BA0}"/>
                </a:ext>
              </a:extLst>
            </p:cNvPr>
            <p:cNvSpPr/>
            <p:nvPr/>
          </p:nvSpPr>
          <p:spPr>
            <a:xfrm>
              <a:off x="-152276" y="3930962"/>
              <a:ext cx="401617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[to forget]</a:t>
              </a:r>
            </a:p>
          </p:txBody>
        </p:sp>
        <p:pic>
          <p:nvPicPr>
            <p:cNvPr id="11" name="Picture 10" descr="Logo&#10;&#10;Description automatically generated">
              <a:extLst>
                <a:ext uri="{FF2B5EF4-FFF2-40B4-BE49-F238E27FC236}">
                  <a16:creationId xmlns:a16="http://schemas.microsoft.com/office/drawing/2014/main" id="{60E24071-FF37-4C77-BEBD-433108E3E9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70392" y="2427681"/>
              <a:ext cx="1523114" cy="1503281"/>
            </a:xfrm>
            <a:prstGeom prst="rect">
              <a:avLst/>
            </a:prstGeom>
          </p:spPr>
        </p:pic>
      </p:grpSp>
      <p:sp>
        <p:nvSpPr>
          <p:cNvPr id="18" name="Rectangle 17">
            <a:extLst>
              <a:ext uri="{FF2B5EF4-FFF2-40B4-BE49-F238E27FC236}">
                <a16:creationId xmlns:a16="http://schemas.microsoft.com/office/drawing/2014/main" id="{C1CCF546-4BC2-4796-A963-C34E0A0036FE}"/>
              </a:ext>
            </a:extLst>
          </p:cNvPr>
          <p:cNvSpPr/>
          <p:nvPr/>
        </p:nvSpPr>
        <p:spPr>
          <a:xfrm>
            <a:off x="-152276" y="4615935"/>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positi</a:t>
            </a: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endParaRPr kumimoji="0" lang="en-GB" sz="5400" b="0"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E55C1CEE-1D8C-462B-9C4A-BFBBDB6563FB}"/>
              </a:ext>
            </a:extLst>
          </p:cNvPr>
          <p:cNvSpPr/>
          <p:nvPr/>
        </p:nvSpPr>
        <p:spPr>
          <a:xfrm>
            <a:off x="8046464" y="1398162"/>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ater</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77453BBF-BE17-4F4F-A857-0CD979DC263A}"/>
              </a:ext>
            </a:extLst>
          </p:cNvPr>
          <p:cNvSpPr/>
          <p:nvPr/>
        </p:nvSpPr>
        <p:spPr>
          <a:xfrm>
            <a:off x="8046463" y="4732171"/>
            <a:ext cx="4016175" cy="92333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5400" b="0" i="0" u="none" strike="noStrike" kern="1200" cap="none" spc="0" normalizeH="0" baseline="0" noProof="0" dirty="0" err="1">
                <a:ln>
                  <a:noFill/>
                </a:ln>
                <a:solidFill>
                  <a:srgbClr val="FF0066"/>
                </a:solidFill>
                <a:effectLst/>
                <a:uLnTx/>
                <a:uFillTx/>
                <a:latin typeface="Century Gothic" panose="020B0502020202020204" pitchFamily="34" charset="0"/>
                <a:ea typeface="+mn-ea"/>
                <a:cs typeface="+mn-cs"/>
              </a:rPr>
              <a:t>v</a:t>
            </a:r>
            <a:r>
              <a:rPr kumimoji="0" lang="en-GB" sz="5400" b="0" i="0" u="none" strike="noStrike" kern="1200" cap="none" spc="0" normalizeH="0" baseline="0" noProof="0" dirty="0" err="1">
                <a:ln>
                  <a:noFill/>
                </a:ln>
                <a:solidFill>
                  <a:srgbClr val="002060"/>
                </a:solidFill>
                <a:effectLst/>
                <a:uLnTx/>
                <a:uFillTx/>
                <a:latin typeface="Century Gothic" panose="020B0502020202020204" pitchFamily="34" charset="0"/>
                <a:ea typeface="+mn-ea"/>
                <a:cs typeface="+mn-cs"/>
              </a:rPr>
              <a:t>iel</a:t>
            </a:r>
            <a:endParaRPr kumimoji="0" lang="en-GB" sz="5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F9F6AC63-9DCA-4854-9D17-356BEDA6109E}"/>
              </a:ext>
            </a:extLst>
          </p:cNvPr>
          <p:cNvSpPr/>
          <p:nvPr/>
        </p:nvSpPr>
        <p:spPr>
          <a:xfrm>
            <a:off x="8058303" y="5692174"/>
            <a:ext cx="4016175"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[a lot, much]</a:t>
            </a:r>
          </a:p>
        </p:txBody>
      </p:sp>
      <p:sp>
        <p:nvSpPr>
          <p:cNvPr id="2" name="Rectangle 1">
            <a:extLst>
              <a:ext uri="{FF2B5EF4-FFF2-40B4-BE49-F238E27FC236}">
                <a16:creationId xmlns:a16="http://schemas.microsoft.com/office/drawing/2014/main" id="{61AE4F12-31DC-421A-A494-6D1FC32B33FE}"/>
              </a:ext>
            </a:extLst>
          </p:cNvPr>
          <p:cNvSpPr/>
          <p:nvPr/>
        </p:nvSpPr>
        <p:spPr>
          <a:xfrm>
            <a:off x="4404480" y="2973808"/>
            <a:ext cx="3107851" cy="2785378"/>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7500" b="1" i="0" u="none" strike="noStrike" kern="1200" cap="none" spc="0" normalizeH="0" baseline="0" noProof="0" dirty="0">
                <a:ln w="12700" cmpd="sng">
                  <a:solidFill>
                    <a:prstClr val="black"/>
                  </a:solidFill>
                  <a:prstDash val="solid"/>
                </a:ln>
                <a:solidFill>
                  <a:srgbClr val="FF0066"/>
                </a:solidFill>
                <a:effectLst/>
                <a:uLnTx/>
                <a:uFillTx/>
                <a:latin typeface="Century Gothic"/>
                <a:ea typeface="+mn-ea"/>
                <a:cs typeface="+mn-cs"/>
              </a:rPr>
              <a:t>4</a:t>
            </a:r>
          </a:p>
        </p:txBody>
      </p:sp>
    </p:spTree>
    <p:extLst>
      <p:ext uri="{BB962C8B-B14F-4D97-AF65-F5344CB8AC3E}">
        <p14:creationId xmlns:p14="http://schemas.microsoft.com/office/powerpoint/2010/main" val="10431996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13" grpId="0"/>
      <p:bldP spid="18" grpId="0"/>
      <p:bldP spid="19" grpId="0"/>
      <p:bldP spid="20" grpId="0"/>
      <p:bldP spid="21"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CustomShape 3"/>
          <p:cNvSpPr/>
          <p:nvPr/>
        </p:nvSpPr>
        <p:spPr>
          <a:xfrm>
            <a:off x="10396437" y="1197782"/>
            <a:ext cx="1800180" cy="396360"/>
          </a:xfrm>
          <a:prstGeom prst="rect">
            <a:avLst/>
          </a:prstGeom>
          <a:solidFill>
            <a:srgbClr val="FF0000"/>
          </a:solid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extBox 2">
            <a:extLst>
              <a:ext uri="{FF2B5EF4-FFF2-40B4-BE49-F238E27FC236}">
                <a16:creationId xmlns:a16="http://schemas.microsoft.com/office/drawing/2014/main" id="{6DC42178-501A-44BF-9149-1C679CF37202}"/>
              </a:ext>
            </a:extLst>
          </p:cNvPr>
          <p:cNvSpPr txBox="1"/>
          <p:nvPr/>
        </p:nvSpPr>
        <p:spPr>
          <a:xfrm>
            <a:off x="-119269" y="-191614"/>
            <a:ext cx="386389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0" normalizeH="0" baseline="0" noProof="0" dirty="0">
                <a:ln>
                  <a:noFill/>
                </a:ln>
                <a:solidFill>
                  <a:srgbClr val="002060"/>
                </a:solidFill>
                <a:effectLst/>
                <a:uLnTx/>
                <a:uFillTx/>
                <a:latin typeface="Century Gothic"/>
                <a:ea typeface="+mn-ea"/>
                <a:cs typeface="+mn-cs"/>
              </a:rPr>
              <a:t>[w]</a:t>
            </a:r>
          </a:p>
        </p:txBody>
      </p:sp>
      <p:sp>
        <p:nvSpPr>
          <p:cNvPr id="5" name="Title 4">
            <a:extLst>
              <a:ext uri="{FF2B5EF4-FFF2-40B4-BE49-F238E27FC236}">
                <a16:creationId xmlns:a16="http://schemas.microsoft.com/office/drawing/2014/main" id="{BACEEA6C-A281-4216-BB7A-769491E99EFA}"/>
              </a:ext>
            </a:extLst>
          </p:cNvPr>
          <p:cNvSpPr>
            <a:spLocks noGrp="1"/>
          </p:cNvSpPr>
          <p:nvPr>
            <p:ph type="title"/>
          </p:nvPr>
        </p:nvSpPr>
        <p:spPr>
          <a:xfrm>
            <a:off x="10524687" y="1165124"/>
            <a:ext cx="1800180" cy="494975"/>
          </a:xfrm>
        </p:spPr>
        <p:txBody>
          <a:bodyPr/>
          <a:lstStyle/>
          <a:p>
            <a:r>
              <a:rPr lang="en-GB" sz="2000" b="1" dirty="0" err="1">
                <a:solidFill>
                  <a:schemeClr val="bg1"/>
                </a:solidFill>
                <a:latin typeface="Century Gothic" panose="020B0502020202020204" pitchFamily="34" charset="0"/>
              </a:rPr>
              <a:t>aussprechen</a:t>
            </a:r>
            <a:endParaRPr lang="en-GB" sz="2000" b="1" dirty="0">
              <a:solidFill>
                <a:schemeClr val="bg1"/>
              </a:solidFill>
              <a:latin typeface="Century Gothic" panose="020B0502020202020204" pitchFamily="34" charset="0"/>
            </a:endParaRPr>
          </a:p>
        </p:txBody>
      </p:sp>
      <p:pic>
        <p:nvPicPr>
          <p:cNvPr id="7" name="Picture 6" descr="Logo, icon&#10;&#10;Description automatically generated">
            <a:extLst>
              <a:ext uri="{FF2B5EF4-FFF2-40B4-BE49-F238E27FC236}">
                <a16:creationId xmlns:a16="http://schemas.microsoft.com/office/drawing/2014/main" id="{82B9CBA6-AA64-4319-AD0C-341C8AC4E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95278" y="513212"/>
            <a:ext cx="638569" cy="618613"/>
          </a:xfrm>
          <a:prstGeom prst="rect">
            <a:avLst/>
          </a:prstGeom>
        </p:spPr>
      </p:pic>
      <p:sp>
        <p:nvSpPr>
          <p:cNvPr id="14" name="Speech Bubble: Oval 13">
            <a:extLst>
              <a:ext uri="{FF2B5EF4-FFF2-40B4-BE49-F238E27FC236}">
                <a16:creationId xmlns:a16="http://schemas.microsoft.com/office/drawing/2014/main" id="{86F982C0-9F1C-4FC3-A97F-AFA3E065868B}"/>
              </a:ext>
            </a:extLst>
          </p:cNvPr>
          <p:cNvSpPr/>
          <p:nvPr/>
        </p:nvSpPr>
        <p:spPr>
          <a:xfrm>
            <a:off x="10396437" y="189956"/>
            <a:ext cx="818288" cy="775440"/>
          </a:xfrm>
          <a:prstGeom prst="wedgeEllipseCallout">
            <a:avLst>
              <a:gd name="adj1" fmla="val 80935"/>
              <a:gd name="adj2" fmla="val 35126"/>
            </a:avLst>
          </a:prstGeom>
          <a:solidFill>
            <a:schemeClr val="accent4">
              <a:lumMod val="60000"/>
              <a:lumOff val="4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8" name="Rounded Rectangle 3">
            <a:extLst>
              <a:ext uri="{FF2B5EF4-FFF2-40B4-BE49-F238E27FC236}">
                <a16:creationId xmlns:a16="http://schemas.microsoft.com/office/drawing/2014/main" id="{C7E08738-085A-4F94-A942-18CA5B613937}"/>
              </a:ext>
            </a:extLst>
          </p:cNvPr>
          <p:cNvSpPr/>
          <p:nvPr/>
        </p:nvSpPr>
        <p:spPr>
          <a:xfrm>
            <a:off x="4405459" y="1664448"/>
            <a:ext cx="3776181" cy="3630372"/>
          </a:xfrm>
          <a:prstGeom prst="roundRect">
            <a:avLst/>
          </a:prstGeom>
          <a:solidFill>
            <a:schemeClr val="bg1"/>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6000" b="0"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0" name="CustomShape 2">
            <a:extLst>
              <a:ext uri="{FF2B5EF4-FFF2-40B4-BE49-F238E27FC236}">
                <a16:creationId xmlns:a16="http://schemas.microsoft.com/office/drawing/2014/main" id="{03563C69-6445-4B65-1C0A-4912B599C62F}"/>
              </a:ext>
            </a:extLst>
          </p:cNvPr>
          <p:cNvSpPr/>
          <p:nvPr/>
        </p:nvSpPr>
        <p:spPr>
          <a:xfrm>
            <a:off x="5053603" y="3935912"/>
            <a:ext cx="2315930"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cs typeface="+mn-cs"/>
              </a:rPr>
              <a:t>elt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11" name="Picture 2" descr="Free vector graphics of World">
            <a:extLst>
              <a:ext uri="{FF2B5EF4-FFF2-40B4-BE49-F238E27FC236}">
                <a16:creationId xmlns:a16="http://schemas.microsoft.com/office/drawing/2014/main" id="{24D9A5CB-51AF-A2B8-E9B6-2D34AA4E50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0156" y="1892762"/>
            <a:ext cx="1986226" cy="20113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Free vector graphics of Water tap">
            <a:extLst>
              <a:ext uri="{FF2B5EF4-FFF2-40B4-BE49-F238E27FC236}">
                <a16:creationId xmlns:a16="http://schemas.microsoft.com/office/drawing/2014/main" id="{84A3CBBE-2AF9-0A06-C51E-C9D1E3DD3F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9691" y="2448880"/>
            <a:ext cx="1139657" cy="1688382"/>
          </a:xfrm>
          <a:prstGeom prst="rect">
            <a:avLst/>
          </a:prstGeom>
          <a:noFill/>
          <a:extLst>
            <a:ext uri="{909E8E84-426E-40DD-AFC4-6F175D3DCCD1}">
              <a14:hiddenFill xmlns:a14="http://schemas.microsoft.com/office/drawing/2010/main">
                <a:solidFill>
                  <a:srgbClr val="FFFFFF"/>
                </a:solidFill>
              </a14:hiddenFill>
            </a:ext>
          </a:extLst>
        </p:spPr>
      </p:pic>
      <p:sp>
        <p:nvSpPr>
          <p:cNvPr id="12" name="CustomShape 2">
            <a:extLst>
              <a:ext uri="{FF2B5EF4-FFF2-40B4-BE49-F238E27FC236}">
                <a16:creationId xmlns:a16="http://schemas.microsoft.com/office/drawing/2014/main" id="{AC535F9A-6114-2F99-27C7-48C471B37CD0}"/>
              </a:ext>
            </a:extLst>
          </p:cNvPr>
          <p:cNvSpPr/>
          <p:nvPr/>
        </p:nvSpPr>
        <p:spPr>
          <a:xfrm>
            <a:off x="274158" y="1373378"/>
            <a:ext cx="329376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asser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2" name="Picture 4" descr="Free vector graphics of Girl">
            <a:extLst>
              <a:ext uri="{FF2B5EF4-FFF2-40B4-BE49-F238E27FC236}">
                <a16:creationId xmlns:a16="http://schemas.microsoft.com/office/drawing/2014/main" id="{DF6FB126-2744-ADC0-A842-41A0D93823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98434" y="2380462"/>
            <a:ext cx="894644" cy="1215365"/>
          </a:xfrm>
          <a:prstGeom prst="rect">
            <a:avLst/>
          </a:prstGeom>
          <a:noFill/>
          <a:extLst>
            <a:ext uri="{909E8E84-426E-40DD-AFC4-6F175D3DCCD1}">
              <a14:hiddenFill xmlns:a14="http://schemas.microsoft.com/office/drawing/2010/main">
                <a:solidFill>
                  <a:srgbClr val="FFFFFF"/>
                </a:solidFill>
              </a14:hiddenFill>
            </a:ext>
          </a:extLst>
        </p:spPr>
      </p:pic>
      <p:sp>
        <p:nvSpPr>
          <p:cNvPr id="15" name="CustomShape 2">
            <a:extLst>
              <a:ext uri="{FF2B5EF4-FFF2-40B4-BE49-F238E27FC236}">
                <a16:creationId xmlns:a16="http://schemas.microsoft.com/office/drawing/2014/main" id="{80469775-BE9A-894C-5892-F7A6D6B7DD0E}"/>
              </a:ext>
            </a:extLst>
          </p:cNvPr>
          <p:cNvSpPr/>
          <p:nvPr/>
        </p:nvSpPr>
        <p:spPr>
          <a:xfrm>
            <a:off x="8157666" y="1373379"/>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Ant</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ort</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4" name="Picture 6" descr="Free vector graphics of Accept">
            <a:extLst>
              <a:ext uri="{FF2B5EF4-FFF2-40B4-BE49-F238E27FC236}">
                <a16:creationId xmlns:a16="http://schemas.microsoft.com/office/drawing/2014/main" id="{FB5E118C-A318-173E-8D41-1CB5CAD4508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59520" y="6033911"/>
            <a:ext cx="855504" cy="716236"/>
          </a:xfrm>
          <a:prstGeom prst="rect">
            <a:avLst/>
          </a:prstGeom>
          <a:noFill/>
          <a:extLst>
            <a:ext uri="{909E8E84-426E-40DD-AFC4-6F175D3DCCD1}">
              <a14:hiddenFill xmlns:a14="http://schemas.microsoft.com/office/drawing/2010/main">
                <a:solidFill>
                  <a:srgbClr val="FFFFFF"/>
                </a:solidFill>
              </a14:hiddenFill>
            </a:ext>
          </a:extLst>
        </p:spPr>
      </p:pic>
      <p:sp>
        <p:nvSpPr>
          <p:cNvPr id="16" name="CustomShape 2">
            <a:extLst>
              <a:ext uri="{FF2B5EF4-FFF2-40B4-BE49-F238E27FC236}">
                <a16:creationId xmlns:a16="http://schemas.microsoft.com/office/drawing/2014/main" id="{8D26D0BE-05A1-E1C9-709F-DC2C25A69807}"/>
              </a:ext>
            </a:extLst>
          </p:cNvPr>
          <p:cNvSpPr/>
          <p:nvPr/>
        </p:nvSpPr>
        <p:spPr>
          <a:xfrm>
            <a:off x="465315" y="4940163"/>
            <a:ext cx="3776181"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ahr</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sp>
        <p:nvSpPr>
          <p:cNvPr id="17" name="CustomShape 2">
            <a:extLst>
              <a:ext uri="{FF2B5EF4-FFF2-40B4-BE49-F238E27FC236}">
                <a16:creationId xmlns:a16="http://schemas.microsoft.com/office/drawing/2014/main" id="{454F14AC-57E8-FFF4-87E3-B3E7DC022EE1}"/>
              </a:ext>
            </a:extLst>
          </p:cNvPr>
          <p:cNvSpPr/>
          <p:nvPr/>
        </p:nvSpPr>
        <p:spPr>
          <a:xfrm>
            <a:off x="7758883" y="4940164"/>
            <a:ext cx="4279136" cy="100708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ge</a:t>
            </a:r>
            <a:r>
              <a:rPr kumimoji="0" lang="en-GB" sz="6600" b="1" i="0" u="none" strike="noStrike" kern="1200" cap="none" spc="0" normalizeH="0" baseline="0" noProof="0" dirty="0">
                <a:ln>
                  <a:noFill/>
                </a:ln>
                <a:solidFill>
                  <a:srgbClr val="FF0066"/>
                </a:solidFill>
                <a:effectLst/>
                <a:uLnTx/>
                <a:uFillTx/>
                <a:latin typeface="Century Gothic" panose="020B0502020202020204" pitchFamily="34" charset="0"/>
                <a:ea typeface="+mn-ea"/>
                <a:cs typeface="+mn-cs"/>
              </a:rPr>
              <a:t>w</a:t>
            </a:r>
            <a:r>
              <a:rPr kumimoji="0" lang="en-GB" sz="6600" b="0"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innen</a:t>
            </a:r>
            <a:endParaRPr kumimoji="0" lang="en-GB" sz="66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endParaRPr>
          </a:p>
        </p:txBody>
      </p:sp>
      <p:pic>
        <p:nvPicPr>
          <p:cNvPr id="2056" name="Picture 8" descr="Free vector graphics of Award">
            <a:extLst>
              <a:ext uri="{FF2B5EF4-FFF2-40B4-BE49-F238E27FC236}">
                <a16:creationId xmlns:a16="http://schemas.microsoft.com/office/drawing/2014/main" id="{70F57165-EFE8-7388-3F1D-A24275B2D10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75450" y="6010453"/>
            <a:ext cx="740612" cy="797071"/>
          </a:xfrm>
          <a:prstGeom prst="rect">
            <a:avLst/>
          </a:prstGeom>
          <a:noFill/>
          <a:extLst>
            <a:ext uri="{909E8E84-426E-40DD-AFC4-6F175D3DCCD1}">
              <a14:hiddenFill xmlns:a14="http://schemas.microsoft.com/office/drawing/2010/main">
                <a:solidFill>
                  <a:srgbClr val="FFFFFF"/>
                </a:solidFill>
              </a14:hiddenFill>
            </a:ext>
          </a:extLst>
        </p:spPr>
      </p:pic>
      <p:sp>
        <p:nvSpPr>
          <p:cNvPr id="18" name="Oval Callout 19">
            <a:extLst>
              <a:ext uri="{FF2B5EF4-FFF2-40B4-BE49-F238E27FC236}">
                <a16:creationId xmlns:a16="http://schemas.microsoft.com/office/drawing/2014/main" id="{D2B5A094-EEA4-460D-8A45-E4ED101B192D}"/>
              </a:ext>
            </a:extLst>
          </p:cNvPr>
          <p:cNvSpPr/>
          <p:nvPr/>
        </p:nvSpPr>
        <p:spPr>
          <a:xfrm>
            <a:off x="3630272" y="17754"/>
            <a:ext cx="4313577" cy="1366680"/>
          </a:xfrm>
          <a:prstGeom prst="wedgeEllipseCallout">
            <a:avLst>
              <a:gd name="adj1" fmla="val -9513"/>
              <a:gd name="adj2" fmla="val 60173"/>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Remember: A German [w] sounds like an English [v].</a:t>
            </a:r>
          </a:p>
        </p:txBody>
      </p:sp>
    </p:spTree>
    <p:extLst>
      <p:ext uri="{BB962C8B-B14F-4D97-AF65-F5344CB8AC3E}">
        <p14:creationId xmlns:p14="http://schemas.microsoft.com/office/powerpoint/2010/main" val="400055171"/>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0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052"/>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fill="hold" nodeType="click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fill="hold" nodeType="clickEffect">
                                  <p:stCondLst>
                                    <p:cond delay="0"/>
                                  </p:stCondLst>
                                  <p:childTnLst>
                                    <p:set>
                                      <p:cBhvr>
                                        <p:cTn id="40" dur="1" fill="hold">
                                          <p:stCondLst>
                                            <p:cond delay="0"/>
                                          </p:stCondLst>
                                        </p:cTn>
                                        <p:tgtEl>
                                          <p:spTgt spid="1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0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able 2">
            <a:extLst>
              <a:ext uri="{FF2B5EF4-FFF2-40B4-BE49-F238E27FC236}">
                <a16:creationId xmlns:a16="http://schemas.microsoft.com/office/drawing/2014/main" id="{ACB7D602-17DB-4C16-B6C5-9D04175C6B84}"/>
              </a:ext>
            </a:extLst>
          </p:cNvPr>
          <p:cNvGraphicFramePr/>
          <p:nvPr/>
        </p:nvGraphicFramePr>
        <p:xfrm>
          <a:off x="558043" y="1505491"/>
          <a:ext cx="8769283" cy="5176116"/>
        </p:xfrm>
        <a:graphic>
          <a:graphicData uri="http://schemas.openxmlformats.org/drawingml/2006/table">
            <a:tbl>
              <a:tblPr/>
              <a:tblGrid>
                <a:gridCol w="1606933">
                  <a:extLst>
                    <a:ext uri="{9D8B030D-6E8A-4147-A177-3AD203B41FA5}">
                      <a16:colId xmlns:a16="http://schemas.microsoft.com/office/drawing/2014/main" val="20000"/>
                    </a:ext>
                  </a:extLst>
                </a:gridCol>
                <a:gridCol w="4612342">
                  <a:extLst>
                    <a:ext uri="{9D8B030D-6E8A-4147-A177-3AD203B41FA5}">
                      <a16:colId xmlns:a16="http://schemas.microsoft.com/office/drawing/2014/main" val="20001"/>
                    </a:ext>
                  </a:extLst>
                </a:gridCol>
                <a:gridCol w="2550008">
                  <a:extLst>
                    <a:ext uri="{9D8B030D-6E8A-4147-A177-3AD203B41FA5}">
                      <a16:colId xmlns:a16="http://schemas.microsoft.com/office/drawing/2014/main" val="2877992749"/>
                    </a:ext>
                  </a:extLst>
                </a:gridCol>
              </a:tblGrid>
              <a:tr h="575124">
                <a:tc>
                  <a:txBody>
                    <a:bodyPr/>
                    <a:lstStyle/>
                    <a:p>
                      <a:pPr algn="ctr"/>
                      <a:endParaRPr lang="en-US" sz="2400" dirty="0"/>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[v] </a:t>
                      </a:r>
                      <a:r>
                        <a:rPr lang="en-GB" sz="2400" b="1" strike="noStrike" spc="-1" dirty="0" err="1">
                          <a:solidFill>
                            <a:srgbClr val="002060"/>
                          </a:solidFill>
                          <a:latin typeface="Century gothic"/>
                        </a:rPr>
                        <a:t>oder</a:t>
                      </a:r>
                      <a:r>
                        <a:rPr lang="en-GB" sz="2400" b="1" strike="noStrike" spc="-1" dirty="0">
                          <a:solidFill>
                            <a:srgbClr val="002060"/>
                          </a:solidFill>
                          <a:latin typeface="Century gothic"/>
                        </a:rPr>
                        <a:t> [w]?</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ctr">
                        <a:lnSpc>
                          <a:spcPct val="100000"/>
                        </a:lnSpc>
                      </a:pPr>
                      <a:r>
                        <a:rPr lang="en-GB" sz="2400" b="1" strike="noStrike" spc="-1" dirty="0">
                          <a:solidFill>
                            <a:srgbClr val="002060"/>
                          </a:solidFill>
                          <a:latin typeface="Century gothic"/>
                        </a:rPr>
                        <a:t>English?</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1"/>
                  </a:ext>
                </a:extLst>
              </a:tr>
              <a:tr h="575124">
                <a:tc>
                  <a:txBody>
                    <a:bodyPr/>
                    <a:lstStyle/>
                    <a:p>
                      <a:pPr algn="l"/>
                      <a:r>
                        <a:rPr lang="en-US" sz="2800" b="1" dirty="0">
                          <a:solidFill>
                            <a:srgbClr val="002060"/>
                          </a:solidFill>
                        </a:rPr>
                        <a:t>1</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n t e 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[winter]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2"/>
                  </a:ext>
                </a:extLst>
              </a:tr>
              <a:tr h="575124">
                <a:tc>
                  <a:txBody>
                    <a:bodyPr/>
                    <a:lstStyle/>
                    <a:p>
                      <a:pPr algn="l"/>
                      <a:r>
                        <a:rPr lang="en-US" sz="2800" b="1" dirty="0">
                          <a:solidFill>
                            <a:srgbClr val="002060"/>
                          </a:solidFill>
                        </a:rPr>
                        <a:t>2</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m a s </a:t>
                      </a:r>
                      <a:r>
                        <a:rPr lang="en-GB" sz="2400" b="1" strike="noStrike" spc="-1" dirty="0" err="1">
                          <a:solidFill>
                            <a:srgbClr val="002060"/>
                          </a:solidFill>
                          <a:latin typeface="Century gothic"/>
                        </a:rPr>
                        <a:t>s</a:t>
                      </a:r>
                      <a:r>
                        <a:rPr lang="en-GB" sz="2400" b="1" strike="noStrike" spc="-1" dirty="0">
                          <a:solidFill>
                            <a:srgbClr val="002060"/>
                          </a:solidFill>
                          <a:latin typeface="Century gothic"/>
                        </a:rPr>
                        <a: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v</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[massive]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3"/>
                  </a:ext>
                </a:extLst>
              </a:tr>
              <a:tr h="575124">
                <a:tc>
                  <a:txBody>
                    <a:bodyPr/>
                    <a:lstStyle/>
                    <a:p>
                      <a:pPr algn="l"/>
                      <a:r>
                        <a:rPr lang="en-US" sz="2800" b="1" dirty="0">
                          <a:solidFill>
                            <a:srgbClr val="002060"/>
                          </a:solidFill>
                        </a:rPr>
                        <a:t>3</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N e r v</a:t>
                      </a:r>
                      <a:endParaRPr lang="en-GB" sz="2400" b="1" strike="noStrike" spc="-1" dirty="0">
                        <a:solidFill>
                          <a:srgbClr val="002060"/>
                        </a:solidFill>
                        <a:highlight>
                          <a:srgbClr val="FFFF00"/>
                        </a:highlight>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[nerve]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4"/>
                  </a:ext>
                </a:extLst>
              </a:tr>
              <a:tr h="575124">
                <a:tc>
                  <a:txBody>
                    <a:bodyPr/>
                    <a:lstStyle/>
                    <a:p>
                      <a:pPr algn="l"/>
                      <a:r>
                        <a:rPr lang="en-US" sz="2800" b="1" dirty="0">
                          <a:solidFill>
                            <a:srgbClr val="002060"/>
                          </a:solidFill>
                        </a:rPr>
                        <a:t>4</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e s t 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200" b="0" strike="noStrike" spc="-1" dirty="0">
                          <a:solidFill>
                            <a:srgbClr val="002060"/>
                          </a:solidFill>
                          <a:latin typeface="Century gothic"/>
                        </a:rPr>
                        <a:t>[vest, waistcoat]</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5"/>
                  </a:ext>
                </a:extLst>
              </a:tr>
              <a:tr h="575124">
                <a:tc>
                  <a:txBody>
                    <a:bodyPr/>
                    <a:lstStyle/>
                    <a:p>
                      <a:pPr algn="l"/>
                      <a:r>
                        <a:rPr lang="en-US" sz="2800" b="1" dirty="0">
                          <a:solidFill>
                            <a:srgbClr val="002060"/>
                          </a:solidFill>
                        </a:rPr>
                        <a:t>5</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W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n 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[wind]</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6"/>
                  </a:ext>
                </a:extLst>
              </a:tr>
              <a:tr h="575124">
                <a:tc>
                  <a:txBody>
                    <a:bodyPr/>
                    <a:lstStyle/>
                    <a:p>
                      <a:pPr algn="l"/>
                      <a:r>
                        <a:rPr lang="en-US" sz="2800" b="1" dirty="0">
                          <a:solidFill>
                            <a:srgbClr val="002060"/>
                          </a:solidFill>
                        </a:rPr>
                        <a:t>6</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o l </a:t>
                      </a:r>
                      <a:r>
                        <a:rPr lang="en-GB" sz="2400" b="1" strike="noStrike" spc="-1" dirty="0" err="1">
                          <a:solidFill>
                            <a:srgbClr val="002060"/>
                          </a:solidFill>
                          <a:latin typeface="Century gothic"/>
                        </a:rPr>
                        <a:t>l</a:t>
                      </a:r>
                      <a:endParaRPr lang="en-GB" sz="2400" b="1" strike="noStrike" spc="-1" dirty="0">
                        <a:solidFill>
                          <a:srgbClr val="002060"/>
                        </a:solidFill>
                        <a:highlight>
                          <a:srgbClr val="FFFF00"/>
                        </a:highlight>
                        <a:latin typeface="Century gothic"/>
                      </a:endParaRP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[full]</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0007"/>
                  </a:ext>
                </a:extLst>
              </a:tr>
              <a:tr h="575124">
                <a:tc>
                  <a:txBody>
                    <a:bodyPr/>
                    <a:lstStyle/>
                    <a:p>
                      <a:pPr algn="l"/>
                      <a:r>
                        <a:rPr lang="en-US" sz="2800" b="1" dirty="0">
                          <a:solidFill>
                            <a:srgbClr val="002060"/>
                          </a:solidFill>
                        </a:rPr>
                        <a:t>7</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p o s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t </a:t>
                      </a:r>
                      <a:r>
                        <a:rPr lang="en-GB" sz="2400" b="1" strike="noStrike" spc="-1" dirty="0" err="1">
                          <a:solidFill>
                            <a:srgbClr val="002060"/>
                          </a:solidFill>
                          <a:latin typeface="Century gothic"/>
                        </a:rPr>
                        <a:t>i</a:t>
                      </a:r>
                      <a:r>
                        <a:rPr lang="en-GB" sz="2400" b="1" strike="noStrike" spc="-1" dirty="0">
                          <a:solidFill>
                            <a:srgbClr val="002060"/>
                          </a:solidFill>
                          <a:latin typeface="Century gothic"/>
                        </a:rPr>
                        <a:t> v</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[positive]</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1103574875"/>
                  </a:ext>
                </a:extLst>
              </a:tr>
              <a:tr h="575124">
                <a:tc>
                  <a:txBody>
                    <a:bodyPr/>
                    <a:lstStyle/>
                    <a:p>
                      <a:pPr algn="l"/>
                      <a:r>
                        <a:rPr lang="en-US" sz="2800" b="1" dirty="0">
                          <a:solidFill>
                            <a:srgbClr val="002060"/>
                          </a:solidFill>
                        </a:rPr>
                        <a:t>8</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1" strike="noStrike" spc="-1" dirty="0">
                          <a:solidFill>
                            <a:srgbClr val="002060"/>
                          </a:solidFill>
                          <a:latin typeface="Century gothic"/>
                        </a:rPr>
                        <a:t>V o l k s w a g e n</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tc>
                  <a:txBody>
                    <a:bodyPr/>
                    <a:lstStyle/>
                    <a:p>
                      <a:pPr algn="l">
                        <a:lnSpc>
                          <a:spcPct val="100000"/>
                        </a:lnSpc>
                      </a:pPr>
                      <a:r>
                        <a:rPr lang="en-GB" sz="2400" b="0" strike="noStrike" spc="-1" dirty="0">
                          <a:solidFill>
                            <a:srgbClr val="002060"/>
                          </a:solidFill>
                          <a:latin typeface="Century gothic"/>
                        </a:rPr>
                        <a:t>[‘people’s car’]</a:t>
                      </a:r>
                    </a:p>
                  </a:txBody>
                  <a:tcPr anchor="ctr">
                    <a:lnL w="12700" cap="flat" cmpd="sng" algn="ctr">
                      <a:solidFill>
                        <a:srgbClr val="00B0F0"/>
                      </a:solidFill>
                      <a:prstDash val="sysDot"/>
                      <a:round/>
                      <a:headEnd type="none" w="med" len="med"/>
                      <a:tailEnd type="none" w="med" len="med"/>
                    </a:lnL>
                    <a:lnR w="12700" cap="flat" cmpd="sng" algn="ctr">
                      <a:solidFill>
                        <a:srgbClr val="00B0F0"/>
                      </a:solidFill>
                      <a:prstDash val="sysDot"/>
                      <a:round/>
                      <a:headEnd type="none" w="med" len="med"/>
                      <a:tailEnd type="none" w="med" len="med"/>
                    </a:lnR>
                    <a:lnT w="12700" cap="flat" cmpd="sng" algn="ctr">
                      <a:solidFill>
                        <a:srgbClr val="00B0F0"/>
                      </a:solidFill>
                      <a:prstDash val="sysDot"/>
                      <a:round/>
                      <a:headEnd type="none" w="med" len="med"/>
                      <a:tailEnd type="none" w="med" len="med"/>
                    </a:lnT>
                    <a:lnB w="12700" cap="flat" cmpd="sng" algn="ctr">
                      <a:solidFill>
                        <a:srgbClr val="00B0F0"/>
                      </a:solidFill>
                      <a:prstDash val="sysDot"/>
                      <a:round/>
                      <a:headEnd type="none" w="med" len="med"/>
                      <a:tailEnd type="none" w="med" len="med"/>
                    </a:lnB>
                    <a:noFill/>
                  </a:tcPr>
                </a:tc>
                <a:extLst>
                  <a:ext uri="{0D108BD9-81ED-4DB2-BD59-A6C34878D82A}">
                    <a16:rowId xmlns:a16="http://schemas.microsoft.com/office/drawing/2014/main" val="3592735528"/>
                  </a:ext>
                </a:extLst>
              </a:tr>
            </a:tbl>
          </a:graphicData>
        </a:graphic>
      </p:graphicFrame>
      <p:sp>
        <p:nvSpPr>
          <p:cNvPr id="3" name="TextBox 2">
            <a:extLst>
              <a:ext uri="{FF2B5EF4-FFF2-40B4-BE49-F238E27FC236}">
                <a16:creationId xmlns:a16="http://schemas.microsoft.com/office/drawing/2014/main" id="{6DC42178-501A-44BF-9149-1C679CF37202}"/>
              </a:ext>
            </a:extLst>
          </p:cNvPr>
          <p:cNvSpPr txBox="1"/>
          <p:nvPr/>
        </p:nvSpPr>
        <p:spPr>
          <a:xfrm>
            <a:off x="0" y="0"/>
            <a:ext cx="81828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002060"/>
                </a:solidFill>
                <a:effectLst/>
                <a:uLnTx/>
                <a:uFillTx/>
                <a:latin typeface="Century Gothic"/>
                <a:ea typeface="+mn-ea"/>
                <a:cs typeface="+mn-cs"/>
              </a:rPr>
              <a:t>[v]</a:t>
            </a:r>
          </a:p>
        </p:txBody>
      </p:sp>
      <p:pic>
        <p:nvPicPr>
          <p:cNvPr id="10" name="Picture 9" descr="A picture containing text, clipart&#10;&#10;Description automatically generated">
            <a:hlinkClick r:id="" action="ppaction://noaction">
              <a:snd r:embed="rId3" name="T3_W1_6.2.wav"/>
            </a:hlinkClick>
            <a:extLst>
              <a:ext uri="{FF2B5EF4-FFF2-40B4-BE49-F238E27FC236}">
                <a16:creationId xmlns:a16="http://schemas.microsoft.com/office/drawing/2014/main" id="{55E9DF07-E9C0-4015-ABFA-059C677CE4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69" y="2044510"/>
            <a:ext cx="609653" cy="627942"/>
          </a:xfrm>
          <a:prstGeom prst="rect">
            <a:avLst/>
          </a:prstGeom>
        </p:spPr>
      </p:pic>
      <p:sp>
        <p:nvSpPr>
          <p:cNvPr id="15" name="CustomShape 6">
            <a:extLst>
              <a:ext uri="{FF2B5EF4-FFF2-40B4-BE49-F238E27FC236}">
                <a16:creationId xmlns:a16="http://schemas.microsoft.com/office/drawing/2014/main" id="{76EA0DC1-EFD3-4A65-8DC5-2DAE9E183631}"/>
              </a:ext>
            </a:extLst>
          </p:cNvPr>
          <p:cNvSpPr/>
          <p:nvPr/>
        </p:nvSpPr>
        <p:spPr>
          <a:xfrm>
            <a:off x="898842" y="2378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Comparing [v] and [w]</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pic>
        <p:nvPicPr>
          <p:cNvPr id="18" name="Picture 17" descr="A picture containing text, clipart&#10;&#10;Description automatically generated">
            <a:hlinkClick r:id="" action="ppaction://noaction">
              <a:snd r:embed="rId5" name="T3_W1_6.3.wav"/>
            </a:hlinkClick>
            <a:extLst>
              <a:ext uri="{FF2B5EF4-FFF2-40B4-BE49-F238E27FC236}">
                <a16:creationId xmlns:a16="http://schemas.microsoft.com/office/drawing/2014/main" id="{D042F965-5B18-4ABC-872A-78DBAD3E2A7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3" y="2622882"/>
            <a:ext cx="609653" cy="627942"/>
          </a:xfrm>
          <a:prstGeom prst="rect">
            <a:avLst/>
          </a:prstGeom>
        </p:spPr>
      </p:pic>
      <p:pic>
        <p:nvPicPr>
          <p:cNvPr id="19" name="Picture 18" descr="A picture containing text, clipart&#10;&#10;Description automatically generated">
            <a:hlinkClick r:id="" action="ppaction://noaction">
              <a:snd r:embed="rId6" name="T3_W1_6.4.wav"/>
            </a:hlinkClick>
            <a:extLst>
              <a:ext uri="{FF2B5EF4-FFF2-40B4-BE49-F238E27FC236}">
                <a16:creationId xmlns:a16="http://schemas.microsoft.com/office/drawing/2014/main" id="{8C3CC06B-6468-4EB9-ADC7-A55577D35A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2" y="3201254"/>
            <a:ext cx="609653" cy="627942"/>
          </a:xfrm>
          <a:prstGeom prst="rect">
            <a:avLst/>
          </a:prstGeom>
        </p:spPr>
      </p:pic>
      <p:pic>
        <p:nvPicPr>
          <p:cNvPr id="20" name="Picture 19" descr="A picture containing text, clipart&#10;&#10;Description automatically generated">
            <a:hlinkClick r:id="" action="ppaction://noaction">
              <a:snd r:embed="rId7" name="T3_W1_6.5.wav"/>
            </a:hlinkClick>
            <a:extLst>
              <a:ext uri="{FF2B5EF4-FFF2-40B4-BE49-F238E27FC236}">
                <a16:creationId xmlns:a16="http://schemas.microsoft.com/office/drawing/2014/main" id="{B2DA8EDA-E782-4C59-90CF-451F9DD392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1532" y="3779626"/>
            <a:ext cx="609653" cy="627942"/>
          </a:xfrm>
          <a:prstGeom prst="rect">
            <a:avLst/>
          </a:prstGeom>
        </p:spPr>
      </p:pic>
      <p:pic>
        <p:nvPicPr>
          <p:cNvPr id="21" name="Picture 20" descr="A picture containing text, clipart&#10;&#10;Description automatically generated">
            <a:hlinkClick r:id="" action="ppaction://noaction">
              <a:snd r:embed="rId8" name="T3_W1_6.6.wav"/>
            </a:hlinkClick>
            <a:extLst>
              <a:ext uri="{FF2B5EF4-FFF2-40B4-BE49-F238E27FC236}">
                <a16:creationId xmlns:a16="http://schemas.microsoft.com/office/drawing/2014/main" id="{E7EB8DFC-4C8D-480B-8424-391274A25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 y="4357998"/>
            <a:ext cx="609653" cy="627942"/>
          </a:xfrm>
          <a:prstGeom prst="rect">
            <a:avLst/>
          </a:prstGeom>
        </p:spPr>
      </p:pic>
      <p:pic>
        <p:nvPicPr>
          <p:cNvPr id="22" name="Picture 21" descr="A picture containing text, clipart&#10;&#10;Description automatically generated">
            <a:hlinkClick r:id="" action="ppaction://noaction">
              <a:snd r:embed="rId9" name="T3_W1_6.7.wav"/>
            </a:hlinkClick>
            <a:extLst>
              <a:ext uri="{FF2B5EF4-FFF2-40B4-BE49-F238E27FC236}">
                <a16:creationId xmlns:a16="http://schemas.microsoft.com/office/drawing/2014/main" id="{BD98E516-A01E-4C6C-B2BF-823903EA58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1" y="4936370"/>
            <a:ext cx="609653" cy="627942"/>
          </a:xfrm>
          <a:prstGeom prst="rect">
            <a:avLst/>
          </a:prstGeom>
        </p:spPr>
      </p:pic>
      <p:sp>
        <p:nvSpPr>
          <p:cNvPr id="23" name="Speech Bubble: Rectangle with Corners Rounded 22">
            <a:hlinkClick r:id="" action="ppaction://noaction">
              <a:snd r:embed="rId10" name="T3_W1_6.1.wav"/>
            </a:hlinkClick>
            <a:extLst>
              <a:ext uri="{FF2B5EF4-FFF2-40B4-BE49-F238E27FC236}">
                <a16:creationId xmlns:a16="http://schemas.microsoft.com/office/drawing/2014/main" id="{AFDF170C-7D23-4A5A-8572-E261A4C73C1C}"/>
              </a:ext>
            </a:extLst>
          </p:cNvPr>
          <p:cNvSpPr/>
          <p:nvPr/>
        </p:nvSpPr>
        <p:spPr>
          <a:xfrm>
            <a:off x="5852734" y="297466"/>
            <a:ext cx="4719937"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24" name="Graphic 23" descr="Teacher">
            <a:extLst>
              <a:ext uri="{FF2B5EF4-FFF2-40B4-BE49-F238E27FC236}">
                <a16:creationId xmlns:a16="http://schemas.microsoft.com/office/drawing/2014/main" id="{B9720ADF-668C-4218-ADFD-7C4932039D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694011" y="173732"/>
            <a:ext cx="914400" cy="914400"/>
          </a:xfrm>
          <a:prstGeom prst="rect">
            <a:avLst/>
          </a:prstGeom>
        </p:spPr>
      </p:pic>
      <p:sp>
        <p:nvSpPr>
          <p:cNvPr id="25" name="Google Shape;108;p3">
            <a:hlinkClick r:id="" action="ppaction://noaction">
              <a:snd r:embed="rId10" name="T3_W1_6.1.wav"/>
            </a:hlinkClick>
            <a:extLst>
              <a:ext uri="{FF2B5EF4-FFF2-40B4-BE49-F238E27FC236}">
                <a16:creationId xmlns:a16="http://schemas.microsoft.com/office/drawing/2014/main" id="{1D219F19-DD67-4916-84AD-C81240A17BC1}"/>
              </a:ext>
            </a:extLst>
          </p:cNvPr>
          <p:cNvSpPr txBox="1"/>
          <p:nvPr/>
        </p:nvSpPr>
        <p:spPr>
          <a:xfrm>
            <a:off x="6054194" y="306956"/>
            <a:ext cx="451847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Hör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zu</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[v]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oder</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[w]?</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pic>
        <p:nvPicPr>
          <p:cNvPr id="27" name="Picture 26">
            <a:extLst>
              <a:ext uri="{FF2B5EF4-FFF2-40B4-BE49-F238E27FC236}">
                <a16:creationId xmlns:a16="http://schemas.microsoft.com/office/drawing/2014/main" id="{37BB65D6-40F4-4557-A431-BC2107B2A473}"/>
              </a:ext>
            </a:extLst>
          </p:cNvPr>
          <p:cNvPicPr>
            <a:picLocks noChangeAspect="1"/>
          </p:cNvPicPr>
          <p:nvPr/>
        </p:nvPicPr>
        <p:blipFill>
          <a:blip r:embed="rId13"/>
          <a:stretch>
            <a:fillRect/>
          </a:stretch>
        </p:blipFill>
        <p:spPr>
          <a:xfrm>
            <a:off x="10196306" y="53027"/>
            <a:ext cx="1804572" cy="1847248"/>
          </a:xfrm>
          <a:prstGeom prst="rect">
            <a:avLst/>
          </a:prstGeom>
        </p:spPr>
      </p:pic>
      <p:sp>
        <p:nvSpPr>
          <p:cNvPr id="28" name="TextBox 27">
            <a:extLst>
              <a:ext uri="{FF2B5EF4-FFF2-40B4-BE49-F238E27FC236}">
                <a16:creationId xmlns:a16="http://schemas.microsoft.com/office/drawing/2014/main" id="{856F7EBE-02F2-4849-BF7F-5545BB982CA5}"/>
              </a:ext>
            </a:extLst>
          </p:cNvPr>
          <p:cNvSpPr txBox="1"/>
          <p:nvPr/>
        </p:nvSpPr>
        <p:spPr>
          <a:xfrm>
            <a:off x="409144" y="864169"/>
            <a:ext cx="102950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Write numbers 1-8. Listen and note down the missing sound in each word</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ea typeface="+mn-ea"/>
                <a:cs typeface="+mn-cs"/>
              </a:rPr>
              <a:t>.  </a:t>
            </a:r>
          </a:p>
        </p:txBody>
      </p:sp>
      <p:pic>
        <p:nvPicPr>
          <p:cNvPr id="29" name="Picture 28" descr="A picture containing text, clipart&#10;&#10;Description automatically generated">
            <a:hlinkClick r:id="" action="ppaction://noaction">
              <a:snd r:embed="rId14" name="T3_W1_6.8.wav"/>
            </a:hlinkClick>
            <a:extLst>
              <a:ext uri="{FF2B5EF4-FFF2-40B4-BE49-F238E27FC236}">
                <a16:creationId xmlns:a16="http://schemas.microsoft.com/office/drawing/2014/main" id="{C3E60E38-6BE9-4995-B569-F90D392868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0" y="5514742"/>
            <a:ext cx="609653" cy="627942"/>
          </a:xfrm>
          <a:prstGeom prst="rect">
            <a:avLst/>
          </a:prstGeom>
        </p:spPr>
      </p:pic>
      <p:pic>
        <p:nvPicPr>
          <p:cNvPr id="30" name="Picture 29" descr="A picture containing text, clipart&#10;&#10;Description automatically generated">
            <a:hlinkClick r:id="" action="ppaction://noaction">
              <a:snd r:embed="rId15" name="T3_W1_6.9.wav"/>
            </a:hlinkClick>
            <a:extLst>
              <a:ext uri="{FF2B5EF4-FFF2-40B4-BE49-F238E27FC236}">
                <a16:creationId xmlns:a16="http://schemas.microsoft.com/office/drawing/2014/main" id="{9ABF6476-07AD-4926-90F3-21714F30DA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0370" y="6093111"/>
            <a:ext cx="609653" cy="627942"/>
          </a:xfrm>
          <a:prstGeom prst="rect">
            <a:avLst/>
          </a:prstGeom>
        </p:spPr>
      </p:pic>
      <p:sp>
        <p:nvSpPr>
          <p:cNvPr id="31" name="Rectangle: Rounded Corners 30">
            <a:extLst>
              <a:ext uri="{FF2B5EF4-FFF2-40B4-BE49-F238E27FC236}">
                <a16:creationId xmlns:a16="http://schemas.microsoft.com/office/drawing/2014/main" id="{A7D6F24E-CD8C-42EF-AFAE-BE26664C563D}"/>
              </a:ext>
            </a:extLst>
          </p:cNvPr>
          <p:cNvSpPr/>
          <p:nvPr/>
        </p:nvSpPr>
        <p:spPr>
          <a:xfrm>
            <a:off x="2205629" y="2201828"/>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2" name="Rectangle: Rounded Corners 31">
            <a:extLst>
              <a:ext uri="{FF2B5EF4-FFF2-40B4-BE49-F238E27FC236}">
                <a16:creationId xmlns:a16="http://schemas.microsoft.com/office/drawing/2014/main" id="{330C90E8-7362-4C35-A4AB-2F5EF659EFC7}"/>
              </a:ext>
            </a:extLst>
          </p:cNvPr>
          <p:cNvSpPr/>
          <p:nvPr/>
        </p:nvSpPr>
        <p:spPr>
          <a:xfrm>
            <a:off x="3486424" y="282334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3" name="Rectangle: Rounded Corners 32">
            <a:extLst>
              <a:ext uri="{FF2B5EF4-FFF2-40B4-BE49-F238E27FC236}">
                <a16:creationId xmlns:a16="http://schemas.microsoft.com/office/drawing/2014/main" id="{5CD6DDD6-E766-4786-9E99-2AF86CEA5E30}"/>
              </a:ext>
            </a:extLst>
          </p:cNvPr>
          <p:cNvSpPr/>
          <p:nvPr/>
        </p:nvSpPr>
        <p:spPr>
          <a:xfrm>
            <a:off x="2964046" y="337141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4" name="Rectangle: Rounded Corners 33">
            <a:extLst>
              <a:ext uri="{FF2B5EF4-FFF2-40B4-BE49-F238E27FC236}">
                <a16:creationId xmlns:a16="http://schemas.microsoft.com/office/drawing/2014/main" id="{92437396-21C5-4F93-B7AD-078899B191CF}"/>
              </a:ext>
            </a:extLst>
          </p:cNvPr>
          <p:cNvSpPr/>
          <p:nvPr/>
        </p:nvSpPr>
        <p:spPr>
          <a:xfrm>
            <a:off x="2246152" y="3942738"/>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5" name="Rectangle: Rounded Corners 34">
            <a:extLst>
              <a:ext uri="{FF2B5EF4-FFF2-40B4-BE49-F238E27FC236}">
                <a16:creationId xmlns:a16="http://schemas.microsoft.com/office/drawing/2014/main" id="{048FFAE9-4FB3-4B61-839A-99BF0FEDCFCB}"/>
              </a:ext>
            </a:extLst>
          </p:cNvPr>
          <p:cNvSpPr/>
          <p:nvPr/>
        </p:nvSpPr>
        <p:spPr>
          <a:xfrm>
            <a:off x="2246152" y="4544135"/>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6" name="Rectangle: Rounded Corners 35">
            <a:extLst>
              <a:ext uri="{FF2B5EF4-FFF2-40B4-BE49-F238E27FC236}">
                <a16:creationId xmlns:a16="http://schemas.microsoft.com/office/drawing/2014/main" id="{41239A3E-2C09-4B62-9EE2-FE39C29829C3}"/>
              </a:ext>
            </a:extLst>
          </p:cNvPr>
          <p:cNvSpPr/>
          <p:nvPr/>
        </p:nvSpPr>
        <p:spPr>
          <a:xfrm>
            <a:off x="2161902" y="5095344"/>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7" name="Rectangle: Rounded Corners 36">
            <a:extLst>
              <a:ext uri="{FF2B5EF4-FFF2-40B4-BE49-F238E27FC236}">
                <a16:creationId xmlns:a16="http://schemas.microsoft.com/office/drawing/2014/main" id="{8E8A40A4-6176-4142-998D-AF1EC46DFE7C}"/>
              </a:ext>
            </a:extLst>
          </p:cNvPr>
          <p:cNvSpPr/>
          <p:nvPr/>
        </p:nvSpPr>
        <p:spPr>
          <a:xfrm>
            <a:off x="3486424" y="5666836"/>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8" name="Rectangle: Rounded Corners 37">
            <a:extLst>
              <a:ext uri="{FF2B5EF4-FFF2-40B4-BE49-F238E27FC236}">
                <a16:creationId xmlns:a16="http://schemas.microsoft.com/office/drawing/2014/main" id="{3C493DDC-492D-4D83-8795-1A1C1BC775B9}"/>
              </a:ext>
            </a:extLst>
          </p:cNvPr>
          <p:cNvSpPr/>
          <p:nvPr/>
        </p:nvSpPr>
        <p:spPr>
          <a:xfrm>
            <a:off x="2205629" y="6247949"/>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sp>
        <p:nvSpPr>
          <p:cNvPr id="39" name="Rectangle: Rounded Corners 38">
            <a:extLst>
              <a:ext uri="{FF2B5EF4-FFF2-40B4-BE49-F238E27FC236}">
                <a16:creationId xmlns:a16="http://schemas.microsoft.com/office/drawing/2014/main" id="{65A04C4E-87D9-4A5D-81CC-E25F7D5FFCA2}"/>
              </a:ext>
            </a:extLst>
          </p:cNvPr>
          <p:cNvSpPr/>
          <p:nvPr/>
        </p:nvSpPr>
        <p:spPr>
          <a:xfrm>
            <a:off x="3402546" y="6256272"/>
            <a:ext cx="345438" cy="301620"/>
          </a:xfrm>
          <a:prstGeom prst="roundRect">
            <a:avLst/>
          </a:prstGeom>
          <a:solidFill>
            <a:srgbClr val="FF0066"/>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a:ea typeface="+mn-ea"/>
                <a:cs typeface="+mn-cs"/>
              </a:rPr>
              <a:t>?</a:t>
            </a:r>
          </a:p>
        </p:txBody>
      </p:sp>
      <p:pic>
        <p:nvPicPr>
          <p:cNvPr id="14" name="Picture 13">
            <a:extLst>
              <a:ext uri="{FF2B5EF4-FFF2-40B4-BE49-F238E27FC236}">
                <a16:creationId xmlns:a16="http://schemas.microsoft.com/office/drawing/2014/main" id="{18124893-53F3-4269-86D2-55D272D58BAC}"/>
              </a:ext>
            </a:extLst>
          </p:cNvPr>
          <p:cNvPicPr>
            <a:picLocks noChangeAspect="1"/>
          </p:cNvPicPr>
          <p:nvPr/>
        </p:nvPicPr>
        <p:blipFill>
          <a:blip r:embed="rId16"/>
          <a:stretch>
            <a:fillRect/>
          </a:stretch>
        </p:blipFill>
        <p:spPr>
          <a:xfrm>
            <a:off x="5870376" y="6120688"/>
            <a:ext cx="542015" cy="540558"/>
          </a:xfrm>
          <a:prstGeom prst="rect">
            <a:avLst/>
          </a:prstGeom>
        </p:spPr>
      </p:pic>
      <p:sp>
        <p:nvSpPr>
          <p:cNvPr id="45" name="TextBox 44">
            <a:extLst>
              <a:ext uri="{FF2B5EF4-FFF2-40B4-BE49-F238E27FC236}">
                <a16:creationId xmlns:a16="http://schemas.microsoft.com/office/drawing/2014/main" id="{6DD31991-D006-47AF-8A3F-8246E661117E}"/>
              </a:ext>
            </a:extLst>
          </p:cNvPr>
          <p:cNvSpPr txBox="1"/>
          <p:nvPr/>
        </p:nvSpPr>
        <p:spPr>
          <a:xfrm>
            <a:off x="6854331" y="2151805"/>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7" name="TextBox 46">
            <a:extLst>
              <a:ext uri="{FF2B5EF4-FFF2-40B4-BE49-F238E27FC236}">
                <a16:creationId xmlns:a16="http://schemas.microsoft.com/office/drawing/2014/main" id="{95E26D85-5B35-4F2B-A8C5-7A4501FF3D34}"/>
              </a:ext>
            </a:extLst>
          </p:cNvPr>
          <p:cNvSpPr txBox="1"/>
          <p:nvPr/>
        </p:nvSpPr>
        <p:spPr>
          <a:xfrm>
            <a:off x="6825295" y="2779966"/>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8" name="TextBox 47">
            <a:extLst>
              <a:ext uri="{FF2B5EF4-FFF2-40B4-BE49-F238E27FC236}">
                <a16:creationId xmlns:a16="http://schemas.microsoft.com/office/drawing/2014/main" id="{B7A8A70E-38A9-49A1-BAD5-40F127575D44}"/>
              </a:ext>
            </a:extLst>
          </p:cNvPr>
          <p:cNvSpPr txBox="1"/>
          <p:nvPr/>
        </p:nvSpPr>
        <p:spPr>
          <a:xfrm>
            <a:off x="6909109" y="3328570"/>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49" name="TextBox 48">
            <a:extLst>
              <a:ext uri="{FF2B5EF4-FFF2-40B4-BE49-F238E27FC236}">
                <a16:creationId xmlns:a16="http://schemas.microsoft.com/office/drawing/2014/main" id="{BD1D916B-408D-45C8-AE8E-7D82DD104A97}"/>
              </a:ext>
            </a:extLst>
          </p:cNvPr>
          <p:cNvSpPr txBox="1"/>
          <p:nvPr/>
        </p:nvSpPr>
        <p:spPr>
          <a:xfrm>
            <a:off x="6873763" y="3885981"/>
            <a:ext cx="2347266"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0" name="TextBox 49">
            <a:extLst>
              <a:ext uri="{FF2B5EF4-FFF2-40B4-BE49-F238E27FC236}">
                <a16:creationId xmlns:a16="http://schemas.microsoft.com/office/drawing/2014/main" id="{11BA0427-A638-413D-9D26-0CC77AF597BF}"/>
              </a:ext>
            </a:extLst>
          </p:cNvPr>
          <p:cNvSpPr txBox="1"/>
          <p:nvPr/>
        </p:nvSpPr>
        <p:spPr>
          <a:xfrm>
            <a:off x="6897457" y="4478833"/>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1" name="TextBox 50">
            <a:extLst>
              <a:ext uri="{FF2B5EF4-FFF2-40B4-BE49-F238E27FC236}">
                <a16:creationId xmlns:a16="http://schemas.microsoft.com/office/drawing/2014/main" id="{D5840036-F9A9-4C51-B5A5-0D852DB999FB}"/>
              </a:ext>
            </a:extLst>
          </p:cNvPr>
          <p:cNvSpPr txBox="1"/>
          <p:nvPr/>
        </p:nvSpPr>
        <p:spPr>
          <a:xfrm>
            <a:off x="6881694" y="5047524"/>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2" name="TextBox 51">
            <a:extLst>
              <a:ext uri="{FF2B5EF4-FFF2-40B4-BE49-F238E27FC236}">
                <a16:creationId xmlns:a16="http://schemas.microsoft.com/office/drawing/2014/main" id="{AD915A71-94D1-405B-A2F0-411A476012A4}"/>
              </a:ext>
            </a:extLst>
          </p:cNvPr>
          <p:cNvSpPr txBox="1"/>
          <p:nvPr/>
        </p:nvSpPr>
        <p:spPr>
          <a:xfrm>
            <a:off x="6881694" y="5597790"/>
            <a:ext cx="2166402" cy="416009"/>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3" name="TextBox 52">
            <a:extLst>
              <a:ext uri="{FF2B5EF4-FFF2-40B4-BE49-F238E27FC236}">
                <a16:creationId xmlns:a16="http://schemas.microsoft.com/office/drawing/2014/main" id="{48D972A4-3439-40E7-801A-B05CF87C0787}"/>
              </a:ext>
            </a:extLst>
          </p:cNvPr>
          <p:cNvSpPr txBox="1"/>
          <p:nvPr/>
        </p:nvSpPr>
        <p:spPr>
          <a:xfrm>
            <a:off x="6830407" y="6190642"/>
            <a:ext cx="2347267" cy="399206"/>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entury Gothic"/>
              <a:ea typeface="+mn-ea"/>
              <a:cs typeface="+mn-cs"/>
            </a:endParaRPr>
          </a:p>
        </p:txBody>
      </p:sp>
      <p:sp>
        <p:nvSpPr>
          <p:cNvPr id="54" name="Oval Callout 19">
            <a:extLst>
              <a:ext uri="{FF2B5EF4-FFF2-40B4-BE49-F238E27FC236}">
                <a16:creationId xmlns:a16="http://schemas.microsoft.com/office/drawing/2014/main" id="{AC76E6B0-0D8C-471A-860B-2DF67AD7536F}"/>
              </a:ext>
            </a:extLst>
          </p:cNvPr>
          <p:cNvSpPr/>
          <p:nvPr/>
        </p:nvSpPr>
        <p:spPr>
          <a:xfrm>
            <a:off x="9112065" y="4382728"/>
            <a:ext cx="3031574" cy="2101037"/>
          </a:xfrm>
          <a:prstGeom prst="wedgeEllipseCallout">
            <a:avLst>
              <a:gd name="adj1" fmla="val -52681"/>
              <a:gd name="adj2" fmla="val -4580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Notice that some words look very like the English but sound quite different!</a:t>
            </a:r>
          </a:p>
        </p:txBody>
      </p:sp>
      <p:pic>
        <p:nvPicPr>
          <p:cNvPr id="1026" name="Picture 2" descr="Free christmas background landscape illustration">
            <a:extLst>
              <a:ext uri="{FF2B5EF4-FFF2-40B4-BE49-F238E27FC236}">
                <a16:creationId xmlns:a16="http://schemas.microsoft.com/office/drawing/2014/main" id="{D380531E-319E-7BC1-6C82-30838247406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713345" y="2112142"/>
            <a:ext cx="765310" cy="54110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ree elephant mammal wildlife vector">
            <a:extLst>
              <a:ext uri="{FF2B5EF4-FFF2-40B4-BE49-F238E27FC236}">
                <a16:creationId xmlns:a16="http://schemas.microsoft.com/office/drawing/2014/main" id="{0DD04B03-7FE3-9770-6B10-0363C6090CC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5743407" y="2698864"/>
            <a:ext cx="696797" cy="5411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ree tuxedo vest tux vector">
            <a:extLst>
              <a:ext uri="{FF2B5EF4-FFF2-40B4-BE49-F238E27FC236}">
                <a16:creationId xmlns:a16="http://schemas.microsoft.com/office/drawing/2014/main" id="{CB62165F-0064-4AE3-52F1-3208B35F3B8B}"/>
              </a:ext>
            </a:extLst>
          </p:cNvPr>
          <p:cNvPicPr>
            <a:picLocks noChangeAspect="1" noChangeArrowheads="1"/>
          </p:cNvPicPr>
          <p:nvPr/>
        </p:nvPicPr>
        <p:blipFill rotWithShape="1">
          <a:blip r:embed="rId19">
            <a:extLst>
              <a:ext uri="{28A0092B-C50C-407E-A947-70E740481C1C}">
                <a14:useLocalDpi xmlns:a14="http://schemas.microsoft.com/office/drawing/2010/main" val="0"/>
              </a:ext>
            </a:extLst>
          </a:blip>
          <a:srcRect l="11231" t="12388" r="10523" b="347"/>
          <a:stretch/>
        </p:blipFill>
        <p:spPr bwMode="auto">
          <a:xfrm>
            <a:off x="5942914" y="3853937"/>
            <a:ext cx="367591" cy="52012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ree wind blowing cloud vector">
            <a:extLst>
              <a:ext uri="{FF2B5EF4-FFF2-40B4-BE49-F238E27FC236}">
                <a16:creationId xmlns:a16="http://schemas.microsoft.com/office/drawing/2014/main" id="{F722C18C-50D6-E598-3963-869E91C48FC5}"/>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764220" y="4442767"/>
            <a:ext cx="714435" cy="4493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neuron nerve cell axon vector">
            <a:extLst>
              <a:ext uri="{FF2B5EF4-FFF2-40B4-BE49-F238E27FC236}">
                <a16:creationId xmlns:a16="http://schemas.microsoft.com/office/drawing/2014/main" id="{17F8D925-C6C3-4A3C-8077-2A83FF1DD08D}"/>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725964" y="3304652"/>
            <a:ext cx="928502" cy="4642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ree glass full filled vector">
            <a:extLst>
              <a:ext uri="{FF2B5EF4-FFF2-40B4-BE49-F238E27FC236}">
                <a16:creationId xmlns:a16="http://schemas.microsoft.com/office/drawing/2014/main" id="{8C101B74-DF4C-9100-1D1D-3B17F767C0F7}"/>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029415" y="4989816"/>
            <a:ext cx="281090" cy="53142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ree hand thumb sign vector">
            <a:extLst>
              <a:ext uri="{FF2B5EF4-FFF2-40B4-BE49-F238E27FC236}">
                <a16:creationId xmlns:a16="http://schemas.microsoft.com/office/drawing/2014/main" id="{214F0426-C5B4-FC8C-3151-957FD9B6AD30}"/>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965518" y="5564403"/>
            <a:ext cx="474686" cy="497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634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2"/>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8"/>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9"/>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45"/>
                                        </p:tgtEl>
                                        <p:attrNameLst>
                                          <p:attrName>style.visibility</p:attrName>
                                        </p:attrNameLst>
                                      </p:cBhvr>
                                      <p:to>
                                        <p:strVal val="hidden"/>
                                      </p:to>
                                    </p:set>
                                  </p:child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0" nodeType="clickEffect">
                                  <p:stCondLst>
                                    <p:cond delay="0"/>
                                  </p:stCondLst>
                                  <p:childTnLst>
                                    <p:set>
                                      <p:cBhvr>
                                        <p:cTn id="48" dur="1" fill="hold">
                                          <p:stCondLst>
                                            <p:cond delay="0"/>
                                          </p:stCondLst>
                                        </p:cTn>
                                        <p:tgtEl>
                                          <p:spTgt spid="47"/>
                                        </p:tgtEl>
                                        <p:attrNameLst>
                                          <p:attrName>style.visibility</p:attrName>
                                        </p:attrNameLst>
                                      </p:cBhvr>
                                      <p:to>
                                        <p:strVal val="hidden"/>
                                      </p:to>
                                    </p:set>
                                  </p:childTnLst>
                                </p:cTn>
                              </p:par>
                              <p:par>
                                <p:cTn id="49" presetID="1" presetClass="entr" presetSubtype="0" fill="hold" nodeType="withEffect">
                                  <p:stCondLst>
                                    <p:cond delay="0"/>
                                  </p:stCondLst>
                                  <p:childTnLst>
                                    <p:set>
                                      <p:cBhvr>
                                        <p:cTn id="50" dur="1" fill="hold">
                                          <p:stCondLst>
                                            <p:cond delay="0"/>
                                          </p:stCondLst>
                                        </p:cTn>
                                        <p:tgtEl>
                                          <p:spTgt spid="102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8"/>
                                        </p:tgtEl>
                                        <p:attrNameLst>
                                          <p:attrName>style.visibility</p:attrName>
                                        </p:attrNameLst>
                                      </p:cBhvr>
                                      <p:to>
                                        <p:strVal val="hidden"/>
                                      </p:to>
                                    </p:set>
                                  </p:childTnLst>
                                </p:cTn>
                              </p:par>
                              <p:par>
                                <p:cTn id="55" presetID="1" presetClass="entr" presetSubtype="0" fill="hold" nodeType="withEffect">
                                  <p:stCondLst>
                                    <p:cond delay="0"/>
                                  </p:stCondLst>
                                  <p:childTnLst>
                                    <p:set>
                                      <p:cBhvr>
                                        <p:cTn id="56" dur="1" fill="hold">
                                          <p:stCondLst>
                                            <p:cond delay="0"/>
                                          </p:stCondLst>
                                        </p:cTn>
                                        <p:tgtEl>
                                          <p:spTgt spid="1034"/>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xit" presetSubtype="0" fill="hold" grpId="0" nodeType="clickEffect">
                                  <p:stCondLst>
                                    <p:cond delay="0"/>
                                  </p:stCondLst>
                                  <p:childTnLst>
                                    <p:set>
                                      <p:cBhvr>
                                        <p:cTn id="60" dur="1" fill="hold">
                                          <p:stCondLst>
                                            <p:cond delay="0"/>
                                          </p:stCondLst>
                                        </p:cTn>
                                        <p:tgtEl>
                                          <p:spTgt spid="49"/>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103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0"/>
                                        </p:tgtEl>
                                        <p:attrNameLst>
                                          <p:attrName>style.visibility</p:attrName>
                                        </p:attrNameLst>
                                      </p:cBhvr>
                                      <p:to>
                                        <p:strVal val="hidden"/>
                                      </p:to>
                                    </p:set>
                                  </p:childTnLst>
                                </p:cTn>
                              </p:par>
                              <p:par>
                                <p:cTn id="67" presetID="1" presetClass="entr" presetSubtype="0" fill="hold" nodeType="withEffect">
                                  <p:stCondLst>
                                    <p:cond delay="0"/>
                                  </p:stCondLst>
                                  <p:childTnLst>
                                    <p:set>
                                      <p:cBhvr>
                                        <p:cTn id="68" dur="1" fill="hold">
                                          <p:stCondLst>
                                            <p:cond delay="0"/>
                                          </p:stCondLst>
                                        </p:cTn>
                                        <p:tgtEl>
                                          <p:spTgt spid="103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51"/>
                                        </p:tgtEl>
                                        <p:attrNameLst>
                                          <p:attrName>style.visibility</p:attrName>
                                        </p:attrNameLst>
                                      </p:cBhvr>
                                      <p:to>
                                        <p:strVal val="hidden"/>
                                      </p:to>
                                    </p:set>
                                  </p:childTnLst>
                                </p:cTn>
                              </p:par>
                              <p:par>
                                <p:cTn id="73" presetID="1" presetClass="entr" presetSubtype="0" fill="hold" nodeType="withEffect">
                                  <p:stCondLst>
                                    <p:cond delay="0"/>
                                  </p:stCondLst>
                                  <p:childTnLst>
                                    <p:set>
                                      <p:cBhvr>
                                        <p:cTn id="74" dur="1" fill="hold">
                                          <p:stCondLst>
                                            <p:cond delay="0"/>
                                          </p:stCondLst>
                                        </p:cTn>
                                        <p:tgtEl>
                                          <p:spTgt spid="1036"/>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2"/>
                                        </p:tgtEl>
                                        <p:attrNameLst>
                                          <p:attrName>style.visibility</p:attrName>
                                        </p:attrNameLst>
                                      </p:cBhvr>
                                      <p:to>
                                        <p:strVal val="hidden"/>
                                      </p:to>
                                    </p:set>
                                  </p:childTnLst>
                                </p:cTn>
                              </p:par>
                              <p:par>
                                <p:cTn id="79" presetID="1" presetClass="entr" presetSubtype="0" fill="hold" nodeType="withEffect">
                                  <p:stCondLst>
                                    <p:cond delay="0"/>
                                  </p:stCondLst>
                                  <p:childTnLst>
                                    <p:set>
                                      <p:cBhvr>
                                        <p:cTn id="80" dur="1" fill="hold">
                                          <p:stCondLst>
                                            <p:cond delay="0"/>
                                          </p:stCondLst>
                                        </p:cTn>
                                        <p:tgtEl>
                                          <p:spTgt spid="103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53"/>
                                        </p:tgtEl>
                                        <p:attrNameLst>
                                          <p:attrName>style.visibility</p:attrName>
                                        </p:attrNameLst>
                                      </p:cBhvr>
                                      <p:to>
                                        <p:strVal val="hidden"/>
                                      </p:to>
                                    </p:set>
                                  </p:childTnLst>
                                </p:cTn>
                              </p:par>
                              <p:par>
                                <p:cTn id="85" presetID="1" presetClass="entr" presetSubtype="0" fill="hold" nodeType="withEffect">
                                  <p:stCondLst>
                                    <p:cond delay="0"/>
                                  </p:stCondLst>
                                  <p:childTnLst>
                                    <p:set>
                                      <p:cBhvr>
                                        <p:cTn id="86" dur="1" fill="hold">
                                          <p:stCondLst>
                                            <p:cond delay="0"/>
                                          </p:stCondLst>
                                        </p:cTn>
                                        <p:tgtEl>
                                          <p:spTgt spid="14"/>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animEffect transition="in" filter="fade">
                                      <p:cBhvr>
                                        <p:cTn id="91" dur="500"/>
                                        <p:tgtEl>
                                          <p:spTgt spid="54"/>
                                        </p:tgtEl>
                                      </p:cBhvr>
                                    </p:animEffect>
                                  </p:childTnLst>
                                </p:cTn>
                              </p:par>
                            </p:childTnLst>
                          </p:cTn>
                        </p:par>
                      </p:childTnLst>
                    </p:cTn>
                  </p:par>
                  <p:par>
                    <p:cTn id="92" fill="hold">
                      <p:stCondLst>
                        <p:cond delay="indefinite"/>
                      </p:stCondLst>
                      <p:childTnLst>
                        <p:par>
                          <p:cTn id="93" fill="hold">
                            <p:stCondLst>
                              <p:cond delay="0"/>
                            </p:stCondLst>
                            <p:childTnLst>
                              <p:par>
                                <p:cTn id="94" presetID="1" presetClass="exit" presetSubtype="0" fill="hold" grpId="1" nodeType="clickEffect">
                                  <p:stCondLst>
                                    <p:cond delay="0"/>
                                  </p:stCondLst>
                                  <p:childTnLst>
                                    <p:set>
                                      <p:cBhvr>
                                        <p:cTn id="95" dur="1" fill="hold">
                                          <p:stCondLst>
                                            <p:cond delay="0"/>
                                          </p:stCondLst>
                                        </p:cTn>
                                        <p:tgtEl>
                                          <p:spTgt spid="5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2" grpId="0" animBg="1"/>
      <p:bldP spid="33" grpId="0" animBg="1"/>
      <p:bldP spid="34" grpId="0" animBg="1"/>
      <p:bldP spid="35" grpId="0" animBg="1"/>
      <p:bldP spid="36" grpId="0" animBg="1"/>
      <p:bldP spid="37" grpId="0" animBg="1"/>
      <p:bldP spid="38" grpId="0" animBg="1"/>
      <p:bldP spid="39" grpId="0" animBg="1"/>
      <p:bldP spid="45" grpId="0" animBg="1"/>
      <p:bldP spid="47" grpId="0" animBg="1"/>
      <p:bldP spid="48" grpId="0" animBg="1"/>
      <p:bldP spid="49" grpId="0" animBg="1"/>
      <p:bldP spid="50" grpId="0" animBg="1"/>
      <p:bldP spid="51" grpId="0" animBg="1"/>
      <p:bldP spid="52" grpId="0" animBg="1"/>
      <p:bldP spid="53" grpId="0" animBg="1"/>
      <p:bldP spid="54" grpId="0" animBg="1"/>
      <p:bldP spid="54"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7" y="657343"/>
            <a:ext cx="3289336"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208754" y="684397"/>
            <a:ext cx="3195107"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a:t>
            </a:r>
            <a:r>
              <a:rPr kumimoji="0" lang="en-GB" sz="2400" b="0"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Wörter</a:t>
            </a:r>
            <a:r>
              <a:rPr kumimoji="0" lang="en-GB" sz="24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1161641" y="2205318"/>
            <a:ext cx="215849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der 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1161640" y="4724400"/>
            <a:ext cx="32893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3600" b="0" i="0" u="none" strike="noStrike" kern="1200" cap="none" spc="0" normalizeH="0" baseline="0" noProof="0" dirty="0" err="1">
                <a:ln>
                  <a:noFill/>
                </a:ln>
                <a:solidFill>
                  <a:srgbClr val="002060"/>
                </a:solidFill>
                <a:effectLst/>
                <a:uLnTx/>
                <a:uFillTx/>
                <a:latin typeface="Century Gothic"/>
                <a:ea typeface="+mn-ea"/>
                <a:cs typeface="+mn-cs"/>
              </a:rPr>
              <a:t>Woche</a:t>
            </a:r>
            <a:endParaRPr kumimoji="0" lang="en-GB"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6813887" y="2205317"/>
            <a:ext cx="32893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a:ea typeface="+mn-ea"/>
                <a:cs typeface="+mn-cs"/>
              </a:rPr>
              <a:t>heute</a:t>
            </a:r>
            <a:endParaRPr kumimoji="0" lang="en-GB"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FA2292F-9CB8-468A-8304-A99B7905A585}"/>
              </a:ext>
            </a:extLst>
          </p:cNvPr>
          <p:cNvSpPr txBox="1"/>
          <p:nvPr/>
        </p:nvSpPr>
        <p:spPr>
          <a:xfrm>
            <a:off x="6813887" y="4724400"/>
            <a:ext cx="32893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morgen</a:t>
            </a:r>
          </a:p>
        </p:txBody>
      </p:sp>
      <p:pic>
        <p:nvPicPr>
          <p:cNvPr id="6" name="Picture 5">
            <a:extLst>
              <a:ext uri="{FF2B5EF4-FFF2-40B4-BE49-F238E27FC236}">
                <a16:creationId xmlns:a16="http://schemas.microsoft.com/office/drawing/2014/main" id="{CC30EBF3-6B3F-41F4-85C6-4C45B1AD4B1C}"/>
              </a:ext>
            </a:extLst>
          </p:cNvPr>
          <p:cNvPicPr>
            <a:picLocks noChangeAspect="1"/>
          </p:cNvPicPr>
          <p:nvPr/>
        </p:nvPicPr>
        <p:blipFill>
          <a:blip r:embed="rId5"/>
          <a:stretch>
            <a:fillRect/>
          </a:stretch>
        </p:blipFill>
        <p:spPr>
          <a:xfrm>
            <a:off x="8555228" y="1484239"/>
            <a:ext cx="2079321" cy="2079321"/>
          </a:xfrm>
          <a:prstGeom prst="rect">
            <a:avLst/>
          </a:prstGeom>
        </p:spPr>
      </p:pic>
      <p:grpSp>
        <p:nvGrpSpPr>
          <p:cNvPr id="26" name="Group 25">
            <a:extLst>
              <a:ext uri="{FF2B5EF4-FFF2-40B4-BE49-F238E27FC236}">
                <a16:creationId xmlns:a16="http://schemas.microsoft.com/office/drawing/2014/main" id="{274B6188-A576-4C05-B5C2-79E792D81A12}"/>
              </a:ext>
            </a:extLst>
          </p:cNvPr>
          <p:cNvGrpSpPr/>
          <p:nvPr/>
        </p:nvGrpSpPr>
        <p:grpSpPr>
          <a:xfrm>
            <a:off x="3841760" y="4155141"/>
            <a:ext cx="2254240" cy="1648261"/>
            <a:chOff x="3841760" y="4155141"/>
            <a:chExt cx="2254240" cy="1648261"/>
          </a:xfrm>
        </p:grpSpPr>
        <p:pic>
          <p:nvPicPr>
            <p:cNvPr id="8" name="Picture 7">
              <a:extLst>
                <a:ext uri="{FF2B5EF4-FFF2-40B4-BE49-F238E27FC236}">
                  <a16:creationId xmlns:a16="http://schemas.microsoft.com/office/drawing/2014/main" id="{420726B1-ACE1-46AF-ADDD-44E0AAC42A78}"/>
                </a:ext>
              </a:extLst>
            </p:cNvPr>
            <p:cNvPicPr>
              <a:picLocks noChangeAspect="1"/>
            </p:cNvPicPr>
            <p:nvPr/>
          </p:nvPicPr>
          <p:blipFill>
            <a:blip r:embed="rId6"/>
            <a:stretch>
              <a:fillRect/>
            </a:stretch>
          </p:blipFill>
          <p:spPr>
            <a:xfrm>
              <a:off x="3841760" y="4155141"/>
              <a:ext cx="2254240" cy="1648261"/>
            </a:xfrm>
            <a:prstGeom prst="rect">
              <a:avLst/>
            </a:prstGeom>
          </p:spPr>
        </p:pic>
        <p:sp>
          <p:nvSpPr>
            <p:cNvPr id="22" name="Flowchart: Alternate Process 21">
              <a:extLst>
                <a:ext uri="{FF2B5EF4-FFF2-40B4-BE49-F238E27FC236}">
                  <a16:creationId xmlns:a16="http://schemas.microsoft.com/office/drawing/2014/main" id="{4AB7DC44-3785-42EA-A960-2646427C160C}"/>
                </a:ext>
              </a:extLst>
            </p:cNvPr>
            <p:cNvSpPr/>
            <p:nvPr/>
          </p:nvSpPr>
          <p:spPr>
            <a:xfrm>
              <a:off x="4256007" y="5029201"/>
              <a:ext cx="1497323" cy="174811"/>
            </a:xfrm>
            <a:prstGeom prst="flowChartAlternateProcess">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grpSp>
      <p:pic>
        <p:nvPicPr>
          <p:cNvPr id="23" name="Picture 22">
            <a:extLst>
              <a:ext uri="{FF2B5EF4-FFF2-40B4-BE49-F238E27FC236}">
                <a16:creationId xmlns:a16="http://schemas.microsoft.com/office/drawing/2014/main" id="{D7BDE30D-A68F-402D-BC1C-89DF7D400F0C}"/>
              </a:ext>
            </a:extLst>
          </p:cNvPr>
          <p:cNvPicPr>
            <a:picLocks noChangeAspect="1"/>
          </p:cNvPicPr>
          <p:nvPr/>
        </p:nvPicPr>
        <p:blipFill>
          <a:blip r:embed="rId7"/>
          <a:stretch>
            <a:fillRect/>
          </a:stretch>
        </p:blipFill>
        <p:spPr>
          <a:xfrm>
            <a:off x="3636773" y="1435438"/>
            <a:ext cx="2158497" cy="2158497"/>
          </a:xfrm>
          <a:prstGeom prst="rect">
            <a:avLst/>
          </a:prstGeom>
        </p:spPr>
      </p:pic>
      <p:pic>
        <p:nvPicPr>
          <p:cNvPr id="24" name="Picture 23">
            <a:extLst>
              <a:ext uri="{FF2B5EF4-FFF2-40B4-BE49-F238E27FC236}">
                <a16:creationId xmlns:a16="http://schemas.microsoft.com/office/drawing/2014/main" id="{6796CCAC-CEC3-45AF-8637-0E86030BB217}"/>
              </a:ext>
            </a:extLst>
          </p:cNvPr>
          <p:cNvPicPr>
            <a:picLocks noChangeAspect="1"/>
          </p:cNvPicPr>
          <p:nvPr/>
        </p:nvPicPr>
        <p:blipFill>
          <a:blip r:embed="rId8"/>
          <a:stretch>
            <a:fillRect/>
          </a:stretch>
        </p:blipFill>
        <p:spPr>
          <a:xfrm>
            <a:off x="8622422" y="3814782"/>
            <a:ext cx="2247122" cy="2329334"/>
          </a:xfrm>
          <a:prstGeom prst="rect">
            <a:avLst/>
          </a:prstGeom>
        </p:spPr>
      </p:pic>
      <p:sp>
        <p:nvSpPr>
          <p:cNvPr id="25" name="TextBox 24">
            <a:extLst>
              <a:ext uri="{FF2B5EF4-FFF2-40B4-BE49-F238E27FC236}">
                <a16:creationId xmlns:a16="http://schemas.microsoft.com/office/drawing/2014/main" id="{43EEA79C-C3D4-4288-AABA-0C67B3906BA0}"/>
              </a:ext>
            </a:extLst>
          </p:cNvPr>
          <p:cNvSpPr txBox="1"/>
          <p:nvPr/>
        </p:nvSpPr>
        <p:spPr>
          <a:xfrm>
            <a:off x="1488537" y="2870642"/>
            <a:ext cx="225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1488537" y="5393091"/>
            <a:ext cx="225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[week]</a:t>
            </a:r>
          </a:p>
        </p:txBody>
      </p:sp>
      <p:sp>
        <p:nvSpPr>
          <p:cNvPr id="28" name="TextBox 27">
            <a:extLst>
              <a:ext uri="{FF2B5EF4-FFF2-40B4-BE49-F238E27FC236}">
                <a16:creationId xmlns:a16="http://schemas.microsoft.com/office/drawing/2014/main" id="{5C8EC8A4-B9B0-41BA-B96E-572AB4D6FBAA}"/>
              </a:ext>
            </a:extLst>
          </p:cNvPr>
          <p:cNvSpPr txBox="1"/>
          <p:nvPr/>
        </p:nvSpPr>
        <p:spPr>
          <a:xfrm>
            <a:off x="6997777" y="2908848"/>
            <a:ext cx="225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[today]</a:t>
            </a:r>
          </a:p>
        </p:txBody>
      </p:sp>
    </p:spTree>
    <p:extLst>
      <p:ext uri="{BB962C8B-B14F-4D97-AF65-F5344CB8AC3E}">
        <p14:creationId xmlns:p14="http://schemas.microsoft.com/office/powerpoint/2010/main" val="968380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8" grpId="0"/>
      <p:bldP spid="19" grpId="0"/>
      <p:bldP spid="20" grpId="0"/>
      <p:bldP spid="25" grpId="0"/>
      <p:bldP spid="27" grpId="0"/>
      <p:bldP spid="2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Box 35">
            <a:extLst>
              <a:ext uri="{FF2B5EF4-FFF2-40B4-BE49-F238E27FC236}">
                <a16:creationId xmlns:a16="http://schemas.microsoft.com/office/drawing/2014/main" id="{0901E8B1-3A40-4037-ADB7-493AB3F3C05F}"/>
              </a:ext>
            </a:extLst>
          </p:cNvPr>
          <p:cNvSpPr txBox="1"/>
          <p:nvPr/>
        </p:nvSpPr>
        <p:spPr>
          <a:xfrm>
            <a:off x="6813887" y="4759092"/>
            <a:ext cx="2081201" cy="6463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m_ _ _e_</a:t>
            </a:r>
          </a:p>
        </p:txBody>
      </p:sp>
      <p:sp>
        <p:nvSpPr>
          <p:cNvPr id="35" name="TextBox 34">
            <a:extLst>
              <a:ext uri="{FF2B5EF4-FFF2-40B4-BE49-F238E27FC236}">
                <a16:creationId xmlns:a16="http://schemas.microsoft.com/office/drawing/2014/main" id="{DDEA0E4C-375A-400B-8DE0-3B979E899BA7}"/>
              </a:ext>
            </a:extLst>
          </p:cNvPr>
          <p:cNvSpPr txBox="1"/>
          <p:nvPr/>
        </p:nvSpPr>
        <p:spPr>
          <a:xfrm>
            <a:off x="6565115" y="2149655"/>
            <a:ext cx="2387280" cy="6463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_ </a:t>
            </a:r>
            <a:r>
              <a:rPr kumimoji="0" lang="en-GB" sz="3600" b="0" i="0" u="none" strike="noStrike" kern="1200" cap="none" spc="0" normalizeH="0" baseline="0" noProof="0" dirty="0" err="1">
                <a:ln>
                  <a:noFill/>
                </a:ln>
                <a:solidFill>
                  <a:srgbClr val="002060"/>
                </a:solidFill>
                <a:effectLst/>
                <a:uLnTx/>
                <a:uFillTx/>
                <a:latin typeface="Century Gothic"/>
                <a:ea typeface="+mn-ea"/>
                <a:cs typeface="+mn-cs"/>
              </a:rPr>
              <a:t>eu</a:t>
            </a:r>
            <a:r>
              <a:rPr kumimoji="0" lang="en-GB" sz="3600" b="0" i="0" u="none" strike="noStrike" kern="1200" cap="none" spc="0" normalizeH="0" baseline="0" noProof="0" dirty="0">
                <a:ln>
                  <a:noFill/>
                </a:ln>
                <a:solidFill>
                  <a:srgbClr val="002060"/>
                </a:solidFill>
                <a:effectLst/>
                <a:uLnTx/>
                <a:uFillTx/>
                <a:latin typeface="Century Gothic"/>
                <a:ea typeface="+mn-ea"/>
                <a:cs typeface="+mn-cs"/>
              </a:rPr>
              <a:t> _ _</a:t>
            </a:r>
          </a:p>
        </p:txBody>
      </p:sp>
      <p:sp>
        <p:nvSpPr>
          <p:cNvPr id="34" name="TextBox 33">
            <a:extLst>
              <a:ext uri="{FF2B5EF4-FFF2-40B4-BE49-F238E27FC236}">
                <a16:creationId xmlns:a16="http://schemas.microsoft.com/office/drawing/2014/main" id="{DDF20FD6-6D66-48F6-AF1A-8F89F7C088FC}"/>
              </a:ext>
            </a:extLst>
          </p:cNvPr>
          <p:cNvSpPr txBox="1"/>
          <p:nvPr/>
        </p:nvSpPr>
        <p:spPr>
          <a:xfrm>
            <a:off x="1051223" y="4708616"/>
            <a:ext cx="2960065" cy="6463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die W_ _ _e</a:t>
            </a:r>
          </a:p>
        </p:txBody>
      </p:sp>
      <p:sp>
        <p:nvSpPr>
          <p:cNvPr id="33" name="TextBox 32">
            <a:extLst>
              <a:ext uri="{FF2B5EF4-FFF2-40B4-BE49-F238E27FC236}">
                <a16:creationId xmlns:a16="http://schemas.microsoft.com/office/drawing/2014/main" id="{CA20AB40-B9BB-4E38-A522-70596BAE9124}"/>
              </a:ext>
            </a:extLst>
          </p:cNvPr>
          <p:cNvSpPr txBox="1"/>
          <p:nvPr/>
        </p:nvSpPr>
        <p:spPr>
          <a:xfrm>
            <a:off x="1218726" y="2176356"/>
            <a:ext cx="2158497" cy="646331"/>
          </a:xfrm>
          <a:prstGeom prst="rect">
            <a:avLst/>
          </a:prstGeom>
          <a:solidFill>
            <a:srgbClr val="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der T_ _</a:t>
            </a:r>
          </a:p>
        </p:txBody>
      </p:sp>
      <p:sp>
        <p:nvSpPr>
          <p:cNvPr id="32" name="TextBox 31">
            <a:extLst>
              <a:ext uri="{FF2B5EF4-FFF2-40B4-BE49-F238E27FC236}">
                <a16:creationId xmlns:a16="http://schemas.microsoft.com/office/drawing/2014/main" id="{3C6149EB-ABBA-47DF-A9AF-D58E09CE824B}"/>
              </a:ext>
            </a:extLst>
          </p:cNvPr>
          <p:cNvSpPr txBox="1"/>
          <p:nvPr/>
        </p:nvSpPr>
        <p:spPr>
          <a:xfrm>
            <a:off x="8945457" y="4852291"/>
            <a:ext cx="311543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t _ _ o _ _ o _</a:t>
            </a:r>
          </a:p>
        </p:txBody>
      </p:sp>
      <p:sp>
        <p:nvSpPr>
          <p:cNvPr id="31" name="TextBox 30">
            <a:extLst>
              <a:ext uri="{FF2B5EF4-FFF2-40B4-BE49-F238E27FC236}">
                <a16:creationId xmlns:a16="http://schemas.microsoft.com/office/drawing/2014/main" id="{007F7BB3-8648-4B86-9EF5-B0B93210185D}"/>
              </a:ext>
            </a:extLst>
          </p:cNvPr>
          <p:cNvSpPr txBox="1"/>
          <p:nvPr/>
        </p:nvSpPr>
        <p:spPr>
          <a:xfrm>
            <a:off x="9154036" y="2165456"/>
            <a:ext cx="225923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_ _d _ 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8895088" y="2196254"/>
            <a:ext cx="2259238"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a:ea typeface="+mn-ea"/>
                <a:cs typeface="+mn-cs"/>
              </a:rPr>
              <a:t>today</a:t>
            </a:r>
          </a:p>
        </p:txBody>
      </p:sp>
      <p:sp>
        <p:nvSpPr>
          <p:cNvPr id="30" name="TextBox 29">
            <a:extLst>
              <a:ext uri="{FF2B5EF4-FFF2-40B4-BE49-F238E27FC236}">
                <a16:creationId xmlns:a16="http://schemas.microsoft.com/office/drawing/2014/main" id="{66D124CD-7B67-48DA-B80C-A61F4B454B37}"/>
              </a:ext>
            </a:extLst>
          </p:cNvPr>
          <p:cNvSpPr txBox="1"/>
          <p:nvPr/>
        </p:nvSpPr>
        <p:spPr>
          <a:xfrm>
            <a:off x="4177169" y="4730626"/>
            <a:ext cx="17486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_ </a:t>
            </a:r>
            <a:r>
              <a:rPr kumimoji="0" lang="en-GB" sz="3600" b="0" i="0" u="none" strike="noStrike" kern="1200" cap="none" spc="0" normalizeH="0" baseline="0" noProof="0" dirty="0" err="1">
                <a:ln>
                  <a:noFill/>
                </a:ln>
                <a:solidFill>
                  <a:srgbClr val="002060"/>
                </a:solidFill>
                <a:effectLst/>
                <a:uLnTx/>
                <a:uFillTx/>
                <a:latin typeface="Century Gothic"/>
                <a:ea typeface="+mn-ea"/>
                <a:cs typeface="+mn-cs"/>
              </a:rPr>
              <a:t>ee</a:t>
            </a:r>
            <a:r>
              <a:rPr kumimoji="0" lang="en-GB" sz="3600" b="0" i="0" u="none" strike="noStrike" kern="1200" cap="none" spc="0" normalizeH="0" baseline="0" noProof="0" dirty="0">
                <a:ln>
                  <a:noFill/>
                </a:ln>
                <a:solidFill>
                  <a:srgbClr val="002060"/>
                </a:solidFill>
                <a:effectLst/>
                <a:uLnTx/>
                <a:uFillTx/>
                <a:latin typeface="Century Gothic"/>
                <a:ea typeface="+mn-ea"/>
                <a:cs typeface="+mn-cs"/>
              </a:rPr>
              <a:t> _ </a:t>
            </a:r>
          </a:p>
        </p:txBody>
      </p:sp>
      <p:sp>
        <p:nvSpPr>
          <p:cNvPr id="7" name="TextBox 6">
            <a:extLst>
              <a:ext uri="{FF2B5EF4-FFF2-40B4-BE49-F238E27FC236}">
                <a16:creationId xmlns:a16="http://schemas.microsoft.com/office/drawing/2014/main" id="{47C1D2C8-360F-4D24-A877-6F5F5BEAB51E}"/>
              </a:ext>
            </a:extLst>
          </p:cNvPr>
          <p:cNvSpPr txBox="1"/>
          <p:nvPr/>
        </p:nvSpPr>
        <p:spPr>
          <a:xfrm>
            <a:off x="4316307" y="2176356"/>
            <a:ext cx="174866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d _ _</a:t>
            </a:r>
          </a:p>
        </p:txBody>
      </p:sp>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325100" y="657627"/>
            <a:ext cx="6914850"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418604" y="685835"/>
            <a:ext cx="6972362"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Was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ist</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das auf </a:t>
            </a:r>
            <a:r>
              <a:rPr kumimoji="0" lang="en-GB" sz="2400" b="1" i="0" u="none" strike="noStrike" kern="1200" cap="none" spc="-1" normalizeH="0" baseline="0" noProof="0" dirty="0" err="1">
                <a:ln>
                  <a:noFill/>
                </a:ln>
                <a:solidFill>
                  <a:prstClr val="white"/>
                </a:solidFill>
                <a:effectLst/>
                <a:uLnTx/>
                <a:uFillTx/>
                <a:latin typeface="Century Gothic" panose="020B0502020202020204" pitchFamily="34" charset="0"/>
                <a:ea typeface="Century Gothic"/>
                <a:cs typeface="+mn-cs"/>
              </a:rPr>
              <a:t>Englisch</a:t>
            </a:r>
            <a:r>
              <a:rPr kumimoji="0" lang="en-GB" sz="24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 Und auf Deutsch?</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1161641" y="2205318"/>
            <a:ext cx="215849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der 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1161640" y="4724400"/>
            <a:ext cx="2700530"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die </a:t>
            </a:r>
            <a:r>
              <a:rPr kumimoji="0" lang="en-GB" sz="3600" b="0" i="0" u="none" strike="noStrike" kern="1200" cap="none" spc="0" normalizeH="0" baseline="0" noProof="0" dirty="0" err="1">
                <a:ln>
                  <a:noFill/>
                </a:ln>
                <a:solidFill>
                  <a:srgbClr val="002060"/>
                </a:solidFill>
                <a:effectLst/>
                <a:uLnTx/>
                <a:uFillTx/>
                <a:latin typeface="Century Gothic"/>
                <a:ea typeface="+mn-ea"/>
                <a:cs typeface="+mn-cs"/>
              </a:rPr>
              <a:t>Woche</a:t>
            </a:r>
            <a:endParaRPr kumimoji="0" lang="en-GB"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6602398" y="2203444"/>
            <a:ext cx="2057977"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a:ea typeface="+mn-ea"/>
                <a:cs typeface="+mn-cs"/>
              </a:rPr>
              <a:t>heute</a:t>
            </a:r>
            <a:endParaRPr kumimoji="0" lang="en-GB" sz="3600" b="0" i="0" u="none" strike="noStrike" kern="1200" cap="none" spc="0" normalizeH="0" baseline="0" noProof="0" dirty="0">
              <a:ln>
                <a:noFill/>
              </a:ln>
              <a:solidFill>
                <a:srgbClr val="002060"/>
              </a:solidFill>
              <a:effectLst/>
              <a:uLnTx/>
              <a:uFillTx/>
              <a:latin typeface="Century Gothic"/>
              <a:ea typeface="+mn-ea"/>
              <a:cs typeface="+mn-cs"/>
            </a:endParaRPr>
          </a:p>
        </p:txBody>
      </p:sp>
      <p:sp>
        <p:nvSpPr>
          <p:cNvPr id="20" name="TextBox 19">
            <a:extLst>
              <a:ext uri="{FF2B5EF4-FFF2-40B4-BE49-F238E27FC236}">
                <a16:creationId xmlns:a16="http://schemas.microsoft.com/office/drawing/2014/main" id="{FFA2292F-9CB8-468A-8304-A99B7905A585}"/>
              </a:ext>
            </a:extLst>
          </p:cNvPr>
          <p:cNvSpPr txBox="1"/>
          <p:nvPr/>
        </p:nvSpPr>
        <p:spPr>
          <a:xfrm>
            <a:off x="6813887" y="4781408"/>
            <a:ext cx="2162712" cy="646331"/>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002060"/>
                </a:solidFill>
                <a:effectLst/>
                <a:uLnTx/>
                <a:uFillTx/>
                <a:latin typeface="Century Gothic"/>
                <a:ea typeface="+mn-ea"/>
                <a:cs typeface="+mn-cs"/>
              </a:rPr>
              <a:t>morgen</a:t>
            </a:r>
          </a:p>
        </p:txBody>
      </p:sp>
      <p:sp>
        <p:nvSpPr>
          <p:cNvPr id="25" name="TextBox 24">
            <a:extLst>
              <a:ext uri="{FF2B5EF4-FFF2-40B4-BE49-F238E27FC236}">
                <a16:creationId xmlns:a16="http://schemas.microsoft.com/office/drawing/2014/main" id="{43EEA79C-C3D4-4288-AABA-0C67B3906BA0}"/>
              </a:ext>
            </a:extLst>
          </p:cNvPr>
          <p:cNvSpPr txBox="1"/>
          <p:nvPr/>
        </p:nvSpPr>
        <p:spPr>
          <a:xfrm>
            <a:off x="4112819" y="2176356"/>
            <a:ext cx="1465988"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a:ea typeface="+mn-ea"/>
                <a:cs typeface="+mn-cs"/>
              </a:rPr>
              <a:t>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061019" y="4732771"/>
            <a:ext cx="2259238"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3600" b="0" i="0" u="none" strike="noStrike" kern="1200" cap="none" spc="0" normalizeH="0" baseline="0" noProof="0" dirty="0">
                <a:ln>
                  <a:noFill/>
                </a:ln>
                <a:solidFill>
                  <a:prstClr val="white"/>
                </a:solidFill>
                <a:effectLst/>
                <a:uLnTx/>
                <a:uFillTx/>
                <a:latin typeface="Century Gothic"/>
                <a:ea typeface="+mn-ea"/>
                <a:cs typeface="+mn-cs"/>
              </a:rPr>
              <a:t>week</a:t>
            </a:r>
          </a:p>
        </p:txBody>
      </p:sp>
      <p:sp>
        <p:nvSpPr>
          <p:cNvPr id="29" name="TextBox 28">
            <a:extLst>
              <a:ext uri="{FF2B5EF4-FFF2-40B4-BE49-F238E27FC236}">
                <a16:creationId xmlns:a16="http://schemas.microsoft.com/office/drawing/2014/main" id="{0C650A2F-AE66-4A65-B909-8B7E89B423A4}"/>
              </a:ext>
            </a:extLst>
          </p:cNvPr>
          <p:cNvSpPr txBox="1"/>
          <p:nvPr/>
        </p:nvSpPr>
        <p:spPr>
          <a:xfrm>
            <a:off x="8895088" y="4759092"/>
            <a:ext cx="2893662" cy="646331"/>
          </a:xfrm>
          <a:prstGeom prst="rect">
            <a:avLst/>
          </a:prstGeom>
          <a:solidFill>
            <a:srgbClr val="00206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Century Gothic"/>
                <a:ea typeface="+mn-ea"/>
                <a:cs typeface="+mn-cs"/>
              </a:rPr>
              <a:t>tomorrow</a:t>
            </a:r>
          </a:p>
        </p:txBody>
      </p:sp>
    </p:spTree>
    <p:extLst>
      <p:ext uri="{BB962C8B-B14F-4D97-AF65-F5344CB8AC3E}">
        <p14:creationId xmlns:p14="http://schemas.microsoft.com/office/powerpoint/2010/main" val="219601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3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3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20"/>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3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1"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1"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1"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1" nodeType="clickEffect">
                                  <p:stCondLst>
                                    <p:cond delay="0"/>
                                  </p:stCondLst>
                                  <p:childTnLst>
                                    <p:set>
                                      <p:cBhvr>
                                        <p:cTn id="5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5" grpId="0" animBg="1"/>
      <p:bldP spid="34" grpId="0" animBg="1"/>
      <p:bldP spid="33" grpId="0" animBg="1"/>
      <p:bldP spid="28" grpId="0" animBg="1"/>
      <p:bldP spid="4" grpId="0" animBg="1"/>
      <p:bldP spid="4" grpId="1" animBg="1"/>
      <p:bldP spid="18" grpId="0" animBg="1"/>
      <p:bldP spid="18" grpId="1" animBg="1"/>
      <p:bldP spid="19" grpId="0" animBg="1"/>
      <p:bldP spid="19" grpId="1" animBg="1"/>
      <p:bldP spid="20" grpId="0" animBg="1"/>
      <p:bldP spid="20" grpId="1" animBg="1"/>
      <p:bldP spid="25" grpId="0" animBg="1"/>
      <p:bldP spid="27" grpId="0" animBg="1"/>
      <p:bldP spid="2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14389" y="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Vokabeln</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mn-ea"/>
                <a:cs typeface="+mn-cs"/>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mn-ea"/>
                <a:cs typeface="+mn-cs"/>
              </a:rPr>
              <a:t>lernen</a:t>
            </a:r>
            <a:endParaRPr kumimoji="0" lang="en-GB" sz="2800" b="0" i="0" u="none" strike="noStrike" kern="1200" cap="none" spc="-1" normalizeH="0" baseline="0" noProof="0" dirty="0">
              <a:ln>
                <a:noFill/>
              </a:ln>
              <a:solidFill>
                <a:prstClr val="black"/>
              </a:solidFill>
              <a:effectLst/>
              <a:uLnTx/>
              <a:uFillTx/>
              <a:latin typeface="Century Gothic" panose="020B0502020202020204" pitchFamily="34" charset="0"/>
              <a:ea typeface="+mn-ea"/>
              <a:cs typeface="+mn-cs"/>
            </a:endParaRP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34549" y="1229428"/>
            <a:ext cx="1557451" cy="374973"/>
          </a:xfrm>
          <a:solidFill>
            <a:srgbClr val="FF0000"/>
          </a:solidFill>
        </p:spPr>
        <p:txBody>
          <a:bodyPr/>
          <a:lstStyle/>
          <a:p>
            <a:pPr algn="ctr"/>
            <a:r>
              <a:rPr lang="en-GB" sz="2000" b="1" dirty="0" err="1">
                <a:solidFill>
                  <a:schemeClr val="bg1"/>
                </a:solidFill>
                <a:latin typeface="Century Gothic" panose="020B0502020202020204" pitchFamily="34" charset="0"/>
              </a:rPr>
              <a:t>Vokabeln</a:t>
            </a:r>
            <a:endParaRPr lang="en-GB" sz="2000" b="1" dirty="0">
              <a:solidFill>
                <a:schemeClr val="bg1"/>
              </a:solidFill>
              <a:latin typeface="Century Gothic" panose="020B0502020202020204" pitchFamily="34" charset="0"/>
            </a:endParaRPr>
          </a:p>
        </p:txBody>
      </p:sp>
      <p:grpSp>
        <p:nvGrpSpPr>
          <p:cNvPr id="5" name="Group 4">
            <a:extLst>
              <a:ext uri="{FF2B5EF4-FFF2-40B4-BE49-F238E27FC236}">
                <a16:creationId xmlns:a16="http://schemas.microsoft.com/office/drawing/2014/main" id="{ADC25B4A-87A5-444F-8909-6798D57B9B6E}"/>
              </a:ext>
            </a:extLst>
          </p:cNvPr>
          <p:cNvGrpSpPr/>
          <p:nvPr/>
        </p:nvGrpSpPr>
        <p:grpSpPr>
          <a:xfrm>
            <a:off x="10850272" y="161306"/>
            <a:ext cx="1240568" cy="1008631"/>
            <a:chOff x="10818487" y="2376307"/>
            <a:chExt cx="1240568" cy="1008631"/>
          </a:xfrm>
        </p:grpSpPr>
        <p:sp>
          <p:nvSpPr>
            <p:cNvPr id="2" name="Oval 1">
              <a:extLst>
                <a:ext uri="{FF2B5EF4-FFF2-40B4-BE49-F238E27FC236}">
                  <a16:creationId xmlns:a16="http://schemas.microsoft.com/office/drawing/2014/main" id="{0407715F-6131-45A0-B32C-D2CFB1907A6E}"/>
                </a:ext>
              </a:extLst>
            </p:cNvPr>
            <p:cNvSpPr/>
            <p:nvPr/>
          </p:nvSpPr>
          <p:spPr>
            <a:xfrm>
              <a:off x="10951620" y="2411979"/>
              <a:ext cx="963627" cy="933659"/>
            </a:xfrm>
            <a:prstGeom prst="ellipse">
              <a:avLst/>
            </a:prstGeom>
            <a:solidFill>
              <a:schemeClr val="tx1">
                <a:lumMod val="95000"/>
                <a:lumOff val="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0" name="Explosion: 8 Points 9">
              <a:extLst>
                <a:ext uri="{FF2B5EF4-FFF2-40B4-BE49-F238E27FC236}">
                  <a16:creationId xmlns:a16="http://schemas.microsoft.com/office/drawing/2014/main" id="{B8BE6A60-1CFA-43E3-94FE-71206E822483}"/>
                </a:ext>
              </a:extLst>
            </p:cNvPr>
            <p:cNvSpPr/>
            <p:nvPr/>
          </p:nvSpPr>
          <p:spPr>
            <a:xfrm rot="20101036">
              <a:off x="10818487" y="2376307"/>
              <a:ext cx="1240568" cy="1008631"/>
            </a:xfrm>
            <a:prstGeom prst="irregularSeal1">
              <a:avLst/>
            </a:prstGeom>
            <a:solidFill>
              <a:schemeClr val="accent4">
                <a:lumMod val="20000"/>
                <a:lumOff val="80000"/>
              </a:schemeClr>
            </a:solidFill>
            <a:ln w="76200">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a:ea typeface="+mn-ea"/>
                <a:cs typeface="+mn-cs"/>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0840538" y="2405739"/>
              <a:ext cx="1210924" cy="933778"/>
            </a:xfrm>
            <a:prstGeom prst="irregularSeal1">
              <a:avLst/>
            </a:prstGeom>
            <a:solidFill>
              <a:srgbClr val="FFD10D"/>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0872111" y="2644457"/>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black">
                      <a:lumMod val="95000"/>
                      <a:lumOff val="5000"/>
                    </a:prstClr>
                  </a:solidFill>
                  <a:effectLst/>
                  <a:uLnTx/>
                  <a:uFillTx/>
                  <a:latin typeface="Century Gothic" panose="020B0502020202020204" pitchFamily="34" charset="0"/>
                  <a:ea typeface="+mn-ea"/>
                  <a:cs typeface="+mn-cs"/>
                </a:rPr>
                <a:t>Wörter</a:t>
              </a:r>
              <a:endParaRPr kumimoji="0" lang="en-GB" sz="2000" b="1" i="0" u="none" strike="noStrike" kern="1200" cap="none" spc="0" normalizeH="0" baseline="0" noProof="0" dirty="0">
                <a:ln>
                  <a:noFill/>
                </a:ln>
                <a:solidFill>
                  <a:prstClr val="black">
                    <a:lumMod val="95000"/>
                    <a:lumOff val="5000"/>
                  </a:prstClr>
                </a:solidFill>
                <a:effectLst/>
                <a:uLnTx/>
                <a:uFillTx/>
                <a:latin typeface="Century Gothic" panose="020B0502020202020204" pitchFamily="34" charset="0"/>
                <a:ea typeface="+mn-ea"/>
                <a:cs typeface="+mn-cs"/>
              </a:endParaRPr>
            </a:p>
          </p:txBody>
        </p:sp>
      </p:grpSp>
      <p:sp>
        <p:nvSpPr>
          <p:cNvPr id="13" name="Speech Bubble: Rectangle with Corners Rounded 12">
            <a:extLst>
              <a:ext uri="{FF2B5EF4-FFF2-40B4-BE49-F238E27FC236}">
                <a16:creationId xmlns:a16="http://schemas.microsoft.com/office/drawing/2014/main" id="{C472ADB2-A29C-468A-AFDC-509DA251A035}"/>
              </a:ext>
            </a:extLst>
          </p:cNvPr>
          <p:cNvSpPr/>
          <p:nvPr/>
        </p:nvSpPr>
        <p:spPr>
          <a:xfrm>
            <a:off x="1028456" y="657343"/>
            <a:ext cx="3717193" cy="518040"/>
          </a:xfrm>
          <a:prstGeom prst="wedgeRoundRectCallout">
            <a:avLst>
              <a:gd name="adj1" fmla="val -54991"/>
              <a:gd name="adj2" fmla="val -7585"/>
              <a:gd name="adj3" fmla="val 16667"/>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a typeface="+mn-ea"/>
              <a:cs typeface="+mn-cs"/>
            </a:endParaRPr>
          </a:p>
        </p:txBody>
      </p:sp>
      <p:pic>
        <p:nvPicPr>
          <p:cNvPr id="14" name="Graphic 13" descr="Teacher">
            <a:extLst>
              <a:ext uri="{FF2B5EF4-FFF2-40B4-BE49-F238E27FC236}">
                <a16:creationId xmlns:a16="http://schemas.microsoft.com/office/drawing/2014/main" id="{D2A653A1-811E-4C2A-A57B-293284D2713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4389" y="442649"/>
            <a:ext cx="914400" cy="914400"/>
          </a:xfrm>
          <a:prstGeom prst="rect">
            <a:avLst/>
          </a:prstGeom>
        </p:spPr>
      </p:pic>
      <p:sp>
        <p:nvSpPr>
          <p:cNvPr id="15" name="Google Shape;108;p3">
            <a:extLst>
              <a:ext uri="{FF2B5EF4-FFF2-40B4-BE49-F238E27FC236}">
                <a16:creationId xmlns:a16="http://schemas.microsoft.com/office/drawing/2014/main" id="{65FE47C1-828E-456E-B379-6234726CA4EB}"/>
              </a:ext>
            </a:extLst>
          </p:cNvPr>
          <p:cNvSpPr txBox="1"/>
          <p:nvPr/>
        </p:nvSpPr>
        <p:spPr>
          <a:xfrm>
            <a:off x="1065260" y="669037"/>
            <a:ext cx="3872263" cy="461624"/>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300" b="0" i="0" u="none" strike="noStrike" kern="1200" cap="none" spc="-1" normalizeH="0" baseline="0" noProof="0" dirty="0">
                <a:ln>
                  <a:noFill/>
                </a:ln>
                <a:solidFill>
                  <a:prstClr val="white"/>
                </a:solidFill>
                <a:effectLst/>
                <a:uLnTx/>
                <a:uFillTx/>
                <a:latin typeface="Century Gothic" panose="020B0502020202020204" pitchFamily="34" charset="0"/>
                <a:ea typeface="Century Gothic"/>
                <a:cs typeface="+mn-cs"/>
              </a:rPr>
              <a:t>Sag die Wochentage.*</a:t>
            </a:r>
            <a:endParaRPr kumimoji="0" sz="2400" b="1" i="0" u="none" strike="noStrike" kern="1200" cap="none" spc="0" normalizeH="0" baseline="0" noProof="0" dirty="0">
              <a:ln>
                <a:noFill/>
              </a:ln>
              <a:solidFill>
                <a:prstClr val="white"/>
              </a:solidFill>
              <a:effectLst/>
              <a:uLnTx/>
              <a:uFillTx/>
              <a:latin typeface="Century Gothic" panose="020B0502020202020204" pitchFamily="34" charset="0"/>
              <a:ea typeface="Calibri"/>
              <a:cs typeface="Calibri"/>
              <a:sym typeface="Calibri"/>
            </a:endParaRPr>
          </a:p>
        </p:txBody>
      </p:sp>
      <p:sp>
        <p:nvSpPr>
          <p:cNvPr id="4" name="TextBox 3">
            <a:extLst>
              <a:ext uri="{FF2B5EF4-FFF2-40B4-BE49-F238E27FC236}">
                <a16:creationId xmlns:a16="http://schemas.microsoft.com/office/drawing/2014/main" id="{BF45611D-749A-4F92-BB25-2919DC77A8D4}"/>
              </a:ext>
            </a:extLst>
          </p:cNvPr>
          <p:cNvSpPr txBox="1"/>
          <p:nvPr/>
        </p:nvSpPr>
        <p:spPr>
          <a:xfrm>
            <a:off x="4646847" y="1322777"/>
            <a:ext cx="2695247" cy="830997"/>
          </a:xfrm>
          <a:prstGeom prst="rect">
            <a:avLst/>
          </a:prstGeom>
          <a:solidFill>
            <a:srgbClr val="FF0066"/>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a:ln>
                  <a:noFill/>
                </a:ln>
                <a:solidFill>
                  <a:prstClr val="white"/>
                </a:solidFill>
                <a:effectLst/>
                <a:uLnTx/>
                <a:uFillTx/>
                <a:latin typeface="Century Gothic"/>
                <a:ea typeface="+mn-ea"/>
                <a:cs typeface="+mn-cs"/>
              </a:rPr>
              <a:t>Montag</a:t>
            </a:r>
          </a:p>
        </p:txBody>
      </p:sp>
      <p:sp>
        <p:nvSpPr>
          <p:cNvPr id="18" name="TextBox 17">
            <a:extLst>
              <a:ext uri="{FF2B5EF4-FFF2-40B4-BE49-F238E27FC236}">
                <a16:creationId xmlns:a16="http://schemas.microsoft.com/office/drawing/2014/main" id="{D0F8E13D-A44E-434E-8E7F-1D897CECC393}"/>
              </a:ext>
            </a:extLst>
          </p:cNvPr>
          <p:cNvSpPr txBox="1"/>
          <p:nvPr/>
        </p:nvSpPr>
        <p:spPr>
          <a:xfrm>
            <a:off x="4646847" y="3167390"/>
            <a:ext cx="2996966" cy="830997"/>
          </a:xfrm>
          <a:prstGeom prst="rect">
            <a:avLst/>
          </a:prstGeom>
          <a:solidFill>
            <a:srgbClr val="00B0F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white"/>
                </a:solidFill>
                <a:effectLst/>
                <a:uLnTx/>
                <a:uFillTx/>
                <a:latin typeface="Century Gothic"/>
                <a:ea typeface="+mn-ea"/>
                <a:cs typeface="+mn-cs"/>
              </a:rPr>
              <a:t>Dienstag</a:t>
            </a:r>
            <a:endParaRPr kumimoji="0" lang="en-GB" sz="4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19" name="TextBox 18">
            <a:extLst>
              <a:ext uri="{FF2B5EF4-FFF2-40B4-BE49-F238E27FC236}">
                <a16:creationId xmlns:a16="http://schemas.microsoft.com/office/drawing/2014/main" id="{69BC3FC5-F4AC-4250-9E77-8C8DF9439FF5}"/>
              </a:ext>
            </a:extLst>
          </p:cNvPr>
          <p:cNvSpPr txBox="1"/>
          <p:nvPr/>
        </p:nvSpPr>
        <p:spPr>
          <a:xfrm>
            <a:off x="4646847" y="5057776"/>
            <a:ext cx="2996966" cy="830997"/>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4800" b="1" i="0" u="none" strike="noStrike" kern="1200" cap="none" spc="0" normalizeH="0" baseline="0" noProof="0" dirty="0" err="1">
                <a:ln>
                  <a:noFill/>
                </a:ln>
                <a:solidFill>
                  <a:prstClr val="white"/>
                </a:solidFill>
                <a:effectLst/>
                <a:uLnTx/>
                <a:uFillTx/>
                <a:latin typeface="Century Gothic"/>
                <a:ea typeface="+mn-ea"/>
                <a:cs typeface="+mn-cs"/>
              </a:rPr>
              <a:t>Mittwoch</a:t>
            </a:r>
            <a:endParaRPr kumimoji="0" lang="en-GB" sz="4800" b="1" i="0" u="none" strike="noStrike" kern="1200" cap="none" spc="0" normalizeH="0" baseline="0" noProof="0" dirty="0">
              <a:ln>
                <a:noFill/>
              </a:ln>
              <a:solidFill>
                <a:prstClr val="white"/>
              </a:solidFill>
              <a:effectLst/>
              <a:uLnTx/>
              <a:uFillTx/>
              <a:latin typeface="Century Gothic"/>
              <a:ea typeface="+mn-ea"/>
              <a:cs typeface="+mn-cs"/>
            </a:endParaRPr>
          </a:p>
        </p:txBody>
      </p:sp>
      <p:sp>
        <p:nvSpPr>
          <p:cNvPr id="25" name="TextBox 24">
            <a:extLst>
              <a:ext uri="{FF2B5EF4-FFF2-40B4-BE49-F238E27FC236}">
                <a16:creationId xmlns:a16="http://schemas.microsoft.com/office/drawing/2014/main" id="{43EEA79C-C3D4-4288-AABA-0C67B3906BA0}"/>
              </a:ext>
            </a:extLst>
          </p:cNvPr>
          <p:cNvSpPr txBox="1"/>
          <p:nvPr/>
        </p:nvSpPr>
        <p:spPr>
          <a:xfrm>
            <a:off x="4836940" y="2088438"/>
            <a:ext cx="225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[Monday]</a:t>
            </a:r>
          </a:p>
        </p:txBody>
      </p:sp>
      <p:sp>
        <p:nvSpPr>
          <p:cNvPr id="27" name="TextBox 26">
            <a:extLst>
              <a:ext uri="{FF2B5EF4-FFF2-40B4-BE49-F238E27FC236}">
                <a16:creationId xmlns:a16="http://schemas.microsoft.com/office/drawing/2014/main" id="{A42F4EAA-42DE-4FD4-996D-749C84E9FB0E}"/>
              </a:ext>
            </a:extLst>
          </p:cNvPr>
          <p:cNvSpPr txBox="1"/>
          <p:nvPr/>
        </p:nvSpPr>
        <p:spPr>
          <a:xfrm>
            <a:off x="4836940" y="4030899"/>
            <a:ext cx="225923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[Tuesday]</a:t>
            </a:r>
          </a:p>
        </p:txBody>
      </p:sp>
      <p:sp>
        <p:nvSpPr>
          <p:cNvPr id="28" name="TextBox 27">
            <a:extLst>
              <a:ext uri="{FF2B5EF4-FFF2-40B4-BE49-F238E27FC236}">
                <a16:creationId xmlns:a16="http://schemas.microsoft.com/office/drawing/2014/main" id="{5C8EC8A4-B9B0-41BA-B96E-572AB4D6FBAA}"/>
              </a:ext>
            </a:extLst>
          </p:cNvPr>
          <p:cNvSpPr txBox="1"/>
          <p:nvPr/>
        </p:nvSpPr>
        <p:spPr>
          <a:xfrm>
            <a:off x="4745650" y="5990442"/>
            <a:ext cx="27006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entury Gothic"/>
                <a:ea typeface="+mn-ea"/>
                <a:cs typeface="+mn-cs"/>
              </a:rPr>
              <a:t>[Wednesday]</a:t>
            </a:r>
          </a:p>
        </p:txBody>
      </p:sp>
      <p:sp>
        <p:nvSpPr>
          <p:cNvPr id="29" name="Oval Callout 19">
            <a:extLst>
              <a:ext uri="{FF2B5EF4-FFF2-40B4-BE49-F238E27FC236}">
                <a16:creationId xmlns:a16="http://schemas.microsoft.com/office/drawing/2014/main" id="{FF1E62F8-4C5D-4744-8579-D5F404231D2C}"/>
              </a:ext>
            </a:extLst>
          </p:cNvPr>
          <p:cNvSpPr/>
          <p:nvPr/>
        </p:nvSpPr>
        <p:spPr>
          <a:xfrm>
            <a:off x="8640577" y="2045491"/>
            <a:ext cx="3420314" cy="2101037"/>
          </a:xfrm>
          <a:prstGeom prst="wedgeEllipseCallout">
            <a:avLst>
              <a:gd name="adj1" fmla="val -86614"/>
              <a:gd name="adj2" fmla="val -23367"/>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Both of these words end with the word ‘Tag’. Can you remember what that means?</a:t>
            </a:r>
          </a:p>
        </p:txBody>
      </p:sp>
      <p:sp>
        <p:nvSpPr>
          <p:cNvPr id="30" name="Oval Callout 19">
            <a:extLst>
              <a:ext uri="{FF2B5EF4-FFF2-40B4-BE49-F238E27FC236}">
                <a16:creationId xmlns:a16="http://schemas.microsoft.com/office/drawing/2014/main" id="{1AD30620-05AF-4CB4-A9EB-AB0C846473B4}"/>
              </a:ext>
            </a:extLst>
          </p:cNvPr>
          <p:cNvSpPr/>
          <p:nvPr/>
        </p:nvSpPr>
        <p:spPr>
          <a:xfrm>
            <a:off x="131110" y="3241990"/>
            <a:ext cx="3420314" cy="2101037"/>
          </a:xfrm>
          <a:prstGeom prst="wedgeEllipseCallout">
            <a:avLst>
              <a:gd name="adj1" fmla="val 79223"/>
              <a:gd name="adj2" fmla="val 53476"/>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This day is a little different. Can you work out the literal translation?</a:t>
            </a:r>
          </a:p>
        </p:txBody>
      </p:sp>
      <p:sp>
        <p:nvSpPr>
          <p:cNvPr id="31" name="Oval Callout 19">
            <a:extLst>
              <a:ext uri="{FF2B5EF4-FFF2-40B4-BE49-F238E27FC236}">
                <a16:creationId xmlns:a16="http://schemas.microsoft.com/office/drawing/2014/main" id="{DBDE79EC-ABFE-4B4D-8F40-9BDB5301059E}"/>
              </a:ext>
            </a:extLst>
          </p:cNvPr>
          <p:cNvSpPr/>
          <p:nvPr/>
        </p:nvSpPr>
        <p:spPr>
          <a:xfrm>
            <a:off x="1142650" y="5493222"/>
            <a:ext cx="2796259" cy="950779"/>
          </a:xfrm>
          <a:prstGeom prst="wedgeEllipseCallout">
            <a:avLst>
              <a:gd name="adj1" fmla="val 73108"/>
              <a:gd name="adj2" fmla="val -40898"/>
            </a:avLst>
          </a:prstGeom>
          <a:solidFill>
            <a:srgbClr val="002060"/>
          </a:solidFill>
          <a:ln w="12700" cap="flat" cmpd="sng" algn="ctr">
            <a:solidFill>
              <a:srgbClr val="FFC000"/>
            </a:solidFill>
            <a:prstDash val="solid"/>
            <a:miter lim="800000"/>
          </a:ln>
          <a:effectLst>
            <a:outerShdw blurRad="50800" dist="38100" dir="5400000" algn="t"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Mitte= middle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0" cap="none" spc="0" normalizeH="0" baseline="0" noProof="0" dirty="0" err="1">
                <a:ln>
                  <a:noFill/>
                </a:ln>
                <a:solidFill>
                  <a:prstClr val="white"/>
                </a:solidFill>
                <a:effectLst/>
                <a:uLnTx/>
                <a:uFillTx/>
                <a:latin typeface="Century Gothic" panose="020F0302020204030204"/>
                <a:ea typeface="+mn-ea"/>
                <a:cs typeface="+mn-cs"/>
              </a:rPr>
              <a:t>Woche</a:t>
            </a:r>
            <a:r>
              <a:rPr kumimoji="0" lang="en-GB" sz="2000" b="1" i="0" u="none" strike="noStrike" kern="0" cap="none" spc="0" normalizeH="0" baseline="0" noProof="0" dirty="0">
                <a:ln>
                  <a:noFill/>
                </a:ln>
                <a:solidFill>
                  <a:prstClr val="white"/>
                </a:solidFill>
                <a:effectLst/>
                <a:uLnTx/>
                <a:uFillTx/>
                <a:latin typeface="Century Gothic" panose="020F0302020204030204"/>
                <a:ea typeface="+mn-ea"/>
                <a:cs typeface="+mn-cs"/>
              </a:rPr>
              <a:t>= week</a:t>
            </a:r>
          </a:p>
        </p:txBody>
      </p:sp>
      <p:sp>
        <p:nvSpPr>
          <p:cNvPr id="7" name="TextBox 6">
            <a:extLst>
              <a:ext uri="{FF2B5EF4-FFF2-40B4-BE49-F238E27FC236}">
                <a16:creationId xmlns:a16="http://schemas.microsoft.com/office/drawing/2014/main" id="{B15EDD19-1AF6-4309-B87E-5674103D4530}"/>
              </a:ext>
            </a:extLst>
          </p:cNvPr>
          <p:cNvSpPr txBox="1"/>
          <p:nvPr/>
        </p:nvSpPr>
        <p:spPr>
          <a:xfrm>
            <a:off x="8123753" y="5790387"/>
            <a:ext cx="3969661" cy="923330"/>
          </a:xfrm>
          <a:prstGeom prst="rect">
            <a:avLst/>
          </a:prstGeom>
          <a:solidFill>
            <a:srgbClr val="00B050"/>
          </a:solidFill>
          <a:ln>
            <a:solidFill>
              <a:srgbClr val="00B050"/>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*der Tag=day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 die </a:t>
            </a: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Woche</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=week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002060"/>
                </a:solidFill>
                <a:effectLst/>
                <a:uLnTx/>
                <a:uFillTx/>
                <a:latin typeface="Century Gothic"/>
                <a:ea typeface="+mn-ea"/>
                <a:cs typeface="+mn-cs"/>
              </a:rPr>
              <a:t> </a:t>
            </a:r>
            <a:r>
              <a:rPr kumimoji="0" lang="en-GB" sz="1800" b="0" i="0" u="none" strike="noStrike" kern="1200" cap="none" spc="0" normalizeH="0" baseline="0" noProof="0" dirty="0" err="1">
                <a:ln>
                  <a:noFill/>
                </a:ln>
                <a:solidFill>
                  <a:srgbClr val="002060"/>
                </a:solidFill>
                <a:effectLst/>
                <a:uLnTx/>
                <a:uFillTx/>
                <a:latin typeface="Century Gothic"/>
                <a:ea typeface="+mn-ea"/>
                <a:cs typeface="+mn-cs"/>
              </a:rPr>
              <a:t>Wochentage</a:t>
            </a:r>
            <a:r>
              <a:rPr kumimoji="0" lang="en-GB" sz="1800" b="0" i="0" u="none" strike="noStrike" kern="1200" cap="none" spc="0" normalizeH="0" baseline="0" noProof="0" dirty="0">
                <a:ln>
                  <a:noFill/>
                </a:ln>
                <a:solidFill>
                  <a:srgbClr val="002060"/>
                </a:solidFill>
                <a:effectLst/>
                <a:uLnTx/>
                <a:uFillTx/>
                <a:latin typeface="Century Gothic"/>
                <a:ea typeface="+mn-ea"/>
                <a:cs typeface="+mn-cs"/>
              </a:rPr>
              <a:t>=days of the week</a:t>
            </a:r>
          </a:p>
        </p:txBody>
      </p:sp>
    </p:spTree>
    <p:extLst>
      <p:ext uri="{BB962C8B-B14F-4D97-AF65-F5344CB8AC3E}">
        <p14:creationId xmlns:p14="http://schemas.microsoft.com/office/powerpoint/2010/main" val="2645329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0"/>
                                        </p:tgtEl>
                                        <p:attrNameLst>
                                          <p:attrName>style.visibility</p:attrName>
                                        </p:attrNameLst>
                                      </p:cBhvr>
                                      <p:to>
                                        <p:strVal val="visible"/>
                                      </p:to>
                                    </p:set>
                                    <p:animEffect transition="in" filter="fade">
                                      <p:cBhvr>
                                        <p:cTn id="30" dur="500"/>
                                        <p:tgtEl>
                                          <p:spTgt spid="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8" grpId="0" animBg="1"/>
      <p:bldP spid="19" grpId="0" animBg="1"/>
      <p:bldP spid="25" grpId="0"/>
      <p:bldP spid="27" grpId="0"/>
      <p:bldP spid="28" grpId="0"/>
      <p:bldP spid="29" grpId="0" animBg="1"/>
      <p:bldP spid="30" grpId="0" animBg="1"/>
      <p:bldP spid="31"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Custom 2">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3290</Words>
  <Application>Microsoft Office PowerPoint</Application>
  <PresentationFormat>Widescreen</PresentationFormat>
  <Paragraphs>531</Paragraphs>
  <Slides>31</Slides>
  <Notes>31</Notes>
  <HiddenSlides>0</HiddenSlides>
  <MMClips>1</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31</vt:i4>
      </vt:variant>
    </vt:vector>
  </HeadingPairs>
  <TitlesOfParts>
    <vt:vector size="41" baseType="lpstr">
      <vt:lpstr>Arial</vt:lpstr>
      <vt:lpstr>Calibri</vt:lpstr>
      <vt:lpstr>Century gothic</vt:lpstr>
      <vt:lpstr>Century gothic</vt:lpstr>
      <vt:lpstr>Modern Love</vt:lpstr>
      <vt:lpstr>Symbol</vt:lpstr>
      <vt:lpstr>Times New Roman</vt:lpstr>
      <vt:lpstr>Wingdings</vt:lpstr>
      <vt:lpstr>1_Office Theme</vt:lpstr>
      <vt:lpstr>3_Office Theme</vt:lpstr>
      <vt:lpstr>Talking about things and things to do</vt:lpstr>
      <vt:lpstr>Guten Tag, die Klasse!</vt:lpstr>
      <vt:lpstr>aussprechen</vt:lpstr>
      <vt:lpstr>aussprechen</vt:lpstr>
      <vt:lpstr>aussprechen</vt:lpstr>
      <vt:lpstr>PowerPoint Presentation</vt:lpstr>
      <vt:lpstr>Vokabeln</vt:lpstr>
      <vt:lpstr>Vokabeln</vt:lpstr>
      <vt:lpstr>Vokabeln</vt:lpstr>
      <vt:lpstr>PowerPoint Presentation</vt:lpstr>
      <vt:lpstr>PowerPoint Presentation</vt:lpstr>
      <vt:lpstr>PowerPoint Presentation</vt:lpstr>
      <vt:lpstr>Vokabeln</vt:lpstr>
      <vt:lpstr>Vokabeln</vt:lpstr>
      <vt:lpstr>PowerPoint Presentation</vt:lpstr>
      <vt:lpstr>PowerPoint Presentation</vt:lpstr>
      <vt:lpstr>PowerPoint Presentation</vt:lpstr>
      <vt:lpstr>PowerPoint Presentation</vt:lpstr>
      <vt:lpstr>Sechseläuten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Die Wochentage!</vt:lpstr>
      <vt:lpstr>Auf Wiedersehen!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Charlotte Moss</cp:lastModifiedBy>
  <cp:revision>41</cp:revision>
  <dcterms:created xsi:type="dcterms:W3CDTF">2021-07-02T19:27:01Z</dcterms:created>
  <dcterms:modified xsi:type="dcterms:W3CDTF">2023-12-21T13:06:40Z</dcterms:modified>
</cp:coreProperties>
</file>