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0"/>
  </p:notesMasterIdLst>
  <p:sldIdLst>
    <p:sldId id="257" r:id="rId4"/>
    <p:sldId id="945" r:id="rId5"/>
    <p:sldId id="946" r:id="rId6"/>
    <p:sldId id="947" r:id="rId7"/>
    <p:sldId id="948" r:id="rId8"/>
    <p:sldId id="928" r:id="rId9"/>
    <p:sldId id="940" r:id="rId10"/>
    <p:sldId id="954" r:id="rId11"/>
    <p:sldId id="934" r:id="rId12"/>
    <p:sldId id="944" r:id="rId13"/>
    <p:sldId id="937" r:id="rId14"/>
    <p:sldId id="930" r:id="rId15"/>
    <p:sldId id="953" r:id="rId16"/>
    <p:sldId id="933" r:id="rId17"/>
    <p:sldId id="942" r:id="rId18"/>
    <p:sldId id="94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467" autoAdjust="0"/>
    <p:restoredTop sz="63265" autoAdjust="0"/>
  </p:normalViewPr>
  <p:slideViewPr>
    <p:cSldViewPr snapToGrid="0">
      <p:cViewPr varScale="1">
        <p:scale>
          <a:sx n="64" d="100"/>
          <a:sy n="64" d="100"/>
        </p:scale>
        <p:origin x="760" y="4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ACBAA7E8-1634-47A3-878C-5F1F564416C0}"/>
    <pc:docChg chg="modSld">
      <pc:chgData name="Charlotte Moss" userId="17b589c9-cb67-41ed-a894-f82ca12b573d" providerId="ADAL" clId="{ACBAA7E8-1634-47A3-878C-5F1F564416C0}" dt="2024-01-04T13:44:23.477" v="0" actId="20577"/>
      <pc:docMkLst>
        <pc:docMk/>
      </pc:docMkLst>
      <pc:sldChg chg="modNotesTx">
        <pc:chgData name="Charlotte Moss" userId="17b589c9-cb67-41ed-a894-f82ca12b573d" providerId="ADAL" clId="{ACBAA7E8-1634-47A3-878C-5F1F564416C0}" dt="2024-01-04T13:44:23.477" v="0" actId="20577"/>
        <pc:sldMkLst>
          <pc:docMk/>
          <pc:sldMk cId="0"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strike="noStrike" spc="-1" dirty="0">
                <a:solidFill>
                  <a:srgbClr val="002060"/>
                </a:solidFill>
                <a:latin typeface="Century Gothic"/>
                <a:ea typeface="Century Gothic"/>
              </a:rPr>
              <a:t>consonantal [r] rot </a:t>
            </a:r>
            <a:r>
              <a:rPr lang="en-GB" sz="1800" b="0" strike="noStrike" spc="-1" dirty="0">
                <a:solidFill>
                  <a:srgbClr val="002060"/>
                </a:solidFill>
                <a:latin typeface="Century Gothic"/>
                <a:ea typeface="Century Gothic"/>
              </a:rPr>
              <a:t>[477]</a:t>
            </a:r>
            <a:r>
              <a:rPr lang="en-GB" sz="1800" b="1" strike="noStrike" spc="-1" dirty="0">
                <a:solidFill>
                  <a:srgbClr val="002060"/>
                </a:solidFill>
                <a:latin typeface="Century Gothic"/>
                <a:ea typeface="Century Gothic"/>
              </a:rPr>
              <a:t> </a:t>
            </a:r>
            <a:r>
              <a:rPr lang="en-GB" sz="1800" b="1" dirty="0" err="1"/>
              <a:t>drei</a:t>
            </a:r>
            <a:r>
              <a:rPr lang="en-GB" sz="1800" dirty="0"/>
              <a:t> [106] </a:t>
            </a:r>
            <a:r>
              <a:rPr lang="en-GB" sz="1800" b="1" dirty="0" err="1"/>
              <a:t>rechts</a:t>
            </a:r>
            <a:r>
              <a:rPr lang="en-GB" sz="1800" dirty="0"/>
              <a:t> [829]  </a:t>
            </a:r>
            <a:r>
              <a:rPr lang="en-GB" sz="1800" b="1" dirty="0"/>
              <a:t>Frage</a:t>
            </a:r>
            <a:r>
              <a:rPr lang="en-GB" sz="1800" dirty="0"/>
              <a:t> [157] </a:t>
            </a:r>
            <a:r>
              <a:rPr lang="en-GB" sz="1800" b="1" dirty="0" err="1"/>
              <a:t>warum</a:t>
            </a:r>
            <a:r>
              <a:rPr lang="en-GB" sz="1800" b="1" dirty="0"/>
              <a:t>? </a:t>
            </a:r>
            <a:r>
              <a:rPr lang="en-GB" sz="1800" dirty="0"/>
              <a:t>[192]</a:t>
            </a:r>
            <a:endParaRPr lang="en-GB" sz="1800" b="1" strike="noStrike" spc="-1" dirty="0">
              <a:solidFill>
                <a:srgbClr val="002060"/>
              </a:solidFill>
              <a:latin typeface="Century Gothic"/>
              <a:ea typeface="Century Gothic"/>
            </a:endParaRPr>
          </a:p>
          <a:p>
            <a:pPr marL="216000" indent="-216000">
              <a:lnSpc>
                <a:spcPct val="100000"/>
              </a:lnSpc>
            </a:pPr>
            <a:r>
              <a:rPr lang="en-GB" sz="1800" b="1" strike="noStrike" spc="-1" dirty="0">
                <a:solidFill>
                  <a:srgbClr val="002060"/>
                </a:solidFill>
                <a:latin typeface="Century Gothic"/>
                <a:ea typeface="Century Gothic"/>
              </a:rPr>
              <a:t>vocalic [r] Ort </a:t>
            </a:r>
            <a:r>
              <a:rPr lang="en-GB" sz="1800" b="0" strike="noStrike" spc="-1" dirty="0">
                <a:solidFill>
                  <a:srgbClr val="002060"/>
                </a:solidFill>
                <a:latin typeface="Century Gothic"/>
                <a:ea typeface="Century Gothic"/>
              </a:rPr>
              <a:t>[341] </a:t>
            </a:r>
            <a:r>
              <a:rPr lang="en-GB" sz="1800" b="1" strike="noStrike" spc="-1" dirty="0" err="1">
                <a:solidFill>
                  <a:srgbClr val="002060"/>
                </a:solidFill>
                <a:latin typeface="Century Gothic"/>
                <a:ea typeface="Century Gothic"/>
              </a:rPr>
              <a:t>Uhr</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[348] </a:t>
            </a:r>
            <a:r>
              <a:rPr lang="en-GB" sz="1800" b="1" strike="noStrike" spc="-1" dirty="0">
                <a:solidFill>
                  <a:srgbClr val="002060"/>
                </a:solidFill>
                <a:latin typeface="Century Gothic"/>
                <a:ea typeface="Century Gothic"/>
              </a:rPr>
              <a:t>Tier</a:t>
            </a:r>
            <a:r>
              <a:rPr lang="en-GB" sz="1800" b="0" strike="noStrike" spc="-1" dirty="0">
                <a:solidFill>
                  <a:srgbClr val="002060"/>
                </a:solidFill>
                <a:latin typeface="Century Gothic"/>
                <a:ea typeface="Century Gothic"/>
              </a:rPr>
              <a:t> [614] </a:t>
            </a:r>
            <a:r>
              <a:rPr lang="en-GB" sz="1800" b="1" strike="noStrike" spc="-1" dirty="0" err="1">
                <a:solidFill>
                  <a:srgbClr val="002060"/>
                </a:solidFill>
                <a:latin typeface="Century Gothic"/>
                <a:ea typeface="Century Gothic"/>
              </a:rPr>
              <a:t>lernen</a:t>
            </a:r>
            <a:r>
              <a:rPr lang="en-GB" sz="1800" b="0" strike="noStrike" spc="-1" dirty="0">
                <a:solidFill>
                  <a:srgbClr val="002060"/>
                </a:solidFill>
                <a:latin typeface="Century Gothic"/>
                <a:ea typeface="Century Gothic"/>
              </a:rPr>
              <a:t> [288] </a:t>
            </a:r>
            <a:r>
              <a:rPr lang="en-GB" sz="1800" b="1" strike="noStrike" spc="-1" dirty="0" err="1">
                <a:solidFill>
                  <a:srgbClr val="002060"/>
                </a:solidFill>
                <a:latin typeface="Century Gothic"/>
                <a:ea typeface="Century Gothic"/>
              </a:rPr>
              <a:t>Farbe</a:t>
            </a:r>
            <a:r>
              <a:rPr lang="en-GB" sz="1800" b="0" strike="noStrike" spc="-1" dirty="0">
                <a:solidFill>
                  <a:srgbClr val="002060"/>
                </a:solidFill>
                <a:latin typeface="Century Gothic"/>
                <a:ea typeface="Century Gothic"/>
              </a:rPr>
              <a:t> [1079]</a:t>
            </a:r>
            <a:endParaRPr lang="en-GB" sz="1800" b="1"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u="none" strike="noStrike" kern="1200" dirty="0">
                <a:solidFill>
                  <a:schemeClr val="tx1"/>
                </a:solidFill>
                <a:effectLst/>
                <a:latin typeface="+mn-lt"/>
                <a:ea typeface="+mn-ea"/>
                <a:cs typeface="+mn-cs"/>
              </a:rPr>
              <a:t>arbeiten </a:t>
            </a:r>
            <a:r>
              <a:rPr lang="de-DE" sz="1800" b="0" i="0" u="none" strike="noStrike" kern="1200" dirty="0">
                <a:solidFill>
                  <a:schemeClr val="tx1"/>
                </a:solidFill>
                <a:effectLst/>
                <a:latin typeface="+mn-lt"/>
                <a:ea typeface="+mn-ea"/>
                <a:cs typeface="+mn-cs"/>
              </a:rPr>
              <a:t>[234] </a:t>
            </a:r>
            <a:r>
              <a:rPr lang="de-DE" sz="1800" b="1" i="0" u="none" strike="noStrike" kern="1200" dirty="0">
                <a:solidFill>
                  <a:schemeClr val="tx1"/>
                </a:solidFill>
                <a:effectLst/>
                <a:latin typeface="+mn-lt"/>
                <a:ea typeface="+mn-ea"/>
                <a:cs typeface="+mn-cs"/>
              </a:rPr>
              <a:t>Grund</a:t>
            </a:r>
            <a:r>
              <a:rPr lang="de-DE" sz="1800" b="0" i="0" u="none" strike="noStrike" kern="1200" dirty="0">
                <a:solidFill>
                  <a:schemeClr val="tx1"/>
                </a:solidFill>
                <a:effectLst/>
                <a:latin typeface="+mn-lt"/>
                <a:ea typeface="+mn-ea"/>
                <a:cs typeface="+mn-cs"/>
              </a:rPr>
              <a:t> [249</a:t>
            </a:r>
            <a:r>
              <a:rPr lang="de-DE" sz="1800" b="0" i="0" u="none" strike="noStrike" kern="1200">
                <a:solidFill>
                  <a:schemeClr val="tx1"/>
                </a:solidFill>
                <a:effectLst/>
                <a:latin typeface="+mn-lt"/>
                <a:ea typeface="+mn-ea"/>
                <a:cs typeface="+mn-cs"/>
              </a:rPr>
              <a:t>] </a:t>
            </a:r>
            <a:r>
              <a:rPr lang="de-DE" sz="1800" b="1" i="0" u="none" strike="noStrike" kern="1200">
                <a:solidFill>
                  <a:schemeClr val="tx1"/>
                </a:solidFill>
                <a:effectLst/>
                <a:latin typeface="+mn-lt"/>
                <a:ea typeface="+mn-ea"/>
                <a:cs typeface="+mn-cs"/>
              </a:rPr>
              <a:t>mit</a:t>
            </a:r>
            <a:r>
              <a:rPr lang="de-DE" sz="1800" b="0" i="0" u="none" strike="noStrike" kern="1200">
                <a:solidFill>
                  <a:schemeClr val="tx1"/>
                </a:solidFill>
                <a:effectLst/>
                <a:latin typeface="+mn-lt"/>
                <a:ea typeface="+mn-ea"/>
                <a:cs typeface="+mn-cs"/>
              </a:rPr>
              <a:t> </a:t>
            </a:r>
            <a:r>
              <a:rPr lang="de-DE" sz="1800" b="0" i="0" u="none" strike="noStrike" kern="1200" dirty="0">
                <a:solidFill>
                  <a:schemeClr val="tx1"/>
                </a:solidFill>
                <a:effectLst/>
                <a:latin typeface="+mn-lt"/>
                <a:ea typeface="+mn-ea"/>
                <a:cs typeface="+mn-cs"/>
              </a:rPr>
              <a:t>[13]</a:t>
            </a:r>
            <a:r>
              <a:rPr lang="de-DE" sz="1800" dirty="0"/>
              <a:t> </a:t>
            </a:r>
          </a:p>
          <a:p>
            <a:pPr marL="216000" indent="-216000">
              <a:lnSpc>
                <a:spcPct val="100000"/>
              </a:lnSpc>
            </a:pPr>
            <a:r>
              <a:rPr lang="it-IT" sz="1800" b="1" strike="noStrike" spc="-1" dirty="0" err="1">
                <a:solidFill>
                  <a:srgbClr val="002060"/>
                </a:solidFill>
                <a:effectLst/>
                <a:latin typeface="Century Gothic"/>
                <a:ea typeface="+mn-ea"/>
                <a:cs typeface="+mn-cs"/>
              </a:rPr>
              <a:t>Revisit</a:t>
            </a:r>
            <a:r>
              <a:rPr lang="it-IT" sz="1800" b="1" strike="noStrike" spc="-1" dirty="0">
                <a:solidFill>
                  <a:srgbClr val="002060"/>
                </a:solidFill>
                <a:effectLst/>
                <a:latin typeface="Century Gothic"/>
                <a:ea typeface="+mn-ea"/>
                <a:cs typeface="+mn-cs"/>
              </a:rPr>
              <a:t> 1</a:t>
            </a:r>
            <a:r>
              <a:rPr lang="it-IT" sz="1800" b="0" strike="noStrike" spc="-1" dirty="0">
                <a:solidFill>
                  <a:srgbClr val="002060"/>
                </a:solidFill>
                <a:effectLst/>
                <a:latin typeface="Century Gothic"/>
                <a:ea typeface="+mn-ea"/>
                <a:cs typeface="+mn-cs"/>
              </a:rPr>
              <a:t>: </a:t>
            </a:r>
            <a:r>
              <a:rPr lang="de-DE" sz="1800" b="0" strike="noStrike" spc="-1" dirty="0">
                <a:solidFill>
                  <a:srgbClr val="002060"/>
                </a:solidFill>
                <a:effectLst/>
                <a:latin typeface="Century Gothic"/>
                <a:ea typeface="+mn-ea"/>
                <a:cs typeface="+mn-cs"/>
              </a:rPr>
              <a:t>Nummer [806] null [1680] eins [774] zwei [70] drei [106] vier [200] fünf [274] sechs [428] sieben [611] acht [645] neun [1053] zehn [333] elf [1507] zwölf [1080] es gibt [n/a]</a:t>
            </a:r>
            <a:endParaRPr lang="it-IT" sz="1800" b="0" strike="noStrike" spc="-1" dirty="0">
              <a:solidFill>
                <a:srgbClr val="002060"/>
              </a:solidFill>
              <a:effectLst/>
              <a:latin typeface="Century Gothic"/>
              <a:ea typeface="+mn-ea"/>
              <a:cs typeface="+mn-cs"/>
            </a:endParaRPr>
          </a:p>
          <a:p>
            <a:pPr marL="216000" indent="-216000">
              <a:lnSpc>
                <a:spcPct val="100000"/>
              </a:lnSpc>
            </a:pPr>
            <a:r>
              <a:rPr lang="it-IT" sz="1800" b="1" strike="noStrike" spc="-1" dirty="0" err="1">
                <a:solidFill>
                  <a:srgbClr val="002060"/>
                </a:solidFill>
                <a:effectLst/>
                <a:latin typeface="Century Gothic"/>
                <a:ea typeface="+mn-ea"/>
                <a:cs typeface="+mn-cs"/>
              </a:rPr>
              <a:t>Revisit</a:t>
            </a:r>
            <a:r>
              <a:rPr lang="it-IT" sz="1800" b="1" strike="noStrike" spc="-1" dirty="0">
                <a:solidFill>
                  <a:srgbClr val="002060"/>
                </a:solidFill>
                <a:effectLst/>
                <a:latin typeface="Century Gothic"/>
                <a:ea typeface="+mn-ea"/>
                <a:cs typeface="+mn-cs"/>
              </a:rPr>
              <a:t> 2: </a:t>
            </a:r>
            <a:r>
              <a:rPr lang="de-DE" sz="1800" b="0" i="0" u="none" strike="noStrike" kern="1200" dirty="0">
                <a:solidFill>
                  <a:schemeClr val="tx1"/>
                </a:solidFill>
                <a:effectLst/>
                <a:latin typeface="+mn-lt"/>
                <a:ea typeface="+mn-ea"/>
                <a:cs typeface="+mn-cs"/>
              </a:rPr>
              <a:t>Wer? [149]  haben, ich habe, er, sie, es hat [6] Baum [1013] Computer [1252]  Fahrrad [2138]  Papier [1163] Spiel [328]</a:t>
            </a:r>
            <a:r>
              <a:rPr lang="de-DE" sz="1800" dirty="0"/>
              <a:t> </a:t>
            </a:r>
            <a:endParaRPr lang="it-IT" sz="1800" b="0" strike="noStrike" spc="-1" dirty="0">
              <a:solidFill>
                <a:srgbClr val="002060"/>
              </a:solidFill>
              <a:effectLst/>
              <a:latin typeface="Century Gothic"/>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mn-lt"/>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mn-lt"/>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10 minutes</a:t>
            </a:r>
          </a:p>
          <a:p>
            <a:endParaRPr lang="en-GB" dirty="0"/>
          </a:p>
          <a:p>
            <a:r>
              <a:rPr lang="en-GB" b="1" dirty="0"/>
              <a:t>Aim</a:t>
            </a:r>
            <a:r>
              <a:rPr lang="en-GB" dirty="0"/>
              <a:t>: to practise oral production of second and first person weak verbs with time adverbs in the context of weekly activities. </a:t>
            </a:r>
          </a:p>
          <a:p>
            <a:endParaRPr lang="en-GB" dirty="0"/>
          </a:p>
          <a:p>
            <a:r>
              <a:rPr lang="en-GB" b="1" dirty="0"/>
              <a:t>Procedure</a:t>
            </a:r>
            <a:r>
              <a:rPr lang="en-GB" dirty="0"/>
              <a:t>:</a:t>
            </a:r>
          </a:p>
          <a:p>
            <a:pPr marL="228600" indent="-228600">
              <a:buAutoNum type="arabicPeriod"/>
            </a:pPr>
            <a:r>
              <a:rPr lang="en-GB" dirty="0"/>
              <a:t>Click through the model speech bubbles to explain the task. </a:t>
            </a:r>
          </a:p>
          <a:p>
            <a:pPr marL="228600" indent="-228600">
              <a:buAutoNum type="arabicPeriod"/>
            </a:pPr>
            <a:r>
              <a:rPr lang="en-GB" dirty="0"/>
              <a:t>Pupils work in pairs. Partner A secretly chooses one of the people on the board. Partner B asks questions to work out who they are. </a:t>
            </a:r>
          </a:p>
          <a:p>
            <a:pPr marL="228600" indent="-228600">
              <a:buAutoNum type="arabicPeriod"/>
            </a:pPr>
            <a:r>
              <a:rPr lang="en-GB" dirty="0"/>
              <a:t>Pupils swap roles</a:t>
            </a:r>
          </a:p>
          <a:p>
            <a:pPr marL="228600" indent="-228600">
              <a:buAutoNum type="arabicPeriod"/>
            </a:pPr>
            <a:r>
              <a:rPr lang="en-GB" dirty="0"/>
              <a:t>Depending on timing, pupils may like to repeat the task, choosing another person to be.</a:t>
            </a:r>
          </a:p>
          <a:p>
            <a:pPr marL="228600" indent="-228600">
              <a:buAutoNum type="arabicPeriod"/>
            </a:pPr>
            <a:endParaRPr lang="en-GB" dirty="0"/>
          </a:p>
          <a:p>
            <a:pPr marL="0" indent="0">
              <a:buNone/>
            </a:pPr>
            <a:r>
              <a:rPr lang="en-GB" b="1" dirty="0"/>
              <a:t>Additional Activities</a:t>
            </a:r>
            <a:r>
              <a:rPr lang="en-GB" dirty="0"/>
              <a:t>:</a:t>
            </a:r>
          </a:p>
          <a:p>
            <a:pPr marL="228600" indent="-228600">
              <a:buAutoNum type="arabicPeriod"/>
            </a:pPr>
            <a:r>
              <a:rPr lang="en-GB" dirty="0"/>
              <a:t>Pupils might like to have real conversations now about themselves using these and other verbs/activities of their choice. This could be done as a survey around the class: ‘</a:t>
            </a:r>
            <a:r>
              <a:rPr lang="en-GB" dirty="0" err="1"/>
              <a:t>Spielst</a:t>
            </a:r>
            <a:r>
              <a:rPr lang="en-GB" dirty="0"/>
              <a:t> du </a:t>
            </a:r>
            <a:r>
              <a:rPr lang="en-GB" dirty="0" err="1"/>
              <a:t>sonntags</a:t>
            </a:r>
            <a:r>
              <a:rPr lang="en-GB" dirty="0"/>
              <a:t> </a:t>
            </a:r>
            <a:r>
              <a:rPr lang="en-GB" dirty="0" err="1"/>
              <a:t>Spiele</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06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692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50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0" indent="0">
              <a:lnSpc>
                <a:spcPct val="100000"/>
              </a:lnSpc>
              <a:buClr>
                <a:srgbClr val="000000"/>
              </a:buClr>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656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225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492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[r] before a vowel.</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rot</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hold</a:t>
            </a:r>
            <a:r>
              <a:rPr lang="fr-FR" baseline="0" dirty="0"/>
              <a:t> up </a:t>
            </a:r>
            <a:r>
              <a:rPr lang="fr-FR" baseline="0" dirty="0" err="1"/>
              <a:t>some</a:t>
            </a:r>
            <a:r>
              <a:rPr lang="fr-FR" baseline="0" dirty="0"/>
              <a:t> </a:t>
            </a:r>
            <a:r>
              <a:rPr lang="fr-FR" baseline="0" dirty="0" err="1"/>
              <a:t>red</a:t>
            </a:r>
            <a:r>
              <a:rPr lang="fr-FR" baseline="0" dirty="0"/>
              <a:t> </a:t>
            </a:r>
            <a:r>
              <a:rPr lang="fr-FR" baseline="0" dirty="0" err="1"/>
              <a:t>classroom</a:t>
            </a:r>
            <a:r>
              <a:rPr lang="fr-FR" baseline="0" dirty="0"/>
              <a:t> items e.g. a </a:t>
            </a:r>
            <a:r>
              <a:rPr lang="fr-FR" baseline="0" dirty="0" err="1"/>
              <a:t>pen</a:t>
            </a:r>
            <a:r>
              <a:rPr lang="fr-FR" baseline="0" dirty="0"/>
              <a:t>/book/flag/</a:t>
            </a:r>
            <a:r>
              <a:rPr lang="fr-FR" baseline="0" dirty="0" err="1"/>
              <a:t>clothing</a:t>
            </a:r>
            <a:r>
              <a:rPr lang="fr-FR" baseline="0" dirty="0"/>
              <a:t>.</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5828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0" strike="noStrike" spc="-1" dirty="0">
                <a:latin typeface="Arial"/>
              </a:rPr>
              <a:t>Jones, R.L &amp; </a:t>
            </a:r>
            <a:r>
              <a:rPr lang="en-GB" sz="1200" b="0" strike="noStrike" spc="-1" dirty="0" err="1">
                <a:latin typeface="Arial"/>
              </a:rPr>
              <a:t>Tschirner</a:t>
            </a:r>
            <a:r>
              <a:rPr lang="en-GB" sz="1200" b="0" strike="noStrike" spc="-1" dirty="0">
                <a:latin typeface="Arial"/>
              </a:rPr>
              <a:t>, E. (2019). A frequency dictionary of German: Core vocabulary for learners. London: Routledge.</a:t>
            </a: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50774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Ort</a:t>
            </a:r>
            <a:r>
              <a:rPr lang="fr-FR" baseline="0" dirty="0"/>
              <a:t>’ </a:t>
            </a:r>
            <a:r>
              <a:rPr lang="fr-FR" baseline="0" dirty="0" err="1"/>
              <a:t>might</a:t>
            </a:r>
            <a:r>
              <a:rPr lang="fr-FR" baseline="0" dirty="0"/>
              <a:t> </a:t>
            </a:r>
            <a:r>
              <a:rPr lang="fr-FR" baseline="0" dirty="0" err="1"/>
              <a:t>be</a:t>
            </a:r>
            <a:r>
              <a:rPr lang="fr-FR" baseline="0" dirty="0"/>
              <a:t> to point to a </a:t>
            </a:r>
            <a:r>
              <a:rPr lang="fr-FR" baseline="0" dirty="0" err="1"/>
              <a:t>particular</a:t>
            </a:r>
            <a:r>
              <a:rPr lang="fr-FR" baseline="0" dirty="0"/>
              <a:t> place on a </a:t>
            </a:r>
            <a:r>
              <a:rPr lang="fr-FR" baseline="0" dirty="0" err="1"/>
              <a:t>map</a:t>
            </a:r>
            <a:r>
              <a:rPr lang="fr-FR" baseline="0" dirty="0"/>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indent="0">
              <a:lnSpc>
                <a:spcPct val="100000"/>
              </a:lnSpc>
              <a:buClr>
                <a:srgbClr val="000000"/>
              </a:buClr>
              <a:buFont typeface="Calibri"/>
              <a:buNone/>
            </a:pPr>
            <a:endParaRPr lang="en-GB" sz="1200" b="0" strike="noStrike" spc="-1" baseline="0" dirty="0">
              <a:solidFill>
                <a:srgbClr val="000000"/>
              </a:solidFill>
              <a:latin typeface="+mn-lt"/>
            </a:endParaRPr>
          </a:p>
          <a:p>
            <a:pPr marL="720" indent="0">
              <a:lnSpc>
                <a:spcPct val="100000"/>
              </a:lnSpc>
              <a:buClr>
                <a:srgbClr val="000000"/>
              </a:buClr>
              <a:buFont typeface="Calibri"/>
              <a:buNone/>
            </a:pPr>
            <a:r>
              <a:rPr lang="en-GB" sz="1200" b="1" strike="noStrike" spc="-1" baseline="0" dirty="0">
                <a:solidFill>
                  <a:srgbClr val="000000"/>
                </a:solidFill>
                <a:latin typeface="+mn-lt"/>
              </a:rPr>
              <a:t>Note: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Uhr</a:t>
            </a:r>
            <a:r>
              <a:rPr lang="en-GB" sz="1200" b="0" strike="noStrike" spc="-1" baseline="0" dirty="0">
                <a:solidFill>
                  <a:srgbClr val="000000"/>
                </a:solidFill>
                <a:latin typeface="+mn-lt"/>
              </a:rPr>
              <a:t>’ is a slight exception as the ‘r’ does not directly follow the vowel. However, ‘h’ following a vowel makes a long vowel sound, so the ‘r’ sound here is the same as after a vowel.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r>
              <a:rPr lang="en-GB" dirty="0"/>
              <a:t>Jones, R.L &amp; </a:t>
            </a:r>
            <a:r>
              <a:rPr lang="en-GB" dirty="0" err="1"/>
              <a:t>Tschirner</a:t>
            </a:r>
            <a:r>
              <a:rPr lang="en-GB" dirty="0"/>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26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[r] before and after a vowel.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Remind pupils about the two ways of pronouncing [r]: before and after a vowel.  </a:t>
            </a:r>
          </a:p>
          <a:p>
            <a:pPr marL="0" marR="0" lvl="0" indent="0" algn="l" rtl="0">
              <a:lnSpc>
                <a:spcPct val="100000"/>
              </a:lnSpc>
              <a:spcBef>
                <a:spcPts val="0"/>
              </a:spcBef>
              <a:spcAft>
                <a:spcPts val="0"/>
              </a:spcAft>
              <a:buClr>
                <a:schemeClr val="dk1"/>
              </a:buClr>
              <a:buSzPts val="1200"/>
              <a:buFont typeface="Calibri"/>
              <a:buNone/>
            </a:pPr>
            <a:r>
              <a:rPr lang="en-GB" b="0" dirty="0"/>
              <a:t>2. Ask pupils to work in pairs to find the Odd One Out in each row, based on the pronunciation of the [r].  </a:t>
            </a:r>
          </a:p>
          <a:p>
            <a:pPr marL="0" marR="0" lvl="0" indent="0" algn="l" rtl="0">
              <a:lnSpc>
                <a:spcPct val="100000"/>
              </a:lnSpc>
              <a:spcBef>
                <a:spcPts val="0"/>
              </a:spcBef>
              <a:spcAft>
                <a:spcPts val="0"/>
              </a:spcAft>
              <a:buClr>
                <a:schemeClr val="dk1"/>
              </a:buClr>
              <a:buSzPts val="1200"/>
              <a:buFont typeface="Calibri"/>
              <a:buNone/>
            </a:pPr>
            <a:r>
              <a:rPr lang="en-GB" b="0" dirty="0"/>
              <a:t>3. Click to bring up answers and discuss as a class. </a:t>
            </a:r>
            <a:br>
              <a:rPr lang="en-GB" b="0" dirty="0"/>
            </a:br>
            <a:r>
              <a:rPr lang="en-GB" b="0" dirty="0"/>
              <a:t>4. Ask pupils to try and pronounce all 18 words against the 60 second timer. </a:t>
            </a:r>
          </a:p>
          <a:p>
            <a:pPr marL="0" marR="0" lvl="0" indent="0" algn="l" rtl="0">
              <a:lnSpc>
                <a:spcPct val="100000"/>
              </a:lnSpc>
              <a:spcBef>
                <a:spcPts val="0"/>
              </a:spcBef>
              <a:spcAft>
                <a:spcPts val="0"/>
              </a:spcAft>
              <a:buClr>
                <a:schemeClr val="dk1"/>
              </a:buClr>
              <a:buSzPts val="1200"/>
              <a:buFont typeface="Calibri"/>
              <a:buNone/>
            </a:pPr>
            <a:r>
              <a:rPr lang="en-GB" b="0" dirty="0"/>
              <a:t>5. Check pronunciation by pressing the blue numbers (optional).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algn="l"/>
            <a:r>
              <a:rPr lang="de-DE" sz="1800" dirty="0">
                <a:solidFill>
                  <a:srgbClr val="002060"/>
                </a:solidFill>
                <a:effectLst/>
                <a:latin typeface="Century Gothic" panose="020B0502020202020204" pitchFamily="34" charset="0"/>
                <a:ea typeface="Times New Roman" panose="02020603050405020304" pitchFamily="18" charset="0"/>
                <a:cs typeface="Nirmala UI" panose="020B0502040204020203" pitchFamily="34" charset="0"/>
              </a:rPr>
              <a:t>Frau, wahr, Freitag</a:t>
            </a:r>
            <a:endParaRPr lang="en-GB" sz="1800" dirty="0">
              <a:effectLst/>
              <a:latin typeface="Times New Roman" panose="02020603050405020304" pitchFamily="18" charset="0"/>
              <a:ea typeface="Times New Roman" panose="02020603050405020304" pitchFamily="18" charset="0"/>
            </a:endParaRPr>
          </a:p>
          <a:p>
            <a:pPr algn="l"/>
            <a:r>
              <a:rPr lang="de-DE" sz="1800" dirty="0">
                <a:solidFill>
                  <a:srgbClr val="002060"/>
                </a:solidFill>
                <a:effectLst/>
                <a:latin typeface="Century Gothic" panose="020B0502020202020204" pitchFamily="34" charset="0"/>
                <a:ea typeface="Times New Roman" panose="02020603050405020304" pitchFamily="18" charset="0"/>
                <a:cs typeface="Nirmala UI" panose="020B0502040204020203" pitchFamily="34" charset="0"/>
              </a:rPr>
              <a:t>nur, morgen, April</a:t>
            </a:r>
            <a:endParaRPr lang="en-GB" sz="1800" dirty="0">
              <a:effectLst/>
              <a:latin typeface="Times New Roman" panose="02020603050405020304" pitchFamily="18" charset="0"/>
              <a:ea typeface="Times New Roman" panose="02020603050405020304" pitchFamily="18" charset="0"/>
            </a:endParaRPr>
          </a:p>
          <a:p>
            <a:pPr algn="l"/>
            <a:r>
              <a:rPr lang="de-DE" sz="1800" dirty="0">
                <a:solidFill>
                  <a:srgbClr val="002060"/>
                </a:solidFill>
                <a:effectLst/>
                <a:latin typeface="Century Gothic" panose="020B0502020202020204" pitchFamily="34" charset="0"/>
                <a:ea typeface="Times New Roman" panose="02020603050405020304" pitchFamily="18" charset="0"/>
                <a:cs typeface="Nirmala UI" panose="020B0502040204020203" pitchFamily="34" charset="0"/>
              </a:rPr>
              <a:t>mehr, hören, rund</a:t>
            </a:r>
            <a:endParaRPr lang="en-GB" sz="1800" dirty="0">
              <a:effectLst/>
              <a:latin typeface="Times New Roman" panose="02020603050405020304" pitchFamily="18" charset="0"/>
              <a:ea typeface="Times New Roman" panose="02020603050405020304" pitchFamily="18" charset="0"/>
            </a:endParaRPr>
          </a:p>
          <a:p>
            <a:pPr algn="l"/>
            <a:r>
              <a:rPr lang="de-DE" sz="1800" dirty="0">
                <a:solidFill>
                  <a:srgbClr val="002060"/>
                </a:solidFill>
                <a:effectLst/>
                <a:latin typeface="Century Gothic" panose="020B0502020202020204" pitchFamily="34" charset="0"/>
                <a:ea typeface="Times New Roman" panose="02020603050405020304" pitchFamily="18" charset="0"/>
                <a:cs typeface="Nirmala UI" panose="020B0502040204020203" pitchFamily="34" charset="0"/>
              </a:rPr>
              <a:t>Jahr, Frage, kurz</a:t>
            </a:r>
            <a:endParaRPr lang="en-GB" sz="1800" dirty="0">
              <a:effectLst/>
              <a:latin typeface="Times New Roman" panose="02020603050405020304" pitchFamily="18" charset="0"/>
              <a:ea typeface="Times New Roman" panose="02020603050405020304" pitchFamily="18" charset="0"/>
            </a:endParaRPr>
          </a:p>
          <a:p>
            <a:pPr algn="l"/>
            <a:r>
              <a:rPr lang="de-DE" sz="1800" dirty="0">
                <a:solidFill>
                  <a:srgbClr val="002060"/>
                </a:solidFill>
                <a:effectLst/>
                <a:latin typeface="Century Gothic" panose="020B0502020202020204" pitchFamily="34" charset="0"/>
                <a:ea typeface="Times New Roman" panose="02020603050405020304" pitchFamily="18" charset="0"/>
                <a:cs typeface="Nirmala UI" panose="020B0502040204020203" pitchFamily="34" charset="0"/>
              </a:rPr>
              <a:t>klar, sprechen, Paar</a:t>
            </a:r>
            <a:endParaRPr lang="en-GB" sz="1800" dirty="0">
              <a:effectLst/>
              <a:latin typeface="Times New Roman" panose="02020603050405020304" pitchFamily="18" charset="0"/>
              <a:ea typeface="Times New Roman" panose="02020603050405020304" pitchFamily="18" charset="0"/>
            </a:endParaRPr>
          </a:p>
          <a:p>
            <a:r>
              <a:rPr lang="de-DE" sz="1800" dirty="0">
                <a:solidFill>
                  <a:srgbClr val="002060"/>
                </a:solidFill>
                <a:effectLst/>
                <a:latin typeface="Century Gothic" panose="020B0502020202020204" pitchFamily="34" charset="0"/>
                <a:ea typeface="Times New Roman" panose="02020603050405020304" pitchFamily="18" charset="0"/>
                <a:cs typeface="Nirmala UI" panose="020B0502040204020203" pitchFamily="34" charset="0"/>
              </a:rPr>
              <a:t>Prozent, </a:t>
            </a:r>
            <a:r>
              <a:rPr lang="de-DE" sz="1800" dirty="0">
                <a:effectLst/>
                <a:latin typeface="Times New Roman" panose="02020603050405020304" pitchFamily="18" charset="0"/>
                <a:ea typeface="Times New Roman" panose="02020603050405020304" pitchFamily="18" charset="0"/>
              </a:rPr>
              <a:t> </a:t>
            </a:r>
            <a:r>
              <a:rPr lang="de-DE" sz="1800" dirty="0">
                <a:solidFill>
                  <a:srgbClr val="002060"/>
                </a:solidFill>
                <a:effectLst/>
                <a:latin typeface="Century Gothic" panose="020B0502020202020204" pitchFamily="34" charset="0"/>
                <a:ea typeface="Times New Roman" panose="02020603050405020304" pitchFamily="18" charset="0"/>
                <a:cs typeface="Nirmala UI" panose="020B0502040204020203" pitchFamily="34" charset="0"/>
              </a:rPr>
              <a:t>früh, warten</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Word frequency:</a:t>
            </a:r>
          </a:p>
          <a:p>
            <a:pPr marL="0" marR="0" lvl="0" indent="0" algn="l" rtl="0">
              <a:lnSpc>
                <a:spcPct val="100000"/>
              </a:lnSpc>
              <a:spcBef>
                <a:spcPts val="0"/>
              </a:spcBef>
              <a:spcAft>
                <a:spcPts val="0"/>
              </a:spcAft>
              <a:buClr>
                <a:schemeClr val="dk1"/>
              </a:buClr>
              <a:buSzPts val="1200"/>
              <a:buFont typeface="Calibri"/>
              <a:buNone/>
            </a:pPr>
            <a:r>
              <a:rPr lang="en-GB" b="0" dirty="0"/>
              <a:t>April [1004] Frage [157] </a:t>
            </a:r>
            <a:r>
              <a:rPr lang="en-GB" b="0" dirty="0" err="1"/>
              <a:t>früh</a:t>
            </a:r>
            <a:r>
              <a:rPr lang="en-GB" b="0" dirty="0"/>
              <a:t> [366] </a:t>
            </a:r>
            <a:r>
              <a:rPr lang="en-GB" b="0" dirty="0" err="1"/>
              <a:t>Jahr</a:t>
            </a:r>
            <a:r>
              <a:rPr lang="en-GB" b="0" dirty="0"/>
              <a:t> [53] </a:t>
            </a:r>
            <a:r>
              <a:rPr lang="en-GB" b="0" dirty="0" err="1"/>
              <a:t>kurz</a:t>
            </a:r>
            <a:r>
              <a:rPr lang="en-GB" b="0" dirty="0"/>
              <a:t> [176] </a:t>
            </a:r>
            <a:r>
              <a:rPr lang="en-GB" b="0" dirty="0" err="1"/>
              <a:t>mehr</a:t>
            </a:r>
            <a:r>
              <a:rPr lang="en-GB" b="0" dirty="0"/>
              <a:t> [52] </a:t>
            </a:r>
            <a:r>
              <a:rPr lang="en-GB" b="0" dirty="0" err="1"/>
              <a:t>nur</a:t>
            </a:r>
            <a:r>
              <a:rPr lang="en-GB" b="0" dirty="0"/>
              <a:t> [39] </a:t>
            </a:r>
            <a:r>
              <a:rPr lang="en-GB" b="0" dirty="0" err="1"/>
              <a:t>Paar</a:t>
            </a:r>
            <a:r>
              <a:rPr lang="en-GB" b="0" dirty="0"/>
              <a:t> [241] </a:t>
            </a:r>
            <a:r>
              <a:rPr lang="en-GB" b="0" dirty="0" err="1"/>
              <a:t>Prozent</a:t>
            </a:r>
            <a:r>
              <a:rPr lang="en-GB" b="0" dirty="0"/>
              <a:t> [172] </a:t>
            </a:r>
            <a:r>
              <a:rPr lang="en-GB" b="0" dirty="0" err="1"/>
              <a:t>warten</a:t>
            </a:r>
            <a:r>
              <a:rPr lang="en-GB" b="0" dirty="0"/>
              <a:t> [364]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Jones, R.L &amp; </a:t>
            </a:r>
            <a:r>
              <a:rPr lang="en-GB" dirty="0" err="1"/>
              <a:t>Tschirner</a:t>
            </a:r>
            <a:r>
              <a:rPr lang="en-GB" dirty="0"/>
              <a:t>, E. (2019). A frequency dictionary of German: Core vocabulary for learners. London: Routledge.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demonstrate the different relative positions of time adverbs in German and English.</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Optional handout at end of presentation</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5-10 minutes</a:t>
            </a:r>
          </a:p>
          <a:p>
            <a:pPr marL="216000" indent="-216000">
              <a:lnSpc>
                <a:spcPct val="100000"/>
              </a:lnSpc>
            </a:pPr>
            <a:endParaRPr lang="en-GB" sz="1200" b="0"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a range of 1</a:t>
            </a:r>
            <a:r>
              <a:rPr lang="en-GB" sz="1200" b="0" strike="noStrike" spc="-1" baseline="30000" dirty="0">
                <a:solidFill>
                  <a:srgbClr val="000000"/>
                </a:solidFill>
                <a:latin typeface="+mn-lt"/>
                <a:ea typeface="Calibri"/>
              </a:rPr>
              <a:t>st</a:t>
            </a:r>
            <a:r>
              <a:rPr lang="en-GB" sz="1200" b="0" strike="noStrike" spc="-1" dirty="0">
                <a:solidFill>
                  <a:srgbClr val="000000"/>
                </a:solidFill>
                <a:latin typeface="+mn-lt"/>
                <a:ea typeface="Calibri"/>
              </a:rPr>
              <a:t> person present tense verbs and time adverbs. </a:t>
            </a:r>
          </a:p>
          <a:p>
            <a:pPr marL="216000" indent="-216000">
              <a:lnSpc>
                <a:spcPct val="100000"/>
              </a:lnSpc>
            </a:pPr>
            <a:endParaRPr lang="en-GB" sz="1200" b="0"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Draw attention to the abbreviated days of the week across the top of the timetable.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Pupils are going to listen and try to fill in Ronja’s activity planner, but the activities will not be given in order. They need to pay attention to the day of the week adverbs to identify when she does each activity.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Play audio number 1. On first listening, pupils should identify the day and draw a quick sketch or make a quick note of the activity in English in the correct box.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On second listening, pupils should try to transcribe the German.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Repeat for all 7 items. </a:t>
            </a:r>
          </a:p>
          <a:p>
            <a:pPr marL="720" indent="0">
              <a:lnSpc>
                <a:spcPct val="100000"/>
              </a:lnSpc>
              <a:buClr>
                <a:srgbClr val="000000"/>
              </a:buClr>
              <a:buFont typeface="Calibri"/>
              <a:buNone/>
            </a:pPr>
            <a:endParaRPr lang="en-GB" sz="1200" b="0" strike="noStrike" spc="-1" dirty="0">
              <a:solidFill>
                <a:srgbClr val="000000"/>
              </a:solidFill>
              <a:latin typeface="+mn-lt"/>
            </a:endParaRPr>
          </a:p>
          <a:p>
            <a:pPr marL="720" indent="0">
              <a:lnSpc>
                <a:spcPct val="100000"/>
              </a:lnSpc>
              <a:buClr>
                <a:srgbClr val="000000"/>
              </a:buClr>
              <a:buFont typeface="Calibri"/>
              <a:buNone/>
            </a:pPr>
            <a:r>
              <a:rPr lang="en-GB" sz="1200" b="0" strike="noStrike" spc="-1" dirty="0">
                <a:solidFill>
                  <a:srgbClr val="000000"/>
                </a:solidFill>
                <a:latin typeface="+mn-lt"/>
              </a:rPr>
              <a:t>NOTE: If no handout is used, pupils could either quickly copy down the days of the week and fill in their own version, or write numbers 1-7 and note down the day of the week each time as well as the activity. </a:t>
            </a:r>
          </a:p>
          <a:p>
            <a:pPr marL="720" indent="0">
              <a:lnSpc>
                <a:spcPct val="100000"/>
              </a:lnSpc>
              <a:buClr>
                <a:srgbClr val="000000"/>
              </a:buClr>
              <a:buFont typeface="Calibri"/>
              <a:buNone/>
            </a:pPr>
            <a:endParaRPr lang="en-GB" sz="1200" b="1" strike="noStrike" spc="-1" dirty="0">
              <a:solidFill>
                <a:srgbClr val="000000"/>
              </a:solidFill>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Additional Activities:</a:t>
            </a:r>
          </a:p>
          <a:p>
            <a:pPr marL="720" indent="0">
              <a:lnSpc>
                <a:spcPct val="100000"/>
              </a:lnSpc>
              <a:buClr>
                <a:srgbClr val="000000"/>
              </a:buClr>
              <a:buFont typeface="Calibri"/>
              <a:buNone/>
            </a:pPr>
            <a:r>
              <a:rPr lang="en-GB" sz="1200" b="0" strike="noStrike" spc="-1" dirty="0">
                <a:solidFill>
                  <a:srgbClr val="000000"/>
                </a:solidFill>
                <a:latin typeface="+mn-lt"/>
              </a:rPr>
              <a:t>1. Pupils could write sentences about Ronja in the 3</a:t>
            </a:r>
            <a:r>
              <a:rPr lang="en-GB" sz="1200" b="0" strike="noStrike" spc="-1" baseline="30000" dirty="0">
                <a:solidFill>
                  <a:srgbClr val="000000"/>
                </a:solidFill>
                <a:latin typeface="+mn-lt"/>
              </a:rPr>
              <a:t>rd</a:t>
            </a:r>
            <a:r>
              <a:rPr lang="en-GB" sz="1200" b="0" strike="noStrike" spc="-1" dirty="0">
                <a:solidFill>
                  <a:srgbClr val="000000"/>
                </a:solidFill>
                <a:latin typeface="+mn-lt"/>
              </a:rPr>
              <a:t> person, using the information they have found out e.g. </a:t>
            </a:r>
            <a:r>
              <a:rPr lang="en-GB" sz="1200" b="0" i="1" strike="noStrike" spc="-1" dirty="0">
                <a:solidFill>
                  <a:srgbClr val="000000"/>
                </a:solidFill>
                <a:latin typeface="+mn-lt"/>
              </a:rPr>
              <a:t>Sie </a:t>
            </a:r>
            <a:r>
              <a:rPr lang="en-GB" sz="1200" b="0" i="1" strike="noStrike" spc="-1" dirty="0" err="1">
                <a:solidFill>
                  <a:srgbClr val="000000"/>
                </a:solidFill>
                <a:latin typeface="+mn-lt"/>
              </a:rPr>
              <a:t>macht</a:t>
            </a:r>
            <a:r>
              <a:rPr lang="en-GB" sz="1200" b="0" i="1" strike="noStrike" spc="-1" dirty="0">
                <a:solidFill>
                  <a:srgbClr val="000000"/>
                </a:solidFill>
                <a:latin typeface="+mn-lt"/>
              </a:rPr>
              <a:t> </a:t>
            </a:r>
            <a:r>
              <a:rPr lang="en-GB" sz="1200" b="0" i="1" strike="noStrike" spc="-1" dirty="0" err="1">
                <a:solidFill>
                  <a:srgbClr val="000000"/>
                </a:solidFill>
                <a:latin typeface="+mn-lt"/>
              </a:rPr>
              <a:t>donnerstags</a:t>
            </a:r>
            <a:r>
              <a:rPr lang="en-GB" sz="1200" b="0" i="1" strike="noStrike" spc="-1" dirty="0">
                <a:solidFill>
                  <a:srgbClr val="000000"/>
                </a:solidFill>
                <a:latin typeface="+mn-lt"/>
              </a:rPr>
              <a:t> Sport.</a:t>
            </a:r>
          </a:p>
          <a:p>
            <a:pPr marL="720" indent="0">
              <a:lnSpc>
                <a:spcPct val="100000"/>
              </a:lnSpc>
              <a:buClr>
                <a:srgbClr val="000000"/>
              </a:buClr>
              <a:buFont typeface="Calibri"/>
              <a:buNone/>
            </a:pPr>
            <a:endParaRPr lang="en-GB" sz="1200" b="1" strike="noStrike" spc="-1" dirty="0">
              <a:solidFill>
                <a:srgbClr val="000000"/>
              </a:solidFill>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Transcript: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mache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donnerstags</a:t>
            </a:r>
            <a:r>
              <a:rPr lang="en-GB" sz="1200" b="0" strike="noStrike" spc="-1" dirty="0">
                <a:solidFill>
                  <a:srgbClr val="000000"/>
                </a:solidFill>
                <a:latin typeface="Century Gothic" panose="020B0502020202020204" pitchFamily="34" charset="0"/>
              </a:rPr>
              <a:t> Sport.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arbeite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montags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mit</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Lias</a:t>
            </a:r>
            <a:r>
              <a:rPr lang="en-GB" sz="1200" b="0" strike="noStrike" spc="-1" dirty="0">
                <a:solidFill>
                  <a:srgbClr val="000000"/>
                </a:solidFill>
                <a:latin typeface="Century Gothic" panose="020B0502020202020204" pitchFamily="34" charset="0"/>
              </a:rPr>
              <a: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benutze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samstags</a:t>
            </a:r>
            <a:r>
              <a:rPr lang="en-GB" sz="1200" b="0" strike="noStrike" spc="-1" dirty="0">
                <a:solidFill>
                  <a:srgbClr val="000000"/>
                </a:solidFill>
                <a:latin typeface="Century Gothic" panose="020B0502020202020204" pitchFamily="34" charset="0"/>
              </a:rPr>
              <a:t> den Computer. </a:t>
            </a:r>
            <a:r>
              <a:rPr lang="en-GB" sz="1200" b="0" strike="noStrike" spc="-1" dirty="0" err="1">
                <a:solidFill>
                  <a:srgbClr val="000000"/>
                </a:solidFill>
                <a:latin typeface="Century Gothic" panose="020B0502020202020204" pitchFamily="34" charset="0"/>
              </a:rPr>
              <a:t>Samstag</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ist</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mein</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Lieblingstag</a:t>
            </a:r>
            <a:r>
              <a:rPr lang="en-GB" sz="1200" b="0" strike="noStrike" spc="-1" dirty="0">
                <a:solidFill>
                  <a:srgbClr val="000000"/>
                </a:solidFill>
                <a:latin typeface="Century Gothic" panose="020B0502020202020204" pitchFamily="34" charset="0"/>
              </a:rPr>
              <a: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spiele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dienstags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ein</a:t>
            </a:r>
            <a:r>
              <a:rPr lang="en-GB" sz="1200" b="0" strike="noStrike" spc="-1" dirty="0">
                <a:solidFill>
                  <a:srgbClr val="000000"/>
                </a:solidFill>
                <a:latin typeface="Century Gothic" panose="020B0502020202020204" pitchFamily="34" charset="0"/>
              </a:rPr>
              <a:t> Spiel.</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brauche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mittwochs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mein</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Fahrrad</a:t>
            </a:r>
            <a:r>
              <a:rPr lang="en-GB" sz="1200" b="0" strike="noStrike" spc="-1" dirty="0">
                <a:solidFill>
                  <a:srgbClr val="000000"/>
                </a:solidFill>
                <a:latin typeface="Century Gothic" panose="020B0502020202020204" pitchFamily="34" charset="0"/>
              </a:rPr>
              <a:t>. </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schreibe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sonntags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eine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Geschichte</a:t>
            </a:r>
            <a:r>
              <a:rPr lang="en-GB" sz="1200" b="0" strike="noStrike" spc="-1" dirty="0">
                <a:solidFill>
                  <a:srgbClr val="000000"/>
                </a:solidFill>
                <a:latin typeface="Century Gothic" panose="020B0502020202020204" pitchFamily="34" charset="0"/>
              </a:rPr>
              <a: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bekomme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freitags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einen</a:t>
            </a:r>
            <a:r>
              <a:rPr lang="en-GB" sz="1200" b="0" strike="noStrike" spc="-1" dirty="0">
                <a:solidFill>
                  <a:srgbClr val="000000"/>
                </a:solidFill>
                <a:latin typeface="Century Gothic" panose="020B0502020202020204" pitchFamily="34" charset="0"/>
              </a:rPr>
              <a:t> Brief.</a:t>
            </a:r>
          </a:p>
          <a:p>
            <a:pPr marL="229320" indent="-228600">
              <a:lnSpc>
                <a:spcPct val="100000"/>
              </a:lnSpc>
              <a:buClr>
                <a:srgbClr val="000000"/>
              </a:buClr>
              <a:buFont typeface="Calibri"/>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46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forming sentences in the first, second and 3</a:t>
            </a:r>
            <a:r>
              <a:rPr lang="en-GB" b="0" baseline="30000" dirty="0"/>
              <a:t>rd</a:t>
            </a:r>
            <a:r>
              <a:rPr lang="en-GB" b="0" dirty="0"/>
              <a:t> person singular present tense using time adverbs.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Section A- pupils are given the English sentences and a jumbled up German sentence. They must rewrite the German correctly. Click to bring up the call-out to remind about position of the time adverb. </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Discuss number 1 as a class and click for answer. Give pupils time independently to do numbers 2-4. Click to reveal answers. </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Move on to full translation in Section B. Emphasise to pupils that the verb endings for ich/du/er/</a:t>
            </a:r>
            <a:r>
              <a:rPr lang="en-GB" b="0" dirty="0" err="1"/>
              <a:t>sie</a:t>
            </a:r>
            <a:r>
              <a:rPr lang="en-GB" b="0" dirty="0"/>
              <a:t> and the time adverbs are the most important considerations here (correct spellings of other words is a bonus). </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Click to bring up answers one by one. Emphasise as you do so that despite the English simple present and present continuous looking and sounding quite different, German just has the one present tense. Most common mistake here would be for pupils to try and translate ‘am’ and ‘is’ in present continuous, which we want to try and eradicate now!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In Years 5/6, pupils will learn that you can start sentences with the time adverbs and invert the verb and subject (Word Order 2), but for now we are sticking to straightforward word order. If you have native pupils (or someone who has learnt a lot of German) they may find it more natural to write e.g. ‘</a:t>
            </a:r>
            <a:r>
              <a:rPr lang="en-GB" sz="1200" b="0" dirty="0" err="1"/>
              <a:t>Montags</a:t>
            </a:r>
            <a:r>
              <a:rPr lang="en-GB" sz="1200" b="0" dirty="0"/>
              <a:t> </a:t>
            </a:r>
            <a:r>
              <a:rPr lang="en-GB" sz="1200" b="0" dirty="0" err="1"/>
              <a:t>arbeitet</a:t>
            </a:r>
            <a:r>
              <a:rPr lang="en-GB" sz="1200" b="0" dirty="0"/>
              <a:t> </a:t>
            </a:r>
            <a:r>
              <a:rPr lang="en-GB" sz="1200" b="0" dirty="0" err="1"/>
              <a:t>sie</a:t>
            </a:r>
            <a:r>
              <a:rPr lang="en-GB" sz="1200" b="0" dirty="0"/>
              <a:t> </a:t>
            </a:r>
            <a:r>
              <a:rPr lang="en-GB" sz="1200" b="0" dirty="0" err="1"/>
              <a:t>zu</a:t>
            </a:r>
            <a:r>
              <a:rPr lang="en-GB" sz="1200" b="0" dirty="0"/>
              <a:t> </a:t>
            </a:r>
            <a:r>
              <a:rPr lang="en-GB" sz="1200" b="0" dirty="0" err="1"/>
              <a:t>Hause</a:t>
            </a:r>
            <a:r>
              <a:rPr lang="en-GB" sz="1200" b="0" dirty="0"/>
              <a:t>’. </a:t>
            </a:r>
            <a:br>
              <a:rPr lang="en-GB" dirty="0"/>
            </a:br>
            <a:br>
              <a:rPr lang="en-GB" dirty="0"/>
            </a:br>
            <a:r>
              <a:rPr lang="en-GB" b="1" dirty="0"/>
              <a:t>Additional task suggestions:</a:t>
            </a:r>
            <a:br>
              <a:rPr lang="en-GB" dirty="0"/>
            </a:br>
            <a:r>
              <a:rPr lang="en-GB" dirty="0"/>
              <a:t>1.  Pupils make their own sentences about what they do/are doing and their friends do/are doing on different days.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1786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461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00707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62804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73365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35178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6384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05426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486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35513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70955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30113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84130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710"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56809563"/>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7.png"/><Relationship Id="rId18"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2.gif"/><Relationship Id="rId12" Type="http://schemas.openxmlformats.org/officeDocument/2006/relationships/image" Target="../media/image56.png"/><Relationship Id="rId17" Type="http://schemas.openxmlformats.org/officeDocument/2006/relationships/image" Target="../media/image59.png"/><Relationship Id="rId2" Type="http://schemas.openxmlformats.org/officeDocument/2006/relationships/notesSlide" Target="../notesSlides/notesSlide10.xml"/><Relationship Id="rId16" Type="http://schemas.openxmlformats.org/officeDocument/2006/relationships/image" Target="../media/image37.png"/><Relationship Id="rId1" Type="http://schemas.openxmlformats.org/officeDocument/2006/relationships/slideLayout" Target="../slideLayouts/slideLayout31.xml"/><Relationship Id="rId6" Type="http://schemas.openxmlformats.org/officeDocument/2006/relationships/image" Target="../media/image36.gif"/><Relationship Id="rId11" Type="http://schemas.openxmlformats.org/officeDocument/2006/relationships/image" Target="../media/image55.png"/><Relationship Id="rId5" Type="http://schemas.openxmlformats.org/officeDocument/2006/relationships/image" Target="../media/image51.gif"/><Relationship Id="rId15" Type="http://schemas.openxmlformats.org/officeDocument/2006/relationships/image" Target="../media/image58.png"/><Relationship Id="rId10" Type="http://schemas.openxmlformats.org/officeDocument/2006/relationships/image" Target="../media/image5.png"/><Relationship Id="rId19" Type="http://schemas.openxmlformats.org/officeDocument/2006/relationships/image" Target="../media/image61.png"/><Relationship Id="rId4" Type="http://schemas.openxmlformats.org/officeDocument/2006/relationships/image" Target="../media/image9.gif"/><Relationship Id="rId9" Type="http://schemas.openxmlformats.org/officeDocument/2006/relationships/image" Target="../media/image54.gif"/><Relationship Id="rId1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64.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audio" Target="../media/audio10.wav"/></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30.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5.svg"/><Relationship Id="rId4" Type="http://schemas.openxmlformats.org/officeDocument/2006/relationships/image" Target="../media/image16.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6.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40.png"/><Relationship Id="rId18" Type="http://schemas.openxmlformats.org/officeDocument/2006/relationships/image" Target="../media/image4.png"/><Relationship Id="rId3" Type="http://schemas.openxmlformats.org/officeDocument/2006/relationships/image" Target="../media/image38.png"/><Relationship Id="rId21" Type="http://schemas.openxmlformats.org/officeDocument/2006/relationships/image" Target="../media/image7.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36.gif"/><Relationship Id="rId2" Type="http://schemas.openxmlformats.org/officeDocument/2006/relationships/notesSlide" Target="../notesSlides/notesSlide8.xml"/><Relationship Id="rId16" Type="http://schemas.openxmlformats.org/officeDocument/2006/relationships/image" Target="../media/image3.png"/><Relationship Id="rId20"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5" Type="http://schemas.openxmlformats.org/officeDocument/2006/relationships/image" Target="../media/image10.gif"/><Relationship Id="rId10" Type="http://schemas.openxmlformats.org/officeDocument/2006/relationships/audio" Target="../media/audio6.wav"/><Relationship Id="rId19" Type="http://schemas.openxmlformats.org/officeDocument/2006/relationships/image" Target="../media/image5.png"/><Relationship Id="rId4" Type="http://schemas.openxmlformats.org/officeDocument/2006/relationships/image" Target="../media/image39.png"/><Relationship Id="rId9" Type="http://schemas.openxmlformats.org/officeDocument/2006/relationships/audio" Target="../media/audio5.wav"/><Relationship Id="rId14" Type="http://schemas.openxmlformats.org/officeDocument/2006/relationships/audio" Target="../media/audio9.wav"/><Relationship Id="rId22"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a:solidFill>
                  <a:srgbClr val="3B3838"/>
                </a:solidFill>
                <a:latin typeface="Century Gothic" panose="020B0502020202020204" pitchFamily="34" charset="0"/>
                <a:ea typeface="Century Gothic"/>
              </a:rPr>
              <a:t>Talking 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2</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a:extLst>
              <a:ext uri="{FF2B5EF4-FFF2-40B4-BE49-F238E27FC236}">
                <a16:creationId xmlns:a16="http://schemas.microsoft.com/office/drawing/2014/main" id="{C7A20CA8-6BA8-0FE6-DA44-D7E8D26F6631}"/>
              </a:ext>
            </a:extLst>
          </p:cNvPr>
          <p:cNvPicPr>
            <a:picLocks noChangeAspect="1"/>
          </p:cNvPicPr>
          <p:nvPr/>
        </p:nvPicPr>
        <p:blipFill>
          <a:blip r:embed="rId4"/>
          <a:stretch>
            <a:fillRect/>
          </a:stretch>
        </p:blipFill>
        <p:spPr>
          <a:xfrm>
            <a:off x="0" y="2083504"/>
            <a:ext cx="4350984" cy="2850355"/>
          </a:xfrm>
          <a:prstGeom prst="rect">
            <a:avLst/>
          </a:prstGeom>
        </p:spPr>
      </p:pic>
      <p:pic>
        <p:nvPicPr>
          <p:cNvPr id="7" name="Picture 6" descr="Free sport sports pictogram vector">
            <a:extLst>
              <a:ext uri="{FF2B5EF4-FFF2-40B4-BE49-F238E27FC236}">
                <a16:creationId xmlns:a16="http://schemas.microsoft.com/office/drawing/2014/main" id="{7C147DD6-420B-ED96-51F2-EF6AFEE176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0511" y="2892540"/>
            <a:ext cx="556586" cy="5321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Free computer desktop modern vector">
            <a:extLst>
              <a:ext uri="{FF2B5EF4-FFF2-40B4-BE49-F238E27FC236}">
                <a16:creationId xmlns:a16="http://schemas.microsoft.com/office/drawing/2014/main" id="{ED861A91-B58B-7F28-5B55-9C0F667CE6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7692" y="3034155"/>
            <a:ext cx="725603" cy="5459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372373D-5632-C778-A16F-83E1383CE198}"/>
              </a:ext>
            </a:extLst>
          </p:cNvPr>
          <p:cNvPicPr>
            <a:picLocks noChangeAspect="1"/>
          </p:cNvPicPr>
          <p:nvPr/>
        </p:nvPicPr>
        <p:blipFill>
          <a:blip r:embed="rId7"/>
          <a:stretch>
            <a:fillRect/>
          </a:stretch>
        </p:blipFill>
        <p:spPr>
          <a:xfrm>
            <a:off x="1180555" y="2250881"/>
            <a:ext cx="781798" cy="517143"/>
          </a:xfrm>
          <a:prstGeom prst="rect">
            <a:avLst/>
          </a:prstGeom>
        </p:spPr>
      </p:pic>
      <p:pic>
        <p:nvPicPr>
          <p:cNvPr id="13" name="Picture 4" descr="Free bicycle bike ride vector">
            <a:extLst>
              <a:ext uri="{FF2B5EF4-FFF2-40B4-BE49-F238E27FC236}">
                <a16:creationId xmlns:a16="http://schemas.microsoft.com/office/drawing/2014/main" id="{BAE15801-99EE-DE29-64B5-1068619BCA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4701" y="3608569"/>
            <a:ext cx="597653" cy="3847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Free brief envelope letter vector">
            <a:extLst>
              <a:ext uri="{FF2B5EF4-FFF2-40B4-BE49-F238E27FC236}">
                <a16:creationId xmlns:a16="http://schemas.microsoft.com/office/drawing/2014/main" id="{16CAF014-3EF7-3FE4-2C9F-5272E59C6F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6939" y="4190989"/>
            <a:ext cx="495354" cy="4976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storytelling fantasy imagination illustration">
            <a:extLst>
              <a:ext uri="{FF2B5EF4-FFF2-40B4-BE49-F238E27FC236}">
                <a16:creationId xmlns:a16="http://schemas.microsoft.com/office/drawing/2014/main" id="{B6FC9D0F-D809-8F8E-709E-D7E4AF8C45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8195" y="2275365"/>
            <a:ext cx="779022" cy="438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B6157CD-E166-909C-E09D-B678D8387555}"/>
              </a:ext>
            </a:extLst>
          </p:cNvPr>
          <p:cNvSpPr txBox="1"/>
          <p:nvPr/>
        </p:nvSpPr>
        <p:spPr>
          <a:xfrm>
            <a:off x="51583" y="2273804"/>
            <a:ext cx="1560443" cy="384721"/>
          </a:xfrm>
          <a:prstGeom prst="rect">
            <a:avLst/>
          </a:prstGeom>
          <a:noFill/>
        </p:spPr>
        <p:txBody>
          <a:bodyPr wrap="square" rtlCol="0">
            <a:spAutoFit/>
          </a:bodyPr>
          <a:lstStyle/>
          <a:p>
            <a:r>
              <a:rPr lang="en-GB" sz="1900" dirty="0">
                <a:latin typeface="Segoe Print" panose="02000600000000000000" pitchFamily="2" charset="0"/>
              </a:rPr>
              <a:t>Montag</a:t>
            </a:r>
          </a:p>
        </p:txBody>
      </p:sp>
      <p:sp>
        <p:nvSpPr>
          <p:cNvPr id="17" name="TextBox 16">
            <a:extLst>
              <a:ext uri="{FF2B5EF4-FFF2-40B4-BE49-F238E27FC236}">
                <a16:creationId xmlns:a16="http://schemas.microsoft.com/office/drawing/2014/main" id="{DE605230-BEB8-56C9-27C4-E351F63561FB}"/>
              </a:ext>
            </a:extLst>
          </p:cNvPr>
          <p:cNvSpPr txBox="1"/>
          <p:nvPr/>
        </p:nvSpPr>
        <p:spPr>
          <a:xfrm>
            <a:off x="51583" y="2974214"/>
            <a:ext cx="1560443" cy="384721"/>
          </a:xfrm>
          <a:prstGeom prst="rect">
            <a:avLst/>
          </a:prstGeom>
          <a:noFill/>
        </p:spPr>
        <p:txBody>
          <a:bodyPr wrap="square" rtlCol="0">
            <a:spAutoFit/>
          </a:bodyPr>
          <a:lstStyle/>
          <a:p>
            <a:r>
              <a:rPr lang="en-GB" sz="1900" dirty="0" err="1">
                <a:latin typeface="Segoe Print" panose="02000600000000000000" pitchFamily="2" charset="0"/>
              </a:rPr>
              <a:t>Dienstag</a:t>
            </a:r>
            <a:endParaRPr lang="en-GB" sz="1900" dirty="0">
              <a:latin typeface="Segoe Print" panose="02000600000000000000" pitchFamily="2" charset="0"/>
            </a:endParaRPr>
          </a:p>
        </p:txBody>
      </p:sp>
      <p:sp>
        <p:nvSpPr>
          <p:cNvPr id="18" name="TextBox 17">
            <a:extLst>
              <a:ext uri="{FF2B5EF4-FFF2-40B4-BE49-F238E27FC236}">
                <a16:creationId xmlns:a16="http://schemas.microsoft.com/office/drawing/2014/main" id="{41566508-1A56-9B36-4F29-0DE0DE6E9150}"/>
              </a:ext>
            </a:extLst>
          </p:cNvPr>
          <p:cNvSpPr txBox="1"/>
          <p:nvPr/>
        </p:nvSpPr>
        <p:spPr>
          <a:xfrm>
            <a:off x="51583" y="3674624"/>
            <a:ext cx="1560443" cy="384721"/>
          </a:xfrm>
          <a:prstGeom prst="rect">
            <a:avLst/>
          </a:prstGeom>
          <a:noFill/>
        </p:spPr>
        <p:txBody>
          <a:bodyPr wrap="square" rtlCol="0">
            <a:spAutoFit/>
          </a:bodyPr>
          <a:lstStyle/>
          <a:p>
            <a:r>
              <a:rPr lang="en-GB" sz="1900" dirty="0" err="1">
                <a:latin typeface="Segoe Print" panose="02000600000000000000" pitchFamily="2" charset="0"/>
              </a:rPr>
              <a:t>Mittwoch</a:t>
            </a:r>
            <a:endParaRPr lang="en-GB" sz="1900" dirty="0">
              <a:latin typeface="Segoe Print" panose="02000600000000000000" pitchFamily="2" charset="0"/>
            </a:endParaRPr>
          </a:p>
        </p:txBody>
      </p:sp>
      <p:sp>
        <p:nvSpPr>
          <p:cNvPr id="19" name="TextBox 18">
            <a:extLst>
              <a:ext uri="{FF2B5EF4-FFF2-40B4-BE49-F238E27FC236}">
                <a16:creationId xmlns:a16="http://schemas.microsoft.com/office/drawing/2014/main" id="{B4C91185-F07C-2392-A719-B54DB711AD23}"/>
              </a:ext>
            </a:extLst>
          </p:cNvPr>
          <p:cNvSpPr txBox="1"/>
          <p:nvPr/>
        </p:nvSpPr>
        <p:spPr>
          <a:xfrm>
            <a:off x="51582" y="4375033"/>
            <a:ext cx="1758689" cy="384721"/>
          </a:xfrm>
          <a:prstGeom prst="rect">
            <a:avLst/>
          </a:prstGeom>
          <a:noFill/>
        </p:spPr>
        <p:txBody>
          <a:bodyPr wrap="square" rtlCol="0">
            <a:spAutoFit/>
          </a:bodyPr>
          <a:lstStyle/>
          <a:p>
            <a:r>
              <a:rPr lang="en-GB" sz="1900" dirty="0" err="1">
                <a:latin typeface="Segoe Print" panose="02000600000000000000" pitchFamily="2" charset="0"/>
              </a:rPr>
              <a:t>Donnerstag</a:t>
            </a:r>
            <a:endParaRPr lang="en-GB" sz="1900" dirty="0">
              <a:latin typeface="Segoe Print" panose="02000600000000000000" pitchFamily="2" charset="0"/>
            </a:endParaRPr>
          </a:p>
        </p:txBody>
      </p:sp>
      <p:sp>
        <p:nvSpPr>
          <p:cNvPr id="20" name="TextBox 19">
            <a:extLst>
              <a:ext uri="{FF2B5EF4-FFF2-40B4-BE49-F238E27FC236}">
                <a16:creationId xmlns:a16="http://schemas.microsoft.com/office/drawing/2014/main" id="{CD3FC840-4692-0547-18FC-CC22F4067DA1}"/>
              </a:ext>
            </a:extLst>
          </p:cNvPr>
          <p:cNvSpPr txBox="1"/>
          <p:nvPr/>
        </p:nvSpPr>
        <p:spPr>
          <a:xfrm>
            <a:off x="2376075" y="2290904"/>
            <a:ext cx="1560443" cy="384721"/>
          </a:xfrm>
          <a:prstGeom prst="rect">
            <a:avLst/>
          </a:prstGeom>
          <a:noFill/>
        </p:spPr>
        <p:txBody>
          <a:bodyPr wrap="square" rtlCol="0">
            <a:spAutoFit/>
          </a:bodyPr>
          <a:lstStyle/>
          <a:p>
            <a:r>
              <a:rPr lang="en-GB" sz="1900" dirty="0">
                <a:latin typeface="Segoe Print" panose="02000600000000000000" pitchFamily="2" charset="0"/>
              </a:rPr>
              <a:t>Freitag</a:t>
            </a:r>
          </a:p>
        </p:txBody>
      </p:sp>
      <p:sp>
        <p:nvSpPr>
          <p:cNvPr id="21" name="TextBox 20">
            <a:extLst>
              <a:ext uri="{FF2B5EF4-FFF2-40B4-BE49-F238E27FC236}">
                <a16:creationId xmlns:a16="http://schemas.microsoft.com/office/drawing/2014/main" id="{15091F49-70A4-B87C-F4D3-92A888B88436}"/>
              </a:ext>
            </a:extLst>
          </p:cNvPr>
          <p:cNvSpPr txBox="1"/>
          <p:nvPr/>
        </p:nvSpPr>
        <p:spPr>
          <a:xfrm>
            <a:off x="2376075" y="2937976"/>
            <a:ext cx="1560443" cy="384721"/>
          </a:xfrm>
          <a:prstGeom prst="rect">
            <a:avLst/>
          </a:prstGeom>
          <a:noFill/>
        </p:spPr>
        <p:txBody>
          <a:bodyPr wrap="square" rtlCol="0">
            <a:spAutoFit/>
          </a:bodyPr>
          <a:lstStyle/>
          <a:p>
            <a:r>
              <a:rPr lang="en-GB" sz="1900" dirty="0" err="1">
                <a:latin typeface="Segoe Print" panose="02000600000000000000" pitchFamily="2" charset="0"/>
              </a:rPr>
              <a:t>Samstag</a:t>
            </a:r>
            <a:endParaRPr lang="en-GB" sz="1900" dirty="0">
              <a:latin typeface="Segoe Print" panose="02000600000000000000" pitchFamily="2" charset="0"/>
            </a:endParaRPr>
          </a:p>
        </p:txBody>
      </p:sp>
      <p:sp>
        <p:nvSpPr>
          <p:cNvPr id="22" name="TextBox 21">
            <a:extLst>
              <a:ext uri="{FF2B5EF4-FFF2-40B4-BE49-F238E27FC236}">
                <a16:creationId xmlns:a16="http://schemas.microsoft.com/office/drawing/2014/main" id="{6E175EA9-BEAF-4836-92AC-2F60D843D69C}"/>
              </a:ext>
            </a:extLst>
          </p:cNvPr>
          <p:cNvSpPr txBox="1"/>
          <p:nvPr/>
        </p:nvSpPr>
        <p:spPr>
          <a:xfrm>
            <a:off x="2376075" y="3638386"/>
            <a:ext cx="1560443" cy="384721"/>
          </a:xfrm>
          <a:prstGeom prst="rect">
            <a:avLst/>
          </a:prstGeom>
          <a:noFill/>
        </p:spPr>
        <p:txBody>
          <a:bodyPr wrap="square" rtlCol="0">
            <a:spAutoFit/>
          </a:bodyPr>
          <a:lstStyle/>
          <a:p>
            <a:r>
              <a:rPr lang="en-GB" sz="1900" dirty="0">
                <a:latin typeface="Segoe Print" panose="02000600000000000000" pitchFamily="2" charset="0"/>
              </a:rPr>
              <a:t>Sonntag</a:t>
            </a:r>
          </a:p>
        </p:txBody>
      </p:sp>
      <p:pic>
        <p:nvPicPr>
          <p:cNvPr id="23" name="Picture 22">
            <a:extLst>
              <a:ext uri="{FF2B5EF4-FFF2-40B4-BE49-F238E27FC236}">
                <a16:creationId xmlns:a16="http://schemas.microsoft.com/office/drawing/2014/main" id="{912E2025-2A22-C322-79F8-65922D14472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6978"/>
          <a:stretch/>
        </p:blipFill>
        <p:spPr>
          <a:xfrm>
            <a:off x="3526699" y="3492430"/>
            <a:ext cx="607351" cy="530678"/>
          </a:xfrm>
          <a:prstGeom prst="rect">
            <a:avLst/>
          </a:prstGeom>
        </p:spPr>
      </p:pic>
      <p:pic>
        <p:nvPicPr>
          <p:cNvPr id="25" name="Picture 24" descr="A cartoon of a person with her hands in her pockets&#10;&#10;Description automatically generated">
            <a:extLst>
              <a:ext uri="{FF2B5EF4-FFF2-40B4-BE49-F238E27FC236}">
                <a16:creationId xmlns:a16="http://schemas.microsoft.com/office/drawing/2014/main" id="{6C94B026-C5DB-C419-F008-248FD1123A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9868" y="4051205"/>
            <a:ext cx="645140" cy="16697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9;p1">
            <a:extLst>
              <a:ext uri="{FF2B5EF4-FFF2-40B4-BE49-F238E27FC236}">
                <a16:creationId xmlns:a16="http://schemas.microsoft.com/office/drawing/2014/main" id="{3D8C9E1F-1212-46AE-A731-F8A95E5865A1}"/>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4: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6" name="TextBox 5">
            <a:extLst>
              <a:ext uri="{FF2B5EF4-FFF2-40B4-BE49-F238E27FC236}">
                <a16:creationId xmlns:a16="http://schemas.microsoft.com/office/drawing/2014/main" id="{B31F8E53-1A00-4985-9138-D0782166B25D}"/>
              </a:ext>
            </a:extLst>
          </p:cNvPr>
          <p:cNvSpPr txBox="1"/>
          <p:nvPr/>
        </p:nvSpPr>
        <p:spPr>
          <a:xfrm>
            <a:off x="2812568" y="119245"/>
            <a:ext cx="9862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bin ich?</a:t>
            </a:r>
          </a:p>
        </p:txBody>
      </p:sp>
      <p:pic>
        <p:nvPicPr>
          <p:cNvPr id="36" name="Picture 35">
            <a:extLst>
              <a:ext uri="{FF2B5EF4-FFF2-40B4-BE49-F238E27FC236}">
                <a16:creationId xmlns:a16="http://schemas.microsoft.com/office/drawing/2014/main" id="{F04EDC00-C79B-4764-BB86-1210532F0E31}"/>
              </a:ext>
            </a:extLst>
          </p:cNvPr>
          <p:cNvPicPr>
            <a:picLocks noChangeAspect="1"/>
          </p:cNvPicPr>
          <p:nvPr/>
        </p:nvPicPr>
        <p:blipFill>
          <a:blip r:embed="rId3"/>
          <a:stretch>
            <a:fillRect/>
          </a:stretch>
        </p:blipFill>
        <p:spPr>
          <a:xfrm>
            <a:off x="10764824" y="34080"/>
            <a:ext cx="1627773" cy="1493649"/>
          </a:xfrm>
          <a:prstGeom prst="rect">
            <a:avLst/>
          </a:prstGeom>
        </p:spPr>
      </p:pic>
      <p:sp>
        <p:nvSpPr>
          <p:cNvPr id="34" name="Rectangle: Rounded Corners 33">
            <a:extLst>
              <a:ext uri="{FF2B5EF4-FFF2-40B4-BE49-F238E27FC236}">
                <a16:creationId xmlns:a16="http://schemas.microsoft.com/office/drawing/2014/main" id="{1AB3C06C-8AFF-9A99-3ED3-C2304096D965}"/>
              </a:ext>
            </a:extLst>
          </p:cNvPr>
          <p:cNvSpPr/>
          <p:nvPr/>
        </p:nvSpPr>
        <p:spPr>
          <a:xfrm>
            <a:off x="262730" y="924339"/>
            <a:ext cx="3081131" cy="2739911"/>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68F8E67F-09F9-CEB1-2AE1-659C0851D96B}"/>
              </a:ext>
            </a:extLst>
          </p:cNvPr>
          <p:cNvSpPr/>
          <p:nvPr/>
        </p:nvSpPr>
        <p:spPr>
          <a:xfrm>
            <a:off x="3545956" y="924339"/>
            <a:ext cx="3081131" cy="2739911"/>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DA1780B2-4EBB-E0BD-B5D6-FBCB50D79193}"/>
              </a:ext>
            </a:extLst>
          </p:cNvPr>
          <p:cNvSpPr/>
          <p:nvPr/>
        </p:nvSpPr>
        <p:spPr>
          <a:xfrm>
            <a:off x="6829182" y="924339"/>
            <a:ext cx="3081131" cy="2739911"/>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0E18AC02-ED3A-0DEF-346D-C352AFA38009}"/>
              </a:ext>
            </a:extLst>
          </p:cNvPr>
          <p:cNvSpPr/>
          <p:nvPr/>
        </p:nvSpPr>
        <p:spPr>
          <a:xfrm>
            <a:off x="256977" y="3889513"/>
            <a:ext cx="3081131" cy="2739911"/>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38061274-9EB7-60F9-CF07-E3EA22A66966}"/>
              </a:ext>
            </a:extLst>
          </p:cNvPr>
          <p:cNvSpPr/>
          <p:nvPr/>
        </p:nvSpPr>
        <p:spPr>
          <a:xfrm>
            <a:off x="3540203" y="3889513"/>
            <a:ext cx="3081131" cy="2739911"/>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761DF544-7C9E-C65F-796A-80DD99CA9197}"/>
              </a:ext>
            </a:extLst>
          </p:cNvPr>
          <p:cNvSpPr/>
          <p:nvPr/>
        </p:nvSpPr>
        <p:spPr>
          <a:xfrm>
            <a:off x="6823429" y="3889513"/>
            <a:ext cx="3081131" cy="2739911"/>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a:extLst>
              <a:ext uri="{FF2B5EF4-FFF2-40B4-BE49-F238E27FC236}">
                <a16:creationId xmlns:a16="http://schemas.microsoft.com/office/drawing/2014/main" id="{1EF43C27-A2F2-B925-FC23-924261D54F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978"/>
          <a:stretch/>
        </p:blipFill>
        <p:spPr>
          <a:xfrm>
            <a:off x="3603261" y="989770"/>
            <a:ext cx="877601" cy="766812"/>
          </a:xfrm>
          <a:prstGeom prst="rect">
            <a:avLst/>
          </a:prstGeom>
        </p:spPr>
      </p:pic>
      <p:pic>
        <p:nvPicPr>
          <p:cNvPr id="44" name="Picture 43">
            <a:extLst>
              <a:ext uri="{FF2B5EF4-FFF2-40B4-BE49-F238E27FC236}">
                <a16:creationId xmlns:a16="http://schemas.microsoft.com/office/drawing/2014/main" id="{E844ADCF-CC13-A8EF-CD46-C50EF846AD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369" y="1012545"/>
            <a:ext cx="610057" cy="744037"/>
          </a:xfrm>
          <a:prstGeom prst="rect">
            <a:avLst/>
          </a:prstGeom>
        </p:spPr>
      </p:pic>
      <p:pic>
        <p:nvPicPr>
          <p:cNvPr id="45" name="Picture 44">
            <a:extLst>
              <a:ext uri="{FF2B5EF4-FFF2-40B4-BE49-F238E27FC236}">
                <a16:creationId xmlns:a16="http://schemas.microsoft.com/office/drawing/2014/main" id="{54D99BE2-9196-D189-2F0D-154EA92210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9556"/>
          <a:stretch/>
        </p:blipFill>
        <p:spPr>
          <a:xfrm>
            <a:off x="383857" y="3981618"/>
            <a:ext cx="701046" cy="769286"/>
          </a:xfrm>
          <a:prstGeom prst="rect">
            <a:avLst/>
          </a:prstGeom>
        </p:spPr>
      </p:pic>
      <p:pic>
        <p:nvPicPr>
          <p:cNvPr id="46" name="Picture 45">
            <a:extLst>
              <a:ext uri="{FF2B5EF4-FFF2-40B4-BE49-F238E27FC236}">
                <a16:creationId xmlns:a16="http://schemas.microsoft.com/office/drawing/2014/main" id="{27FC50ED-335E-28B1-578C-D8D4837487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7111"/>
          <a:stretch/>
        </p:blipFill>
        <p:spPr>
          <a:xfrm>
            <a:off x="3616709" y="3809193"/>
            <a:ext cx="794580" cy="941711"/>
          </a:xfrm>
          <a:prstGeom prst="rect">
            <a:avLst/>
          </a:prstGeom>
        </p:spPr>
      </p:pic>
      <p:pic>
        <p:nvPicPr>
          <p:cNvPr id="47" name="Picture 46">
            <a:extLst>
              <a:ext uri="{FF2B5EF4-FFF2-40B4-BE49-F238E27FC236}">
                <a16:creationId xmlns:a16="http://schemas.microsoft.com/office/drawing/2014/main" id="{1759972D-5585-0C69-A770-6EC5E9BCDE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2889"/>
          <a:stretch/>
        </p:blipFill>
        <p:spPr>
          <a:xfrm>
            <a:off x="7036904" y="999098"/>
            <a:ext cx="803720" cy="757484"/>
          </a:xfrm>
          <a:prstGeom prst="rect">
            <a:avLst/>
          </a:prstGeom>
        </p:spPr>
      </p:pic>
      <p:pic>
        <p:nvPicPr>
          <p:cNvPr id="49" name="Picture 48" descr="A cartoon of a person with his hands in his pockets&#10;&#10;Description automatically generated">
            <a:extLst>
              <a:ext uri="{FF2B5EF4-FFF2-40B4-BE49-F238E27FC236}">
                <a16:creationId xmlns:a16="http://schemas.microsoft.com/office/drawing/2014/main" id="{2AEF9CC2-359B-12CF-C70D-34C7CA853283}"/>
              </a:ext>
            </a:extLst>
          </p:cNvPr>
          <p:cNvPicPr>
            <a:picLocks noChangeAspect="1"/>
          </p:cNvPicPr>
          <p:nvPr/>
        </p:nvPicPr>
        <p:blipFill rotWithShape="1">
          <a:blip r:embed="rId9">
            <a:extLst>
              <a:ext uri="{28A0092B-C50C-407E-A947-70E740481C1C}">
                <a14:useLocalDpi xmlns:a14="http://schemas.microsoft.com/office/drawing/2010/main" val="0"/>
              </a:ext>
            </a:extLst>
          </a:blip>
          <a:srcRect b="61449"/>
          <a:stretch/>
        </p:blipFill>
        <p:spPr>
          <a:xfrm>
            <a:off x="6885332" y="3771387"/>
            <a:ext cx="981762" cy="979517"/>
          </a:xfrm>
          <a:prstGeom prst="rect">
            <a:avLst/>
          </a:prstGeom>
        </p:spPr>
      </p:pic>
      <p:pic>
        <p:nvPicPr>
          <p:cNvPr id="50" name="Picture 49">
            <a:extLst>
              <a:ext uri="{FF2B5EF4-FFF2-40B4-BE49-F238E27FC236}">
                <a16:creationId xmlns:a16="http://schemas.microsoft.com/office/drawing/2014/main" id="{6493F447-12B0-6818-01E4-3EAF3EE5292C}"/>
              </a:ext>
            </a:extLst>
          </p:cNvPr>
          <p:cNvPicPr>
            <a:picLocks noChangeAspect="1"/>
          </p:cNvPicPr>
          <p:nvPr/>
        </p:nvPicPr>
        <p:blipFill>
          <a:blip r:embed="rId10"/>
          <a:stretch>
            <a:fillRect/>
          </a:stretch>
        </p:blipFill>
        <p:spPr>
          <a:xfrm>
            <a:off x="2282229" y="1981844"/>
            <a:ext cx="955658" cy="632147"/>
          </a:xfrm>
          <a:prstGeom prst="rect">
            <a:avLst/>
          </a:prstGeom>
        </p:spPr>
      </p:pic>
      <p:pic>
        <p:nvPicPr>
          <p:cNvPr id="51" name="Picture 8" descr="Free computer desktop modern vector">
            <a:extLst>
              <a:ext uri="{FF2B5EF4-FFF2-40B4-BE49-F238E27FC236}">
                <a16:creationId xmlns:a16="http://schemas.microsoft.com/office/drawing/2014/main" id="{97C7D46F-85F0-3BED-7C0E-66A3279189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7213" y="4976167"/>
            <a:ext cx="892054" cy="67113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Free bicycle bike ride vector">
            <a:extLst>
              <a:ext uri="{FF2B5EF4-FFF2-40B4-BE49-F238E27FC236}">
                <a16:creationId xmlns:a16="http://schemas.microsoft.com/office/drawing/2014/main" id="{3580929E-85D8-1E3F-0035-5BD5C32E106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83331" y="5753098"/>
            <a:ext cx="1050751" cy="67638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Free three paper white vector">
            <a:extLst>
              <a:ext uri="{FF2B5EF4-FFF2-40B4-BE49-F238E27FC236}">
                <a16:creationId xmlns:a16="http://schemas.microsoft.com/office/drawing/2014/main" id="{528488A6-EED7-8663-CB28-87782FF4CE0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39176" y="4931882"/>
            <a:ext cx="778525" cy="75970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ree brief envelope letter vector">
            <a:extLst>
              <a:ext uri="{FF2B5EF4-FFF2-40B4-BE49-F238E27FC236}">
                <a16:creationId xmlns:a16="http://schemas.microsoft.com/office/drawing/2014/main" id="{DBACA84A-3338-9BBC-1538-0FD12C6B08B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53133" y="5735022"/>
            <a:ext cx="668248" cy="67135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D90F019F-46E9-5312-CB7D-017C374BF2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679" y="1922275"/>
            <a:ext cx="610057" cy="744037"/>
          </a:xfrm>
          <a:prstGeom prst="rect">
            <a:avLst/>
          </a:prstGeom>
        </p:spPr>
      </p:pic>
      <p:pic>
        <p:nvPicPr>
          <p:cNvPr id="61" name="Picture 60">
            <a:extLst>
              <a:ext uri="{FF2B5EF4-FFF2-40B4-BE49-F238E27FC236}">
                <a16:creationId xmlns:a16="http://schemas.microsoft.com/office/drawing/2014/main" id="{8D43084C-2112-27CA-D883-F88BE237DD48}"/>
              </a:ext>
            </a:extLst>
          </p:cNvPr>
          <p:cNvPicPr>
            <a:picLocks noChangeAspect="1"/>
          </p:cNvPicPr>
          <p:nvPr/>
        </p:nvPicPr>
        <p:blipFill>
          <a:blip r:embed="rId10"/>
          <a:stretch>
            <a:fillRect/>
          </a:stretch>
        </p:blipFill>
        <p:spPr>
          <a:xfrm>
            <a:off x="5654229" y="2830541"/>
            <a:ext cx="955658" cy="632147"/>
          </a:xfrm>
          <a:prstGeom prst="rect">
            <a:avLst/>
          </a:prstGeom>
        </p:spPr>
      </p:pic>
      <p:pic>
        <p:nvPicPr>
          <p:cNvPr id="62" name="Picture 8" descr="Free computer desktop modern vector">
            <a:extLst>
              <a:ext uri="{FF2B5EF4-FFF2-40B4-BE49-F238E27FC236}">
                <a16:creationId xmlns:a16="http://schemas.microsoft.com/office/drawing/2014/main" id="{FE2FF2F0-A861-C7D1-E94E-7AC7D9DD39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55764" y="1958725"/>
            <a:ext cx="892054" cy="6711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Free bicycle bike ride vector">
            <a:extLst>
              <a:ext uri="{FF2B5EF4-FFF2-40B4-BE49-F238E27FC236}">
                <a16:creationId xmlns:a16="http://schemas.microsoft.com/office/drawing/2014/main" id="{4BCCF2B9-F179-7F22-1BD2-E6D16C5AA5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61442" y="2760874"/>
            <a:ext cx="1050751" cy="67638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Free three paper white vector">
            <a:extLst>
              <a:ext uri="{FF2B5EF4-FFF2-40B4-BE49-F238E27FC236}">
                <a16:creationId xmlns:a16="http://schemas.microsoft.com/office/drawing/2014/main" id="{58F15BDA-7B3D-3DF1-F984-2F0A8C8CF77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13042" y="5657202"/>
            <a:ext cx="778525" cy="75970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227C1F19-A572-55F1-744E-B163F6C70E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6762" y="4823094"/>
            <a:ext cx="610057" cy="744037"/>
          </a:xfrm>
          <a:prstGeom prst="rect">
            <a:avLst/>
          </a:prstGeom>
        </p:spPr>
      </p:pic>
      <p:pic>
        <p:nvPicPr>
          <p:cNvPr id="67" name="Picture 66" descr="Icon&#10;&#10;Description automatically generated">
            <a:extLst>
              <a:ext uri="{FF2B5EF4-FFF2-40B4-BE49-F238E27FC236}">
                <a16:creationId xmlns:a16="http://schemas.microsoft.com/office/drawing/2014/main" id="{A06B92B3-381E-8F35-E77B-F67A42479C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24234" y="2792665"/>
            <a:ext cx="780219" cy="757521"/>
          </a:xfrm>
          <a:prstGeom prst="rect">
            <a:avLst/>
          </a:prstGeom>
        </p:spPr>
      </p:pic>
      <p:pic>
        <p:nvPicPr>
          <p:cNvPr id="68" name="Picture 2" descr="A blue and black sign with hands in a circle&#10;&#10;Description automatically generated">
            <a:extLst>
              <a:ext uri="{FF2B5EF4-FFF2-40B4-BE49-F238E27FC236}">
                <a16:creationId xmlns:a16="http://schemas.microsoft.com/office/drawing/2014/main" id="{D168DA7C-8D91-DD94-3F04-BA88B865286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38227"/>
          <a:stretch/>
        </p:blipFill>
        <p:spPr bwMode="auto">
          <a:xfrm>
            <a:off x="3603261" y="5735022"/>
            <a:ext cx="1062128" cy="878220"/>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15FBD53B-37B1-6BD8-5F01-DC6CB5707384}"/>
              </a:ext>
            </a:extLst>
          </p:cNvPr>
          <p:cNvGrpSpPr/>
          <p:nvPr/>
        </p:nvGrpSpPr>
        <p:grpSpPr>
          <a:xfrm>
            <a:off x="7036904" y="4847732"/>
            <a:ext cx="752714" cy="719399"/>
            <a:chOff x="-2579673" y="2642435"/>
            <a:chExt cx="2446639" cy="2420110"/>
          </a:xfrm>
        </p:grpSpPr>
        <p:sp>
          <p:nvSpPr>
            <p:cNvPr id="70" name="Oval 69">
              <a:extLst>
                <a:ext uri="{FF2B5EF4-FFF2-40B4-BE49-F238E27FC236}">
                  <a16:creationId xmlns:a16="http://schemas.microsoft.com/office/drawing/2014/main" id="{EEBE7023-FD34-5AFE-2A4A-3D91A49F548A}"/>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1" name="Picture 8" descr="Free home office at home work vector">
              <a:extLst>
                <a:ext uri="{FF2B5EF4-FFF2-40B4-BE49-F238E27FC236}">
                  <a16:creationId xmlns:a16="http://schemas.microsoft.com/office/drawing/2014/main" id="{3F8F3088-31A0-BD43-4A09-8EDC096D96B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72" name="Picture 2" descr="A blue and black sign with hands in a circle&#10;&#10;Description automatically generated">
            <a:extLst>
              <a:ext uri="{FF2B5EF4-FFF2-40B4-BE49-F238E27FC236}">
                <a16:creationId xmlns:a16="http://schemas.microsoft.com/office/drawing/2014/main" id="{60602C9D-658C-119B-4055-BB49694BABF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38227"/>
          <a:stretch/>
        </p:blipFill>
        <p:spPr bwMode="auto">
          <a:xfrm>
            <a:off x="6907700" y="2774053"/>
            <a:ext cx="1062128" cy="87822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Icon&#10;&#10;Description automatically generated">
            <a:extLst>
              <a:ext uri="{FF2B5EF4-FFF2-40B4-BE49-F238E27FC236}">
                <a16:creationId xmlns:a16="http://schemas.microsoft.com/office/drawing/2014/main" id="{8EB8F907-797D-67DD-5C48-8BFE1319A7D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5461" y="1944206"/>
            <a:ext cx="780219" cy="757521"/>
          </a:xfrm>
          <a:prstGeom prst="rect">
            <a:avLst/>
          </a:prstGeom>
        </p:spPr>
      </p:pic>
      <p:grpSp>
        <p:nvGrpSpPr>
          <p:cNvPr id="74" name="Group 73">
            <a:extLst>
              <a:ext uri="{FF2B5EF4-FFF2-40B4-BE49-F238E27FC236}">
                <a16:creationId xmlns:a16="http://schemas.microsoft.com/office/drawing/2014/main" id="{CBC93357-E238-39E8-D3C5-EF2686A43F3B}"/>
              </a:ext>
            </a:extLst>
          </p:cNvPr>
          <p:cNvGrpSpPr/>
          <p:nvPr/>
        </p:nvGrpSpPr>
        <p:grpSpPr>
          <a:xfrm>
            <a:off x="3658575" y="1946913"/>
            <a:ext cx="752714" cy="719399"/>
            <a:chOff x="-2579673" y="2642435"/>
            <a:chExt cx="2446639" cy="2420110"/>
          </a:xfrm>
        </p:grpSpPr>
        <p:sp>
          <p:nvSpPr>
            <p:cNvPr id="75" name="Oval 74">
              <a:extLst>
                <a:ext uri="{FF2B5EF4-FFF2-40B4-BE49-F238E27FC236}">
                  <a16:creationId xmlns:a16="http://schemas.microsoft.com/office/drawing/2014/main" id="{7CD98039-1407-0B86-62CA-3836CF29D558}"/>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6" name="Picture 8" descr="Free home office at home work vector">
              <a:extLst>
                <a:ext uri="{FF2B5EF4-FFF2-40B4-BE49-F238E27FC236}">
                  <a16:creationId xmlns:a16="http://schemas.microsoft.com/office/drawing/2014/main" id="{7D25D652-CC54-EE56-CBA7-1EF9EB8F396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77" name="Picture 2" descr="A blue and black sign with hands in a circle&#10;&#10;Description automatically generated">
            <a:extLst>
              <a:ext uri="{FF2B5EF4-FFF2-40B4-BE49-F238E27FC236}">
                <a16:creationId xmlns:a16="http://schemas.microsoft.com/office/drawing/2014/main" id="{8A65C961-0E2C-C710-C5C8-A556B2B5B89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38227"/>
          <a:stretch/>
        </p:blipFill>
        <p:spPr bwMode="auto">
          <a:xfrm>
            <a:off x="268149" y="4864347"/>
            <a:ext cx="1062128" cy="87822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A blue and black sign with hands in a circle&#10;&#10;Description automatically generated">
            <a:extLst>
              <a:ext uri="{FF2B5EF4-FFF2-40B4-BE49-F238E27FC236}">
                <a16:creationId xmlns:a16="http://schemas.microsoft.com/office/drawing/2014/main" id="{A07F43CE-8509-A921-8D4E-AB38EB0F421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38227"/>
          <a:stretch/>
        </p:blipFill>
        <p:spPr bwMode="auto">
          <a:xfrm>
            <a:off x="6907700" y="1883857"/>
            <a:ext cx="1062128" cy="87822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A red and white circle with blue text&#10;&#10;Description automatically generated">
            <a:extLst>
              <a:ext uri="{FF2B5EF4-FFF2-40B4-BE49-F238E27FC236}">
                <a16:creationId xmlns:a16="http://schemas.microsoft.com/office/drawing/2014/main" id="{FFD71D1C-FE82-F853-6F8E-3F08813C1EE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39467"/>
          <a:stretch/>
        </p:blipFill>
        <p:spPr bwMode="auto">
          <a:xfrm>
            <a:off x="327821" y="2774054"/>
            <a:ext cx="1095501" cy="82390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F1319227-F83A-79B7-E6D0-EC7E2062DA29}"/>
              </a:ext>
            </a:extLst>
          </p:cNvPr>
          <p:cNvPicPr>
            <a:picLocks noChangeAspect="1"/>
          </p:cNvPicPr>
          <p:nvPr/>
        </p:nvPicPr>
        <p:blipFill>
          <a:blip r:embed="rId19"/>
          <a:stretch>
            <a:fillRect/>
          </a:stretch>
        </p:blipFill>
        <p:spPr>
          <a:xfrm>
            <a:off x="3662456" y="4879614"/>
            <a:ext cx="794580" cy="762797"/>
          </a:xfrm>
          <a:prstGeom prst="rect">
            <a:avLst/>
          </a:prstGeom>
        </p:spPr>
      </p:pic>
      <p:pic>
        <p:nvPicPr>
          <p:cNvPr id="81" name="Picture 12" descr="Free brief envelope letter vector">
            <a:extLst>
              <a:ext uri="{FF2B5EF4-FFF2-40B4-BE49-F238E27FC236}">
                <a16:creationId xmlns:a16="http://schemas.microsoft.com/office/drawing/2014/main" id="{57FB8995-54E6-528D-D062-CC02596A60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1875" y="2846606"/>
            <a:ext cx="668248" cy="67135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A red and white circle with blue text&#10;&#10;Description automatically generated">
            <a:extLst>
              <a:ext uri="{FF2B5EF4-FFF2-40B4-BE49-F238E27FC236}">
                <a16:creationId xmlns:a16="http://schemas.microsoft.com/office/drawing/2014/main" id="{686907A4-E90B-9FFE-F25D-789E98C9BE32}"/>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39467"/>
          <a:stretch/>
        </p:blipFill>
        <p:spPr bwMode="auto">
          <a:xfrm>
            <a:off x="278347" y="5721084"/>
            <a:ext cx="1095501" cy="82390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DF0001AA-6A34-6502-DC2A-B9E85906D22A}"/>
              </a:ext>
            </a:extLst>
          </p:cNvPr>
          <p:cNvPicPr>
            <a:picLocks noChangeAspect="1"/>
          </p:cNvPicPr>
          <p:nvPr/>
        </p:nvPicPr>
        <p:blipFill>
          <a:blip r:embed="rId19"/>
          <a:stretch>
            <a:fillRect/>
          </a:stretch>
        </p:blipFill>
        <p:spPr>
          <a:xfrm>
            <a:off x="7015970" y="5716879"/>
            <a:ext cx="794580" cy="762797"/>
          </a:xfrm>
          <a:prstGeom prst="rect">
            <a:avLst/>
          </a:prstGeom>
        </p:spPr>
      </p:pic>
      <p:sp>
        <p:nvSpPr>
          <p:cNvPr id="85" name="TextBox 84">
            <a:extLst>
              <a:ext uri="{FF2B5EF4-FFF2-40B4-BE49-F238E27FC236}">
                <a16:creationId xmlns:a16="http://schemas.microsoft.com/office/drawing/2014/main" id="{08641ECF-91A2-DAD4-8564-8EAE950D3995}"/>
              </a:ext>
            </a:extLst>
          </p:cNvPr>
          <p:cNvSpPr txBox="1"/>
          <p:nvPr/>
        </p:nvSpPr>
        <p:spPr>
          <a:xfrm>
            <a:off x="1341449" y="5061883"/>
            <a:ext cx="723639"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MI.</a:t>
            </a:r>
          </a:p>
        </p:txBody>
      </p:sp>
      <p:sp>
        <p:nvSpPr>
          <p:cNvPr id="86" name="TextBox 85">
            <a:extLst>
              <a:ext uri="{FF2B5EF4-FFF2-40B4-BE49-F238E27FC236}">
                <a16:creationId xmlns:a16="http://schemas.microsoft.com/office/drawing/2014/main" id="{57D51E13-B2E7-7774-00B4-F40550DB85F6}"/>
              </a:ext>
            </a:extLst>
          </p:cNvPr>
          <p:cNvSpPr txBox="1"/>
          <p:nvPr/>
        </p:nvSpPr>
        <p:spPr>
          <a:xfrm>
            <a:off x="4531720" y="5078190"/>
            <a:ext cx="1098096" cy="461665"/>
          </a:xfrm>
          <a:prstGeom prst="rect">
            <a:avLst/>
          </a:prstGeom>
          <a:noFill/>
        </p:spPr>
        <p:txBody>
          <a:bodyPr wrap="square">
            <a:spAutoFit/>
          </a:bodyPr>
          <a:lstStyle/>
          <a:p>
            <a:r>
              <a:rPr lang="en-GB" sz="2400" b="1" dirty="0" err="1">
                <a:solidFill>
                  <a:srgbClr val="002060"/>
                </a:solidFill>
                <a:latin typeface="Segoe Print" panose="02000600000000000000" pitchFamily="2" charset="0"/>
              </a:rPr>
              <a:t>heute</a:t>
            </a:r>
            <a:endParaRPr lang="en-GB" sz="2400" b="1" dirty="0">
              <a:solidFill>
                <a:srgbClr val="002060"/>
              </a:solidFill>
              <a:latin typeface="Segoe Print" panose="02000600000000000000" pitchFamily="2" charset="0"/>
            </a:endParaRPr>
          </a:p>
        </p:txBody>
      </p:sp>
      <p:sp>
        <p:nvSpPr>
          <p:cNvPr id="87" name="TextBox 86">
            <a:extLst>
              <a:ext uri="{FF2B5EF4-FFF2-40B4-BE49-F238E27FC236}">
                <a16:creationId xmlns:a16="http://schemas.microsoft.com/office/drawing/2014/main" id="{CE395964-1292-76C7-9677-96F21C4B7053}"/>
              </a:ext>
            </a:extLst>
          </p:cNvPr>
          <p:cNvSpPr txBox="1"/>
          <p:nvPr/>
        </p:nvSpPr>
        <p:spPr>
          <a:xfrm>
            <a:off x="7898666" y="5902203"/>
            <a:ext cx="1098096" cy="461665"/>
          </a:xfrm>
          <a:prstGeom prst="rect">
            <a:avLst/>
          </a:prstGeom>
          <a:noFill/>
        </p:spPr>
        <p:txBody>
          <a:bodyPr wrap="square">
            <a:spAutoFit/>
          </a:bodyPr>
          <a:lstStyle/>
          <a:p>
            <a:r>
              <a:rPr lang="en-GB" sz="2400" b="1" dirty="0" err="1">
                <a:solidFill>
                  <a:srgbClr val="002060"/>
                </a:solidFill>
                <a:latin typeface="Segoe Print" panose="02000600000000000000" pitchFamily="2" charset="0"/>
              </a:rPr>
              <a:t>heute</a:t>
            </a:r>
            <a:endParaRPr lang="en-GB" sz="2400" b="1" dirty="0">
              <a:solidFill>
                <a:srgbClr val="002060"/>
              </a:solidFill>
              <a:latin typeface="Segoe Print" panose="02000600000000000000" pitchFamily="2" charset="0"/>
            </a:endParaRPr>
          </a:p>
        </p:txBody>
      </p:sp>
      <p:sp>
        <p:nvSpPr>
          <p:cNvPr id="88" name="TextBox 87">
            <a:extLst>
              <a:ext uri="{FF2B5EF4-FFF2-40B4-BE49-F238E27FC236}">
                <a16:creationId xmlns:a16="http://schemas.microsoft.com/office/drawing/2014/main" id="{D6A94280-89FD-E8B3-A8A6-4E9344B2B1AB}"/>
              </a:ext>
            </a:extLst>
          </p:cNvPr>
          <p:cNvSpPr txBox="1"/>
          <p:nvPr/>
        </p:nvSpPr>
        <p:spPr>
          <a:xfrm>
            <a:off x="8002174" y="2092133"/>
            <a:ext cx="723639"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MI.</a:t>
            </a:r>
          </a:p>
        </p:txBody>
      </p:sp>
      <p:sp>
        <p:nvSpPr>
          <p:cNvPr id="89" name="TextBox 88">
            <a:extLst>
              <a:ext uri="{FF2B5EF4-FFF2-40B4-BE49-F238E27FC236}">
                <a16:creationId xmlns:a16="http://schemas.microsoft.com/office/drawing/2014/main" id="{74CC5CDD-DC30-E55B-8D9D-60A9B8A8C928}"/>
              </a:ext>
            </a:extLst>
          </p:cNvPr>
          <p:cNvSpPr txBox="1"/>
          <p:nvPr/>
        </p:nvSpPr>
        <p:spPr>
          <a:xfrm>
            <a:off x="1359431" y="5969700"/>
            <a:ext cx="805586"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DO.</a:t>
            </a:r>
          </a:p>
        </p:txBody>
      </p:sp>
      <p:sp>
        <p:nvSpPr>
          <p:cNvPr id="90" name="TextBox 89">
            <a:extLst>
              <a:ext uri="{FF2B5EF4-FFF2-40B4-BE49-F238E27FC236}">
                <a16:creationId xmlns:a16="http://schemas.microsoft.com/office/drawing/2014/main" id="{E5DCDFA2-90E0-34A2-535E-3EDCB9636278}"/>
              </a:ext>
            </a:extLst>
          </p:cNvPr>
          <p:cNvSpPr txBox="1"/>
          <p:nvPr/>
        </p:nvSpPr>
        <p:spPr>
          <a:xfrm>
            <a:off x="1444372" y="3001023"/>
            <a:ext cx="805586"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DO.</a:t>
            </a:r>
          </a:p>
        </p:txBody>
      </p:sp>
      <p:sp>
        <p:nvSpPr>
          <p:cNvPr id="91" name="TextBox 90">
            <a:extLst>
              <a:ext uri="{FF2B5EF4-FFF2-40B4-BE49-F238E27FC236}">
                <a16:creationId xmlns:a16="http://schemas.microsoft.com/office/drawing/2014/main" id="{9BFB281F-6078-9ED4-626E-911C41F3C60C}"/>
              </a:ext>
            </a:extLst>
          </p:cNvPr>
          <p:cNvSpPr txBox="1"/>
          <p:nvPr/>
        </p:nvSpPr>
        <p:spPr>
          <a:xfrm>
            <a:off x="1460470" y="2136811"/>
            <a:ext cx="805586"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DI.</a:t>
            </a:r>
          </a:p>
        </p:txBody>
      </p:sp>
      <p:sp>
        <p:nvSpPr>
          <p:cNvPr id="92" name="TextBox 91">
            <a:extLst>
              <a:ext uri="{FF2B5EF4-FFF2-40B4-BE49-F238E27FC236}">
                <a16:creationId xmlns:a16="http://schemas.microsoft.com/office/drawing/2014/main" id="{36F622BF-30A4-D750-1782-778661A4FE9E}"/>
              </a:ext>
            </a:extLst>
          </p:cNvPr>
          <p:cNvSpPr txBox="1"/>
          <p:nvPr/>
        </p:nvSpPr>
        <p:spPr>
          <a:xfrm>
            <a:off x="4824230" y="2982330"/>
            <a:ext cx="805586"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DI.</a:t>
            </a:r>
          </a:p>
        </p:txBody>
      </p:sp>
      <p:sp>
        <p:nvSpPr>
          <p:cNvPr id="93" name="TextBox 92">
            <a:extLst>
              <a:ext uri="{FF2B5EF4-FFF2-40B4-BE49-F238E27FC236}">
                <a16:creationId xmlns:a16="http://schemas.microsoft.com/office/drawing/2014/main" id="{2B3524FC-A099-5AEF-B5C0-11033F74B524}"/>
              </a:ext>
            </a:extLst>
          </p:cNvPr>
          <p:cNvSpPr txBox="1"/>
          <p:nvPr/>
        </p:nvSpPr>
        <p:spPr>
          <a:xfrm>
            <a:off x="4525312" y="5945479"/>
            <a:ext cx="1098096" cy="461665"/>
          </a:xfrm>
          <a:prstGeom prst="rect">
            <a:avLst/>
          </a:prstGeom>
          <a:noFill/>
        </p:spPr>
        <p:txBody>
          <a:bodyPr wrap="square">
            <a:spAutoFit/>
          </a:bodyPr>
          <a:lstStyle/>
          <a:p>
            <a:r>
              <a:rPr lang="en-GB" sz="2400" b="1" dirty="0" err="1">
                <a:solidFill>
                  <a:srgbClr val="002060"/>
                </a:solidFill>
                <a:latin typeface="Segoe Print" panose="02000600000000000000" pitchFamily="2" charset="0"/>
              </a:rPr>
              <a:t>heute</a:t>
            </a:r>
            <a:endParaRPr lang="en-GB" sz="2400" b="1" dirty="0">
              <a:solidFill>
                <a:srgbClr val="002060"/>
              </a:solidFill>
              <a:latin typeface="Segoe Print" panose="02000600000000000000" pitchFamily="2" charset="0"/>
            </a:endParaRPr>
          </a:p>
        </p:txBody>
      </p:sp>
      <p:sp>
        <p:nvSpPr>
          <p:cNvPr id="94" name="TextBox 93">
            <a:extLst>
              <a:ext uri="{FF2B5EF4-FFF2-40B4-BE49-F238E27FC236}">
                <a16:creationId xmlns:a16="http://schemas.microsoft.com/office/drawing/2014/main" id="{1124C796-6559-4A4D-6C2B-4B18327EBD15}"/>
              </a:ext>
            </a:extLst>
          </p:cNvPr>
          <p:cNvSpPr txBox="1"/>
          <p:nvPr/>
        </p:nvSpPr>
        <p:spPr>
          <a:xfrm>
            <a:off x="7789618" y="3015638"/>
            <a:ext cx="1098096" cy="461665"/>
          </a:xfrm>
          <a:prstGeom prst="rect">
            <a:avLst/>
          </a:prstGeom>
          <a:noFill/>
        </p:spPr>
        <p:txBody>
          <a:bodyPr wrap="square">
            <a:spAutoFit/>
          </a:bodyPr>
          <a:lstStyle/>
          <a:p>
            <a:r>
              <a:rPr lang="en-GB" sz="2400" b="1" dirty="0" err="1">
                <a:solidFill>
                  <a:srgbClr val="002060"/>
                </a:solidFill>
                <a:latin typeface="Segoe Print" panose="02000600000000000000" pitchFamily="2" charset="0"/>
              </a:rPr>
              <a:t>heute</a:t>
            </a:r>
            <a:endParaRPr lang="en-GB" sz="2400" b="1" dirty="0">
              <a:solidFill>
                <a:srgbClr val="002060"/>
              </a:solidFill>
              <a:latin typeface="Segoe Print" panose="02000600000000000000" pitchFamily="2" charset="0"/>
            </a:endParaRPr>
          </a:p>
        </p:txBody>
      </p:sp>
      <p:sp>
        <p:nvSpPr>
          <p:cNvPr id="95" name="TextBox 94">
            <a:extLst>
              <a:ext uri="{FF2B5EF4-FFF2-40B4-BE49-F238E27FC236}">
                <a16:creationId xmlns:a16="http://schemas.microsoft.com/office/drawing/2014/main" id="{2C8FB492-BA6E-C302-9CE8-C31FFA9198A2}"/>
              </a:ext>
            </a:extLst>
          </p:cNvPr>
          <p:cNvSpPr txBox="1"/>
          <p:nvPr/>
        </p:nvSpPr>
        <p:spPr>
          <a:xfrm>
            <a:off x="4783209" y="2115041"/>
            <a:ext cx="805586"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FR.</a:t>
            </a:r>
          </a:p>
        </p:txBody>
      </p:sp>
      <p:sp>
        <p:nvSpPr>
          <p:cNvPr id="96" name="TextBox 95">
            <a:extLst>
              <a:ext uri="{FF2B5EF4-FFF2-40B4-BE49-F238E27FC236}">
                <a16:creationId xmlns:a16="http://schemas.microsoft.com/office/drawing/2014/main" id="{EBC65F2F-316A-F424-066E-906961186CFD}"/>
              </a:ext>
            </a:extLst>
          </p:cNvPr>
          <p:cNvSpPr txBox="1"/>
          <p:nvPr/>
        </p:nvSpPr>
        <p:spPr>
          <a:xfrm>
            <a:off x="7989081" y="5026063"/>
            <a:ext cx="805586"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MO.</a:t>
            </a:r>
          </a:p>
        </p:txBody>
      </p:sp>
      <p:sp>
        <p:nvSpPr>
          <p:cNvPr id="97" name="Speech Bubble: Oval 96">
            <a:extLst>
              <a:ext uri="{FF2B5EF4-FFF2-40B4-BE49-F238E27FC236}">
                <a16:creationId xmlns:a16="http://schemas.microsoft.com/office/drawing/2014/main" id="{F41E027F-31F5-D154-4642-41C52C57422A}"/>
              </a:ext>
            </a:extLst>
          </p:cNvPr>
          <p:cNvSpPr/>
          <p:nvPr/>
        </p:nvSpPr>
        <p:spPr>
          <a:xfrm>
            <a:off x="10229610" y="1559933"/>
            <a:ext cx="1836494" cy="1191564"/>
          </a:xfrm>
          <a:prstGeom prst="wedgeEllipseCallout">
            <a:avLst>
              <a:gd name="adj1" fmla="val -70014"/>
              <a:gd name="adj2" fmla="val 5673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FFFFFF"/>
                </a:solidFill>
                <a:latin typeface="Century Gothic" panose="020B0502020202020204" pitchFamily="34" charset="0"/>
              </a:rPr>
              <a:t>Spielst</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du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dienstags</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Spiel?</a:t>
            </a:r>
          </a:p>
        </p:txBody>
      </p:sp>
      <p:sp>
        <p:nvSpPr>
          <p:cNvPr id="98" name="Speech Bubble: Oval 97">
            <a:extLst>
              <a:ext uri="{FF2B5EF4-FFF2-40B4-BE49-F238E27FC236}">
                <a16:creationId xmlns:a16="http://schemas.microsoft.com/office/drawing/2014/main" id="{A0CE99D9-4900-74C4-7F2C-FB44CF719909}"/>
              </a:ext>
            </a:extLst>
          </p:cNvPr>
          <p:cNvSpPr/>
          <p:nvPr/>
        </p:nvSpPr>
        <p:spPr>
          <a:xfrm>
            <a:off x="10516482" y="2839434"/>
            <a:ext cx="1140646" cy="582394"/>
          </a:xfrm>
          <a:prstGeom prst="wedgeEllipseCallout">
            <a:avLst>
              <a:gd name="adj1" fmla="val 88032"/>
              <a:gd name="adj2" fmla="val 36855"/>
            </a:avLst>
          </a:prstGeom>
          <a:solidFill>
            <a:srgbClr val="FFD3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Ja!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Speech Bubble: Oval 98">
            <a:extLst>
              <a:ext uri="{FF2B5EF4-FFF2-40B4-BE49-F238E27FC236}">
                <a16:creationId xmlns:a16="http://schemas.microsoft.com/office/drawing/2014/main" id="{2E43BB94-678E-32B3-7BB1-7E98E25E4324}"/>
              </a:ext>
            </a:extLst>
          </p:cNvPr>
          <p:cNvSpPr/>
          <p:nvPr/>
        </p:nvSpPr>
        <p:spPr>
          <a:xfrm>
            <a:off x="10177025" y="3477303"/>
            <a:ext cx="1836494" cy="1136771"/>
          </a:xfrm>
          <a:prstGeom prst="wedgeEllipseCallout">
            <a:avLst>
              <a:gd name="adj1" fmla="val -70014"/>
              <a:gd name="adj2" fmla="val 5673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FFFFFF"/>
                </a:solidFill>
                <a:latin typeface="Century Gothic" panose="020B0502020202020204" pitchFamily="34" charset="0"/>
              </a:rPr>
              <a:t>Arbeitest</a:t>
            </a:r>
            <a:r>
              <a:rPr lang="en-GB" sz="2000" dirty="0">
                <a:solidFill>
                  <a:srgbClr val="FFFFFF"/>
                </a:solidFill>
                <a:latin typeface="Century Gothic" panose="020B0502020202020204" pitchFamily="34" charset="0"/>
              </a:rPr>
              <a:t> du </a:t>
            </a:r>
            <a:r>
              <a:rPr lang="en-GB" sz="2000" dirty="0" err="1">
                <a:solidFill>
                  <a:srgbClr val="FFFFFF"/>
                </a:solidFill>
                <a:latin typeface="Century Gothic" panose="020B0502020202020204" pitchFamily="34" charset="0"/>
              </a:rPr>
              <a:t>freitags</a:t>
            </a:r>
            <a:r>
              <a:rPr lang="en-GB" sz="2000" dirty="0">
                <a:solidFill>
                  <a:srgbClr val="FFFFFF"/>
                </a:solidFill>
                <a:latin typeface="Century Gothic" panose="020B0502020202020204" pitchFamily="34" charset="0"/>
              </a:rPr>
              <a:t> </a:t>
            </a:r>
            <a:r>
              <a:rPr lang="en-GB" sz="2000" dirty="0" err="1">
                <a:solidFill>
                  <a:srgbClr val="FFFFFF"/>
                </a:solidFill>
                <a:latin typeface="Century Gothic" panose="020B0502020202020204" pitchFamily="34" charset="0"/>
              </a:rPr>
              <a:t>mit</a:t>
            </a:r>
            <a:r>
              <a:rPr lang="en-GB" sz="2000" dirty="0">
                <a:solidFill>
                  <a:srgbClr val="FFFFFF"/>
                </a:solidFill>
                <a:latin typeface="Century Gothic" panose="020B0502020202020204" pitchFamily="34" charset="0"/>
              </a:rPr>
              <a:t> Ronja</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100" name="Speech Bubble: Oval 99">
            <a:extLst>
              <a:ext uri="{FF2B5EF4-FFF2-40B4-BE49-F238E27FC236}">
                <a16:creationId xmlns:a16="http://schemas.microsoft.com/office/drawing/2014/main" id="{F7FA27E0-F177-E71C-0D6D-98558E8BBBBF}"/>
              </a:ext>
            </a:extLst>
          </p:cNvPr>
          <p:cNvSpPr/>
          <p:nvPr/>
        </p:nvSpPr>
        <p:spPr>
          <a:xfrm>
            <a:off x="10602281" y="4716294"/>
            <a:ext cx="1091152" cy="575715"/>
          </a:xfrm>
          <a:prstGeom prst="wedgeEllipseCallout">
            <a:avLst>
              <a:gd name="adj1" fmla="val 88032"/>
              <a:gd name="adj2" fmla="val 36855"/>
            </a:avLst>
          </a:prstGeom>
          <a:solidFill>
            <a:srgbClr val="FFD3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Nein</a:t>
            </a:r>
            <a:r>
              <a:rPr lang="en-GB" sz="2000" dirty="0">
                <a:solidFill>
                  <a:srgbClr val="002060"/>
                </a:solidFill>
                <a:latin typeface="Century Gothic" panose="020B0502020202020204" pitchFamily="34" charset="0"/>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1" name="Speech Bubble: Oval 100">
            <a:extLst>
              <a:ext uri="{FF2B5EF4-FFF2-40B4-BE49-F238E27FC236}">
                <a16:creationId xmlns:a16="http://schemas.microsoft.com/office/drawing/2014/main" id="{B03776E7-119C-BCD5-75D6-D834432B9E60}"/>
              </a:ext>
            </a:extLst>
          </p:cNvPr>
          <p:cNvSpPr/>
          <p:nvPr/>
        </p:nvSpPr>
        <p:spPr>
          <a:xfrm>
            <a:off x="10168128" y="5401314"/>
            <a:ext cx="1836494" cy="1136771"/>
          </a:xfrm>
          <a:prstGeom prst="wedgeEllipseCallout">
            <a:avLst>
              <a:gd name="adj1" fmla="val -70014"/>
              <a:gd name="adj2" fmla="val 5673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FFFFFF"/>
                </a:solidFill>
                <a:latin typeface="Century Gothic" panose="020B0502020202020204" pitchFamily="34" charset="0"/>
              </a:rPr>
              <a:t>Du </a:t>
            </a:r>
            <a:r>
              <a:rPr lang="en-GB" sz="2000" dirty="0" err="1">
                <a:solidFill>
                  <a:srgbClr val="FFFFFF"/>
                </a:solidFill>
                <a:latin typeface="Century Gothic" panose="020B0502020202020204" pitchFamily="34" charset="0"/>
              </a:rPr>
              <a:t>bist</a:t>
            </a:r>
            <a:r>
              <a:rPr lang="en-GB" sz="2000" dirty="0">
                <a:solidFill>
                  <a:srgbClr val="FFFFFF"/>
                </a:solidFill>
                <a:latin typeface="Century Gothic" panose="020B0502020202020204" pitchFamily="34" charset="0"/>
              </a:rPr>
              <a:t> Ronja!</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A8015D78-878D-71C2-8DDC-5163A80C4714}"/>
              </a:ext>
            </a:extLst>
          </p:cNvPr>
          <p:cNvSpPr txBox="1"/>
          <p:nvPr/>
        </p:nvSpPr>
        <p:spPr>
          <a:xfrm>
            <a:off x="1144556" y="1215545"/>
            <a:ext cx="1117424"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Ronja</a:t>
            </a:r>
          </a:p>
        </p:txBody>
      </p:sp>
      <p:sp>
        <p:nvSpPr>
          <p:cNvPr id="103" name="TextBox 102">
            <a:extLst>
              <a:ext uri="{FF2B5EF4-FFF2-40B4-BE49-F238E27FC236}">
                <a16:creationId xmlns:a16="http://schemas.microsoft.com/office/drawing/2014/main" id="{BD8FFF19-1767-87FD-F0B4-1DFAF4C0C253}"/>
              </a:ext>
            </a:extLst>
          </p:cNvPr>
          <p:cNvSpPr txBox="1"/>
          <p:nvPr/>
        </p:nvSpPr>
        <p:spPr>
          <a:xfrm>
            <a:off x="4536805" y="1212757"/>
            <a:ext cx="1117424"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Jana</a:t>
            </a:r>
          </a:p>
        </p:txBody>
      </p:sp>
      <p:sp>
        <p:nvSpPr>
          <p:cNvPr id="104" name="TextBox 103">
            <a:extLst>
              <a:ext uri="{FF2B5EF4-FFF2-40B4-BE49-F238E27FC236}">
                <a16:creationId xmlns:a16="http://schemas.microsoft.com/office/drawing/2014/main" id="{E93A6907-2D1B-5C3B-60C4-0150058E7CBA}"/>
              </a:ext>
            </a:extLst>
          </p:cNvPr>
          <p:cNvSpPr txBox="1"/>
          <p:nvPr/>
        </p:nvSpPr>
        <p:spPr>
          <a:xfrm>
            <a:off x="7911167" y="1215545"/>
            <a:ext cx="1426882"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Mariem</a:t>
            </a:r>
          </a:p>
        </p:txBody>
      </p:sp>
      <p:sp>
        <p:nvSpPr>
          <p:cNvPr id="105" name="TextBox 104">
            <a:extLst>
              <a:ext uri="{FF2B5EF4-FFF2-40B4-BE49-F238E27FC236}">
                <a16:creationId xmlns:a16="http://schemas.microsoft.com/office/drawing/2014/main" id="{D5AF6D1D-35DD-6320-C554-D76C2B45E7B2}"/>
              </a:ext>
            </a:extLst>
          </p:cNvPr>
          <p:cNvSpPr txBox="1"/>
          <p:nvPr/>
        </p:nvSpPr>
        <p:spPr>
          <a:xfrm>
            <a:off x="1142666" y="4204020"/>
            <a:ext cx="933195" cy="461665"/>
          </a:xfrm>
          <a:prstGeom prst="rect">
            <a:avLst/>
          </a:prstGeom>
          <a:noFill/>
        </p:spPr>
        <p:txBody>
          <a:bodyPr wrap="square">
            <a:spAutoFit/>
          </a:bodyPr>
          <a:lstStyle/>
          <a:p>
            <a:r>
              <a:rPr lang="en-GB" sz="2400" b="1" dirty="0" err="1">
                <a:solidFill>
                  <a:srgbClr val="002060"/>
                </a:solidFill>
                <a:latin typeface="Segoe Print" panose="02000600000000000000" pitchFamily="2" charset="0"/>
              </a:rPr>
              <a:t>Lias</a:t>
            </a:r>
            <a:endParaRPr lang="en-GB" sz="2400" b="1" dirty="0">
              <a:solidFill>
                <a:srgbClr val="002060"/>
              </a:solidFill>
              <a:latin typeface="Segoe Print" panose="02000600000000000000" pitchFamily="2" charset="0"/>
            </a:endParaRPr>
          </a:p>
        </p:txBody>
      </p:sp>
      <p:sp>
        <p:nvSpPr>
          <p:cNvPr id="106" name="TextBox 105">
            <a:extLst>
              <a:ext uri="{FF2B5EF4-FFF2-40B4-BE49-F238E27FC236}">
                <a16:creationId xmlns:a16="http://schemas.microsoft.com/office/drawing/2014/main" id="{5A435A37-3F39-55BF-3D53-E062AAD90209}"/>
              </a:ext>
            </a:extLst>
          </p:cNvPr>
          <p:cNvSpPr txBox="1"/>
          <p:nvPr/>
        </p:nvSpPr>
        <p:spPr>
          <a:xfrm>
            <a:off x="4487795" y="4178789"/>
            <a:ext cx="933195"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Leon</a:t>
            </a:r>
          </a:p>
        </p:txBody>
      </p:sp>
      <p:sp>
        <p:nvSpPr>
          <p:cNvPr id="107" name="TextBox 106">
            <a:extLst>
              <a:ext uri="{FF2B5EF4-FFF2-40B4-BE49-F238E27FC236}">
                <a16:creationId xmlns:a16="http://schemas.microsoft.com/office/drawing/2014/main" id="{04838130-8E99-5C64-B6DE-A4AA0400EE0C}"/>
              </a:ext>
            </a:extLst>
          </p:cNvPr>
          <p:cNvSpPr txBox="1"/>
          <p:nvPr/>
        </p:nvSpPr>
        <p:spPr>
          <a:xfrm>
            <a:off x="7838127" y="4178789"/>
            <a:ext cx="1372979"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Gabriel</a:t>
            </a:r>
          </a:p>
        </p:txBody>
      </p:sp>
    </p:spTree>
    <p:extLst>
      <p:ext uri="{BB962C8B-B14F-4D97-AF65-F5344CB8AC3E}">
        <p14:creationId xmlns:p14="http://schemas.microsoft.com/office/powerpoint/2010/main" val="144720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00" grpId="0" animBg="1"/>
      <p:bldP spid="10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330981148"/>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er, </a:t>
                      </a:r>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wer</a:t>
                      </a:r>
                      <a:r>
                        <a:rPr lang="en-GB" sz="2400" b="1" dirty="0">
                          <a:solidFill>
                            <a:srgbClr val="00B0F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haben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Baum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Nummer</a:t>
                      </a:r>
                      <a:endParaRPr lang="en-GB" sz="2400" b="1" dirty="0">
                        <a:solidFill>
                          <a:srgbClr val="92D05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es </a:t>
                      </a:r>
                      <a:r>
                        <a:rPr lang="en-GB" sz="2400" b="1" dirty="0" err="1">
                          <a:solidFill>
                            <a:srgbClr val="92D050"/>
                          </a:solidFill>
                          <a:latin typeface="Century Gothic" panose="020B0502020202020204" pitchFamily="34" charset="0"/>
                        </a:rPr>
                        <a:t>gibt</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null</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sieben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drei</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elf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eins</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fünf</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neun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zwölf</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zwei</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elf</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arbeiten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Grund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mit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Schreib auf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Englisc</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h</a:t>
            </a:r>
            <a:r>
              <a:rPr kumimoji="0" lang="en-GB" sz="2400" b="1" i="0" u="none" strike="noStrike" kern="0" cap="none" spc="0" normalizeH="0" baseline="0" noProof="0" dirty="0">
                <a:ln>
                  <a:noFill/>
                </a:ln>
                <a:solidFill>
                  <a:srgbClr val="002060"/>
                </a:solidFill>
                <a:effectLst/>
                <a:uLnTx/>
                <a:uFillTx/>
                <a:latin typeface="Century Gothic"/>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58887" y="6146456"/>
            <a:ext cx="2749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work, working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5033193" y="6115352"/>
            <a:ext cx="22140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reason</a:t>
            </a:r>
          </a:p>
        </p:txBody>
      </p:sp>
      <p:sp>
        <p:nvSpPr>
          <p:cNvPr id="57" name="TextBox 56">
            <a:extLst>
              <a:ext uri="{FF2B5EF4-FFF2-40B4-BE49-F238E27FC236}">
                <a16:creationId xmlns:a16="http://schemas.microsoft.com/office/drawing/2014/main" id="{DF64A05B-A2E8-4E6A-AE16-0B9A2F39F702}"/>
              </a:ext>
            </a:extLst>
          </p:cNvPr>
          <p:cNvSpPr txBox="1"/>
          <p:nvPr/>
        </p:nvSpPr>
        <p:spPr>
          <a:xfrm>
            <a:off x="8270572" y="615604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with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2643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twelve</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021420" y="5344105"/>
            <a:ext cx="3249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two</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244647" y="5304999"/>
            <a:ext cx="2450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eleven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407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one</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018078" y="444438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five</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244104" y="446428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nine</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72297" y="35616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seven</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00555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three</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223957" y="35770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eleven</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72296" y="2696108"/>
            <a:ext cx="2264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number</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956853" y="2720545"/>
            <a:ext cx="30993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there is, there are</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242711" y="272054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zero</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72296" y="1830499"/>
            <a:ext cx="26575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have, having</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005552" y="1878973"/>
            <a:ext cx="28252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computer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8223956" y="1863995"/>
            <a:ext cx="2264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tree</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94793" y="949299"/>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game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029819" y="1009625"/>
            <a:ext cx="27705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 she, it has</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226372" y="99888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who?</a:t>
            </a:r>
          </a:p>
        </p:txBody>
      </p:sp>
    </p:spTree>
    <p:extLst>
      <p:ext uri="{BB962C8B-B14F-4D97-AF65-F5344CB8AC3E}">
        <p14:creationId xmlns:p14="http://schemas.microsoft.com/office/powerpoint/2010/main" val="246609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111688060"/>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bicycle, bike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(the) paper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92D050"/>
                          </a:solidFill>
                          <a:latin typeface="Century Gothic" panose="020B0502020202020204" pitchFamily="34" charset="0"/>
                        </a:rPr>
                        <a:t>ten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twelve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there is, there are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five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number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zero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two</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with</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reason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four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six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work, working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Schreib auf Deutsch</a:t>
            </a:r>
            <a:r>
              <a:rPr kumimoji="0" lang="en-GB" sz="2400" b="1" i="0" u="none" strike="noStrike" kern="0" cap="none" spc="0" normalizeH="0" baseline="0" noProof="0" dirty="0">
                <a:ln>
                  <a:noFill/>
                </a:ln>
                <a:solidFill>
                  <a:srgbClr val="002060"/>
                </a:solidFill>
                <a:effectLst/>
                <a:uLnTx/>
                <a:uFillTx/>
                <a:latin typeface="Century Gothic"/>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58888" y="614645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sechs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5033193" y="6115352"/>
            <a:ext cx="22140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arbeiten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8270572" y="6156046"/>
            <a:ext cx="22777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acht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72296" y="528753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5021420" y="5344105"/>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Grund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8244647" y="530499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vier</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407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Nummer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5018078" y="444438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null</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244104" y="446428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zwei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372297" y="35616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drei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500555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eins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8223957" y="3577095"/>
            <a:ext cx="1899579" cy="461665"/>
          </a:xfrm>
          <a:prstGeom prst="rect">
            <a:avLst/>
          </a:prstGeom>
          <a:noFill/>
        </p:spPr>
        <p:txBody>
          <a:bodyPr wrap="square" rtlCol="0">
            <a:spAutoFit/>
          </a:bodyPr>
          <a:lstStyle/>
          <a:p>
            <a:pPr lvl="0">
              <a:buClr>
                <a:srgbClr val="000000"/>
              </a:buClr>
              <a:defRPr/>
            </a:pPr>
            <a:r>
              <a:rPr lang="en-GB" sz="2400" kern="0" dirty="0" err="1">
                <a:solidFill>
                  <a:srgbClr val="002060"/>
                </a:solidFill>
                <a:latin typeface="Century Gothic" panose="020B0502020202020204" pitchFamily="34" charset="0"/>
                <a:cs typeface="Arial"/>
                <a:sym typeface="Arial"/>
              </a:rPr>
              <a:t>fünf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372296" y="269610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zehn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956853" y="272054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zwölf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8242711" y="272054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gibt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72296" y="183049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005552" y="18789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Baum</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223956" y="18639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as Papier</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46744" y="998889"/>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ch</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5029819" y="1009625"/>
            <a:ext cx="27705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Fahrrad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8226372" y="99888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Spiel</a:t>
            </a:r>
          </a:p>
        </p:txBody>
      </p:sp>
    </p:spTree>
    <p:extLst>
      <p:ext uri="{BB962C8B-B14F-4D97-AF65-F5344CB8AC3E}">
        <p14:creationId xmlns:p14="http://schemas.microsoft.com/office/powerpoint/2010/main" val="396220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6F7167-6AF5-40C6-A909-AD2FF726B102}"/>
              </a:ext>
            </a:extLst>
          </p:cNvPr>
          <p:cNvSpPr>
            <a:spLocks noGrp="1"/>
          </p:cNvSpPr>
          <p:nvPr>
            <p:ph type="body" idx="1"/>
          </p:nvPr>
        </p:nvSpPr>
        <p:spPr>
          <a:xfrm>
            <a:off x="1453055" y="1491373"/>
            <a:ext cx="8710007" cy="4351338"/>
          </a:xfrm>
        </p:spPr>
        <p:txBody>
          <a:bodyPr/>
          <a:lstStyle/>
          <a:p>
            <a:pPr marL="114300" indent="0">
              <a:buNone/>
            </a:pPr>
            <a:r>
              <a:rPr lang="en-GB" dirty="0"/>
              <a:t>		   </a:t>
            </a:r>
            <a:r>
              <a:rPr lang="en-GB" b="1" dirty="0" err="1">
                <a:solidFill>
                  <a:srgbClr val="002060"/>
                </a:solidFill>
                <a:latin typeface="Segoe Print" panose="02000600000000000000" pitchFamily="2" charset="0"/>
              </a:rPr>
              <a:t>Ronjas</a:t>
            </a:r>
            <a:r>
              <a:rPr lang="en-GB" b="1" dirty="0">
                <a:solidFill>
                  <a:srgbClr val="002060"/>
                </a:solidFill>
                <a:latin typeface="Segoe Print" panose="02000600000000000000" pitchFamily="2" charset="0"/>
              </a:rPr>
              <a:t> </a:t>
            </a:r>
            <a:r>
              <a:rPr lang="en-GB" b="1" dirty="0" err="1">
                <a:solidFill>
                  <a:srgbClr val="002060"/>
                </a:solidFill>
                <a:latin typeface="Segoe Print" panose="02000600000000000000" pitchFamily="2" charset="0"/>
              </a:rPr>
              <a:t>Woche</a:t>
            </a:r>
            <a:endParaRPr lang="en-GB" b="1" dirty="0">
              <a:solidFill>
                <a:srgbClr val="002060"/>
              </a:solidFill>
              <a:latin typeface="Segoe Print" panose="02000600000000000000" pitchFamily="2" charset="0"/>
            </a:endParaRPr>
          </a:p>
          <a:p>
            <a:pPr marL="114300" indent="0">
              <a:buNone/>
            </a:pPr>
            <a:endParaRPr lang="en-GB" b="1" dirty="0">
              <a:latin typeface="Segoe Print" panose="02000600000000000000" pitchFamily="2" charset="0"/>
            </a:endParaRPr>
          </a:p>
        </p:txBody>
      </p:sp>
      <p:graphicFrame>
        <p:nvGraphicFramePr>
          <p:cNvPr id="7" name="Table 7">
            <a:extLst>
              <a:ext uri="{FF2B5EF4-FFF2-40B4-BE49-F238E27FC236}">
                <a16:creationId xmlns:a16="http://schemas.microsoft.com/office/drawing/2014/main" id="{F0BA83B7-A4E2-4CBE-A914-A37B19474387}"/>
              </a:ext>
            </a:extLst>
          </p:cNvPr>
          <p:cNvGraphicFramePr>
            <a:graphicFrameLocks noGrp="1"/>
          </p:cNvGraphicFramePr>
          <p:nvPr/>
        </p:nvGraphicFramePr>
        <p:xfrm>
          <a:off x="644541" y="2251237"/>
          <a:ext cx="10237518" cy="4000158"/>
        </p:xfrm>
        <a:graphic>
          <a:graphicData uri="http://schemas.openxmlformats.org/drawingml/2006/table">
            <a:tbl>
              <a:tblPr firstRow="1" bandRow="1">
                <a:tableStyleId>{5940675A-B579-460E-94D1-54222C63F5DA}</a:tableStyleId>
              </a:tblPr>
              <a:tblGrid>
                <a:gridCol w="1424593">
                  <a:extLst>
                    <a:ext uri="{9D8B030D-6E8A-4147-A177-3AD203B41FA5}">
                      <a16:colId xmlns:a16="http://schemas.microsoft.com/office/drawing/2014/main" val="88879626"/>
                    </a:ext>
                  </a:extLst>
                </a:gridCol>
                <a:gridCol w="1450428">
                  <a:extLst>
                    <a:ext uri="{9D8B030D-6E8A-4147-A177-3AD203B41FA5}">
                      <a16:colId xmlns:a16="http://schemas.microsoft.com/office/drawing/2014/main" val="559604998"/>
                    </a:ext>
                  </a:extLst>
                </a:gridCol>
                <a:gridCol w="1513490">
                  <a:extLst>
                    <a:ext uri="{9D8B030D-6E8A-4147-A177-3AD203B41FA5}">
                      <a16:colId xmlns:a16="http://schemas.microsoft.com/office/drawing/2014/main" val="748532670"/>
                    </a:ext>
                  </a:extLst>
                </a:gridCol>
                <a:gridCol w="1418896">
                  <a:extLst>
                    <a:ext uri="{9D8B030D-6E8A-4147-A177-3AD203B41FA5}">
                      <a16:colId xmlns:a16="http://schemas.microsoft.com/office/drawing/2014/main" val="220763038"/>
                    </a:ext>
                  </a:extLst>
                </a:gridCol>
                <a:gridCol w="1450428">
                  <a:extLst>
                    <a:ext uri="{9D8B030D-6E8A-4147-A177-3AD203B41FA5}">
                      <a16:colId xmlns:a16="http://schemas.microsoft.com/office/drawing/2014/main" val="2679525264"/>
                    </a:ext>
                  </a:extLst>
                </a:gridCol>
                <a:gridCol w="1418896">
                  <a:extLst>
                    <a:ext uri="{9D8B030D-6E8A-4147-A177-3AD203B41FA5}">
                      <a16:colId xmlns:a16="http://schemas.microsoft.com/office/drawing/2014/main" val="2934023717"/>
                    </a:ext>
                  </a:extLst>
                </a:gridCol>
                <a:gridCol w="1560787">
                  <a:extLst>
                    <a:ext uri="{9D8B030D-6E8A-4147-A177-3AD203B41FA5}">
                      <a16:colId xmlns:a16="http://schemas.microsoft.com/office/drawing/2014/main" val="3905154072"/>
                    </a:ext>
                  </a:extLst>
                </a:gridCol>
              </a:tblGrid>
              <a:tr h="490016">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extLst>
                  <a:ext uri="{0D108BD9-81ED-4DB2-BD59-A6C34878D82A}">
                    <a16:rowId xmlns:a16="http://schemas.microsoft.com/office/drawing/2014/main" val="1542995276"/>
                  </a:ext>
                </a:extLst>
              </a:tr>
              <a:tr h="1285102">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rowSpan="2">
                  <a:txBody>
                    <a:bodyPr/>
                    <a:lstStyle/>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txBody>
                  <a:tcPr/>
                </a:tc>
                <a:tc rowSpan="2">
                  <a:txBody>
                    <a:bodyPr/>
                    <a:lstStyle/>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txBody>
                  <a:tcPr/>
                </a:tc>
                <a:extLst>
                  <a:ext uri="{0D108BD9-81ED-4DB2-BD59-A6C34878D82A}">
                    <a16:rowId xmlns:a16="http://schemas.microsoft.com/office/drawing/2014/main" val="1932622733"/>
                  </a:ext>
                </a:extLst>
              </a:tr>
              <a:tr h="1812387">
                <a:tc>
                  <a:txBody>
                    <a:bodyPr/>
                    <a:lstStyle/>
                    <a:p>
                      <a:endParaRPr lang="en-GB" dirty="0"/>
                    </a:p>
                  </a:txBody>
                  <a:tcPr/>
                </a:tc>
                <a:tc>
                  <a:txBody>
                    <a:bodyPr/>
                    <a:lstStyle/>
                    <a:p>
                      <a:endParaRPr lang="en-GB" dirty="0"/>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p>
                  </a:txBody>
                  <a:tcPr/>
                </a:tc>
                <a:tc>
                  <a:txBody>
                    <a:bodyPr/>
                    <a:lstStyle/>
                    <a:p>
                      <a:endParaRPr lang="en-GB" dirty="0"/>
                    </a:p>
                  </a:txBody>
                  <a:tcPr/>
                </a:tc>
                <a:tc vMerge="1">
                  <a:txBody>
                    <a:bodyPr/>
                    <a:lstStyle/>
                    <a:p>
                      <a:endParaRPr lang="en-GB" dirty="0"/>
                    </a:p>
                    <a:p>
                      <a:endParaRPr lang="en-GB" dirty="0"/>
                    </a:p>
                    <a:p>
                      <a:endParaRPr lang="en-GB" dirty="0"/>
                    </a:p>
                    <a:p>
                      <a:endParaRPr lang="en-GB" dirty="0"/>
                    </a:p>
                    <a:p>
                      <a:endParaRPr lang="en-GB" dirty="0"/>
                    </a:p>
                    <a:p>
                      <a:endParaRPr lang="en-GB" dirty="0"/>
                    </a:p>
                  </a:txBody>
                  <a:tcPr/>
                </a:tc>
                <a:tc vMerge="1">
                  <a:txBody>
                    <a:bodyPr/>
                    <a:lstStyle/>
                    <a:p>
                      <a:endParaRPr lang="en-GB" dirty="0"/>
                    </a:p>
                  </a:txBody>
                  <a:tcPr/>
                </a:tc>
                <a:extLst>
                  <a:ext uri="{0D108BD9-81ED-4DB2-BD59-A6C34878D82A}">
                    <a16:rowId xmlns:a16="http://schemas.microsoft.com/office/drawing/2014/main" val="1947797024"/>
                  </a:ext>
                </a:extLst>
              </a:tr>
            </a:tbl>
          </a:graphicData>
        </a:graphic>
      </p:graphicFrame>
      <p:sp>
        <p:nvSpPr>
          <p:cNvPr id="11" name="Title 4">
            <a:extLst>
              <a:ext uri="{FF2B5EF4-FFF2-40B4-BE49-F238E27FC236}">
                <a16:creationId xmlns:a16="http://schemas.microsoft.com/office/drawing/2014/main" id="{D5FF369D-B0FF-4E8D-A50A-099858B3C45C}"/>
              </a:ext>
            </a:extLst>
          </p:cNvPr>
          <p:cNvSpPr>
            <a:spLocks noGrp="1"/>
          </p:cNvSpPr>
          <p:nvPr>
            <p:ph type="title"/>
          </p:nvPr>
        </p:nvSpPr>
        <p:spPr>
          <a:xfrm>
            <a:off x="622725" y="142549"/>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Google Shape;119;p1">
            <a:extLst>
              <a:ext uri="{FF2B5EF4-FFF2-40B4-BE49-F238E27FC236}">
                <a16:creationId xmlns:a16="http://schemas.microsoft.com/office/drawing/2014/main" id="{AC066B70-5236-4F16-ABD3-423251FEF037}"/>
              </a:ext>
            </a:extLst>
          </p:cNvPr>
          <p:cNvSpPr/>
          <p:nvPr/>
        </p:nvSpPr>
        <p:spPr>
          <a:xfrm>
            <a:off x="123171" y="12689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3" name="Picture 12">
            <a:extLst>
              <a:ext uri="{FF2B5EF4-FFF2-40B4-BE49-F238E27FC236}">
                <a16:creationId xmlns:a16="http://schemas.microsoft.com/office/drawing/2014/main" id="{7FD2EF33-5265-4DF6-A415-BD0EFC965891}"/>
              </a:ext>
            </a:extLst>
          </p:cNvPr>
          <p:cNvPicPr>
            <a:picLocks noChangeAspect="1"/>
          </p:cNvPicPr>
          <p:nvPr/>
        </p:nvPicPr>
        <p:blipFill>
          <a:blip r:embed="rId3"/>
          <a:stretch>
            <a:fillRect/>
          </a:stretch>
        </p:blipFill>
        <p:spPr>
          <a:xfrm>
            <a:off x="10738945" y="0"/>
            <a:ext cx="1243692" cy="1743607"/>
          </a:xfrm>
          <a:prstGeom prst="rect">
            <a:avLst/>
          </a:prstGeom>
        </p:spPr>
      </p:pic>
      <p:sp>
        <p:nvSpPr>
          <p:cNvPr id="14" name="TextBox 13">
            <a:extLst>
              <a:ext uri="{FF2B5EF4-FFF2-40B4-BE49-F238E27FC236}">
                <a16:creationId xmlns:a16="http://schemas.microsoft.com/office/drawing/2014/main" id="{4085175F-98CB-46D2-A698-B016FC213A72}"/>
              </a:ext>
            </a:extLst>
          </p:cNvPr>
          <p:cNvSpPr txBox="1"/>
          <p:nvPr/>
        </p:nvSpPr>
        <p:spPr>
          <a:xfrm>
            <a:off x="0" y="650179"/>
            <a:ext cx="103062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Ronja is describing her after-school and weekend activities. Can you fill in her weekly planner? </a:t>
            </a:r>
          </a:p>
        </p:txBody>
      </p:sp>
      <p:sp>
        <p:nvSpPr>
          <p:cNvPr id="39" name="TextBox 38">
            <a:extLst>
              <a:ext uri="{FF2B5EF4-FFF2-40B4-BE49-F238E27FC236}">
                <a16:creationId xmlns:a16="http://schemas.microsoft.com/office/drawing/2014/main" id="{F5280DC8-6AAF-488D-A98C-433C97B38881}"/>
              </a:ext>
            </a:extLst>
          </p:cNvPr>
          <p:cNvSpPr txBox="1"/>
          <p:nvPr/>
        </p:nvSpPr>
        <p:spPr>
          <a:xfrm>
            <a:off x="1565927" y="3034283"/>
            <a:ext cx="11316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4140951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997822332"/>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haben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Baum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Nummer</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es </a:t>
                      </a:r>
                      <a:r>
                        <a:rPr lang="en-GB" sz="2400" b="1" dirty="0" err="1">
                          <a:solidFill>
                            <a:srgbClr val="002060"/>
                          </a:solidFill>
                          <a:latin typeface="Century Gothic" panose="020B0502020202020204" pitchFamily="34" charset="0"/>
                        </a:rPr>
                        <a:t>gibt</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null</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drei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elf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eins</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fünf</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neun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zwölf</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zwei</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elf</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arbeiten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Grund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mit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Schreib auf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Englisc</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h</a:t>
            </a:r>
            <a:r>
              <a:rPr kumimoji="0" lang="en-GB" sz="2400" b="1" i="0" u="none" strike="noStrike" kern="0" cap="none" spc="0" normalizeH="0" baseline="0" noProof="0" dirty="0">
                <a:ln>
                  <a:noFill/>
                </a:ln>
                <a:solidFill>
                  <a:srgbClr val="002060"/>
                </a:solidFill>
                <a:effectLst/>
                <a:uLnTx/>
                <a:uFillTx/>
                <a:latin typeface="Century Gothic"/>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116887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82863529"/>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bicycle, bike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paper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ten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twelve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there is, there are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five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 number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zero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two</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with</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reason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four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six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work, working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Schreib auf Deutsch</a:t>
            </a:r>
            <a:r>
              <a:rPr kumimoji="0" lang="en-GB" sz="2400" b="1" i="0" u="none" strike="noStrike" kern="0" cap="none" spc="0" normalizeH="0" baseline="0" noProof="0" dirty="0">
                <a:ln>
                  <a:noFill/>
                </a:ln>
                <a:solidFill>
                  <a:srgbClr val="002060"/>
                </a:solidFill>
                <a:effectLst/>
                <a:uLnTx/>
                <a:uFillTx/>
                <a:latin typeface="Century Gothic"/>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331062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3">
            <a:extLst>
              <a:ext uri="{FF2B5EF4-FFF2-40B4-BE49-F238E27FC236}">
                <a16:creationId xmlns:a16="http://schemas.microsoft.com/office/drawing/2014/main" id="{EB238E39-B2F0-493F-ABCA-90CA2404E47D}"/>
              </a:ext>
            </a:extLst>
          </p:cNvPr>
          <p:cNvSpPr/>
          <p:nvPr/>
        </p:nvSpPr>
        <p:spPr>
          <a:xfrm>
            <a:off x="2878414" y="1335143"/>
            <a:ext cx="4646092" cy="432507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231202" y="381629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3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13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65D9B7D9-C244-4166-83B1-C87283F6638C}"/>
              </a:ext>
            </a:extLst>
          </p:cNvPr>
          <p:cNvSpPr/>
          <p:nvPr/>
        </p:nvSpPr>
        <p:spPr>
          <a:xfrm>
            <a:off x="8067222" y="2033964"/>
            <a:ext cx="3787151" cy="315803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[r] before a vowel is a roll from the back of your throat. </a:t>
            </a:r>
            <a:br>
              <a:rPr kumimoji="0" lang="en-GB" sz="2400" b="1" i="0" u="none" strike="noStrike" kern="1200" cap="none" spc="0" normalizeH="0" baseline="0" noProof="0" dirty="0">
                <a:ln>
                  <a:noFill/>
                </a:ln>
                <a:solidFill>
                  <a:prstClr val="white"/>
                </a:solidFill>
                <a:effectLst/>
                <a:uLnTx/>
                <a:uFillTx/>
                <a:latin typeface="Century Gothic"/>
                <a:ea typeface="+mn-ea"/>
                <a:cs typeface="+mn-cs"/>
              </a:rPr>
            </a:br>
            <a:r>
              <a:rPr kumimoji="0" lang="en-GB" sz="2400" b="1" i="0" u="none" strike="noStrike" kern="1200" cap="none" spc="0" normalizeH="0" baseline="0" noProof="0" dirty="0">
                <a:ln>
                  <a:noFill/>
                </a:ln>
                <a:solidFill>
                  <a:prstClr val="white"/>
                </a:solidFill>
                <a:effectLst/>
                <a:uLnTx/>
                <a:uFillTx/>
                <a:latin typeface="Century Gothic"/>
                <a:ea typeface="+mn-ea"/>
                <a:cs typeface="+mn-cs"/>
              </a:rPr>
              <a:t>Open your mouth, tongue flat, lips still and growl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rrrr</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Touch your throat and feel the vibration!</a:t>
            </a:r>
          </a:p>
        </p:txBody>
      </p:sp>
      <p:pic>
        <p:nvPicPr>
          <p:cNvPr id="6" name="Picture 5" descr="A red blot on a black background&#10;&#10;Description automatically generated">
            <a:extLst>
              <a:ext uri="{FF2B5EF4-FFF2-40B4-BE49-F238E27FC236}">
                <a16:creationId xmlns:a16="http://schemas.microsoft.com/office/drawing/2014/main" id="{1ECB1D81-9729-470E-883B-70A407EE0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388" y="1536072"/>
            <a:ext cx="3132139" cy="2963297"/>
          </a:xfrm>
          <a:prstGeom prst="rect">
            <a:avLst/>
          </a:prstGeom>
        </p:spPr>
      </p:pic>
    </p:spTree>
    <p:extLst>
      <p:ext uri="{BB962C8B-B14F-4D97-AF65-F5344CB8AC3E}">
        <p14:creationId xmlns:p14="http://schemas.microsoft.com/office/powerpoint/2010/main" val="173124238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56D53237-5238-434D-A466-FA4388BADFAD}"/>
              </a:ext>
            </a:extLst>
          </p:cNvPr>
          <p:cNvSpPr/>
          <p:nvPr/>
        </p:nvSpPr>
        <p:spPr>
          <a:xfrm>
            <a:off x="3682011" y="1660099"/>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15501" y="340503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2045"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1" name="CustomShape 2">
            <a:extLst>
              <a:ext uri="{FF2B5EF4-FFF2-40B4-BE49-F238E27FC236}">
                <a16:creationId xmlns:a16="http://schemas.microsoft.com/office/drawing/2014/main" id="{6E7ED6EE-AF0A-457F-9278-55BFAFFD4F93}"/>
              </a:ext>
            </a:extLst>
          </p:cNvPr>
          <p:cNvSpPr/>
          <p:nvPr/>
        </p:nvSpPr>
        <p:spPr>
          <a:xfrm>
            <a:off x="6575913" y="511859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echts</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CustomShape 2">
            <a:extLst>
              <a:ext uri="{FF2B5EF4-FFF2-40B4-BE49-F238E27FC236}">
                <a16:creationId xmlns:a16="http://schemas.microsoft.com/office/drawing/2014/main" id="{70FAEFD0-E692-4B85-91F3-E6B8373281DC}"/>
              </a:ext>
            </a:extLst>
          </p:cNvPr>
          <p:cNvSpPr/>
          <p:nvPr/>
        </p:nvSpPr>
        <p:spPr>
          <a:xfrm>
            <a:off x="-1070158" y="517046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age</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ustomShape 2">
            <a:extLst>
              <a:ext uri="{FF2B5EF4-FFF2-40B4-BE49-F238E27FC236}">
                <a16:creationId xmlns:a16="http://schemas.microsoft.com/office/drawing/2014/main" id="{0B8CBF43-6F19-4792-BE85-EFBE2F79AF26}"/>
              </a:ext>
            </a:extLst>
          </p:cNvPr>
          <p:cNvSpPr/>
          <p:nvPr/>
        </p:nvSpPr>
        <p:spPr>
          <a:xfrm>
            <a:off x="6415711" y="23247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um</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CustomShape 2">
            <a:extLst>
              <a:ext uri="{FF2B5EF4-FFF2-40B4-BE49-F238E27FC236}">
                <a16:creationId xmlns:a16="http://schemas.microsoft.com/office/drawing/2014/main" id="{C6DA9177-43F9-411A-8F69-89D1781359EC}"/>
              </a:ext>
            </a:extLst>
          </p:cNvPr>
          <p:cNvSpPr/>
          <p:nvPr/>
        </p:nvSpPr>
        <p:spPr>
          <a:xfrm>
            <a:off x="-1330598" y="247283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DA22C685-B080-4A61-9FC3-114560BA0F2C}"/>
              </a:ext>
            </a:extLst>
          </p:cNvPr>
          <p:cNvPicPr>
            <a:picLocks noChangeAspect="1"/>
          </p:cNvPicPr>
          <p:nvPr/>
        </p:nvPicPr>
        <p:blipFill>
          <a:blip r:embed="rId4"/>
          <a:stretch>
            <a:fillRect/>
          </a:stretch>
        </p:blipFill>
        <p:spPr>
          <a:xfrm>
            <a:off x="8687102" y="4069448"/>
            <a:ext cx="1804572" cy="1280271"/>
          </a:xfrm>
          <a:prstGeom prst="rect">
            <a:avLst/>
          </a:prstGeom>
        </p:spPr>
      </p:pic>
      <p:sp>
        <p:nvSpPr>
          <p:cNvPr id="8" name="Rectangle 7">
            <a:extLst>
              <a:ext uri="{FF2B5EF4-FFF2-40B4-BE49-F238E27FC236}">
                <a16:creationId xmlns:a16="http://schemas.microsoft.com/office/drawing/2014/main" id="{1FAB0B31-CE03-4107-9A3F-5F65D23AA0F6}"/>
              </a:ext>
            </a:extLst>
          </p:cNvPr>
          <p:cNvSpPr/>
          <p:nvPr/>
        </p:nvSpPr>
        <p:spPr>
          <a:xfrm>
            <a:off x="1285319" y="3682447"/>
            <a:ext cx="926413" cy="178510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a:ln w="12700">
                  <a:solidFill>
                    <a:srgbClr val="1D9A78"/>
                  </a:solidFill>
                  <a:prstDash val="solid"/>
                </a:ln>
                <a:pattFill prst="pct50">
                  <a:fgClr>
                    <a:srgbClr val="1D9A78"/>
                  </a:fgClr>
                  <a:bgClr>
                    <a:srgbClr val="1D9A78">
                      <a:lumMod val="20000"/>
                      <a:lumOff val="80000"/>
                    </a:srgbClr>
                  </a:bgClr>
                </a:pattFill>
                <a:effectLst>
                  <a:outerShdw dist="38100" dir="2640000" algn="bl" rotWithShape="0">
                    <a:srgbClr val="1D9A78"/>
                  </a:outerShdw>
                </a:effectLst>
                <a:uLnTx/>
                <a:uFillTx/>
                <a:latin typeface="Century Gothic"/>
                <a:ea typeface="+mn-ea"/>
                <a:cs typeface="+mn-cs"/>
              </a:rPr>
              <a:t>?</a:t>
            </a:r>
          </a:p>
        </p:txBody>
      </p:sp>
      <p:sp>
        <p:nvSpPr>
          <p:cNvPr id="9" name="Rectangle 8">
            <a:extLst>
              <a:ext uri="{FF2B5EF4-FFF2-40B4-BE49-F238E27FC236}">
                <a16:creationId xmlns:a16="http://schemas.microsoft.com/office/drawing/2014/main" id="{FF963D6D-4BA7-4A27-80E9-C459CC0FEA34}"/>
              </a:ext>
            </a:extLst>
          </p:cNvPr>
          <p:cNvSpPr/>
          <p:nvPr/>
        </p:nvSpPr>
        <p:spPr>
          <a:xfrm>
            <a:off x="8382744" y="1507744"/>
            <a:ext cx="201369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entury Gothic"/>
                <a:ea typeface="+mn-ea"/>
                <a:cs typeface="+mn-cs"/>
              </a:rPr>
              <a:t>Why?</a:t>
            </a:r>
          </a:p>
        </p:txBody>
      </p:sp>
      <p:sp>
        <p:nvSpPr>
          <p:cNvPr id="10" name="Rectangle 9">
            <a:extLst>
              <a:ext uri="{FF2B5EF4-FFF2-40B4-BE49-F238E27FC236}">
                <a16:creationId xmlns:a16="http://schemas.microsoft.com/office/drawing/2014/main" id="{03108554-0918-4662-9604-E47861B993F5}"/>
              </a:ext>
            </a:extLst>
          </p:cNvPr>
          <p:cNvSpPr/>
          <p:nvPr/>
        </p:nvSpPr>
        <p:spPr>
          <a:xfrm>
            <a:off x="1261051" y="1063807"/>
            <a:ext cx="974947" cy="178510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a:ln w="12700" cmpd="sng">
                  <a:solidFill>
                    <a:srgbClr val="FFC000"/>
                  </a:solidFill>
                  <a:prstDash val="solid"/>
                </a:ln>
                <a:solidFill>
                  <a:srgbClr val="7030A0"/>
                </a:solidFill>
                <a:effectLst>
                  <a:innerShdw blurRad="63500" dist="50800" dir="13500000">
                    <a:prstClr val="black">
                      <a:alpha val="50000"/>
                    </a:prstClr>
                  </a:innerShdw>
                </a:effectLst>
                <a:uLnTx/>
                <a:uFillTx/>
                <a:latin typeface="Century Gothic"/>
                <a:ea typeface="+mn-ea"/>
                <a:cs typeface="+mn-cs"/>
              </a:rPr>
              <a:t>3</a:t>
            </a:r>
          </a:p>
        </p:txBody>
      </p:sp>
      <p:sp>
        <p:nvSpPr>
          <p:cNvPr id="17" name="TextBox 16">
            <a:extLst>
              <a:ext uri="{FF2B5EF4-FFF2-40B4-BE49-F238E27FC236}">
                <a16:creationId xmlns:a16="http://schemas.microsoft.com/office/drawing/2014/main" id="{42360D5B-775E-45AC-A62B-DA1CF3784EB9}"/>
              </a:ext>
            </a:extLst>
          </p:cNvPr>
          <p:cNvSpPr txBox="1"/>
          <p:nvPr/>
        </p:nvSpPr>
        <p:spPr>
          <a:xfrm>
            <a:off x="850015" y="6109264"/>
            <a:ext cx="21001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[question]</a:t>
            </a:r>
          </a:p>
        </p:txBody>
      </p:sp>
      <p:pic>
        <p:nvPicPr>
          <p:cNvPr id="20" name="Picture 19" descr="A red blot on a black background&#10;&#10;Description automatically generated">
            <a:extLst>
              <a:ext uri="{FF2B5EF4-FFF2-40B4-BE49-F238E27FC236}">
                <a16:creationId xmlns:a16="http://schemas.microsoft.com/office/drawing/2014/main" id="{9F54899B-D177-4EB7-B1BA-FF9D7683C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030" y="1830722"/>
            <a:ext cx="2186142" cy="2068295"/>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9" grpId="0"/>
      <p:bldP spid="10"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D61D87A5-8626-40F1-BD07-16D835D2E709}"/>
              </a:ext>
            </a:extLst>
          </p:cNvPr>
          <p:cNvSpPr/>
          <p:nvPr/>
        </p:nvSpPr>
        <p:spPr>
          <a:xfrm>
            <a:off x="3423232" y="822518"/>
            <a:ext cx="4646092" cy="477617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45803" y="298505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1" name="Speech Bubble: Rectangle with Corners Rounded 10">
            <a:extLst>
              <a:ext uri="{FF2B5EF4-FFF2-40B4-BE49-F238E27FC236}">
                <a16:creationId xmlns:a16="http://schemas.microsoft.com/office/drawing/2014/main" id="{786DBC5F-454A-4469-934A-A78EC1D23183}"/>
              </a:ext>
            </a:extLst>
          </p:cNvPr>
          <p:cNvSpPr/>
          <p:nvPr/>
        </p:nvSpPr>
        <p:spPr>
          <a:xfrm>
            <a:off x="8254121" y="2572767"/>
            <a:ext cx="3787151" cy="143198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[r] after a vowel sounds like ‘uh’!</a:t>
            </a:r>
          </a:p>
        </p:txBody>
      </p:sp>
      <p:pic>
        <p:nvPicPr>
          <p:cNvPr id="13" name="Graphic 12" descr="Map with pin with solid fill">
            <a:extLst>
              <a:ext uri="{FF2B5EF4-FFF2-40B4-BE49-F238E27FC236}">
                <a16:creationId xmlns:a16="http://schemas.microsoft.com/office/drawing/2014/main" id="{B2D27264-5D57-4141-B068-1FE75BF7DB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09239" y="873764"/>
            <a:ext cx="2613642" cy="2613642"/>
          </a:xfrm>
          <a:prstGeom prst="rect">
            <a:avLst/>
          </a:prstGeom>
        </p:spPr>
      </p:pic>
      <p:sp>
        <p:nvSpPr>
          <p:cNvPr id="10" name="TextBox 9">
            <a:extLst>
              <a:ext uri="{FF2B5EF4-FFF2-40B4-BE49-F238E27FC236}">
                <a16:creationId xmlns:a16="http://schemas.microsoft.com/office/drawing/2014/main" id="{367A27DA-1E09-4204-8DE3-FA2485AA773B}"/>
              </a:ext>
            </a:extLst>
          </p:cNvPr>
          <p:cNvSpPr txBox="1"/>
          <p:nvPr/>
        </p:nvSpPr>
        <p:spPr>
          <a:xfrm>
            <a:off x="4789179" y="4679275"/>
            <a:ext cx="26136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[place]</a:t>
            </a:r>
          </a:p>
        </p:txBody>
      </p:sp>
    </p:spTree>
    <p:extLst>
      <p:ext uri="{BB962C8B-B14F-4D97-AF65-F5344CB8AC3E}">
        <p14:creationId xmlns:p14="http://schemas.microsoft.com/office/powerpoint/2010/main" val="269171183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
            <a:extLst>
              <a:ext uri="{FF2B5EF4-FFF2-40B4-BE49-F238E27FC236}">
                <a16:creationId xmlns:a16="http://schemas.microsoft.com/office/drawing/2014/main" id="{75E3D9E7-F9ED-4B0B-96E9-4C482E1DF56F}"/>
              </a:ext>
            </a:extLst>
          </p:cNvPr>
          <p:cNvSpPr/>
          <p:nvPr/>
        </p:nvSpPr>
        <p:spPr>
          <a:xfrm>
            <a:off x="3802423" y="1050839"/>
            <a:ext cx="4147387" cy="38922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804900" y="2805445"/>
            <a:ext cx="5940513" cy="20011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9" name="CustomShape 2">
            <a:extLst>
              <a:ext uri="{FF2B5EF4-FFF2-40B4-BE49-F238E27FC236}">
                <a16:creationId xmlns:a16="http://schemas.microsoft.com/office/drawing/2014/main" id="{747AA550-4D53-4CAA-B4B8-AB58D7B48915}"/>
              </a:ext>
            </a:extLst>
          </p:cNvPr>
          <p:cNvSpPr/>
          <p:nvPr/>
        </p:nvSpPr>
        <p:spPr>
          <a:xfrm>
            <a:off x="6384354" y="542282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Tie</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173DD87F-FB3E-47CB-BA8E-2B71E25F682D}"/>
              </a:ext>
            </a:extLst>
          </p:cNvPr>
          <p:cNvSpPr/>
          <p:nvPr/>
        </p:nvSpPr>
        <p:spPr>
          <a:xfrm>
            <a:off x="-849206" y="53886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endPar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1" name="CustomShape 2">
            <a:extLst>
              <a:ext uri="{FF2B5EF4-FFF2-40B4-BE49-F238E27FC236}">
                <a16:creationId xmlns:a16="http://schemas.microsoft.com/office/drawing/2014/main" id="{413044F9-4867-4707-B4D1-F881A04E65CC}"/>
              </a:ext>
            </a:extLst>
          </p:cNvPr>
          <p:cNvSpPr/>
          <p:nvPr/>
        </p:nvSpPr>
        <p:spPr>
          <a:xfrm>
            <a:off x="6446496" y="241476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nen</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CustomShape 2">
            <a:extLst>
              <a:ext uri="{FF2B5EF4-FFF2-40B4-BE49-F238E27FC236}">
                <a16:creationId xmlns:a16="http://schemas.microsoft.com/office/drawing/2014/main" id="{13D8B973-5DBD-4983-A8B7-04C036EE9CF9}"/>
              </a:ext>
            </a:extLst>
          </p:cNvPr>
          <p:cNvSpPr/>
          <p:nvPr/>
        </p:nvSpPr>
        <p:spPr>
          <a:xfrm>
            <a:off x="-577957" y="235911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Fa</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be</a:t>
            </a:r>
          </a:p>
        </p:txBody>
      </p:sp>
      <p:sp>
        <p:nvSpPr>
          <p:cNvPr id="15" name="Speech Bubble: Rectangle with Corners Rounded 14">
            <a:extLst>
              <a:ext uri="{FF2B5EF4-FFF2-40B4-BE49-F238E27FC236}">
                <a16:creationId xmlns:a16="http://schemas.microsoft.com/office/drawing/2014/main" id="{881C37BA-501C-4FD7-8B2A-DD2A22016B48}"/>
              </a:ext>
            </a:extLst>
          </p:cNvPr>
          <p:cNvSpPr/>
          <p:nvPr/>
        </p:nvSpPr>
        <p:spPr>
          <a:xfrm>
            <a:off x="4082185" y="5187583"/>
            <a:ext cx="3787151" cy="1431988"/>
          </a:xfrm>
          <a:prstGeom prst="wedgeRoundRectCallout">
            <a:avLst>
              <a:gd name="adj1" fmla="val -64992"/>
              <a:gd name="adj2" fmla="val 852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When ‘h’ follows a vowel, it makes a long vowel sound.</a:t>
            </a:r>
          </a:p>
        </p:txBody>
      </p:sp>
      <p:pic>
        <p:nvPicPr>
          <p:cNvPr id="2" name="Picture 1">
            <a:extLst>
              <a:ext uri="{FF2B5EF4-FFF2-40B4-BE49-F238E27FC236}">
                <a16:creationId xmlns:a16="http://schemas.microsoft.com/office/drawing/2014/main" id="{F27102C8-BF2D-490D-8610-AE6563DE920B}"/>
              </a:ext>
            </a:extLst>
          </p:cNvPr>
          <p:cNvPicPr>
            <a:picLocks noChangeAspect="1"/>
          </p:cNvPicPr>
          <p:nvPr/>
        </p:nvPicPr>
        <p:blipFill>
          <a:blip r:embed="rId4"/>
          <a:stretch>
            <a:fillRect/>
          </a:stretch>
        </p:blipFill>
        <p:spPr>
          <a:xfrm>
            <a:off x="1513641" y="3996088"/>
            <a:ext cx="1442787" cy="1442787"/>
          </a:xfrm>
          <a:prstGeom prst="rect">
            <a:avLst/>
          </a:prstGeom>
        </p:spPr>
      </p:pic>
      <p:pic>
        <p:nvPicPr>
          <p:cNvPr id="4" name="Picture 3">
            <a:extLst>
              <a:ext uri="{FF2B5EF4-FFF2-40B4-BE49-F238E27FC236}">
                <a16:creationId xmlns:a16="http://schemas.microsoft.com/office/drawing/2014/main" id="{D9B5E604-F1EB-46D5-8528-0A2C2E26BDD1}"/>
              </a:ext>
            </a:extLst>
          </p:cNvPr>
          <p:cNvPicPr>
            <a:picLocks noChangeAspect="1"/>
          </p:cNvPicPr>
          <p:nvPr/>
        </p:nvPicPr>
        <p:blipFill>
          <a:blip r:embed="rId5"/>
          <a:stretch>
            <a:fillRect/>
          </a:stretch>
        </p:blipFill>
        <p:spPr>
          <a:xfrm>
            <a:off x="8877608" y="3578645"/>
            <a:ext cx="954004" cy="1908008"/>
          </a:xfrm>
          <a:prstGeom prst="rect">
            <a:avLst/>
          </a:prstGeom>
        </p:spPr>
      </p:pic>
      <p:grpSp>
        <p:nvGrpSpPr>
          <p:cNvPr id="17" name="Group 16">
            <a:extLst>
              <a:ext uri="{FF2B5EF4-FFF2-40B4-BE49-F238E27FC236}">
                <a16:creationId xmlns:a16="http://schemas.microsoft.com/office/drawing/2014/main" id="{83022917-49A1-4254-8DA6-B6805FC3FA58}"/>
              </a:ext>
            </a:extLst>
          </p:cNvPr>
          <p:cNvGrpSpPr/>
          <p:nvPr/>
        </p:nvGrpSpPr>
        <p:grpSpPr>
          <a:xfrm>
            <a:off x="8745413" y="1236682"/>
            <a:ext cx="1227525" cy="1161011"/>
            <a:chOff x="6896100" y="1604401"/>
            <a:chExt cx="1227525" cy="1161011"/>
          </a:xfrm>
        </p:grpSpPr>
        <p:pic>
          <p:nvPicPr>
            <p:cNvPr id="18" name="Graphic 17" descr="Classroom with solid fill">
              <a:extLst>
                <a:ext uri="{FF2B5EF4-FFF2-40B4-BE49-F238E27FC236}">
                  <a16:creationId xmlns:a16="http://schemas.microsoft.com/office/drawing/2014/main" id="{B52F2BFC-0EBC-4A30-9650-EEC83987DC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2663" y="1703766"/>
              <a:ext cx="914400" cy="914400"/>
            </a:xfrm>
            <a:prstGeom prst="rect">
              <a:avLst/>
            </a:prstGeom>
          </p:spPr>
        </p:pic>
        <p:sp>
          <p:nvSpPr>
            <p:cNvPr id="19" name="Flowchart: Connector 18">
              <a:extLst>
                <a:ext uri="{FF2B5EF4-FFF2-40B4-BE49-F238E27FC236}">
                  <a16:creationId xmlns:a16="http://schemas.microsoft.com/office/drawing/2014/main" id="{8E0CBDB2-125C-435B-85A6-B3AFDAEB277A}"/>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grpSp>
      <p:pic>
        <p:nvPicPr>
          <p:cNvPr id="13" name="Picture 12">
            <a:extLst>
              <a:ext uri="{FF2B5EF4-FFF2-40B4-BE49-F238E27FC236}">
                <a16:creationId xmlns:a16="http://schemas.microsoft.com/office/drawing/2014/main" id="{C9AFE977-6B5B-4F3E-AFCC-6426D90E7A6A}"/>
              </a:ext>
            </a:extLst>
          </p:cNvPr>
          <p:cNvPicPr>
            <a:picLocks noChangeAspect="1"/>
          </p:cNvPicPr>
          <p:nvPr/>
        </p:nvPicPr>
        <p:blipFill>
          <a:blip r:embed="rId8"/>
          <a:stretch>
            <a:fillRect/>
          </a:stretch>
        </p:blipFill>
        <p:spPr>
          <a:xfrm>
            <a:off x="1651771" y="1129615"/>
            <a:ext cx="1304657" cy="1268078"/>
          </a:xfrm>
          <a:prstGeom prst="rect">
            <a:avLst/>
          </a:prstGeom>
        </p:spPr>
      </p:pic>
      <p:pic>
        <p:nvPicPr>
          <p:cNvPr id="24" name="Graphic 23" descr="Map with pin with solid fill">
            <a:extLst>
              <a:ext uri="{FF2B5EF4-FFF2-40B4-BE49-F238E27FC236}">
                <a16:creationId xmlns:a16="http://schemas.microsoft.com/office/drawing/2014/main" id="{8214C689-D94E-4852-AE88-25A16D4A3B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16526" y="733522"/>
            <a:ext cx="2613642" cy="2613642"/>
          </a:xfrm>
          <a:prstGeom prst="rect">
            <a:avLst/>
          </a:prstGeom>
        </p:spPr>
      </p:pic>
      <p:sp>
        <p:nvSpPr>
          <p:cNvPr id="25" name="TextBox 24">
            <a:extLst>
              <a:ext uri="{FF2B5EF4-FFF2-40B4-BE49-F238E27FC236}">
                <a16:creationId xmlns:a16="http://schemas.microsoft.com/office/drawing/2014/main" id="{F7438F7C-E397-4D9C-AEC6-7709D60933CE}"/>
              </a:ext>
            </a:extLst>
          </p:cNvPr>
          <p:cNvSpPr txBox="1"/>
          <p:nvPr/>
        </p:nvSpPr>
        <p:spPr>
          <a:xfrm>
            <a:off x="4951566" y="4262276"/>
            <a:ext cx="26136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[place]</a:t>
            </a:r>
          </a:p>
        </p:txBody>
      </p:sp>
      <p:sp>
        <p:nvSpPr>
          <p:cNvPr id="26" name="TextBox 25">
            <a:extLst>
              <a:ext uri="{FF2B5EF4-FFF2-40B4-BE49-F238E27FC236}">
                <a16:creationId xmlns:a16="http://schemas.microsoft.com/office/drawing/2014/main" id="{E9D99EAD-93AA-4FD4-8C16-82DD62E3F390}"/>
              </a:ext>
            </a:extLst>
          </p:cNvPr>
          <p:cNvSpPr txBox="1"/>
          <p:nvPr/>
        </p:nvSpPr>
        <p:spPr>
          <a:xfrm>
            <a:off x="452360" y="6359007"/>
            <a:ext cx="37034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[clock, watch, o’clock]</a:t>
            </a:r>
          </a:p>
        </p:txBody>
      </p:sp>
    </p:spTree>
    <p:extLst>
      <p:ext uri="{BB962C8B-B14F-4D97-AF65-F5344CB8AC3E}">
        <p14:creationId xmlns:p14="http://schemas.microsoft.com/office/powerpoint/2010/main" val="81453874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530" y="1877744"/>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559630"/>
            <a:ext cx="10182257" cy="39636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	[r] </a:t>
            </a:r>
            <a:r>
              <a:rPr lang="es-AR" sz="3200" b="1" dirty="0" err="1">
                <a:solidFill>
                  <a:srgbClr val="002060"/>
                </a:solidFill>
                <a:latin typeface="Century Gothic" panose="020B0502020202020204" pitchFamily="34" charset="0"/>
                <a:cs typeface="Arial"/>
                <a:sym typeface="Arial"/>
              </a:rPr>
              <a:t>like</a:t>
            </a:r>
            <a:r>
              <a:rPr lang="es-AR" sz="3200" b="1" dirty="0">
                <a:solidFill>
                  <a:srgbClr val="002060"/>
                </a:solidFill>
                <a:latin typeface="Century Gothic" panose="020B0502020202020204" pitchFamily="34" charset="0"/>
                <a:cs typeface="Arial"/>
                <a:sym typeface="Arial"/>
              </a:rPr>
              <a:t> ‘</a:t>
            </a:r>
            <a:r>
              <a:rPr lang="es-AR" sz="3200" b="1" dirty="0" err="1">
                <a:solidFill>
                  <a:srgbClr val="FF0066"/>
                </a:solidFill>
                <a:latin typeface="Century Gothic" panose="020B0502020202020204" pitchFamily="34" charset="0"/>
                <a:cs typeface="Arial"/>
                <a:sym typeface="Arial"/>
              </a:rPr>
              <a:t>r</a:t>
            </a:r>
            <a:r>
              <a:rPr lang="es-AR" sz="3200" b="1" dirty="0" err="1">
                <a:solidFill>
                  <a:srgbClr val="002060"/>
                </a:solidFill>
                <a:latin typeface="Century Gothic" panose="020B0502020202020204" pitchFamily="34" charset="0"/>
                <a:cs typeface="Arial"/>
                <a:sym typeface="Arial"/>
              </a:rPr>
              <a:t>ot</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or</a:t>
            </a:r>
            <a:r>
              <a:rPr lang="es-AR" sz="3200" b="1" dirty="0">
                <a:solidFill>
                  <a:srgbClr val="002060"/>
                </a:solidFill>
                <a:latin typeface="Century Gothic" panose="020B0502020202020204" pitchFamily="34" charset="0"/>
                <a:cs typeface="Arial"/>
                <a:sym typeface="Arial"/>
              </a:rPr>
              <a:t> [r] </a:t>
            </a:r>
            <a:r>
              <a:rPr lang="es-AR" sz="3200" b="1" dirty="0" err="1">
                <a:solidFill>
                  <a:srgbClr val="002060"/>
                </a:solidFill>
                <a:latin typeface="Century Gothic" panose="020B0502020202020204" pitchFamily="34" charset="0"/>
                <a:cs typeface="Arial"/>
                <a:sym typeface="Arial"/>
              </a:rPr>
              <a:t>like</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a:t>
            </a:r>
            <a:r>
              <a:rPr lang="es-AR" sz="3200" b="1" dirty="0" err="1">
                <a:solidFill>
                  <a:srgbClr val="FF0066"/>
                </a:solidFill>
                <a:latin typeface="Century Gothic" panose="020B0502020202020204" pitchFamily="34" charset="0"/>
                <a:cs typeface="Arial"/>
                <a:sym typeface="Arial"/>
              </a:rPr>
              <a:t>r</a:t>
            </a:r>
            <a:r>
              <a:rPr lang="es-AR" sz="3200" b="1" dirty="0" err="1">
                <a:solidFill>
                  <a:srgbClr val="002060"/>
                </a:solidFill>
                <a:latin typeface="Century Gothic" panose="020B0502020202020204" pitchFamily="34" charset="0"/>
                <a:cs typeface="Arial"/>
                <a:sym typeface="Arial"/>
              </a:rPr>
              <a:t>t</a:t>
            </a:r>
            <a:r>
              <a:rPr lang="es-AR" sz="3200" b="1" dirty="0">
                <a:solidFill>
                  <a:srgbClr val="002060"/>
                </a:solidFill>
                <a:latin typeface="Century Gothic" panose="020B0502020202020204" pitchFamily="34" charset="0"/>
                <a:cs typeface="Arial"/>
                <a:sym typeface="Arial"/>
              </a:rPr>
              <a:t>’?</a:t>
            </a:r>
            <a:br>
              <a:rPr lang="es-AR" sz="3200" b="1" dirty="0">
                <a:latin typeface="Century Gothic" panose="020B0502020202020204" pitchFamily="34" charset="0"/>
                <a:cs typeface="Arial"/>
                <a:sym typeface="Arial"/>
              </a:rPr>
            </a:br>
            <a:br>
              <a:rPr lang="es-AR" sz="3200" b="1" dirty="0">
                <a:latin typeface="Century Gothic" panose="020B0502020202020204" pitchFamily="34" charset="0"/>
                <a:cs typeface="Arial"/>
                <a:sym typeface="Arial"/>
              </a:rPr>
            </a:br>
            <a:r>
              <a:rPr lang="es-AR" sz="3200" b="1" dirty="0" err="1">
                <a:solidFill>
                  <a:srgbClr val="002060"/>
                </a:solidFill>
                <a:latin typeface="Century Gothic" panose="020B0502020202020204" pitchFamily="34" charset="0"/>
                <a:cs typeface="Arial"/>
                <a:sym typeface="Arial"/>
              </a:rPr>
              <a:t>Which</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word</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is</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the</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odd</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one</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out</a:t>
            </a:r>
            <a:r>
              <a:rPr lang="es-AR" sz="3200" b="1" dirty="0">
                <a:solidFill>
                  <a:srgbClr val="002060"/>
                </a:solidFill>
                <a:latin typeface="Century Gothic" panose="020B0502020202020204" pitchFamily="34" charset="0"/>
                <a:cs typeface="Arial"/>
                <a:sym typeface="Arial"/>
              </a:rPr>
              <a:t> in </a:t>
            </a:r>
            <a:r>
              <a:rPr lang="es-AR" sz="3200" b="1" dirty="0" err="1">
                <a:solidFill>
                  <a:srgbClr val="002060"/>
                </a:solidFill>
                <a:latin typeface="Century Gothic" panose="020B0502020202020204" pitchFamily="34" charset="0"/>
                <a:cs typeface="Arial"/>
                <a:sym typeface="Arial"/>
              </a:rPr>
              <a:t>each</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row</a:t>
            </a:r>
            <a:r>
              <a:rPr lang="es-AR" sz="3200" b="1" dirty="0">
                <a:solidFill>
                  <a:srgbClr val="002060"/>
                </a:solidFill>
                <a:latin typeface="Century Gothic" panose="020B0502020202020204" pitchFamily="34" charset="0"/>
                <a:cs typeface="Arial"/>
                <a:sym typeface="Arial"/>
              </a:rPr>
              <a:t>?</a:t>
            </a:r>
            <a:endParaRPr lang="en-GB" sz="3200" dirty="0">
              <a:solidFill>
                <a:srgbClr val="002060"/>
              </a:solidFill>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graphicFrame>
        <p:nvGraphicFramePr>
          <p:cNvPr id="32" name="Table 7">
            <a:extLst>
              <a:ext uri="{FF2B5EF4-FFF2-40B4-BE49-F238E27FC236}">
                <a16:creationId xmlns:a16="http://schemas.microsoft.com/office/drawing/2014/main" id="{97F6CCD8-E3AC-4ABE-82F2-E317E9465436}"/>
              </a:ext>
            </a:extLst>
          </p:cNvPr>
          <p:cNvGraphicFramePr>
            <a:graphicFrameLocks noGrp="1"/>
          </p:cNvGraphicFramePr>
          <p:nvPr>
            <p:extLst>
              <p:ext uri="{D42A27DB-BD31-4B8C-83A1-F6EECF244321}">
                <p14:modId xmlns:p14="http://schemas.microsoft.com/office/powerpoint/2010/main" val="235490856"/>
              </p:ext>
            </p:extLst>
          </p:nvPr>
        </p:nvGraphicFramePr>
        <p:xfrm>
          <a:off x="698349" y="1594142"/>
          <a:ext cx="8826724" cy="4192813"/>
        </p:xfrm>
        <a:graphic>
          <a:graphicData uri="http://schemas.openxmlformats.org/drawingml/2006/table">
            <a:tbl>
              <a:tblPr firstRow="1" bandRow="1">
                <a:tableStyleId>{5940675A-B579-460E-94D1-54222C63F5DA}</a:tableStyleId>
              </a:tblPr>
              <a:tblGrid>
                <a:gridCol w="573377">
                  <a:extLst>
                    <a:ext uri="{9D8B030D-6E8A-4147-A177-3AD203B41FA5}">
                      <a16:colId xmlns:a16="http://schemas.microsoft.com/office/drawing/2014/main" val="3409365632"/>
                    </a:ext>
                  </a:extLst>
                </a:gridCol>
                <a:gridCol w="2578332">
                  <a:extLst>
                    <a:ext uri="{9D8B030D-6E8A-4147-A177-3AD203B41FA5}">
                      <a16:colId xmlns:a16="http://schemas.microsoft.com/office/drawing/2014/main" val="2989945808"/>
                    </a:ext>
                  </a:extLst>
                </a:gridCol>
                <a:gridCol w="2947231">
                  <a:extLst>
                    <a:ext uri="{9D8B030D-6E8A-4147-A177-3AD203B41FA5}">
                      <a16:colId xmlns:a16="http://schemas.microsoft.com/office/drawing/2014/main" val="953616461"/>
                    </a:ext>
                  </a:extLst>
                </a:gridCol>
                <a:gridCol w="2727784">
                  <a:extLst>
                    <a:ext uri="{9D8B030D-6E8A-4147-A177-3AD203B41FA5}">
                      <a16:colId xmlns:a16="http://schemas.microsoft.com/office/drawing/2014/main" val="3315663170"/>
                    </a:ext>
                  </a:extLst>
                </a:gridCol>
              </a:tblGrid>
              <a:tr h="649708">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Frau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wahr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Freitag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nur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morgen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April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mehr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hören</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rund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Jahr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Frage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kurz</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klar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sprechen</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Paar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Prozent</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früh</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warten</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4" name="Rectangle: Rounded Corners 3">
            <a:extLst>
              <a:ext uri="{FF2B5EF4-FFF2-40B4-BE49-F238E27FC236}">
                <a16:creationId xmlns:a16="http://schemas.microsoft.com/office/drawing/2014/main" id="{C1363AFF-931E-4D38-8BEB-ED4FAB28E0DF}"/>
              </a:ext>
            </a:extLst>
          </p:cNvPr>
          <p:cNvSpPr/>
          <p:nvPr/>
        </p:nvSpPr>
        <p:spPr>
          <a:xfrm>
            <a:off x="3893298" y="1655570"/>
            <a:ext cx="867545" cy="4949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66"/>
              </a:solidFill>
              <a:effectLst/>
              <a:uLnTx/>
              <a:uFillTx/>
              <a:latin typeface="Arial"/>
              <a:ea typeface="+mn-ea"/>
              <a:cs typeface="+mn-cs"/>
            </a:endParaRPr>
          </a:p>
        </p:txBody>
      </p:sp>
      <p:sp>
        <p:nvSpPr>
          <p:cNvPr id="33" name="Rectangle: Rounded Corners 32">
            <a:extLst>
              <a:ext uri="{FF2B5EF4-FFF2-40B4-BE49-F238E27FC236}">
                <a16:creationId xmlns:a16="http://schemas.microsoft.com/office/drawing/2014/main" id="{19E9D96C-7A7B-402B-A04F-39D99E8E3B53}"/>
              </a:ext>
            </a:extLst>
          </p:cNvPr>
          <p:cNvSpPr/>
          <p:nvPr/>
        </p:nvSpPr>
        <p:spPr>
          <a:xfrm>
            <a:off x="6843303" y="2369057"/>
            <a:ext cx="819767"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66"/>
              </a:solidFill>
              <a:effectLst/>
              <a:uLnTx/>
              <a:uFillTx/>
              <a:latin typeface="Arial"/>
              <a:ea typeface="+mn-ea"/>
              <a:cs typeface="+mn-cs"/>
            </a:endParaRPr>
          </a:p>
        </p:txBody>
      </p:sp>
      <p:sp>
        <p:nvSpPr>
          <p:cNvPr id="34" name="Rectangle: Rounded Corners 33">
            <a:extLst>
              <a:ext uri="{FF2B5EF4-FFF2-40B4-BE49-F238E27FC236}">
                <a16:creationId xmlns:a16="http://schemas.microsoft.com/office/drawing/2014/main" id="{2D6837B9-879C-4EB4-A18E-27B980DFBF9A}"/>
              </a:ext>
            </a:extLst>
          </p:cNvPr>
          <p:cNvSpPr/>
          <p:nvPr/>
        </p:nvSpPr>
        <p:spPr>
          <a:xfrm>
            <a:off x="1287985" y="3071932"/>
            <a:ext cx="921118"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66"/>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92F9F4A1-7565-4BA0-8226-336C84B7C8EA}"/>
              </a:ext>
            </a:extLst>
          </p:cNvPr>
          <p:cNvSpPr/>
          <p:nvPr/>
        </p:nvSpPr>
        <p:spPr>
          <a:xfrm>
            <a:off x="3892409" y="3774694"/>
            <a:ext cx="1123074"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66"/>
              </a:solidFill>
              <a:effectLst/>
              <a:uLnTx/>
              <a:uFillTx/>
              <a:latin typeface="Arial"/>
              <a:ea typeface="+mn-ea"/>
              <a:cs typeface="+mn-cs"/>
            </a:endParaRPr>
          </a:p>
        </p:txBody>
      </p:sp>
      <p:sp>
        <p:nvSpPr>
          <p:cNvPr id="36" name="Rectangle: Rounded Corners 35">
            <a:extLst>
              <a:ext uri="{FF2B5EF4-FFF2-40B4-BE49-F238E27FC236}">
                <a16:creationId xmlns:a16="http://schemas.microsoft.com/office/drawing/2014/main" id="{56C93CD2-A90C-4669-893F-61F4129D8B1B}"/>
              </a:ext>
            </a:extLst>
          </p:cNvPr>
          <p:cNvSpPr/>
          <p:nvPr/>
        </p:nvSpPr>
        <p:spPr>
          <a:xfrm>
            <a:off x="3893898" y="4479267"/>
            <a:ext cx="1627171"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66"/>
              </a:solidFill>
              <a:effectLst/>
              <a:uLnTx/>
              <a:uFillTx/>
              <a:latin typeface="Arial"/>
              <a:ea typeface="+mn-ea"/>
              <a:cs typeface="+mn-cs"/>
            </a:endParaRPr>
          </a:p>
        </p:txBody>
      </p:sp>
      <p:sp>
        <p:nvSpPr>
          <p:cNvPr id="37" name="Rectangle: Rounded Corners 36">
            <a:extLst>
              <a:ext uri="{FF2B5EF4-FFF2-40B4-BE49-F238E27FC236}">
                <a16:creationId xmlns:a16="http://schemas.microsoft.com/office/drawing/2014/main" id="{C4CEF579-0E4A-4380-99E6-BF0AB440025A}"/>
              </a:ext>
            </a:extLst>
          </p:cNvPr>
          <p:cNvSpPr/>
          <p:nvPr/>
        </p:nvSpPr>
        <p:spPr>
          <a:xfrm>
            <a:off x="6843304" y="5163904"/>
            <a:ext cx="1187514"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66"/>
              </a:solidFill>
              <a:effectLst/>
              <a:uLnTx/>
              <a:uFillTx/>
              <a:latin typeface="Arial"/>
              <a:ea typeface="+mn-ea"/>
              <a:cs typeface="+mn-cs"/>
            </a:endParaRPr>
          </a:p>
        </p:txBody>
      </p:sp>
      <p:sp>
        <p:nvSpPr>
          <p:cNvPr id="23" name="CustomShape 23">
            <a:extLst>
              <a:ext uri="{FF2B5EF4-FFF2-40B4-BE49-F238E27FC236}">
                <a16:creationId xmlns:a16="http://schemas.microsoft.com/office/drawing/2014/main" id="{97FA3195-4F61-4EFC-B1A4-83EAB8668412}"/>
              </a:ext>
            </a:extLst>
          </p:cNvPr>
          <p:cNvSpPr/>
          <p:nvPr/>
        </p:nvSpPr>
        <p:spPr>
          <a:xfrm>
            <a:off x="125538" y="17225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4" name="CustomShape 23">
            <a:extLst>
              <a:ext uri="{FF2B5EF4-FFF2-40B4-BE49-F238E27FC236}">
                <a16:creationId xmlns:a16="http://schemas.microsoft.com/office/drawing/2014/main" id="{8B31BC54-E902-417D-B37A-FACCF3222F10}"/>
              </a:ext>
            </a:extLst>
          </p:cNvPr>
          <p:cNvSpPr/>
          <p:nvPr/>
        </p:nvSpPr>
        <p:spPr>
          <a:xfrm>
            <a:off x="125538" y="23575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5" name="CustomShape 23">
            <a:extLst>
              <a:ext uri="{FF2B5EF4-FFF2-40B4-BE49-F238E27FC236}">
                <a16:creationId xmlns:a16="http://schemas.microsoft.com/office/drawing/2014/main" id="{0ACBDE34-30AF-47F0-B134-E64A1C63102C}"/>
              </a:ext>
            </a:extLst>
          </p:cNvPr>
          <p:cNvSpPr/>
          <p:nvPr/>
        </p:nvSpPr>
        <p:spPr>
          <a:xfrm>
            <a:off x="125538" y="29925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6" name="CustomShape 23">
            <a:extLst>
              <a:ext uri="{FF2B5EF4-FFF2-40B4-BE49-F238E27FC236}">
                <a16:creationId xmlns:a16="http://schemas.microsoft.com/office/drawing/2014/main" id="{09CC5677-4C15-44C9-B9F8-C4C552B621D6}"/>
              </a:ext>
            </a:extLst>
          </p:cNvPr>
          <p:cNvSpPr/>
          <p:nvPr/>
        </p:nvSpPr>
        <p:spPr>
          <a:xfrm>
            <a:off x="125538" y="37501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7" name="CustomShape 23">
            <a:extLst>
              <a:ext uri="{FF2B5EF4-FFF2-40B4-BE49-F238E27FC236}">
                <a16:creationId xmlns:a16="http://schemas.microsoft.com/office/drawing/2014/main" id="{CC706779-47AF-47B9-AFBD-E843B291F9E8}"/>
              </a:ext>
            </a:extLst>
          </p:cNvPr>
          <p:cNvSpPr/>
          <p:nvPr/>
        </p:nvSpPr>
        <p:spPr>
          <a:xfrm>
            <a:off x="125538" y="445475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8" name="CustomShape 23">
            <a:extLst>
              <a:ext uri="{FF2B5EF4-FFF2-40B4-BE49-F238E27FC236}">
                <a16:creationId xmlns:a16="http://schemas.microsoft.com/office/drawing/2014/main" id="{C71CB911-76F0-44DB-A998-17399214AAD9}"/>
              </a:ext>
            </a:extLst>
          </p:cNvPr>
          <p:cNvSpPr/>
          <p:nvPr/>
        </p:nvSpPr>
        <p:spPr>
          <a:xfrm>
            <a:off x="125538" y="518378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026" name="Picture 2" descr="Free exit only sign vector">
            <a:extLst>
              <a:ext uri="{FF2B5EF4-FFF2-40B4-BE49-F238E27FC236}">
                <a16:creationId xmlns:a16="http://schemas.microsoft.com/office/drawing/2014/main" id="{45BF3311-E424-EC75-AAF2-3D9F6EBB12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630"/>
          <a:stretch/>
        </p:blipFill>
        <p:spPr bwMode="auto">
          <a:xfrm>
            <a:off x="2389154" y="1987616"/>
            <a:ext cx="1302027" cy="12198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add plus icon vector">
            <a:extLst>
              <a:ext uri="{FF2B5EF4-FFF2-40B4-BE49-F238E27FC236}">
                <a16:creationId xmlns:a16="http://schemas.microsoft.com/office/drawing/2014/main" id="{CA49A850-FA36-09CC-5484-4ACC11AC67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1740" y="3042769"/>
            <a:ext cx="553351" cy="5533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D6E3349-FD2F-C067-3227-390BD03388CD}"/>
              </a:ext>
            </a:extLst>
          </p:cNvPr>
          <p:cNvSpPr txBox="1"/>
          <p:nvPr/>
        </p:nvSpPr>
        <p:spPr>
          <a:xfrm>
            <a:off x="2211233" y="3119390"/>
            <a:ext cx="103911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[more]</a:t>
            </a:r>
          </a:p>
        </p:txBody>
      </p:sp>
      <p:pic>
        <p:nvPicPr>
          <p:cNvPr id="1030" name="Picture 6" descr="Free seasons four seasons tree vector">
            <a:extLst>
              <a:ext uri="{FF2B5EF4-FFF2-40B4-BE49-F238E27FC236}">
                <a16:creationId xmlns:a16="http://schemas.microsoft.com/office/drawing/2014/main" id="{DC720495-3114-E619-2989-78328D8249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6632" y="3689581"/>
            <a:ext cx="1548189" cy="7740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question question mark symbol vector">
            <a:extLst>
              <a:ext uri="{FF2B5EF4-FFF2-40B4-BE49-F238E27FC236}">
                <a16:creationId xmlns:a16="http://schemas.microsoft.com/office/drawing/2014/main" id="{2C5EE28E-EFAA-0E6D-9F8C-D287141033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614900"/>
            <a:ext cx="354368" cy="7087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hand language body vector">
            <a:extLst>
              <a:ext uri="{FF2B5EF4-FFF2-40B4-BE49-F238E27FC236}">
                <a16:creationId xmlns:a16="http://schemas.microsoft.com/office/drawing/2014/main" id="{D481B9F7-5BD7-4111-CB5A-C9C8F567398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659" b="54899" l="24141" r="85938">
                        <a14:foregroundMark x1="78672" y1="54899" x2="78672" y2="54899"/>
                        <a14:foregroundMark x1="85938" y1="51605" x2="85938" y2="51605"/>
                        <a14:foregroundMark x1="25078" y1="30828" x2="25078" y2="30828"/>
                        <a14:foregroundMark x1="24844" y1="22466" x2="24844" y2="22466"/>
                        <a14:foregroundMark x1="25781" y1="30574" x2="25781" y2="30574"/>
                        <a14:foregroundMark x1="25078" y1="31081" x2="25078" y2="31081"/>
                        <a14:foregroundMark x1="24141" y1="30828" x2="24141" y2="30828"/>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18050" r="11970" b="42319"/>
          <a:stretch/>
        </p:blipFill>
        <p:spPr bwMode="auto">
          <a:xfrm>
            <a:off x="7927825" y="3569984"/>
            <a:ext cx="945968" cy="7212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couples pictogram gay vector">
            <a:extLst>
              <a:ext uri="{FF2B5EF4-FFF2-40B4-BE49-F238E27FC236}">
                <a16:creationId xmlns:a16="http://schemas.microsoft.com/office/drawing/2014/main" id="{0969FBAB-01EF-2E4C-847A-56BDB528D0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8437" y="4397961"/>
            <a:ext cx="866522" cy="66009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mathematics percentage symbol vector">
            <a:extLst>
              <a:ext uri="{FF2B5EF4-FFF2-40B4-BE49-F238E27FC236}">
                <a16:creationId xmlns:a16="http://schemas.microsoft.com/office/drawing/2014/main" id="{F896FB6C-881D-BFA0-E8C7-04D2EA1474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36186" y="5143789"/>
            <a:ext cx="572327" cy="61718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room person time vector">
            <a:extLst>
              <a:ext uri="{FF2B5EF4-FFF2-40B4-BE49-F238E27FC236}">
                <a16:creationId xmlns:a16="http://schemas.microsoft.com/office/drawing/2014/main" id="{16165576-412B-5ABF-E619-FAEF096C5C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4811" y="5105349"/>
            <a:ext cx="515488" cy="67461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ree daily activities routines personal care illustration">
            <a:extLst>
              <a:ext uri="{FF2B5EF4-FFF2-40B4-BE49-F238E27FC236}">
                <a16:creationId xmlns:a16="http://schemas.microsoft.com/office/drawing/2014/main" id="{C264428C-2351-9AFA-26E3-5540784AAC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21172" y="4855407"/>
            <a:ext cx="809614" cy="887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03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8"/>
                    </p:tgtEl>
                  </p:cond>
                </p:stCondLst>
                <p:endSync evt="end" delay="0">
                  <p:rtn val="all"/>
                </p:endSync>
                <p:childTnLst>
                  <p:par>
                    <p:cTn id="40" fill="hold">
                      <p:stCondLst>
                        <p:cond delay="0"/>
                      </p:stCondLst>
                      <p:childTnLst>
                        <p:par>
                          <p:cTn id="41" fill="hold">
                            <p:stCondLst>
                              <p:cond delay="0"/>
                            </p:stCondLst>
                            <p:childTnLst>
                              <p:par>
                                <p:cTn id="42" presetID="12" presetClass="exit" presetSubtype="4" fill="remove" grpId="0" nodeType="clickEffect">
                                  <p:stCondLst>
                                    <p:cond delay="0"/>
                                  </p:stCondLst>
                                  <p:childTnLst>
                                    <p:anim calcmode="lin" valueType="num">
                                      <p:cBhvr additive="base">
                                        <p:cTn id="43" dur="59000"/>
                                        <p:tgtEl>
                                          <p:spTgt spid="42"/>
                                        </p:tgtEl>
                                        <p:attrNameLst>
                                          <p:attrName>ppt_y</p:attrName>
                                        </p:attrNameLst>
                                      </p:cBhvr>
                                      <p:tavLst>
                                        <p:tav tm="0">
                                          <p:val>
                                            <p:strVal val="#ppt_y"/>
                                          </p:val>
                                        </p:tav>
                                        <p:tav tm="100000">
                                          <p:val>
                                            <p:strVal val="#ppt_y+#ppt_h*1.125000"/>
                                          </p:val>
                                        </p:tav>
                                      </p:tavLst>
                                    </p:anim>
                                    <p:animEffect transition="out" filter="wipe(down)">
                                      <p:cBhvr>
                                        <p:cTn id="44" dur="59000"/>
                                        <p:tgtEl>
                                          <p:spTgt spid="42"/>
                                        </p:tgtEl>
                                      </p:cBhvr>
                                    </p:animEffect>
                                    <p:set>
                                      <p:cBhvr>
                                        <p:cTn id="45"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4"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1277600" y="86527"/>
            <a:ext cx="822104" cy="774847"/>
          </a:xfrm>
          <a:prstGeom prst="rect">
            <a:avLst/>
          </a:prstGeom>
          <a:ln>
            <a:noFill/>
          </a:ln>
        </p:spPr>
      </p:pic>
      <p:sp>
        <p:nvSpPr>
          <p:cNvPr id="90" name="CustomShape 3"/>
          <p:cNvSpPr/>
          <p:nvPr/>
        </p:nvSpPr>
        <p:spPr>
          <a:xfrm>
            <a:off x="175020" y="79471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Compare the word order: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rPr>
              <a:t>Time adverbs</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64064" y="322479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In German the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time</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adverb</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often comes straight after the verb.</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492174" y="1508530"/>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arbeit</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dienstags</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4"/>
          <a:stretch/>
        </p:blipFill>
        <p:spPr>
          <a:xfrm>
            <a:off x="5995804" y="1428525"/>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729960" y="150502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work with </a:t>
            </a:r>
            <a:r>
              <a:rPr kumimoji="0" lang="en-GB" sz="26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Lias</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on Tuesdays</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4" name="Google Shape;183;p8">
            <a:extLst>
              <a:ext uri="{FF2B5EF4-FFF2-40B4-BE49-F238E27FC236}">
                <a16:creationId xmlns:a16="http://schemas.microsoft.com/office/drawing/2014/main" id="{68542E1E-2302-42DD-A4EA-7105993658EF}"/>
              </a:ext>
            </a:extLst>
          </p:cNvPr>
          <p:cNvPicPr/>
          <p:nvPr/>
        </p:nvPicPr>
        <p:blipFill>
          <a:blip r:embed="rId4"/>
          <a:stretch/>
        </p:blipFill>
        <p:spPr>
          <a:xfrm>
            <a:off x="6096000" y="4059127"/>
            <a:ext cx="633960" cy="671040"/>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6885485" y="412321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use the bike </a:t>
            </a:r>
            <a:r>
              <a:rPr kumimoji="0" lang="en-GB" sz="2600" b="1" i="0" u="sng"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on Thursdays</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4">
            <a:extLst>
              <a:ext uri="{FF2B5EF4-FFF2-40B4-BE49-F238E27FC236}">
                <a16:creationId xmlns:a16="http://schemas.microsoft.com/office/drawing/2014/main" id="{119E07B2-816D-4713-93F9-AB63BD2AD9D2}"/>
              </a:ext>
            </a:extLst>
          </p:cNvPr>
          <p:cNvSpPr/>
          <p:nvPr/>
        </p:nvSpPr>
        <p:spPr>
          <a:xfrm>
            <a:off x="108539" y="4120217"/>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benutz</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donnerstags</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das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Fahrrad</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CustomShape 3">
            <a:extLst>
              <a:ext uri="{FF2B5EF4-FFF2-40B4-BE49-F238E27FC236}">
                <a16:creationId xmlns:a16="http://schemas.microsoft.com/office/drawing/2014/main" id="{4C1E31B6-BB12-4B33-88C5-0B561D694045}"/>
              </a:ext>
            </a:extLst>
          </p:cNvPr>
          <p:cNvSpPr/>
          <p:nvPr/>
        </p:nvSpPr>
        <p:spPr>
          <a:xfrm>
            <a:off x="175020" y="5842978"/>
            <a:ext cx="120169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In English the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time</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adverb</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often comes at the end of the sentence.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descr="A picture containing clipart&#10;&#10;Description automatically generated">
            <a:extLst>
              <a:ext uri="{FF2B5EF4-FFF2-40B4-BE49-F238E27FC236}">
                <a16:creationId xmlns:a16="http://schemas.microsoft.com/office/drawing/2014/main" id="{ADE9233E-F0D1-49F7-A5B3-B482C2860A65}"/>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25116" y="4638257"/>
            <a:ext cx="1470828" cy="1033782"/>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A667477A-33F4-4882-9321-9F39EC296303}"/>
              </a:ext>
            </a:extLst>
          </p:cNvPr>
          <p:cNvPicPr>
            <a:picLocks noChangeAspect="1"/>
          </p:cNvPicPr>
          <p:nvPr/>
        </p:nvPicPr>
        <p:blipFill rotWithShape="1">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l="22659" t="7485"/>
          <a:stretch/>
        </p:blipFill>
        <p:spPr>
          <a:xfrm>
            <a:off x="279011" y="1949547"/>
            <a:ext cx="1340882" cy="1130953"/>
          </a:xfrm>
          <a:prstGeom prst="rect">
            <a:avLst/>
          </a:prstGeom>
        </p:spPr>
      </p:pic>
      <p:grpSp>
        <p:nvGrpSpPr>
          <p:cNvPr id="8" name="Group 7">
            <a:extLst>
              <a:ext uri="{FF2B5EF4-FFF2-40B4-BE49-F238E27FC236}">
                <a16:creationId xmlns:a16="http://schemas.microsoft.com/office/drawing/2014/main" id="{06BF4C48-3D51-C2A1-ED26-B024BC9EB2D5}"/>
              </a:ext>
            </a:extLst>
          </p:cNvPr>
          <p:cNvGrpSpPr/>
          <p:nvPr/>
        </p:nvGrpSpPr>
        <p:grpSpPr>
          <a:xfrm>
            <a:off x="1213019" y="2047527"/>
            <a:ext cx="1072981" cy="1050924"/>
            <a:chOff x="-2579673" y="2642435"/>
            <a:chExt cx="2446639" cy="2420110"/>
          </a:xfrm>
        </p:grpSpPr>
        <p:sp>
          <p:nvSpPr>
            <p:cNvPr id="10" name="Oval 9">
              <a:extLst>
                <a:ext uri="{FF2B5EF4-FFF2-40B4-BE49-F238E27FC236}">
                  <a16:creationId xmlns:a16="http://schemas.microsoft.com/office/drawing/2014/main" id="{479ED34F-0969-06EF-7682-12C05F236A34}"/>
                </a:ext>
              </a:extLst>
            </p:cNvPr>
            <p:cNvSpPr/>
            <p:nvPr/>
          </p:nvSpPr>
          <p:spPr>
            <a:xfrm>
              <a:off x="-2579673" y="2642435"/>
              <a:ext cx="2446639" cy="2420110"/>
            </a:xfrm>
            <a:prstGeom prst="ellipse">
              <a:avLst/>
            </a:prstGeom>
            <a:solidFill>
              <a:schemeClr val="accent3">
                <a:lumMod val="20000"/>
                <a:lumOff val="80000"/>
              </a:scheme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8" descr="Free home office at home work vector">
              <a:extLst>
                <a:ext uri="{FF2B5EF4-FFF2-40B4-BE49-F238E27FC236}">
                  <a16:creationId xmlns:a16="http://schemas.microsoft.com/office/drawing/2014/main" id="{DA031DFA-877E-A5F2-827E-F39A883989E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41634979-43B8-ACEB-E5A6-1F630C6CDFC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9556"/>
          <a:stretch/>
        </p:blipFill>
        <p:spPr>
          <a:xfrm>
            <a:off x="3958268" y="1899044"/>
            <a:ext cx="1072980" cy="1177425"/>
          </a:xfrm>
          <a:prstGeom prst="rect">
            <a:avLst/>
          </a:prstGeom>
        </p:spPr>
      </p:pic>
      <p:pic>
        <p:nvPicPr>
          <p:cNvPr id="3" name="Picture 2" descr="A blue and black sign with hands in a circle&#10;&#10;Description automatically generated">
            <a:extLst>
              <a:ext uri="{FF2B5EF4-FFF2-40B4-BE49-F238E27FC236}">
                <a16:creationId xmlns:a16="http://schemas.microsoft.com/office/drawing/2014/main" id="{D2E82174-7F69-2129-6C62-4B727E916FE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8227"/>
          <a:stretch/>
        </p:blipFill>
        <p:spPr bwMode="auto">
          <a:xfrm>
            <a:off x="1619893" y="4699347"/>
            <a:ext cx="1305045" cy="10790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ree bicycle bike ride vector">
            <a:extLst>
              <a:ext uri="{FF2B5EF4-FFF2-40B4-BE49-F238E27FC236}">
                <a16:creationId xmlns:a16="http://schemas.microsoft.com/office/drawing/2014/main" id="{C9DF5BFF-1010-564F-0B80-91265629F2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722" y="4718116"/>
            <a:ext cx="1470828" cy="94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D78354-6592-41EB-9EB0-24D5B08BF175}"/>
              </a:ext>
            </a:extLst>
          </p:cNvPr>
          <p:cNvPicPr>
            <a:picLocks noChangeAspect="1"/>
          </p:cNvPicPr>
          <p:nvPr/>
        </p:nvPicPr>
        <p:blipFill>
          <a:blip r:embed="rId3"/>
          <a:stretch>
            <a:fillRect/>
          </a:stretch>
        </p:blipFill>
        <p:spPr>
          <a:xfrm>
            <a:off x="1181570" y="1426606"/>
            <a:ext cx="9299028" cy="5438552"/>
          </a:xfrm>
          <a:prstGeom prst="rect">
            <a:avLst/>
          </a:prstGeom>
        </p:spPr>
      </p:pic>
      <p:sp>
        <p:nvSpPr>
          <p:cNvPr id="6" name="Text Placeholder 5">
            <a:extLst>
              <a:ext uri="{FF2B5EF4-FFF2-40B4-BE49-F238E27FC236}">
                <a16:creationId xmlns:a16="http://schemas.microsoft.com/office/drawing/2014/main" id="{5C6F7167-6AF5-40C6-A909-AD2FF726B102}"/>
              </a:ext>
            </a:extLst>
          </p:cNvPr>
          <p:cNvSpPr>
            <a:spLocks noGrp="1"/>
          </p:cNvSpPr>
          <p:nvPr>
            <p:ph type="body" idx="1"/>
          </p:nvPr>
        </p:nvSpPr>
        <p:spPr>
          <a:xfrm>
            <a:off x="1453055" y="1491373"/>
            <a:ext cx="8710007" cy="4351338"/>
          </a:xfrm>
        </p:spPr>
        <p:txBody>
          <a:bodyPr/>
          <a:lstStyle/>
          <a:p>
            <a:pPr marL="114300" indent="0">
              <a:buNone/>
            </a:pPr>
            <a:r>
              <a:rPr lang="en-GB" dirty="0"/>
              <a:t>		</a:t>
            </a:r>
            <a:endParaRPr lang="en-GB" b="1" dirty="0">
              <a:latin typeface="Segoe Print" panose="02000600000000000000" pitchFamily="2" charset="0"/>
            </a:endParaRPr>
          </a:p>
        </p:txBody>
      </p:sp>
      <p:graphicFrame>
        <p:nvGraphicFramePr>
          <p:cNvPr id="7" name="Table 7">
            <a:extLst>
              <a:ext uri="{FF2B5EF4-FFF2-40B4-BE49-F238E27FC236}">
                <a16:creationId xmlns:a16="http://schemas.microsoft.com/office/drawing/2014/main" id="{F0BA83B7-A4E2-4CBE-A914-A37B19474387}"/>
              </a:ext>
            </a:extLst>
          </p:cNvPr>
          <p:cNvGraphicFramePr>
            <a:graphicFrameLocks noGrp="1"/>
          </p:cNvGraphicFramePr>
          <p:nvPr/>
        </p:nvGraphicFramePr>
        <p:xfrm>
          <a:off x="1534106" y="2075753"/>
          <a:ext cx="8593956" cy="3587505"/>
        </p:xfrm>
        <a:graphic>
          <a:graphicData uri="http://schemas.openxmlformats.org/drawingml/2006/table">
            <a:tbl>
              <a:tblPr firstRow="1" bandRow="1">
                <a:tableStyleId>{5940675A-B579-460E-94D1-54222C63F5DA}</a:tableStyleId>
              </a:tblPr>
              <a:tblGrid>
                <a:gridCol w="1227708">
                  <a:extLst>
                    <a:ext uri="{9D8B030D-6E8A-4147-A177-3AD203B41FA5}">
                      <a16:colId xmlns:a16="http://schemas.microsoft.com/office/drawing/2014/main" val="88879626"/>
                    </a:ext>
                  </a:extLst>
                </a:gridCol>
                <a:gridCol w="1227708">
                  <a:extLst>
                    <a:ext uri="{9D8B030D-6E8A-4147-A177-3AD203B41FA5}">
                      <a16:colId xmlns:a16="http://schemas.microsoft.com/office/drawing/2014/main" val="559604998"/>
                    </a:ext>
                  </a:extLst>
                </a:gridCol>
                <a:gridCol w="1227708">
                  <a:extLst>
                    <a:ext uri="{9D8B030D-6E8A-4147-A177-3AD203B41FA5}">
                      <a16:colId xmlns:a16="http://schemas.microsoft.com/office/drawing/2014/main" val="748532670"/>
                    </a:ext>
                  </a:extLst>
                </a:gridCol>
                <a:gridCol w="1227708">
                  <a:extLst>
                    <a:ext uri="{9D8B030D-6E8A-4147-A177-3AD203B41FA5}">
                      <a16:colId xmlns:a16="http://schemas.microsoft.com/office/drawing/2014/main" val="220763038"/>
                    </a:ext>
                  </a:extLst>
                </a:gridCol>
                <a:gridCol w="1209896">
                  <a:extLst>
                    <a:ext uri="{9D8B030D-6E8A-4147-A177-3AD203B41FA5}">
                      <a16:colId xmlns:a16="http://schemas.microsoft.com/office/drawing/2014/main" val="2679525264"/>
                    </a:ext>
                  </a:extLst>
                </a:gridCol>
                <a:gridCol w="1245520">
                  <a:extLst>
                    <a:ext uri="{9D8B030D-6E8A-4147-A177-3AD203B41FA5}">
                      <a16:colId xmlns:a16="http://schemas.microsoft.com/office/drawing/2014/main" val="2934023717"/>
                    </a:ext>
                  </a:extLst>
                </a:gridCol>
                <a:gridCol w="1227708">
                  <a:extLst>
                    <a:ext uri="{9D8B030D-6E8A-4147-A177-3AD203B41FA5}">
                      <a16:colId xmlns:a16="http://schemas.microsoft.com/office/drawing/2014/main" val="3905154072"/>
                    </a:ext>
                  </a:extLst>
                </a:gridCol>
              </a:tblGrid>
              <a:tr h="490016">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extLst>
                  <a:ext uri="{0D108BD9-81ED-4DB2-BD59-A6C34878D82A}">
                    <a16:rowId xmlns:a16="http://schemas.microsoft.com/office/drawing/2014/main" val="1542995276"/>
                  </a:ext>
                </a:extLst>
              </a:tr>
              <a:tr h="1285102">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rowSpan="2">
                  <a:txBody>
                    <a:bodyPr/>
                    <a:lstStyle/>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txBody>
                  <a:tcPr/>
                </a:tc>
                <a:tc rowSpan="2">
                  <a:txBody>
                    <a:bodyPr/>
                    <a:lstStyle/>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txBody>
                  <a:tcPr/>
                </a:tc>
                <a:extLst>
                  <a:ext uri="{0D108BD9-81ED-4DB2-BD59-A6C34878D82A}">
                    <a16:rowId xmlns:a16="http://schemas.microsoft.com/office/drawing/2014/main" val="1932622733"/>
                  </a:ext>
                </a:extLst>
              </a:tr>
              <a:tr h="1812387">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vMerge="1">
                  <a:txBody>
                    <a:bodyPr/>
                    <a:lstStyle/>
                    <a:p>
                      <a:endParaRPr lang="en-GB" dirty="0"/>
                    </a:p>
                    <a:p>
                      <a:endParaRPr lang="en-GB" dirty="0"/>
                    </a:p>
                    <a:p>
                      <a:endParaRPr lang="en-GB" dirty="0"/>
                    </a:p>
                    <a:p>
                      <a:endParaRPr lang="en-GB" dirty="0"/>
                    </a:p>
                    <a:p>
                      <a:endParaRPr lang="en-GB" dirty="0"/>
                    </a:p>
                    <a:p>
                      <a:endParaRPr lang="en-GB" dirty="0"/>
                    </a:p>
                  </a:txBody>
                  <a:tcPr/>
                </a:tc>
                <a:tc vMerge="1">
                  <a:txBody>
                    <a:bodyPr/>
                    <a:lstStyle/>
                    <a:p>
                      <a:endParaRPr lang="en-GB" dirty="0"/>
                    </a:p>
                  </a:txBody>
                  <a:tcPr/>
                </a:tc>
                <a:extLst>
                  <a:ext uri="{0D108BD9-81ED-4DB2-BD59-A6C34878D82A}">
                    <a16:rowId xmlns:a16="http://schemas.microsoft.com/office/drawing/2014/main" val="1947797024"/>
                  </a:ext>
                </a:extLst>
              </a:tr>
            </a:tbl>
          </a:graphicData>
        </a:graphic>
      </p:graphicFrame>
      <p:sp>
        <p:nvSpPr>
          <p:cNvPr id="11" name="Title 4">
            <a:extLst>
              <a:ext uri="{FF2B5EF4-FFF2-40B4-BE49-F238E27FC236}">
                <a16:creationId xmlns:a16="http://schemas.microsoft.com/office/drawing/2014/main" id="{D5FF369D-B0FF-4E8D-A50A-099858B3C45C}"/>
              </a:ext>
            </a:extLst>
          </p:cNvPr>
          <p:cNvSpPr>
            <a:spLocks noGrp="1"/>
          </p:cNvSpPr>
          <p:nvPr>
            <p:ph type="title"/>
          </p:nvPr>
        </p:nvSpPr>
        <p:spPr>
          <a:xfrm>
            <a:off x="672420" y="142549"/>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Google Shape;119;p1">
            <a:extLst>
              <a:ext uri="{FF2B5EF4-FFF2-40B4-BE49-F238E27FC236}">
                <a16:creationId xmlns:a16="http://schemas.microsoft.com/office/drawing/2014/main" id="{AC066B70-5236-4F16-ABD3-423251FEF037}"/>
              </a:ext>
            </a:extLst>
          </p:cNvPr>
          <p:cNvSpPr/>
          <p:nvPr/>
        </p:nvSpPr>
        <p:spPr>
          <a:xfrm>
            <a:off x="123171" y="12689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13" name="Picture 12">
            <a:extLst>
              <a:ext uri="{FF2B5EF4-FFF2-40B4-BE49-F238E27FC236}">
                <a16:creationId xmlns:a16="http://schemas.microsoft.com/office/drawing/2014/main" id="{7FD2EF33-5265-4DF6-A415-BD0EFC965891}"/>
              </a:ext>
            </a:extLst>
          </p:cNvPr>
          <p:cNvPicPr>
            <a:picLocks noChangeAspect="1"/>
          </p:cNvPicPr>
          <p:nvPr/>
        </p:nvPicPr>
        <p:blipFill>
          <a:blip r:embed="rId4"/>
          <a:stretch>
            <a:fillRect/>
          </a:stretch>
        </p:blipFill>
        <p:spPr>
          <a:xfrm>
            <a:off x="10738945" y="0"/>
            <a:ext cx="1243692" cy="1743607"/>
          </a:xfrm>
          <a:prstGeom prst="rect">
            <a:avLst/>
          </a:prstGeom>
        </p:spPr>
      </p:pic>
      <p:sp>
        <p:nvSpPr>
          <p:cNvPr id="14" name="TextBox 13">
            <a:extLst>
              <a:ext uri="{FF2B5EF4-FFF2-40B4-BE49-F238E27FC236}">
                <a16:creationId xmlns:a16="http://schemas.microsoft.com/office/drawing/2014/main" id="{4085175F-98CB-46D2-A698-B016FC213A72}"/>
              </a:ext>
            </a:extLst>
          </p:cNvPr>
          <p:cNvSpPr txBox="1"/>
          <p:nvPr/>
        </p:nvSpPr>
        <p:spPr>
          <a:xfrm>
            <a:off x="0" y="647947"/>
            <a:ext cx="103062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Ronja is describing her after-school and weekend activities. Can you listen and fill in her weekly planner? </a:t>
            </a:r>
          </a:p>
        </p:txBody>
      </p:sp>
      <p:sp>
        <p:nvSpPr>
          <p:cNvPr id="15" name="CustomShape 23">
            <a:hlinkClick r:id="" action="ppaction://noaction">
              <a:snd r:embed="rId5" name="T3_W2F_8.3.wav"/>
            </a:hlinkClick>
            <a:extLst>
              <a:ext uri="{FF2B5EF4-FFF2-40B4-BE49-F238E27FC236}">
                <a16:creationId xmlns:a16="http://schemas.microsoft.com/office/drawing/2014/main" id="{AC8EAEC5-6150-4CB1-B33D-43578203ED34}"/>
              </a:ext>
            </a:extLst>
          </p:cNvPr>
          <p:cNvSpPr/>
          <p:nvPr/>
        </p:nvSpPr>
        <p:spPr>
          <a:xfrm>
            <a:off x="344586" y="16444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6" name="T3_W2F_8.4.wav"/>
            </a:hlinkClick>
            <a:extLst>
              <a:ext uri="{FF2B5EF4-FFF2-40B4-BE49-F238E27FC236}">
                <a16:creationId xmlns:a16="http://schemas.microsoft.com/office/drawing/2014/main" id="{7314D2E4-A46B-438A-9546-6C672F621DA5}"/>
              </a:ext>
            </a:extLst>
          </p:cNvPr>
          <p:cNvSpPr/>
          <p:nvPr/>
        </p:nvSpPr>
        <p:spPr>
          <a:xfrm>
            <a:off x="344586" y="227474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CustomShape 23">
            <a:hlinkClick r:id="" action="ppaction://noaction">
              <a:snd r:embed="rId7" name="T3_W2F_8.5.wav"/>
            </a:hlinkClick>
            <a:extLst>
              <a:ext uri="{FF2B5EF4-FFF2-40B4-BE49-F238E27FC236}">
                <a16:creationId xmlns:a16="http://schemas.microsoft.com/office/drawing/2014/main" id="{925FE67B-4E3F-4B11-BB1B-B8BC14B9A785}"/>
              </a:ext>
            </a:extLst>
          </p:cNvPr>
          <p:cNvSpPr/>
          <p:nvPr/>
        </p:nvSpPr>
        <p:spPr>
          <a:xfrm>
            <a:off x="344586" y="290502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3">
            <a:hlinkClick r:id="" action="ppaction://noaction">
              <a:snd r:embed="rId8" name="T3_W2F_8.6.wav"/>
            </a:hlinkClick>
            <a:extLst>
              <a:ext uri="{FF2B5EF4-FFF2-40B4-BE49-F238E27FC236}">
                <a16:creationId xmlns:a16="http://schemas.microsoft.com/office/drawing/2014/main" id="{51CE1966-2BCB-47F7-8CAB-8F835B45956B}"/>
              </a:ext>
            </a:extLst>
          </p:cNvPr>
          <p:cNvSpPr/>
          <p:nvPr/>
        </p:nvSpPr>
        <p:spPr>
          <a:xfrm>
            <a:off x="325751" y="35352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3">
            <a:hlinkClick r:id="" action="ppaction://noaction">
              <a:snd r:embed="rId9" name="T3_W2F_8.7.wav"/>
            </a:hlinkClick>
            <a:extLst>
              <a:ext uri="{FF2B5EF4-FFF2-40B4-BE49-F238E27FC236}">
                <a16:creationId xmlns:a16="http://schemas.microsoft.com/office/drawing/2014/main" id="{BDE84EB0-2FA3-40B6-AE51-3FF6551F633E}"/>
              </a:ext>
            </a:extLst>
          </p:cNvPr>
          <p:cNvSpPr/>
          <p:nvPr/>
        </p:nvSpPr>
        <p:spPr>
          <a:xfrm>
            <a:off x="325751" y="418689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CustomShape 23">
            <a:hlinkClick r:id="" action="ppaction://noaction">
              <a:snd r:embed="rId10" name="T3_W2F_8.8.wav"/>
            </a:hlinkClick>
            <a:extLst>
              <a:ext uri="{FF2B5EF4-FFF2-40B4-BE49-F238E27FC236}">
                <a16:creationId xmlns:a16="http://schemas.microsoft.com/office/drawing/2014/main" id="{20945FE7-2CAB-4902-84EA-7B7F7E718575}"/>
              </a:ext>
            </a:extLst>
          </p:cNvPr>
          <p:cNvSpPr/>
          <p:nvPr/>
        </p:nvSpPr>
        <p:spPr>
          <a:xfrm>
            <a:off x="307121" y="480523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23">
            <a:hlinkClick r:id="" action="ppaction://noaction">
              <a:snd r:embed="rId11" name="T3_W2F_8.9.wav"/>
            </a:hlinkClick>
            <a:extLst>
              <a:ext uri="{FF2B5EF4-FFF2-40B4-BE49-F238E27FC236}">
                <a16:creationId xmlns:a16="http://schemas.microsoft.com/office/drawing/2014/main" id="{0D81AAD1-A384-4135-9F5D-8BB1A06B0D2C}"/>
              </a:ext>
            </a:extLst>
          </p:cNvPr>
          <p:cNvSpPr/>
          <p:nvPr/>
        </p:nvSpPr>
        <p:spPr>
          <a:xfrm>
            <a:off x="307121" y="545255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A3A80BED-C030-432F-BABB-57A62242CD29}"/>
              </a:ext>
            </a:extLst>
          </p:cNvPr>
          <p:cNvSpPr txBox="1"/>
          <p:nvPr/>
        </p:nvSpPr>
        <p:spPr>
          <a:xfrm>
            <a:off x="2784202" y="5029356"/>
            <a:ext cx="13309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Ich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spiele</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ein</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Spiel</a:t>
            </a:r>
          </a:p>
        </p:txBody>
      </p:sp>
      <p:sp>
        <p:nvSpPr>
          <p:cNvPr id="33" name="TextBox 32">
            <a:extLst>
              <a:ext uri="{FF2B5EF4-FFF2-40B4-BE49-F238E27FC236}">
                <a16:creationId xmlns:a16="http://schemas.microsoft.com/office/drawing/2014/main" id="{D49B02EA-E2E8-4090-BF03-790279DE8D97}"/>
              </a:ext>
            </a:extLst>
          </p:cNvPr>
          <p:cNvSpPr txBox="1"/>
          <p:nvPr/>
        </p:nvSpPr>
        <p:spPr>
          <a:xfrm>
            <a:off x="3919001" y="4531236"/>
            <a:ext cx="14180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Ich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brauche</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mein</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Fahrrad</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34" name="TextBox 33">
            <a:extLst>
              <a:ext uri="{FF2B5EF4-FFF2-40B4-BE49-F238E27FC236}">
                <a16:creationId xmlns:a16="http://schemas.microsoft.com/office/drawing/2014/main" id="{13B75238-DCB7-4823-8E26-B2BEEB2A21E7}"/>
              </a:ext>
            </a:extLst>
          </p:cNvPr>
          <p:cNvSpPr txBox="1"/>
          <p:nvPr/>
        </p:nvSpPr>
        <p:spPr>
          <a:xfrm>
            <a:off x="6438087" y="4521297"/>
            <a:ext cx="130203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Ich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bekomme</a:t>
            </a:r>
            <a:r>
              <a:rPr kumimoji="0" lang="en-GB" sz="1800" b="0" i="0" u="none" strike="noStrike" kern="1200" cap="none" spc="0" normalizeH="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noProof="0" dirty="0" err="1">
                <a:ln>
                  <a:noFill/>
                </a:ln>
                <a:solidFill>
                  <a:srgbClr val="002060"/>
                </a:solidFill>
                <a:effectLst/>
                <a:uLnTx/>
                <a:uFillTx/>
                <a:latin typeface="Segoe Print" panose="02000600000000000000" pitchFamily="2" charset="0"/>
                <a:ea typeface="+mn-ea"/>
                <a:cs typeface="+mn-cs"/>
              </a:rPr>
              <a:t>einen</a:t>
            </a:r>
            <a:r>
              <a:rPr kumimoji="0" lang="en-GB" sz="1800" b="0" i="0" u="none" strike="noStrike" kern="1200" cap="none" spc="0" normalizeH="0" noProof="0" dirty="0">
                <a:ln>
                  <a:noFill/>
                </a:ln>
                <a:solidFill>
                  <a:srgbClr val="002060"/>
                </a:solidFill>
                <a:effectLst/>
                <a:uLnTx/>
                <a:uFillTx/>
                <a:latin typeface="Segoe Print" panose="02000600000000000000" pitchFamily="2" charset="0"/>
                <a:ea typeface="+mn-ea"/>
                <a:cs typeface="+mn-cs"/>
              </a:rPr>
              <a:t> Brief</a:t>
            </a:r>
            <a:endPar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5" name="TextBox 34">
            <a:extLst>
              <a:ext uri="{FF2B5EF4-FFF2-40B4-BE49-F238E27FC236}">
                <a16:creationId xmlns:a16="http://schemas.microsoft.com/office/drawing/2014/main" id="{331CB08E-5FDA-4288-AE5D-535748E8EB8C}"/>
              </a:ext>
            </a:extLst>
          </p:cNvPr>
          <p:cNvSpPr txBox="1"/>
          <p:nvPr/>
        </p:nvSpPr>
        <p:spPr>
          <a:xfrm>
            <a:off x="1585004" y="4758861"/>
            <a:ext cx="11316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Ich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arbeite</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mit</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Lias</a:t>
            </a:r>
            <a:endPar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6" name="TextBox 35">
            <a:extLst>
              <a:ext uri="{FF2B5EF4-FFF2-40B4-BE49-F238E27FC236}">
                <a16:creationId xmlns:a16="http://schemas.microsoft.com/office/drawing/2014/main" id="{14B9E3D4-4A41-4E46-B0EC-B9D9A0736D01}"/>
              </a:ext>
            </a:extLst>
          </p:cNvPr>
          <p:cNvSpPr txBox="1"/>
          <p:nvPr/>
        </p:nvSpPr>
        <p:spPr>
          <a:xfrm>
            <a:off x="7588193" y="4497082"/>
            <a:ext cx="13381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Segoe Print" panose="02000600000000000000" pitchFamily="2" charset="0"/>
              </a:rPr>
              <a:t>Ich</a:t>
            </a:r>
            <a:r>
              <a:rPr kumimoji="0" lang="en-GB" b="0" i="0" u="none" strike="noStrike" kern="1200" cap="none" spc="0" normalizeH="0" noProof="0" dirty="0">
                <a:ln>
                  <a:noFill/>
                </a:ln>
                <a:solidFill>
                  <a:srgbClr val="002060"/>
                </a:solidFill>
                <a:effectLst/>
                <a:uLnTx/>
                <a:uFillTx/>
                <a:latin typeface="Segoe Print" panose="02000600000000000000" pitchFamily="2" charset="0"/>
              </a:rPr>
              <a:t> </a:t>
            </a:r>
            <a:r>
              <a:rPr lang="en-GB" dirty="0">
                <a:solidFill>
                  <a:srgbClr val="002060"/>
                </a:solidFill>
                <a:latin typeface="Segoe Print" panose="02000600000000000000" pitchFamily="2" charset="0"/>
              </a:rPr>
              <a:t>b</a:t>
            </a:r>
            <a:r>
              <a:rPr kumimoji="0" lang="en-GB" b="0" i="0" u="none" strike="noStrike" kern="1200" cap="none" spc="0" normalizeH="0" baseline="0" noProof="0" dirty="0" err="1">
                <a:ln>
                  <a:noFill/>
                </a:ln>
                <a:solidFill>
                  <a:srgbClr val="002060"/>
                </a:solidFill>
                <a:effectLst/>
                <a:uLnTx/>
                <a:uFillTx/>
                <a:latin typeface="Segoe Print" panose="02000600000000000000" pitchFamily="2" charset="0"/>
              </a:rPr>
              <a:t>enutze</a:t>
            </a:r>
            <a:r>
              <a:rPr kumimoji="0" lang="en-GB" b="0" i="0" u="none" strike="noStrike" kern="1200" cap="none" spc="0" normalizeH="0" baseline="0" noProof="0" dirty="0">
                <a:ln>
                  <a:noFill/>
                </a:ln>
                <a:solidFill>
                  <a:srgbClr val="002060"/>
                </a:solidFill>
                <a:effectLst/>
                <a:uLnTx/>
                <a:uFillTx/>
                <a:latin typeface="Segoe Print" panose="02000600000000000000" pitchFamily="2" charset="0"/>
              </a:rPr>
              <a:t> den Computer</a:t>
            </a:r>
          </a:p>
        </p:txBody>
      </p:sp>
      <p:sp>
        <p:nvSpPr>
          <p:cNvPr id="37" name="TextBox 36">
            <a:extLst>
              <a:ext uri="{FF2B5EF4-FFF2-40B4-BE49-F238E27FC236}">
                <a16:creationId xmlns:a16="http://schemas.microsoft.com/office/drawing/2014/main" id="{0AEBEA05-6691-4018-9033-392260B10CE2}"/>
              </a:ext>
            </a:extLst>
          </p:cNvPr>
          <p:cNvSpPr txBox="1"/>
          <p:nvPr/>
        </p:nvSpPr>
        <p:spPr>
          <a:xfrm>
            <a:off x="5362086" y="4777793"/>
            <a:ext cx="11316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Ich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mache</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Sport</a:t>
            </a:r>
          </a:p>
        </p:txBody>
      </p:sp>
      <p:sp>
        <p:nvSpPr>
          <p:cNvPr id="38" name="TextBox 37">
            <a:extLst>
              <a:ext uri="{FF2B5EF4-FFF2-40B4-BE49-F238E27FC236}">
                <a16:creationId xmlns:a16="http://schemas.microsoft.com/office/drawing/2014/main" id="{5BF032F7-A51F-4D86-96D2-DB75E3A79522}"/>
              </a:ext>
            </a:extLst>
          </p:cNvPr>
          <p:cNvSpPr txBox="1"/>
          <p:nvPr/>
        </p:nvSpPr>
        <p:spPr>
          <a:xfrm>
            <a:off x="8830247" y="4483590"/>
            <a:ext cx="14061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Ich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schreibe</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eine</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Geschichte</a:t>
            </a:r>
            <a:endPar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9" name="TextBox 38">
            <a:extLst>
              <a:ext uri="{FF2B5EF4-FFF2-40B4-BE49-F238E27FC236}">
                <a16:creationId xmlns:a16="http://schemas.microsoft.com/office/drawing/2014/main" id="{F5280DC8-6AAF-488D-A98C-433C97B38881}"/>
              </a:ext>
            </a:extLst>
          </p:cNvPr>
          <p:cNvSpPr txBox="1"/>
          <p:nvPr/>
        </p:nvSpPr>
        <p:spPr>
          <a:xfrm>
            <a:off x="1565927" y="3034283"/>
            <a:ext cx="11316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40" name="Speech Bubble: Rectangle with Corners Rounded 39">
            <a:extLst>
              <a:ext uri="{FF2B5EF4-FFF2-40B4-BE49-F238E27FC236}">
                <a16:creationId xmlns:a16="http://schemas.microsoft.com/office/drawing/2014/main" id="{98B09664-A334-41EB-BAE9-8901166EA3F8}"/>
              </a:ext>
            </a:extLst>
          </p:cNvPr>
          <p:cNvSpPr/>
          <p:nvPr/>
        </p:nvSpPr>
        <p:spPr>
          <a:xfrm>
            <a:off x="6519084" y="653946"/>
            <a:ext cx="3787151" cy="955473"/>
          </a:xfrm>
          <a:prstGeom prst="wedgeRoundRectCallout">
            <a:avLst>
              <a:gd name="adj1" fmla="val 10773"/>
              <a:gd name="adj2" fmla="val 11694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Can you work out what these abbreviations mean?</a:t>
            </a:r>
          </a:p>
        </p:txBody>
      </p:sp>
      <p:sp>
        <p:nvSpPr>
          <p:cNvPr id="41" name="Speech Bubble: Rectangle with Corners Rounded 40">
            <a:hlinkClick r:id="" action="ppaction://noaction">
              <a:snd r:embed="rId12" name="T3_W2F_8.1.wav"/>
            </a:hlinkClick>
            <a:extLst>
              <a:ext uri="{FF2B5EF4-FFF2-40B4-BE49-F238E27FC236}">
                <a16:creationId xmlns:a16="http://schemas.microsoft.com/office/drawing/2014/main" id="{E8194F9F-CD36-4296-9AEA-FD42824C2173}"/>
              </a:ext>
            </a:extLst>
          </p:cNvPr>
          <p:cNvSpPr/>
          <p:nvPr/>
        </p:nvSpPr>
        <p:spPr>
          <a:xfrm>
            <a:off x="3960147" y="80846"/>
            <a:ext cx="4055141" cy="50505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Ronja?</a:t>
            </a:r>
          </a:p>
        </p:txBody>
      </p:sp>
      <p:pic>
        <p:nvPicPr>
          <p:cNvPr id="42" name="Picture 41">
            <a:extLst>
              <a:ext uri="{FF2B5EF4-FFF2-40B4-BE49-F238E27FC236}">
                <a16:creationId xmlns:a16="http://schemas.microsoft.com/office/drawing/2014/main" id="{5997E785-CC00-4EC7-8F78-A807D4C62212}"/>
              </a:ext>
            </a:extLst>
          </p:cNvPr>
          <p:cNvPicPr>
            <a:picLocks noChangeAspect="1"/>
          </p:cNvPicPr>
          <p:nvPr/>
        </p:nvPicPr>
        <p:blipFill>
          <a:blip r:embed="rId13"/>
          <a:stretch>
            <a:fillRect/>
          </a:stretch>
        </p:blipFill>
        <p:spPr>
          <a:xfrm>
            <a:off x="2907394" y="-98758"/>
            <a:ext cx="914479" cy="914479"/>
          </a:xfrm>
          <a:prstGeom prst="rect">
            <a:avLst/>
          </a:prstGeom>
        </p:spPr>
      </p:pic>
      <p:sp>
        <p:nvSpPr>
          <p:cNvPr id="43" name="TextBox 42">
            <a:hlinkClick r:id="" action="ppaction://noaction">
              <a:snd r:embed="rId14" name="T3_W2F_8.2.wav"/>
            </a:hlinkClick>
            <a:extLst>
              <a:ext uri="{FF2B5EF4-FFF2-40B4-BE49-F238E27FC236}">
                <a16:creationId xmlns:a16="http://schemas.microsoft.com/office/drawing/2014/main" id="{5B42C0B0-749E-4327-A9D2-6E44D28483A7}"/>
              </a:ext>
            </a:extLst>
          </p:cNvPr>
          <p:cNvSpPr txBox="1"/>
          <p:nvPr/>
        </p:nvSpPr>
        <p:spPr>
          <a:xfrm>
            <a:off x="3996554" y="1588100"/>
            <a:ext cx="31596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latin typeface="Segoe Print" panose="02000600000000000000" pitchFamily="2" charset="0"/>
                <a:ea typeface="+mn-ea"/>
                <a:cs typeface="Calibri"/>
                <a:sym typeface="Calibri"/>
              </a:rPr>
              <a:t>Ronjas</a:t>
            </a:r>
            <a:r>
              <a:rPr kumimoji="0" lang="en-GB" sz="2800" b="1" i="0" u="none" strike="noStrike" kern="0" cap="none" spc="0" normalizeH="0" baseline="0" noProof="0" dirty="0">
                <a:ln>
                  <a:noFill/>
                </a:ln>
                <a:solidFill>
                  <a:srgbClr val="002060"/>
                </a:solidFill>
                <a:effectLst/>
                <a:uLnTx/>
                <a:uFillTx/>
                <a:latin typeface="Segoe Print" panose="02000600000000000000" pitchFamily="2" charset="0"/>
                <a:ea typeface="+mn-ea"/>
                <a:cs typeface="Calibri"/>
                <a:sym typeface="Calibri"/>
              </a:rPr>
              <a:t> </a:t>
            </a:r>
            <a:r>
              <a:rPr kumimoji="0" lang="en-GB" sz="2800" b="1" i="0" u="none" strike="noStrike" kern="0" cap="none" spc="0" normalizeH="0" baseline="0" noProof="0" dirty="0" err="1">
                <a:ln>
                  <a:noFill/>
                </a:ln>
                <a:solidFill>
                  <a:srgbClr val="002060"/>
                </a:solidFill>
                <a:effectLst/>
                <a:uLnTx/>
                <a:uFillTx/>
                <a:latin typeface="Segoe Print" panose="02000600000000000000" pitchFamily="2" charset="0"/>
                <a:ea typeface="+mn-ea"/>
                <a:cs typeface="Calibri"/>
                <a:sym typeface="Calibri"/>
              </a:rPr>
              <a:t>Woche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5" name="Picture 44" descr="A cartoon of a person with her hands in her pockets&#10;&#10;Description automatically generated">
            <a:extLst>
              <a:ext uri="{FF2B5EF4-FFF2-40B4-BE49-F238E27FC236}">
                <a16:creationId xmlns:a16="http://schemas.microsoft.com/office/drawing/2014/main" id="{4E464FAF-D642-A2A9-C4D7-0233C69B792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65758" y="1842648"/>
            <a:ext cx="1927910" cy="4989883"/>
          </a:xfrm>
          <a:prstGeom prst="rect">
            <a:avLst/>
          </a:prstGeom>
        </p:spPr>
      </p:pic>
      <p:pic>
        <p:nvPicPr>
          <p:cNvPr id="47" name="Picture 6" descr="Free sport sports pictogram vector">
            <a:extLst>
              <a:ext uri="{FF2B5EF4-FFF2-40B4-BE49-F238E27FC236}">
                <a16:creationId xmlns:a16="http://schemas.microsoft.com/office/drawing/2014/main" id="{65E14076-0373-7974-AE3D-A93C1D9A2CB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8150" y="3915199"/>
            <a:ext cx="841086" cy="80422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EB364D20-9834-1E7C-1236-FFE953A9DE6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39556"/>
          <a:stretch/>
        </p:blipFill>
        <p:spPr>
          <a:xfrm>
            <a:off x="1741066" y="3837594"/>
            <a:ext cx="819161" cy="898899"/>
          </a:xfrm>
          <a:prstGeom prst="rect">
            <a:avLst/>
          </a:prstGeom>
        </p:spPr>
      </p:pic>
      <p:pic>
        <p:nvPicPr>
          <p:cNvPr id="49" name="Picture 8" descr="Free computer desktop modern vector">
            <a:extLst>
              <a:ext uri="{FF2B5EF4-FFF2-40B4-BE49-F238E27FC236}">
                <a16:creationId xmlns:a16="http://schemas.microsoft.com/office/drawing/2014/main" id="{8DD1CD99-9738-43E6-BF14-046EB9E5B84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35269" y="2915152"/>
            <a:ext cx="1192628" cy="89727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68202900-FA5A-9760-0E60-DC2EA9B7BC91}"/>
              </a:ext>
            </a:extLst>
          </p:cNvPr>
          <p:cNvPicPr>
            <a:picLocks noChangeAspect="1"/>
          </p:cNvPicPr>
          <p:nvPr/>
        </p:nvPicPr>
        <p:blipFill>
          <a:blip r:embed="rId19"/>
          <a:stretch>
            <a:fillRect/>
          </a:stretch>
        </p:blipFill>
        <p:spPr>
          <a:xfrm>
            <a:off x="2818013" y="3995962"/>
            <a:ext cx="1102958" cy="729584"/>
          </a:xfrm>
          <a:prstGeom prst="rect">
            <a:avLst/>
          </a:prstGeom>
        </p:spPr>
      </p:pic>
      <p:pic>
        <p:nvPicPr>
          <p:cNvPr id="51" name="Picture 4" descr="Free bicycle bike ride vector">
            <a:extLst>
              <a:ext uri="{FF2B5EF4-FFF2-40B4-BE49-F238E27FC236}">
                <a16:creationId xmlns:a16="http://schemas.microsoft.com/office/drawing/2014/main" id="{EC3E39A3-F67C-7F31-C823-BD21EFB8C0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34453" y="3879720"/>
            <a:ext cx="921439" cy="59314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Free brief envelope letter vector">
            <a:extLst>
              <a:ext uri="{FF2B5EF4-FFF2-40B4-BE49-F238E27FC236}">
                <a16:creationId xmlns:a16="http://schemas.microsoft.com/office/drawing/2014/main" id="{F86A29DD-04A4-BC45-6A8F-659E2F0F7E2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47066" y="3885373"/>
            <a:ext cx="668248" cy="67135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Free storytelling fantasy imagination illustration">
            <a:extLst>
              <a:ext uri="{FF2B5EF4-FFF2-40B4-BE49-F238E27FC236}">
                <a16:creationId xmlns:a16="http://schemas.microsoft.com/office/drawing/2014/main" id="{0C0AA0B7-A5AC-6C87-B5AC-5B9C9D7F601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56124" y="3034283"/>
            <a:ext cx="1130242" cy="635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86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40" grpId="0" animBg="1"/>
      <p:bldP spid="4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FC97FD1-76FF-48AF-9894-BB086E5DF19A}"/>
              </a:ext>
            </a:extLst>
          </p:cNvPr>
          <p:cNvGrpSpPr/>
          <p:nvPr/>
        </p:nvGrpSpPr>
        <p:grpSpPr>
          <a:xfrm>
            <a:off x="11218458" y="3610623"/>
            <a:ext cx="693893" cy="829128"/>
            <a:chOff x="300038" y="2473418"/>
            <a:chExt cx="660212" cy="820081"/>
          </a:xfrm>
        </p:grpSpPr>
        <p:pic>
          <p:nvPicPr>
            <p:cNvPr id="7" name="Picture 2" descr="C:\Users\wdj\Google Drive\Primary\Y5 SoW\From Tracy\Pronouns\you.png">
              <a:extLst>
                <a:ext uri="{FF2B5EF4-FFF2-40B4-BE49-F238E27FC236}">
                  <a16:creationId xmlns:a16="http://schemas.microsoft.com/office/drawing/2014/main" id="{F0D2C1C0-9850-4B13-8B2E-E65A163556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300038" y="2479336"/>
              <a:ext cx="409646" cy="7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wdj\Google Drive\Primary\Y5 SoW\From Tracy\Pronouns\he.png">
              <a:extLst>
                <a:ext uri="{FF2B5EF4-FFF2-40B4-BE49-F238E27FC236}">
                  <a16:creationId xmlns:a16="http://schemas.microsoft.com/office/drawing/2014/main" id="{7876829B-8393-4901-A6AE-219F1067DE9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650486" y="2473418"/>
              <a:ext cx="309764" cy="82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pic>
        <p:nvPicPr>
          <p:cNvPr id="32" name="Picture 2" descr="C:\Users\wdj\Google Drive\Primary\Y5 SoW\From Tracy\Pronouns\she.png">
            <a:extLst>
              <a:ext uri="{FF2B5EF4-FFF2-40B4-BE49-F238E27FC236}">
                <a16:creationId xmlns:a16="http://schemas.microsoft.com/office/drawing/2014/main" id="{F8E496E6-448E-45EC-9891-E1DEDF5C3C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64200" y="4999681"/>
            <a:ext cx="769872" cy="58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19121" y="-110706"/>
            <a:ext cx="1256675" cy="1256675"/>
          </a:xfrm>
          <a:prstGeom prst="rect">
            <a:avLst/>
          </a:prstGeom>
        </p:spPr>
      </p:pic>
      <p:sp>
        <p:nvSpPr>
          <p:cNvPr id="38" name="Title 2">
            <a:extLst>
              <a:ext uri="{FF2B5EF4-FFF2-40B4-BE49-F238E27FC236}">
                <a16:creationId xmlns:a16="http://schemas.microsoft.com/office/drawing/2014/main" id="{9ECF1FC6-CA43-4518-9D96-1C4C6359783A}"/>
              </a:ext>
            </a:extLst>
          </p:cNvPr>
          <p:cNvSpPr txBox="1">
            <a:spLocks/>
          </p:cNvSpPr>
          <p:nvPr/>
        </p:nvSpPr>
        <p:spPr>
          <a:xfrm>
            <a:off x="11182653" y="2282826"/>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39" name="Picture 38" descr="Icon&#10;&#10;Description automatically generated">
            <a:extLst>
              <a:ext uri="{FF2B5EF4-FFF2-40B4-BE49-F238E27FC236}">
                <a16:creationId xmlns:a16="http://schemas.microsoft.com/office/drawing/2014/main" id="{B8C76429-6E6A-4578-AD8A-83F599320E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3529" y="1437788"/>
            <a:ext cx="1127858" cy="829128"/>
          </a:xfrm>
          <a:prstGeom prst="rect">
            <a:avLst/>
          </a:prstGeom>
        </p:spPr>
      </p:pic>
      <p:cxnSp>
        <p:nvCxnSpPr>
          <p:cNvPr id="40" name="Google Shape;133;p2">
            <a:extLst>
              <a:ext uri="{FF2B5EF4-FFF2-40B4-BE49-F238E27FC236}">
                <a16:creationId xmlns:a16="http://schemas.microsoft.com/office/drawing/2014/main" id="{62A269AD-7C7C-4B7D-8A42-2EF6D74CA133}"/>
              </a:ext>
            </a:extLst>
          </p:cNvPr>
          <p:cNvCxnSpPr>
            <a:cxnSpLocks/>
          </p:cNvCxnSpPr>
          <p:nvPr/>
        </p:nvCxnSpPr>
        <p:spPr>
          <a:xfrm>
            <a:off x="6300952" y="700304"/>
            <a:ext cx="0" cy="5968510"/>
          </a:xfrm>
          <a:prstGeom prst="straightConnector1">
            <a:avLst/>
          </a:prstGeom>
          <a:noFill/>
          <a:ln w="57150" cap="flat" cmpd="sng">
            <a:solidFill>
              <a:srgbClr val="002060"/>
            </a:solidFill>
            <a:prstDash val="solid"/>
            <a:miter lim="800000"/>
            <a:headEnd type="none" w="sm" len="sm"/>
            <a:tailEnd type="none" w="sm" len="sm"/>
          </a:ln>
        </p:spPr>
      </p:cxnSp>
      <p:sp>
        <p:nvSpPr>
          <p:cNvPr id="3" name="TextBox 2">
            <a:extLst>
              <a:ext uri="{FF2B5EF4-FFF2-40B4-BE49-F238E27FC236}">
                <a16:creationId xmlns:a16="http://schemas.microsoft.com/office/drawing/2014/main" id="{77922704-FBAE-4C45-8491-8B768E5A8B8C}"/>
              </a:ext>
            </a:extLst>
          </p:cNvPr>
          <p:cNvSpPr txBox="1"/>
          <p:nvPr/>
        </p:nvSpPr>
        <p:spPr>
          <a:xfrm>
            <a:off x="15747" y="602209"/>
            <a:ext cx="640595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Unjumble the German sentences.</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works at home on Mondays.</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002060"/>
                </a:solidFill>
                <a:latin typeface="Century Gothic" panose="020B0502020202020204" pitchFamily="34" charset="0"/>
              </a:rPr>
              <a:t>a</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rbeitet</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Hause</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montags</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You are playing with Ronja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spielst</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heute</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Ronja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There is a reason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heute</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gibt</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Grund</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einen</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I need a bike on Wednesdays.</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002060"/>
                </a:solidFill>
                <a:latin typeface="Century Gothic" panose="020B0502020202020204" pitchFamily="34" charset="0"/>
              </a:rPr>
              <a:t>e</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Fahrrad</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ich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mittwochs</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brauche</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0FBB1E7-69C7-4A01-BA5E-5FD7638EC8A2}"/>
              </a:ext>
            </a:extLst>
          </p:cNvPr>
          <p:cNvSpPr txBox="1"/>
          <p:nvPr/>
        </p:nvSpPr>
        <p:spPr>
          <a:xfrm>
            <a:off x="6311844" y="-110706"/>
            <a:ext cx="5478786"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Translate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sentences into German.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write on Saturdays.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I am receiving a tree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You have the </a:t>
            </a:r>
            <a:r>
              <a:rPr lang="en-GB" sz="2400" dirty="0">
                <a:solidFill>
                  <a:srgbClr val="002060"/>
                </a:solidFill>
                <a:latin typeface="Century Gothic" panose="020B0502020202020204" pitchFamily="34" charset="0"/>
              </a:rPr>
              <a:t>number today.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She is using the paper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He does sport on Fridays. </a:t>
            </a:r>
          </a:p>
        </p:txBody>
      </p:sp>
      <p:sp>
        <p:nvSpPr>
          <p:cNvPr id="11" name="TextBox 10">
            <a:extLst>
              <a:ext uri="{FF2B5EF4-FFF2-40B4-BE49-F238E27FC236}">
                <a16:creationId xmlns:a16="http://schemas.microsoft.com/office/drawing/2014/main" id="{F846D3FD-DE1A-4C48-A803-74FBB8B62EB6}"/>
              </a:ext>
            </a:extLst>
          </p:cNvPr>
          <p:cNvSpPr txBox="1"/>
          <p:nvPr/>
        </p:nvSpPr>
        <p:spPr>
          <a:xfrm>
            <a:off x="73485" y="1713583"/>
            <a:ext cx="5520881" cy="47847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arbeitet</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montags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zu</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Hause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41" name="TextBox 40">
            <a:extLst>
              <a:ext uri="{FF2B5EF4-FFF2-40B4-BE49-F238E27FC236}">
                <a16:creationId xmlns:a16="http://schemas.microsoft.com/office/drawing/2014/main" id="{2BD5E87E-6775-4A28-8B90-2380F78C92A0}"/>
              </a:ext>
            </a:extLst>
          </p:cNvPr>
          <p:cNvSpPr txBox="1"/>
          <p:nvPr/>
        </p:nvSpPr>
        <p:spPr>
          <a:xfrm>
            <a:off x="73374" y="3109871"/>
            <a:ext cx="5520881" cy="47847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Du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spielst</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heute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mit</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Ronja. </a:t>
            </a:r>
          </a:p>
        </p:txBody>
      </p:sp>
      <p:sp>
        <p:nvSpPr>
          <p:cNvPr id="42" name="TextBox 41">
            <a:extLst>
              <a:ext uri="{FF2B5EF4-FFF2-40B4-BE49-F238E27FC236}">
                <a16:creationId xmlns:a16="http://schemas.microsoft.com/office/drawing/2014/main" id="{03487B79-B127-4843-BEE9-A4D05C31B2C4}"/>
              </a:ext>
            </a:extLst>
          </p:cNvPr>
          <p:cNvSpPr txBox="1"/>
          <p:nvPr/>
        </p:nvSpPr>
        <p:spPr>
          <a:xfrm>
            <a:off x="64070" y="4649891"/>
            <a:ext cx="5520881" cy="47847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gibt</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heute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einen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Grund</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0AB77073-78B7-41FA-9B7E-328BE121AC03}"/>
              </a:ext>
            </a:extLst>
          </p:cNvPr>
          <p:cNvSpPr txBox="1"/>
          <p:nvPr/>
        </p:nvSpPr>
        <p:spPr>
          <a:xfrm>
            <a:off x="73374" y="6125381"/>
            <a:ext cx="5984136" cy="47847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brauche</a:t>
            </a:r>
            <a:r>
              <a:rPr kumimoji="0" lang="en-GB" sz="2400" b="1"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FFFFFF"/>
                </a:solidFill>
                <a:effectLst/>
                <a:uLnTx/>
                <a:uFillTx/>
                <a:latin typeface="Century Gothic" panose="020B0502020202020204" pitchFamily="34" charset="0"/>
                <a:ea typeface="+mn-ea"/>
                <a:cs typeface="+mn-cs"/>
              </a:rPr>
              <a:t>mittwochs</a:t>
            </a:r>
            <a:r>
              <a:rPr kumimoji="0" lang="en-GB" sz="2400" b="1"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FFFFFF"/>
                </a:solidFill>
                <a:effectLst/>
                <a:uLnTx/>
                <a:uFillTx/>
                <a:latin typeface="Century Gothic" panose="020B0502020202020204" pitchFamily="34" charset="0"/>
                <a:ea typeface="+mn-ea"/>
                <a:cs typeface="+mn-cs"/>
              </a:rPr>
              <a:t>ein</a:t>
            </a:r>
            <a:r>
              <a:rPr kumimoji="0" lang="en-GB" sz="2400" b="1"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FFFFFF"/>
                </a:solidFill>
                <a:effectLst/>
                <a:uLnTx/>
                <a:uFillTx/>
                <a:latin typeface="Century Gothic" panose="020B0502020202020204" pitchFamily="34" charset="0"/>
                <a:ea typeface="+mn-ea"/>
                <a:cs typeface="+mn-cs"/>
              </a:rPr>
              <a:t>Fahrrad</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D38A32BE-66E5-47A1-96C2-65DD92A725C6}"/>
              </a:ext>
            </a:extLst>
          </p:cNvPr>
          <p:cNvSpPr txBox="1"/>
          <p:nvPr/>
        </p:nvSpPr>
        <p:spPr>
          <a:xfrm>
            <a:off x="6454274" y="1823186"/>
            <a:ext cx="3572040"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schreibe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samstags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45" name="TextBox 44">
            <a:extLst>
              <a:ext uri="{FF2B5EF4-FFF2-40B4-BE49-F238E27FC236}">
                <a16:creationId xmlns:a16="http://schemas.microsoft.com/office/drawing/2014/main" id="{ACEA1F14-FF0D-423D-852D-D4FBA7F2AD44}"/>
              </a:ext>
            </a:extLst>
          </p:cNvPr>
          <p:cNvSpPr txBox="1"/>
          <p:nvPr/>
        </p:nvSpPr>
        <p:spPr>
          <a:xfrm>
            <a:off x="6437420" y="2955681"/>
            <a:ext cx="5161545"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bekomme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heute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einen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Baum. </a:t>
            </a:r>
          </a:p>
        </p:txBody>
      </p:sp>
      <p:sp>
        <p:nvSpPr>
          <p:cNvPr id="46" name="TextBox 45">
            <a:extLst>
              <a:ext uri="{FF2B5EF4-FFF2-40B4-BE49-F238E27FC236}">
                <a16:creationId xmlns:a16="http://schemas.microsoft.com/office/drawing/2014/main" id="{C3FC0111-C5E4-40DF-B040-80506445D878}"/>
              </a:ext>
            </a:extLst>
          </p:cNvPr>
          <p:cNvSpPr txBox="1"/>
          <p:nvPr/>
        </p:nvSpPr>
        <p:spPr>
          <a:xfrm>
            <a:off x="6449012" y="4025187"/>
            <a:ext cx="4301019"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Du hast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heute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die Nummer. </a:t>
            </a:r>
          </a:p>
        </p:txBody>
      </p:sp>
      <p:sp>
        <p:nvSpPr>
          <p:cNvPr id="47" name="TextBox 46">
            <a:extLst>
              <a:ext uri="{FF2B5EF4-FFF2-40B4-BE49-F238E27FC236}">
                <a16:creationId xmlns:a16="http://schemas.microsoft.com/office/drawing/2014/main" id="{03AC0932-E4E1-40C5-A84C-761AA11D76AF}"/>
              </a:ext>
            </a:extLst>
          </p:cNvPr>
          <p:cNvSpPr txBox="1"/>
          <p:nvPr/>
        </p:nvSpPr>
        <p:spPr>
          <a:xfrm>
            <a:off x="6469990" y="5120405"/>
            <a:ext cx="4477476" cy="473319"/>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benutzt</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heute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das Papier. </a:t>
            </a:r>
          </a:p>
        </p:txBody>
      </p:sp>
      <p:sp>
        <p:nvSpPr>
          <p:cNvPr id="48" name="TextBox 47">
            <a:extLst>
              <a:ext uri="{FF2B5EF4-FFF2-40B4-BE49-F238E27FC236}">
                <a16:creationId xmlns:a16="http://schemas.microsoft.com/office/drawing/2014/main" id="{9D67A2C4-88A8-4D31-A1A8-614EE8201E63}"/>
              </a:ext>
            </a:extLst>
          </p:cNvPr>
          <p:cNvSpPr txBox="1"/>
          <p:nvPr/>
        </p:nvSpPr>
        <p:spPr>
          <a:xfrm>
            <a:off x="6405067" y="6217165"/>
            <a:ext cx="3702076"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Er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macht</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freitags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Sport. </a:t>
            </a:r>
          </a:p>
        </p:txBody>
      </p:sp>
      <p:pic>
        <p:nvPicPr>
          <p:cNvPr id="49" name="Picture 2" descr="C:\Users\wdj\Google Drive\Primary\Y5 SoW\From Tracy\Pronouns\i.png">
            <a:extLst>
              <a:ext uri="{FF2B5EF4-FFF2-40B4-BE49-F238E27FC236}">
                <a16:creationId xmlns:a16="http://schemas.microsoft.com/office/drawing/2014/main" id="{94787BAC-C7B1-413F-BF40-C25F9FDB1E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24030" y="2100130"/>
            <a:ext cx="358623" cy="83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905AA1D-EFFA-467A-905F-EE8C45FEC4CD}"/>
              </a:ext>
            </a:extLst>
          </p:cNvPr>
          <p:cNvPicPr>
            <a:picLocks noChangeAspect="1"/>
          </p:cNvPicPr>
          <p:nvPr/>
        </p:nvPicPr>
        <p:blipFill>
          <a:blip r:embed="rId10"/>
          <a:stretch>
            <a:fillRect/>
          </a:stretch>
        </p:blipFill>
        <p:spPr>
          <a:xfrm>
            <a:off x="10107144" y="1222004"/>
            <a:ext cx="391876" cy="908934"/>
          </a:xfrm>
          <a:prstGeom prst="rect">
            <a:avLst/>
          </a:prstGeom>
        </p:spPr>
      </p:pic>
      <p:pic>
        <p:nvPicPr>
          <p:cNvPr id="16" name="Picture 15">
            <a:extLst>
              <a:ext uri="{FF2B5EF4-FFF2-40B4-BE49-F238E27FC236}">
                <a16:creationId xmlns:a16="http://schemas.microsoft.com/office/drawing/2014/main" id="{ACEE1567-26C3-44B3-8751-2B1661917A8E}"/>
              </a:ext>
            </a:extLst>
          </p:cNvPr>
          <p:cNvPicPr>
            <a:picLocks noChangeAspect="1"/>
          </p:cNvPicPr>
          <p:nvPr/>
        </p:nvPicPr>
        <p:blipFill>
          <a:blip r:embed="rId11"/>
          <a:stretch>
            <a:fillRect/>
          </a:stretch>
        </p:blipFill>
        <p:spPr>
          <a:xfrm>
            <a:off x="10602403" y="6088624"/>
            <a:ext cx="873299" cy="641875"/>
          </a:xfrm>
          <a:prstGeom prst="rect">
            <a:avLst/>
          </a:prstGeom>
        </p:spPr>
      </p:pic>
      <p:sp>
        <p:nvSpPr>
          <p:cNvPr id="52" name="Speech Bubble: Rectangle with Corners Rounded 51">
            <a:extLst>
              <a:ext uri="{FF2B5EF4-FFF2-40B4-BE49-F238E27FC236}">
                <a16:creationId xmlns:a16="http://schemas.microsoft.com/office/drawing/2014/main" id="{65A9F3C0-C7F6-4225-825B-159B8374EF55}"/>
              </a:ext>
            </a:extLst>
          </p:cNvPr>
          <p:cNvSpPr/>
          <p:nvPr/>
        </p:nvSpPr>
        <p:spPr>
          <a:xfrm>
            <a:off x="5968780" y="913218"/>
            <a:ext cx="4472792" cy="1423075"/>
          </a:xfrm>
          <a:prstGeom prst="wedgeRoundRectCallout">
            <a:avLst>
              <a:gd name="adj1" fmla="val -58003"/>
              <a:gd name="adj2" fmla="val 1725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Remember: the time adverb needs to be placed straight  after the verb, so the word order will be different to the English.</a:t>
            </a:r>
          </a:p>
        </p:txBody>
      </p:sp>
      <p:sp>
        <p:nvSpPr>
          <p:cNvPr id="53" name="Speech Bubble: Rectangle with Corners Rounded 52">
            <a:extLst>
              <a:ext uri="{FF2B5EF4-FFF2-40B4-BE49-F238E27FC236}">
                <a16:creationId xmlns:a16="http://schemas.microsoft.com/office/drawing/2014/main" id="{69BA6C7C-EBD5-4CF2-89E5-708579C183FE}"/>
              </a:ext>
            </a:extLst>
          </p:cNvPr>
          <p:cNvSpPr/>
          <p:nvPr/>
        </p:nvSpPr>
        <p:spPr>
          <a:xfrm>
            <a:off x="1799219" y="1651706"/>
            <a:ext cx="3542117" cy="1423075"/>
          </a:xfrm>
          <a:prstGeom prst="wedgeRoundRectCallout">
            <a:avLst>
              <a:gd name="adj1" fmla="val 81803"/>
              <a:gd name="adj2" fmla="val 5696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Remember: </a:t>
            </a:r>
            <a:r>
              <a:rPr kumimoji="0" lang="en-GB" sz="20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 am receiving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is the same as </a:t>
            </a:r>
            <a:r>
              <a:rPr kumimoji="0" lang="en-GB" sz="20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 receive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German. Don’t try to translate the ‘am’!</a:t>
            </a:r>
          </a:p>
        </p:txBody>
      </p:sp>
      <p:sp>
        <p:nvSpPr>
          <p:cNvPr id="54" name="Speech Bubble: Rectangle with Corners Rounded 53">
            <a:extLst>
              <a:ext uri="{FF2B5EF4-FFF2-40B4-BE49-F238E27FC236}">
                <a16:creationId xmlns:a16="http://schemas.microsoft.com/office/drawing/2014/main" id="{D212FFB9-A700-4734-B40F-29617F50CA6A}"/>
              </a:ext>
            </a:extLst>
          </p:cNvPr>
          <p:cNvSpPr/>
          <p:nvPr/>
        </p:nvSpPr>
        <p:spPr>
          <a:xfrm>
            <a:off x="3718916" y="50370"/>
            <a:ext cx="2592928" cy="6106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auf Deutsch.</a:t>
            </a:r>
          </a:p>
        </p:txBody>
      </p:sp>
      <p:pic>
        <p:nvPicPr>
          <p:cNvPr id="21" name="Picture 20">
            <a:extLst>
              <a:ext uri="{FF2B5EF4-FFF2-40B4-BE49-F238E27FC236}">
                <a16:creationId xmlns:a16="http://schemas.microsoft.com/office/drawing/2014/main" id="{C095C484-1C0D-465C-87CB-E337C7F40390}"/>
              </a:ext>
            </a:extLst>
          </p:cNvPr>
          <p:cNvPicPr>
            <a:picLocks noChangeAspect="1"/>
          </p:cNvPicPr>
          <p:nvPr/>
        </p:nvPicPr>
        <p:blipFill>
          <a:blip r:embed="rId12"/>
          <a:stretch>
            <a:fillRect/>
          </a:stretch>
        </p:blipFill>
        <p:spPr>
          <a:xfrm>
            <a:off x="2666162" y="-43546"/>
            <a:ext cx="914479" cy="914479"/>
          </a:xfrm>
          <a:prstGeom prst="rect">
            <a:avLst/>
          </a:prstGeom>
        </p:spPr>
      </p:pic>
    </p:spTree>
    <p:extLst>
      <p:ext uri="{BB962C8B-B14F-4D97-AF65-F5344CB8AC3E}">
        <p14:creationId xmlns:p14="http://schemas.microsoft.com/office/powerpoint/2010/main" val="199245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1" grpId="0" animBg="1"/>
      <p:bldP spid="42" grpId="0" animBg="1"/>
      <p:bldP spid="43" grpId="0" animBg="1"/>
      <p:bldP spid="44" grpId="0" animBg="1"/>
      <p:bldP spid="45" grpId="0" animBg="1"/>
      <p:bldP spid="46" grpId="0" animBg="1"/>
      <p:bldP spid="47" grpId="0" animBg="1"/>
      <p:bldP spid="48" grpId="0" animBg="1"/>
      <p:bldP spid="52" grpId="0" animBg="1"/>
      <p:bldP spid="52" grpId="1" animBg="1"/>
      <p:bldP spid="53" grpId="0" animBg="1"/>
      <p:bldP spid="53" grpId="1"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3254</Words>
  <Application>Microsoft Office PowerPoint</Application>
  <PresentationFormat>Widescreen</PresentationFormat>
  <Paragraphs>585</Paragraphs>
  <Slides>16</Slides>
  <Notes>16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Arial</vt:lpstr>
      <vt:lpstr>Calibri</vt:lpstr>
      <vt:lpstr>Century Gothic</vt:lpstr>
      <vt:lpstr>Modern Love</vt:lpstr>
      <vt:lpstr>Segoe Print</vt:lpstr>
      <vt:lpstr>Symbol</vt:lpstr>
      <vt:lpstr>Times New Roman</vt:lpstr>
      <vt:lpstr>Wingdings</vt:lpstr>
      <vt:lpstr>1_Office Theme</vt:lpstr>
      <vt:lpstr>2_Office Theme</vt:lpstr>
      <vt:lpstr>3_Office Theme</vt:lpstr>
      <vt:lpstr>Talking about activities and events</vt:lpstr>
      <vt:lpstr>aussprechen</vt:lpstr>
      <vt:lpstr>aussprechen</vt:lpstr>
      <vt:lpstr>aussprechen</vt:lpstr>
      <vt:lpstr>aussprechen</vt:lpstr>
      <vt:lpstr>Follow up 1 [r] like ‘rot’ or [r] like ‘Ort’?  Which word is the odd one out in each row?</vt:lpstr>
      <vt:lpstr>Time adverbs</vt:lpstr>
      <vt:lpstr>Follow up 2</vt:lpstr>
      <vt:lpstr>Follow up 3 </vt:lpstr>
      <vt:lpstr>PowerPoint Presentation</vt:lpstr>
      <vt:lpstr>Follow up 5: </vt:lpstr>
      <vt:lpstr>Follow up 5: </vt:lpstr>
      <vt:lpstr>PowerPoint Presentation</vt:lpstr>
      <vt:lpstr>Follow up 2</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49</cp:revision>
  <dcterms:created xsi:type="dcterms:W3CDTF">2021-06-12T06:20:35Z</dcterms:created>
  <dcterms:modified xsi:type="dcterms:W3CDTF">2024-01-04T13:44:25Z</dcterms:modified>
</cp:coreProperties>
</file>